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71" r:id="rId16"/>
    <p:sldId id="272" r:id="rId17"/>
    <p:sldId id="273" r:id="rId18"/>
    <p:sldId id="274" r:id="rId19"/>
    <p:sldId id="275" r:id="rId20"/>
    <p:sldId id="276" r:id="rId21"/>
    <p:sldId id="277" r:id="rId22"/>
    <p:sldId id="278" r:id="rId23"/>
    <p:sldId id="279" r:id="rId24"/>
    <p:sldId id="286" r:id="rId25"/>
    <p:sldId id="287" r:id="rId26"/>
    <p:sldId id="288" r:id="rId27"/>
    <p:sldId id="280" r:id="rId28"/>
    <p:sldId id="281" r:id="rId29"/>
    <p:sldId id="282"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73965"/>
  </p:normalViewPr>
  <p:slideViewPr>
    <p:cSldViewPr snapToGrid="0" snapToObjects="1">
      <p:cViewPr varScale="1">
        <p:scale>
          <a:sx n="72" d="100"/>
          <a:sy n="72" d="100"/>
        </p:scale>
        <p:origin x="23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C0143-1897-DA46-8360-02DEA8618E36}" type="datetimeFigureOut">
              <a:rPr lang="en-US" smtClean="0"/>
              <a:t>11/29/16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581D7-8CFD-4E4B-A6CF-D25BA010830B}" type="slidenum">
              <a:rPr lang="en-US" smtClean="0"/>
              <a:t>‹#›</a:t>
            </a:fld>
            <a:endParaRPr lang="en-US"/>
          </a:p>
        </p:txBody>
      </p:sp>
    </p:spTree>
    <p:extLst>
      <p:ext uri="{BB962C8B-B14F-4D97-AF65-F5344CB8AC3E}">
        <p14:creationId xmlns:p14="http://schemas.microsoft.com/office/powerpoint/2010/main" val="139118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/Hood3dRob1n/</a:t>
            </a:r>
            <a:r>
              <a:rPr lang="en-US" dirty="0" err="1" smtClean="0"/>
              <a:t>LotusCMS</a:t>
            </a:r>
            <a:r>
              <a:rPr lang="en-US" dirty="0" smtClean="0"/>
              <a:t>-Exploit/blob/master/</a:t>
            </a:r>
            <a:r>
              <a:rPr lang="en-US" dirty="0" err="1" smtClean="0"/>
              <a:t>lotusRCE.sh</a:t>
            </a:r>
            <a:endParaRPr lang="en-US" dirty="0"/>
          </a:p>
        </p:txBody>
      </p:sp>
      <p:sp>
        <p:nvSpPr>
          <p:cNvPr id="4" name="Slide Number Placeholder 3"/>
          <p:cNvSpPr>
            <a:spLocks noGrp="1"/>
          </p:cNvSpPr>
          <p:nvPr>
            <p:ph type="sldNum" sz="quarter" idx="10"/>
          </p:nvPr>
        </p:nvSpPr>
        <p:spPr/>
        <p:txBody>
          <a:bodyPr/>
          <a:lstStyle/>
          <a:p>
            <a:fld id="{9A9581D7-8CFD-4E4B-A6CF-D25BA010830B}" type="slidenum">
              <a:rPr lang="en-US" smtClean="0"/>
              <a:t>5</a:t>
            </a:fld>
            <a:endParaRPr lang="en-US"/>
          </a:p>
        </p:txBody>
      </p:sp>
    </p:spTree>
    <p:extLst>
      <p:ext uri="{BB962C8B-B14F-4D97-AF65-F5344CB8AC3E}">
        <p14:creationId xmlns:p14="http://schemas.microsoft.com/office/powerpoint/2010/main" val="199377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可以通过</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这样的方式绕过</a:t>
            </a:r>
          </a:p>
          <a:p>
            <a:endParaRPr lang="en-US" dirty="0"/>
          </a:p>
        </p:txBody>
      </p:sp>
      <p:sp>
        <p:nvSpPr>
          <p:cNvPr id="4" name="Slide Number Placeholder 3"/>
          <p:cNvSpPr>
            <a:spLocks noGrp="1"/>
          </p:cNvSpPr>
          <p:nvPr>
            <p:ph type="sldNum" sz="quarter" idx="10"/>
          </p:nvPr>
        </p:nvSpPr>
        <p:spPr/>
        <p:txBody>
          <a:bodyPr/>
          <a:lstStyle/>
          <a:p>
            <a:fld id="{9A9581D7-8CFD-4E4B-A6CF-D25BA010830B}" type="slidenum">
              <a:rPr lang="en-US" smtClean="0"/>
              <a:t>8</a:t>
            </a:fld>
            <a:endParaRPr lang="en-US"/>
          </a:p>
        </p:txBody>
      </p:sp>
    </p:spTree>
    <p:extLst>
      <p:ext uri="{BB962C8B-B14F-4D97-AF65-F5344CB8AC3E}">
        <p14:creationId xmlns:p14="http://schemas.microsoft.com/office/powerpoint/2010/main" val="902655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首先后缀相同这个特点，就导致</a:t>
            </a:r>
            <a:r>
              <a:rPr lang="en-US" altLang="zh-CN" sz="1200" kern="1200" dirty="0" err="1" smtClean="0">
                <a:solidFill>
                  <a:schemeClr val="tx1"/>
                </a:solidFill>
                <a:effectLst/>
                <a:latin typeface="+mn-lt"/>
                <a:ea typeface="+mn-ea"/>
                <a:cs typeface="+mn-cs"/>
              </a:rPr>
              <a:t>getshell</a:t>
            </a:r>
            <a:r>
              <a:rPr lang="zh-CN" altLang="en-US" sz="1200" kern="1200" dirty="0" smtClean="0">
                <a:solidFill>
                  <a:schemeClr val="tx1"/>
                </a:solidFill>
                <a:effectLst/>
                <a:latin typeface="+mn-lt"/>
                <a:ea typeface="+mn-ea"/>
                <a:cs typeface="+mn-cs"/>
              </a:rPr>
              <a:t>似乎难以完成，如果要</a:t>
            </a:r>
            <a:r>
              <a:rPr lang="en-US" altLang="zh-CN" sz="1200" kern="1200" dirty="0" err="1" smtClean="0">
                <a:solidFill>
                  <a:schemeClr val="tx1"/>
                </a:solidFill>
                <a:effectLst/>
                <a:latin typeface="+mn-lt"/>
                <a:ea typeface="+mn-ea"/>
                <a:cs typeface="+mn-cs"/>
              </a:rPr>
              <a:t>getshell</a:t>
            </a:r>
            <a:r>
              <a:rPr lang="zh-CN" altLang="en-US" sz="1200" kern="1200" dirty="0" smtClean="0">
                <a:solidFill>
                  <a:schemeClr val="tx1"/>
                </a:solidFill>
                <a:effectLst/>
                <a:latin typeface="+mn-lt"/>
                <a:ea typeface="+mn-ea"/>
                <a:cs typeface="+mn-cs"/>
              </a:rPr>
              <a:t>那么一定要将“非</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php</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后缀的文件重命名成“</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php</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的文件。后缀相同怎么重命名？</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除非后缀为空！</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所以我们的</a:t>
            </a:r>
            <a:r>
              <a:rPr lang="en-US" altLang="zh-CN" sz="1200" kern="1200" dirty="0" smtClean="0">
                <a:solidFill>
                  <a:schemeClr val="tx1"/>
                </a:solidFill>
                <a:effectLst/>
                <a:latin typeface="+mn-lt"/>
                <a:ea typeface="+mn-ea"/>
                <a:cs typeface="+mn-cs"/>
              </a:rPr>
              <a:t>update</a:t>
            </a:r>
            <a:r>
              <a:rPr lang="zh-CN" altLang="en-US" sz="1200" kern="1200" dirty="0" smtClean="0">
                <a:solidFill>
                  <a:schemeClr val="tx1"/>
                </a:solidFill>
                <a:effectLst/>
                <a:latin typeface="+mn-lt"/>
                <a:ea typeface="+mn-ea"/>
                <a:cs typeface="+mn-cs"/>
              </a:rPr>
              <a:t>型注入就开始派上用场了。通过</a:t>
            </a:r>
            <a:r>
              <a:rPr lang="en-US" altLang="zh-CN" sz="1200" kern="1200" dirty="0" smtClean="0">
                <a:solidFill>
                  <a:schemeClr val="tx1"/>
                </a:solidFill>
                <a:effectLst/>
                <a:latin typeface="+mn-lt"/>
                <a:ea typeface="+mn-ea"/>
                <a:cs typeface="+mn-cs"/>
              </a:rPr>
              <a:t>update</a:t>
            </a:r>
            <a:r>
              <a:rPr lang="zh-CN" altLang="en-US" sz="1200" kern="1200" dirty="0" smtClean="0">
                <a:solidFill>
                  <a:schemeClr val="tx1"/>
                </a:solidFill>
                <a:effectLst/>
                <a:latin typeface="+mn-lt"/>
                <a:ea typeface="+mn-ea"/>
                <a:cs typeface="+mn-cs"/>
              </a:rPr>
              <a:t>型注入，我们可以将数据库中</a:t>
            </a:r>
            <a:r>
              <a:rPr lang="en-US" altLang="zh-CN" sz="1200" kern="1200" dirty="0" smtClean="0">
                <a:solidFill>
                  <a:schemeClr val="tx1"/>
                </a:solidFill>
                <a:effectLst/>
                <a:latin typeface="+mn-lt"/>
                <a:ea typeface="+mn-ea"/>
                <a:cs typeface="+mn-cs"/>
              </a:rPr>
              <a:t>extension</a:t>
            </a:r>
            <a:r>
              <a:rPr lang="zh-CN" altLang="en-US" sz="1200" kern="1200" dirty="0" smtClean="0">
                <a:solidFill>
                  <a:schemeClr val="tx1"/>
                </a:solidFill>
                <a:effectLst/>
                <a:latin typeface="+mn-lt"/>
                <a:ea typeface="+mn-ea"/>
                <a:cs typeface="+mn-cs"/>
              </a:rPr>
              <a:t>字段的值改为空，同时也可以控制</a:t>
            </a:r>
            <a:r>
              <a:rPr lang="en-US" altLang="zh-CN" sz="1200" kern="1200" dirty="0" smtClean="0">
                <a:solidFill>
                  <a:schemeClr val="tx1"/>
                </a:solidFill>
                <a:effectLst/>
                <a:latin typeface="+mn-lt"/>
                <a:ea typeface="+mn-ea"/>
                <a:cs typeface="+mn-cs"/>
              </a:rPr>
              <a:t>filename</a:t>
            </a:r>
            <a:r>
              <a:rPr lang="zh-CN" altLang="en-US" sz="1200" kern="1200" dirty="0" smtClean="0">
                <a:solidFill>
                  <a:schemeClr val="tx1"/>
                </a:solidFill>
                <a:effectLst/>
                <a:latin typeface="+mn-lt"/>
                <a:ea typeface="+mn-ea"/>
                <a:cs typeface="+mn-cs"/>
              </a:rPr>
              <a:t>的值，那么等于说我能控制</a:t>
            </a:r>
            <a:r>
              <a:rPr lang="en-US" altLang="zh-CN" sz="1200" kern="1200" dirty="0" smtClean="0">
                <a:solidFill>
                  <a:schemeClr val="tx1"/>
                </a:solidFill>
                <a:effectLst/>
                <a:latin typeface="+mn-lt"/>
                <a:ea typeface="+mn-ea"/>
                <a:cs typeface="+mn-cs"/>
              </a:rPr>
              <a:t>rename</a:t>
            </a:r>
            <a:r>
              <a:rPr lang="zh-CN" altLang="en-US" sz="1200" kern="1200" dirty="0" smtClean="0">
                <a:solidFill>
                  <a:schemeClr val="tx1"/>
                </a:solidFill>
                <a:effectLst/>
                <a:latin typeface="+mn-lt"/>
                <a:ea typeface="+mn-ea"/>
                <a:cs typeface="+mn-cs"/>
              </a:rPr>
              <a:t>函数的两个参数的值，这样</a:t>
            </a:r>
            <a:r>
              <a:rPr lang="en-US" altLang="zh-CN" sz="1200" kern="1200" dirty="0" err="1" smtClean="0">
                <a:solidFill>
                  <a:schemeClr val="tx1"/>
                </a:solidFill>
                <a:effectLst/>
                <a:latin typeface="+mn-lt"/>
                <a:ea typeface="+mn-ea"/>
                <a:cs typeface="+mn-cs"/>
              </a:rPr>
              <a:t>getshell</a:t>
            </a:r>
            <a:r>
              <a:rPr lang="zh-CN" altLang="en-US" sz="1200" kern="1200" dirty="0" smtClean="0">
                <a:solidFill>
                  <a:schemeClr val="tx1"/>
                </a:solidFill>
                <a:effectLst/>
                <a:latin typeface="+mn-lt"/>
                <a:ea typeface="+mn-ea"/>
                <a:cs typeface="+mn-cs"/>
              </a:rPr>
              <a:t>就近在咫尺了。</a:t>
            </a:r>
          </a:p>
          <a:p>
            <a:r>
              <a:rPr lang="zh-CN" altLang="en-US" sz="1200" kern="1200" dirty="0" smtClean="0">
                <a:solidFill>
                  <a:schemeClr val="tx1"/>
                </a:solidFill>
                <a:effectLst/>
                <a:latin typeface="+mn-lt"/>
                <a:ea typeface="+mn-ea"/>
                <a:cs typeface="+mn-cs"/>
              </a:rPr>
              <a:t>但还有个坑，这里改名的时候检查了文件是否存在：</a:t>
            </a:r>
            <a:r>
              <a:rPr lang="en-US" altLang="zh-CN" sz="1200" kern="1200" dirty="0" smtClean="0">
                <a:solidFill>
                  <a:schemeClr val="tx1"/>
                </a:solidFill>
                <a:effectLst/>
                <a:latin typeface="+mn-lt"/>
                <a:ea typeface="+mn-ea"/>
                <a:cs typeface="+mn-cs"/>
              </a:rPr>
              <a:t>if(</a:t>
            </a:r>
            <a:r>
              <a:rPr lang="en-US" altLang="zh-CN" sz="1200" kern="1200" dirty="0" err="1" smtClean="0">
                <a:solidFill>
                  <a:schemeClr val="tx1"/>
                </a:solidFill>
                <a:effectLst/>
                <a:latin typeface="+mn-lt"/>
                <a:ea typeface="+mn-ea"/>
                <a:cs typeface="+mn-cs"/>
              </a:rPr>
              <a:t>file_exists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oldname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我虽然通过注入修改了</a:t>
            </a:r>
            <a:r>
              <a:rPr lang="en-US" altLang="zh-CN" sz="1200" kern="1200" dirty="0" smtClean="0">
                <a:solidFill>
                  <a:schemeClr val="tx1"/>
                </a:solidFill>
                <a:effectLst/>
                <a:latin typeface="+mn-lt"/>
                <a:ea typeface="+mn-ea"/>
                <a:cs typeface="+mn-cs"/>
              </a:rPr>
              <a:t>filename</a:t>
            </a:r>
            <a:r>
              <a:rPr lang="zh-CN" altLang="en-US" sz="1200" kern="1200" dirty="0" smtClean="0">
                <a:solidFill>
                  <a:schemeClr val="tx1"/>
                </a:solidFill>
                <a:effectLst/>
                <a:latin typeface="+mn-lt"/>
                <a:ea typeface="+mn-ea"/>
                <a:cs typeface="+mn-cs"/>
              </a:rPr>
              <a:t>的值，但我</a:t>
            </a:r>
            <a:r>
              <a:rPr lang="en-US" altLang="zh-CN" sz="1200" kern="1200" dirty="0" smtClean="0">
                <a:solidFill>
                  <a:schemeClr val="tx1"/>
                </a:solidFill>
                <a:effectLst/>
                <a:latin typeface="+mn-lt"/>
                <a:ea typeface="+mn-ea"/>
                <a:cs typeface="+mn-cs"/>
              </a:rPr>
              <a:t>upload</a:t>
            </a:r>
            <a:r>
              <a:rPr lang="zh-CN" altLang="en-US" sz="1200" kern="1200" dirty="0" smtClean="0">
                <a:solidFill>
                  <a:schemeClr val="tx1"/>
                </a:solidFill>
                <a:effectLst/>
                <a:latin typeface="+mn-lt"/>
                <a:ea typeface="+mn-ea"/>
                <a:cs typeface="+mn-cs"/>
              </a:rPr>
              <a:t>目录下上传的文件名是没有改的。</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因为我利用注入将</a:t>
            </a:r>
            <a:r>
              <a:rPr lang="en-US" altLang="zh-CN" sz="1200" kern="1200" dirty="0" smtClean="0">
                <a:solidFill>
                  <a:schemeClr val="tx1"/>
                </a:solidFill>
                <a:effectLst/>
                <a:latin typeface="+mn-lt"/>
                <a:ea typeface="+mn-ea"/>
                <a:cs typeface="+mn-cs"/>
              </a:rPr>
              <a:t>extension</a:t>
            </a:r>
            <a:r>
              <a:rPr lang="zh-CN" altLang="en-US" sz="1200" kern="1200" dirty="0" smtClean="0">
                <a:solidFill>
                  <a:schemeClr val="tx1"/>
                </a:solidFill>
                <a:effectLst/>
                <a:latin typeface="+mn-lt"/>
                <a:ea typeface="+mn-ea"/>
                <a:cs typeface="+mn-cs"/>
              </a:rPr>
              <a:t>改为空了，那么实际上数据库中的</a:t>
            </a:r>
            <a:r>
              <a:rPr lang="en-US" altLang="zh-CN" sz="1200" kern="1200" dirty="0" smtClean="0">
                <a:solidFill>
                  <a:schemeClr val="tx1"/>
                </a:solidFill>
                <a:effectLst/>
                <a:latin typeface="+mn-lt"/>
                <a:ea typeface="+mn-ea"/>
                <a:cs typeface="+mn-cs"/>
              </a:rPr>
              <a:t>filename</a:t>
            </a:r>
            <a:r>
              <a:rPr lang="zh-CN" altLang="en-US" sz="1200" kern="1200" dirty="0" smtClean="0">
                <a:solidFill>
                  <a:schemeClr val="tx1"/>
                </a:solidFill>
                <a:effectLst/>
                <a:latin typeface="+mn-lt"/>
                <a:ea typeface="+mn-ea"/>
                <a:cs typeface="+mn-cs"/>
              </a:rPr>
              <a:t>总比文件系统中真是的文件名少一个后缀。</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那么这里的</a:t>
            </a:r>
            <a:r>
              <a:rPr lang="en-US" altLang="zh-CN" sz="1200" kern="1200" dirty="0" err="1" smtClean="0">
                <a:solidFill>
                  <a:schemeClr val="tx1"/>
                </a:solidFill>
                <a:effectLst/>
                <a:latin typeface="+mn-lt"/>
                <a:ea typeface="+mn-ea"/>
                <a:cs typeface="+mn-cs"/>
              </a:rPr>
              <a:t>file_exists</a:t>
            </a:r>
            <a:r>
              <a:rPr lang="zh-CN" altLang="en-US" sz="1200" kern="1200" dirty="0" smtClean="0">
                <a:solidFill>
                  <a:schemeClr val="tx1"/>
                </a:solidFill>
                <a:effectLst/>
                <a:latin typeface="+mn-lt"/>
                <a:ea typeface="+mn-ea"/>
                <a:cs typeface="+mn-cs"/>
              </a:rPr>
              <a:t>就验证不过。怎么办？</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简单啊，再次上传一个新文件，这个文件名就等于数据库里的</a:t>
            </a:r>
            <a:r>
              <a:rPr lang="en-US" altLang="zh-CN" sz="1200" kern="1200" dirty="0" smtClean="0">
                <a:solidFill>
                  <a:schemeClr val="tx1"/>
                </a:solidFill>
                <a:effectLst/>
                <a:latin typeface="+mn-lt"/>
                <a:ea typeface="+mn-ea"/>
                <a:cs typeface="+mn-cs"/>
              </a:rPr>
              <a:t>filename</a:t>
            </a:r>
            <a:r>
              <a:rPr lang="zh-CN" altLang="en-US" sz="1200" kern="1200" dirty="0" smtClean="0">
                <a:solidFill>
                  <a:schemeClr val="tx1"/>
                </a:solidFill>
                <a:effectLst/>
                <a:latin typeface="+mn-lt"/>
                <a:ea typeface="+mn-ea"/>
                <a:cs typeface="+mn-cs"/>
              </a:rPr>
              <a:t>的值就好了。</a:t>
            </a:r>
          </a:p>
          <a:p>
            <a:r>
              <a:rPr lang="zh-CN" altLang="en-US" sz="1200" kern="1200" dirty="0" smtClean="0">
                <a:solidFill>
                  <a:schemeClr val="tx1"/>
                </a:solidFill>
                <a:effectLst/>
                <a:latin typeface="+mn-lt"/>
                <a:ea typeface="+mn-ea"/>
                <a:cs typeface="+mn-cs"/>
              </a:rPr>
              <a:t>所以最后整个</a:t>
            </a:r>
            <a:r>
              <a:rPr lang="en-US" altLang="zh-CN" sz="1200" kern="1200" dirty="0" err="1" smtClean="0">
                <a:solidFill>
                  <a:schemeClr val="tx1"/>
                </a:solidFill>
                <a:effectLst/>
                <a:latin typeface="+mn-lt"/>
                <a:ea typeface="+mn-ea"/>
                <a:cs typeface="+mn-cs"/>
              </a:rPr>
              <a:t>getshell</a:t>
            </a:r>
            <a:r>
              <a:rPr lang="zh-CN" altLang="en-US" sz="1200" kern="1200" dirty="0" smtClean="0">
                <a:solidFill>
                  <a:schemeClr val="tx1"/>
                </a:solidFill>
                <a:effectLst/>
                <a:latin typeface="+mn-lt"/>
                <a:ea typeface="+mn-ea"/>
                <a:cs typeface="+mn-cs"/>
              </a:rPr>
              <a:t>的流程，实际上是一个二次注入 </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二次操作</a:t>
            </a:r>
            <a:r>
              <a:rPr lang="en-US" altLang="zh-CN" sz="1200" kern="1200" dirty="0" err="1" smtClean="0">
                <a:solidFill>
                  <a:schemeClr val="tx1"/>
                </a:solidFill>
                <a:effectLst/>
                <a:latin typeface="+mn-lt"/>
                <a:ea typeface="+mn-ea"/>
                <a:cs typeface="+mn-cs"/>
              </a:rPr>
              <a:t>getshell</a:t>
            </a:r>
            <a:r>
              <a:rPr lang="en-US" altLang="zh-CN"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A9581D7-8CFD-4E4B-A6CF-D25BA010830B}" type="slidenum">
              <a:rPr lang="en-US" smtClean="0"/>
              <a:t>26</a:t>
            </a:fld>
            <a:endParaRPr lang="en-US"/>
          </a:p>
        </p:txBody>
      </p:sp>
    </p:spTree>
    <p:extLst>
      <p:ext uri="{BB962C8B-B14F-4D97-AF65-F5344CB8AC3E}">
        <p14:creationId xmlns:p14="http://schemas.microsoft.com/office/powerpoint/2010/main" val="182667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例子 </a:t>
            </a:r>
            <a:r>
              <a:rPr lang="en-US" sz="1200" kern="1200" dirty="0" smtClean="0">
                <a:solidFill>
                  <a:schemeClr val="tx1"/>
                </a:solidFill>
                <a:effectLst/>
                <a:latin typeface="+mn-lt"/>
                <a:ea typeface="+mn-ea"/>
                <a:cs typeface="+mn-cs"/>
              </a:rPr>
              <a:t>function </a:t>
            </a:r>
            <a:r>
              <a:rPr lang="en-US" sz="1200" kern="1200" dirty="0" err="1" smtClean="0">
                <a:solidFill>
                  <a:schemeClr val="tx1"/>
                </a:solidFill>
                <a:effectLst/>
                <a:latin typeface="+mn-lt"/>
                <a:ea typeface="+mn-ea"/>
                <a:cs typeface="+mn-cs"/>
              </a:rPr>
              <a:t>mystrip_tags</a:t>
            </a:r>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$string = </a:t>
            </a:r>
            <a:r>
              <a:rPr lang="en-US" sz="1200" kern="1200" dirty="0" err="1" smtClean="0">
                <a:solidFill>
                  <a:schemeClr val="tx1"/>
                </a:solidFill>
                <a:effectLst/>
                <a:latin typeface="+mn-lt"/>
                <a:ea typeface="+mn-ea"/>
                <a:cs typeface="+mn-cs"/>
              </a:rPr>
              <a:t>remove_xss</a:t>
            </a:r>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$string = </a:t>
            </a:r>
            <a:r>
              <a:rPr lang="en-US" sz="1200" kern="1200" dirty="0" err="1" smtClean="0">
                <a:solidFill>
                  <a:schemeClr val="tx1"/>
                </a:solidFill>
                <a:effectLst/>
                <a:latin typeface="+mn-lt"/>
                <a:ea typeface="+mn-ea"/>
                <a:cs typeface="+mn-cs"/>
              </a:rPr>
              <a:t>new_html_special_chars</a:t>
            </a:r>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$string = </a:t>
            </a:r>
            <a:r>
              <a:rPr lang="en-US" sz="1200" kern="1200" dirty="0" err="1" smtClean="0">
                <a:solidFill>
                  <a:schemeClr val="tx1"/>
                </a:solidFill>
                <a:effectLst/>
                <a:latin typeface="+mn-lt"/>
                <a:ea typeface="+mn-ea"/>
                <a:cs typeface="+mn-cs"/>
              </a:rPr>
              <a:t>strip_tags</a:t>
            </a:r>
            <a:r>
              <a:rPr lang="en-US" sz="1200" kern="1200" dirty="0" smtClean="0">
                <a:solidFill>
                  <a:schemeClr val="tx1"/>
                </a:solidFill>
                <a:effectLst/>
                <a:latin typeface="+mn-lt"/>
                <a:ea typeface="+mn-ea"/>
                <a:cs typeface="+mn-cs"/>
              </a:rPr>
              <a:t>($string);//remove_xss在strip_tags之前调用，所以很明显可以利用strip_tags函数绕过,在关键字中插入html标记.</a:t>
            </a:r>
          </a:p>
          <a:p>
            <a:r>
              <a:rPr lang="en-US" sz="1200" kern="1200" dirty="0" smtClean="0">
                <a:solidFill>
                  <a:schemeClr val="tx1"/>
                </a:solidFill>
                <a:effectLst/>
                <a:latin typeface="+mn-lt"/>
                <a:ea typeface="+mn-ea"/>
                <a:cs typeface="+mn-cs"/>
              </a:rPr>
              <a:t>return $string;</a:t>
            </a:r>
          </a:p>
          <a:p>
            <a:r>
              <a:rPr lang="en-US" sz="1200" kern="1200" dirty="0" smtClean="0">
                <a:solidFill>
                  <a:schemeClr val="tx1"/>
                </a:solidFill>
                <a:effectLst/>
                <a:latin typeface="+mn-lt"/>
                <a:ea typeface="+mn-ea"/>
                <a:cs typeface="+mn-cs"/>
              </a:rPr>
              <a:t>}</a:t>
            </a:r>
          </a:p>
          <a:p>
            <a:r>
              <a:rPr lang="mr-IN" sz="1200" kern="1200" dirty="0" smtClean="0">
                <a:solidFill>
                  <a:schemeClr val="tx1"/>
                </a:solidFill>
                <a:effectLst/>
                <a:latin typeface="+mn-lt"/>
                <a:ea typeface="+mn-ea"/>
                <a:cs typeface="+mn-cs"/>
              </a:rPr>
              <a:t>$</a:t>
            </a:r>
            <a:r>
              <a:rPr lang="mr-IN" sz="1200" kern="1200" dirty="0" err="1" smtClean="0">
                <a:solidFill>
                  <a:schemeClr val="tx1"/>
                </a:solidFill>
                <a:effectLst/>
                <a:latin typeface="+mn-lt"/>
                <a:ea typeface="+mn-ea"/>
                <a:cs typeface="+mn-cs"/>
              </a:rPr>
              <a:t>a</a:t>
            </a:r>
            <a:r>
              <a:rPr lang="mr-IN" sz="1200" kern="1200" dirty="0" smtClean="0">
                <a:solidFill>
                  <a:schemeClr val="tx1"/>
                </a:solidFill>
                <a:effectLst/>
                <a:latin typeface="+mn-lt"/>
                <a:ea typeface="+mn-ea"/>
                <a:cs typeface="+mn-cs"/>
              </a:rPr>
              <a:t> = "${@</a:t>
            </a:r>
            <a:r>
              <a:rPr lang="mr-IN" sz="1200" kern="1200" dirty="0" err="1" smtClean="0">
                <a:solidFill>
                  <a:schemeClr val="tx1"/>
                </a:solidFill>
                <a:effectLst/>
                <a:latin typeface="+mn-lt"/>
                <a:ea typeface="+mn-ea"/>
                <a:cs typeface="+mn-cs"/>
              </a:rPr>
              <a:t>eval</a:t>
            </a:r>
            <a:r>
              <a:rPr lang="mr-IN" sz="1200" kern="1200" dirty="0" smtClean="0">
                <a:solidFill>
                  <a:schemeClr val="tx1"/>
                </a:solidFill>
                <a:effectLst/>
                <a:latin typeface="+mn-lt"/>
                <a:ea typeface="+mn-ea"/>
                <a:cs typeface="+mn-cs"/>
              </a:rPr>
              <a:t>($_POST[</a:t>
            </a:r>
            <a:r>
              <a:rPr lang="mr-IN" sz="1200" kern="1200" dirty="0" err="1" smtClean="0">
                <a:solidFill>
                  <a:schemeClr val="tx1"/>
                </a:solidFill>
                <a:effectLst/>
                <a:latin typeface="+mn-lt"/>
                <a:ea typeface="+mn-ea"/>
                <a:cs typeface="+mn-cs"/>
              </a:rPr>
              <a:t>s</a:t>
            </a:r>
            <a:r>
              <a:rPr lang="mr-IN" sz="1200" kern="1200" dirty="0" smtClean="0">
                <a:solidFill>
                  <a:schemeClr val="tx1"/>
                </a:solidFill>
                <a:effectLst/>
                <a:latin typeface="+mn-lt"/>
                <a:ea typeface="+mn-ea"/>
                <a:cs typeface="+mn-cs"/>
              </a:rPr>
              <a:t>])}";</a:t>
            </a:r>
          </a:p>
          <a:p>
            <a:r>
              <a:rPr lang="mr-IN" sz="1200" kern="1200" dirty="0" smtClean="0">
                <a:solidFill>
                  <a:schemeClr val="tx1"/>
                </a:solidFill>
                <a:effectLst/>
                <a:latin typeface="+mn-lt"/>
                <a:ea typeface="+mn-ea"/>
                <a:cs typeface="+mn-cs"/>
              </a:rPr>
              <a:t>$</a:t>
            </a:r>
            <a:r>
              <a:rPr lang="mr-IN" sz="1200" kern="1200" dirty="0" err="1" smtClean="0">
                <a:solidFill>
                  <a:schemeClr val="tx1"/>
                </a:solidFill>
                <a:effectLst/>
                <a:latin typeface="+mn-lt"/>
                <a:ea typeface="+mn-ea"/>
                <a:cs typeface="+mn-cs"/>
              </a:rPr>
              <a:t>a</a:t>
            </a:r>
            <a:r>
              <a:rPr lang="mr-IN" sz="1200" kern="1200" dirty="0" smtClean="0">
                <a:solidFill>
                  <a:schemeClr val="tx1"/>
                </a:solidFill>
                <a:effectLst/>
                <a:latin typeface="+mn-lt"/>
                <a:ea typeface="+mn-ea"/>
                <a:cs typeface="+mn-cs"/>
              </a:rPr>
              <a:t> = "${${</a:t>
            </a:r>
            <a:r>
              <a:rPr lang="mr-IN" sz="1200" kern="1200" dirty="0" err="1" smtClean="0">
                <a:solidFill>
                  <a:schemeClr val="tx1"/>
                </a:solidFill>
                <a:effectLst/>
                <a:latin typeface="+mn-lt"/>
                <a:ea typeface="+mn-ea"/>
                <a:cs typeface="+mn-cs"/>
              </a:rPr>
              <a:t>eval</a:t>
            </a:r>
            <a:r>
              <a:rPr lang="mr-IN" sz="1200" kern="1200" dirty="0" smtClean="0">
                <a:solidFill>
                  <a:schemeClr val="tx1"/>
                </a:solidFill>
                <a:effectLst/>
                <a:latin typeface="+mn-lt"/>
                <a:ea typeface="+mn-ea"/>
                <a:cs typeface="+mn-cs"/>
              </a:rPr>
              <a:t>($_POST[</a:t>
            </a:r>
            <a:r>
              <a:rPr lang="mr-IN" sz="1200" kern="1200" dirty="0" err="1" smtClean="0">
                <a:solidFill>
                  <a:schemeClr val="tx1"/>
                </a:solidFill>
                <a:effectLst/>
                <a:latin typeface="+mn-lt"/>
                <a:ea typeface="+mn-ea"/>
                <a:cs typeface="+mn-cs"/>
              </a:rPr>
              <a:t>s</a:t>
            </a:r>
            <a:r>
              <a:rPr lang="mr-IN" sz="1200" kern="1200" dirty="0" smtClean="0">
                <a:solidFill>
                  <a:schemeClr val="tx1"/>
                </a:solidFill>
                <a:effectLst/>
                <a:latin typeface="+mn-lt"/>
                <a:ea typeface="+mn-ea"/>
                <a:cs typeface="+mn-cs"/>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A9581D7-8CFD-4E4B-A6CF-D25BA010830B}" type="slidenum">
              <a:rPr lang="en-US" smtClean="0"/>
              <a:t>27</a:t>
            </a:fld>
            <a:endParaRPr lang="en-US"/>
          </a:p>
        </p:txBody>
      </p:sp>
    </p:spTree>
    <p:extLst>
      <p:ext uri="{BB962C8B-B14F-4D97-AF65-F5344CB8AC3E}">
        <p14:creationId xmlns:p14="http://schemas.microsoft.com/office/powerpoint/2010/main" val="1715392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select(location)from(website);</a:t>
            </a:r>
          </a:p>
          <a:p>
            <a:r>
              <a:rPr lang="en-US" sz="1200" kern="1200" dirty="0" smtClean="0">
                <a:solidFill>
                  <a:schemeClr val="tx1"/>
                </a:solidFill>
                <a:effectLst/>
                <a:latin typeface="+mn-lt"/>
                <a:ea typeface="+mn-ea"/>
                <a:cs typeface="+mn-cs"/>
              </a:rPr>
              <a:t>select{x </a:t>
            </a:r>
            <a:r>
              <a:rPr lang="en-US" sz="1200" kern="1200" dirty="0" err="1" smtClean="0">
                <a:solidFill>
                  <a:schemeClr val="tx1"/>
                </a:solidFill>
                <a:effectLst/>
                <a:latin typeface="+mn-lt"/>
                <a:ea typeface="+mn-ea"/>
                <a:cs typeface="+mn-cs"/>
              </a:rPr>
              <a:t>table_name</a:t>
            </a:r>
            <a:r>
              <a:rPr lang="en-US" sz="1200" kern="1200" dirty="0" smtClean="0">
                <a:solidFill>
                  <a:schemeClr val="tx1"/>
                </a:solidFill>
                <a:effectLst/>
                <a:latin typeface="+mn-lt"/>
                <a:ea typeface="+mn-ea"/>
                <a:cs typeface="+mn-cs"/>
              </a:rPr>
              <a:t>}from{x </a:t>
            </a:r>
            <a:r>
              <a:rPr lang="en-US" sz="1200" kern="1200" dirty="0" err="1" smtClean="0">
                <a:solidFill>
                  <a:schemeClr val="tx1"/>
                </a:solidFill>
                <a:effectLst/>
                <a:latin typeface="+mn-lt"/>
                <a:ea typeface="+mn-ea"/>
                <a:cs typeface="+mn-cs"/>
              </a:rPr>
              <a:t>information_schema.tables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select{x(name)}from{x(manager)};</a:t>
            </a:r>
          </a:p>
          <a:p>
            <a:r>
              <a:rPr lang="en-US" sz="1200" kern="1200" dirty="0" smtClean="0">
                <a:solidFill>
                  <a:schemeClr val="tx1"/>
                </a:solidFill>
                <a:effectLst/>
                <a:latin typeface="+mn-lt"/>
                <a:ea typeface="+mn-ea"/>
                <a:cs typeface="+mn-cs"/>
              </a:rPr>
              <a:t>select{</a:t>
            </a:r>
            <a:r>
              <a:rPr lang="en-US" sz="1200" kern="1200" dirty="0" err="1" smtClean="0">
                <a:solidFill>
                  <a:schemeClr val="tx1"/>
                </a:solidFill>
                <a:effectLst/>
                <a:latin typeface="+mn-lt"/>
                <a:ea typeface="+mn-ea"/>
                <a:cs typeface="+mn-cs"/>
              </a:rPr>
              <a:t>wooyun'zone</a:t>
            </a:r>
            <a:r>
              <a:rPr lang="en-US" sz="1200" kern="1200" dirty="0" smtClean="0">
                <a:solidFill>
                  <a:schemeClr val="tx1"/>
                </a:solidFill>
                <a:effectLst/>
                <a:latin typeface="+mn-lt"/>
                <a:ea typeface="+mn-ea"/>
                <a:cs typeface="+mn-cs"/>
              </a:rPr>
              <a:t>'}from{</a:t>
            </a:r>
            <a:r>
              <a:rPr lang="en-US" sz="1200" kern="1200" dirty="0" err="1" smtClean="0">
                <a:solidFill>
                  <a:schemeClr val="tx1"/>
                </a:solidFill>
                <a:effectLst/>
                <a:latin typeface="+mn-lt"/>
                <a:ea typeface="+mn-ea"/>
                <a:cs typeface="+mn-cs"/>
              </a:rPr>
              <a:t>mysql.user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select{</a:t>
            </a:r>
            <a:r>
              <a:rPr lang="en-US" sz="1200" kern="1200" dirty="0" err="1" smtClean="0">
                <a:solidFill>
                  <a:schemeClr val="tx1"/>
                </a:solidFill>
                <a:effectLst/>
                <a:latin typeface="+mn-lt"/>
                <a:ea typeface="+mn-ea"/>
                <a:cs typeface="+mn-cs"/>
              </a:rPr>
              <a:t>x+table_name</a:t>
            </a:r>
            <a:r>
              <a:rPr lang="en-US" sz="1200" kern="1200" dirty="0" smtClean="0">
                <a:solidFill>
                  <a:schemeClr val="tx1"/>
                </a:solidFill>
                <a:effectLst/>
                <a:latin typeface="+mn-lt"/>
                <a:ea typeface="+mn-ea"/>
                <a:cs typeface="+mn-cs"/>
              </a:rPr>
              <a:t>}from{x(</a:t>
            </a:r>
            <a:r>
              <a:rPr lang="en-US" sz="1200" kern="1200" dirty="0" err="1" smtClean="0">
                <a:solidFill>
                  <a:schemeClr val="tx1"/>
                </a:solidFill>
                <a:effectLst/>
                <a:latin typeface="+mn-lt"/>
                <a:ea typeface="+mn-ea"/>
                <a:cs typeface="+mn-cs"/>
              </a:rPr>
              <a:t>information_schema.tables</a:t>
            </a:r>
            <a:r>
              <a:rPr lang="en-US" sz="1200" kern="1200" dirty="0" smtClean="0">
                <a:solidFill>
                  <a:schemeClr val="tx1"/>
                </a:solidFill>
                <a:effectLst/>
                <a:latin typeface="+mn-lt"/>
                <a:ea typeface="+mn-ea"/>
                <a:cs typeface="+mn-cs"/>
              </a:rPr>
              <a:t>)}</a:t>
            </a:r>
          </a:p>
          <a:p>
            <a:endParaRPr lang="en-US" dirty="0" smtClean="0"/>
          </a:p>
          <a:p>
            <a:r>
              <a:rPr lang="en-US" sz="1200" kern="1200" dirty="0" smtClean="0">
                <a:solidFill>
                  <a:schemeClr val="tx1"/>
                </a:solidFill>
                <a:effectLst/>
                <a:latin typeface="+mn-lt"/>
                <a:ea typeface="+mn-ea"/>
                <a:cs typeface="+mn-cs"/>
              </a:rPr>
              <a:t>例如：</a:t>
            </a:r>
          </a:p>
          <a:p>
            <a:r>
              <a:rPr lang="en-US" sz="1200" kern="1200" dirty="0" smtClean="0">
                <a:solidFill>
                  <a:schemeClr val="tx1"/>
                </a:solidFill>
                <a:effectLst/>
                <a:latin typeface="+mn-lt"/>
                <a:ea typeface="+mn-ea"/>
                <a:cs typeface="+mn-cs"/>
              </a:rPr>
              <a:t>1 or 1 == 0x31206f722031</a:t>
            </a:r>
          </a:p>
          <a:p>
            <a:r>
              <a:rPr lang="en-US" sz="1200" kern="1200" dirty="0" smtClean="0">
                <a:solidFill>
                  <a:schemeClr val="tx1"/>
                </a:solidFill>
                <a:effectLst/>
                <a:latin typeface="+mn-lt"/>
                <a:ea typeface="+mn-ea"/>
                <a:cs typeface="+mn-cs"/>
              </a:rPr>
              <a:t>利用前提：</a:t>
            </a:r>
          </a:p>
          <a:p>
            <a:r>
              <a:rPr lang="en-US" sz="1200" kern="1200" dirty="0" smtClean="0">
                <a:solidFill>
                  <a:schemeClr val="tx1"/>
                </a:solidFill>
                <a:effectLst/>
                <a:latin typeface="+mn-lt"/>
                <a:ea typeface="+mn-ea"/>
                <a:cs typeface="+mn-cs"/>
              </a:rPr>
              <a:t>1、insert插入时对应字段为字符类型（varchar、char等等）</a:t>
            </a:r>
          </a:p>
          <a:p>
            <a:r>
              <a:rPr lang="en-US" sz="1200" kern="1200" dirty="0" smtClean="0">
                <a:solidFill>
                  <a:schemeClr val="tx1"/>
                </a:solidFill>
                <a:effectLst/>
                <a:latin typeface="+mn-lt"/>
                <a:ea typeface="+mn-ea"/>
                <a:cs typeface="+mn-cs"/>
              </a:rPr>
              <a:t>2、SQL语句values时不允许存在单引号。</a:t>
            </a:r>
          </a:p>
          <a:p>
            <a:r>
              <a:rPr lang="en-US" sz="1200" kern="1200" dirty="0" err="1" smtClean="0">
                <a:solidFill>
                  <a:schemeClr val="tx1"/>
                </a:solidFill>
                <a:effectLst/>
                <a:latin typeface="+mn-lt"/>
                <a:ea typeface="+mn-ea"/>
                <a:cs typeface="+mn-cs"/>
              </a:rPr>
              <a:t>例句：insert</a:t>
            </a:r>
            <a:r>
              <a:rPr lang="en-US" sz="1200" kern="1200" dirty="0" smtClean="0">
                <a:solidFill>
                  <a:schemeClr val="tx1"/>
                </a:solidFill>
                <a:effectLst/>
                <a:latin typeface="+mn-lt"/>
                <a:ea typeface="+mn-ea"/>
                <a:cs typeface="+mn-cs"/>
              </a:rPr>
              <a:t> into </a:t>
            </a:r>
            <a:r>
              <a:rPr lang="en-US" sz="1200" kern="1200" dirty="0" err="1" smtClean="0">
                <a:solidFill>
                  <a:schemeClr val="tx1"/>
                </a:solidFill>
                <a:effectLst/>
                <a:latin typeface="+mn-lt"/>
                <a:ea typeface="+mn-ea"/>
                <a:cs typeface="+mn-cs"/>
              </a:rPr>
              <a:t>xiaol</a:t>
            </a:r>
            <a:r>
              <a:rPr lang="en-US" sz="1200" kern="1200" dirty="0" smtClean="0">
                <a:solidFill>
                  <a:schemeClr val="tx1"/>
                </a:solidFill>
                <a:effectLst/>
                <a:latin typeface="+mn-lt"/>
                <a:ea typeface="+mn-ea"/>
                <a:cs typeface="+mn-cs"/>
              </a:rPr>
              <a:t>(id, address) values(1, 0x31206f722031)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A9581D7-8CFD-4E4B-A6CF-D25BA010830B}" type="slidenum">
              <a:rPr lang="en-US" smtClean="0"/>
              <a:t>28</a:t>
            </a:fld>
            <a:endParaRPr lang="en-US"/>
          </a:p>
        </p:txBody>
      </p:sp>
    </p:spTree>
    <p:extLst>
      <p:ext uri="{BB962C8B-B14F-4D97-AF65-F5344CB8AC3E}">
        <p14:creationId xmlns:p14="http://schemas.microsoft.com/office/powerpoint/2010/main" val="53323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Windows</a:t>
            </a:r>
            <a:r>
              <a:rPr lang="zh-CN" altLang="en-US" sz="1200" kern="1200" dirty="0" smtClean="0">
                <a:solidFill>
                  <a:schemeClr val="tx1"/>
                </a:solidFill>
                <a:effectLst/>
                <a:latin typeface="+mn-lt"/>
                <a:ea typeface="+mn-ea"/>
                <a:cs typeface="+mn-cs"/>
              </a:rPr>
              <a:t>环境下，如果一个文件名的长度大于</a:t>
            </a:r>
            <a:r>
              <a:rPr lang="en-US" altLang="zh-CN" sz="1200" kern="1200" dirty="0" smtClean="0">
                <a:solidFill>
                  <a:schemeClr val="tx1"/>
                </a:solidFill>
                <a:effectLst/>
                <a:latin typeface="+mn-lt"/>
                <a:ea typeface="+mn-ea"/>
                <a:cs typeface="+mn-cs"/>
              </a:rPr>
              <a:t>9</a:t>
            </a:r>
            <a:r>
              <a:rPr lang="zh-CN" altLang="en-US" sz="1200" kern="1200" dirty="0" smtClean="0">
                <a:solidFill>
                  <a:schemeClr val="tx1"/>
                </a:solidFill>
                <a:effectLst/>
                <a:latin typeface="+mn-lt"/>
                <a:ea typeface="+mn-ea"/>
                <a:cs typeface="+mn-cs"/>
              </a:rPr>
              <a:t>个字符，那么可以使用短文件名的方式去访问它，通过短文件名的方式去访问一个文件可以使用户不需要输入完整的文件名访问它。</a:t>
            </a:r>
          </a:p>
          <a:p>
            <a:r>
              <a:rPr lang="zh-CN" altLang="en-US" dirty="0" smtClean="0"/>
              <a:t> </a:t>
            </a:r>
            <a:endParaRPr lang="en-US" dirty="0"/>
          </a:p>
        </p:txBody>
      </p:sp>
      <p:sp>
        <p:nvSpPr>
          <p:cNvPr id="4" name="Slide Number Placeholder 3"/>
          <p:cNvSpPr>
            <a:spLocks noGrp="1"/>
          </p:cNvSpPr>
          <p:nvPr>
            <p:ph type="sldNum" sz="quarter" idx="10"/>
          </p:nvPr>
        </p:nvSpPr>
        <p:spPr/>
        <p:txBody>
          <a:bodyPr/>
          <a:lstStyle/>
          <a:p>
            <a:fld id="{9A9581D7-8CFD-4E4B-A6CF-D25BA010830B}" type="slidenum">
              <a:rPr lang="en-US" smtClean="0"/>
              <a:t>30</a:t>
            </a:fld>
            <a:endParaRPr lang="en-US"/>
          </a:p>
        </p:txBody>
      </p:sp>
    </p:spTree>
    <p:extLst>
      <p:ext uri="{BB962C8B-B14F-4D97-AF65-F5344CB8AC3E}">
        <p14:creationId xmlns:p14="http://schemas.microsoft.com/office/powerpoint/2010/main" val="119835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11/29/16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11/29/16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zh.wikipedia.org/wiki/%E7%A8%8B%E5%BC%8F" TargetMode="External"/><Relationship Id="rId4" Type="http://schemas.openxmlformats.org/officeDocument/2006/relationships/hyperlink" Target="https://zh.wikipedia.org/wiki/%E8%B3%87%E6%96%99%E5%BA%AB" TargetMode="External"/><Relationship Id="rId5" Type="http://schemas.openxmlformats.org/officeDocument/2006/relationships/hyperlink" Target="https://zh.wikipedia.org/wiki/%E4%BC%BA%E6%9C%8D%E5%99%A8" TargetMode="External"/><Relationship Id="rId1" Type="http://schemas.openxmlformats.org/officeDocument/2006/relationships/slideLayout" Target="../slideLayouts/slideLayout2.xml"/><Relationship Id="rId2" Type="http://schemas.openxmlformats.org/officeDocument/2006/relationships/hyperlink" Target="https://zh.wikipedia.org/wiki/SQ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wikipedia.org/wiki/%E7%A8%8B%E5%BA%8F%E9%94%99%E8%AF%AF" TargetMode="External"/><Relationship Id="rId3" Type="http://schemas.openxmlformats.org/officeDocument/2006/relationships/hyperlink" Target="https://zh.wikipedia.org/wiki/%E9%98%B2%E5%BE%A1%E6%80%A7%E7%BC%96%E7%A8%8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代码审计</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4393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Sql</a:t>
            </a:r>
            <a:r>
              <a:rPr lang="zh-CN" altLang="en-US" dirty="0" smtClean="0"/>
              <a:t>注入漏洞</a:t>
            </a:r>
            <a:endParaRPr lang="en-US" dirty="0"/>
          </a:p>
        </p:txBody>
      </p:sp>
      <p:sp>
        <p:nvSpPr>
          <p:cNvPr id="3" name="Content Placeholder 2"/>
          <p:cNvSpPr>
            <a:spLocks noGrp="1"/>
          </p:cNvSpPr>
          <p:nvPr>
            <p:ph idx="1"/>
          </p:nvPr>
        </p:nvSpPr>
        <p:spPr/>
        <p:txBody>
          <a:bodyPr/>
          <a:lstStyle/>
          <a:p>
            <a:r>
              <a:rPr lang="en-US" altLang="zh-CN" b="1" dirty="0">
                <a:solidFill>
                  <a:srgbClr val="252525"/>
                </a:solidFill>
                <a:latin typeface="PingFang SC" charset="-122"/>
              </a:rPr>
              <a:t>SQL</a:t>
            </a:r>
            <a:r>
              <a:rPr lang="zh-CN" altLang="en-US" b="1" dirty="0">
                <a:solidFill>
                  <a:srgbClr val="252525"/>
                </a:solidFill>
                <a:latin typeface="PingFang SC" charset="-122"/>
              </a:rPr>
              <a:t>攻击</a:t>
            </a:r>
            <a:r>
              <a:rPr lang="zh-CN" altLang="en-US" dirty="0">
                <a:solidFill>
                  <a:srgbClr val="252525"/>
                </a:solidFill>
                <a:latin typeface="PingFang SC" charset="-122"/>
              </a:rPr>
              <a:t>（英语：</a:t>
            </a:r>
            <a:r>
              <a:rPr lang="en-US" altLang="zh-CN" dirty="0">
                <a:solidFill>
                  <a:srgbClr val="252525"/>
                </a:solidFill>
                <a:latin typeface="Helvetica" charset="0"/>
              </a:rPr>
              <a:t>SQL injection</a:t>
            </a:r>
            <a:r>
              <a:rPr lang="zh-CN" altLang="en-US" dirty="0">
                <a:solidFill>
                  <a:srgbClr val="252525"/>
                </a:solidFill>
                <a:latin typeface="PingFang SC" charset="-122"/>
              </a:rPr>
              <a:t>），简称</a:t>
            </a:r>
            <a:r>
              <a:rPr lang="zh-CN" altLang="en-US" b="1" dirty="0">
                <a:solidFill>
                  <a:srgbClr val="252525"/>
                </a:solidFill>
                <a:latin typeface="PingFang SC" charset="-122"/>
              </a:rPr>
              <a:t>注入攻击</a:t>
            </a:r>
            <a:r>
              <a:rPr lang="zh-CN" altLang="en-US" dirty="0">
                <a:solidFill>
                  <a:srgbClr val="252525"/>
                </a:solidFill>
                <a:latin typeface="PingFang SC" charset="-122"/>
              </a:rPr>
              <a:t>，是发生于应用程序之数据库层的安全漏洞。简而言之，是在输入的字符串之中注入</a:t>
            </a:r>
            <a:r>
              <a:rPr lang="en-US" altLang="zh-CN" dirty="0">
                <a:solidFill>
                  <a:srgbClr val="0645AD"/>
                </a:solidFill>
                <a:latin typeface="PingFang SC" charset="-122"/>
                <a:hlinkClick r:id="rId2"/>
              </a:rPr>
              <a:t>SQL</a:t>
            </a:r>
            <a:r>
              <a:rPr lang="zh-CN" altLang="en-US" dirty="0">
                <a:solidFill>
                  <a:srgbClr val="252525"/>
                </a:solidFill>
                <a:latin typeface="PingFang SC" charset="-122"/>
              </a:rPr>
              <a:t>指令，在设计不良的</a:t>
            </a:r>
            <a:r>
              <a:rPr lang="zh-CN" altLang="en-US" dirty="0">
                <a:solidFill>
                  <a:srgbClr val="0645AD"/>
                </a:solidFill>
                <a:latin typeface="PingFang SC" charset="-122"/>
                <a:hlinkClick r:id="rId3"/>
              </a:rPr>
              <a:t>程序</a:t>
            </a:r>
            <a:r>
              <a:rPr lang="zh-CN" altLang="en-US" dirty="0">
                <a:solidFill>
                  <a:srgbClr val="252525"/>
                </a:solidFill>
                <a:latin typeface="PingFang SC" charset="-122"/>
              </a:rPr>
              <a:t>当中忽略了检查，那么这些注入进去的指令就会被</a:t>
            </a:r>
            <a:r>
              <a:rPr lang="zh-CN" altLang="en-US" dirty="0">
                <a:solidFill>
                  <a:srgbClr val="0645AD"/>
                </a:solidFill>
                <a:latin typeface="PingFang SC" charset="-122"/>
                <a:hlinkClick r:id="rId4"/>
              </a:rPr>
              <a:t>数据库</a:t>
            </a:r>
            <a:r>
              <a:rPr lang="zh-CN" altLang="en-US" dirty="0">
                <a:solidFill>
                  <a:srgbClr val="0645AD"/>
                </a:solidFill>
                <a:latin typeface="PingFang SC" charset="-122"/>
                <a:hlinkClick r:id="rId5"/>
              </a:rPr>
              <a:t>服务器</a:t>
            </a:r>
            <a:r>
              <a:rPr lang="zh-CN" altLang="en-US" dirty="0">
                <a:solidFill>
                  <a:srgbClr val="252525"/>
                </a:solidFill>
                <a:latin typeface="PingFang SC" charset="-122"/>
              </a:rPr>
              <a:t>误认为是正常的</a:t>
            </a:r>
            <a:r>
              <a:rPr lang="en-US" altLang="zh-CN" dirty="0">
                <a:solidFill>
                  <a:srgbClr val="252525"/>
                </a:solidFill>
                <a:latin typeface="PingFang SC" charset="-122"/>
              </a:rPr>
              <a:t>SQL</a:t>
            </a:r>
            <a:r>
              <a:rPr lang="zh-CN" altLang="en-US" dirty="0">
                <a:solidFill>
                  <a:srgbClr val="252525"/>
                </a:solidFill>
                <a:latin typeface="PingFang SC" charset="-122"/>
              </a:rPr>
              <a:t>指令而运行，因此遭到破坏或是入侵。</a:t>
            </a:r>
          </a:p>
          <a:p>
            <a:endParaRPr lang="en-US" dirty="0"/>
          </a:p>
        </p:txBody>
      </p:sp>
    </p:spTree>
    <p:extLst>
      <p:ext uri="{BB962C8B-B14F-4D97-AF65-F5344CB8AC3E}">
        <p14:creationId xmlns:p14="http://schemas.microsoft.com/office/powerpoint/2010/main" val="1109514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错误使用预编译</a:t>
            </a:r>
            <a:endParaRPr lang="en-US" dirty="0"/>
          </a:p>
        </p:txBody>
      </p:sp>
      <p:pic>
        <p:nvPicPr>
          <p:cNvPr id="4" name="Content Placeholder 3"/>
          <p:cNvPicPr>
            <a:picLocks noGrp="1" noChangeAspect="1"/>
          </p:cNvPicPr>
          <p:nvPr>
            <p:ph idx="1"/>
          </p:nvPr>
        </p:nvPicPr>
        <p:blipFill>
          <a:blip r:embed="rId2"/>
          <a:stretch>
            <a:fillRect/>
          </a:stretch>
        </p:blipFill>
        <p:spPr>
          <a:xfrm>
            <a:off x="2005012" y="2083594"/>
            <a:ext cx="8496300" cy="3314700"/>
          </a:xfrm>
          <a:prstGeom prst="rect">
            <a:avLst/>
          </a:prstGeom>
        </p:spPr>
      </p:pic>
    </p:spTree>
    <p:extLst>
      <p:ext uri="{BB962C8B-B14F-4D97-AF65-F5344CB8AC3E}">
        <p14:creationId xmlns:p14="http://schemas.microsoft.com/office/powerpoint/2010/main" val="1010450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Mysql</a:t>
            </a:r>
            <a:r>
              <a:rPr lang="zh-CN" altLang="en-US" dirty="0" smtClean="0"/>
              <a:t>宽字节注入</a:t>
            </a:r>
            <a:endParaRPr lang="en-US" dirty="0"/>
          </a:p>
        </p:txBody>
      </p:sp>
      <p:sp>
        <p:nvSpPr>
          <p:cNvPr id="3" name="Content Placeholder 2"/>
          <p:cNvSpPr>
            <a:spLocks noGrp="1"/>
          </p:cNvSpPr>
          <p:nvPr>
            <p:ph idx="1"/>
          </p:nvPr>
        </p:nvSpPr>
        <p:spPr/>
        <p:txBody>
          <a:bodyPr/>
          <a:lstStyle/>
          <a:p>
            <a:r>
              <a:rPr lang="zh-CN" altLang="en-US" dirty="0" smtClean="0"/>
              <a:t>利用</a:t>
            </a:r>
            <a:r>
              <a:rPr lang="en-US" altLang="zh-CN" dirty="0" err="1" smtClean="0"/>
              <a:t>mysql</a:t>
            </a:r>
            <a:r>
              <a:rPr lang="zh-CN" altLang="en-US" dirty="0" smtClean="0"/>
              <a:t>处理编码不当，从而绕过系统的过滤函数</a:t>
            </a:r>
            <a:endParaRPr lang="en-US" altLang="zh-CN" dirty="0" smtClean="0"/>
          </a:p>
          <a:p>
            <a:r>
              <a:rPr lang="zh-CN" altLang="en-US" dirty="0">
                <a:solidFill>
                  <a:srgbClr val="333332"/>
                </a:solidFill>
                <a:latin typeface="Songti SC" charset="-122"/>
              </a:rPr>
              <a:t>使用了不安全的字符集设置函数与过滤函数。</a:t>
            </a:r>
          </a:p>
          <a:p>
            <a:r>
              <a:rPr lang="zh-CN" altLang="en-US" dirty="0">
                <a:solidFill>
                  <a:srgbClr val="333332"/>
                </a:solidFill>
                <a:latin typeface="Arial" charset="0"/>
              </a:rPr>
              <a:t>转编码函数同样会引起宽字节注入，即使使用了安全的设置函数。</a:t>
            </a:r>
          </a:p>
          <a:p>
            <a:endParaRPr lang="en-US" dirty="0"/>
          </a:p>
        </p:txBody>
      </p:sp>
    </p:spTree>
    <p:extLst>
      <p:ext uri="{BB962C8B-B14F-4D97-AF65-F5344CB8AC3E}">
        <p14:creationId xmlns:p14="http://schemas.microsoft.com/office/powerpoint/2010/main" val="1938380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安全防范</a:t>
            </a:r>
            <a:endParaRPr lang="en-US" dirty="0"/>
          </a:p>
        </p:txBody>
      </p:sp>
      <p:sp>
        <p:nvSpPr>
          <p:cNvPr id="3" name="Content Placeholder 2"/>
          <p:cNvSpPr>
            <a:spLocks noGrp="1"/>
          </p:cNvSpPr>
          <p:nvPr>
            <p:ph idx="1"/>
          </p:nvPr>
        </p:nvSpPr>
        <p:spPr/>
        <p:txBody>
          <a:bodyPr/>
          <a:lstStyle/>
          <a:p>
            <a:r>
              <a:rPr lang="en-US" dirty="0" err="1">
                <a:solidFill>
                  <a:srgbClr val="555555"/>
                </a:solidFill>
                <a:latin typeface="Times" charset="0"/>
              </a:rPr>
              <a:t>使用PDO或mysqli预编译处理SQL</a:t>
            </a:r>
            <a:endParaRPr lang="en-US" dirty="0">
              <a:solidFill>
                <a:srgbClr val="555555"/>
              </a:solidFill>
              <a:latin typeface="Times" charset="0"/>
            </a:endParaRPr>
          </a:p>
          <a:p>
            <a:r>
              <a:rPr lang="zh-CN" altLang="en-US" dirty="0">
                <a:solidFill>
                  <a:srgbClr val="555555"/>
                </a:solidFill>
                <a:latin typeface="Times" charset="0"/>
              </a:rPr>
              <a:t>无法使用</a:t>
            </a:r>
            <a:r>
              <a:rPr lang="en-US" altLang="zh-CN" dirty="0">
                <a:solidFill>
                  <a:srgbClr val="555555"/>
                </a:solidFill>
                <a:latin typeface="Times" charset="0"/>
              </a:rPr>
              <a:t>PDO</a:t>
            </a:r>
            <a:r>
              <a:rPr lang="zh-CN" altLang="en-US" dirty="0">
                <a:solidFill>
                  <a:srgbClr val="555555"/>
                </a:solidFill>
                <a:latin typeface="Times" charset="0"/>
              </a:rPr>
              <a:t>或</a:t>
            </a:r>
            <a:r>
              <a:rPr lang="en-US" altLang="zh-CN" dirty="0" err="1">
                <a:solidFill>
                  <a:srgbClr val="555555"/>
                </a:solidFill>
                <a:latin typeface="Times" charset="0"/>
              </a:rPr>
              <a:t>mysqli</a:t>
            </a:r>
            <a:r>
              <a:rPr lang="zh-CN" altLang="en-US" dirty="0">
                <a:solidFill>
                  <a:srgbClr val="555555"/>
                </a:solidFill>
                <a:latin typeface="Times" charset="0"/>
              </a:rPr>
              <a:t>的预编译处理</a:t>
            </a:r>
            <a:r>
              <a:rPr lang="en-US" altLang="zh-CN" dirty="0">
                <a:solidFill>
                  <a:srgbClr val="555555"/>
                </a:solidFill>
                <a:latin typeface="Times" charset="0"/>
              </a:rPr>
              <a:t>SQL</a:t>
            </a:r>
            <a:r>
              <a:rPr lang="zh-CN" altLang="en-US" dirty="0">
                <a:solidFill>
                  <a:srgbClr val="555555"/>
                </a:solidFill>
                <a:latin typeface="Times" charset="0"/>
              </a:rPr>
              <a:t>时，使用</a:t>
            </a:r>
            <a:r>
              <a:rPr lang="en-US" altLang="zh-CN" dirty="0" err="1">
                <a:solidFill>
                  <a:srgbClr val="555555"/>
                </a:solidFill>
                <a:latin typeface="Times" charset="0"/>
              </a:rPr>
              <a:t>addslashes</a:t>
            </a:r>
            <a:r>
              <a:rPr lang="zh-CN" altLang="en-US" dirty="0">
                <a:solidFill>
                  <a:srgbClr val="555555"/>
                </a:solidFill>
                <a:latin typeface="Times" charset="0"/>
              </a:rPr>
              <a:t>而非</a:t>
            </a:r>
            <a:r>
              <a:rPr lang="en-US" altLang="zh-CN" dirty="0" err="1">
                <a:solidFill>
                  <a:srgbClr val="555555"/>
                </a:solidFill>
                <a:latin typeface="Times" charset="0"/>
              </a:rPr>
              <a:t>mysql_real_escape_string</a:t>
            </a:r>
            <a:r>
              <a:rPr lang="zh-CN" altLang="en-US" dirty="0">
                <a:solidFill>
                  <a:srgbClr val="555555"/>
                </a:solidFill>
                <a:latin typeface="Times" charset="0"/>
              </a:rPr>
              <a:t>作为临时安全过滤函数，对于参数类型为整型时使用</a:t>
            </a:r>
            <a:r>
              <a:rPr lang="en-US" altLang="zh-CN" dirty="0" err="1">
                <a:solidFill>
                  <a:srgbClr val="555555"/>
                </a:solidFill>
                <a:latin typeface="Times" charset="0"/>
              </a:rPr>
              <a:t>intval</a:t>
            </a:r>
            <a:r>
              <a:rPr lang="zh-CN" altLang="en-US" dirty="0">
                <a:solidFill>
                  <a:srgbClr val="555555"/>
                </a:solidFill>
                <a:latin typeface="Times" charset="0"/>
              </a:rPr>
              <a:t>将变量转换成整型。</a:t>
            </a:r>
          </a:p>
          <a:p>
            <a:r>
              <a:rPr lang="zh-CN" altLang="en-US" dirty="0" smtClean="0"/>
              <a:t>不要拼接字符串！</a:t>
            </a:r>
            <a:endParaRPr lang="en-US" dirty="0"/>
          </a:p>
        </p:txBody>
      </p:sp>
    </p:spTree>
    <p:extLst>
      <p:ext uri="{BB962C8B-B14F-4D97-AF65-F5344CB8AC3E}">
        <p14:creationId xmlns:p14="http://schemas.microsoft.com/office/powerpoint/2010/main" val="746688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Xss</a:t>
            </a:r>
            <a:r>
              <a:rPr lang="zh-CN" altLang="en-US" dirty="0" smtClean="0"/>
              <a:t>漏洞</a:t>
            </a:r>
            <a:endParaRPr lang="en-US" dirty="0"/>
          </a:p>
        </p:txBody>
      </p:sp>
      <p:sp>
        <p:nvSpPr>
          <p:cNvPr id="3" name="Content Placeholder 2"/>
          <p:cNvSpPr>
            <a:spLocks noGrp="1"/>
          </p:cNvSpPr>
          <p:nvPr>
            <p:ph idx="1"/>
          </p:nvPr>
        </p:nvSpPr>
        <p:spPr/>
        <p:txBody>
          <a:bodyPr/>
          <a:lstStyle/>
          <a:p>
            <a:r>
              <a:rPr lang="zh-CN" altLang="en-US" dirty="0">
                <a:solidFill>
                  <a:srgbClr val="555555"/>
                </a:solidFill>
                <a:latin typeface="Times" charset="0"/>
              </a:rPr>
              <a:t>正如</a:t>
            </a:r>
            <a:r>
              <a:rPr lang="en-US" altLang="zh-CN" dirty="0">
                <a:solidFill>
                  <a:srgbClr val="555555"/>
                </a:solidFill>
                <a:latin typeface="Times" charset="0"/>
              </a:rPr>
              <a:t>《</a:t>
            </a:r>
            <a:r>
              <a:rPr lang="zh-CN" altLang="en-US" dirty="0">
                <a:solidFill>
                  <a:srgbClr val="555555"/>
                </a:solidFill>
                <a:latin typeface="Times" charset="0"/>
              </a:rPr>
              <a:t>白帽子讲</a:t>
            </a:r>
            <a:r>
              <a:rPr lang="en-US" altLang="zh-CN" dirty="0">
                <a:solidFill>
                  <a:srgbClr val="555555"/>
                </a:solidFill>
                <a:latin typeface="Times" charset="0"/>
              </a:rPr>
              <a:t>web</a:t>
            </a:r>
            <a:r>
              <a:rPr lang="zh-CN" altLang="en-US" dirty="0">
                <a:solidFill>
                  <a:srgbClr val="555555"/>
                </a:solidFill>
                <a:latin typeface="Times" charset="0"/>
              </a:rPr>
              <a:t>安全</a:t>
            </a:r>
            <a:r>
              <a:rPr lang="en-US" altLang="zh-CN" dirty="0">
                <a:solidFill>
                  <a:srgbClr val="555555"/>
                </a:solidFill>
                <a:latin typeface="Times" charset="0"/>
              </a:rPr>
              <a:t>》</a:t>
            </a:r>
            <a:r>
              <a:rPr lang="zh-CN" altLang="en-US" dirty="0">
                <a:solidFill>
                  <a:srgbClr val="555555"/>
                </a:solidFill>
                <a:latin typeface="Times" charset="0"/>
              </a:rPr>
              <a:t>中所说：</a:t>
            </a:r>
            <a:r>
              <a:rPr lang="en-US" altLang="zh-CN" dirty="0">
                <a:solidFill>
                  <a:srgbClr val="555555"/>
                </a:solidFill>
                <a:latin typeface="Times" charset="0"/>
              </a:rPr>
              <a:t>XSS</a:t>
            </a:r>
            <a:r>
              <a:rPr lang="zh-CN" altLang="en-US" dirty="0">
                <a:solidFill>
                  <a:srgbClr val="555555"/>
                </a:solidFill>
                <a:latin typeface="Times" charset="0"/>
              </a:rPr>
              <a:t>本质还是一直“</a:t>
            </a:r>
            <a:r>
              <a:rPr lang="en-US" altLang="zh-CN" dirty="0">
                <a:solidFill>
                  <a:srgbClr val="555555"/>
                </a:solidFill>
                <a:latin typeface="Times" charset="0"/>
              </a:rPr>
              <a:t>HTML</a:t>
            </a:r>
            <a:r>
              <a:rPr lang="zh-CN" altLang="en-US" dirty="0">
                <a:solidFill>
                  <a:srgbClr val="555555"/>
                </a:solidFill>
                <a:latin typeface="Times" charset="0"/>
              </a:rPr>
              <a:t>注入”，用户的数据被当成了</a:t>
            </a:r>
            <a:r>
              <a:rPr lang="en-US" altLang="zh-CN" dirty="0">
                <a:solidFill>
                  <a:srgbClr val="555555"/>
                </a:solidFill>
                <a:latin typeface="Times" charset="0"/>
              </a:rPr>
              <a:t>HTML</a:t>
            </a:r>
            <a:r>
              <a:rPr lang="zh-CN" altLang="en-US" dirty="0">
                <a:solidFill>
                  <a:srgbClr val="555555"/>
                </a:solidFill>
                <a:latin typeface="Times" charset="0"/>
              </a:rPr>
              <a:t>代码的一部分来执行，从而混淆了原本语意</a:t>
            </a:r>
          </a:p>
          <a:p>
            <a:endParaRPr lang="en-US" dirty="0"/>
          </a:p>
        </p:txBody>
      </p:sp>
    </p:spTree>
    <p:extLst>
      <p:ext uri="{BB962C8B-B14F-4D97-AF65-F5344CB8AC3E}">
        <p14:creationId xmlns:p14="http://schemas.microsoft.com/office/powerpoint/2010/main" val="555054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产生原因</a:t>
            </a:r>
            <a:endParaRPr lang="en-US" dirty="0"/>
          </a:p>
        </p:txBody>
      </p:sp>
      <p:pic>
        <p:nvPicPr>
          <p:cNvPr id="4" name="Content Placeholder 3"/>
          <p:cNvPicPr>
            <a:picLocks noGrp="1" noChangeAspect="1"/>
          </p:cNvPicPr>
          <p:nvPr>
            <p:ph idx="1"/>
          </p:nvPr>
        </p:nvPicPr>
        <p:blipFill>
          <a:blip r:embed="rId2"/>
          <a:stretch>
            <a:fillRect/>
          </a:stretch>
        </p:blipFill>
        <p:spPr>
          <a:xfrm>
            <a:off x="1451579" y="2016124"/>
            <a:ext cx="9603275" cy="4133663"/>
          </a:xfrm>
          <a:prstGeom prst="rect">
            <a:avLst/>
          </a:prstGeom>
        </p:spPr>
      </p:pic>
    </p:spTree>
    <p:extLst>
      <p:ext uri="{BB962C8B-B14F-4D97-AF65-F5344CB8AC3E}">
        <p14:creationId xmlns:p14="http://schemas.microsoft.com/office/powerpoint/2010/main" val="691907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防范措施</a:t>
            </a:r>
            <a:endParaRPr lang="en-US" dirty="0"/>
          </a:p>
        </p:txBody>
      </p:sp>
      <p:sp>
        <p:nvSpPr>
          <p:cNvPr id="3" name="Content Placeholder 2"/>
          <p:cNvSpPr>
            <a:spLocks noGrp="1"/>
          </p:cNvSpPr>
          <p:nvPr>
            <p:ph idx="1"/>
          </p:nvPr>
        </p:nvSpPr>
        <p:spPr/>
        <p:txBody>
          <a:bodyPr/>
          <a:lstStyle/>
          <a:p>
            <a:r>
              <a:rPr lang="en-US" dirty="0" err="1">
                <a:solidFill>
                  <a:srgbClr val="555555"/>
                </a:solidFill>
                <a:latin typeface="Times" charset="0"/>
              </a:rPr>
              <a:t>针对普通HTML的输出，使用htmlspecialchars进行安全过滤</a:t>
            </a:r>
            <a:r>
              <a:rPr lang="en-US" dirty="0">
                <a:solidFill>
                  <a:srgbClr val="555555"/>
                </a:solidFill>
                <a:latin typeface="Times" charset="0"/>
              </a:rPr>
              <a:t>。</a:t>
            </a:r>
          </a:p>
          <a:p>
            <a:r>
              <a:rPr lang="zh-CN" altLang="en-US" dirty="0" smtClean="0"/>
              <a:t>尽量使用使用白名单过滤</a:t>
            </a:r>
            <a:endParaRPr lang="en-US" dirty="0"/>
          </a:p>
        </p:txBody>
      </p:sp>
    </p:spTree>
    <p:extLst>
      <p:ext uri="{BB962C8B-B14F-4D97-AF65-F5344CB8AC3E}">
        <p14:creationId xmlns:p14="http://schemas.microsoft.com/office/powerpoint/2010/main" val="2133285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文件上传漏洞</a:t>
            </a:r>
            <a:endParaRPr lang="en-US" dirty="0"/>
          </a:p>
        </p:txBody>
      </p:sp>
      <p:sp>
        <p:nvSpPr>
          <p:cNvPr id="3" name="Content Placeholder 2"/>
          <p:cNvSpPr>
            <a:spLocks noGrp="1"/>
          </p:cNvSpPr>
          <p:nvPr>
            <p:ph idx="1"/>
          </p:nvPr>
        </p:nvSpPr>
        <p:spPr/>
        <p:txBody>
          <a:bodyPr/>
          <a:lstStyle/>
          <a:p>
            <a:r>
              <a:rPr lang="zh-CN" altLang="en-US" dirty="0">
                <a:solidFill>
                  <a:srgbClr val="555555"/>
                </a:solidFill>
                <a:latin typeface="Times" charset="0"/>
              </a:rPr>
              <a:t>正常情况下上传文件是一个合理的功能，漏洞的产生在于用户上传了一个逻辑上并不允许上传的文件类型，这个文件能够被</a:t>
            </a:r>
            <a:r>
              <a:rPr lang="en-US" altLang="zh-CN" dirty="0">
                <a:solidFill>
                  <a:srgbClr val="555555"/>
                </a:solidFill>
                <a:latin typeface="Times" charset="0"/>
              </a:rPr>
              <a:t>Web</a:t>
            </a:r>
            <a:r>
              <a:rPr lang="zh-CN" altLang="en-US" dirty="0">
                <a:solidFill>
                  <a:srgbClr val="555555"/>
                </a:solidFill>
                <a:latin typeface="Times" charset="0"/>
              </a:rPr>
              <a:t>容器解析并且用户能够通过</a:t>
            </a:r>
            <a:r>
              <a:rPr lang="en-US" altLang="zh-CN" dirty="0">
                <a:solidFill>
                  <a:srgbClr val="555555"/>
                </a:solidFill>
                <a:latin typeface="Times" charset="0"/>
              </a:rPr>
              <a:t>Web</a:t>
            </a:r>
            <a:r>
              <a:rPr lang="zh-CN" altLang="en-US" dirty="0">
                <a:solidFill>
                  <a:srgbClr val="555555"/>
                </a:solidFill>
                <a:latin typeface="Times" charset="0"/>
              </a:rPr>
              <a:t>访问</a:t>
            </a:r>
          </a:p>
          <a:p>
            <a:endParaRPr lang="en-US" dirty="0"/>
          </a:p>
        </p:txBody>
      </p:sp>
    </p:spTree>
    <p:extLst>
      <p:ext uri="{BB962C8B-B14F-4D97-AF65-F5344CB8AC3E}">
        <p14:creationId xmlns:p14="http://schemas.microsoft.com/office/powerpoint/2010/main" val="1233567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防御措施</a:t>
            </a:r>
            <a:endParaRPr lang="en-US" dirty="0"/>
          </a:p>
        </p:txBody>
      </p:sp>
      <p:sp>
        <p:nvSpPr>
          <p:cNvPr id="3" name="Content Placeholder 2"/>
          <p:cNvSpPr>
            <a:spLocks noGrp="1"/>
          </p:cNvSpPr>
          <p:nvPr>
            <p:ph idx="1"/>
          </p:nvPr>
        </p:nvSpPr>
        <p:spPr/>
        <p:txBody>
          <a:bodyPr/>
          <a:lstStyle/>
          <a:p>
            <a:r>
              <a:rPr lang="zh-CN" altLang="en-US" dirty="0">
                <a:solidFill>
                  <a:srgbClr val="555555"/>
                </a:solidFill>
                <a:latin typeface="Times" charset="0"/>
              </a:rPr>
              <a:t>允许上传的文件类型应采用白名单方式，结合</a:t>
            </a:r>
            <a:r>
              <a:rPr lang="en-US" altLang="zh-CN" dirty="0">
                <a:solidFill>
                  <a:srgbClr val="555555"/>
                </a:solidFill>
                <a:latin typeface="Times" charset="0"/>
              </a:rPr>
              <a:t>MIME Type</a:t>
            </a:r>
            <a:r>
              <a:rPr lang="zh-CN" altLang="en-US" dirty="0">
                <a:solidFill>
                  <a:srgbClr val="555555"/>
                </a:solidFill>
                <a:latin typeface="Times" charset="0"/>
              </a:rPr>
              <a:t>和后缀检查文件类型</a:t>
            </a:r>
            <a:r>
              <a:rPr lang="en-US" altLang="zh-CN" dirty="0">
                <a:solidFill>
                  <a:srgbClr val="555555"/>
                </a:solidFill>
                <a:latin typeface="Times" charset="0"/>
              </a:rPr>
              <a:t>,</a:t>
            </a:r>
            <a:r>
              <a:rPr lang="zh-CN" altLang="en-US" dirty="0">
                <a:solidFill>
                  <a:srgbClr val="555555"/>
                </a:solidFill>
                <a:latin typeface="Times" charset="0"/>
              </a:rPr>
              <a:t>上传文件中</a:t>
            </a:r>
            <a:r>
              <a:rPr lang="en-US" altLang="zh-CN" dirty="0">
                <a:solidFill>
                  <a:srgbClr val="555555"/>
                </a:solidFill>
                <a:latin typeface="Times" charset="0"/>
              </a:rPr>
              <a:t>$_FILES[‘file’][‘type’]</a:t>
            </a:r>
            <a:r>
              <a:rPr lang="zh-CN" altLang="en-US" dirty="0">
                <a:solidFill>
                  <a:srgbClr val="555555"/>
                </a:solidFill>
                <a:latin typeface="Times" charset="0"/>
              </a:rPr>
              <a:t>所示类型不可信。</a:t>
            </a:r>
          </a:p>
          <a:p>
            <a:r>
              <a:rPr lang="zh-CN" altLang="en-US" dirty="0">
                <a:solidFill>
                  <a:srgbClr val="555555"/>
                </a:solidFill>
                <a:latin typeface="Times" charset="0"/>
              </a:rPr>
              <a:t>使用随机文件名保存上传的文件，避免因终止符造成的文件名中断。</a:t>
            </a:r>
          </a:p>
          <a:p>
            <a:endParaRPr lang="en-US" dirty="0"/>
          </a:p>
        </p:txBody>
      </p:sp>
    </p:spTree>
    <p:extLst>
      <p:ext uri="{BB962C8B-B14F-4D97-AF65-F5344CB8AC3E}">
        <p14:creationId xmlns:p14="http://schemas.microsoft.com/office/powerpoint/2010/main" val="759928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案例，</a:t>
            </a:r>
            <a:r>
              <a:rPr lang="en-US" dirty="0" err="1"/>
              <a:t>绕过php后缀黑名单上传webshell</a:t>
            </a:r>
            <a:r>
              <a:rPr lang="en-US" dirty="0"/>
              <a:t/>
            </a:r>
            <a:br>
              <a:rPr lang="en-US" dirty="0"/>
            </a:br>
            <a:endParaRPr lang="en-US" dirty="0"/>
          </a:p>
        </p:txBody>
      </p:sp>
      <p:sp>
        <p:nvSpPr>
          <p:cNvPr id="3" name="Content Placeholder 2"/>
          <p:cNvSpPr>
            <a:spLocks noGrp="1"/>
          </p:cNvSpPr>
          <p:nvPr>
            <p:ph idx="1"/>
          </p:nvPr>
        </p:nvSpPr>
        <p:spPr/>
        <p:txBody>
          <a:bodyPr/>
          <a:lstStyle/>
          <a:p>
            <a:r>
              <a:rPr lang="zh-CN" altLang="en-US" dirty="0" smtClean="0"/>
              <a:t>禁止上传</a:t>
            </a:r>
            <a:r>
              <a:rPr lang="en-US" altLang="zh-CN" dirty="0" err="1" smtClean="0"/>
              <a:t>php</a:t>
            </a:r>
            <a:r>
              <a:rPr lang="zh-CN" altLang="en-US" dirty="0" smtClean="0"/>
              <a:t>，</a:t>
            </a:r>
            <a:r>
              <a:rPr lang="en-US" altLang="zh-CN" dirty="0" smtClean="0"/>
              <a:t>php3</a:t>
            </a:r>
            <a:r>
              <a:rPr lang="zh-CN" altLang="en-US" dirty="0" smtClean="0"/>
              <a:t>，</a:t>
            </a:r>
            <a:r>
              <a:rPr lang="en-US" altLang="zh-CN" dirty="0" smtClean="0"/>
              <a:t>php4</a:t>
            </a:r>
            <a:r>
              <a:rPr lang="zh-CN" altLang="en-US" dirty="0" smtClean="0"/>
              <a:t>等可以执行为</a:t>
            </a:r>
            <a:r>
              <a:rPr lang="en-US" altLang="zh-CN" dirty="0" err="1" smtClean="0"/>
              <a:t>php</a:t>
            </a:r>
            <a:r>
              <a:rPr lang="zh-CN" altLang="en-US" dirty="0" smtClean="0"/>
              <a:t>的文件</a:t>
            </a:r>
            <a:endParaRPr lang="en-US" altLang="zh-CN" dirty="0" smtClean="0"/>
          </a:p>
          <a:p>
            <a:r>
              <a:rPr lang="en-US" dirty="0" smtClean="0"/>
              <a:t>php、php3、php4、php5、phtml、pht等</a:t>
            </a:r>
            <a:r>
              <a:rPr lang="zh-CN" altLang="en-US" dirty="0" smtClean="0"/>
              <a:t>都可以解析为</a:t>
            </a:r>
            <a:r>
              <a:rPr lang="en-US" altLang="zh-CN" dirty="0" err="1" smtClean="0"/>
              <a:t>php</a:t>
            </a:r>
            <a:r>
              <a:rPr lang="zh-CN" altLang="en-US" dirty="0" smtClean="0"/>
              <a:t>文件</a:t>
            </a:r>
            <a:endParaRPr lang="en-US" altLang="zh-CN" dirty="0" smtClean="0"/>
          </a:p>
          <a:p>
            <a:r>
              <a:rPr lang="zh-CN" altLang="en-US" dirty="0" smtClean="0"/>
              <a:t>上传</a:t>
            </a:r>
            <a:r>
              <a:rPr lang="en-US" altLang="zh-CN" dirty="0" smtClean="0"/>
              <a:t>.</a:t>
            </a:r>
            <a:r>
              <a:rPr lang="en-US" altLang="zh-CN" dirty="0" err="1" smtClean="0"/>
              <a:t>htaccess</a:t>
            </a:r>
            <a:r>
              <a:rPr lang="zh-CN" altLang="en-US" dirty="0" smtClean="0"/>
              <a:t>，控制本目录下的</a:t>
            </a:r>
            <a:r>
              <a:rPr lang="en-US" altLang="zh-CN" dirty="0" smtClean="0"/>
              <a:t>jpg</a:t>
            </a:r>
            <a:r>
              <a:rPr lang="zh-CN" altLang="en-US" dirty="0" smtClean="0"/>
              <a:t>文件解析为</a:t>
            </a:r>
            <a:r>
              <a:rPr lang="en-US" altLang="zh-CN" dirty="0" err="1" smtClean="0"/>
              <a:t>php</a:t>
            </a:r>
            <a:r>
              <a:rPr lang="zh-CN" altLang="en-US" dirty="0" smtClean="0"/>
              <a:t>文件</a:t>
            </a:r>
            <a:endParaRPr lang="en-US" altLang="zh-CN" dirty="0" smtClean="0"/>
          </a:p>
          <a:p>
            <a:r>
              <a:rPr lang="zh-CN" altLang="en-US" dirty="0" smtClean="0"/>
              <a:t>某些</a:t>
            </a:r>
            <a:r>
              <a:rPr lang="en-US" altLang="zh-CN" dirty="0" smtClean="0"/>
              <a:t>IIS</a:t>
            </a:r>
            <a:r>
              <a:rPr lang="zh-CN" altLang="en-US" dirty="0" smtClean="0"/>
              <a:t>的</a:t>
            </a:r>
            <a:r>
              <a:rPr lang="en-US" altLang="zh-CN" dirty="0" err="1" smtClean="0"/>
              <a:t>php</a:t>
            </a:r>
            <a:r>
              <a:rPr lang="zh-CN" altLang="en-US" dirty="0" smtClean="0"/>
              <a:t>环境中，可以上传</a:t>
            </a:r>
            <a:r>
              <a:rPr lang="en-US" altLang="zh-CN" dirty="0" smtClean="0"/>
              <a:t>asp</a:t>
            </a:r>
            <a:r>
              <a:rPr lang="zh-CN" altLang="en-US" dirty="0" smtClean="0"/>
              <a:t>木马执行</a:t>
            </a:r>
            <a:endParaRPr lang="en-US" altLang="zh-CN" dirty="0" smtClean="0"/>
          </a:p>
          <a:p>
            <a:r>
              <a:rPr lang="zh-CN" altLang="en-US" dirty="0" smtClean="0"/>
              <a:t>结论，使用</a:t>
            </a:r>
            <a:r>
              <a:rPr lang="en-US" altLang="zh-CN" dirty="0" err="1" smtClean="0"/>
              <a:t>php</a:t>
            </a:r>
            <a:r>
              <a:rPr lang="zh-CN" altLang="en-US" dirty="0" smtClean="0"/>
              <a:t>白名单</a:t>
            </a:r>
            <a:endParaRPr lang="en-US" dirty="0"/>
          </a:p>
          <a:p>
            <a:endParaRPr lang="en-US" dirty="0"/>
          </a:p>
        </p:txBody>
      </p:sp>
    </p:spTree>
    <p:extLst>
      <p:ext uri="{BB962C8B-B14F-4D97-AF65-F5344CB8AC3E}">
        <p14:creationId xmlns:p14="http://schemas.microsoft.com/office/powerpoint/2010/main" val="1030765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a:t>
            </a:r>
            <a:r>
              <a:rPr lang="en-US" altLang="zh-CN" dirty="0" err="1" smtClean="0"/>
              <a:t>Php</a:t>
            </a:r>
            <a:r>
              <a:rPr lang="zh-CN" altLang="en-US" dirty="0" smtClean="0"/>
              <a:t>代码审计</a:t>
            </a:r>
            <a:endParaRPr lang="en-US" dirty="0"/>
          </a:p>
        </p:txBody>
      </p:sp>
      <p:sp>
        <p:nvSpPr>
          <p:cNvPr id="3" name="Content Placeholder 2"/>
          <p:cNvSpPr>
            <a:spLocks noGrp="1"/>
          </p:cNvSpPr>
          <p:nvPr>
            <p:ph idx="1"/>
          </p:nvPr>
        </p:nvSpPr>
        <p:spPr/>
        <p:txBody>
          <a:bodyPr/>
          <a:lstStyle/>
          <a:p>
            <a:r>
              <a:rPr lang="zh-CN" altLang="en-US" b="1" dirty="0">
                <a:solidFill>
                  <a:srgbClr val="252525"/>
                </a:solidFill>
                <a:latin typeface="PingFang SC" charset="-122"/>
              </a:rPr>
              <a:t>代码审计</a:t>
            </a:r>
            <a:r>
              <a:rPr lang="zh-CN" altLang="en-US" dirty="0">
                <a:solidFill>
                  <a:srgbClr val="252525"/>
                </a:solidFill>
                <a:latin typeface="PingFang SC" charset="-122"/>
              </a:rPr>
              <a:t>（</a:t>
            </a:r>
            <a:r>
              <a:rPr lang="en-US" altLang="zh-CN" dirty="0">
                <a:solidFill>
                  <a:srgbClr val="252525"/>
                </a:solidFill>
                <a:latin typeface="PingFang SC" charset="-122"/>
              </a:rPr>
              <a:t>Code audit</a:t>
            </a:r>
            <a:r>
              <a:rPr lang="zh-CN" altLang="en-US" dirty="0">
                <a:solidFill>
                  <a:srgbClr val="252525"/>
                </a:solidFill>
                <a:latin typeface="PingFang SC" charset="-122"/>
              </a:rPr>
              <a:t>）是一种以发现</a:t>
            </a:r>
            <a:r>
              <a:rPr lang="zh-CN" altLang="en-US" dirty="0">
                <a:solidFill>
                  <a:srgbClr val="0645AD"/>
                </a:solidFill>
                <a:latin typeface="PingFang SC" charset="-122"/>
                <a:hlinkClick r:id="rId2"/>
              </a:rPr>
              <a:t>程序错误</a:t>
            </a:r>
            <a:r>
              <a:rPr lang="zh-CN" altLang="en-US" dirty="0">
                <a:solidFill>
                  <a:srgbClr val="252525"/>
                </a:solidFill>
                <a:latin typeface="PingFang SC" charset="-122"/>
              </a:rPr>
              <a:t>，安全漏洞和违反程序规范为目标的源代码分析。它是</a:t>
            </a:r>
            <a:r>
              <a:rPr lang="zh-CN" altLang="en-US" dirty="0">
                <a:solidFill>
                  <a:srgbClr val="0645AD"/>
                </a:solidFill>
                <a:latin typeface="PingFang SC" charset="-122"/>
                <a:hlinkClick r:id="rId3"/>
              </a:rPr>
              <a:t>防御性编程</a:t>
            </a:r>
            <a:r>
              <a:rPr lang="zh-CN" altLang="en-US" dirty="0">
                <a:solidFill>
                  <a:srgbClr val="252525"/>
                </a:solidFill>
                <a:latin typeface="PingFang SC" charset="-122"/>
              </a:rPr>
              <a:t>范式的一部分。该范式的目标是在程序发布前减少错误。</a:t>
            </a:r>
            <a:r>
              <a:rPr lang="en-US" altLang="zh-CN" dirty="0">
                <a:solidFill>
                  <a:srgbClr val="252525"/>
                </a:solidFill>
                <a:latin typeface="PingFang SC" charset="-122"/>
              </a:rPr>
              <a:t>C</a:t>
            </a:r>
            <a:r>
              <a:rPr lang="zh-CN" altLang="en-US" dirty="0">
                <a:solidFill>
                  <a:srgbClr val="252525"/>
                </a:solidFill>
                <a:latin typeface="PingFang SC" charset="-122"/>
              </a:rPr>
              <a:t>和</a:t>
            </a:r>
            <a:r>
              <a:rPr lang="en-US" altLang="zh-CN" dirty="0">
                <a:solidFill>
                  <a:srgbClr val="252525"/>
                </a:solidFill>
                <a:latin typeface="PingFang SC" charset="-122"/>
              </a:rPr>
              <a:t>C++</a:t>
            </a:r>
            <a:r>
              <a:rPr lang="zh-CN" altLang="en-US" dirty="0">
                <a:solidFill>
                  <a:srgbClr val="252525"/>
                </a:solidFill>
                <a:latin typeface="PingFang SC" charset="-122"/>
              </a:rPr>
              <a:t>源代码是最常见的分析对象</a:t>
            </a:r>
            <a:r>
              <a:rPr lang="en-US" altLang="zh-CN" baseline="30000" dirty="0">
                <a:solidFill>
                  <a:srgbClr val="0645AD"/>
                </a:solidFill>
                <a:latin typeface="PingFang SC" charset="-122"/>
              </a:rPr>
              <a:t>[1]</a:t>
            </a:r>
            <a:r>
              <a:rPr lang="zh-CN" altLang="en-US" dirty="0">
                <a:solidFill>
                  <a:srgbClr val="252525"/>
                </a:solidFill>
                <a:latin typeface="PingFang SC" charset="-122"/>
              </a:rPr>
              <a:t>，因为其他更高层的语言如</a:t>
            </a:r>
            <a:r>
              <a:rPr lang="en-US" altLang="zh-CN" dirty="0">
                <a:solidFill>
                  <a:srgbClr val="252525"/>
                </a:solidFill>
                <a:latin typeface="PingFang SC" charset="-122"/>
              </a:rPr>
              <a:t>Python</a:t>
            </a:r>
            <a:r>
              <a:rPr lang="zh-CN" altLang="en-US" dirty="0">
                <a:solidFill>
                  <a:srgbClr val="252525"/>
                </a:solidFill>
                <a:latin typeface="PingFang SC" charset="-122"/>
              </a:rPr>
              <a:t>拥有更少可能存在漏洞的函数（比如不检查边界条件）。</a:t>
            </a:r>
          </a:p>
          <a:p>
            <a:endParaRPr lang="en-US" dirty="0"/>
          </a:p>
        </p:txBody>
      </p:sp>
    </p:spTree>
    <p:extLst>
      <p:ext uri="{BB962C8B-B14F-4D97-AF65-F5344CB8AC3E}">
        <p14:creationId xmlns:p14="http://schemas.microsoft.com/office/powerpoint/2010/main" val="1110743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案例 </a:t>
            </a:r>
            <a:r>
              <a:rPr lang="zh-CN" altLang="en-US" b="1" dirty="0">
                <a:solidFill>
                  <a:srgbClr val="555555"/>
                </a:solidFill>
                <a:latin typeface="Times" charset="0"/>
              </a:rPr>
              <a:t>巧用编码与</a:t>
            </a:r>
            <a:r>
              <a:rPr lang="zh-CN" altLang="en-US" b="1" dirty="0" smtClean="0">
                <a:solidFill>
                  <a:srgbClr val="555555"/>
                </a:solidFill>
                <a:latin typeface="Times" charset="0"/>
              </a:rPr>
              <a:t>解码绕过限制</a:t>
            </a:r>
            <a:r>
              <a:rPr lang="zh-CN" altLang="en-US" dirty="0">
                <a:solidFill>
                  <a:srgbClr val="555555"/>
                </a:solidFill>
                <a:latin typeface="Times" charset="0"/>
              </a:rPr>
              <a:t/>
            </a:r>
            <a:br>
              <a:rPr lang="zh-CN" altLang="en-US" dirty="0">
                <a:solidFill>
                  <a:srgbClr val="555555"/>
                </a:solidFill>
                <a:latin typeface="Times" charset="0"/>
              </a:rPr>
            </a:br>
            <a:endParaRPr lang="en-US" dirty="0"/>
          </a:p>
        </p:txBody>
      </p:sp>
      <p:pic>
        <p:nvPicPr>
          <p:cNvPr id="4" name="Content Placeholder 3"/>
          <p:cNvPicPr>
            <a:picLocks noGrp="1" noChangeAspect="1"/>
          </p:cNvPicPr>
          <p:nvPr>
            <p:ph idx="1"/>
          </p:nvPr>
        </p:nvPicPr>
        <p:blipFill>
          <a:blip r:embed="rId2"/>
          <a:stretch>
            <a:fillRect/>
          </a:stretch>
        </p:blipFill>
        <p:spPr>
          <a:xfrm>
            <a:off x="3141662" y="3239294"/>
            <a:ext cx="6223000" cy="1003300"/>
          </a:xfrm>
          <a:prstGeom prst="rect">
            <a:avLst/>
          </a:prstGeom>
        </p:spPr>
      </p:pic>
    </p:spTree>
    <p:extLst>
      <p:ext uri="{BB962C8B-B14F-4D97-AF65-F5344CB8AC3E}">
        <p14:creationId xmlns:p14="http://schemas.microsoft.com/office/powerpoint/2010/main" val="480161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绕过方式</a:t>
            </a:r>
            <a:endParaRPr lang="en-US" dirty="0"/>
          </a:p>
        </p:txBody>
      </p:sp>
      <p:sp>
        <p:nvSpPr>
          <p:cNvPr id="3" name="Content Placeholder 2"/>
          <p:cNvSpPr>
            <a:spLocks noGrp="1"/>
          </p:cNvSpPr>
          <p:nvPr>
            <p:ph idx="1"/>
          </p:nvPr>
        </p:nvSpPr>
        <p:spPr/>
        <p:txBody>
          <a:bodyPr/>
          <a:lstStyle/>
          <a:p>
            <a:r>
              <a:rPr lang="en-US" altLang="zh-CN" dirty="0">
                <a:solidFill>
                  <a:srgbClr val="555555"/>
                </a:solidFill>
                <a:latin typeface="Times" charset="0"/>
              </a:rPr>
              <a:t>$content</a:t>
            </a:r>
            <a:r>
              <a:rPr lang="zh-CN" altLang="en-US" dirty="0">
                <a:solidFill>
                  <a:srgbClr val="555555"/>
                </a:solidFill>
                <a:latin typeface="Times" charset="0"/>
              </a:rPr>
              <a:t>在开头增加了</a:t>
            </a:r>
            <a:r>
              <a:rPr lang="en-US" altLang="zh-CN" dirty="0">
                <a:solidFill>
                  <a:srgbClr val="555555"/>
                </a:solidFill>
                <a:latin typeface="Times" charset="0"/>
              </a:rPr>
              <a:t>exit</a:t>
            </a:r>
            <a:r>
              <a:rPr lang="zh-CN" altLang="en-US" dirty="0">
                <a:solidFill>
                  <a:srgbClr val="555555"/>
                </a:solidFill>
                <a:latin typeface="Times" charset="0"/>
              </a:rPr>
              <a:t>过程，导致即使我们成功写入一句话，</a:t>
            </a:r>
            <a:r>
              <a:rPr lang="zh-CN" altLang="en-US" dirty="0" smtClean="0">
                <a:solidFill>
                  <a:srgbClr val="555555"/>
                </a:solidFill>
                <a:latin typeface="Times" charset="0"/>
              </a:rPr>
              <a:t>也无法执行</a:t>
            </a:r>
            <a:endParaRPr lang="en-US" altLang="zh-CN" dirty="0" smtClean="0">
              <a:solidFill>
                <a:srgbClr val="555555"/>
              </a:solidFill>
              <a:latin typeface="Times" charset="0"/>
            </a:endParaRPr>
          </a:p>
          <a:p>
            <a:r>
              <a:rPr lang="en-US" dirty="0" err="1">
                <a:solidFill>
                  <a:srgbClr val="555555"/>
                </a:solidFill>
                <a:latin typeface="Times" charset="0"/>
              </a:rPr>
              <a:t>使用php</a:t>
            </a:r>
            <a:r>
              <a:rPr lang="en-US" dirty="0">
                <a:solidFill>
                  <a:srgbClr val="555555"/>
                </a:solidFill>
                <a:latin typeface="Times" charset="0"/>
              </a:rPr>
              <a:t>://filter流的base64-decode方法，将$content解码，利用php base64_decode函数特性去除“死亡exit”</a:t>
            </a:r>
          </a:p>
          <a:p>
            <a:r>
              <a:rPr lang="en-US" altLang="zh-CN" dirty="0">
                <a:solidFill>
                  <a:srgbClr val="555555"/>
                </a:solidFill>
                <a:latin typeface="Times" charset="0"/>
              </a:rPr>
              <a:t>PHP</a:t>
            </a:r>
            <a:r>
              <a:rPr lang="zh-CN" altLang="en-US" dirty="0">
                <a:solidFill>
                  <a:srgbClr val="555555"/>
                </a:solidFill>
                <a:latin typeface="Times" charset="0"/>
              </a:rPr>
              <a:t>在解码</a:t>
            </a:r>
            <a:r>
              <a:rPr lang="en-US" altLang="zh-CN" dirty="0">
                <a:solidFill>
                  <a:srgbClr val="555555"/>
                </a:solidFill>
                <a:latin typeface="Times" charset="0"/>
              </a:rPr>
              <a:t>base64</a:t>
            </a:r>
            <a:r>
              <a:rPr lang="zh-CN" altLang="en-US" dirty="0">
                <a:solidFill>
                  <a:srgbClr val="555555"/>
                </a:solidFill>
                <a:latin typeface="Times" charset="0"/>
              </a:rPr>
              <a:t>时，遇到不在其中的字符时，将会跳过这些字符，仅将合法字符组成一个新的字符串进行</a:t>
            </a:r>
            <a:r>
              <a:rPr lang="zh-CN" altLang="en-US" dirty="0" smtClean="0">
                <a:solidFill>
                  <a:srgbClr val="555555"/>
                </a:solidFill>
                <a:latin typeface="Times" charset="0"/>
              </a:rPr>
              <a:t>解码</a:t>
            </a:r>
            <a:endParaRPr lang="en-US" altLang="zh-CN" dirty="0" smtClean="0">
              <a:solidFill>
                <a:srgbClr val="555555"/>
              </a:solidFill>
              <a:latin typeface="Times" charset="0"/>
            </a:endParaRPr>
          </a:p>
          <a:p>
            <a:r>
              <a:rPr lang="zh-CN" altLang="en-US" dirty="0" smtClean="0">
                <a:solidFill>
                  <a:srgbClr val="555555"/>
                </a:solidFill>
                <a:latin typeface="Times" charset="0"/>
              </a:rPr>
              <a:t>从而写入</a:t>
            </a:r>
            <a:r>
              <a:rPr lang="en-US" altLang="zh-CN" dirty="0" err="1" smtClean="0">
                <a:solidFill>
                  <a:srgbClr val="555555"/>
                </a:solidFill>
                <a:latin typeface="Times" charset="0"/>
              </a:rPr>
              <a:t>webshell</a:t>
            </a:r>
            <a:endParaRPr lang="zh-CN" altLang="en-US" dirty="0">
              <a:solidFill>
                <a:srgbClr val="555555"/>
              </a:solidFill>
              <a:latin typeface="Times" charset="0"/>
            </a:endParaRPr>
          </a:p>
        </p:txBody>
      </p:sp>
    </p:spTree>
    <p:extLst>
      <p:ext uri="{BB962C8B-B14F-4D97-AF65-F5344CB8AC3E}">
        <p14:creationId xmlns:p14="http://schemas.microsoft.com/office/powerpoint/2010/main" val="1678462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当然，还有很多种猥琐的方法去绕过</a:t>
            </a:r>
            <a:endParaRPr lang="en-US" dirty="0"/>
          </a:p>
        </p:txBody>
      </p:sp>
      <p:sp>
        <p:nvSpPr>
          <p:cNvPr id="3" name="Content Placeholder 2"/>
          <p:cNvSpPr>
            <a:spLocks noGrp="1"/>
          </p:cNvSpPr>
          <p:nvPr>
            <p:ph idx="1"/>
          </p:nvPr>
        </p:nvSpPr>
        <p:spPr/>
        <p:txBody>
          <a:bodyPr/>
          <a:lstStyle/>
          <a:p>
            <a:r>
              <a:rPr lang="zh-CN" altLang="en-US" dirty="0"/>
              <a:t>实际上是一个</a:t>
            </a:r>
            <a:r>
              <a:rPr lang="en-US" altLang="zh-CN" dirty="0"/>
              <a:t>XML</a:t>
            </a:r>
            <a:r>
              <a:rPr lang="zh-CN" altLang="en-US" dirty="0"/>
              <a:t>标签，</a:t>
            </a:r>
            <a:r>
              <a:rPr lang="zh-CN" altLang="en-US" dirty="0" smtClean="0"/>
              <a:t>既是</a:t>
            </a:r>
            <a:r>
              <a:rPr lang="en-US" altLang="zh-CN" dirty="0"/>
              <a:t>XML</a:t>
            </a:r>
            <a:r>
              <a:rPr lang="zh-CN" altLang="en-US" dirty="0"/>
              <a:t>标签，我们就可以利用</a:t>
            </a:r>
            <a:r>
              <a:rPr lang="en-US" altLang="zh-CN" dirty="0" err="1"/>
              <a:t>strip_tags</a:t>
            </a:r>
            <a:r>
              <a:rPr lang="zh-CN" altLang="en-US" dirty="0"/>
              <a:t>函数去除</a:t>
            </a:r>
            <a:r>
              <a:rPr lang="zh-CN" altLang="en-US" dirty="0" smtClean="0"/>
              <a:t>它</a:t>
            </a:r>
            <a:endParaRPr lang="en-US" altLang="zh-CN" dirty="0"/>
          </a:p>
          <a:p>
            <a:r>
              <a:rPr lang="zh-CN" altLang="en-US" dirty="0"/>
              <a:t>而</a:t>
            </a:r>
            <a:r>
              <a:rPr lang="en-US" altLang="zh-CN" dirty="0" err="1"/>
              <a:t>php</a:t>
            </a:r>
            <a:r>
              <a:rPr lang="en-US" altLang="zh-CN" dirty="0"/>
              <a:t>://filter</a:t>
            </a:r>
            <a:r>
              <a:rPr lang="zh-CN" altLang="en-US" dirty="0"/>
              <a:t>刚好是支持这个方法的</a:t>
            </a:r>
          </a:p>
          <a:p>
            <a:r>
              <a:rPr lang="zh-CN" altLang="en-US" dirty="0" smtClean="0"/>
              <a:t>先用</a:t>
            </a:r>
            <a:r>
              <a:rPr lang="en-US" altLang="zh-CN" dirty="0" err="1" smtClean="0"/>
              <a:t>strip.tags</a:t>
            </a:r>
            <a:r>
              <a:rPr lang="zh-CN" altLang="en-US" dirty="0" smtClean="0"/>
              <a:t>去除</a:t>
            </a:r>
            <a:r>
              <a:rPr lang="en-US" altLang="zh-CN" dirty="0" err="1" smtClean="0"/>
              <a:t>php</a:t>
            </a:r>
            <a:r>
              <a:rPr lang="zh-CN" altLang="en-US" dirty="0" smtClean="0"/>
              <a:t> </a:t>
            </a:r>
            <a:r>
              <a:rPr lang="en-US" altLang="zh-CN" dirty="0" smtClean="0"/>
              <a:t>die</a:t>
            </a:r>
            <a:r>
              <a:rPr lang="zh-CN" altLang="en-US" dirty="0" smtClean="0"/>
              <a:t>，再用</a:t>
            </a:r>
            <a:r>
              <a:rPr lang="en-US" altLang="zh-CN" dirty="0" smtClean="0"/>
              <a:t>base64</a:t>
            </a:r>
            <a:r>
              <a:rPr lang="zh-CN" altLang="en-US" dirty="0" smtClean="0"/>
              <a:t>解析即可</a:t>
            </a:r>
            <a:endParaRPr lang="en-US" altLang="zh-CN" dirty="0" smtClean="0"/>
          </a:p>
        </p:txBody>
      </p:sp>
    </p:spTree>
    <p:extLst>
      <p:ext uri="{BB962C8B-B14F-4D97-AF65-F5344CB8AC3E}">
        <p14:creationId xmlns:p14="http://schemas.microsoft.com/office/powerpoint/2010/main" val="2146269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案例 </a:t>
            </a:r>
            <a:r>
              <a:rPr lang="en-US" altLang="zh-CN" dirty="0" err="1" smtClean="0"/>
              <a:t>php</a:t>
            </a:r>
            <a:r>
              <a:rPr lang="zh-CN" altLang="en-US" dirty="0" smtClean="0"/>
              <a:t>弱类型绕过</a:t>
            </a:r>
            <a:endParaRPr lang="en-US" dirty="0"/>
          </a:p>
        </p:txBody>
      </p:sp>
      <p:sp>
        <p:nvSpPr>
          <p:cNvPr id="3" name="Content Placeholder 2"/>
          <p:cNvSpPr>
            <a:spLocks noGrp="1"/>
          </p:cNvSpPr>
          <p:nvPr>
            <p:ph idx="1"/>
          </p:nvPr>
        </p:nvSpPr>
        <p:spPr/>
        <p:txBody>
          <a:bodyPr/>
          <a:lstStyle/>
          <a:p>
            <a:r>
              <a:rPr lang="en-US" altLang="zh-CN" dirty="0" smtClean="0"/>
              <a:t>If</a:t>
            </a:r>
            <a:r>
              <a:rPr lang="zh-CN" altLang="en-US" dirty="0" smtClean="0"/>
              <a:t> </a:t>
            </a:r>
            <a:r>
              <a:rPr lang="en-US" altLang="zh-CN" dirty="0" smtClean="0"/>
              <a:t>(0</a:t>
            </a:r>
            <a:r>
              <a:rPr lang="zh-CN" altLang="en-US" dirty="0" smtClean="0"/>
              <a:t> </a:t>
            </a:r>
            <a:r>
              <a:rPr lang="en-US" altLang="zh-CN" dirty="0" smtClean="0"/>
              <a:t>==</a:t>
            </a:r>
            <a:r>
              <a:rPr lang="zh-CN" altLang="en-US" dirty="0" smtClean="0"/>
              <a:t> </a:t>
            </a:r>
            <a:r>
              <a:rPr lang="en-US" altLang="zh-CN" dirty="0" smtClean="0"/>
              <a:t>md5(xx))</a:t>
            </a:r>
            <a:r>
              <a:rPr lang="zh-CN" altLang="en-US" dirty="0" smtClean="0"/>
              <a:t> </a:t>
            </a:r>
            <a:r>
              <a:rPr lang="en-US" altLang="zh-CN" dirty="0" smtClean="0"/>
              <a:t>echo</a:t>
            </a:r>
            <a:r>
              <a:rPr lang="zh-CN" altLang="en-US" dirty="0" smtClean="0"/>
              <a:t> </a:t>
            </a:r>
            <a:r>
              <a:rPr lang="en-US" altLang="zh-CN" dirty="0" smtClean="0"/>
              <a:t>flag</a:t>
            </a:r>
          </a:p>
          <a:p>
            <a:r>
              <a:rPr lang="zh-CN" altLang="en-US" dirty="0" smtClean="0"/>
              <a:t>利用</a:t>
            </a:r>
            <a:r>
              <a:rPr lang="en-US" altLang="zh-CN" dirty="0" err="1" smtClean="0"/>
              <a:t>php</a:t>
            </a:r>
            <a:r>
              <a:rPr lang="zh-CN" altLang="en-US" dirty="0" smtClean="0"/>
              <a:t>弱类型绕过</a:t>
            </a:r>
            <a:endParaRPr lang="en-US" altLang="zh-CN" dirty="0" smtClean="0"/>
          </a:p>
          <a:p>
            <a:endParaRPr lang="en-US" dirty="0"/>
          </a:p>
        </p:txBody>
      </p:sp>
      <p:pic>
        <p:nvPicPr>
          <p:cNvPr id="4" name="Picture 3"/>
          <p:cNvPicPr>
            <a:picLocks noChangeAspect="1"/>
          </p:cNvPicPr>
          <p:nvPr/>
        </p:nvPicPr>
        <p:blipFill>
          <a:blip r:embed="rId2"/>
          <a:stretch>
            <a:fillRect/>
          </a:stretch>
        </p:blipFill>
        <p:spPr>
          <a:xfrm>
            <a:off x="2621016" y="3416300"/>
            <a:ext cx="7264400" cy="1244600"/>
          </a:xfrm>
          <a:prstGeom prst="rect">
            <a:avLst/>
          </a:prstGeom>
        </p:spPr>
      </p:pic>
    </p:spTree>
    <p:extLst>
      <p:ext uri="{BB962C8B-B14F-4D97-AF65-F5344CB8AC3E}">
        <p14:creationId xmlns:p14="http://schemas.microsoft.com/office/powerpoint/2010/main" val="986648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案例  二次注入</a:t>
            </a:r>
            <a:r>
              <a:rPr lang="en-US" altLang="zh-CN" dirty="0" smtClean="0"/>
              <a:t>+</a:t>
            </a:r>
            <a:r>
              <a:rPr lang="zh-CN" altLang="en-US" dirty="0" smtClean="0"/>
              <a:t>文件上传漏洞</a:t>
            </a:r>
            <a:endParaRPr lang="en-US" dirty="0"/>
          </a:p>
        </p:txBody>
      </p:sp>
      <p:pic>
        <p:nvPicPr>
          <p:cNvPr id="4" name="Content Placeholder 3"/>
          <p:cNvPicPr>
            <a:picLocks noGrp="1" noChangeAspect="1"/>
          </p:cNvPicPr>
          <p:nvPr>
            <p:ph idx="1"/>
          </p:nvPr>
        </p:nvPicPr>
        <p:blipFill>
          <a:blip r:embed="rId2"/>
          <a:stretch>
            <a:fillRect/>
          </a:stretch>
        </p:blipFill>
        <p:spPr>
          <a:xfrm>
            <a:off x="3603841" y="2016125"/>
            <a:ext cx="5298643" cy="3449638"/>
          </a:xfrm>
          <a:prstGeom prst="rect">
            <a:avLst/>
          </a:prstGeom>
        </p:spPr>
      </p:pic>
    </p:spTree>
    <p:extLst>
      <p:ext uri="{BB962C8B-B14F-4D97-AF65-F5344CB8AC3E}">
        <p14:creationId xmlns:p14="http://schemas.microsoft.com/office/powerpoint/2010/main" val="1558723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Rename.php</a:t>
            </a:r>
            <a:endParaRPr lang="en-US" dirty="0"/>
          </a:p>
        </p:txBody>
      </p:sp>
      <p:pic>
        <p:nvPicPr>
          <p:cNvPr id="4" name="Content Placeholder 3"/>
          <p:cNvPicPr>
            <a:picLocks noGrp="1" noChangeAspect="1"/>
          </p:cNvPicPr>
          <p:nvPr>
            <p:ph idx="1"/>
          </p:nvPr>
        </p:nvPicPr>
        <p:blipFill>
          <a:blip r:embed="rId2"/>
          <a:stretch>
            <a:fillRect/>
          </a:stretch>
        </p:blipFill>
        <p:spPr>
          <a:xfrm>
            <a:off x="3617118" y="2016125"/>
            <a:ext cx="5272088" cy="3449638"/>
          </a:xfrm>
          <a:prstGeom prst="rect">
            <a:avLst/>
          </a:prstGeom>
        </p:spPr>
      </p:pic>
    </p:spTree>
    <p:extLst>
      <p:ext uri="{BB962C8B-B14F-4D97-AF65-F5344CB8AC3E}">
        <p14:creationId xmlns:p14="http://schemas.microsoft.com/office/powerpoint/2010/main" val="455977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思路</a:t>
            </a:r>
            <a:endParaRPr lang="en-US" dirty="0"/>
          </a:p>
        </p:txBody>
      </p:sp>
      <p:sp>
        <p:nvSpPr>
          <p:cNvPr id="3" name="Content Placeholder 2"/>
          <p:cNvSpPr>
            <a:spLocks noGrp="1"/>
          </p:cNvSpPr>
          <p:nvPr>
            <p:ph idx="1"/>
          </p:nvPr>
        </p:nvSpPr>
        <p:spPr/>
        <p:txBody>
          <a:bodyPr/>
          <a:lstStyle/>
          <a:p>
            <a:pPr>
              <a:buFont typeface="+mj-lt"/>
              <a:buAutoNum type="arabicPeriod"/>
            </a:pPr>
            <a:r>
              <a:rPr lang="en-US" dirty="0" err="1">
                <a:solidFill>
                  <a:srgbClr val="666666"/>
                </a:solidFill>
                <a:latin typeface="Times" charset="0"/>
              </a:rPr>
              <a:t>后缀相同，都是$result</a:t>
            </a:r>
            <a:r>
              <a:rPr lang="en-US" dirty="0">
                <a:solidFill>
                  <a:srgbClr val="666666"/>
                </a:solidFill>
                <a:latin typeface="Times" charset="0"/>
              </a:rPr>
              <a:t>[‘extension’]</a:t>
            </a:r>
          </a:p>
          <a:p>
            <a:pPr>
              <a:buFont typeface="+mj-lt"/>
              <a:buAutoNum type="arabicPeriod"/>
            </a:pPr>
            <a:r>
              <a:rPr lang="en-US" dirty="0" err="1">
                <a:solidFill>
                  <a:srgbClr val="666666"/>
                </a:solidFill>
                <a:latin typeface="Times" charset="0"/>
              </a:rPr>
              <a:t>oldname的文件名来自数据库，newname的文件名来自用户输入</a:t>
            </a:r>
            <a:endParaRPr lang="en-US" dirty="0">
              <a:solidFill>
                <a:srgbClr val="666666"/>
              </a:solidFill>
              <a:latin typeface="Times" charset="0"/>
            </a:endParaRPr>
          </a:p>
          <a:p>
            <a:r>
              <a:rPr lang="zh-CN" altLang="en-US" dirty="0">
                <a:solidFill>
                  <a:srgbClr val="666666"/>
                </a:solidFill>
                <a:latin typeface="Times" charset="0"/>
              </a:rPr>
              <a:t>通过</a:t>
            </a:r>
            <a:r>
              <a:rPr lang="en-US" altLang="zh-CN" dirty="0">
                <a:solidFill>
                  <a:srgbClr val="666666"/>
                </a:solidFill>
                <a:latin typeface="Times" charset="0"/>
              </a:rPr>
              <a:t>update</a:t>
            </a:r>
            <a:r>
              <a:rPr lang="zh-CN" altLang="en-US" dirty="0">
                <a:solidFill>
                  <a:srgbClr val="666666"/>
                </a:solidFill>
                <a:latin typeface="Times" charset="0"/>
              </a:rPr>
              <a:t>型注入，我们可以将数据库中</a:t>
            </a:r>
            <a:r>
              <a:rPr lang="en-US" altLang="zh-CN" dirty="0">
                <a:solidFill>
                  <a:srgbClr val="666666"/>
                </a:solidFill>
                <a:latin typeface="Times" charset="0"/>
              </a:rPr>
              <a:t>extension</a:t>
            </a:r>
            <a:r>
              <a:rPr lang="zh-CN" altLang="en-US" dirty="0">
                <a:solidFill>
                  <a:srgbClr val="666666"/>
                </a:solidFill>
                <a:latin typeface="Times" charset="0"/>
              </a:rPr>
              <a:t>字段的值改为空，同时也可以控制</a:t>
            </a:r>
            <a:r>
              <a:rPr lang="en-US" altLang="zh-CN" dirty="0">
                <a:solidFill>
                  <a:srgbClr val="666666"/>
                </a:solidFill>
                <a:latin typeface="Times" charset="0"/>
              </a:rPr>
              <a:t>filename</a:t>
            </a:r>
            <a:r>
              <a:rPr lang="zh-CN" altLang="en-US" dirty="0">
                <a:solidFill>
                  <a:srgbClr val="666666"/>
                </a:solidFill>
                <a:latin typeface="Times" charset="0"/>
              </a:rPr>
              <a:t>的值</a:t>
            </a:r>
          </a:p>
          <a:p>
            <a:r>
              <a:rPr lang="zh-CN" altLang="en-US" dirty="0" smtClean="0"/>
              <a:t>任意修改文件名为</a:t>
            </a:r>
            <a:r>
              <a:rPr lang="en-US" altLang="zh-CN" dirty="0" err="1" smtClean="0"/>
              <a:t>php</a:t>
            </a:r>
            <a:r>
              <a:rPr lang="zh-CN" altLang="en-US" dirty="0" smtClean="0"/>
              <a:t>文件</a:t>
            </a:r>
            <a:endParaRPr lang="en-US" dirty="0"/>
          </a:p>
        </p:txBody>
      </p:sp>
    </p:spTree>
    <p:extLst>
      <p:ext uri="{BB962C8B-B14F-4D97-AF65-F5344CB8AC3E}">
        <p14:creationId xmlns:p14="http://schemas.microsoft.com/office/powerpoint/2010/main" val="844169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代码审计相关</a:t>
            </a:r>
            <a:r>
              <a:rPr lang="en-US" altLang="zh-CN" dirty="0" smtClean="0"/>
              <a:t>tips</a:t>
            </a:r>
            <a:endParaRPr lang="en-US" dirty="0"/>
          </a:p>
        </p:txBody>
      </p:sp>
      <p:sp>
        <p:nvSpPr>
          <p:cNvPr id="5" name="Content Placeholder 4"/>
          <p:cNvSpPr>
            <a:spLocks noGrp="1"/>
          </p:cNvSpPr>
          <p:nvPr>
            <p:ph idx="1"/>
          </p:nvPr>
        </p:nvSpPr>
        <p:spPr/>
        <p:txBody>
          <a:bodyPr>
            <a:normAutofit fontScale="92500" lnSpcReduction="10000"/>
          </a:bodyPr>
          <a:lstStyle/>
          <a:p>
            <a:r>
              <a:rPr lang="en-US" dirty="0">
                <a:solidFill>
                  <a:srgbClr val="555555"/>
                </a:solidFill>
                <a:latin typeface="Helvetica Neue" charset="0"/>
              </a:rPr>
              <a:t>$_SERVER[‘PHP_SELF’]和$_SERVER[‘QUERY_STRING’]，而$_</a:t>
            </a:r>
            <a:r>
              <a:rPr lang="en-US" dirty="0" err="1">
                <a:solidFill>
                  <a:srgbClr val="555555"/>
                </a:solidFill>
                <a:latin typeface="Helvetica Neue" charset="0"/>
              </a:rPr>
              <a:t>SERVER并没有转义，造成了注入</a:t>
            </a:r>
            <a:r>
              <a:rPr lang="en-US" dirty="0">
                <a:solidFill>
                  <a:srgbClr val="555555"/>
                </a:solidFill>
                <a:latin typeface="Helvetica Neue" charset="0"/>
              </a:rPr>
              <a:t>。</a:t>
            </a:r>
          </a:p>
          <a:p>
            <a:r>
              <a:rPr lang="en-US" altLang="zh-CN" dirty="0">
                <a:solidFill>
                  <a:srgbClr val="555555"/>
                </a:solidFill>
                <a:latin typeface="Helvetica Neue" charset="0"/>
              </a:rPr>
              <a:t>PHP</a:t>
            </a:r>
            <a:r>
              <a:rPr lang="zh-CN" altLang="en-US" dirty="0">
                <a:solidFill>
                  <a:srgbClr val="555555"/>
                </a:solidFill>
                <a:latin typeface="Helvetica Neue" charset="0"/>
              </a:rPr>
              <a:t>中自编写对标签的过滤或关键字过滤，应放在</a:t>
            </a:r>
            <a:r>
              <a:rPr lang="en-US" altLang="zh-CN" dirty="0" err="1">
                <a:solidFill>
                  <a:srgbClr val="555555"/>
                </a:solidFill>
                <a:latin typeface="Helvetica Neue" charset="0"/>
              </a:rPr>
              <a:t>strip_tags</a:t>
            </a:r>
            <a:r>
              <a:rPr lang="zh-CN" altLang="en-US" dirty="0">
                <a:solidFill>
                  <a:srgbClr val="555555"/>
                </a:solidFill>
                <a:latin typeface="Helvetica Neue" charset="0"/>
              </a:rPr>
              <a:t>等去除函数之后，否则引起过滤绕过</a:t>
            </a:r>
            <a:r>
              <a:rPr lang="zh-CN" altLang="en-US" dirty="0" smtClean="0">
                <a:solidFill>
                  <a:srgbClr val="555555"/>
                </a:solidFill>
                <a:latin typeface="Helvetica Neue" charset="0"/>
              </a:rPr>
              <a:t>。</a:t>
            </a:r>
            <a:endParaRPr lang="en-US" altLang="zh-CN" dirty="0" smtClean="0">
              <a:solidFill>
                <a:srgbClr val="555555"/>
              </a:solidFill>
              <a:latin typeface="Helvetica Neue" charset="0"/>
            </a:endParaRPr>
          </a:p>
          <a:p>
            <a:r>
              <a:rPr lang="zh-CN" altLang="en-US" dirty="0">
                <a:solidFill>
                  <a:srgbClr val="555555"/>
                </a:solidFill>
                <a:latin typeface="Helvetica Neue" charset="0"/>
              </a:rPr>
              <a:t>当可控变量进入双引号中时可形成</a:t>
            </a:r>
            <a:r>
              <a:rPr lang="en-US" altLang="zh-CN" dirty="0" err="1" smtClean="0">
                <a:solidFill>
                  <a:srgbClr val="555555"/>
                </a:solidFill>
                <a:latin typeface="Helvetica Neue" charset="0"/>
              </a:rPr>
              <a:t>webshell</a:t>
            </a:r>
            <a:r>
              <a:rPr lang="zh-CN" altLang="en-US" dirty="0" smtClean="0">
                <a:solidFill>
                  <a:srgbClr val="555555"/>
                </a:solidFill>
                <a:latin typeface="Helvetica Neue" charset="0"/>
              </a:rPr>
              <a:t> </a:t>
            </a:r>
            <a:endParaRPr lang="en-US" altLang="zh-CN" dirty="0" smtClean="0">
              <a:solidFill>
                <a:srgbClr val="555555"/>
              </a:solidFill>
              <a:latin typeface="Helvetica Neue" charset="0"/>
            </a:endParaRPr>
          </a:p>
          <a:p>
            <a:r>
              <a:rPr lang="en-US" altLang="zh-CN" dirty="0" err="1"/>
              <a:t>mysql</a:t>
            </a:r>
            <a:r>
              <a:rPr lang="zh-CN" altLang="en-US" dirty="0"/>
              <a:t>中（反引号）能作为注释符，且会自动闭合末尾没有闭合的反引号。无法使用注释符的情况下使用别名</a:t>
            </a:r>
            <a:r>
              <a:rPr lang="en-US" altLang="zh-CN" dirty="0"/>
              <a:t>as+</a:t>
            </a:r>
            <a:r>
              <a:rPr lang="zh-CN" altLang="en-US" dirty="0"/>
              <a:t>反引号可闭合其</a:t>
            </a:r>
            <a:r>
              <a:rPr lang="zh-CN" altLang="en-US" dirty="0" smtClean="0"/>
              <a:t>后语 </a:t>
            </a:r>
            <a:endParaRPr lang="en-US" altLang="zh-CN" dirty="0" smtClean="0"/>
          </a:p>
          <a:p>
            <a:pPr lvl="1"/>
            <a:r>
              <a:rPr lang="en-US" dirty="0"/>
              <a:t>select `</a:t>
            </a:r>
            <a:r>
              <a:rPr lang="en-US" dirty="0" err="1"/>
              <a:t>username`,`password</a:t>
            </a:r>
            <a:r>
              <a:rPr lang="en-US" dirty="0"/>
              <a:t>` from </a:t>
            </a:r>
            <a:r>
              <a:rPr lang="en-US" dirty="0" err="1"/>
              <a:t>pre_common_statuser</a:t>
            </a:r>
            <a:r>
              <a:rPr lang="en-US" dirty="0"/>
              <a:t> as ` as statistic from </a:t>
            </a:r>
            <a:r>
              <a:rPr lang="en-US" dirty="0" err="1"/>
              <a:t>common_stat</a:t>
            </a:r>
            <a:r>
              <a:rPr lang="en-US" dirty="0"/>
              <a:t> where </a:t>
            </a:r>
            <a:r>
              <a:rPr lang="en-US" dirty="0" err="1"/>
              <a:t>uid</a:t>
            </a:r>
            <a:r>
              <a:rPr lang="en-US" dirty="0"/>
              <a:t>=1</a:t>
            </a:r>
          </a:p>
          <a:p>
            <a:pPr lvl="1"/>
            <a:endParaRPr lang="zh-CN" altLang="en-US" dirty="0"/>
          </a:p>
          <a:p>
            <a:endParaRPr lang="en-US" altLang="zh-CN" dirty="0">
              <a:solidFill>
                <a:srgbClr val="555555"/>
              </a:solidFill>
              <a:latin typeface="Helvetica Neue" charset="0"/>
            </a:endParaRPr>
          </a:p>
          <a:p>
            <a:endParaRPr lang="zh-CN" altLang="en-US" dirty="0" smtClean="0">
              <a:solidFill>
                <a:srgbClr val="555555"/>
              </a:solidFill>
              <a:latin typeface="Helvetica Neue" charset="0"/>
            </a:endParaRPr>
          </a:p>
          <a:p>
            <a:endParaRPr lang="en-US" dirty="0"/>
          </a:p>
        </p:txBody>
      </p:sp>
    </p:spTree>
    <p:extLst>
      <p:ext uri="{BB962C8B-B14F-4D97-AF65-F5344CB8AC3E}">
        <p14:creationId xmlns:p14="http://schemas.microsoft.com/office/powerpoint/2010/main" val="365020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tips</a:t>
            </a:r>
            <a:r>
              <a:rPr lang="zh-CN" altLang="en-US" dirty="0" smtClean="0"/>
              <a:t> </a:t>
            </a:r>
            <a:r>
              <a:rPr lang="en-US" altLang="zh-CN" dirty="0" smtClean="0"/>
              <a:t>2</a:t>
            </a:r>
            <a:endParaRPr lang="en-US" dirty="0"/>
          </a:p>
        </p:txBody>
      </p:sp>
      <p:sp>
        <p:nvSpPr>
          <p:cNvPr id="3" name="Content Placeholder 2"/>
          <p:cNvSpPr>
            <a:spLocks noGrp="1"/>
          </p:cNvSpPr>
          <p:nvPr>
            <p:ph idx="1"/>
          </p:nvPr>
        </p:nvSpPr>
        <p:spPr/>
        <p:txBody>
          <a:bodyPr/>
          <a:lstStyle/>
          <a:p>
            <a:r>
              <a:rPr lang="zh-CN" altLang="en-US" dirty="0"/>
              <a:t>于全局过滤存在白名单限定功能，可使用无用参数带入绕过。</a:t>
            </a:r>
          </a:p>
          <a:p>
            <a:r>
              <a:rPr lang="zh-CN" altLang="en-US" dirty="0">
                <a:solidFill>
                  <a:srgbClr val="555555"/>
                </a:solidFill>
                <a:latin typeface="Helvetica Neue" charset="0"/>
              </a:rPr>
              <a:t>过滤了空格，逗号的注入，可使用括号包裹绕过。具体如遇到</a:t>
            </a:r>
            <a:r>
              <a:rPr lang="en-US" altLang="zh-CN" dirty="0">
                <a:solidFill>
                  <a:srgbClr val="555555"/>
                </a:solidFill>
                <a:latin typeface="Helvetica Neue" charset="0"/>
              </a:rPr>
              <a:t>select from</a:t>
            </a:r>
            <a:r>
              <a:rPr lang="zh-CN" altLang="en-US" dirty="0">
                <a:solidFill>
                  <a:srgbClr val="555555"/>
                </a:solidFill>
                <a:latin typeface="Helvetica Neue" charset="0"/>
              </a:rPr>
              <a:t>（关键字空格判断的正则，且剔除</a:t>
            </a:r>
            <a:r>
              <a:rPr lang="en-US" altLang="zh-CN" dirty="0">
                <a:solidFill>
                  <a:srgbClr val="555555"/>
                </a:solidFill>
                <a:latin typeface="Helvetica Neue" charset="0"/>
              </a:rPr>
              <a:t>/**/</a:t>
            </a:r>
            <a:r>
              <a:rPr lang="zh-CN" altLang="en-US" dirty="0">
                <a:solidFill>
                  <a:srgbClr val="555555"/>
                </a:solidFill>
                <a:latin typeface="Helvetica Neue" charset="0"/>
              </a:rPr>
              <a:t>等）可使用括号包裹查询字段绕</a:t>
            </a:r>
            <a:r>
              <a:rPr lang="zh-CN" altLang="en-US" dirty="0" smtClean="0">
                <a:solidFill>
                  <a:srgbClr val="555555"/>
                </a:solidFill>
                <a:latin typeface="Helvetica Neue" charset="0"/>
              </a:rPr>
              <a:t>过</a:t>
            </a:r>
            <a:endParaRPr lang="en-US" altLang="zh-CN" dirty="0" smtClean="0">
              <a:solidFill>
                <a:srgbClr val="555555"/>
              </a:solidFill>
              <a:latin typeface="Helvetica Neue" charset="0"/>
            </a:endParaRPr>
          </a:p>
          <a:p>
            <a:r>
              <a:rPr lang="zh-CN" altLang="en-US" dirty="0">
                <a:solidFill>
                  <a:srgbClr val="555555"/>
                </a:solidFill>
                <a:latin typeface="Helvetica Neue" charset="0"/>
              </a:rPr>
              <a:t>由于</a:t>
            </a:r>
            <a:r>
              <a:rPr lang="en-US" altLang="zh-CN" dirty="0">
                <a:solidFill>
                  <a:srgbClr val="555555"/>
                </a:solidFill>
                <a:latin typeface="Helvetica Neue" charset="0"/>
              </a:rPr>
              <a:t>PHP</a:t>
            </a:r>
            <a:r>
              <a:rPr lang="zh-CN" altLang="en-US" dirty="0">
                <a:solidFill>
                  <a:srgbClr val="555555"/>
                </a:solidFill>
                <a:latin typeface="Helvetica Neue" charset="0"/>
              </a:rPr>
              <a:t>弱类型验证机制，导致</a:t>
            </a:r>
            <a:r>
              <a:rPr lang="en-US" altLang="zh-CN" dirty="0">
                <a:solidFill>
                  <a:srgbClr val="555555"/>
                </a:solidFill>
                <a:latin typeface="Helvetica Neue" charset="0"/>
              </a:rPr>
              <a:t>==</a:t>
            </a:r>
            <a:r>
              <a:rPr lang="zh-CN" altLang="en-US" dirty="0">
                <a:solidFill>
                  <a:srgbClr val="555555"/>
                </a:solidFill>
                <a:latin typeface="Helvetica Neue" charset="0"/>
              </a:rPr>
              <a:t>、</a:t>
            </a:r>
            <a:r>
              <a:rPr lang="en-US" altLang="zh-CN" dirty="0" err="1">
                <a:solidFill>
                  <a:srgbClr val="555555"/>
                </a:solidFill>
                <a:latin typeface="Helvetica Neue" charset="0"/>
              </a:rPr>
              <a:t>in_array</a:t>
            </a:r>
            <a:r>
              <a:rPr lang="en-US" altLang="zh-CN" dirty="0">
                <a:solidFill>
                  <a:srgbClr val="555555"/>
                </a:solidFill>
                <a:latin typeface="Helvetica Neue" charset="0"/>
              </a:rPr>
              <a:t>()</a:t>
            </a:r>
            <a:r>
              <a:rPr lang="zh-CN" altLang="en-US" dirty="0">
                <a:solidFill>
                  <a:srgbClr val="555555"/>
                </a:solidFill>
                <a:latin typeface="Helvetica Neue" charset="0"/>
              </a:rPr>
              <a:t>等可通过强制转换绕过验证。</a:t>
            </a:r>
          </a:p>
          <a:p>
            <a:r>
              <a:rPr lang="en-US" altLang="zh-CN" dirty="0">
                <a:solidFill>
                  <a:srgbClr val="555555"/>
                </a:solidFill>
                <a:latin typeface="Helvetica Neue" charset="0"/>
              </a:rPr>
              <a:t>WAF</a:t>
            </a:r>
            <a:r>
              <a:rPr lang="zh-CN" altLang="en-US" dirty="0">
                <a:solidFill>
                  <a:srgbClr val="555555"/>
                </a:solidFill>
                <a:latin typeface="Helvetica Neue" charset="0"/>
              </a:rPr>
              <a:t>或者过滤了</a:t>
            </a:r>
            <a:r>
              <a:rPr lang="en-US" altLang="zh-CN" dirty="0" err="1">
                <a:solidFill>
                  <a:srgbClr val="555555"/>
                </a:solidFill>
                <a:latin typeface="Helvetica Neue" charset="0"/>
              </a:rPr>
              <a:t>and|or</a:t>
            </a:r>
            <a:r>
              <a:rPr lang="zh-CN" altLang="en-US" dirty="0">
                <a:solidFill>
                  <a:srgbClr val="555555"/>
                </a:solidFill>
                <a:latin typeface="Helvetica Neue" charset="0"/>
              </a:rPr>
              <a:t>的情况可以使用</a:t>
            </a:r>
            <a:r>
              <a:rPr lang="en-US" altLang="zh-CN" dirty="0">
                <a:solidFill>
                  <a:srgbClr val="555555"/>
                </a:solidFill>
                <a:latin typeface="Helvetica Neue" charset="0"/>
              </a:rPr>
              <a:t>&amp;&amp;</a:t>
            </a:r>
            <a:r>
              <a:rPr lang="zh-CN" altLang="en-US" dirty="0">
                <a:solidFill>
                  <a:srgbClr val="555555"/>
                </a:solidFill>
                <a:latin typeface="Helvetica Neue" charset="0"/>
              </a:rPr>
              <a:t>与</a:t>
            </a:r>
            <a:r>
              <a:rPr lang="en-US" altLang="zh-CN" dirty="0">
                <a:solidFill>
                  <a:srgbClr val="555555"/>
                </a:solidFill>
                <a:latin typeface="Helvetica Neue" charset="0"/>
              </a:rPr>
              <a:t>||</a:t>
            </a:r>
            <a:r>
              <a:rPr lang="zh-CN" altLang="en-US" dirty="0">
                <a:solidFill>
                  <a:srgbClr val="555555"/>
                </a:solidFill>
                <a:latin typeface="Helvetica Neue" charset="0"/>
              </a:rPr>
              <a:t>进行</a:t>
            </a:r>
            <a:r>
              <a:rPr lang="zh-CN" altLang="en-US" dirty="0" smtClean="0">
                <a:solidFill>
                  <a:srgbClr val="555555"/>
                </a:solidFill>
                <a:latin typeface="Helvetica Neue" charset="0"/>
              </a:rPr>
              <a:t>盲注</a:t>
            </a:r>
            <a:endParaRPr lang="en-US" altLang="zh-CN" dirty="0" smtClean="0">
              <a:solidFill>
                <a:srgbClr val="555555"/>
              </a:solidFill>
              <a:latin typeface="Helvetica Neue" charset="0"/>
            </a:endParaRPr>
          </a:p>
          <a:p>
            <a:r>
              <a:rPr lang="en-US" altLang="zh-CN" dirty="0" err="1">
                <a:solidFill>
                  <a:srgbClr val="555555"/>
                </a:solidFill>
                <a:latin typeface="Helvetica Neue" charset="0"/>
              </a:rPr>
              <a:t>mysql</a:t>
            </a:r>
            <a:r>
              <a:rPr lang="zh-CN" altLang="en-US" dirty="0">
                <a:solidFill>
                  <a:srgbClr val="555555"/>
                </a:solidFill>
                <a:latin typeface="Helvetica Neue" charset="0"/>
              </a:rPr>
              <a:t>的</a:t>
            </a:r>
            <a:r>
              <a:rPr lang="en-US" altLang="zh-CN" dirty="0">
                <a:solidFill>
                  <a:srgbClr val="555555"/>
                </a:solidFill>
                <a:latin typeface="Helvetica Neue" charset="0"/>
              </a:rPr>
              <a:t>16</a:t>
            </a:r>
            <a:r>
              <a:rPr lang="zh-CN" altLang="en-US" dirty="0">
                <a:solidFill>
                  <a:srgbClr val="555555"/>
                </a:solidFill>
                <a:latin typeface="Helvetica Neue" charset="0"/>
              </a:rPr>
              <a:t>进制绕过</a:t>
            </a:r>
          </a:p>
          <a:p>
            <a:r>
              <a:rPr lang="zh-CN" altLang="en-US" dirty="0" smtClean="0">
                <a:solidFill>
                  <a:srgbClr val="555555"/>
                </a:solidFill>
                <a:latin typeface="Helvetica Neue" charset="0"/>
              </a:rPr>
              <a:t>重点观察</a:t>
            </a:r>
            <a:r>
              <a:rPr lang="en-US" altLang="zh-CN" dirty="0" smtClean="0">
                <a:solidFill>
                  <a:srgbClr val="555555"/>
                </a:solidFill>
                <a:latin typeface="Helvetica Neue" charset="0"/>
              </a:rPr>
              <a:t>insert</a:t>
            </a:r>
            <a:r>
              <a:rPr lang="zh-CN" altLang="en-US" dirty="0" smtClean="0">
                <a:solidFill>
                  <a:srgbClr val="555555"/>
                </a:solidFill>
                <a:latin typeface="Helvetica Neue" charset="0"/>
              </a:rPr>
              <a:t>语句的参数是否过滤</a:t>
            </a:r>
            <a:r>
              <a:rPr lang="en-US" altLang="zh-CN" dirty="0" smtClean="0">
                <a:solidFill>
                  <a:srgbClr val="555555"/>
                </a:solidFill>
                <a:latin typeface="Helvetica Neue" charset="0"/>
              </a:rPr>
              <a:t>,</a:t>
            </a:r>
            <a:r>
              <a:rPr lang="zh-CN" altLang="en-US" dirty="0" smtClean="0">
                <a:solidFill>
                  <a:srgbClr val="555555"/>
                </a:solidFill>
                <a:latin typeface="Helvetica Neue" charset="0"/>
              </a:rPr>
              <a:t>着重观察是否有二次注入</a:t>
            </a:r>
            <a:endParaRPr lang="zh-CN" altLang="en-US" dirty="0">
              <a:solidFill>
                <a:srgbClr val="555555"/>
              </a:solidFill>
              <a:latin typeface="Helvetica Neue" charset="0"/>
            </a:endParaRPr>
          </a:p>
          <a:p>
            <a:endParaRPr lang="zh-CN" altLang="en-US" dirty="0">
              <a:solidFill>
                <a:srgbClr val="555555"/>
              </a:solidFill>
              <a:latin typeface="Helvetica Neue" charset="0"/>
            </a:endParaRPr>
          </a:p>
          <a:p>
            <a:endParaRPr lang="en-US" dirty="0"/>
          </a:p>
        </p:txBody>
      </p:sp>
    </p:spTree>
    <p:extLst>
      <p:ext uri="{BB962C8B-B14F-4D97-AF65-F5344CB8AC3E}">
        <p14:creationId xmlns:p14="http://schemas.microsoft.com/office/powerpoint/2010/main" val="1922248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重要的问题来了，</a:t>
            </a:r>
            <a:r>
              <a:rPr lang="en-US" altLang="zh-CN" dirty="0" err="1" smtClean="0"/>
              <a:t>ctf</a:t>
            </a:r>
            <a:r>
              <a:rPr lang="zh-CN" altLang="en-US" dirty="0" smtClean="0"/>
              <a:t>比赛中怎么去获取</a:t>
            </a:r>
            <a:r>
              <a:rPr lang="en-US" altLang="zh-CN" dirty="0" smtClean="0"/>
              <a:t>source</a:t>
            </a:r>
            <a:r>
              <a:rPr lang="zh-CN" altLang="en-US" dirty="0" smtClean="0"/>
              <a:t> </a:t>
            </a:r>
            <a:r>
              <a:rPr lang="en-US" altLang="zh-CN" dirty="0" smtClean="0"/>
              <a:t>code</a:t>
            </a:r>
            <a:r>
              <a:rPr lang="zh-CN" altLang="en-US" dirty="0" smtClean="0"/>
              <a:t>？</a:t>
            </a:r>
            <a:endParaRPr lang="en-US" dirty="0"/>
          </a:p>
        </p:txBody>
      </p:sp>
      <p:sp>
        <p:nvSpPr>
          <p:cNvPr id="3" name="Content Placeholder 2"/>
          <p:cNvSpPr>
            <a:spLocks noGrp="1"/>
          </p:cNvSpPr>
          <p:nvPr>
            <p:ph idx="1"/>
          </p:nvPr>
        </p:nvSpPr>
        <p:spPr/>
        <p:txBody>
          <a:bodyPr/>
          <a:lstStyle/>
          <a:p>
            <a:r>
              <a:rPr lang="zh-CN" altLang="en-US" dirty="0" smtClean="0"/>
              <a:t>爆破去下载</a:t>
            </a:r>
            <a:endParaRPr lang="en-US" altLang="zh-CN" dirty="0" smtClean="0"/>
          </a:p>
          <a:p>
            <a:r>
              <a:rPr lang="en-US" altLang="zh-CN" dirty="0" err="1" smtClean="0"/>
              <a:t>Git</a:t>
            </a:r>
            <a:r>
              <a:rPr lang="zh-CN" altLang="en-US" dirty="0" smtClean="0"/>
              <a:t> </a:t>
            </a:r>
            <a:r>
              <a:rPr lang="en-US" altLang="zh-CN" dirty="0" smtClean="0"/>
              <a:t>or</a:t>
            </a:r>
            <a:r>
              <a:rPr lang="zh-CN" altLang="en-US" dirty="0" smtClean="0"/>
              <a:t> </a:t>
            </a:r>
            <a:r>
              <a:rPr lang="en-US" altLang="zh-CN" dirty="0" err="1" smtClean="0"/>
              <a:t>svn</a:t>
            </a:r>
            <a:r>
              <a:rPr lang="zh-CN" altLang="en-US" dirty="0" smtClean="0"/>
              <a:t>源代码泄露 </a:t>
            </a:r>
            <a:r>
              <a:rPr lang="en-US" altLang="zh-CN" dirty="0" err="1" smtClean="0"/>
              <a:t>xdctf</a:t>
            </a:r>
            <a:r>
              <a:rPr lang="zh-CN" altLang="en-US" dirty="0" smtClean="0"/>
              <a:t> </a:t>
            </a:r>
            <a:r>
              <a:rPr lang="en-US" altLang="zh-CN" dirty="0" smtClean="0"/>
              <a:t>2015</a:t>
            </a:r>
            <a:r>
              <a:rPr lang="zh-CN" altLang="en-US" dirty="0" smtClean="0"/>
              <a:t>比赛</a:t>
            </a:r>
            <a:endParaRPr lang="en-US" altLang="zh-CN" dirty="0" smtClean="0"/>
          </a:p>
          <a:p>
            <a:r>
              <a:rPr lang="zh-CN" altLang="en-US" dirty="0" smtClean="0"/>
              <a:t>根据提示获取</a:t>
            </a:r>
            <a:endParaRPr lang="en-US" altLang="zh-CN" dirty="0" smtClean="0"/>
          </a:p>
          <a:p>
            <a:r>
              <a:rPr lang="zh-CN" altLang="en-US" dirty="0" smtClean="0"/>
              <a:t>存在任意文件下载</a:t>
            </a:r>
            <a:endParaRPr lang="en-US" altLang="zh-CN" dirty="0" smtClean="0"/>
          </a:p>
          <a:p>
            <a:r>
              <a:rPr lang="zh-CN" altLang="en-US" dirty="0" smtClean="0"/>
              <a:t>等等</a:t>
            </a:r>
            <a:endParaRPr lang="en-US" dirty="0"/>
          </a:p>
        </p:txBody>
      </p:sp>
    </p:spTree>
    <p:extLst>
      <p:ext uri="{BB962C8B-B14F-4D97-AF65-F5344CB8AC3E}">
        <p14:creationId xmlns:p14="http://schemas.microsoft.com/office/powerpoint/2010/main" val="176915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代码执行漏洞</a:t>
            </a:r>
            <a:endParaRPr lang="en-US" dirty="0"/>
          </a:p>
        </p:txBody>
      </p:sp>
      <p:sp>
        <p:nvSpPr>
          <p:cNvPr id="3" name="Content Placeholder 2"/>
          <p:cNvSpPr>
            <a:spLocks noGrp="1"/>
          </p:cNvSpPr>
          <p:nvPr>
            <p:ph idx="1"/>
          </p:nvPr>
        </p:nvSpPr>
        <p:spPr/>
        <p:txBody>
          <a:bodyPr/>
          <a:lstStyle/>
          <a:p>
            <a:r>
              <a:rPr lang="zh-CN" altLang="en-US" dirty="0">
                <a:solidFill>
                  <a:srgbClr val="555555"/>
                </a:solidFill>
                <a:latin typeface="Times" charset="0"/>
              </a:rPr>
              <a:t>代码的执行来自于缺乏严格的过滤或者用户控制数据的逃逸。在这里由于攻击者可以控制部分或者所有内容传递给这些未进行严格过滤的函数，从而导致提交的内容会被作为</a:t>
            </a:r>
            <a:r>
              <a:rPr lang="en-US" altLang="zh-CN" dirty="0">
                <a:solidFill>
                  <a:srgbClr val="555555"/>
                </a:solidFill>
                <a:latin typeface="Times" charset="0"/>
              </a:rPr>
              <a:t>PHP</a:t>
            </a:r>
            <a:r>
              <a:rPr lang="zh-CN" altLang="en-US" dirty="0">
                <a:solidFill>
                  <a:srgbClr val="555555"/>
                </a:solidFill>
                <a:latin typeface="Times" charset="0"/>
              </a:rPr>
              <a:t>代码执行。</a:t>
            </a:r>
          </a:p>
          <a:p>
            <a:r>
              <a:rPr lang="en-US" altLang="zh-CN" dirty="0" err="1" smtClean="0"/>
              <a:t>php</a:t>
            </a:r>
            <a:r>
              <a:rPr lang="zh-CN" altLang="en-US" dirty="0" smtClean="0"/>
              <a:t>的 </a:t>
            </a:r>
            <a:r>
              <a:rPr lang="en-US" altLang="zh-CN" dirty="0" err="1" smtClean="0"/>
              <a:t>eval</a:t>
            </a:r>
            <a:r>
              <a:rPr lang="zh-CN" altLang="en-US" dirty="0" smtClean="0"/>
              <a:t>，</a:t>
            </a:r>
            <a:r>
              <a:rPr lang="en-US" altLang="zh-CN" dirty="0" smtClean="0"/>
              <a:t>assert</a:t>
            </a:r>
            <a:r>
              <a:rPr lang="zh-CN" altLang="en-US" dirty="0" smtClean="0"/>
              <a:t>，</a:t>
            </a:r>
            <a:r>
              <a:rPr lang="en-US" altLang="zh-CN" dirty="0" err="1" smtClean="0"/>
              <a:t>create_function</a:t>
            </a:r>
            <a:r>
              <a:rPr lang="zh-CN" altLang="en-US" dirty="0" smtClean="0"/>
              <a:t>等。。。。</a:t>
            </a:r>
            <a:endParaRPr lang="en-US" altLang="zh-CN" dirty="0" smtClean="0"/>
          </a:p>
          <a:p>
            <a:r>
              <a:rPr lang="en-US" altLang="zh-CN" dirty="0" smtClean="0"/>
              <a:t>Java</a:t>
            </a:r>
            <a:r>
              <a:rPr lang="zh-CN" altLang="en-US" dirty="0" smtClean="0"/>
              <a:t>反序列化漏洞</a:t>
            </a:r>
            <a:endParaRPr lang="en-US" dirty="0"/>
          </a:p>
        </p:txBody>
      </p:sp>
    </p:spTree>
    <p:extLst>
      <p:ext uri="{BB962C8B-B14F-4D97-AF65-F5344CB8AC3E}">
        <p14:creationId xmlns:p14="http://schemas.microsoft.com/office/powerpoint/2010/main" val="84084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最重要的是，检查环境</a:t>
            </a:r>
            <a:endParaRPr lang="en-US" dirty="0"/>
          </a:p>
        </p:txBody>
      </p:sp>
      <p:sp>
        <p:nvSpPr>
          <p:cNvPr id="3" name="Content Placeholder 2"/>
          <p:cNvSpPr>
            <a:spLocks noGrp="1"/>
          </p:cNvSpPr>
          <p:nvPr>
            <p:ph idx="1"/>
          </p:nvPr>
        </p:nvSpPr>
        <p:spPr/>
        <p:txBody>
          <a:bodyPr/>
          <a:lstStyle/>
          <a:p>
            <a:r>
              <a:rPr lang="zh-CN" altLang="en-US" dirty="0" smtClean="0"/>
              <a:t>某些</a:t>
            </a:r>
            <a:r>
              <a:rPr lang="en-US" altLang="zh-CN" dirty="0" smtClean="0"/>
              <a:t>IIS</a:t>
            </a:r>
            <a:r>
              <a:rPr lang="zh-CN" altLang="en-US" dirty="0" smtClean="0"/>
              <a:t>早起版本可以使用短文件名去爆破文件，下载重要文件</a:t>
            </a:r>
            <a:endParaRPr lang="en-US" altLang="zh-CN" dirty="0" smtClean="0"/>
          </a:p>
          <a:p>
            <a:r>
              <a:rPr lang="en-US" altLang="zh-CN" dirty="0" smtClean="0"/>
              <a:t>NGINX</a:t>
            </a:r>
            <a:r>
              <a:rPr lang="zh-CN" altLang="en-US" dirty="0" smtClean="0"/>
              <a:t>反向代理</a:t>
            </a:r>
            <a:r>
              <a:rPr lang="en-US" altLang="zh-CN" dirty="0" smtClean="0"/>
              <a:t>tomcat</a:t>
            </a:r>
            <a:r>
              <a:rPr lang="zh-CN" altLang="en-US" dirty="0" smtClean="0"/>
              <a:t>不当，可以访问</a:t>
            </a:r>
            <a:r>
              <a:rPr lang="en-US" altLang="zh-CN" dirty="0" smtClean="0"/>
              <a:t>WEB_INF</a:t>
            </a:r>
            <a:r>
              <a:rPr lang="zh-CN" altLang="en-US" dirty="0" smtClean="0"/>
              <a:t>，从而下载源码</a:t>
            </a:r>
            <a:endParaRPr lang="en-US" altLang="zh-CN" dirty="0" smtClean="0"/>
          </a:p>
          <a:p>
            <a:r>
              <a:rPr lang="zh-CN" altLang="en-US" dirty="0" smtClean="0"/>
              <a:t>去</a:t>
            </a:r>
            <a:r>
              <a:rPr lang="en-US" altLang="zh-CN" dirty="0" smtClean="0"/>
              <a:t>GitHub</a:t>
            </a:r>
            <a:r>
              <a:rPr lang="zh-CN" altLang="en-US" dirty="0" smtClean="0"/>
              <a:t>上找找，说不定会有代码</a:t>
            </a:r>
            <a:endParaRPr lang="en-US" dirty="0"/>
          </a:p>
        </p:txBody>
      </p:sp>
    </p:spTree>
    <p:extLst>
      <p:ext uri="{BB962C8B-B14F-4D97-AF65-F5344CB8AC3E}">
        <p14:creationId xmlns:p14="http://schemas.microsoft.com/office/powerpoint/2010/main" val="1635535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个人给出的建议</a:t>
            </a:r>
            <a:endParaRPr lang="en-US" dirty="0"/>
          </a:p>
        </p:txBody>
      </p:sp>
      <p:sp>
        <p:nvSpPr>
          <p:cNvPr id="3" name="Content Placeholder 2"/>
          <p:cNvSpPr>
            <a:spLocks noGrp="1"/>
          </p:cNvSpPr>
          <p:nvPr>
            <p:ph idx="1"/>
          </p:nvPr>
        </p:nvSpPr>
        <p:spPr/>
        <p:txBody>
          <a:bodyPr/>
          <a:lstStyle/>
          <a:p>
            <a:r>
              <a:rPr lang="zh-CN" altLang="en-US" dirty="0" smtClean="0"/>
              <a:t>要像一个程序员去思考</a:t>
            </a:r>
            <a:endParaRPr lang="en-US" altLang="zh-CN" dirty="0" smtClean="0"/>
          </a:p>
          <a:p>
            <a:r>
              <a:rPr lang="zh-CN" altLang="en-US" dirty="0" smtClean="0"/>
              <a:t>多去了解，多去发现问题，理论决定你的上限，实践决定你的下限，所以有机会多去实践</a:t>
            </a:r>
            <a:endParaRPr lang="en-US" altLang="zh-CN" dirty="0" smtClean="0"/>
          </a:p>
          <a:p>
            <a:r>
              <a:rPr lang="zh-CN" altLang="en-US" dirty="0" smtClean="0"/>
              <a:t>语言是一样的，不会的及时</a:t>
            </a:r>
            <a:r>
              <a:rPr lang="en-US" altLang="zh-CN" dirty="0" smtClean="0"/>
              <a:t>google</a:t>
            </a:r>
          </a:p>
          <a:p>
            <a:r>
              <a:rPr lang="zh-CN" altLang="en-US" dirty="0" smtClean="0"/>
              <a:t>选择一个好的</a:t>
            </a:r>
            <a:r>
              <a:rPr lang="en-US" altLang="zh-CN" dirty="0" smtClean="0"/>
              <a:t>ide</a:t>
            </a:r>
            <a:r>
              <a:rPr lang="zh-CN" altLang="en-US" dirty="0" smtClean="0"/>
              <a:t>可以帮你节省很多时间</a:t>
            </a:r>
            <a:endParaRPr lang="en-US" altLang="zh-CN" dirty="0" smtClean="0"/>
          </a:p>
          <a:p>
            <a:r>
              <a:rPr lang="zh-CN" altLang="en-US" dirty="0" smtClean="0"/>
              <a:t>多了解框架知识</a:t>
            </a:r>
            <a:endParaRPr lang="en-US" altLang="zh-CN" dirty="0" smtClean="0"/>
          </a:p>
          <a:p>
            <a:r>
              <a:rPr lang="zh-CN" altLang="en-US" dirty="0" smtClean="0"/>
              <a:t>耐心。。。。。</a:t>
            </a:r>
            <a:endParaRPr lang="en-US" dirty="0"/>
          </a:p>
        </p:txBody>
      </p:sp>
    </p:spTree>
    <p:extLst>
      <p:ext uri="{BB962C8B-B14F-4D97-AF65-F5344CB8AC3E}">
        <p14:creationId xmlns:p14="http://schemas.microsoft.com/office/powerpoint/2010/main" val="2133306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案例 </a:t>
            </a:r>
            <a:r>
              <a:rPr lang="en-US" dirty="0" err="1"/>
              <a:t>LotusCMS</a:t>
            </a:r>
            <a:r>
              <a:rPr lang="en-US" dirty="0"/>
              <a:t> 3.0 </a:t>
            </a:r>
            <a:r>
              <a:rPr lang="en-US" dirty="0" err="1"/>
              <a:t>eval</a:t>
            </a:r>
            <a:r>
              <a:rPr lang="en-US" dirty="0"/>
              <a:t>() Remote Command </a:t>
            </a:r>
            <a:r>
              <a:rPr lang="en-US" dirty="0" smtClean="0"/>
              <a:t>Execution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a:t>在LotusCMS</a:t>
            </a:r>
            <a:r>
              <a:rPr lang="en-US" dirty="0"/>
              <a:t> </a:t>
            </a:r>
            <a:r>
              <a:rPr lang="en-US" dirty="0" err="1"/>
              <a:t>的index.php</a:t>
            </a:r>
            <a:r>
              <a:rPr lang="en-US" dirty="0"/>
              <a:t> </a:t>
            </a:r>
            <a:r>
              <a:rPr lang="en-US" dirty="0" err="1"/>
              <a:t>文件中调用router</a:t>
            </a:r>
            <a:r>
              <a:rPr lang="en-US" dirty="0"/>
              <a:t> 构建函数</a:t>
            </a:r>
          </a:p>
          <a:p>
            <a:r>
              <a:rPr lang="zh-CN" altLang="en-US" dirty="0"/>
              <a:t>在</a:t>
            </a:r>
            <a:r>
              <a:rPr lang="en-US" altLang="zh-CN" dirty="0" err="1"/>
              <a:t>lcms</a:t>
            </a:r>
            <a:r>
              <a:rPr lang="en-US" altLang="zh-CN" dirty="0"/>
              <a:t>/core/lib/</a:t>
            </a:r>
            <a:r>
              <a:rPr lang="en-US" altLang="zh-CN" dirty="0" err="1"/>
              <a:t>router.php</a:t>
            </a:r>
            <a:r>
              <a:rPr lang="en-US" altLang="zh-CN" dirty="0"/>
              <a:t> </a:t>
            </a:r>
            <a:r>
              <a:rPr lang="zh-CN" altLang="en-US" dirty="0"/>
              <a:t>中</a:t>
            </a:r>
            <a:r>
              <a:rPr lang="en-US" altLang="zh-CN" dirty="0"/>
              <a:t>page </a:t>
            </a:r>
            <a:r>
              <a:rPr lang="zh-CN" altLang="en-US" dirty="0"/>
              <a:t>这个参数被带入，由于未经任何过滤可以产生该漏洞</a:t>
            </a:r>
          </a:p>
          <a:p>
            <a:endParaRPr lang="en-US" dirty="0"/>
          </a:p>
        </p:txBody>
      </p:sp>
      <p:pic>
        <p:nvPicPr>
          <p:cNvPr id="6" name="Picture 5"/>
          <p:cNvPicPr>
            <a:picLocks noChangeAspect="1"/>
          </p:cNvPicPr>
          <p:nvPr/>
        </p:nvPicPr>
        <p:blipFill>
          <a:blip r:embed="rId2"/>
          <a:stretch>
            <a:fillRect/>
          </a:stretch>
        </p:blipFill>
        <p:spPr>
          <a:xfrm>
            <a:off x="0" y="580442"/>
            <a:ext cx="12463397" cy="6277558"/>
          </a:xfrm>
          <a:prstGeom prst="rect">
            <a:avLst/>
          </a:prstGeom>
        </p:spPr>
      </p:pic>
    </p:spTree>
    <p:extLst>
      <p:ext uri="{BB962C8B-B14F-4D97-AF65-F5344CB8AC3E}">
        <p14:creationId xmlns:p14="http://schemas.microsoft.com/office/powerpoint/2010/main" val="25048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Exploit</a:t>
            </a:r>
            <a:r>
              <a:rPr lang="zh-CN" altLang="en-US" dirty="0" smtClean="0"/>
              <a:t> 利用代码  </a:t>
            </a:r>
            <a:endParaRPr lang="en-US" dirty="0"/>
          </a:p>
        </p:txBody>
      </p:sp>
      <p:pic>
        <p:nvPicPr>
          <p:cNvPr id="5" name="Content Placeholder 4"/>
          <p:cNvPicPr>
            <a:picLocks noGrp="1" noChangeAspect="1"/>
          </p:cNvPicPr>
          <p:nvPr>
            <p:ph idx="1"/>
          </p:nvPr>
        </p:nvPicPr>
        <p:blipFill>
          <a:blip r:embed="rId3"/>
          <a:stretch>
            <a:fillRect/>
          </a:stretch>
        </p:blipFill>
        <p:spPr>
          <a:xfrm>
            <a:off x="1451579" y="2016124"/>
            <a:ext cx="9603275" cy="4026087"/>
          </a:xfrm>
          <a:prstGeom prst="rect">
            <a:avLst/>
          </a:prstGeom>
        </p:spPr>
      </p:pic>
    </p:spTree>
    <p:extLst>
      <p:ext uri="{BB962C8B-B14F-4D97-AF65-F5344CB8AC3E}">
        <p14:creationId xmlns:p14="http://schemas.microsoft.com/office/powerpoint/2010/main" val="1840374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案例二 </a:t>
            </a:r>
            <a:r>
              <a:rPr lang="en-US" dirty="0"/>
              <a:t>X7 Chat 2.0.5 lib/</a:t>
            </a:r>
            <a:r>
              <a:rPr lang="en-US" dirty="0" err="1"/>
              <a:t>message.php</a:t>
            </a:r>
            <a:r>
              <a:rPr lang="en-US" dirty="0"/>
              <a:t> </a:t>
            </a:r>
            <a:r>
              <a:rPr lang="en-US" dirty="0" err="1"/>
              <a:t>preg_replace</a:t>
            </a:r>
            <a:r>
              <a:rPr lang="en-US" dirty="0"/>
              <a:t>() PHP Code Execution</a:t>
            </a:r>
            <a:br>
              <a:rPr lang="en-US" dirty="0"/>
            </a:br>
            <a:endParaRPr lang="en-US" dirty="0"/>
          </a:p>
        </p:txBody>
      </p:sp>
      <p:sp>
        <p:nvSpPr>
          <p:cNvPr id="3" name="Content Placeholder 2"/>
          <p:cNvSpPr>
            <a:spLocks noGrp="1"/>
          </p:cNvSpPr>
          <p:nvPr>
            <p:ph idx="1"/>
          </p:nvPr>
        </p:nvSpPr>
        <p:spPr/>
        <p:txBody>
          <a:bodyPr/>
          <a:lstStyle/>
          <a:p>
            <a:r>
              <a:rPr lang="zh-CN" altLang="en-US" dirty="0">
                <a:solidFill>
                  <a:srgbClr val="555555"/>
                </a:solidFill>
                <a:latin typeface="Times" charset="0"/>
              </a:rPr>
              <a:t>漏洞的产生最终是由于</a:t>
            </a:r>
            <a:r>
              <a:rPr lang="en-US" altLang="zh-CN" dirty="0">
                <a:solidFill>
                  <a:srgbClr val="555555"/>
                </a:solidFill>
                <a:latin typeface="Times" charset="0"/>
              </a:rPr>
              <a:t>/lib/</a:t>
            </a:r>
            <a:r>
              <a:rPr lang="en-US" altLang="zh-CN" dirty="0" err="1">
                <a:solidFill>
                  <a:srgbClr val="555555"/>
                </a:solidFill>
                <a:latin typeface="Times" charset="0"/>
              </a:rPr>
              <a:t>message.php</a:t>
            </a:r>
            <a:r>
              <a:rPr lang="en-US" altLang="zh-CN" dirty="0">
                <a:solidFill>
                  <a:srgbClr val="555555"/>
                </a:solidFill>
                <a:latin typeface="Times" charset="0"/>
              </a:rPr>
              <a:t> </a:t>
            </a:r>
            <a:r>
              <a:rPr lang="zh-CN" altLang="en-US" dirty="0">
                <a:solidFill>
                  <a:srgbClr val="555555"/>
                </a:solidFill>
                <a:latin typeface="Times" charset="0"/>
              </a:rPr>
              <a:t>下的第</a:t>
            </a:r>
            <a:r>
              <a:rPr lang="en-US" altLang="zh-CN" dirty="0">
                <a:solidFill>
                  <a:srgbClr val="555555"/>
                </a:solidFill>
                <a:latin typeface="Times" charset="0"/>
              </a:rPr>
              <a:t>119 </a:t>
            </a:r>
            <a:r>
              <a:rPr lang="zh-CN" altLang="en-US" dirty="0">
                <a:solidFill>
                  <a:srgbClr val="555555"/>
                </a:solidFill>
                <a:latin typeface="Times" charset="0"/>
              </a:rPr>
              <a:t>行的</a:t>
            </a:r>
            <a:r>
              <a:rPr lang="en-US" altLang="zh-CN" dirty="0" err="1">
                <a:solidFill>
                  <a:srgbClr val="555555"/>
                </a:solidFill>
                <a:latin typeface="Times" charset="0"/>
              </a:rPr>
              <a:t>preg_replce</a:t>
            </a:r>
            <a:r>
              <a:rPr lang="en-US" altLang="zh-CN" dirty="0">
                <a:solidFill>
                  <a:srgbClr val="555555"/>
                </a:solidFill>
                <a:latin typeface="Times" charset="0"/>
              </a:rPr>
              <a:t>()</a:t>
            </a:r>
            <a:r>
              <a:rPr lang="zh-CN" altLang="en-US" dirty="0">
                <a:solidFill>
                  <a:srgbClr val="555555"/>
                </a:solidFill>
                <a:latin typeface="Times" charset="0"/>
              </a:rPr>
              <a:t>函数导致，这里引用了</a:t>
            </a:r>
            <a:r>
              <a:rPr lang="en-US" altLang="zh-CN" dirty="0">
                <a:solidFill>
                  <a:srgbClr val="555555"/>
                </a:solidFill>
                <a:latin typeface="Times" charset="0"/>
              </a:rPr>
              <a:t>/e </a:t>
            </a:r>
            <a:r>
              <a:rPr lang="zh-CN" altLang="en-US" dirty="0">
                <a:solidFill>
                  <a:srgbClr val="555555"/>
                </a:solidFill>
                <a:latin typeface="Times" charset="0"/>
              </a:rPr>
              <a:t>修饰符，并且未经过严格过滤最终导致任意代码执行。</a:t>
            </a:r>
          </a:p>
          <a:p>
            <a:endParaRPr lang="en-US" dirty="0"/>
          </a:p>
        </p:txBody>
      </p:sp>
      <p:pic>
        <p:nvPicPr>
          <p:cNvPr id="5" name="Picture 4"/>
          <p:cNvPicPr>
            <a:picLocks noChangeAspect="1"/>
          </p:cNvPicPr>
          <p:nvPr/>
        </p:nvPicPr>
        <p:blipFill>
          <a:blip r:embed="rId2"/>
          <a:stretch>
            <a:fillRect/>
          </a:stretch>
        </p:blipFill>
        <p:spPr>
          <a:xfrm>
            <a:off x="2067112" y="3600824"/>
            <a:ext cx="7950200" cy="1270000"/>
          </a:xfrm>
          <a:prstGeom prst="rect">
            <a:avLst/>
          </a:prstGeom>
        </p:spPr>
      </p:pic>
    </p:spTree>
    <p:extLst>
      <p:ext uri="{BB962C8B-B14F-4D97-AF65-F5344CB8AC3E}">
        <p14:creationId xmlns:p14="http://schemas.microsoft.com/office/powerpoint/2010/main" val="12097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Php</a:t>
            </a:r>
            <a:r>
              <a:rPr lang="zh-CN" altLang="en-US" dirty="0" smtClean="0"/>
              <a:t>反序列化漏洞执行代码</a:t>
            </a:r>
            <a:endParaRPr lang="en-US" dirty="0"/>
          </a:p>
        </p:txBody>
      </p:sp>
      <p:pic>
        <p:nvPicPr>
          <p:cNvPr id="7" name="Content Placeholder 6"/>
          <p:cNvPicPr>
            <a:picLocks noGrp="1" noChangeAspect="1"/>
          </p:cNvPicPr>
          <p:nvPr>
            <p:ph idx="1"/>
          </p:nvPr>
        </p:nvPicPr>
        <p:blipFill>
          <a:blip r:embed="rId2"/>
          <a:stretch>
            <a:fillRect/>
          </a:stretch>
        </p:blipFill>
        <p:spPr>
          <a:xfrm>
            <a:off x="2055812" y="2553494"/>
            <a:ext cx="8394700" cy="2374900"/>
          </a:xfrm>
          <a:prstGeom prst="rect">
            <a:avLst/>
          </a:prstGeom>
        </p:spPr>
      </p:pic>
    </p:spTree>
    <p:extLst>
      <p:ext uri="{BB962C8B-B14F-4D97-AF65-F5344CB8AC3E}">
        <p14:creationId xmlns:p14="http://schemas.microsoft.com/office/powerpoint/2010/main" val="1735413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对过滤函数的绕过</a:t>
            </a:r>
            <a:endParaRPr lang="en-US" dirty="0"/>
          </a:p>
        </p:txBody>
      </p:sp>
      <p:pic>
        <p:nvPicPr>
          <p:cNvPr id="4" name="Content Placeholder 3"/>
          <p:cNvPicPr>
            <a:picLocks noGrp="1" noChangeAspect="1"/>
          </p:cNvPicPr>
          <p:nvPr>
            <p:ph idx="1"/>
          </p:nvPr>
        </p:nvPicPr>
        <p:blipFill>
          <a:blip r:embed="rId3"/>
          <a:stretch>
            <a:fillRect/>
          </a:stretch>
        </p:blipFill>
        <p:spPr>
          <a:xfrm>
            <a:off x="2043166" y="2488874"/>
            <a:ext cx="8420100" cy="1930400"/>
          </a:xfrm>
          <a:prstGeom prst="rect">
            <a:avLst/>
          </a:prstGeom>
        </p:spPr>
      </p:pic>
    </p:spTree>
    <p:extLst>
      <p:ext uri="{BB962C8B-B14F-4D97-AF65-F5344CB8AC3E}">
        <p14:creationId xmlns:p14="http://schemas.microsoft.com/office/powerpoint/2010/main" val="2105066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给出的建议</a:t>
            </a:r>
            <a:endParaRPr lang="en-US" dirty="0"/>
          </a:p>
        </p:txBody>
      </p:sp>
      <p:sp>
        <p:nvSpPr>
          <p:cNvPr id="3" name="Content Placeholder 2"/>
          <p:cNvSpPr>
            <a:spLocks noGrp="1"/>
          </p:cNvSpPr>
          <p:nvPr>
            <p:ph idx="1"/>
          </p:nvPr>
        </p:nvSpPr>
        <p:spPr/>
        <p:txBody>
          <a:bodyPr/>
          <a:lstStyle/>
          <a:p>
            <a:pPr>
              <a:buFont typeface="Arial" charset="0"/>
              <a:buChar char="•"/>
            </a:pPr>
            <a:r>
              <a:rPr lang="zh-CN" altLang="en-US" dirty="0">
                <a:solidFill>
                  <a:srgbClr val="555555"/>
                </a:solidFill>
                <a:latin typeface="Times" charset="0"/>
              </a:rPr>
              <a:t>尽量不要执行外部的应用程序和命令</a:t>
            </a:r>
          </a:p>
          <a:p>
            <a:pPr>
              <a:buFont typeface="Arial" charset="0"/>
              <a:buChar char="•"/>
            </a:pPr>
            <a:r>
              <a:rPr lang="zh-CN" altLang="en-US" dirty="0">
                <a:solidFill>
                  <a:srgbClr val="555555"/>
                </a:solidFill>
                <a:latin typeface="Times" charset="0"/>
              </a:rPr>
              <a:t>在使用诸如：</a:t>
            </a:r>
            <a:r>
              <a:rPr lang="en-US" altLang="zh-CN" dirty="0" err="1">
                <a:solidFill>
                  <a:srgbClr val="555555"/>
                </a:solidFill>
                <a:latin typeface="Times" charset="0"/>
              </a:rPr>
              <a:t>eval</a:t>
            </a:r>
            <a:r>
              <a:rPr lang="zh-CN" altLang="en-US" dirty="0">
                <a:solidFill>
                  <a:srgbClr val="555555"/>
                </a:solidFill>
                <a:latin typeface="Times" charset="0"/>
              </a:rPr>
              <a:t>、</a:t>
            </a:r>
            <a:r>
              <a:rPr lang="en-US" altLang="zh-CN" dirty="0" err="1">
                <a:solidFill>
                  <a:srgbClr val="555555"/>
                </a:solidFill>
                <a:latin typeface="Times" charset="0"/>
              </a:rPr>
              <a:t>preg_replace</a:t>
            </a:r>
            <a:r>
              <a:rPr lang="zh-CN" altLang="en-US" dirty="0">
                <a:solidFill>
                  <a:srgbClr val="555555"/>
                </a:solidFill>
                <a:latin typeface="Times" charset="0"/>
              </a:rPr>
              <a:t>、</a:t>
            </a:r>
            <a:r>
              <a:rPr lang="en-US" altLang="zh-CN" dirty="0">
                <a:solidFill>
                  <a:srgbClr val="555555"/>
                </a:solidFill>
                <a:latin typeface="Times" charset="0"/>
              </a:rPr>
              <a:t>assert</a:t>
            </a:r>
            <a:r>
              <a:rPr lang="zh-CN" altLang="en-US" dirty="0">
                <a:solidFill>
                  <a:srgbClr val="555555"/>
                </a:solidFill>
                <a:latin typeface="Times" charset="0"/>
              </a:rPr>
              <a:t>这些函数的时候，确定参数的内容，严格过滤危险参数。</a:t>
            </a:r>
          </a:p>
          <a:p>
            <a:pPr>
              <a:buFont typeface="Arial" charset="0"/>
              <a:buChar char="•"/>
            </a:pPr>
            <a:r>
              <a:rPr lang="zh-CN" altLang="en-US" dirty="0">
                <a:solidFill>
                  <a:srgbClr val="555555"/>
                </a:solidFill>
                <a:latin typeface="Times" charset="0"/>
              </a:rPr>
              <a:t>使用自定义的函数或者函数库来实现相关的需要命令功能</a:t>
            </a:r>
          </a:p>
          <a:p>
            <a:endParaRPr lang="en-US" dirty="0"/>
          </a:p>
        </p:txBody>
      </p:sp>
    </p:spTree>
    <p:extLst>
      <p:ext uri="{BB962C8B-B14F-4D97-AF65-F5344CB8AC3E}">
        <p14:creationId xmlns:p14="http://schemas.microsoft.com/office/powerpoint/2010/main" val="464892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208</TotalTime>
  <Words>1516</Words>
  <Application>Microsoft Macintosh PowerPoint</Application>
  <PresentationFormat>Widescreen</PresentationFormat>
  <Paragraphs>133</Paragraphs>
  <Slides>31</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Calibri</vt:lpstr>
      <vt:lpstr>DengXian</vt:lpstr>
      <vt:lpstr>Gill Sans MT</vt:lpstr>
      <vt:lpstr>Helvetica</vt:lpstr>
      <vt:lpstr>Helvetica Neue</vt:lpstr>
      <vt:lpstr>Mangal</vt:lpstr>
      <vt:lpstr>PingFang SC</vt:lpstr>
      <vt:lpstr>Songti SC</vt:lpstr>
      <vt:lpstr>Times</vt:lpstr>
      <vt:lpstr>等线</vt:lpstr>
      <vt:lpstr>等线 Light</vt:lpstr>
      <vt:lpstr>Arial</vt:lpstr>
      <vt:lpstr>Gallery</vt:lpstr>
      <vt:lpstr>代码审计</vt:lpstr>
      <vt:lpstr>什么是Php代码审计</vt:lpstr>
      <vt:lpstr>代码执行漏洞</vt:lpstr>
      <vt:lpstr>案例 LotusCMS 3.0 eval() Remote Command Execution </vt:lpstr>
      <vt:lpstr>Exploit 利用代码  </vt:lpstr>
      <vt:lpstr>案例二 X7 Chat 2.0.5 lib/message.php preg_replace() PHP Code Execution </vt:lpstr>
      <vt:lpstr>Php反序列化漏洞执行代码</vt:lpstr>
      <vt:lpstr>对过滤函数的绕过</vt:lpstr>
      <vt:lpstr>给出的建议</vt:lpstr>
      <vt:lpstr>Sql注入漏洞</vt:lpstr>
      <vt:lpstr>错误使用预编译</vt:lpstr>
      <vt:lpstr>Mysql宽字节注入</vt:lpstr>
      <vt:lpstr>安全防范</vt:lpstr>
      <vt:lpstr>Xss漏洞</vt:lpstr>
      <vt:lpstr>产生原因</vt:lpstr>
      <vt:lpstr>防范措施</vt:lpstr>
      <vt:lpstr>文件上传漏洞</vt:lpstr>
      <vt:lpstr>防御措施</vt:lpstr>
      <vt:lpstr>案例，绕过php后缀黑名单上传webshell </vt:lpstr>
      <vt:lpstr>案例 巧用编码与解码绕过限制 </vt:lpstr>
      <vt:lpstr>绕过方式</vt:lpstr>
      <vt:lpstr>当然，还有很多种猥琐的方法去绕过</vt:lpstr>
      <vt:lpstr>案例 php弱类型绕过</vt:lpstr>
      <vt:lpstr>案例  二次注入+文件上传漏洞</vt:lpstr>
      <vt:lpstr>Rename.php</vt:lpstr>
      <vt:lpstr>思路</vt:lpstr>
      <vt:lpstr>代码审计相关tips</vt:lpstr>
      <vt:lpstr>tips 2</vt:lpstr>
      <vt:lpstr>重要的问题来了，ctf比赛中怎么去获取source code？</vt:lpstr>
      <vt:lpstr>最重要的是，检查环境</vt:lpstr>
      <vt:lpstr>个人给出的建议</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代码审计</dc:title>
  <dc:creator>梁志邦</dc:creator>
  <cp:lastModifiedBy>梁志邦</cp:lastModifiedBy>
  <cp:revision>17</cp:revision>
  <dcterms:created xsi:type="dcterms:W3CDTF">2016-11-29T11:51:54Z</dcterms:created>
  <dcterms:modified xsi:type="dcterms:W3CDTF">2016-11-29T15:20:32Z</dcterms:modified>
</cp:coreProperties>
</file>