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305DE5-7EA3-6D49-A96D-1F6A34756E5F}">
          <p14:sldIdLst>
            <p14:sldId id="256"/>
            <p14:sldId id="257"/>
            <p14:sldId id="258"/>
            <p14:sldId id="259"/>
            <p14:sldId id="260"/>
            <p14:sldId id="261"/>
            <p14:sldId id="262"/>
            <p14:sldId id="263"/>
            <p14:sldId id="265"/>
            <p14:sldId id="264"/>
            <p14:sldId id="266"/>
            <p14:sldId id="267"/>
            <p14:sldId id="268"/>
            <p14:sldId id="269"/>
            <p14:sldId id="270"/>
            <p14:sldId id="271"/>
            <p14:sldId id="272"/>
            <p14:sldId id="273"/>
            <p14:sldId id="274"/>
            <p14:sldId id="275"/>
            <p14:sldId id="276"/>
            <p14:sldId id="277"/>
            <p14:sldId id="279"/>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66"/>
  </p:normalViewPr>
  <p:slideViewPr>
    <p:cSldViewPr snapToGrid="0" snapToObjects="1">
      <p:cViewPr varScale="1">
        <p:scale>
          <a:sx n="102" d="100"/>
          <a:sy n="102"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quipqiup.com/index.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Chi-squared_test"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s://en.wikipedia.org/wiki/Index_of_coincid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cto.com/kf/ware/Java/" TargetMode="Externa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加解密类</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7688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猪圈密码（亦称朱高密码、共济会暗号、共济会密码或共济会员密码），是一种以格子为基础的简单替代式密码。即使使用符号，也不会影响</a:t>
            </a:r>
            <a:r>
              <a:rPr lang="zh-CN" altLang="en-US" dirty="0">
                <a:solidFill>
                  <a:schemeClr val="tx1">
                    <a:lumMod val="95000"/>
                    <a:lumOff val="5000"/>
                  </a:schemeClr>
                </a:solidFill>
              </a:rPr>
              <a:t>密码分析，</a:t>
            </a:r>
            <a:r>
              <a:rPr lang="zh-CN" altLang="en-US" dirty="0"/>
              <a:t>亦可用在其它替代式的方法。</a:t>
            </a:r>
            <a:endParaRPr lang="en-US" altLang="zh-CN" dirty="0"/>
          </a:p>
          <a:p>
            <a:endParaRPr lang="en-US" dirty="0"/>
          </a:p>
        </p:txBody>
      </p:sp>
    </p:spTree>
    <p:extLst>
      <p:ext uri="{BB962C8B-B14F-4D97-AF65-F5344CB8AC3E}">
        <p14:creationId xmlns:p14="http://schemas.microsoft.com/office/powerpoint/2010/main" val="65391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图片 1"/>
          <p:cNvPicPr>
            <a:picLocks noGrp="1" noChangeAspect="1"/>
          </p:cNvPicPr>
          <p:nvPr>
            <p:ph idx="1"/>
          </p:nvPr>
        </p:nvPicPr>
        <p:blipFill>
          <a:blip r:embed="rId2"/>
          <a:stretch>
            <a:fillRect/>
          </a:stretch>
        </p:blipFill>
        <p:spPr>
          <a:xfrm>
            <a:off x="7316064" y="2053703"/>
            <a:ext cx="2784399" cy="3449638"/>
          </a:xfrm>
          <a:prstGeom prst="rect">
            <a:avLst/>
          </a:prstGeom>
        </p:spPr>
      </p:pic>
      <p:pic>
        <p:nvPicPr>
          <p:cNvPr id="6" name="图片 6"/>
          <p:cNvPicPr>
            <a:picLocks noChangeAspect="1"/>
          </p:cNvPicPr>
          <p:nvPr/>
        </p:nvPicPr>
        <p:blipFill>
          <a:blip r:embed="rId3"/>
          <a:stretch>
            <a:fillRect/>
          </a:stretch>
        </p:blipFill>
        <p:spPr>
          <a:xfrm>
            <a:off x="1138421" y="3269871"/>
            <a:ext cx="5302685" cy="1017302"/>
          </a:xfrm>
          <a:prstGeom prst="rect">
            <a:avLst/>
          </a:prstGeom>
        </p:spPr>
      </p:pic>
    </p:spTree>
    <p:extLst>
      <p:ext uri="{BB962C8B-B14F-4D97-AF65-F5344CB8AC3E}">
        <p14:creationId xmlns:p14="http://schemas.microsoft.com/office/powerpoint/2010/main" val="32999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Base64/32/16</a:t>
            </a:r>
            <a:r>
              <a:rPr lang="zh-CN" altLang="en-US" dirty="0"/>
              <a:t>编码</a:t>
            </a:r>
            <a:br>
              <a:rPr lang="zh-CN" altLang="en-US" dirty="0"/>
            </a:br>
            <a:endParaRPr lang="en-US" dirty="0"/>
          </a:p>
        </p:txBody>
      </p:sp>
      <p:sp>
        <p:nvSpPr>
          <p:cNvPr id="3" name="Content Placeholder 2"/>
          <p:cNvSpPr>
            <a:spLocks noGrp="1"/>
          </p:cNvSpPr>
          <p:nvPr>
            <p:ph idx="1"/>
          </p:nvPr>
        </p:nvSpPr>
        <p:spPr/>
        <p:txBody>
          <a:bodyPr/>
          <a:lstStyle/>
          <a:p>
            <a:r>
              <a:rPr lang="en-US" altLang="zh-CN" dirty="0"/>
              <a:t>base64</a:t>
            </a:r>
            <a:r>
              <a:rPr lang="zh-CN" altLang="en-US" dirty="0"/>
              <a:t>、</a:t>
            </a:r>
            <a:r>
              <a:rPr lang="en-US" altLang="zh-CN" dirty="0"/>
              <a:t>base32</a:t>
            </a:r>
            <a:r>
              <a:rPr lang="zh-CN" altLang="en-US" dirty="0"/>
              <a:t>、</a:t>
            </a:r>
            <a:r>
              <a:rPr lang="en-US" altLang="zh-CN" dirty="0"/>
              <a:t>base16</a:t>
            </a:r>
            <a:r>
              <a:rPr lang="zh-CN" altLang="en-US" dirty="0"/>
              <a:t>可以分别编码转化</a:t>
            </a:r>
            <a:r>
              <a:rPr lang="en-US" altLang="zh-CN" dirty="0"/>
              <a:t>8</a:t>
            </a:r>
            <a:r>
              <a:rPr lang="zh-CN" altLang="en-US" dirty="0"/>
              <a:t>位字节为</a:t>
            </a:r>
            <a:r>
              <a:rPr lang="en-US" altLang="zh-CN" dirty="0"/>
              <a:t>6</a:t>
            </a:r>
            <a:r>
              <a:rPr lang="zh-CN" altLang="en-US" dirty="0"/>
              <a:t>位、</a:t>
            </a:r>
            <a:r>
              <a:rPr lang="en-US" altLang="zh-CN" dirty="0"/>
              <a:t>5</a:t>
            </a:r>
            <a:r>
              <a:rPr lang="zh-CN" altLang="en-US" dirty="0"/>
              <a:t>位、</a:t>
            </a:r>
            <a:r>
              <a:rPr lang="en-US" altLang="zh-CN" dirty="0"/>
              <a:t>4</a:t>
            </a:r>
            <a:r>
              <a:rPr lang="zh-CN" altLang="en-US" dirty="0"/>
              <a:t>位。</a:t>
            </a:r>
            <a:r>
              <a:rPr lang="en-US" altLang="zh-CN" dirty="0"/>
              <a:t>16,32,64</a:t>
            </a:r>
            <a:r>
              <a:rPr lang="zh-CN" altLang="en-US" dirty="0"/>
              <a:t>分别表示用多少个字符来编码，</a:t>
            </a:r>
            <a:endParaRPr lang="en-US" altLang="zh-CN" dirty="0" smtClean="0"/>
          </a:p>
          <a:p>
            <a:r>
              <a:rPr lang="zh-CN" altLang="en-US" dirty="0" smtClean="0"/>
              <a:t>编码</a:t>
            </a:r>
            <a:r>
              <a:rPr lang="zh-CN" altLang="en-US" dirty="0"/>
              <a:t>原理：</a:t>
            </a:r>
            <a:r>
              <a:rPr lang="en-US" altLang="zh-CN" dirty="0"/>
              <a:t>Base64</a:t>
            </a:r>
            <a:r>
              <a:rPr lang="zh-CN" altLang="en-US" dirty="0"/>
              <a:t>编码要求把</a:t>
            </a:r>
            <a:r>
              <a:rPr lang="en-US" altLang="zh-CN" dirty="0"/>
              <a:t>3</a:t>
            </a:r>
            <a:r>
              <a:rPr lang="zh-CN" altLang="en-US" dirty="0"/>
              <a:t>个</a:t>
            </a:r>
            <a:r>
              <a:rPr lang="en-US" altLang="zh-CN" dirty="0"/>
              <a:t>8</a:t>
            </a:r>
            <a:r>
              <a:rPr lang="zh-CN" altLang="en-US" dirty="0"/>
              <a:t>位字节转化为</a:t>
            </a:r>
            <a:r>
              <a:rPr lang="en-US" altLang="zh-CN" dirty="0"/>
              <a:t>4</a:t>
            </a:r>
            <a:r>
              <a:rPr lang="zh-CN" altLang="en-US" dirty="0"/>
              <a:t>个</a:t>
            </a:r>
            <a:r>
              <a:rPr lang="en-US" altLang="zh-CN" dirty="0"/>
              <a:t>6</a:t>
            </a:r>
            <a:r>
              <a:rPr lang="zh-CN" altLang="en-US" dirty="0"/>
              <a:t>位的字节，之后在</a:t>
            </a:r>
            <a:r>
              <a:rPr lang="en-US" altLang="zh-CN" dirty="0"/>
              <a:t>6</a:t>
            </a:r>
            <a:r>
              <a:rPr lang="zh-CN" altLang="en-US" dirty="0"/>
              <a:t>位的前面补两个</a:t>
            </a:r>
            <a:r>
              <a:rPr lang="en-US" altLang="zh-CN" dirty="0"/>
              <a:t>0</a:t>
            </a:r>
            <a:r>
              <a:rPr lang="zh-CN" altLang="en-US" dirty="0"/>
              <a:t>，形成</a:t>
            </a:r>
            <a:r>
              <a:rPr lang="en-US" altLang="zh-CN" dirty="0"/>
              <a:t>8</a:t>
            </a:r>
            <a:r>
              <a:rPr lang="zh-CN" altLang="en-US" dirty="0"/>
              <a:t>位一个字节的形式，</a:t>
            </a:r>
            <a:r>
              <a:rPr lang="en-US" altLang="zh-CN" dirty="0"/>
              <a:t>6</a:t>
            </a:r>
            <a:r>
              <a:rPr lang="zh-CN" altLang="en-US" dirty="0"/>
              <a:t>位</a:t>
            </a:r>
            <a:r>
              <a:rPr lang="en-US" altLang="zh-CN" dirty="0"/>
              <a:t>2</a:t>
            </a:r>
            <a:r>
              <a:rPr lang="zh-CN" altLang="en-US" dirty="0"/>
              <a:t>进制能表示的最大数是</a:t>
            </a:r>
            <a:r>
              <a:rPr lang="en-US" altLang="zh-CN" dirty="0"/>
              <a:t>2</a:t>
            </a:r>
            <a:r>
              <a:rPr lang="zh-CN" altLang="en-US" dirty="0"/>
              <a:t>的</a:t>
            </a:r>
            <a:r>
              <a:rPr lang="en-US" altLang="zh-CN" dirty="0"/>
              <a:t>6</a:t>
            </a:r>
            <a:r>
              <a:rPr lang="zh-CN" altLang="en-US" dirty="0"/>
              <a:t>次方是</a:t>
            </a:r>
            <a:r>
              <a:rPr lang="en-US" altLang="zh-CN" dirty="0"/>
              <a:t>64</a:t>
            </a:r>
            <a:r>
              <a:rPr lang="zh-CN" altLang="en-US" dirty="0"/>
              <a:t>，这也是为什么是</a:t>
            </a:r>
            <a:r>
              <a:rPr lang="en-US" altLang="zh-CN" dirty="0"/>
              <a:t>64</a:t>
            </a:r>
            <a:r>
              <a:rPr lang="zh-CN" altLang="en-US" dirty="0"/>
              <a:t>个字符</a:t>
            </a:r>
            <a:r>
              <a:rPr lang="en-US" altLang="zh-CN" dirty="0"/>
              <a:t>(A-</a:t>
            </a:r>
            <a:r>
              <a:rPr lang="en-US" altLang="zh-CN" dirty="0" err="1"/>
              <a:t>Z,a</a:t>
            </a:r>
            <a:r>
              <a:rPr lang="en-US" altLang="zh-CN" dirty="0"/>
              <a:t>-z</a:t>
            </a:r>
            <a:r>
              <a:rPr lang="zh-CN" altLang="en-US" dirty="0"/>
              <a:t>，</a:t>
            </a:r>
            <a:r>
              <a:rPr lang="en-US" altLang="zh-CN" dirty="0"/>
              <a:t>0-9</a:t>
            </a:r>
            <a:r>
              <a:rPr lang="zh-CN" altLang="en-US" dirty="0"/>
              <a:t>，</a:t>
            </a:r>
            <a:r>
              <a:rPr lang="en-US" altLang="zh-CN" dirty="0"/>
              <a:t>+</a:t>
            </a:r>
            <a:r>
              <a:rPr lang="zh-CN" altLang="en-US" dirty="0"/>
              <a:t>，</a:t>
            </a:r>
            <a:r>
              <a:rPr lang="en-US" altLang="zh-CN" dirty="0"/>
              <a:t>/</a:t>
            </a:r>
            <a:r>
              <a:rPr lang="zh-CN" altLang="en-US" dirty="0"/>
              <a:t>这</a:t>
            </a:r>
            <a:r>
              <a:rPr lang="en-US" altLang="zh-CN" dirty="0"/>
              <a:t>64</a:t>
            </a:r>
            <a:r>
              <a:rPr lang="zh-CN" altLang="en-US" dirty="0"/>
              <a:t>个编码字符，</a:t>
            </a:r>
            <a:r>
              <a:rPr lang="en-US" altLang="zh-CN" dirty="0"/>
              <a:t>=</a:t>
            </a:r>
            <a:r>
              <a:rPr lang="zh-CN" altLang="en-US" dirty="0"/>
              <a:t>号不属于编码字符，而是填充字符</a:t>
            </a:r>
            <a:r>
              <a:rPr lang="en-US" altLang="zh-CN" dirty="0"/>
              <a:t>)</a:t>
            </a:r>
            <a:r>
              <a:rPr lang="zh-CN" altLang="en-US" dirty="0"/>
              <a:t>的原因，这样就需要一张映射表</a:t>
            </a:r>
            <a:endParaRPr lang="en-US" dirty="0"/>
          </a:p>
        </p:txBody>
      </p:sp>
    </p:spTree>
    <p:extLst>
      <p:ext uri="{BB962C8B-B14F-4D97-AF65-F5344CB8AC3E}">
        <p14:creationId xmlns:p14="http://schemas.microsoft.com/office/powerpoint/2010/main" val="139341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shellcode</a:t>
            </a:r>
            <a:r>
              <a:rPr lang="en-US" dirty="0" err="1" smtClean="0"/>
              <a:t>编码</a:t>
            </a:r>
            <a:r>
              <a:rPr lang="en-US" altLang="zh-CN" dirty="0" err="1" smtClean="0"/>
              <a:t>&amp;</a:t>
            </a:r>
            <a:r>
              <a:rPr lang="en-US" dirty="0" err="1"/>
              <a:t>URL编码</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zh-CN" altLang="en-US" dirty="0"/>
              <a:t>编码方法很简单，在该字节</a:t>
            </a:r>
            <a:r>
              <a:rPr lang="en-US" altLang="zh-CN" dirty="0" err="1"/>
              <a:t>ascii</a:t>
            </a:r>
            <a:r>
              <a:rPr lang="zh-CN" altLang="en-US" dirty="0"/>
              <a:t>码的的</a:t>
            </a:r>
            <a:r>
              <a:rPr lang="en-US" altLang="zh-CN" dirty="0"/>
              <a:t>16</a:t>
            </a:r>
            <a:r>
              <a:rPr lang="zh-CN" altLang="en-US" dirty="0"/>
              <a:t>进制字符前面加</a:t>
            </a:r>
            <a:r>
              <a:rPr lang="en-US" altLang="zh-CN" dirty="0"/>
              <a:t>%. </a:t>
            </a:r>
            <a:r>
              <a:rPr lang="zh-CN" altLang="en-US" dirty="0"/>
              <a:t>如 空格字符，</a:t>
            </a:r>
            <a:r>
              <a:rPr lang="en-US" altLang="zh-CN" dirty="0" err="1"/>
              <a:t>ascii</a:t>
            </a:r>
            <a:r>
              <a:rPr lang="zh-CN" altLang="en-US" dirty="0"/>
              <a:t>码是</a:t>
            </a:r>
            <a:r>
              <a:rPr lang="en-US" altLang="zh-CN" dirty="0"/>
              <a:t>32</a:t>
            </a:r>
            <a:r>
              <a:rPr lang="zh-CN" altLang="en-US" dirty="0"/>
              <a:t>，对应</a:t>
            </a:r>
            <a:r>
              <a:rPr lang="en-US" altLang="zh-CN" dirty="0"/>
              <a:t>16</a:t>
            </a:r>
            <a:r>
              <a:rPr lang="zh-CN" altLang="en-US" dirty="0"/>
              <a:t>进制是’</a:t>
            </a:r>
            <a:r>
              <a:rPr lang="en-US" altLang="zh-CN" dirty="0"/>
              <a:t>20’</a:t>
            </a:r>
            <a:r>
              <a:rPr lang="zh-CN" altLang="en-US" dirty="0"/>
              <a:t>，那么</a:t>
            </a:r>
            <a:r>
              <a:rPr lang="en-US" altLang="zh-CN" dirty="0" err="1"/>
              <a:t>urlencode</a:t>
            </a:r>
            <a:r>
              <a:rPr lang="zh-CN" altLang="en-US" dirty="0"/>
              <a:t>编码结果是</a:t>
            </a:r>
            <a:r>
              <a:rPr lang="en-US" altLang="zh-CN" dirty="0"/>
              <a:t>:%20</a:t>
            </a:r>
            <a:r>
              <a:rPr lang="zh-CN" altLang="en-US" dirty="0" smtClean="0"/>
              <a:t>。</a:t>
            </a:r>
            <a:endParaRPr lang="en-US" altLang="zh-CN" dirty="0" smtClean="0"/>
          </a:p>
          <a:p>
            <a:r>
              <a:rPr lang="mr-IN" dirty="0" err="1"/>
              <a:t>hex</a:t>
            </a:r>
            <a:r>
              <a:rPr lang="mr-IN" dirty="0"/>
              <a:t>(</a:t>
            </a:r>
            <a:r>
              <a:rPr lang="mr-IN" dirty="0" err="1"/>
              <a:t>ord</a:t>
            </a:r>
            <a:r>
              <a:rPr lang="mr-IN" dirty="0"/>
              <a:t>('</a:t>
            </a:r>
            <a:r>
              <a:rPr lang="mr-IN" dirty="0" err="1"/>
              <a:t>a</a:t>
            </a:r>
            <a:r>
              <a:rPr lang="mr-IN" dirty="0"/>
              <a:t>'))[2:]</a:t>
            </a:r>
            <a:endParaRPr lang="en-US" dirty="0"/>
          </a:p>
        </p:txBody>
      </p:sp>
    </p:spTree>
    <p:extLst>
      <p:ext uri="{BB962C8B-B14F-4D97-AF65-F5344CB8AC3E}">
        <p14:creationId xmlns:p14="http://schemas.microsoft.com/office/powerpoint/2010/main" val="24085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a:t>
            </a:r>
            <a:r>
              <a:rPr lang="en-US" dirty="0" err="1"/>
              <a:t>Unescape编码</a:t>
            </a:r>
            <a:endParaRPr lang="en-US" dirty="0"/>
          </a:p>
        </p:txBody>
      </p:sp>
      <p:sp>
        <p:nvSpPr>
          <p:cNvPr id="3" name="Content Placeholder 2"/>
          <p:cNvSpPr>
            <a:spLocks noGrp="1"/>
          </p:cNvSpPr>
          <p:nvPr>
            <p:ph idx="1"/>
          </p:nvPr>
        </p:nvSpPr>
        <p:spPr/>
        <p:txBody>
          <a:bodyPr/>
          <a:lstStyle/>
          <a:p>
            <a:r>
              <a:rPr lang="en-US" altLang="zh-CN" dirty="0"/>
              <a:t>Escape/</a:t>
            </a:r>
            <a:r>
              <a:rPr lang="en-US" altLang="zh-CN" dirty="0" err="1"/>
              <a:t>Unescape</a:t>
            </a:r>
            <a:r>
              <a:rPr lang="zh-CN" altLang="en-US" dirty="0"/>
              <a:t>加密解码</a:t>
            </a:r>
            <a:r>
              <a:rPr lang="en-US" altLang="zh-CN" dirty="0"/>
              <a:t>/</a:t>
            </a:r>
            <a:r>
              <a:rPr lang="zh-CN" altLang="en-US" dirty="0"/>
              <a:t>编码解码</a:t>
            </a:r>
            <a:r>
              <a:rPr lang="en-US" altLang="zh-CN" dirty="0"/>
              <a:t>,</a:t>
            </a:r>
            <a:r>
              <a:rPr lang="zh-CN" altLang="en-US" dirty="0"/>
              <a:t>又叫</a:t>
            </a:r>
            <a:r>
              <a:rPr lang="en-US" altLang="zh-CN" dirty="0"/>
              <a:t>%u</a:t>
            </a:r>
            <a:r>
              <a:rPr lang="zh-CN" altLang="en-US" dirty="0"/>
              <a:t>编码，采用</a:t>
            </a:r>
            <a:r>
              <a:rPr lang="en-US" altLang="zh-CN" dirty="0"/>
              <a:t>UTF-16BE</a:t>
            </a:r>
            <a:r>
              <a:rPr lang="zh-CN" altLang="en-US" dirty="0"/>
              <a:t>模式， </a:t>
            </a:r>
            <a:r>
              <a:rPr lang="en-US" altLang="zh-CN" dirty="0"/>
              <a:t>Escape</a:t>
            </a:r>
            <a:r>
              <a:rPr lang="zh-CN" altLang="en-US" dirty="0"/>
              <a:t>编码</a:t>
            </a:r>
            <a:r>
              <a:rPr lang="en-US" altLang="zh-CN" dirty="0"/>
              <a:t>/</a:t>
            </a:r>
            <a:r>
              <a:rPr lang="zh-CN" altLang="en-US" dirty="0"/>
              <a:t>加密</a:t>
            </a:r>
            <a:r>
              <a:rPr lang="en-US" altLang="zh-CN" dirty="0"/>
              <a:t>,</a:t>
            </a:r>
            <a:r>
              <a:rPr lang="zh-CN" altLang="en-US" dirty="0"/>
              <a:t>就是字符对应</a:t>
            </a:r>
            <a:r>
              <a:rPr lang="en-US" altLang="zh-CN" dirty="0"/>
              <a:t>UTF-16 16</a:t>
            </a:r>
            <a:r>
              <a:rPr lang="zh-CN" altLang="en-US" dirty="0"/>
              <a:t>进制表示方式前面加</a:t>
            </a:r>
            <a:r>
              <a:rPr lang="en-US" altLang="zh-CN" dirty="0"/>
              <a:t>%u</a:t>
            </a:r>
            <a:r>
              <a:rPr lang="zh-CN" altLang="en-US" dirty="0"/>
              <a:t>。</a:t>
            </a:r>
            <a:r>
              <a:rPr lang="en-US" altLang="zh-CN" dirty="0" err="1"/>
              <a:t>Unescape</a:t>
            </a:r>
            <a:r>
              <a:rPr lang="zh-CN" altLang="en-US" dirty="0"/>
              <a:t>解码</a:t>
            </a:r>
            <a:r>
              <a:rPr lang="en-US" altLang="zh-CN" dirty="0"/>
              <a:t>/</a:t>
            </a:r>
            <a:r>
              <a:rPr lang="zh-CN" altLang="en-US" dirty="0"/>
              <a:t>解密，就是去掉”</a:t>
            </a:r>
            <a:r>
              <a:rPr lang="en-US" altLang="zh-CN" dirty="0"/>
              <a:t>%u”</a:t>
            </a:r>
            <a:r>
              <a:rPr lang="zh-CN" altLang="en-US" dirty="0"/>
              <a:t>后，将</a:t>
            </a:r>
            <a:r>
              <a:rPr lang="en-US" altLang="zh-CN" dirty="0"/>
              <a:t>16</a:t>
            </a:r>
            <a:r>
              <a:rPr lang="zh-CN" altLang="en-US" dirty="0"/>
              <a:t>进制字符还原后，由</a:t>
            </a:r>
            <a:r>
              <a:rPr lang="en-US" altLang="zh-CN" dirty="0"/>
              <a:t>utf-16</a:t>
            </a:r>
            <a:r>
              <a:rPr lang="zh-CN" altLang="en-US" dirty="0"/>
              <a:t>转码到自己目标字符。如：字符“中”，</a:t>
            </a:r>
            <a:r>
              <a:rPr lang="en-US" altLang="zh-CN" dirty="0"/>
              <a:t>UTF-16BE</a:t>
            </a:r>
            <a:r>
              <a:rPr lang="zh-CN" altLang="en-US" dirty="0"/>
              <a:t>是：“</a:t>
            </a:r>
            <a:r>
              <a:rPr lang="en-US" altLang="zh-CN" dirty="0"/>
              <a:t>6d93”</a:t>
            </a:r>
            <a:r>
              <a:rPr lang="zh-CN" altLang="en-US" dirty="0"/>
              <a:t>，因此</a:t>
            </a:r>
            <a:r>
              <a:rPr lang="en-US" altLang="zh-CN" dirty="0"/>
              <a:t>Escape</a:t>
            </a:r>
            <a:r>
              <a:rPr lang="zh-CN" altLang="en-US" dirty="0"/>
              <a:t>是“</a:t>
            </a:r>
            <a:r>
              <a:rPr lang="en-US" altLang="zh-CN" dirty="0"/>
              <a:t>%u6d93”</a:t>
            </a:r>
            <a:r>
              <a:rPr lang="zh-CN" altLang="en-US" dirty="0"/>
              <a:t>。</a:t>
            </a:r>
            <a:endParaRPr lang="en-US" dirty="0"/>
          </a:p>
        </p:txBody>
      </p:sp>
    </p:spTree>
    <p:extLst>
      <p:ext uri="{BB962C8B-B14F-4D97-AF65-F5344CB8AC3E}">
        <p14:creationId xmlns:p14="http://schemas.microsoft.com/office/powerpoint/2010/main" val="141185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破解办法</a:t>
            </a:r>
            <a:r>
              <a:rPr lang="zh-CN" altLang="en-US" dirty="0"/>
              <a:t/>
            </a:r>
            <a:br>
              <a:rPr lang="zh-CN" altLang="en-US" dirty="0"/>
            </a:br>
            <a:endParaRPr lang="en-US" dirty="0"/>
          </a:p>
        </p:txBody>
      </p:sp>
      <p:sp>
        <p:nvSpPr>
          <p:cNvPr id="3" name="Content Placeholder 2"/>
          <p:cNvSpPr>
            <a:spLocks noGrp="1"/>
          </p:cNvSpPr>
          <p:nvPr>
            <p:ph idx="1"/>
          </p:nvPr>
        </p:nvSpPr>
        <p:spPr/>
        <p:txBody>
          <a:bodyPr/>
          <a:lstStyle/>
          <a:p>
            <a:r>
              <a:rPr lang="zh-CN" altLang="en-US" dirty="0"/>
              <a:t>当密文数据足够多时这种密码我们可以通过字频分析方法破解或其他方法破解，比较好的在线词频分析</a:t>
            </a:r>
            <a:r>
              <a:rPr lang="zh-CN" altLang="en-US" dirty="0" smtClean="0"/>
              <a:t>网站</a:t>
            </a:r>
            <a:endParaRPr lang="en-US" altLang="zh-CN" dirty="0" smtClean="0"/>
          </a:p>
          <a:p>
            <a:r>
              <a:rPr lang="en-US" u="sng" dirty="0">
                <a:hlinkClick r:id="rId2"/>
              </a:rPr>
              <a:t>http://</a:t>
            </a:r>
            <a:r>
              <a:rPr lang="en-US" u="sng" dirty="0" smtClean="0">
                <a:hlinkClick r:id="rId2"/>
              </a:rPr>
              <a:t>quipqiup.com/index.php</a:t>
            </a:r>
            <a:r>
              <a:rPr lang="zh-CN" altLang="en-US" dirty="0"/>
              <a:t> </a:t>
            </a:r>
            <a:r>
              <a:rPr lang="zh-CN" altLang="en-US" dirty="0" smtClean="0"/>
              <a:t>在线词频分析</a:t>
            </a:r>
            <a:endParaRPr lang="en-US" dirty="0"/>
          </a:p>
        </p:txBody>
      </p:sp>
    </p:spTree>
    <p:extLst>
      <p:ext uri="{BB962C8B-B14F-4D97-AF65-F5344CB8AC3E}">
        <p14:creationId xmlns:p14="http://schemas.microsoft.com/office/powerpoint/2010/main" val="147911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波利比奥斯方阵密码</a:t>
            </a:r>
            <a:br>
              <a:rPr lang="zh-CN" altLang="en-US" dirty="0"/>
            </a:br>
            <a:endParaRPr lang="en-US" dirty="0"/>
          </a:p>
        </p:txBody>
      </p:sp>
      <p:sp>
        <p:nvSpPr>
          <p:cNvPr id="3" name="Content Placeholder 2"/>
          <p:cNvSpPr>
            <a:spLocks noGrp="1"/>
          </p:cNvSpPr>
          <p:nvPr>
            <p:ph idx="1"/>
          </p:nvPr>
        </p:nvSpPr>
        <p:spPr/>
        <p:txBody>
          <a:bodyPr/>
          <a:lstStyle/>
          <a:p>
            <a:r>
              <a:rPr lang="zh-CN" altLang="en-US" dirty="0"/>
              <a:t>波利比奥斯方阵密码（</a:t>
            </a:r>
            <a:r>
              <a:rPr lang="en-US" altLang="zh-CN" dirty="0"/>
              <a:t>Polybius Square Cipher</a:t>
            </a:r>
            <a:r>
              <a:rPr lang="zh-CN" altLang="en-US" dirty="0"/>
              <a:t>或称波利比奥斯棋盘）是棋盘密码的一种，是利用波利比奥斯方阵进行加密的密码方式，简单的来说就是把字母排列好，用坐标</a:t>
            </a:r>
            <a:r>
              <a:rPr lang="en-US" altLang="zh-CN" dirty="0"/>
              <a:t>(</a:t>
            </a:r>
            <a:r>
              <a:rPr lang="zh-CN" altLang="en-US" dirty="0"/>
              <a:t>行列</a:t>
            </a:r>
            <a:r>
              <a:rPr lang="en-US" altLang="zh-CN" dirty="0"/>
              <a:t>)</a:t>
            </a:r>
            <a:r>
              <a:rPr lang="zh-CN" altLang="en-US" dirty="0"/>
              <a:t>的形式表现出来。字母是密文，明文便是字母的坐标。</a:t>
            </a:r>
            <a:endParaRPr lang="en-US" dirty="0"/>
          </a:p>
        </p:txBody>
      </p:sp>
      <p:pic>
        <p:nvPicPr>
          <p:cNvPr id="4" name="Picture 3"/>
          <p:cNvPicPr>
            <a:picLocks noChangeAspect="1"/>
          </p:cNvPicPr>
          <p:nvPr/>
        </p:nvPicPr>
        <p:blipFill>
          <a:blip r:embed="rId2"/>
          <a:stretch>
            <a:fillRect/>
          </a:stretch>
        </p:blipFill>
        <p:spPr>
          <a:xfrm>
            <a:off x="3885417" y="3370845"/>
            <a:ext cx="1790700" cy="2095500"/>
          </a:xfrm>
          <a:prstGeom prst="rect">
            <a:avLst/>
          </a:prstGeom>
        </p:spPr>
      </p:pic>
    </p:spTree>
    <p:extLst>
      <p:ext uri="{BB962C8B-B14F-4D97-AF65-F5344CB8AC3E}">
        <p14:creationId xmlns:p14="http://schemas.microsoft.com/office/powerpoint/2010/main" val="46520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明文：THE</a:t>
            </a:r>
            <a:r>
              <a:rPr lang="en-US" dirty="0"/>
              <a:t> QUICK BROWN FOX JUMPS OVER THE LAZY DOG</a:t>
            </a:r>
          </a:p>
          <a:p>
            <a:r>
              <a:rPr lang="en-US" dirty="0"/>
              <a:t>密文：442315 4145241325 1242345233 213453 2445323543 442315 31115554 143422</a:t>
            </a:r>
          </a:p>
          <a:p>
            <a:endParaRPr lang="en-US" dirty="0"/>
          </a:p>
        </p:txBody>
      </p:sp>
    </p:spTree>
    <p:extLst>
      <p:ext uri="{BB962C8B-B14F-4D97-AF65-F5344CB8AC3E}">
        <p14:creationId xmlns:p14="http://schemas.microsoft.com/office/powerpoint/2010/main" val="194144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维吉尼亚密码</a:t>
            </a:r>
            <a:br>
              <a:rPr lang="zh-CN" altLang="en-US" dirty="0"/>
            </a:br>
            <a:endParaRPr lang="en-US" dirty="0"/>
          </a:p>
        </p:txBody>
      </p:sp>
      <p:sp>
        <p:nvSpPr>
          <p:cNvPr id="3" name="Content Placeholder 2"/>
          <p:cNvSpPr>
            <a:spLocks noGrp="1"/>
          </p:cNvSpPr>
          <p:nvPr>
            <p:ph idx="1"/>
          </p:nvPr>
        </p:nvSpPr>
        <p:spPr/>
        <p:txBody>
          <a:bodyPr/>
          <a:lstStyle/>
          <a:p>
            <a:r>
              <a:rPr lang="zh-CN" altLang="en-US" dirty="0"/>
              <a:t>维吉尼亚密码</a:t>
            </a:r>
            <a:r>
              <a:rPr lang="en-US" altLang="zh-CN" dirty="0"/>
              <a:t>(</a:t>
            </a:r>
            <a:r>
              <a:rPr lang="en-US" altLang="zh-CN" dirty="0" err="1"/>
              <a:t>Vigenère</a:t>
            </a:r>
            <a:r>
              <a:rPr lang="en-US" altLang="zh-CN" dirty="0"/>
              <a:t> Cipher)</a:t>
            </a:r>
            <a:r>
              <a:rPr lang="zh-CN" altLang="en-US" dirty="0"/>
              <a:t>是在单一恺撒密码的基础上扩展出多表代换密码，根据密钥</a:t>
            </a:r>
            <a:r>
              <a:rPr lang="en-US" altLang="zh-CN" dirty="0"/>
              <a:t>(</a:t>
            </a:r>
            <a:r>
              <a:rPr lang="zh-CN" altLang="en-US" dirty="0"/>
              <a:t>当密钥长度小于明文长度时可以循环使用</a:t>
            </a:r>
            <a:r>
              <a:rPr lang="en-US" altLang="zh-CN" dirty="0"/>
              <a:t>)</a:t>
            </a:r>
            <a:r>
              <a:rPr lang="zh-CN" altLang="en-US" dirty="0"/>
              <a:t>来决定用哪一行的密表来进行替换，以此来对抗字频统计，</a:t>
            </a:r>
            <a:endParaRPr lang="en-US" dirty="0"/>
          </a:p>
        </p:txBody>
      </p:sp>
      <p:pic>
        <p:nvPicPr>
          <p:cNvPr id="4" name="Picture 3"/>
          <p:cNvPicPr>
            <a:picLocks noChangeAspect="1"/>
          </p:cNvPicPr>
          <p:nvPr/>
        </p:nvPicPr>
        <p:blipFill>
          <a:blip r:embed="rId2"/>
          <a:stretch>
            <a:fillRect/>
          </a:stretch>
        </p:blipFill>
        <p:spPr>
          <a:xfrm>
            <a:off x="2141950" y="3196613"/>
            <a:ext cx="5323339" cy="3353630"/>
          </a:xfrm>
          <a:prstGeom prst="rect">
            <a:avLst/>
          </a:prstGeom>
        </p:spPr>
      </p:pic>
    </p:spTree>
    <p:extLst>
      <p:ext uri="{BB962C8B-B14F-4D97-AF65-F5344CB8AC3E}">
        <p14:creationId xmlns:p14="http://schemas.microsoft.com/office/powerpoint/2010/main" val="91985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破解</a:t>
            </a:r>
            <a:r>
              <a:rPr lang="zh-CN" altLang="en-US" dirty="0"/>
              <a:t>维吉尼亚密码第一步是确定密钥长度，维吉尼亚密码分析这篇文章里介绍了使用</a:t>
            </a:r>
            <a:r>
              <a:rPr lang="zh-CN" altLang="en-US" dirty="0">
                <a:hlinkClick r:id="rId2"/>
              </a:rPr>
              <a:t>重合指数</a:t>
            </a:r>
            <a:r>
              <a:rPr lang="zh-CN" altLang="en-US" dirty="0"/>
              <a:t>算法来确定密钥长度，在确定密钥长度后就可以尝试确定密钥，通常我们可以使用</a:t>
            </a:r>
            <a:r>
              <a:rPr lang="zh-CN" altLang="en-US" dirty="0">
                <a:hlinkClick r:id="rId3"/>
              </a:rPr>
              <a:t>卡方检验</a:t>
            </a:r>
            <a:r>
              <a:rPr lang="zh-CN" altLang="en-US" dirty="0"/>
              <a:t>来找到每个字母的偏移量，基于维吉尼亚密码分析一文中的算法实现的工具破解</a:t>
            </a:r>
            <a:r>
              <a:rPr lang="zh-CN" altLang="en-US" dirty="0" smtClean="0"/>
              <a:t>示例</a:t>
            </a:r>
            <a:endParaRPr lang="en-US" altLang="zh-CN" dirty="0" smtClean="0"/>
          </a:p>
          <a:p>
            <a:r>
              <a:rPr lang="en-US" dirty="0" err="1"/>
              <a:t>密文：kiqpbkxspshwehospzqhoinlgapp</a:t>
            </a:r>
            <a:endParaRPr lang="en-US" dirty="0"/>
          </a:p>
          <a:p>
            <a:r>
              <a:rPr lang="en-US" dirty="0"/>
              <a:t/>
            </a:r>
            <a:br>
              <a:rPr lang="en-US" dirty="0"/>
            </a:br>
            <a:endParaRPr lang="en-US" dirty="0"/>
          </a:p>
        </p:txBody>
      </p:sp>
      <p:pic>
        <p:nvPicPr>
          <p:cNvPr id="4" name="Picture 3"/>
          <p:cNvPicPr>
            <a:picLocks noChangeAspect="1"/>
          </p:cNvPicPr>
          <p:nvPr/>
        </p:nvPicPr>
        <p:blipFill>
          <a:blip r:embed="rId4"/>
          <a:stretch>
            <a:fillRect/>
          </a:stretch>
        </p:blipFill>
        <p:spPr>
          <a:xfrm>
            <a:off x="1451579" y="4260763"/>
            <a:ext cx="8242300" cy="1092200"/>
          </a:xfrm>
          <a:prstGeom prst="rect">
            <a:avLst/>
          </a:prstGeom>
        </p:spPr>
      </p:pic>
    </p:spTree>
    <p:extLst>
      <p:ext uri="{BB962C8B-B14F-4D97-AF65-F5344CB8AC3E}">
        <p14:creationId xmlns:p14="http://schemas.microsoft.com/office/powerpoint/2010/main" val="18541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培根密码</a:t>
            </a:r>
            <a:endParaRPr lang="en-US" dirty="0"/>
          </a:p>
        </p:txBody>
      </p:sp>
      <p:sp>
        <p:nvSpPr>
          <p:cNvPr id="3" name="Content Placeholder 2"/>
          <p:cNvSpPr>
            <a:spLocks noGrp="1"/>
          </p:cNvSpPr>
          <p:nvPr>
            <p:ph idx="1"/>
          </p:nvPr>
        </p:nvSpPr>
        <p:spPr/>
        <p:txBody>
          <a:bodyPr/>
          <a:lstStyle/>
          <a:p>
            <a:r>
              <a:rPr lang="zh-CN" altLang="en-US" dirty="0"/>
              <a:t>培根密码，培根所用的密码是一种本质上用二进制数设计的，没有用通常的</a:t>
            </a:r>
            <a:r>
              <a:rPr lang="en-US" altLang="zh-CN" dirty="0"/>
              <a:t>0</a:t>
            </a:r>
            <a:r>
              <a:rPr lang="zh-CN" altLang="en-US" dirty="0"/>
              <a:t>和</a:t>
            </a:r>
            <a:r>
              <a:rPr lang="en-US" altLang="zh-CN" dirty="0"/>
              <a:t>1</a:t>
            </a:r>
            <a:r>
              <a:rPr lang="zh-CN" altLang="en-US" dirty="0"/>
              <a:t>来表示，而是采用</a:t>
            </a:r>
            <a:r>
              <a:rPr lang="en-US" altLang="zh-CN" dirty="0"/>
              <a:t>a</a:t>
            </a:r>
            <a:r>
              <a:rPr lang="zh-CN" altLang="en-US" dirty="0"/>
              <a:t>和</a:t>
            </a:r>
            <a:r>
              <a:rPr lang="en-US" altLang="zh-CN" dirty="0"/>
              <a:t>b</a:t>
            </a:r>
            <a:r>
              <a:rPr lang="zh-CN" altLang="en-US" dirty="0"/>
              <a:t/>
            </a:r>
            <a:br>
              <a:rPr lang="zh-CN" altLang="en-US" dirty="0"/>
            </a:br>
            <a:r>
              <a:rPr lang="zh-CN" altLang="en-US" dirty="0"/>
              <a:t>密文形式是明显两个不同的字符。如大写字母和小写字母，英文和数字，斜体和正体。</a:t>
            </a:r>
          </a:p>
          <a:p>
            <a:endParaRPr lang="en-US" dirty="0"/>
          </a:p>
        </p:txBody>
      </p:sp>
    </p:spTree>
    <p:extLst>
      <p:ext uri="{BB962C8B-B14F-4D97-AF65-F5344CB8AC3E}">
        <p14:creationId xmlns:p14="http://schemas.microsoft.com/office/powerpoint/2010/main" val="196098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当然，还有不少代码混淆加密</a:t>
            </a:r>
            <a:endParaRPr lang="en-US" dirty="0"/>
          </a:p>
        </p:txBody>
      </p:sp>
      <p:sp>
        <p:nvSpPr>
          <p:cNvPr id="3" name="Content Placeholder 2"/>
          <p:cNvSpPr>
            <a:spLocks noGrp="1"/>
          </p:cNvSpPr>
          <p:nvPr>
            <p:ph idx="1"/>
          </p:nvPr>
        </p:nvSpPr>
        <p:spPr/>
        <p:txBody>
          <a:bodyPr/>
          <a:lstStyle/>
          <a:p>
            <a:r>
              <a:rPr lang="en-US" dirty="0" err="1"/>
              <a:t>ppencode</a:t>
            </a:r>
            <a:endParaRPr lang="en-US" dirty="0"/>
          </a:p>
          <a:p>
            <a:r>
              <a:rPr lang="en-US" altLang="zh-CN" dirty="0" err="1" smtClean="0"/>
              <a:t>ppencode</a:t>
            </a:r>
            <a:r>
              <a:rPr lang="en-US" altLang="zh-CN" dirty="0" smtClean="0"/>
              <a:t>-Perl</a:t>
            </a:r>
            <a:r>
              <a:rPr lang="zh-CN" altLang="en-US" dirty="0"/>
              <a:t>把</a:t>
            </a:r>
            <a:r>
              <a:rPr lang="en-US" altLang="zh-CN" dirty="0"/>
              <a:t>Perl</a:t>
            </a:r>
            <a:r>
              <a:rPr lang="zh-CN" altLang="en-US" dirty="0"/>
              <a:t>代码转换成只有英文字母的字符串</a:t>
            </a:r>
            <a:r>
              <a:rPr lang="zh-CN" altLang="en-US" dirty="0" smtClean="0"/>
              <a:t>。</a:t>
            </a:r>
            <a:endParaRPr lang="en-US" altLang="zh-CN" dirty="0" smtClean="0"/>
          </a:p>
          <a:p>
            <a:r>
              <a:rPr lang="en-US" altLang="zh-CN" dirty="0" err="1" smtClean="0"/>
              <a:t>php</a:t>
            </a:r>
            <a:r>
              <a:rPr lang="zh-CN" altLang="en-US" dirty="0" smtClean="0"/>
              <a:t>的代码混淆加密</a:t>
            </a:r>
            <a:endParaRPr lang="en-US" altLang="zh-CN" dirty="0" smtClean="0"/>
          </a:p>
          <a:p>
            <a:r>
              <a:rPr lang="en-US" altLang="zh-CN" dirty="0" smtClean="0"/>
              <a:t>asp</a:t>
            </a:r>
            <a:r>
              <a:rPr lang="zh-CN" altLang="en-US" dirty="0" smtClean="0"/>
              <a:t>的代码混淆加密</a:t>
            </a:r>
            <a:endParaRPr lang="en-US" altLang="zh-CN" dirty="0" smtClean="0"/>
          </a:p>
          <a:p>
            <a:endParaRPr lang="en-US" dirty="0"/>
          </a:p>
        </p:txBody>
      </p:sp>
    </p:spTree>
    <p:extLst>
      <p:ext uri="{BB962C8B-B14F-4D97-AF65-F5344CB8AC3E}">
        <p14:creationId xmlns:p14="http://schemas.microsoft.com/office/powerpoint/2010/main" val="169628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jother</a:t>
            </a:r>
            <a:r>
              <a:rPr lang="en-US" dirty="0"/>
              <a:t/>
            </a:r>
            <a:br>
              <a:rPr lang="en-US" dirty="0"/>
            </a:br>
            <a:endParaRPr lang="en-US" dirty="0"/>
          </a:p>
        </p:txBody>
      </p:sp>
      <p:sp>
        <p:nvSpPr>
          <p:cNvPr id="3" name="Content Placeholder 2"/>
          <p:cNvSpPr>
            <a:spLocks noGrp="1"/>
          </p:cNvSpPr>
          <p:nvPr>
            <p:ph idx="1"/>
          </p:nvPr>
        </p:nvSpPr>
        <p:spPr/>
        <p:txBody>
          <a:bodyPr/>
          <a:lstStyle/>
          <a:p>
            <a:r>
              <a:rPr lang="en-US" altLang="zh-CN" dirty="0" err="1"/>
              <a:t>jother</a:t>
            </a:r>
            <a:r>
              <a:rPr lang="zh-CN" altLang="en-US" dirty="0"/>
              <a:t>是一种运用于</a:t>
            </a:r>
            <a:r>
              <a:rPr lang="en-US" altLang="zh-CN" dirty="0" err="1"/>
              <a:t>javascript</a:t>
            </a:r>
            <a:r>
              <a:rPr lang="zh-CN" altLang="en-US" dirty="0"/>
              <a:t>语言中利用少量字符构造精简的匿名函数方法对于字符串进行的编码方式。其中</a:t>
            </a:r>
            <a:r>
              <a:rPr lang="en-US" altLang="zh-CN" dirty="0"/>
              <a:t>8</a:t>
            </a:r>
            <a:r>
              <a:rPr lang="zh-CN" altLang="en-US" dirty="0"/>
              <a:t>个少量字符包括：</a:t>
            </a:r>
            <a:r>
              <a:rPr lang="en-US" altLang="zh-CN" dirty="0"/>
              <a:t>! + ( ) [ ] { }</a:t>
            </a:r>
            <a:r>
              <a:rPr lang="zh-CN" altLang="en-US" dirty="0"/>
              <a:t>。只用这些字符就能完成对任意字符串的编码。</a:t>
            </a:r>
          </a:p>
          <a:p>
            <a:r>
              <a:rPr lang="zh-CN" altLang="en-US" dirty="0"/>
              <a:t/>
            </a:r>
            <a:br>
              <a:rPr lang="zh-CN" altLang="en-US" dirty="0"/>
            </a:br>
            <a:endParaRPr lang="en-US" dirty="0"/>
          </a:p>
        </p:txBody>
      </p:sp>
    </p:spTree>
    <p:extLst>
      <p:ext uri="{BB962C8B-B14F-4D97-AF65-F5344CB8AC3E}">
        <p14:creationId xmlns:p14="http://schemas.microsoft.com/office/powerpoint/2010/main" val="1516545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brainfuck</a:t>
            </a:r>
            <a:r>
              <a:rPr lang="en-US" dirty="0"/>
              <a:t/>
            </a:r>
            <a:br>
              <a:rPr lang="en-US" dirty="0"/>
            </a:br>
            <a:endParaRPr lang="en-US" dirty="0"/>
          </a:p>
        </p:txBody>
      </p:sp>
      <p:sp>
        <p:nvSpPr>
          <p:cNvPr id="3" name="Content Placeholder 2"/>
          <p:cNvSpPr>
            <a:spLocks noGrp="1"/>
          </p:cNvSpPr>
          <p:nvPr>
            <p:ph idx="1"/>
          </p:nvPr>
        </p:nvSpPr>
        <p:spPr/>
        <p:txBody>
          <a:bodyPr/>
          <a:lstStyle/>
          <a:p>
            <a:r>
              <a:rPr lang="en-US" altLang="zh-CN" dirty="0" err="1"/>
              <a:t>Brainfuck</a:t>
            </a:r>
            <a:r>
              <a:rPr lang="zh-CN" altLang="en-US" dirty="0"/>
              <a:t>是一种极小化的计算机语言，按照”</a:t>
            </a:r>
            <a:r>
              <a:rPr lang="en-US" altLang="zh-CN" dirty="0"/>
              <a:t>Turing complete</a:t>
            </a:r>
            <a:r>
              <a:rPr lang="zh-CN" altLang="en-US" dirty="0"/>
              <a:t>（完整图灵机）”思想设计的语言，它的主要设计思路是：用最小的概念实现一种“简单”的语言，</a:t>
            </a:r>
            <a:r>
              <a:rPr lang="en-US" altLang="zh-CN" dirty="0" err="1"/>
              <a:t>BrainF</a:t>
            </a:r>
            <a:r>
              <a:rPr lang="en-US" altLang="zh-CN" dirty="0"/>
              <a:t>**k </a:t>
            </a:r>
            <a:r>
              <a:rPr lang="zh-CN" altLang="en-US" dirty="0"/>
              <a:t>语言只有八种符号，所有的操作都由这八种符号</a:t>
            </a:r>
            <a:r>
              <a:rPr lang="en-US" altLang="zh-CN" dirty="0"/>
              <a:t>(</a:t>
            </a:r>
            <a:r>
              <a:rPr lang="en-US" altLang="zh-CN" dirty="0"/>
              <a:t>&gt; &lt; + - . , [ ]</a:t>
            </a:r>
            <a:r>
              <a:rPr lang="en-US" altLang="zh-CN" dirty="0"/>
              <a:t>)</a:t>
            </a:r>
            <a:r>
              <a:rPr lang="zh-CN" altLang="en-US" dirty="0"/>
              <a:t>的组合来完成</a:t>
            </a:r>
            <a:r>
              <a:rPr lang="zh-CN" altLang="en-US" dirty="0" smtClean="0"/>
              <a:t>。</a:t>
            </a:r>
            <a:endParaRPr lang="en-US" altLang="zh-CN" dirty="0" smtClean="0"/>
          </a:p>
          <a:p>
            <a:r>
              <a:rPr lang="mr-IN" dirty="0"/>
              <a:t>+++++ +++++ [-&gt;++ +++++ +++&lt;] &gt;++++ .---. +++++ ++..+ ++.&lt;+ +++++ +++++ [-&gt;++ +++++ ++++&lt; ]&gt;+++ ++++. &lt;++++ +++[- &gt;---- ---&lt;] &gt;--.&lt; +++++ ++[-&gt; ----- --&lt;]&gt; ----- ----- .&lt;</a:t>
            </a:r>
            <a:endParaRPr lang="en-US" dirty="0"/>
          </a:p>
        </p:txBody>
      </p:sp>
    </p:spTree>
    <p:extLst>
      <p:ext uri="{BB962C8B-B14F-4D97-AF65-F5344CB8AC3E}">
        <p14:creationId xmlns:p14="http://schemas.microsoft.com/office/powerpoint/2010/main" val="10160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zip</a:t>
            </a:r>
            <a:r>
              <a:rPr lang="zh-CN" altLang="en-US" dirty="0" smtClean="0"/>
              <a:t>伪加密</a:t>
            </a:r>
            <a:r>
              <a:rPr lang="en-US" altLang="zh-CN" dirty="0" smtClean="0"/>
              <a:t>&amp;</a:t>
            </a:r>
            <a:r>
              <a:rPr lang="zh-CN" altLang="en-US" dirty="0" smtClean="0"/>
              <a:t>明文攻击</a:t>
            </a:r>
            <a:r>
              <a:rPr lang="en-US" altLang="zh-CN" dirty="0" smtClean="0"/>
              <a:t>&amp;</a:t>
            </a:r>
            <a:r>
              <a:rPr lang="zh-CN" altLang="en-US" dirty="0" smtClean="0"/>
              <a:t>已知</a:t>
            </a:r>
            <a:r>
              <a:rPr lang="en-US" altLang="zh-CN" dirty="0" err="1" smtClean="0"/>
              <a:t>crc</a:t>
            </a:r>
            <a:r>
              <a:rPr lang="zh-CN" altLang="en-US" dirty="0" smtClean="0"/>
              <a:t>攻击</a:t>
            </a:r>
            <a:endParaRPr lang="en-US" dirty="0"/>
          </a:p>
        </p:txBody>
      </p:sp>
      <p:sp>
        <p:nvSpPr>
          <p:cNvPr id="3" name="Content Placeholder 2"/>
          <p:cNvSpPr>
            <a:spLocks noGrp="1"/>
          </p:cNvSpPr>
          <p:nvPr>
            <p:ph idx="1"/>
          </p:nvPr>
        </p:nvSpPr>
        <p:spPr/>
        <p:txBody>
          <a:bodyPr/>
          <a:lstStyle/>
          <a:p>
            <a:r>
              <a:rPr lang="en-US" altLang="zh-CN" i="1" dirty="0"/>
              <a:t>zip</a:t>
            </a:r>
            <a:r>
              <a:rPr lang="zh-CN" altLang="en-US" i="1" dirty="0"/>
              <a:t>伪加密是在文件头的加密标志位做修改，进而再打开文件时识被别为加密压缩包</a:t>
            </a:r>
            <a:r>
              <a:rPr lang="zh-CN" altLang="en-US" i="1" dirty="0" smtClean="0"/>
              <a:t>。</a:t>
            </a:r>
            <a:endParaRPr lang="en-US" altLang="zh-CN" i="1" dirty="0" smtClean="0"/>
          </a:p>
          <a:p>
            <a:r>
              <a:rPr lang="zh-CN" altLang="en-US" i="1" dirty="0" smtClean="0"/>
              <a:t>知道加密文件的一部分，从而进行攻击</a:t>
            </a:r>
            <a:endParaRPr lang="en-US" altLang="zh-CN" i="1" dirty="0" smtClean="0"/>
          </a:p>
          <a:p>
            <a:r>
              <a:rPr lang="zh-CN" altLang="en-US" i="1" dirty="0" smtClean="0"/>
              <a:t>文件很小的情况下，可以通过</a:t>
            </a:r>
            <a:r>
              <a:rPr lang="en-US" altLang="zh-CN" i="1" dirty="0" smtClean="0"/>
              <a:t>crc32</a:t>
            </a:r>
            <a:r>
              <a:rPr lang="zh-CN" altLang="en-US" i="1" dirty="0" smtClean="0"/>
              <a:t>碰撞的方法去获取密码</a:t>
            </a:r>
            <a:endParaRPr lang="en-US" dirty="0"/>
          </a:p>
        </p:txBody>
      </p:sp>
    </p:spTree>
    <p:extLst>
      <p:ext uri="{BB962C8B-B14F-4D97-AF65-F5344CB8AC3E}">
        <p14:creationId xmlns:p14="http://schemas.microsoft.com/office/powerpoint/2010/main" val="608853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说了这么多，大家来试试这个解码</a:t>
            </a:r>
            <a:endParaRPr lang="en-US" dirty="0"/>
          </a:p>
        </p:txBody>
      </p:sp>
      <p:sp>
        <p:nvSpPr>
          <p:cNvPr id="3" name="Content Placeholder 2"/>
          <p:cNvSpPr>
            <a:spLocks noGrp="1"/>
          </p:cNvSpPr>
          <p:nvPr>
            <p:ph idx="1"/>
          </p:nvPr>
        </p:nvSpPr>
        <p:spPr/>
        <p:txBody>
          <a:bodyPr/>
          <a:lstStyle/>
          <a:p>
            <a:r>
              <a:rPr lang="en-US" dirty="0"/>
              <a:t>exec("import </a:t>
            </a:r>
            <a:r>
              <a:rPr lang="en-US" dirty="0" err="1"/>
              <a:t>re;import</a:t>
            </a:r>
            <a:r>
              <a:rPr lang="en-US" dirty="0"/>
              <a:t> base64");exec((lambda </a:t>
            </a:r>
            <a:r>
              <a:rPr lang="en-US" dirty="0" err="1"/>
              <a:t>p,y</a:t>
            </a:r>
            <a:r>
              <a:rPr lang="en-US" dirty="0"/>
              <a:t>:(lambda </a:t>
            </a:r>
            <a:r>
              <a:rPr lang="en-US" dirty="0" err="1"/>
              <a:t>o,b,f:re.sub</a:t>
            </a:r>
            <a:r>
              <a:rPr lang="en-US" dirty="0"/>
              <a:t>(</a:t>
            </a:r>
            <a:r>
              <a:rPr lang="en-US" dirty="0" err="1"/>
              <a:t>o,b,f</a:t>
            </a:r>
            <a:r>
              <a:rPr lang="en-US" dirty="0"/>
              <a:t>))(r"([0-9a-f]+)",lambda </a:t>
            </a:r>
            <a:r>
              <a:rPr lang="en-US" dirty="0" err="1"/>
              <a:t>m:p</a:t>
            </a:r>
            <a:r>
              <a:rPr lang="en-US" dirty="0"/>
              <a:t>(</a:t>
            </a:r>
            <a:r>
              <a:rPr lang="en-US" dirty="0" err="1"/>
              <a:t>m,y</a:t>
            </a:r>
            <a:r>
              <a:rPr lang="en-US" dirty="0"/>
              <a:t>),base64.b64decode("</a:t>
            </a:r>
            <a:r>
              <a:rPr lang="en-US" dirty="0" err="1"/>
              <a:t>MSAiMCI</a:t>
            </a:r>
            <a:r>
              <a:rPr lang="en-US" dirty="0"/>
              <a:t>=")))(lambda </a:t>
            </a:r>
            <a:r>
              <a:rPr lang="en-US" dirty="0" err="1"/>
              <a:t>a,b:b</a:t>
            </a:r>
            <a:r>
              <a:rPr lang="en-US" dirty="0"/>
              <a:t>[</a:t>
            </a:r>
            <a:r>
              <a:rPr lang="en-US" dirty="0" err="1"/>
              <a:t>int</a:t>
            </a:r>
            <a:r>
              <a:rPr lang="en-US" dirty="0"/>
              <a:t>("0x"+a.group(1),16)],"</a:t>
            </a:r>
            <a:r>
              <a:rPr lang="en-US" dirty="0" err="1"/>
              <a:t>hello|print</a:t>
            </a:r>
            <a:r>
              <a:rPr lang="en-US" dirty="0"/>
              <a:t>".split("|")))</a:t>
            </a:r>
          </a:p>
        </p:txBody>
      </p:sp>
    </p:spTree>
    <p:extLst>
      <p:ext uri="{BB962C8B-B14F-4D97-AF65-F5344CB8AC3E}">
        <p14:creationId xmlns:p14="http://schemas.microsoft.com/office/powerpoint/2010/main" val="107040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内容占位符 1"/>
          <p:cNvPicPr>
            <a:picLocks noGrp="1" noChangeAspect="1"/>
          </p:cNvPicPr>
          <p:nvPr>
            <p:ph idx="1"/>
          </p:nvPr>
        </p:nvPicPr>
        <p:blipFill>
          <a:blip r:embed="rId2"/>
          <a:stretch>
            <a:fillRect/>
          </a:stretch>
        </p:blipFill>
        <p:spPr>
          <a:xfrm>
            <a:off x="6494162" y="2019300"/>
            <a:ext cx="4660900" cy="2819400"/>
          </a:xfrm>
          <a:prstGeom prst="rect">
            <a:avLst/>
          </a:prstGeom>
        </p:spPr>
      </p:pic>
      <p:sp>
        <p:nvSpPr>
          <p:cNvPr id="5" name="Rectangle 4"/>
          <p:cNvSpPr/>
          <p:nvPr/>
        </p:nvSpPr>
        <p:spPr>
          <a:xfrm>
            <a:off x="1451580" y="2274838"/>
            <a:ext cx="4398076" cy="2031325"/>
          </a:xfrm>
          <a:prstGeom prst="rect">
            <a:avLst/>
          </a:prstGeom>
        </p:spPr>
        <p:txBody>
          <a:bodyPr wrap="square">
            <a:spAutoFit/>
          </a:bodyPr>
          <a:lstStyle/>
          <a:p>
            <a:r>
              <a:rPr lang="en-US" altLang="zh-CN" dirty="0" smtClean="0"/>
              <a:t>A </a:t>
            </a:r>
            <a:r>
              <a:rPr lang="en-US" altLang="zh-CN" dirty="0" err="1"/>
              <a:t>aaaaa</a:t>
            </a:r>
            <a:r>
              <a:rPr lang="en-US" altLang="zh-CN" dirty="0"/>
              <a:t> B </a:t>
            </a:r>
            <a:r>
              <a:rPr lang="en-US" altLang="zh-CN" dirty="0" err="1"/>
              <a:t>aaaab</a:t>
            </a:r>
            <a:r>
              <a:rPr lang="en-US" altLang="zh-CN" dirty="0"/>
              <a:t> C </a:t>
            </a:r>
            <a:r>
              <a:rPr lang="en-US" altLang="zh-CN" dirty="0" err="1"/>
              <a:t>aaaba</a:t>
            </a:r>
            <a:r>
              <a:rPr lang="en-US" altLang="zh-CN" dirty="0"/>
              <a:t> D </a:t>
            </a:r>
            <a:r>
              <a:rPr lang="en-US" altLang="zh-CN" dirty="0" err="1"/>
              <a:t>aaabb</a:t>
            </a:r>
            <a:r>
              <a:rPr lang="en-US" altLang="zh-CN" dirty="0"/>
              <a:t/>
            </a:r>
            <a:br>
              <a:rPr lang="en-US" altLang="zh-CN" dirty="0"/>
            </a:br>
            <a:r>
              <a:rPr lang="en-US" altLang="zh-CN" dirty="0"/>
              <a:t>E </a:t>
            </a:r>
            <a:r>
              <a:rPr lang="en-US" altLang="zh-CN" dirty="0" err="1"/>
              <a:t>aabaa</a:t>
            </a:r>
            <a:r>
              <a:rPr lang="en-US" altLang="zh-CN" dirty="0"/>
              <a:t> F </a:t>
            </a:r>
            <a:r>
              <a:rPr lang="en-US" altLang="zh-CN" dirty="0" err="1"/>
              <a:t>aabab</a:t>
            </a:r>
            <a:r>
              <a:rPr lang="en-US" altLang="zh-CN" dirty="0"/>
              <a:t> G </a:t>
            </a:r>
            <a:r>
              <a:rPr lang="en-US" altLang="zh-CN" dirty="0" err="1"/>
              <a:t>aabba</a:t>
            </a:r>
            <a:r>
              <a:rPr lang="en-US" altLang="zh-CN" dirty="0"/>
              <a:t> H </a:t>
            </a:r>
            <a:r>
              <a:rPr lang="en-US" altLang="zh-CN" dirty="0" err="1"/>
              <a:t>aabbb</a:t>
            </a:r>
            <a:r>
              <a:rPr lang="en-US" altLang="zh-CN" dirty="0"/>
              <a:t/>
            </a:r>
            <a:br>
              <a:rPr lang="en-US" altLang="zh-CN" dirty="0"/>
            </a:br>
            <a:r>
              <a:rPr lang="en-US" altLang="zh-CN" dirty="0"/>
              <a:t>I </a:t>
            </a:r>
            <a:r>
              <a:rPr lang="en-US" altLang="zh-CN" dirty="0" err="1"/>
              <a:t>abaaa</a:t>
            </a:r>
            <a:r>
              <a:rPr lang="en-US" altLang="zh-CN" dirty="0"/>
              <a:t> J </a:t>
            </a:r>
            <a:r>
              <a:rPr lang="en-US" altLang="zh-CN" dirty="0" err="1"/>
              <a:t>abaab</a:t>
            </a:r>
            <a:r>
              <a:rPr lang="en-US" altLang="zh-CN" dirty="0"/>
              <a:t> K </a:t>
            </a:r>
            <a:r>
              <a:rPr lang="en-US" altLang="zh-CN" dirty="0" err="1"/>
              <a:t>ababa</a:t>
            </a:r>
            <a:r>
              <a:rPr lang="en-US" altLang="zh-CN" dirty="0"/>
              <a:t> L </a:t>
            </a:r>
            <a:r>
              <a:rPr lang="en-US" altLang="zh-CN" dirty="0" err="1"/>
              <a:t>ababb</a:t>
            </a:r>
            <a:r>
              <a:rPr lang="en-US" altLang="zh-CN" dirty="0"/>
              <a:t/>
            </a:r>
            <a:br>
              <a:rPr lang="en-US" altLang="zh-CN" dirty="0"/>
            </a:br>
            <a:r>
              <a:rPr lang="en-US" altLang="zh-CN" dirty="0"/>
              <a:t>M </a:t>
            </a:r>
            <a:r>
              <a:rPr lang="en-US" altLang="zh-CN" dirty="0" err="1"/>
              <a:t>abbaa</a:t>
            </a:r>
            <a:r>
              <a:rPr lang="en-US" altLang="zh-CN" dirty="0"/>
              <a:t> N </a:t>
            </a:r>
            <a:r>
              <a:rPr lang="en-US" altLang="zh-CN" dirty="0" err="1"/>
              <a:t>abbab</a:t>
            </a:r>
            <a:r>
              <a:rPr lang="en-US" altLang="zh-CN" dirty="0"/>
              <a:t> O </a:t>
            </a:r>
            <a:r>
              <a:rPr lang="en-US" altLang="zh-CN" dirty="0" err="1"/>
              <a:t>abbba</a:t>
            </a:r>
            <a:r>
              <a:rPr lang="en-US" altLang="zh-CN" dirty="0"/>
              <a:t> P </a:t>
            </a:r>
            <a:r>
              <a:rPr lang="en-US" altLang="zh-CN" dirty="0" err="1"/>
              <a:t>abbbb</a:t>
            </a:r>
            <a:r>
              <a:rPr lang="en-US" altLang="zh-CN" dirty="0"/>
              <a:t/>
            </a:r>
            <a:br>
              <a:rPr lang="en-US" altLang="zh-CN" dirty="0"/>
            </a:br>
            <a:r>
              <a:rPr lang="en-US" altLang="zh-CN" dirty="0"/>
              <a:t>Q </a:t>
            </a:r>
            <a:r>
              <a:rPr lang="en-US" altLang="zh-CN" dirty="0" err="1"/>
              <a:t>baaaa</a:t>
            </a:r>
            <a:r>
              <a:rPr lang="en-US" altLang="zh-CN" dirty="0"/>
              <a:t> R </a:t>
            </a:r>
            <a:r>
              <a:rPr lang="en-US" altLang="zh-CN" dirty="0" err="1"/>
              <a:t>baaab</a:t>
            </a:r>
            <a:r>
              <a:rPr lang="en-US" altLang="zh-CN" dirty="0"/>
              <a:t> S </a:t>
            </a:r>
            <a:r>
              <a:rPr lang="en-US" altLang="zh-CN" dirty="0" err="1"/>
              <a:t>baaba</a:t>
            </a:r>
            <a:r>
              <a:rPr lang="en-US" altLang="zh-CN" dirty="0"/>
              <a:t> T </a:t>
            </a:r>
            <a:r>
              <a:rPr lang="en-US" altLang="zh-CN" dirty="0" err="1"/>
              <a:t>baabb</a:t>
            </a:r>
            <a:r>
              <a:rPr lang="en-US" altLang="zh-CN" dirty="0"/>
              <a:t/>
            </a:r>
            <a:br>
              <a:rPr lang="en-US" altLang="zh-CN" dirty="0"/>
            </a:br>
            <a:r>
              <a:rPr lang="en-US" altLang="zh-CN" dirty="0"/>
              <a:t>U </a:t>
            </a:r>
            <a:r>
              <a:rPr lang="en-US" altLang="zh-CN" dirty="0" err="1"/>
              <a:t>babaa</a:t>
            </a:r>
            <a:r>
              <a:rPr lang="en-US" altLang="zh-CN" dirty="0"/>
              <a:t> V </a:t>
            </a:r>
            <a:r>
              <a:rPr lang="en-US" altLang="zh-CN" dirty="0" err="1"/>
              <a:t>babab</a:t>
            </a:r>
            <a:r>
              <a:rPr lang="en-US" altLang="zh-CN" dirty="0"/>
              <a:t> W </a:t>
            </a:r>
            <a:r>
              <a:rPr lang="en-US" altLang="zh-CN" dirty="0" err="1"/>
              <a:t>babba</a:t>
            </a:r>
            <a:r>
              <a:rPr lang="en-US" altLang="zh-CN" dirty="0"/>
              <a:t> X </a:t>
            </a:r>
            <a:r>
              <a:rPr lang="en-US" altLang="zh-CN" dirty="0" err="1"/>
              <a:t>babbb</a:t>
            </a:r>
            <a:r>
              <a:rPr lang="en-US" altLang="zh-CN" dirty="0"/>
              <a:t/>
            </a:r>
            <a:br>
              <a:rPr lang="en-US" altLang="zh-CN" dirty="0"/>
            </a:br>
            <a:r>
              <a:rPr lang="en-US" altLang="zh-CN" dirty="0"/>
              <a:t>Y </a:t>
            </a:r>
            <a:r>
              <a:rPr lang="en-US" altLang="zh-CN" dirty="0" err="1"/>
              <a:t>bbaaa</a:t>
            </a:r>
            <a:r>
              <a:rPr lang="en-US" altLang="zh-CN" dirty="0"/>
              <a:t> Z </a:t>
            </a:r>
            <a:r>
              <a:rPr lang="en-US" altLang="zh-CN" dirty="0" err="1"/>
              <a:t>bbaab</a:t>
            </a:r>
            <a:endParaRPr lang="en-US" altLang="zh-CN" dirty="0"/>
          </a:p>
        </p:txBody>
      </p:sp>
    </p:spTree>
    <p:extLst>
      <p:ext uri="{BB962C8B-B14F-4D97-AF65-F5344CB8AC3E}">
        <p14:creationId xmlns:p14="http://schemas.microsoft.com/office/powerpoint/2010/main" val="138067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摩尔斯电码</a:t>
            </a:r>
            <a:endParaRPr lang="en-US" dirty="0"/>
          </a:p>
        </p:txBody>
      </p:sp>
      <p:sp>
        <p:nvSpPr>
          <p:cNvPr id="3" name="Content Placeholder 2"/>
          <p:cNvSpPr>
            <a:spLocks noGrp="1"/>
          </p:cNvSpPr>
          <p:nvPr>
            <p:ph idx="1"/>
          </p:nvPr>
        </p:nvSpPr>
        <p:spPr/>
        <p:txBody>
          <a:bodyPr/>
          <a:lstStyle/>
          <a:p>
            <a:r>
              <a:rPr lang="zh-CN" altLang="en-US" dirty="0"/>
              <a:t>摩尔斯电码是一种早期的数字化通信形式，但是它不同于现代只使用零和一两种状态的二进制代码，它的代码包括五种： 点、划、点和划之间的停顿、每个字符间短的停顿（在点和划之间）、每个词之间中等的停顿以及句子之间长的停顿。</a:t>
            </a:r>
            <a:br>
              <a:rPr lang="zh-CN" altLang="en-US" dirty="0"/>
            </a:br>
            <a:r>
              <a:rPr lang="zh-CN" altLang="en-US" dirty="0"/>
              <a:t>形如：</a:t>
            </a:r>
            <a:r>
              <a:rPr lang="en-US" altLang="zh-CN" dirty="0"/>
              <a:t>– — .-. … .</a:t>
            </a:r>
            <a:r>
              <a:rPr lang="zh-CN" altLang="en-US" dirty="0"/>
              <a:t/>
            </a:r>
            <a:br>
              <a:rPr lang="zh-CN" altLang="en-US" dirty="0"/>
            </a:br>
            <a:endParaRPr lang="en-US" dirty="0"/>
          </a:p>
        </p:txBody>
      </p:sp>
    </p:spTree>
    <p:extLst>
      <p:ext uri="{BB962C8B-B14F-4D97-AF65-F5344CB8AC3E}">
        <p14:creationId xmlns:p14="http://schemas.microsoft.com/office/powerpoint/2010/main" val="25416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摩尔斯电码图</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27932" y="2163664"/>
            <a:ext cx="3562840" cy="3302681"/>
          </a:xfrm>
          <a:prstGeom prst="rect">
            <a:avLst/>
          </a:prstGeom>
        </p:spPr>
      </p:pic>
    </p:spTree>
    <p:extLst>
      <p:ext uri="{BB962C8B-B14F-4D97-AF65-F5344CB8AC3E}">
        <p14:creationId xmlns:p14="http://schemas.microsoft.com/office/powerpoint/2010/main" val="62072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jsfuck</a:t>
            </a:r>
            <a:endParaRPr lang="en-US" dirty="0"/>
          </a:p>
        </p:txBody>
      </p:sp>
      <p:sp>
        <p:nvSpPr>
          <p:cNvPr id="3" name="Content Placeholder 2"/>
          <p:cNvSpPr>
            <a:spLocks noGrp="1"/>
          </p:cNvSpPr>
          <p:nvPr>
            <p:ph idx="1"/>
          </p:nvPr>
        </p:nvSpPr>
        <p:spPr/>
        <p:txBody>
          <a:bodyPr/>
          <a:lstStyle/>
          <a:p>
            <a:r>
              <a:rPr lang="en-US" altLang="zh-CN" dirty="0" err="1"/>
              <a:t>JSFuck</a:t>
            </a:r>
            <a:r>
              <a:rPr lang="en-US" altLang="zh-CN" dirty="0"/>
              <a:t> </a:t>
            </a:r>
            <a:r>
              <a:rPr lang="zh-CN" altLang="en-US" dirty="0"/>
              <a:t>可以让你只用 </a:t>
            </a:r>
            <a:r>
              <a:rPr lang="en-US" altLang="zh-CN" dirty="0"/>
              <a:t>6 </a:t>
            </a:r>
            <a:r>
              <a:rPr lang="zh-CN" altLang="en-US" dirty="0"/>
              <a:t>个字符</a:t>
            </a:r>
            <a:r>
              <a:rPr lang="en-US" altLang="zh-CN" dirty="0"/>
              <a:t>[ ]( ) ! +</a:t>
            </a:r>
            <a:r>
              <a:rPr lang="zh-CN" altLang="en-US" dirty="0"/>
              <a:t>来编写 </a:t>
            </a:r>
            <a:r>
              <a:rPr lang="en-US" altLang="zh-CN" dirty="0">
                <a:hlinkClick r:id="rId2"/>
              </a:rPr>
              <a:t>Java</a:t>
            </a:r>
            <a:r>
              <a:rPr lang="en-US" altLang="zh-CN" dirty="0"/>
              <a:t>Script </a:t>
            </a:r>
            <a:r>
              <a:rPr lang="zh-CN" altLang="en-US" dirty="0"/>
              <a:t>程序。</a:t>
            </a:r>
          </a:p>
          <a:p>
            <a:endParaRPr lang="en-US" dirty="0"/>
          </a:p>
        </p:txBody>
      </p:sp>
      <p:pic>
        <p:nvPicPr>
          <p:cNvPr id="5" name="图片 4"/>
          <p:cNvPicPr>
            <a:picLocks noChangeAspect="1"/>
          </p:cNvPicPr>
          <p:nvPr/>
        </p:nvPicPr>
        <p:blipFill>
          <a:blip r:embed="rId3"/>
          <a:stretch>
            <a:fillRect/>
          </a:stretch>
        </p:blipFill>
        <p:spPr>
          <a:xfrm>
            <a:off x="3281820" y="2545376"/>
            <a:ext cx="5199441" cy="3791650"/>
          </a:xfrm>
          <a:prstGeom prst="rect">
            <a:avLst/>
          </a:prstGeom>
        </p:spPr>
      </p:pic>
    </p:spTree>
    <p:extLst>
      <p:ext uri="{BB962C8B-B14F-4D97-AF65-F5344CB8AC3E}">
        <p14:creationId xmlns:p14="http://schemas.microsoft.com/office/powerpoint/2010/main" val="12030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栅栏密码</a:t>
            </a:r>
            <a:endParaRPr lang="en-US" dirty="0"/>
          </a:p>
        </p:txBody>
      </p:sp>
      <p:sp>
        <p:nvSpPr>
          <p:cNvPr id="3" name="Content Placeholder 2"/>
          <p:cNvSpPr>
            <a:spLocks noGrp="1"/>
          </p:cNvSpPr>
          <p:nvPr>
            <p:ph idx="1"/>
          </p:nvPr>
        </p:nvSpPr>
        <p:spPr/>
        <p:txBody>
          <a:bodyPr>
            <a:normAutofit lnSpcReduction="10000"/>
          </a:bodyPr>
          <a:lstStyle/>
          <a:p>
            <a:r>
              <a:rPr lang="zh-CN" altLang="en-US" dirty="0"/>
              <a:t>所谓栅栏密码，就是把要加密的明文分成</a:t>
            </a:r>
            <a:r>
              <a:rPr lang="en-US" altLang="zh-CN" dirty="0"/>
              <a:t>N</a:t>
            </a:r>
            <a:r>
              <a:rPr lang="zh-CN" altLang="en-US" dirty="0"/>
              <a:t>个一组，然后把每组的第</a:t>
            </a:r>
            <a:r>
              <a:rPr lang="en-US" altLang="zh-CN" dirty="0"/>
              <a:t>1</a:t>
            </a:r>
            <a:r>
              <a:rPr lang="zh-CN" altLang="en-US" dirty="0"/>
              <a:t>个字连起来，形成一段无规律的话。 不过栅栏密码本身有一个潜规则，就是组成栅栏的字母一般不会太多。（一般不超过</a:t>
            </a:r>
            <a:r>
              <a:rPr lang="en-US" altLang="zh-CN" dirty="0"/>
              <a:t>30</a:t>
            </a:r>
            <a:r>
              <a:rPr lang="zh-CN" altLang="en-US" dirty="0"/>
              <a:t>个，也就是一、两句话）</a:t>
            </a:r>
          </a:p>
          <a:p>
            <a:r>
              <a:rPr lang="zh-CN" altLang="en-US" dirty="0">
                <a:solidFill>
                  <a:srgbClr val="000000"/>
                </a:solidFill>
                <a:latin typeface="Courier New" panose="02070309020205020404" pitchFamily="49" charset="0"/>
              </a:rPr>
              <a:t>明文：</a:t>
            </a:r>
            <a:r>
              <a:rPr lang="en-US" altLang="zh-CN" dirty="0">
                <a:solidFill>
                  <a:srgbClr val="000000"/>
                </a:solidFill>
                <a:latin typeface="Courier New" panose="02070309020205020404" pitchFamily="49" charset="0"/>
              </a:rPr>
              <a:t>THERE IS A </a:t>
            </a:r>
            <a:r>
              <a:rPr lang="en-US" altLang="zh-CN" dirty="0">
                <a:solidFill>
                  <a:srgbClr val="0000FF"/>
                </a:solidFill>
                <a:latin typeface="Courier New" panose="02070309020205020404" pitchFamily="49" charset="0"/>
              </a:rPr>
              <a:t>CIPHER</a:t>
            </a:r>
            <a:r>
              <a:rPr lang="en-US" altLang="zh-CN" dirty="0">
                <a:solidFill>
                  <a:srgbClr val="000000"/>
                </a:solidFill>
                <a:latin typeface="Courier New" panose="02070309020205020404" pitchFamily="49" charset="0"/>
              </a:rPr>
              <a:t> </a:t>
            </a:r>
            <a:r>
              <a:rPr lang="zh-CN" altLang="en-US" dirty="0">
                <a:solidFill>
                  <a:srgbClr val="000000"/>
                </a:solidFill>
                <a:latin typeface="Courier New" panose="02070309020205020404" pitchFamily="49" charset="0"/>
              </a:rPr>
              <a:t>去掉空格后变为：</a:t>
            </a:r>
            <a:r>
              <a:rPr lang="en-US" altLang="zh-CN" dirty="0">
                <a:solidFill>
                  <a:srgbClr val="000000"/>
                </a:solidFill>
                <a:latin typeface="Courier New" panose="02070309020205020404" pitchFamily="49" charset="0"/>
              </a:rPr>
              <a:t>THEREISA</a:t>
            </a:r>
            <a:r>
              <a:rPr lang="en-US" altLang="zh-CN" dirty="0">
                <a:solidFill>
                  <a:srgbClr val="0000FF"/>
                </a:solidFill>
                <a:latin typeface="Courier New" panose="02070309020205020404" pitchFamily="49" charset="0"/>
              </a:rPr>
              <a:t>CIPHER</a:t>
            </a:r>
            <a:r>
              <a:rPr lang="en-US" altLang="zh-CN" dirty="0">
                <a:solidFill>
                  <a:srgbClr val="000000"/>
                </a:solidFill>
                <a:latin typeface="Courier New" panose="02070309020205020404" pitchFamily="49" charset="0"/>
              </a:rPr>
              <a:t> </a:t>
            </a:r>
            <a:r>
              <a:rPr lang="zh-CN" altLang="en-US" dirty="0">
                <a:solidFill>
                  <a:srgbClr val="000000"/>
                </a:solidFill>
                <a:latin typeface="Courier New" panose="02070309020205020404" pitchFamily="49" charset="0"/>
              </a:rPr>
              <a:t>两个一组，得到：</a:t>
            </a:r>
            <a:r>
              <a:rPr lang="en-US" altLang="zh-CN" dirty="0">
                <a:solidFill>
                  <a:srgbClr val="000000"/>
                </a:solidFill>
                <a:latin typeface="Courier New" panose="02070309020205020404" pitchFamily="49" charset="0"/>
              </a:rPr>
              <a:t>TH ER EI SA CI PH ER </a:t>
            </a:r>
            <a:r>
              <a:rPr lang="zh-CN" altLang="en-US" dirty="0">
                <a:solidFill>
                  <a:srgbClr val="000000"/>
                </a:solidFill>
                <a:latin typeface="Courier New" panose="02070309020205020404" pitchFamily="49" charset="0"/>
              </a:rPr>
              <a:t>先取出第一个字母：</a:t>
            </a:r>
            <a:r>
              <a:rPr lang="en-US" altLang="zh-CN" dirty="0">
                <a:solidFill>
                  <a:srgbClr val="000000"/>
                </a:solidFill>
                <a:latin typeface="Courier New" panose="02070309020205020404" pitchFamily="49" charset="0"/>
              </a:rPr>
              <a:t>TEESCPE </a:t>
            </a:r>
            <a:r>
              <a:rPr lang="zh-CN" altLang="en-US" dirty="0">
                <a:solidFill>
                  <a:srgbClr val="000000"/>
                </a:solidFill>
                <a:latin typeface="Courier New" panose="02070309020205020404" pitchFamily="49" charset="0"/>
              </a:rPr>
              <a:t>再取出第二个字母：</a:t>
            </a:r>
            <a:r>
              <a:rPr lang="en-US" altLang="zh-CN" dirty="0">
                <a:solidFill>
                  <a:srgbClr val="000000"/>
                </a:solidFill>
                <a:latin typeface="Courier New" panose="02070309020205020404" pitchFamily="49" charset="0"/>
              </a:rPr>
              <a:t>HRIAIHR </a:t>
            </a:r>
            <a:r>
              <a:rPr lang="zh-CN" altLang="en-US" dirty="0">
                <a:solidFill>
                  <a:srgbClr val="000000"/>
                </a:solidFill>
                <a:latin typeface="Courier New" panose="02070309020205020404" pitchFamily="49" charset="0"/>
              </a:rPr>
              <a:t>连在一起就是：</a:t>
            </a:r>
            <a:r>
              <a:rPr lang="en-US" altLang="zh-CN" dirty="0">
                <a:solidFill>
                  <a:srgbClr val="000000"/>
                </a:solidFill>
                <a:latin typeface="Courier New" panose="02070309020205020404" pitchFamily="49" charset="0"/>
              </a:rPr>
              <a:t>TEESCPEHRIAIHR </a:t>
            </a:r>
            <a:r>
              <a:rPr lang="zh-CN" altLang="en-US" dirty="0">
                <a:solidFill>
                  <a:srgbClr val="000000"/>
                </a:solidFill>
                <a:latin typeface="Courier New" panose="02070309020205020404" pitchFamily="49" charset="0"/>
              </a:rPr>
              <a:t>还原为所需密码。 而解密的时候，我们先把密文从中间分开，变为两行： </a:t>
            </a:r>
            <a:r>
              <a:rPr lang="en-US" altLang="zh-CN" dirty="0">
                <a:solidFill>
                  <a:srgbClr val="000000"/>
                </a:solidFill>
                <a:latin typeface="Courier New" panose="02070309020205020404" pitchFamily="49" charset="0"/>
              </a:rPr>
              <a:t>T E E S C P E H R I A I H R </a:t>
            </a:r>
            <a:r>
              <a:rPr lang="zh-CN" altLang="en-US" dirty="0">
                <a:solidFill>
                  <a:srgbClr val="000000"/>
                </a:solidFill>
                <a:latin typeface="Courier New" panose="02070309020205020404" pitchFamily="49" charset="0"/>
              </a:rPr>
              <a:t>再按上下上下的顺序组合起来： </a:t>
            </a:r>
            <a:r>
              <a:rPr lang="en-US" altLang="zh-CN" dirty="0">
                <a:solidFill>
                  <a:srgbClr val="000000"/>
                </a:solidFill>
                <a:latin typeface="Courier New" panose="02070309020205020404" pitchFamily="49" charset="0"/>
              </a:rPr>
              <a:t>THEREISA</a:t>
            </a:r>
            <a:r>
              <a:rPr lang="en-US" altLang="zh-CN" dirty="0">
                <a:solidFill>
                  <a:srgbClr val="0000FF"/>
                </a:solidFill>
                <a:latin typeface="Courier New" panose="02070309020205020404" pitchFamily="49" charset="0"/>
              </a:rPr>
              <a:t>CIPHER</a:t>
            </a:r>
            <a:r>
              <a:rPr lang="en-US" altLang="zh-CN" dirty="0">
                <a:solidFill>
                  <a:srgbClr val="000000"/>
                </a:solidFill>
                <a:latin typeface="Courier New" panose="02070309020205020404" pitchFamily="49" charset="0"/>
              </a:rPr>
              <a:t> </a:t>
            </a:r>
            <a:r>
              <a:rPr lang="zh-CN" altLang="en-US" dirty="0">
                <a:solidFill>
                  <a:srgbClr val="000000"/>
                </a:solidFill>
                <a:latin typeface="Courier New" panose="02070309020205020404" pitchFamily="49" charset="0"/>
              </a:rPr>
              <a:t>分出空格，就可以得到原文了： </a:t>
            </a:r>
            <a:r>
              <a:rPr lang="en-US" altLang="zh-CN" dirty="0">
                <a:solidFill>
                  <a:srgbClr val="000000"/>
                </a:solidFill>
                <a:latin typeface="Courier New" panose="02070309020205020404" pitchFamily="49" charset="0"/>
              </a:rPr>
              <a:t>THERE IS A </a:t>
            </a:r>
            <a:r>
              <a:rPr lang="en-US" altLang="zh-CN" dirty="0">
                <a:solidFill>
                  <a:srgbClr val="0000FF"/>
                </a:solidFill>
                <a:latin typeface="Courier New" panose="02070309020205020404" pitchFamily="49" charset="0"/>
              </a:rPr>
              <a:t>CIPHER</a:t>
            </a:r>
            <a:endParaRPr lang="en-US" dirty="0"/>
          </a:p>
        </p:txBody>
      </p:sp>
    </p:spTree>
    <p:extLst>
      <p:ext uri="{BB962C8B-B14F-4D97-AF65-F5344CB8AC3E}">
        <p14:creationId xmlns:p14="http://schemas.microsoft.com/office/powerpoint/2010/main" val="91434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凯撒密码</a:t>
            </a:r>
            <a:endParaRPr lang="en-US" dirty="0"/>
          </a:p>
        </p:txBody>
      </p:sp>
      <p:sp>
        <p:nvSpPr>
          <p:cNvPr id="3" name="Content Placeholder 2"/>
          <p:cNvSpPr>
            <a:spLocks noGrp="1"/>
          </p:cNvSpPr>
          <p:nvPr>
            <p:ph idx="1"/>
          </p:nvPr>
        </p:nvSpPr>
        <p:spPr/>
        <p:txBody>
          <a:bodyPr>
            <a:normAutofit lnSpcReduction="10000"/>
          </a:bodyPr>
          <a:lstStyle/>
          <a:p>
            <a:r>
              <a:rPr lang="zh-CN" altLang="en-US" dirty="0"/>
              <a:t>凯撒密码</a:t>
            </a:r>
            <a:r>
              <a:rPr lang="en-US" altLang="zh-CN" dirty="0"/>
              <a:t>(Caesar Cipher</a:t>
            </a:r>
            <a:r>
              <a:rPr lang="zh-CN" altLang="en-US" dirty="0"/>
              <a:t>或称恺撒加密、恺撒变换、变换加密、位移加密</a:t>
            </a:r>
            <a:r>
              <a:rPr lang="en-US" altLang="zh-CN" dirty="0"/>
              <a:t>)</a:t>
            </a:r>
            <a:r>
              <a:rPr lang="zh-CN" altLang="en-US" dirty="0"/>
              <a:t>是一种替换加密，明文中的所有字母都在字母表上向后（或向前）按照一个固定数目进行偏移后被替换成密文。例，当偏移量是</a:t>
            </a:r>
            <a:r>
              <a:rPr lang="en-US" altLang="zh-CN" dirty="0"/>
              <a:t>3</a:t>
            </a:r>
            <a:r>
              <a:rPr lang="zh-CN" altLang="en-US" dirty="0"/>
              <a:t>的时候，所有的字母</a:t>
            </a:r>
            <a:r>
              <a:rPr lang="en-US" altLang="zh-CN" dirty="0"/>
              <a:t>A</a:t>
            </a:r>
            <a:r>
              <a:rPr lang="zh-CN" altLang="en-US" dirty="0"/>
              <a:t>将被替换成</a:t>
            </a:r>
            <a:r>
              <a:rPr lang="en-US" altLang="zh-CN" dirty="0"/>
              <a:t>D</a:t>
            </a:r>
            <a:r>
              <a:rPr lang="zh-CN" altLang="en-US" dirty="0"/>
              <a:t>，</a:t>
            </a:r>
            <a:r>
              <a:rPr lang="en-US" altLang="zh-CN" dirty="0"/>
              <a:t>B</a:t>
            </a:r>
            <a:r>
              <a:rPr lang="zh-CN" altLang="en-US" dirty="0"/>
              <a:t>变成</a:t>
            </a:r>
            <a:r>
              <a:rPr lang="en-US" altLang="zh-CN" dirty="0"/>
              <a:t>E</a:t>
            </a:r>
            <a:r>
              <a:rPr lang="zh-CN" altLang="en-US" dirty="0"/>
              <a:t>，以此类推，更多参考。</a:t>
            </a:r>
          </a:p>
          <a:p>
            <a:r>
              <a:rPr lang="zh-CN" altLang="en-US" dirty="0"/>
              <a:t>加密实例：</a:t>
            </a:r>
          </a:p>
          <a:p>
            <a:pPr marL="0" indent="0">
              <a:buNone/>
            </a:pPr>
            <a:r>
              <a:rPr lang="zh-CN" altLang="en-US" dirty="0"/>
              <a:t>明文：</a:t>
            </a:r>
            <a:r>
              <a:rPr lang="en-US" altLang="zh-CN" dirty="0"/>
              <a:t>The quick brown fox jumps over the lazy dog</a:t>
            </a:r>
          </a:p>
          <a:p>
            <a:pPr marL="0" indent="0">
              <a:buNone/>
            </a:pPr>
            <a:r>
              <a:rPr lang="zh-CN" altLang="en-US" dirty="0"/>
              <a:t>偏移量：</a:t>
            </a:r>
            <a:r>
              <a:rPr lang="en-US" altLang="zh-CN" dirty="0"/>
              <a:t>1</a:t>
            </a:r>
          </a:p>
          <a:p>
            <a:pPr marL="0" indent="0">
              <a:buNone/>
            </a:pPr>
            <a:r>
              <a:rPr lang="zh-CN" altLang="en-US" dirty="0"/>
              <a:t>密文：</a:t>
            </a:r>
            <a:r>
              <a:rPr lang="en-US" altLang="zh-CN" dirty="0" err="1"/>
              <a:t>Uif</a:t>
            </a:r>
            <a:r>
              <a:rPr lang="en-US" altLang="zh-CN" dirty="0"/>
              <a:t> </a:t>
            </a:r>
            <a:r>
              <a:rPr lang="en-US" altLang="zh-CN" dirty="0" err="1"/>
              <a:t>rvjdl</a:t>
            </a:r>
            <a:r>
              <a:rPr lang="en-US" altLang="zh-CN" dirty="0"/>
              <a:t> </a:t>
            </a:r>
            <a:r>
              <a:rPr lang="en-US" altLang="zh-CN" dirty="0" err="1"/>
              <a:t>cspxo</a:t>
            </a:r>
            <a:r>
              <a:rPr lang="en-US" altLang="zh-CN" dirty="0"/>
              <a:t> </a:t>
            </a:r>
            <a:r>
              <a:rPr lang="en-US" altLang="zh-CN" dirty="0" err="1"/>
              <a:t>gpy</a:t>
            </a:r>
            <a:r>
              <a:rPr lang="en-US" altLang="zh-CN" dirty="0"/>
              <a:t> </a:t>
            </a:r>
            <a:r>
              <a:rPr lang="en-US" altLang="zh-CN" dirty="0" err="1"/>
              <a:t>kvnqt</a:t>
            </a:r>
            <a:r>
              <a:rPr lang="en-US" altLang="zh-CN" dirty="0"/>
              <a:t> </a:t>
            </a:r>
            <a:r>
              <a:rPr lang="en-US" altLang="zh-CN" dirty="0" err="1"/>
              <a:t>pwfs</a:t>
            </a:r>
            <a:r>
              <a:rPr lang="en-US" altLang="zh-CN" dirty="0"/>
              <a:t> </a:t>
            </a:r>
            <a:r>
              <a:rPr lang="en-US" altLang="zh-CN" dirty="0" err="1"/>
              <a:t>uif</a:t>
            </a:r>
            <a:r>
              <a:rPr lang="en-US" altLang="zh-CN" dirty="0"/>
              <a:t> </a:t>
            </a:r>
            <a:r>
              <a:rPr lang="en-US" altLang="zh-CN" dirty="0" err="1"/>
              <a:t>mbaz</a:t>
            </a:r>
            <a:r>
              <a:rPr lang="en-US" altLang="zh-CN" dirty="0"/>
              <a:t> </a:t>
            </a:r>
            <a:r>
              <a:rPr lang="en-US" altLang="zh-CN" dirty="0" err="1"/>
              <a:t>eph</a:t>
            </a:r>
            <a:endParaRPr lang="en-US" altLang="zh-CN" dirty="0"/>
          </a:p>
          <a:p>
            <a:endParaRPr lang="en-US" dirty="0"/>
          </a:p>
        </p:txBody>
      </p:sp>
    </p:spTree>
    <p:extLst>
      <p:ext uri="{BB962C8B-B14F-4D97-AF65-F5344CB8AC3E}">
        <p14:creationId xmlns:p14="http://schemas.microsoft.com/office/powerpoint/2010/main" val="117286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你也可以使用</a:t>
            </a:r>
            <a:r>
              <a:rPr lang="en-US" altLang="zh-CN" dirty="0"/>
              <a:t>Python</a:t>
            </a:r>
            <a:r>
              <a:rPr lang="zh-CN" altLang="en-US" dirty="0"/>
              <a:t>的</a:t>
            </a:r>
            <a:r>
              <a:rPr lang="en-US" altLang="zh-CN" dirty="0" err="1"/>
              <a:t>pycipher</a:t>
            </a:r>
            <a:r>
              <a:rPr lang="zh-CN" altLang="en-US" dirty="0"/>
              <a:t>模块来加解密，如果提示没有这个模块可以通过</a:t>
            </a:r>
            <a:r>
              <a:rPr lang="en-US" altLang="zh-CN" dirty="0"/>
              <a:t>pip install </a:t>
            </a:r>
            <a:r>
              <a:rPr lang="en-US" altLang="zh-CN" dirty="0" err="1"/>
              <a:t>pycipher</a:t>
            </a:r>
            <a:r>
              <a:rPr lang="zh-CN" altLang="en-US" dirty="0"/>
              <a:t>或者其他方式来安装</a:t>
            </a:r>
            <a:r>
              <a:rPr lang="en-US" altLang="zh-CN" dirty="0" err="1"/>
              <a:t>pycipher</a:t>
            </a:r>
            <a:r>
              <a:rPr lang="zh-CN" altLang="en-US" dirty="0" smtClean="0"/>
              <a:t>模块</a:t>
            </a:r>
            <a:endParaRPr lang="en-US" altLang="zh-CN" dirty="0" smtClean="0"/>
          </a:p>
          <a:p>
            <a:r>
              <a:rPr lang="en-US" altLang="zh-CN" dirty="0"/>
              <a:t>#!python&gt;&gt;&gt; from </a:t>
            </a:r>
            <a:r>
              <a:rPr lang="en-US" altLang="zh-CN" dirty="0" err="1"/>
              <a:t>pycipher</a:t>
            </a:r>
            <a:r>
              <a:rPr lang="en-US" altLang="zh-CN" dirty="0"/>
              <a:t> import Caesar&gt;&gt;&gt; Caesar(key=1).encipher('The quick brown fox jumps over the lazy dog')'UIFRVJDLCSPXOGPYKVNQTPWFSUIFMBAZEPH'&gt;&gt;&gt; Caesar(key=1).decipher('UIFRVJDLCSPXOGPYKVNQTPWFSUIFMBAZEPH')'THEQUICKBROWNFOXJUMPSOVERTHELAZYDOG'</a:t>
            </a:r>
          </a:p>
          <a:p>
            <a:endParaRPr lang="en-US" dirty="0"/>
          </a:p>
        </p:txBody>
      </p:sp>
    </p:spTree>
    <p:extLst>
      <p:ext uri="{BB962C8B-B14F-4D97-AF65-F5344CB8AC3E}">
        <p14:creationId xmlns:p14="http://schemas.microsoft.com/office/powerpoint/2010/main" val="16310111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350</TotalTime>
  <Words>1373</Words>
  <Application>Microsoft Macintosh PowerPoint</Application>
  <PresentationFormat>Widescreen</PresentationFormat>
  <Paragraphs>58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Courier New</vt:lpstr>
      <vt:lpstr>Gill Sans MT</vt:lpstr>
      <vt:lpstr>Mangal</vt:lpstr>
      <vt:lpstr>等线</vt:lpstr>
      <vt:lpstr>等线 Light</vt:lpstr>
      <vt:lpstr>Arial</vt:lpstr>
      <vt:lpstr>Gallery</vt:lpstr>
      <vt:lpstr>加解密类</vt:lpstr>
      <vt:lpstr>培根密码</vt:lpstr>
      <vt:lpstr>PowerPoint Presentation</vt:lpstr>
      <vt:lpstr>摩尔斯电码</vt:lpstr>
      <vt:lpstr>摩尔斯电码图</vt:lpstr>
      <vt:lpstr>jsfuck</vt:lpstr>
      <vt:lpstr>栅栏密码</vt:lpstr>
      <vt:lpstr>凯撒密码</vt:lpstr>
      <vt:lpstr>PowerPoint Presentation</vt:lpstr>
      <vt:lpstr>PowerPoint Presentation</vt:lpstr>
      <vt:lpstr>PowerPoint Presentation</vt:lpstr>
      <vt:lpstr>Base64/32/16编码 </vt:lpstr>
      <vt:lpstr>shellcode编码&amp;URL编码   </vt:lpstr>
      <vt:lpstr>Escape/Unescape编码</vt:lpstr>
      <vt:lpstr>破解办法 </vt:lpstr>
      <vt:lpstr>波利比奥斯方阵密码 </vt:lpstr>
      <vt:lpstr>PowerPoint Presentation</vt:lpstr>
      <vt:lpstr>维吉尼亚密码 </vt:lpstr>
      <vt:lpstr>PowerPoint Presentation</vt:lpstr>
      <vt:lpstr>当然，还有不少代码混淆加密</vt:lpstr>
      <vt:lpstr>.jother </vt:lpstr>
      <vt:lpstr>brainfuck </vt:lpstr>
      <vt:lpstr>zip伪加密&amp;明文攻击&amp;已知crc攻击</vt:lpstr>
      <vt:lpstr>说了这么多，大家来试试这个解码</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加解密</dc:title>
  <dc:creator>梁志邦</dc:creator>
  <cp:lastModifiedBy>梁志邦</cp:lastModifiedBy>
  <cp:revision>8</cp:revision>
  <dcterms:created xsi:type="dcterms:W3CDTF">2016-12-01T07:58:43Z</dcterms:created>
  <dcterms:modified xsi:type="dcterms:W3CDTF">2016-12-01T13:48:59Z</dcterms:modified>
</cp:coreProperties>
</file>