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309" r:id="rId2"/>
    <p:sldId id="310" r:id="rId3"/>
    <p:sldId id="311" r:id="rId4"/>
    <p:sldId id="312" r:id="rId5"/>
    <p:sldId id="256" r:id="rId6"/>
    <p:sldId id="26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3" r:id="rId29"/>
    <p:sldId id="305" r:id="rId30"/>
    <p:sldId id="306" r:id="rId31"/>
    <p:sldId id="307" r:id="rId32"/>
    <p:sldId id="302" r:id="rId33"/>
    <p:sldId id="308" r:id="rId34"/>
    <p:sldId id="313" r:id="rId35"/>
    <p:sldId id="314" r:id="rId36"/>
    <p:sldId id="316" r:id="rId37"/>
    <p:sldId id="323" r:id="rId38"/>
    <p:sldId id="324" r:id="rId39"/>
    <p:sldId id="317" r:id="rId40"/>
    <p:sldId id="318" r:id="rId41"/>
    <p:sldId id="325" r:id="rId42"/>
    <p:sldId id="326" r:id="rId43"/>
    <p:sldId id="327" r:id="rId44"/>
    <p:sldId id="328" r:id="rId45"/>
    <p:sldId id="329" r:id="rId46"/>
    <p:sldId id="319" r:id="rId47"/>
    <p:sldId id="320" r:id="rId48"/>
    <p:sldId id="321" r:id="rId49"/>
    <p:sldId id="322"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5" userDrawn="1">
          <p15:clr>
            <a:srgbClr val="A4A3A4"/>
          </p15:clr>
        </p15:guide>
        <p15:guide id="2" pos="7265" userDrawn="1">
          <p15:clr>
            <a:srgbClr val="A4A3A4"/>
          </p15:clr>
        </p15:guide>
        <p15:guide id="3" orient="horz" pos="648" userDrawn="1">
          <p15:clr>
            <a:srgbClr val="A4A3A4"/>
          </p15:clr>
        </p15:guide>
        <p15:guide id="4" orient="horz" pos="712" userDrawn="1">
          <p15:clr>
            <a:srgbClr val="A4A3A4"/>
          </p15:clr>
        </p15:guide>
        <p15:guide id="5" orient="horz" pos="3928" userDrawn="1">
          <p15:clr>
            <a:srgbClr val="A4A3A4"/>
          </p15:clr>
        </p15:guide>
        <p15:guide id="6" orient="horz" pos="38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邓 琮弋" initials="邓" lastIdx="1" clrIdx="0">
    <p:extLst>
      <p:ext uri="{19B8F6BF-5375-455C-9EA6-DF929625EA0E}">
        <p15:presenceInfo xmlns:p15="http://schemas.microsoft.com/office/powerpoint/2012/main" userId="b8725204f13f93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F6243"/>
    <a:srgbClr val="963A89"/>
    <a:srgbClr val="BA75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08" autoAdjust="0"/>
    <p:restoredTop sz="87267" autoAdjust="0"/>
  </p:normalViewPr>
  <p:slideViewPr>
    <p:cSldViewPr snapToGrid="0">
      <p:cViewPr varScale="1">
        <p:scale>
          <a:sx n="95" d="100"/>
          <a:sy n="95" d="100"/>
        </p:scale>
        <p:origin x="810" y="588"/>
      </p:cViewPr>
      <p:guideLst>
        <p:guide pos="415"/>
        <p:guide pos="7265"/>
        <p:guide orient="horz" pos="648"/>
        <p:guide orient="horz" pos="712"/>
        <p:guide orient="horz" pos="3928"/>
        <p:guide orient="horz" pos="38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D346C-DBD4-4BA1-8637-CDB6350037E0}" type="datetimeFigureOut">
              <a:rPr lang="zh-CN" altLang="en-US" smtClean="0"/>
              <a:t>2024/2/20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74009-AEDF-4DF7-A8D4-9E989DC056F0}" type="slidenum">
              <a:rPr lang="zh-CN" altLang="en-US" smtClean="0"/>
              <a:t>‹#›</a:t>
            </a:fld>
            <a:endParaRPr lang="zh-CN" altLang="en-US"/>
          </a:p>
        </p:txBody>
      </p:sp>
    </p:spTree>
    <p:extLst>
      <p:ext uri="{BB962C8B-B14F-4D97-AF65-F5344CB8AC3E}">
        <p14:creationId xmlns:p14="http://schemas.microsoft.com/office/powerpoint/2010/main" val="3556452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FC574009-AEDF-4DF7-A8D4-9E989DC056F0}" type="slidenum">
              <a:rPr lang="zh-CN" altLang="en-US" smtClean="0"/>
              <a:t>1</a:t>
            </a:fld>
            <a:endParaRPr lang="zh-CN" altLang="en-US"/>
          </a:p>
        </p:txBody>
      </p:sp>
    </p:spTree>
    <p:extLst>
      <p:ext uri="{BB962C8B-B14F-4D97-AF65-F5344CB8AC3E}">
        <p14:creationId xmlns:p14="http://schemas.microsoft.com/office/powerpoint/2010/main" val="1218266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rgbClr val="404244"/>
              </a:solidFill>
              <a:effectLst/>
              <a:latin typeface="宋体" panose="02010600030101010101" pitchFamily="2" charset="-122"/>
              <a:ea typeface="华文楷体" panose="02010600040101010101" pitchFamily="2" charset="-122"/>
              <a:cs typeface="Helvetica" panose="020B0604020202020204" pitchFamily="34"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10</a:t>
            </a:fld>
            <a:endParaRPr lang="zh-CN" altLang="en-US"/>
          </a:p>
        </p:txBody>
      </p:sp>
    </p:spTree>
    <p:extLst>
      <p:ext uri="{BB962C8B-B14F-4D97-AF65-F5344CB8AC3E}">
        <p14:creationId xmlns:p14="http://schemas.microsoft.com/office/powerpoint/2010/main" val="982418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rgbClr val="404244"/>
              </a:solidFill>
              <a:effectLst/>
              <a:latin typeface="宋体" panose="02010600030101010101" pitchFamily="2" charset="-122"/>
              <a:ea typeface="华文楷体" panose="02010600040101010101" pitchFamily="2" charset="-122"/>
              <a:cs typeface="Helvetica" panose="020B0604020202020204" pitchFamily="34"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11</a:t>
            </a:fld>
            <a:endParaRPr lang="zh-CN" altLang="en-US"/>
          </a:p>
        </p:txBody>
      </p:sp>
    </p:spTree>
    <p:extLst>
      <p:ext uri="{BB962C8B-B14F-4D97-AF65-F5344CB8AC3E}">
        <p14:creationId xmlns:p14="http://schemas.microsoft.com/office/powerpoint/2010/main" val="1167337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rgbClr val="404244"/>
              </a:solidFill>
              <a:effectLst/>
              <a:latin typeface="宋体" panose="02010600030101010101" pitchFamily="2" charset="-122"/>
              <a:ea typeface="华文楷体" panose="02010600040101010101" pitchFamily="2" charset="-122"/>
              <a:cs typeface="Helvetica" panose="020B0604020202020204" pitchFamily="34"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12</a:t>
            </a:fld>
            <a:endParaRPr lang="zh-CN" altLang="en-US"/>
          </a:p>
        </p:txBody>
      </p:sp>
    </p:spTree>
    <p:extLst>
      <p:ext uri="{BB962C8B-B14F-4D97-AF65-F5344CB8AC3E}">
        <p14:creationId xmlns:p14="http://schemas.microsoft.com/office/powerpoint/2010/main" val="3147672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rgbClr val="404244"/>
              </a:solidFill>
              <a:effectLst/>
              <a:latin typeface="宋体" panose="02010600030101010101" pitchFamily="2" charset="-122"/>
              <a:ea typeface="华文楷体" panose="02010600040101010101" pitchFamily="2" charset="-122"/>
              <a:cs typeface="Helvetica" panose="020B0604020202020204" pitchFamily="34"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13</a:t>
            </a:fld>
            <a:endParaRPr lang="zh-CN" altLang="en-US"/>
          </a:p>
        </p:txBody>
      </p:sp>
    </p:spTree>
    <p:extLst>
      <p:ext uri="{BB962C8B-B14F-4D97-AF65-F5344CB8AC3E}">
        <p14:creationId xmlns:p14="http://schemas.microsoft.com/office/powerpoint/2010/main" val="2890319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rgbClr val="404244"/>
              </a:solidFill>
              <a:effectLst/>
              <a:latin typeface="宋体" panose="02010600030101010101" pitchFamily="2" charset="-122"/>
              <a:ea typeface="华文楷体" panose="02010600040101010101" pitchFamily="2" charset="-122"/>
              <a:cs typeface="Helvetica" panose="020B0604020202020204" pitchFamily="34"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14</a:t>
            </a:fld>
            <a:endParaRPr lang="zh-CN" altLang="en-US"/>
          </a:p>
        </p:txBody>
      </p:sp>
    </p:spTree>
    <p:extLst>
      <p:ext uri="{BB962C8B-B14F-4D97-AF65-F5344CB8AC3E}">
        <p14:creationId xmlns:p14="http://schemas.microsoft.com/office/powerpoint/2010/main" val="401851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rgbClr val="404244"/>
              </a:solidFill>
              <a:effectLst/>
              <a:latin typeface="宋体" panose="02010600030101010101" pitchFamily="2" charset="-122"/>
              <a:ea typeface="华文楷体" panose="02010600040101010101" pitchFamily="2" charset="-122"/>
              <a:cs typeface="Helvetica" panose="020B0604020202020204" pitchFamily="34"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15</a:t>
            </a:fld>
            <a:endParaRPr lang="zh-CN" altLang="en-US"/>
          </a:p>
        </p:txBody>
      </p:sp>
    </p:spTree>
    <p:extLst>
      <p:ext uri="{BB962C8B-B14F-4D97-AF65-F5344CB8AC3E}">
        <p14:creationId xmlns:p14="http://schemas.microsoft.com/office/powerpoint/2010/main" val="4101230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rgbClr val="404244"/>
              </a:solidFill>
              <a:effectLst/>
              <a:latin typeface="宋体" panose="02010600030101010101" pitchFamily="2" charset="-122"/>
              <a:ea typeface="华文楷体" panose="02010600040101010101" pitchFamily="2" charset="-122"/>
              <a:cs typeface="Helvetica" panose="020B0604020202020204" pitchFamily="34"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16</a:t>
            </a:fld>
            <a:endParaRPr lang="zh-CN" altLang="en-US"/>
          </a:p>
        </p:txBody>
      </p:sp>
    </p:spTree>
    <p:extLst>
      <p:ext uri="{BB962C8B-B14F-4D97-AF65-F5344CB8AC3E}">
        <p14:creationId xmlns:p14="http://schemas.microsoft.com/office/powerpoint/2010/main" val="4178068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778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17</a:t>
            </a:fld>
            <a:endParaRPr lang="zh-CN" altLang="en-US"/>
          </a:p>
        </p:txBody>
      </p:sp>
    </p:spTree>
    <p:extLst>
      <p:ext uri="{BB962C8B-B14F-4D97-AF65-F5344CB8AC3E}">
        <p14:creationId xmlns:p14="http://schemas.microsoft.com/office/powerpoint/2010/main" val="3310962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778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18</a:t>
            </a:fld>
            <a:endParaRPr lang="zh-CN" altLang="en-US"/>
          </a:p>
        </p:txBody>
      </p:sp>
    </p:spTree>
    <p:extLst>
      <p:ext uri="{BB962C8B-B14F-4D97-AF65-F5344CB8AC3E}">
        <p14:creationId xmlns:p14="http://schemas.microsoft.com/office/powerpoint/2010/main" val="2311168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77800" algn="just"/>
            <a:endParaRPr lang="en-US" altLang="zh-CN" sz="1800" kern="100" dirty="0">
              <a:solidFill>
                <a:srgbClr val="404244"/>
              </a:solidFill>
              <a:effectLst/>
              <a:latin typeface="等线" panose="02010600030101010101" pitchFamily="2" charset="-122"/>
              <a:ea typeface="宋体" panose="02010600030101010101" pitchFamily="2" charset="-122"/>
              <a:cs typeface="Helvetica" panose="020B0604020202020204" pitchFamily="34"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19</a:t>
            </a:fld>
            <a:endParaRPr lang="zh-CN" altLang="en-US"/>
          </a:p>
        </p:txBody>
      </p:sp>
    </p:spTree>
    <p:extLst>
      <p:ext uri="{BB962C8B-B14F-4D97-AF65-F5344CB8AC3E}">
        <p14:creationId xmlns:p14="http://schemas.microsoft.com/office/powerpoint/2010/main" val="3249528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574009-AEDF-4DF7-A8D4-9E989DC056F0}" type="slidenum">
              <a:rPr lang="zh-CN" altLang="en-US" smtClean="0"/>
              <a:t>2</a:t>
            </a:fld>
            <a:endParaRPr lang="zh-CN" altLang="en-US"/>
          </a:p>
        </p:txBody>
      </p:sp>
    </p:spTree>
    <p:extLst>
      <p:ext uri="{BB962C8B-B14F-4D97-AF65-F5344CB8AC3E}">
        <p14:creationId xmlns:p14="http://schemas.microsoft.com/office/powerpoint/2010/main" val="2344585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574009-AEDF-4DF7-A8D4-9E989DC056F0}" type="slidenum">
              <a:rPr lang="zh-CN" altLang="en-US" smtClean="0"/>
              <a:t>20</a:t>
            </a:fld>
            <a:endParaRPr lang="zh-CN" altLang="en-US"/>
          </a:p>
        </p:txBody>
      </p:sp>
    </p:spTree>
    <p:extLst>
      <p:ext uri="{BB962C8B-B14F-4D97-AF65-F5344CB8AC3E}">
        <p14:creationId xmlns:p14="http://schemas.microsoft.com/office/powerpoint/2010/main" val="1845364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77800" algn="just"/>
            <a:endParaRPr lang="en-US" altLang="zh-CN" sz="1800" kern="100" dirty="0">
              <a:solidFill>
                <a:srgbClr val="404244"/>
              </a:solidFill>
              <a:effectLst/>
              <a:latin typeface="等线" panose="02010600030101010101" pitchFamily="2" charset="-122"/>
              <a:ea typeface="宋体" panose="02010600030101010101" pitchFamily="2" charset="-122"/>
              <a:cs typeface="Helvetica" panose="020B0604020202020204" pitchFamily="34"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21</a:t>
            </a:fld>
            <a:endParaRPr lang="zh-CN" altLang="en-US"/>
          </a:p>
        </p:txBody>
      </p:sp>
    </p:spTree>
    <p:extLst>
      <p:ext uri="{BB962C8B-B14F-4D97-AF65-F5344CB8AC3E}">
        <p14:creationId xmlns:p14="http://schemas.microsoft.com/office/powerpoint/2010/main" val="1205240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778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22</a:t>
            </a:fld>
            <a:endParaRPr lang="zh-CN" altLang="en-US"/>
          </a:p>
        </p:txBody>
      </p:sp>
    </p:spTree>
    <p:extLst>
      <p:ext uri="{BB962C8B-B14F-4D97-AF65-F5344CB8AC3E}">
        <p14:creationId xmlns:p14="http://schemas.microsoft.com/office/powerpoint/2010/main" val="2884746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778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23</a:t>
            </a:fld>
            <a:endParaRPr lang="zh-CN" altLang="en-US"/>
          </a:p>
        </p:txBody>
      </p:sp>
    </p:spTree>
    <p:extLst>
      <p:ext uri="{BB962C8B-B14F-4D97-AF65-F5344CB8AC3E}">
        <p14:creationId xmlns:p14="http://schemas.microsoft.com/office/powerpoint/2010/main" val="1507093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778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24</a:t>
            </a:fld>
            <a:endParaRPr lang="zh-CN" altLang="en-US"/>
          </a:p>
        </p:txBody>
      </p:sp>
    </p:spTree>
    <p:extLst>
      <p:ext uri="{BB962C8B-B14F-4D97-AF65-F5344CB8AC3E}">
        <p14:creationId xmlns:p14="http://schemas.microsoft.com/office/powerpoint/2010/main" val="2585157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778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25</a:t>
            </a:fld>
            <a:endParaRPr lang="zh-CN" altLang="en-US"/>
          </a:p>
        </p:txBody>
      </p:sp>
    </p:spTree>
    <p:extLst>
      <p:ext uri="{BB962C8B-B14F-4D97-AF65-F5344CB8AC3E}">
        <p14:creationId xmlns:p14="http://schemas.microsoft.com/office/powerpoint/2010/main" val="1159536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778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26</a:t>
            </a:fld>
            <a:endParaRPr lang="zh-CN" altLang="en-US"/>
          </a:p>
        </p:txBody>
      </p:sp>
    </p:spTree>
    <p:extLst>
      <p:ext uri="{BB962C8B-B14F-4D97-AF65-F5344CB8AC3E}">
        <p14:creationId xmlns:p14="http://schemas.microsoft.com/office/powerpoint/2010/main" val="2793137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27</a:t>
            </a:fld>
            <a:endParaRPr lang="zh-CN" altLang="en-US"/>
          </a:p>
        </p:txBody>
      </p:sp>
    </p:spTree>
    <p:extLst>
      <p:ext uri="{BB962C8B-B14F-4D97-AF65-F5344CB8AC3E}">
        <p14:creationId xmlns:p14="http://schemas.microsoft.com/office/powerpoint/2010/main" val="2107881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en-US" sz="1800" b="0" i="0" dirty="0">
              <a:solidFill>
                <a:srgbClr val="000000"/>
              </a:solidFill>
              <a:effectLst/>
              <a:latin typeface="Verdana" panose="020B0604030504040204" pitchFamily="34" charset="0"/>
            </a:endParaRPr>
          </a:p>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28</a:t>
            </a:fld>
            <a:endParaRPr lang="zh-CN" altLang="en-US"/>
          </a:p>
        </p:txBody>
      </p:sp>
    </p:spTree>
    <p:extLst>
      <p:ext uri="{BB962C8B-B14F-4D97-AF65-F5344CB8AC3E}">
        <p14:creationId xmlns:p14="http://schemas.microsoft.com/office/powerpoint/2010/main" val="1901428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en-US" sz="2800" kern="1200" dirty="0">
              <a:solidFill>
                <a:srgbClr val="000000"/>
              </a:solidFill>
              <a:latin typeface="Verdana" panose="020B0604030504040204" pitchFamily="34" charset="0"/>
              <a:ea typeface="+mn-ea"/>
              <a:cs typeface="+mn-cs"/>
            </a:endParaRPr>
          </a:p>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en-US" sz="1800" b="0" i="0" dirty="0">
              <a:solidFill>
                <a:srgbClr val="000000"/>
              </a:solidFill>
              <a:effectLst/>
              <a:latin typeface="Verdana" panose="020B0604030504040204" pitchFamily="34" charset="0"/>
            </a:endParaRPr>
          </a:p>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29</a:t>
            </a:fld>
            <a:endParaRPr lang="zh-CN" altLang="en-US"/>
          </a:p>
        </p:txBody>
      </p:sp>
    </p:spTree>
    <p:extLst>
      <p:ext uri="{BB962C8B-B14F-4D97-AF65-F5344CB8AC3E}">
        <p14:creationId xmlns:p14="http://schemas.microsoft.com/office/powerpoint/2010/main" val="1192698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574009-AEDF-4DF7-A8D4-9E989DC056F0}" type="slidenum">
              <a:rPr lang="zh-CN" altLang="en-US" smtClean="0"/>
              <a:t>3</a:t>
            </a:fld>
            <a:endParaRPr lang="zh-CN" altLang="en-US"/>
          </a:p>
        </p:txBody>
      </p:sp>
    </p:spTree>
    <p:extLst>
      <p:ext uri="{BB962C8B-B14F-4D97-AF65-F5344CB8AC3E}">
        <p14:creationId xmlns:p14="http://schemas.microsoft.com/office/powerpoint/2010/main" val="15564522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en-US" sz="1800" b="0" i="0" dirty="0">
              <a:solidFill>
                <a:srgbClr val="000000"/>
              </a:solidFill>
              <a:effectLst/>
              <a:latin typeface="Verdana" panose="020B0604030504040204" pitchFamily="34" charset="0"/>
            </a:endParaRPr>
          </a:p>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30</a:t>
            </a:fld>
            <a:endParaRPr lang="zh-CN" altLang="en-US"/>
          </a:p>
        </p:txBody>
      </p:sp>
    </p:spTree>
    <p:extLst>
      <p:ext uri="{BB962C8B-B14F-4D97-AF65-F5344CB8AC3E}">
        <p14:creationId xmlns:p14="http://schemas.microsoft.com/office/powerpoint/2010/main" val="2341562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en-US" sz="1800" b="0" i="0" dirty="0">
              <a:solidFill>
                <a:srgbClr val="000000"/>
              </a:solidFill>
              <a:effectLst/>
              <a:latin typeface="Verdana" panose="020B0604030504040204" pitchFamily="34" charset="0"/>
            </a:endParaRPr>
          </a:p>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31</a:t>
            </a:fld>
            <a:endParaRPr lang="zh-CN" altLang="en-US"/>
          </a:p>
        </p:txBody>
      </p:sp>
    </p:spTree>
    <p:extLst>
      <p:ext uri="{BB962C8B-B14F-4D97-AF65-F5344CB8AC3E}">
        <p14:creationId xmlns:p14="http://schemas.microsoft.com/office/powerpoint/2010/main" val="38495621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177800" algn="just"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下面介绍几个常用的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OpenSSL</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指令</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32</a:t>
            </a:fld>
            <a:endParaRPr lang="zh-CN" altLang="en-US"/>
          </a:p>
        </p:txBody>
      </p:sp>
    </p:spTree>
    <p:extLst>
      <p:ext uri="{BB962C8B-B14F-4D97-AF65-F5344CB8AC3E}">
        <p14:creationId xmlns:p14="http://schemas.microsoft.com/office/powerpoint/2010/main" val="2634671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33</a:t>
            </a:fld>
            <a:endParaRPr lang="zh-CN" altLang="en-US"/>
          </a:p>
        </p:txBody>
      </p:sp>
    </p:spTree>
    <p:extLst>
      <p:ext uri="{BB962C8B-B14F-4D97-AF65-F5344CB8AC3E}">
        <p14:creationId xmlns:p14="http://schemas.microsoft.com/office/powerpoint/2010/main" val="39112563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574009-AEDF-4DF7-A8D4-9E989DC056F0}" type="slidenum">
              <a:rPr lang="zh-CN" altLang="en-US" smtClean="0"/>
              <a:t>34</a:t>
            </a:fld>
            <a:endParaRPr lang="zh-CN" altLang="en-US"/>
          </a:p>
        </p:txBody>
      </p:sp>
    </p:spTree>
    <p:extLst>
      <p:ext uri="{BB962C8B-B14F-4D97-AF65-F5344CB8AC3E}">
        <p14:creationId xmlns:p14="http://schemas.microsoft.com/office/powerpoint/2010/main" val="7530214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35</a:t>
            </a:fld>
            <a:endParaRPr lang="zh-CN" altLang="en-US"/>
          </a:p>
        </p:txBody>
      </p:sp>
    </p:spTree>
    <p:extLst>
      <p:ext uri="{BB962C8B-B14F-4D97-AF65-F5344CB8AC3E}">
        <p14:creationId xmlns:p14="http://schemas.microsoft.com/office/powerpoint/2010/main" val="8556745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36</a:t>
            </a:fld>
            <a:endParaRPr lang="zh-CN" altLang="en-US"/>
          </a:p>
        </p:txBody>
      </p:sp>
    </p:spTree>
    <p:extLst>
      <p:ext uri="{BB962C8B-B14F-4D97-AF65-F5344CB8AC3E}">
        <p14:creationId xmlns:p14="http://schemas.microsoft.com/office/powerpoint/2010/main" val="37303993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AF525-84A1-D77E-B3E2-14B6B2D8D5A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A2085AE-6999-9D41-2DAE-7E172BCDB0D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7BE2F82-3F7B-4177-1BF6-82E54E03CB11}"/>
              </a:ext>
            </a:extLst>
          </p:cNvPr>
          <p:cNvSpPr>
            <a:spLocks noGrp="1"/>
          </p:cNvSpPr>
          <p:nvPr>
            <p:ph type="body" idx="1"/>
          </p:nvPr>
        </p:nvSpPr>
        <p:spPr/>
        <p:txBody>
          <a:bodyPr/>
          <a:lstStyle/>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604F5276-2181-B630-01A2-A1B97F609DE6}"/>
              </a:ext>
            </a:extLst>
          </p:cNvPr>
          <p:cNvSpPr>
            <a:spLocks noGrp="1"/>
          </p:cNvSpPr>
          <p:nvPr>
            <p:ph type="sldNum" sz="quarter" idx="5"/>
          </p:nvPr>
        </p:nvSpPr>
        <p:spPr/>
        <p:txBody>
          <a:bodyPr/>
          <a:lstStyle/>
          <a:p>
            <a:fld id="{FC574009-AEDF-4DF7-A8D4-9E989DC056F0}" type="slidenum">
              <a:rPr lang="zh-CN" altLang="en-US" smtClean="0"/>
              <a:t>38</a:t>
            </a:fld>
            <a:endParaRPr lang="zh-CN" altLang="en-US"/>
          </a:p>
        </p:txBody>
      </p:sp>
    </p:spTree>
    <p:extLst>
      <p:ext uri="{BB962C8B-B14F-4D97-AF65-F5344CB8AC3E}">
        <p14:creationId xmlns:p14="http://schemas.microsoft.com/office/powerpoint/2010/main" val="28329433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39</a:t>
            </a:fld>
            <a:endParaRPr lang="zh-CN" altLang="en-US"/>
          </a:p>
        </p:txBody>
      </p:sp>
    </p:spTree>
    <p:extLst>
      <p:ext uri="{BB962C8B-B14F-4D97-AF65-F5344CB8AC3E}">
        <p14:creationId xmlns:p14="http://schemas.microsoft.com/office/powerpoint/2010/main" val="38398324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40</a:t>
            </a:fld>
            <a:endParaRPr lang="zh-CN" altLang="en-US"/>
          </a:p>
        </p:txBody>
      </p:sp>
    </p:spTree>
    <p:extLst>
      <p:ext uri="{BB962C8B-B14F-4D97-AF65-F5344CB8AC3E}">
        <p14:creationId xmlns:p14="http://schemas.microsoft.com/office/powerpoint/2010/main" val="4255054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574009-AEDF-4DF7-A8D4-9E989DC056F0}" type="slidenum">
              <a:rPr lang="zh-CN" altLang="en-US" smtClean="0"/>
              <a:t>4</a:t>
            </a:fld>
            <a:endParaRPr lang="zh-CN" altLang="en-US"/>
          </a:p>
        </p:txBody>
      </p:sp>
    </p:spTree>
    <p:extLst>
      <p:ext uri="{BB962C8B-B14F-4D97-AF65-F5344CB8AC3E}">
        <p14:creationId xmlns:p14="http://schemas.microsoft.com/office/powerpoint/2010/main" val="3120740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F71DD-452C-4D9B-069C-7BF44CE6F1B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08A0DBF-C107-75EE-2C3D-30837BD865E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54E0AF9-E8AF-B1B7-EC46-8932D86EB95F}"/>
              </a:ext>
            </a:extLst>
          </p:cNvPr>
          <p:cNvSpPr>
            <a:spLocks noGrp="1"/>
          </p:cNvSpPr>
          <p:nvPr>
            <p:ph type="body" idx="1"/>
          </p:nvPr>
        </p:nvSpPr>
        <p:spPr/>
        <p:txBody>
          <a:bodyPr/>
          <a:lstStyle/>
          <a:p>
            <a:pPr marL="0" marR="0" lvl="0" indent="177800" algn="just" defTabSz="914400" rtl="0" eaLnBrk="1" fontAlgn="auto" latinLnBrk="0" hangingPunct="1">
              <a:lnSpc>
                <a:spcPct val="100000"/>
              </a:lnSpc>
              <a:spcBef>
                <a:spcPts val="0"/>
              </a:spcBef>
              <a:spcAft>
                <a:spcPts val="0"/>
              </a:spcAft>
              <a:buClrTx/>
              <a:buSzTx/>
              <a:buFontTx/>
              <a:buNone/>
              <a:tabLst/>
              <a:defRPr/>
            </a:pPr>
            <a:r>
              <a:rPr lang="zh-CN" altLang="en-US" sz="2800" b="0" i="0" dirty="0">
                <a:solidFill>
                  <a:srgbClr val="ECECEC"/>
                </a:solidFill>
                <a:effectLst/>
                <a:latin typeface="Söhne"/>
              </a:rPr>
              <a:t>这个选项告诉 </a:t>
            </a:r>
            <a:r>
              <a:rPr lang="en-US" altLang="zh-CN" sz="2800" b="0" i="0" dirty="0">
                <a:solidFill>
                  <a:srgbClr val="ECECEC"/>
                </a:solidFill>
                <a:effectLst/>
                <a:latin typeface="Söhne"/>
              </a:rPr>
              <a:t>OpenSSL </a:t>
            </a:r>
            <a:r>
              <a:rPr lang="zh-CN" altLang="en-US" sz="2800" b="0" i="0" dirty="0">
                <a:solidFill>
                  <a:srgbClr val="ECECEC"/>
                </a:solidFill>
                <a:effectLst/>
                <a:latin typeface="Söhne"/>
              </a:rPr>
              <a:t>将证书以文本格式显示，而不是二进制格式。这将提供人类可读的输出，包括证书的各种详细信息，如版本、序列号、签发者、有效期、公钥信息等。</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8EAE5DDC-EB7C-2F76-57EA-0E74DCE9DF0D}"/>
              </a:ext>
            </a:extLst>
          </p:cNvPr>
          <p:cNvSpPr>
            <a:spLocks noGrp="1"/>
          </p:cNvSpPr>
          <p:nvPr>
            <p:ph type="sldNum" sz="quarter" idx="5"/>
          </p:nvPr>
        </p:nvSpPr>
        <p:spPr/>
        <p:txBody>
          <a:bodyPr/>
          <a:lstStyle/>
          <a:p>
            <a:fld id="{FC574009-AEDF-4DF7-A8D4-9E989DC056F0}" type="slidenum">
              <a:rPr lang="zh-CN" altLang="en-US" smtClean="0"/>
              <a:t>41</a:t>
            </a:fld>
            <a:endParaRPr lang="zh-CN" altLang="en-US"/>
          </a:p>
        </p:txBody>
      </p:sp>
    </p:spTree>
    <p:extLst>
      <p:ext uri="{BB962C8B-B14F-4D97-AF65-F5344CB8AC3E}">
        <p14:creationId xmlns:p14="http://schemas.microsoft.com/office/powerpoint/2010/main" val="33582566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F09F7-C3FF-614A-27AD-9210DE7B659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8E7DC59-6B51-F177-D3A5-EBAD86E7570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CDA53EE-4AB1-AECB-3128-59FB3437AB1F}"/>
              </a:ext>
            </a:extLst>
          </p:cNvPr>
          <p:cNvSpPr>
            <a:spLocks noGrp="1"/>
          </p:cNvSpPr>
          <p:nvPr>
            <p:ph type="body" idx="1"/>
          </p:nvPr>
        </p:nvSpPr>
        <p:spPr/>
        <p:txBody>
          <a:bodyPr/>
          <a:lstStyle/>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1ACC9239-256B-9473-3582-05A0FBBEB43D}"/>
              </a:ext>
            </a:extLst>
          </p:cNvPr>
          <p:cNvSpPr>
            <a:spLocks noGrp="1"/>
          </p:cNvSpPr>
          <p:nvPr>
            <p:ph type="sldNum" sz="quarter" idx="5"/>
          </p:nvPr>
        </p:nvSpPr>
        <p:spPr/>
        <p:txBody>
          <a:bodyPr/>
          <a:lstStyle/>
          <a:p>
            <a:fld id="{FC574009-AEDF-4DF7-A8D4-9E989DC056F0}" type="slidenum">
              <a:rPr lang="zh-CN" altLang="en-US" smtClean="0"/>
              <a:t>42</a:t>
            </a:fld>
            <a:endParaRPr lang="zh-CN" altLang="en-US"/>
          </a:p>
        </p:txBody>
      </p:sp>
    </p:spTree>
    <p:extLst>
      <p:ext uri="{BB962C8B-B14F-4D97-AF65-F5344CB8AC3E}">
        <p14:creationId xmlns:p14="http://schemas.microsoft.com/office/powerpoint/2010/main" val="14707427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F20AC-E251-B75A-4B1D-0D1D2F98FC2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1D41A08-3F8B-AA1E-D97D-A036091A534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E863664-6119-E7EC-6533-B99F3F5CCCFB}"/>
              </a:ext>
            </a:extLst>
          </p:cNvPr>
          <p:cNvSpPr>
            <a:spLocks noGrp="1"/>
          </p:cNvSpPr>
          <p:nvPr>
            <p:ph type="body" idx="1"/>
          </p:nvPr>
        </p:nvSpPr>
        <p:spPr/>
        <p:txBody>
          <a:bodyPr/>
          <a:lstStyle/>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F70A99E3-87D5-D9E8-C91D-2E505D03B735}"/>
              </a:ext>
            </a:extLst>
          </p:cNvPr>
          <p:cNvSpPr>
            <a:spLocks noGrp="1"/>
          </p:cNvSpPr>
          <p:nvPr>
            <p:ph type="sldNum" sz="quarter" idx="5"/>
          </p:nvPr>
        </p:nvSpPr>
        <p:spPr/>
        <p:txBody>
          <a:bodyPr/>
          <a:lstStyle/>
          <a:p>
            <a:fld id="{FC574009-AEDF-4DF7-A8D4-9E989DC056F0}" type="slidenum">
              <a:rPr lang="zh-CN" altLang="en-US" smtClean="0"/>
              <a:t>43</a:t>
            </a:fld>
            <a:endParaRPr lang="zh-CN" altLang="en-US"/>
          </a:p>
        </p:txBody>
      </p:sp>
    </p:spTree>
    <p:extLst>
      <p:ext uri="{BB962C8B-B14F-4D97-AF65-F5344CB8AC3E}">
        <p14:creationId xmlns:p14="http://schemas.microsoft.com/office/powerpoint/2010/main" val="41694911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B3C4F-86C7-A6AF-417C-E459408589E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49F4F00-6C55-0FE3-1779-4160BC6E3DF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6E61211-3805-468E-4B24-E4BCA8D8570D}"/>
              </a:ext>
            </a:extLst>
          </p:cNvPr>
          <p:cNvSpPr>
            <a:spLocks noGrp="1"/>
          </p:cNvSpPr>
          <p:nvPr>
            <p:ph type="body" idx="1"/>
          </p:nvPr>
        </p:nvSpPr>
        <p:spPr/>
        <p:txBody>
          <a:bodyPr/>
          <a:lstStyle/>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80F1AB4A-2D0B-4C52-3755-2977C0C257F5}"/>
              </a:ext>
            </a:extLst>
          </p:cNvPr>
          <p:cNvSpPr>
            <a:spLocks noGrp="1"/>
          </p:cNvSpPr>
          <p:nvPr>
            <p:ph type="sldNum" sz="quarter" idx="5"/>
          </p:nvPr>
        </p:nvSpPr>
        <p:spPr/>
        <p:txBody>
          <a:bodyPr/>
          <a:lstStyle/>
          <a:p>
            <a:fld id="{FC574009-AEDF-4DF7-A8D4-9E989DC056F0}" type="slidenum">
              <a:rPr lang="zh-CN" altLang="en-US" smtClean="0"/>
              <a:t>44</a:t>
            </a:fld>
            <a:endParaRPr lang="zh-CN" altLang="en-US"/>
          </a:p>
        </p:txBody>
      </p:sp>
    </p:spTree>
    <p:extLst>
      <p:ext uri="{BB962C8B-B14F-4D97-AF65-F5344CB8AC3E}">
        <p14:creationId xmlns:p14="http://schemas.microsoft.com/office/powerpoint/2010/main" val="27147509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04324-B9EE-F2BF-D415-D2811EBF9C8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E0853FD-0B5D-91EB-F94C-E8EE25456A9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8C22463-FA8E-A6BA-6757-34D5C97B3AE8}"/>
              </a:ext>
            </a:extLst>
          </p:cNvPr>
          <p:cNvSpPr>
            <a:spLocks noGrp="1"/>
          </p:cNvSpPr>
          <p:nvPr>
            <p:ph type="body" idx="1"/>
          </p:nvPr>
        </p:nvSpPr>
        <p:spPr/>
        <p:txBody>
          <a:bodyPr/>
          <a:lstStyle/>
          <a:p>
            <a:pPr marL="0" marR="0" lvl="0" indent="177800" algn="just" defTabSz="914400" rtl="0" eaLnBrk="1" fontAlgn="auto" latinLnBrk="0" hangingPunct="1">
              <a:lnSpc>
                <a:spcPct val="100000"/>
              </a:lnSpc>
              <a:spcBef>
                <a:spcPts val="0"/>
              </a:spcBef>
              <a:spcAft>
                <a:spcPts val="0"/>
              </a:spcAft>
              <a:buClrTx/>
              <a:buSzTx/>
              <a:buFontTx/>
              <a:buNone/>
              <a:tabLst/>
              <a:defRPr/>
            </a:pPr>
            <a:r>
              <a:rPr lang="zh-CN" altLang="zh-CN" sz="1800" kern="100" dirty="0">
                <a:latin typeface="宋体" panose="02010600030101010101" pitchFamily="2" charset="-122"/>
                <a:ea typeface="宋体" panose="02010600030101010101" pitchFamily="2" charset="-122"/>
                <a:cs typeface="Times New Roman" panose="02020603050405020304" pitchFamily="18" charset="0"/>
              </a:rPr>
              <a:t>此时，</a:t>
            </a:r>
            <a:r>
              <a:rPr lang="en-US" altLang="zh-CN" sz="1800" kern="100" dirty="0">
                <a:latin typeface="宋体" panose="02010600030101010101" pitchFamily="2" charset="-122"/>
                <a:ea typeface="宋体" panose="02010600030101010101" pitchFamily="2" charset="-122"/>
                <a:cs typeface="Times New Roman" panose="02020603050405020304" pitchFamily="18" charset="0"/>
              </a:rPr>
              <a:t>CA</a:t>
            </a:r>
            <a:r>
              <a:rPr lang="zh-CN" altLang="zh-CN" sz="1800" kern="100" dirty="0">
                <a:latin typeface="宋体" panose="02010600030101010101" pitchFamily="2" charset="-122"/>
                <a:ea typeface="宋体" panose="02010600030101010101" pitchFamily="2" charset="-122"/>
                <a:cs typeface="Times New Roman" panose="02020603050405020304" pitchFamily="18" charset="0"/>
              </a:rPr>
              <a:t>根目录下的</a:t>
            </a:r>
            <a:r>
              <a:rPr lang="en-US" altLang="zh-CN" sz="1800" kern="100" dirty="0" err="1">
                <a:latin typeface="宋体" panose="02010600030101010101" pitchFamily="2" charset="-122"/>
                <a:ea typeface="宋体" panose="02010600030101010101" pitchFamily="2" charset="-122"/>
                <a:cs typeface="Times New Roman" panose="02020603050405020304" pitchFamily="18" charset="0"/>
              </a:rPr>
              <a:t>newcerts</a:t>
            </a:r>
            <a:r>
              <a:rPr lang="zh-CN" altLang="zh-CN" sz="1800" kern="100" dirty="0">
                <a:latin typeface="宋体" panose="02010600030101010101" pitchFamily="2" charset="-122"/>
                <a:ea typeface="宋体" panose="02010600030101010101" pitchFamily="2" charset="-122"/>
                <a:cs typeface="Times New Roman" panose="02020603050405020304" pitchFamily="18" charset="0"/>
              </a:rPr>
              <a:t>子目录中生成了新证书的备份</a:t>
            </a:r>
            <a:r>
              <a:rPr lang="en-US" altLang="zh-CN" sz="1800" kern="100" dirty="0">
                <a:latin typeface="宋体" panose="02010600030101010101" pitchFamily="2" charset="-122"/>
                <a:ea typeface="宋体" panose="02010600030101010101" pitchFamily="2" charset="-122"/>
                <a:cs typeface="Times New Roman" panose="02020603050405020304" pitchFamily="18" charset="0"/>
              </a:rPr>
              <a:t>01.pem</a:t>
            </a:r>
            <a:r>
              <a:rPr lang="zh-CN" altLang="zh-CN" sz="1800" kern="100" dirty="0">
                <a:latin typeface="宋体" panose="02010600030101010101" pitchFamily="2" charset="-122"/>
                <a:ea typeface="宋体" panose="02010600030101010101" pitchFamily="2" charset="-122"/>
                <a:cs typeface="Times New Roman" panose="02020603050405020304" pitchFamily="18" charset="0"/>
              </a:rPr>
              <a:t>。该备份与发送给</a:t>
            </a:r>
            <a:r>
              <a:rPr lang="en-US" altLang="zh-CN" sz="1800" kern="100" dirty="0">
                <a:latin typeface="宋体" panose="02010600030101010101" pitchFamily="2" charset="-122"/>
                <a:ea typeface="宋体" panose="02010600030101010101" pitchFamily="2" charset="-122"/>
                <a:cs typeface="Times New Roman" panose="02020603050405020304" pitchFamily="18" charset="0"/>
              </a:rPr>
              <a:t>server</a:t>
            </a:r>
            <a:r>
              <a:rPr lang="zh-CN" altLang="zh-CN" sz="1800" kern="100" dirty="0">
                <a:latin typeface="宋体" panose="02010600030101010101" pitchFamily="2" charset="-122"/>
                <a:ea typeface="宋体" panose="02010600030101010101" pitchFamily="2" charset="-122"/>
                <a:cs typeface="Times New Roman" panose="02020603050405020304" pitchFamily="18" charset="0"/>
              </a:rPr>
              <a:t>的证书完全相同</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D2FDA30E-72C2-560C-484E-43700FF1CAF5}"/>
              </a:ext>
            </a:extLst>
          </p:cNvPr>
          <p:cNvSpPr>
            <a:spLocks noGrp="1"/>
          </p:cNvSpPr>
          <p:nvPr>
            <p:ph type="sldNum" sz="quarter" idx="5"/>
          </p:nvPr>
        </p:nvSpPr>
        <p:spPr/>
        <p:txBody>
          <a:bodyPr/>
          <a:lstStyle/>
          <a:p>
            <a:fld id="{FC574009-AEDF-4DF7-A8D4-9E989DC056F0}" type="slidenum">
              <a:rPr lang="zh-CN" altLang="en-US" smtClean="0"/>
              <a:t>45</a:t>
            </a:fld>
            <a:endParaRPr lang="zh-CN" altLang="en-US"/>
          </a:p>
        </p:txBody>
      </p:sp>
    </p:spTree>
    <p:extLst>
      <p:ext uri="{BB962C8B-B14F-4D97-AF65-F5344CB8AC3E}">
        <p14:creationId xmlns:p14="http://schemas.microsoft.com/office/powerpoint/2010/main" val="2788226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46</a:t>
            </a:fld>
            <a:endParaRPr lang="zh-CN" altLang="en-US"/>
          </a:p>
        </p:txBody>
      </p:sp>
    </p:spTree>
    <p:extLst>
      <p:ext uri="{BB962C8B-B14F-4D97-AF65-F5344CB8AC3E}">
        <p14:creationId xmlns:p14="http://schemas.microsoft.com/office/powerpoint/2010/main" val="25931476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47</a:t>
            </a:fld>
            <a:endParaRPr lang="zh-CN" altLang="en-US"/>
          </a:p>
        </p:txBody>
      </p:sp>
    </p:spTree>
    <p:extLst>
      <p:ext uri="{BB962C8B-B14F-4D97-AF65-F5344CB8AC3E}">
        <p14:creationId xmlns:p14="http://schemas.microsoft.com/office/powerpoint/2010/main" val="35527245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48</a:t>
            </a:fld>
            <a:endParaRPr lang="zh-CN" altLang="en-US"/>
          </a:p>
        </p:txBody>
      </p:sp>
    </p:spTree>
    <p:extLst>
      <p:ext uri="{BB962C8B-B14F-4D97-AF65-F5344CB8AC3E}">
        <p14:creationId xmlns:p14="http://schemas.microsoft.com/office/powerpoint/2010/main" val="13079371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177800" algn="just"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49</a:t>
            </a:fld>
            <a:endParaRPr lang="zh-CN" altLang="en-US"/>
          </a:p>
        </p:txBody>
      </p:sp>
    </p:spTree>
    <p:extLst>
      <p:ext uri="{BB962C8B-B14F-4D97-AF65-F5344CB8AC3E}">
        <p14:creationId xmlns:p14="http://schemas.microsoft.com/office/powerpoint/2010/main" val="1420944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FC574009-AEDF-4DF7-A8D4-9E989DC056F0}" type="slidenum">
              <a:rPr lang="zh-CN" altLang="en-US" smtClean="0"/>
              <a:t>5</a:t>
            </a:fld>
            <a:endParaRPr lang="zh-CN" altLang="en-US"/>
          </a:p>
        </p:txBody>
      </p:sp>
    </p:spTree>
    <p:extLst>
      <p:ext uri="{BB962C8B-B14F-4D97-AF65-F5344CB8AC3E}">
        <p14:creationId xmlns:p14="http://schemas.microsoft.com/office/powerpoint/2010/main" val="2812269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574009-AEDF-4DF7-A8D4-9E989DC056F0}" type="slidenum">
              <a:rPr lang="zh-CN" altLang="en-US" smtClean="0"/>
              <a:t>6</a:t>
            </a:fld>
            <a:endParaRPr lang="zh-CN" altLang="en-US"/>
          </a:p>
        </p:txBody>
      </p:sp>
    </p:spTree>
    <p:extLst>
      <p:ext uri="{BB962C8B-B14F-4D97-AF65-F5344CB8AC3E}">
        <p14:creationId xmlns:p14="http://schemas.microsoft.com/office/powerpoint/2010/main" val="2085474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574009-AEDF-4DF7-A8D4-9E989DC056F0}" type="slidenum">
              <a:rPr lang="zh-CN" altLang="en-US" smtClean="0"/>
              <a:t>7</a:t>
            </a:fld>
            <a:endParaRPr lang="zh-CN" altLang="en-US"/>
          </a:p>
        </p:txBody>
      </p:sp>
    </p:spTree>
    <p:extLst>
      <p:ext uri="{BB962C8B-B14F-4D97-AF65-F5344CB8AC3E}">
        <p14:creationId xmlns:p14="http://schemas.microsoft.com/office/powerpoint/2010/main" val="982491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rgbClr val="404244"/>
              </a:solidFill>
              <a:effectLst/>
              <a:latin typeface="宋体" panose="02010600030101010101" pitchFamily="2" charset="-122"/>
              <a:ea typeface="华文楷体" panose="02010600040101010101" pitchFamily="2" charset="-122"/>
              <a:cs typeface="Helvetica" panose="020B0604020202020204" pitchFamily="34"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8</a:t>
            </a:fld>
            <a:endParaRPr lang="zh-CN" altLang="en-US"/>
          </a:p>
        </p:txBody>
      </p:sp>
    </p:spTree>
    <p:extLst>
      <p:ext uri="{BB962C8B-B14F-4D97-AF65-F5344CB8AC3E}">
        <p14:creationId xmlns:p14="http://schemas.microsoft.com/office/powerpoint/2010/main" val="1948366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rgbClr val="404244"/>
              </a:solidFill>
              <a:effectLst/>
              <a:latin typeface="宋体" panose="02010600030101010101" pitchFamily="2" charset="-122"/>
              <a:ea typeface="华文楷体" panose="02010600040101010101" pitchFamily="2" charset="-122"/>
              <a:cs typeface="Helvetica" panose="020B0604020202020204" pitchFamily="34" charset="0"/>
            </a:endParaRPr>
          </a:p>
        </p:txBody>
      </p:sp>
      <p:sp>
        <p:nvSpPr>
          <p:cNvPr id="4" name="灯片编号占位符 3"/>
          <p:cNvSpPr>
            <a:spLocks noGrp="1"/>
          </p:cNvSpPr>
          <p:nvPr>
            <p:ph type="sldNum" sz="quarter" idx="5"/>
          </p:nvPr>
        </p:nvSpPr>
        <p:spPr/>
        <p:txBody>
          <a:bodyPr/>
          <a:lstStyle/>
          <a:p>
            <a:fld id="{FC574009-AEDF-4DF7-A8D4-9E989DC056F0}" type="slidenum">
              <a:rPr lang="zh-CN" altLang="en-US" smtClean="0"/>
              <a:t>9</a:t>
            </a:fld>
            <a:endParaRPr lang="zh-CN" altLang="en-US"/>
          </a:p>
        </p:txBody>
      </p:sp>
    </p:spTree>
    <p:extLst>
      <p:ext uri="{BB962C8B-B14F-4D97-AF65-F5344CB8AC3E}">
        <p14:creationId xmlns:p14="http://schemas.microsoft.com/office/powerpoint/2010/main" val="2885388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AFB303E-9509-43EB-82BC-E8081B9B319F}" type="datetime2">
              <a:rPr lang="zh-CN" altLang="en-US" smtClean="0"/>
              <a:t>2024年2月20日</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dirty="0"/>
          </a:p>
        </p:txBody>
      </p:sp>
      <p:pic>
        <p:nvPicPr>
          <p:cNvPr id="24" name="图片 23">
            <a:extLst>
              <a:ext uri="{FF2B5EF4-FFF2-40B4-BE49-F238E27FC236}">
                <a16:creationId xmlns:a16="http://schemas.microsoft.com/office/drawing/2014/main" id="{FDEAE36E-49CE-4FD2-A89B-93B59BB486CE}"/>
              </a:ext>
            </a:extLst>
          </p:cNvPr>
          <p:cNvPicPr>
            <a:picLocks noChangeAspect="1"/>
          </p:cNvPicPr>
          <p:nvPr userDrawn="1"/>
        </p:nvPicPr>
        <p:blipFill>
          <a:blip r:embed="rId2"/>
          <a:srcRect/>
          <a:stretch>
            <a:fillRect/>
          </a:stretch>
        </p:blipFill>
        <p:spPr>
          <a:xfrm>
            <a:off x="-2644281" y="-127000"/>
            <a:ext cx="6863362" cy="6858000"/>
          </a:xfrm>
          <a:custGeom>
            <a:avLst/>
            <a:gdLst>
              <a:gd name="connsiteX0" fmla="*/ 0 w 6863362"/>
              <a:gd name="connsiteY0" fmla="*/ 0 h 6858000"/>
              <a:gd name="connsiteX1" fmla="*/ 6863362 w 6863362"/>
              <a:gd name="connsiteY1" fmla="*/ 0 h 6858000"/>
              <a:gd name="connsiteX2" fmla="*/ 6863362 w 6863362"/>
              <a:gd name="connsiteY2" fmla="*/ 6858000 h 6858000"/>
              <a:gd name="connsiteX3" fmla="*/ 2644281 w 6863362"/>
              <a:gd name="connsiteY3" fmla="*/ 6858000 h 6858000"/>
              <a:gd name="connsiteX4" fmla="*/ 2644281 w 6863362"/>
              <a:gd name="connsiteY4" fmla="*/ 127000 h 6858000"/>
              <a:gd name="connsiteX5" fmla="*/ 0 w 6863362"/>
              <a:gd name="connsiteY5" fmla="*/ 127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362" h="6858000">
                <a:moveTo>
                  <a:pt x="0" y="0"/>
                </a:moveTo>
                <a:lnTo>
                  <a:pt x="6863362" y="0"/>
                </a:lnTo>
                <a:lnTo>
                  <a:pt x="6863362" y="6858000"/>
                </a:lnTo>
                <a:lnTo>
                  <a:pt x="2644281" y="6858000"/>
                </a:lnTo>
                <a:lnTo>
                  <a:pt x="2644281" y="127000"/>
                </a:lnTo>
                <a:lnTo>
                  <a:pt x="0" y="127000"/>
                </a:lnTo>
                <a:close/>
              </a:path>
            </a:pathLst>
          </a:custGeom>
        </p:spPr>
      </p:pic>
      <p:sp>
        <p:nvSpPr>
          <p:cNvPr id="22" name="任意多边形: 形状 21">
            <a:extLst>
              <a:ext uri="{FF2B5EF4-FFF2-40B4-BE49-F238E27FC236}">
                <a16:creationId xmlns:a16="http://schemas.microsoft.com/office/drawing/2014/main" id="{7B6B2510-D192-43DB-B7BF-5EFDD13C83C8}"/>
              </a:ext>
            </a:extLst>
          </p:cNvPr>
          <p:cNvSpPr/>
          <p:nvPr userDrawn="1"/>
        </p:nvSpPr>
        <p:spPr>
          <a:xfrm>
            <a:off x="0" y="0"/>
            <a:ext cx="4203700" cy="6858000"/>
          </a:xfrm>
          <a:custGeom>
            <a:avLst/>
            <a:gdLst>
              <a:gd name="connsiteX0" fmla="*/ 0 w 4255840"/>
              <a:gd name="connsiteY0" fmla="*/ 0 h 6858000"/>
              <a:gd name="connsiteX1" fmla="*/ 4255840 w 4255840"/>
              <a:gd name="connsiteY1" fmla="*/ 0 h 6858000"/>
              <a:gd name="connsiteX2" fmla="*/ 4255840 w 4255840"/>
              <a:gd name="connsiteY2" fmla="*/ 6858000 h 6858000"/>
              <a:gd name="connsiteX3" fmla="*/ 0 w 42558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55840" h="6858000">
                <a:moveTo>
                  <a:pt x="0" y="0"/>
                </a:moveTo>
                <a:lnTo>
                  <a:pt x="4255840" y="0"/>
                </a:lnTo>
                <a:lnTo>
                  <a:pt x="4255840" y="6858000"/>
                </a:lnTo>
                <a:lnTo>
                  <a:pt x="0" y="6858000"/>
                </a:lnTo>
                <a:close/>
              </a:path>
            </a:pathLst>
          </a:custGeom>
          <a:solidFill>
            <a:schemeClr val="bg1">
              <a:alpha val="7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4" name="图片 13">
            <a:extLst>
              <a:ext uri="{FF2B5EF4-FFF2-40B4-BE49-F238E27FC236}">
                <a16:creationId xmlns:a16="http://schemas.microsoft.com/office/drawing/2014/main" id="{7FAB3CE2-7F36-4AC9-AB49-E9C74065D5EF}"/>
              </a:ext>
            </a:extLst>
          </p:cNvPr>
          <p:cNvPicPr>
            <a:picLocks noChangeAspect="1"/>
          </p:cNvPicPr>
          <p:nvPr userDrawn="1"/>
        </p:nvPicPr>
        <p:blipFill>
          <a:blip r:embed="rId3"/>
          <a:srcRect l="16120" r="9557"/>
          <a:stretch>
            <a:fillRect/>
          </a:stretch>
        </p:blipFill>
        <p:spPr>
          <a:xfrm>
            <a:off x="0" y="2051499"/>
            <a:ext cx="12192000" cy="4304851"/>
          </a:xfrm>
          <a:custGeom>
            <a:avLst/>
            <a:gdLst>
              <a:gd name="connsiteX0" fmla="*/ 0 w 12192000"/>
              <a:gd name="connsiteY0" fmla="*/ 0 h 4304851"/>
              <a:gd name="connsiteX1" fmla="*/ 12192000 w 12192000"/>
              <a:gd name="connsiteY1" fmla="*/ 0 h 4304851"/>
              <a:gd name="connsiteX2" fmla="*/ 12192000 w 12192000"/>
              <a:gd name="connsiteY2" fmla="*/ 4304851 h 4304851"/>
              <a:gd name="connsiteX3" fmla="*/ 0 w 12192000"/>
              <a:gd name="connsiteY3" fmla="*/ 4304851 h 4304851"/>
            </a:gdLst>
            <a:ahLst/>
            <a:cxnLst>
              <a:cxn ang="0">
                <a:pos x="connsiteX0" y="connsiteY0"/>
              </a:cxn>
              <a:cxn ang="0">
                <a:pos x="connsiteX1" y="connsiteY1"/>
              </a:cxn>
              <a:cxn ang="0">
                <a:pos x="connsiteX2" y="connsiteY2"/>
              </a:cxn>
              <a:cxn ang="0">
                <a:pos x="connsiteX3" y="connsiteY3"/>
              </a:cxn>
            </a:cxnLst>
            <a:rect l="l" t="t" r="r" b="b"/>
            <a:pathLst>
              <a:path w="12192000" h="4304851">
                <a:moveTo>
                  <a:pt x="0" y="0"/>
                </a:moveTo>
                <a:lnTo>
                  <a:pt x="12192000" y="0"/>
                </a:lnTo>
                <a:lnTo>
                  <a:pt x="12192000" y="4304851"/>
                </a:lnTo>
                <a:lnTo>
                  <a:pt x="0" y="4304851"/>
                </a:lnTo>
                <a:close/>
              </a:path>
            </a:pathLst>
          </a:custGeom>
        </p:spPr>
      </p:pic>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24" name="Freeform 17">
            <a:extLst>
              <a:ext uri="{FF2B5EF4-FFF2-40B4-BE49-F238E27FC236}">
                <a16:creationId xmlns:a16="http://schemas.microsoft.com/office/drawing/2014/main" id="{785AFE29-EA95-4251-A3A9-674E8205AA9F}"/>
              </a:ext>
            </a:extLst>
          </p:cNvPr>
          <p:cNvSpPr/>
          <p:nvPr userDrawn="1"/>
        </p:nvSpPr>
        <p:spPr bwMode="auto">
          <a:xfrm>
            <a:off x="3216200" y="1717642"/>
            <a:ext cx="2644168" cy="2580313"/>
          </a:xfrm>
          <a:custGeom>
            <a:avLst/>
            <a:gdLst>
              <a:gd name="T0" fmla="*/ 701 w 1716"/>
              <a:gd name="T1" fmla="*/ 48 h 1673"/>
              <a:gd name="T2" fmla="*/ 316 w 1716"/>
              <a:gd name="T3" fmla="*/ 234 h 1673"/>
              <a:gd name="T4" fmla="*/ 120 w 1716"/>
              <a:gd name="T5" fmla="*/ 479 h 1673"/>
              <a:gd name="T6" fmla="*/ 25 w 1716"/>
              <a:gd name="T7" fmla="*/ 896 h 1673"/>
              <a:gd name="T8" fmla="*/ 95 w 1716"/>
              <a:gd name="T9" fmla="*/ 1202 h 1673"/>
              <a:gd name="T10" fmla="*/ 361 w 1716"/>
              <a:gd name="T11" fmla="*/ 1537 h 1673"/>
              <a:gd name="T12" fmla="*/ 644 w 1716"/>
              <a:gd name="T13" fmla="*/ 1673 h 1673"/>
              <a:gd name="T14" fmla="*/ 1072 w 1716"/>
              <a:gd name="T15" fmla="*/ 1673 h 1673"/>
              <a:gd name="T16" fmla="*/ 1355 w 1716"/>
              <a:gd name="T17" fmla="*/ 1537 h 1673"/>
              <a:gd name="T18" fmla="*/ 1621 w 1716"/>
              <a:gd name="T19" fmla="*/ 1202 h 1673"/>
              <a:gd name="T20" fmla="*/ 1691 w 1716"/>
              <a:gd name="T21" fmla="*/ 896 h 1673"/>
              <a:gd name="T22" fmla="*/ 1596 w 1716"/>
              <a:gd name="T23" fmla="*/ 479 h 1673"/>
              <a:gd name="T24" fmla="*/ 1400 w 1716"/>
              <a:gd name="T25" fmla="*/ 234 h 1673"/>
              <a:gd name="T26" fmla="*/ 1015 w 1716"/>
              <a:gd name="T27" fmla="*/ 48 h 1673"/>
              <a:gd name="T28" fmla="*/ 701 w 1716"/>
              <a:gd name="T29" fmla="*/ 48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6" h="1673">
                <a:moveTo>
                  <a:pt x="701" y="48"/>
                </a:moveTo>
                <a:cubicBezTo>
                  <a:pt x="316" y="234"/>
                  <a:pt x="316" y="234"/>
                  <a:pt x="316" y="234"/>
                </a:cubicBezTo>
                <a:cubicBezTo>
                  <a:pt x="216" y="281"/>
                  <a:pt x="144" y="372"/>
                  <a:pt x="120" y="479"/>
                </a:cubicBezTo>
                <a:cubicBezTo>
                  <a:pt x="25" y="896"/>
                  <a:pt x="25" y="896"/>
                  <a:pt x="25" y="896"/>
                </a:cubicBezTo>
                <a:cubicBezTo>
                  <a:pt x="0" y="1004"/>
                  <a:pt x="26" y="1116"/>
                  <a:pt x="95" y="1202"/>
                </a:cubicBezTo>
                <a:cubicBezTo>
                  <a:pt x="361" y="1537"/>
                  <a:pt x="361" y="1537"/>
                  <a:pt x="361" y="1537"/>
                </a:cubicBezTo>
                <a:cubicBezTo>
                  <a:pt x="430" y="1623"/>
                  <a:pt x="534" y="1673"/>
                  <a:pt x="644" y="1673"/>
                </a:cubicBezTo>
                <a:cubicBezTo>
                  <a:pt x="1072" y="1673"/>
                  <a:pt x="1072" y="1673"/>
                  <a:pt x="1072" y="1673"/>
                </a:cubicBezTo>
                <a:cubicBezTo>
                  <a:pt x="1182" y="1673"/>
                  <a:pt x="1286" y="1623"/>
                  <a:pt x="1355" y="1537"/>
                </a:cubicBezTo>
                <a:cubicBezTo>
                  <a:pt x="1621" y="1202"/>
                  <a:pt x="1621" y="1202"/>
                  <a:pt x="1621" y="1202"/>
                </a:cubicBezTo>
                <a:cubicBezTo>
                  <a:pt x="1690" y="1116"/>
                  <a:pt x="1716" y="1004"/>
                  <a:pt x="1691" y="896"/>
                </a:cubicBezTo>
                <a:cubicBezTo>
                  <a:pt x="1596" y="479"/>
                  <a:pt x="1596" y="479"/>
                  <a:pt x="1596" y="479"/>
                </a:cubicBezTo>
                <a:cubicBezTo>
                  <a:pt x="1572" y="372"/>
                  <a:pt x="1500" y="281"/>
                  <a:pt x="1400" y="234"/>
                </a:cubicBezTo>
                <a:cubicBezTo>
                  <a:pt x="1015" y="48"/>
                  <a:pt x="1015" y="48"/>
                  <a:pt x="1015" y="48"/>
                </a:cubicBezTo>
                <a:cubicBezTo>
                  <a:pt x="916" y="0"/>
                  <a:pt x="800" y="0"/>
                  <a:pt x="701" y="48"/>
                </a:cubicBezTo>
                <a:close/>
              </a:path>
            </a:pathLst>
          </a:custGeom>
          <a:solidFill>
            <a:schemeClr val="accent1"/>
          </a:solidFill>
          <a:ln w="11113" cap="flat">
            <a:noFill/>
            <a:prstDash val="solid"/>
            <a:miter lim="800000"/>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25" name="Freeform 17">
            <a:extLst>
              <a:ext uri="{FF2B5EF4-FFF2-40B4-BE49-F238E27FC236}">
                <a16:creationId xmlns:a16="http://schemas.microsoft.com/office/drawing/2014/main" id="{B59C19AF-9414-469B-9133-A614C2493A5C}"/>
              </a:ext>
            </a:extLst>
          </p:cNvPr>
          <p:cNvSpPr/>
          <p:nvPr userDrawn="1"/>
        </p:nvSpPr>
        <p:spPr bwMode="auto">
          <a:xfrm>
            <a:off x="6378832" y="1717642"/>
            <a:ext cx="2644168" cy="2580313"/>
          </a:xfrm>
          <a:custGeom>
            <a:avLst/>
            <a:gdLst>
              <a:gd name="T0" fmla="*/ 701 w 1716"/>
              <a:gd name="T1" fmla="*/ 48 h 1673"/>
              <a:gd name="T2" fmla="*/ 316 w 1716"/>
              <a:gd name="T3" fmla="*/ 234 h 1673"/>
              <a:gd name="T4" fmla="*/ 120 w 1716"/>
              <a:gd name="T5" fmla="*/ 479 h 1673"/>
              <a:gd name="T6" fmla="*/ 25 w 1716"/>
              <a:gd name="T7" fmla="*/ 896 h 1673"/>
              <a:gd name="T8" fmla="*/ 95 w 1716"/>
              <a:gd name="T9" fmla="*/ 1202 h 1673"/>
              <a:gd name="T10" fmla="*/ 361 w 1716"/>
              <a:gd name="T11" fmla="*/ 1537 h 1673"/>
              <a:gd name="T12" fmla="*/ 644 w 1716"/>
              <a:gd name="T13" fmla="*/ 1673 h 1673"/>
              <a:gd name="T14" fmla="*/ 1072 w 1716"/>
              <a:gd name="T15" fmla="*/ 1673 h 1673"/>
              <a:gd name="T16" fmla="*/ 1355 w 1716"/>
              <a:gd name="T17" fmla="*/ 1537 h 1673"/>
              <a:gd name="T18" fmla="*/ 1621 w 1716"/>
              <a:gd name="T19" fmla="*/ 1202 h 1673"/>
              <a:gd name="T20" fmla="*/ 1691 w 1716"/>
              <a:gd name="T21" fmla="*/ 896 h 1673"/>
              <a:gd name="T22" fmla="*/ 1596 w 1716"/>
              <a:gd name="T23" fmla="*/ 479 h 1673"/>
              <a:gd name="T24" fmla="*/ 1400 w 1716"/>
              <a:gd name="T25" fmla="*/ 234 h 1673"/>
              <a:gd name="T26" fmla="*/ 1015 w 1716"/>
              <a:gd name="T27" fmla="*/ 48 h 1673"/>
              <a:gd name="T28" fmla="*/ 701 w 1716"/>
              <a:gd name="T29" fmla="*/ 48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6" h="1673">
                <a:moveTo>
                  <a:pt x="701" y="48"/>
                </a:moveTo>
                <a:cubicBezTo>
                  <a:pt x="316" y="234"/>
                  <a:pt x="316" y="234"/>
                  <a:pt x="316" y="234"/>
                </a:cubicBezTo>
                <a:cubicBezTo>
                  <a:pt x="216" y="281"/>
                  <a:pt x="144" y="372"/>
                  <a:pt x="120" y="479"/>
                </a:cubicBezTo>
                <a:cubicBezTo>
                  <a:pt x="25" y="896"/>
                  <a:pt x="25" y="896"/>
                  <a:pt x="25" y="896"/>
                </a:cubicBezTo>
                <a:cubicBezTo>
                  <a:pt x="0" y="1004"/>
                  <a:pt x="26" y="1116"/>
                  <a:pt x="95" y="1202"/>
                </a:cubicBezTo>
                <a:cubicBezTo>
                  <a:pt x="361" y="1537"/>
                  <a:pt x="361" y="1537"/>
                  <a:pt x="361" y="1537"/>
                </a:cubicBezTo>
                <a:cubicBezTo>
                  <a:pt x="430" y="1623"/>
                  <a:pt x="534" y="1673"/>
                  <a:pt x="644" y="1673"/>
                </a:cubicBezTo>
                <a:cubicBezTo>
                  <a:pt x="1072" y="1673"/>
                  <a:pt x="1072" y="1673"/>
                  <a:pt x="1072" y="1673"/>
                </a:cubicBezTo>
                <a:cubicBezTo>
                  <a:pt x="1182" y="1673"/>
                  <a:pt x="1286" y="1623"/>
                  <a:pt x="1355" y="1537"/>
                </a:cubicBezTo>
                <a:cubicBezTo>
                  <a:pt x="1621" y="1202"/>
                  <a:pt x="1621" y="1202"/>
                  <a:pt x="1621" y="1202"/>
                </a:cubicBezTo>
                <a:cubicBezTo>
                  <a:pt x="1690" y="1116"/>
                  <a:pt x="1716" y="1004"/>
                  <a:pt x="1691" y="896"/>
                </a:cubicBezTo>
                <a:cubicBezTo>
                  <a:pt x="1596" y="479"/>
                  <a:pt x="1596" y="479"/>
                  <a:pt x="1596" y="479"/>
                </a:cubicBezTo>
                <a:cubicBezTo>
                  <a:pt x="1572" y="372"/>
                  <a:pt x="1500" y="281"/>
                  <a:pt x="1400" y="234"/>
                </a:cubicBezTo>
                <a:cubicBezTo>
                  <a:pt x="1015" y="48"/>
                  <a:pt x="1015" y="48"/>
                  <a:pt x="1015" y="48"/>
                </a:cubicBezTo>
                <a:cubicBezTo>
                  <a:pt x="916" y="0"/>
                  <a:pt x="800" y="0"/>
                  <a:pt x="701" y="48"/>
                </a:cubicBezTo>
                <a:close/>
              </a:path>
            </a:pathLst>
          </a:custGeom>
          <a:solidFill>
            <a:schemeClr val="accent1"/>
          </a:solidFill>
          <a:ln w="11113" cap="flat">
            <a:noFill/>
            <a:prstDash val="solid"/>
            <a:miter lim="800000"/>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26" name="Freeform 17">
            <a:extLst>
              <a:ext uri="{FF2B5EF4-FFF2-40B4-BE49-F238E27FC236}">
                <a16:creationId xmlns:a16="http://schemas.microsoft.com/office/drawing/2014/main" id="{805E5244-F9CA-44E2-9488-5C3885FF803F}"/>
              </a:ext>
            </a:extLst>
          </p:cNvPr>
          <p:cNvSpPr/>
          <p:nvPr userDrawn="1"/>
        </p:nvSpPr>
        <p:spPr bwMode="auto">
          <a:xfrm>
            <a:off x="9541465" y="1717642"/>
            <a:ext cx="2644168" cy="2580313"/>
          </a:xfrm>
          <a:custGeom>
            <a:avLst/>
            <a:gdLst>
              <a:gd name="T0" fmla="*/ 701 w 1716"/>
              <a:gd name="T1" fmla="*/ 48 h 1673"/>
              <a:gd name="T2" fmla="*/ 316 w 1716"/>
              <a:gd name="T3" fmla="*/ 234 h 1673"/>
              <a:gd name="T4" fmla="*/ 120 w 1716"/>
              <a:gd name="T5" fmla="*/ 479 h 1673"/>
              <a:gd name="T6" fmla="*/ 25 w 1716"/>
              <a:gd name="T7" fmla="*/ 896 h 1673"/>
              <a:gd name="T8" fmla="*/ 95 w 1716"/>
              <a:gd name="T9" fmla="*/ 1202 h 1673"/>
              <a:gd name="T10" fmla="*/ 361 w 1716"/>
              <a:gd name="T11" fmla="*/ 1537 h 1673"/>
              <a:gd name="T12" fmla="*/ 644 w 1716"/>
              <a:gd name="T13" fmla="*/ 1673 h 1673"/>
              <a:gd name="T14" fmla="*/ 1072 w 1716"/>
              <a:gd name="T15" fmla="*/ 1673 h 1673"/>
              <a:gd name="T16" fmla="*/ 1355 w 1716"/>
              <a:gd name="T17" fmla="*/ 1537 h 1673"/>
              <a:gd name="T18" fmla="*/ 1621 w 1716"/>
              <a:gd name="T19" fmla="*/ 1202 h 1673"/>
              <a:gd name="T20" fmla="*/ 1691 w 1716"/>
              <a:gd name="T21" fmla="*/ 896 h 1673"/>
              <a:gd name="T22" fmla="*/ 1596 w 1716"/>
              <a:gd name="T23" fmla="*/ 479 h 1673"/>
              <a:gd name="T24" fmla="*/ 1400 w 1716"/>
              <a:gd name="T25" fmla="*/ 234 h 1673"/>
              <a:gd name="T26" fmla="*/ 1015 w 1716"/>
              <a:gd name="T27" fmla="*/ 48 h 1673"/>
              <a:gd name="T28" fmla="*/ 701 w 1716"/>
              <a:gd name="T29" fmla="*/ 48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6" h="1673">
                <a:moveTo>
                  <a:pt x="701" y="48"/>
                </a:moveTo>
                <a:cubicBezTo>
                  <a:pt x="316" y="234"/>
                  <a:pt x="316" y="234"/>
                  <a:pt x="316" y="234"/>
                </a:cubicBezTo>
                <a:cubicBezTo>
                  <a:pt x="216" y="281"/>
                  <a:pt x="144" y="372"/>
                  <a:pt x="120" y="479"/>
                </a:cubicBezTo>
                <a:cubicBezTo>
                  <a:pt x="25" y="896"/>
                  <a:pt x="25" y="896"/>
                  <a:pt x="25" y="896"/>
                </a:cubicBezTo>
                <a:cubicBezTo>
                  <a:pt x="0" y="1004"/>
                  <a:pt x="26" y="1116"/>
                  <a:pt x="95" y="1202"/>
                </a:cubicBezTo>
                <a:cubicBezTo>
                  <a:pt x="361" y="1537"/>
                  <a:pt x="361" y="1537"/>
                  <a:pt x="361" y="1537"/>
                </a:cubicBezTo>
                <a:cubicBezTo>
                  <a:pt x="430" y="1623"/>
                  <a:pt x="534" y="1673"/>
                  <a:pt x="644" y="1673"/>
                </a:cubicBezTo>
                <a:cubicBezTo>
                  <a:pt x="1072" y="1673"/>
                  <a:pt x="1072" y="1673"/>
                  <a:pt x="1072" y="1673"/>
                </a:cubicBezTo>
                <a:cubicBezTo>
                  <a:pt x="1182" y="1673"/>
                  <a:pt x="1286" y="1623"/>
                  <a:pt x="1355" y="1537"/>
                </a:cubicBezTo>
                <a:cubicBezTo>
                  <a:pt x="1621" y="1202"/>
                  <a:pt x="1621" y="1202"/>
                  <a:pt x="1621" y="1202"/>
                </a:cubicBezTo>
                <a:cubicBezTo>
                  <a:pt x="1690" y="1116"/>
                  <a:pt x="1716" y="1004"/>
                  <a:pt x="1691" y="896"/>
                </a:cubicBezTo>
                <a:cubicBezTo>
                  <a:pt x="1596" y="479"/>
                  <a:pt x="1596" y="479"/>
                  <a:pt x="1596" y="479"/>
                </a:cubicBezTo>
                <a:cubicBezTo>
                  <a:pt x="1572" y="372"/>
                  <a:pt x="1500" y="281"/>
                  <a:pt x="1400" y="234"/>
                </a:cubicBezTo>
                <a:cubicBezTo>
                  <a:pt x="1015" y="48"/>
                  <a:pt x="1015" y="48"/>
                  <a:pt x="1015" y="48"/>
                </a:cubicBezTo>
                <a:cubicBezTo>
                  <a:pt x="916" y="0"/>
                  <a:pt x="800" y="0"/>
                  <a:pt x="701" y="48"/>
                </a:cubicBezTo>
                <a:close/>
              </a:path>
            </a:pathLst>
          </a:custGeom>
          <a:solidFill>
            <a:schemeClr val="accent1"/>
          </a:solidFill>
          <a:ln w="11113" cap="flat">
            <a:noFill/>
            <a:prstDash val="solid"/>
            <a:miter lim="800000"/>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pic>
        <p:nvPicPr>
          <p:cNvPr id="20" name="图片 19">
            <a:extLst>
              <a:ext uri="{FF2B5EF4-FFF2-40B4-BE49-F238E27FC236}">
                <a16:creationId xmlns:a16="http://schemas.microsoft.com/office/drawing/2014/main" id="{2A2849A6-E3DE-466E-8203-308FA2624B36}"/>
              </a:ext>
            </a:extLst>
          </p:cNvPr>
          <p:cNvPicPr>
            <a:picLocks noChangeAspect="1"/>
          </p:cNvPicPr>
          <p:nvPr userDrawn="1"/>
        </p:nvPicPr>
        <p:blipFill>
          <a:blip r:embed="rId2"/>
          <a:srcRect l="929" b="6418"/>
          <a:stretch>
            <a:fillRect/>
          </a:stretch>
        </p:blipFill>
        <p:spPr>
          <a:xfrm>
            <a:off x="0" y="5677445"/>
            <a:ext cx="12192000" cy="1353869"/>
          </a:xfrm>
          <a:custGeom>
            <a:avLst/>
            <a:gdLst>
              <a:gd name="connsiteX0" fmla="*/ 0 w 12192000"/>
              <a:gd name="connsiteY0" fmla="*/ 0 h 1353869"/>
              <a:gd name="connsiteX1" fmla="*/ 12192000 w 12192000"/>
              <a:gd name="connsiteY1" fmla="*/ 0 h 1353869"/>
              <a:gd name="connsiteX2" fmla="*/ 12192000 w 12192000"/>
              <a:gd name="connsiteY2" fmla="*/ 1353869 h 1353869"/>
              <a:gd name="connsiteX3" fmla="*/ 0 w 12192000"/>
              <a:gd name="connsiteY3" fmla="*/ 1353869 h 1353869"/>
            </a:gdLst>
            <a:ahLst/>
            <a:cxnLst>
              <a:cxn ang="0">
                <a:pos x="connsiteX0" y="connsiteY0"/>
              </a:cxn>
              <a:cxn ang="0">
                <a:pos x="connsiteX1" y="connsiteY1"/>
              </a:cxn>
              <a:cxn ang="0">
                <a:pos x="connsiteX2" y="connsiteY2"/>
              </a:cxn>
              <a:cxn ang="0">
                <a:pos x="connsiteX3" y="connsiteY3"/>
              </a:cxn>
            </a:cxnLst>
            <a:rect l="l" t="t" r="r" b="b"/>
            <a:pathLst>
              <a:path w="12192000" h="1353869">
                <a:moveTo>
                  <a:pt x="0" y="0"/>
                </a:moveTo>
                <a:lnTo>
                  <a:pt x="12192000" y="0"/>
                </a:lnTo>
                <a:lnTo>
                  <a:pt x="12192000" y="1353869"/>
                </a:lnTo>
                <a:lnTo>
                  <a:pt x="0" y="1353869"/>
                </a:lnTo>
                <a:close/>
              </a:path>
            </a:pathLst>
          </a:custGeom>
        </p:spPr>
      </p:pic>
      <p:sp>
        <p:nvSpPr>
          <p:cNvPr id="14" name="Freeform 17">
            <a:extLst>
              <a:ext uri="{FF2B5EF4-FFF2-40B4-BE49-F238E27FC236}">
                <a16:creationId xmlns:a16="http://schemas.microsoft.com/office/drawing/2014/main" id="{52559BC3-F9A4-4544-8899-8AA9CE393D38}"/>
              </a:ext>
            </a:extLst>
          </p:cNvPr>
          <p:cNvSpPr/>
          <p:nvPr userDrawn="1"/>
        </p:nvSpPr>
        <p:spPr bwMode="auto">
          <a:xfrm>
            <a:off x="53568" y="1717642"/>
            <a:ext cx="2644168" cy="2580313"/>
          </a:xfrm>
          <a:custGeom>
            <a:avLst/>
            <a:gdLst>
              <a:gd name="T0" fmla="*/ 701 w 1716"/>
              <a:gd name="T1" fmla="*/ 48 h 1673"/>
              <a:gd name="T2" fmla="*/ 316 w 1716"/>
              <a:gd name="T3" fmla="*/ 234 h 1673"/>
              <a:gd name="T4" fmla="*/ 120 w 1716"/>
              <a:gd name="T5" fmla="*/ 479 h 1673"/>
              <a:gd name="T6" fmla="*/ 25 w 1716"/>
              <a:gd name="T7" fmla="*/ 896 h 1673"/>
              <a:gd name="T8" fmla="*/ 95 w 1716"/>
              <a:gd name="T9" fmla="*/ 1202 h 1673"/>
              <a:gd name="T10" fmla="*/ 361 w 1716"/>
              <a:gd name="T11" fmla="*/ 1537 h 1673"/>
              <a:gd name="T12" fmla="*/ 644 w 1716"/>
              <a:gd name="T13" fmla="*/ 1673 h 1673"/>
              <a:gd name="T14" fmla="*/ 1072 w 1716"/>
              <a:gd name="T15" fmla="*/ 1673 h 1673"/>
              <a:gd name="T16" fmla="*/ 1355 w 1716"/>
              <a:gd name="T17" fmla="*/ 1537 h 1673"/>
              <a:gd name="T18" fmla="*/ 1621 w 1716"/>
              <a:gd name="T19" fmla="*/ 1202 h 1673"/>
              <a:gd name="T20" fmla="*/ 1691 w 1716"/>
              <a:gd name="T21" fmla="*/ 896 h 1673"/>
              <a:gd name="T22" fmla="*/ 1596 w 1716"/>
              <a:gd name="T23" fmla="*/ 479 h 1673"/>
              <a:gd name="T24" fmla="*/ 1400 w 1716"/>
              <a:gd name="T25" fmla="*/ 234 h 1673"/>
              <a:gd name="T26" fmla="*/ 1015 w 1716"/>
              <a:gd name="T27" fmla="*/ 48 h 1673"/>
              <a:gd name="T28" fmla="*/ 701 w 1716"/>
              <a:gd name="T29" fmla="*/ 48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6" h="1673">
                <a:moveTo>
                  <a:pt x="701" y="48"/>
                </a:moveTo>
                <a:cubicBezTo>
                  <a:pt x="316" y="234"/>
                  <a:pt x="316" y="234"/>
                  <a:pt x="316" y="234"/>
                </a:cubicBezTo>
                <a:cubicBezTo>
                  <a:pt x="216" y="281"/>
                  <a:pt x="144" y="372"/>
                  <a:pt x="120" y="479"/>
                </a:cubicBezTo>
                <a:cubicBezTo>
                  <a:pt x="25" y="896"/>
                  <a:pt x="25" y="896"/>
                  <a:pt x="25" y="896"/>
                </a:cubicBezTo>
                <a:cubicBezTo>
                  <a:pt x="0" y="1004"/>
                  <a:pt x="26" y="1116"/>
                  <a:pt x="95" y="1202"/>
                </a:cubicBezTo>
                <a:cubicBezTo>
                  <a:pt x="361" y="1537"/>
                  <a:pt x="361" y="1537"/>
                  <a:pt x="361" y="1537"/>
                </a:cubicBezTo>
                <a:cubicBezTo>
                  <a:pt x="430" y="1623"/>
                  <a:pt x="534" y="1673"/>
                  <a:pt x="644" y="1673"/>
                </a:cubicBezTo>
                <a:cubicBezTo>
                  <a:pt x="1072" y="1673"/>
                  <a:pt x="1072" y="1673"/>
                  <a:pt x="1072" y="1673"/>
                </a:cubicBezTo>
                <a:cubicBezTo>
                  <a:pt x="1182" y="1673"/>
                  <a:pt x="1286" y="1623"/>
                  <a:pt x="1355" y="1537"/>
                </a:cubicBezTo>
                <a:cubicBezTo>
                  <a:pt x="1621" y="1202"/>
                  <a:pt x="1621" y="1202"/>
                  <a:pt x="1621" y="1202"/>
                </a:cubicBezTo>
                <a:cubicBezTo>
                  <a:pt x="1690" y="1116"/>
                  <a:pt x="1716" y="1004"/>
                  <a:pt x="1691" y="896"/>
                </a:cubicBezTo>
                <a:cubicBezTo>
                  <a:pt x="1596" y="479"/>
                  <a:pt x="1596" y="479"/>
                  <a:pt x="1596" y="479"/>
                </a:cubicBezTo>
                <a:cubicBezTo>
                  <a:pt x="1572" y="372"/>
                  <a:pt x="1500" y="281"/>
                  <a:pt x="1400" y="234"/>
                </a:cubicBezTo>
                <a:cubicBezTo>
                  <a:pt x="1015" y="48"/>
                  <a:pt x="1015" y="48"/>
                  <a:pt x="1015" y="48"/>
                </a:cubicBezTo>
                <a:cubicBezTo>
                  <a:pt x="916" y="0"/>
                  <a:pt x="800" y="0"/>
                  <a:pt x="701" y="48"/>
                </a:cubicBezTo>
                <a:close/>
              </a:path>
            </a:pathLst>
          </a:custGeom>
          <a:solidFill>
            <a:schemeClr val="accent1"/>
          </a:solidFill>
          <a:ln w="11113" cap="flat">
            <a:noFill/>
            <a:prstDash val="solid"/>
            <a:miter lim="800000"/>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pic>
        <p:nvPicPr>
          <p:cNvPr id="9" name="图片 8">
            <a:extLst>
              <a:ext uri="{FF2B5EF4-FFF2-40B4-BE49-F238E27FC236}">
                <a16:creationId xmlns:a16="http://schemas.microsoft.com/office/drawing/2014/main" id="{A23C0978-6789-45A2-9DA7-A4D258BD05B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47001" y="80396"/>
            <a:ext cx="863600" cy="863600"/>
          </a:xfrm>
          <a:prstGeom prst="rect">
            <a:avLst/>
          </a:prstGeom>
        </p:spPr>
      </p:pic>
      <p:sp>
        <p:nvSpPr>
          <p:cNvPr id="10" name="文本框 9">
            <a:extLst>
              <a:ext uri="{FF2B5EF4-FFF2-40B4-BE49-F238E27FC236}">
                <a16:creationId xmlns:a16="http://schemas.microsoft.com/office/drawing/2014/main" id="{7558219D-4329-48DA-A42D-BB31DCC741D5}"/>
              </a:ext>
            </a:extLst>
          </p:cNvPr>
          <p:cNvSpPr txBox="1"/>
          <p:nvPr userDrawn="1"/>
        </p:nvSpPr>
        <p:spPr>
          <a:xfrm>
            <a:off x="9677400" y="6550223"/>
            <a:ext cx="2362200" cy="307777"/>
          </a:xfrm>
          <a:prstGeom prst="rect">
            <a:avLst/>
          </a:prstGeom>
          <a:noFill/>
        </p:spPr>
        <p:txBody>
          <a:bodyPr wrap="square" rtlCol="0">
            <a:spAutoFit/>
          </a:bodyPr>
          <a:lstStyle/>
          <a:p>
            <a:pPr algn="dist"/>
            <a:r>
              <a:rPr lang="zh-CN" altLang="en-US" sz="1400" dirty="0">
                <a:solidFill>
                  <a:schemeClr val="bg1"/>
                </a:solidFill>
                <a:latin typeface="方正姚体" panose="02010601030101010101" pitchFamily="2" charset="-122"/>
                <a:ea typeface="方正姚体" panose="02010601030101010101" pitchFamily="2" charset="-122"/>
              </a:rPr>
              <a:t>允公允能 日新月异</a:t>
            </a:r>
          </a:p>
        </p:txBody>
      </p:sp>
      <p:sp>
        <p:nvSpPr>
          <p:cNvPr id="11" name="椭圆 10">
            <a:extLst>
              <a:ext uri="{FF2B5EF4-FFF2-40B4-BE49-F238E27FC236}">
                <a16:creationId xmlns:a16="http://schemas.microsoft.com/office/drawing/2014/main" id="{E1E0525F-4752-4845-84EB-41FD5551F15C}"/>
              </a:ext>
            </a:extLst>
          </p:cNvPr>
          <p:cNvSpPr/>
          <p:nvPr userDrawn="1"/>
        </p:nvSpPr>
        <p:spPr>
          <a:xfrm>
            <a:off x="279400" y="277246"/>
            <a:ext cx="469900" cy="4699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图片占位符 12">
            <a:extLst>
              <a:ext uri="{FF2B5EF4-FFF2-40B4-BE49-F238E27FC236}">
                <a16:creationId xmlns:a16="http://schemas.microsoft.com/office/drawing/2014/main" id="{B584A6D6-AB44-4DEE-A97F-6A25FB4BE784}"/>
              </a:ext>
            </a:extLst>
          </p:cNvPr>
          <p:cNvSpPr>
            <a:spLocks noGrp="1"/>
          </p:cNvSpPr>
          <p:nvPr>
            <p:ph type="pic" sz="quarter" idx="10"/>
          </p:nvPr>
        </p:nvSpPr>
        <p:spPr>
          <a:xfrm>
            <a:off x="-6333" y="1717643"/>
            <a:ext cx="2614575" cy="2580312"/>
          </a:xfrm>
          <a:custGeom>
            <a:avLst/>
            <a:gdLst>
              <a:gd name="connsiteX0" fmla="*/ 1691920 w 3383840"/>
              <a:gd name="connsiteY0" fmla="*/ 0 h 3339496"/>
              <a:gd name="connsiteX1" fmla="*/ 2007280 w 3383840"/>
              <a:gd name="connsiteY1" fmla="*/ 72379 h 3339496"/>
              <a:gd name="connsiteX2" fmla="*/ 2780614 w 3383840"/>
              <a:gd name="connsiteY2" fmla="*/ 446338 h 3339496"/>
              <a:gd name="connsiteX3" fmla="*/ 3174312 w 3383840"/>
              <a:gd name="connsiteY3" fmla="*/ 938919 h 3339496"/>
              <a:gd name="connsiteX4" fmla="*/ 3365135 w 3383840"/>
              <a:gd name="connsiteY4" fmla="*/ 1777311 h 3339496"/>
              <a:gd name="connsiteX5" fmla="*/ 3224528 w 3383840"/>
              <a:gd name="connsiteY5" fmla="*/ 2392535 h 3339496"/>
              <a:gd name="connsiteX6" fmla="*/ 2690225 w 3383840"/>
              <a:gd name="connsiteY6" fmla="*/ 3066064 h 3339496"/>
              <a:gd name="connsiteX7" fmla="*/ 2121774 w 3383840"/>
              <a:gd name="connsiteY7" fmla="*/ 3339496 h 3339496"/>
              <a:gd name="connsiteX8" fmla="*/ 1262067 w 3383840"/>
              <a:gd name="connsiteY8" fmla="*/ 3339496 h 3339496"/>
              <a:gd name="connsiteX9" fmla="*/ 693616 w 3383840"/>
              <a:gd name="connsiteY9" fmla="*/ 3066064 h 3339496"/>
              <a:gd name="connsiteX10" fmla="*/ 159312 w 3383840"/>
              <a:gd name="connsiteY10" fmla="*/ 2392535 h 3339496"/>
              <a:gd name="connsiteX11" fmla="*/ 18706 w 3383840"/>
              <a:gd name="connsiteY11" fmla="*/ 1777311 h 3339496"/>
              <a:gd name="connsiteX12" fmla="*/ 209528 w 3383840"/>
              <a:gd name="connsiteY12" fmla="*/ 938919 h 3339496"/>
              <a:gd name="connsiteX13" fmla="*/ 603226 w 3383840"/>
              <a:gd name="connsiteY13" fmla="*/ 446338 h 3339496"/>
              <a:gd name="connsiteX14" fmla="*/ 1376560 w 3383840"/>
              <a:gd name="connsiteY14" fmla="*/ 72379 h 3339496"/>
              <a:gd name="connsiteX15" fmla="*/ 1691920 w 3383840"/>
              <a:gd name="connsiteY15" fmla="*/ 0 h 333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83840" h="3339496">
                <a:moveTo>
                  <a:pt x="1691920" y="0"/>
                </a:moveTo>
                <a:cubicBezTo>
                  <a:pt x="1799886" y="0"/>
                  <a:pt x="1907851" y="24126"/>
                  <a:pt x="2007280" y="72379"/>
                </a:cubicBezTo>
                <a:cubicBezTo>
                  <a:pt x="2007280" y="72379"/>
                  <a:pt x="2007280" y="72379"/>
                  <a:pt x="2780614" y="446338"/>
                </a:cubicBezTo>
                <a:cubicBezTo>
                  <a:pt x="2981480" y="540833"/>
                  <a:pt x="3126104" y="723792"/>
                  <a:pt x="3174312" y="938919"/>
                </a:cubicBezTo>
                <a:cubicBezTo>
                  <a:pt x="3174312" y="938919"/>
                  <a:pt x="3174312" y="938919"/>
                  <a:pt x="3365135" y="1777311"/>
                </a:cubicBezTo>
                <a:cubicBezTo>
                  <a:pt x="3415351" y="1994449"/>
                  <a:pt x="3363126" y="2219629"/>
                  <a:pt x="3224528" y="2392535"/>
                </a:cubicBezTo>
                <a:cubicBezTo>
                  <a:pt x="3224528" y="2392535"/>
                  <a:pt x="3224528" y="2392535"/>
                  <a:pt x="2690225" y="3066064"/>
                </a:cubicBezTo>
                <a:cubicBezTo>
                  <a:pt x="2551627" y="3238969"/>
                  <a:pt x="2342726" y="3339496"/>
                  <a:pt x="2121774" y="3339496"/>
                </a:cubicBezTo>
                <a:cubicBezTo>
                  <a:pt x="2121774" y="3339496"/>
                  <a:pt x="2121774" y="3339496"/>
                  <a:pt x="1262067" y="3339496"/>
                </a:cubicBezTo>
                <a:cubicBezTo>
                  <a:pt x="1041114" y="3339496"/>
                  <a:pt x="832213" y="3238969"/>
                  <a:pt x="693616" y="3066064"/>
                </a:cubicBezTo>
                <a:cubicBezTo>
                  <a:pt x="693616" y="3066064"/>
                  <a:pt x="693616" y="3066064"/>
                  <a:pt x="159312" y="2392535"/>
                </a:cubicBezTo>
                <a:cubicBezTo>
                  <a:pt x="20714" y="2219629"/>
                  <a:pt x="-31511" y="1994449"/>
                  <a:pt x="18706" y="1777311"/>
                </a:cubicBezTo>
                <a:cubicBezTo>
                  <a:pt x="18706" y="1777311"/>
                  <a:pt x="18706" y="1777311"/>
                  <a:pt x="209528" y="938919"/>
                </a:cubicBezTo>
                <a:cubicBezTo>
                  <a:pt x="257736" y="723792"/>
                  <a:pt x="402360" y="540833"/>
                  <a:pt x="603226" y="446338"/>
                </a:cubicBezTo>
                <a:cubicBezTo>
                  <a:pt x="603226" y="446338"/>
                  <a:pt x="603226" y="446338"/>
                  <a:pt x="1376560" y="72379"/>
                </a:cubicBezTo>
                <a:cubicBezTo>
                  <a:pt x="1475989" y="24126"/>
                  <a:pt x="1583955" y="0"/>
                  <a:pt x="1691920" y="0"/>
                </a:cubicBezTo>
                <a:close/>
              </a:path>
            </a:pathLst>
          </a:custGeom>
        </p:spPr>
        <p:txBody>
          <a:bodyPr wrap="square">
            <a:noAutofit/>
          </a:bodyPr>
          <a:lstStyle/>
          <a:p>
            <a:endParaRPr lang="zh-CN" altLang="en-US"/>
          </a:p>
        </p:txBody>
      </p:sp>
      <p:sp>
        <p:nvSpPr>
          <p:cNvPr id="21" name="图片占位符 12">
            <a:extLst>
              <a:ext uri="{FF2B5EF4-FFF2-40B4-BE49-F238E27FC236}">
                <a16:creationId xmlns:a16="http://schemas.microsoft.com/office/drawing/2014/main" id="{A9ED9AC2-4BF5-46F3-B2BF-33B92A780B94}"/>
              </a:ext>
            </a:extLst>
          </p:cNvPr>
          <p:cNvSpPr>
            <a:spLocks noGrp="1"/>
          </p:cNvSpPr>
          <p:nvPr>
            <p:ph type="pic" sz="quarter" idx="11"/>
          </p:nvPr>
        </p:nvSpPr>
        <p:spPr>
          <a:xfrm>
            <a:off x="3120904" y="1717643"/>
            <a:ext cx="2614575" cy="2580312"/>
          </a:xfrm>
          <a:custGeom>
            <a:avLst/>
            <a:gdLst>
              <a:gd name="connsiteX0" fmla="*/ 1691920 w 3383840"/>
              <a:gd name="connsiteY0" fmla="*/ 0 h 3339496"/>
              <a:gd name="connsiteX1" fmla="*/ 2007280 w 3383840"/>
              <a:gd name="connsiteY1" fmla="*/ 72379 h 3339496"/>
              <a:gd name="connsiteX2" fmla="*/ 2780614 w 3383840"/>
              <a:gd name="connsiteY2" fmla="*/ 446338 h 3339496"/>
              <a:gd name="connsiteX3" fmla="*/ 3174312 w 3383840"/>
              <a:gd name="connsiteY3" fmla="*/ 938919 h 3339496"/>
              <a:gd name="connsiteX4" fmla="*/ 3365135 w 3383840"/>
              <a:gd name="connsiteY4" fmla="*/ 1777311 h 3339496"/>
              <a:gd name="connsiteX5" fmla="*/ 3224528 w 3383840"/>
              <a:gd name="connsiteY5" fmla="*/ 2392535 h 3339496"/>
              <a:gd name="connsiteX6" fmla="*/ 2690225 w 3383840"/>
              <a:gd name="connsiteY6" fmla="*/ 3066064 h 3339496"/>
              <a:gd name="connsiteX7" fmla="*/ 2121774 w 3383840"/>
              <a:gd name="connsiteY7" fmla="*/ 3339496 h 3339496"/>
              <a:gd name="connsiteX8" fmla="*/ 1262067 w 3383840"/>
              <a:gd name="connsiteY8" fmla="*/ 3339496 h 3339496"/>
              <a:gd name="connsiteX9" fmla="*/ 693616 w 3383840"/>
              <a:gd name="connsiteY9" fmla="*/ 3066064 h 3339496"/>
              <a:gd name="connsiteX10" fmla="*/ 159312 w 3383840"/>
              <a:gd name="connsiteY10" fmla="*/ 2392535 h 3339496"/>
              <a:gd name="connsiteX11" fmla="*/ 18706 w 3383840"/>
              <a:gd name="connsiteY11" fmla="*/ 1777311 h 3339496"/>
              <a:gd name="connsiteX12" fmla="*/ 209528 w 3383840"/>
              <a:gd name="connsiteY12" fmla="*/ 938919 h 3339496"/>
              <a:gd name="connsiteX13" fmla="*/ 603226 w 3383840"/>
              <a:gd name="connsiteY13" fmla="*/ 446338 h 3339496"/>
              <a:gd name="connsiteX14" fmla="*/ 1376560 w 3383840"/>
              <a:gd name="connsiteY14" fmla="*/ 72379 h 3339496"/>
              <a:gd name="connsiteX15" fmla="*/ 1691920 w 3383840"/>
              <a:gd name="connsiteY15" fmla="*/ 0 h 333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83840" h="3339496">
                <a:moveTo>
                  <a:pt x="1691920" y="0"/>
                </a:moveTo>
                <a:cubicBezTo>
                  <a:pt x="1799886" y="0"/>
                  <a:pt x="1907851" y="24126"/>
                  <a:pt x="2007280" y="72379"/>
                </a:cubicBezTo>
                <a:cubicBezTo>
                  <a:pt x="2007280" y="72379"/>
                  <a:pt x="2007280" y="72379"/>
                  <a:pt x="2780614" y="446338"/>
                </a:cubicBezTo>
                <a:cubicBezTo>
                  <a:pt x="2981480" y="540833"/>
                  <a:pt x="3126104" y="723792"/>
                  <a:pt x="3174312" y="938919"/>
                </a:cubicBezTo>
                <a:cubicBezTo>
                  <a:pt x="3174312" y="938919"/>
                  <a:pt x="3174312" y="938919"/>
                  <a:pt x="3365135" y="1777311"/>
                </a:cubicBezTo>
                <a:cubicBezTo>
                  <a:pt x="3415351" y="1994449"/>
                  <a:pt x="3363126" y="2219629"/>
                  <a:pt x="3224528" y="2392535"/>
                </a:cubicBezTo>
                <a:cubicBezTo>
                  <a:pt x="3224528" y="2392535"/>
                  <a:pt x="3224528" y="2392535"/>
                  <a:pt x="2690225" y="3066064"/>
                </a:cubicBezTo>
                <a:cubicBezTo>
                  <a:pt x="2551627" y="3238969"/>
                  <a:pt x="2342726" y="3339496"/>
                  <a:pt x="2121774" y="3339496"/>
                </a:cubicBezTo>
                <a:cubicBezTo>
                  <a:pt x="2121774" y="3339496"/>
                  <a:pt x="2121774" y="3339496"/>
                  <a:pt x="1262067" y="3339496"/>
                </a:cubicBezTo>
                <a:cubicBezTo>
                  <a:pt x="1041114" y="3339496"/>
                  <a:pt x="832213" y="3238969"/>
                  <a:pt x="693616" y="3066064"/>
                </a:cubicBezTo>
                <a:cubicBezTo>
                  <a:pt x="693616" y="3066064"/>
                  <a:pt x="693616" y="3066064"/>
                  <a:pt x="159312" y="2392535"/>
                </a:cubicBezTo>
                <a:cubicBezTo>
                  <a:pt x="20714" y="2219629"/>
                  <a:pt x="-31511" y="1994449"/>
                  <a:pt x="18706" y="1777311"/>
                </a:cubicBezTo>
                <a:cubicBezTo>
                  <a:pt x="18706" y="1777311"/>
                  <a:pt x="18706" y="1777311"/>
                  <a:pt x="209528" y="938919"/>
                </a:cubicBezTo>
                <a:cubicBezTo>
                  <a:pt x="257736" y="723792"/>
                  <a:pt x="402360" y="540833"/>
                  <a:pt x="603226" y="446338"/>
                </a:cubicBezTo>
                <a:cubicBezTo>
                  <a:pt x="603226" y="446338"/>
                  <a:pt x="603226" y="446338"/>
                  <a:pt x="1376560" y="72379"/>
                </a:cubicBezTo>
                <a:cubicBezTo>
                  <a:pt x="1475989" y="24126"/>
                  <a:pt x="1583955" y="0"/>
                  <a:pt x="1691920" y="0"/>
                </a:cubicBezTo>
                <a:close/>
              </a:path>
            </a:pathLst>
          </a:custGeom>
        </p:spPr>
        <p:txBody>
          <a:bodyPr wrap="square">
            <a:noAutofit/>
          </a:bodyPr>
          <a:lstStyle/>
          <a:p>
            <a:endParaRPr lang="zh-CN" altLang="en-US"/>
          </a:p>
        </p:txBody>
      </p:sp>
      <p:sp>
        <p:nvSpPr>
          <p:cNvPr id="22" name="图片占位符 12">
            <a:extLst>
              <a:ext uri="{FF2B5EF4-FFF2-40B4-BE49-F238E27FC236}">
                <a16:creationId xmlns:a16="http://schemas.microsoft.com/office/drawing/2014/main" id="{7602DC49-0295-49C4-8C52-493086A4DCD1}"/>
              </a:ext>
            </a:extLst>
          </p:cNvPr>
          <p:cNvSpPr>
            <a:spLocks noGrp="1"/>
          </p:cNvSpPr>
          <p:nvPr>
            <p:ph type="pic" sz="quarter" idx="12"/>
          </p:nvPr>
        </p:nvSpPr>
        <p:spPr>
          <a:xfrm>
            <a:off x="6248140" y="1717643"/>
            <a:ext cx="2614575" cy="2580312"/>
          </a:xfrm>
          <a:custGeom>
            <a:avLst/>
            <a:gdLst>
              <a:gd name="connsiteX0" fmla="*/ 1691920 w 3383840"/>
              <a:gd name="connsiteY0" fmla="*/ 0 h 3339496"/>
              <a:gd name="connsiteX1" fmla="*/ 2007280 w 3383840"/>
              <a:gd name="connsiteY1" fmla="*/ 72379 h 3339496"/>
              <a:gd name="connsiteX2" fmla="*/ 2780614 w 3383840"/>
              <a:gd name="connsiteY2" fmla="*/ 446338 h 3339496"/>
              <a:gd name="connsiteX3" fmla="*/ 3174312 w 3383840"/>
              <a:gd name="connsiteY3" fmla="*/ 938919 h 3339496"/>
              <a:gd name="connsiteX4" fmla="*/ 3365135 w 3383840"/>
              <a:gd name="connsiteY4" fmla="*/ 1777311 h 3339496"/>
              <a:gd name="connsiteX5" fmla="*/ 3224528 w 3383840"/>
              <a:gd name="connsiteY5" fmla="*/ 2392535 h 3339496"/>
              <a:gd name="connsiteX6" fmla="*/ 2690225 w 3383840"/>
              <a:gd name="connsiteY6" fmla="*/ 3066064 h 3339496"/>
              <a:gd name="connsiteX7" fmla="*/ 2121774 w 3383840"/>
              <a:gd name="connsiteY7" fmla="*/ 3339496 h 3339496"/>
              <a:gd name="connsiteX8" fmla="*/ 1262067 w 3383840"/>
              <a:gd name="connsiteY8" fmla="*/ 3339496 h 3339496"/>
              <a:gd name="connsiteX9" fmla="*/ 693616 w 3383840"/>
              <a:gd name="connsiteY9" fmla="*/ 3066064 h 3339496"/>
              <a:gd name="connsiteX10" fmla="*/ 159312 w 3383840"/>
              <a:gd name="connsiteY10" fmla="*/ 2392535 h 3339496"/>
              <a:gd name="connsiteX11" fmla="*/ 18706 w 3383840"/>
              <a:gd name="connsiteY11" fmla="*/ 1777311 h 3339496"/>
              <a:gd name="connsiteX12" fmla="*/ 209528 w 3383840"/>
              <a:gd name="connsiteY12" fmla="*/ 938919 h 3339496"/>
              <a:gd name="connsiteX13" fmla="*/ 603226 w 3383840"/>
              <a:gd name="connsiteY13" fmla="*/ 446338 h 3339496"/>
              <a:gd name="connsiteX14" fmla="*/ 1376560 w 3383840"/>
              <a:gd name="connsiteY14" fmla="*/ 72379 h 3339496"/>
              <a:gd name="connsiteX15" fmla="*/ 1691920 w 3383840"/>
              <a:gd name="connsiteY15" fmla="*/ 0 h 333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83840" h="3339496">
                <a:moveTo>
                  <a:pt x="1691920" y="0"/>
                </a:moveTo>
                <a:cubicBezTo>
                  <a:pt x="1799886" y="0"/>
                  <a:pt x="1907851" y="24126"/>
                  <a:pt x="2007280" y="72379"/>
                </a:cubicBezTo>
                <a:cubicBezTo>
                  <a:pt x="2007280" y="72379"/>
                  <a:pt x="2007280" y="72379"/>
                  <a:pt x="2780614" y="446338"/>
                </a:cubicBezTo>
                <a:cubicBezTo>
                  <a:pt x="2981480" y="540833"/>
                  <a:pt x="3126104" y="723792"/>
                  <a:pt x="3174312" y="938919"/>
                </a:cubicBezTo>
                <a:cubicBezTo>
                  <a:pt x="3174312" y="938919"/>
                  <a:pt x="3174312" y="938919"/>
                  <a:pt x="3365135" y="1777311"/>
                </a:cubicBezTo>
                <a:cubicBezTo>
                  <a:pt x="3415351" y="1994449"/>
                  <a:pt x="3363126" y="2219629"/>
                  <a:pt x="3224528" y="2392535"/>
                </a:cubicBezTo>
                <a:cubicBezTo>
                  <a:pt x="3224528" y="2392535"/>
                  <a:pt x="3224528" y="2392535"/>
                  <a:pt x="2690225" y="3066064"/>
                </a:cubicBezTo>
                <a:cubicBezTo>
                  <a:pt x="2551627" y="3238969"/>
                  <a:pt x="2342726" y="3339496"/>
                  <a:pt x="2121774" y="3339496"/>
                </a:cubicBezTo>
                <a:cubicBezTo>
                  <a:pt x="2121774" y="3339496"/>
                  <a:pt x="2121774" y="3339496"/>
                  <a:pt x="1262067" y="3339496"/>
                </a:cubicBezTo>
                <a:cubicBezTo>
                  <a:pt x="1041114" y="3339496"/>
                  <a:pt x="832213" y="3238969"/>
                  <a:pt x="693616" y="3066064"/>
                </a:cubicBezTo>
                <a:cubicBezTo>
                  <a:pt x="693616" y="3066064"/>
                  <a:pt x="693616" y="3066064"/>
                  <a:pt x="159312" y="2392535"/>
                </a:cubicBezTo>
                <a:cubicBezTo>
                  <a:pt x="20714" y="2219629"/>
                  <a:pt x="-31511" y="1994449"/>
                  <a:pt x="18706" y="1777311"/>
                </a:cubicBezTo>
                <a:cubicBezTo>
                  <a:pt x="18706" y="1777311"/>
                  <a:pt x="18706" y="1777311"/>
                  <a:pt x="209528" y="938919"/>
                </a:cubicBezTo>
                <a:cubicBezTo>
                  <a:pt x="257736" y="723792"/>
                  <a:pt x="402360" y="540833"/>
                  <a:pt x="603226" y="446338"/>
                </a:cubicBezTo>
                <a:cubicBezTo>
                  <a:pt x="603226" y="446338"/>
                  <a:pt x="603226" y="446338"/>
                  <a:pt x="1376560" y="72379"/>
                </a:cubicBezTo>
                <a:cubicBezTo>
                  <a:pt x="1475989" y="24126"/>
                  <a:pt x="1583955" y="0"/>
                  <a:pt x="1691920" y="0"/>
                </a:cubicBezTo>
                <a:close/>
              </a:path>
            </a:pathLst>
          </a:custGeom>
        </p:spPr>
        <p:txBody>
          <a:bodyPr wrap="square">
            <a:noAutofit/>
          </a:bodyPr>
          <a:lstStyle/>
          <a:p>
            <a:endParaRPr lang="zh-CN" altLang="en-US"/>
          </a:p>
        </p:txBody>
      </p:sp>
      <p:sp>
        <p:nvSpPr>
          <p:cNvPr id="23" name="图片占位符 12">
            <a:extLst>
              <a:ext uri="{FF2B5EF4-FFF2-40B4-BE49-F238E27FC236}">
                <a16:creationId xmlns:a16="http://schemas.microsoft.com/office/drawing/2014/main" id="{29E3E4D4-C6B8-45BE-A34B-E8C970A6C32B}"/>
              </a:ext>
            </a:extLst>
          </p:cNvPr>
          <p:cNvSpPr>
            <a:spLocks noGrp="1"/>
          </p:cNvSpPr>
          <p:nvPr>
            <p:ph type="pic" sz="quarter" idx="13"/>
          </p:nvPr>
        </p:nvSpPr>
        <p:spPr>
          <a:xfrm>
            <a:off x="9375377" y="1717643"/>
            <a:ext cx="2614575" cy="2580312"/>
          </a:xfrm>
          <a:custGeom>
            <a:avLst/>
            <a:gdLst>
              <a:gd name="connsiteX0" fmla="*/ 1691920 w 3383840"/>
              <a:gd name="connsiteY0" fmla="*/ 0 h 3339496"/>
              <a:gd name="connsiteX1" fmla="*/ 2007280 w 3383840"/>
              <a:gd name="connsiteY1" fmla="*/ 72379 h 3339496"/>
              <a:gd name="connsiteX2" fmla="*/ 2780614 w 3383840"/>
              <a:gd name="connsiteY2" fmla="*/ 446338 h 3339496"/>
              <a:gd name="connsiteX3" fmla="*/ 3174312 w 3383840"/>
              <a:gd name="connsiteY3" fmla="*/ 938919 h 3339496"/>
              <a:gd name="connsiteX4" fmla="*/ 3365135 w 3383840"/>
              <a:gd name="connsiteY4" fmla="*/ 1777311 h 3339496"/>
              <a:gd name="connsiteX5" fmla="*/ 3224528 w 3383840"/>
              <a:gd name="connsiteY5" fmla="*/ 2392535 h 3339496"/>
              <a:gd name="connsiteX6" fmla="*/ 2690225 w 3383840"/>
              <a:gd name="connsiteY6" fmla="*/ 3066064 h 3339496"/>
              <a:gd name="connsiteX7" fmla="*/ 2121774 w 3383840"/>
              <a:gd name="connsiteY7" fmla="*/ 3339496 h 3339496"/>
              <a:gd name="connsiteX8" fmla="*/ 1262067 w 3383840"/>
              <a:gd name="connsiteY8" fmla="*/ 3339496 h 3339496"/>
              <a:gd name="connsiteX9" fmla="*/ 693616 w 3383840"/>
              <a:gd name="connsiteY9" fmla="*/ 3066064 h 3339496"/>
              <a:gd name="connsiteX10" fmla="*/ 159312 w 3383840"/>
              <a:gd name="connsiteY10" fmla="*/ 2392535 h 3339496"/>
              <a:gd name="connsiteX11" fmla="*/ 18706 w 3383840"/>
              <a:gd name="connsiteY11" fmla="*/ 1777311 h 3339496"/>
              <a:gd name="connsiteX12" fmla="*/ 209528 w 3383840"/>
              <a:gd name="connsiteY12" fmla="*/ 938919 h 3339496"/>
              <a:gd name="connsiteX13" fmla="*/ 603226 w 3383840"/>
              <a:gd name="connsiteY13" fmla="*/ 446338 h 3339496"/>
              <a:gd name="connsiteX14" fmla="*/ 1376560 w 3383840"/>
              <a:gd name="connsiteY14" fmla="*/ 72379 h 3339496"/>
              <a:gd name="connsiteX15" fmla="*/ 1691920 w 3383840"/>
              <a:gd name="connsiteY15" fmla="*/ 0 h 333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83840" h="3339496">
                <a:moveTo>
                  <a:pt x="1691920" y="0"/>
                </a:moveTo>
                <a:cubicBezTo>
                  <a:pt x="1799886" y="0"/>
                  <a:pt x="1907851" y="24126"/>
                  <a:pt x="2007280" y="72379"/>
                </a:cubicBezTo>
                <a:cubicBezTo>
                  <a:pt x="2007280" y="72379"/>
                  <a:pt x="2007280" y="72379"/>
                  <a:pt x="2780614" y="446338"/>
                </a:cubicBezTo>
                <a:cubicBezTo>
                  <a:pt x="2981480" y="540833"/>
                  <a:pt x="3126104" y="723792"/>
                  <a:pt x="3174312" y="938919"/>
                </a:cubicBezTo>
                <a:cubicBezTo>
                  <a:pt x="3174312" y="938919"/>
                  <a:pt x="3174312" y="938919"/>
                  <a:pt x="3365135" y="1777311"/>
                </a:cubicBezTo>
                <a:cubicBezTo>
                  <a:pt x="3415351" y="1994449"/>
                  <a:pt x="3363126" y="2219629"/>
                  <a:pt x="3224528" y="2392535"/>
                </a:cubicBezTo>
                <a:cubicBezTo>
                  <a:pt x="3224528" y="2392535"/>
                  <a:pt x="3224528" y="2392535"/>
                  <a:pt x="2690225" y="3066064"/>
                </a:cubicBezTo>
                <a:cubicBezTo>
                  <a:pt x="2551627" y="3238969"/>
                  <a:pt x="2342726" y="3339496"/>
                  <a:pt x="2121774" y="3339496"/>
                </a:cubicBezTo>
                <a:cubicBezTo>
                  <a:pt x="2121774" y="3339496"/>
                  <a:pt x="2121774" y="3339496"/>
                  <a:pt x="1262067" y="3339496"/>
                </a:cubicBezTo>
                <a:cubicBezTo>
                  <a:pt x="1041114" y="3339496"/>
                  <a:pt x="832213" y="3238969"/>
                  <a:pt x="693616" y="3066064"/>
                </a:cubicBezTo>
                <a:cubicBezTo>
                  <a:pt x="693616" y="3066064"/>
                  <a:pt x="693616" y="3066064"/>
                  <a:pt x="159312" y="2392535"/>
                </a:cubicBezTo>
                <a:cubicBezTo>
                  <a:pt x="20714" y="2219629"/>
                  <a:pt x="-31511" y="1994449"/>
                  <a:pt x="18706" y="1777311"/>
                </a:cubicBezTo>
                <a:cubicBezTo>
                  <a:pt x="18706" y="1777311"/>
                  <a:pt x="18706" y="1777311"/>
                  <a:pt x="209528" y="938919"/>
                </a:cubicBezTo>
                <a:cubicBezTo>
                  <a:pt x="257736" y="723792"/>
                  <a:pt x="402360" y="540833"/>
                  <a:pt x="603226" y="446338"/>
                </a:cubicBezTo>
                <a:cubicBezTo>
                  <a:pt x="603226" y="446338"/>
                  <a:pt x="603226" y="446338"/>
                  <a:pt x="1376560" y="72379"/>
                </a:cubicBezTo>
                <a:cubicBezTo>
                  <a:pt x="1475989" y="24126"/>
                  <a:pt x="1583955" y="0"/>
                  <a:pt x="169192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0147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AE82C0BB-97E3-4E59-8E6D-E28ADA9A1C13}"/>
              </a:ext>
            </a:extLst>
          </p:cNvPr>
          <p:cNvPicPr>
            <a:picLocks noChangeAspect="1"/>
          </p:cNvPicPr>
          <p:nvPr userDrawn="1"/>
        </p:nvPicPr>
        <p:blipFill>
          <a:blip r:embed="rId2"/>
          <a:srcRect l="929" b="6418"/>
          <a:stretch>
            <a:fillRect/>
          </a:stretch>
        </p:blipFill>
        <p:spPr>
          <a:xfrm>
            <a:off x="0" y="5677445"/>
            <a:ext cx="12192000" cy="1353869"/>
          </a:xfrm>
          <a:custGeom>
            <a:avLst/>
            <a:gdLst>
              <a:gd name="connsiteX0" fmla="*/ 0 w 12192000"/>
              <a:gd name="connsiteY0" fmla="*/ 0 h 1353869"/>
              <a:gd name="connsiteX1" fmla="*/ 12192000 w 12192000"/>
              <a:gd name="connsiteY1" fmla="*/ 0 h 1353869"/>
              <a:gd name="connsiteX2" fmla="*/ 12192000 w 12192000"/>
              <a:gd name="connsiteY2" fmla="*/ 1353869 h 1353869"/>
              <a:gd name="connsiteX3" fmla="*/ 0 w 12192000"/>
              <a:gd name="connsiteY3" fmla="*/ 1353869 h 1353869"/>
            </a:gdLst>
            <a:ahLst/>
            <a:cxnLst>
              <a:cxn ang="0">
                <a:pos x="connsiteX0" y="connsiteY0"/>
              </a:cxn>
              <a:cxn ang="0">
                <a:pos x="connsiteX1" y="connsiteY1"/>
              </a:cxn>
              <a:cxn ang="0">
                <a:pos x="connsiteX2" y="connsiteY2"/>
              </a:cxn>
              <a:cxn ang="0">
                <a:pos x="connsiteX3" y="connsiteY3"/>
              </a:cxn>
            </a:cxnLst>
            <a:rect l="l" t="t" r="r" b="b"/>
            <a:pathLst>
              <a:path w="12192000" h="1353869">
                <a:moveTo>
                  <a:pt x="0" y="0"/>
                </a:moveTo>
                <a:lnTo>
                  <a:pt x="12192000" y="0"/>
                </a:lnTo>
                <a:lnTo>
                  <a:pt x="12192000" y="1353869"/>
                </a:lnTo>
                <a:lnTo>
                  <a:pt x="0" y="1353869"/>
                </a:lnTo>
                <a:close/>
              </a:path>
            </a:pathLst>
          </a:custGeom>
        </p:spPr>
      </p:pic>
      <p:pic>
        <p:nvPicPr>
          <p:cNvPr id="9" name="图片 8">
            <a:extLst>
              <a:ext uri="{FF2B5EF4-FFF2-40B4-BE49-F238E27FC236}">
                <a16:creationId xmlns:a16="http://schemas.microsoft.com/office/drawing/2014/main" id="{A23C0978-6789-45A2-9DA7-A4D258BD05B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47001" y="80396"/>
            <a:ext cx="863600" cy="863600"/>
          </a:xfrm>
          <a:prstGeom prst="rect">
            <a:avLst/>
          </a:prstGeom>
        </p:spPr>
      </p:pic>
      <p:sp>
        <p:nvSpPr>
          <p:cNvPr id="10" name="文本框 9">
            <a:extLst>
              <a:ext uri="{FF2B5EF4-FFF2-40B4-BE49-F238E27FC236}">
                <a16:creationId xmlns:a16="http://schemas.microsoft.com/office/drawing/2014/main" id="{7558219D-4329-48DA-A42D-BB31DCC741D5}"/>
              </a:ext>
            </a:extLst>
          </p:cNvPr>
          <p:cNvSpPr txBox="1"/>
          <p:nvPr userDrawn="1"/>
        </p:nvSpPr>
        <p:spPr>
          <a:xfrm>
            <a:off x="9677400" y="6550223"/>
            <a:ext cx="2362200" cy="307777"/>
          </a:xfrm>
          <a:prstGeom prst="rect">
            <a:avLst/>
          </a:prstGeom>
          <a:noFill/>
        </p:spPr>
        <p:txBody>
          <a:bodyPr wrap="square" rtlCol="0">
            <a:spAutoFit/>
          </a:bodyPr>
          <a:lstStyle/>
          <a:p>
            <a:pPr algn="dist"/>
            <a:r>
              <a:rPr lang="zh-CN" altLang="en-US" sz="1400" dirty="0">
                <a:solidFill>
                  <a:schemeClr val="bg1"/>
                </a:solidFill>
                <a:latin typeface="方正姚体" panose="02010601030101010101" pitchFamily="2" charset="-122"/>
                <a:ea typeface="方正姚体" panose="02010601030101010101" pitchFamily="2" charset="-122"/>
              </a:rPr>
              <a:t>允公允能 日新月异</a:t>
            </a:r>
          </a:p>
        </p:txBody>
      </p:sp>
      <p:sp>
        <p:nvSpPr>
          <p:cNvPr id="11" name="椭圆 10">
            <a:extLst>
              <a:ext uri="{FF2B5EF4-FFF2-40B4-BE49-F238E27FC236}">
                <a16:creationId xmlns:a16="http://schemas.microsoft.com/office/drawing/2014/main" id="{E1E0525F-4752-4845-84EB-41FD5551F15C}"/>
              </a:ext>
            </a:extLst>
          </p:cNvPr>
          <p:cNvSpPr/>
          <p:nvPr userDrawn="1"/>
        </p:nvSpPr>
        <p:spPr>
          <a:xfrm>
            <a:off x="279400" y="277246"/>
            <a:ext cx="469900" cy="4699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图片包含 监视器, 电子产品, 室内, 就坐&#10;&#10;自动生成的说明">
            <a:extLst>
              <a:ext uri="{FF2B5EF4-FFF2-40B4-BE49-F238E27FC236}">
                <a16:creationId xmlns:a16="http://schemas.microsoft.com/office/drawing/2014/main" id="{1A42AABA-2338-4F73-BC3D-B11D310B7BD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837322" y="449217"/>
            <a:ext cx="2871578" cy="5959565"/>
          </a:xfrm>
          <a:prstGeom prst="rect">
            <a:avLst/>
          </a:prstGeom>
        </p:spPr>
      </p:pic>
      <p:sp>
        <p:nvSpPr>
          <p:cNvPr id="3" name="图片占位符 2">
            <a:extLst>
              <a:ext uri="{FF2B5EF4-FFF2-40B4-BE49-F238E27FC236}">
                <a16:creationId xmlns:a16="http://schemas.microsoft.com/office/drawing/2014/main" id="{1F415EDA-DD8D-44A9-A68B-5AE5CAC2B817}"/>
              </a:ext>
            </a:extLst>
          </p:cNvPr>
          <p:cNvSpPr>
            <a:spLocks noGrp="1"/>
          </p:cNvSpPr>
          <p:nvPr>
            <p:ph type="pic" sz="quarter" idx="10"/>
          </p:nvPr>
        </p:nvSpPr>
        <p:spPr>
          <a:xfrm>
            <a:off x="5003800" y="1130300"/>
            <a:ext cx="2578100" cy="4597400"/>
          </a:xfrm>
        </p:spPr>
        <p:txBody>
          <a:bodyPr/>
          <a:lstStyle/>
          <a:p>
            <a:endParaRPr lang="zh-CN" altLang="en-US"/>
          </a:p>
        </p:txBody>
      </p:sp>
      <p:grpSp>
        <p:nvGrpSpPr>
          <p:cNvPr id="5" name="组合 4">
            <a:extLst>
              <a:ext uri="{FF2B5EF4-FFF2-40B4-BE49-F238E27FC236}">
                <a16:creationId xmlns:a16="http://schemas.microsoft.com/office/drawing/2014/main" id="{F56FD032-69D6-4CC3-BB83-C57F4E47CDBE}"/>
              </a:ext>
            </a:extLst>
          </p:cNvPr>
          <p:cNvGrpSpPr/>
          <p:nvPr userDrawn="1"/>
        </p:nvGrpSpPr>
        <p:grpSpPr>
          <a:xfrm>
            <a:off x="3195459" y="351347"/>
            <a:ext cx="6155304" cy="6155304"/>
            <a:chOff x="3195459" y="351347"/>
            <a:chExt cx="6155304" cy="6155304"/>
          </a:xfrm>
        </p:grpSpPr>
        <p:sp>
          <p:nvSpPr>
            <p:cNvPr id="4" name="椭圆 3">
              <a:extLst>
                <a:ext uri="{FF2B5EF4-FFF2-40B4-BE49-F238E27FC236}">
                  <a16:creationId xmlns:a16="http://schemas.microsoft.com/office/drawing/2014/main" id="{B07026F4-28F6-4291-87F1-1BEC01F3FCC7}"/>
                </a:ext>
              </a:extLst>
            </p:cNvPr>
            <p:cNvSpPr/>
            <p:nvPr userDrawn="1"/>
          </p:nvSpPr>
          <p:spPr>
            <a:xfrm>
              <a:off x="3415611" y="531996"/>
              <a:ext cx="5715000" cy="5715000"/>
            </a:xfrm>
            <a:prstGeom prst="ellipse">
              <a:avLst/>
            </a:prstGeom>
            <a:noFill/>
            <a:ln w="57150">
              <a:solidFill>
                <a:schemeClr val="accent1">
                  <a:shade val="50000"/>
                  <a:alpha val="2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83CB7D44-B5F3-45B5-A9D7-8FD363BC3A98}"/>
                </a:ext>
              </a:extLst>
            </p:cNvPr>
            <p:cNvSpPr/>
            <p:nvPr userDrawn="1"/>
          </p:nvSpPr>
          <p:spPr>
            <a:xfrm>
              <a:off x="3195459" y="351347"/>
              <a:ext cx="6155304" cy="6155304"/>
            </a:xfrm>
            <a:prstGeom prst="ellipse">
              <a:avLst/>
            </a:prstGeom>
            <a:noFill/>
            <a:ln w="57150">
              <a:solidFill>
                <a:schemeClr val="accent1">
                  <a:shade val="50000"/>
                  <a:alpha val="1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C59F2D58-A8B4-49B0-B796-E615E886C4C8}"/>
              </a:ext>
            </a:extLst>
          </p:cNvPr>
          <p:cNvGrpSpPr/>
          <p:nvPr userDrawn="1"/>
        </p:nvGrpSpPr>
        <p:grpSpPr>
          <a:xfrm>
            <a:off x="1245243" y="-1417133"/>
            <a:ext cx="9613257" cy="9613257"/>
            <a:chOff x="3195459" y="351347"/>
            <a:chExt cx="6155304" cy="6155304"/>
          </a:xfrm>
        </p:grpSpPr>
        <p:sp>
          <p:nvSpPr>
            <p:cNvPr id="16" name="椭圆 15">
              <a:extLst>
                <a:ext uri="{FF2B5EF4-FFF2-40B4-BE49-F238E27FC236}">
                  <a16:creationId xmlns:a16="http://schemas.microsoft.com/office/drawing/2014/main" id="{71F6D4A5-212A-45AE-B9E2-836BB7F33432}"/>
                </a:ext>
              </a:extLst>
            </p:cNvPr>
            <p:cNvSpPr/>
            <p:nvPr userDrawn="1"/>
          </p:nvSpPr>
          <p:spPr>
            <a:xfrm>
              <a:off x="3415611" y="531996"/>
              <a:ext cx="5715000" cy="5715000"/>
            </a:xfrm>
            <a:prstGeom prst="ellipse">
              <a:avLst/>
            </a:prstGeom>
            <a:noFill/>
            <a:ln w="57150">
              <a:solidFill>
                <a:schemeClr val="accent1">
                  <a:shade val="50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4F5CCA15-D0EA-4214-8C1E-5A37D98F59DF}"/>
                </a:ext>
              </a:extLst>
            </p:cNvPr>
            <p:cNvSpPr/>
            <p:nvPr userDrawn="1"/>
          </p:nvSpPr>
          <p:spPr>
            <a:xfrm>
              <a:off x="3195459" y="351347"/>
              <a:ext cx="6155304" cy="6155304"/>
            </a:xfrm>
            <a:prstGeom prst="ellipse">
              <a:avLst/>
            </a:prstGeom>
            <a:noFill/>
            <a:ln w="57150">
              <a:solidFill>
                <a:schemeClr val="accent1">
                  <a:shade val="50000"/>
                  <a:alpha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10924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A17571F1-7F19-4F2C-9E1B-F1D60A1C11A6}"/>
              </a:ext>
            </a:extLst>
          </p:cNvPr>
          <p:cNvPicPr>
            <a:picLocks noChangeAspect="1"/>
          </p:cNvPicPr>
          <p:nvPr userDrawn="1"/>
        </p:nvPicPr>
        <p:blipFill>
          <a:blip r:embed="rId2"/>
          <a:srcRect l="929" b="6418"/>
          <a:stretch>
            <a:fillRect/>
          </a:stretch>
        </p:blipFill>
        <p:spPr>
          <a:xfrm>
            <a:off x="0" y="5677445"/>
            <a:ext cx="12192000" cy="1353869"/>
          </a:xfrm>
          <a:custGeom>
            <a:avLst/>
            <a:gdLst>
              <a:gd name="connsiteX0" fmla="*/ 0 w 12192000"/>
              <a:gd name="connsiteY0" fmla="*/ 0 h 1353869"/>
              <a:gd name="connsiteX1" fmla="*/ 12192000 w 12192000"/>
              <a:gd name="connsiteY1" fmla="*/ 0 h 1353869"/>
              <a:gd name="connsiteX2" fmla="*/ 12192000 w 12192000"/>
              <a:gd name="connsiteY2" fmla="*/ 1353869 h 1353869"/>
              <a:gd name="connsiteX3" fmla="*/ 0 w 12192000"/>
              <a:gd name="connsiteY3" fmla="*/ 1353869 h 1353869"/>
            </a:gdLst>
            <a:ahLst/>
            <a:cxnLst>
              <a:cxn ang="0">
                <a:pos x="connsiteX0" y="connsiteY0"/>
              </a:cxn>
              <a:cxn ang="0">
                <a:pos x="connsiteX1" y="connsiteY1"/>
              </a:cxn>
              <a:cxn ang="0">
                <a:pos x="connsiteX2" y="connsiteY2"/>
              </a:cxn>
              <a:cxn ang="0">
                <a:pos x="connsiteX3" y="connsiteY3"/>
              </a:cxn>
            </a:cxnLst>
            <a:rect l="l" t="t" r="r" b="b"/>
            <a:pathLst>
              <a:path w="12192000" h="1353869">
                <a:moveTo>
                  <a:pt x="0" y="0"/>
                </a:moveTo>
                <a:lnTo>
                  <a:pt x="12192000" y="0"/>
                </a:lnTo>
                <a:lnTo>
                  <a:pt x="12192000" y="1353869"/>
                </a:lnTo>
                <a:lnTo>
                  <a:pt x="0" y="1353869"/>
                </a:lnTo>
                <a:close/>
              </a:path>
            </a:pathLst>
          </a:custGeom>
        </p:spPr>
      </p:pic>
      <p:grpSp>
        <p:nvGrpSpPr>
          <p:cNvPr id="12" name="组合 11">
            <a:extLst>
              <a:ext uri="{FF2B5EF4-FFF2-40B4-BE49-F238E27FC236}">
                <a16:creationId xmlns:a16="http://schemas.microsoft.com/office/drawing/2014/main" id="{AFA148D0-4773-4F29-9655-EEA355885918}"/>
              </a:ext>
            </a:extLst>
          </p:cNvPr>
          <p:cNvGrpSpPr/>
          <p:nvPr userDrawn="1"/>
        </p:nvGrpSpPr>
        <p:grpSpPr>
          <a:xfrm>
            <a:off x="3195459" y="351347"/>
            <a:ext cx="6155304" cy="6155304"/>
            <a:chOff x="3195459" y="351347"/>
            <a:chExt cx="6155304" cy="6155304"/>
          </a:xfrm>
        </p:grpSpPr>
        <p:sp>
          <p:nvSpPr>
            <p:cNvPr id="13" name="椭圆 12">
              <a:extLst>
                <a:ext uri="{FF2B5EF4-FFF2-40B4-BE49-F238E27FC236}">
                  <a16:creationId xmlns:a16="http://schemas.microsoft.com/office/drawing/2014/main" id="{C84803EE-5490-4695-979E-A30164C67EB5}"/>
                </a:ext>
              </a:extLst>
            </p:cNvPr>
            <p:cNvSpPr/>
            <p:nvPr userDrawn="1"/>
          </p:nvSpPr>
          <p:spPr>
            <a:xfrm>
              <a:off x="3415611" y="531996"/>
              <a:ext cx="5715000" cy="5715000"/>
            </a:xfrm>
            <a:prstGeom prst="ellipse">
              <a:avLst/>
            </a:prstGeom>
            <a:noFill/>
            <a:ln w="57150">
              <a:solidFill>
                <a:schemeClr val="accent1">
                  <a:shade val="50000"/>
                  <a:alpha val="2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2740A0D5-DDB8-4AFA-804C-31518CA3175A}"/>
                </a:ext>
              </a:extLst>
            </p:cNvPr>
            <p:cNvSpPr/>
            <p:nvPr userDrawn="1"/>
          </p:nvSpPr>
          <p:spPr>
            <a:xfrm>
              <a:off x="3195459" y="351347"/>
              <a:ext cx="6155304" cy="6155304"/>
            </a:xfrm>
            <a:prstGeom prst="ellipse">
              <a:avLst/>
            </a:prstGeom>
            <a:noFill/>
            <a:ln w="57150">
              <a:solidFill>
                <a:schemeClr val="accent1">
                  <a:shade val="50000"/>
                  <a:alpha val="1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24EA144E-FC4A-43B0-BC57-E142F6F96F44}"/>
              </a:ext>
            </a:extLst>
          </p:cNvPr>
          <p:cNvGrpSpPr/>
          <p:nvPr userDrawn="1"/>
        </p:nvGrpSpPr>
        <p:grpSpPr>
          <a:xfrm>
            <a:off x="1245243" y="-1417133"/>
            <a:ext cx="9613257" cy="9613257"/>
            <a:chOff x="3195459" y="351347"/>
            <a:chExt cx="6155304" cy="6155304"/>
          </a:xfrm>
        </p:grpSpPr>
        <p:sp>
          <p:nvSpPr>
            <p:cNvPr id="17" name="椭圆 16">
              <a:extLst>
                <a:ext uri="{FF2B5EF4-FFF2-40B4-BE49-F238E27FC236}">
                  <a16:creationId xmlns:a16="http://schemas.microsoft.com/office/drawing/2014/main" id="{BDE14F4D-5ECD-4C8D-A796-7C9A4CB79471}"/>
                </a:ext>
              </a:extLst>
            </p:cNvPr>
            <p:cNvSpPr/>
            <p:nvPr userDrawn="1"/>
          </p:nvSpPr>
          <p:spPr>
            <a:xfrm>
              <a:off x="3415611" y="531996"/>
              <a:ext cx="5715000" cy="5715000"/>
            </a:xfrm>
            <a:prstGeom prst="ellipse">
              <a:avLst/>
            </a:prstGeom>
            <a:noFill/>
            <a:ln w="57150">
              <a:solidFill>
                <a:schemeClr val="accent1">
                  <a:shade val="50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8B8D1488-0BD5-4694-AA4B-E2432FEA9C62}"/>
                </a:ext>
              </a:extLst>
            </p:cNvPr>
            <p:cNvSpPr/>
            <p:nvPr userDrawn="1"/>
          </p:nvSpPr>
          <p:spPr>
            <a:xfrm>
              <a:off x="3195459" y="351347"/>
              <a:ext cx="6155304" cy="6155304"/>
            </a:xfrm>
            <a:prstGeom prst="ellipse">
              <a:avLst/>
            </a:prstGeom>
            <a:noFill/>
            <a:ln w="57150">
              <a:solidFill>
                <a:schemeClr val="accent1">
                  <a:shade val="50000"/>
                  <a:alpha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A23C0978-6789-45A2-9DA7-A4D258BD05B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47001" y="80396"/>
            <a:ext cx="863600" cy="863600"/>
          </a:xfrm>
          <a:prstGeom prst="rect">
            <a:avLst/>
          </a:prstGeom>
        </p:spPr>
      </p:pic>
      <p:sp>
        <p:nvSpPr>
          <p:cNvPr id="10" name="文本框 9">
            <a:extLst>
              <a:ext uri="{FF2B5EF4-FFF2-40B4-BE49-F238E27FC236}">
                <a16:creationId xmlns:a16="http://schemas.microsoft.com/office/drawing/2014/main" id="{7558219D-4329-48DA-A42D-BB31DCC741D5}"/>
              </a:ext>
            </a:extLst>
          </p:cNvPr>
          <p:cNvSpPr txBox="1"/>
          <p:nvPr userDrawn="1"/>
        </p:nvSpPr>
        <p:spPr>
          <a:xfrm>
            <a:off x="9677400" y="6550223"/>
            <a:ext cx="2362200" cy="307777"/>
          </a:xfrm>
          <a:prstGeom prst="rect">
            <a:avLst/>
          </a:prstGeom>
          <a:noFill/>
        </p:spPr>
        <p:txBody>
          <a:bodyPr wrap="square" rtlCol="0">
            <a:spAutoFit/>
          </a:bodyPr>
          <a:lstStyle/>
          <a:p>
            <a:pPr algn="dist"/>
            <a:r>
              <a:rPr lang="zh-CN" altLang="en-US" sz="1400" dirty="0">
                <a:solidFill>
                  <a:schemeClr val="bg1"/>
                </a:solidFill>
                <a:latin typeface="方正姚体" panose="02010601030101010101" pitchFamily="2" charset="-122"/>
                <a:ea typeface="方正姚体" panose="02010601030101010101" pitchFamily="2" charset="-122"/>
              </a:rPr>
              <a:t>允公允能 日新月异</a:t>
            </a:r>
          </a:p>
        </p:txBody>
      </p:sp>
      <p:sp>
        <p:nvSpPr>
          <p:cNvPr id="11" name="椭圆 10">
            <a:extLst>
              <a:ext uri="{FF2B5EF4-FFF2-40B4-BE49-F238E27FC236}">
                <a16:creationId xmlns:a16="http://schemas.microsoft.com/office/drawing/2014/main" id="{E1E0525F-4752-4845-84EB-41FD5551F15C}"/>
              </a:ext>
            </a:extLst>
          </p:cNvPr>
          <p:cNvSpPr/>
          <p:nvPr userDrawn="1"/>
        </p:nvSpPr>
        <p:spPr>
          <a:xfrm>
            <a:off x="279400" y="277246"/>
            <a:ext cx="469900" cy="4699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1DCBA056-C739-470A-9AF6-D180CAB88AF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823944" y="747146"/>
            <a:ext cx="6544112" cy="6134100"/>
          </a:xfrm>
          <a:prstGeom prst="rect">
            <a:avLst/>
          </a:prstGeom>
        </p:spPr>
      </p:pic>
      <p:sp>
        <p:nvSpPr>
          <p:cNvPr id="3" name="图片占位符 2">
            <a:extLst>
              <a:ext uri="{FF2B5EF4-FFF2-40B4-BE49-F238E27FC236}">
                <a16:creationId xmlns:a16="http://schemas.microsoft.com/office/drawing/2014/main" id="{CB2FDF48-3F79-4136-B902-DA97960B8A96}"/>
              </a:ext>
            </a:extLst>
          </p:cNvPr>
          <p:cNvSpPr>
            <a:spLocks noGrp="1"/>
          </p:cNvSpPr>
          <p:nvPr>
            <p:ph type="pic" sz="quarter" idx="10"/>
          </p:nvPr>
        </p:nvSpPr>
        <p:spPr>
          <a:xfrm>
            <a:off x="3454400" y="1485900"/>
            <a:ext cx="5422900" cy="3048000"/>
          </a:xfrm>
        </p:spPr>
        <p:txBody>
          <a:bodyPr/>
          <a:lstStyle/>
          <a:p>
            <a:endParaRPr lang="zh-CN" altLang="en-US"/>
          </a:p>
        </p:txBody>
      </p:sp>
    </p:spTree>
    <p:extLst>
      <p:ext uri="{BB962C8B-B14F-4D97-AF65-F5344CB8AC3E}">
        <p14:creationId xmlns:p14="http://schemas.microsoft.com/office/powerpoint/2010/main" val="524972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A7170A4-4E3B-4F56-8FDD-F1EB4BDF678E}" type="datetime2">
              <a:rPr lang="zh-CN" altLang="en-US" smtClean="0"/>
              <a:t>2024年2月20日</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1605DDA-53DD-4495-A1F6-B439BDA050E0}" type="datetime2">
              <a:rPr lang="zh-CN" altLang="en-US" smtClean="0"/>
              <a:t>2024年2月20日</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4C606B-CFB8-465D-A34A-AC76AB192DCE}" type="datetime2">
              <a:rPr lang="zh-CN" altLang="en-US" smtClean="0"/>
              <a:t>2024年2月20日</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6539A2B-D617-4E97-B74E-572C8892BBDF}" type="datetime2">
              <a:rPr lang="zh-CN" altLang="en-US" smtClean="0"/>
              <a:t>2024年2月20日</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5071933-39CF-414B-8F3E-1FA80C540CBD}" type="datetime2">
              <a:rPr lang="zh-CN" altLang="en-US" smtClean="0"/>
              <a:t>2024年2月20日</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73B35B4-13DE-41D0-989F-92F8B73463C4}" type="datetime2">
              <a:rPr lang="zh-CN" altLang="en-US" smtClean="0"/>
              <a:t>2024年2月20日</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9EA381-2652-4789-B703-8168BBF1FDD9}" type="datetime2">
              <a:rPr lang="zh-CN" altLang="en-US" smtClean="0"/>
              <a:t>2024年2月20日</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4CF50560-2190-4576-A880-46A71332D90E}"/>
              </a:ext>
            </a:extLst>
          </p:cNvPr>
          <p:cNvPicPr>
            <a:picLocks noChangeAspect="1"/>
          </p:cNvPicPr>
          <p:nvPr userDrawn="1"/>
        </p:nvPicPr>
        <p:blipFill>
          <a:blip r:embed="rId2"/>
          <a:srcRect l="929" b="6418"/>
          <a:stretch>
            <a:fillRect/>
          </a:stretch>
        </p:blipFill>
        <p:spPr>
          <a:xfrm>
            <a:off x="0" y="5677445"/>
            <a:ext cx="12192000" cy="1353869"/>
          </a:xfrm>
          <a:custGeom>
            <a:avLst/>
            <a:gdLst>
              <a:gd name="connsiteX0" fmla="*/ 0 w 12192000"/>
              <a:gd name="connsiteY0" fmla="*/ 0 h 1353869"/>
              <a:gd name="connsiteX1" fmla="*/ 12192000 w 12192000"/>
              <a:gd name="connsiteY1" fmla="*/ 0 h 1353869"/>
              <a:gd name="connsiteX2" fmla="*/ 12192000 w 12192000"/>
              <a:gd name="connsiteY2" fmla="*/ 1353869 h 1353869"/>
              <a:gd name="connsiteX3" fmla="*/ 0 w 12192000"/>
              <a:gd name="connsiteY3" fmla="*/ 1353869 h 1353869"/>
            </a:gdLst>
            <a:ahLst/>
            <a:cxnLst>
              <a:cxn ang="0">
                <a:pos x="connsiteX0" y="connsiteY0"/>
              </a:cxn>
              <a:cxn ang="0">
                <a:pos x="connsiteX1" y="connsiteY1"/>
              </a:cxn>
              <a:cxn ang="0">
                <a:pos x="connsiteX2" y="connsiteY2"/>
              </a:cxn>
              <a:cxn ang="0">
                <a:pos x="connsiteX3" y="connsiteY3"/>
              </a:cxn>
            </a:cxnLst>
            <a:rect l="l" t="t" r="r" b="b"/>
            <a:pathLst>
              <a:path w="12192000" h="1353869">
                <a:moveTo>
                  <a:pt x="0" y="0"/>
                </a:moveTo>
                <a:lnTo>
                  <a:pt x="12192000" y="0"/>
                </a:lnTo>
                <a:lnTo>
                  <a:pt x="12192000" y="1353869"/>
                </a:lnTo>
                <a:lnTo>
                  <a:pt x="0" y="1353869"/>
                </a:lnTo>
                <a:close/>
              </a:path>
            </a:pathLst>
          </a:custGeom>
        </p:spPr>
      </p:pic>
      <p:pic>
        <p:nvPicPr>
          <p:cNvPr id="13" name="图片 12">
            <a:extLst>
              <a:ext uri="{FF2B5EF4-FFF2-40B4-BE49-F238E27FC236}">
                <a16:creationId xmlns:a16="http://schemas.microsoft.com/office/drawing/2014/main" id="{0F691610-7496-4691-8DA4-2BF5C662F23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47001" y="80396"/>
            <a:ext cx="863600" cy="863600"/>
          </a:xfrm>
          <a:prstGeom prst="rect">
            <a:avLst/>
          </a:prstGeom>
        </p:spPr>
      </p:pic>
      <p:sp>
        <p:nvSpPr>
          <p:cNvPr id="14" name="椭圆 13">
            <a:extLst>
              <a:ext uri="{FF2B5EF4-FFF2-40B4-BE49-F238E27FC236}">
                <a16:creationId xmlns:a16="http://schemas.microsoft.com/office/drawing/2014/main" id="{E72F19DE-C933-4780-A9D5-5E3A9F568DDF}"/>
              </a:ext>
            </a:extLst>
          </p:cNvPr>
          <p:cNvSpPr/>
          <p:nvPr userDrawn="1"/>
        </p:nvSpPr>
        <p:spPr>
          <a:xfrm>
            <a:off x="279400" y="277246"/>
            <a:ext cx="469900" cy="4699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771E3773-541B-45DF-AAE2-F3E8FFBA5ACD}"/>
              </a:ext>
            </a:extLst>
          </p:cNvPr>
          <p:cNvSpPr txBox="1"/>
          <p:nvPr userDrawn="1"/>
        </p:nvSpPr>
        <p:spPr>
          <a:xfrm>
            <a:off x="9677400" y="6550223"/>
            <a:ext cx="2362200" cy="307777"/>
          </a:xfrm>
          <a:prstGeom prst="rect">
            <a:avLst/>
          </a:prstGeom>
          <a:noFill/>
        </p:spPr>
        <p:txBody>
          <a:bodyPr wrap="square" rtlCol="0">
            <a:spAutoFit/>
          </a:bodyPr>
          <a:lstStyle/>
          <a:p>
            <a:pPr algn="dist"/>
            <a:r>
              <a:rPr lang="zh-CN" altLang="en-US" sz="1400" dirty="0">
                <a:solidFill>
                  <a:schemeClr val="bg1"/>
                </a:solidFill>
                <a:latin typeface="方正姚体" panose="02010601030101010101" pitchFamily="2" charset="-122"/>
                <a:ea typeface="方正姚体" panose="02010601030101010101" pitchFamily="2" charset="-122"/>
              </a:rPr>
              <a:t>允公允能 日新月异</a:t>
            </a:r>
          </a:p>
        </p:txBody>
      </p:sp>
    </p:spTree>
    <p:extLst>
      <p:ext uri="{BB962C8B-B14F-4D97-AF65-F5344CB8AC3E}">
        <p14:creationId xmlns:p14="http://schemas.microsoft.com/office/powerpoint/2010/main" val="377377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C50B164-2FFE-4AE3-99C1-50E603FC7A8B}" type="datetime2">
              <a:rPr lang="zh-CN" altLang="en-US" smtClean="0"/>
              <a:t>2024年2月20日</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pic>
        <p:nvPicPr>
          <p:cNvPr id="7" name="图片 6">
            <a:extLst>
              <a:ext uri="{FF2B5EF4-FFF2-40B4-BE49-F238E27FC236}">
                <a16:creationId xmlns:a16="http://schemas.microsoft.com/office/drawing/2014/main" id="{81A866AF-CBFF-4C86-BA67-F57674E8EA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7001" y="80396"/>
            <a:ext cx="863600" cy="863600"/>
          </a:xfrm>
          <a:prstGeom prst="rect">
            <a:avLst/>
          </a:prstGeom>
        </p:spPr>
      </p:pic>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 name="任意多边形: 形状 9">
            <a:extLst>
              <a:ext uri="{FF2B5EF4-FFF2-40B4-BE49-F238E27FC236}">
                <a16:creationId xmlns:a16="http://schemas.microsoft.com/office/drawing/2014/main" id="{987AFC30-0CB1-4131-8AD1-611EA0244966}"/>
              </a:ext>
            </a:extLst>
          </p:cNvPr>
          <p:cNvSpPr/>
          <p:nvPr userDrawn="1"/>
        </p:nvSpPr>
        <p:spPr>
          <a:xfrm>
            <a:off x="0" y="1949450"/>
            <a:ext cx="12192000" cy="2959100"/>
          </a:xfrm>
          <a:custGeom>
            <a:avLst/>
            <a:gdLst>
              <a:gd name="connsiteX0" fmla="*/ 11512367 w 12192000"/>
              <a:gd name="connsiteY0" fmla="*/ 0 h 2959100"/>
              <a:gd name="connsiteX1" fmla="*/ 12192000 w 12192000"/>
              <a:gd name="connsiteY1" fmla="*/ 0 h 2959100"/>
              <a:gd name="connsiteX2" fmla="*/ 12192000 w 12192000"/>
              <a:gd name="connsiteY2" fmla="*/ 2959100 h 2959100"/>
              <a:gd name="connsiteX3" fmla="*/ 10694916 w 12192000"/>
              <a:gd name="connsiteY3" fmla="*/ 2959100 h 2959100"/>
              <a:gd name="connsiteX4" fmla="*/ 0 w 12192000"/>
              <a:gd name="connsiteY4" fmla="*/ 0 h 2959100"/>
              <a:gd name="connsiteX5" fmla="*/ 4632159 w 12192000"/>
              <a:gd name="connsiteY5" fmla="*/ 0 h 2959100"/>
              <a:gd name="connsiteX6" fmla="*/ 3814707 w 12192000"/>
              <a:gd name="connsiteY6" fmla="*/ 2959100 h 2959100"/>
              <a:gd name="connsiteX7" fmla="*/ 0 w 12192000"/>
              <a:gd name="connsiteY7" fmla="*/ 29591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959100">
                <a:moveTo>
                  <a:pt x="11512367" y="0"/>
                </a:moveTo>
                <a:lnTo>
                  <a:pt x="12192000" y="0"/>
                </a:lnTo>
                <a:lnTo>
                  <a:pt x="12192000" y="2959100"/>
                </a:lnTo>
                <a:lnTo>
                  <a:pt x="10694916" y="2959100"/>
                </a:lnTo>
                <a:close/>
                <a:moveTo>
                  <a:pt x="0" y="0"/>
                </a:moveTo>
                <a:lnTo>
                  <a:pt x="4632159" y="0"/>
                </a:lnTo>
                <a:lnTo>
                  <a:pt x="3814707" y="2959100"/>
                </a:lnTo>
                <a:lnTo>
                  <a:pt x="0" y="2959100"/>
                </a:lnTo>
                <a:close/>
              </a:path>
            </a:pathLst>
          </a:custGeom>
          <a:solidFill>
            <a:schemeClr val="accent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1C7761ED-316B-4AE1-A021-254B2F5CD03C}"/>
              </a:ext>
            </a:extLst>
          </p:cNvPr>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766778" y="2335819"/>
            <a:ext cx="2186361" cy="2186361"/>
          </a:xfrm>
          <a:prstGeom prst="rect">
            <a:avLst/>
          </a:prstGeom>
        </p:spPr>
      </p:pic>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EED8D39C-821D-47EE-BD55-1FE1782760AD}"/>
              </a:ext>
            </a:extLst>
          </p:cNvPr>
          <p:cNvPicPr>
            <a:picLocks noChangeAspect="1"/>
          </p:cNvPicPr>
          <p:nvPr userDrawn="1"/>
        </p:nvPicPr>
        <p:blipFill>
          <a:blip r:embed="rId2"/>
          <a:srcRect l="929" b="6418"/>
          <a:stretch>
            <a:fillRect/>
          </a:stretch>
        </p:blipFill>
        <p:spPr>
          <a:xfrm>
            <a:off x="0" y="5677445"/>
            <a:ext cx="12192000" cy="1353869"/>
          </a:xfrm>
          <a:custGeom>
            <a:avLst/>
            <a:gdLst>
              <a:gd name="connsiteX0" fmla="*/ 0 w 12192000"/>
              <a:gd name="connsiteY0" fmla="*/ 0 h 1353869"/>
              <a:gd name="connsiteX1" fmla="*/ 12192000 w 12192000"/>
              <a:gd name="connsiteY1" fmla="*/ 0 h 1353869"/>
              <a:gd name="connsiteX2" fmla="*/ 12192000 w 12192000"/>
              <a:gd name="connsiteY2" fmla="*/ 1353869 h 1353869"/>
              <a:gd name="connsiteX3" fmla="*/ 0 w 12192000"/>
              <a:gd name="connsiteY3" fmla="*/ 1353869 h 1353869"/>
            </a:gdLst>
            <a:ahLst/>
            <a:cxnLst>
              <a:cxn ang="0">
                <a:pos x="connsiteX0" y="connsiteY0"/>
              </a:cxn>
              <a:cxn ang="0">
                <a:pos x="connsiteX1" y="connsiteY1"/>
              </a:cxn>
              <a:cxn ang="0">
                <a:pos x="connsiteX2" y="connsiteY2"/>
              </a:cxn>
              <a:cxn ang="0">
                <a:pos x="connsiteX3" y="connsiteY3"/>
              </a:cxn>
            </a:cxnLst>
            <a:rect l="l" t="t" r="r" b="b"/>
            <a:pathLst>
              <a:path w="12192000" h="1353869">
                <a:moveTo>
                  <a:pt x="0" y="0"/>
                </a:moveTo>
                <a:lnTo>
                  <a:pt x="12192000" y="0"/>
                </a:lnTo>
                <a:lnTo>
                  <a:pt x="12192000" y="1353869"/>
                </a:lnTo>
                <a:lnTo>
                  <a:pt x="0" y="1353869"/>
                </a:lnTo>
                <a:close/>
              </a:path>
            </a:pathLst>
          </a:custGeom>
        </p:spPr>
      </p:pic>
      <p:pic>
        <p:nvPicPr>
          <p:cNvPr id="9" name="图片 8">
            <a:extLst>
              <a:ext uri="{FF2B5EF4-FFF2-40B4-BE49-F238E27FC236}">
                <a16:creationId xmlns:a16="http://schemas.microsoft.com/office/drawing/2014/main" id="{A23C0978-6789-45A2-9DA7-A4D258BD05B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47001" y="80396"/>
            <a:ext cx="863600" cy="863600"/>
          </a:xfrm>
          <a:prstGeom prst="rect">
            <a:avLst/>
          </a:prstGeom>
        </p:spPr>
      </p:pic>
      <p:sp>
        <p:nvSpPr>
          <p:cNvPr id="10" name="文本框 9">
            <a:extLst>
              <a:ext uri="{FF2B5EF4-FFF2-40B4-BE49-F238E27FC236}">
                <a16:creationId xmlns:a16="http://schemas.microsoft.com/office/drawing/2014/main" id="{7558219D-4329-48DA-A42D-BB31DCC741D5}"/>
              </a:ext>
            </a:extLst>
          </p:cNvPr>
          <p:cNvSpPr txBox="1"/>
          <p:nvPr userDrawn="1"/>
        </p:nvSpPr>
        <p:spPr>
          <a:xfrm>
            <a:off x="9677400" y="6550223"/>
            <a:ext cx="2362200" cy="307777"/>
          </a:xfrm>
          <a:prstGeom prst="rect">
            <a:avLst/>
          </a:prstGeom>
          <a:noFill/>
        </p:spPr>
        <p:txBody>
          <a:bodyPr wrap="square" rtlCol="0">
            <a:spAutoFit/>
          </a:bodyPr>
          <a:lstStyle/>
          <a:p>
            <a:pPr algn="dist"/>
            <a:r>
              <a:rPr lang="zh-CN" altLang="en-US" sz="1400" dirty="0">
                <a:solidFill>
                  <a:schemeClr val="bg1"/>
                </a:solidFill>
                <a:latin typeface="方正姚体" panose="02010601030101010101" pitchFamily="2" charset="-122"/>
                <a:ea typeface="方正姚体" panose="02010601030101010101" pitchFamily="2" charset="-122"/>
              </a:rPr>
              <a:t>允公允能 日新月异</a:t>
            </a:r>
          </a:p>
        </p:txBody>
      </p:sp>
      <p:sp>
        <p:nvSpPr>
          <p:cNvPr id="11" name="椭圆 10">
            <a:extLst>
              <a:ext uri="{FF2B5EF4-FFF2-40B4-BE49-F238E27FC236}">
                <a16:creationId xmlns:a16="http://schemas.microsoft.com/office/drawing/2014/main" id="{E1E0525F-4752-4845-84EB-41FD5551F15C}"/>
              </a:ext>
            </a:extLst>
          </p:cNvPr>
          <p:cNvSpPr/>
          <p:nvPr userDrawn="1"/>
        </p:nvSpPr>
        <p:spPr>
          <a:xfrm>
            <a:off x="279400" y="277246"/>
            <a:ext cx="469900" cy="4699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1EF8460B-605A-4CA8-947B-343AFD9F23B6}"/>
              </a:ext>
            </a:extLst>
          </p:cNvPr>
          <p:cNvSpPr/>
          <p:nvPr userDrawn="1"/>
        </p:nvSpPr>
        <p:spPr>
          <a:xfrm>
            <a:off x="0" y="2514600"/>
            <a:ext cx="12192000" cy="1905000"/>
          </a:xfrm>
          <a:prstGeom prst="rightArrow">
            <a:avLst/>
          </a:prstGeom>
          <a:gradFill>
            <a:gsLst>
              <a:gs pos="1000">
                <a:schemeClr val="bg1">
                  <a:alpha val="59000"/>
                </a:schemeClr>
              </a:gs>
              <a:gs pos="100000">
                <a:schemeClr val="accent1">
                  <a:alpha val="44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id="{955100BB-0432-4179-A29E-EEB5A4B8787C}"/>
              </a:ext>
            </a:extLst>
          </p:cNvPr>
          <p:cNvGrpSpPr/>
          <p:nvPr userDrawn="1"/>
        </p:nvGrpSpPr>
        <p:grpSpPr>
          <a:xfrm>
            <a:off x="1295400" y="1524000"/>
            <a:ext cx="2819400" cy="4114800"/>
            <a:chOff x="1282700" y="1536700"/>
            <a:chExt cx="3429000" cy="4305300"/>
          </a:xfrm>
        </p:grpSpPr>
        <p:sp>
          <p:nvSpPr>
            <p:cNvPr id="18" name="任意多边形: 形状 17">
              <a:extLst>
                <a:ext uri="{FF2B5EF4-FFF2-40B4-BE49-F238E27FC236}">
                  <a16:creationId xmlns:a16="http://schemas.microsoft.com/office/drawing/2014/main" id="{9800CBB8-382E-4297-8D6A-9F3DBC1FE2DA}"/>
                </a:ext>
              </a:extLst>
            </p:cNvPr>
            <p:cNvSpPr/>
            <p:nvPr/>
          </p:nvSpPr>
          <p:spPr>
            <a:xfrm>
              <a:off x="1282700" y="1536700"/>
              <a:ext cx="3429000" cy="4305300"/>
            </a:xfrm>
            <a:custGeom>
              <a:avLst/>
              <a:gdLst>
                <a:gd name="connsiteX0" fmla="*/ 0 w 3429000"/>
                <a:gd name="connsiteY0" fmla="*/ 0 h 4305300"/>
                <a:gd name="connsiteX1" fmla="*/ 3429000 w 3429000"/>
                <a:gd name="connsiteY1" fmla="*/ 0 h 4305300"/>
                <a:gd name="connsiteX2" fmla="*/ 3429000 w 3429000"/>
                <a:gd name="connsiteY2" fmla="*/ 3459230 h 4305300"/>
                <a:gd name="connsiteX3" fmla="*/ 2675820 w 3429000"/>
                <a:gd name="connsiteY3" fmla="*/ 4305300 h 4305300"/>
                <a:gd name="connsiteX4" fmla="*/ 0 w 3429000"/>
                <a:gd name="connsiteY4" fmla="*/ 4305300 h 4305300"/>
                <a:gd name="connsiteX5" fmla="*/ 0 w 3429000"/>
                <a:gd name="connsiteY5" fmla="*/ 0 h 430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00" h="4305300">
                  <a:moveTo>
                    <a:pt x="0" y="0"/>
                  </a:moveTo>
                  <a:lnTo>
                    <a:pt x="3429000" y="0"/>
                  </a:lnTo>
                  <a:lnTo>
                    <a:pt x="3429000" y="3459230"/>
                  </a:lnTo>
                  <a:lnTo>
                    <a:pt x="2675820" y="4305300"/>
                  </a:lnTo>
                  <a:lnTo>
                    <a:pt x="0" y="4305300"/>
                  </a:lnTo>
                  <a:lnTo>
                    <a:pt x="0" y="0"/>
                  </a:lnTo>
                  <a:close/>
                </a:path>
              </a:pathLst>
            </a:custGeom>
            <a:solidFill>
              <a:srgbClr val="963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12C5CEF0-4329-452D-A297-35B9DC34B894}"/>
                </a:ext>
              </a:extLst>
            </p:cNvPr>
            <p:cNvSpPr/>
            <p:nvPr/>
          </p:nvSpPr>
          <p:spPr>
            <a:xfrm rot="10800000">
              <a:off x="3958520" y="4995930"/>
              <a:ext cx="753180" cy="846070"/>
            </a:xfrm>
            <a:custGeom>
              <a:avLst/>
              <a:gdLst>
                <a:gd name="connsiteX0" fmla="*/ 753180 w 753180"/>
                <a:gd name="connsiteY0" fmla="*/ 0 h 846070"/>
                <a:gd name="connsiteX1" fmla="*/ 753180 w 753180"/>
                <a:gd name="connsiteY1" fmla="*/ 846070 h 846070"/>
                <a:gd name="connsiteX2" fmla="*/ 0 w 753180"/>
                <a:gd name="connsiteY2" fmla="*/ 846070 h 846070"/>
                <a:gd name="connsiteX3" fmla="*/ 753180 w 753180"/>
                <a:gd name="connsiteY3" fmla="*/ 0 h 846070"/>
              </a:gdLst>
              <a:ahLst/>
              <a:cxnLst>
                <a:cxn ang="0">
                  <a:pos x="connsiteX0" y="connsiteY0"/>
                </a:cxn>
                <a:cxn ang="0">
                  <a:pos x="connsiteX1" y="connsiteY1"/>
                </a:cxn>
                <a:cxn ang="0">
                  <a:pos x="connsiteX2" y="connsiteY2"/>
                </a:cxn>
                <a:cxn ang="0">
                  <a:pos x="connsiteX3" y="connsiteY3"/>
                </a:cxn>
              </a:cxnLst>
              <a:rect l="l" t="t" r="r" b="b"/>
              <a:pathLst>
                <a:path w="753180" h="846070">
                  <a:moveTo>
                    <a:pt x="753180" y="0"/>
                  </a:moveTo>
                  <a:lnTo>
                    <a:pt x="753180" y="846070"/>
                  </a:lnTo>
                  <a:lnTo>
                    <a:pt x="0" y="846070"/>
                  </a:lnTo>
                  <a:lnTo>
                    <a:pt x="753180" y="0"/>
                  </a:lnTo>
                  <a:close/>
                </a:path>
              </a:pathLst>
            </a:custGeom>
            <a:gradFill>
              <a:gsLst>
                <a:gs pos="23000">
                  <a:schemeClr val="accent1">
                    <a:alpha val="90000"/>
                  </a:schemeClr>
                </a:gs>
                <a:gs pos="69000">
                  <a:schemeClr val="accent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a:extLst>
              <a:ext uri="{FF2B5EF4-FFF2-40B4-BE49-F238E27FC236}">
                <a16:creationId xmlns:a16="http://schemas.microsoft.com/office/drawing/2014/main" id="{85E49BFA-A960-4E35-903B-1897E749948E}"/>
              </a:ext>
            </a:extLst>
          </p:cNvPr>
          <p:cNvGrpSpPr/>
          <p:nvPr userDrawn="1"/>
        </p:nvGrpSpPr>
        <p:grpSpPr>
          <a:xfrm>
            <a:off x="4699000" y="1524000"/>
            <a:ext cx="2819400" cy="4114800"/>
            <a:chOff x="1282700" y="1536700"/>
            <a:chExt cx="3429000" cy="4305300"/>
          </a:xfrm>
        </p:grpSpPr>
        <p:sp>
          <p:nvSpPr>
            <p:cNvPr id="21" name="任意多边形: 形状 20">
              <a:extLst>
                <a:ext uri="{FF2B5EF4-FFF2-40B4-BE49-F238E27FC236}">
                  <a16:creationId xmlns:a16="http://schemas.microsoft.com/office/drawing/2014/main" id="{DFB85FE9-2C21-472B-AAAA-BF22B9BF222D}"/>
                </a:ext>
              </a:extLst>
            </p:cNvPr>
            <p:cNvSpPr/>
            <p:nvPr/>
          </p:nvSpPr>
          <p:spPr>
            <a:xfrm>
              <a:off x="1282700" y="1536700"/>
              <a:ext cx="3429000" cy="4305300"/>
            </a:xfrm>
            <a:custGeom>
              <a:avLst/>
              <a:gdLst>
                <a:gd name="connsiteX0" fmla="*/ 0 w 3429000"/>
                <a:gd name="connsiteY0" fmla="*/ 0 h 4305300"/>
                <a:gd name="connsiteX1" fmla="*/ 3429000 w 3429000"/>
                <a:gd name="connsiteY1" fmla="*/ 0 h 4305300"/>
                <a:gd name="connsiteX2" fmla="*/ 3429000 w 3429000"/>
                <a:gd name="connsiteY2" fmla="*/ 3459230 h 4305300"/>
                <a:gd name="connsiteX3" fmla="*/ 2675820 w 3429000"/>
                <a:gd name="connsiteY3" fmla="*/ 4305300 h 4305300"/>
                <a:gd name="connsiteX4" fmla="*/ 0 w 3429000"/>
                <a:gd name="connsiteY4" fmla="*/ 4305300 h 4305300"/>
                <a:gd name="connsiteX5" fmla="*/ 0 w 3429000"/>
                <a:gd name="connsiteY5" fmla="*/ 0 h 430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00" h="4305300">
                  <a:moveTo>
                    <a:pt x="0" y="0"/>
                  </a:moveTo>
                  <a:lnTo>
                    <a:pt x="3429000" y="0"/>
                  </a:lnTo>
                  <a:lnTo>
                    <a:pt x="3429000" y="3459230"/>
                  </a:lnTo>
                  <a:lnTo>
                    <a:pt x="2675820" y="4305300"/>
                  </a:lnTo>
                  <a:lnTo>
                    <a:pt x="0" y="4305300"/>
                  </a:lnTo>
                  <a:lnTo>
                    <a:pt x="0" y="0"/>
                  </a:lnTo>
                  <a:close/>
                </a:path>
              </a:pathLst>
            </a:custGeom>
            <a:solidFill>
              <a:srgbClr val="963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C3D38E28-B9F5-47DD-AF00-F89CD4302A06}"/>
                </a:ext>
              </a:extLst>
            </p:cNvPr>
            <p:cNvSpPr/>
            <p:nvPr/>
          </p:nvSpPr>
          <p:spPr>
            <a:xfrm rot="10800000">
              <a:off x="3958520" y="4995930"/>
              <a:ext cx="753180" cy="846070"/>
            </a:xfrm>
            <a:custGeom>
              <a:avLst/>
              <a:gdLst>
                <a:gd name="connsiteX0" fmla="*/ 753180 w 753180"/>
                <a:gd name="connsiteY0" fmla="*/ 0 h 846070"/>
                <a:gd name="connsiteX1" fmla="*/ 753180 w 753180"/>
                <a:gd name="connsiteY1" fmla="*/ 846070 h 846070"/>
                <a:gd name="connsiteX2" fmla="*/ 0 w 753180"/>
                <a:gd name="connsiteY2" fmla="*/ 846070 h 846070"/>
                <a:gd name="connsiteX3" fmla="*/ 753180 w 753180"/>
                <a:gd name="connsiteY3" fmla="*/ 0 h 846070"/>
              </a:gdLst>
              <a:ahLst/>
              <a:cxnLst>
                <a:cxn ang="0">
                  <a:pos x="connsiteX0" y="connsiteY0"/>
                </a:cxn>
                <a:cxn ang="0">
                  <a:pos x="connsiteX1" y="connsiteY1"/>
                </a:cxn>
                <a:cxn ang="0">
                  <a:pos x="connsiteX2" y="connsiteY2"/>
                </a:cxn>
                <a:cxn ang="0">
                  <a:pos x="connsiteX3" y="connsiteY3"/>
                </a:cxn>
              </a:cxnLst>
              <a:rect l="l" t="t" r="r" b="b"/>
              <a:pathLst>
                <a:path w="753180" h="846070">
                  <a:moveTo>
                    <a:pt x="753180" y="0"/>
                  </a:moveTo>
                  <a:lnTo>
                    <a:pt x="753180" y="846070"/>
                  </a:lnTo>
                  <a:lnTo>
                    <a:pt x="0" y="846070"/>
                  </a:lnTo>
                  <a:lnTo>
                    <a:pt x="753180" y="0"/>
                  </a:lnTo>
                  <a:close/>
                </a:path>
              </a:pathLst>
            </a:custGeom>
            <a:gradFill>
              <a:gsLst>
                <a:gs pos="23000">
                  <a:schemeClr val="accent1">
                    <a:alpha val="90000"/>
                  </a:schemeClr>
                </a:gs>
                <a:gs pos="69000">
                  <a:schemeClr val="accent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865C5B11-A62F-4D79-B635-6FBB96A4AEC9}"/>
              </a:ext>
            </a:extLst>
          </p:cNvPr>
          <p:cNvGrpSpPr/>
          <p:nvPr userDrawn="1"/>
        </p:nvGrpSpPr>
        <p:grpSpPr>
          <a:xfrm>
            <a:off x="8102600" y="1524000"/>
            <a:ext cx="2819400" cy="4114800"/>
            <a:chOff x="1282700" y="1536700"/>
            <a:chExt cx="3429000" cy="4305300"/>
          </a:xfrm>
        </p:grpSpPr>
        <p:sp>
          <p:nvSpPr>
            <p:cNvPr id="24" name="任意多边形: 形状 23">
              <a:extLst>
                <a:ext uri="{FF2B5EF4-FFF2-40B4-BE49-F238E27FC236}">
                  <a16:creationId xmlns:a16="http://schemas.microsoft.com/office/drawing/2014/main" id="{50AED6A3-0F83-4155-9EE2-13D2E46D5AFB}"/>
                </a:ext>
              </a:extLst>
            </p:cNvPr>
            <p:cNvSpPr/>
            <p:nvPr/>
          </p:nvSpPr>
          <p:spPr>
            <a:xfrm>
              <a:off x="1282700" y="1536700"/>
              <a:ext cx="3429000" cy="4305300"/>
            </a:xfrm>
            <a:custGeom>
              <a:avLst/>
              <a:gdLst>
                <a:gd name="connsiteX0" fmla="*/ 0 w 3429000"/>
                <a:gd name="connsiteY0" fmla="*/ 0 h 4305300"/>
                <a:gd name="connsiteX1" fmla="*/ 3429000 w 3429000"/>
                <a:gd name="connsiteY1" fmla="*/ 0 h 4305300"/>
                <a:gd name="connsiteX2" fmla="*/ 3429000 w 3429000"/>
                <a:gd name="connsiteY2" fmla="*/ 3459230 h 4305300"/>
                <a:gd name="connsiteX3" fmla="*/ 2675820 w 3429000"/>
                <a:gd name="connsiteY3" fmla="*/ 4305300 h 4305300"/>
                <a:gd name="connsiteX4" fmla="*/ 0 w 3429000"/>
                <a:gd name="connsiteY4" fmla="*/ 4305300 h 4305300"/>
                <a:gd name="connsiteX5" fmla="*/ 0 w 3429000"/>
                <a:gd name="connsiteY5" fmla="*/ 0 h 430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00" h="4305300">
                  <a:moveTo>
                    <a:pt x="0" y="0"/>
                  </a:moveTo>
                  <a:lnTo>
                    <a:pt x="3429000" y="0"/>
                  </a:lnTo>
                  <a:lnTo>
                    <a:pt x="3429000" y="3459230"/>
                  </a:lnTo>
                  <a:lnTo>
                    <a:pt x="2675820" y="4305300"/>
                  </a:lnTo>
                  <a:lnTo>
                    <a:pt x="0" y="4305300"/>
                  </a:lnTo>
                  <a:lnTo>
                    <a:pt x="0" y="0"/>
                  </a:lnTo>
                  <a:close/>
                </a:path>
              </a:pathLst>
            </a:custGeom>
            <a:solidFill>
              <a:srgbClr val="963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任意多边形: 形状 24">
              <a:extLst>
                <a:ext uri="{FF2B5EF4-FFF2-40B4-BE49-F238E27FC236}">
                  <a16:creationId xmlns:a16="http://schemas.microsoft.com/office/drawing/2014/main" id="{2A9DCE57-A921-4984-AFA7-DBDDCDCE61E6}"/>
                </a:ext>
              </a:extLst>
            </p:cNvPr>
            <p:cNvSpPr/>
            <p:nvPr/>
          </p:nvSpPr>
          <p:spPr>
            <a:xfrm rot="10800000">
              <a:off x="3958520" y="4995930"/>
              <a:ext cx="753180" cy="846070"/>
            </a:xfrm>
            <a:custGeom>
              <a:avLst/>
              <a:gdLst>
                <a:gd name="connsiteX0" fmla="*/ 753180 w 753180"/>
                <a:gd name="connsiteY0" fmla="*/ 0 h 846070"/>
                <a:gd name="connsiteX1" fmla="*/ 753180 w 753180"/>
                <a:gd name="connsiteY1" fmla="*/ 846070 h 846070"/>
                <a:gd name="connsiteX2" fmla="*/ 0 w 753180"/>
                <a:gd name="connsiteY2" fmla="*/ 846070 h 846070"/>
                <a:gd name="connsiteX3" fmla="*/ 753180 w 753180"/>
                <a:gd name="connsiteY3" fmla="*/ 0 h 846070"/>
              </a:gdLst>
              <a:ahLst/>
              <a:cxnLst>
                <a:cxn ang="0">
                  <a:pos x="connsiteX0" y="connsiteY0"/>
                </a:cxn>
                <a:cxn ang="0">
                  <a:pos x="connsiteX1" y="connsiteY1"/>
                </a:cxn>
                <a:cxn ang="0">
                  <a:pos x="connsiteX2" y="connsiteY2"/>
                </a:cxn>
                <a:cxn ang="0">
                  <a:pos x="connsiteX3" y="connsiteY3"/>
                </a:cxn>
              </a:cxnLst>
              <a:rect l="l" t="t" r="r" b="b"/>
              <a:pathLst>
                <a:path w="753180" h="846070">
                  <a:moveTo>
                    <a:pt x="753180" y="0"/>
                  </a:moveTo>
                  <a:lnTo>
                    <a:pt x="753180" y="846070"/>
                  </a:lnTo>
                  <a:lnTo>
                    <a:pt x="0" y="846070"/>
                  </a:lnTo>
                  <a:lnTo>
                    <a:pt x="753180" y="0"/>
                  </a:lnTo>
                  <a:close/>
                </a:path>
              </a:pathLst>
            </a:custGeom>
            <a:gradFill>
              <a:gsLst>
                <a:gs pos="23000">
                  <a:schemeClr val="accent1">
                    <a:alpha val="90000"/>
                  </a:schemeClr>
                </a:gs>
                <a:gs pos="69000">
                  <a:schemeClr val="accent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图片占位符 29">
            <a:extLst>
              <a:ext uri="{FF2B5EF4-FFF2-40B4-BE49-F238E27FC236}">
                <a16:creationId xmlns:a16="http://schemas.microsoft.com/office/drawing/2014/main" id="{A8BD827C-BE4B-4E1A-88E5-F73C35192837}"/>
              </a:ext>
            </a:extLst>
          </p:cNvPr>
          <p:cNvSpPr>
            <a:spLocks noGrp="1"/>
          </p:cNvSpPr>
          <p:nvPr>
            <p:ph type="pic" sz="quarter" idx="10"/>
          </p:nvPr>
        </p:nvSpPr>
        <p:spPr>
          <a:xfrm>
            <a:off x="1612900" y="2641600"/>
            <a:ext cx="2184400" cy="1924050"/>
          </a:xfrm>
        </p:spPr>
        <p:txBody>
          <a:bodyPr/>
          <a:lstStyle/>
          <a:p>
            <a:endParaRPr lang="zh-CN" altLang="en-US"/>
          </a:p>
        </p:txBody>
      </p:sp>
      <p:sp>
        <p:nvSpPr>
          <p:cNvPr id="31" name="图片占位符 29">
            <a:extLst>
              <a:ext uri="{FF2B5EF4-FFF2-40B4-BE49-F238E27FC236}">
                <a16:creationId xmlns:a16="http://schemas.microsoft.com/office/drawing/2014/main" id="{A9B9B316-9FF5-4EB7-992D-492851A87176}"/>
              </a:ext>
            </a:extLst>
          </p:cNvPr>
          <p:cNvSpPr>
            <a:spLocks noGrp="1"/>
          </p:cNvSpPr>
          <p:nvPr>
            <p:ph type="pic" sz="quarter" idx="11"/>
          </p:nvPr>
        </p:nvSpPr>
        <p:spPr>
          <a:xfrm>
            <a:off x="5043862" y="2666547"/>
            <a:ext cx="2184400" cy="1924050"/>
          </a:xfrm>
        </p:spPr>
        <p:txBody>
          <a:bodyPr/>
          <a:lstStyle/>
          <a:p>
            <a:endParaRPr lang="zh-CN" altLang="en-US"/>
          </a:p>
        </p:txBody>
      </p:sp>
      <p:sp>
        <p:nvSpPr>
          <p:cNvPr id="32" name="图片占位符 29">
            <a:extLst>
              <a:ext uri="{FF2B5EF4-FFF2-40B4-BE49-F238E27FC236}">
                <a16:creationId xmlns:a16="http://schemas.microsoft.com/office/drawing/2014/main" id="{403969BD-68AD-4CFC-B767-A6888CAEFAB5}"/>
              </a:ext>
            </a:extLst>
          </p:cNvPr>
          <p:cNvSpPr>
            <a:spLocks noGrp="1"/>
          </p:cNvSpPr>
          <p:nvPr>
            <p:ph type="pic" sz="quarter" idx="12"/>
          </p:nvPr>
        </p:nvSpPr>
        <p:spPr>
          <a:xfrm>
            <a:off x="8427959" y="2666547"/>
            <a:ext cx="2184400" cy="1924050"/>
          </a:xfrm>
        </p:spPr>
        <p:txBody>
          <a:bodyPr/>
          <a:lstStyle/>
          <a:p>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6E306EE0-12D4-47EF-B90C-0A0A11721EB7}"/>
              </a:ext>
            </a:extLst>
          </p:cNvPr>
          <p:cNvPicPr>
            <a:picLocks noChangeAspect="1"/>
          </p:cNvPicPr>
          <p:nvPr userDrawn="1"/>
        </p:nvPicPr>
        <p:blipFill>
          <a:blip r:embed="rId2"/>
          <a:srcRect l="929" b="6418"/>
          <a:stretch>
            <a:fillRect/>
          </a:stretch>
        </p:blipFill>
        <p:spPr>
          <a:xfrm>
            <a:off x="0" y="5677445"/>
            <a:ext cx="12192000" cy="1353869"/>
          </a:xfrm>
          <a:custGeom>
            <a:avLst/>
            <a:gdLst>
              <a:gd name="connsiteX0" fmla="*/ 0 w 12192000"/>
              <a:gd name="connsiteY0" fmla="*/ 0 h 1353869"/>
              <a:gd name="connsiteX1" fmla="*/ 12192000 w 12192000"/>
              <a:gd name="connsiteY1" fmla="*/ 0 h 1353869"/>
              <a:gd name="connsiteX2" fmla="*/ 12192000 w 12192000"/>
              <a:gd name="connsiteY2" fmla="*/ 1353869 h 1353869"/>
              <a:gd name="connsiteX3" fmla="*/ 0 w 12192000"/>
              <a:gd name="connsiteY3" fmla="*/ 1353869 h 1353869"/>
            </a:gdLst>
            <a:ahLst/>
            <a:cxnLst>
              <a:cxn ang="0">
                <a:pos x="connsiteX0" y="connsiteY0"/>
              </a:cxn>
              <a:cxn ang="0">
                <a:pos x="connsiteX1" y="connsiteY1"/>
              </a:cxn>
              <a:cxn ang="0">
                <a:pos x="connsiteX2" y="connsiteY2"/>
              </a:cxn>
              <a:cxn ang="0">
                <a:pos x="connsiteX3" y="connsiteY3"/>
              </a:cxn>
            </a:cxnLst>
            <a:rect l="l" t="t" r="r" b="b"/>
            <a:pathLst>
              <a:path w="12192000" h="1353869">
                <a:moveTo>
                  <a:pt x="0" y="0"/>
                </a:moveTo>
                <a:lnTo>
                  <a:pt x="12192000" y="0"/>
                </a:lnTo>
                <a:lnTo>
                  <a:pt x="12192000" y="1353869"/>
                </a:lnTo>
                <a:lnTo>
                  <a:pt x="0" y="1353869"/>
                </a:lnTo>
                <a:close/>
              </a:path>
            </a:pathLst>
          </a:custGeom>
        </p:spPr>
      </p:pic>
      <p:sp>
        <p:nvSpPr>
          <p:cNvPr id="15" name="图片占位符 14">
            <a:extLst>
              <a:ext uri="{FF2B5EF4-FFF2-40B4-BE49-F238E27FC236}">
                <a16:creationId xmlns:a16="http://schemas.microsoft.com/office/drawing/2014/main" id="{04C5E518-740F-4A9C-AFD4-3655088CC444}"/>
              </a:ext>
            </a:extLst>
          </p:cNvPr>
          <p:cNvSpPr>
            <a:spLocks noGrp="1"/>
          </p:cNvSpPr>
          <p:nvPr>
            <p:ph type="pic" sz="quarter" idx="10"/>
          </p:nvPr>
        </p:nvSpPr>
        <p:spPr>
          <a:xfrm>
            <a:off x="1758492" y="1542215"/>
            <a:ext cx="3961348" cy="4373767"/>
          </a:xfrm>
          <a:custGeom>
            <a:avLst/>
            <a:gdLst>
              <a:gd name="connsiteX0" fmla="*/ 639544 w 3961348"/>
              <a:gd name="connsiteY0" fmla="*/ 130 h 4373767"/>
              <a:gd name="connsiteX1" fmla="*/ 975085 w 3961348"/>
              <a:gd name="connsiteY1" fmla="*/ 87187 h 4373767"/>
              <a:gd name="connsiteX2" fmla="*/ 3634977 w 3961348"/>
              <a:gd name="connsiteY2" fmla="*/ 1621488 h 4373767"/>
              <a:gd name="connsiteX3" fmla="*/ 3637187 w 3961348"/>
              <a:gd name="connsiteY3" fmla="*/ 2748680 h 4373767"/>
              <a:gd name="connsiteX4" fmla="*/ 988209 w 3961348"/>
              <a:gd name="connsiteY4" fmla="*/ 4285044 h 4373767"/>
              <a:gd name="connsiteX5" fmla="*/ 10915 w 3961348"/>
              <a:gd name="connsiteY5" fmla="*/ 3723385 h 4373767"/>
              <a:gd name="connsiteX6" fmla="*/ 1 w 3961348"/>
              <a:gd name="connsiteY6" fmla="*/ 652720 h 4373767"/>
              <a:gd name="connsiteX7" fmla="*/ 639544 w 3961348"/>
              <a:gd name="connsiteY7" fmla="*/ 130 h 437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61348" h="4373767">
                <a:moveTo>
                  <a:pt x="639544" y="130"/>
                </a:moveTo>
                <a:cubicBezTo>
                  <a:pt x="751351" y="-2124"/>
                  <a:pt x="866584" y="24931"/>
                  <a:pt x="975085" y="87187"/>
                </a:cubicBezTo>
                <a:cubicBezTo>
                  <a:pt x="975085" y="87187"/>
                  <a:pt x="975085" y="87187"/>
                  <a:pt x="3634977" y="1621488"/>
                </a:cubicBezTo>
                <a:cubicBezTo>
                  <a:pt x="4068980" y="1870511"/>
                  <a:pt x="4070558" y="2497332"/>
                  <a:pt x="3637187" y="2748680"/>
                </a:cubicBezTo>
                <a:cubicBezTo>
                  <a:pt x="3637187" y="2748680"/>
                  <a:pt x="3637187" y="2748680"/>
                  <a:pt x="988209" y="4285044"/>
                </a:cubicBezTo>
                <a:cubicBezTo>
                  <a:pt x="554839" y="4536392"/>
                  <a:pt x="11547" y="4223756"/>
                  <a:pt x="10915" y="3723385"/>
                </a:cubicBezTo>
                <a:cubicBezTo>
                  <a:pt x="10915" y="3723385"/>
                  <a:pt x="10915" y="3723385"/>
                  <a:pt x="1" y="652720"/>
                </a:cubicBezTo>
                <a:cubicBezTo>
                  <a:pt x="-473" y="277442"/>
                  <a:pt x="304122" y="6893"/>
                  <a:pt x="639544" y="130"/>
                </a:cubicBezTo>
                <a:close/>
              </a:path>
            </a:pathLst>
          </a:custGeom>
        </p:spPr>
        <p:txBody>
          <a:bodyPr wrap="square">
            <a:noAutofit/>
          </a:bodyPr>
          <a:lstStyle/>
          <a:p>
            <a:endParaRPr lang="zh-CN" altLang="en-US" dirty="0"/>
          </a:p>
        </p:txBody>
      </p:sp>
      <p:pic>
        <p:nvPicPr>
          <p:cNvPr id="9" name="图片 8">
            <a:extLst>
              <a:ext uri="{FF2B5EF4-FFF2-40B4-BE49-F238E27FC236}">
                <a16:creationId xmlns:a16="http://schemas.microsoft.com/office/drawing/2014/main" id="{A23C0978-6789-45A2-9DA7-A4D258BD05B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47001" y="80396"/>
            <a:ext cx="863600" cy="863600"/>
          </a:xfrm>
          <a:prstGeom prst="rect">
            <a:avLst/>
          </a:prstGeom>
        </p:spPr>
      </p:pic>
      <p:sp>
        <p:nvSpPr>
          <p:cNvPr id="10" name="文本框 9">
            <a:extLst>
              <a:ext uri="{FF2B5EF4-FFF2-40B4-BE49-F238E27FC236}">
                <a16:creationId xmlns:a16="http://schemas.microsoft.com/office/drawing/2014/main" id="{7558219D-4329-48DA-A42D-BB31DCC741D5}"/>
              </a:ext>
            </a:extLst>
          </p:cNvPr>
          <p:cNvSpPr txBox="1"/>
          <p:nvPr userDrawn="1"/>
        </p:nvSpPr>
        <p:spPr>
          <a:xfrm>
            <a:off x="9677400" y="6550223"/>
            <a:ext cx="2362200" cy="307777"/>
          </a:xfrm>
          <a:prstGeom prst="rect">
            <a:avLst/>
          </a:prstGeom>
          <a:noFill/>
        </p:spPr>
        <p:txBody>
          <a:bodyPr wrap="square" rtlCol="0">
            <a:spAutoFit/>
          </a:bodyPr>
          <a:lstStyle/>
          <a:p>
            <a:pPr algn="dist"/>
            <a:r>
              <a:rPr lang="zh-CN" altLang="en-US" sz="1400" dirty="0">
                <a:solidFill>
                  <a:schemeClr val="bg1"/>
                </a:solidFill>
                <a:latin typeface="方正姚体" panose="02010601030101010101" pitchFamily="2" charset="-122"/>
                <a:ea typeface="方正姚体" panose="02010601030101010101" pitchFamily="2" charset="-122"/>
              </a:rPr>
              <a:t>允公允能 日新月异</a:t>
            </a:r>
          </a:p>
        </p:txBody>
      </p:sp>
      <p:sp>
        <p:nvSpPr>
          <p:cNvPr id="11" name="椭圆 10">
            <a:extLst>
              <a:ext uri="{FF2B5EF4-FFF2-40B4-BE49-F238E27FC236}">
                <a16:creationId xmlns:a16="http://schemas.microsoft.com/office/drawing/2014/main" id="{E1E0525F-4752-4845-84EB-41FD5551F15C}"/>
              </a:ext>
            </a:extLst>
          </p:cNvPr>
          <p:cNvSpPr/>
          <p:nvPr userDrawn="1"/>
        </p:nvSpPr>
        <p:spPr>
          <a:xfrm>
            <a:off x="279400" y="277246"/>
            <a:ext cx="469900" cy="4699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521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2C55F21E-5046-4A19-9519-EDF76DD99443}"/>
              </a:ext>
            </a:extLst>
          </p:cNvPr>
          <p:cNvPicPr>
            <a:picLocks noChangeAspect="1"/>
          </p:cNvPicPr>
          <p:nvPr userDrawn="1"/>
        </p:nvPicPr>
        <p:blipFill>
          <a:blip r:embed="rId2"/>
          <a:srcRect l="929" b="6418"/>
          <a:stretch>
            <a:fillRect/>
          </a:stretch>
        </p:blipFill>
        <p:spPr>
          <a:xfrm>
            <a:off x="0" y="5677445"/>
            <a:ext cx="12192000" cy="1353869"/>
          </a:xfrm>
          <a:custGeom>
            <a:avLst/>
            <a:gdLst>
              <a:gd name="connsiteX0" fmla="*/ 0 w 12192000"/>
              <a:gd name="connsiteY0" fmla="*/ 0 h 1353869"/>
              <a:gd name="connsiteX1" fmla="*/ 12192000 w 12192000"/>
              <a:gd name="connsiteY1" fmla="*/ 0 h 1353869"/>
              <a:gd name="connsiteX2" fmla="*/ 12192000 w 12192000"/>
              <a:gd name="connsiteY2" fmla="*/ 1353869 h 1353869"/>
              <a:gd name="connsiteX3" fmla="*/ 0 w 12192000"/>
              <a:gd name="connsiteY3" fmla="*/ 1353869 h 1353869"/>
            </a:gdLst>
            <a:ahLst/>
            <a:cxnLst>
              <a:cxn ang="0">
                <a:pos x="connsiteX0" y="connsiteY0"/>
              </a:cxn>
              <a:cxn ang="0">
                <a:pos x="connsiteX1" y="connsiteY1"/>
              </a:cxn>
              <a:cxn ang="0">
                <a:pos x="connsiteX2" y="connsiteY2"/>
              </a:cxn>
              <a:cxn ang="0">
                <a:pos x="connsiteX3" y="connsiteY3"/>
              </a:cxn>
            </a:cxnLst>
            <a:rect l="l" t="t" r="r" b="b"/>
            <a:pathLst>
              <a:path w="12192000" h="1353869">
                <a:moveTo>
                  <a:pt x="0" y="0"/>
                </a:moveTo>
                <a:lnTo>
                  <a:pt x="12192000" y="0"/>
                </a:lnTo>
                <a:lnTo>
                  <a:pt x="12192000" y="1353869"/>
                </a:lnTo>
                <a:lnTo>
                  <a:pt x="0" y="1353869"/>
                </a:lnTo>
                <a:close/>
              </a:path>
            </a:pathLst>
          </a:custGeom>
        </p:spPr>
      </p:pic>
      <p:sp>
        <p:nvSpPr>
          <p:cNvPr id="12" name="图片占位符 11">
            <a:extLst>
              <a:ext uri="{FF2B5EF4-FFF2-40B4-BE49-F238E27FC236}">
                <a16:creationId xmlns:a16="http://schemas.microsoft.com/office/drawing/2014/main" id="{4965D6D8-71F1-40FF-BAE1-CAB1438E3592}"/>
              </a:ext>
            </a:extLst>
          </p:cNvPr>
          <p:cNvSpPr>
            <a:spLocks noGrp="1"/>
          </p:cNvSpPr>
          <p:nvPr>
            <p:ph type="pic" sz="quarter" idx="10"/>
          </p:nvPr>
        </p:nvSpPr>
        <p:spPr>
          <a:xfrm>
            <a:off x="660400" y="1495641"/>
            <a:ext cx="3771900" cy="4343400"/>
          </a:xfrm>
          <a:custGeom>
            <a:avLst/>
            <a:gdLst>
              <a:gd name="connsiteX0" fmla="*/ 942975 w 3771900"/>
              <a:gd name="connsiteY0" fmla="*/ 0 h 4343400"/>
              <a:gd name="connsiteX1" fmla="*/ 3771900 w 3771900"/>
              <a:gd name="connsiteY1" fmla="*/ 0 h 4343400"/>
              <a:gd name="connsiteX2" fmla="*/ 2828925 w 3771900"/>
              <a:gd name="connsiteY2" fmla="*/ 4343400 h 4343400"/>
              <a:gd name="connsiteX3" fmla="*/ 0 w 3771900"/>
              <a:gd name="connsiteY3" fmla="*/ 4343400 h 4343400"/>
            </a:gdLst>
            <a:ahLst/>
            <a:cxnLst>
              <a:cxn ang="0">
                <a:pos x="connsiteX0" y="connsiteY0"/>
              </a:cxn>
              <a:cxn ang="0">
                <a:pos x="connsiteX1" y="connsiteY1"/>
              </a:cxn>
              <a:cxn ang="0">
                <a:pos x="connsiteX2" y="connsiteY2"/>
              </a:cxn>
              <a:cxn ang="0">
                <a:pos x="connsiteX3" y="connsiteY3"/>
              </a:cxn>
            </a:cxnLst>
            <a:rect l="l" t="t" r="r" b="b"/>
            <a:pathLst>
              <a:path w="3771900" h="4343400">
                <a:moveTo>
                  <a:pt x="942975" y="0"/>
                </a:moveTo>
                <a:lnTo>
                  <a:pt x="3771900" y="0"/>
                </a:lnTo>
                <a:lnTo>
                  <a:pt x="2828925" y="4343400"/>
                </a:lnTo>
                <a:lnTo>
                  <a:pt x="0" y="4343400"/>
                </a:lnTo>
                <a:close/>
              </a:path>
            </a:pathLst>
          </a:custGeom>
        </p:spPr>
        <p:txBody>
          <a:bodyPr wrap="square">
            <a:noAutofit/>
          </a:bodyPr>
          <a:lstStyle/>
          <a:p>
            <a:endParaRPr lang="zh-CN" altLang="en-US"/>
          </a:p>
        </p:txBody>
      </p:sp>
      <p:pic>
        <p:nvPicPr>
          <p:cNvPr id="9" name="图片 8">
            <a:extLst>
              <a:ext uri="{FF2B5EF4-FFF2-40B4-BE49-F238E27FC236}">
                <a16:creationId xmlns:a16="http://schemas.microsoft.com/office/drawing/2014/main" id="{A23C0978-6789-45A2-9DA7-A4D258BD05B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47001" y="80396"/>
            <a:ext cx="863600" cy="863600"/>
          </a:xfrm>
          <a:prstGeom prst="rect">
            <a:avLst/>
          </a:prstGeom>
        </p:spPr>
      </p:pic>
      <p:sp>
        <p:nvSpPr>
          <p:cNvPr id="10" name="文本框 9">
            <a:extLst>
              <a:ext uri="{FF2B5EF4-FFF2-40B4-BE49-F238E27FC236}">
                <a16:creationId xmlns:a16="http://schemas.microsoft.com/office/drawing/2014/main" id="{7558219D-4329-48DA-A42D-BB31DCC741D5}"/>
              </a:ext>
            </a:extLst>
          </p:cNvPr>
          <p:cNvSpPr txBox="1"/>
          <p:nvPr userDrawn="1"/>
        </p:nvSpPr>
        <p:spPr>
          <a:xfrm>
            <a:off x="9677400" y="6550223"/>
            <a:ext cx="2362200" cy="307777"/>
          </a:xfrm>
          <a:prstGeom prst="rect">
            <a:avLst/>
          </a:prstGeom>
          <a:noFill/>
        </p:spPr>
        <p:txBody>
          <a:bodyPr wrap="square" rtlCol="0">
            <a:spAutoFit/>
          </a:bodyPr>
          <a:lstStyle/>
          <a:p>
            <a:pPr algn="dist"/>
            <a:r>
              <a:rPr lang="zh-CN" altLang="en-US" sz="1400" dirty="0">
                <a:solidFill>
                  <a:schemeClr val="bg1"/>
                </a:solidFill>
                <a:latin typeface="方正姚体" panose="02010601030101010101" pitchFamily="2" charset="-122"/>
                <a:ea typeface="方正姚体" panose="02010601030101010101" pitchFamily="2" charset="-122"/>
              </a:rPr>
              <a:t>允公允能 日新月异</a:t>
            </a:r>
          </a:p>
        </p:txBody>
      </p:sp>
      <p:sp>
        <p:nvSpPr>
          <p:cNvPr id="11" name="椭圆 10">
            <a:extLst>
              <a:ext uri="{FF2B5EF4-FFF2-40B4-BE49-F238E27FC236}">
                <a16:creationId xmlns:a16="http://schemas.microsoft.com/office/drawing/2014/main" id="{E1E0525F-4752-4845-84EB-41FD5551F15C}"/>
              </a:ext>
            </a:extLst>
          </p:cNvPr>
          <p:cNvSpPr/>
          <p:nvPr userDrawn="1"/>
        </p:nvSpPr>
        <p:spPr>
          <a:xfrm>
            <a:off x="279400" y="277246"/>
            <a:ext cx="469900" cy="4699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图片占位符 12">
            <a:extLst>
              <a:ext uri="{FF2B5EF4-FFF2-40B4-BE49-F238E27FC236}">
                <a16:creationId xmlns:a16="http://schemas.microsoft.com/office/drawing/2014/main" id="{85417601-2881-4637-B17F-CF0977894BFC}"/>
              </a:ext>
            </a:extLst>
          </p:cNvPr>
          <p:cNvSpPr>
            <a:spLocks noGrp="1"/>
          </p:cNvSpPr>
          <p:nvPr>
            <p:ph type="pic" sz="quarter" idx="11"/>
          </p:nvPr>
        </p:nvSpPr>
        <p:spPr>
          <a:xfrm>
            <a:off x="6426200" y="1495641"/>
            <a:ext cx="3771900" cy="4343400"/>
          </a:xfrm>
          <a:custGeom>
            <a:avLst/>
            <a:gdLst>
              <a:gd name="connsiteX0" fmla="*/ 942975 w 3771900"/>
              <a:gd name="connsiteY0" fmla="*/ 0 h 4343400"/>
              <a:gd name="connsiteX1" fmla="*/ 3771900 w 3771900"/>
              <a:gd name="connsiteY1" fmla="*/ 0 h 4343400"/>
              <a:gd name="connsiteX2" fmla="*/ 2828925 w 3771900"/>
              <a:gd name="connsiteY2" fmla="*/ 4343400 h 4343400"/>
              <a:gd name="connsiteX3" fmla="*/ 0 w 3771900"/>
              <a:gd name="connsiteY3" fmla="*/ 4343400 h 4343400"/>
            </a:gdLst>
            <a:ahLst/>
            <a:cxnLst>
              <a:cxn ang="0">
                <a:pos x="connsiteX0" y="connsiteY0"/>
              </a:cxn>
              <a:cxn ang="0">
                <a:pos x="connsiteX1" y="connsiteY1"/>
              </a:cxn>
              <a:cxn ang="0">
                <a:pos x="connsiteX2" y="connsiteY2"/>
              </a:cxn>
              <a:cxn ang="0">
                <a:pos x="connsiteX3" y="connsiteY3"/>
              </a:cxn>
            </a:cxnLst>
            <a:rect l="l" t="t" r="r" b="b"/>
            <a:pathLst>
              <a:path w="3771900" h="4343400">
                <a:moveTo>
                  <a:pt x="942975" y="0"/>
                </a:moveTo>
                <a:lnTo>
                  <a:pt x="3771900" y="0"/>
                </a:lnTo>
                <a:lnTo>
                  <a:pt x="2828925" y="4343400"/>
                </a:lnTo>
                <a:lnTo>
                  <a:pt x="0" y="43434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15799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6AF22D12-7BD8-4802-B35A-AC6A517FAAD4}"/>
              </a:ext>
            </a:extLst>
          </p:cNvPr>
          <p:cNvPicPr>
            <a:picLocks noChangeAspect="1"/>
          </p:cNvPicPr>
          <p:nvPr userDrawn="1"/>
        </p:nvPicPr>
        <p:blipFill>
          <a:blip r:embed="rId2"/>
          <a:srcRect l="929" b="6418"/>
          <a:stretch>
            <a:fillRect/>
          </a:stretch>
        </p:blipFill>
        <p:spPr>
          <a:xfrm>
            <a:off x="0" y="5677445"/>
            <a:ext cx="12192000" cy="1353869"/>
          </a:xfrm>
          <a:custGeom>
            <a:avLst/>
            <a:gdLst>
              <a:gd name="connsiteX0" fmla="*/ 0 w 12192000"/>
              <a:gd name="connsiteY0" fmla="*/ 0 h 1353869"/>
              <a:gd name="connsiteX1" fmla="*/ 12192000 w 12192000"/>
              <a:gd name="connsiteY1" fmla="*/ 0 h 1353869"/>
              <a:gd name="connsiteX2" fmla="*/ 12192000 w 12192000"/>
              <a:gd name="connsiteY2" fmla="*/ 1353869 h 1353869"/>
              <a:gd name="connsiteX3" fmla="*/ 0 w 12192000"/>
              <a:gd name="connsiteY3" fmla="*/ 1353869 h 1353869"/>
            </a:gdLst>
            <a:ahLst/>
            <a:cxnLst>
              <a:cxn ang="0">
                <a:pos x="connsiteX0" y="connsiteY0"/>
              </a:cxn>
              <a:cxn ang="0">
                <a:pos x="connsiteX1" y="connsiteY1"/>
              </a:cxn>
              <a:cxn ang="0">
                <a:pos x="connsiteX2" y="connsiteY2"/>
              </a:cxn>
              <a:cxn ang="0">
                <a:pos x="connsiteX3" y="connsiteY3"/>
              </a:cxn>
            </a:cxnLst>
            <a:rect l="l" t="t" r="r" b="b"/>
            <a:pathLst>
              <a:path w="12192000" h="1353869">
                <a:moveTo>
                  <a:pt x="0" y="0"/>
                </a:moveTo>
                <a:lnTo>
                  <a:pt x="12192000" y="0"/>
                </a:lnTo>
                <a:lnTo>
                  <a:pt x="12192000" y="1353869"/>
                </a:lnTo>
                <a:lnTo>
                  <a:pt x="0" y="1353869"/>
                </a:lnTo>
                <a:close/>
              </a:path>
            </a:pathLst>
          </a:custGeom>
        </p:spPr>
      </p:pic>
      <p:pic>
        <p:nvPicPr>
          <p:cNvPr id="9" name="图片 8">
            <a:extLst>
              <a:ext uri="{FF2B5EF4-FFF2-40B4-BE49-F238E27FC236}">
                <a16:creationId xmlns:a16="http://schemas.microsoft.com/office/drawing/2014/main" id="{A23C0978-6789-45A2-9DA7-A4D258BD05B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47001" y="80396"/>
            <a:ext cx="863600" cy="863600"/>
          </a:xfrm>
          <a:prstGeom prst="rect">
            <a:avLst/>
          </a:prstGeom>
        </p:spPr>
      </p:pic>
      <p:sp>
        <p:nvSpPr>
          <p:cNvPr id="10" name="文本框 9">
            <a:extLst>
              <a:ext uri="{FF2B5EF4-FFF2-40B4-BE49-F238E27FC236}">
                <a16:creationId xmlns:a16="http://schemas.microsoft.com/office/drawing/2014/main" id="{7558219D-4329-48DA-A42D-BB31DCC741D5}"/>
              </a:ext>
            </a:extLst>
          </p:cNvPr>
          <p:cNvSpPr txBox="1"/>
          <p:nvPr userDrawn="1"/>
        </p:nvSpPr>
        <p:spPr>
          <a:xfrm>
            <a:off x="9677400" y="6550223"/>
            <a:ext cx="2362200" cy="307777"/>
          </a:xfrm>
          <a:prstGeom prst="rect">
            <a:avLst/>
          </a:prstGeom>
          <a:noFill/>
        </p:spPr>
        <p:txBody>
          <a:bodyPr wrap="square" rtlCol="0">
            <a:spAutoFit/>
          </a:bodyPr>
          <a:lstStyle/>
          <a:p>
            <a:pPr algn="dist"/>
            <a:r>
              <a:rPr lang="zh-CN" altLang="en-US" sz="1400" dirty="0">
                <a:solidFill>
                  <a:schemeClr val="bg1"/>
                </a:solidFill>
                <a:latin typeface="方正姚体" panose="02010601030101010101" pitchFamily="2" charset="-122"/>
                <a:ea typeface="方正姚体" panose="02010601030101010101" pitchFamily="2" charset="-122"/>
              </a:rPr>
              <a:t>允公允能 日新月异</a:t>
            </a:r>
          </a:p>
        </p:txBody>
      </p:sp>
      <p:sp>
        <p:nvSpPr>
          <p:cNvPr id="11" name="椭圆 10">
            <a:extLst>
              <a:ext uri="{FF2B5EF4-FFF2-40B4-BE49-F238E27FC236}">
                <a16:creationId xmlns:a16="http://schemas.microsoft.com/office/drawing/2014/main" id="{E1E0525F-4752-4845-84EB-41FD5551F15C}"/>
              </a:ext>
            </a:extLst>
          </p:cNvPr>
          <p:cNvSpPr/>
          <p:nvPr userDrawn="1"/>
        </p:nvSpPr>
        <p:spPr>
          <a:xfrm>
            <a:off x="279400" y="277246"/>
            <a:ext cx="469900" cy="4699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片占位符 2">
            <a:extLst>
              <a:ext uri="{FF2B5EF4-FFF2-40B4-BE49-F238E27FC236}">
                <a16:creationId xmlns:a16="http://schemas.microsoft.com/office/drawing/2014/main" id="{334717B2-31B8-4E92-BDC1-85A8064411D6}"/>
              </a:ext>
            </a:extLst>
          </p:cNvPr>
          <p:cNvSpPr>
            <a:spLocks noGrp="1"/>
          </p:cNvSpPr>
          <p:nvPr>
            <p:ph type="pic" sz="quarter" idx="10"/>
          </p:nvPr>
        </p:nvSpPr>
        <p:spPr>
          <a:xfrm>
            <a:off x="1403040" y="1445435"/>
            <a:ext cx="2163775" cy="2396907"/>
          </a:xfrm>
          <a:ln w="38100">
            <a:solidFill>
              <a:srgbClr val="963A89"/>
            </a:solidFill>
          </a:ln>
        </p:spPr>
        <p:txBody>
          <a:bodyPr/>
          <a:lstStyle/>
          <a:p>
            <a:endParaRPr lang="zh-CN" altLang="en-US" dirty="0"/>
          </a:p>
        </p:txBody>
      </p:sp>
      <p:sp>
        <p:nvSpPr>
          <p:cNvPr id="36" name="图片占位符 2">
            <a:extLst>
              <a:ext uri="{FF2B5EF4-FFF2-40B4-BE49-F238E27FC236}">
                <a16:creationId xmlns:a16="http://schemas.microsoft.com/office/drawing/2014/main" id="{1C0B404B-7FE1-4A2E-BAA6-98454F02B4C4}"/>
              </a:ext>
            </a:extLst>
          </p:cNvPr>
          <p:cNvSpPr>
            <a:spLocks noGrp="1"/>
          </p:cNvSpPr>
          <p:nvPr>
            <p:ph type="pic" sz="quarter" idx="12"/>
          </p:nvPr>
        </p:nvSpPr>
        <p:spPr>
          <a:xfrm>
            <a:off x="3854186" y="1445435"/>
            <a:ext cx="2163775" cy="2396907"/>
          </a:xfrm>
          <a:ln w="38100" cap="flat" cmpd="sng" algn="ctr">
            <a:solidFill>
              <a:srgbClr val="963A89"/>
            </a:solidFill>
            <a:prstDash val="solid"/>
            <a:round/>
            <a:headEnd type="none" w="med" len="med"/>
            <a:tailEnd type="none" w="med" len="med"/>
          </a:ln>
          <a:effectLst/>
        </p:spPr>
        <p:txBody>
          <a:bodyPr/>
          <a:lstStyle/>
          <a:p>
            <a:endParaRPr lang="zh-CN" altLang="en-US" dirty="0"/>
          </a:p>
        </p:txBody>
      </p:sp>
      <p:sp>
        <p:nvSpPr>
          <p:cNvPr id="37" name="图片占位符 2">
            <a:extLst>
              <a:ext uri="{FF2B5EF4-FFF2-40B4-BE49-F238E27FC236}">
                <a16:creationId xmlns:a16="http://schemas.microsoft.com/office/drawing/2014/main" id="{047E7C01-3DCE-455E-BD4E-D920D2FEB57A}"/>
              </a:ext>
            </a:extLst>
          </p:cNvPr>
          <p:cNvSpPr>
            <a:spLocks noGrp="1"/>
          </p:cNvSpPr>
          <p:nvPr>
            <p:ph type="pic" sz="quarter" idx="13"/>
          </p:nvPr>
        </p:nvSpPr>
        <p:spPr>
          <a:xfrm>
            <a:off x="6305333" y="1445435"/>
            <a:ext cx="2163775" cy="2396907"/>
          </a:xfrm>
          <a:ln w="38100" cap="flat" cmpd="sng" algn="ctr">
            <a:solidFill>
              <a:srgbClr val="963A89"/>
            </a:solidFill>
            <a:prstDash val="solid"/>
            <a:round/>
            <a:headEnd type="none" w="med" len="med"/>
            <a:tailEnd type="none" w="med" len="med"/>
          </a:ln>
          <a:effectLst/>
        </p:spPr>
        <p:txBody>
          <a:bodyPr/>
          <a:lstStyle/>
          <a:p>
            <a:endParaRPr lang="zh-CN" altLang="en-US" dirty="0"/>
          </a:p>
        </p:txBody>
      </p:sp>
      <p:sp>
        <p:nvSpPr>
          <p:cNvPr id="35" name="图片占位符 2">
            <a:extLst>
              <a:ext uri="{FF2B5EF4-FFF2-40B4-BE49-F238E27FC236}">
                <a16:creationId xmlns:a16="http://schemas.microsoft.com/office/drawing/2014/main" id="{6F7AD09C-1494-45C9-922C-30BCBEFF91E4}"/>
              </a:ext>
            </a:extLst>
          </p:cNvPr>
          <p:cNvSpPr>
            <a:spLocks noGrp="1"/>
          </p:cNvSpPr>
          <p:nvPr>
            <p:ph type="pic" sz="quarter" idx="11"/>
          </p:nvPr>
        </p:nvSpPr>
        <p:spPr>
          <a:xfrm>
            <a:off x="8756479" y="1445435"/>
            <a:ext cx="2163775" cy="2396907"/>
          </a:xfrm>
          <a:ln w="38100">
            <a:solidFill>
              <a:srgbClr val="963A89"/>
            </a:solidFill>
          </a:ln>
        </p:spPr>
        <p:txBody>
          <a:bodyPr/>
          <a:lstStyle/>
          <a:p>
            <a:endParaRPr lang="zh-CN" altLang="en-US" dirty="0"/>
          </a:p>
        </p:txBody>
      </p:sp>
    </p:spTree>
    <p:extLst>
      <p:ext uri="{BB962C8B-B14F-4D97-AF65-F5344CB8AC3E}">
        <p14:creationId xmlns:p14="http://schemas.microsoft.com/office/powerpoint/2010/main" val="2066454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69044961-BE02-43FC-A441-D6C0F8F36993}"/>
              </a:ext>
            </a:extLst>
          </p:cNvPr>
          <p:cNvPicPr>
            <a:picLocks noChangeAspect="1"/>
          </p:cNvPicPr>
          <p:nvPr userDrawn="1"/>
        </p:nvPicPr>
        <p:blipFill>
          <a:blip r:embed="rId2"/>
          <a:srcRect l="929" b="6418"/>
          <a:stretch>
            <a:fillRect/>
          </a:stretch>
        </p:blipFill>
        <p:spPr>
          <a:xfrm>
            <a:off x="0" y="5677445"/>
            <a:ext cx="12192000" cy="1353869"/>
          </a:xfrm>
          <a:custGeom>
            <a:avLst/>
            <a:gdLst>
              <a:gd name="connsiteX0" fmla="*/ 0 w 12192000"/>
              <a:gd name="connsiteY0" fmla="*/ 0 h 1353869"/>
              <a:gd name="connsiteX1" fmla="*/ 12192000 w 12192000"/>
              <a:gd name="connsiteY1" fmla="*/ 0 h 1353869"/>
              <a:gd name="connsiteX2" fmla="*/ 12192000 w 12192000"/>
              <a:gd name="connsiteY2" fmla="*/ 1353869 h 1353869"/>
              <a:gd name="connsiteX3" fmla="*/ 0 w 12192000"/>
              <a:gd name="connsiteY3" fmla="*/ 1353869 h 1353869"/>
            </a:gdLst>
            <a:ahLst/>
            <a:cxnLst>
              <a:cxn ang="0">
                <a:pos x="connsiteX0" y="connsiteY0"/>
              </a:cxn>
              <a:cxn ang="0">
                <a:pos x="connsiteX1" y="connsiteY1"/>
              </a:cxn>
              <a:cxn ang="0">
                <a:pos x="connsiteX2" y="connsiteY2"/>
              </a:cxn>
              <a:cxn ang="0">
                <a:pos x="connsiteX3" y="connsiteY3"/>
              </a:cxn>
            </a:cxnLst>
            <a:rect l="l" t="t" r="r" b="b"/>
            <a:pathLst>
              <a:path w="12192000" h="1353869">
                <a:moveTo>
                  <a:pt x="0" y="0"/>
                </a:moveTo>
                <a:lnTo>
                  <a:pt x="12192000" y="0"/>
                </a:lnTo>
                <a:lnTo>
                  <a:pt x="12192000" y="1353869"/>
                </a:lnTo>
                <a:lnTo>
                  <a:pt x="0" y="1353869"/>
                </a:lnTo>
                <a:close/>
              </a:path>
            </a:pathLst>
          </a:custGeom>
        </p:spPr>
      </p:pic>
      <p:sp>
        <p:nvSpPr>
          <p:cNvPr id="14" name="Freeform 17">
            <a:extLst>
              <a:ext uri="{FF2B5EF4-FFF2-40B4-BE49-F238E27FC236}">
                <a16:creationId xmlns:a16="http://schemas.microsoft.com/office/drawing/2014/main" id="{52559BC3-F9A4-4544-8899-8AA9CE393D38}"/>
              </a:ext>
            </a:extLst>
          </p:cNvPr>
          <p:cNvSpPr/>
          <p:nvPr userDrawn="1"/>
        </p:nvSpPr>
        <p:spPr bwMode="auto">
          <a:xfrm>
            <a:off x="946150" y="1315711"/>
            <a:ext cx="4819650" cy="4703259"/>
          </a:xfrm>
          <a:custGeom>
            <a:avLst/>
            <a:gdLst>
              <a:gd name="T0" fmla="*/ 701 w 1716"/>
              <a:gd name="T1" fmla="*/ 48 h 1673"/>
              <a:gd name="T2" fmla="*/ 316 w 1716"/>
              <a:gd name="T3" fmla="*/ 234 h 1673"/>
              <a:gd name="T4" fmla="*/ 120 w 1716"/>
              <a:gd name="T5" fmla="*/ 479 h 1673"/>
              <a:gd name="T6" fmla="*/ 25 w 1716"/>
              <a:gd name="T7" fmla="*/ 896 h 1673"/>
              <a:gd name="T8" fmla="*/ 95 w 1716"/>
              <a:gd name="T9" fmla="*/ 1202 h 1673"/>
              <a:gd name="T10" fmla="*/ 361 w 1716"/>
              <a:gd name="T11" fmla="*/ 1537 h 1673"/>
              <a:gd name="T12" fmla="*/ 644 w 1716"/>
              <a:gd name="T13" fmla="*/ 1673 h 1673"/>
              <a:gd name="T14" fmla="*/ 1072 w 1716"/>
              <a:gd name="T15" fmla="*/ 1673 h 1673"/>
              <a:gd name="T16" fmla="*/ 1355 w 1716"/>
              <a:gd name="T17" fmla="*/ 1537 h 1673"/>
              <a:gd name="T18" fmla="*/ 1621 w 1716"/>
              <a:gd name="T19" fmla="*/ 1202 h 1673"/>
              <a:gd name="T20" fmla="*/ 1691 w 1716"/>
              <a:gd name="T21" fmla="*/ 896 h 1673"/>
              <a:gd name="T22" fmla="*/ 1596 w 1716"/>
              <a:gd name="T23" fmla="*/ 479 h 1673"/>
              <a:gd name="T24" fmla="*/ 1400 w 1716"/>
              <a:gd name="T25" fmla="*/ 234 h 1673"/>
              <a:gd name="T26" fmla="*/ 1015 w 1716"/>
              <a:gd name="T27" fmla="*/ 48 h 1673"/>
              <a:gd name="T28" fmla="*/ 701 w 1716"/>
              <a:gd name="T29" fmla="*/ 48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6" h="1673">
                <a:moveTo>
                  <a:pt x="701" y="48"/>
                </a:moveTo>
                <a:cubicBezTo>
                  <a:pt x="316" y="234"/>
                  <a:pt x="316" y="234"/>
                  <a:pt x="316" y="234"/>
                </a:cubicBezTo>
                <a:cubicBezTo>
                  <a:pt x="216" y="281"/>
                  <a:pt x="144" y="372"/>
                  <a:pt x="120" y="479"/>
                </a:cubicBezTo>
                <a:cubicBezTo>
                  <a:pt x="25" y="896"/>
                  <a:pt x="25" y="896"/>
                  <a:pt x="25" y="896"/>
                </a:cubicBezTo>
                <a:cubicBezTo>
                  <a:pt x="0" y="1004"/>
                  <a:pt x="26" y="1116"/>
                  <a:pt x="95" y="1202"/>
                </a:cubicBezTo>
                <a:cubicBezTo>
                  <a:pt x="361" y="1537"/>
                  <a:pt x="361" y="1537"/>
                  <a:pt x="361" y="1537"/>
                </a:cubicBezTo>
                <a:cubicBezTo>
                  <a:pt x="430" y="1623"/>
                  <a:pt x="534" y="1673"/>
                  <a:pt x="644" y="1673"/>
                </a:cubicBezTo>
                <a:cubicBezTo>
                  <a:pt x="1072" y="1673"/>
                  <a:pt x="1072" y="1673"/>
                  <a:pt x="1072" y="1673"/>
                </a:cubicBezTo>
                <a:cubicBezTo>
                  <a:pt x="1182" y="1673"/>
                  <a:pt x="1286" y="1623"/>
                  <a:pt x="1355" y="1537"/>
                </a:cubicBezTo>
                <a:cubicBezTo>
                  <a:pt x="1621" y="1202"/>
                  <a:pt x="1621" y="1202"/>
                  <a:pt x="1621" y="1202"/>
                </a:cubicBezTo>
                <a:cubicBezTo>
                  <a:pt x="1690" y="1116"/>
                  <a:pt x="1716" y="1004"/>
                  <a:pt x="1691" y="896"/>
                </a:cubicBezTo>
                <a:cubicBezTo>
                  <a:pt x="1596" y="479"/>
                  <a:pt x="1596" y="479"/>
                  <a:pt x="1596" y="479"/>
                </a:cubicBezTo>
                <a:cubicBezTo>
                  <a:pt x="1572" y="372"/>
                  <a:pt x="1500" y="281"/>
                  <a:pt x="1400" y="234"/>
                </a:cubicBezTo>
                <a:cubicBezTo>
                  <a:pt x="1015" y="48"/>
                  <a:pt x="1015" y="48"/>
                  <a:pt x="1015" y="48"/>
                </a:cubicBezTo>
                <a:cubicBezTo>
                  <a:pt x="916" y="0"/>
                  <a:pt x="800" y="0"/>
                  <a:pt x="701" y="48"/>
                </a:cubicBezTo>
                <a:close/>
              </a:path>
            </a:pathLst>
          </a:custGeom>
          <a:solidFill>
            <a:schemeClr val="accent1"/>
          </a:solidFill>
          <a:ln w="11113" cap="flat">
            <a:noFill/>
            <a:prstDash val="solid"/>
            <a:miter lim="800000"/>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pic>
        <p:nvPicPr>
          <p:cNvPr id="9" name="图片 8">
            <a:extLst>
              <a:ext uri="{FF2B5EF4-FFF2-40B4-BE49-F238E27FC236}">
                <a16:creationId xmlns:a16="http://schemas.microsoft.com/office/drawing/2014/main" id="{A23C0978-6789-45A2-9DA7-A4D258BD05B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47001" y="80396"/>
            <a:ext cx="863600" cy="863600"/>
          </a:xfrm>
          <a:prstGeom prst="rect">
            <a:avLst/>
          </a:prstGeom>
        </p:spPr>
      </p:pic>
      <p:sp>
        <p:nvSpPr>
          <p:cNvPr id="10" name="文本框 9">
            <a:extLst>
              <a:ext uri="{FF2B5EF4-FFF2-40B4-BE49-F238E27FC236}">
                <a16:creationId xmlns:a16="http://schemas.microsoft.com/office/drawing/2014/main" id="{7558219D-4329-48DA-A42D-BB31DCC741D5}"/>
              </a:ext>
            </a:extLst>
          </p:cNvPr>
          <p:cNvSpPr txBox="1"/>
          <p:nvPr userDrawn="1"/>
        </p:nvSpPr>
        <p:spPr>
          <a:xfrm>
            <a:off x="9677400" y="6550223"/>
            <a:ext cx="2362200" cy="307777"/>
          </a:xfrm>
          <a:prstGeom prst="rect">
            <a:avLst/>
          </a:prstGeom>
          <a:noFill/>
        </p:spPr>
        <p:txBody>
          <a:bodyPr wrap="square" rtlCol="0">
            <a:spAutoFit/>
          </a:bodyPr>
          <a:lstStyle/>
          <a:p>
            <a:pPr algn="dist"/>
            <a:r>
              <a:rPr lang="zh-CN" altLang="en-US" sz="1400" dirty="0">
                <a:solidFill>
                  <a:schemeClr val="bg1"/>
                </a:solidFill>
                <a:latin typeface="方正姚体" panose="02010601030101010101" pitchFamily="2" charset="-122"/>
                <a:ea typeface="方正姚体" panose="02010601030101010101" pitchFamily="2" charset="-122"/>
              </a:rPr>
              <a:t>允公允能 日新月异</a:t>
            </a:r>
          </a:p>
        </p:txBody>
      </p:sp>
      <p:sp>
        <p:nvSpPr>
          <p:cNvPr id="11" name="椭圆 10">
            <a:extLst>
              <a:ext uri="{FF2B5EF4-FFF2-40B4-BE49-F238E27FC236}">
                <a16:creationId xmlns:a16="http://schemas.microsoft.com/office/drawing/2014/main" id="{E1E0525F-4752-4845-84EB-41FD5551F15C}"/>
              </a:ext>
            </a:extLst>
          </p:cNvPr>
          <p:cNvSpPr/>
          <p:nvPr userDrawn="1"/>
        </p:nvSpPr>
        <p:spPr>
          <a:xfrm>
            <a:off x="279400" y="277246"/>
            <a:ext cx="469900" cy="4699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图片占位符 12">
            <a:extLst>
              <a:ext uri="{FF2B5EF4-FFF2-40B4-BE49-F238E27FC236}">
                <a16:creationId xmlns:a16="http://schemas.microsoft.com/office/drawing/2014/main" id="{B584A6D6-AB44-4DEE-A97F-6A25FB4BE784}"/>
              </a:ext>
            </a:extLst>
          </p:cNvPr>
          <p:cNvSpPr>
            <a:spLocks noGrp="1"/>
          </p:cNvSpPr>
          <p:nvPr>
            <p:ph type="pic" sz="quarter" idx="10"/>
          </p:nvPr>
        </p:nvSpPr>
        <p:spPr>
          <a:xfrm>
            <a:off x="1413230" y="1519576"/>
            <a:ext cx="4352570" cy="4295531"/>
          </a:xfrm>
          <a:custGeom>
            <a:avLst/>
            <a:gdLst>
              <a:gd name="connsiteX0" fmla="*/ 1691920 w 3383840"/>
              <a:gd name="connsiteY0" fmla="*/ 0 h 3339496"/>
              <a:gd name="connsiteX1" fmla="*/ 2007280 w 3383840"/>
              <a:gd name="connsiteY1" fmla="*/ 72379 h 3339496"/>
              <a:gd name="connsiteX2" fmla="*/ 2780614 w 3383840"/>
              <a:gd name="connsiteY2" fmla="*/ 446338 h 3339496"/>
              <a:gd name="connsiteX3" fmla="*/ 3174312 w 3383840"/>
              <a:gd name="connsiteY3" fmla="*/ 938919 h 3339496"/>
              <a:gd name="connsiteX4" fmla="*/ 3365135 w 3383840"/>
              <a:gd name="connsiteY4" fmla="*/ 1777311 h 3339496"/>
              <a:gd name="connsiteX5" fmla="*/ 3224528 w 3383840"/>
              <a:gd name="connsiteY5" fmla="*/ 2392535 h 3339496"/>
              <a:gd name="connsiteX6" fmla="*/ 2690225 w 3383840"/>
              <a:gd name="connsiteY6" fmla="*/ 3066064 h 3339496"/>
              <a:gd name="connsiteX7" fmla="*/ 2121774 w 3383840"/>
              <a:gd name="connsiteY7" fmla="*/ 3339496 h 3339496"/>
              <a:gd name="connsiteX8" fmla="*/ 1262067 w 3383840"/>
              <a:gd name="connsiteY8" fmla="*/ 3339496 h 3339496"/>
              <a:gd name="connsiteX9" fmla="*/ 693616 w 3383840"/>
              <a:gd name="connsiteY9" fmla="*/ 3066064 h 3339496"/>
              <a:gd name="connsiteX10" fmla="*/ 159312 w 3383840"/>
              <a:gd name="connsiteY10" fmla="*/ 2392535 h 3339496"/>
              <a:gd name="connsiteX11" fmla="*/ 18706 w 3383840"/>
              <a:gd name="connsiteY11" fmla="*/ 1777311 h 3339496"/>
              <a:gd name="connsiteX12" fmla="*/ 209528 w 3383840"/>
              <a:gd name="connsiteY12" fmla="*/ 938919 h 3339496"/>
              <a:gd name="connsiteX13" fmla="*/ 603226 w 3383840"/>
              <a:gd name="connsiteY13" fmla="*/ 446338 h 3339496"/>
              <a:gd name="connsiteX14" fmla="*/ 1376560 w 3383840"/>
              <a:gd name="connsiteY14" fmla="*/ 72379 h 3339496"/>
              <a:gd name="connsiteX15" fmla="*/ 1691920 w 3383840"/>
              <a:gd name="connsiteY15" fmla="*/ 0 h 333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83840" h="3339496">
                <a:moveTo>
                  <a:pt x="1691920" y="0"/>
                </a:moveTo>
                <a:cubicBezTo>
                  <a:pt x="1799886" y="0"/>
                  <a:pt x="1907851" y="24126"/>
                  <a:pt x="2007280" y="72379"/>
                </a:cubicBezTo>
                <a:cubicBezTo>
                  <a:pt x="2007280" y="72379"/>
                  <a:pt x="2007280" y="72379"/>
                  <a:pt x="2780614" y="446338"/>
                </a:cubicBezTo>
                <a:cubicBezTo>
                  <a:pt x="2981480" y="540833"/>
                  <a:pt x="3126104" y="723792"/>
                  <a:pt x="3174312" y="938919"/>
                </a:cubicBezTo>
                <a:cubicBezTo>
                  <a:pt x="3174312" y="938919"/>
                  <a:pt x="3174312" y="938919"/>
                  <a:pt x="3365135" y="1777311"/>
                </a:cubicBezTo>
                <a:cubicBezTo>
                  <a:pt x="3415351" y="1994449"/>
                  <a:pt x="3363126" y="2219629"/>
                  <a:pt x="3224528" y="2392535"/>
                </a:cubicBezTo>
                <a:cubicBezTo>
                  <a:pt x="3224528" y="2392535"/>
                  <a:pt x="3224528" y="2392535"/>
                  <a:pt x="2690225" y="3066064"/>
                </a:cubicBezTo>
                <a:cubicBezTo>
                  <a:pt x="2551627" y="3238969"/>
                  <a:pt x="2342726" y="3339496"/>
                  <a:pt x="2121774" y="3339496"/>
                </a:cubicBezTo>
                <a:cubicBezTo>
                  <a:pt x="2121774" y="3339496"/>
                  <a:pt x="2121774" y="3339496"/>
                  <a:pt x="1262067" y="3339496"/>
                </a:cubicBezTo>
                <a:cubicBezTo>
                  <a:pt x="1041114" y="3339496"/>
                  <a:pt x="832213" y="3238969"/>
                  <a:pt x="693616" y="3066064"/>
                </a:cubicBezTo>
                <a:cubicBezTo>
                  <a:pt x="693616" y="3066064"/>
                  <a:pt x="693616" y="3066064"/>
                  <a:pt x="159312" y="2392535"/>
                </a:cubicBezTo>
                <a:cubicBezTo>
                  <a:pt x="20714" y="2219629"/>
                  <a:pt x="-31511" y="1994449"/>
                  <a:pt x="18706" y="1777311"/>
                </a:cubicBezTo>
                <a:cubicBezTo>
                  <a:pt x="18706" y="1777311"/>
                  <a:pt x="18706" y="1777311"/>
                  <a:pt x="209528" y="938919"/>
                </a:cubicBezTo>
                <a:cubicBezTo>
                  <a:pt x="257736" y="723792"/>
                  <a:pt x="402360" y="540833"/>
                  <a:pt x="603226" y="446338"/>
                </a:cubicBezTo>
                <a:cubicBezTo>
                  <a:pt x="603226" y="446338"/>
                  <a:pt x="603226" y="446338"/>
                  <a:pt x="1376560" y="72379"/>
                </a:cubicBezTo>
                <a:cubicBezTo>
                  <a:pt x="1475989" y="24126"/>
                  <a:pt x="1583955" y="0"/>
                  <a:pt x="169192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609635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9D340-5E09-4D59-97A7-00D321553642}" type="datetime2">
              <a:rPr lang="zh-CN" altLang="en-US" smtClean="0"/>
              <a:t>2024年2月20日</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1" r:id="rId3"/>
    <p:sldLayoutId id="2147483652" r:id="rId4"/>
    <p:sldLayoutId id="2147483650" r:id="rId5"/>
    <p:sldLayoutId id="2147483660" r:id="rId6"/>
    <p:sldLayoutId id="2147483661" r:id="rId7"/>
    <p:sldLayoutId id="2147483663" r:id="rId8"/>
    <p:sldLayoutId id="2147483664" r:id="rId9"/>
    <p:sldLayoutId id="2147483665" r:id="rId10"/>
    <p:sldLayoutId id="2147483666" r:id="rId11"/>
    <p:sldLayoutId id="2147483667" r:id="rId12"/>
    <p:sldLayoutId id="2147483653" r:id="rId13"/>
    <p:sldLayoutId id="2147483654" r:id="rId14"/>
    <p:sldLayoutId id="2147483655" r:id="rId15"/>
    <p:sldLayoutId id="2147483656" r:id="rId16"/>
    <p:sldLayoutId id="2147483657" r:id="rId17"/>
    <p:sldLayoutId id="2147483658" r:id="rId18"/>
    <p:sldLayoutId id="2147483659" r:id="rId19"/>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hyperlink" Target="https://www.feistyduck.com/books/openssl-cookbook/"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内容占位符 14">
            <a:extLst>
              <a:ext uri="{FF2B5EF4-FFF2-40B4-BE49-F238E27FC236}">
                <a16:creationId xmlns:a16="http://schemas.microsoft.com/office/drawing/2014/main" id="{46B9712C-BA09-4F13-9BA2-AED347238ED5}"/>
              </a:ext>
            </a:extLst>
          </p:cNvPr>
          <p:cNvSpPr txBox="1">
            <a:spLocks/>
          </p:cNvSpPr>
          <p:nvPr/>
        </p:nvSpPr>
        <p:spPr>
          <a:xfrm>
            <a:off x="1517396" y="1753802"/>
            <a:ext cx="9157208" cy="2256054"/>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5400" b="1" kern="1200">
                <a:solidFill>
                  <a:srgbClr val="7E0C6E"/>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60000"/>
              </a:lnSpc>
            </a:pPr>
            <a:r>
              <a:rPr lang="zh-CN" altLang="en-US" sz="4800" dirty="0">
                <a:effectLst>
                  <a:outerShdw blurRad="38100" dist="38100" dir="2700000" algn="tl">
                    <a:srgbClr val="000000">
                      <a:alpha val="43137"/>
                    </a:srgbClr>
                  </a:outerShdw>
                </a:effectLst>
                <a:latin typeface=""/>
                <a:ea typeface="微软雅黑" panose="020B0503020204020204" pitchFamily="34" charset="-122"/>
                <a:sym typeface=""/>
              </a:rPr>
              <a:t>密码学综合实验</a:t>
            </a:r>
            <a:endParaRPr lang="en-US" altLang="zh-CN" sz="4800" dirty="0">
              <a:effectLst>
                <a:outerShdw blurRad="38100" dist="38100" dir="2700000" algn="tl">
                  <a:srgbClr val="000000">
                    <a:alpha val="43137"/>
                  </a:srgbClr>
                </a:outerShdw>
              </a:effectLst>
              <a:latin typeface=""/>
              <a:ea typeface="微软雅黑" panose="020B0503020204020204" pitchFamily="34" charset="-122"/>
              <a:sym typeface=""/>
            </a:endParaRPr>
          </a:p>
          <a:p>
            <a:pPr algn="ctr">
              <a:lnSpc>
                <a:spcPct val="160000"/>
              </a:lnSpc>
            </a:pPr>
            <a:endParaRPr lang="zh-CN" altLang="en-US" sz="4800" dirty="0">
              <a:effectLst>
                <a:outerShdw blurRad="38100" dist="38100" dir="2700000" algn="tl">
                  <a:srgbClr val="000000">
                    <a:alpha val="43137"/>
                  </a:srgbClr>
                </a:outerShdw>
              </a:effectLst>
              <a:latin typeface=""/>
              <a:ea typeface="微软雅黑" panose="020B0503020204020204" pitchFamily="34" charset="-122"/>
              <a:sym typeface=""/>
            </a:endParaRPr>
          </a:p>
        </p:txBody>
      </p:sp>
      <p:sp>
        <p:nvSpPr>
          <p:cNvPr id="22" name="内容占位符 14">
            <a:extLst>
              <a:ext uri="{FF2B5EF4-FFF2-40B4-BE49-F238E27FC236}">
                <a16:creationId xmlns:a16="http://schemas.microsoft.com/office/drawing/2014/main" id="{F8ECA188-EDBA-4335-8A11-A348ED1FD957}"/>
              </a:ext>
            </a:extLst>
          </p:cNvPr>
          <p:cNvSpPr txBox="1">
            <a:spLocks/>
          </p:cNvSpPr>
          <p:nvPr/>
        </p:nvSpPr>
        <p:spPr>
          <a:xfrm>
            <a:off x="2859872" y="3992857"/>
            <a:ext cx="6472255" cy="1043362"/>
          </a:xfrm>
          <a:prstGeom prst="rect">
            <a:avLst/>
          </a:prstGeom>
        </p:spPr>
        <p:txBody>
          <a:bodyP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5400" b="1" kern="1200">
                <a:solidFill>
                  <a:srgbClr val="7E0C6E"/>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30000"/>
              </a:lnSpc>
            </a:pPr>
            <a:r>
              <a:rPr lang="zh-CN" altLang="en-US" sz="2400" dirty="0">
                <a:latin typeface=""/>
                <a:ea typeface="微软雅黑" panose="020B0503020204020204" pitchFamily="34" charset="-122"/>
              </a:rPr>
              <a:t>邓琮弋</a:t>
            </a:r>
            <a:endParaRPr lang="en-US" altLang="zh-CN" sz="2400" dirty="0">
              <a:latin typeface=""/>
              <a:ea typeface="微软雅黑" panose="020B0503020204020204" pitchFamily="34" charset="-122"/>
            </a:endParaRPr>
          </a:p>
          <a:p>
            <a:pPr algn="ctr">
              <a:lnSpc>
                <a:spcPct val="130000"/>
              </a:lnSpc>
            </a:pPr>
            <a:r>
              <a:rPr lang="en-US" altLang="zh-CN" sz="2400" dirty="0">
                <a:latin typeface=""/>
                <a:ea typeface="微软雅黑" panose="020B0503020204020204" pitchFamily="34" charset="-122"/>
              </a:rPr>
              <a:t>2024</a:t>
            </a:r>
            <a:r>
              <a:rPr lang="zh-CN" altLang="en-US" sz="2400" dirty="0">
                <a:latin typeface=""/>
                <a:ea typeface="微软雅黑" panose="020B0503020204020204" pitchFamily="34" charset="-122"/>
              </a:rPr>
              <a:t>年</a:t>
            </a:r>
            <a:r>
              <a:rPr lang="en-US" altLang="zh-CN" sz="2400" dirty="0">
                <a:latin typeface=""/>
                <a:ea typeface="微软雅黑" panose="020B0503020204020204" pitchFamily="34" charset="-122"/>
              </a:rPr>
              <a:t>2</a:t>
            </a:r>
            <a:r>
              <a:rPr lang="zh-CN" altLang="en-US" sz="2400" dirty="0">
                <a:latin typeface=""/>
                <a:ea typeface="微软雅黑" panose="020B0503020204020204" pitchFamily="34" charset="-122"/>
              </a:rPr>
              <a:t>月</a:t>
            </a:r>
            <a:endParaRPr lang="zh-CN" altLang="en-US" sz="2400" dirty="0">
              <a:latin typeface=""/>
              <a:ea typeface="微软雅黑" panose="020B0503020204020204" pitchFamily="34" charset="-122"/>
              <a:sym typeface=""/>
            </a:endParaRPr>
          </a:p>
        </p:txBody>
      </p:sp>
      <p:grpSp>
        <p:nvGrpSpPr>
          <p:cNvPr id="2" name="组合 1">
            <a:extLst>
              <a:ext uri="{FF2B5EF4-FFF2-40B4-BE49-F238E27FC236}">
                <a16:creationId xmlns:a16="http://schemas.microsoft.com/office/drawing/2014/main" id="{940A08AA-29C1-4F37-ACEA-2C9B87A377F8}"/>
              </a:ext>
            </a:extLst>
          </p:cNvPr>
          <p:cNvGrpSpPr/>
          <p:nvPr/>
        </p:nvGrpSpPr>
        <p:grpSpPr>
          <a:xfrm>
            <a:off x="8210295" y="3395010"/>
            <a:ext cx="1661328" cy="324811"/>
            <a:chOff x="7670799" y="3233111"/>
            <a:chExt cx="1661328" cy="324811"/>
          </a:xfrm>
        </p:grpSpPr>
        <p:cxnSp>
          <p:nvCxnSpPr>
            <p:cNvPr id="28" name="直接连接符 27">
              <a:extLst>
                <a:ext uri="{FF2B5EF4-FFF2-40B4-BE49-F238E27FC236}">
                  <a16:creationId xmlns:a16="http://schemas.microsoft.com/office/drawing/2014/main" id="{8E0B776C-D310-45D7-A0CF-E6CE8CA5E631}"/>
                </a:ext>
              </a:extLst>
            </p:cNvPr>
            <p:cNvCxnSpPr/>
            <p:nvPr/>
          </p:nvCxnSpPr>
          <p:spPr>
            <a:xfrm>
              <a:off x="8199455" y="3410911"/>
              <a:ext cx="1003300" cy="0"/>
            </a:xfrm>
            <a:prstGeom prst="line">
              <a:avLst/>
            </a:prstGeom>
            <a:ln w="76200">
              <a:gradFill>
                <a:gsLst>
                  <a:gs pos="0">
                    <a:schemeClr val="accent1">
                      <a:alpha val="0"/>
                    </a:schemeClr>
                  </a:gs>
                  <a:gs pos="100000">
                    <a:schemeClr val="accent1"/>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992991FE-ACED-47FF-9518-9AA593CEF89B}"/>
                </a:ext>
              </a:extLst>
            </p:cNvPr>
            <p:cNvCxnSpPr/>
            <p:nvPr/>
          </p:nvCxnSpPr>
          <p:spPr>
            <a:xfrm>
              <a:off x="8328827" y="3557922"/>
              <a:ext cx="1003300" cy="0"/>
            </a:xfrm>
            <a:prstGeom prst="line">
              <a:avLst/>
            </a:prstGeom>
            <a:ln w="57150">
              <a:gradFill>
                <a:gsLst>
                  <a:gs pos="0">
                    <a:schemeClr val="accent3">
                      <a:lumMod val="20000"/>
                      <a:lumOff val="80000"/>
                      <a:alpha val="0"/>
                    </a:schemeClr>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F45A2789-8087-4E0D-9920-E62D1F9D9248}"/>
                </a:ext>
              </a:extLst>
            </p:cNvPr>
            <p:cNvCxnSpPr/>
            <p:nvPr/>
          </p:nvCxnSpPr>
          <p:spPr>
            <a:xfrm>
              <a:off x="7670799" y="3233111"/>
              <a:ext cx="1003300" cy="0"/>
            </a:xfrm>
            <a:prstGeom prst="line">
              <a:avLst/>
            </a:prstGeom>
            <a:ln w="57150">
              <a:gradFill>
                <a:gsLst>
                  <a:gs pos="0">
                    <a:schemeClr val="accent3">
                      <a:lumMod val="20000"/>
                      <a:lumOff val="80000"/>
                      <a:alpha val="0"/>
                    </a:schemeClr>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32" name="图片 31">
            <a:extLst>
              <a:ext uri="{FF2B5EF4-FFF2-40B4-BE49-F238E27FC236}">
                <a16:creationId xmlns:a16="http://schemas.microsoft.com/office/drawing/2014/main" id="{A5E36DE7-C9F1-4329-AA00-01E6E51F14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0156" y="586122"/>
            <a:ext cx="863600" cy="863600"/>
          </a:xfrm>
          <a:prstGeom prst="rect">
            <a:avLst/>
          </a:prstGeom>
        </p:spPr>
      </p:pic>
      <p:grpSp>
        <p:nvGrpSpPr>
          <p:cNvPr id="3" name="组合 2">
            <a:extLst>
              <a:ext uri="{FF2B5EF4-FFF2-40B4-BE49-F238E27FC236}">
                <a16:creationId xmlns:a16="http://schemas.microsoft.com/office/drawing/2014/main" id="{1355F5AB-38CC-4F62-A0A1-BDAE14F99D1B}"/>
              </a:ext>
            </a:extLst>
          </p:cNvPr>
          <p:cNvGrpSpPr/>
          <p:nvPr/>
        </p:nvGrpSpPr>
        <p:grpSpPr>
          <a:xfrm>
            <a:off x="1338244" y="1287316"/>
            <a:ext cx="1661328" cy="324811"/>
            <a:chOff x="2201844" y="1429711"/>
            <a:chExt cx="1661328" cy="324811"/>
          </a:xfrm>
        </p:grpSpPr>
        <p:cxnSp>
          <p:nvCxnSpPr>
            <p:cNvPr id="24" name="直接连接符 23">
              <a:extLst>
                <a:ext uri="{FF2B5EF4-FFF2-40B4-BE49-F238E27FC236}">
                  <a16:creationId xmlns:a16="http://schemas.microsoft.com/office/drawing/2014/main" id="{7B96CD09-B1CF-4B4B-87F6-7221B032C61E}"/>
                </a:ext>
              </a:extLst>
            </p:cNvPr>
            <p:cNvCxnSpPr/>
            <p:nvPr/>
          </p:nvCxnSpPr>
          <p:spPr>
            <a:xfrm>
              <a:off x="2730500" y="1607511"/>
              <a:ext cx="1003300" cy="0"/>
            </a:xfrm>
            <a:prstGeom prst="line">
              <a:avLst/>
            </a:prstGeom>
            <a:ln w="76200">
              <a:gradFill>
                <a:gsLst>
                  <a:gs pos="0">
                    <a:schemeClr val="accent1">
                      <a:alpha val="0"/>
                    </a:schemeClr>
                  </a:gs>
                  <a:gs pos="100000">
                    <a:schemeClr val="accent1"/>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8EB09B1B-39FB-4D45-8774-3573AE9D5FFA}"/>
                </a:ext>
              </a:extLst>
            </p:cNvPr>
            <p:cNvCxnSpPr/>
            <p:nvPr/>
          </p:nvCxnSpPr>
          <p:spPr>
            <a:xfrm>
              <a:off x="2859872" y="1754522"/>
              <a:ext cx="1003300" cy="0"/>
            </a:xfrm>
            <a:prstGeom prst="line">
              <a:avLst/>
            </a:prstGeom>
            <a:ln w="57150">
              <a:gradFill>
                <a:gsLst>
                  <a:gs pos="0">
                    <a:schemeClr val="accent3">
                      <a:lumMod val="20000"/>
                      <a:lumOff val="80000"/>
                      <a:alpha val="0"/>
                    </a:schemeClr>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094D75E6-DA2C-43EA-8C19-B310CEF1B47A}"/>
                </a:ext>
              </a:extLst>
            </p:cNvPr>
            <p:cNvCxnSpPr/>
            <p:nvPr/>
          </p:nvCxnSpPr>
          <p:spPr>
            <a:xfrm>
              <a:off x="2201844" y="1429711"/>
              <a:ext cx="1003300" cy="0"/>
            </a:xfrm>
            <a:prstGeom prst="line">
              <a:avLst/>
            </a:prstGeom>
            <a:ln w="57150">
              <a:gradFill>
                <a:gsLst>
                  <a:gs pos="0">
                    <a:schemeClr val="accent3">
                      <a:lumMod val="20000"/>
                      <a:lumOff val="80000"/>
                      <a:alpha val="0"/>
                    </a:schemeClr>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1307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rPr>
              <a:t>公钥基础设施</a:t>
            </a:r>
            <a:endPar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endParaRPr>
          </a:p>
        </p:txBody>
      </p:sp>
      <p:sp>
        <p:nvSpPr>
          <p:cNvPr id="16" name="文本框 15">
            <a:extLst>
              <a:ext uri="{FF2B5EF4-FFF2-40B4-BE49-F238E27FC236}">
                <a16:creationId xmlns:a16="http://schemas.microsoft.com/office/drawing/2014/main" id="{2035914F-44DF-D53E-EBF9-DB4B98D8189C}"/>
              </a:ext>
            </a:extLst>
          </p:cNvPr>
          <p:cNvSpPr txBox="1"/>
          <p:nvPr/>
        </p:nvSpPr>
        <p:spPr>
          <a:xfrm>
            <a:off x="468634" y="972007"/>
            <a:ext cx="11254732" cy="5539465"/>
          </a:xfrm>
          <a:prstGeom prst="rect">
            <a:avLst/>
          </a:prstGeom>
          <a:noFill/>
        </p:spPr>
        <p:txBody>
          <a:bodyPr wrap="square" rtlCol="0">
            <a:spAutoFit/>
          </a:bodyPr>
          <a:lstStyle/>
          <a:p>
            <a:pPr>
              <a:lnSpc>
                <a:spcPct val="200000"/>
              </a:lnSpc>
            </a:pPr>
            <a:r>
              <a:rPr lang="en-US" altLang="zh-CN" sz="28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PKI</a:t>
            </a:r>
            <a:r>
              <a:rPr lang="zh-CN" altLang="en-US" sz="28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的基本组成</a:t>
            </a:r>
            <a:endParaRPr lang="en-US" altLang="zh-CN" sz="28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endParaRPr>
          </a:p>
          <a:p>
            <a:pPr>
              <a:lnSpc>
                <a:spcPct val="200000"/>
              </a:lnSpc>
            </a:pPr>
            <a:r>
              <a:rPr lang="en-US" altLang="zh-CN" sz="2000" b="1" dirty="0">
                <a:solidFill>
                  <a:srgbClr val="404244"/>
                </a:solidFill>
                <a:latin typeface="+mn-ea"/>
                <a:cs typeface="Helvetica" panose="020B0604020202020204" pitchFamily="34" charset="0"/>
              </a:rPr>
              <a:t>1. </a:t>
            </a:r>
            <a:r>
              <a:rPr lang="zh-CN" altLang="en-US" sz="2000" b="1" dirty="0">
                <a:solidFill>
                  <a:srgbClr val="404244"/>
                </a:solidFill>
                <a:latin typeface="+mn-ea"/>
                <a:cs typeface="Helvetica" panose="020B0604020202020204" pitchFamily="34" charset="0"/>
              </a:rPr>
              <a:t>公钥证书（</a:t>
            </a:r>
            <a:r>
              <a:rPr lang="en-US" altLang="zh-CN" sz="2000" b="1" i="0" dirty="0">
                <a:solidFill>
                  <a:srgbClr val="333333"/>
                </a:solidFill>
                <a:effectLst/>
                <a:latin typeface="微软雅黑" panose="020B0503020204020204" pitchFamily="34" charset="-122"/>
                <a:ea typeface="微软雅黑" panose="020B0503020204020204" pitchFamily="34" charset="-122"/>
              </a:rPr>
              <a:t>PKC</a:t>
            </a:r>
            <a:r>
              <a:rPr lang="zh-CN" altLang="en-US" sz="2000" b="1" i="0" dirty="0">
                <a:solidFill>
                  <a:srgbClr val="333333"/>
                </a:solidFill>
                <a:effectLst/>
                <a:latin typeface="微软雅黑" panose="020B0503020204020204" pitchFamily="34" charset="-122"/>
                <a:ea typeface="微软雅黑" panose="020B0503020204020204" pitchFamily="34" charset="-122"/>
              </a:rPr>
              <a:t>，</a:t>
            </a:r>
            <a:r>
              <a:rPr lang="en-US" altLang="zh-CN" sz="2000" b="1" i="0" dirty="0">
                <a:solidFill>
                  <a:srgbClr val="333333"/>
                </a:solidFill>
                <a:effectLst/>
                <a:latin typeface="微软雅黑" panose="020B0503020204020204" pitchFamily="34" charset="-122"/>
                <a:ea typeface="微软雅黑" panose="020B0503020204020204" pitchFamily="34" charset="-122"/>
              </a:rPr>
              <a:t> Public Key Certificate</a:t>
            </a:r>
            <a:r>
              <a:rPr lang="zh-CN" altLang="en-US" sz="2000" b="1" dirty="0">
                <a:solidFill>
                  <a:srgbClr val="404244"/>
                </a:solidFill>
                <a:latin typeface="+mn-ea"/>
                <a:cs typeface="Helvetica" panose="020B0604020202020204" pitchFamily="34" charset="0"/>
              </a:rPr>
              <a:t>）</a:t>
            </a:r>
            <a:endParaRPr lang="en-US" altLang="zh-CN" sz="2000" b="1" dirty="0">
              <a:solidFill>
                <a:srgbClr val="404244"/>
              </a:solidFill>
              <a:latin typeface="+mn-ea"/>
              <a:cs typeface="Helvetica" panose="020B0604020202020204" pitchFamily="34" charset="0"/>
            </a:endParaRPr>
          </a:p>
          <a:p>
            <a:pPr>
              <a:lnSpc>
                <a:spcPct val="200000"/>
              </a:lnSpc>
            </a:pPr>
            <a:r>
              <a:rPr lang="en-US" altLang="zh-CN" dirty="0">
                <a:solidFill>
                  <a:srgbClr val="404244"/>
                </a:solidFill>
                <a:latin typeface="宋体" panose="02010600030101010101" pitchFamily="2" charset="-122"/>
                <a:ea typeface="宋体" panose="02010600030101010101" pitchFamily="2" charset="-122"/>
                <a:cs typeface="Helvetica" panose="020B0604020202020204" pitchFamily="34" charset="0"/>
              </a:rPr>
              <a:t>PKI</a:t>
            </a:r>
            <a:r>
              <a:rPr lang="zh-CN" altLang="en-US" dirty="0">
                <a:solidFill>
                  <a:srgbClr val="404244"/>
                </a:solidFill>
                <a:latin typeface="宋体" panose="02010600030101010101" pitchFamily="2" charset="-122"/>
                <a:ea typeface="宋体" panose="02010600030101010101" pitchFamily="2" charset="-122"/>
                <a:cs typeface="Helvetica" panose="020B0604020202020204" pitchFamily="34" charset="0"/>
              </a:rPr>
              <a:t>的基本部件，由可信实体签名的电子记录，记录将公钥和密钥（公私钥对）所有者的身份捆绑在一起。</a:t>
            </a:r>
            <a:endParaRPr lang="en-US" altLang="zh-CN" dirty="0">
              <a:solidFill>
                <a:srgbClr val="404244"/>
              </a:solidFill>
              <a:latin typeface="宋体" panose="02010600030101010101" pitchFamily="2" charset="-122"/>
              <a:ea typeface="宋体" panose="02010600030101010101" pitchFamily="2" charset="-122"/>
              <a:cs typeface="Helvetica" panose="020B0604020202020204" pitchFamily="34" charset="0"/>
            </a:endParaRPr>
          </a:p>
          <a:p>
            <a:pPr lvl="0">
              <a:lnSpc>
                <a:spcPct val="200000"/>
              </a:lnSpc>
            </a:pPr>
            <a:r>
              <a:rPr lang="en-US" altLang="zh-CN" sz="2000" b="1" dirty="0">
                <a:solidFill>
                  <a:srgbClr val="404244"/>
                </a:solidFill>
                <a:latin typeface="+mn-ea"/>
                <a:cs typeface="Helvetica" panose="020B0604020202020204" pitchFamily="34" charset="0"/>
              </a:rPr>
              <a:t>2. </a:t>
            </a:r>
            <a:r>
              <a:rPr lang="zh-CN" altLang="zh-CN" sz="2000" b="1" dirty="0">
                <a:solidFill>
                  <a:srgbClr val="404244"/>
                </a:solidFill>
                <a:latin typeface="+mn-ea"/>
                <a:cs typeface="Helvetica" panose="020B0604020202020204" pitchFamily="34" charset="0"/>
              </a:rPr>
              <a:t>证书作废列表（</a:t>
            </a:r>
            <a:r>
              <a:rPr lang="en-US" altLang="zh-CN" sz="2000" b="1" dirty="0">
                <a:solidFill>
                  <a:srgbClr val="404244"/>
                </a:solidFill>
                <a:latin typeface="+mn-ea"/>
                <a:cs typeface="Helvetica" panose="020B0604020202020204" pitchFamily="34" charset="0"/>
              </a:rPr>
              <a:t>CRL</a:t>
            </a:r>
            <a:r>
              <a:rPr lang="zh-CN" altLang="en-US" sz="2000" b="1" dirty="0">
                <a:solidFill>
                  <a:srgbClr val="404244"/>
                </a:solidFill>
                <a:latin typeface="+mn-ea"/>
                <a:cs typeface="Helvetica" panose="020B0604020202020204" pitchFamily="34" charset="0"/>
              </a:rPr>
              <a:t>，</a:t>
            </a:r>
            <a:r>
              <a:rPr lang="en-US" altLang="zh-CN" sz="2000" b="1" dirty="0">
                <a:solidFill>
                  <a:srgbClr val="404244"/>
                </a:solidFill>
                <a:latin typeface="+mn-ea"/>
                <a:cs typeface="Helvetica" panose="020B0604020202020204" pitchFamily="34" charset="0"/>
              </a:rPr>
              <a:t>Certificate Revocation List</a:t>
            </a:r>
            <a:r>
              <a:rPr lang="zh-CN" altLang="zh-CN" sz="2000" b="1" dirty="0">
                <a:solidFill>
                  <a:srgbClr val="404244"/>
                </a:solidFill>
                <a:latin typeface="+mn-ea"/>
                <a:cs typeface="Helvetica" panose="020B0604020202020204" pitchFamily="34" charset="0"/>
              </a:rPr>
              <a:t>）</a:t>
            </a:r>
            <a:endParaRPr lang="en-US" altLang="zh-CN" sz="2000" b="1" dirty="0">
              <a:solidFill>
                <a:srgbClr val="404244"/>
              </a:solidFill>
              <a:latin typeface="+mn-ea"/>
              <a:cs typeface="Helvetica" panose="020B0604020202020204" pitchFamily="34" charset="0"/>
            </a:endParaRPr>
          </a:p>
          <a:p>
            <a:pPr lvl="0">
              <a:lnSpc>
                <a:spcPct val="200000"/>
              </a:lnSpc>
            </a:pPr>
            <a:r>
              <a:rPr lang="zh-CN" altLang="zh-CN" dirty="0">
                <a:solidFill>
                  <a:srgbClr val="404244"/>
                </a:solidFill>
                <a:latin typeface="宋体" panose="02010600030101010101" pitchFamily="2" charset="-122"/>
                <a:ea typeface="宋体" panose="02010600030101010101" pitchFamily="2" charset="-122"/>
                <a:cs typeface="Helvetica" panose="020B0604020202020204" pitchFamily="34" charset="0"/>
              </a:rPr>
              <a:t>证书作废列表通常由</a:t>
            </a:r>
            <a:r>
              <a:rPr lang="zh-CN" altLang="zh-CN" dirty="0">
                <a:solidFill>
                  <a:srgbClr val="C00000"/>
                </a:solidFill>
                <a:latin typeface="宋体" panose="02010600030101010101" pitchFamily="2" charset="-122"/>
                <a:ea typeface="宋体" panose="02010600030101010101" pitchFamily="2" charset="-122"/>
                <a:cs typeface="Helvetica" panose="020B0604020202020204" pitchFamily="34" charset="0"/>
              </a:rPr>
              <a:t>同一个</a:t>
            </a:r>
            <a:r>
              <a:rPr lang="zh-CN" altLang="en-US" dirty="0">
                <a:solidFill>
                  <a:srgbClr val="404244"/>
                </a:solidFill>
                <a:latin typeface="宋体" panose="02010600030101010101" pitchFamily="2" charset="-122"/>
                <a:ea typeface="宋体" panose="02010600030101010101" pitchFamily="2" charset="-122"/>
                <a:cs typeface="Helvetica" panose="020B0604020202020204" pitchFamily="34" charset="0"/>
              </a:rPr>
              <a:t>可信</a:t>
            </a:r>
            <a:r>
              <a:rPr lang="zh-CN" altLang="zh-CN" dirty="0">
                <a:solidFill>
                  <a:srgbClr val="404244"/>
                </a:solidFill>
                <a:latin typeface="宋体" panose="02010600030101010101" pitchFamily="2" charset="-122"/>
                <a:ea typeface="宋体" panose="02010600030101010101" pitchFamily="2" charset="-122"/>
                <a:cs typeface="Helvetica" panose="020B0604020202020204" pitchFamily="34" charset="0"/>
              </a:rPr>
              <a:t>发证实体签名。当公钥的所有者丢失私钥，或者改换</a:t>
            </a:r>
            <a:r>
              <a:rPr lang="zh-CN" altLang="en-US" dirty="0">
                <a:solidFill>
                  <a:srgbClr val="404244"/>
                </a:solidFill>
                <a:latin typeface="宋体" panose="02010600030101010101" pitchFamily="2" charset="-122"/>
                <a:ea typeface="宋体" panose="02010600030101010101" pitchFamily="2" charset="-122"/>
                <a:cs typeface="Helvetica" panose="020B0604020202020204" pitchFamily="34" charset="0"/>
              </a:rPr>
              <a:t>名称</a:t>
            </a:r>
            <a:r>
              <a:rPr lang="zh-CN" altLang="zh-CN" dirty="0">
                <a:solidFill>
                  <a:srgbClr val="404244"/>
                </a:solidFill>
                <a:latin typeface="宋体" panose="02010600030101010101" pitchFamily="2" charset="-122"/>
                <a:ea typeface="宋体" panose="02010600030101010101" pitchFamily="2" charset="-122"/>
                <a:cs typeface="Helvetica" panose="020B0604020202020204" pitchFamily="34" charset="0"/>
              </a:rPr>
              <a:t>时，需要将原有证书作废</a:t>
            </a:r>
            <a:r>
              <a:rPr lang="zh-CN" altLang="en-US" dirty="0">
                <a:solidFill>
                  <a:srgbClr val="404244"/>
                </a:solidFill>
                <a:latin typeface="宋体" panose="02010600030101010101" pitchFamily="2" charset="-122"/>
                <a:ea typeface="宋体" panose="02010600030101010101" pitchFamily="2" charset="-122"/>
                <a:cs typeface="Helvetica" panose="020B0604020202020204" pitchFamily="34" charset="0"/>
              </a:rPr>
              <a:t>并更新证书作废列表</a:t>
            </a:r>
            <a:r>
              <a:rPr lang="zh-CN" altLang="zh-CN" dirty="0">
                <a:solidFill>
                  <a:srgbClr val="404244"/>
                </a:solidFill>
                <a:latin typeface="宋体" panose="02010600030101010101" pitchFamily="2" charset="-122"/>
                <a:ea typeface="宋体" panose="02010600030101010101" pitchFamily="2" charset="-122"/>
                <a:cs typeface="Helvetica" panose="020B0604020202020204" pitchFamily="34" charset="0"/>
              </a:rPr>
              <a:t>。</a:t>
            </a:r>
            <a:endParaRPr lang="en-US" altLang="zh-CN" dirty="0">
              <a:solidFill>
                <a:srgbClr val="404244"/>
              </a:solidFill>
              <a:latin typeface="宋体" panose="02010600030101010101" pitchFamily="2" charset="-122"/>
              <a:ea typeface="宋体" panose="02010600030101010101" pitchFamily="2" charset="-122"/>
              <a:cs typeface="Helvetica" panose="020B0604020202020204" pitchFamily="34" charset="0"/>
            </a:endParaRPr>
          </a:p>
          <a:p>
            <a:pPr>
              <a:lnSpc>
                <a:spcPct val="200000"/>
              </a:lnSpc>
            </a:pPr>
            <a:r>
              <a:rPr lang="en-US" altLang="zh-CN" sz="2000" b="1" dirty="0">
                <a:solidFill>
                  <a:srgbClr val="404244"/>
                </a:solidFill>
                <a:latin typeface="+mn-ea"/>
                <a:cs typeface="Helvetica" panose="020B0604020202020204" pitchFamily="34" charset="0"/>
              </a:rPr>
              <a:t>3. </a:t>
            </a:r>
            <a:r>
              <a:rPr lang="zh-CN" altLang="en-US" sz="2000" b="1" dirty="0">
                <a:solidFill>
                  <a:srgbClr val="404244"/>
                </a:solidFill>
                <a:latin typeface="+mn-ea"/>
                <a:cs typeface="Helvetica" panose="020B0604020202020204" pitchFamily="34" charset="0"/>
              </a:rPr>
              <a:t>证书存档（</a:t>
            </a:r>
            <a:r>
              <a:rPr lang="en-US" altLang="zh-CN" sz="2000" b="1" dirty="0">
                <a:solidFill>
                  <a:srgbClr val="404244"/>
                </a:solidFill>
                <a:latin typeface="+mn-ea"/>
                <a:cs typeface="Helvetica" panose="020B0604020202020204" pitchFamily="34" charset="0"/>
              </a:rPr>
              <a:t>Repository</a:t>
            </a:r>
            <a:r>
              <a:rPr lang="zh-CN" altLang="en-US" sz="2000" b="1" dirty="0">
                <a:solidFill>
                  <a:srgbClr val="404244"/>
                </a:solidFill>
                <a:latin typeface="+mn-ea"/>
                <a:cs typeface="Helvetica" panose="020B0604020202020204" pitchFamily="34" charset="0"/>
              </a:rPr>
              <a:t>）</a:t>
            </a:r>
            <a:endParaRPr lang="en-US" altLang="zh-CN" sz="2000" b="1" dirty="0">
              <a:solidFill>
                <a:srgbClr val="404244"/>
              </a:solidFill>
              <a:latin typeface="+mn-ea"/>
              <a:cs typeface="Helvetica" panose="020B0604020202020204" pitchFamily="34" charset="0"/>
            </a:endParaRPr>
          </a:p>
          <a:p>
            <a:pPr>
              <a:lnSpc>
                <a:spcPct val="200000"/>
              </a:lnSpc>
            </a:pPr>
            <a:r>
              <a:rPr lang="zh-CN" altLang="en-US" dirty="0">
                <a:solidFill>
                  <a:srgbClr val="404244"/>
                </a:solidFill>
                <a:latin typeface="宋体" panose="02010600030101010101" pitchFamily="2" charset="-122"/>
                <a:ea typeface="宋体" panose="02010600030101010101" pitchFamily="2" charset="-122"/>
                <a:cs typeface="Helvetica" panose="020B0604020202020204" pitchFamily="34" charset="0"/>
              </a:rPr>
              <a:t>是存放公钥证书和作废证书列表的电子站点。</a:t>
            </a:r>
            <a:endParaRPr lang="en-US" altLang="zh-CN" dirty="0">
              <a:solidFill>
                <a:srgbClr val="404244"/>
              </a:solidFill>
              <a:latin typeface="宋体" panose="02010600030101010101" pitchFamily="2" charset="-122"/>
              <a:ea typeface="宋体" panose="02010600030101010101" pitchFamily="2" charset="-122"/>
              <a:cs typeface="Helvetica" panose="020B0604020202020204" pitchFamily="34" charset="0"/>
            </a:endParaRPr>
          </a:p>
          <a:p>
            <a:pPr>
              <a:lnSpc>
                <a:spcPct val="200000"/>
              </a:lnSpc>
            </a:pPr>
            <a:endParaRPr lang="zh-CN" altLang="en-US" sz="2000" dirty="0">
              <a:latin typeface="+mn-ea"/>
            </a:endParaRPr>
          </a:p>
        </p:txBody>
      </p:sp>
    </p:spTree>
    <p:extLst>
      <p:ext uri="{BB962C8B-B14F-4D97-AF65-F5344CB8AC3E}">
        <p14:creationId xmlns:p14="http://schemas.microsoft.com/office/powerpoint/2010/main" val="3171272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rPr>
              <a:t>公钥基础设施</a:t>
            </a:r>
            <a:endPar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endParaRPr>
          </a:p>
        </p:txBody>
      </p:sp>
      <p:sp>
        <p:nvSpPr>
          <p:cNvPr id="16" name="文本框 15">
            <a:extLst>
              <a:ext uri="{FF2B5EF4-FFF2-40B4-BE49-F238E27FC236}">
                <a16:creationId xmlns:a16="http://schemas.microsoft.com/office/drawing/2014/main" id="{2035914F-44DF-D53E-EBF9-DB4B98D8189C}"/>
              </a:ext>
            </a:extLst>
          </p:cNvPr>
          <p:cNvSpPr txBox="1"/>
          <p:nvPr/>
        </p:nvSpPr>
        <p:spPr>
          <a:xfrm>
            <a:off x="457370" y="1008052"/>
            <a:ext cx="5165217" cy="1476815"/>
          </a:xfrm>
          <a:prstGeom prst="rect">
            <a:avLst/>
          </a:prstGeom>
          <a:noFill/>
        </p:spPr>
        <p:txBody>
          <a:bodyPr wrap="square" rtlCol="0">
            <a:spAutoFit/>
          </a:bodyPr>
          <a:lstStyle/>
          <a:p>
            <a:pPr>
              <a:lnSpc>
                <a:spcPct val="200000"/>
              </a:lnSpc>
            </a:pPr>
            <a:r>
              <a:rPr lang="en-US" altLang="zh-CN" sz="28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PKI</a:t>
            </a:r>
            <a:r>
              <a:rPr lang="zh-CN" altLang="en-US" sz="28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的基本组成</a:t>
            </a:r>
            <a:endParaRPr lang="en-US" altLang="zh-CN" sz="28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endParaRPr>
          </a:p>
          <a:p>
            <a:pPr>
              <a:lnSpc>
                <a:spcPct val="200000"/>
              </a:lnSpc>
            </a:pPr>
            <a:endParaRPr lang="zh-CN" altLang="en-US" sz="2000" dirty="0">
              <a:latin typeface="+mn-ea"/>
            </a:endParaRPr>
          </a:p>
        </p:txBody>
      </p:sp>
      <p:sp>
        <p:nvSpPr>
          <p:cNvPr id="20" name="文本框 19">
            <a:extLst>
              <a:ext uri="{FF2B5EF4-FFF2-40B4-BE49-F238E27FC236}">
                <a16:creationId xmlns:a16="http://schemas.microsoft.com/office/drawing/2014/main" id="{56A04547-EEAB-4C62-83A9-823C057406A7}"/>
              </a:ext>
            </a:extLst>
          </p:cNvPr>
          <p:cNvSpPr txBox="1"/>
          <p:nvPr/>
        </p:nvSpPr>
        <p:spPr>
          <a:xfrm>
            <a:off x="457370" y="2375454"/>
            <a:ext cx="11329801" cy="2885855"/>
          </a:xfrm>
          <a:prstGeom prst="rect">
            <a:avLst/>
          </a:prstGeom>
          <a:noFill/>
        </p:spPr>
        <p:txBody>
          <a:bodyPr wrap="square">
            <a:spAutoFit/>
          </a:bodyPr>
          <a:lstStyle/>
          <a:p>
            <a:pPr>
              <a:lnSpc>
                <a:spcPct val="200000"/>
              </a:lnSpc>
            </a:pPr>
            <a:r>
              <a:rPr lang="en-US" altLang="zh-CN" sz="2000" b="1" dirty="0">
                <a:solidFill>
                  <a:srgbClr val="404244"/>
                </a:solidFill>
                <a:effectLst/>
                <a:latin typeface="+mn-ea"/>
                <a:cs typeface="Helvetica" panose="020B0604020202020204" pitchFamily="34" charset="0"/>
              </a:rPr>
              <a:t>4. </a:t>
            </a:r>
            <a:r>
              <a:rPr lang="zh-CN" altLang="en-US" sz="2000" b="1" dirty="0">
                <a:solidFill>
                  <a:srgbClr val="404244"/>
                </a:solidFill>
                <a:effectLst/>
                <a:latin typeface="+mn-ea"/>
                <a:cs typeface="Helvetica" panose="020B0604020202020204" pitchFamily="34" charset="0"/>
              </a:rPr>
              <a:t>认证机构（</a:t>
            </a:r>
            <a:r>
              <a:rPr lang="en-US" altLang="zh-CN" sz="2000" b="1" dirty="0">
                <a:solidFill>
                  <a:srgbClr val="404244"/>
                </a:solidFill>
                <a:effectLst/>
                <a:latin typeface="+mn-ea"/>
                <a:cs typeface="Helvetica" panose="020B0604020202020204" pitchFamily="34" charset="0"/>
              </a:rPr>
              <a:t>CA</a:t>
            </a:r>
            <a:r>
              <a:rPr lang="zh-CN" altLang="en-US" sz="2000" b="1" dirty="0">
                <a:solidFill>
                  <a:srgbClr val="404244"/>
                </a:solidFill>
                <a:effectLst/>
                <a:latin typeface="+mn-ea"/>
                <a:cs typeface="Helvetica" panose="020B0604020202020204" pitchFamily="34" charset="0"/>
              </a:rPr>
              <a:t>，</a:t>
            </a:r>
            <a:r>
              <a:rPr lang="en-US" altLang="zh-CN" sz="2000" b="1" dirty="0">
                <a:solidFill>
                  <a:srgbClr val="404244"/>
                </a:solidFill>
                <a:latin typeface="+mn-ea"/>
                <a:cs typeface="Helvetica" panose="020B0604020202020204" pitchFamily="34" charset="0"/>
              </a:rPr>
              <a:t>Certificate Authority</a:t>
            </a:r>
            <a:r>
              <a:rPr lang="zh-CN" altLang="en-US" sz="2000" b="1" dirty="0">
                <a:solidFill>
                  <a:srgbClr val="404244"/>
                </a:solidFill>
                <a:effectLst/>
                <a:latin typeface="+mn-ea"/>
                <a:cs typeface="Helvetica" panose="020B0604020202020204" pitchFamily="34" charset="0"/>
              </a:rPr>
              <a:t>）</a:t>
            </a:r>
            <a:endParaRPr lang="en-US" altLang="zh-CN" sz="2000" b="1" dirty="0">
              <a:solidFill>
                <a:srgbClr val="404244"/>
              </a:solidFill>
              <a:effectLst/>
              <a:latin typeface="+mn-ea"/>
              <a:cs typeface="Helvetica" panose="020B0604020202020204" pitchFamily="34" charset="0"/>
            </a:endParaRPr>
          </a:p>
          <a:p>
            <a:pPr>
              <a:lnSpc>
                <a:spcPct val="200000"/>
              </a:lnSpc>
            </a:pPr>
            <a:r>
              <a:rPr lang="zh-CN" altLang="zh-CN" sz="1800" dirty="0">
                <a:solidFill>
                  <a:srgbClr val="404244"/>
                </a:solidFill>
                <a:effectLst/>
                <a:latin typeface="宋体" panose="02010600030101010101" pitchFamily="2" charset="-122"/>
                <a:ea typeface="宋体" panose="02010600030101010101" pitchFamily="2" charset="-122"/>
                <a:cs typeface="Helvetica" panose="020B0604020202020204" pitchFamily="34" charset="0"/>
              </a:rPr>
              <a:t>一个</a:t>
            </a:r>
            <a:r>
              <a:rPr lang="zh-CN" altLang="zh-CN" sz="1800" b="1" dirty="0">
                <a:solidFill>
                  <a:srgbClr val="C00000"/>
                </a:solidFill>
                <a:effectLst/>
                <a:latin typeface="宋体" panose="02010600030101010101" pitchFamily="2" charset="-122"/>
                <a:ea typeface="宋体" panose="02010600030101010101" pitchFamily="2" charset="-122"/>
                <a:cs typeface="Helvetica" panose="020B0604020202020204" pitchFamily="34" charset="0"/>
              </a:rPr>
              <a:t>可信实体</a:t>
            </a:r>
            <a:r>
              <a:rPr lang="zh-CN" altLang="zh-CN" sz="1800" dirty="0">
                <a:solidFill>
                  <a:srgbClr val="404244"/>
                </a:solidFill>
                <a:effectLst/>
                <a:latin typeface="宋体" panose="02010600030101010101" pitchFamily="2" charset="-122"/>
                <a:ea typeface="宋体" panose="02010600030101010101" pitchFamily="2" charset="-122"/>
                <a:cs typeface="Helvetica" panose="020B0604020202020204" pitchFamily="34" charset="0"/>
              </a:rPr>
              <a:t>，发放和作废公钥证书，并对作废证书列表签名。</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200000"/>
              </a:lnSpc>
            </a:pPr>
            <a:r>
              <a:rPr lang="en-US" altLang="zh-CN" sz="2000" b="1" dirty="0">
                <a:solidFill>
                  <a:srgbClr val="404244"/>
                </a:solidFill>
                <a:latin typeface="+mn-ea"/>
                <a:cs typeface="Helvetica" panose="020B0604020202020204" pitchFamily="34" charset="0"/>
              </a:rPr>
              <a:t>5. </a:t>
            </a:r>
            <a:r>
              <a:rPr lang="zh-CN" altLang="zh-CN" sz="2000" b="1" dirty="0">
                <a:solidFill>
                  <a:srgbClr val="404244"/>
                </a:solidFill>
                <a:latin typeface="+mn-ea"/>
                <a:cs typeface="Helvetica" panose="020B0604020202020204" pitchFamily="34" charset="0"/>
              </a:rPr>
              <a:t>注册机构（</a:t>
            </a:r>
            <a:r>
              <a:rPr lang="en-US" altLang="zh-CN" sz="2000" b="1" dirty="0">
                <a:solidFill>
                  <a:srgbClr val="404244"/>
                </a:solidFill>
                <a:latin typeface="+mn-ea"/>
                <a:cs typeface="Helvetica" panose="020B0604020202020204" pitchFamily="34" charset="0"/>
              </a:rPr>
              <a:t>RA</a:t>
            </a:r>
            <a:r>
              <a:rPr lang="zh-CN" altLang="en-US" sz="2000" b="1" dirty="0">
                <a:solidFill>
                  <a:srgbClr val="404244"/>
                </a:solidFill>
                <a:latin typeface="+mn-ea"/>
                <a:cs typeface="Helvetica" panose="020B0604020202020204" pitchFamily="34" charset="0"/>
              </a:rPr>
              <a:t>，</a:t>
            </a:r>
            <a:r>
              <a:rPr lang="en-US" altLang="zh-CN" sz="2000" b="1" dirty="0">
                <a:solidFill>
                  <a:srgbClr val="404244"/>
                </a:solidFill>
                <a:latin typeface="+mn-ea"/>
                <a:cs typeface="Helvetica" panose="020B0604020202020204" pitchFamily="34" charset="0"/>
              </a:rPr>
              <a:t>Registration Authority</a:t>
            </a:r>
            <a:r>
              <a:rPr lang="zh-CN" altLang="zh-CN" sz="2000" b="1" dirty="0">
                <a:solidFill>
                  <a:srgbClr val="404244"/>
                </a:solidFill>
                <a:latin typeface="+mn-ea"/>
                <a:cs typeface="Helvetica" panose="020B0604020202020204" pitchFamily="34" charset="0"/>
              </a:rPr>
              <a:t>）</a:t>
            </a:r>
          </a:p>
          <a:p>
            <a:pPr>
              <a:lnSpc>
                <a:spcPct val="200000"/>
              </a:lnSpc>
            </a:pPr>
            <a:r>
              <a:rPr lang="zh-CN" altLang="zh-CN" sz="1800" dirty="0">
                <a:solidFill>
                  <a:srgbClr val="404244"/>
                </a:solidFill>
                <a:effectLst/>
                <a:latin typeface="宋体" panose="02010600030101010101" pitchFamily="2" charset="-122"/>
                <a:ea typeface="宋体" panose="02010600030101010101" pitchFamily="2" charset="-122"/>
                <a:cs typeface="Helvetica" panose="020B0604020202020204" pitchFamily="34" charset="0"/>
              </a:rPr>
              <a:t>一个可选</a:t>
            </a:r>
            <a:r>
              <a:rPr lang="en-US" altLang="zh-CN" sz="1800" dirty="0">
                <a:solidFill>
                  <a:srgbClr val="404244"/>
                </a:solidFill>
                <a:effectLst/>
                <a:latin typeface="宋体" panose="02010600030101010101" pitchFamily="2" charset="-122"/>
                <a:ea typeface="宋体" panose="02010600030101010101" pitchFamily="2" charset="-122"/>
                <a:cs typeface="Helvetica" panose="020B0604020202020204" pitchFamily="34" charset="0"/>
              </a:rPr>
              <a:t>PKI</a:t>
            </a:r>
            <a:r>
              <a:rPr lang="zh-CN" altLang="zh-CN" sz="1800" dirty="0">
                <a:solidFill>
                  <a:srgbClr val="404244"/>
                </a:solidFill>
                <a:effectLst/>
                <a:latin typeface="宋体" panose="02010600030101010101" pitchFamily="2" charset="-122"/>
                <a:ea typeface="宋体" panose="02010600030101010101" pitchFamily="2" charset="-122"/>
                <a:cs typeface="Helvetica" panose="020B0604020202020204" pitchFamily="34" charset="0"/>
              </a:rPr>
              <a:t>实体，与</a:t>
            </a:r>
            <a:r>
              <a:rPr lang="en-US" altLang="zh-CN" sz="1800" dirty="0">
                <a:solidFill>
                  <a:srgbClr val="404244"/>
                </a:solidFill>
                <a:effectLst/>
                <a:latin typeface="宋体" panose="02010600030101010101" pitchFamily="2" charset="-122"/>
                <a:ea typeface="宋体" panose="02010600030101010101" pitchFamily="2" charset="-122"/>
                <a:cs typeface="Helvetica" panose="020B0604020202020204" pitchFamily="34" charset="0"/>
              </a:rPr>
              <a:t>CA</a:t>
            </a:r>
            <a:r>
              <a:rPr lang="zh-CN" altLang="zh-CN" sz="1800" dirty="0">
                <a:solidFill>
                  <a:srgbClr val="404244"/>
                </a:solidFill>
                <a:effectLst/>
                <a:latin typeface="宋体" panose="02010600030101010101" pitchFamily="2" charset="-122"/>
                <a:ea typeface="宋体" panose="02010600030101010101" pitchFamily="2" charset="-122"/>
                <a:cs typeface="Helvetica" panose="020B0604020202020204" pitchFamily="34" charset="0"/>
              </a:rPr>
              <a:t>分开，不对数字证书或证书作废</a:t>
            </a:r>
            <a:r>
              <a:rPr lang="zh-CN" altLang="en-US" dirty="0">
                <a:solidFill>
                  <a:srgbClr val="404244"/>
                </a:solidFill>
                <a:latin typeface="宋体" panose="02010600030101010101" pitchFamily="2" charset="-122"/>
                <a:ea typeface="宋体" panose="02010600030101010101" pitchFamily="2" charset="-122"/>
                <a:cs typeface="Helvetica" panose="020B0604020202020204" pitchFamily="34" charset="0"/>
              </a:rPr>
              <a:t>列表</a:t>
            </a:r>
            <a:r>
              <a:rPr lang="zh-CN" altLang="zh-CN" sz="1800" dirty="0">
                <a:solidFill>
                  <a:srgbClr val="404244"/>
                </a:solidFill>
                <a:effectLst/>
                <a:latin typeface="宋体" panose="02010600030101010101" pitchFamily="2" charset="-122"/>
                <a:ea typeface="宋体" panose="02010600030101010101" pitchFamily="2" charset="-122"/>
                <a:cs typeface="Helvetica" panose="020B0604020202020204" pitchFamily="34" charset="0"/>
              </a:rPr>
              <a:t>签名</a:t>
            </a:r>
            <a:r>
              <a:rPr lang="zh-CN" altLang="en-US" sz="1800" dirty="0">
                <a:solidFill>
                  <a:srgbClr val="404244"/>
                </a:solidFill>
                <a:effectLst/>
                <a:latin typeface="宋体" panose="02010600030101010101" pitchFamily="2" charset="-122"/>
                <a:ea typeface="宋体" panose="02010600030101010101" pitchFamily="2" charset="-122"/>
                <a:cs typeface="Helvetica" panose="020B0604020202020204" pitchFamily="34" charset="0"/>
              </a:rPr>
              <a:t>，</a:t>
            </a:r>
            <a:r>
              <a:rPr lang="zh-CN" altLang="zh-CN" sz="1800" dirty="0">
                <a:solidFill>
                  <a:srgbClr val="404244"/>
                </a:solidFill>
                <a:effectLst/>
                <a:latin typeface="宋体" panose="02010600030101010101" pitchFamily="2" charset="-122"/>
                <a:ea typeface="宋体" panose="02010600030101010101" pitchFamily="2" charset="-122"/>
                <a:cs typeface="Helvetica" panose="020B0604020202020204" pitchFamily="34" charset="0"/>
              </a:rPr>
              <a:t>而</a:t>
            </a:r>
            <a:r>
              <a:rPr lang="zh-CN" altLang="en-US" sz="1800" dirty="0">
                <a:solidFill>
                  <a:srgbClr val="404244"/>
                </a:solidFill>
                <a:effectLst/>
                <a:latin typeface="宋体" panose="02010600030101010101" pitchFamily="2" charset="-122"/>
                <a:ea typeface="宋体" panose="02010600030101010101" pitchFamily="2" charset="-122"/>
                <a:cs typeface="Helvetica" panose="020B0604020202020204" pitchFamily="34" charset="0"/>
              </a:rPr>
              <a:t>是</a:t>
            </a:r>
            <a:r>
              <a:rPr lang="zh-CN" altLang="zh-CN" sz="1800" dirty="0">
                <a:solidFill>
                  <a:srgbClr val="404244"/>
                </a:solidFill>
                <a:effectLst/>
                <a:latin typeface="宋体" panose="02010600030101010101" pitchFamily="2" charset="-122"/>
                <a:ea typeface="宋体" panose="02010600030101010101" pitchFamily="2" charset="-122"/>
                <a:cs typeface="Helvetica" panose="020B0604020202020204" pitchFamily="34" charset="0"/>
              </a:rPr>
              <a:t>负责记录和验证部分或所有有关信息（特别是主体的身份）</a:t>
            </a:r>
            <a:r>
              <a:rPr lang="zh-CN" altLang="en-US" sz="1800" dirty="0">
                <a:solidFill>
                  <a:srgbClr val="404244"/>
                </a:solidFill>
                <a:effectLst/>
                <a:latin typeface="宋体" panose="02010600030101010101" pitchFamily="2" charset="-122"/>
                <a:ea typeface="宋体" panose="02010600030101010101" pitchFamily="2" charset="-122"/>
                <a:cs typeface="Helvetica" panose="020B0604020202020204" pitchFamily="34" charset="0"/>
              </a:rPr>
              <a:t>的</a:t>
            </a:r>
            <a:r>
              <a:rPr lang="zh-CN" altLang="zh-CN" sz="1800" dirty="0">
                <a:solidFill>
                  <a:srgbClr val="404244"/>
                </a:solidFill>
                <a:effectLst/>
                <a:latin typeface="宋体" panose="02010600030101010101" pitchFamily="2" charset="-122"/>
                <a:ea typeface="宋体" panose="02010600030101010101" pitchFamily="2" charset="-122"/>
                <a:cs typeface="Helvetica" panose="020B0604020202020204" pitchFamily="34" charset="0"/>
              </a:rPr>
              <a:t>证书管理机构。</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grpSp>
        <p:nvGrpSpPr>
          <p:cNvPr id="17" name="组合 16">
            <a:extLst>
              <a:ext uri="{FF2B5EF4-FFF2-40B4-BE49-F238E27FC236}">
                <a16:creationId xmlns:a16="http://schemas.microsoft.com/office/drawing/2014/main" id="{32B10BA3-D9EA-3345-F990-A219EE31BD16}"/>
              </a:ext>
            </a:extLst>
          </p:cNvPr>
          <p:cNvGrpSpPr/>
          <p:nvPr/>
        </p:nvGrpSpPr>
        <p:grpSpPr>
          <a:xfrm>
            <a:off x="7310212" y="2699151"/>
            <a:ext cx="4639468" cy="1459698"/>
            <a:chOff x="7257671" y="2309769"/>
            <a:chExt cx="4639468" cy="1459698"/>
          </a:xfrm>
        </p:grpSpPr>
        <p:sp>
          <p:nvSpPr>
            <p:cNvPr id="14" name="右大括号 13">
              <a:extLst>
                <a:ext uri="{FF2B5EF4-FFF2-40B4-BE49-F238E27FC236}">
                  <a16:creationId xmlns:a16="http://schemas.microsoft.com/office/drawing/2014/main" id="{1B79D492-331B-57D9-467A-FE72927473EB}"/>
                </a:ext>
              </a:extLst>
            </p:cNvPr>
            <p:cNvSpPr/>
            <p:nvPr/>
          </p:nvSpPr>
          <p:spPr>
            <a:xfrm>
              <a:off x="7257671" y="2309769"/>
              <a:ext cx="307911" cy="1459698"/>
            </a:xfrm>
            <a:prstGeom prst="rightBrace">
              <a:avLst>
                <a:gd name="adj1" fmla="val 93181"/>
                <a:gd name="adj2" fmla="val 50000"/>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94BC988-CDF3-BFF2-CB3D-AA46334B913C}"/>
                </a:ext>
              </a:extLst>
            </p:cNvPr>
            <p:cNvSpPr txBox="1"/>
            <p:nvPr/>
          </p:nvSpPr>
          <p:spPr>
            <a:xfrm>
              <a:off x="7713354" y="2569138"/>
              <a:ext cx="4183785" cy="1200329"/>
            </a:xfrm>
            <a:prstGeom prst="rect">
              <a:avLst/>
            </a:prstGeom>
            <a:noFill/>
          </p:spPr>
          <p:txBody>
            <a:bodyPr wrap="square" rtlCol="0">
              <a:spAutoFit/>
            </a:bodyPr>
            <a:lstStyle/>
            <a:p>
              <a:pPr>
                <a:lnSpc>
                  <a:spcPct val="150000"/>
                </a:lnSpc>
              </a:pPr>
              <a:r>
                <a:rPr lang="zh-CN" altLang="en-US" sz="1800" b="1" dirty="0">
                  <a:solidFill>
                    <a:srgbClr val="404244"/>
                  </a:solidFill>
                  <a:effectLst/>
                  <a:latin typeface="+mn-ea"/>
                  <a:cs typeface="Helvetica" panose="020B0604020202020204" pitchFamily="34" charset="0"/>
                </a:rPr>
                <a:t>证书管理机构（</a:t>
              </a:r>
              <a:r>
                <a:rPr lang="en-US" altLang="zh-CN" sz="1800" b="1" dirty="0">
                  <a:solidFill>
                    <a:srgbClr val="404244"/>
                  </a:solidFill>
                  <a:effectLst/>
                  <a:latin typeface="+mn-ea"/>
                  <a:cs typeface="Helvetica" panose="020B0604020202020204" pitchFamily="34" charset="0"/>
                </a:rPr>
                <a:t>CMA</a:t>
              </a:r>
              <a:r>
                <a:rPr lang="zh-CN" altLang="en-US" sz="1800" b="1" dirty="0">
                  <a:solidFill>
                    <a:srgbClr val="404244"/>
                  </a:solidFill>
                  <a:effectLst/>
                  <a:latin typeface="+mn-ea"/>
                  <a:cs typeface="Helvetica" panose="020B0604020202020204" pitchFamily="34" charset="0"/>
                </a:rPr>
                <a:t>， </a:t>
              </a:r>
              <a:r>
                <a:rPr lang="en-US" altLang="zh-CN" sz="1800" b="1" dirty="0">
                  <a:solidFill>
                    <a:srgbClr val="404244"/>
                  </a:solidFill>
                  <a:effectLst/>
                  <a:latin typeface="+mn-ea"/>
                  <a:cs typeface="Helvetica" panose="020B0604020202020204" pitchFamily="34" charset="0"/>
                </a:rPr>
                <a:t>Certificate Management Authority</a:t>
              </a:r>
              <a:r>
                <a:rPr lang="zh-CN" altLang="en-US" sz="1800" b="1" dirty="0">
                  <a:solidFill>
                    <a:srgbClr val="404244"/>
                  </a:solidFill>
                  <a:effectLst/>
                  <a:latin typeface="+mn-ea"/>
                  <a:cs typeface="Helvetica" panose="020B0604020202020204" pitchFamily="34" charset="0"/>
                </a:rPr>
                <a:t>）</a:t>
              </a:r>
            </a:p>
            <a:p>
              <a:endParaRPr lang="zh-CN" altLang="en-US" dirty="0"/>
            </a:p>
          </p:txBody>
        </p:sp>
      </p:grpSp>
    </p:spTree>
    <p:extLst>
      <p:ext uri="{BB962C8B-B14F-4D97-AF65-F5344CB8AC3E}">
        <p14:creationId xmlns:p14="http://schemas.microsoft.com/office/powerpoint/2010/main" val="129381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rPr>
              <a:t>公钥基础设施</a:t>
            </a:r>
            <a:endPar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endParaRPr>
          </a:p>
        </p:txBody>
      </p:sp>
      <p:sp>
        <p:nvSpPr>
          <p:cNvPr id="16" name="文本框 15">
            <a:extLst>
              <a:ext uri="{FF2B5EF4-FFF2-40B4-BE49-F238E27FC236}">
                <a16:creationId xmlns:a16="http://schemas.microsoft.com/office/drawing/2014/main" id="{2035914F-44DF-D53E-EBF9-DB4B98D8189C}"/>
              </a:ext>
            </a:extLst>
          </p:cNvPr>
          <p:cNvSpPr txBox="1"/>
          <p:nvPr/>
        </p:nvSpPr>
        <p:spPr>
          <a:xfrm>
            <a:off x="457370" y="1008052"/>
            <a:ext cx="5165217" cy="1476815"/>
          </a:xfrm>
          <a:prstGeom prst="rect">
            <a:avLst/>
          </a:prstGeom>
          <a:noFill/>
        </p:spPr>
        <p:txBody>
          <a:bodyPr wrap="square" rtlCol="0">
            <a:spAutoFit/>
          </a:bodyPr>
          <a:lstStyle/>
          <a:p>
            <a:pPr>
              <a:lnSpc>
                <a:spcPct val="200000"/>
              </a:lnSpc>
            </a:pPr>
            <a:r>
              <a:rPr lang="en-US" altLang="zh-CN" sz="28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PKI</a:t>
            </a:r>
            <a:r>
              <a:rPr lang="zh-CN" altLang="en-US" sz="28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的基本组成</a:t>
            </a:r>
            <a:endParaRPr lang="en-US" altLang="zh-CN" sz="28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endParaRPr>
          </a:p>
          <a:p>
            <a:pPr>
              <a:lnSpc>
                <a:spcPct val="200000"/>
              </a:lnSpc>
            </a:pPr>
            <a:endParaRPr lang="zh-CN" altLang="en-US" sz="2000" dirty="0">
              <a:latin typeface="+mn-ea"/>
            </a:endParaRPr>
          </a:p>
        </p:txBody>
      </p:sp>
      <p:sp>
        <p:nvSpPr>
          <p:cNvPr id="20" name="文本框 19">
            <a:extLst>
              <a:ext uri="{FF2B5EF4-FFF2-40B4-BE49-F238E27FC236}">
                <a16:creationId xmlns:a16="http://schemas.microsoft.com/office/drawing/2014/main" id="{56A04547-EEAB-4C62-83A9-823C057406A7}"/>
              </a:ext>
            </a:extLst>
          </p:cNvPr>
          <p:cNvSpPr txBox="1"/>
          <p:nvPr/>
        </p:nvSpPr>
        <p:spPr>
          <a:xfrm>
            <a:off x="404829" y="1986072"/>
            <a:ext cx="11329801" cy="4055406"/>
          </a:xfrm>
          <a:prstGeom prst="rect">
            <a:avLst/>
          </a:prstGeom>
          <a:noFill/>
        </p:spPr>
        <p:txBody>
          <a:bodyPr wrap="square">
            <a:spAutoFit/>
          </a:bodyPr>
          <a:lstStyle/>
          <a:p>
            <a:pPr>
              <a:lnSpc>
                <a:spcPct val="200000"/>
              </a:lnSpc>
            </a:pPr>
            <a:r>
              <a:rPr lang="en-US" altLang="zh-CN" sz="2000" b="1" dirty="0">
                <a:solidFill>
                  <a:srgbClr val="404244"/>
                </a:solidFill>
                <a:effectLst/>
                <a:latin typeface="+mn-ea"/>
                <a:cs typeface="Helvetica" panose="020B0604020202020204" pitchFamily="34" charset="0"/>
              </a:rPr>
              <a:t>6. </a:t>
            </a:r>
            <a:r>
              <a:rPr lang="zh-CN" altLang="en-US" sz="2000" b="1" dirty="0">
                <a:solidFill>
                  <a:srgbClr val="404244"/>
                </a:solidFill>
                <a:latin typeface="+mn-ea"/>
                <a:cs typeface="Helvetica" panose="020B0604020202020204" pitchFamily="34" charset="0"/>
              </a:rPr>
              <a:t>署名用户（</a:t>
            </a:r>
            <a:r>
              <a:rPr lang="en-US" altLang="zh-CN" sz="2000" b="1" dirty="0">
                <a:solidFill>
                  <a:srgbClr val="404244"/>
                </a:solidFill>
                <a:latin typeface="+mn-ea"/>
                <a:cs typeface="Helvetica" panose="020B0604020202020204" pitchFamily="34" charset="0"/>
              </a:rPr>
              <a:t>Subscriber</a:t>
            </a:r>
            <a:r>
              <a:rPr lang="zh-CN" altLang="en-US" sz="2000" b="1" dirty="0">
                <a:solidFill>
                  <a:srgbClr val="404244"/>
                </a:solidFill>
                <a:latin typeface="+mn-ea"/>
                <a:cs typeface="Helvetica" panose="020B0604020202020204" pitchFamily="34" charset="0"/>
              </a:rPr>
              <a:t>）</a:t>
            </a:r>
            <a:endParaRPr lang="en-US" altLang="zh-CN" sz="2000" b="1" dirty="0">
              <a:solidFill>
                <a:srgbClr val="404244"/>
              </a:solidFill>
              <a:latin typeface="+mn-ea"/>
              <a:cs typeface="Helvetica" panose="020B0604020202020204" pitchFamily="34" charset="0"/>
            </a:endParaRPr>
          </a:p>
          <a:p>
            <a:pPr>
              <a:lnSpc>
                <a:spcPct val="200000"/>
              </a:lnSpc>
            </a:pPr>
            <a:r>
              <a:rPr lang="zh-CN" altLang="en-US" sz="1800" dirty="0">
                <a:solidFill>
                  <a:srgbClr val="404244"/>
                </a:solidFill>
                <a:effectLst/>
                <a:latin typeface="宋体" panose="02010600030101010101" pitchFamily="2" charset="-122"/>
                <a:ea typeface="宋体" panose="02010600030101010101" pitchFamily="2" charset="-122"/>
                <a:cs typeface="Helvetica" panose="020B0604020202020204" pitchFamily="34" charset="0"/>
              </a:rPr>
              <a:t>作为主体署名证书并依据策略使用证书和密钥的实体。</a:t>
            </a:r>
            <a:endParaRPr lang="en-US" altLang="zh-CN" sz="1800" dirty="0">
              <a:solidFill>
                <a:srgbClr val="404244"/>
              </a:solidFill>
              <a:effectLst/>
              <a:latin typeface="宋体" panose="02010600030101010101" pitchFamily="2" charset="-122"/>
              <a:ea typeface="宋体" panose="02010600030101010101" pitchFamily="2" charset="-122"/>
              <a:cs typeface="Helvetica" panose="020B0604020202020204" pitchFamily="34" charset="0"/>
            </a:endParaRPr>
          </a:p>
          <a:p>
            <a:pPr>
              <a:lnSpc>
                <a:spcPct val="200000"/>
              </a:lnSpc>
            </a:pPr>
            <a:r>
              <a:rPr lang="en-US" altLang="zh-CN" sz="2000" b="1" dirty="0">
                <a:solidFill>
                  <a:srgbClr val="404244"/>
                </a:solidFill>
                <a:latin typeface="+mn-ea"/>
                <a:cs typeface="Helvetica" panose="020B0604020202020204" pitchFamily="34" charset="0"/>
              </a:rPr>
              <a:t>7. </a:t>
            </a:r>
            <a:r>
              <a:rPr lang="zh-CN" altLang="en-US" sz="2000" b="1" dirty="0">
                <a:solidFill>
                  <a:srgbClr val="404244"/>
                </a:solidFill>
                <a:latin typeface="+mn-ea"/>
                <a:cs typeface="Helvetica" panose="020B0604020202020204" pitchFamily="34" charset="0"/>
              </a:rPr>
              <a:t>依赖方</a:t>
            </a:r>
            <a:r>
              <a:rPr lang="zh-CN" altLang="zh-CN" sz="2000" b="1" dirty="0">
                <a:solidFill>
                  <a:srgbClr val="404244"/>
                </a:solidFill>
                <a:latin typeface="+mn-ea"/>
                <a:cs typeface="Helvetica" panose="020B0604020202020204" pitchFamily="34" charset="0"/>
              </a:rPr>
              <a:t>（</a:t>
            </a:r>
            <a:r>
              <a:rPr lang="en-US" altLang="zh-CN" sz="2000" b="1" dirty="0">
                <a:solidFill>
                  <a:srgbClr val="404244"/>
                </a:solidFill>
                <a:latin typeface="+mn-ea"/>
                <a:cs typeface="Helvetica" panose="020B0604020202020204" pitchFamily="34" charset="0"/>
              </a:rPr>
              <a:t>Relying Party</a:t>
            </a:r>
            <a:r>
              <a:rPr lang="zh-CN" altLang="zh-CN" sz="2000" b="1" dirty="0">
                <a:solidFill>
                  <a:srgbClr val="404244"/>
                </a:solidFill>
                <a:latin typeface="+mn-ea"/>
                <a:cs typeface="Helvetica" panose="020B0604020202020204" pitchFamily="34" charset="0"/>
              </a:rPr>
              <a:t>）</a:t>
            </a:r>
          </a:p>
          <a:p>
            <a:pPr>
              <a:lnSpc>
                <a:spcPct val="200000"/>
              </a:lnSpc>
            </a:pPr>
            <a:r>
              <a:rPr lang="zh-CN" altLang="en-US" sz="1800" dirty="0">
                <a:solidFill>
                  <a:srgbClr val="404244"/>
                </a:solidFill>
                <a:effectLst/>
                <a:latin typeface="宋体" panose="02010600030101010101" pitchFamily="2" charset="-122"/>
                <a:ea typeface="宋体" panose="02010600030101010101" pitchFamily="2" charset="-122"/>
                <a:cs typeface="Helvetica" panose="020B0604020202020204" pitchFamily="34" charset="0"/>
              </a:rPr>
              <a:t>一个接收包括证书和签名信息的人或机构，利用证书提供的公钥验证其有效性，与持证人建立保密通信。依赖方与署名用户统称最终用户（</a:t>
            </a:r>
            <a:r>
              <a:rPr lang="en-US" altLang="zh-CN" sz="1800" dirty="0">
                <a:solidFill>
                  <a:srgbClr val="404244"/>
                </a:solidFill>
                <a:effectLst/>
                <a:latin typeface="宋体" panose="02010600030101010101" pitchFamily="2" charset="-122"/>
                <a:ea typeface="宋体" panose="02010600030101010101" pitchFamily="2" charset="-122"/>
                <a:cs typeface="Helvetica" panose="020B0604020202020204" pitchFamily="34" charset="0"/>
              </a:rPr>
              <a:t>End-User</a:t>
            </a:r>
            <a:r>
              <a:rPr lang="zh-CN" altLang="en-US" sz="1800" dirty="0">
                <a:solidFill>
                  <a:srgbClr val="404244"/>
                </a:solidFill>
                <a:effectLst/>
                <a:latin typeface="宋体" panose="02010600030101010101" pitchFamily="2" charset="-122"/>
                <a:ea typeface="宋体" panose="02010600030101010101" pitchFamily="2" charset="-122"/>
                <a:cs typeface="Helvetica" panose="020B0604020202020204" pitchFamily="34" charset="0"/>
              </a:rPr>
              <a:t>）。</a:t>
            </a:r>
            <a:endParaRPr lang="en-US" altLang="zh-CN" sz="1800" dirty="0">
              <a:solidFill>
                <a:srgbClr val="404244"/>
              </a:solidFill>
              <a:effectLst/>
              <a:latin typeface="宋体" panose="02010600030101010101" pitchFamily="2" charset="-122"/>
              <a:ea typeface="宋体" panose="02010600030101010101" pitchFamily="2" charset="-122"/>
              <a:cs typeface="Helvetica" panose="020B0604020202020204" pitchFamily="34" charset="0"/>
            </a:endParaRPr>
          </a:p>
          <a:p>
            <a:pPr lvl="0">
              <a:lnSpc>
                <a:spcPct val="200000"/>
              </a:lnSpc>
            </a:pPr>
            <a:r>
              <a:rPr lang="en-US" altLang="zh-CN" sz="2000" b="1" dirty="0">
                <a:solidFill>
                  <a:srgbClr val="404244"/>
                </a:solidFill>
                <a:latin typeface="+mn-ea"/>
                <a:cs typeface="Helvetica" panose="020B0604020202020204" pitchFamily="34" charset="0"/>
              </a:rPr>
              <a:t>8. </a:t>
            </a:r>
            <a:r>
              <a:rPr lang="zh-CN" altLang="zh-CN" sz="2000" b="1" dirty="0">
                <a:solidFill>
                  <a:srgbClr val="404244"/>
                </a:solidFill>
                <a:latin typeface="+mn-ea"/>
                <a:cs typeface="Helvetica" panose="020B0604020202020204" pitchFamily="34" charset="0"/>
              </a:rPr>
              <a:t>策略管理机构（</a:t>
            </a:r>
            <a:r>
              <a:rPr lang="en-US" altLang="zh-CN" sz="2000" b="1" dirty="0">
                <a:solidFill>
                  <a:srgbClr val="404244"/>
                </a:solidFill>
                <a:latin typeface="+mn-ea"/>
                <a:cs typeface="Helvetica" panose="020B0604020202020204" pitchFamily="34" charset="0"/>
              </a:rPr>
              <a:t>PMA</a:t>
            </a:r>
            <a:r>
              <a:rPr lang="zh-CN" altLang="en-US" sz="2000" b="1" dirty="0">
                <a:solidFill>
                  <a:srgbClr val="404244"/>
                </a:solidFill>
                <a:latin typeface="+mn-ea"/>
                <a:cs typeface="Helvetica" panose="020B0604020202020204" pitchFamily="34" charset="0"/>
              </a:rPr>
              <a:t>，</a:t>
            </a:r>
            <a:r>
              <a:rPr lang="en-US" altLang="zh-CN" sz="2000" b="1" dirty="0">
                <a:solidFill>
                  <a:srgbClr val="404244"/>
                </a:solidFill>
                <a:latin typeface="+mn-ea"/>
                <a:cs typeface="Helvetica" panose="020B0604020202020204" pitchFamily="34" charset="0"/>
              </a:rPr>
              <a:t>Policy Management Authority</a:t>
            </a:r>
            <a:r>
              <a:rPr lang="zh-CN" altLang="zh-CN" sz="2000" b="1" dirty="0">
                <a:solidFill>
                  <a:srgbClr val="404244"/>
                </a:solidFill>
                <a:latin typeface="+mn-ea"/>
                <a:cs typeface="Helvetica" panose="020B0604020202020204" pitchFamily="34" charset="0"/>
              </a:rPr>
              <a:t>）</a:t>
            </a:r>
          </a:p>
          <a:p>
            <a:pPr>
              <a:lnSpc>
                <a:spcPct val="200000"/>
              </a:lnSpc>
            </a:pPr>
            <a:r>
              <a:rPr lang="zh-CN" altLang="zh-CN" dirty="0">
                <a:solidFill>
                  <a:srgbClr val="404244"/>
                </a:solidFill>
                <a:latin typeface="宋体" panose="02010600030101010101" pitchFamily="2" charset="-122"/>
                <a:ea typeface="宋体" panose="02010600030101010101" pitchFamily="2" charset="-122"/>
                <a:cs typeface="Helvetica" panose="020B0604020202020204" pitchFamily="34" charset="0"/>
              </a:rPr>
              <a:t>监督证书策略的产生和更新，管理</a:t>
            </a:r>
            <a:r>
              <a:rPr lang="en-US" altLang="zh-CN" dirty="0">
                <a:solidFill>
                  <a:srgbClr val="404244"/>
                </a:solidFill>
                <a:latin typeface="宋体" panose="02010600030101010101" pitchFamily="2" charset="-122"/>
                <a:ea typeface="宋体" panose="02010600030101010101" pitchFamily="2" charset="-122"/>
                <a:cs typeface="Helvetica" panose="020B0604020202020204" pitchFamily="34" charset="0"/>
              </a:rPr>
              <a:t>PKI</a:t>
            </a:r>
            <a:r>
              <a:rPr lang="zh-CN" altLang="zh-CN" dirty="0">
                <a:solidFill>
                  <a:srgbClr val="404244"/>
                </a:solidFill>
                <a:latin typeface="宋体" panose="02010600030101010101" pitchFamily="2" charset="-122"/>
                <a:ea typeface="宋体" panose="02010600030101010101" pitchFamily="2" charset="-122"/>
                <a:cs typeface="Helvetica" panose="020B0604020202020204" pitchFamily="34" charset="0"/>
              </a:rPr>
              <a:t>证书策略。</a:t>
            </a:r>
          </a:p>
        </p:txBody>
      </p:sp>
    </p:spTree>
    <p:extLst>
      <p:ext uri="{BB962C8B-B14F-4D97-AF65-F5344CB8AC3E}">
        <p14:creationId xmlns:p14="http://schemas.microsoft.com/office/powerpoint/2010/main" val="358567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rPr>
              <a:t>公钥基础设施</a:t>
            </a:r>
            <a:endPar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endParaRPr>
          </a:p>
        </p:txBody>
      </p:sp>
      <p:sp>
        <p:nvSpPr>
          <p:cNvPr id="16" name="文本框 15">
            <a:extLst>
              <a:ext uri="{FF2B5EF4-FFF2-40B4-BE49-F238E27FC236}">
                <a16:creationId xmlns:a16="http://schemas.microsoft.com/office/drawing/2014/main" id="{2035914F-44DF-D53E-EBF9-DB4B98D8189C}"/>
              </a:ext>
            </a:extLst>
          </p:cNvPr>
          <p:cNvSpPr txBox="1"/>
          <p:nvPr/>
        </p:nvSpPr>
        <p:spPr>
          <a:xfrm>
            <a:off x="457370" y="1008052"/>
            <a:ext cx="5165217" cy="823431"/>
          </a:xfrm>
          <a:prstGeom prst="rect">
            <a:avLst/>
          </a:prstGeom>
          <a:noFill/>
        </p:spPr>
        <p:txBody>
          <a:bodyPr wrap="square" rtlCol="0">
            <a:spAutoFit/>
          </a:bodyPr>
          <a:lstStyle/>
          <a:p>
            <a:pPr>
              <a:lnSpc>
                <a:spcPct val="200000"/>
              </a:lnSpc>
            </a:pPr>
            <a:r>
              <a:rPr lang="en-US" altLang="zh-CN" sz="28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PKI</a:t>
            </a:r>
            <a:r>
              <a:rPr lang="zh-CN" altLang="en-US" sz="28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的主要运行流程</a:t>
            </a:r>
            <a:endParaRPr lang="zh-CN" altLang="en-US" sz="2000" dirty="0">
              <a:latin typeface="+mn-ea"/>
            </a:endParaRPr>
          </a:p>
        </p:txBody>
      </p:sp>
      <p:grpSp>
        <p:nvGrpSpPr>
          <p:cNvPr id="19" name="组合 18">
            <a:extLst>
              <a:ext uri="{FF2B5EF4-FFF2-40B4-BE49-F238E27FC236}">
                <a16:creationId xmlns:a16="http://schemas.microsoft.com/office/drawing/2014/main" id="{535CDDD2-EA19-FAA6-96BE-E87EA440C26A}"/>
              </a:ext>
            </a:extLst>
          </p:cNvPr>
          <p:cNvGrpSpPr/>
          <p:nvPr/>
        </p:nvGrpSpPr>
        <p:grpSpPr>
          <a:xfrm>
            <a:off x="2141444" y="4210760"/>
            <a:ext cx="1014409" cy="1436110"/>
            <a:chOff x="1470517" y="3124408"/>
            <a:chExt cx="1014409" cy="1436110"/>
          </a:xfrm>
        </p:grpSpPr>
        <p:pic>
          <p:nvPicPr>
            <p:cNvPr id="14" name="图片 13">
              <a:extLst>
                <a:ext uri="{FF2B5EF4-FFF2-40B4-BE49-F238E27FC236}">
                  <a16:creationId xmlns:a16="http://schemas.microsoft.com/office/drawing/2014/main" id="{813A7879-E268-D9BF-4B68-E8B176FAE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517" y="3124408"/>
              <a:ext cx="1014409" cy="1014409"/>
            </a:xfrm>
            <a:prstGeom prst="rect">
              <a:avLst/>
            </a:prstGeom>
          </p:spPr>
        </p:pic>
        <p:sp>
          <p:nvSpPr>
            <p:cNvPr id="18" name="文本框 17">
              <a:extLst>
                <a:ext uri="{FF2B5EF4-FFF2-40B4-BE49-F238E27FC236}">
                  <a16:creationId xmlns:a16="http://schemas.microsoft.com/office/drawing/2014/main" id="{FA2FF676-BD60-5B1A-60D8-CEABA70BB89E}"/>
                </a:ext>
              </a:extLst>
            </p:cNvPr>
            <p:cNvSpPr txBox="1"/>
            <p:nvPr/>
          </p:nvSpPr>
          <p:spPr>
            <a:xfrm>
              <a:off x="1470517" y="4221964"/>
              <a:ext cx="1014409" cy="338554"/>
            </a:xfrm>
            <a:prstGeom prst="rect">
              <a:avLst/>
            </a:prstGeom>
            <a:noFill/>
          </p:spPr>
          <p:txBody>
            <a:bodyPr wrap="square">
              <a:spAutoFit/>
            </a:bodyPr>
            <a:lstStyle/>
            <a:p>
              <a:pPr algn="ctr"/>
              <a:r>
                <a:rPr lang="zh-CN" altLang="en-US" sz="1600" dirty="0">
                  <a:solidFill>
                    <a:srgbClr val="404244"/>
                  </a:solidFill>
                  <a:latin typeface="+mn-ea"/>
                  <a:cs typeface="Helvetica" panose="020B0604020202020204" pitchFamily="34" charset="0"/>
                </a:rPr>
                <a:t>署名用户</a:t>
              </a:r>
              <a:endParaRPr lang="zh-CN" altLang="en-US" sz="1600" dirty="0"/>
            </a:p>
          </p:txBody>
        </p:sp>
      </p:grpSp>
      <p:grpSp>
        <p:nvGrpSpPr>
          <p:cNvPr id="22" name="组合 21">
            <a:extLst>
              <a:ext uri="{FF2B5EF4-FFF2-40B4-BE49-F238E27FC236}">
                <a16:creationId xmlns:a16="http://schemas.microsoft.com/office/drawing/2014/main" id="{59CD6BF2-E612-4449-472B-A54B3CF8A4DA}"/>
              </a:ext>
            </a:extLst>
          </p:cNvPr>
          <p:cNvGrpSpPr/>
          <p:nvPr/>
        </p:nvGrpSpPr>
        <p:grpSpPr>
          <a:xfrm>
            <a:off x="8468577" y="4115944"/>
            <a:ext cx="1014409" cy="1436109"/>
            <a:chOff x="8533321" y="3124409"/>
            <a:chExt cx="1014409" cy="1436109"/>
          </a:xfrm>
        </p:grpSpPr>
        <p:pic>
          <p:nvPicPr>
            <p:cNvPr id="17" name="图片 16">
              <a:extLst>
                <a:ext uri="{FF2B5EF4-FFF2-40B4-BE49-F238E27FC236}">
                  <a16:creationId xmlns:a16="http://schemas.microsoft.com/office/drawing/2014/main" id="{9E59C24D-5AC2-A227-0639-D6831DBE43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3321" y="3124409"/>
              <a:ext cx="1014409" cy="1014409"/>
            </a:xfrm>
            <a:prstGeom prst="rect">
              <a:avLst/>
            </a:prstGeom>
          </p:spPr>
        </p:pic>
        <p:sp>
          <p:nvSpPr>
            <p:cNvPr id="21" name="文本框 20">
              <a:extLst>
                <a:ext uri="{FF2B5EF4-FFF2-40B4-BE49-F238E27FC236}">
                  <a16:creationId xmlns:a16="http://schemas.microsoft.com/office/drawing/2014/main" id="{7F7B5CEC-D93C-C169-26D4-C97FCFBD5B35}"/>
                </a:ext>
              </a:extLst>
            </p:cNvPr>
            <p:cNvSpPr txBox="1"/>
            <p:nvPr/>
          </p:nvSpPr>
          <p:spPr>
            <a:xfrm>
              <a:off x="8533321" y="4221964"/>
              <a:ext cx="1014409" cy="338554"/>
            </a:xfrm>
            <a:prstGeom prst="rect">
              <a:avLst/>
            </a:prstGeom>
            <a:noFill/>
          </p:spPr>
          <p:txBody>
            <a:bodyPr wrap="square">
              <a:spAutoFit/>
            </a:bodyPr>
            <a:lstStyle/>
            <a:p>
              <a:pPr algn="ctr"/>
              <a:r>
                <a:rPr lang="zh-CN" altLang="en-US" sz="1600" dirty="0"/>
                <a:t>依赖方</a:t>
              </a:r>
            </a:p>
          </p:txBody>
        </p:sp>
      </p:grpSp>
      <p:grpSp>
        <p:nvGrpSpPr>
          <p:cNvPr id="26" name="组合 25">
            <a:extLst>
              <a:ext uri="{FF2B5EF4-FFF2-40B4-BE49-F238E27FC236}">
                <a16:creationId xmlns:a16="http://schemas.microsoft.com/office/drawing/2014/main" id="{3127A939-7DD2-DEDA-7310-FC6FD0BA8B2A}"/>
              </a:ext>
            </a:extLst>
          </p:cNvPr>
          <p:cNvGrpSpPr/>
          <p:nvPr/>
        </p:nvGrpSpPr>
        <p:grpSpPr>
          <a:xfrm>
            <a:off x="3528061" y="2197829"/>
            <a:ext cx="1139198" cy="1471722"/>
            <a:chOff x="3898360" y="2208179"/>
            <a:chExt cx="1139198" cy="1471722"/>
          </a:xfrm>
        </p:grpSpPr>
        <p:pic>
          <p:nvPicPr>
            <p:cNvPr id="24" name="图片 23">
              <a:extLst>
                <a:ext uri="{FF2B5EF4-FFF2-40B4-BE49-F238E27FC236}">
                  <a16:creationId xmlns:a16="http://schemas.microsoft.com/office/drawing/2014/main" id="{C2305005-DDF1-99FA-A7D8-113F959BB9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8360" y="2208179"/>
              <a:ext cx="1139198" cy="1139198"/>
            </a:xfrm>
            <a:prstGeom prst="rect">
              <a:avLst/>
            </a:prstGeom>
          </p:spPr>
        </p:pic>
        <p:sp>
          <p:nvSpPr>
            <p:cNvPr id="25" name="文本框 24">
              <a:extLst>
                <a:ext uri="{FF2B5EF4-FFF2-40B4-BE49-F238E27FC236}">
                  <a16:creationId xmlns:a16="http://schemas.microsoft.com/office/drawing/2014/main" id="{B73B04C0-0D7A-6019-F059-C1617A7B1C91}"/>
                </a:ext>
              </a:extLst>
            </p:cNvPr>
            <p:cNvSpPr txBox="1"/>
            <p:nvPr/>
          </p:nvSpPr>
          <p:spPr>
            <a:xfrm>
              <a:off x="3960754" y="3341347"/>
              <a:ext cx="1014409" cy="338554"/>
            </a:xfrm>
            <a:prstGeom prst="rect">
              <a:avLst/>
            </a:prstGeom>
            <a:noFill/>
          </p:spPr>
          <p:txBody>
            <a:bodyPr wrap="square">
              <a:spAutoFit/>
            </a:bodyPr>
            <a:lstStyle/>
            <a:p>
              <a:pPr algn="ctr"/>
              <a:r>
                <a:rPr lang="en-US" altLang="zh-CN" sz="1600" b="1" dirty="0">
                  <a:solidFill>
                    <a:srgbClr val="404244"/>
                  </a:solidFill>
                  <a:latin typeface="+mn-ea"/>
                  <a:cs typeface="Helvetica" panose="020B0604020202020204" pitchFamily="34" charset="0"/>
                </a:rPr>
                <a:t>RA</a:t>
              </a:r>
              <a:endParaRPr lang="zh-CN" altLang="en-US" sz="1600" b="1" dirty="0"/>
            </a:p>
          </p:txBody>
        </p:sp>
      </p:grpSp>
      <p:grpSp>
        <p:nvGrpSpPr>
          <p:cNvPr id="27" name="组合 26">
            <a:extLst>
              <a:ext uri="{FF2B5EF4-FFF2-40B4-BE49-F238E27FC236}">
                <a16:creationId xmlns:a16="http://schemas.microsoft.com/office/drawing/2014/main" id="{813E7A0A-D486-B79F-72A3-98E132A6DBF3}"/>
              </a:ext>
            </a:extLst>
          </p:cNvPr>
          <p:cNvGrpSpPr/>
          <p:nvPr/>
        </p:nvGrpSpPr>
        <p:grpSpPr>
          <a:xfrm>
            <a:off x="6676777" y="2179914"/>
            <a:ext cx="1139198" cy="1471722"/>
            <a:chOff x="3898360" y="2208179"/>
            <a:chExt cx="1139198" cy="1471722"/>
          </a:xfrm>
        </p:grpSpPr>
        <p:pic>
          <p:nvPicPr>
            <p:cNvPr id="28" name="图片 27">
              <a:extLst>
                <a:ext uri="{FF2B5EF4-FFF2-40B4-BE49-F238E27FC236}">
                  <a16:creationId xmlns:a16="http://schemas.microsoft.com/office/drawing/2014/main" id="{738950C5-1DBD-0D68-6527-7BDA1563EB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8360" y="2208179"/>
              <a:ext cx="1139198" cy="1139198"/>
            </a:xfrm>
            <a:prstGeom prst="rect">
              <a:avLst/>
            </a:prstGeom>
          </p:spPr>
        </p:pic>
        <p:sp>
          <p:nvSpPr>
            <p:cNvPr id="29" name="文本框 28">
              <a:extLst>
                <a:ext uri="{FF2B5EF4-FFF2-40B4-BE49-F238E27FC236}">
                  <a16:creationId xmlns:a16="http://schemas.microsoft.com/office/drawing/2014/main" id="{E1471B57-0CEE-8775-8300-807FD94505B4}"/>
                </a:ext>
              </a:extLst>
            </p:cNvPr>
            <p:cNvSpPr txBox="1"/>
            <p:nvPr/>
          </p:nvSpPr>
          <p:spPr>
            <a:xfrm>
              <a:off x="3960754" y="3341347"/>
              <a:ext cx="1014409" cy="338554"/>
            </a:xfrm>
            <a:prstGeom prst="rect">
              <a:avLst/>
            </a:prstGeom>
            <a:noFill/>
          </p:spPr>
          <p:txBody>
            <a:bodyPr wrap="square">
              <a:spAutoFit/>
            </a:bodyPr>
            <a:lstStyle/>
            <a:p>
              <a:pPr algn="ctr"/>
              <a:r>
                <a:rPr lang="en-US" altLang="zh-CN" sz="1600" b="1" dirty="0">
                  <a:solidFill>
                    <a:srgbClr val="C00000"/>
                  </a:solidFill>
                  <a:latin typeface="+mn-ea"/>
                  <a:cs typeface="Helvetica" panose="020B0604020202020204" pitchFamily="34" charset="0"/>
                </a:rPr>
                <a:t>CA</a:t>
              </a:r>
              <a:endParaRPr lang="zh-CN" altLang="en-US" sz="1600" b="1" dirty="0">
                <a:solidFill>
                  <a:srgbClr val="C00000"/>
                </a:solidFill>
              </a:endParaRPr>
            </a:p>
          </p:txBody>
        </p:sp>
      </p:grpSp>
      <p:grpSp>
        <p:nvGrpSpPr>
          <p:cNvPr id="33" name="组合 32">
            <a:extLst>
              <a:ext uri="{FF2B5EF4-FFF2-40B4-BE49-F238E27FC236}">
                <a16:creationId xmlns:a16="http://schemas.microsoft.com/office/drawing/2014/main" id="{0789F487-2955-9D89-A4D3-5764DF066E35}"/>
              </a:ext>
            </a:extLst>
          </p:cNvPr>
          <p:cNvGrpSpPr/>
          <p:nvPr/>
        </p:nvGrpSpPr>
        <p:grpSpPr>
          <a:xfrm>
            <a:off x="8539310" y="1008052"/>
            <a:ext cx="1014409" cy="1386130"/>
            <a:chOff x="9139897" y="912562"/>
            <a:chExt cx="1014410" cy="1352964"/>
          </a:xfrm>
        </p:grpSpPr>
        <p:pic>
          <p:nvPicPr>
            <p:cNvPr id="31" name="图片 30">
              <a:extLst>
                <a:ext uri="{FF2B5EF4-FFF2-40B4-BE49-F238E27FC236}">
                  <a16:creationId xmlns:a16="http://schemas.microsoft.com/office/drawing/2014/main" id="{2DC0E028-755D-EA72-96AC-AFFC977D5A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9897" y="912562"/>
              <a:ext cx="1014410" cy="1014410"/>
            </a:xfrm>
            <a:prstGeom prst="rect">
              <a:avLst/>
            </a:prstGeom>
          </p:spPr>
        </p:pic>
        <p:sp>
          <p:nvSpPr>
            <p:cNvPr id="32" name="文本框 31">
              <a:extLst>
                <a:ext uri="{FF2B5EF4-FFF2-40B4-BE49-F238E27FC236}">
                  <a16:creationId xmlns:a16="http://schemas.microsoft.com/office/drawing/2014/main" id="{FD2E27F9-BB8B-D0A7-7267-1B2CC0C7C235}"/>
                </a:ext>
              </a:extLst>
            </p:cNvPr>
            <p:cNvSpPr txBox="1"/>
            <p:nvPr/>
          </p:nvSpPr>
          <p:spPr>
            <a:xfrm>
              <a:off x="9139898" y="1926972"/>
              <a:ext cx="1014409" cy="338554"/>
            </a:xfrm>
            <a:prstGeom prst="rect">
              <a:avLst/>
            </a:prstGeom>
            <a:noFill/>
          </p:spPr>
          <p:txBody>
            <a:bodyPr wrap="square">
              <a:spAutoFit/>
            </a:bodyPr>
            <a:lstStyle/>
            <a:p>
              <a:pPr algn="ctr"/>
              <a:r>
                <a:rPr lang="zh-CN" altLang="en-US" sz="1600" dirty="0">
                  <a:solidFill>
                    <a:srgbClr val="404244"/>
                  </a:solidFill>
                  <a:latin typeface="+mn-ea"/>
                  <a:cs typeface="Helvetica" panose="020B0604020202020204" pitchFamily="34" charset="0"/>
                </a:rPr>
                <a:t>证书存档</a:t>
              </a:r>
              <a:endParaRPr lang="zh-CN" altLang="en-US" sz="1600" dirty="0"/>
            </a:p>
          </p:txBody>
        </p:sp>
      </p:grpSp>
      <p:sp>
        <p:nvSpPr>
          <p:cNvPr id="42" name="文本框 41">
            <a:extLst>
              <a:ext uri="{FF2B5EF4-FFF2-40B4-BE49-F238E27FC236}">
                <a16:creationId xmlns:a16="http://schemas.microsoft.com/office/drawing/2014/main" id="{1471E4DB-DA95-964A-6058-088DB43445EE}"/>
              </a:ext>
            </a:extLst>
          </p:cNvPr>
          <p:cNvSpPr txBox="1"/>
          <p:nvPr/>
        </p:nvSpPr>
        <p:spPr>
          <a:xfrm>
            <a:off x="3806820" y="1794753"/>
            <a:ext cx="293153" cy="369332"/>
          </a:xfrm>
          <a:prstGeom prst="rect">
            <a:avLst/>
          </a:prstGeom>
          <a:noFill/>
        </p:spPr>
        <p:txBody>
          <a:bodyPr wrap="square" rtlCol="0">
            <a:spAutoFit/>
          </a:bodyPr>
          <a:lstStyle/>
          <a:p>
            <a:r>
              <a:rPr lang="zh-CN" altLang="en-US" dirty="0"/>
              <a:t>②</a:t>
            </a:r>
          </a:p>
        </p:txBody>
      </p:sp>
      <p:grpSp>
        <p:nvGrpSpPr>
          <p:cNvPr id="46" name="组合 45">
            <a:extLst>
              <a:ext uri="{FF2B5EF4-FFF2-40B4-BE49-F238E27FC236}">
                <a16:creationId xmlns:a16="http://schemas.microsoft.com/office/drawing/2014/main" id="{C66E9A97-5E17-A17C-FD00-BDEBDEDCA7E6}"/>
              </a:ext>
            </a:extLst>
          </p:cNvPr>
          <p:cNvGrpSpPr/>
          <p:nvPr/>
        </p:nvGrpSpPr>
        <p:grpSpPr>
          <a:xfrm>
            <a:off x="4667259" y="2274617"/>
            <a:ext cx="2009518" cy="492811"/>
            <a:chOff x="4667259" y="2274617"/>
            <a:chExt cx="2009518" cy="492811"/>
          </a:xfrm>
        </p:grpSpPr>
        <p:cxnSp>
          <p:nvCxnSpPr>
            <p:cNvPr id="44" name="直接箭头连接符 43">
              <a:extLst>
                <a:ext uri="{FF2B5EF4-FFF2-40B4-BE49-F238E27FC236}">
                  <a16:creationId xmlns:a16="http://schemas.microsoft.com/office/drawing/2014/main" id="{F8BAF395-EB2A-425F-D572-C4852861D657}"/>
                </a:ext>
              </a:extLst>
            </p:cNvPr>
            <p:cNvCxnSpPr>
              <a:stCxn id="24" idx="3"/>
              <a:endCxn id="28" idx="1"/>
            </p:cNvCxnSpPr>
            <p:nvPr/>
          </p:nvCxnSpPr>
          <p:spPr>
            <a:xfrm flipV="1">
              <a:off x="4667259" y="2749513"/>
              <a:ext cx="2009518" cy="17915"/>
            </a:xfrm>
            <a:prstGeom prst="straightConnector1">
              <a:avLst/>
            </a:prstGeom>
            <a:ln w="53975">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CDC3E533-03E1-A7C1-FD77-347A92BBF22F}"/>
                </a:ext>
              </a:extLst>
            </p:cNvPr>
            <p:cNvSpPr txBox="1"/>
            <p:nvPr/>
          </p:nvSpPr>
          <p:spPr>
            <a:xfrm>
              <a:off x="5476010" y="2274617"/>
              <a:ext cx="293153" cy="369332"/>
            </a:xfrm>
            <a:prstGeom prst="rect">
              <a:avLst/>
            </a:prstGeom>
            <a:noFill/>
          </p:spPr>
          <p:txBody>
            <a:bodyPr wrap="square" rtlCol="0">
              <a:spAutoFit/>
            </a:bodyPr>
            <a:lstStyle/>
            <a:p>
              <a:r>
                <a:rPr lang="zh-CN" altLang="en-US" dirty="0"/>
                <a:t>③</a:t>
              </a:r>
            </a:p>
          </p:txBody>
        </p:sp>
      </p:grpSp>
      <p:grpSp>
        <p:nvGrpSpPr>
          <p:cNvPr id="53" name="组合 52">
            <a:extLst>
              <a:ext uri="{FF2B5EF4-FFF2-40B4-BE49-F238E27FC236}">
                <a16:creationId xmlns:a16="http://schemas.microsoft.com/office/drawing/2014/main" id="{172F4C4E-E28A-C9EC-A41F-A062C5D650AC}"/>
              </a:ext>
            </a:extLst>
          </p:cNvPr>
          <p:cNvGrpSpPr/>
          <p:nvPr/>
        </p:nvGrpSpPr>
        <p:grpSpPr>
          <a:xfrm rot="19262377">
            <a:off x="7483826" y="1575809"/>
            <a:ext cx="956400" cy="462560"/>
            <a:chOff x="4747242" y="2056430"/>
            <a:chExt cx="1929535" cy="693083"/>
          </a:xfrm>
        </p:grpSpPr>
        <p:cxnSp>
          <p:nvCxnSpPr>
            <p:cNvPr id="54" name="直接箭头连接符 53">
              <a:extLst>
                <a:ext uri="{FF2B5EF4-FFF2-40B4-BE49-F238E27FC236}">
                  <a16:creationId xmlns:a16="http://schemas.microsoft.com/office/drawing/2014/main" id="{9C10F363-1ED6-0448-11D5-27ECBD4D3B27}"/>
                </a:ext>
              </a:extLst>
            </p:cNvPr>
            <p:cNvCxnSpPr/>
            <p:nvPr/>
          </p:nvCxnSpPr>
          <p:spPr>
            <a:xfrm>
              <a:off x="4747242" y="2743756"/>
              <a:ext cx="1929535" cy="5757"/>
            </a:xfrm>
            <a:prstGeom prst="straightConnector1">
              <a:avLst/>
            </a:prstGeom>
            <a:ln w="53975">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BB5C294C-F923-3FB3-8453-31FCB79C1EE5}"/>
                </a:ext>
              </a:extLst>
            </p:cNvPr>
            <p:cNvSpPr txBox="1"/>
            <p:nvPr/>
          </p:nvSpPr>
          <p:spPr>
            <a:xfrm rot="2337624">
              <a:off x="5275015" y="2056430"/>
              <a:ext cx="669166" cy="553394"/>
            </a:xfrm>
            <a:prstGeom prst="rect">
              <a:avLst/>
            </a:prstGeom>
            <a:noFill/>
          </p:spPr>
          <p:txBody>
            <a:bodyPr wrap="square" rtlCol="0">
              <a:spAutoFit/>
            </a:bodyPr>
            <a:lstStyle/>
            <a:p>
              <a:r>
                <a:rPr lang="zh-CN" altLang="en-US" dirty="0"/>
                <a:t>⑤</a:t>
              </a:r>
            </a:p>
          </p:txBody>
        </p:sp>
      </p:grpSp>
      <p:grpSp>
        <p:nvGrpSpPr>
          <p:cNvPr id="56" name="组合 55">
            <a:extLst>
              <a:ext uri="{FF2B5EF4-FFF2-40B4-BE49-F238E27FC236}">
                <a16:creationId xmlns:a16="http://schemas.microsoft.com/office/drawing/2014/main" id="{BD55CAFF-62EF-E585-9E1E-C7900C2FB1C0}"/>
              </a:ext>
            </a:extLst>
          </p:cNvPr>
          <p:cNvGrpSpPr/>
          <p:nvPr/>
        </p:nvGrpSpPr>
        <p:grpSpPr>
          <a:xfrm>
            <a:off x="3259088" y="4411002"/>
            <a:ext cx="5087243" cy="428754"/>
            <a:chOff x="4747242" y="2320759"/>
            <a:chExt cx="1929535" cy="428754"/>
          </a:xfrm>
        </p:grpSpPr>
        <p:cxnSp>
          <p:nvCxnSpPr>
            <p:cNvPr id="57" name="直接箭头连接符 56">
              <a:extLst>
                <a:ext uri="{FF2B5EF4-FFF2-40B4-BE49-F238E27FC236}">
                  <a16:creationId xmlns:a16="http://schemas.microsoft.com/office/drawing/2014/main" id="{A0B7E1CB-732D-CB91-9BB3-387ACFC0A5F0}"/>
                </a:ext>
              </a:extLst>
            </p:cNvPr>
            <p:cNvCxnSpPr/>
            <p:nvPr/>
          </p:nvCxnSpPr>
          <p:spPr>
            <a:xfrm>
              <a:off x="4747242" y="2743756"/>
              <a:ext cx="1929535" cy="5757"/>
            </a:xfrm>
            <a:prstGeom prst="straightConnector1">
              <a:avLst/>
            </a:prstGeom>
            <a:ln w="53975">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EB644BCD-2978-EC47-BDEE-06CD8843149E}"/>
                </a:ext>
              </a:extLst>
            </p:cNvPr>
            <p:cNvSpPr txBox="1"/>
            <p:nvPr/>
          </p:nvSpPr>
          <p:spPr>
            <a:xfrm>
              <a:off x="5650294" y="2320759"/>
              <a:ext cx="293153" cy="369332"/>
            </a:xfrm>
            <a:prstGeom prst="rect">
              <a:avLst/>
            </a:prstGeom>
            <a:noFill/>
          </p:spPr>
          <p:txBody>
            <a:bodyPr wrap="square" rtlCol="0">
              <a:spAutoFit/>
            </a:bodyPr>
            <a:lstStyle/>
            <a:p>
              <a:r>
                <a:rPr lang="zh-CN" altLang="en-US" dirty="0"/>
                <a:t>⑥</a:t>
              </a:r>
            </a:p>
          </p:txBody>
        </p:sp>
      </p:grpSp>
      <p:grpSp>
        <p:nvGrpSpPr>
          <p:cNvPr id="62" name="组合 61">
            <a:extLst>
              <a:ext uri="{FF2B5EF4-FFF2-40B4-BE49-F238E27FC236}">
                <a16:creationId xmlns:a16="http://schemas.microsoft.com/office/drawing/2014/main" id="{8B275AF6-9D2E-96A8-4150-33C281C72728}"/>
              </a:ext>
            </a:extLst>
          </p:cNvPr>
          <p:cNvGrpSpPr/>
          <p:nvPr/>
        </p:nvGrpSpPr>
        <p:grpSpPr>
          <a:xfrm rot="18209365">
            <a:off x="2215472" y="3140649"/>
            <a:ext cx="1414610" cy="446395"/>
            <a:chOff x="4747242" y="2031513"/>
            <a:chExt cx="1929535" cy="718000"/>
          </a:xfrm>
        </p:grpSpPr>
        <p:cxnSp>
          <p:nvCxnSpPr>
            <p:cNvPr id="63" name="直接箭头连接符 62">
              <a:extLst>
                <a:ext uri="{FF2B5EF4-FFF2-40B4-BE49-F238E27FC236}">
                  <a16:creationId xmlns:a16="http://schemas.microsoft.com/office/drawing/2014/main" id="{929E7EC6-0CE2-9DF2-0394-C269810F7AC1}"/>
                </a:ext>
              </a:extLst>
            </p:cNvPr>
            <p:cNvCxnSpPr/>
            <p:nvPr/>
          </p:nvCxnSpPr>
          <p:spPr>
            <a:xfrm>
              <a:off x="4747242" y="2743756"/>
              <a:ext cx="1929535" cy="5757"/>
            </a:xfrm>
            <a:prstGeom prst="straightConnector1">
              <a:avLst/>
            </a:prstGeom>
            <a:ln w="53975">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475C34C5-66BD-F55C-AABB-B749614A39B8}"/>
                </a:ext>
              </a:extLst>
            </p:cNvPr>
            <p:cNvSpPr txBox="1"/>
            <p:nvPr/>
          </p:nvSpPr>
          <p:spPr>
            <a:xfrm rot="3390635">
              <a:off x="5307985" y="2026184"/>
              <a:ext cx="603228" cy="613885"/>
            </a:xfrm>
            <a:prstGeom prst="rect">
              <a:avLst/>
            </a:prstGeom>
            <a:noFill/>
          </p:spPr>
          <p:txBody>
            <a:bodyPr wrap="square" rtlCol="0">
              <a:spAutoFit/>
            </a:bodyPr>
            <a:lstStyle/>
            <a:p>
              <a:r>
                <a:rPr lang="zh-CN" altLang="en-US" dirty="0"/>
                <a:t>①</a:t>
              </a:r>
            </a:p>
          </p:txBody>
        </p:sp>
      </p:grpSp>
      <p:grpSp>
        <p:nvGrpSpPr>
          <p:cNvPr id="66" name="组合 65">
            <a:extLst>
              <a:ext uri="{FF2B5EF4-FFF2-40B4-BE49-F238E27FC236}">
                <a16:creationId xmlns:a16="http://schemas.microsoft.com/office/drawing/2014/main" id="{F37FB23A-3D3C-44A4-1BDC-FA5D6B13A31F}"/>
              </a:ext>
            </a:extLst>
          </p:cNvPr>
          <p:cNvGrpSpPr/>
          <p:nvPr/>
        </p:nvGrpSpPr>
        <p:grpSpPr>
          <a:xfrm rot="9787912">
            <a:off x="3036394" y="3560883"/>
            <a:ext cx="3788822" cy="409513"/>
            <a:chOff x="4747242" y="2743756"/>
            <a:chExt cx="1929535" cy="613599"/>
          </a:xfrm>
        </p:grpSpPr>
        <p:cxnSp>
          <p:nvCxnSpPr>
            <p:cNvPr id="67" name="直接箭头连接符 66">
              <a:extLst>
                <a:ext uri="{FF2B5EF4-FFF2-40B4-BE49-F238E27FC236}">
                  <a16:creationId xmlns:a16="http://schemas.microsoft.com/office/drawing/2014/main" id="{EDD1AE45-D107-150B-9431-87F5D7E8B9CB}"/>
                </a:ext>
              </a:extLst>
            </p:cNvPr>
            <p:cNvCxnSpPr/>
            <p:nvPr/>
          </p:nvCxnSpPr>
          <p:spPr>
            <a:xfrm>
              <a:off x="4747242" y="2743756"/>
              <a:ext cx="1929535" cy="5757"/>
            </a:xfrm>
            <a:prstGeom prst="straightConnector1">
              <a:avLst/>
            </a:prstGeom>
            <a:ln w="53975">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7378D661-7B85-0CB6-E08B-7D59514B8747}"/>
                </a:ext>
              </a:extLst>
            </p:cNvPr>
            <p:cNvSpPr txBox="1"/>
            <p:nvPr/>
          </p:nvSpPr>
          <p:spPr>
            <a:xfrm rot="11812088">
              <a:off x="5423376" y="2803961"/>
              <a:ext cx="205028" cy="553394"/>
            </a:xfrm>
            <a:prstGeom prst="rect">
              <a:avLst/>
            </a:prstGeom>
            <a:noFill/>
          </p:spPr>
          <p:txBody>
            <a:bodyPr wrap="square" rtlCol="0">
              <a:spAutoFit/>
            </a:bodyPr>
            <a:lstStyle/>
            <a:p>
              <a:r>
                <a:rPr lang="zh-CN" altLang="en-US" dirty="0"/>
                <a:t>④</a:t>
              </a:r>
            </a:p>
          </p:txBody>
        </p:sp>
      </p:grpSp>
      <p:grpSp>
        <p:nvGrpSpPr>
          <p:cNvPr id="69" name="组合 68">
            <a:extLst>
              <a:ext uri="{FF2B5EF4-FFF2-40B4-BE49-F238E27FC236}">
                <a16:creationId xmlns:a16="http://schemas.microsoft.com/office/drawing/2014/main" id="{D46FE643-8672-5E15-FCFF-EB03A2373C83}"/>
              </a:ext>
            </a:extLst>
          </p:cNvPr>
          <p:cNvGrpSpPr/>
          <p:nvPr/>
        </p:nvGrpSpPr>
        <p:grpSpPr>
          <a:xfrm rot="16200000">
            <a:off x="8117850" y="3024234"/>
            <a:ext cx="1399054" cy="471974"/>
            <a:chOff x="4747242" y="2042325"/>
            <a:chExt cx="1929535" cy="707188"/>
          </a:xfrm>
        </p:grpSpPr>
        <p:cxnSp>
          <p:nvCxnSpPr>
            <p:cNvPr id="70" name="直接箭头连接符 69">
              <a:extLst>
                <a:ext uri="{FF2B5EF4-FFF2-40B4-BE49-F238E27FC236}">
                  <a16:creationId xmlns:a16="http://schemas.microsoft.com/office/drawing/2014/main" id="{9010F00C-E545-8BB8-C0FD-9C44B0D6F19F}"/>
                </a:ext>
              </a:extLst>
            </p:cNvPr>
            <p:cNvCxnSpPr/>
            <p:nvPr/>
          </p:nvCxnSpPr>
          <p:spPr>
            <a:xfrm>
              <a:off x="4747242" y="2743756"/>
              <a:ext cx="1929535" cy="5757"/>
            </a:xfrm>
            <a:prstGeom prst="straightConnector1">
              <a:avLst/>
            </a:prstGeom>
            <a:ln w="53975">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35B77BC5-817C-2413-FF98-EAA1AC8069A1}"/>
                </a:ext>
              </a:extLst>
            </p:cNvPr>
            <p:cNvSpPr txBox="1"/>
            <p:nvPr/>
          </p:nvSpPr>
          <p:spPr>
            <a:xfrm rot="5400000">
              <a:off x="5318797" y="2014772"/>
              <a:ext cx="581603" cy="636710"/>
            </a:xfrm>
            <a:prstGeom prst="rect">
              <a:avLst/>
            </a:prstGeom>
            <a:noFill/>
          </p:spPr>
          <p:txBody>
            <a:bodyPr wrap="square" rtlCol="0">
              <a:spAutoFit/>
            </a:bodyPr>
            <a:lstStyle/>
            <a:p>
              <a:r>
                <a:rPr lang="zh-CN" altLang="en-US" dirty="0"/>
                <a:t>⑦</a:t>
              </a:r>
            </a:p>
          </p:txBody>
        </p:sp>
      </p:grpSp>
    </p:spTree>
    <p:extLst>
      <p:ext uri="{BB962C8B-B14F-4D97-AF65-F5344CB8AC3E}">
        <p14:creationId xmlns:p14="http://schemas.microsoft.com/office/powerpoint/2010/main" val="406187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ppt_x"/>
                                          </p:val>
                                        </p:tav>
                                        <p:tav tm="100000">
                                          <p:val>
                                            <p:strVal val="#ppt_x"/>
                                          </p:val>
                                        </p:tav>
                                      </p:tavLst>
                                    </p:anim>
                                    <p:anim calcmode="lin" valueType="num">
                                      <p:cBhvr additive="base">
                                        <p:cTn id="1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500" fill="hold"/>
                                        <p:tgtEl>
                                          <p:spTgt spid="46"/>
                                        </p:tgtEl>
                                        <p:attrNameLst>
                                          <p:attrName>ppt_x</p:attrName>
                                        </p:attrNameLst>
                                      </p:cBhvr>
                                      <p:tavLst>
                                        <p:tav tm="0">
                                          <p:val>
                                            <p:strVal val="#ppt_x"/>
                                          </p:val>
                                        </p:tav>
                                        <p:tav tm="100000">
                                          <p:val>
                                            <p:strVal val="#ppt_x"/>
                                          </p:val>
                                        </p:tav>
                                      </p:tavLst>
                                    </p:anim>
                                    <p:anim calcmode="lin" valueType="num">
                                      <p:cBhvr additive="base">
                                        <p:cTn id="2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6"/>
                                        </p:tgtEl>
                                        <p:attrNameLst>
                                          <p:attrName>style.visibility</p:attrName>
                                        </p:attrNameLst>
                                      </p:cBhvr>
                                      <p:to>
                                        <p:strVal val="visible"/>
                                      </p:to>
                                    </p:set>
                                    <p:anim calcmode="lin" valueType="num">
                                      <p:cBhvr additive="base">
                                        <p:cTn id="25" dur="500" fill="hold"/>
                                        <p:tgtEl>
                                          <p:spTgt spid="66"/>
                                        </p:tgtEl>
                                        <p:attrNameLst>
                                          <p:attrName>ppt_x</p:attrName>
                                        </p:attrNameLst>
                                      </p:cBhvr>
                                      <p:tavLst>
                                        <p:tav tm="0">
                                          <p:val>
                                            <p:strVal val="#ppt_x"/>
                                          </p:val>
                                        </p:tav>
                                        <p:tav tm="100000">
                                          <p:val>
                                            <p:strVal val="#ppt_x"/>
                                          </p:val>
                                        </p:tav>
                                      </p:tavLst>
                                    </p:anim>
                                    <p:anim calcmode="lin" valueType="num">
                                      <p:cBhvr additive="base">
                                        <p:cTn id="26"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fill="hold"/>
                                        <p:tgtEl>
                                          <p:spTgt spid="53"/>
                                        </p:tgtEl>
                                        <p:attrNameLst>
                                          <p:attrName>ppt_x</p:attrName>
                                        </p:attrNameLst>
                                      </p:cBhvr>
                                      <p:tavLst>
                                        <p:tav tm="0">
                                          <p:val>
                                            <p:strVal val="#ppt_x"/>
                                          </p:val>
                                        </p:tav>
                                        <p:tav tm="100000">
                                          <p:val>
                                            <p:strVal val="#ppt_x"/>
                                          </p:val>
                                        </p:tav>
                                      </p:tavLst>
                                    </p:anim>
                                    <p:anim calcmode="lin" valueType="num">
                                      <p:cBhvr additive="base">
                                        <p:cTn id="3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cBhvr additive="base">
                                        <p:cTn id="37" dur="500" fill="hold"/>
                                        <p:tgtEl>
                                          <p:spTgt spid="56"/>
                                        </p:tgtEl>
                                        <p:attrNameLst>
                                          <p:attrName>ppt_x</p:attrName>
                                        </p:attrNameLst>
                                      </p:cBhvr>
                                      <p:tavLst>
                                        <p:tav tm="0">
                                          <p:val>
                                            <p:strVal val="#ppt_x"/>
                                          </p:val>
                                        </p:tav>
                                        <p:tav tm="100000">
                                          <p:val>
                                            <p:strVal val="#ppt_x"/>
                                          </p:val>
                                        </p:tav>
                                      </p:tavLst>
                                    </p:anim>
                                    <p:anim calcmode="lin" valueType="num">
                                      <p:cBhvr additive="base">
                                        <p:cTn id="3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additive="base">
                                        <p:cTn id="43" dur="500" fill="hold"/>
                                        <p:tgtEl>
                                          <p:spTgt spid="69"/>
                                        </p:tgtEl>
                                        <p:attrNameLst>
                                          <p:attrName>ppt_x</p:attrName>
                                        </p:attrNameLst>
                                      </p:cBhvr>
                                      <p:tavLst>
                                        <p:tav tm="0">
                                          <p:val>
                                            <p:strVal val="#ppt_x"/>
                                          </p:val>
                                        </p:tav>
                                        <p:tav tm="100000">
                                          <p:val>
                                            <p:strVal val="#ppt_x"/>
                                          </p:val>
                                        </p:tav>
                                      </p:tavLst>
                                    </p:anim>
                                    <p:anim calcmode="lin" valueType="num">
                                      <p:cBhvr additive="base">
                                        <p:cTn id="44"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rPr>
              <a:t>公钥基础设施</a:t>
            </a:r>
            <a:endPar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endParaRPr>
          </a:p>
        </p:txBody>
      </p:sp>
      <p:sp>
        <p:nvSpPr>
          <p:cNvPr id="16" name="文本框 15">
            <a:extLst>
              <a:ext uri="{FF2B5EF4-FFF2-40B4-BE49-F238E27FC236}">
                <a16:creationId xmlns:a16="http://schemas.microsoft.com/office/drawing/2014/main" id="{2035914F-44DF-D53E-EBF9-DB4B98D8189C}"/>
              </a:ext>
            </a:extLst>
          </p:cNvPr>
          <p:cNvSpPr txBox="1"/>
          <p:nvPr/>
        </p:nvSpPr>
        <p:spPr>
          <a:xfrm>
            <a:off x="457370" y="1008052"/>
            <a:ext cx="5165217" cy="823431"/>
          </a:xfrm>
          <a:prstGeom prst="rect">
            <a:avLst/>
          </a:prstGeom>
          <a:noFill/>
        </p:spPr>
        <p:txBody>
          <a:bodyPr wrap="square" rtlCol="0">
            <a:spAutoFit/>
          </a:bodyPr>
          <a:lstStyle/>
          <a:p>
            <a:pPr>
              <a:lnSpc>
                <a:spcPct val="200000"/>
              </a:lnSpc>
            </a:pPr>
            <a:r>
              <a:rPr lang="en-US" altLang="zh-CN" sz="28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PKI</a:t>
            </a:r>
            <a:r>
              <a:rPr lang="zh-CN" altLang="en-US" sz="28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的主要运行流程</a:t>
            </a:r>
            <a:endParaRPr lang="zh-CN" altLang="en-US" sz="2000" dirty="0">
              <a:latin typeface="+mn-ea"/>
            </a:endParaRPr>
          </a:p>
        </p:txBody>
      </p:sp>
      <p:pic>
        <p:nvPicPr>
          <p:cNvPr id="23" name="图片 22">
            <a:extLst>
              <a:ext uri="{FF2B5EF4-FFF2-40B4-BE49-F238E27FC236}">
                <a16:creationId xmlns:a16="http://schemas.microsoft.com/office/drawing/2014/main" id="{FCFBC0D8-BC8C-63AA-BEAC-6904FAAB42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519" y="2225674"/>
            <a:ext cx="4698290" cy="2967138"/>
          </a:xfrm>
          <a:prstGeom prst="rect">
            <a:avLst/>
          </a:prstGeom>
        </p:spPr>
      </p:pic>
      <p:sp>
        <p:nvSpPr>
          <p:cNvPr id="34" name="文本框 33">
            <a:extLst>
              <a:ext uri="{FF2B5EF4-FFF2-40B4-BE49-F238E27FC236}">
                <a16:creationId xmlns:a16="http://schemas.microsoft.com/office/drawing/2014/main" id="{6AA91D26-B350-35F2-6F55-8FAE778B7C94}"/>
              </a:ext>
            </a:extLst>
          </p:cNvPr>
          <p:cNvSpPr txBox="1"/>
          <p:nvPr/>
        </p:nvSpPr>
        <p:spPr>
          <a:xfrm>
            <a:off x="5725199" y="1208616"/>
            <a:ext cx="6094378" cy="4440767"/>
          </a:xfrm>
          <a:prstGeom prst="rect">
            <a:avLst/>
          </a:prstGeom>
          <a:noFill/>
        </p:spPr>
        <p:txBody>
          <a:bodyPr wrap="square">
            <a:spAutoFit/>
          </a:bodyPr>
          <a:lstStyle/>
          <a:p>
            <a:pPr marL="0" marR="0" lvl="0" indent="0" algn="l" defTabSz="914400" rtl="0" eaLnBrk="1" fontAlgn="auto" latinLnBrk="0" hangingPunct="1">
              <a:lnSpc>
                <a:spcPct val="200000"/>
              </a:lnSpc>
              <a:spcBef>
                <a:spcPts val="0"/>
              </a:spcBef>
              <a:buClrTx/>
              <a:buSzTx/>
              <a:buFontTx/>
              <a:buNone/>
              <a:tabLst/>
              <a:defRPr/>
            </a:pPr>
            <a:r>
              <a:rPr lang="zh-CN" altLang="en-US" sz="1800" kern="100" dirty="0">
                <a:effectLst/>
                <a:latin typeface="+mj-ea"/>
                <a:ea typeface="+mj-ea"/>
                <a:cs typeface="Times New Roman" panose="02020603050405020304" pitchFamily="18" charset="0"/>
              </a:rPr>
              <a:t>①</a:t>
            </a:r>
            <a:r>
              <a:rPr lang="zh-CN" altLang="zh-CN" sz="1800" kern="100" dirty="0">
                <a:effectLst/>
                <a:latin typeface="+mj-ea"/>
                <a:ea typeface="+mj-ea"/>
                <a:cs typeface="Times New Roman" panose="02020603050405020304" pitchFamily="18" charset="0"/>
              </a:rPr>
              <a:t>署名用户向</a:t>
            </a:r>
            <a:r>
              <a:rPr lang="en-US" altLang="zh-CN" sz="1800" kern="100" dirty="0">
                <a:effectLst/>
                <a:latin typeface="+mj-ea"/>
                <a:ea typeface="+mj-ea"/>
                <a:cs typeface="Times New Roman" panose="02020603050405020304" pitchFamily="18" charset="0"/>
              </a:rPr>
              <a:t>RA</a:t>
            </a:r>
            <a:r>
              <a:rPr lang="zh-CN" altLang="zh-CN" sz="1800" kern="100" dirty="0">
                <a:effectLst/>
                <a:latin typeface="+mj-ea"/>
                <a:ea typeface="+mj-ea"/>
                <a:cs typeface="Times New Roman" panose="02020603050405020304" pitchFamily="18" charset="0"/>
              </a:rPr>
              <a:t>提出数字证书申请</a:t>
            </a:r>
          </a:p>
          <a:p>
            <a:pPr marL="0" marR="0" lvl="0" indent="0" algn="l" defTabSz="914400" rtl="0" eaLnBrk="1" fontAlgn="auto" latinLnBrk="0" hangingPunct="1">
              <a:lnSpc>
                <a:spcPct val="200000"/>
              </a:lnSpc>
              <a:buClrTx/>
              <a:buSzTx/>
              <a:buFontTx/>
              <a:buNone/>
              <a:tabLst/>
              <a:defRPr/>
            </a:pPr>
            <a:r>
              <a:rPr lang="zh-CN" altLang="en-US" sz="1800" dirty="0">
                <a:solidFill>
                  <a:srgbClr val="404244"/>
                </a:solidFill>
                <a:effectLst/>
                <a:latin typeface="+mj-ea"/>
                <a:ea typeface="+mj-ea"/>
                <a:cs typeface="Helvetica" panose="020B0604020202020204" pitchFamily="34" charset="0"/>
              </a:rPr>
              <a:t>②</a:t>
            </a:r>
            <a:r>
              <a:rPr lang="en-US" altLang="zh-CN" sz="1800" dirty="0">
                <a:effectLst/>
                <a:latin typeface="+mj-ea"/>
                <a:ea typeface="+mj-ea"/>
                <a:cs typeface="Times New Roman" panose="02020603050405020304" pitchFamily="18" charset="0"/>
              </a:rPr>
              <a:t>RA</a:t>
            </a:r>
            <a:r>
              <a:rPr lang="zh-CN" altLang="zh-CN" sz="1800" dirty="0">
                <a:effectLst/>
                <a:latin typeface="+mj-ea"/>
                <a:ea typeface="+mj-ea"/>
                <a:cs typeface="Times New Roman" panose="02020603050405020304" pitchFamily="18" charset="0"/>
              </a:rPr>
              <a:t>对署名用户进行身份确认</a:t>
            </a:r>
            <a:endParaRPr lang="en-US" altLang="zh-CN" sz="1800" dirty="0">
              <a:effectLst/>
              <a:latin typeface="+mj-ea"/>
              <a:ea typeface="+mj-ea"/>
              <a:cs typeface="Times New Roman" panose="02020603050405020304" pitchFamily="18" charset="0"/>
            </a:endParaRPr>
          </a:p>
          <a:p>
            <a:pPr marL="0" marR="0" lvl="0" indent="0" algn="l" defTabSz="914400" rtl="0" eaLnBrk="1" fontAlgn="auto" latinLnBrk="0" hangingPunct="1">
              <a:lnSpc>
                <a:spcPct val="200000"/>
              </a:lnSpc>
              <a:buClrTx/>
              <a:buSzTx/>
              <a:buFontTx/>
              <a:buNone/>
              <a:tabLst/>
              <a:defRPr/>
            </a:pPr>
            <a:r>
              <a:rPr lang="zh-CN" altLang="en-US" kern="100" dirty="0">
                <a:solidFill>
                  <a:srgbClr val="404244"/>
                </a:solidFill>
                <a:latin typeface="+mj-ea"/>
                <a:ea typeface="+mj-ea"/>
                <a:cs typeface="Times New Roman" panose="02020603050405020304" pitchFamily="18" charset="0"/>
              </a:rPr>
              <a:t>③</a:t>
            </a:r>
            <a:r>
              <a:rPr lang="en-US" altLang="zh-CN" sz="1800" kern="100" dirty="0">
                <a:effectLst/>
                <a:latin typeface="+mj-ea"/>
                <a:ea typeface="+mj-ea"/>
                <a:cs typeface="Times New Roman" panose="02020603050405020304" pitchFamily="18" charset="0"/>
              </a:rPr>
              <a:t>RA</a:t>
            </a:r>
            <a:r>
              <a:rPr lang="zh-CN" altLang="zh-CN" sz="1800" kern="100" dirty="0">
                <a:effectLst/>
                <a:latin typeface="+mj-ea"/>
                <a:ea typeface="+mj-ea"/>
                <a:cs typeface="Times New Roman" panose="02020603050405020304" pitchFamily="18" charset="0"/>
              </a:rPr>
              <a:t>向</a:t>
            </a:r>
            <a:r>
              <a:rPr lang="en-US" altLang="zh-CN" sz="1800" kern="100" dirty="0">
                <a:effectLst/>
                <a:latin typeface="+mj-ea"/>
                <a:ea typeface="+mj-ea"/>
                <a:cs typeface="Times New Roman" panose="02020603050405020304" pitchFamily="18" charset="0"/>
              </a:rPr>
              <a:t>CA</a:t>
            </a:r>
            <a:r>
              <a:rPr lang="zh-CN" altLang="zh-CN" sz="1800" kern="100" dirty="0">
                <a:effectLst/>
                <a:latin typeface="+mj-ea"/>
                <a:ea typeface="+mj-ea"/>
                <a:cs typeface="Times New Roman" panose="02020603050405020304" pitchFamily="18" charset="0"/>
              </a:rPr>
              <a:t>提出发行申请</a:t>
            </a:r>
          </a:p>
          <a:p>
            <a:pPr marL="0" lvl="0" indent="0" algn="just">
              <a:lnSpc>
                <a:spcPct val="200000"/>
              </a:lnSpc>
              <a:buFont typeface="+mj-lt"/>
              <a:buNone/>
            </a:pPr>
            <a:r>
              <a:rPr lang="zh-CN" altLang="en-US" sz="1800" kern="100" dirty="0">
                <a:effectLst/>
                <a:latin typeface="+mj-ea"/>
                <a:ea typeface="+mj-ea"/>
                <a:cs typeface="Times New Roman" panose="02020603050405020304" pitchFamily="18" charset="0"/>
              </a:rPr>
              <a:t>④</a:t>
            </a:r>
            <a:r>
              <a:rPr lang="en-US" altLang="zh-CN" sz="1800" kern="100" dirty="0">
                <a:effectLst/>
                <a:latin typeface="+mj-ea"/>
                <a:ea typeface="+mj-ea"/>
                <a:cs typeface="Times New Roman" panose="02020603050405020304" pitchFamily="18" charset="0"/>
              </a:rPr>
              <a:t>CA</a:t>
            </a:r>
            <a:r>
              <a:rPr lang="zh-CN" altLang="zh-CN" sz="1800" kern="100" dirty="0">
                <a:effectLst/>
                <a:latin typeface="+mj-ea"/>
                <a:ea typeface="+mj-ea"/>
                <a:cs typeface="Times New Roman" panose="02020603050405020304" pitchFamily="18" charset="0"/>
              </a:rPr>
              <a:t>对署名用户发行证书 </a:t>
            </a:r>
          </a:p>
          <a:p>
            <a:pPr marL="0" lvl="0" indent="0" algn="just">
              <a:lnSpc>
                <a:spcPct val="200000"/>
              </a:lnSpc>
              <a:buFont typeface="+mj-lt"/>
              <a:buNone/>
            </a:pPr>
            <a:r>
              <a:rPr lang="zh-CN" altLang="en-US" sz="1800" kern="100" dirty="0">
                <a:effectLst/>
                <a:latin typeface="+mj-ea"/>
                <a:ea typeface="+mj-ea"/>
                <a:cs typeface="Times New Roman" panose="02020603050405020304" pitchFamily="18" charset="0"/>
              </a:rPr>
              <a:t>⑤</a:t>
            </a:r>
            <a:r>
              <a:rPr lang="en-US" altLang="zh-CN" sz="1800" kern="100" dirty="0">
                <a:effectLst/>
                <a:latin typeface="+mj-ea"/>
                <a:ea typeface="+mj-ea"/>
                <a:cs typeface="Times New Roman" panose="02020603050405020304" pitchFamily="18" charset="0"/>
              </a:rPr>
              <a:t>CA</a:t>
            </a:r>
            <a:r>
              <a:rPr lang="zh-CN" altLang="zh-CN" sz="1800" kern="100" dirty="0">
                <a:effectLst/>
                <a:latin typeface="+mj-ea"/>
                <a:ea typeface="+mj-ea"/>
                <a:cs typeface="Times New Roman" panose="02020603050405020304" pitchFamily="18" charset="0"/>
              </a:rPr>
              <a:t>在证书存档里公开发行的证书及作废列表</a:t>
            </a:r>
          </a:p>
          <a:p>
            <a:pPr marL="0" lvl="0" indent="0" algn="just">
              <a:lnSpc>
                <a:spcPct val="200000"/>
              </a:lnSpc>
              <a:buFont typeface="+mj-lt"/>
              <a:buNone/>
            </a:pPr>
            <a:r>
              <a:rPr lang="zh-CN" altLang="en-US" sz="1800" kern="100" dirty="0">
                <a:effectLst/>
                <a:latin typeface="+mj-ea"/>
                <a:ea typeface="+mj-ea"/>
                <a:cs typeface="Times New Roman" panose="02020603050405020304" pitchFamily="18" charset="0"/>
              </a:rPr>
              <a:t>⑥</a:t>
            </a:r>
            <a:r>
              <a:rPr lang="zh-CN" altLang="zh-CN" sz="1800" kern="100" dirty="0">
                <a:effectLst/>
                <a:latin typeface="+mj-ea"/>
                <a:ea typeface="+mj-ea"/>
                <a:cs typeface="Times New Roman" panose="02020603050405020304" pitchFamily="18" charset="0"/>
              </a:rPr>
              <a:t>署名用户和</a:t>
            </a:r>
            <a:r>
              <a:rPr lang="zh-CN" altLang="zh-CN" sz="1800" kern="100" dirty="0">
                <a:solidFill>
                  <a:srgbClr val="404244"/>
                </a:solidFill>
                <a:effectLst/>
                <a:latin typeface="+mj-ea"/>
                <a:ea typeface="+mj-ea"/>
                <a:cs typeface="Helvetica" panose="020B0604020202020204" pitchFamily="34" charset="0"/>
              </a:rPr>
              <a:t>依赖方</a:t>
            </a:r>
            <a:r>
              <a:rPr lang="zh-CN" altLang="zh-CN" sz="1800" kern="100" dirty="0">
                <a:effectLst/>
                <a:latin typeface="+mj-ea"/>
                <a:ea typeface="+mj-ea"/>
                <a:cs typeface="Times New Roman" panose="02020603050405020304" pitchFamily="18" charset="0"/>
              </a:rPr>
              <a:t>通信</a:t>
            </a:r>
          </a:p>
          <a:p>
            <a:pPr marL="0" lvl="0" indent="0" algn="just">
              <a:lnSpc>
                <a:spcPct val="200000"/>
              </a:lnSpc>
              <a:buFont typeface="+mj-lt"/>
              <a:buNone/>
            </a:pPr>
            <a:r>
              <a:rPr lang="zh-CN" altLang="en-US" sz="1800" kern="100" dirty="0">
                <a:solidFill>
                  <a:srgbClr val="404244"/>
                </a:solidFill>
                <a:effectLst/>
                <a:latin typeface="+mj-ea"/>
                <a:ea typeface="+mj-ea"/>
                <a:cs typeface="Helvetica" panose="020B0604020202020204" pitchFamily="34" charset="0"/>
              </a:rPr>
              <a:t>⑦</a:t>
            </a:r>
            <a:r>
              <a:rPr lang="zh-CN" altLang="zh-CN" sz="1800" kern="100" dirty="0">
                <a:solidFill>
                  <a:srgbClr val="404244"/>
                </a:solidFill>
                <a:effectLst/>
                <a:latin typeface="+mj-ea"/>
                <a:ea typeface="+mj-ea"/>
                <a:cs typeface="Helvetica" panose="020B0604020202020204" pitchFamily="34" charset="0"/>
              </a:rPr>
              <a:t>依赖方</a:t>
            </a:r>
            <a:r>
              <a:rPr lang="zh-CN" altLang="zh-CN" sz="1800" kern="100" dirty="0">
                <a:effectLst/>
                <a:latin typeface="+mj-ea"/>
                <a:ea typeface="+mj-ea"/>
                <a:cs typeface="Times New Roman" panose="02020603050405020304" pitchFamily="18" charset="0"/>
              </a:rPr>
              <a:t>通过证书存档来检验证书的有效性，然后利用</a:t>
            </a:r>
            <a:r>
              <a:rPr lang="zh-CN" altLang="en-US" sz="1800" kern="100" dirty="0">
                <a:effectLst/>
                <a:latin typeface="+mj-ea"/>
                <a:ea typeface="+mj-ea"/>
                <a:cs typeface="Times New Roman" panose="02020603050405020304" pitchFamily="18" charset="0"/>
              </a:rPr>
              <a:t>公钥</a:t>
            </a:r>
            <a:r>
              <a:rPr lang="zh-CN" altLang="zh-CN" sz="1800" kern="100" dirty="0">
                <a:effectLst/>
                <a:latin typeface="+mj-ea"/>
                <a:ea typeface="+mj-ea"/>
                <a:cs typeface="Times New Roman" panose="02020603050405020304" pitchFamily="18" charset="0"/>
              </a:rPr>
              <a:t>来验证电子签名、进行数据加密</a:t>
            </a:r>
            <a:r>
              <a:rPr lang="zh-CN" altLang="en-US" sz="1800" kern="100" dirty="0">
                <a:effectLst/>
                <a:latin typeface="+mj-ea"/>
                <a:ea typeface="+mj-ea"/>
                <a:cs typeface="Times New Roman" panose="02020603050405020304" pitchFamily="18" charset="0"/>
              </a:rPr>
              <a:t>等</a:t>
            </a:r>
            <a:endParaRPr lang="zh-CN" altLang="zh-CN" sz="1800" kern="100" dirty="0">
              <a:effectLst/>
              <a:latin typeface="+mj-ea"/>
              <a:ea typeface="+mj-ea"/>
              <a:cs typeface="Times New Roman" panose="02020603050405020304" pitchFamily="18" charset="0"/>
            </a:endParaRPr>
          </a:p>
        </p:txBody>
      </p:sp>
    </p:spTree>
    <p:extLst>
      <p:ext uri="{BB962C8B-B14F-4D97-AF65-F5344CB8AC3E}">
        <p14:creationId xmlns:p14="http://schemas.microsoft.com/office/powerpoint/2010/main" val="301449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rPr>
              <a:t>证书认证机构</a:t>
            </a:r>
            <a:endPar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endParaRPr>
          </a:p>
        </p:txBody>
      </p:sp>
      <p:sp>
        <p:nvSpPr>
          <p:cNvPr id="16" name="文本框 15">
            <a:extLst>
              <a:ext uri="{FF2B5EF4-FFF2-40B4-BE49-F238E27FC236}">
                <a16:creationId xmlns:a16="http://schemas.microsoft.com/office/drawing/2014/main" id="{2035914F-44DF-D53E-EBF9-DB4B98D8189C}"/>
              </a:ext>
            </a:extLst>
          </p:cNvPr>
          <p:cNvSpPr txBox="1"/>
          <p:nvPr/>
        </p:nvSpPr>
        <p:spPr>
          <a:xfrm>
            <a:off x="902018" y="1008052"/>
            <a:ext cx="5165217" cy="823431"/>
          </a:xfrm>
          <a:prstGeom prst="rect">
            <a:avLst/>
          </a:prstGeom>
          <a:noFill/>
        </p:spPr>
        <p:txBody>
          <a:bodyPr wrap="square" rtlCol="0">
            <a:spAutoFit/>
          </a:bodyPr>
          <a:lstStyle/>
          <a:p>
            <a:pPr>
              <a:lnSpc>
                <a:spcPct val="200000"/>
              </a:lnSpc>
            </a:pPr>
            <a:r>
              <a:rPr lang="en-US" altLang="zh-CN" sz="28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CA</a:t>
            </a:r>
            <a:r>
              <a:rPr lang="zh-CN" altLang="en-US" sz="28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的职责</a:t>
            </a:r>
            <a:endParaRPr lang="zh-CN" altLang="en-US" sz="2000" dirty="0">
              <a:latin typeface="+mn-ea"/>
            </a:endParaRPr>
          </a:p>
        </p:txBody>
      </p:sp>
      <p:sp>
        <p:nvSpPr>
          <p:cNvPr id="20" name="文本框 19">
            <a:extLst>
              <a:ext uri="{FF2B5EF4-FFF2-40B4-BE49-F238E27FC236}">
                <a16:creationId xmlns:a16="http://schemas.microsoft.com/office/drawing/2014/main" id="{56A04547-EEAB-4C62-83A9-823C057406A7}"/>
              </a:ext>
            </a:extLst>
          </p:cNvPr>
          <p:cNvSpPr txBox="1"/>
          <p:nvPr/>
        </p:nvSpPr>
        <p:spPr>
          <a:xfrm>
            <a:off x="902018" y="1843894"/>
            <a:ext cx="4974567" cy="3316742"/>
          </a:xfrm>
          <a:prstGeom prst="rect">
            <a:avLst/>
          </a:prstGeom>
          <a:noFill/>
        </p:spPr>
        <p:txBody>
          <a:bodyPr wrap="square">
            <a:spAutoFit/>
          </a:bodyPr>
          <a:lstStyle/>
          <a:p>
            <a:pPr marL="457200" indent="-457200">
              <a:lnSpc>
                <a:spcPct val="200000"/>
              </a:lnSpc>
              <a:buAutoNum type="arabicPeriod"/>
            </a:pPr>
            <a:r>
              <a:rPr lang="zh-CN" altLang="en-US" sz="2400" b="1" dirty="0">
                <a:solidFill>
                  <a:srgbClr val="404244"/>
                </a:solidFill>
                <a:effectLst/>
                <a:latin typeface="+mn-ea"/>
                <a:cs typeface="Helvetica" panose="020B0604020202020204" pitchFamily="34" charset="0"/>
              </a:rPr>
              <a:t>接收证书申请请求</a:t>
            </a:r>
            <a:endParaRPr lang="en-US" altLang="zh-CN" sz="2400" b="1" dirty="0">
              <a:solidFill>
                <a:srgbClr val="404244"/>
              </a:solidFill>
              <a:effectLst/>
              <a:latin typeface="+mn-ea"/>
              <a:cs typeface="Helvetica" panose="020B0604020202020204" pitchFamily="34" charset="0"/>
            </a:endParaRPr>
          </a:p>
          <a:p>
            <a:pPr>
              <a:lnSpc>
                <a:spcPct val="200000"/>
              </a:lnSpc>
            </a:pPr>
            <a:r>
              <a:rPr lang="zh-CN" altLang="en-US" dirty="0">
                <a:solidFill>
                  <a:srgbClr val="404244"/>
                </a:solidFill>
                <a:latin typeface="宋体" panose="02010600030101010101" pitchFamily="2" charset="-122"/>
                <a:ea typeface="宋体" panose="02010600030101010101" pitchFamily="2" charset="-122"/>
                <a:cs typeface="Helvetica" panose="020B0604020202020204" pitchFamily="34" charset="0"/>
              </a:rPr>
              <a:t>如果设有</a:t>
            </a:r>
            <a:r>
              <a:rPr lang="en-US" altLang="zh-CN" dirty="0">
                <a:solidFill>
                  <a:srgbClr val="404244"/>
                </a:solidFill>
                <a:latin typeface="宋体" panose="02010600030101010101" pitchFamily="2" charset="-122"/>
                <a:ea typeface="宋体" panose="02010600030101010101" pitchFamily="2" charset="-122"/>
                <a:cs typeface="Helvetica" panose="020B0604020202020204" pitchFamily="34" charset="0"/>
              </a:rPr>
              <a:t>RA</a:t>
            </a:r>
            <a:r>
              <a:rPr lang="zh-CN" altLang="en-US" dirty="0">
                <a:solidFill>
                  <a:srgbClr val="404244"/>
                </a:solidFill>
                <a:latin typeface="宋体" panose="02010600030101010101" pitchFamily="2" charset="-122"/>
                <a:ea typeface="宋体" panose="02010600030101010101" pitchFamily="2" charset="-122"/>
                <a:cs typeface="Helvetica" panose="020B0604020202020204" pitchFamily="34" charset="0"/>
              </a:rPr>
              <a:t>，由</a:t>
            </a:r>
            <a:r>
              <a:rPr lang="en-US" altLang="zh-CN" dirty="0">
                <a:solidFill>
                  <a:srgbClr val="404244"/>
                </a:solidFill>
                <a:latin typeface="宋体" panose="02010600030101010101" pitchFamily="2" charset="-122"/>
                <a:ea typeface="宋体" panose="02010600030101010101" pitchFamily="2" charset="-122"/>
                <a:cs typeface="Helvetica" panose="020B0604020202020204" pitchFamily="34" charset="0"/>
              </a:rPr>
              <a:t>RA</a:t>
            </a:r>
            <a:r>
              <a:rPr lang="zh-CN" altLang="en-US" dirty="0">
                <a:solidFill>
                  <a:srgbClr val="404244"/>
                </a:solidFill>
                <a:latin typeface="宋体" panose="02010600030101010101" pitchFamily="2" charset="-122"/>
                <a:ea typeface="宋体" panose="02010600030101010101" pitchFamily="2" charset="-122"/>
                <a:cs typeface="Helvetica" panose="020B0604020202020204" pitchFamily="34" charset="0"/>
              </a:rPr>
              <a:t>负责验证申请者的身份信息。</a:t>
            </a:r>
            <a:endParaRPr lang="en-US" altLang="zh-CN" dirty="0">
              <a:solidFill>
                <a:srgbClr val="404244"/>
              </a:solidFill>
              <a:latin typeface="宋体" panose="02010600030101010101" pitchFamily="2" charset="-122"/>
              <a:ea typeface="宋体" panose="02010600030101010101" pitchFamily="2" charset="-122"/>
              <a:cs typeface="Helvetica" panose="020B0604020202020204" pitchFamily="34" charset="0"/>
            </a:endParaRPr>
          </a:p>
          <a:p>
            <a:pPr>
              <a:lnSpc>
                <a:spcPct val="200000"/>
              </a:lnSpc>
            </a:pPr>
            <a:r>
              <a:rPr lang="en-US" altLang="zh-CN" sz="2400" b="1" dirty="0">
                <a:solidFill>
                  <a:srgbClr val="404244"/>
                </a:solidFill>
                <a:latin typeface="+mn-ea"/>
                <a:cs typeface="Helvetica" panose="020B0604020202020204" pitchFamily="34" charset="0"/>
              </a:rPr>
              <a:t>2. </a:t>
            </a:r>
            <a:r>
              <a:rPr lang="zh-CN" altLang="en-US" sz="2400" b="1" dirty="0">
                <a:solidFill>
                  <a:srgbClr val="404244"/>
                </a:solidFill>
                <a:latin typeface="+mn-ea"/>
                <a:cs typeface="Helvetica" panose="020B0604020202020204" pitchFamily="34" charset="0"/>
              </a:rPr>
              <a:t>用自己的私钥签发证书</a:t>
            </a:r>
          </a:p>
          <a:p>
            <a:pPr>
              <a:lnSpc>
                <a:spcPct val="200000"/>
              </a:lnSpc>
            </a:pPr>
            <a:r>
              <a:rPr lang="en-US" altLang="zh-CN" sz="2400" b="1" dirty="0">
                <a:solidFill>
                  <a:srgbClr val="404244"/>
                </a:solidFill>
                <a:latin typeface="+mn-ea"/>
                <a:cs typeface="Helvetica" panose="020B0604020202020204" pitchFamily="34" charset="0"/>
              </a:rPr>
              <a:t>3. </a:t>
            </a:r>
            <a:r>
              <a:rPr lang="zh-CN" altLang="en-US" sz="2400" b="1" dirty="0">
                <a:solidFill>
                  <a:srgbClr val="404244"/>
                </a:solidFill>
                <a:latin typeface="+mn-ea"/>
                <a:cs typeface="Helvetica" panose="020B0604020202020204" pitchFamily="34" charset="0"/>
              </a:rPr>
              <a:t>接收证书查询请求</a:t>
            </a:r>
            <a:endParaRPr lang="en-US" altLang="zh-CN" sz="2400" b="1" dirty="0">
              <a:solidFill>
                <a:srgbClr val="404244"/>
              </a:solidFill>
              <a:latin typeface="+mn-ea"/>
              <a:cs typeface="Helvetica" panose="020B0604020202020204" pitchFamily="34" charset="0"/>
            </a:endParaRPr>
          </a:p>
          <a:p>
            <a:pPr>
              <a:lnSpc>
                <a:spcPct val="200000"/>
              </a:lnSpc>
            </a:pPr>
            <a:r>
              <a:rPr lang="zh-CN" altLang="en-US" dirty="0">
                <a:solidFill>
                  <a:srgbClr val="404244"/>
                </a:solidFill>
                <a:latin typeface="宋体" panose="02010600030101010101" pitchFamily="2" charset="-122"/>
                <a:ea typeface="宋体" panose="02010600030101010101" pitchFamily="2" charset="-122"/>
                <a:cs typeface="Helvetica" panose="020B0604020202020204" pitchFamily="34" charset="0"/>
              </a:rPr>
              <a:t>前提是对证书的良好管理。</a:t>
            </a:r>
          </a:p>
        </p:txBody>
      </p:sp>
      <p:sp>
        <p:nvSpPr>
          <p:cNvPr id="14" name="文本框 13">
            <a:extLst>
              <a:ext uri="{FF2B5EF4-FFF2-40B4-BE49-F238E27FC236}">
                <a16:creationId xmlns:a16="http://schemas.microsoft.com/office/drawing/2014/main" id="{399A11C9-E391-304F-62F6-33D0D5A476E0}"/>
              </a:ext>
            </a:extLst>
          </p:cNvPr>
          <p:cNvSpPr txBox="1"/>
          <p:nvPr/>
        </p:nvSpPr>
        <p:spPr>
          <a:xfrm>
            <a:off x="6904036" y="1831483"/>
            <a:ext cx="6094378" cy="1458220"/>
          </a:xfrm>
          <a:prstGeom prst="rect">
            <a:avLst/>
          </a:prstGeom>
          <a:noFill/>
        </p:spPr>
        <p:txBody>
          <a:bodyPr wrap="square">
            <a:spAutoFit/>
          </a:bodyPr>
          <a:lstStyle/>
          <a:p>
            <a:pPr>
              <a:lnSpc>
                <a:spcPct val="200000"/>
              </a:lnSpc>
            </a:pPr>
            <a:r>
              <a:rPr lang="en-US" altLang="zh-CN" sz="2400" b="1" dirty="0">
                <a:solidFill>
                  <a:srgbClr val="404244"/>
                </a:solidFill>
                <a:latin typeface="+mn-ea"/>
                <a:cs typeface="Helvetica" panose="020B0604020202020204" pitchFamily="34" charset="0"/>
              </a:rPr>
              <a:t>4. </a:t>
            </a:r>
            <a:r>
              <a:rPr lang="zh-CN" altLang="en-US" sz="2400" b="1" dirty="0">
                <a:solidFill>
                  <a:srgbClr val="404244"/>
                </a:solidFill>
                <a:latin typeface="+mn-ea"/>
                <a:cs typeface="Helvetica" panose="020B0604020202020204" pitchFamily="34" charset="0"/>
              </a:rPr>
              <a:t>接收证书作废请求</a:t>
            </a:r>
          </a:p>
          <a:p>
            <a:pPr>
              <a:lnSpc>
                <a:spcPct val="200000"/>
              </a:lnSpc>
            </a:pPr>
            <a:r>
              <a:rPr lang="en-US" altLang="zh-CN" sz="2400" b="1" dirty="0">
                <a:solidFill>
                  <a:srgbClr val="404244"/>
                </a:solidFill>
                <a:latin typeface="+mn-ea"/>
                <a:cs typeface="Helvetica" panose="020B0604020202020204" pitchFamily="34" charset="0"/>
              </a:rPr>
              <a:t>5. </a:t>
            </a:r>
            <a:r>
              <a:rPr lang="zh-CN" altLang="en-US" sz="2400" b="1" dirty="0">
                <a:solidFill>
                  <a:srgbClr val="404244"/>
                </a:solidFill>
                <a:latin typeface="+mn-ea"/>
                <a:cs typeface="Helvetica" panose="020B0604020202020204" pitchFamily="34" charset="0"/>
              </a:rPr>
              <a:t>提供证书作废列表</a:t>
            </a:r>
          </a:p>
        </p:txBody>
      </p:sp>
    </p:spTree>
    <p:extLst>
      <p:ext uri="{BB962C8B-B14F-4D97-AF65-F5344CB8AC3E}">
        <p14:creationId xmlns:p14="http://schemas.microsoft.com/office/powerpoint/2010/main" val="3660998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公钥证书</a:t>
            </a:r>
          </a:p>
        </p:txBody>
      </p:sp>
      <p:sp>
        <p:nvSpPr>
          <p:cNvPr id="16" name="文本框 15">
            <a:extLst>
              <a:ext uri="{FF2B5EF4-FFF2-40B4-BE49-F238E27FC236}">
                <a16:creationId xmlns:a16="http://schemas.microsoft.com/office/drawing/2014/main" id="{2035914F-44DF-D53E-EBF9-DB4B98D8189C}"/>
              </a:ext>
            </a:extLst>
          </p:cNvPr>
          <p:cNvSpPr txBox="1"/>
          <p:nvPr/>
        </p:nvSpPr>
        <p:spPr>
          <a:xfrm>
            <a:off x="660400" y="1665356"/>
            <a:ext cx="10370766" cy="340945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2800" dirty="0">
                <a:solidFill>
                  <a:srgbClr val="404244"/>
                </a:solidFill>
                <a:latin typeface="+mn-ea"/>
                <a:cs typeface="Helvetica" panose="020B0604020202020204" pitchFamily="34" charset="0"/>
              </a:rPr>
              <a:t>PKI</a:t>
            </a:r>
            <a:r>
              <a:rPr lang="zh-CN" altLang="en-US" sz="2800" dirty="0">
                <a:solidFill>
                  <a:srgbClr val="404244"/>
                </a:solidFill>
                <a:latin typeface="+mn-ea"/>
                <a:cs typeface="Helvetica" panose="020B0604020202020204" pitchFamily="34" charset="0"/>
              </a:rPr>
              <a:t>的基础</a:t>
            </a:r>
            <a:endParaRPr lang="en-US" altLang="zh-CN" sz="2800" dirty="0">
              <a:solidFill>
                <a:srgbClr val="404244"/>
              </a:solidFill>
              <a:latin typeface="+mn-ea"/>
              <a:cs typeface="Helvetica" panose="020B0604020202020204" pitchFamily="34" charset="0"/>
            </a:endParaRPr>
          </a:p>
          <a:p>
            <a:pPr marL="285750" indent="-285750">
              <a:lnSpc>
                <a:spcPct val="200000"/>
              </a:lnSpc>
              <a:buFont typeface="Arial" panose="020B0604020202020204" pitchFamily="34" charset="0"/>
              <a:buChar char="•"/>
            </a:pPr>
            <a:r>
              <a:rPr lang="zh-CN" altLang="en-US" sz="2800" dirty="0">
                <a:solidFill>
                  <a:srgbClr val="404244"/>
                </a:solidFill>
                <a:latin typeface="+mn-ea"/>
                <a:cs typeface="Helvetica" panose="020B0604020202020204" pitchFamily="34" charset="0"/>
              </a:rPr>
              <a:t>经证书认证机构数字签名的包含公钥拥有者信息和公钥的文件</a:t>
            </a:r>
            <a:endParaRPr lang="en-US" altLang="zh-CN" sz="2800" dirty="0">
              <a:solidFill>
                <a:srgbClr val="404244"/>
              </a:solidFill>
              <a:latin typeface="+mn-ea"/>
              <a:cs typeface="Helvetica" panose="020B0604020202020204" pitchFamily="34" charset="0"/>
            </a:endParaRPr>
          </a:p>
          <a:p>
            <a:pPr marL="285750" indent="-285750">
              <a:lnSpc>
                <a:spcPct val="200000"/>
              </a:lnSpc>
              <a:buFont typeface="Arial" panose="020B0604020202020204" pitchFamily="34" charset="0"/>
              <a:buChar char="•"/>
            </a:pPr>
            <a:r>
              <a:rPr lang="zh-CN" altLang="en-US" sz="2800" dirty="0">
                <a:solidFill>
                  <a:srgbClr val="404244"/>
                </a:solidFill>
                <a:latin typeface="+mn-ea"/>
                <a:cs typeface="Helvetica" panose="020B0604020202020204" pitchFamily="34" charset="0"/>
              </a:rPr>
              <a:t>证书申请者的信息</a:t>
            </a:r>
            <a:r>
              <a:rPr lang="en-US" altLang="zh-CN" sz="2800" dirty="0">
                <a:solidFill>
                  <a:srgbClr val="404244"/>
                </a:solidFill>
                <a:latin typeface="+mn-ea"/>
                <a:cs typeface="Helvetica" panose="020B0604020202020204" pitchFamily="34" charset="0"/>
              </a:rPr>
              <a:t>+</a:t>
            </a:r>
            <a:r>
              <a:rPr lang="zh-CN" altLang="en-US" sz="2800" dirty="0">
                <a:solidFill>
                  <a:srgbClr val="404244"/>
                </a:solidFill>
                <a:latin typeface="+mn-ea"/>
                <a:cs typeface="Helvetica" panose="020B0604020202020204" pitchFamily="34" charset="0"/>
              </a:rPr>
              <a:t>发放证书认证机构的信息</a:t>
            </a:r>
            <a:endParaRPr lang="en-US" altLang="zh-CN" sz="2800" dirty="0">
              <a:solidFill>
                <a:srgbClr val="404244"/>
              </a:solidFill>
              <a:latin typeface="+mn-ea"/>
              <a:cs typeface="Helvetica" panose="020B0604020202020204" pitchFamily="34" charset="0"/>
            </a:endParaRPr>
          </a:p>
          <a:p>
            <a:pPr marL="285750" indent="-285750">
              <a:lnSpc>
                <a:spcPct val="200000"/>
              </a:lnSpc>
              <a:buFont typeface="Arial" panose="020B0604020202020204" pitchFamily="34" charset="0"/>
              <a:buChar char="•"/>
            </a:pPr>
            <a:r>
              <a:rPr lang="en-US" altLang="zh-CN" sz="2800" dirty="0">
                <a:solidFill>
                  <a:srgbClr val="404244"/>
                </a:solidFill>
                <a:latin typeface="+mn-ea"/>
                <a:cs typeface="Helvetica" panose="020B0604020202020204" pitchFamily="34" charset="0"/>
              </a:rPr>
              <a:t>CA</a:t>
            </a:r>
            <a:r>
              <a:rPr lang="zh-CN" altLang="en-US" sz="2800" dirty="0">
                <a:solidFill>
                  <a:srgbClr val="404244"/>
                </a:solidFill>
                <a:latin typeface="+mn-ea"/>
                <a:cs typeface="Helvetica" panose="020B0604020202020204" pitchFamily="34" charset="0"/>
              </a:rPr>
              <a:t>权威性</a:t>
            </a:r>
            <a:r>
              <a:rPr lang="zh-CN" altLang="en-US" sz="2800" dirty="0">
                <a:solidFill>
                  <a:srgbClr val="C00000"/>
                </a:solidFill>
                <a:latin typeface="+mn-ea"/>
                <a:cs typeface="Helvetica" panose="020B0604020202020204" pitchFamily="34" charset="0"/>
              </a:rPr>
              <a:t>决定</a:t>
            </a:r>
            <a:r>
              <a:rPr lang="zh-CN" altLang="en-US" sz="2800" dirty="0">
                <a:solidFill>
                  <a:srgbClr val="404244"/>
                </a:solidFill>
                <a:latin typeface="+mn-ea"/>
                <a:cs typeface="Helvetica" panose="020B0604020202020204" pitchFamily="34" charset="0"/>
              </a:rPr>
              <a:t>证书权威性</a:t>
            </a:r>
          </a:p>
        </p:txBody>
      </p:sp>
    </p:spTree>
    <p:extLst>
      <p:ext uri="{BB962C8B-B14F-4D97-AF65-F5344CB8AC3E}">
        <p14:creationId xmlns:p14="http://schemas.microsoft.com/office/powerpoint/2010/main" val="2901356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公钥证书</a:t>
            </a:r>
          </a:p>
        </p:txBody>
      </p:sp>
      <p:sp>
        <p:nvSpPr>
          <p:cNvPr id="16" name="文本框 15">
            <a:extLst>
              <a:ext uri="{FF2B5EF4-FFF2-40B4-BE49-F238E27FC236}">
                <a16:creationId xmlns:a16="http://schemas.microsoft.com/office/drawing/2014/main" id="{2035914F-44DF-D53E-EBF9-DB4B98D8189C}"/>
              </a:ext>
            </a:extLst>
          </p:cNvPr>
          <p:cNvSpPr txBox="1"/>
          <p:nvPr/>
        </p:nvSpPr>
        <p:spPr>
          <a:xfrm>
            <a:off x="706120" y="1144718"/>
            <a:ext cx="10370766" cy="824136"/>
          </a:xfrm>
          <a:prstGeom prst="rect">
            <a:avLst/>
          </a:prstGeom>
          <a:noFill/>
        </p:spPr>
        <p:txBody>
          <a:bodyPr wrap="square" rtlCol="0">
            <a:spAutoFit/>
          </a:bodyPr>
          <a:lstStyle/>
          <a:p>
            <a:pPr>
              <a:lnSpc>
                <a:spcPct val="200000"/>
              </a:lnSpc>
            </a:pPr>
            <a:r>
              <a:rPr lang="zh-CN" altLang="en-US" sz="2800" b="1" dirty="0">
                <a:solidFill>
                  <a:srgbClr val="C00000"/>
                </a:solidFill>
                <a:latin typeface="+mn-ea"/>
                <a:cs typeface="Helvetica" panose="020B0604020202020204" pitchFamily="34" charset="0"/>
              </a:rPr>
              <a:t>？ 异构环境</a:t>
            </a:r>
            <a:endParaRPr lang="zh-CN" altLang="en-US" sz="2800" b="1" dirty="0">
              <a:solidFill>
                <a:schemeClr val="tx1">
                  <a:lumMod val="65000"/>
                  <a:lumOff val="35000"/>
                </a:schemeClr>
              </a:solidFill>
              <a:latin typeface="+mn-ea"/>
              <a:cs typeface="Helvetica" panose="020B0604020202020204" pitchFamily="34" charset="0"/>
            </a:endParaRPr>
          </a:p>
        </p:txBody>
      </p:sp>
      <p:sp>
        <p:nvSpPr>
          <p:cNvPr id="14" name="文本框 13">
            <a:extLst>
              <a:ext uri="{FF2B5EF4-FFF2-40B4-BE49-F238E27FC236}">
                <a16:creationId xmlns:a16="http://schemas.microsoft.com/office/drawing/2014/main" id="{BFC38D74-316F-EF3C-8284-36EEC565A397}"/>
              </a:ext>
            </a:extLst>
          </p:cNvPr>
          <p:cNvSpPr txBox="1"/>
          <p:nvPr/>
        </p:nvSpPr>
        <p:spPr>
          <a:xfrm>
            <a:off x="660400" y="2146227"/>
            <a:ext cx="6094378" cy="523220"/>
          </a:xfrm>
          <a:prstGeom prst="rect">
            <a:avLst/>
          </a:prstGeom>
          <a:noFill/>
        </p:spPr>
        <p:txBody>
          <a:bodyPr wrap="square">
            <a:spAutoFit/>
          </a:bodyPr>
          <a:lstStyle/>
          <a:p>
            <a:pPr marL="457200" indent="-457200">
              <a:buFont typeface="Wingdings" panose="05000000000000000000" pitchFamily="2" charset="2"/>
              <a:buChar char="ü"/>
            </a:pPr>
            <a:r>
              <a:rPr lang="zh-CN" altLang="en-US" sz="2800" b="1" dirty="0">
                <a:solidFill>
                  <a:schemeClr val="tx1">
                    <a:lumMod val="65000"/>
                    <a:lumOff val="35000"/>
                  </a:schemeClr>
                </a:solidFill>
                <a:latin typeface="+mn-ea"/>
                <a:cs typeface="Helvetica" panose="020B0604020202020204" pitchFamily="34" charset="0"/>
              </a:rPr>
              <a:t>统一证书格式：</a:t>
            </a:r>
            <a:r>
              <a:rPr lang="en-US" altLang="zh-CN" sz="2800" b="1" dirty="0">
                <a:latin typeface="+mn-ea"/>
                <a:cs typeface="Helvetica" panose="020B0604020202020204" pitchFamily="34" charset="0"/>
              </a:rPr>
              <a:t>X.509</a:t>
            </a:r>
            <a:endParaRPr lang="zh-CN" altLang="en-US" sz="2800" dirty="0"/>
          </a:p>
        </p:txBody>
      </p:sp>
      <p:sp>
        <p:nvSpPr>
          <p:cNvPr id="15" name="文本框 14">
            <a:extLst>
              <a:ext uri="{FF2B5EF4-FFF2-40B4-BE49-F238E27FC236}">
                <a16:creationId xmlns:a16="http://schemas.microsoft.com/office/drawing/2014/main" id="{F30C2557-ED7C-82F2-6E63-236E1069C3B8}"/>
              </a:ext>
            </a:extLst>
          </p:cNvPr>
          <p:cNvSpPr txBox="1"/>
          <p:nvPr/>
        </p:nvSpPr>
        <p:spPr>
          <a:xfrm>
            <a:off x="1105778" y="2807067"/>
            <a:ext cx="8592873" cy="2443939"/>
          </a:xfrm>
          <a:prstGeom prst="rect">
            <a:avLst/>
          </a:prstGeom>
          <a:noFill/>
        </p:spPr>
        <p:txBody>
          <a:bodyPr wrap="square">
            <a:spAutoFit/>
          </a:bodyPr>
          <a:lstStyle/>
          <a:p>
            <a:pPr marL="0" marR="0" lvl="0" indent="0" algn="l" defTabSz="914400" rtl="0" eaLnBrk="1" fontAlgn="auto" latinLnBrk="0" hangingPunct="1">
              <a:lnSpc>
                <a:spcPct val="200000"/>
              </a:lnSpc>
              <a:spcBef>
                <a:spcPts val="0"/>
              </a:spcBef>
              <a:buClrTx/>
              <a:buSzTx/>
              <a:buFontTx/>
              <a:buNone/>
              <a:tabLst/>
              <a:defRPr/>
            </a:pPr>
            <a:r>
              <a:rPr lang="en-US" altLang="zh-CN" sz="2000" b="1" dirty="0">
                <a:solidFill>
                  <a:srgbClr val="404244"/>
                </a:solidFill>
                <a:latin typeface="宋体" panose="02010600030101010101" pitchFamily="2" charset="-122"/>
                <a:ea typeface="宋体" panose="02010600030101010101" pitchFamily="2" charset="-122"/>
                <a:cs typeface="Helvetica" panose="020B0604020202020204" pitchFamily="34" charset="0"/>
              </a:rPr>
              <a:t>——</a:t>
            </a:r>
            <a:r>
              <a:rPr lang="zh-CN" altLang="en-US" sz="2000" b="1" dirty="0">
                <a:solidFill>
                  <a:srgbClr val="404244"/>
                </a:solidFill>
                <a:latin typeface="宋体" panose="02010600030101010101" pitchFamily="2" charset="-122"/>
                <a:ea typeface="宋体" panose="02010600030101010101" pitchFamily="2" charset="-122"/>
                <a:cs typeface="Helvetica" panose="020B0604020202020204" pitchFamily="34" charset="0"/>
              </a:rPr>
              <a:t>由国际电信联盟（</a:t>
            </a:r>
            <a:r>
              <a:rPr lang="en-US" altLang="zh-CN" sz="2000" b="1" dirty="0">
                <a:solidFill>
                  <a:srgbClr val="404244"/>
                </a:solidFill>
                <a:latin typeface="宋体" panose="02010600030101010101" pitchFamily="2" charset="-122"/>
                <a:ea typeface="宋体" panose="02010600030101010101" pitchFamily="2" charset="-122"/>
                <a:cs typeface="Helvetica" panose="020B0604020202020204" pitchFamily="34" charset="0"/>
              </a:rPr>
              <a:t>ITU-T</a:t>
            </a:r>
            <a:r>
              <a:rPr lang="zh-CN" altLang="en-US" sz="2000" b="1" dirty="0">
                <a:solidFill>
                  <a:srgbClr val="404244"/>
                </a:solidFill>
                <a:latin typeface="宋体" panose="02010600030101010101" pitchFamily="2" charset="-122"/>
                <a:ea typeface="宋体" panose="02010600030101010101" pitchFamily="2" charset="-122"/>
                <a:cs typeface="Helvetica" panose="020B0604020202020204" pitchFamily="34" charset="0"/>
              </a:rPr>
              <a:t>）制定</a:t>
            </a:r>
            <a:endParaRPr lang="en-US" altLang="zh-CN" sz="2000" b="1" dirty="0">
              <a:solidFill>
                <a:srgbClr val="404244"/>
              </a:solidFill>
              <a:latin typeface="宋体" panose="02010600030101010101" pitchFamily="2" charset="-122"/>
              <a:ea typeface="宋体" panose="02010600030101010101" pitchFamily="2" charset="-122"/>
              <a:cs typeface="Helvetica" panose="020B0604020202020204" pitchFamily="34" charset="0"/>
            </a:endParaRPr>
          </a:p>
          <a:p>
            <a:pPr marL="0" marR="0" lvl="0" indent="0" algn="l" defTabSz="914400" rtl="0" eaLnBrk="1" fontAlgn="auto" latinLnBrk="0" hangingPunct="1">
              <a:lnSpc>
                <a:spcPct val="200000"/>
              </a:lnSpc>
              <a:buClrTx/>
              <a:buSzTx/>
              <a:buFontTx/>
              <a:buNone/>
              <a:tabLst/>
              <a:defRPr/>
            </a:pPr>
            <a:r>
              <a:rPr lang="en-US" altLang="zh-CN" sz="2000" b="1" dirty="0">
                <a:solidFill>
                  <a:srgbClr val="404244"/>
                </a:solidFill>
                <a:latin typeface="宋体" panose="02010600030101010101" pitchFamily="2" charset="-122"/>
                <a:ea typeface="宋体" panose="02010600030101010101" pitchFamily="2" charset="-122"/>
                <a:cs typeface="Helvetica" panose="020B0604020202020204" pitchFamily="34" charset="0"/>
              </a:rPr>
              <a:t>——</a:t>
            </a:r>
            <a:r>
              <a:rPr lang="zh-CN" altLang="en-US" sz="2000" b="1" dirty="0">
                <a:solidFill>
                  <a:srgbClr val="404244"/>
                </a:solidFill>
                <a:latin typeface="宋体" panose="02010600030101010101" pitchFamily="2" charset="-122"/>
                <a:ea typeface="宋体" panose="02010600030101010101" pitchFamily="2" charset="-122"/>
                <a:cs typeface="Helvetica" panose="020B0604020202020204" pitchFamily="34" charset="0"/>
              </a:rPr>
              <a:t>数字证书的最初版本 </a:t>
            </a:r>
            <a:r>
              <a:rPr lang="en-US" altLang="zh-CN" sz="2000" b="1" dirty="0">
                <a:solidFill>
                  <a:srgbClr val="404244"/>
                </a:solidFill>
                <a:latin typeface="宋体" panose="02010600030101010101" pitchFamily="2" charset="-122"/>
                <a:ea typeface="宋体" panose="02010600030101010101" pitchFamily="2" charset="-122"/>
                <a:cs typeface="Helvetica" panose="020B0604020202020204" pitchFamily="34" charset="0"/>
              </a:rPr>
              <a:t>X.509v1 </a:t>
            </a:r>
            <a:r>
              <a:rPr lang="zh-CN" altLang="en-US" sz="2000" b="1" dirty="0">
                <a:solidFill>
                  <a:srgbClr val="404244"/>
                </a:solidFill>
                <a:latin typeface="宋体" panose="02010600030101010101" pitchFamily="2" charset="-122"/>
                <a:ea typeface="宋体" panose="02010600030101010101" pitchFamily="2" charset="-122"/>
                <a:cs typeface="Helvetica" panose="020B0604020202020204" pitchFamily="34" charset="0"/>
              </a:rPr>
              <a:t>诞生于</a:t>
            </a:r>
            <a:r>
              <a:rPr lang="en-US" altLang="zh-CN" sz="2000" b="1" dirty="0">
                <a:solidFill>
                  <a:srgbClr val="404244"/>
                </a:solidFill>
                <a:latin typeface="宋体" panose="02010600030101010101" pitchFamily="2" charset="-122"/>
                <a:ea typeface="宋体" panose="02010600030101010101" pitchFamily="2" charset="-122"/>
                <a:cs typeface="Helvetica" panose="020B0604020202020204" pitchFamily="34" charset="0"/>
              </a:rPr>
              <a:t>1988</a:t>
            </a:r>
            <a:r>
              <a:rPr lang="zh-CN" altLang="en-US" sz="2000" b="1" dirty="0">
                <a:solidFill>
                  <a:srgbClr val="404244"/>
                </a:solidFill>
                <a:latin typeface="宋体" panose="02010600030101010101" pitchFamily="2" charset="-122"/>
                <a:ea typeface="宋体" panose="02010600030101010101" pitchFamily="2" charset="-122"/>
                <a:cs typeface="Helvetica" panose="020B0604020202020204" pitchFamily="34" charset="0"/>
              </a:rPr>
              <a:t>年</a:t>
            </a:r>
            <a:endParaRPr lang="en-US" altLang="zh-CN" sz="2000" b="1" dirty="0">
              <a:solidFill>
                <a:srgbClr val="404244"/>
              </a:solidFill>
              <a:latin typeface="宋体" panose="02010600030101010101" pitchFamily="2" charset="-122"/>
              <a:ea typeface="宋体" panose="02010600030101010101" pitchFamily="2" charset="-122"/>
              <a:cs typeface="Helvetica" panose="020B0604020202020204" pitchFamily="34" charset="0"/>
            </a:endParaRPr>
          </a:p>
          <a:p>
            <a:pPr marL="0" marR="0" lvl="0" indent="0" algn="l" defTabSz="914400" rtl="0" eaLnBrk="1" fontAlgn="auto" latinLnBrk="0" hangingPunct="1">
              <a:lnSpc>
                <a:spcPct val="200000"/>
              </a:lnSpc>
              <a:buClrTx/>
              <a:buSzTx/>
              <a:buFontTx/>
              <a:buNone/>
              <a:tabLst/>
              <a:defRPr/>
            </a:pPr>
            <a:r>
              <a:rPr lang="en-US" altLang="zh-CN" sz="2000" b="1" dirty="0">
                <a:solidFill>
                  <a:srgbClr val="404244"/>
                </a:solidFill>
                <a:latin typeface="宋体" panose="02010600030101010101" pitchFamily="2" charset="-122"/>
                <a:ea typeface="宋体" panose="02010600030101010101" pitchFamily="2" charset="-122"/>
                <a:cs typeface="Helvetica" panose="020B0604020202020204" pitchFamily="34" charset="0"/>
              </a:rPr>
              <a:t>——</a:t>
            </a:r>
            <a:r>
              <a:rPr lang="zh-CN" altLang="en-US" sz="2000" b="1" dirty="0">
                <a:solidFill>
                  <a:srgbClr val="404244"/>
                </a:solidFill>
                <a:latin typeface="宋体" panose="02010600030101010101" pitchFamily="2" charset="-122"/>
                <a:ea typeface="宋体" panose="02010600030101010101" pitchFamily="2" charset="-122"/>
                <a:cs typeface="Helvetica" panose="020B0604020202020204" pitchFamily="34" charset="0"/>
              </a:rPr>
              <a:t>修订版 </a:t>
            </a:r>
            <a:r>
              <a:rPr lang="en-US" altLang="zh-CN" sz="2000" b="1" dirty="0">
                <a:solidFill>
                  <a:srgbClr val="404244"/>
                </a:solidFill>
                <a:latin typeface="宋体" panose="02010600030101010101" pitchFamily="2" charset="-122"/>
                <a:ea typeface="宋体" panose="02010600030101010101" pitchFamily="2" charset="-122"/>
                <a:cs typeface="Helvetica" panose="020B0604020202020204" pitchFamily="34" charset="0"/>
              </a:rPr>
              <a:t>X.509v2 </a:t>
            </a:r>
            <a:r>
              <a:rPr lang="zh-CN" altLang="en-US" sz="2000" b="1" dirty="0">
                <a:solidFill>
                  <a:srgbClr val="404244"/>
                </a:solidFill>
                <a:latin typeface="宋体" panose="02010600030101010101" pitchFamily="2" charset="-122"/>
                <a:ea typeface="宋体" panose="02010600030101010101" pitchFamily="2" charset="-122"/>
                <a:cs typeface="Helvetica" panose="020B0604020202020204" pitchFamily="34" charset="0"/>
              </a:rPr>
              <a:t>公布于</a:t>
            </a:r>
            <a:r>
              <a:rPr lang="en-US" altLang="zh-CN" sz="2000" b="1" dirty="0">
                <a:solidFill>
                  <a:srgbClr val="404244"/>
                </a:solidFill>
                <a:latin typeface="宋体" panose="02010600030101010101" pitchFamily="2" charset="-122"/>
                <a:ea typeface="宋体" panose="02010600030101010101" pitchFamily="2" charset="-122"/>
                <a:cs typeface="Helvetica" panose="020B0604020202020204" pitchFamily="34" charset="0"/>
              </a:rPr>
              <a:t>1993</a:t>
            </a:r>
            <a:r>
              <a:rPr lang="zh-CN" altLang="en-US" sz="2000" b="1" dirty="0">
                <a:solidFill>
                  <a:srgbClr val="404244"/>
                </a:solidFill>
                <a:latin typeface="宋体" panose="02010600030101010101" pitchFamily="2" charset="-122"/>
                <a:ea typeface="宋体" panose="02010600030101010101" pitchFamily="2" charset="-122"/>
                <a:cs typeface="Helvetica" panose="020B0604020202020204" pitchFamily="34" charset="0"/>
              </a:rPr>
              <a:t>年</a:t>
            </a:r>
            <a:endParaRPr lang="en-US" altLang="zh-CN" sz="2000" b="1" dirty="0">
              <a:solidFill>
                <a:srgbClr val="404244"/>
              </a:solidFill>
              <a:latin typeface="宋体" panose="02010600030101010101" pitchFamily="2" charset="-122"/>
              <a:ea typeface="宋体" panose="02010600030101010101" pitchFamily="2" charset="-122"/>
              <a:cs typeface="Helvetica" panose="020B0604020202020204" pitchFamily="34" charset="0"/>
            </a:endParaRPr>
          </a:p>
          <a:p>
            <a:pPr marL="0" marR="0" lvl="0" indent="0" algn="l" defTabSz="914400" rtl="0" eaLnBrk="1" fontAlgn="auto" latinLnBrk="0" hangingPunct="1">
              <a:lnSpc>
                <a:spcPct val="200000"/>
              </a:lnSpc>
              <a:spcAft>
                <a:spcPts val="0"/>
              </a:spcAft>
              <a:buClrTx/>
              <a:buSzTx/>
              <a:buFontTx/>
              <a:buNone/>
              <a:tabLst/>
              <a:defRPr/>
            </a:pPr>
            <a:r>
              <a:rPr lang="en-US" altLang="zh-CN" sz="2000" b="1" dirty="0">
                <a:solidFill>
                  <a:srgbClr val="404244"/>
                </a:solidFill>
                <a:latin typeface="宋体" panose="02010600030101010101" pitchFamily="2" charset="-122"/>
                <a:ea typeface="宋体" panose="02010600030101010101" pitchFamily="2" charset="-122"/>
                <a:cs typeface="Helvetica" panose="020B0604020202020204" pitchFamily="34" charset="0"/>
              </a:rPr>
              <a:t>——</a:t>
            </a:r>
            <a:r>
              <a:rPr lang="zh-CN" altLang="en-US" sz="2000" b="1" dirty="0">
                <a:solidFill>
                  <a:srgbClr val="404244"/>
                </a:solidFill>
                <a:latin typeface="宋体" panose="02010600030101010101" pitchFamily="2" charset="-122"/>
                <a:ea typeface="宋体" panose="02010600030101010101" pitchFamily="2" charset="-122"/>
                <a:cs typeface="Helvetica" panose="020B0604020202020204" pitchFamily="34" charset="0"/>
              </a:rPr>
              <a:t>广泛使用的 </a:t>
            </a:r>
            <a:r>
              <a:rPr lang="en-US" altLang="zh-CN" sz="2000" b="1" dirty="0">
                <a:solidFill>
                  <a:srgbClr val="C00000"/>
                </a:solidFill>
                <a:latin typeface="宋体" panose="02010600030101010101" pitchFamily="2" charset="-122"/>
                <a:ea typeface="宋体" panose="02010600030101010101" pitchFamily="2" charset="-122"/>
                <a:cs typeface="Helvetica" panose="020B0604020202020204" pitchFamily="34" charset="0"/>
              </a:rPr>
              <a:t>X.509v3 </a:t>
            </a:r>
            <a:r>
              <a:rPr lang="zh-CN" altLang="en-US" sz="2000" b="1" dirty="0">
                <a:solidFill>
                  <a:srgbClr val="404244"/>
                </a:solidFill>
                <a:latin typeface="宋体" panose="02010600030101010101" pitchFamily="2" charset="-122"/>
                <a:ea typeface="宋体" panose="02010600030101010101" pitchFamily="2" charset="-122"/>
                <a:cs typeface="Helvetica" panose="020B0604020202020204" pitchFamily="34" charset="0"/>
              </a:rPr>
              <a:t>公布于</a:t>
            </a:r>
            <a:r>
              <a:rPr lang="en-US" altLang="zh-CN" sz="2000" b="1" dirty="0">
                <a:solidFill>
                  <a:srgbClr val="404244"/>
                </a:solidFill>
                <a:latin typeface="宋体" panose="02010600030101010101" pitchFamily="2" charset="-122"/>
                <a:ea typeface="宋体" panose="02010600030101010101" pitchFamily="2" charset="-122"/>
                <a:cs typeface="Helvetica" panose="020B0604020202020204" pitchFamily="34" charset="0"/>
              </a:rPr>
              <a:t>1996</a:t>
            </a:r>
            <a:r>
              <a:rPr lang="zh-CN" altLang="en-US" sz="2000" b="1" dirty="0">
                <a:solidFill>
                  <a:srgbClr val="404244"/>
                </a:solidFill>
                <a:latin typeface="宋体" panose="02010600030101010101" pitchFamily="2" charset="-122"/>
                <a:ea typeface="宋体" panose="02010600030101010101" pitchFamily="2" charset="-122"/>
                <a:cs typeface="Helvetica" panose="020B0604020202020204" pitchFamily="34" charset="0"/>
              </a:rPr>
              <a:t>年</a:t>
            </a:r>
            <a:endParaRPr lang="zh-CN" altLang="zh-CN" sz="2000" b="1" dirty="0">
              <a:solidFill>
                <a:srgbClr val="404244"/>
              </a:solidFill>
              <a:latin typeface="宋体" panose="02010600030101010101" pitchFamily="2" charset="-122"/>
              <a:ea typeface="宋体" panose="02010600030101010101" pitchFamily="2" charset="-122"/>
              <a:cs typeface="Helvetica" panose="020B0604020202020204" pitchFamily="34" charset="0"/>
            </a:endParaRPr>
          </a:p>
        </p:txBody>
      </p:sp>
    </p:spTree>
    <p:extLst>
      <p:ext uri="{BB962C8B-B14F-4D97-AF65-F5344CB8AC3E}">
        <p14:creationId xmlns:p14="http://schemas.microsoft.com/office/powerpoint/2010/main" val="205395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公钥证书</a:t>
            </a:r>
          </a:p>
        </p:txBody>
      </p:sp>
      <p:sp>
        <p:nvSpPr>
          <p:cNvPr id="2" name="文本框 1">
            <a:extLst>
              <a:ext uri="{FF2B5EF4-FFF2-40B4-BE49-F238E27FC236}">
                <a16:creationId xmlns:a16="http://schemas.microsoft.com/office/drawing/2014/main" id="{AABA287C-F34A-E676-3271-441DCE660C23}"/>
              </a:ext>
            </a:extLst>
          </p:cNvPr>
          <p:cNvSpPr txBox="1"/>
          <p:nvPr/>
        </p:nvSpPr>
        <p:spPr>
          <a:xfrm>
            <a:off x="869409" y="840126"/>
            <a:ext cx="5165217" cy="823431"/>
          </a:xfrm>
          <a:prstGeom prst="rect">
            <a:avLst/>
          </a:prstGeom>
          <a:noFill/>
        </p:spPr>
        <p:txBody>
          <a:bodyPr wrap="square" rtlCol="0">
            <a:spAutoFit/>
          </a:bodyPr>
          <a:lstStyle/>
          <a:p>
            <a:pPr>
              <a:lnSpc>
                <a:spcPct val="200000"/>
              </a:lnSpc>
            </a:pPr>
            <a:r>
              <a:rPr lang="en-US" altLang="zh-CN" sz="2800" b="1" dirty="0">
                <a:solidFill>
                  <a:schemeClr val="tx1">
                    <a:lumMod val="75000"/>
                    <a:lumOff val="25000"/>
                  </a:schemeClr>
                </a:soli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X.509v3</a:t>
            </a:r>
            <a:r>
              <a:rPr lang="zh-CN" altLang="en-US" sz="2800" b="1" dirty="0">
                <a:solidFill>
                  <a:schemeClr val="tx1">
                    <a:lumMod val="75000"/>
                    <a:lumOff val="25000"/>
                  </a:schemeClr>
                </a:soli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证书格式</a:t>
            </a:r>
            <a:endParaRPr lang="zh-CN" altLang="en-US" sz="2000" dirty="0">
              <a:solidFill>
                <a:schemeClr val="tx1">
                  <a:lumMod val="75000"/>
                  <a:lumOff val="25000"/>
                </a:schemeClr>
              </a:solidFill>
              <a:latin typeface="+mn-ea"/>
            </a:endParaRPr>
          </a:p>
        </p:txBody>
      </p:sp>
      <p:graphicFrame>
        <p:nvGraphicFramePr>
          <p:cNvPr id="17" name="表格 17">
            <a:extLst>
              <a:ext uri="{FF2B5EF4-FFF2-40B4-BE49-F238E27FC236}">
                <a16:creationId xmlns:a16="http://schemas.microsoft.com/office/drawing/2014/main" id="{CF63F126-8784-E423-DC50-E8F177106C75}"/>
              </a:ext>
            </a:extLst>
          </p:cNvPr>
          <p:cNvGraphicFramePr>
            <a:graphicFrameLocks noGrp="1"/>
          </p:cNvGraphicFramePr>
          <p:nvPr>
            <p:extLst>
              <p:ext uri="{D42A27DB-BD31-4B8C-83A1-F6EECF244321}">
                <p14:modId xmlns:p14="http://schemas.microsoft.com/office/powerpoint/2010/main" val="3793884150"/>
              </p:ext>
            </p:extLst>
          </p:nvPr>
        </p:nvGraphicFramePr>
        <p:xfrm>
          <a:off x="683261" y="1663558"/>
          <a:ext cx="10464638" cy="4386907"/>
        </p:xfrm>
        <a:graphic>
          <a:graphicData uri="http://schemas.openxmlformats.org/drawingml/2006/table">
            <a:tbl>
              <a:tblPr firstRow="1" bandRow="1">
                <a:tableStyleId>{00A15C55-8517-42AA-B614-E9B94910E393}</a:tableStyleId>
              </a:tblPr>
              <a:tblGrid>
                <a:gridCol w="2919104">
                  <a:extLst>
                    <a:ext uri="{9D8B030D-6E8A-4147-A177-3AD203B41FA5}">
                      <a16:colId xmlns:a16="http://schemas.microsoft.com/office/drawing/2014/main" val="4160477168"/>
                    </a:ext>
                  </a:extLst>
                </a:gridCol>
                <a:gridCol w="2313216">
                  <a:extLst>
                    <a:ext uri="{9D8B030D-6E8A-4147-A177-3AD203B41FA5}">
                      <a16:colId xmlns:a16="http://schemas.microsoft.com/office/drawing/2014/main" val="379814716"/>
                    </a:ext>
                  </a:extLst>
                </a:gridCol>
                <a:gridCol w="2616159">
                  <a:extLst>
                    <a:ext uri="{9D8B030D-6E8A-4147-A177-3AD203B41FA5}">
                      <a16:colId xmlns:a16="http://schemas.microsoft.com/office/drawing/2014/main" val="603310738"/>
                    </a:ext>
                  </a:extLst>
                </a:gridCol>
                <a:gridCol w="2616159">
                  <a:extLst>
                    <a:ext uri="{9D8B030D-6E8A-4147-A177-3AD203B41FA5}">
                      <a16:colId xmlns:a16="http://schemas.microsoft.com/office/drawing/2014/main" val="3312252483"/>
                    </a:ext>
                  </a:extLst>
                </a:gridCol>
              </a:tblGrid>
              <a:tr h="387469">
                <a:tc rowSpan="11">
                  <a:txBody>
                    <a:bodyPr/>
                    <a:lstStyle/>
                    <a:p>
                      <a:pPr algn="ctr">
                        <a:lnSpc>
                          <a:spcPct val="200000"/>
                        </a:lnSpc>
                      </a:pPr>
                      <a:r>
                        <a:rPr lang="en-US" altLang="zh-CN" sz="1800" dirty="0">
                          <a:solidFill>
                            <a:schemeClr val="tx1">
                              <a:lumMod val="75000"/>
                              <a:lumOff val="25000"/>
                            </a:schemeClr>
                          </a:solidFill>
                          <a:latin typeface="Times New Roman" panose="02020603050405020304" pitchFamily="18" charset="0"/>
                          <a:cs typeface="Times New Roman" panose="02020603050405020304" pitchFamily="18" charset="0"/>
                        </a:rPr>
                        <a:t>tbsCertificate</a:t>
                      </a:r>
                    </a:p>
                    <a:p>
                      <a:pPr algn="ctr">
                        <a:lnSpc>
                          <a:spcPct val="200000"/>
                        </a:lnSpc>
                      </a:pPr>
                      <a:r>
                        <a:rPr lang="zh-CN" altLang="en-US" sz="1800" dirty="0">
                          <a:solidFill>
                            <a:schemeClr val="tx1">
                              <a:lumMod val="75000"/>
                              <a:lumOff val="25000"/>
                            </a:schemeClr>
                          </a:solidFill>
                          <a:latin typeface="Times New Roman" panose="02020603050405020304" pitchFamily="18" charset="0"/>
                          <a:cs typeface="Times New Roman" panose="02020603050405020304" pitchFamily="18" charset="0"/>
                        </a:rPr>
                        <a:t>证书基本信息</a:t>
                      </a:r>
                      <a:endParaRPr lang="en-US" altLang="zh-CN" sz="18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lnSpc>
                          <a:spcPct val="200000"/>
                        </a:lnSpc>
                      </a:pPr>
                      <a:r>
                        <a:rPr lang="zh-CN" altLang="en-US"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1800" dirty="0">
                          <a:solidFill>
                            <a:schemeClr val="tx1">
                              <a:lumMod val="75000"/>
                              <a:lumOff val="25000"/>
                            </a:schemeClr>
                          </a:solidFill>
                          <a:latin typeface="Times New Roman" panose="02020603050405020304" pitchFamily="18" charset="0"/>
                          <a:cs typeface="Times New Roman" panose="02020603050405020304" pitchFamily="18" charset="0"/>
                        </a:rPr>
                        <a:t>Certificate to Be Signed</a:t>
                      </a:r>
                      <a:r>
                        <a:rPr lang="zh-CN" altLang="en-US" sz="18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tc>
                <a:tc>
                  <a:txBody>
                    <a:bodyPr/>
                    <a:lstStyle/>
                    <a:p>
                      <a:pPr marL="0" algn="ctr" defTabSz="914400" rtl="0" eaLnBrk="1" latinLnBrk="0" hangingPunct="1"/>
                      <a:r>
                        <a:rPr lang="zh-CN" altLang="en-US" sz="1600" kern="1200" dirty="0">
                          <a:solidFill>
                            <a:schemeClr val="tx1">
                              <a:lumMod val="75000"/>
                              <a:lumOff val="25000"/>
                            </a:schemeClr>
                          </a:solidFill>
                          <a:latin typeface="+mn-lt"/>
                          <a:ea typeface="+mn-ea"/>
                          <a:cs typeface="+mn-cs"/>
                        </a:rPr>
                        <a:t>字段</a:t>
                      </a:r>
                    </a:p>
                  </a:txBody>
                  <a:tcPr anchor="ctr"/>
                </a:tc>
                <a:tc>
                  <a:txBody>
                    <a:bodyPr/>
                    <a:lstStyle/>
                    <a:p>
                      <a:pPr marL="0" algn="ctr" defTabSz="914400" rtl="0" eaLnBrk="1" latinLnBrk="0" hangingPunct="1"/>
                      <a:r>
                        <a:rPr lang="zh-CN" altLang="en-US" sz="1600" kern="1200" dirty="0">
                          <a:solidFill>
                            <a:schemeClr val="tx1">
                              <a:lumMod val="75000"/>
                              <a:lumOff val="25000"/>
                            </a:schemeClr>
                          </a:solidFill>
                          <a:latin typeface="+mn-lt"/>
                          <a:ea typeface="+mn-ea"/>
                          <a:cs typeface="+mn-cs"/>
                        </a:rPr>
                        <a:t>含义</a:t>
                      </a:r>
                    </a:p>
                  </a:txBody>
                  <a:tcPr anchor="ctr"/>
                </a:tc>
                <a:tc>
                  <a:txBody>
                    <a:bodyPr/>
                    <a:lstStyle/>
                    <a:p>
                      <a:pPr marL="0" algn="ctr" defTabSz="914400" rtl="0" eaLnBrk="1" latinLnBrk="0" hangingPunct="1"/>
                      <a:r>
                        <a:rPr lang="zh-CN" altLang="en-US" sz="1600" kern="1200" dirty="0">
                          <a:solidFill>
                            <a:schemeClr val="tx1">
                              <a:lumMod val="75000"/>
                              <a:lumOff val="25000"/>
                            </a:schemeClr>
                          </a:solidFill>
                          <a:latin typeface="+mn-lt"/>
                          <a:ea typeface="+mn-ea"/>
                          <a:cs typeface="+mn-cs"/>
                        </a:rPr>
                        <a:t>说明</a:t>
                      </a:r>
                    </a:p>
                  </a:txBody>
                  <a:tcPr anchor="ctr"/>
                </a:tc>
                <a:extLst>
                  <a:ext uri="{0D108BD9-81ED-4DB2-BD59-A6C34878D82A}">
                    <a16:rowId xmlns:a16="http://schemas.microsoft.com/office/drawing/2014/main" val="1663745811"/>
                  </a:ext>
                </a:extLst>
              </a:tr>
              <a:tr h="387469">
                <a:tc vMerge="1">
                  <a:txBody>
                    <a:bodyPr/>
                    <a:lstStyle/>
                    <a:p>
                      <a:endParaRPr lang="zh-CN" altLang="en-US" dirty="0"/>
                    </a:p>
                  </a:txBody>
                  <a:tcPr/>
                </a:tc>
                <a:tc>
                  <a:txBody>
                    <a:bodyPr/>
                    <a:lstStyle/>
                    <a:p>
                      <a:pPr algn="ctr"/>
                      <a:r>
                        <a:rPr lang="en-US" altLang="zh-CN"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version</a:t>
                      </a:r>
                      <a:endPar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版本号</a:t>
                      </a:r>
                    </a:p>
                  </a:txBody>
                  <a:tcPr anchor="ctr"/>
                </a:tc>
                <a:tc>
                  <a:txBody>
                    <a:bodyPr/>
                    <a:lstStyle/>
                    <a:p>
                      <a:pPr algn="ctr"/>
                      <a:r>
                        <a:rPr lang="en-US" altLang="zh-CN"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0(v1)/1(v2)/2(v3)</a:t>
                      </a:r>
                      <a:endPar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4220033045"/>
                  </a:ext>
                </a:extLst>
              </a:tr>
              <a:tr h="387469">
                <a:tc vMerge="1">
                  <a:txBody>
                    <a:bodyPr/>
                    <a:lstStyle/>
                    <a:p>
                      <a:endParaRPr lang="zh-CN" altLang="en-US" dirty="0"/>
                    </a:p>
                  </a:txBody>
                  <a:tcPr/>
                </a:tc>
                <a:tc>
                  <a:txBody>
                    <a:bodyPr/>
                    <a:lstStyle/>
                    <a:p>
                      <a:pPr algn="ctr"/>
                      <a:r>
                        <a:rPr lang="en-US" altLang="zh-CN" sz="1600" dirty="0" err="1">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serialNumber</a:t>
                      </a:r>
                      <a:endPar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序列号</a:t>
                      </a:r>
                    </a:p>
                  </a:txBody>
                  <a:tcPr anchor="ctr"/>
                </a:tc>
                <a:tc>
                  <a:txBody>
                    <a:bodyPr/>
                    <a:lstStyle/>
                    <a:p>
                      <a:pPr algn="ctr"/>
                      <a:r>
                        <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在</a:t>
                      </a:r>
                      <a:r>
                        <a:rPr lang="en-US" altLang="zh-CN"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CA</a:t>
                      </a:r>
                      <a:r>
                        <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内部唯一</a:t>
                      </a:r>
                    </a:p>
                  </a:txBody>
                  <a:tcPr anchor="ctr"/>
                </a:tc>
                <a:extLst>
                  <a:ext uri="{0D108BD9-81ED-4DB2-BD59-A6C34878D82A}">
                    <a16:rowId xmlns:a16="http://schemas.microsoft.com/office/drawing/2014/main" val="2504182963"/>
                  </a:ext>
                </a:extLst>
              </a:tr>
              <a:tr h="668784">
                <a:tc vMerge="1">
                  <a:txBody>
                    <a:bodyPr/>
                    <a:lstStyle/>
                    <a:p>
                      <a:endParaRPr lang="zh-CN" altLang="en-US"/>
                    </a:p>
                  </a:txBody>
                  <a:tcPr/>
                </a:tc>
                <a:tc>
                  <a:txBody>
                    <a:bodyPr/>
                    <a:lstStyle/>
                    <a:p>
                      <a:pPr algn="ctr"/>
                      <a:r>
                        <a:rPr lang="en-US" altLang="zh-CN"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signature</a:t>
                      </a:r>
                      <a:endPar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签名算法标识</a:t>
                      </a:r>
                    </a:p>
                  </a:txBody>
                  <a:tcPr anchor="ctr"/>
                </a:tc>
                <a:tc>
                  <a:txBody>
                    <a:bodyPr/>
                    <a:lstStyle/>
                    <a:p>
                      <a:pPr algn="ctr"/>
                      <a:r>
                        <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指定证书中的签名算法</a:t>
                      </a:r>
                    </a:p>
                  </a:txBody>
                  <a:tcPr anchor="ctr"/>
                </a:tc>
                <a:extLst>
                  <a:ext uri="{0D108BD9-81ED-4DB2-BD59-A6C34878D82A}">
                    <a16:rowId xmlns:a16="http://schemas.microsoft.com/office/drawing/2014/main" val="3710855565"/>
                  </a:ext>
                </a:extLst>
              </a:tr>
              <a:tr h="387469">
                <a:tc vMerge="1">
                  <a:txBody>
                    <a:bodyPr/>
                    <a:lstStyle/>
                    <a:p>
                      <a:endParaRPr lang="zh-CN" altLang="en-US" dirty="0"/>
                    </a:p>
                  </a:txBody>
                  <a:tcPr/>
                </a:tc>
                <a:tc>
                  <a:txBody>
                    <a:bodyPr/>
                    <a:lstStyle/>
                    <a:p>
                      <a:pPr algn="ctr"/>
                      <a:r>
                        <a:rPr lang="en-US" altLang="zh-CN"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issuer</a:t>
                      </a:r>
                      <a:endPar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签发机构信息</a:t>
                      </a:r>
                    </a:p>
                  </a:txBody>
                  <a:tcPr anchor="ctr"/>
                </a:tc>
                <a:tc>
                  <a:txBody>
                    <a:bodyPr/>
                    <a:lstStyle/>
                    <a:p>
                      <a:pPr algn="ctr"/>
                      <a:r>
                        <a:rPr lang="en-US" altLang="zh-CN"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CA</a:t>
                      </a:r>
                      <a:r>
                        <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名称</a:t>
                      </a:r>
                    </a:p>
                  </a:txBody>
                  <a:tcPr anchor="ctr"/>
                </a:tc>
                <a:extLst>
                  <a:ext uri="{0D108BD9-81ED-4DB2-BD59-A6C34878D82A}">
                    <a16:rowId xmlns:a16="http://schemas.microsoft.com/office/drawing/2014/main" val="2997938300"/>
                  </a:ext>
                </a:extLst>
              </a:tr>
              <a:tr h="387469">
                <a:tc vMerge="1">
                  <a:txBody>
                    <a:bodyPr/>
                    <a:lstStyle/>
                    <a:p>
                      <a:endParaRPr lang="zh-CN" altLang="en-US" dirty="0"/>
                    </a:p>
                  </a:txBody>
                  <a:tcPr/>
                </a:tc>
                <a:tc>
                  <a:txBody>
                    <a:bodyPr/>
                    <a:lstStyle/>
                    <a:p>
                      <a:pPr algn="ctr"/>
                      <a:r>
                        <a:rPr lang="en-US" altLang="zh-CN"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validity</a:t>
                      </a:r>
                      <a:endPar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有效期</a:t>
                      </a:r>
                    </a:p>
                  </a:txBody>
                  <a:tcPr anchor="ctr"/>
                </a:tc>
                <a:tc>
                  <a:txBody>
                    <a:bodyPr/>
                    <a:lstStyle/>
                    <a:p>
                      <a:pPr algn="ctr"/>
                      <a:r>
                        <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起始和终止时间</a:t>
                      </a:r>
                    </a:p>
                  </a:txBody>
                  <a:tcPr anchor="ctr"/>
                </a:tc>
                <a:extLst>
                  <a:ext uri="{0D108BD9-81ED-4DB2-BD59-A6C34878D82A}">
                    <a16:rowId xmlns:a16="http://schemas.microsoft.com/office/drawing/2014/main" val="4002413302"/>
                  </a:ext>
                </a:extLst>
              </a:tr>
              <a:tr h="387469">
                <a:tc vMerge="1">
                  <a:txBody>
                    <a:bodyPr/>
                    <a:lstStyle/>
                    <a:p>
                      <a:pPr algn="ctr">
                        <a:lnSpc>
                          <a:spcPct val="200000"/>
                        </a:lnSpc>
                      </a:pP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subject</a:t>
                      </a:r>
                      <a:endPar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署名用户信息</a:t>
                      </a:r>
                    </a:p>
                  </a:txBody>
                  <a:tcPr anchor="ctr"/>
                </a:tc>
                <a:tc>
                  <a:txBody>
                    <a:bodyPr/>
                    <a:lstStyle/>
                    <a:p>
                      <a:pPr algn="ctr"/>
                      <a:r>
                        <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证书持有者名称</a:t>
                      </a:r>
                    </a:p>
                  </a:txBody>
                  <a:tcPr anchor="ctr"/>
                </a:tc>
                <a:extLst>
                  <a:ext uri="{0D108BD9-81ED-4DB2-BD59-A6C34878D82A}">
                    <a16:rowId xmlns:a16="http://schemas.microsoft.com/office/drawing/2014/main" val="1642862984"/>
                  </a:ext>
                </a:extLst>
              </a:tr>
              <a:tr h="387469">
                <a:tc vMerge="1">
                  <a:txBody>
                    <a:bodyPr/>
                    <a:lstStyle/>
                    <a:p>
                      <a:pPr algn="ctr">
                        <a:lnSpc>
                          <a:spcPct val="200000"/>
                        </a:lnSpc>
                      </a:pP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dirty="0" err="1">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subjectPublicKeyInfo</a:t>
                      </a:r>
                      <a:endPar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署名用户公钥信息</a:t>
                      </a:r>
                    </a:p>
                  </a:txBody>
                  <a:tcPr anchor="ctr"/>
                </a:tc>
                <a:tc>
                  <a:txBody>
                    <a:bodyPr/>
                    <a:lstStyle/>
                    <a:p>
                      <a:pPr algn="ctr"/>
                      <a:r>
                        <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包含算法、公钥</a:t>
                      </a:r>
                    </a:p>
                  </a:txBody>
                  <a:tcPr anchor="ctr"/>
                </a:tc>
                <a:extLst>
                  <a:ext uri="{0D108BD9-81ED-4DB2-BD59-A6C34878D82A}">
                    <a16:rowId xmlns:a16="http://schemas.microsoft.com/office/drawing/2014/main" val="1656460474"/>
                  </a:ext>
                </a:extLst>
              </a:tr>
              <a:tr h="324415">
                <a:tc vMerge="1">
                  <a:txBody>
                    <a:bodyPr/>
                    <a:lstStyle/>
                    <a:p>
                      <a:pPr algn="ctr">
                        <a:lnSpc>
                          <a:spcPct val="200000"/>
                        </a:lnSpc>
                      </a:pP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dirty="0" err="1">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issuerUniqueID</a:t>
                      </a:r>
                      <a:endPar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签发机构唯一标识符</a:t>
                      </a:r>
                    </a:p>
                  </a:txBody>
                  <a:tcPr anchor="ctr"/>
                </a:tc>
                <a:tc>
                  <a:txBody>
                    <a:bodyPr/>
                    <a:lstStyle/>
                    <a:p>
                      <a:pPr algn="ctr"/>
                      <a:endPar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3729281864"/>
                  </a:ext>
                </a:extLst>
              </a:tr>
              <a:tr h="324415">
                <a:tc vMerge="1">
                  <a:txBody>
                    <a:bodyPr/>
                    <a:lstStyle/>
                    <a:p>
                      <a:pPr algn="ctr">
                        <a:lnSpc>
                          <a:spcPct val="200000"/>
                        </a:lnSpc>
                      </a:pP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dirty="0" err="1">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subjectUniqueID</a:t>
                      </a:r>
                      <a:endPar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署名用户唯一标识符</a:t>
                      </a:r>
                    </a:p>
                  </a:txBody>
                  <a:tcPr anchor="ctr"/>
                </a:tc>
                <a:tc>
                  <a:txBody>
                    <a:bodyPr/>
                    <a:lstStyle/>
                    <a:p>
                      <a:pPr algn="ctr"/>
                      <a:endPar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821729596"/>
                  </a:ext>
                </a:extLst>
              </a:tr>
              <a:tr h="324415">
                <a:tc vMerge="1">
                  <a:txBody>
                    <a:bodyPr/>
                    <a:lstStyle/>
                    <a:p>
                      <a:pPr algn="ctr">
                        <a:lnSpc>
                          <a:spcPct val="200000"/>
                        </a:lnSpc>
                      </a:pP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extensions</a:t>
                      </a:r>
                      <a:endPar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扩展域</a:t>
                      </a:r>
                    </a:p>
                  </a:txBody>
                  <a:tcPr anchor="ctr"/>
                </a:tc>
                <a:tc>
                  <a:txBody>
                    <a:bodyPr/>
                    <a:lstStyle/>
                    <a:p>
                      <a:pPr algn="ctr"/>
                      <a:endPar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2866802712"/>
                  </a:ext>
                </a:extLst>
              </a:tr>
            </a:tbl>
          </a:graphicData>
        </a:graphic>
      </p:graphicFrame>
    </p:spTree>
    <p:extLst>
      <p:ext uri="{BB962C8B-B14F-4D97-AF65-F5344CB8AC3E}">
        <p14:creationId xmlns:p14="http://schemas.microsoft.com/office/powerpoint/2010/main" val="486566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公钥证书</a:t>
            </a:r>
          </a:p>
        </p:txBody>
      </p:sp>
      <p:sp>
        <p:nvSpPr>
          <p:cNvPr id="2" name="文本框 1">
            <a:extLst>
              <a:ext uri="{FF2B5EF4-FFF2-40B4-BE49-F238E27FC236}">
                <a16:creationId xmlns:a16="http://schemas.microsoft.com/office/drawing/2014/main" id="{AABA287C-F34A-E676-3271-441DCE660C23}"/>
              </a:ext>
            </a:extLst>
          </p:cNvPr>
          <p:cNvSpPr txBox="1"/>
          <p:nvPr/>
        </p:nvSpPr>
        <p:spPr>
          <a:xfrm>
            <a:off x="869409" y="840126"/>
            <a:ext cx="5165217" cy="823431"/>
          </a:xfrm>
          <a:prstGeom prst="rect">
            <a:avLst/>
          </a:prstGeom>
          <a:noFill/>
        </p:spPr>
        <p:txBody>
          <a:bodyPr wrap="square" rtlCol="0">
            <a:spAutoFit/>
          </a:bodyPr>
          <a:lstStyle/>
          <a:p>
            <a:pPr>
              <a:lnSpc>
                <a:spcPct val="200000"/>
              </a:lnSpc>
            </a:pPr>
            <a:r>
              <a:rPr lang="en-US" altLang="zh-CN" sz="2800" b="1" dirty="0">
                <a:solidFill>
                  <a:schemeClr val="tx1">
                    <a:lumMod val="75000"/>
                    <a:lumOff val="25000"/>
                  </a:schemeClr>
                </a:soli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X.509v3</a:t>
            </a:r>
            <a:r>
              <a:rPr lang="zh-CN" altLang="en-US" sz="2800" b="1" dirty="0">
                <a:solidFill>
                  <a:schemeClr val="tx1">
                    <a:lumMod val="75000"/>
                    <a:lumOff val="25000"/>
                  </a:schemeClr>
                </a:soli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证书格式</a:t>
            </a:r>
            <a:endParaRPr lang="zh-CN" altLang="en-US" sz="2000" dirty="0">
              <a:solidFill>
                <a:schemeClr val="tx1">
                  <a:lumMod val="75000"/>
                  <a:lumOff val="25000"/>
                </a:schemeClr>
              </a:solidFill>
              <a:latin typeface="+mn-ea"/>
            </a:endParaRPr>
          </a:p>
        </p:txBody>
      </p:sp>
      <p:graphicFrame>
        <p:nvGraphicFramePr>
          <p:cNvPr id="17" name="表格 17">
            <a:extLst>
              <a:ext uri="{FF2B5EF4-FFF2-40B4-BE49-F238E27FC236}">
                <a16:creationId xmlns:a16="http://schemas.microsoft.com/office/drawing/2014/main" id="{CF63F126-8784-E423-DC50-E8F177106C75}"/>
              </a:ext>
            </a:extLst>
          </p:cNvPr>
          <p:cNvGraphicFramePr>
            <a:graphicFrameLocks noGrp="1"/>
          </p:cNvGraphicFramePr>
          <p:nvPr>
            <p:extLst>
              <p:ext uri="{D42A27DB-BD31-4B8C-83A1-F6EECF244321}">
                <p14:modId xmlns:p14="http://schemas.microsoft.com/office/powerpoint/2010/main" val="1556007059"/>
              </p:ext>
            </p:extLst>
          </p:nvPr>
        </p:nvGraphicFramePr>
        <p:xfrm>
          <a:off x="802307" y="2013625"/>
          <a:ext cx="10464638" cy="1191834"/>
        </p:xfrm>
        <a:graphic>
          <a:graphicData uri="http://schemas.openxmlformats.org/drawingml/2006/table">
            <a:tbl>
              <a:tblPr firstRow="1" bandRow="1">
                <a:tableStyleId>{00A15C55-8517-42AA-B614-E9B94910E393}</a:tableStyleId>
              </a:tblPr>
              <a:tblGrid>
                <a:gridCol w="2919104">
                  <a:extLst>
                    <a:ext uri="{9D8B030D-6E8A-4147-A177-3AD203B41FA5}">
                      <a16:colId xmlns:a16="http://schemas.microsoft.com/office/drawing/2014/main" val="4160477168"/>
                    </a:ext>
                  </a:extLst>
                </a:gridCol>
                <a:gridCol w="2313216">
                  <a:extLst>
                    <a:ext uri="{9D8B030D-6E8A-4147-A177-3AD203B41FA5}">
                      <a16:colId xmlns:a16="http://schemas.microsoft.com/office/drawing/2014/main" val="379814716"/>
                    </a:ext>
                  </a:extLst>
                </a:gridCol>
                <a:gridCol w="2616159">
                  <a:extLst>
                    <a:ext uri="{9D8B030D-6E8A-4147-A177-3AD203B41FA5}">
                      <a16:colId xmlns:a16="http://schemas.microsoft.com/office/drawing/2014/main" val="603310738"/>
                    </a:ext>
                  </a:extLst>
                </a:gridCol>
                <a:gridCol w="2616159">
                  <a:extLst>
                    <a:ext uri="{9D8B030D-6E8A-4147-A177-3AD203B41FA5}">
                      <a16:colId xmlns:a16="http://schemas.microsoft.com/office/drawing/2014/main" val="3312252483"/>
                    </a:ext>
                  </a:extLst>
                </a:gridCol>
              </a:tblGrid>
              <a:tr h="612130">
                <a:tc rowSpan="2">
                  <a:txBody>
                    <a:bodyPr/>
                    <a:lstStyle/>
                    <a:p>
                      <a:pPr algn="ctr">
                        <a:lnSpc>
                          <a:spcPct val="150000"/>
                        </a:lnSpc>
                      </a:pPr>
                      <a:r>
                        <a:rPr lang="en-US" altLang="zh-CN" sz="1800" dirty="0" err="1">
                          <a:solidFill>
                            <a:schemeClr val="tx1">
                              <a:lumMod val="75000"/>
                              <a:lumOff val="25000"/>
                            </a:schemeClr>
                          </a:solidFill>
                          <a:latin typeface="Times New Roman" panose="02020603050405020304" pitchFamily="18" charset="0"/>
                          <a:cs typeface="Times New Roman" panose="02020603050405020304" pitchFamily="18" charset="0"/>
                        </a:rPr>
                        <a:t>signatureAlgorithm</a:t>
                      </a:r>
                      <a:endParaRPr lang="en-US" altLang="zh-CN" sz="18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lnSpc>
                          <a:spcPct val="150000"/>
                        </a:lnSpc>
                      </a:pPr>
                      <a:r>
                        <a:rPr lang="zh-CN" altLang="en-US" sz="1800" dirty="0">
                          <a:solidFill>
                            <a:schemeClr val="tx1">
                              <a:lumMod val="75000"/>
                              <a:lumOff val="25000"/>
                            </a:schemeClr>
                          </a:solidFill>
                          <a:latin typeface="Times New Roman" panose="02020603050405020304" pitchFamily="18" charset="0"/>
                          <a:cs typeface="Times New Roman" panose="02020603050405020304" pitchFamily="18" charset="0"/>
                        </a:rPr>
                        <a:t>证书签名算法</a:t>
                      </a:r>
                      <a:endParaRPr lang="en-US" altLang="zh-CN" sz="18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tc>
                <a:tc>
                  <a:txBody>
                    <a:bodyPr/>
                    <a:lstStyle/>
                    <a:p>
                      <a:pPr marL="0" algn="ctr" defTabSz="914400" rtl="0" eaLnBrk="1" latinLnBrk="0" hangingPunct="1"/>
                      <a:r>
                        <a:rPr lang="zh-CN" altLang="en-US" sz="1600" kern="1200" dirty="0">
                          <a:solidFill>
                            <a:schemeClr val="tx1">
                              <a:lumMod val="75000"/>
                              <a:lumOff val="25000"/>
                            </a:schemeClr>
                          </a:solidFill>
                          <a:latin typeface="+mn-lt"/>
                          <a:ea typeface="+mn-ea"/>
                          <a:cs typeface="+mn-cs"/>
                        </a:rPr>
                        <a:t>字段</a:t>
                      </a:r>
                    </a:p>
                  </a:txBody>
                  <a:tcPr anchor="ctr"/>
                </a:tc>
                <a:tc>
                  <a:txBody>
                    <a:bodyPr/>
                    <a:lstStyle/>
                    <a:p>
                      <a:pPr marL="0" algn="ctr" defTabSz="914400" rtl="0" eaLnBrk="1" latinLnBrk="0" hangingPunct="1"/>
                      <a:r>
                        <a:rPr lang="zh-CN" altLang="en-US" sz="1600" kern="1200" dirty="0">
                          <a:solidFill>
                            <a:schemeClr val="tx1">
                              <a:lumMod val="75000"/>
                              <a:lumOff val="25000"/>
                            </a:schemeClr>
                          </a:solidFill>
                          <a:latin typeface="+mn-lt"/>
                          <a:ea typeface="+mn-ea"/>
                          <a:cs typeface="+mn-cs"/>
                        </a:rPr>
                        <a:t>含义</a:t>
                      </a:r>
                    </a:p>
                  </a:txBody>
                  <a:tcPr anchor="ctr"/>
                </a:tc>
                <a:tc>
                  <a:txBody>
                    <a:bodyPr/>
                    <a:lstStyle/>
                    <a:p>
                      <a:pPr marL="0" algn="ctr" defTabSz="914400" rtl="0" eaLnBrk="1" latinLnBrk="0" hangingPunct="1"/>
                      <a:r>
                        <a:rPr lang="zh-CN" altLang="en-US" sz="1600" kern="1200" dirty="0">
                          <a:solidFill>
                            <a:schemeClr val="tx1">
                              <a:lumMod val="75000"/>
                              <a:lumOff val="25000"/>
                            </a:schemeClr>
                          </a:solidFill>
                          <a:latin typeface="+mn-lt"/>
                          <a:ea typeface="+mn-ea"/>
                          <a:cs typeface="+mn-cs"/>
                        </a:rPr>
                        <a:t>说明</a:t>
                      </a:r>
                    </a:p>
                  </a:txBody>
                  <a:tcPr anchor="ctr"/>
                </a:tc>
                <a:extLst>
                  <a:ext uri="{0D108BD9-81ED-4DB2-BD59-A6C34878D82A}">
                    <a16:rowId xmlns:a16="http://schemas.microsoft.com/office/drawing/2014/main" val="1663745811"/>
                  </a:ext>
                </a:extLst>
              </a:tr>
              <a:tr h="579704">
                <a:tc vMerge="1">
                  <a:txBody>
                    <a:bodyPr/>
                    <a:lstStyle/>
                    <a:p>
                      <a:endParaRPr lang="zh-CN" altLang="en-US" dirty="0"/>
                    </a:p>
                  </a:txBody>
                  <a:tcPr/>
                </a:tc>
                <a:tc>
                  <a:txBody>
                    <a:bodyPr/>
                    <a:lstStyle/>
                    <a:p>
                      <a:pPr algn="ctr"/>
                      <a:r>
                        <a:rPr lang="en-US" altLang="zh-CN" sz="1600" dirty="0" err="1">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signatureAlgorithm</a:t>
                      </a:r>
                      <a:endPar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证书签名算法</a:t>
                      </a:r>
                    </a:p>
                  </a:txBody>
                  <a:tcPr anchor="ctr"/>
                </a:tc>
                <a:tc>
                  <a:txBody>
                    <a:bodyPr/>
                    <a:lstStyle/>
                    <a:p>
                      <a:pPr algn="ctr"/>
                      <a:r>
                        <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与证书基本信息保持一致</a:t>
                      </a:r>
                    </a:p>
                  </a:txBody>
                  <a:tcPr anchor="ctr"/>
                </a:tc>
                <a:extLst>
                  <a:ext uri="{0D108BD9-81ED-4DB2-BD59-A6C34878D82A}">
                    <a16:rowId xmlns:a16="http://schemas.microsoft.com/office/drawing/2014/main" val="4220033045"/>
                  </a:ext>
                </a:extLst>
              </a:tr>
            </a:tbl>
          </a:graphicData>
        </a:graphic>
      </p:graphicFrame>
      <p:graphicFrame>
        <p:nvGraphicFramePr>
          <p:cNvPr id="14" name="表格 17">
            <a:extLst>
              <a:ext uri="{FF2B5EF4-FFF2-40B4-BE49-F238E27FC236}">
                <a16:creationId xmlns:a16="http://schemas.microsoft.com/office/drawing/2014/main" id="{FABE45C4-4EA0-4FDD-6CBB-0B34C0264C7A}"/>
              </a:ext>
            </a:extLst>
          </p:cNvPr>
          <p:cNvGraphicFramePr>
            <a:graphicFrameLocks noGrp="1"/>
          </p:cNvGraphicFramePr>
          <p:nvPr>
            <p:extLst>
              <p:ext uri="{D42A27DB-BD31-4B8C-83A1-F6EECF244321}">
                <p14:modId xmlns:p14="http://schemas.microsoft.com/office/powerpoint/2010/main" val="1563406861"/>
              </p:ext>
            </p:extLst>
          </p:nvPr>
        </p:nvGraphicFramePr>
        <p:xfrm>
          <a:off x="802307" y="3836530"/>
          <a:ext cx="10464638" cy="1191834"/>
        </p:xfrm>
        <a:graphic>
          <a:graphicData uri="http://schemas.openxmlformats.org/drawingml/2006/table">
            <a:tbl>
              <a:tblPr firstRow="1" bandRow="1">
                <a:tableStyleId>{00A15C55-8517-42AA-B614-E9B94910E393}</a:tableStyleId>
              </a:tblPr>
              <a:tblGrid>
                <a:gridCol w="2919104">
                  <a:extLst>
                    <a:ext uri="{9D8B030D-6E8A-4147-A177-3AD203B41FA5}">
                      <a16:colId xmlns:a16="http://schemas.microsoft.com/office/drawing/2014/main" val="4160477168"/>
                    </a:ext>
                  </a:extLst>
                </a:gridCol>
                <a:gridCol w="2313216">
                  <a:extLst>
                    <a:ext uri="{9D8B030D-6E8A-4147-A177-3AD203B41FA5}">
                      <a16:colId xmlns:a16="http://schemas.microsoft.com/office/drawing/2014/main" val="379814716"/>
                    </a:ext>
                  </a:extLst>
                </a:gridCol>
                <a:gridCol w="2616159">
                  <a:extLst>
                    <a:ext uri="{9D8B030D-6E8A-4147-A177-3AD203B41FA5}">
                      <a16:colId xmlns:a16="http://schemas.microsoft.com/office/drawing/2014/main" val="603310738"/>
                    </a:ext>
                  </a:extLst>
                </a:gridCol>
                <a:gridCol w="2616159">
                  <a:extLst>
                    <a:ext uri="{9D8B030D-6E8A-4147-A177-3AD203B41FA5}">
                      <a16:colId xmlns:a16="http://schemas.microsoft.com/office/drawing/2014/main" val="3312252483"/>
                    </a:ext>
                  </a:extLst>
                </a:gridCol>
              </a:tblGrid>
              <a:tr h="612130">
                <a:tc rowSpan="2">
                  <a:txBody>
                    <a:bodyPr/>
                    <a:lstStyle/>
                    <a:p>
                      <a:pPr algn="ctr">
                        <a:lnSpc>
                          <a:spcPct val="150000"/>
                        </a:lnSpc>
                      </a:pPr>
                      <a:r>
                        <a:rPr lang="en-US" altLang="zh-CN" sz="1800" dirty="0" err="1">
                          <a:solidFill>
                            <a:schemeClr val="tx1">
                              <a:lumMod val="75000"/>
                              <a:lumOff val="25000"/>
                            </a:schemeClr>
                          </a:solidFill>
                          <a:latin typeface="Times New Roman" panose="02020603050405020304" pitchFamily="18" charset="0"/>
                          <a:cs typeface="Times New Roman" panose="02020603050405020304" pitchFamily="18" charset="0"/>
                        </a:rPr>
                        <a:t>signatureValue</a:t>
                      </a:r>
                      <a:endParaRPr lang="en-US" altLang="zh-CN" sz="18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lnSpc>
                          <a:spcPct val="150000"/>
                        </a:lnSpc>
                      </a:pPr>
                      <a:r>
                        <a:rPr lang="zh-CN" altLang="en-US" sz="1800" dirty="0">
                          <a:solidFill>
                            <a:schemeClr val="tx1">
                              <a:lumMod val="75000"/>
                              <a:lumOff val="25000"/>
                            </a:schemeClr>
                          </a:solidFill>
                          <a:latin typeface="Times New Roman" panose="02020603050405020304" pitchFamily="18" charset="0"/>
                          <a:cs typeface="Times New Roman" panose="02020603050405020304" pitchFamily="18" charset="0"/>
                        </a:rPr>
                        <a:t>证书签名</a:t>
                      </a:r>
                      <a:endParaRPr lang="en-US" altLang="zh-CN" sz="18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tc>
                <a:tc>
                  <a:txBody>
                    <a:bodyPr/>
                    <a:lstStyle/>
                    <a:p>
                      <a:pPr marL="0" algn="ctr" defTabSz="914400" rtl="0" eaLnBrk="1" latinLnBrk="0" hangingPunct="1"/>
                      <a:r>
                        <a:rPr lang="zh-CN" altLang="en-US" sz="1600" kern="1200" dirty="0">
                          <a:solidFill>
                            <a:schemeClr val="tx1">
                              <a:lumMod val="75000"/>
                              <a:lumOff val="25000"/>
                            </a:schemeClr>
                          </a:solidFill>
                          <a:latin typeface="+mn-lt"/>
                          <a:ea typeface="+mn-ea"/>
                          <a:cs typeface="+mn-cs"/>
                        </a:rPr>
                        <a:t>字段</a:t>
                      </a:r>
                    </a:p>
                  </a:txBody>
                  <a:tcPr anchor="ctr"/>
                </a:tc>
                <a:tc>
                  <a:txBody>
                    <a:bodyPr/>
                    <a:lstStyle/>
                    <a:p>
                      <a:pPr marL="0" algn="ctr" defTabSz="914400" rtl="0" eaLnBrk="1" latinLnBrk="0" hangingPunct="1"/>
                      <a:r>
                        <a:rPr lang="zh-CN" altLang="en-US" sz="1600" kern="1200" dirty="0">
                          <a:solidFill>
                            <a:schemeClr val="tx1">
                              <a:lumMod val="75000"/>
                              <a:lumOff val="25000"/>
                            </a:schemeClr>
                          </a:solidFill>
                          <a:latin typeface="+mn-lt"/>
                          <a:ea typeface="+mn-ea"/>
                          <a:cs typeface="+mn-cs"/>
                        </a:rPr>
                        <a:t>含义</a:t>
                      </a:r>
                    </a:p>
                  </a:txBody>
                  <a:tcPr anchor="ctr"/>
                </a:tc>
                <a:tc>
                  <a:txBody>
                    <a:bodyPr/>
                    <a:lstStyle/>
                    <a:p>
                      <a:pPr marL="0" algn="ctr" defTabSz="914400" rtl="0" eaLnBrk="1" latinLnBrk="0" hangingPunct="1"/>
                      <a:r>
                        <a:rPr lang="zh-CN" altLang="en-US" sz="1600" kern="1200" dirty="0">
                          <a:solidFill>
                            <a:schemeClr val="tx1">
                              <a:lumMod val="75000"/>
                              <a:lumOff val="25000"/>
                            </a:schemeClr>
                          </a:solidFill>
                          <a:latin typeface="+mn-lt"/>
                          <a:ea typeface="+mn-ea"/>
                          <a:cs typeface="+mn-cs"/>
                        </a:rPr>
                        <a:t>说明</a:t>
                      </a:r>
                    </a:p>
                  </a:txBody>
                  <a:tcPr anchor="ctr"/>
                </a:tc>
                <a:extLst>
                  <a:ext uri="{0D108BD9-81ED-4DB2-BD59-A6C34878D82A}">
                    <a16:rowId xmlns:a16="http://schemas.microsoft.com/office/drawing/2014/main" val="1663745811"/>
                  </a:ext>
                </a:extLst>
              </a:tr>
              <a:tr h="579704">
                <a:tc vMerge="1">
                  <a:txBody>
                    <a:bodyPr/>
                    <a:lstStyle/>
                    <a:p>
                      <a:endParaRPr lang="zh-CN" altLang="en-US" dirty="0"/>
                    </a:p>
                  </a:txBody>
                  <a:tcPr/>
                </a:tc>
                <a:tc>
                  <a:txBody>
                    <a:bodyPr/>
                    <a:lstStyle/>
                    <a:p>
                      <a:pPr algn="ctr"/>
                      <a:r>
                        <a:rPr lang="en-US" altLang="zh-CN" sz="1600" dirty="0" err="1">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signatureValue</a:t>
                      </a:r>
                      <a:endPar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证书签名</a:t>
                      </a:r>
                    </a:p>
                  </a:txBody>
                  <a:tcPr anchor="ctr"/>
                </a:tc>
                <a:tc>
                  <a:txBody>
                    <a:bodyPr/>
                    <a:lstStyle/>
                    <a:p>
                      <a:pPr algn="ctr"/>
                      <a:r>
                        <a:rPr lang="zh-CN" altLang="en-US" sz="16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使用签名者私钥</a:t>
                      </a:r>
                    </a:p>
                  </a:txBody>
                  <a:tcPr anchor="ctr"/>
                </a:tc>
                <a:extLst>
                  <a:ext uri="{0D108BD9-81ED-4DB2-BD59-A6C34878D82A}">
                    <a16:rowId xmlns:a16="http://schemas.microsoft.com/office/drawing/2014/main" val="4220033045"/>
                  </a:ext>
                </a:extLst>
              </a:tr>
            </a:tbl>
          </a:graphicData>
        </a:graphic>
      </p:graphicFrame>
    </p:spTree>
    <p:extLst>
      <p:ext uri="{BB962C8B-B14F-4D97-AF65-F5344CB8AC3E}">
        <p14:creationId xmlns:p14="http://schemas.microsoft.com/office/powerpoint/2010/main" val="323504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4">
            <a:extLst>
              <a:ext uri="{FF2B5EF4-FFF2-40B4-BE49-F238E27FC236}">
                <a16:creationId xmlns:a16="http://schemas.microsoft.com/office/drawing/2014/main" id="{43E30178-F192-4DF0-824B-3AB1D2DC4773}"/>
              </a:ext>
            </a:extLst>
          </p:cNvPr>
          <p:cNvSpPr txBox="1">
            <a:spLocks/>
          </p:cNvSpPr>
          <p:nvPr/>
        </p:nvSpPr>
        <p:spPr>
          <a:xfrm>
            <a:off x="6187271" y="2726062"/>
            <a:ext cx="4635499" cy="809946"/>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5400" b="1" kern="1200">
                <a:solidFill>
                  <a:srgbClr val="7E0C6E"/>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4400" dirty="0">
                <a:latin typeface=""/>
                <a:ea typeface="微软雅黑" panose="020B0503020204020204" pitchFamily="34" charset="-122"/>
                <a:sym typeface=""/>
              </a:rPr>
              <a:t>课 程 介 绍</a:t>
            </a:r>
          </a:p>
        </p:txBody>
      </p:sp>
      <p:sp>
        <p:nvSpPr>
          <p:cNvPr id="8" name="文本框 7">
            <a:extLst>
              <a:ext uri="{FF2B5EF4-FFF2-40B4-BE49-F238E27FC236}">
                <a16:creationId xmlns:a16="http://schemas.microsoft.com/office/drawing/2014/main" id="{408133FB-6424-4AF2-92D1-6CA6E1D573D5}"/>
              </a:ext>
            </a:extLst>
          </p:cNvPr>
          <p:cNvSpPr txBox="1"/>
          <p:nvPr/>
        </p:nvSpPr>
        <p:spPr>
          <a:xfrm>
            <a:off x="4449017" y="1947721"/>
            <a:ext cx="1549400" cy="2215991"/>
          </a:xfrm>
          <a:prstGeom prst="rect">
            <a:avLst/>
          </a:prstGeom>
          <a:noFill/>
        </p:spPr>
        <p:txBody>
          <a:bodyPr wrap="square" rtlCol="0">
            <a:spAutoFit/>
          </a:bodyPr>
          <a:lstStyle/>
          <a:p>
            <a:r>
              <a:rPr lang="en-US" altLang="zh-CN" sz="13800" dirty="0">
                <a:solidFill>
                  <a:schemeClr val="accent1"/>
                </a:solidFill>
                <a:latin typeface=""/>
                <a:ea typeface="微软雅黑" panose="020B0503020204020204" pitchFamily="34" charset="-122"/>
                <a:sym typeface=""/>
              </a:rPr>
              <a:t>0</a:t>
            </a:r>
            <a:endParaRPr lang="zh-CN" altLang="en-US" sz="13800" dirty="0">
              <a:solidFill>
                <a:schemeClr val="accent1"/>
              </a:solidFill>
              <a:latin typeface=""/>
              <a:ea typeface="微软雅黑" panose="020B0503020204020204" pitchFamily="34" charset="-122"/>
              <a:sym typeface=""/>
            </a:endParaRPr>
          </a:p>
        </p:txBody>
      </p:sp>
      <p:sp>
        <p:nvSpPr>
          <p:cNvPr id="9" name="文本框 8">
            <a:extLst>
              <a:ext uri="{FF2B5EF4-FFF2-40B4-BE49-F238E27FC236}">
                <a16:creationId xmlns:a16="http://schemas.microsoft.com/office/drawing/2014/main" id="{159B42D1-B6AF-4D0F-B5FB-95724C5EFB4B}"/>
              </a:ext>
            </a:extLst>
          </p:cNvPr>
          <p:cNvSpPr txBox="1"/>
          <p:nvPr/>
        </p:nvSpPr>
        <p:spPr>
          <a:xfrm>
            <a:off x="5403592" y="1964005"/>
            <a:ext cx="1549400" cy="2215991"/>
          </a:xfrm>
          <a:prstGeom prst="rect">
            <a:avLst/>
          </a:prstGeom>
          <a:noFill/>
        </p:spPr>
        <p:txBody>
          <a:bodyPr wrap="square" rtlCol="0">
            <a:spAutoFit/>
          </a:bodyPr>
          <a:lstStyle/>
          <a:p>
            <a:r>
              <a:rPr lang="en-US" altLang="zh-CN" sz="13800" dirty="0">
                <a:solidFill>
                  <a:schemeClr val="accent1"/>
                </a:solidFill>
                <a:latin typeface=""/>
                <a:ea typeface="微软雅黑" panose="020B0503020204020204" pitchFamily="34" charset="-122"/>
                <a:sym typeface=""/>
              </a:rPr>
              <a:t>0</a:t>
            </a:r>
            <a:endParaRPr lang="zh-CN" altLang="en-US" sz="13800" dirty="0">
              <a:solidFill>
                <a:schemeClr val="accent1"/>
              </a:solidFill>
              <a:latin typeface=""/>
              <a:ea typeface="微软雅黑" panose="020B0503020204020204" pitchFamily="34" charset="-122"/>
              <a:sym typeface=""/>
            </a:endParaRPr>
          </a:p>
        </p:txBody>
      </p:sp>
      <p:cxnSp>
        <p:nvCxnSpPr>
          <p:cNvPr id="10" name="直接连接符 9">
            <a:extLst>
              <a:ext uri="{FF2B5EF4-FFF2-40B4-BE49-F238E27FC236}">
                <a16:creationId xmlns:a16="http://schemas.microsoft.com/office/drawing/2014/main" id="{0BBAE508-C260-4CD0-806A-AF4FC18B866F}"/>
              </a:ext>
            </a:extLst>
          </p:cNvPr>
          <p:cNvCxnSpPr>
            <a:cxnSpLocks/>
          </p:cNvCxnSpPr>
          <p:nvPr/>
        </p:nvCxnSpPr>
        <p:spPr>
          <a:xfrm>
            <a:off x="6187271" y="3493007"/>
            <a:ext cx="4696628" cy="0"/>
          </a:xfrm>
          <a:prstGeom prst="line">
            <a:avLst/>
          </a:prstGeom>
          <a:ln w="38100">
            <a:solidFill>
              <a:srgbClr val="7E0C6E">
                <a:alpha val="19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1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4">
            <a:extLst>
              <a:ext uri="{FF2B5EF4-FFF2-40B4-BE49-F238E27FC236}">
                <a16:creationId xmlns:a16="http://schemas.microsoft.com/office/drawing/2014/main" id="{43E30178-F192-4DF0-824B-3AB1D2DC4773}"/>
              </a:ext>
            </a:extLst>
          </p:cNvPr>
          <p:cNvSpPr txBox="1">
            <a:spLocks/>
          </p:cNvSpPr>
          <p:nvPr/>
        </p:nvSpPr>
        <p:spPr>
          <a:xfrm>
            <a:off x="6187271" y="2726062"/>
            <a:ext cx="4635499" cy="809946"/>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5400" b="1" kern="1200">
                <a:solidFill>
                  <a:srgbClr val="7E0C6E"/>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4400" dirty="0">
                <a:latin typeface=""/>
                <a:ea typeface="微软雅黑" panose="020B0503020204020204" pitchFamily="34" charset="-122"/>
                <a:sym typeface=""/>
              </a:rPr>
              <a:t>具 体 应 用</a:t>
            </a:r>
          </a:p>
        </p:txBody>
      </p:sp>
      <p:sp>
        <p:nvSpPr>
          <p:cNvPr id="8" name="文本框 7">
            <a:extLst>
              <a:ext uri="{FF2B5EF4-FFF2-40B4-BE49-F238E27FC236}">
                <a16:creationId xmlns:a16="http://schemas.microsoft.com/office/drawing/2014/main" id="{408133FB-6424-4AF2-92D1-6CA6E1D573D5}"/>
              </a:ext>
            </a:extLst>
          </p:cNvPr>
          <p:cNvSpPr txBox="1"/>
          <p:nvPr/>
        </p:nvSpPr>
        <p:spPr>
          <a:xfrm>
            <a:off x="4449017" y="1947721"/>
            <a:ext cx="1549400" cy="2215991"/>
          </a:xfrm>
          <a:prstGeom prst="rect">
            <a:avLst/>
          </a:prstGeom>
          <a:noFill/>
        </p:spPr>
        <p:txBody>
          <a:bodyPr wrap="square" rtlCol="0">
            <a:spAutoFit/>
          </a:bodyPr>
          <a:lstStyle/>
          <a:p>
            <a:r>
              <a:rPr lang="en-US" altLang="zh-CN" sz="13800" dirty="0">
                <a:solidFill>
                  <a:schemeClr val="accent1"/>
                </a:solidFill>
                <a:latin typeface=""/>
                <a:ea typeface="微软雅黑" panose="020B0503020204020204" pitchFamily="34" charset="-122"/>
                <a:sym typeface=""/>
              </a:rPr>
              <a:t>0</a:t>
            </a:r>
            <a:endParaRPr lang="zh-CN" altLang="en-US" sz="13800" dirty="0">
              <a:solidFill>
                <a:schemeClr val="accent1"/>
              </a:solidFill>
              <a:latin typeface=""/>
              <a:ea typeface="微软雅黑" panose="020B0503020204020204" pitchFamily="34" charset="-122"/>
              <a:sym typeface=""/>
            </a:endParaRPr>
          </a:p>
        </p:txBody>
      </p:sp>
      <p:sp>
        <p:nvSpPr>
          <p:cNvPr id="9" name="文本框 8">
            <a:extLst>
              <a:ext uri="{FF2B5EF4-FFF2-40B4-BE49-F238E27FC236}">
                <a16:creationId xmlns:a16="http://schemas.microsoft.com/office/drawing/2014/main" id="{159B42D1-B6AF-4D0F-B5FB-95724C5EFB4B}"/>
              </a:ext>
            </a:extLst>
          </p:cNvPr>
          <p:cNvSpPr txBox="1"/>
          <p:nvPr/>
        </p:nvSpPr>
        <p:spPr>
          <a:xfrm>
            <a:off x="5403592" y="1964005"/>
            <a:ext cx="1549400" cy="2215991"/>
          </a:xfrm>
          <a:prstGeom prst="rect">
            <a:avLst/>
          </a:prstGeom>
          <a:noFill/>
        </p:spPr>
        <p:txBody>
          <a:bodyPr wrap="square" rtlCol="0">
            <a:spAutoFit/>
          </a:bodyPr>
          <a:lstStyle/>
          <a:p>
            <a:r>
              <a:rPr lang="en-US" altLang="zh-CN" sz="13800" dirty="0">
                <a:solidFill>
                  <a:schemeClr val="accent1"/>
                </a:solidFill>
                <a:latin typeface=""/>
                <a:ea typeface="微软雅黑" panose="020B0503020204020204" pitchFamily="34" charset="-122"/>
                <a:sym typeface=""/>
              </a:rPr>
              <a:t>2</a:t>
            </a:r>
            <a:endParaRPr lang="zh-CN" altLang="en-US" sz="13800" dirty="0">
              <a:solidFill>
                <a:schemeClr val="accent1"/>
              </a:solidFill>
              <a:latin typeface=""/>
              <a:ea typeface="微软雅黑" panose="020B0503020204020204" pitchFamily="34" charset="-122"/>
              <a:sym typeface=""/>
            </a:endParaRPr>
          </a:p>
        </p:txBody>
      </p:sp>
      <p:cxnSp>
        <p:nvCxnSpPr>
          <p:cNvPr id="10" name="直接连接符 9">
            <a:extLst>
              <a:ext uri="{FF2B5EF4-FFF2-40B4-BE49-F238E27FC236}">
                <a16:creationId xmlns:a16="http://schemas.microsoft.com/office/drawing/2014/main" id="{0BBAE508-C260-4CD0-806A-AF4FC18B866F}"/>
              </a:ext>
            </a:extLst>
          </p:cNvPr>
          <p:cNvCxnSpPr>
            <a:cxnSpLocks/>
          </p:cNvCxnSpPr>
          <p:nvPr/>
        </p:nvCxnSpPr>
        <p:spPr>
          <a:xfrm>
            <a:off x="6187271" y="3493007"/>
            <a:ext cx="4696628" cy="0"/>
          </a:xfrm>
          <a:prstGeom prst="line">
            <a:avLst/>
          </a:prstGeom>
          <a:ln w="38100">
            <a:solidFill>
              <a:srgbClr val="7E0C6E">
                <a:alpha val="19000"/>
              </a:srgbClr>
            </a:solidFill>
          </a:ln>
        </p:spPr>
        <p:style>
          <a:lnRef idx="1">
            <a:schemeClr val="accent1"/>
          </a:lnRef>
          <a:fillRef idx="0">
            <a:schemeClr val="accent1"/>
          </a:fillRef>
          <a:effectRef idx="0">
            <a:schemeClr val="accent1"/>
          </a:effectRef>
          <a:fontRef idx="minor">
            <a:schemeClr val="tx1"/>
          </a:fontRef>
        </p:style>
      </p:cxnSp>
      <p:sp>
        <p:nvSpPr>
          <p:cNvPr id="12" name="内容占位符 14">
            <a:extLst>
              <a:ext uri="{FF2B5EF4-FFF2-40B4-BE49-F238E27FC236}">
                <a16:creationId xmlns:a16="http://schemas.microsoft.com/office/drawing/2014/main" id="{31811EE7-3298-4F69-9C40-BF65E7BAC987}"/>
              </a:ext>
            </a:extLst>
          </p:cNvPr>
          <p:cNvSpPr txBox="1">
            <a:spLocks/>
          </p:cNvSpPr>
          <p:nvPr/>
        </p:nvSpPr>
        <p:spPr>
          <a:xfrm>
            <a:off x="6773117" y="3633518"/>
            <a:ext cx="3629886" cy="432684"/>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5400" b="1" kern="1200">
                <a:solidFill>
                  <a:srgbClr val="7E0C6E"/>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dist">
              <a:lnSpc>
                <a:spcPct val="100000"/>
              </a:lnSpc>
            </a:pPr>
            <a:r>
              <a:rPr lang="zh-CN" altLang="en-US" sz="2000" b="0" dirty="0">
                <a:solidFill>
                  <a:schemeClr val="bg1">
                    <a:lumMod val="75000"/>
                    <a:alpha val="55000"/>
                  </a:schemeClr>
                </a:solidFill>
                <a:latin typeface=""/>
                <a:ea typeface="微软雅黑" panose="020B0503020204020204" pitchFamily="34" charset="-122"/>
                <a:sym typeface=""/>
              </a:rPr>
              <a:t>加密通信、</a:t>
            </a:r>
            <a:r>
              <a:rPr lang="en-US" altLang="zh-CN" sz="2000" b="0" dirty="0">
                <a:solidFill>
                  <a:schemeClr val="bg1">
                    <a:lumMod val="75000"/>
                    <a:alpha val="55000"/>
                  </a:schemeClr>
                </a:solidFill>
                <a:latin typeface=""/>
                <a:ea typeface="微软雅黑" panose="020B0503020204020204" pitchFamily="34" charset="-122"/>
                <a:sym typeface=""/>
              </a:rPr>
              <a:t>SSL</a:t>
            </a:r>
            <a:r>
              <a:rPr lang="zh-CN" altLang="en-US" sz="2000" b="0" dirty="0">
                <a:solidFill>
                  <a:schemeClr val="bg1">
                    <a:lumMod val="75000"/>
                    <a:alpha val="55000"/>
                  </a:schemeClr>
                </a:solidFill>
                <a:latin typeface=""/>
                <a:ea typeface="微软雅黑" panose="020B0503020204020204" pitchFamily="34" charset="-122"/>
                <a:sym typeface=""/>
              </a:rPr>
              <a:t>、</a:t>
            </a:r>
            <a:r>
              <a:rPr lang="en-US" altLang="zh-CN" sz="2000" b="0" dirty="0">
                <a:solidFill>
                  <a:schemeClr val="bg1">
                    <a:lumMod val="75000"/>
                    <a:alpha val="55000"/>
                  </a:schemeClr>
                </a:solidFill>
                <a:latin typeface=""/>
                <a:ea typeface="微软雅黑" panose="020B0503020204020204" pitchFamily="34" charset="-122"/>
                <a:sym typeface=""/>
              </a:rPr>
              <a:t>OPENSSL</a:t>
            </a:r>
            <a:endParaRPr lang="zh-CN" altLang="en-US" sz="2000" b="0" dirty="0">
              <a:solidFill>
                <a:schemeClr val="bg1">
                  <a:lumMod val="75000"/>
                  <a:alpha val="55000"/>
                </a:schemeClr>
              </a:solidFill>
              <a:latin typeface=""/>
              <a:ea typeface="微软雅黑" panose="020B0503020204020204" pitchFamily="34" charset="-122"/>
              <a:sym typeface=""/>
            </a:endParaRPr>
          </a:p>
        </p:txBody>
      </p:sp>
    </p:spTree>
    <p:extLst>
      <p:ext uri="{BB962C8B-B14F-4D97-AF65-F5344CB8AC3E}">
        <p14:creationId xmlns:p14="http://schemas.microsoft.com/office/powerpoint/2010/main" val="1082174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客户端与服务器的加密通信</a:t>
            </a:r>
          </a:p>
        </p:txBody>
      </p:sp>
      <p:sp>
        <p:nvSpPr>
          <p:cNvPr id="15" name="圆柱体 14">
            <a:extLst>
              <a:ext uri="{FF2B5EF4-FFF2-40B4-BE49-F238E27FC236}">
                <a16:creationId xmlns:a16="http://schemas.microsoft.com/office/drawing/2014/main" id="{C367D12F-387F-B05D-B628-DFEB1E65227B}"/>
              </a:ext>
            </a:extLst>
          </p:cNvPr>
          <p:cNvSpPr/>
          <p:nvPr/>
        </p:nvSpPr>
        <p:spPr>
          <a:xfrm>
            <a:off x="1003684" y="2325106"/>
            <a:ext cx="1245141" cy="3521413"/>
          </a:xfrm>
          <a:prstGeom prst="can">
            <a:avLst>
              <a:gd name="adj" fmla="val 13281"/>
            </a:avLst>
          </a:prstGeom>
        </p:spPr>
        <p:style>
          <a:lnRef idx="1">
            <a:schemeClr val="accent3"/>
          </a:lnRef>
          <a:fillRef idx="1002">
            <a:schemeClr val="dk2"/>
          </a:fillRef>
          <a:effectRef idx="2">
            <a:schemeClr val="accent3"/>
          </a:effectRef>
          <a:fontRef idx="minor">
            <a:schemeClr val="lt1"/>
          </a:fontRef>
        </p:style>
        <p:txBody>
          <a:bodyPr rtlCol="0" anchor="ctr"/>
          <a:lstStyle/>
          <a:p>
            <a:pPr marL="0" marR="0" lvl="0" indent="0" algn="ctr" defTabSz="914400" rtl="0" eaLnBrk="1" fontAlgn="auto" latinLnBrk="0" hangingPunct="1">
              <a:lnSpc>
                <a:spcPct val="2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客户端</a:t>
            </a:r>
            <a:endParaRPr kumimoji="0" lang="en-US" altLang="zh-CN" sz="18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2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Client</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圆柱体 15">
            <a:extLst>
              <a:ext uri="{FF2B5EF4-FFF2-40B4-BE49-F238E27FC236}">
                <a16:creationId xmlns:a16="http://schemas.microsoft.com/office/drawing/2014/main" id="{04E11C5A-4A46-9ECA-F1F2-62BAC3079B6F}"/>
              </a:ext>
            </a:extLst>
          </p:cNvPr>
          <p:cNvSpPr/>
          <p:nvPr/>
        </p:nvSpPr>
        <p:spPr>
          <a:xfrm>
            <a:off x="9621372" y="2343225"/>
            <a:ext cx="1245141" cy="3521413"/>
          </a:xfrm>
          <a:prstGeom prst="can">
            <a:avLst>
              <a:gd name="adj" fmla="val 13281"/>
            </a:avLst>
          </a:prstGeom>
        </p:spPr>
        <p:style>
          <a:lnRef idx="1">
            <a:schemeClr val="accent3"/>
          </a:lnRef>
          <a:fillRef idx="1002">
            <a:schemeClr val="dk2"/>
          </a:fillRef>
          <a:effectRef idx="2">
            <a:schemeClr val="accent3"/>
          </a:effectRef>
          <a:fontRef idx="minor">
            <a:schemeClr val="lt1"/>
          </a:fontRef>
        </p:style>
        <p:txBody>
          <a:bodyPr rtlCol="0" anchor="ctr"/>
          <a:lstStyle/>
          <a:p>
            <a:pPr marL="0" marR="0" lvl="0" indent="0" algn="ctr" defTabSz="914400" rtl="0" eaLnBrk="1" fontAlgn="auto" latinLnBrk="0" hangingPunct="1">
              <a:lnSpc>
                <a:spcPct val="2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服务端</a:t>
            </a:r>
            <a:r>
              <a:rPr kumimoji="0" lang="en-US" altLang="zh-CN" sz="18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Server</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矩形: 折角 17">
            <a:extLst>
              <a:ext uri="{FF2B5EF4-FFF2-40B4-BE49-F238E27FC236}">
                <a16:creationId xmlns:a16="http://schemas.microsoft.com/office/drawing/2014/main" id="{FE9F9B82-B7C7-5D14-B223-409CDD13B114}"/>
              </a:ext>
            </a:extLst>
          </p:cNvPr>
          <p:cNvSpPr/>
          <p:nvPr/>
        </p:nvSpPr>
        <p:spPr>
          <a:xfrm>
            <a:off x="4371082" y="1060314"/>
            <a:ext cx="2785873" cy="848445"/>
          </a:xfrm>
          <a:prstGeom prst="foldedCorner">
            <a:avLst/>
          </a:prstGeom>
          <a:solidFill>
            <a:srgbClr val="AF6243"/>
          </a:solidFill>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证书认证机构</a:t>
            </a:r>
            <a:endParaRPr kumimoji="0" lang="en-US" altLang="zh-CN" sz="18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CA</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9" name="组合 18">
            <a:extLst>
              <a:ext uri="{FF2B5EF4-FFF2-40B4-BE49-F238E27FC236}">
                <a16:creationId xmlns:a16="http://schemas.microsoft.com/office/drawing/2014/main" id="{6B8220FA-52C6-B5F4-AD3D-BACFF41E2737}"/>
              </a:ext>
            </a:extLst>
          </p:cNvPr>
          <p:cNvGrpSpPr/>
          <p:nvPr/>
        </p:nvGrpSpPr>
        <p:grpSpPr>
          <a:xfrm rot="11781022">
            <a:off x="7512756" y="1569410"/>
            <a:ext cx="4459168" cy="559939"/>
            <a:chOff x="3098486" y="2322194"/>
            <a:chExt cx="3938529" cy="900630"/>
          </a:xfrm>
        </p:grpSpPr>
        <p:cxnSp>
          <p:nvCxnSpPr>
            <p:cNvPr id="20" name="直接箭头连接符 19">
              <a:extLst>
                <a:ext uri="{FF2B5EF4-FFF2-40B4-BE49-F238E27FC236}">
                  <a16:creationId xmlns:a16="http://schemas.microsoft.com/office/drawing/2014/main" id="{6C88831D-F9C9-5F54-D448-204ADF0DC63D}"/>
                </a:ext>
              </a:extLst>
            </p:cNvPr>
            <p:cNvCxnSpPr/>
            <p:nvPr/>
          </p:nvCxnSpPr>
          <p:spPr>
            <a:xfrm>
              <a:off x="5107480" y="2322194"/>
              <a:ext cx="1929535" cy="5757"/>
            </a:xfrm>
            <a:prstGeom prst="straightConnector1">
              <a:avLst/>
            </a:prstGeom>
            <a:ln w="53975">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85348636-79FC-ADC8-3EFC-63CC69F1ACEC}"/>
                </a:ext>
              </a:extLst>
            </p:cNvPr>
            <p:cNvSpPr txBox="1"/>
            <p:nvPr/>
          </p:nvSpPr>
          <p:spPr>
            <a:xfrm rot="10864676">
              <a:off x="3098486" y="2381253"/>
              <a:ext cx="3494828" cy="841571"/>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① </a:t>
              </a:r>
              <a:r>
                <a:rPr lang="en-US" altLang="zh-CN" sz="1400" b="1" dirty="0">
                  <a:latin typeface="仿宋" panose="02010609060101010101" pitchFamily="49" charset="-122"/>
                  <a:ea typeface="仿宋" panose="02010609060101010101" pitchFamily="49" charset="-122"/>
                </a:rPr>
                <a:t>Server</a:t>
              </a:r>
              <a:r>
                <a:rPr lang="zh-CN" altLang="en-US" sz="1400" b="1" dirty="0">
                  <a:latin typeface="仿宋" panose="02010609060101010101" pitchFamily="49" charset="-122"/>
                  <a:ea typeface="仿宋" panose="02010609060101010101" pitchFamily="49" charset="-122"/>
                </a:rPr>
                <a:t>生成公钥，</a:t>
              </a:r>
              <a:endParaRPr lang="en-US" altLang="zh-CN" sz="1400" b="1" dirty="0">
                <a:latin typeface="仿宋" panose="02010609060101010101" pitchFamily="49" charset="-122"/>
                <a:ea typeface="仿宋" panose="02010609060101010101" pitchFamily="49" charset="-122"/>
              </a:endParaRPr>
            </a:p>
            <a:p>
              <a:r>
                <a:rPr lang="zh-CN" altLang="en-US" sz="1400" b="1" dirty="0">
                  <a:latin typeface="仿宋" panose="02010609060101010101" pitchFamily="49" charset="-122"/>
                  <a:ea typeface="仿宋" panose="02010609060101010101" pitchFamily="49" charset="-122"/>
                </a:rPr>
                <a:t>发给</a:t>
              </a:r>
              <a:r>
                <a:rPr lang="en-US" altLang="zh-CN" sz="1400" b="1" dirty="0">
                  <a:latin typeface="仿宋" panose="02010609060101010101" pitchFamily="49" charset="-122"/>
                  <a:ea typeface="仿宋" panose="02010609060101010101" pitchFamily="49" charset="-122"/>
                </a:rPr>
                <a:t>CA</a:t>
              </a:r>
              <a:r>
                <a:rPr lang="zh-CN" altLang="en-US" sz="1400" b="1" dirty="0">
                  <a:latin typeface="仿宋" panose="02010609060101010101" pitchFamily="49" charset="-122"/>
                  <a:ea typeface="仿宋" panose="02010609060101010101" pitchFamily="49" charset="-122"/>
                </a:rPr>
                <a:t>申请证书</a:t>
              </a:r>
              <a:endParaRPr lang="zh-CN" altLang="en-US" b="1" dirty="0">
                <a:latin typeface="仿宋" panose="02010609060101010101" pitchFamily="49" charset="-122"/>
                <a:ea typeface="仿宋" panose="02010609060101010101" pitchFamily="49" charset="-122"/>
              </a:endParaRPr>
            </a:p>
          </p:txBody>
        </p:sp>
      </p:grpSp>
      <p:grpSp>
        <p:nvGrpSpPr>
          <p:cNvPr id="22" name="组合 21">
            <a:extLst>
              <a:ext uri="{FF2B5EF4-FFF2-40B4-BE49-F238E27FC236}">
                <a16:creationId xmlns:a16="http://schemas.microsoft.com/office/drawing/2014/main" id="{04A306A4-9B40-B9D0-447B-8D1D13A40BE6}"/>
              </a:ext>
            </a:extLst>
          </p:cNvPr>
          <p:cNvGrpSpPr/>
          <p:nvPr/>
        </p:nvGrpSpPr>
        <p:grpSpPr>
          <a:xfrm rot="961603">
            <a:off x="7410465" y="1993137"/>
            <a:ext cx="2184602" cy="566287"/>
            <a:chOff x="5107480" y="2322194"/>
            <a:chExt cx="1929535" cy="910840"/>
          </a:xfrm>
        </p:grpSpPr>
        <p:cxnSp>
          <p:nvCxnSpPr>
            <p:cNvPr id="23" name="直接箭头连接符 22">
              <a:extLst>
                <a:ext uri="{FF2B5EF4-FFF2-40B4-BE49-F238E27FC236}">
                  <a16:creationId xmlns:a16="http://schemas.microsoft.com/office/drawing/2014/main" id="{481FE022-732C-2FA9-DF67-E789687B313C}"/>
                </a:ext>
              </a:extLst>
            </p:cNvPr>
            <p:cNvCxnSpPr/>
            <p:nvPr/>
          </p:nvCxnSpPr>
          <p:spPr>
            <a:xfrm>
              <a:off x="5107480" y="2322194"/>
              <a:ext cx="1929535" cy="5757"/>
            </a:xfrm>
            <a:prstGeom prst="straightConnector1">
              <a:avLst/>
            </a:prstGeom>
            <a:ln w="53975">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B4763B04-AD46-2D84-3361-EC2F33B35B8C}"/>
                </a:ext>
              </a:extLst>
            </p:cNvPr>
            <p:cNvSpPr txBox="1"/>
            <p:nvPr/>
          </p:nvSpPr>
          <p:spPr>
            <a:xfrm rot="2294">
              <a:off x="5298708" y="2391464"/>
              <a:ext cx="1700771" cy="841570"/>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② </a:t>
              </a:r>
              <a:r>
                <a:rPr lang="en-US" altLang="zh-CN" sz="1400" b="1" dirty="0">
                  <a:latin typeface="仿宋" panose="02010609060101010101" pitchFamily="49" charset="-122"/>
                  <a:ea typeface="仿宋" panose="02010609060101010101" pitchFamily="49" charset="-122"/>
                </a:rPr>
                <a:t>CA</a:t>
              </a:r>
              <a:r>
                <a:rPr lang="zh-CN" altLang="en-US" sz="1400" b="1" dirty="0">
                  <a:latin typeface="仿宋" panose="02010609060101010101" pitchFamily="49" charset="-122"/>
                  <a:ea typeface="仿宋" panose="02010609060101010101" pitchFamily="49" charset="-122"/>
                </a:rPr>
                <a:t>生成数字证书并返回给</a:t>
              </a:r>
              <a:r>
                <a:rPr lang="en-US" altLang="zh-CN" sz="1400" b="1" dirty="0">
                  <a:latin typeface="仿宋" panose="02010609060101010101" pitchFamily="49" charset="-122"/>
                  <a:ea typeface="仿宋" panose="02010609060101010101" pitchFamily="49" charset="-122"/>
                </a:rPr>
                <a:t>Server</a:t>
              </a:r>
              <a:endParaRPr lang="zh-CN" altLang="en-US" b="1" dirty="0">
                <a:latin typeface="仿宋" panose="02010609060101010101" pitchFamily="49" charset="-122"/>
                <a:ea typeface="仿宋" panose="02010609060101010101" pitchFamily="49" charset="-122"/>
              </a:endParaRPr>
            </a:p>
          </p:txBody>
        </p:sp>
      </p:grpSp>
      <p:grpSp>
        <p:nvGrpSpPr>
          <p:cNvPr id="25" name="组合 24">
            <a:extLst>
              <a:ext uri="{FF2B5EF4-FFF2-40B4-BE49-F238E27FC236}">
                <a16:creationId xmlns:a16="http://schemas.microsoft.com/office/drawing/2014/main" id="{009FECC0-AFF7-880E-2CAE-F3E4979131AD}"/>
              </a:ext>
            </a:extLst>
          </p:cNvPr>
          <p:cNvGrpSpPr/>
          <p:nvPr/>
        </p:nvGrpSpPr>
        <p:grpSpPr>
          <a:xfrm>
            <a:off x="2452223" y="2513221"/>
            <a:ext cx="6770452" cy="378468"/>
            <a:chOff x="5107480" y="1719206"/>
            <a:chExt cx="1929535" cy="608745"/>
          </a:xfrm>
        </p:grpSpPr>
        <p:cxnSp>
          <p:nvCxnSpPr>
            <p:cNvPr id="26" name="直接箭头连接符 25">
              <a:extLst>
                <a:ext uri="{FF2B5EF4-FFF2-40B4-BE49-F238E27FC236}">
                  <a16:creationId xmlns:a16="http://schemas.microsoft.com/office/drawing/2014/main" id="{CFAB8161-B738-D5C4-7A20-52329F67DE20}"/>
                </a:ext>
              </a:extLst>
            </p:cNvPr>
            <p:cNvCxnSpPr/>
            <p:nvPr/>
          </p:nvCxnSpPr>
          <p:spPr>
            <a:xfrm>
              <a:off x="5107480" y="2322194"/>
              <a:ext cx="1929535" cy="5757"/>
            </a:xfrm>
            <a:prstGeom prst="straightConnector1">
              <a:avLst/>
            </a:prstGeom>
            <a:ln w="53975" cmpd="tri">
              <a:prstDash val="dashDot"/>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189B6D87-5EB6-6CF4-BC76-2203C90B1323}"/>
                </a:ext>
              </a:extLst>
            </p:cNvPr>
            <p:cNvSpPr txBox="1"/>
            <p:nvPr/>
          </p:nvSpPr>
          <p:spPr>
            <a:xfrm rot="2294">
              <a:off x="5799814" y="1719206"/>
              <a:ext cx="442871" cy="495042"/>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③ </a:t>
              </a:r>
              <a:r>
                <a:rPr lang="en-US" altLang="zh-CN" sz="1400" b="1" dirty="0">
                  <a:latin typeface="仿宋" panose="02010609060101010101" pitchFamily="49" charset="-122"/>
                  <a:ea typeface="仿宋" panose="02010609060101010101" pitchFamily="49" charset="-122"/>
                </a:rPr>
                <a:t>TCP</a:t>
              </a:r>
              <a:r>
                <a:rPr lang="zh-CN" altLang="en-US" sz="1400" b="1" dirty="0">
                  <a:latin typeface="仿宋" panose="02010609060101010101" pitchFamily="49" charset="-122"/>
                  <a:ea typeface="仿宋" panose="02010609060101010101" pitchFamily="49" charset="-122"/>
                </a:rPr>
                <a:t>三次握手</a:t>
              </a:r>
              <a:endParaRPr lang="zh-CN" altLang="en-US" b="1" dirty="0">
                <a:latin typeface="仿宋" panose="02010609060101010101" pitchFamily="49" charset="-122"/>
                <a:ea typeface="仿宋" panose="02010609060101010101" pitchFamily="49" charset="-122"/>
              </a:endParaRPr>
            </a:p>
          </p:txBody>
        </p:sp>
      </p:grpSp>
      <p:grpSp>
        <p:nvGrpSpPr>
          <p:cNvPr id="28" name="组合 27">
            <a:extLst>
              <a:ext uri="{FF2B5EF4-FFF2-40B4-BE49-F238E27FC236}">
                <a16:creationId xmlns:a16="http://schemas.microsoft.com/office/drawing/2014/main" id="{6E6601C2-BCD3-AD9C-317D-5A44FF728BCD}"/>
              </a:ext>
            </a:extLst>
          </p:cNvPr>
          <p:cNvGrpSpPr/>
          <p:nvPr/>
        </p:nvGrpSpPr>
        <p:grpSpPr>
          <a:xfrm>
            <a:off x="2461098" y="3009431"/>
            <a:ext cx="6770452" cy="377457"/>
            <a:chOff x="5107480" y="1720832"/>
            <a:chExt cx="1929535" cy="607119"/>
          </a:xfrm>
        </p:grpSpPr>
        <p:cxnSp>
          <p:nvCxnSpPr>
            <p:cNvPr id="29" name="直接箭头连接符 28">
              <a:extLst>
                <a:ext uri="{FF2B5EF4-FFF2-40B4-BE49-F238E27FC236}">
                  <a16:creationId xmlns:a16="http://schemas.microsoft.com/office/drawing/2014/main" id="{3C6AF8CE-E669-E85B-F8F3-C40F5D4E453E}"/>
                </a:ext>
              </a:extLst>
            </p:cNvPr>
            <p:cNvCxnSpPr/>
            <p:nvPr/>
          </p:nvCxnSpPr>
          <p:spPr>
            <a:xfrm>
              <a:off x="5107480" y="2322194"/>
              <a:ext cx="1929535" cy="5757"/>
            </a:xfrm>
            <a:prstGeom prst="straightConnector1">
              <a:avLst/>
            </a:prstGeom>
            <a:ln w="53975">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AC19CCB6-B85D-BAA1-DD3E-C7EE617FB7EE}"/>
                </a:ext>
              </a:extLst>
            </p:cNvPr>
            <p:cNvSpPr txBox="1"/>
            <p:nvPr/>
          </p:nvSpPr>
          <p:spPr>
            <a:xfrm rot="2294">
              <a:off x="5628668" y="1720832"/>
              <a:ext cx="780105" cy="495043"/>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④ 发送</a:t>
              </a:r>
              <a:r>
                <a:rPr lang="en-US" altLang="zh-CN" sz="1400" b="1" dirty="0">
                  <a:latin typeface="仿宋" panose="02010609060101010101" pitchFamily="49" charset="-122"/>
                  <a:ea typeface="仿宋" panose="02010609060101010101" pitchFamily="49" charset="-122"/>
                </a:rPr>
                <a:t>http</a:t>
              </a:r>
              <a:r>
                <a:rPr lang="zh-CN" altLang="en-US" sz="1400" b="1" dirty="0">
                  <a:latin typeface="仿宋" panose="02010609060101010101" pitchFamily="49" charset="-122"/>
                  <a:ea typeface="仿宋" panose="02010609060101010101" pitchFamily="49" charset="-122"/>
                </a:rPr>
                <a:t>报文协商加密算法</a:t>
              </a:r>
              <a:endParaRPr lang="zh-CN" altLang="en-US" b="1" dirty="0">
                <a:latin typeface="仿宋" panose="02010609060101010101" pitchFamily="49" charset="-122"/>
                <a:ea typeface="仿宋" panose="02010609060101010101" pitchFamily="49" charset="-122"/>
              </a:endParaRPr>
            </a:p>
          </p:txBody>
        </p:sp>
      </p:grpSp>
      <p:grpSp>
        <p:nvGrpSpPr>
          <p:cNvPr id="31" name="组合 30">
            <a:extLst>
              <a:ext uri="{FF2B5EF4-FFF2-40B4-BE49-F238E27FC236}">
                <a16:creationId xmlns:a16="http://schemas.microsoft.com/office/drawing/2014/main" id="{09E8CB49-16A5-2DF7-1FA8-3CC8796D4D82}"/>
              </a:ext>
            </a:extLst>
          </p:cNvPr>
          <p:cNvGrpSpPr/>
          <p:nvPr/>
        </p:nvGrpSpPr>
        <p:grpSpPr>
          <a:xfrm>
            <a:off x="2461098" y="3420653"/>
            <a:ext cx="6770452" cy="377406"/>
            <a:chOff x="5107480" y="1720914"/>
            <a:chExt cx="1929535" cy="607037"/>
          </a:xfrm>
        </p:grpSpPr>
        <p:cxnSp>
          <p:nvCxnSpPr>
            <p:cNvPr id="32" name="直接箭头连接符 31">
              <a:extLst>
                <a:ext uri="{FF2B5EF4-FFF2-40B4-BE49-F238E27FC236}">
                  <a16:creationId xmlns:a16="http://schemas.microsoft.com/office/drawing/2014/main" id="{C86AA494-BA10-876B-39E6-C3EDF7DC5B80}"/>
                </a:ext>
              </a:extLst>
            </p:cNvPr>
            <p:cNvCxnSpPr/>
            <p:nvPr/>
          </p:nvCxnSpPr>
          <p:spPr>
            <a:xfrm>
              <a:off x="5107480" y="2322194"/>
              <a:ext cx="1929535" cy="5757"/>
            </a:xfrm>
            <a:prstGeom prst="straightConnector1">
              <a:avLst/>
            </a:prstGeom>
            <a:ln w="53975">
              <a:prstDash val="solid"/>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3280D84E-4E22-5A88-02EA-F1752E92DE25}"/>
                </a:ext>
              </a:extLst>
            </p:cNvPr>
            <p:cNvSpPr txBox="1"/>
            <p:nvPr/>
          </p:nvSpPr>
          <p:spPr>
            <a:xfrm rot="2294">
              <a:off x="5672907" y="1720914"/>
              <a:ext cx="735866" cy="495043"/>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⑤ 响应报文，发送数字签名</a:t>
              </a:r>
              <a:endParaRPr lang="zh-CN" altLang="en-US" b="1" dirty="0">
                <a:latin typeface="仿宋" panose="02010609060101010101" pitchFamily="49" charset="-122"/>
                <a:ea typeface="仿宋" panose="02010609060101010101" pitchFamily="49" charset="-122"/>
              </a:endParaRPr>
            </a:p>
          </p:txBody>
        </p:sp>
      </p:grpSp>
      <p:grpSp>
        <p:nvGrpSpPr>
          <p:cNvPr id="37" name="组合 36">
            <a:extLst>
              <a:ext uri="{FF2B5EF4-FFF2-40B4-BE49-F238E27FC236}">
                <a16:creationId xmlns:a16="http://schemas.microsoft.com/office/drawing/2014/main" id="{3E6BA3AE-4891-6F3F-80E4-079C089D0A1D}"/>
              </a:ext>
            </a:extLst>
          </p:cNvPr>
          <p:cNvGrpSpPr/>
          <p:nvPr/>
        </p:nvGrpSpPr>
        <p:grpSpPr>
          <a:xfrm rot="20667590">
            <a:off x="1830999" y="1237202"/>
            <a:ext cx="2184602" cy="623735"/>
            <a:chOff x="5107480" y="1324710"/>
            <a:chExt cx="1929535" cy="1003241"/>
          </a:xfrm>
        </p:grpSpPr>
        <p:cxnSp>
          <p:nvCxnSpPr>
            <p:cNvPr id="38" name="直接箭头连接符 37">
              <a:extLst>
                <a:ext uri="{FF2B5EF4-FFF2-40B4-BE49-F238E27FC236}">
                  <a16:creationId xmlns:a16="http://schemas.microsoft.com/office/drawing/2014/main" id="{6F439AFA-69BB-910A-4E38-9629205BC38D}"/>
                </a:ext>
              </a:extLst>
            </p:cNvPr>
            <p:cNvCxnSpPr/>
            <p:nvPr/>
          </p:nvCxnSpPr>
          <p:spPr>
            <a:xfrm>
              <a:off x="5107480" y="2322194"/>
              <a:ext cx="1929535" cy="5757"/>
            </a:xfrm>
            <a:prstGeom prst="straightConnector1">
              <a:avLst/>
            </a:prstGeom>
            <a:ln w="53975">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6B1A8508-60C1-10DB-C602-FC4005053563}"/>
                </a:ext>
              </a:extLst>
            </p:cNvPr>
            <p:cNvSpPr txBox="1"/>
            <p:nvPr/>
          </p:nvSpPr>
          <p:spPr>
            <a:xfrm rot="2294">
              <a:off x="5155091" y="1324710"/>
              <a:ext cx="1700771" cy="841568"/>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⑥ 验证</a:t>
              </a:r>
              <a:r>
                <a:rPr lang="en-US" altLang="zh-CN" sz="1400" b="1" dirty="0">
                  <a:latin typeface="仿宋" panose="02010609060101010101" pitchFamily="49" charset="-122"/>
                  <a:ea typeface="仿宋" panose="02010609060101010101" pitchFamily="49" charset="-122"/>
                </a:rPr>
                <a:t>Server</a:t>
              </a:r>
              <a:r>
                <a:rPr lang="zh-CN" altLang="en-US" sz="1400" b="1" dirty="0">
                  <a:latin typeface="仿宋" panose="02010609060101010101" pitchFamily="49" charset="-122"/>
                  <a:ea typeface="仿宋" panose="02010609060101010101" pitchFamily="49" charset="-122"/>
                </a:rPr>
                <a:t>身份，获取</a:t>
              </a:r>
              <a:r>
                <a:rPr lang="en-US" altLang="zh-CN" sz="1400" b="1" dirty="0">
                  <a:latin typeface="仿宋" panose="02010609060101010101" pitchFamily="49" charset="-122"/>
                  <a:ea typeface="仿宋" panose="02010609060101010101" pitchFamily="49" charset="-122"/>
                </a:rPr>
                <a:t>Server</a:t>
              </a:r>
              <a:r>
                <a:rPr lang="zh-CN" altLang="en-US" sz="1400" b="1" dirty="0">
                  <a:latin typeface="仿宋" panose="02010609060101010101" pitchFamily="49" charset="-122"/>
                  <a:ea typeface="仿宋" panose="02010609060101010101" pitchFamily="49" charset="-122"/>
                </a:rPr>
                <a:t>公钥</a:t>
              </a:r>
              <a:endParaRPr lang="zh-CN" altLang="en-US" b="1" dirty="0">
                <a:latin typeface="仿宋" panose="02010609060101010101" pitchFamily="49" charset="-122"/>
                <a:ea typeface="仿宋" panose="02010609060101010101" pitchFamily="49" charset="-122"/>
              </a:endParaRPr>
            </a:p>
          </p:txBody>
        </p:sp>
      </p:grpSp>
      <p:grpSp>
        <p:nvGrpSpPr>
          <p:cNvPr id="43" name="组合 42">
            <a:extLst>
              <a:ext uri="{FF2B5EF4-FFF2-40B4-BE49-F238E27FC236}">
                <a16:creationId xmlns:a16="http://schemas.microsoft.com/office/drawing/2014/main" id="{CCD0BD1B-7376-E670-A51E-95AB3547A3EE}"/>
              </a:ext>
            </a:extLst>
          </p:cNvPr>
          <p:cNvGrpSpPr/>
          <p:nvPr/>
        </p:nvGrpSpPr>
        <p:grpSpPr>
          <a:xfrm>
            <a:off x="0" y="3536838"/>
            <a:ext cx="1085200" cy="2286218"/>
            <a:chOff x="0" y="3536838"/>
            <a:chExt cx="1085200" cy="2286218"/>
          </a:xfrm>
        </p:grpSpPr>
        <p:sp>
          <p:nvSpPr>
            <p:cNvPr id="40" name="弧形 39">
              <a:extLst>
                <a:ext uri="{FF2B5EF4-FFF2-40B4-BE49-F238E27FC236}">
                  <a16:creationId xmlns:a16="http://schemas.microsoft.com/office/drawing/2014/main" id="{2DD73417-8620-F646-975E-461B31D53CDB}"/>
                </a:ext>
              </a:extLst>
            </p:cNvPr>
            <p:cNvSpPr/>
            <p:nvPr/>
          </p:nvSpPr>
          <p:spPr>
            <a:xfrm rot="10800000">
              <a:off x="221028" y="3536838"/>
              <a:ext cx="712655" cy="961367"/>
            </a:xfrm>
            <a:prstGeom prst="arc">
              <a:avLst>
                <a:gd name="adj1" fmla="val 16200000"/>
                <a:gd name="adj2" fmla="val 4982749"/>
              </a:avLst>
            </a:prstGeom>
            <a:ln w="53975">
              <a:prstDash val="solid"/>
              <a:headEnd type="triangl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98F98728-4868-69C2-F712-F85C8E9A0F79}"/>
                </a:ext>
              </a:extLst>
            </p:cNvPr>
            <p:cNvSpPr txBox="1"/>
            <p:nvPr/>
          </p:nvSpPr>
          <p:spPr>
            <a:xfrm>
              <a:off x="0" y="4653505"/>
              <a:ext cx="1085200" cy="1169551"/>
            </a:xfrm>
            <a:prstGeom prst="rect">
              <a:avLst/>
            </a:prstGeom>
            <a:noFill/>
          </p:spPr>
          <p:txBody>
            <a:bodyPr wrap="square" rtlCol="0">
              <a:spAutoFit/>
            </a:bodyPr>
            <a:lstStyle/>
            <a:p>
              <a:pPr algn="just"/>
              <a:r>
                <a:rPr lang="zh-CN" altLang="en-US" sz="1400" b="1" dirty="0">
                  <a:latin typeface="仿宋" panose="02010609060101010101" pitchFamily="49" charset="-122"/>
                  <a:ea typeface="仿宋" panose="02010609060101010101" pitchFamily="49" charset="-122"/>
                </a:rPr>
                <a:t>⑦对称密钥加密</a:t>
              </a:r>
              <a:r>
                <a:rPr lang="en-US" altLang="zh-CN" sz="1400" b="1" dirty="0">
                  <a:latin typeface="仿宋" panose="02010609060101010101" pitchFamily="49" charset="-122"/>
                  <a:ea typeface="仿宋" panose="02010609060101010101" pitchFamily="49" charset="-122"/>
                </a:rPr>
                <a:t>URL</a:t>
              </a:r>
              <a:r>
                <a:rPr lang="zh-CN" altLang="en-US" sz="1400" b="1" dirty="0">
                  <a:latin typeface="仿宋" panose="02010609060101010101" pitchFamily="49" charset="-122"/>
                  <a:ea typeface="仿宋" panose="02010609060101010101" pitchFamily="49" charset="-122"/>
                </a:rPr>
                <a:t>链接申请，再加密对称密钥</a:t>
              </a:r>
            </a:p>
          </p:txBody>
        </p:sp>
      </p:grpSp>
      <p:grpSp>
        <p:nvGrpSpPr>
          <p:cNvPr id="44" name="组合 43">
            <a:extLst>
              <a:ext uri="{FF2B5EF4-FFF2-40B4-BE49-F238E27FC236}">
                <a16:creationId xmlns:a16="http://schemas.microsoft.com/office/drawing/2014/main" id="{89250EDE-D358-931B-3820-CCB019FD9990}"/>
              </a:ext>
            </a:extLst>
          </p:cNvPr>
          <p:cNvGrpSpPr/>
          <p:nvPr/>
        </p:nvGrpSpPr>
        <p:grpSpPr>
          <a:xfrm>
            <a:off x="2461098" y="3826297"/>
            <a:ext cx="6770452" cy="398623"/>
            <a:chOff x="5107480" y="1686787"/>
            <a:chExt cx="1929535" cy="641164"/>
          </a:xfrm>
        </p:grpSpPr>
        <p:cxnSp>
          <p:nvCxnSpPr>
            <p:cNvPr id="45" name="直接箭头连接符 44">
              <a:extLst>
                <a:ext uri="{FF2B5EF4-FFF2-40B4-BE49-F238E27FC236}">
                  <a16:creationId xmlns:a16="http://schemas.microsoft.com/office/drawing/2014/main" id="{8A88609B-38EE-F8F1-61CF-7B3A9748F24C}"/>
                </a:ext>
              </a:extLst>
            </p:cNvPr>
            <p:cNvCxnSpPr/>
            <p:nvPr/>
          </p:nvCxnSpPr>
          <p:spPr>
            <a:xfrm>
              <a:off x="5107480" y="2322194"/>
              <a:ext cx="1929535" cy="5757"/>
            </a:xfrm>
            <a:prstGeom prst="straightConnector1">
              <a:avLst/>
            </a:prstGeom>
            <a:ln w="53975">
              <a:prstDash val="solid"/>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8904B552-F8E7-8E6F-A7F7-AC387644C3D0}"/>
                </a:ext>
              </a:extLst>
            </p:cNvPr>
            <p:cNvSpPr txBox="1"/>
            <p:nvPr/>
          </p:nvSpPr>
          <p:spPr>
            <a:xfrm rot="2294">
              <a:off x="5537188" y="1686787"/>
              <a:ext cx="1075652" cy="495043"/>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⑧ 发送加密的对称密钥及加密的</a:t>
              </a:r>
              <a:r>
                <a:rPr lang="en-US" altLang="zh-CN" sz="1400" b="1" dirty="0">
                  <a:latin typeface="仿宋" panose="02010609060101010101" pitchFamily="49" charset="-122"/>
                  <a:ea typeface="仿宋" panose="02010609060101010101" pitchFamily="49" charset="-122"/>
                </a:rPr>
                <a:t>URL</a:t>
              </a:r>
              <a:r>
                <a:rPr lang="zh-CN" altLang="en-US" sz="1400" b="1" dirty="0">
                  <a:latin typeface="仿宋" panose="02010609060101010101" pitchFamily="49" charset="-122"/>
                  <a:ea typeface="仿宋" panose="02010609060101010101" pitchFamily="49" charset="-122"/>
                </a:rPr>
                <a:t>链接申请</a:t>
              </a:r>
              <a:endParaRPr lang="zh-CN" altLang="en-US" b="1" dirty="0">
                <a:latin typeface="仿宋" panose="02010609060101010101" pitchFamily="49" charset="-122"/>
                <a:ea typeface="仿宋" panose="02010609060101010101" pitchFamily="49" charset="-122"/>
              </a:endParaRPr>
            </a:p>
          </p:txBody>
        </p:sp>
      </p:grpSp>
      <p:grpSp>
        <p:nvGrpSpPr>
          <p:cNvPr id="47" name="组合 46">
            <a:extLst>
              <a:ext uri="{FF2B5EF4-FFF2-40B4-BE49-F238E27FC236}">
                <a16:creationId xmlns:a16="http://schemas.microsoft.com/office/drawing/2014/main" id="{1A87BE6E-3568-F10E-65B4-DD2ED17C0A09}"/>
              </a:ext>
            </a:extLst>
          </p:cNvPr>
          <p:cNvGrpSpPr/>
          <p:nvPr/>
        </p:nvGrpSpPr>
        <p:grpSpPr>
          <a:xfrm rot="10800000">
            <a:off x="10883307" y="3566783"/>
            <a:ext cx="1143059" cy="2040829"/>
            <a:chOff x="-195642" y="2619995"/>
            <a:chExt cx="1143059" cy="2040829"/>
          </a:xfrm>
        </p:grpSpPr>
        <p:sp>
          <p:nvSpPr>
            <p:cNvPr id="48" name="弧形 47">
              <a:extLst>
                <a:ext uri="{FF2B5EF4-FFF2-40B4-BE49-F238E27FC236}">
                  <a16:creationId xmlns:a16="http://schemas.microsoft.com/office/drawing/2014/main" id="{99373643-6EDE-3EF9-74C0-5F1B4544651E}"/>
                </a:ext>
              </a:extLst>
            </p:cNvPr>
            <p:cNvSpPr/>
            <p:nvPr/>
          </p:nvSpPr>
          <p:spPr>
            <a:xfrm rot="10800000">
              <a:off x="234762" y="3699457"/>
              <a:ext cx="712655" cy="961367"/>
            </a:xfrm>
            <a:prstGeom prst="arc">
              <a:avLst>
                <a:gd name="adj1" fmla="val 16200000"/>
                <a:gd name="adj2" fmla="val 5989854"/>
              </a:avLst>
            </a:prstGeom>
            <a:ln w="53975">
              <a:prstDash val="solid"/>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8BA4824F-56E0-7260-CD8C-47B28A1A1868}"/>
                </a:ext>
              </a:extLst>
            </p:cNvPr>
            <p:cNvSpPr txBox="1"/>
            <p:nvPr/>
          </p:nvSpPr>
          <p:spPr>
            <a:xfrm rot="10800000">
              <a:off x="-195642" y="2619995"/>
              <a:ext cx="1116519" cy="954107"/>
            </a:xfrm>
            <a:prstGeom prst="rect">
              <a:avLst/>
            </a:prstGeom>
            <a:noFill/>
          </p:spPr>
          <p:txBody>
            <a:bodyPr wrap="square" rtlCol="0">
              <a:spAutoFit/>
            </a:bodyPr>
            <a:lstStyle/>
            <a:p>
              <a:pPr algn="just"/>
              <a:r>
                <a:rPr lang="zh-CN" altLang="en-US" sz="1400" b="1" dirty="0">
                  <a:latin typeface="仿宋" panose="02010609060101010101" pitchFamily="49" charset="-122"/>
                  <a:ea typeface="仿宋" panose="02010609060101010101" pitchFamily="49" charset="-122"/>
                </a:rPr>
                <a:t>⑨先解密得到密钥，再解密</a:t>
              </a:r>
              <a:r>
                <a:rPr lang="en-US" altLang="zh-CN" sz="1400" b="1" dirty="0">
                  <a:latin typeface="仿宋" panose="02010609060101010101" pitchFamily="49" charset="-122"/>
                  <a:ea typeface="仿宋" panose="02010609060101010101" pitchFamily="49" charset="-122"/>
                </a:rPr>
                <a:t>URL</a:t>
              </a:r>
              <a:r>
                <a:rPr lang="zh-CN" altLang="en-US" sz="1400" b="1" dirty="0">
                  <a:latin typeface="仿宋" panose="02010609060101010101" pitchFamily="49" charset="-122"/>
                  <a:ea typeface="仿宋" panose="02010609060101010101" pitchFamily="49" charset="-122"/>
                </a:rPr>
                <a:t>链接</a:t>
              </a:r>
            </a:p>
          </p:txBody>
        </p:sp>
      </p:grpSp>
      <p:grpSp>
        <p:nvGrpSpPr>
          <p:cNvPr id="54" name="组合 53">
            <a:extLst>
              <a:ext uri="{FF2B5EF4-FFF2-40B4-BE49-F238E27FC236}">
                <a16:creationId xmlns:a16="http://schemas.microsoft.com/office/drawing/2014/main" id="{99DEACB2-B9EA-5701-4D4A-1B01E1AD69E4}"/>
              </a:ext>
            </a:extLst>
          </p:cNvPr>
          <p:cNvGrpSpPr/>
          <p:nvPr/>
        </p:nvGrpSpPr>
        <p:grpSpPr>
          <a:xfrm>
            <a:off x="2408856" y="4270858"/>
            <a:ext cx="6822646" cy="377344"/>
            <a:chOff x="5095121" y="1721014"/>
            <a:chExt cx="1944410" cy="606937"/>
          </a:xfrm>
        </p:grpSpPr>
        <p:cxnSp>
          <p:nvCxnSpPr>
            <p:cNvPr id="55" name="直接箭头连接符 54">
              <a:extLst>
                <a:ext uri="{FF2B5EF4-FFF2-40B4-BE49-F238E27FC236}">
                  <a16:creationId xmlns:a16="http://schemas.microsoft.com/office/drawing/2014/main" id="{ED0A6103-5812-116F-89BD-7B7E9735BF94}"/>
                </a:ext>
              </a:extLst>
            </p:cNvPr>
            <p:cNvCxnSpPr/>
            <p:nvPr/>
          </p:nvCxnSpPr>
          <p:spPr>
            <a:xfrm>
              <a:off x="5107480" y="2322194"/>
              <a:ext cx="1929535" cy="5757"/>
            </a:xfrm>
            <a:prstGeom prst="straightConnector1">
              <a:avLst/>
            </a:prstGeom>
            <a:ln w="53975">
              <a:prstDash val="solid"/>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474DC729-F4BE-281F-9831-AC3794B2C4D0}"/>
                </a:ext>
              </a:extLst>
            </p:cNvPr>
            <p:cNvSpPr txBox="1"/>
            <p:nvPr/>
          </p:nvSpPr>
          <p:spPr>
            <a:xfrm rot="2294">
              <a:off x="5095121" y="1721014"/>
              <a:ext cx="1944410" cy="495042"/>
            </a:xfrm>
            <a:prstGeom prst="rect">
              <a:avLst/>
            </a:prstGeom>
            <a:noFill/>
          </p:spPr>
          <p:txBody>
            <a:bodyPr wrap="square" rtlCol="0">
              <a:spAutoFit/>
            </a:bodyPr>
            <a:lstStyle/>
            <a:p>
              <a:pPr algn="ctr"/>
              <a:r>
                <a:rPr lang="zh-CN" altLang="en-US" sz="1400" b="1" dirty="0">
                  <a:latin typeface="仿宋" panose="02010609060101010101" pitchFamily="49" charset="-122"/>
                  <a:ea typeface="仿宋" panose="02010609060101010101" pitchFamily="49" charset="-122"/>
                </a:rPr>
                <a:t>⑩ 取得网页，用对称密钥加密后发给</a:t>
              </a:r>
              <a:r>
                <a:rPr lang="en-US" altLang="zh-CN" sz="1400" b="1" dirty="0">
                  <a:latin typeface="仿宋" panose="02010609060101010101" pitchFamily="49" charset="-122"/>
                  <a:ea typeface="仿宋" panose="02010609060101010101" pitchFamily="49" charset="-122"/>
                </a:rPr>
                <a:t>Client</a:t>
              </a:r>
              <a:endParaRPr lang="zh-CN" altLang="en-US" b="1" dirty="0">
                <a:latin typeface="仿宋" panose="02010609060101010101" pitchFamily="49" charset="-122"/>
                <a:ea typeface="仿宋" panose="02010609060101010101" pitchFamily="49" charset="-122"/>
              </a:endParaRPr>
            </a:p>
          </p:txBody>
        </p:sp>
      </p:grpSp>
      <p:grpSp>
        <p:nvGrpSpPr>
          <p:cNvPr id="57" name="组合 56">
            <a:extLst>
              <a:ext uri="{FF2B5EF4-FFF2-40B4-BE49-F238E27FC236}">
                <a16:creationId xmlns:a16="http://schemas.microsoft.com/office/drawing/2014/main" id="{C41486E0-6DF6-2B62-C8FD-5E8D9B726DA3}"/>
              </a:ext>
            </a:extLst>
          </p:cNvPr>
          <p:cNvGrpSpPr/>
          <p:nvPr/>
        </p:nvGrpSpPr>
        <p:grpSpPr>
          <a:xfrm rot="10800000">
            <a:off x="2109450" y="4939581"/>
            <a:ext cx="6491051" cy="367138"/>
            <a:chOff x="-5543634" y="3699457"/>
            <a:chExt cx="6491051" cy="969128"/>
          </a:xfrm>
        </p:grpSpPr>
        <p:sp>
          <p:nvSpPr>
            <p:cNvPr id="58" name="弧形 57">
              <a:extLst>
                <a:ext uri="{FF2B5EF4-FFF2-40B4-BE49-F238E27FC236}">
                  <a16:creationId xmlns:a16="http://schemas.microsoft.com/office/drawing/2014/main" id="{36AED266-498A-E9F9-71E3-EC5279683681}"/>
                </a:ext>
              </a:extLst>
            </p:cNvPr>
            <p:cNvSpPr/>
            <p:nvPr/>
          </p:nvSpPr>
          <p:spPr>
            <a:xfrm rot="10800000">
              <a:off x="234762" y="3699457"/>
              <a:ext cx="712655" cy="961367"/>
            </a:xfrm>
            <a:prstGeom prst="arc">
              <a:avLst>
                <a:gd name="adj1" fmla="val 16200000"/>
                <a:gd name="adj2" fmla="val 5989854"/>
              </a:avLst>
            </a:prstGeom>
            <a:ln w="53975">
              <a:prstDash val="solid"/>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15ED97CB-89CE-D0A2-7E3A-D3628285F74B}"/>
                </a:ext>
              </a:extLst>
            </p:cNvPr>
            <p:cNvSpPr txBox="1"/>
            <p:nvPr/>
          </p:nvSpPr>
          <p:spPr>
            <a:xfrm rot="10800000">
              <a:off x="-5543634" y="3856151"/>
              <a:ext cx="5748477" cy="812434"/>
            </a:xfrm>
            <a:prstGeom prst="rect">
              <a:avLst/>
            </a:prstGeom>
            <a:noFill/>
          </p:spPr>
          <p:txBody>
            <a:bodyPr wrap="square" rtlCol="0">
              <a:spAutoFit/>
            </a:bodyPr>
            <a:lstStyle/>
            <a:p>
              <a:pPr algn="just"/>
              <a:r>
                <a:rPr lang="zh-CN" altLang="en-US" sz="1400" b="1" dirty="0">
                  <a:latin typeface="仿宋" panose="02010609060101010101" pitchFamily="49" charset="-122"/>
                  <a:ea typeface="仿宋" panose="02010609060101010101" pitchFamily="49" charset="-122"/>
                </a:rPr>
                <a:t>⑪ 解密得到请求的网页资源</a:t>
              </a:r>
            </a:p>
          </p:txBody>
        </p:sp>
      </p:grpSp>
      <p:grpSp>
        <p:nvGrpSpPr>
          <p:cNvPr id="60" name="组合 59">
            <a:extLst>
              <a:ext uri="{FF2B5EF4-FFF2-40B4-BE49-F238E27FC236}">
                <a16:creationId xmlns:a16="http://schemas.microsoft.com/office/drawing/2014/main" id="{E40F0287-F8F3-C18E-07D6-4E9B7A39BB92}"/>
              </a:ext>
            </a:extLst>
          </p:cNvPr>
          <p:cNvGrpSpPr/>
          <p:nvPr/>
        </p:nvGrpSpPr>
        <p:grpSpPr>
          <a:xfrm>
            <a:off x="2434953" y="5375858"/>
            <a:ext cx="6770452" cy="378468"/>
            <a:chOff x="5107480" y="1719206"/>
            <a:chExt cx="1929535" cy="608745"/>
          </a:xfrm>
        </p:grpSpPr>
        <p:cxnSp>
          <p:nvCxnSpPr>
            <p:cNvPr id="61" name="直接箭头连接符 60">
              <a:extLst>
                <a:ext uri="{FF2B5EF4-FFF2-40B4-BE49-F238E27FC236}">
                  <a16:creationId xmlns:a16="http://schemas.microsoft.com/office/drawing/2014/main" id="{837D6EE2-5FF2-AC2E-5F88-26AEB018531A}"/>
                </a:ext>
              </a:extLst>
            </p:cNvPr>
            <p:cNvCxnSpPr/>
            <p:nvPr/>
          </p:nvCxnSpPr>
          <p:spPr>
            <a:xfrm>
              <a:off x="5107480" y="2322194"/>
              <a:ext cx="1929535" cy="5757"/>
            </a:xfrm>
            <a:prstGeom prst="straightConnector1">
              <a:avLst/>
            </a:prstGeom>
            <a:ln w="53975" cmpd="tri">
              <a:prstDash val="dashDot"/>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D5DFB058-0086-0C47-F173-29176BEC18DA}"/>
                </a:ext>
              </a:extLst>
            </p:cNvPr>
            <p:cNvSpPr txBox="1"/>
            <p:nvPr/>
          </p:nvSpPr>
          <p:spPr>
            <a:xfrm rot="2294">
              <a:off x="5799814" y="1719206"/>
              <a:ext cx="442871" cy="495043"/>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⑫ </a:t>
              </a:r>
              <a:r>
                <a:rPr lang="en-US" altLang="zh-CN" sz="1400" b="1" dirty="0">
                  <a:latin typeface="仿宋" panose="02010609060101010101" pitchFamily="49" charset="-122"/>
                  <a:ea typeface="仿宋" panose="02010609060101010101" pitchFamily="49" charset="-122"/>
                </a:rPr>
                <a:t>TCP</a:t>
              </a:r>
              <a:r>
                <a:rPr lang="zh-CN" altLang="en-US" sz="1400" b="1" dirty="0">
                  <a:latin typeface="仿宋" panose="02010609060101010101" pitchFamily="49" charset="-122"/>
                  <a:ea typeface="仿宋" panose="02010609060101010101" pitchFamily="49" charset="-122"/>
                </a:rPr>
                <a:t>四次挥手</a:t>
              </a:r>
              <a:endParaRPr lang="zh-CN" altLang="en-US" b="1" dirty="0">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93505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ppt_x"/>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3"/>
                                        </p:tgtEl>
                                        <p:attrNameLst>
                                          <p:attrName>style.visibility</p:attrName>
                                        </p:attrNameLst>
                                      </p:cBhvr>
                                      <p:to>
                                        <p:strVal val="visible"/>
                                      </p:to>
                                    </p:set>
                                    <p:anim calcmode="lin" valueType="num">
                                      <p:cBhvr additive="base">
                                        <p:cTn id="43" dur="500" fill="hold"/>
                                        <p:tgtEl>
                                          <p:spTgt spid="43"/>
                                        </p:tgtEl>
                                        <p:attrNameLst>
                                          <p:attrName>ppt_x</p:attrName>
                                        </p:attrNameLst>
                                      </p:cBhvr>
                                      <p:tavLst>
                                        <p:tav tm="0">
                                          <p:val>
                                            <p:strVal val="#ppt_x"/>
                                          </p:val>
                                        </p:tav>
                                        <p:tav tm="100000">
                                          <p:val>
                                            <p:strVal val="#ppt_x"/>
                                          </p:val>
                                        </p:tav>
                                      </p:tavLst>
                                    </p:anim>
                                    <p:anim calcmode="lin" valueType="num">
                                      <p:cBhvr additive="base">
                                        <p:cTn id="4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500" fill="hold"/>
                                        <p:tgtEl>
                                          <p:spTgt spid="44"/>
                                        </p:tgtEl>
                                        <p:attrNameLst>
                                          <p:attrName>ppt_x</p:attrName>
                                        </p:attrNameLst>
                                      </p:cBhvr>
                                      <p:tavLst>
                                        <p:tav tm="0">
                                          <p:val>
                                            <p:strVal val="#ppt_x"/>
                                          </p:val>
                                        </p:tav>
                                        <p:tav tm="100000">
                                          <p:val>
                                            <p:strVal val="#ppt_x"/>
                                          </p:val>
                                        </p:tav>
                                      </p:tavLst>
                                    </p:anim>
                                    <p:anim calcmode="lin" valueType="num">
                                      <p:cBhvr additive="base">
                                        <p:cTn id="5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ppt_x"/>
                                          </p:val>
                                        </p:tav>
                                        <p:tav tm="100000">
                                          <p:val>
                                            <p:strVal val="#ppt_x"/>
                                          </p:val>
                                        </p:tav>
                                      </p:tavLst>
                                    </p:anim>
                                    <p:anim calcmode="lin" valueType="num">
                                      <p:cBhvr additive="base">
                                        <p:cTn id="5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additive="base">
                                        <p:cTn id="61" dur="500" fill="hold"/>
                                        <p:tgtEl>
                                          <p:spTgt spid="54"/>
                                        </p:tgtEl>
                                        <p:attrNameLst>
                                          <p:attrName>ppt_x</p:attrName>
                                        </p:attrNameLst>
                                      </p:cBhvr>
                                      <p:tavLst>
                                        <p:tav tm="0">
                                          <p:val>
                                            <p:strVal val="#ppt_x"/>
                                          </p:val>
                                        </p:tav>
                                        <p:tav tm="100000">
                                          <p:val>
                                            <p:strVal val="#ppt_x"/>
                                          </p:val>
                                        </p:tav>
                                      </p:tavLst>
                                    </p:anim>
                                    <p:anim calcmode="lin" valueType="num">
                                      <p:cBhvr additive="base">
                                        <p:cTn id="6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7"/>
                                        </p:tgtEl>
                                        <p:attrNameLst>
                                          <p:attrName>style.visibility</p:attrName>
                                        </p:attrNameLst>
                                      </p:cBhvr>
                                      <p:to>
                                        <p:strVal val="visible"/>
                                      </p:to>
                                    </p:set>
                                    <p:anim calcmode="lin" valueType="num">
                                      <p:cBhvr additive="base">
                                        <p:cTn id="67" dur="500" fill="hold"/>
                                        <p:tgtEl>
                                          <p:spTgt spid="57"/>
                                        </p:tgtEl>
                                        <p:attrNameLst>
                                          <p:attrName>ppt_x</p:attrName>
                                        </p:attrNameLst>
                                      </p:cBhvr>
                                      <p:tavLst>
                                        <p:tav tm="0">
                                          <p:val>
                                            <p:strVal val="#ppt_x"/>
                                          </p:val>
                                        </p:tav>
                                        <p:tav tm="100000">
                                          <p:val>
                                            <p:strVal val="#ppt_x"/>
                                          </p:val>
                                        </p:tav>
                                      </p:tavLst>
                                    </p:anim>
                                    <p:anim calcmode="lin" valueType="num">
                                      <p:cBhvr additive="base">
                                        <p:cTn id="6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60"/>
                                        </p:tgtEl>
                                        <p:attrNameLst>
                                          <p:attrName>style.visibility</p:attrName>
                                        </p:attrNameLst>
                                      </p:cBhvr>
                                      <p:to>
                                        <p:strVal val="visible"/>
                                      </p:to>
                                    </p:set>
                                    <p:anim calcmode="lin" valueType="num">
                                      <p:cBhvr additive="base">
                                        <p:cTn id="73" dur="500" fill="hold"/>
                                        <p:tgtEl>
                                          <p:spTgt spid="60"/>
                                        </p:tgtEl>
                                        <p:attrNameLst>
                                          <p:attrName>ppt_x</p:attrName>
                                        </p:attrNameLst>
                                      </p:cBhvr>
                                      <p:tavLst>
                                        <p:tav tm="0">
                                          <p:val>
                                            <p:strVal val="#ppt_x"/>
                                          </p:val>
                                        </p:tav>
                                        <p:tav tm="100000">
                                          <p:val>
                                            <p:strVal val="#ppt_x"/>
                                          </p:val>
                                        </p:tav>
                                      </p:tavLst>
                                    </p:anim>
                                    <p:anim calcmode="lin" valueType="num">
                                      <p:cBhvr additive="base">
                                        <p:cTn id="7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en-US" altLang="zh-CN"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SSL</a:t>
            </a:r>
            <a:endPar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endParaRPr>
          </a:p>
        </p:txBody>
      </p:sp>
      <p:sp>
        <p:nvSpPr>
          <p:cNvPr id="14" name="文本框 13">
            <a:extLst>
              <a:ext uri="{FF2B5EF4-FFF2-40B4-BE49-F238E27FC236}">
                <a16:creationId xmlns:a16="http://schemas.microsoft.com/office/drawing/2014/main" id="{BFC38D74-316F-EF3C-8284-36EEC565A397}"/>
              </a:ext>
            </a:extLst>
          </p:cNvPr>
          <p:cNvSpPr txBox="1"/>
          <p:nvPr/>
        </p:nvSpPr>
        <p:spPr>
          <a:xfrm>
            <a:off x="457371" y="1066916"/>
            <a:ext cx="7739956" cy="5232202"/>
          </a:xfrm>
          <a:prstGeom prst="rect">
            <a:avLst/>
          </a:prstGeom>
          <a:noFill/>
        </p:spPr>
        <p:txBody>
          <a:bodyPr wrap="square">
            <a:spAutoFit/>
          </a:bodyPr>
          <a:lstStyle/>
          <a:p>
            <a:pPr>
              <a:lnSpc>
                <a:spcPct val="200000"/>
              </a:lnSpc>
            </a:pPr>
            <a:r>
              <a:rPr lang="en-US" altLang="zh-CN" sz="2800" b="1" dirty="0">
                <a:solidFill>
                  <a:srgbClr val="404244"/>
                </a:solidFill>
                <a:latin typeface="+mn-ea"/>
                <a:cs typeface="Helvetica" panose="020B0604020202020204" pitchFamily="34" charset="0"/>
              </a:rPr>
              <a:t>SSL</a:t>
            </a:r>
            <a:r>
              <a:rPr lang="zh-CN" altLang="zh-CN" sz="2800" b="1" dirty="0">
                <a:solidFill>
                  <a:srgbClr val="404244"/>
                </a:solidFill>
                <a:latin typeface="+mn-ea"/>
                <a:cs typeface="Helvetica" panose="020B0604020202020204" pitchFamily="34" charset="0"/>
              </a:rPr>
              <a:t>（</a:t>
            </a:r>
            <a:r>
              <a:rPr lang="en-US" altLang="zh-CN" sz="2800" b="1" dirty="0">
                <a:solidFill>
                  <a:srgbClr val="404244"/>
                </a:solidFill>
                <a:latin typeface="+mn-ea"/>
                <a:cs typeface="Helvetica" panose="020B0604020202020204" pitchFamily="34" charset="0"/>
              </a:rPr>
              <a:t>Secure Socket Layer</a:t>
            </a:r>
            <a:r>
              <a:rPr lang="zh-CN" altLang="zh-CN" sz="2800" b="1" dirty="0">
                <a:solidFill>
                  <a:srgbClr val="404244"/>
                </a:solidFill>
                <a:latin typeface="+mn-ea"/>
                <a:cs typeface="Helvetica" panose="020B0604020202020204" pitchFamily="34" charset="0"/>
              </a:rPr>
              <a:t>）</a:t>
            </a:r>
            <a:endParaRPr lang="en-US" altLang="zh-CN" sz="2800" b="1" dirty="0">
              <a:solidFill>
                <a:srgbClr val="404244"/>
              </a:solidFill>
              <a:latin typeface="+mn-ea"/>
              <a:cs typeface="Helvetica" panose="020B0604020202020204" pitchFamily="34" charset="0"/>
            </a:endParaRPr>
          </a:p>
          <a:p>
            <a:pPr marL="285750" indent="-285750" algn="just">
              <a:lnSpc>
                <a:spcPct val="200000"/>
              </a:lnSpc>
              <a:buFont typeface="Arial" panose="020B0604020202020204" pitchFamily="34" charset="0"/>
              <a:buChar char="•"/>
            </a:pPr>
            <a:r>
              <a:rPr lang="zh-CN" altLang="zh-CN" sz="2600" dirty="0">
                <a:solidFill>
                  <a:srgbClr val="404244"/>
                </a:solidFill>
                <a:latin typeface="+mn-ea"/>
                <a:cs typeface="Helvetica" panose="020B0604020202020204" pitchFamily="34" charset="0"/>
              </a:rPr>
              <a:t>网景公司（</a:t>
            </a:r>
            <a:r>
              <a:rPr lang="en-US" altLang="zh-CN" sz="2600" dirty="0">
                <a:solidFill>
                  <a:srgbClr val="404244"/>
                </a:solidFill>
                <a:latin typeface="+mn-ea"/>
                <a:cs typeface="Helvetica" panose="020B0604020202020204" pitchFamily="34" charset="0"/>
              </a:rPr>
              <a:t>Netscape</a:t>
            </a:r>
            <a:r>
              <a:rPr lang="zh-CN" altLang="zh-CN" sz="2600" dirty="0">
                <a:solidFill>
                  <a:srgbClr val="404244"/>
                </a:solidFill>
                <a:latin typeface="+mn-ea"/>
                <a:cs typeface="Helvetica" panose="020B0604020202020204" pitchFamily="34" charset="0"/>
              </a:rPr>
              <a:t>）在</a:t>
            </a:r>
            <a:r>
              <a:rPr lang="en-US" altLang="zh-CN" sz="2600" dirty="0">
                <a:solidFill>
                  <a:srgbClr val="404244"/>
                </a:solidFill>
                <a:latin typeface="+mn-ea"/>
                <a:cs typeface="Helvetica" panose="020B0604020202020204" pitchFamily="34" charset="0"/>
              </a:rPr>
              <a:t>1995</a:t>
            </a:r>
            <a:r>
              <a:rPr lang="zh-CN" altLang="zh-CN" sz="2600" dirty="0">
                <a:solidFill>
                  <a:srgbClr val="404244"/>
                </a:solidFill>
                <a:latin typeface="+mn-ea"/>
                <a:cs typeface="Helvetica" panose="020B0604020202020204" pitchFamily="34" charset="0"/>
              </a:rPr>
              <a:t>年创建的基于加密的</a:t>
            </a:r>
            <a:r>
              <a:rPr lang="en-US" altLang="zh-CN" sz="2600" dirty="0">
                <a:solidFill>
                  <a:srgbClr val="404244"/>
                </a:solidFill>
                <a:latin typeface="+mn-ea"/>
                <a:cs typeface="Helvetica" panose="020B0604020202020204" pitchFamily="34" charset="0"/>
              </a:rPr>
              <a:t>Internet</a:t>
            </a:r>
            <a:r>
              <a:rPr lang="zh-CN" altLang="zh-CN" sz="2600" dirty="0">
                <a:solidFill>
                  <a:srgbClr val="404244"/>
                </a:solidFill>
                <a:latin typeface="+mn-ea"/>
                <a:cs typeface="Helvetica" panose="020B0604020202020204" pitchFamily="34" charset="0"/>
              </a:rPr>
              <a:t>安全协议，该协议用于确保</a:t>
            </a:r>
            <a:r>
              <a:rPr lang="en-US" altLang="zh-CN" sz="2600" dirty="0">
                <a:solidFill>
                  <a:srgbClr val="404244"/>
                </a:solidFill>
                <a:latin typeface="+mn-ea"/>
                <a:cs typeface="Helvetica" panose="020B0604020202020204" pitchFamily="34" charset="0"/>
              </a:rPr>
              <a:t>Internet</a:t>
            </a:r>
            <a:r>
              <a:rPr lang="zh-CN" altLang="zh-CN" sz="2600" dirty="0">
                <a:solidFill>
                  <a:srgbClr val="404244"/>
                </a:solidFill>
                <a:latin typeface="+mn-ea"/>
                <a:cs typeface="Helvetica" panose="020B0604020202020204" pitchFamily="34" charset="0"/>
              </a:rPr>
              <a:t>上的数据安全，通常用于在客户端和服务器端之间建立安全通道，主要是用</a:t>
            </a:r>
            <a:r>
              <a:rPr lang="zh-CN" altLang="zh-CN" sz="2600" dirty="0">
                <a:solidFill>
                  <a:srgbClr val="C00000"/>
                </a:solidFill>
                <a:latin typeface="+mn-ea"/>
                <a:cs typeface="Helvetica" panose="020B0604020202020204" pitchFamily="34" charset="0"/>
              </a:rPr>
              <a:t>公钥体制</a:t>
            </a:r>
            <a:r>
              <a:rPr lang="zh-CN" altLang="zh-CN" sz="2600" dirty="0">
                <a:solidFill>
                  <a:srgbClr val="404244"/>
                </a:solidFill>
                <a:latin typeface="+mn-ea"/>
                <a:cs typeface="Helvetica" panose="020B0604020202020204" pitchFamily="34" charset="0"/>
              </a:rPr>
              <a:t>和</a:t>
            </a:r>
            <a:r>
              <a:rPr lang="en-US" altLang="zh-CN" sz="2600" dirty="0">
                <a:solidFill>
                  <a:srgbClr val="C00000"/>
                </a:solidFill>
                <a:latin typeface="+mn-ea"/>
                <a:cs typeface="Helvetica" panose="020B0604020202020204" pitchFamily="34" charset="0"/>
              </a:rPr>
              <a:t>X.509</a:t>
            </a:r>
            <a:r>
              <a:rPr lang="zh-CN" altLang="zh-CN" sz="2600" dirty="0">
                <a:solidFill>
                  <a:srgbClr val="404244"/>
                </a:solidFill>
                <a:latin typeface="+mn-ea"/>
                <a:cs typeface="Helvetica" panose="020B0604020202020204" pitchFamily="34" charset="0"/>
              </a:rPr>
              <a:t>数字证书技术保护信息传输的机密性和完整性。</a:t>
            </a:r>
          </a:p>
          <a:p>
            <a:r>
              <a:rPr lang="en-US" altLang="zh-CN" dirty="0"/>
              <a:t>	</a:t>
            </a:r>
            <a:endParaRPr lang="zh-CN" altLang="zh-CN" dirty="0"/>
          </a:p>
        </p:txBody>
      </p:sp>
      <p:pic>
        <p:nvPicPr>
          <p:cNvPr id="3074" name="Picture 2">
            <a:extLst>
              <a:ext uri="{FF2B5EF4-FFF2-40B4-BE49-F238E27FC236}">
                <a16:creationId xmlns:a16="http://schemas.microsoft.com/office/drawing/2014/main" id="{26C353EA-E7BA-CDA5-35F1-023EB9C4D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7877" y="1876193"/>
            <a:ext cx="3105614" cy="3105614"/>
          </a:xfrm>
          <a:prstGeom prst="rect">
            <a:avLst/>
          </a:prstGeom>
          <a:ln w="38100">
            <a:solidFill>
              <a:srgbClr val="963A89">
                <a:alpha val="27000"/>
              </a:srgb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229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en-US" altLang="zh-CN"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SSL</a:t>
            </a:r>
            <a:endPar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endParaRPr>
          </a:p>
        </p:txBody>
      </p:sp>
      <p:sp>
        <p:nvSpPr>
          <p:cNvPr id="14" name="文本框 13">
            <a:extLst>
              <a:ext uri="{FF2B5EF4-FFF2-40B4-BE49-F238E27FC236}">
                <a16:creationId xmlns:a16="http://schemas.microsoft.com/office/drawing/2014/main" id="{BFC38D74-316F-EF3C-8284-36EEC565A397}"/>
              </a:ext>
            </a:extLst>
          </p:cNvPr>
          <p:cNvSpPr txBox="1"/>
          <p:nvPr/>
        </p:nvSpPr>
        <p:spPr>
          <a:xfrm>
            <a:off x="457370" y="1293383"/>
            <a:ext cx="11262658" cy="3797322"/>
          </a:xfrm>
          <a:prstGeom prst="rect">
            <a:avLst/>
          </a:prstGeom>
          <a:noFill/>
        </p:spPr>
        <p:txBody>
          <a:bodyPr wrap="square">
            <a:spAutoFit/>
          </a:bodyPr>
          <a:lstStyle/>
          <a:p>
            <a:pPr>
              <a:lnSpc>
                <a:spcPct val="200000"/>
              </a:lnSpc>
            </a:pPr>
            <a:r>
              <a:rPr lang="zh-CN" altLang="en-US" sz="2800" b="1" dirty="0">
                <a:solidFill>
                  <a:srgbClr val="404244"/>
                </a:solidFill>
                <a:latin typeface="+mn-ea"/>
                <a:cs typeface="Helvetica" panose="020B0604020202020204" pitchFamily="34" charset="0"/>
              </a:rPr>
              <a:t>两个主要特点：</a:t>
            </a:r>
            <a:endParaRPr lang="en-US" altLang="zh-CN" sz="2800" b="1" dirty="0">
              <a:solidFill>
                <a:srgbClr val="404244"/>
              </a:solidFill>
              <a:latin typeface="+mn-ea"/>
              <a:cs typeface="Helvetica" panose="020B0604020202020204" pitchFamily="34" charset="0"/>
            </a:endParaRPr>
          </a:p>
          <a:p>
            <a:pPr>
              <a:lnSpc>
                <a:spcPct val="200000"/>
              </a:lnSpc>
            </a:pPr>
            <a:r>
              <a:rPr lang="en-US" altLang="zh-CN" sz="2400" dirty="0">
                <a:solidFill>
                  <a:srgbClr val="404244"/>
                </a:solidFill>
                <a:latin typeface="+mn-ea"/>
                <a:cs typeface="Helvetica" panose="020B0604020202020204" pitchFamily="34" charset="0"/>
              </a:rPr>
              <a:t>1. SSL</a:t>
            </a:r>
            <a:r>
              <a:rPr lang="zh-CN" altLang="en-US" sz="2400" dirty="0">
                <a:solidFill>
                  <a:srgbClr val="404244"/>
                </a:solidFill>
                <a:latin typeface="+mn-ea"/>
                <a:cs typeface="Helvetica" panose="020B0604020202020204" pitchFamily="34" charset="0"/>
              </a:rPr>
              <a:t>采用传统的对称密钥加密算法和公钥加密算法相结合的方法来加密客户端与服务器之间传递的信息。</a:t>
            </a:r>
            <a:endParaRPr lang="en-US" altLang="zh-CN" sz="2400" dirty="0">
              <a:solidFill>
                <a:srgbClr val="404244"/>
              </a:solidFill>
              <a:latin typeface="+mn-ea"/>
              <a:cs typeface="Helvetica" panose="020B0604020202020204" pitchFamily="34" charset="0"/>
            </a:endParaRPr>
          </a:p>
          <a:p>
            <a:pPr>
              <a:lnSpc>
                <a:spcPct val="200000"/>
              </a:lnSpc>
            </a:pPr>
            <a:r>
              <a:rPr lang="en-US" altLang="zh-CN" sz="2400" dirty="0">
                <a:solidFill>
                  <a:srgbClr val="404244"/>
                </a:solidFill>
                <a:latin typeface="+mn-ea"/>
                <a:cs typeface="Helvetica" panose="020B0604020202020204" pitchFamily="34" charset="0"/>
              </a:rPr>
              <a:t>2. </a:t>
            </a:r>
            <a:r>
              <a:rPr lang="zh-CN" altLang="en-US" sz="2400" dirty="0">
                <a:solidFill>
                  <a:srgbClr val="404244"/>
                </a:solidFill>
                <a:latin typeface="+mn-ea"/>
                <a:cs typeface="Helvetica" panose="020B0604020202020204" pitchFamily="34" charset="0"/>
              </a:rPr>
              <a:t>利用基于公钥密码体制的数字证书，</a:t>
            </a:r>
            <a:r>
              <a:rPr lang="en-US" altLang="zh-CN" sz="2400" dirty="0">
                <a:solidFill>
                  <a:srgbClr val="404244"/>
                </a:solidFill>
                <a:latin typeface="+mn-ea"/>
                <a:cs typeface="Helvetica" panose="020B0604020202020204" pitchFamily="34" charset="0"/>
              </a:rPr>
              <a:t>SSL</a:t>
            </a:r>
            <a:r>
              <a:rPr lang="zh-CN" altLang="en-US" sz="2400" dirty="0">
                <a:solidFill>
                  <a:srgbClr val="404244"/>
                </a:solidFill>
                <a:latin typeface="+mn-ea"/>
                <a:cs typeface="Helvetica" panose="020B0604020202020204" pitchFamily="34" charset="0"/>
              </a:rPr>
              <a:t>协议可以很好地完成对信息传递双方身份的验证。</a:t>
            </a:r>
            <a:r>
              <a:rPr lang="en-US" altLang="zh-CN" sz="1600" dirty="0"/>
              <a:t>	</a:t>
            </a:r>
            <a:endParaRPr lang="zh-CN" altLang="zh-CN" sz="1600" dirty="0"/>
          </a:p>
        </p:txBody>
      </p:sp>
    </p:spTree>
    <p:extLst>
      <p:ext uri="{BB962C8B-B14F-4D97-AF65-F5344CB8AC3E}">
        <p14:creationId xmlns:p14="http://schemas.microsoft.com/office/powerpoint/2010/main" val="427724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en-US" altLang="zh-CN"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SSL</a:t>
            </a: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与</a:t>
            </a:r>
            <a:r>
              <a:rPr lang="en-US" altLang="zh-CN"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PKI</a:t>
            </a:r>
            <a:endPar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endParaRPr>
          </a:p>
        </p:txBody>
      </p:sp>
      <p:sp>
        <p:nvSpPr>
          <p:cNvPr id="14" name="文本框 13">
            <a:extLst>
              <a:ext uri="{FF2B5EF4-FFF2-40B4-BE49-F238E27FC236}">
                <a16:creationId xmlns:a16="http://schemas.microsoft.com/office/drawing/2014/main" id="{BFC38D74-316F-EF3C-8284-36EEC565A397}"/>
              </a:ext>
            </a:extLst>
          </p:cNvPr>
          <p:cNvSpPr txBox="1"/>
          <p:nvPr/>
        </p:nvSpPr>
        <p:spPr>
          <a:xfrm>
            <a:off x="521519" y="2272329"/>
            <a:ext cx="11262658" cy="1685911"/>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altLang="zh-CN" sz="2800" dirty="0">
                <a:solidFill>
                  <a:srgbClr val="404244"/>
                </a:solidFill>
                <a:latin typeface="+mn-ea"/>
                <a:cs typeface="Helvetica" panose="020B0604020202020204" pitchFamily="34" charset="0"/>
              </a:rPr>
              <a:t>SSL</a:t>
            </a:r>
            <a:r>
              <a:rPr lang="zh-CN" altLang="en-US" sz="2800" dirty="0">
                <a:solidFill>
                  <a:srgbClr val="404244"/>
                </a:solidFill>
                <a:latin typeface="+mn-ea"/>
                <a:cs typeface="Helvetica" panose="020B0604020202020204" pitchFamily="34" charset="0"/>
              </a:rPr>
              <a:t>借助</a:t>
            </a:r>
            <a:r>
              <a:rPr lang="en-US" altLang="zh-CN" sz="2800" dirty="0">
                <a:solidFill>
                  <a:srgbClr val="404244"/>
                </a:solidFill>
                <a:latin typeface="+mn-ea"/>
                <a:cs typeface="Helvetica" panose="020B0604020202020204" pitchFamily="34" charset="0"/>
              </a:rPr>
              <a:t>PKI</a:t>
            </a:r>
            <a:r>
              <a:rPr lang="zh-CN" altLang="en-US" sz="2800" dirty="0">
                <a:solidFill>
                  <a:srgbClr val="404244"/>
                </a:solidFill>
                <a:latin typeface="+mn-ea"/>
                <a:cs typeface="Helvetica" panose="020B0604020202020204" pitchFamily="34" charset="0"/>
              </a:rPr>
              <a:t>的保障机制有效地防止浏览器和服务器间传输的信息被窃听、篡改和伪造。</a:t>
            </a:r>
            <a:r>
              <a:rPr lang="en-US" altLang="zh-CN" dirty="0"/>
              <a:t>	</a:t>
            </a:r>
            <a:endParaRPr lang="zh-CN" altLang="zh-CN" dirty="0"/>
          </a:p>
        </p:txBody>
      </p:sp>
    </p:spTree>
    <p:extLst>
      <p:ext uri="{BB962C8B-B14F-4D97-AF65-F5344CB8AC3E}">
        <p14:creationId xmlns:p14="http://schemas.microsoft.com/office/powerpoint/2010/main" val="2804069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en-US" altLang="zh-CN"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OpenSSL</a:t>
            </a:r>
            <a:endPar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endParaRPr>
          </a:p>
        </p:txBody>
      </p:sp>
      <p:sp>
        <p:nvSpPr>
          <p:cNvPr id="14" name="文本框 13">
            <a:extLst>
              <a:ext uri="{FF2B5EF4-FFF2-40B4-BE49-F238E27FC236}">
                <a16:creationId xmlns:a16="http://schemas.microsoft.com/office/drawing/2014/main" id="{BFC38D74-316F-EF3C-8284-36EEC565A397}"/>
              </a:ext>
            </a:extLst>
          </p:cNvPr>
          <p:cNvSpPr txBox="1"/>
          <p:nvPr/>
        </p:nvSpPr>
        <p:spPr>
          <a:xfrm>
            <a:off x="339199" y="2788696"/>
            <a:ext cx="11262658" cy="2547685"/>
          </a:xfrm>
          <a:prstGeom prst="rect">
            <a:avLst/>
          </a:prstGeom>
          <a:noFill/>
        </p:spPr>
        <p:txBody>
          <a:bodyPr wrap="square">
            <a:spAutoFit/>
          </a:bodyPr>
          <a:lstStyle/>
          <a:p>
            <a:pPr marL="457200" indent="-457200">
              <a:lnSpc>
                <a:spcPct val="200000"/>
              </a:lnSpc>
              <a:buFont typeface="Arial" panose="020B0604020202020204" pitchFamily="34" charset="0"/>
              <a:buChar char="•"/>
            </a:pPr>
            <a:r>
              <a:rPr lang="zh-CN" altLang="zh-CN" sz="2800" dirty="0">
                <a:solidFill>
                  <a:srgbClr val="404244"/>
                </a:solidFill>
                <a:latin typeface="+mn-ea"/>
                <a:cs typeface="Helvetica" panose="020B0604020202020204" pitchFamily="34" charset="0"/>
              </a:rPr>
              <a:t>一个用于通用加密和安全通信的商业级、功能齐全的强大工具包</a:t>
            </a:r>
            <a:endParaRPr lang="en-US" altLang="zh-CN" sz="2800" dirty="0">
              <a:solidFill>
                <a:srgbClr val="404244"/>
              </a:solidFill>
              <a:latin typeface="+mn-ea"/>
              <a:cs typeface="Helvetica" panose="020B0604020202020204" pitchFamily="34" charset="0"/>
            </a:endParaRPr>
          </a:p>
          <a:p>
            <a:pPr marL="457200" indent="-457200">
              <a:lnSpc>
                <a:spcPct val="200000"/>
              </a:lnSpc>
              <a:buFont typeface="Arial" panose="020B0604020202020204" pitchFamily="34" charset="0"/>
              <a:buChar char="•"/>
            </a:pPr>
            <a:r>
              <a:rPr lang="zh-CN" altLang="zh-CN" sz="2800" dirty="0">
                <a:solidFill>
                  <a:srgbClr val="404244"/>
                </a:solidFill>
                <a:latin typeface="+mn-ea"/>
                <a:cs typeface="Helvetica" panose="020B0604020202020204" pitchFamily="34" charset="0"/>
              </a:rPr>
              <a:t>具备跨系统性能</a:t>
            </a:r>
            <a:r>
              <a:rPr lang="en-US" altLang="zh-CN" sz="2800" dirty="0">
                <a:solidFill>
                  <a:srgbClr val="404244"/>
                </a:solidFill>
                <a:latin typeface="+mn-ea"/>
                <a:cs typeface="Helvetica" panose="020B0604020202020204" pitchFamily="34" charset="0"/>
              </a:rPr>
              <a:t>	</a:t>
            </a:r>
          </a:p>
          <a:p>
            <a:pPr>
              <a:lnSpc>
                <a:spcPct val="200000"/>
              </a:lnSpc>
            </a:pPr>
            <a:r>
              <a:rPr lang="en-US" altLang="zh-CN" sz="2800" dirty="0">
                <a:solidFill>
                  <a:srgbClr val="404244"/>
                </a:solidFill>
                <a:latin typeface="+mn-ea"/>
                <a:cs typeface="Helvetica" panose="020B0604020202020204" pitchFamily="34" charset="0"/>
              </a:rPr>
              <a:t>	</a:t>
            </a:r>
            <a:r>
              <a:rPr lang="en-US" altLang="zh-CN" sz="2400" b="1" dirty="0">
                <a:solidFill>
                  <a:srgbClr val="404244"/>
                </a:solidFill>
                <a:latin typeface="宋体" panose="02010600030101010101" pitchFamily="2" charset="-122"/>
                <a:ea typeface="宋体" panose="02010600030101010101" pitchFamily="2" charset="-122"/>
                <a:cs typeface="Helvetica" panose="020B0604020202020204" pitchFamily="34" charset="0"/>
              </a:rPr>
              <a:t>——</a:t>
            </a:r>
            <a:r>
              <a:rPr lang="zh-CN" altLang="zh-CN" sz="2400" b="1" dirty="0">
                <a:solidFill>
                  <a:srgbClr val="404244"/>
                </a:solidFill>
                <a:latin typeface="宋体" panose="02010600030101010101" pitchFamily="2" charset="-122"/>
                <a:ea typeface="宋体" panose="02010600030101010101" pitchFamily="2" charset="-122"/>
                <a:cs typeface="Helvetica" panose="020B0604020202020204" pitchFamily="34" charset="0"/>
              </a:rPr>
              <a:t>支持</a:t>
            </a:r>
            <a:r>
              <a:rPr lang="en-US" altLang="zh-CN" sz="2400" b="1" dirty="0">
                <a:solidFill>
                  <a:srgbClr val="404244"/>
                </a:solidFill>
                <a:latin typeface="宋体" panose="02010600030101010101" pitchFamily="2" charset="-122"/>
                <a:ea typeface="宋体" panose="02010600030101010101" pitchFamily="2" charset="-122"/>
                <a:cs typeface="Helvetica" panose="020B0604020202020204" pitchFamily="34" charset="0"/>
              </a:rPr>
              <a:t>Linux</a:t>
            </a:r>
            <a:r>
              <a:rPr lang="zh-CN" altLang="zh-CN" sz="2400" b="1" dirty="0">
                <a:solidFill>
                  <a:srgbClr val="404244"/>
                </a:solidFill>
                <a:latin typeface="宋体" panose="02010600030101010101" pitchFamily="2" charset="-122"/>
                <a:ea typeface="宋体" panose="02010600030101010101" pitchFamily="2" charset="-122"/>
                <a:cs typeface="Helvetica" panose="020B0604020202020204" pitchFamily="34" charset="0"/>
              </a:rPr>
              <a:t>、</a:t>
            </a:r>
            <a:r>
              <a:rPr lang="en-US" altLang="zh-CN" sz="2400" b="1" dirty="0">
                <a:solidFill>
                  <a:srgbClr val="404244"/>
                </a:solidFill>
                <a:latin typeface="宋体" panose="02010600030101010101" pitchFamily="2" charset="-122"/>
                <a:ea typeface="宋体" panose="02010600030101010101" pitchFamily="2" charset="-122"/>
                <a:cs typeface="Helvetica" panose="020B0604020202020204" pitchFamily="34" charset="0"/>
              </a:rPr>
              <a:t>Unix</a:t>
            </a:r>
            <a:r>
              <a:rPr lang="zh-CN" altLang="zh-CN" sz="2400" b="1" dirty="0">
                <a:solidFill>
                  <a:srgbClr val="404244"/>
                </a:solidFill>
                <a:latin typeface="宋体" panose="02010600030101010101" pitchFamily="2" charset="-122"/>
                <a:ea typeface="宋体" panose="02010600030101010101" pitchFamily="2" charset="-122"/>
                <a:cs typeface="Helvetica" panose="020B0604020202020204" pitchFamily="34" charset="0"/>
              </a:rPr>
              <a:t>、</a:t>
            </a:r>
            <a:r>
              <a:rPr lang="en-US" altLang="zh-CN" sz="2400" b="1" dirty="0">
                <a:solidFill>
                  <a:srgbClr val="404244"/>
                </a:solidFill>
                <a:latin typeface="宋体" panose="02010600030101010101" pitchFamily="2" charset="-122"/>
                <a:ea typeface="宋体" panose="02010600030101010101" pitchFamily="2" charset="-122"/>
                <a:cs typeface="Helvetica" panose="020B0604020202020204" pitchFamily="34" charset="0"/>
              </a:rPr>
              <a:t>Windows</a:t>
            </a:r>
            <a:r>
              <a:rPr lang="zh-CN" altLang="zh-CN" sz="2400" b="1" dirty="0">
                <a:solidFill>
                  <a:srgbClr val="404244"/>
                </a:solidFill>
                <a:latin typeface="宋体" panose="02010600030101010101" pitchFamily="2" charset="-122"/>
                <a:ea typeface="宋体" panose="02010600030101010101" pitchFamily="2" charset="-122"/>
                <a:cs typeface="Helvetica" panose="020B0604020202020204" pitchFamily="34" charset="0"/>
              </a:rPr>
              <a:t>、</a:t>
            </a:r>
            <a:r>
              <a:rPr lang="en-US" altLang="zh-CN" sz="2400" b="1" dirty="0">
                <a:solidFill>
                  <a:srgbClr val="404244"/>
                </a:solidFill>
                <a:latin typeface="宋体" panose="02010600030101010101" pitchFamily="2" charset="-122"/>
                <a:ea typeface="宋体" panose="02010600030101010101" pitchFamily="2" charset="-122"/>
                <a:cs typeface="Helvetica" panose="020B0604020202020204" pitchFamily="34" charset="0"/>
              </a:rPr>
              <a:t>Mac</a:t>
            </a:r>
            <a:r>
              <a:rPr lang="zh-CN" altLang="zh-CN" sz="2400" b="1" dirty="0">
                <a:solidFill>
                  <a:srgbClr val="404244"/>
                </a:solidFill>
                <a:latin typeface="宋体" panose="02010600030101010101" pitchFamily="2" charset="-122"/>
                <a:ea typeface="宋体" panose="02010600030101010101" pitchFamily="2" charset="-122"/>
                <a:cs typeface="Helvetica" panose="020B0604020202020204" pitchFamily="34" charset="0"/>
              </a:rPr>
              <a:t>等多种平台</a:t>
            </a:r>
            <a:endParaRPr lang="zh-CN" altLang="zh-CN" sz="2000" b="1" dirty="0">
              <a:solidFill>
                <a:srgbClr val="404244"/>
              </a:solidFill>
              <a:latin typeface="宋体" panose="02010600030101010101" pitchFamily="2" charset="-122"/>
              <a:ea typeface="宋体" panose="02010600030101010101" pitchFamily="2" charset="-122"/>
              <a:cs typeface="Helvetica" panose="020B0604020202020204" pitchFamily="34" charset="0"/>
            </a:endParaRPr>
          </a:p>
        </p:txBody>
      </p:sp>
      <p:pic>
        <p:nvPicPr>
          <p:cNvPr id="2050" name="Picture 2">
            <a:extLst>
              <a:ext uri="{FF2B5EF4-FFF2-40B4-BE49-F238E27FC236}">
                <a16:creationId xmlns:a16="http://schemas.microsoft.com/office/drawing/2014/main" id="{8CE965A8-C890-B9F2-E3C9-B5B79AA2C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550" y="1067214"/>
            <a:ext cx="3867956" cy="1933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893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en-US" altLang="zh-CN"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OpenSSL</a:t>
            </a:r>
            <a:endPar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endParaRPr>
          </a:p>
        </p:txBody>
      </p:sp>
      <p:sp>
        <p:nvSpPr>
          <p:cNvPr id="14" name="文本框 13">
            <a:extLst>
              <a:ext uri="{FF2B5EF4-FFF2-40B4-BE49-F238E27FC236}">
                <a16:creationId xmlns:a16="http://schemas.microsoft.com/office/drawing/2014/main" id="{BFC38D74-316F-EF3C-8284-36EEC565A397}"/>
              </a:ext>
            </a:extLst>
          </p:cNvPr>
          <p:cNvSpPr txBox="1"/>
          <p:nvPr/>
        </p:nvSpPr>
        <p:spPr>
          <a:xfrm>
            <a:off x="3944680" y="887943"/>
            <a:ext cx="7171411" cy="5028428"/>
          </a:xfrm>
          <a:prstGeom prst="rect">
            <a:avLst/>
          </a:prstGeom>
          <a:noFill/>
        </p:spPr>
        <p:txBody>
          <a:bodyPr wrap="square">
            <a:spAutoFit/>
          </a:bodyPr>
          <a:lstStyle/>
          <a:p>
            <a:pPr marL="457200" indent="-457200">
              <a:lnSpc>
                <a:spcPct val="200000"/>
              </a:lnSpc>
              <a:buFont typeface="Arial" panose="020B0604020202020204" pitchFamily="34" charset="0"/>
              <a:buChar char="•"/>
            </a:pPr>
            <a:r>
              <a:rPr lang="en-US" altLang="zh-CN" sz="2800" dirty="0">
                <a:solidFill>
                  <a:srgbClr val="404244"/>
                </a:solidFill>
                <a:latin typeface="+mn-ea"/>
                <a:cs typeface="Helvetica" panose="020B0604020202020204" pitchFamily="34" charset="0"/>
              </a:rPr>
              <a:t>SSL/TLS</a:t>
            </a:r>
            <a:r>
              <a:rPr lang="zh-CN" altLang="en-US" sz="2800" dirty="0">
                <a:solidFill>
                  <a:srgbClr val="404244"/>
                </a:solidFill>
                <a:latin typeface="+mn-ea"/>
                <a:cs typeface="Helvetica" panose="020B0604020202020204" pitchFamily="34" charset="0"/>
              </a:rPr>
              <a:t>协议</a:t>
            </a:r>
            <a:endParaRPr lang="en-US" altLang="zh-CN" sz="2800" dirty="0">
              <a:solidFill>
                <a:srgbClr val="404244"/>
              </a:solidFill>
              <a:latin typeface="+mn-ea"/>
              <a:cs typeface="Helvetica" panose="020B0604020202020204" pitchFamily="34" charset="0"/>
            </a:endParaRPr>
          </a:p>
          <a:p>
            <a:pPr>
              <a:lnSpc>
                <a:spcPct val="200000"/>
              </a:lnSpc>
            </a:pPr>
            <a:r>
              <a:rPr lang="en-US" altLang="zh-CN" sz="2800" dirty="0">
                <a:solidFill>
                  <a:srgbClr val="404244"/>
                </a:solidFill>
                <a:latin typeface="+mn-ea"/>
                <a:cs typeface="Helvetica" panose="020B0604020202020204" pitchFamily="34" charset="0"/>
              </a:rPr>
              <a:t>	</a:t>
            </a:r>
            <a:r>
              <a:rPr lang="en-US" altLang="zh-CN" sz="2400" dirty="0">
                <a:solidFill>
                  <a:srgbClr val="404244"/>
                </a:solidFill>
                <a:latin typeface="仿宋" panose="02010609060101010101" pitchFamily="49" charset="-122"/>
                <a:ea typeface="仿宋" panose="02010609060101010101" pitchFamily="49" charset="-122"/>
                <a:cs typeface="Helvetica" panose="020B0604020202020204" pitchFamily="34" charset="0"/>
              </a:rPr>
              <a:t>——</a:t>
            </a:r>
            <a:r>
              <a:rPr lang="zh-CN" altLang="en-US" sz="2400" dirty="0">
                <a:solidFill>
                  <a:srgbClr val="404244"/>
                </a:solidFill>
                <a:latin typeface="仿宋" panose="02010609060101010101" pitchFamily="49" charset="-122"/>
                <a:ea typeface="仿宋" panose="02010609060101010101" pitchFamily="49" charset="-122"/>
                <a:cs typeface="Helvetica" panose="020B0604020202020204" pitchFamily="34" charset="0"/>
              </a:rPr>
              <a:t>提供</a:t>
            </a:r>
            <a:r>
              <a:rPr lang="en-US" altLang="zh-CN" sz="2400" dirty="0">
                <a:solidFill>
                  <a:srgbClr val="404244"/>
                </a:solidFill>
                <a:latin typeface="仿宋" panose="02010609060101010101" pitchFamily="49" charset="-122"/>
                <a:ea typeface="仿宋" panose="02010609060101010101" pitchFamily="49" charset="-122"/>
                <a:cs typeface="Helvetica" panose="020B0604020202020204" pitchFamily="34" charset="0"/>
              </a:rPr>
              <a:t>SSL</a:t>
            </a:r>
            <a:r>
              <a:rPr lang="zh-CN" altLang="en-US" sz="2400" dirty="0">
                <a:solidFill>
                  <a:srgbClr val="404244"/>
                </a:solidFill>
                <a:latin typeface="仿宋" panose="02010609060101010101" pitchFamily="49" charset="-122"/>
                <a:ea typeface="仿宋" panose="02010609060101010101" pitchFamily="49" charset="-122"/>
                <a:cs typeface="Helvetica" panose="020B0604020202020204" pitchFamily="34" charset="0"/>
              </a:rPr>
              <a:t>和</a:t>
            </a:r>
            <a:r>
              <a:rPr lang="en-US" altLang="zh-CN" sz="2400" dirty="0">
                <a:solidFill>
                  <a:srgbClr val="404244"/>
                </a:solidFill>
                <a:latin typeface="仿宋" panose="02010609060101010101" pitchFamily="49" charset="-122"/>
                <a:ea typeface="仿宋" panose="02010609060101010101" pitchFamily="49" charset="-122"/>
                <a:cs typeface="Helvetica" panose="020B0604020202020204" pitchFamily="34" charset="0"/>
              </a:rPr>
              <a:t>TLS</a:t>
            </a:r>
            <a:r>
              <a:rPr lang="zh-CN" altLang="en-US" sz="2400" dirty="0">
                <a:solidFill>
                  <a:srgbClr val="404244"/>
                </a:solidFill>
                <a:latin typeface="仿宋" panose="02010609060101010101" pitchFamily="49" charset="-122"/>
                <a:ea typeface="仿宋" panose="02010609060101010101" pitchFamily="49" charset="-122"/>
                <a:cs typeface="Helvetica" panose="020B0604020202020204" pitchFamily="34" charset="0"/>
              </a:rPr>
              <a:t>协议支持的库</a:t>
            </a:r>
            <a:r>
              <a:rPr lang="en-US" altLang="zh-CN" sz="2400" dirty="0" err="1">
                <a:solidFill>
                  <a:srgbClr val="404244"/>
                </a:solidFill>
                <a:latin typeface="仿宋" panose="02010609060101010101" pitchFamily="49" charset="-122"/>
                <a:ea typeface="仿宋" panose="02010609060101010101" pitchFamily="49" charset="-122"/>
                <a:cs typeface="Helvetica" panose="020B0604020202020204" pitchFamily="34" charset="0"/>
              </a:rPr>
              <a:t>libssl</a:t>
            </a:r>
            <a:endParaRPr lang="en-US" altLang="zh-CN" sz="2400" dirty="0">
              <a:solidFill>
                <a:srgbClr val="404244"/>
              </a:solidFill>
              <a:latin typeface="仿宋" panose="02010609060101010101" pitchFamily="49" charset="-122"/>
              <a:ea typeface="仿宋" panose="02010609060101010101" pitchFamily="49" charset="-122"/>
              <a:cs typeface="Helvetica" panose="020B0604020202020204" pitchFamily="34" charset="0"/>
            </a:endParaRPr>
          </a:p>
          <a:p>
            <a:pPr marL="457200" indent="-457200">
              <a:lnSpc>
                <a:spcPct val="200000"/>
              </a:lnSpc>
              <a:buFont typeface="Arial" panose="020B0604020202020204" pitchFamily="34" charset="0"/>
              <a:buChar char="•"/>
            </a:pPr>
            <a:r>
              <a:rPr lang="zh-CN" altLang="en-US" sz="2800" dirty="0">
                <a:solidFill>
                  <a:srgbClr val="404244"/>
                </a:solidFill>
                <a:latin typeface="+mn-ea"/>
                <a:cs typeface="Helvetica" panose="020B0604020202020204" pitchFamily="34" charset="0"/>
              </a:rPr>
              <a:t>密码算法库</a:t>
            </a:r>
            <a:endParaRPr lang="en-US" altLang="zh-CN" sz="2800" dirty="0">
              <a:solidFill>
                <a:srgbClr val="404244"/>
              </a:solidFill>
              <a:latin typeface="+mn-ea"/>
              <a:cs typeface="Helvetica" panose="020B0604020202020204" pitchFamily="34" charset="0"/>
            </a:endParaRPr>
          </a:p>
          <a:p>
            <a:pPr>
              <a:lnSpc>
                <a:spcPct val="200000"/>
              </a:lnSpc>
            </a:pPr>
            <a:r>
              <a:rPr lang="en-US" altLang="zh-CN" sz="2800" dirty="0">
                <a:solidFill>
                  <a:srgbClr val="404244"/>
                </a:solidFill>
                <a:latin typeface="+mn-ea"/>
                <a:cs typeface="Helvetica" panose="020B0604020202020204" pitchFamily="34" charset="0"/>
              </a:rPr>
              <a:t> 	</a:t>
            </a:r>
            <a:r>
              <a:rPr lang="en-US" altLang="zh-CN" sz="2400" dirty="0">
                <a:solidFill>
                  <a:srgbClr val="404244"/>
                </a:solidFill>
                <a:latin typeface="仿宋" panose="02010609060101010101" pitchFamily="49" charset="-122"/>
                <a:ea typeface="仿宋" panose="02010609060101010101" pitchFamily="49" charset="-122"/>
                <a:cs typeface="Helvetica" panose="020B0604020202020204" pitchFamily="34" charset="0"/>
              </a:rPr>
              <a:t>——</a:t>
            </a:r>
            <a:r>
              <a:rPr lang="zh-CN" altLang="en-US" sz="2400" dirty="0">
                <a:solidFill>
                  <a:srgbClr val="404244"/>
                </a:solidFill>
                <a:latin typeface="仿宋" panose="02010609060101010101" pitchFamily="49" charset="-122"/>
                <a:ea typeface="仿宋" panose="02010609060101010101" pitchFamily="49" charset="-122"/>
                <a:cs typeface="Helvetica" panose="020B0604020202020204" pitchFamily="34" charset="0"/>
              </a:rPr>
              <a:t>全面的广泛的加密库</a:t>
            </a:r>
            <a:r>
              <a:rPr lang="en-US" altLang="zh-CN" sz="2400" dirty="0" err="1">
                <a:solidFill>
                  <a:srgbClr val="404244"/>
                </a:solidFill>
                <a:latin typeface="仿宋" panose="02010609060101010101" pitchFamily="49" charset="-122"/>
                <a:ea typeface="仿宋" panose="02010609060101010101" pitchFamily="49" charset="-122"/>
                <a:cs typeface="Helvetica" panose="020B0604020202020204" pitchFamily="34" charset="0"/>
              </a:rPr>
              <a:t>libcrypto</a:t>
            </a:r>
            <a:r>
              <a:rPr lang="zh-CN" altLang="en-US" sz="2800" dirty="0">
                <a:solidFill>
                  <a:srgbClr val="404244"/>
                </a:solidFill>
                <a:latin typeface="+mn-ea"/>
                <a:cs typeface="Helvetica" panose="020B0604020202020204" pitchFamily="34" charset="0"/>
              </a:rPr>
              <a:t>‘</a:t>
            </a:r>
            <a:endParaRPr lang="en-US" altLang="zh-CN" sz="2800" dirty="0">
              <a:solidFill>
                <a:srgbClr val="404244"/>
              </a:solidFill>
              <a:latin typeface="+mn-ea"/>
              <a:cs typeface="Helvetica" panose="020B0604020202020204" pitchFamily="34" charset="0"/>
            </a:endParaRPr>
          </a:p>
          <a:p>
            <a:pPr marL="457200" indent="-457200">
              <a:lnSpc>
                <a:spcPct val="200000"/>
              </a:lnSpc>
              <a:buFont typeface="Arial" panose="020B0604020202020204" pitchFamily="34" charset="0"/>
              <a:buChar char="•"/>
            </a:pPr>
            <a:r>
              <a:rPr lang="zh-CN" altLang="en-US" sz="2800" dirty="0">
                <a:solidFill>
                  <a:srgbClr val="404244"/>
                </a:solidFill>
                <a:latin typeface="+mn-ea"/>
                <a:cs typeface="Helvetica" panose="020B0604020202020204" pitchFamily="34" charset="0"/>
              </a:rPr>
              <a:t>应用程序库</a:t>
            </a:r>
            <a:endParaRPr lang="en-US" altLang="zh-CN" sz="2800" dirty="0">
              <a:solidFill>
                <a:srgbClr val="404244"/>
              </a:solidFill>
              <a:latin typeface="+mn-ea"/>
              <a:cs typeface="Helvetica" panose="020B0604020202020204" pitchFamily="34" charset="0"/>
            </a:endParaRPr>
          </a:p>
          <a:p>
            <a:pPr>
              <a:lnSpc>
                <a:spcPct val="200000"/>
              </a:lnSpc>
            </a:pPr>
            <a:r>
              <a:rPr lang="en-US" altLang="zh-CN" sz="2400" dirty="0">
                <a:solidFill>
                  <a:srgbClr val="404244"/>
                </a:solidFill>
                <a:latin typeface="仿宋" panose="02010609060101010101" pitchFamily="49" charset="-122"/>
                <a:ea typeface="仿宋" panose="02010609060101010101" pitchFamily="49" charset="-122"/>
                <a:cs typeface="Helvetica" panose="020B0604020202020204" pitchFamily="34" charset="0"/>
              </a:rPr>
              <a:t>	——</a:t>
            </a:r>
            <a:r>
              <a:rPr lang="zh-CN" altLang="en-US" sz="2400" dirty="0">
                <a:solidFill>
                  <a:srgbClr val="404244"/>
                </a:solidFill>
                <a:latin typeface="仿宋" panose="02010609060101010101" pitchFamily="49" charset="-122"/>
                <a:ea typeface="仿宋" panose="02010609060101010101" pitchFamily="49" charset="-122"/>
                <a:cs typeface="Helvetica" panose="020B0604020202020204" pitchFamily="34" charset="0"/>
              </a:rPr>
              <a:t>命令行应用程序</a:t>
            </a:r>
            <a:endParaRPr lang="zh-CN" altLang="zh-CN" sz="2400" dirty="0">
              <a:solidFill>
                <a:srgbClr val="404244"/>
              </a:solidFill>
              <a:latin typeface="仿宋" panose="02010609060101010101" pitchFamily="49" charset="-122"/>
              <a:ea typeface="仿宋" panose="02010609060101010101" pitchFamily="49" charset="-122"/>
              <a:cs typeface="Helvetica" panose="020B0604020202020204" pitchFamily="34" charset="0"/>
            </a:endParaRPr>
          </a:p>
        </p:txBody>
      </p:sp>
      <p:pic>
        <p:nvPicPr>
          <p:cNvPr id="2050" name="Picture 2">
            <a:extLst>
              <a:ext uri="{FF2B5EF4-FFF2-40B4-BE49-F238E27FC236}">
                <a16:creationId xmlns:a16="http://schemas.microsoft.com/office/drawing/2014/main" id="{8CE965A8-C890-B9F2-E3C9-B5B79AA2C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8" y="2637586"/>
            <a:ext cx="3165656" cy="1582828"/>
          </a:xfrm>
          <a:prstGeom prst="rect">
            <a:avLst/>
          </a:prstGeom>
          <a:noFill/>
          <a:extLst>
            <a:ext uri="{909E8E84-426E-40DD-AFC4-6F175D3DCCD1}">
              <a14:hiddenFill xmlns:a14="http://schemas.microsoft.com/office/drawing/2010/main">
                <a:solidFill>
                  <a:srgbClr val="FFFFFF"/>
                </a:solidFill>
              </a14:hiddenFill>
            </a:ext>
          </a:extLst>
        </p:spPr>
      </p:pic>
      <p:sp>
        <p:nvSpPr>
          <p:cNvPr id="2" name="右大括号 1">
            <a:extLst>
              <a:ext uri="{FF2B5EF4-FFF2-40B4-BE49-F238E27FC236}">
                <a16:creationId xmlns:a16="http://schemas.microsoft.com/office/drawing/2014/main" id="{CBF49495-3B45-0B43-FA46-305D7E84BC89}"/>
              </a:ext>
            </a:extLst>
          </p:cNvPr>
          <p:cNvSpPr/>
          <p:nvPr/>
        </p:nvSpPr>
        <p:spPr>
          <a:xfrm rot="10800000">
            <a:off x="3454087" y="1327219"/>
            <a:ext cx="307911" cy="4286771"/>
          </a:xfrm>
          <a:prstGeom prst="rightBrace">
            <a:avLst>
              <a:gd name="adj1" fmla="val 93181"/>
              <a:gd name="adj2" fmla="val 50000"/>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C6053B3F-546D-CCCB-C2D3-478A832FCB14}"/>
              </a:ext>
            </a:extLst>
          </p:cNvPr>
          <p:cNvSpPr txBox="1"/>
          <p:nvPr/>
        </p:nvSpPr>
        <p:spPr>
          <a:xfrm>
            <a:off x="802831" y="4093535"/>
            <a:ext cx="2033672" cy="707886"/>
          </a:xfrm>
          <a:prstGeom prst="rect">
            <a:avLst/>
          </a:prstGeom>
          <a:noFill/>
        </p:spPr>
        <p:txBody>
          <a:bodyPr wrap="square" rtlCol="0">
            <a:spAutoFit/>
          </a:bodyPr>
          <a:lstStyle/>
          <a:p>
            <a:r>
              <a:rPr lang="en-US" altLang="zh-CN" sz="4000" b="1" dirty="0">
                <a:solidFill>
                  <a:srgbClr val="C00000"/>
                </a:solidFill>
                <a:latin typeface="Constantia" panose="02030602050306030303" pitchFamily="18" charset="0"/>
              </a:rPr>
              <a:t>&gt;&gt; SSL</a:t>
            </a:r>
            <a:endParaRPr lang="zh-CN" altLang="en-US" sz="4000" b="1" dirty="0">
              <a:solidFill>
                <a:srgbClr val="C00000"/>
              </a:solidFill>
              <a:latin typeface="Constantia" panose="02030602050306030303" pitchFamily="18" charset="0"/>
            </a:endParaRPr>
          </a:p>
        </p:txBody>
      </p:sp>
    </p:spTree>
    <p:extLst>
      <p:ext uri="{BB962C8B-B14F-4D97-AF65-F5344CB8AC3E}">
        <p14:creationId xmlns:p14="http://schemas.microsoft.com/office/powerpoint/2010/main" val="2719177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en-US" altLang="zh-CN"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OpenSSL</a:t>
            </a: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的使用</a:t>
            </a:r>
          </a:p>
        </p:txBody>
      </p:sp>
      <p:sp>
        <p:nvSpPr>
          <p:cNvPr id="14" name="文本框 13">
            <a:extLst>
              <a:ext uri="{FF2B5EF4-FFF2-40B4-BE49-F238E27FC236}">
                <a16:creationId xmlns:a16="http://schemas.microsoft.com/office/drawing/2014/main" id="{BFC38D74-316F-EF3C-8284-36EEC565A397}"/>
              </a:ext>
            </a:extLst>
          </p:cNvPr>
          <p:cNvSpPr txBox="1"/>
          <p:nvPr/>
        </p:nvSpPr>
        <p:spPr>
          <a:xfrm>
            <a:off x="457370" y="1863663"/>
            <a:ext cx="11262658" cy="2547685"/>
          </a:xfrm>
          <a:prstGeom prst="rect">
            <a:avLst/>
          </a:prstGeom>
          <a:noFill/>
        </p:spPr>
        <p:txBody>
          <a:bodyPr wrap="square">
            <a:spAutoFit/>
          </a:bodyPr>
          <a:lstStyle/>
          <a:p>
            <a:pPr marL="457200" indent="-457200">
              <a:lnSpc>
                <a:spcPct val="200000"/>
              </a:lnSpc>
              <a:buFont typeface="Arial" panose="020B0604020202020204" pitchFamily="34" charset="0"/>
              <a:buChar char="•"/>
            </a:pPr>
            <a:r>
              <a:rPr lang="zh-CN" altLang="en-US" sz="2800" dirty="0">
                <a:solidFill>
                  <a:srgbClr val="404244"/>
                </a:solidFill>
                <a:latin typeface="+mn-ea"/>
                <a:cs typeface="Helvetica" panose="020B0604020202020204" pitchFamily="34" charset="0"/>
              </a:rPr>
              <a:t>安装</a:t>
            </a:r>
            <a:r>
              <a:rPr lang="en-US" altLang="zh-CN" sz="2800" dirty="0">
                <a:solidFill>
                  <a:srgbClr val="404244"/>
                </a:solidFill>
                <a:latin typeface="+mn-ea"/>
                <a:cs typeface="Helvetica" panose="020B0604020202020204" pitchFamily="34" charset="0"/>
              </a:rPr>
              <a:t>OpenSSL</a:t>
            </a:r>
            <a:r>
              <a:rPr lang="zh-CN" altLang="en-US" sz="2800" dirty="0">
                <a:solidFill>
                  <a:srgbClr val="404244"/>
                </a:solidFill>
                <a:latin typeface="+mn-ea"/>
                <a:cs typeface="Helvetica" panose="020B0604020202020204" pitchFamily="34" charset="0"/>
              </a:rPr>
              <a:t>，即可使用</a:t>
            </a:r>
            <a:endParaRPr lang="en-US" altLang="zh-CN" sz="2800" dirty="0">
              <a:solidFill>
                <a:srgbClr val="404244"/>
              </a:solidFill>
              <a:latin typeface="+mn-ea"/>
              <a:cs typeface="Helvetica" panose="020B0604020202020204" pitchFamily="34" charset="0"/>
            </a:endParaRPr>
          </a:p>
          <a:p>
            <a:pPr marL="457200" indent="-457200">
              <a:lnSpc>
                <a:spcPct val="200000"/>
              </a:lnSpc>
              <a:buFont typeface="Arial" panose="020B0604020202020204" pitchFamily="34" charset="0"/>
              <a:buChar char="•"/>
            </a:pPr>
            <a:r>
              <a:rPr lang="zh-CN" altLang="en-US" sz="2800" dirty="0">
                <a:solidFill>
                  <a:srgbClr val="404244"/>
                </a:solidFill>
                <a:latin typeface="+mn-ea"/>
                <a:cs typeface="Helvetica" panose="020B0604020202020204" pitchFamily="34" charset="0"/>
              </a:rPr>
              <a:t>简单的</a:t>
            </a:r>
            <a:r>
              <a:rPr lang="en-US" altLang="zh-CN" sz="2800" dirty="0">
                <a:solidFill>
                  <a:srgbClr val="404244"/>
                </a:solidFill>
                <a:latin typeface="+mn-ea"/>
                <a:cs typeface="Helvetica" panose="020B0604020202020204" pitchFamily="34" charset="0"/>
              </a:rPr>
              <a:t>OpenSSL</a:t>
            </a:r>
            <a:r>
              <a:rPr lang="zh-CN" altLang="en-US" sz="2800" dirty="0">
                <a:solidFill>
                  <a:srgbClr val="404244"/>
                </a:solidFill>
                <a:latin typeface="+mn-ea"/>
                <a:cs typeface="Helvetica" panose="020B0604020202020204" pitchFamily="34" charset="0"/>
              </a:rPr>
              <a:t>应用：自建私有证书认证机构</a:t>
            </a:r>
            <a:r>
              <a:rPr lang="en-US" altLang="zh-CN" sz="2800" dirty="0">
                <a:solidFill>
                  <a:srgbClr val="404244"/>
                </a:solidFill>
                <a:latin typeface="+mn-ea"/>
                <a:cs typeface="Helvetica" panose="020B0604020202020204" pitchFamily="34" charset="0"/>
              </a:rPr>
              <a:t>CA</a:t>
            </a:r>
          </a:p>
          <a:p>
            <a:pPr marL="457200" indent="-457200">
              <a:lnSpc>
                <a:spcPct val="200000"/>
              </a:lnSpc>
              <a:buFont typeface="Arial" panose="020B0604020202020204" pitchFamily="34" charset="0"/>
              <a:buChar char="•"/>
            </a:pPr>
            <a:r>
              <a:rPr lang="zh-CN" altLang="en-US" sz="2800" dirty="0">
                <a:solidFill>
                  <a:srgbClr val="404244"/>
                </a:solidFill>
                <a:latin typeface="+mn-ea"/>
                <a:cs typeface="Helvetica" panose="020B0604020202020204" pitchFamily="34" charset="0"/>
              </a:rPr>
              <a:t>很多</a:t>
            </a:r>
            <a:r>
              <a:rPr lang="en-US" altLang="zh-CN" sz="2800" dirty="0">
                <a:solidFill>
                  <a:srgbClr val="404244"/>
                </a:solidFill>
                <a:latin typeface="+mn-ea"/>
                <a:cs typeface="Helvetica" panose="020B0604020202020204" pitchFamily="34" charset="0"/>
              </a:rPr>
              <a:t>Apache</a:t>
            </a:r>
            <a:r>
              <a:rPr lang="zh-CN" altLang="en-US" sz="2800" dirty="0">
                <a:solidFill>
                  <a:srgbClr val="404244"/>
                </a:solidFill>
                <a:latin typeface="+mn-ea"/>
                <a:cs typeface="Helvetica" panose="020B0604020202020204" pitchFamily="34" charset="0"/>
              </a:rPr>
              <a:t>服务器使用</a:t>
            </a:r>
            <a:r>
              <a:rPr lang="en-US" altLang="zh-CN" sz="2800" dirty="0">
                <a:solidFill>
                  <a:srgbClr val="404244"/>
                </a:solidFill>
                <a:latin typeface="+mn-ea"/>
                <a:cs typeface="Helvetica" panose="020B0604020202020204" pitchFamily="34" charset="0"/>
              </a:rPr>
              <a:t>OpenSSL</a:t>
            </a:r>
            <a:r>
              <a:rPr lang="zh-CN" altLang="en-US" sz="2800" dirty="0">
                <a:solidFill>
                  <a:srgbClr val="404244"/>
                </a:solidFill>
                <a:latin typeface="+mn-ea"/>
                <a:cs typeface="Helvetica" panose="020B0604020202020204" pitchFamily="34" charset="0"/>
              </a:rPr>
              <a:t>指令生成的证书来作为服务器证书</a:t>
            </a:r>
            <a:endParaRPr lang="zh-CN" altLang="zh-CN" sz="2800" dirty="0">
              <a:solidFill>
                <a:srgbClr val="404244"/>
              </a:solidFill>
              <a:latin typeface="+mn-ea"/>
              <a:cs typeface="Helvetica" panose="020B0604020202020204" pitchFamily="34" charset="0"/>
            </a:endParaRPr>
          </a:p>
        </p:txBody>
      </p:sp>
    </p:spTree>
    <p:extLst>
      <p:ext uri="{BB962C8B-B14F-4D97-AF65-F5344CB8AC3E}">
        <p14:creationId xmlns:p14="http://schemas.microsoft.com/office/powerpoint/2010/main" val="2608903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en-US" altLang="zh-CN"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OpenSSL</a:t>
            </a: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的使用</a:t>
            </a:r>
          </a:p>
        </p:txBody>
      </p:sp>
      <p:sp>
        <p:nvSpPr>
          <p:cNvPr id="15" name="文本框 14">
            <a:extLst>
              <a:ext uri="{FF2B5EF4-FFF2-40B4-BE49-F238E27FC236}">
                <a16:creationId xmlns:a16="http://schemas.microsoft.com/office/drawing/2014/main" id="{724B4803-7EDD-F9BA-1E73-BA95954E31FE}"/>
              </a:ext>
            </a:extLst>
          </p:cNvPr>
          <p:cNvSpPr txBox="1"/>
          <p:nvPr/>
        </p:nvSpPr>
        <p:spPr>
          <a:xfrm>
            <a:off x="339199" y="1218095"/>
            <a:ext cx="10654866" cy="1815882"/>
          </a:xfrm>
          <a:prstGeom prst="rect">
            <a:avLst/>
          </a:prstGeom>
          <a:noFill/>
        </p:spPr>
        <p:txBody>
          <a:bodyPr wrap="square">
            <a:spAutoFit/>
          </a:bodyPr>
          <a:lstStyle/>
          <a:p>
            <a:pPr lvl="0" algn="just"/>
            <a:r>
              <a:rPr lang="zh-CN" altLang="en-US" sz="2800" b="1" i="0" dirty="0">
                <a:solidFill>
                  <a:srgbClr val="000000"/>
                </a:solidFill>
                <a:effectLst/>
                <a:latin typeface="Verdana" panose="020B0604030504040204" pitchFamily="34" charset="0"/>
              </a:rPr>
              <a:t>对称加密指令语法</a:t>
            </a:r>
            <a:endParaRPr lang="en-US" altLang="zh-CN" sz="2800" b="1" i="0" dirty="0">
              <a:solidFill>
                <a:srgbClr val="000000"/>
              </a:solidFill>
              <a:effectLst/>
              <a:latin typeface="Verdana" panose="020B0604030504040204" pitchFamily="34" charset="0"/>
            </a:endParaRPr>
          </a:p>
          <a:p>
            <a:pPr lvl="0" algn="just"/>
            <a:endParaRPr lang="en-US" altLang="zh-CN" sz="1200" b="1" kern="100" dirty="0">
              <a:solidFill>
                <a:srgbClr val="000000"/>
              </a:solidFill>
              <a:latin typeface="Verdana" panose="020B0604030504040204" pitchFamily="34" charset="0"/>
              <a:ea typeface="等线" panose="02010600030101010101" pitchFamily="2" charset="-122"/>
              <a:cs typeface="Times New Roman" panose="02020603050405020304" pitchFamily="18" charset="0"/>
            </a:endParaRPr>
          </a:p>
          <a:p>
            <a:pPr lvl="0" algn="just"/>
            <a:r>
              <a:rPr lang="en-US" altLang="zh-CN" dirty="0">
                <a:solidFill>
                  <a:srgbClr val="000000"/>
                </a:solidFill>
                <a:latin typeface="Courier New" panose="02070309020205020404" pitchFamily="49" charset="0"/>
              </a:rPr>
              <a:t>openssl enc </a:t>
            </a:r>
            <a:r>
              <a:rPr lang="en-US" altLang="zh-CN" dirty="0">
                <a:solidFill>
                  <a:srgbClr val="C00000"/>
                </a:solidFill>
                <a:latin typeface="Courier New" panose="02070309020205020404" pitchFamily="49" charset="0"/>
              </a:rPr>
              <a:t>-</a:t>
            </a:r>
            <a:r>
              <a:rPr lang="en-US" altLang="zh-CN" dirty="0" err="1">
                <a:solidFill>
                  <a:srgbClr val="C00000"/>
                </a:solidFill>
                <a:latin typeface="Courier New" panose="02070309020205020404" pitchFamily="49" charset="0"/>
              </a:rPr>
              <a:t>ciphername</a:t>
            </a:r>
            <a:r>
              <a:rPr lang="en-US" altLang="zh-CN" dirty="0">
                <a:solidFill>
                  <a:srgbClr val="C00000"/>
                </a:solidFill>
                <a:latin typeface="Courier New" panose="02070309020205020404" pitchFamily="49" charset="0"/>
              </a:rPr>
              <a:t> [-in filename] [-out filename] [-pass </a:t>
            </a:r>
            <a:r>
              <a:rPr lang="en-US" altLang="zh-CN" dirty="0" err="1">
                <a:solidFill>
                  <a:srgbClr val="C00000"/>
                </a:solidFill>
                <a:latin typeface="Courier New" panose="02070309020205020404" pitchFamily="49" charset="0"/>
              </a:rPr>
              <a:t>arg</a:t>
            </a:r>
            <a:r>
              <a:rPr lang="en-US" altLang="zh-CN" dirty="0">
                <a:solidFill>
                  <a:srgbClr val="C00000"/>
                </a:solidFill>
                <a:latin typeface="Courier New" panose="02070309020205020404" pitchFamily="49" charset="0"/>
              </a:rPr>
              <a:t>] </a:t>
            </a:r>
            <a:r>
              <a:rPr lang="en-US" altLang="zh-CN" dirty="0">
                <a:solidFill>
                  <a:srgbClr val="000000"/>
                </a:solidFill>
                <a:latin typeface="Courier New" panose="02070309020205020404" pitchFamily="49" charset="0"/>
              </a:rPr>
              <a:t>[-e] [-d] [-a/-base64] [-A] [-k password] [-</a:t>
            </a:r>
            <a:r>
              <a:rPr lang="en-US" altLang="zh-CN" dirty="0" err="1">
                <a:solidFill>
                  <a:srgbClr val="000000"/>
                </a:solidFill>
                <a:latin typeface="Courier New" panose="02070309020205020404" pitchFamily="49" charset="0"/>
              </a:rPr>
              <a:t>kfile</a:t>
            </a:r>
            <a:r>
              <a:rPr lang="en-US" altLang="zh-CN" dirty="0">
                <a:solidFill>
                  <a:srgbClr val="000000"/>
                </a:solidFill>
                <a:latin typeface="Courier New" panose="02070309020205020404" pitchFamily="49" charset="0"/>
              </a:rPr>
              <a:t> filename] [-K key] [-iv IV] [-S salt] [-salt] [-</a:t>
            </a:r>
            <a:r>
              <a:rPr lang="en-US" altLang="zh-CN" dirty="0" err="1">
                <a:solidFill>
                  <a:srgbClr val="000000"/>
                </a:solidFill>
                <a:latin typeface="Courier New" panose="02070309020205020404" pitchFamily="49" charset="0"/>
              </a:rPr>
              <a:t>nosalt</a:t>
            </a:r>
            <a:r>
              <a:rPr lang="en-US" altLang="zh-CN" dirty="0">
                <a:solidFill>
                  <a:srgbClr val="000000"/>
                </a:solidFill>
                <a:latin typeface="Courier New" panose="02070309020205020404" pitchFamily="49" charset="0"/>
              </a:rPr>
              <a:t>] [-z] [-md] [-p] [-P] [-</a:t>
            </a:r>
            <a:r>
              <a:rPr lang="en-US" altLang="zh-CN" dirty="0" err="1">
                <a:solidFill>
                  <a:srgbClr val="000000"/>
                </a:solidFill>
                <a:latin typeface="Courier New" panose="02070309020205020404" pitchFamily="49" charset="0"/>
              </a:rPr>
              <a:t>bufsize</a:t>
            </a:r>
            <a:r>
              <a:rPr lang="en-US" altLang="zh-CN" dirty="0">
                <a:solidFill>
                  <a:srgbClr val="000000"/>
                </a:solidFill>
                <a:latin typeface="Courier New" panose="02070309020205020404" pitchFamily="49" charset="0"/>
              </a:rPr>
              <a:t> number] [-</a:t>
            </a:r>
            <a:r>
              <a:rPr lang="en-US" altLang="zh-CN" dirty="0" err="1">
                <a:solidFill>
                  <a:srgbClr val="000000"/>
                </a:solidFill>
                <a:latin typeface="Courier New" panose="02070309020205020404" pitchFamily="49" charset="0"/>
              </a:rPr>
              <a:t>nopad</a:t>
            </a:r>
            <a:r>
              <a:rPr lang="en-US" altLang="zh-CN" dirty="0">
                <a:solidFill>
                  <a:srgbClr val="000000"/>
                </a:solidFill>
                <a:latin typeface="Courier New" panose="02070309020205020404" pitchFamily="49" charset="0"/>
              </a:rPr>
              <a:t>] [-debug] [-none] [-engine id]</a:t>
            </a:r>
            <a:endParaRPr lang="zh-CN" altLang="zh-CN" dirty="0">
              <a:solidFill>
                <a:srgbClr val="000000"/>
              </a:solidFill>
              <a:latin typeface="Courier New" panose="02070309020205020404" pitchFamily="49" charset="0"/>
            </a:endParaRPr>
          </a:p>
        </p:txBody>
      </p:sp>
      <p:sp>
        <p:nvSpPr>
          <p:cNvPr id="16" name="文本框 15">
            <a:extLst>
              <a:ext uri="{FF2B5EF4-FFF2-40B4-BE49-F238E27FC236}">
                <a16:creationId xmlns:a16="http://schemas.microsoft.com/office/drawing/2014/main" id="{0A290092-85A8-931E-CA99-C721843BFA9C}"/>
              </a:ext>
            </a:extLst>
          </p:cNvPr>
          <p:cNvSpPr txBox="1"/>
          <p:nvPr/>
        </p:nvSpPr>
        <p:spPr>
          <a:xfrm>
            <a:off x="339199" y="3300343"/>
            <a:ext cx="11314085" cy="2616101"/>
          </a:xfrm>
          <a:prstGeom prst="rect">
            <a:avLst/>
          </a:prstGeom>
          <a:noFill/>
        </p:spPr>
        <p:txBody>
          <a:bodyPr wrap="square">
            <a:spAutoFit/>
          </a:bodyPr>
          <a:lstStyle/>
          <a:p>
            <a:pPr algn="l">
              <a:lnSpc>
                <a:spcPct val="150000"/>
              </a:lnSpc>
            </a:pPr>
            <a:r>
              <a:rPr lang="en-US" altLang="zh-CN" sz="2400" b="1" i="0" dirty="0">
                <a:solidFill>
                  <a:srgbClr val="000000"/>
                </a:solidFill>
                <a:effectLst/>
                <a:latin typeface="Verdana" panose="020B0604030504040204" pitchFamily="34" charset="0"/>
              </a:rPr>
              <a:t>-</a:t>
            </a:r>
            <a:r>
              <a:rPr lang="en-US" altLang="zh-CN" sz="2400" b="1" i="0" dirty="0" err="1">
                <a:solidFill>
                  <a:srgbClr val="000000"/>
                </a:solidFill>
                <a:effectLst/>
                <a:latin typeface="Verdana" panose="020B0604030504040204" pitchFamily="34" charset="0"/>
              </a:rPr>
              <a:t>ciphername</a:t>
            </a:r>
            <a:r>
              <a:rPr lang="zh-CN" altLang="en-US" sz="2400" b="1" i="0" dirty="0">
                <a:solidFill>
                  <a:srgbClr val="000000"/>
                </a:solidFill>
                <a:effectLst/>
                <a:latin typeface="Verdana" panose="020B0604030504040204" pitchFamily="34" charset="0"/>
              </a:rPr>
              <a:t>：</a:t>
            </a:r>
            <a:r>
              <a:rPr lang="zh-CN" altLang="en-US" sz="2400" dirty="0">
                <a:solidFill>
                  <a:srgbClr val="000000"/>
                </a:solidFill>
                <a:latin typeface="仿宋" panose="02010609060101010101" pitchFamily="49" charset="-122"/>
                <a:ea typeface="仿宋" panose="02010609060101010101" pitchFamily="49" charset="-122"/>
              </a:rPr>
              <a:t>必填，为指定使用的加密算法，用于实现文件加解密功能</a:t>
            </a:r>
          </a:p>
          <a:p>
            <a:pPr>
              <a:lnSpc>
                <a:spcPct val="150000"/>
              </a:lnSpc>
            </a:pPr>
            <a:r>
              <a:rPr lang="en-US" altLang="zh-CN" sz="2400" b="1" i="0" dirty="0">
                <a:solidFill>
                  <a:srgbClr val="000000"/>
                </a:solidFill>
                <a:effectLst/>
                <a:latin typeface="Verdana" panose="020B0604030504040204" pitchFamily="34" charset="0"/>
              </a:rPr>
              <a:t>-in</a:t>
            </a:r>
            <a:r>
              <a:rPr lang="zh-CN" altLang="en-US" sz="2400" b="1" i="0" dirty="0">
                <a:solidFill>
                  <a:srgbClr val="000000"/>
                </a:solidFill>
                <a:effectLst/>
                <a:latin typeface="Verdana" panose="020B0604030504040204" pitchFamily="34" charset="0"/>
              </a:rPr>
              <a:t>：</a:t>
            </a:r>
            <a:r>
              <a:rPr lang="zh-CN" altLang="en-US" sz="2400" dirty="0">
                <a:solidFill>
                  <a:srgbClr val="000000"/>
                </a:solidFill>
                <a:latin typeface="仿宋" panose="02010609060101010101" pitchFamily="49" charset="-122"/>
                <a:ea typeface="仿宋" panose="02010609060101010101" pitchFamily="49" charset="-122"/>
              </a:rPr>
              <a:t>输入文件，该选项后面直接加文件名</a:t>
            </a:r>
          </a:p>
          <a:p>
            <a:pPr algn="l">
              <a:lnSpc>
                <a:spcPct val="150000"/>
              </a:lnSpc>
            </a:pPr>
            <a:r>
              <a:rPr lang="en-US" altLang="zh-CN" sz="2400" b="1" i="0" dirty="0">
                <a:solidFill>
                  <a:srgbClr val="000000"/>
                </a:solidFill>
                <a:effectLst/>
                <a:latin typeface="Verdana" panose="020B0604030504040204" pitchFamily="34" charset="0"/>
              </a:rPr>
              <a:t>-out</a:t>
            </a:r>
            <a:r>
              <a:rPr lang="zh-CN" altLang="en-US" sz="2400" b="1" i="0" dirty="0">
                <a:solidFill>
                  <a:srgbClr val="000000"/>
                </a:solidFill>
                <a:effectLst/>
                <a:latin typeface="Verdana" panose="020B0604030504040204" pitchFamily="34" charset="0"/>
              </a:rPr>
              <a:t>：</a:t>
            </a:r>
            <a:r>
              <a:rPr lang="zh-CN" altLang="en-US" sz="2400" dirty="0">
                <a:solidFill>
                  <a:srgbClr val="000000"/>
                </a:solidFill>
                <a:latin typeface="仿宋" panose="02010609060101010101" pitchFamily="49" charset="-122"/>
                <a:ea typeface="仿宋" panose="02010609060101010101" pitchFamily="49" charset="-122"/>
              </a:rPr>
              <a:t>输出文件，该选项后面直接加文件名</a:t>
            </a:r>
          </a:p>
          <a:p>
            <a:pPr algn="l">
              <a:lnSpc>
                <a:spcPct val="150000"/>
              </a:lnSpc>
            </a:pPr>
            <a:r>
              <a:rPr lang="en-US" altLang="zh-CN" sz="2400" b="1" i="0" dirty="0">
                <a:solidFill>
                  <a:srgbClr val="000000"/>
                </a:solidFill>
                <a:effectLst/>
                <a:latin typeface="Verdana" panose="020B0604030504040204" pitchFamily="34" charset="0"/>
              </a:rPr>
              <a:t>-pass</a:t>
            </a:r>
            <a:r>
              <a:rPr lang="zh-CN" altLang="en-US" sz="2400" b="1" i="0" dirty="0">
                <a:solidFill>
                  <a:srgbClr val="000000"/>
                </a:solidFill>
                <a:effectLst/>
                <a:latin typeface="Verdana" panose="020B0604030504040204" pitchFamily="34" charset="0"/>
              </a:rPr>
              <a:t>：</a:t>
            </a:r>
            <a:r>
              <a:rPr lang="zh-CN" altLang="en-US" sz="2400" dirty="0">
                <a:solidFill>
                  <a:srgbClr val="000000"/>
                </a:solidFill>
                <a:latin typeface="仿宋" panose="02010609060101010101" pitchFamily="49" charset="-122"/>
                <a:ea typeface="仿宋" panose="02010609060101010101" pitchFamily="49" charset="-122"/>
              </a:rPr>
              <a:t>口令设置，用于没有提供密钥时，采用摘要算法从口令中生成一个密钥</a:t>
            </a:r>
          </a:p>
          <a:p>
            <a:pPr algn="l"/>
            <a:r>
              <a:rPr lang="zh-CN" altLang="en-US" sz="2000" b="0" i="0" dirty="0">
                <a:solidFill>
                  <a:srgbClr val="000000"/>
                </a:solidFill>
                <a:effectLst/>
                <a:latin typeface="Verdana" panose="020B0604030504040204" pitchFamily="34" charset="0"/>
              </a:rPr>
              <a:t>　</a:t>
            </a:r>
            <a:r>
              <a:rPr lang="zh-CN" altLang="en-US" sz="2000" b="1" i="0" dirty="0">
                <a:solidFill>
                  <a:srgbClr val="000000"/>
                </a:solidFill>
                <a:effectLst/>
                <a:latin typeface="Verdana" panose="020B0604030504040204" pitchFamily="34" charset="0"/>
              </a:rPr>
              <a:t>　</a:t>
            </a:r>
            <a:endParaRPr lang="zh-CN" alt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65123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en-US" altLang="zh-CN"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OpenSSL</a:t>
            </a: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的使用</a:t>
            </a:r>
          </a:p>
        </p:txBody>
      </p:sp>
      <p:sp>
        <p:nvSpPr>
          <p:cNvPr id="16" name="文本框 15">
            <a:extLst>
              <a:ext uri="{FF2B5EF4-FFF2-40B4-BE49-F238E27FC236}">
                <a16:creationId xmlns:a16="http://schemas.microsoft.com/office/drawing/2014/main" id="{0A290092-85A8-931E-CA99-C721843BFA9C}"/>
              </a:ext>
            </a:extLst>
          </p:cNvPr>
          <p:cNvSpPr txBox="1"/>
          <p:nvPr/>
        </p:nvSpPr>
        <p:spPr>
          <a:xfrm>
            <a:off x="339199" y="3220068"/>
            <a:ext cx="11314085" cy="2616101"/>
          </a:xfrm>
          <a:prstGeom prst="rect">
            <a:avLst/>
          </a:prstGeom>
          <a:noFill/>
        </p:spPr>
        <p:txBody>
          <a:bodyPr wrap="square">
            <a:spAutoFit/>
          </a:bodyPr>
          <a:lstStyle/>
          <a:p>
            <a:pPr algn="l">
              <a:lnSpc>
                <a:spcPct val="150000"/>
              </a:lnSpc>
            </a:pPr>
            <a:r>
              <a:rPr lang="en-US" altLang="zh-CN" sz="2400" b="1" i="0" dirty="0">
                <a:solidFill>
                  <a:srgbClr val="000000"/>
                </a:solidFill>
                <a:effectLst/>
                <a:latin typeface="Verdana" panose="020B0604030504040204" pitchFamily="34" charset="0"/>
              </a:rPr>
              <a:t>-e</a:t>
            </a:r>
            <a:r>
              <a:rPr lang="en-US" altLang="zh-CN" sz="2400" b="1" dirty="0">
                <a:solidFill>
                  <a:srgbClr val="000000"/>
                </a:solidFill>
                <a:latin typeface="Verdana" panose="020B0604030504040204" pitchFamily="34" charset="0"/>
              </a:rPr>
              <a:t>/-d</a:t>
            </a:r>
            <a:r>
              <a:rPr lang="zh-CN" altLang="en-US" sz="2400" b="1" i="0" dirty="0">
                <a:solidFill>
                  <a:srgbClr val="000000"/>
                </a:solidFill>
                <a:effectLst/>
                <a:latin typeface="Verdana" panose="020B0604030504040204" pitchFamily="34" charset="0"/>
              </a:rPr>
              <a:t>：</a:t>
            </a:r>
            <a:r>
              <a:rPr lang="zh-CN" altLang="en-US" sz="2400" dirty="0">
                <a:solidFill>
                  <a:srgbClr val="000000"/>
                </a:solidFill>
                <a:latin typeface="仿宋" panose="02010609060101010101" pitchFamily="49" charset="-122"/>
                <a:ea typeface="仿宋" panose="02010609060101010101" pitchFamily="49" charset="-122"/>
              </a:rPr>
              <a:t>实现加密</a:t>
            </a:r>
            <a:r>
              <a:rPr lang="en-US" altLang="zh-CN" sz="2400" dirty="0">
                <a:solidFill>
                  <a:srgbClr val="000000"/>
                </a:solidFill>
                <a:latin typeface="仿宋" panose="02010609060101010101" pitchFamily="49" charset="-122"/>
                <a:ea typeface="仿宋" panose="02010609060101010101" pitchFamily="49" charset="-122"/>
              </a:rPr>
              <a:t>/</a:t>
            </a:r>
            <a:r>
              <a:rPr lang="zh-CN" altLang="en-US" sz="2400" dirty="0">
                <a:solidFill>
                  <a:srgbClr val="000000"/>
                </a:solidFill>
                <a:latin typeface="仿宋" panose="02010609060101010101" pitchFamily="49" charset="-122"/>
                <a:ea typeface="仿宋" panose="02010609060101010101" pitchFamily="49" charset="-122"/>
              </a:rPr>
              <a:t>解密功能</a:t>
            </a:r>
          </a:p>
          <a:p>
            <a:pPr>
              <a:lnSpc>
                <a:spcPct val="150000"/>
              </a:lnSpc>
            </a:pPr>
            <a:r>
              <a:rPr lang="en-US" altLang="zh-CN" sz="2400" b="1" i="0" dirty="0">
                <a:solidFill>
                  <a:srgbClr val="000000"/>
                </a:solidFill>
                <a:effectLst/>
                <a:latin typeface="Verdana" panose="020B0604030504040204" pitchFamily="34" charset="0"/>
              </a:rPr>
              <a:t>-a</a:t>
            </a:r>
            <a:r>
              <a:rPr lang="zh-CN" altLang="en-US" sz="2400" b="1" i="0" dirty="0">
                <a:solidFill>
                  <a:srgbClr val="000000"/>
                </a:solidFill>
                <a:effectLst/>
                <a:latin typeface="Verdana" panose="020B0604030504040204" pitchFamily="34" charset="0"/>
              </a:rPr>
              <a:t>：</a:t>
            </a:r>
            <a:r>
              <a:rPr lang="zh-CN" altLang="en-US" sz="2400" dirty="0">
                <a:solidFill>
                  <a:srgbClr val="000000"/>
                </a:solidFill>
                <a:latin typeface="仿宋" panose="02010609060101010101" pitchFamily="49" charset="-122"/>
                <a:ea typeface="仿宋" panose="02010609060101010101" pitchFamily="49" charset="-122"/>
              </a:rPr>
              <a:t>加密时设置结果以</a:t>
            </a:r>
            <a:r>
              <a:rPr lang="en-US" altLang="zh-CN" sz="2400" dirty="0">
                <a:solidFill>
                  <a:srgbClr val="000000"/>
                </a:solidFill>
                <a:latin typeface="仿宋" panose="02010609060101010101" pitchFamily="49" charset="-122"/>
                <a:ea typeface="仿宋" panose="02010609060101010101" pitchFamily="49" charset="-122"/>
              </a:rPr>
              <a:t>base64</a:t>
            </a:r>
            <a:r>
              <a:rPr lang="zh-CN" altLang="en-US" sz="2400" dirty="0">
                <a:solidFill>
                  <a:srgbClr val="000000"/>
                </a:solidFill>
                <a:latin typeface="仿宋" panose="02010609060101010101" pitchFamily="49" charset="-122"/>
                <a:ea typeface="仿宋" panose="02010609060101010101" pitchFamily="49" charset="-122"/>
              </a:rPr>
              <a:t>编码，解密时设置输入为</a:t>
            </a:r>
            <a:r>
              <a:rPr lang="en-US" altLang="zh-CN" sz="2400" dirty="0">
                <a:solidFill>
                  <a:srgbClr val="000000"/>
                </a:solidFill>
                <a:latin typeface="仿宋" panose="02010609060101010101" pitchFamily="49" charset="-122"/>
                <a:ea typeface="仿宋" panose="02010609060101010101" pitchFamily="49" charset="-122"/>
              </a:rPr>
              <a:t>base64</a:t>
            </a:r>
          </a:p>
          <a:p>
            <a:pPr algn="l">
              <a:lnSpc>
                <a:spcPct val="150000"/>
              </a:lnSpc>
            </a:pPr>
            <a:r>
              <a:rPr lang="en-US" altLang="zh-CN" sz="2400" b="1" i="0" dirty="0">
                <a:solidFill>
                  <a:srgbClr val="000000"/>
                </a:solidFill>
                <a:effectLst/>
                <a:latin typeface="Verdana" panose="020B0604030504040204" pitchFamily="34" charset="0"/>
              </a:rPr>
              <a:t>-A</a:t>
            </a:r>
            <a:r>
              <a:rPr lang="zh-CN" altLang="en-US" sz="2400" b="1" i="0" dirty="0">
                <a:solidFill>
                  <a:srgbClr val="000000"/>
                </a:solidFill>
                <a:effectLst/>
                <a:latin typeface="Verdana" panose="020B0604030504040204" pitchFamily="34" charset="0"/>
              </a:rPr>
              <a:t>：</a:t>
            </a:r>
            <a:r>
              <a:rPr lang="zh-CN" altLang="en-US" sz="2400" dirty="0">
                <a:solidFill>
                  <a:srgbClr val="000000"/>
                </a:solidFill>
                <a:latin typeface="仿宋" panose="02010609060101010101" pitchFamily="49" charset="-122"/>
                <a:ea typeface="仿宋" panose="02010609060101010101" pitchFamily="49" charset="-122"/>
              </a:rPr>
              <a:t>加密时设置结果以</a:t>
            </a:r>
            <a:r>
              <a:rPr lang="en-US" altLang="zh-CN" sz="2400" dirty="0">
                <a:solidFill>
                  <a:srgbClr val="000000"/>
                </a:solidFill>
                <a:latin typeface="仿宋" panose="02010609060101010101" pitchFamily="49" charset="-122"/>
                <a:ea typeface="仿宋" panose="02010609060101010101" pitchFamily="49" charset="-122"/>
              </a:rPr>
              <a:t>base64</a:t>
            </a:r>
            <a:r>
              <a:rPr lang="zh-CN" altLang="en-US" sz="2400" dirty="0">
                <a:solidFill>
                  <a:srgbClr val="000000"/>
                </a:solidFill>
                <a:latin typeface="仿宋" panose="02010609060101010101" pitchFamily="49" charset="-122"/>
                <a:ea typeface="仿宋" panose="02010609060101010101" pitchFamily="49" charset="-122"/>
              </a:rPr>
              <a:t>编码成一行，解密时设置输入为一行</a:t>
            </a:r>
            <a:r>
              <a:rPr lang="en-US" altLang="zh-CN" sz="2400" dirty="0">
                <a:solidFill>
                  <a:srgbClr val="000000"/>
                </a:solidFill>
                <a:latin typeface="仿宋" panose="02010609060101010101" pitchFamily="49" charset="-122"/>
                <a:ea typeface="仿宋" panose="02010609060101010101" pitchFamily="49" charset="-122"/>
              </a:rPr>
              <a:t>base64</a:t>
            </a:r>
            <a:endParaRPr lang="zh-CN" altLang="en-US" sz="2400" dirty="0">
              <a:solidFill>
                <a:srgbClr val="000000"/>
              </a:solidFill>
              <a:latin typeface="仿宋" panose="02010609060101010101" pitchFamily="49" charset="-122"/>
              <a:ea typeface="仿宋" panose="02010609060101010101" pitchFamily="49" charset="-122"/>
            </a:endParaRPr>
          </a:p>
          <a:p>
            <a:pPr algn="l">
              <a:lnSpc>
                <a:spcPct val="150000"/>
              </a:lnSpc>
            </a:pPr>
            <a:r>
              <a:rPr lang="en-US" altLang="zh-CN" sz="2400" b="1" i="0" dirty="0">
                <a:solidFill>
                  <a:srgbClr val="000000"/>
                </a:solidFill>
                <a:effectLst/>
                <a:latin typeface="Verdana" panose="020B0604030504040204" pitchFamily="34" charset="0"/>
              </a:rPr>
              <a:t>-k</a:t>
            </a:r>
            <a:r>
              <a:rPr lang="en-US" altLang="zh-CN" sz="2400" b="1" dirty="0">
                <a:solidFill>
                  <a:srgbClr val="000000"/>
                </a:solidFill>
                <a:latin typeface="Verdana" panose="020B0604030504040204" pitchFamily="34" charset="0"/>
              </a:rPr>
              <a:t>/-</a:t>
            </a:r>
            <a:r>
              <a:rPr lang="en-US" altLang="zh-CN" sz="2400" b="1" dirty="0" err="1">
                <a:solidFill>
                  <a:srgbClr val="000000"/>
                </a:solidFill>
                <a:latin typeface="Verdana" panose="020B0604030504040204" pitchFamily="34" charset="0"/>
              </a:rPr>
              <a:t>kfile</a:t>
            </a:r>
            <a:r>
              <a:rPr lang="zh-CN" altLang="en-US" sz="2400" b="1" i="0" dirty="0">
                <a:solidFill>
                  <a:srgbClr val="000000"/>
                </a:solidFill>
                <a:effectLst/>
                <a:latin typeface="Verdana" panose="020B0604030504040204" pitchFamily="34" charset="0"/>
              </a:rPr>
              <a:t>：</a:t>
            </a:r>
            <a:r>
              <a:rPr lang="zh-CN" altLang="en-US" sz="2400" dirty="0">
                <a:solidFill>
                  <a:srgbClr val="000000"/>
                </a:solidFill>
                <a:latin typeface="仿宋" panose="02010609060101010101" pitchFamily="49" charset="-122"/>
                <a:ea typeface="仿宋" panose="02010609060101010101" pitchFamily="49" charset="-122"/>
              </a:rPr>
              <a:t>手动输入口令</a:t>
            </a:r>
            <a:r>
              <a:rPr lang="en-US" altLang="zh-CN" sz="2400" dirty="0">
                <a:solidFill>
                  <a:srgbClr val="000000"/>
                </a:solidFill>
                <a:latin typeface="仿宋" panose="02010609060101010101" pitchFamily="49" charset="-122"/>
                <a:ea typeface="仿宋" panose="02010609060101010101" pitchFamily="49" charset="-122"/>
              </a:rPr>
              <a:t>/</a:t>
            </a:r>
            <a:r>
              <a:rPr lang="zh-CN" altLang="en-US" sz="2400" dirty="0">
                <a:solidFill>
                  <a:srgbClr val="000000"/>
                </a:solidFill>
                <a:latin typeface="仿宋" panose="02010609060101010101" pitchFamily="49" charset="-122"/>
                <a:ea typeface="仿宋" panose="02010609060101010101" pitchFamily="49" charset="-122"/>
              </a:rPr>
              <a:t>口令文件（不使用）</a:t>
            </a:r>
          </a:p>
          <a:p>
            <a:pPr algn="l"/>
            <a:r>
              <a:rPr lang="zh-CN" altLang="en-US" sz="2000" b="0" i="0" dirty="0">
                <a:solidFill>
                  <a:srgbClr val="000000"/>
                </a:solidFill>
                <a:effectLst/>
                <a:latin typeface="Verdana" panose="020B0604030504040204" pitchFamily="34" charset="0"/>
              </a:rPr>
              <a:t>　</a:t>
            </a:r>
            <a:r>
              <a:rPr lang="zh-CN" altLang="en-US" sz="2000" b="1" i="0" dirty="0">
                <a:solidFill>
                  <a:srgbClr val="000000"/>
                </a:solidFill>
                <a:effectLst/>
                <a:latin typeface="Verdana" panose="020B0604030504040204" pitchFamily="34" charset="0"/>
              </a:rPr>
              <a:t>　</a:t>
            </a:r>
            <a:endParaRPr lang="zh-CN" altLang="en-US" sz="2000" b="0" i="0" dirty="0">
              <a:solidFill>
                <a:srgbClr val="000000"/>
              </a:solidFill>
              <a:effectLst/>
              <a:latin typeface="Verdana" panose="020B0604030504040204" pitchFamily="34" charset="0"/>
            </a:endParaRPr>
          </a:p>
        </p:txBody>
      </p:sp>
      <p:sp>
        <p:nvSpPr>
          <p:cNvPr id="2" name="文本框 1">
            <a:extLst>
              <a:ext uri="{FF2B5EF4-FFF2-40B4-BE49-F238E27FC236}">
                <a16:creationId xmlns:a16="http://schemas.microsoft.com/office/drawing/2014/main" id="{1A40FD10-2E2E-187A-A7F4-DAE6709FAE44}"/>
              </a:ext>
            </a:extLst>
          </p:cNvPr>
          <p:cNvSpPr txBox="1"/>
          <p:nvPr/>
        </p:nvSpPr>
        <p:spPr>
          <a:xfrm>
            <a:off x="339199" y="1218095"/>
            <a:ext cx="10654866" cy="1815882"/>
          </a:xfrm>
          <a:prstGeom prst="rect">
            <a:avLst/>
          </a:prstGeom>
          <a:noFill/>
        </p:spPr>
        <p:txBody>
          <a:bodyPr wrap="square">
            <a:spAutoFit/>
          </a:bodyPr>
          <a:lstStyle/>
          <a:p>
            <a:pPr lvl="0" algn="just"/>
            <a:r>
              <a:rPr lang="zh-CN" altLang="en-US" sz="2800" b="1" i="0" dirty="0">
                <a:solidFill>
                  <a:srgbClr val="000000"/>
                </a:solidFill>
                <a:effectLst/>
                <a:latin typeface="Verdana" panose="020B0604030504040204" pitchFamily="34" charset="0"/>
              </a:rPr>
              <a:t>对称加密指令语法</a:t>
            </a:r>
            <a:endParaRPr lang="en-US" altLang="zh-CN" sz="2800" b="1" i="0" dirty="0">
              <a:solidFill>
                <a:srgbClr val="000000"/>
              </a:solidFill>
              <a:effectLst/>
              <a:latin typeface="Verdana" panose="020B0604030504040204" pitchFamily="34" charset="0"/>
            </a:endParaRPr>
          </a:p>
          <a:p>
            <a:pPr lvl="0" algn="just"/>
            <a:endParaRPr lang="en-US" altLang="zh-CN" sz="1200" b="1" kern="100" dirty="0">
              <a:latin typeface="Verdana" panose="020B0604030504040204" pitchFamily="34" charset="0"/>
              <a:ea typeface="等线" panose="02010600030101010101" pitchFamily="2" charset="-122"/>
              <a:cs typeface="Times New Roman" panose="02020603050405020304" pitchFamily="18" charset="0"/>
            </a:endParaRPr>
          </a:p>
          <a:p>
            <a:pPr lvl="0" algn="just"/>
            <a:r>
              <a:rPr lang="en-US" altLang="zh-CN" dirty="0">
                <a:latin typeface="Courier New" panose="02070309020205020404" pitchFamily="49" charset="0"/>
              </a:rPr>
              <a:t>openssl enc -</a:t>
            </a:r>
            <a:r>
              <a:rPr lang="en-US" altLang="zh-CN" dirty="0" err="1">
                <a:latin typeface="Courier New" panose="02070309020205020404" pitchFamily="49" charset="0"/>
              </a:rPr>
              <a:t>ciphername</a:t>
            </a:r>
            <a:r>
              <a:rPr lang="en-US" altLang="zh-CN" dirty="0">
                <a:latin typeface="Courier New" panose="02070309020205020404" pitchFamily="49" charset="0"/>
              </a:rPr>
              <a:t> [-in filename] [-out filename] [-pass </a:t>
            </a:r>
            <a:r>
              <a:rPr lang="en-US" altLang="zh-CN" dirty="0" err="1">
                <a:latin typeface="Courier New" panose="02070309020205020404" pitchFamily="49" charset="0"/>
              </a:rPr>
              <a:t>arg</a:t>
            </a:r>
            <a:r>
              <a:rPr lang="en-US" altLang="zh-CN" dirty="0">
                <a:latin typeface="Courier New" panose="02070309020205020404" pitchFamily="49" charset="0"/>
              </a:rPr>
              <a:t>]</a:t>
            </a:r>
            <a:r>
              <a:rPr lang="en-US" altLang="zh-CN" dirty="0">
                <a:solidFill>
                  <a:srgbClr val="C00000"/>
                </a:solidFill>
                <a:latin typeface="Courier New" panose="02070309020205020404" pitchFamily="49" charset="0"/>
              </a:rPr>
              <a:t> [-e] [-d] [-a/-base64] [-A] [-k password] [-</a:t>
            </a:r>
            <a:r>
              <a:rPr lang="en-US" altLang="zh-CN" dirty="0" err="1">
                <a:solidFill>
                  <a:srgbClr val="C00000"/>
                </a:solidFill>
                <a:latin typeface="Courier New" panose="02070309020205020404" pitchFamily="49" charset="0"/>
              </a:rPr>
              <a:t>kfile</a:t>
            </a:r>
            <a:r>
              <a:rPr lang="en-US" altLang="zh-CN" dirty="0">
                <a:solidFill>
                  <a:srgbClr val="C00000"/>
                </a:solidFill>
                <a:latin typeface="Courier New" panose="02070309020205020404" pitchFamily="49" charset="0"/>
              </a:rPr>
              <a:t> filename] </a:t>
            </a:r>
            <a:r>
              <a:rPr lang="en-US" altLang="zh-CN" dirty="0">
                <a:solidFill>
                  <a:srgbClr val="000000"/>
                </a:solidFill>
                <a:latin typeface="Courier New" panose="02070309020205020404" pitchFamily="49" charset="0"/>
              </a:rPr>
              <a:t>[-K key] [-iv IV] [-S salt] [-salt] [-</a:t>
            </a:r>
            <a:r>
              <a:rPr lang="en-US" altLang="zh-CN" dirty="0" err="1">
                <a:solidFill>
                  <a:srgbClr val="000000"/>
                </a:solidFill>
                <a:latin typeface="Courier New" panose="02070309020205020404" pitchFamily="49" charset="0"/>
              </a:rPr>
              <a:t>nosalt</a:t>
            </a:r>
            <a:r>
              <a:rPr lang="en-US" altLang="zh-CN" dirty="0">
                <a:solidFill>
                  <a:srgbClr val="000000"/>
                </a:solidFill>
                <a:latin typeface="Courier New" panose="02070309020205020404" pitchFamily="49" charset="0"/>
              </a:rPr>
              <a:t>] [-z] [-md] [-p] [-P] [-</a:t>
            </a:r>
            <a:r>
              <a:rPr lang="en-US" altLang="zh-CN" dirty="0" err="1">
                <a:solidFill>
                  <a:srgbClr val="000000"/>
                </a:solidFill>
                <a:latin typeface="Courier New" panose="02070309020205020404" pitchFamily="49" charset="0"/>
              </a:rPr>
              <a:t>bufsize</a:t>
            </a:r>
            <a:r>
              <a:rPr lang="en-US" altLang="zh-CN" dirty="0">
                <a:solidFill>
                  <a:srgbClr val="000000"/>
                </a:solidFill>
                <a:latin typeface="Courier New" panose="02070309020205020404" pitchFamily="49" charset="0"/>
              </a:rPr>
              <a:t> number] [-</a:t>
            </a:r>
            <a:r>
              <a:rPr lang="en-US" altLang="zh-CN" dirty="0" err="1">
                <a:solidFill>
                  <a:srgbClr val="000000"/>
                </a:solidFill>
                <a:latin typeface="Courier New" panose="02070309020205020404" pitchFamily="49" charset="0"/>
              </a:rPr>
              <a:t>nopad</a:t>
            </a:r>
            <a:r>
              <a:rPr lang="en-US" altLang="zh-CN" dirty="0">
                <a:solidFill>
                  <a:srgbClr val="000000"/>
                </a:solidFill>
                <a:latin typeface="Courier New" panose="02070309020205020404" pitchFamily="49" charset="0"/>
              </a:rPr>
              <a:t>] [-debug] [-none] [-engine id]</a:t>
            </a:r>
            <a:endParaRPr lang="zh-CN" altLang="zh-CN"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4167938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B31E97-5468-17DE-0872-343FB38D04FE}"/>
              </a:ext>
            </a:extLst>
          </p:cNvPr>
          <p:cNvSpPr txBox="1"/>
          <p:nvPr/>
        </p:nvSpPr>
        <p:spPr>
          <a:xfrm>
            <a:off x="1332689" y="1329095"/>
            <a:ext cx="10719881" cy="4686348"/>
          </a:xfrm>
          <a:prstGeom prst="rect">
            <a:avLst/>
          </a:prstGeom>
          <a:noFill/>
        </p:spPr>
        <p:txBody>
          <a:bodyPr wrap="square" rtlCol="0">
            <a:spAutoFit/>
          </a:bodyPr>
          <a:lstStyle/>
          <a:p>
            <a:pPr marL="457200" indent="-457200">
              <a:lnSpc>
                <a:spcPct val="250000"/>
              </a:lnSpc>
              <a:buFont typeface="Wingdings" panose="05000000000000000000" pitchFamily="2" charset="2"/>
              <a:buChar char="ü"/>
            </a:pPr>
            <a:r>
              <a:rPr lang="zh-CN" altLang="en-US" sz="3200" b="1" dirty="0">
                <a:solidFill>
                  <a:schemeClr val="tx1">
                    <a:lumMod val="65000"/>
                    <a:lumOff val="35000"/>
                  </a:schemeClr>
                </a:solidFill>
              </a:rPr>
              <a:t>针对密码科学与技术专业开设的本科专业选修课程</a:t>
            </a:r>
            <a:endParaRPr lang="en-US" altLang="zh-CN" sz="3200" b="1" dirty="0">
              <a:solidFill>
                <a:schemeClr val="tx1">
                  <a:lumMod val="65000"/>
                  <a:lumOff val="35000"/>
                </a:schemeClr>
              </a:solidFill>
            </a:endParaRPr>
          </a:p>
          <a:p>
            <a:pPr marL="457200" indent="-457200">
              <a:lnSpc>
                <a:spcPct val="250000"/>
              </a:lnSpc>
              <a:buFont typeface="Wingdings" panose="05000000000000000000" pitchFamily="2" charset="2"/>
              <a:buChar char="ü"/>
            </a:pPr>
            <a:r>
              <a:rPr lang="zh-CN" altLang="en-US" sz="3200" b="1" dirty="0">
                <a:solidFill>
                  <a:schemeClr val="tx1">
                    <a:lumMod val="65000"/>
                    <a:lumOff val="35000"/>
                  </a:schemeClr>
                </a:solidFill>
              </a:rPr>
              <a:t>共</a:t>
            </a:r>
            <a:r>
              <a:rPr lang="en-US" altLang="zh-CN" sz="3200" b="1" dirty="0">
                <a:solidFill>
                  <a:schemeClr val="tx1">
                    <a:lumMod val="65000"/>
                    <a:lumOff val="35000"/>
                  </a:schemeClr>
                </a:solidFill>
              </a:rPr>
              <a:t>51</a:t>
            </a:r>
            <a:r>
              <a:rPr lang="zh-CN" altLang="en-US" sz="3200" b="1" dirty="0">
                <a:solidFill>
                  <a:schemeClr val="tx1">
                    <a:lumMod val="65000"/>
                    <a:lumOff val="35000"/>
                  </a:schemeClr>
                </a:solidFill>
              </a:rPr>
              <a:t>个实践课时，</a:t>
            </a:r>
            <a:r>
              <a:rPr lang="en-US" altLang="zh-CN" sz="3200" b="1" dirty="0">
                <a:solidFill>
                  <a:schemeClr val="tx1">
                    <a:lumMod val="65000"/>
                    <a:lumOff val="35000"/>
                  </a:schemeClr>
                </a:solidFill>
              </a:rPr>
              <a:t>2</a:t>
            </a:r>
            <a:r>
              <a:rPr lang="zh-CN" altLang="en-US" sz="3200" b="1" dirty="0">
                <a:solidFill>
                  <a:schemeClr val="tx1">
                    <a:lumMod val="65000"/>
                    <a:lumOff val="35000"/>
                  </a:schemeClr>
                </a:solidFill>
              </a:rPr>
              <a:t>学分</a:t>
            </a:r>
            <a:endParaRPr lang="en-US" altLang="zh-CN" sz="3200" b="1" dirty="0">
              <a:solidFill>
                <a:schemeClr val="tx1">
                  <a:lumMod val="65000"/>
                  <a:lumOff val="35000"/>
                </a:schemeClr>
              </a:solidFill>
            </a:endParaRPr>
          </a:p>
          <a:p>
            <a:pPr marL="457200" indent="-457200">
              <a:lnSpc>
                <a:spcPct val="250000"/>
              </a:lnSpc>
              <a:buFont typeface="Wingdings" panose="05000000000000000000" pitchFamily="2" charset="2"/>
              <a:buChar char="ü"/>
            </a:pPr>
            <a:r>
              <a:rPr lang="zh-CN" altLang="en-US" sz="3200" b="1" dirty="0">
                <a:solidFill>
                  <a:schemeClr val="tx1">
                    <a:lumMod val="65000"/>
                    <a:lumOff val="35000"/>
                  </a:schemeClr>
                </a:solidFill>
              </a:rPr>
              <a:t>考核制</a:t>
            </a:r>
            <a:endParaRPr lang="en-US" altLang="zh-CN" sz="3200" b="1" dirty="0">
              <a:solidFill>
                <a:schemeClr val="tx1">
                  <a:lumMod val="65000"/>
                  <a:lumOff val="35000"/>
                </a:schemeClr>
              </a:solidFill>
            </a:endParaRPr>
          </a:p>
          <a:p>
            <a:pPr>
              <a:lnSpc>
                <a:spcPct val="250000"/>
              </a:lnSpc>
            </a:pPr>
            <a:r>
              <a:rPr lang="en-US" altLang="zh-CN" sz="2800" b="1" dirty="0">
                <a:solidFill>
                  <a:schemeClr val="tx1">
                    <a:lumMod val="65000"/>
                    <a:lumOff val="35000"/>
                  </a:schemeClr>
                </a:solidFill>
              </a:rPr>
              <a:t>	</a:t>
            </a:r>
            <a:r>
              <a:rPr lang="en-US" altLang="zh-CN" sz="2800" b="1" dirty="0">
                <a:solidFill>
                  <a:srgbClr val="C00000"/>
                </a:solidFill>
                <a:latin typeface="仿宋" panose="02010609060101010101" pitchFamily="49" charset="-122"/>
                <a:ea typeface="仿宋" panose="02010609060101010101" pitchFamily="49" charset="-122"/>
              </a:rPr>
              <a:t>——</a:t>
            </a:r>
            <a:r>
              <a:rPr lang="zh-CN" altLang="en-US" sz="2800" b="1" dirty="0">
                <a:solidFill>
                  <a:srgbClr val="C00000"/>
                </a:solidFill>
                <a:latin typeface="仿宋" panose="02010609060101010101" pitchFamily="49" charset="-122"/>
                <a:ea typeface="仿宋" panose="02010609060101010101" pitchFamily="49" charset="-122"/>
              </a:rPr>
              <a:t>课堂表现</a:t>
            </a:r>
            <a:r>
              <a:rPr lang="en-US" altLang="zh-CN" sz="2800" b="1" dirty="0">
                <a:solidFill>
                  <a:srgbClr val="C00000"/>
                </a:solidFill>
                <a:latin typeface="仿宋" panose="02010609060101010101" pitchFamily="49" charset="-122"/>
                <a:ea typeface="仿宋" panose="02010609060101010101" pitchFamily="49" charset="-122"/>
              </a:rPr>
              <a:t>10%</a:t>
            </a:r>
            <a:r>
              <a:rPr lang="zh-CN" altLang="en-US" sz="2800" b="1" dirty="0">
                <a:solidFill>
                  <a:srgbClr val="C00000"/>
                </a:solidFill>
                <a:latin typeface="仿宋" panose="02010609060101010101" pitchFamily="49" charset="-122"/>
                <a:ea typeface="仿宋" panose="02010609060101010101" pitchFamily="49" charset="-122"/>
              </a:rPr>
              <a:t>，小实验</a:t>
            </a:r>
            <a:r>
              <a:rPr lang="en-US" altLang="zh-CN" sz="2800" b="1" dirty="0">
                <a:solidFill>
                  <a:srgbClr val="C00000"/>
                </a:solidFill>
                <a:latin typeface="仿宋" panose="02010609060101010101" pitchFamily="49" charset="-122"/>
                <a:ea typeface="仿宋" panose="02010609060101010101" pitchFamily="49" charset="-122"/>
              </a:rPr>
              <a:t>60%</a:t>
            </a:r>
            <a:r>
              <a:rPr lang="zh-CN" altLang="en-US" sz="2800" b="1" dirty="0">
                <a:solidFill>
                  <a:srgbClr val="C00000"/>
                </a:solidFill>
                <a:latin typeface="仿宋" panose="02010609060101010101" pitchFamily="49" charset="-122"/>
                <a:ea typeface="仿宋" panose="02010609060101010101" pitchFamily="49" charset="-122"/>
              </a:rPr>
              <a:t>，大实验</a:t>
            </a:r>
            <a:r>
              <a:rPr lang="en-US" altLang="zh-CN" sz="2800" b="1" dirty="0">
                <a:solidFill>
                  <a:srgbClr val="C00000"/>
                </a:solidFill>
                <a:latin typeface="仿宋" panose="02010609060101010101" pitchFamily="49" charset="-122"/>
                <a:ea typeface="仿宋" panose="02010609060101010101" pitchFamily="49" charset="-122"/>
              </a:rPr>
              <a:t>30%</a:t>
            </a:r>
            <a:endParaRPr lang="zh-CN" altLang="en-US" sz="2800" b="1" dirty="0">
              <a:solidFill>
                <a:srgbClr val="C0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23893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en-US" altLang="zh-CN"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OpenSSL</a:t>
            </a: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的使用</a:t>
            </a:r>
          </a:p>
        </p:txBody>
      </p:sp>
      <p:sp>
        <p:nvSpPr>
          <p:cNvPr id="16" name="文本框 15">
            <a:extLst>
              <a:ext uri="{FF2B5EF4-FFF2-40B4-BE49-F238E27FC236}">
                <a16:creationId xmlns:a16="http://schemas.microsoft.com/office/drawing/2014/main" id="{0A290092-85A8-931E-CA99-C721843BFA9C}"/>
              </a:ext>
            </a:extLst>
          </p:cNvPr>
          <p:cNvSpPr txBox="1"/>
          <p:nvPr/>
        </p:nvSpPr>
        <p:spPr>
          <a:xfrm>
            <a:off x="438957" y="3177538"/>
            <a:ext cx="11314085" cy="2793072"/>
          </a:xfrm>
          <a:prstGeom prst="rect">
            <a:avLst/>
          </a:prstGeom>
          <a:noFill/>
        </p:spPr>
        <p:txBody>
          <a:bodyPr wrap="square">
            <a:spAutoFit/>
          </a:bodyPr>
          <a:lstStyle/>
          <a:p>
            <a:pPr>
              <a:lnSpc>
                <a:spcPct val="150000"/>
              </a:lnSpc>
            </a:pPr>
            <a:r>
              <a:rPr lang="en-US" altLang="zh-CN" sz="2400" b="1" i="0" dirty="0">
                <a:solidFill>
                  <a:srgbClr val="000000"/>
                </a:solidFill>
                <a:effectLst/>
                <a:latin typeface="Verdana" panose="020B0604030504040204" pitchFamily="34" charset="0"/>
              </a:rPr>
              <a:t>-K</a:t>
            </a:r>
            <a:r>
              <a:rPr lang="zh-CN" altLang="en-US" sz="2400" b="1" i="0" dirty="0">
                <a:solidFill>
                  <a:srgbClr val="000000"/>
                </a:solidFill>
                <a:effectLst/>
                <a:latin typeface="Verdana" panose="020B0604030504040204" pitchFamily="34" charset="0"/>
              </a:rPr>
              <a:t>：</a:t>
            </a:r>
            <a:r>
              <a:rPr lang="zh-CN" altLang="en-US" sz="2400" dirty="0">
                <a:solidFill>
                  <a:srgbClr val="000000"/>
                </a:solidFill>
                <a:latin typeface="仿宋" panose="02010609060101010101" pitchFamily="49" charset="-122"/>
                <a:ea typeface="仿宋" panose="02010609060101010101" pitchFamily="49" charset="-122"/>
              </a:rPr>
              <a:t>加密秘钥，</a:t>
            </a:r>
            <a:r>
              <a:rPr lang="en-US" altLang="zh-CN" sz="2400" dirty="0">
                <a:solidFill>
                  <a:srgbClr val="000000"/>
                </a:solidFill>
                <a:latin typeface="仿宋" panose="02010609060101010101" pitchFamily="49" charset="-122"/>
                <a:ea typeface="仿宋" panose="02010609060101010101" pitchFamily="49" charset="-122"/>
              </a:rPr>
              <a:t>16</a:t>
            </a:r>
            <a:r>
              <a:rPr lang="zh-CN" altLang="en-US" sz="2400" dirty="0">
                <a:solidFill>
                  <a:srgbClr val="000000"/>
                </a:solidFill>
                <a:latin typeface="仿宋" panose="02010609060101010101" pitchFamily="49" charset="-122"/>
                <a:ea typeface="仿宋" panose="02010609060101010101" pitchFamily="49" charset="-122"/>
              </a:rPr>
              <a:t>进制</a:t>
            </a:r>
          </a:p>
          <a:p>
            <a:pPr>
              <a:lnSpc>
                <a:spcPct val="150000"/>
              </a:lnSpc>
            </a:pPr>
            <a:r>
              <a:rPr lang="en-US" altLang="zh-CN" sz="2400" b="1" i="0" dirty="0">
                <a:solidFill>
                  <a:srgbClr val="000000"/>
                </a:solidFill>
                <a:effectLst/>
                <a:latin typeface="Verdana" panose="020B0604030504040204" pitchFamily="34" charset="0"/>
              </a:rPr>
              <a:t>-iv</a:t>
            </a:r>
            <a:r>
              <a:rPr lang="zh-CN" altLang="en-US" sz="2400" b="1" i="0" dirty="0">
                <a:solidFill>
                  <a:srgbClr val="000000"/>
                </a:solidFill>
                <a:effectLst/>
                <a:latin typeface="Verdana" panose="020B0604030504040204" pitchFamily="34" charset="0"/>
              </a:rPr>
              <a:t>：</a:t>
            </a:r>
            <a:r>
              <a:rPr lang="zh-CN" altLang="en-US" sz="2400" dirty="0">
                <a:solidFill>
                  <a:srgbClr val="000000"/>
                </a:solidFill>
                <a:latin typeface="仿宋" panose="02010609060101010101" pitchFamily="49" charset="-122"/>
                <a:ea typeface="仿宋" panose="02010609060101010101" pitchFamily="49" charset="-122"/>
              </a:rPr>
              <a:t>初始向量，</a:t>
            </a:r>
            <a:r>
              <a:rPr lang="en-US" altLang="zh-CN" sz="2400" dirty="0">
                <a:solidFill>
                  <a:srgbClr val="000000"/>
                </a:solidFill>
                <a:latin typeface="仿宋" panose="02010609060101010101" pitchFamily="49" charset="-122"/>
                <a:ea typeface="仿宋" panose="02010609060101010101" pitchFamily="49" charset="-122"/>
              </a:rPr>
              <a:t>16</a:t>
            </a:r>
            <a:r>
              <a:rPr lang="zh-CN" altLang="en-US" sz="2400" dirty="0">
                <a:solidFill>
                  <a:srgbClr val="000000"/>
                </a:solidFill>
                <a:latin typeface="仿宋" panose="02010609060101010101" pitchFamily="49" charset="-122"/>
                <a:ea typeface="仿宋" panose="02010609060101010101" pitchFamily="49" charset="-122"/>
              </a:rPr>
              <a:t>进制</a:t>
            </a:r>
          </a:p>
          <a:p>
            <a:pPr>
              <a:lnSpc>
                <a:spcPct val="150000"/>
              </a:lnSpc>
            </a:pPr>
            <a:r>
              <a:rPr lang="en-US" altLang="zh-CN" sz="2400" b="1" i="0" dirty="0">
                <a:solidFill>
                  <a:srgbClr val="000000"/>
                </a:solidFill>
                <a:effectLst/>
                <a:latin typeface="Verdana" panose="020B0604030504040204" pitchFamily="34" charset="0"/>
              </a:rPr>
              <a:t>-S</a:t>
            </a:r>
            <a:r>
              <a:rPr lang="zh-CN" altLang="en-US" sz="2400" b="1" i="0" dirty="0">
                <a:solidFill>
                  <a:srgbClr val="000000"/>
                </a:solidFill>
                <a:effectLst/>
                <a:latin typeface="Verdana" panose="020B0604030504040204" pitchFamily="34" charset="0"/>
              </a:rPr>
              <a:t>：</a:t>
            </a:r>
            <a:r>
              <a:rPr lang="zh-CN" altLang="en-US" sz="2400" dirty="0">
                <a:solidFill>
                  <a:srgbClr val="000000"/>
                </a:solidFill>
                <a:latin typeface="仿宋" panose="02010609060101010101" pitchFamily="49" charset="-122"/>
                <a:ea typeface="仿宋" panose="02010609060101010101" pitchFamily="49" charset="-122"/>
              </a:rPr>
              <a:t>指定</a:t>
            </a:r>
            <a:r>
              <a:rPr lang="en-US" altLang="zh-CN" sz="2400" dirty="0">
                <a:solidFill>
                  <a:srgbClr val="000000"/>
                </a:solidFill>
                <a:latin typeface="仿宋" panose="02010609060101010101" pitchFamily="49" charset="-122"/>
                <a:ea typeface="仿宋" panose="02010609060101010101" pitchFamily="49" charset="-122"/>
              </a:rPr>
              <a:t>16</a:t>
            </a:r>
            <a:r>
              <a:rPr lang="zh-CN" altLang="en-US" sz="2400" dirty="0">
                <a:solidFill>
                  <a:srgbClr val="000000"/>
                </a:solidFill>
                <a:latin typeface="仿宋" panose="02010609060101010101" pitchFamily="49" charset="-122"/>
                <a:ea typeface="仿宋" panose="02010609060101010101" pitchFamily="49" charset="-122"/>
              </a:rPr>
              <a:t>进制盐值</a:t>
            </a:r>
          </a:p>
          <a:p>
            <a:pPr>
              <a:lnSpc>
                <a:spcPct val="150000"/>
              </a:lnSpc>
            </a:pPr>
            <a:r>
              <a:rPr lang="en-US" altLang="zh-CN" sz="2400" b="1" i="0" dirty="0">
                <a:solidFill>
                  <a:srgbClr val="000000"/>
                </a:solidFill>
                <a:effectLst/>
                <a:latin typeface="Verdana" panose="020B0604030504040204" pitchFamily="34" charset="0"/>
              </a:rPr>
              <a:t>-salt/</a:t>
            </a:r>
            <a:r>
              <a:rPr lang="en-US" altLang="zh-CN" sz="2400" b="1" i="0" dirty="0" err="1">
                <a:solidFill>
                  <a:srgbClr val="000000"/>
                </a:solidFill>
                <a:effectLst/>
                <a:latin typeface="Verdana" panose="020B0604030504040204" pitchFamily="34" charset="0"/>
              </a:rPr>
              <a:t>nosalt</a:t>
            </a:r>
            <a:r>
              <a:rPr lang="zh-CN" altLang="en-US" sz="2400" b="1" i="0" dirty="0">
                <a:solidFill>
                  <a:srgbClr val="000000"/>
                </a:solidFill>
                <a:effectLst/>
                <a:latin typeface="Verdana" panose="020B0604030504040204" pitchFamily="34" charset="0"/>
              </a:rPr>
              <a:t>：</a:t>
            </a:r>
            <a:r>
              <a:rPr lang="zh-CN" altLang="en-US" sz="2400" dirty="0">
                <a:solidFill>
                  <a:srgbClr val="000000"/>
                </a:solidFill>
                <a:latin typeface="仿宋" panose="02010609060101010101" pitchFamily="49" charset="-122"/>
                <a:ea typeface="仿宋" panose="02010609060101010101" pitchFamily="49" charset="-122"/>
              </a:rPr>
              <a:t>带有随机盐值</a:t>
            </a:r>
            <a:r>
              <a:rPr lang="en-US" altLang="zh-CN" sz="2400" dirty="0">
                <a:solidFill>
                  <a:srgbClr val="000000"/>
                </a:solidFill>
                <a:latin typeface="仿宋" panose="02010609060101010101" pitchFamily="49" charset="-122"/>
                <a:ea typeface="仿宋" panose="02010609060101010101" pitchFamily="49" charset="-122"/>
              </a:rPr>
              <a:t>/</a:t>
            </a:r>
            <a:r>
              <a:rPr lang="zh-CN" altLang="en-US" sz="2400" dirty="0">
                <a:solidFill>
                  <a:srgbClr val="000000"/>
                </a:solidFill>
                <a:latin typeface="仿宋" panose="02010609060101010101" pitchFamily="49" charset="-122"/>
                <a:ea typeface="仿宋" panose="02010609060101010101" pitchFamily="49" charset="-122"/>
              </a:rPr>
              <a:t>不带盐值</a:t>
            </a:r>
            <a:endParaRPr lang="en-US" altLang="zh-CN" sz="2400" dirty="0">
              <a:solidFill>
                <a:srgbClr val="000000"/>
              </a:solidFill>
              <a:latin typeface="仿宋" panose="02010609060101010101" pitchFamily="49" charset="-122"/>
              <a:ea typeface="仿宋" panose="02010609060101010101" pitchFamily="49" charset="-122"/>
            </a:endParaRPr>
          </a:p>
          <a:p>
            <a:pPr>
              <a:lnSpc>
                <a:spcPct val="150000"/>
              </a:lnSpc>
            </a:pPr>
            <a:r>
              <a:rPr lang="en-US" altLang="zh-CN" sz="2400" b="1" dirty="0">
                <a:solidFill>
                  <a:srgbClr val="000000"/>
                </a:solidFill>
                <a:latin typeface="Verdana" panose="020B0604030504040204" pitchFamily="34" charset="0"/>
              </a:rPr>
              <a:t>-z</a:t>
            </a:r>
            <a:r>
              <a:rPr lang="zh-CN" altLang="en-US" sz="2400" b="1" dirty="0">
                <a:solidFill>
                  <a:srgbClr val="000000"/>
                </a:solidFill>
                <a:latin typeface="Verdana" panose="020B0604030504040204" pitchFamily="34" charset="0"/>
              </a:rPr>
              <a:t>：</a:t>
            </a:r>
            <a:r>
              <a:rPr lang="zh-CN" altLang="en-US" sz="2400" dirty="0">
                <a:solidFill>
                  <a:srgbClr val="000000"/>
                </a:solidFill>
                <a:latin typeface="仿宋" panose="02010609060101010101" pitchFamily="49" charset="-122"/>
                <a:ea typeface="仿宋" panose="02010609060101010101" pitchFamily="49" charset="-122"/>
              </a:rPr>
              <a:t>是否压缩，需要编译时选择了</a:t>
            </a:r>
            <a:r>
              <a:rPr lang="en-US" altLang="zh-CN" sz="2400" dirty="0" err="1">
                <a:solidFill>
                  <a:srgbClr val="000000"/>
                </a:solidFill>
                <a:latin typeface="仿宋" panose="02010609060101010101" pitchFamily="49" charset="-122"/>
                <a:ea typeface="仿宋" panose="02010609060101010101" pitchFamily="49" charset="-122"/>
              </a:rPr>
              <a:t>zlib</a:t>
            </a:r>
            <a:r>
              <a:rPr lang="zh-CN" altLang="en-US" sz="2400" dirty="0">
                <a:solidFill>
                  <a:srgbClr val="000000"/>
                </a:solidFill>
                <a:latin typeface="仿宋" panose="02010609060101010101" pitchFamily="49" charset="-122"/>
                <a:ea typeface="仿宋" panose="02010609060101010101" pitchFamily="49" charset="-122"/>
              </a:rPr>
              <a:t>库</a:t>
            </a:r>
          </a:p>
        </p:txBody>
      </p:sp>
      <p:sp>
        <p:nvSpPr>
          <p:cNvPr id="2" name="文本框 1">
            <a:extLst>
              <a:ext uri="{FF2B5EF4-FFF2-40B4-BE49-F238E27FC236}">
                <a16:creationId xmlns:a16="http://schemas.microsoft.com/office/drawing/2014/main" id="{1A40FD10-2E2E-187A-A7F4-DAE6709FAE44}"/>
              </a:ext>
            </a:extLst>
          </p:cNvPr>
          <p:cNvSpPr txBox="1"/>
          <p:nvPr/>
        </p:nvSpPr>
        <p:spPr>
          <a:xfrm>
            <a:off x="339199" y="1218095"/>
            <a:ext cx="10654866" cy="1815882"/>
          </a:xfrm>
          <a:prstGeom prst="rect">
            <a:avLst/>
          </a:prstGeom>
          <a:noFill/>
        </p:spPr>
        <p:txBody>
          <a:bodyPr wrap="square">
            <a:spAutoFit/>
          </a:bodyPr>
          <a:lstStyle/>
          <a:p>
            <a:pPr lvl="0" algn="just"/>
            <a:r>
              <a:rPr lang="zh-CN" altLang="en-US" sz="2800" b="1" i="0" dirty="0">
                <a:solidFill>
                  <a:srgbClr val="000000"/>
                </a:solidFill>
                <a:effectLst/>
                <a:latin typeface="Verdana" panose="020B0604030504040204" pitchFamily="34" charset="0"/>
              </a:rPr>
              <a:t>对称加密指令语法</a:t>
            </a:r>
            <a:endParaRPr lang="en-US" altLang="zh-CN" sz="2800" b="1" i="0" dirty="0">
              <a:solidFill>
                <a:srgbClr val="000000"/>
              </a:solidFill>
              <a:effectLst/>
              <a:latin typeface="Verdana" panose="020B0604030504040204" pitchFamily="34" charset="0"/>
            </a:endParaRPr>
          </a:p>
          <a:p>
            <a:pPr lvl="0" algn="just"/>
            <a:endParaRPr lang="en-US" altLang="zh-CN" sz="1200" b="1" kern="100" dirty="0">
              <a:solidFill>
                <a:srgbClr val="000000"/>
              </a:solidFill>
              <a:latin typeface="Verdana" panose="020B0604030504040204" pitchFamily="34" charset="0"/>
              <a:ea typeface="等线" panose="02010600030101010101" pitchFamily="2" charset="-122"/>
              <a:cs typeface="Times New Roman" panose="02020603050405020304" pitchFamily="18" charset="0"/>
            </a:endParaRPr>
          </a:p>
          <a:p>
            <a:pPr lvl="0" algn="just"/>
            <a:r>
              <a:rPr lang="en-US" altLang="zh-CN" dirty="0">
                <a:solidFill>
                  <a:srgbClr val="000000"/>
                </a:solidFill>
                <a:latin typeface="Courier New" panose="02070309020205020404" pitchFamily="49" charset="0"/>
              </a:rPr>
              <a:t>openssl enc -</a:t>
            </a:r>
            <a:r>
              <a:rPr lang="en-US" altLang="zh-CN" dirty="0" err="1">
                <a:solidFill>
                  <a:srgbClr val="000000"/>
                </a:solidFill>
                <a:latin typeface="Courier New" panose="02070309020205020404" pitchFamily="49" charset="0"/>
              </a:rPr>
              <a:t>ciphername</a:t>
            </a:r>
            <a:r>
              <a:rPr lang="en-US" altLang="zh-CN" dirty="0">
                <a:solidFill>
                  <a:srgbClr val="000000"/>
                </a:solidFill>
                <a:latin typeface="Courier New" panose="02070309020205020404" pitchFamily="49" charset="0"/>
              </a:rPr>
              <a:t> [-in filename] [-out filename] [-pass </a:t>
            </a:r>
            <a:r>
              <a:rPr lang="en-US" altLang="zh-CN" dirty="0" err="1">
                <a:solidFill>
                  <a:srgbClr val="000000"/>
                </a:solidFill>
                <a:latin typeface="Courier New" panose="02070309020205020404" pitchFamily="49" charset="0"/>
              </a:rPr>
              <a:t>arg</a:t>
            </a:r>
            <a:r>
              <a:rPr lang="en-US" altLang="zh-CN" dirty="0">
                <a:solidFill>
                  <a:srgbClr val="000000"/>
                </a:solidFill>
                <a:latin typeface="Courier New" panose="02070309020205020404" pitchFamily="49" charset="0"/>
              </a:rPr>
              <a:t>] [-e] [-d] [-a/-base64] [-A] [-k password] [-</a:t>
            </a:r>
            <a:r>
              <a:rPr lang="en-US" altLang="zh-CN" dirty="0" err="1">
                <a:solidFill>
                  <a:srgbClr val="000000"/>
                </a:solidFill>
                <a:latin typeface="Courier New" panose="02070309020205020404" pitchFamily="49" charset="0"/>
              </a:rPr>
              <a:t>kfile</a:t>
            </a:r>
            <a:r>
              <a:rPr lang="en-US" altLang="zh-CN" dirty="0">
                <a:solidFill>
                  <a:srgbClr val="000000"/>
                </a:solidFill>
                <a:latin typeface="Courier New" panose="02070309020205020404" pitchFamily="49" charset="0"/>
              </a:rPr>
              <a:t> filename] </a:t>
            </a:r>
            <a:r>
              <a:rPr lang="en-US" altLang="zh-CN" dirty="0">
                <a:solidFill>
                  <a:srgbClr val="AF6243"/>
                </a:solidFill>
                <a:latin typeface="Courier New" panose="02070309020205020404" pitchFamily="49" charset="0"/>
              </a:rPr>
              <a:t>[-K key] [-iv IV] [-S salt] [-salt] [-</a:t>
            </a:r>
            <a:r>
              <a:rPr lang="en-US" altLang="zh-CN" dirty="0" err="1">
                <a:solidFill>
                  <a:srgbClr val="AF6243"/>
                </a:solidFill>
                <a:latin typeface="Courier New" panose="02070309020205020404" pitchFamily="49" charset="0"/>
              </a:rPr>
              <a:t>nosalt</a:t>
            </a:r>
            <a:r>
              <a:rPr lang="en-US" altLang="zh-CN" dirty="0">
                <a:solidFill>
                  <a:srgbClr val="AF6243"/>
                </a:solidFill>
                <a:latin typeface="Courier New" panose="02070309020205020404" pitchFamily="49" charset="0"/>
              </a:rPr>
              <a:t>] [-z]</a:t>
            </a:r>
            <a:r>
              <a:rPr lang="en-US" altLang="zh-CN" dirty="0">
                <a:solidFill>
                  <a:srgbClr val="000000"/>
                </a:solidFill>
                <a:latin typeface="Courier New" panose="02070309020205020404" pitchFamily="49" charset="0"/>
              </a:rPr>
              <a:t> [-md] [-p] [-P] [-</a:t>
            </a:r>
            <a:r>
              <a:rPr lang="en-US" altLang="zh-CN" dirty="0" err="1">
                <a:solidFill>
                  <a:srgbClr val="000000"/>
                </a:solidFill>
                <a:latin typeface="Courier New" panose="02070309020205020404" pitchFamily="49" charset="0"/>
              </a:rPr>
              <a:t>bufsize</a:t>
            </a:r>
            <a:r>
              <a:rPr lang="en-US" altLang="zh-CN" dirty="0">
                <a:solidFill>
                  <a:srgbClr val="000000"/>
                </a:solidFill>
                <a:latin typeface="Courier New" panose="02070309020205020404" pitchFamily="49" charset="0"/>
              </a:rPr>
              <a:t> number] [-</a:t>
            </a:r>
            <a:r>
              <a:rPr lang="en-US" altLang="zh-CN" dirty="0" err="1">
                <a:solidFill>
                  <a:srgbClr val="000000"/>
                </a:solidFill>
                <a:latin typeface="Courier New" panose="02070309020205020404" pitchFamily="49" charset="0"/>
              </a:rPr>
              <a:t>nopad</a:t>
            </a:r>
            <a:r>
              <a:rPr lang="en-US" altLang="zh-CN" dirty="0">
                <a:solidFill>
                  <a:srgbClr val="000000"/>
                </a:solidFill>
                <a:latin typeface="Courier New" panose="02070309020205020404" pitchFamily="49" charset="0"/>
              </a:rPr>
              <a:t>] [-debug] [-none] [-engine id]</a:t>
            </a:r>
            <a:endParaRPr lang="zh-CN" altLang="zh-CN"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834274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en-US" altLang="zh-CN"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OpenSSL</a:t>
            </a: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的使用</a:t>
            </a:r>
          </a:p>
        </p:txBody>
      </p:sp>
      <p:sp>
        <p:nvSpPr>
          <p:cNvPr id="16" name="文本框 15">
            <a:extLst>
              <a:ext uri="{FF2B5EF4-FFF2-40B4-BE49-F238E27FC236}">
                <a16:creationId xmlns:a16="http://schemas.microsoft.com/office/drawing/2014/main" id="{0A290092-85A8-931E-CA99-C721843BFA9C}"/>
              </a:ext>
            </a:extLst>
          </p:cNvPr>
          <p:cNvSpPr txBox="1"/>
          <p:nvPr/>
        </p:nvSpPr>
        <p:spPr>
          <a:xfrm>
            <a:off x="339199" y="3124375"/>
            <a:ext cx="11314085" cy="3883755"/>
          </a:xfrm>
          <a:prstGeom prst="rect">
            <a:avLst/>
          </a:prstGeom>
          <a:noFill/>
        </p:spPr>
        <p:txBody>
          <a:bodyPr wrap="square">
            <a:spAutoFit/>
          </a:bodyPr>
          <a:lstStyle/>
          <a:p>
            <a:pPr>
              <a:lnSpc>
                <a:spcPct val="150000"/>
              </a:lnSpc>
            </a:pPr>
            <a:r>
              <a:rPr lang="en-US" altLang="zh-CN" sz="2400" b="1" dirty="0">
                <a:solidFill>
                  <a:srgbClr val="000000"/>
                </a:solidFill>
                <a:latin typeface="Verdana" panose="020B0604030504040204" pitchFamily="34" charset="0"/>
              </a:rPr>
              <a:t>-md</a:t>
            </a:r>
            <a:r>
              <a:rPr lang="zh-CN" altLang="en-US" sz="2400" b="1" dirty="0">
                <a:solidFill>
                  <a:srgbClr val="000000"/>
                </a:solidFill>
                <a:latin typeface="Verdana" panose="020B0604030504040204" pitchFamily="34" charset="0"/>
              </a:rPr>
              <a:t>：</a:t>
            </a:r>
            <a:r>
              <a:rPr lang="zh-CN" altLang="en-US" sz="2400" dirty="0">
                <a:solidFill>
                  <a:srgbClr val="000000"/>
                </a:solidFill>
                <a:latin typeface="仿宋" panose="02010609060101010101" pitchFamily="49" charset="-122"/>
                <a:ea typeface="仿宋" panose="02010609060101010101" pitchFamily="49" charset="-122"/>
              </a:rPr>
              <a:t>摘要算法，当没有提供密钥时候，用于从口令中生成一个密钥，默认</a:t>
            </a:r>
            <a:r>
              <a:rPr lang="en-US" altLang="zh-CN" sz="2400" dirty="0">
                <a:solidFill>
                  <a:srgbClr val="000000"/>
                </a:solidFill>
                <a:latin typeface="仿宋" panose="02010609060101010101" pitchFamily="49" charset="-122"/>
                <a:ea typeface="仿宋" panose="02010609060101010101" pitchFamily="49" charset="-122"/>
              </a:rPr>
              <a:t>md5</a:t>
            </a:r>
          </a:p>
          <a:p>
            <a:pPr>
              <a:lnSpc>
                <a:spcPct val="150000"/>
              </a:lnSpc>
            </a:pPr>
            <a:r>
              <a:rPr lang="en-US" altLang="zh-CN" sz="2400" b="1" dirty="0">
                <a:solidFill>
                  <a:srgbClr val="000000"/>
                </a:solidFill>
                <a:latin typeface="Verdana" panose="020B0604030504040204" pitchFamily="34" charset="0"/>
              </a:rPr>
              <a:t>-p /-P</a:t>
            </a:r>
            <a:r>
              <a:rPr lang="zh-CN" altLang="en-US" sz="2400" b="1" dirty="0">
                <a:solidFill>
                  <a:srgbClr val="000000"/>
                </a:solidFill>
                <a:latin typeface="Verdana" panose="020B0604030504040204" pitchFamily="34" charset="0"/>
              </a:rPr>
              <a:t>：</a:t>
            </a:r>
            <a:r>
              <a:rPr lang="zh-CN" altLang="en-US" sz="2400" dirty="0">
                <a:solidFill>
                  <a:srgbClr val="000000"/>
                </a:solidFill>
                <a:latin typeface="仿宋" panose="02010609060101010101" pitchFamily="49" charset="-122"/>
                <a:ea typeface="仿宋" panose="02010609060101010101" pitchFamily="49" charset="-122"/>
              </a:rPr>
              <a:t>打印出使用的</a:t>
            </a:r>
            <a:r>
              <a:rPr lang="en-US" altLang="zh-CN" sz="2400" dirty="0">
                <a:solidFill>
                  <a:srgbClr val="000000"/>
                </a:solidFill>
                <a:latin typeface="仿宋" panose="02010609060101010101" pitchFamily="49" charset="-122"/>
                <a:ea typeface="仿宋" panose="02010609060101010101" pitchFamily="49" charset="-122"/>
              </a:rPr>
              <a:t>salt</a:t>
            </a:r>
            <a:r>
              <a:rPr lang="zh-CN" altLang="en-US" sz="2400" dirty="0">
                <a:solidFill>
                  <a:srgbClr val="000000"/>
                </a:solidFill>
                <a:latin typeface="仿宋" panose="02010609060101010101" pitchFamily="49" charset="-122"/>
                <a:ea typeface="仿宋" panose="02010609060101010101" pitchFamily="49" charset="-122"/>
              </a:rPr>
              <a:t>、口令以及初始化向量</a:t>
            </a:r>
            <a:r>
              <a:rPr lang="en-US" altLang="zh-CN" sz="2400" dirty="0">
                <a:solidFill>
                  <a:srgbClr val="000000"/>
                </a:solidFill>
                <a:latin typeface="仿宋" panose="02010609060101010101" pitchFamily="49" charset="-122"/>
                <a:ea typeface="仿宋" panose="02010609060101010101" pitchFamily="49" charset="-122"/>
              </a:rPr>
              <a:t>IV</a:t>
            </a:r>
            <a:r>
              <a:rPr lang="zh-CN" altLang="en-US" sz="2400" dirty="0">
                <a:solidFill>
                  <a:srgbClr val="000000"/>
                </a:solidFill>
                <a:latin typeface="仿宋" panose="02010609060101010101" pitchFamily="49" charset="-122"/>
                <a:ea typeface="仿宋" panose="02010609060101010101" pitchFamily="49" charset="-122"/>
              </a:rPr>
              <a:t>，做</a:t>
            </a:r>
            <a:r>
              <a:rPr lang="en-US" altLang="zh-CN" sz="2400" dirty="0">
                <a:solidFill>
                  <a:srgbClr val="000000"/>
                </a:solidFill>
                <a:latin typeface="仿宋" panose="02010609060101010101" pitchFamily="49" charset="-122"/>
                <a:ea typeface="仿宋" panose="02010609060101010101" pitchFamily="49" charset="-122"/>
              </a:rPr>
              <a:t>/</a:t>
            </a:r>
            <a:r>
              <a:rPr lang="zh-CN" altLang="en-US" sz="2400" dirty="0">
                <a:solidFill>
                  <a:srgbClr val="000000"/>
                </a:solidFill>
                <a:latin typeface="仿宋" panose="02010609060101010101" pitchFamily="49" charset="-122"/>
                <a:ea typeface="仿宋" panose="02010609060101010101" pitchFamily="49" charset="-122"/>
              </a:rPr>
              <a:t>不做加解密</a:t>
            </a:r>
          </a:p>
          <a:p>
            <a:pPr>
              <a:lnSpc>
                <a:spcPct val="150000"/>
              </a:lnSpc>
            </a:pPr>
            <a:r>
              <a:rPr lang="en-US" altLang="zh-CN" sz="2400" b="1" dirty="0">
                <a:solidFill>
                  <a:srgbClr val="000000"/>
                </a:solidFill>
                <a:latin typeface="Verdana" panose="020B0604030504040204" pitchFamily="34" charset="0"/>
              </a:rPr>
              <a:t>-</a:t>
            </a:r>
            <a:r>
              <a:rPr lang="en-US" altLang="zh-CN" sz="2400" b="1" dirty="0" err="1">
                <a:solidFill>
                  <a:srgbClr val="000000"/>
                </a:solidFill>
                <a:latin typeface="Verdana" panose="020B0604030504040204" pitchFamily="34" charset="0"/>
              </a:rPr>
              <a:t>bufsize</a:t>
            </a:r>
            <a:r>
              <a:rPr lang="zh-CN" altLang="en-US" sz="2400" b="1" dirty="0">
                <a:solidFill>
                  <a:srgbClr val="000000"/>
                </a:solidFill>
                <a:latin typeface="Verdana" panose="020B0604030504040204" pitchFamily="34" charset="0"/>
              </a:rPr>
              <a:t>：</a:t>
            </a:r>
            <a:r>
              <a:rPr lang="zh-CN" altLang="en-US" sz="2400" dirty="0">
                <a:solidFill>
                  <a:srgbClr val="000000"/>
                </a:solidFill>
                <a:latin typeface="仿宋" panose="02010609060101010101" pitchFamily="49" charset="-122"/>
                <a:ea typeface="仿宋" panose="02010609060101010101" pitchFamily="49" charset="-122"/>
              </a:rPr>
              <a:t>缓冲区大小</a:t>
            </a:r>
          </a:p>
          <a:p>
            <a:pPr>
              <a:lnSpc>
                <a:spcPct val="150000"/>
              </a:lnSpc>
            </a:pPr>
            <a:r>
              <a:rPr lang="en-US" altLang="zh-CN" sz="2400" b="1" dirty="0">
                <a:solidFill>
                  <a:srgbClr val="000000"/>
                </a:solidFill>
                <a:latin typeface="Verdana" panose="020B0604030504040204" pitchFamily="34" charset="0"/>
              </a:rPr>
              <a:t>-</a:t>
            </a:r>
            <a:r>
              <a:rPr lang="en-US" altLang="zh-CN" sz="2400" b="1" dirty="0" err="1">
                <a:solidFill>
                  <a:srgbClr val="000000"/>
                </a:solidFill>
                <a:latin typeface="Verdana" panose="020B0604030504040204" pitchFamily="34" charset="0"/>
              </a:rPr>
              <a:t>nopad</a:t>
            </a:r>
            <a:r>
              <a:rPr lang="zh-CN" altLang="en-US" sz="2400" b="1" dirty="0">
                <a:solidFill>
                  <a:srgbClr val="000000"/>
                </a:solidFill>
                <a:latin typeface="Verdana" panose="020B0604030504040204" pitchFamily="34" charset="0"/>
              </a:rPr>
              <a:t>：</a:t>
            </a:r>
            <a:r>
              <a:rPr lang="zh-CN" altLang="en-US" sz="2400" dirty="0">
                <a:solidFill>
                  <a:srgbClr val="000000"/>
                </a:solidFill>
                <a:latin typeface="仿宋" panose="02010609060101010101" pitchFamily="49" charset="-122"/>
                <a:ea typeface="仿宋" panose="02010609060101010101" pitchFamily="49" charset="-122"/>
              </a:rPr>
              <a:t>无填充</a:t>
            </a:r>
          </a:p>
          <a:p>
            <a:pPr>
              <a:lnSpc>
                <a:spcPct val="150000"/>
              </a:lnSpc>
            </a:pPr>
            <a:r>
              <a:rPr lang="en-US" altLang="zh-CN" sz="2400" b="1" dirty="0">
                <a:solidFill>
                  <a:srgbClr val="000000"/>
                </a:solidFill>
                <a:latin typeface="Verdana" panose="020B0604030504040204" pitchFamily="34" charset="0"/>
              </a:rPr>
              <a:t>-debug </a:t>
            </a:r>
            <a:r>
              <a:rPr lang="zh-CN" altLang="en-US" sz="2400" b="1" dirty="0">
                <a:solidFill>
                  <a:srgbClr val="000000"/>
                </a:solidFill>
                <a:latin typeface="Verdana" panose="020B0604030504040204" pitchFamily="34" charset="0"/>
              </a:rPr>
              <a:t>：</a:t>
            </a:r>
            <a:r>
              <a:rPr lang="zh-CN" altLang="en-US" sz="2400" dirty="0">
                <a:solidFill>
                  <a:srgbClr val="000000"/>
                </a:solidFill>
                <a:latin typeface="仿宋" panose="02010609060101010101" pitchFamily="49" charset="-122"/>
                <a:ea typeface="仿宋" panose="02010609060101010101" pitchFamily="49" charset="-122"/>
              </a:rPr>
              <a:t>打印调试信息</a:t>
            </a:r>
          </a:p>
          <a:p>
            <a:pPr>
              <a:lnSpc>
                <a:spcPct val="150000"/>
              </a:lnSpc>
            </a:pPr>
            <a:r>
              <a:rPr lang="en-US" altLang="zh-CN" sz="2400" b="1" dirty="0">
                <a:solidFill>
                  <a:srgbClr val="000000"/>
                </a:solidFill>
                <a:latin typeface="Verdana" panose="020B0604030504040204" pitchFamily="34" charset="0"/>
              </a:rPr>
              <a:t>-none </a:t>
            </a:r>
            <a:r>
              <a:rPr lang="zh-CN" altLang="en-US" sz="2400" b="1" dirty="0">
                <a:solidFill>
                  <a:srgbClr val="000000"/>
                </a:solidFill>
                <a:latin typeface="Verdana" panose="020B0604030504040204" pitchFamily="34" charset="0"/>
              </a:rPr>
              <a:t>：</a:t>
            </a:r>
            <a:r>
              <a:rPr lang="zh-CN" altLang="en-US" sz="2400" dirty="0">
                <a:solidFill>
                  <a:srgbClr val="000000"/>
                </a:solidFill>
                <a:latin typeface="仿宋" panose="02010609060101010101" pitchFamily="49" charset="-122"/>
                <a:ea typeface="仿宋" panose="02010609060101010101" pitchFamily="49" charset="-122"/>
              </a:rPr>
              <a:t>不执行加解密</a:t>
            </a:r>
          </a:p>
          <a:p>
            <a:pPr>
              <a:lnSpc>
                <a:spcPct val="150000"/>
              </a:lnSpc>
            </a:pPr>
            <a:endParaRPr lang="zh-CN" altLang="en-US" sz="2400" dirty="0">
              <a:solidFill>
                <a:srgbClr val="000000"/>
              </a:solidFill>
              <a:latin typeface="仿宋" panose="02010609060101010101" pitchFamily="49" charset="-122"/>
              <a:ea typeface="仿宋" panose="02010609060101010101" pitchFamily="49" charset="-122"/>
            </a:endParaRPr>
          </a:p>
        </p:txBody>
      </p:sp>
      <p:sp>
        <p:nvSpPr>
          <p:cNvPr id="2" name="文本框 1">
            <a:extLst>
              <a:ext uri="{FF2B5EF4-FFF2-40B4-BE49-F238E27FC236}">
                <a16:creationId xmlns:a16="http://schemas.microsoft.com/office/drawing/2014/main" id="{1A40FD10-2E2E-187A-A7F4-DAE6709FAE44}"/>
              </a:ext>
            </a:extLst>
          </p:cNvPr>
          <p:cNvSpPr txBox="1"/>
          <p:nvPr/>
        </p:nvSpPr>
        <p:spPr>
          <a:xfrm>
            <a:off x="339199" y="1218095"/>
            <a:ext cx="10654866" cy="1815882"/>
          </a:xfrm>
          <a:prstGeom prst="rect">
            <a:avLst/>
          </a:prstGeom>
          <a:noFill/>
        </p:spPr>
        <p:txBody>
          <a:bodyPr wrap="square">
            <a:spAutoFit/>
          </a:bodyPr>
          <a:lstStyle/>
          <a:p>
            <a:pPr lvl="0" algn="just"/>
            <a:r>
              <a:rPr lang="zh-CN" altLang="en-US" sz="2800" b="1" i="0" dirty="0">
                <a:solidFill>
                  <a:srgbClr val="000000"/>
                </a:solidFill>
                <a:effectLst/>
                <a:latin typeface="Verdana" panose="020B0604030504040204" pitchFamily="34" charset="0"/>
              </a:rPr>
              <a:t>对称加密指令语法</a:t>
            </a:r>
            <a:endParaRPr lang="en-US" altLang="zh-CN" sz="2800" b="1" i="0" dirty="0">
              <a:solidFill>
                <a:srgbClr val="000000"/>
              </a:solidFill>
              <a:effectLst/>
              <a:latin typeface="Verdana" panose="020B0604030504040204" pitchFamily="34" charset="0"/>
            </a:endParaRPr>
          </a:p>
          <a:p>
            <a:pPr lvl="0" algn="just"/>
            <a:endParaRPr lang="en-US" altLang="zh-CN" sz="1200" b="1" kern="100" dirty="0">
              <a:solidFill>
                <a:srgbClr val="000000"/>
              </a:solidFill>
              <a:latin typeface="Verdana" panose="020B0604030504040204" pitchFamily="34" charset="0"/>
              <a:ea typeface="等线" panose="02010600030101010101" pitchFamily="2" charset="-122"/>
              <a:cs typeface="Times New Roman" panose="02020603050405020304" pitchFamily="18" charset="0"/>
            </a:endParaRPr>
          </a:p>
          <a:p>
            <a:pPr lvl="0" algn="just"/>
            <a:r>
              <a:rPr lang="en-US" altLang="zh-CN" dirty="0">
                <a:solidFill>
                  <a:srgbClr val="000000"/>
                </a:solidFill>
                <a:latin typeface="Courier New" panose="02070309020205020404" pitchFamily="49" charset="0"/>
              </a:rPr>
              <a:t>openssl enc -</a:t>
            </a:r>
            <a:r>
              <a:rPr lang="en-US" altLang="zh-CN" dirty="0" err="1">
                <a:solidFill>
                  <a:srgbClr val="000000"/>
                </a:solidFill>
                <a:latin typeface="Courier New" panose="02070309020205020404" pitchFamily="49" charset="0"/>
              </a:rPr>
              <a:t>ciphername</a:t>
            </a:r>
            <a:r>
              <a:rPr lang="en-US" altLang="zh-CN" dirty="0">
                <a:solidFill>
                  <a:srgbClr val="000000"/>
                </a:solidFill>
                <a:latin typeface="Courier New" panose="02070309020205020404" pitchFamily="49" charset="0"/>
              </a:rPr>
              <a:t> [-in filename] [-out filename] [-pass </a:t>
            </a:r>
            <a:r>
              <a:rPr lang="en-US" altLang="zh-CN" dirty="0" err="1">
                <a:solidFill>
                  <a:srgbClr val="000000"/>
                </a:solidFill>
                <a:latin typeface="Courier New" panose="02070309020205020404" pitchFamily="49" charset="0"/>
              </a:rPr>
              <a:t>arg</a:t>
            </a:r>
            <a:r>
              <a:rPr lang="en-US" altLang="zh-CN" dirty="0">
                <a:solidFill>
                  <a:srgbClr val="000000"/>
                </a:solidFill>
                <a:latin typeface="Courier New" panose="02070309020205020404" pitchFamily="49" charset="0"/>
              </a:rPr>
              <a:t>] [-e] [-d] [-a/-base64] [-A] [-k password] [-</a:t>
            </a:r>
            <a:r>
              <a:rPr lang="en-US" altLang="zh-CN" dirty="0" err="1">
                <a:solidFill>
                  <a:srgbClr val="000000"/>
                </a:solidFill>
                <a:latin typeface="Courier New" panose="02070309020205020404" pitchFamily="49" charset="0"/>
              </a:rPr>
              <a:t>kfile</a:t>
            </a:r>
            <a:r>
              <a:rPr lang="en-US" altLang="zh-CN" dirty="0">
                <a:solidFill>
                  <a:srgbClr val="000000"/>
                </a:solidFill>
                <a:latin typeface="Courier New" panose="02070309020205020404" pitchFamily="49" charset="0"/>
              </a:rPr>
              <a:t> filename] </a:t>
            </a:r>
            <a:r>
              <a:rPr lang="en-US" altLang="zh-CN" dirty="0">
                <a:latin typeface="Courier New" panose="02070309020205020404" pitchFamily="49" charset="0"/>
              </a:rPr>
              <a:t>[-K key] [-iv IV] [-S salt] [-salt] [-</a:t>
            </a:r>
            <a:r>
              <a:rPr lang="en-US" altLang="zh-CN" dirty="0" err="1">
                <a:latin typeface="Courier New" panose="02070309020205020404" pitchFamily="49" charset="0"/>
              </a:rPr>
              <a:t>nosalt</a:t>
            </a:r>
            <a:r>
              <a:rPr lang="en-US" altLang="zh-CN" dirty="0">
                <a:latin typeface="Courier New" panose="02070309020205020404" pitchFamily="49" charset="0"/>
              </a:rPr>
              <a:t>] [-z] </a:t>
            </a:r>
            <a:r>
              <a:rPr lang="en-US" altLang="zh-CN" dirty="0">
                <a:solidFill>
                  <a:srgbClr val="AF6243"/>
                </a:solidFill>
                <a:latin typeface="Courier New" panose="02070309020205020404" pitchFamily="49" charset="0"/>
              </a:rPr>
              <a:t>[-md] [-p] [-P] [-</a:t>
            </a:r>
            <a:r>
              <a:rPr lang="en-US" altLang="zh-CN" dirty="0" err="1">
                <a:solidFill>
                  <a:srgbClr val="AF6243"/>
                </a:solidFill>
                <a:latin typeface="Courier New" panose="02070309020205020404" pitchFamily="49" charset="0"/>
              </a:rPr>
              <a:t>bufsize</a:t>
            </a:r>
            <a:r>
              <a:rPr lang="en-US" altLang="zh-CN" dirty="0">
                <a:solidFill>
                  <a:srgbClr val="AF6243"/>
                </a:solidFill>
                <a:latin typeface="Courier New" panose="02070309020205020404" pitchFamily="49" charset="0"/>
              </a:rPr>
              <a:t> number] [-</a:t>
            </a:r>
            <a:r>
              <a:rPr lang="en-US" altLang="zh-CN" dirty="0" err="1">
                <a:solidFill>
                  <a:srgbClr val="AF6243"/>
                </a:solidFill>
                <a:latin typeface="Courier New" panose="02070309020205020404" pitchFamily="49" charset="0"/>
              </a:rPr>
              <a:t>nopad</a:t>
            </a:r>
            <a:r>
              <a:rPr lang="en-US" altLang="zh-CN" dirty="0">
                <a:solidFill>
                  <a:srgbClr val="AF6243"/>
                </a:solidFill>
                <a:latin typeface="Courier New" panose="02070309020205020404" pitchFamily="49" charset="0"/>
              </a:rPr>
              <a:t>] [-debug] [-none] [-engine id]</a:t>
            </a:r>
            <a:endParaRPr lang="zh-CN" altLang="zh-CN" dirty="0">
              <a:solidFill>
                <a:srgbClr val="AF6243"/>
              </a:solidFill>
              <a:latin typeface="Courier New" panose="02070309020205020404" pitchFamily="49" charset="0"/>
            </a:endParaRPr>
          </a:p>
        </p:txBody>
      </p:sp>
    </p:spTree>
    <p:extLst>
      <p:ext uri="{BB962C8B-B14F-4D97-AF65-F5344CB8AC3E}">
        <p14:creationId xmlns:p14="http://schemas.microsoft.com/office/powerpoint/2010/main" val="2083536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en-US" altLang="zh-CN"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OpenSSL</a:t>
            </a: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的使用</a:t>
            </a:r>
          </a:p>
        </p:txBody>
      </p:sp>
      <p:sp>
        <p:nvSpPr>
          <p:cNvPr id="15" name="文本框 14">
            <a:extLst>
              <a:ext uri="{FF2B5EF4-FFF2-40B4-BE49-F238E27FC236}">
                <a16:creationId xmlns:a16="http://schemas.microsoft.com/office/drawing/2014/main" id="{724B4803-7EDD-F9BA-1E73-BA95954E31FE}"/>
              </a:ext>
            </a:extLst>
          </p:cNvPr>
          <p:cNvSpPr txBox="1"/>
          <p:nvPr/>
        </p:nvSpPr>
        <p:spPr>
          <a:xfrm>
            <a:off x="806263" y="1099255"/>
            <a:ext cx="11144731" cy="4247317"/>
          </a:xfrm>
          <a:prstGeom prst="rect">
            <a:avLst/>
          </a:prstGeom>
          <a:noFill/>
        </p:spPr>
        <p:txBody>
          <a:bodyPr wrap="square">
            <a:spAutoFit/>
          </a:bodyPr>
          <a:lstStyle/>
          <a:p>
            <a:pPr lvl="0" algn="just">
              <a:lnSpc>
                <a:spcPct val="150000"/>
              </a:lnSpc>
            </a:pP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查看</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OpenSSL</a:t>
            </a: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版本</a:t>
            </a:r>
            <a:endParaRPr lang="en-US" altLang="zh-CN" b="1" kern="100" dirty="0">
              <a:latin typeface="Times New Roman" panose="02020603050405020304" pitchFamily="18" charset="0"/>
              <a:ea typeface="宋体" panose="02010600030101010101" pitchFamily="2" charset="-122"/>
              <a:cs typeface="Times New Roman" panose="02020603050405020304" pitchFamily="18" charset="0"/>
            </a:endParaRPr>
          </a:p>
          <a:p>
            <a:pPr marL="228600" lvl="0" indent="266700" algn="just"/>
            <a:r>
              <a:rPr lang="en-US" altLang="zh-CN" kern="100" dirty="0">
                <a:latin typeface="宋体" panose="02010600030101010101" pitchFamily="2" charset="-122"/>
                <a:ea typeface="等线" panose="02010600030101010101" pitchFamily="2" charset="-122"/>
                <a:cs typeface="Times New Roman" panose="02020603050405020304" pitchFamily="18" charset="0"/>
              </a:rPr>
              <a:t>openssl version</a:t>
            </a:r>
          </a:p>
          <a:p>
            <a:pPr algn="just">
              <a:lnSpc>
                <a:spcPct val="150000"/>
              </a:lnSpc>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查看证书</a:t>
            </a:r>
          </a:p>
          <a:p>
            <a:pPr marL="228600" indent="266700" algn="just"/>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openssl x509 -in cert.crt -text -</a:t>
            </a:r>
            <a:r>
              <a:rPr lang="en-US" altLang="zh-CN" sz="1800" kern="100" dirty="0" err="1">
                <a:effectLst/>
                <a:latin typeface="宋体" panose="02010600030101010101" pitchFamily="2" charset="-122"/>
                <a:ea typeface="等线" panose="02010600030101010101" pitchFamily="2" charset="-122"/>
                <a:cs typeface="Times New Roman" panose="02020603050405020304" pitchFamily="18" charset="0"/>
              </a:rPr>
              <a:t>noout</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lnSpc>
                <a:spcPct val="150000"/>
              </a:lnSpc>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查看私钥</a:t>
            </a:r>
          </a:p>
          <a:p>
            <a:pPr marL="228600" indent="266700" algn="just"/>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openssl </a:t>
            </a:r>
            <a:r>
              <a:rPr lang="en-US" altLang="zh-CN" sz="1800" kern="100" dirty="0" err="1">
                <a:effectLst/>
                <a:latin typeface="宋体" panose="02010600030101010101" pitchFamily="2" charset="-122"/>
                <a:ea typeface="等线" panose="02010600030101010101" pitchFamily="2" charset="-122"/>
                <a:cs typeface="Times New Roman" panose="02020603050405020304" pitchFamily="18" charset="0"/>
              </a:rPr>
              <a:t>rsa</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-in </a:t>
            </a:r>
            <a:r>
              <a:rPr lang="en-US" altLang="zh-CN" sz="1800" kern="100" dirty="0" err="1">
                <a:effectLst/>
                <a:latin typeface="宋体" panose="02010600030101010101" pitchFamily="2" charset="-122"/>
                <a:ea typeface="等线" panose="02010600030101010101" pitchFamily="2" charset="-122"/>
                <a:cs typeface="Times New Roman" panose="02020603050405020304" pitchFamily="18" charset="0"/>
              </a:rPr>
              <a:t>server.key</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-text -</a:t>
            </a:r>
            <a:r>
              <a:rPr lang="en-US" altLang="zh-CN" sz="1800" kern="100" dirty="0" err="1">
                <a:effectLst/>
                <a:latin typeface="宋体" panose="02010600030101010101" pitchFamily="2" charset="-122"/>
                <a:ea typeface="等线" panose="02010600030101010101" pitchFamily="2" charset="-122"/>
                <a:cs typeface="Times New Roman" panose="02020603050405020304" pitchFamily="18" charset="0"/>
              </a:rPr>
              <a:t>noout</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查看</a:t>
            </a: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公钥</a:t>
            </a:r>
            <a:endParaRPr lang="zh-CN" altLang="zh-CN" b="1" kern="100" dirty="0">
              <a:latin typeface="Times New Roman" panose="02020603050405020304" pitchFamily="18" charset="0"/>
              <a:ea typeface="宋体" panose="02010600030101010101" pitchFamily="2" charset="-122"/>
              <a:cs typeface="Times New Roman" panose="02020603050405020304" pitchFamily="18" charset="0"/>
            </a:endParaRPr>
          </a:p>
          <a:p>
            <a:pPr marL="228600" indent="266700" algn="just"/>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openssl</a:t>
            </a:r>
            <a:r>
              <a:rPr lang="en-US" altLang="zh-CN" kern="100" dirty="0">
                <a:latin typeface="宋体"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宋体" panose="02010600030101010101" pitchFamily="2" charset="-122"/>
                <a:ea typeface="等线" panose="02010600030101010101" pitchFamily="2" charset="-122"/>
                <a:cs typeface="Times New Roman" panose="02020603050405020304" pitchFamily="18" charset="0"/>
              </a:rPr>
              <a:t>rsa</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宋体" panose="02010600030101010101" pitchFamily="2" charset="-122"/>
                <a:ea typeface="等线" panose="02010600030101010101" pitchFamily="2" charset="-122"/>
                <a:cs typeface="Times New Roman" panose="02020603050405020304" pitchFamily="18" charset="0"/>
              </a:rPr>
              <a:t>pubin</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-in </a:t>
            </a:r>
            <a:r>
              <a:rPr lang="en-US" altLang="zh-CN" sz="1800" kern="100" dirty="0" err="1">
                <a:effectLst/>
                <a:latin typeface="宋体" panose="02010600030101010101" pitchFamily="2" charset="-122"/>
                <a:ea typeface="等线" panose="02010600030101010101" pitchFamily="2" charset="-122"/>
                <a:cs typeface="Times New Roman" panose="02020603050405020304" pitchFamily="18" charset="0"/>
              </a:rPr>
              <a:t>pcapubkey.pem</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-text- </a:t>
            </a:r>
            <a:r>
              <a:rPr lang="en-US" altLang="zh-CN" sz="1800" kern="100" dirty="0" err="1">
                <a:effectLst/>
                <a:latin typeface="宋体" panose="02010600030101010101" pitchFamily="2" charset="-122"/>
                <a:ea typeface="等线" panose="02010600030101010101" pitchFamily="2" charset="-122"/>
                <a:cs typeface="Times New Roman" panose="02020603050405020304" pitchFamily="18" charset="0"/>
              </a:rPr>
              <a:t>noout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lnSpc>
                <a:spcPct val="150000"/>
              </a:lnSpc>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查看</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CSR</a:t>
            </a: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Certificate Signing Request</a:t>
            </a: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b="1" kern="100" dirty="0">
              <a:latin typeface="Times New Roman" panose="02020603050405020304" pitchFamily="18" charset="0"/>
              <a:ea typeface="宋体" panose="02010600030101010101" pitchFamily="2" charset="-122"/>
              <a:cs typeface="Times New Roman" panose="02020603050405020304" pitchFamily="18" charset="0"/>
            </a:endParaRPr>
          </a:p>
          <a:p>
            <a:pPr marL="228600" indent="266700" algn="just"/>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openssl req -in </a:t>
            </a:r>
            <a:r>
              <a:rPr lang="en-US" altLang="zh-CN" sz="1800" kern="100" dirty="0" err="1">
                <a:effectLst/>
                <a:latin typeface="宋体" panose="02010600030101010101" pitchFamily="2" charset="-122"/>
                <a:ea typeface="等线" panose="02010600030101010101" pitchFamily="2" charset="-122"/>
                <a:cs typeface="Times New Roman" panose="02020603050405020304" pitchFamily="18" charset="0"/>
              </a:rPr>
              <a:t>server.csr</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-text -</a:t>
            </a:r>
            <a:r>
              <a:rPr lang="en-US" altLang="zh-CN" sz="1800" kern="100" dirty="0" err="1">
                <a:effectLst/>
                <a:latin typeface="宋体" panose="02010600030101010101" pitchFamily="2" charset="-122"/>
                <a:ea typeface="等线" panose="02010600030101010101" pitchFamily="2" charset="-122"/>
                <a:cs typeface="Times New Roman" panose="02020603050405020304" pitchFamily="18" charset="0"/>
              </a:rPr>
              <a:t>noout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查看</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CRL</a:t>
            </a: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列表</a:t>
            </a:r>
            <a:endParaRPr lang="zh-CN" altLang="zh-CN" b="1" kern="100" dirty="0">
              <a:latin typeface="Times New Roman" panose="02020603050405020304" pitchFamily="18" charset="0"/>
              <a:ea typeface="宋体" panose="02010600030101010101" pitchFamily="2" charset="-122"/>
              <a:cs typeface="Times New Roman" panose="02020603050405020304" pitchFamily="18" charset="0"/>
            </a:endParaRPr>
          </a:p>
          <a:p>
            <a:pPr marL="228600" indent="266700" algn="just"/>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openssl </a:t>
            </a:r>
            <a:r>
              <a:rPr lang="en-US" altLang="zh-CN" sz="1800" kern="100" dirty="0" err="1">
                <a:effectLst/>
                <a:latin typeface="宋体" panose="02010600030101010101" pitchFamily="2" charset="-122"/>
                <a:ea typeface="等线" panose="02010600030101010101" pitchFamily="2" charset="-122"/>
                <a:cs typeface="Times New Roman" panose="02020603050405020304" pitchFamily="18" charset="0"/>
              </a:rPr>
              <a:t>crl</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-in </a:t>
            </a:r>
            <a:r>
              <a:rPr lang="en-US" altLang="zh-CN" sz="1800" kern="100" dirty="0" err="1">
                <a:effectLst/>
                <a:latin typeface="宋体" panose="02010600030101010101" pitchFamily="2" charset="-122"/>
                <a:ea typeface="等线" panose="02010600030101010101" pitchFamily="2" charset="-122"/>
                <a:cs typeface="Times New Roman" panose="02020603050405020304" pitchFamily="18" charset="0"/>
              </a:rPr>
              <a:t>testca.crl</a:t>
            </a: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-text -</a:t>
            </a:r>
            <a:r>
              <a:rPr lang="en-US" altLang="zh-CN" sz="1800" kern="100" dirty="0" err="1">
                <a:effectLst/>
                <a:latin typeface="宋体" panose="02010600030101010101" pitchFamily="2" charset="-122"/>
                <a:ea typeface="等线" panose="02010600030101010101" pitchFamily="2" charset="-122"/>
                <a:cs typeface="Times New Roman" panose="02020603050405020304" pitchFamily="18" charset="0"/>
              </a:rPr>
              <a:t>noout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08942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en-US" altLang="zh-CN"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OpenSSL</a:t>
            </a: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的使用</a:t>
            </a:r>
          </a:p>
        </p:txBody>
      </p:sp>
      <p:sp>
        <p:nvSpPr>
          <p:cNvPr id="14" name="文本框 13">
            <a:extLst>
              <a:ext uri="{FF2B5EF4-FFF2-40B4-BE49-F238E27FC236}">
                <a16:creationId xmlns:a16="http://schemas.microsoft.com/office/drawing/2014/main" id="{BFC38D74-316F-EF3C-8284-36EEC565A397}"/>
              </a:ext>
            </a:extLst>
          </p:cNvPr>
          <p:cNvSpPr txBox="1"/>
          <p:nvPr/>
        </p:nvSpPr>
        <p:spPr>
          <a:xfrm>
            <a:off x="660400" y="2216713"/>
            <a:ext cx="11262658" cy="2424574"/>
          </a:xfrm>
          <a:prstGeom prst="rect">
            <a:avLst/>
          </a:prstGeom>
          <a:noFill/>
        </p:spPr>
        <p:txBody>
          <a:bodyPr wrap="square">
            <a:spAutoFit/>
          </a:bodyPr>
          <a:lstStyle/>
          <a:p>
            <a:pPr marL="457200" indent="-457200">
              <a:lnSpc>
                <a:spcPct val="200000"/>
              </a:lnSpc>
              <a:buFont typeface="Arial" panose="020B0604020202020204" pitchFamily="34" charset="0"/>
              <a:buChar char="•"/>
            </a:pPr>
            <a:r>
              <a:rPr lang="zh-CN" altLang="en-US" sz="2800" dirty="0">
                <a:solidFill>
                  <a:srgbClr val="404244"/>
                </a:solidFill>
                <a:latin typeface="+mn-ea"/>
                <a:cs typeface="Helvetica" panose="020B0604020202020204" pitchFamily="34" charset="0"/>
              </a:rPr>
              <a:t>了解</a:t>
            </a:r>
            <a:r>
              <a:rPr lang="en-US" altLang="zh-CN" sz="2800" dirty="0">
                <a:solidFill>
                  <a:srgbClr val="404244"/>
                </a:solidFill>
                <a:latin typeface="+mn-ea"/>
                <a:cs typeface="Helvetica" panose="020B0604020202020204" pitchFamily="34" charset="0"/>
              </a:rPr>
              <a:t>OpenSSL</a:t>
            </a:r>
            <a:r>
              <a:rPr lang="zh-CN" altLang="en-US" sz="2800" dirty="0">
                <a:solidFill>
                  <a:srgbClr val="404244"/>
                </a:solidFill>
                <a:latin typeface="+mn-ea"/>
                <a:cs typeface="Helvetica" panose="020B0604020202020204" pitchFamily="34" charset="0"/>
              </a:rPr>
              <a:t>的更多命令行使用方法，参考</a:t>
            </a:r>
            <a:r>
              <a:rPr lang="en-US" altLang="zh-CN" sz="2800" dirty="0" err="1">
                <a:solidFill>
                  <a:srgbClr val="404244"/>
                </a:solidFill>
                <a:latin typeface="+mn-ea"/>
                <a:cs typeface="Helvetica" panose="020B0604020202020204" pitchFamily="34" charset="0"/>
              </a:rPr>
              <a:t>openssl</a:t>
            </a:r>
            <a:r>
              <a:rPr lang="en-US" altLang="zh-CN" sz="2800" dirty="0">
                <a:solidFill>
                  <a:srgbClr val="404244"/>
                </a:solidFill>
                <a:latin typeface="+mn-ea"/>
                <a:cs typeface="Helvetica" panose="020B0604020202020204" pitchFamily="34" charset="0"/>
              </a:rPr>
              <a:t>-cookbook</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2400" u="sng" kern="100" dirty="0">
                <a:solidFill>
                  <a:srgbClr val="0563C1"/>
                </a:solidFill>
                <a:effectLst/>
                <a:latin typeface="宋体" panose="02010600030101010101" pitchFamily="2" charset="-122"/>
                <a:ea typeface="等线" panose="02010600030101010101" pitchFamily="2" charset="-122"/>
                <a:cs typeface="Times New Roman" panose="02020603050405020304" pitchFamily="18" charset="0"/>
                <a:hlinkClick r:id="rId3"/>
              </a:rPr>
              <a:t>https://www.feistyduck.com/books/openssl-cookbook/</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nSpc>
                <a:spcPct val="200000"/>
              </a:lnSpc>
              <a:buFont typeface="Arial" panose="020B0604020202020204" pitchFamily="34" charset="0"/>
              <a:buChar char="•"/>
            </a:pPr>
            <a:endParaRPr lang="zh-CN" altLang="zh-CN" sz="2800" dirty="0">
              <a:solidFill>
                <a:srgbClr val="404244"/>
              </a:solidFill>
              <a:latin typeface="+mn-ea"/>
              <a:cs typeface="Helvetica" panose="020B0604020202020204" pitchFamily="34" charset="0"/>
            </a:endParaRPr>
          </a:p>
        </p:txBody>
      </p:sp>
    </p:spTree>
    <p:extLst>
      <p:ext uri="{BB962C8B-B14F-4D97-AF65-F5344CB8AC3E}">
        <p14:creationId xmlns:p14="http://schemas.microsoft.com/office/powerpoint/2010/main" val="3205728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4">
            <a:extLst>
              <a:ext uri="{FF2B5EF4-FFF2-40B4-BE49-F238E27FC236}">
                <a16:creationId xmlns:a16="http://schemas.microsoft.com/office/drawing/2014/main" id="{43E30178-F192-4DF0-824B-3AB1D2DC4773}"/>
              </a:ext>
            </a:extLst>
          </p:cNvPr>
          <p:cNvSpPr txBox="1">
            <a:spLocks/>
          </p:cNvSpPr>
          <p:nvPr/>
        </p:nvSpPr>
        <p:spPr>
          <a:xfrm>
            <a:off x="6187271" y="2726062"/>
            <a:ext cx="4635499" cy="809946"/>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5400" b="1" kern="1200">
                <a:solidFill>
                  <a:srgbClr val="7E0C6E"/>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4400" dirty="0">
                <a:latin typeface=""/>
                <a:ea typeface="微软雅黑" panose="020B0503020204020204" pitchFamily="34" charset="-122"/>
                <a:sym typeface=""/>
              </a:rPr>
              <a:t>实 验 要 求</a:t>
            </a:r>
          </a:p>
        </p:txBody>
      </p:sp>
      <p:sp>
        <p:nvSpPr>
          <p:cNvPr id="8" name="文本框 7">
            <a:extLst>
              <a:ext uri="{FF2B5EF4-FFF2-40B4-BE49-F238E27FC236}">
                <a16:creationId xmlns:a16="http://schemas.microsoft.com/office/drawing/2014/main" id="{408133FB-6424-4AF2-92D1-6CA6E1D573D5}"/>
              </a:ext>
            </a:extLst>
          </p:cNvPr>
          <p:cNvSpPr txBox="1"/>
          <p:nvPr/>
        </p:nvSpPr>
        <p:spPr>
          <a:xfrm>
            <a:off x="4449017" y="1947721"/>
            <a:ext cx="1549400" cy="2215991"/>
          </a:xfrm>
          <a:prstGeom prst="rect">
            <a:avLst/>
          </a:prstGeom>
          <a:noFill/>
        </p:spPr>
        <p:txBody>
          <a:bodyPr wrap="square" rtlCol="0">
            <a:spAutoFit/>
          </a:bodyPr>
          <a:lstStyle/>
          <a:p>
            <a:r>
              <a:rPr lang="en-US" altLang="zh-CN" sz="13800" dirty="0">
                <a:solidFill>
                  <a:schemeClr val="accent1"/>
                </a:solidFill>
                <a:latin typeface=""/>
                <a:ea typeface="微软雅黑" panose="020B0503020204020204" pitchFamily="34" charset="-122"/>
                <a:sym typeface=""/>
              </a:rPr>
              <a:t>0</a:t>
            </a:r>
            <a:endParaRPr lang="zh-CN" altLang="en-US" sz="13800" dirty="0">
              <a:solidFill>
                <a:schemeClr val="accent1"/>
              </a:solidFill>
              <a:latin typeface=""/>
              <a:ea typeface="微软雅黑" panose="020B0503020204020204" pitchFamily="34" charset="-122"/>
              <a:sym typeface=""/>
            </a:endParaRPr>
          </a:p>
        </p:txBody>
      </p:sp>
      <p:sp>
        <p:nvSpPr>
          <p:cNvPr id="9" name="文本框 8">
            <a:extLst>
              <a:ext uri="{FF2B5EF4-FFF2-40B4-BE49-F238E27FC236}">
                <a16:creationId xmlns:a16="http://schemas.microsoft.com/office/drawing/2014/main" id="{159B42D1-B6AF-4D0F-B5FB-95724C5EFB4B}"/>
              </a:ext>
            </a:extLst>
          </p:cNvPr>
          <p:cNvSpPr txBox="1"/>
          <p:nvPr/>
        </p:nvSpPr>
        <p:spPr>
          <a:xfrm>
            <a:off x="5403592" y="1964005"/>
            <a:ext cx="1549400" cy="2215991"/>
          </a:xfrm>
          <a:prstGeom prst="rect">
            <a:avLst/>
          </a:prstGeom>
          <a:noFill/>
        </p:spPr>
        <p:txBody>
          <a:bodyPr wrap="square" rtlCol="0">
            <a:spAutoFit/>
          </a:bodyPr>
          <a:lstStyle/>
          <a:p>
            <a:r>
              <a:rPr lang="en-US" altLang="zh-CN" sz="13800" dirty="0">
                <a:solidFill>
                  <a:schemeClr val="accent1"/>
                </a:solidFill>
                <a:latin typeface=""/>
                <a:ea typeface="微软雅黑" panose="020B0503020204020204" pitchFamily="34" charset="-122"/>
                <a:sym typeface=""/>
              </a:rPr>
              <a:t>3</a:t>
            </a:r>
            <a:endParaRPr lang="zh-CN" altLang="en-US" sz="13800" dirty="0">
              <a:solidFill>
                <a:schemeClr val="accent1"/>
              </a:solidFill>
              <a:latin typeface=""/>
              <a:ea typeface="微软雅黑" panose="020B0503020204020204" pitchFamily="34" charset="-122"/>
              <a:sym typeface=""/>
            </a:endParaRPr>
          </a:p>
        </p:txBody>
      </p:sp>
      <p:cxnSp>
        <p:nvCxnSpPr>
          <p:cNvPr id="10" name="直接连接符 9">
            <a:extLst>
              <a:ext uri="{FF2B5EF4-FFF2-40B4-BE49-F238E27FC236}">
                <a16:creationId xmlns:a16="http://schemas.microsoft.com/office/drawing/2014/main" id="{0BBAE508-C260-4CD0-806A-AF4FC18B866F}"/>
              </a:ext>
            </a:extLst>
          </p:cNvPr>
          <p:cNvCxnSpPr>
            <a:cxnSpLocks/>
          </p:cNvCxnSpPr>
          <p:nvPr/>
        </p:nvCxnSpPr>
        <p:spPr>
          <a:xfrm>
            <a:off x="6187271" y="3493007"/>
            <a:ext cx="4696628" cy="0"/>
          </a:xfrm>
          <a:prstGeom prst="line">
            <a:avLst/>
          </a:prstGeom>
          <a:ln w="38100">
            <a:solidFill>
              <a:srgbClr val="7E0C6E">
                <a:alpha val="19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744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实验环境</a:t>
            </a:r>
          </a:p>
        </p:txBody>
      </p:sp>
      <p:sp>
        <p:nvSpPr>
          <p:cNvPr id="2" name="文本框 1">
            <a:extLst>
              <a:ext uri="{FF2B5EF4-FFF2-40B4-BE49-F238E27FC236}">
                <a16:creationId xmlns:a16="http://schemas.microsoft.com/office/drawing/2014/main" id="{F1BF112A-1E6E-B7CB-C197-93FF0A3DD63A}"/>
              </a:ext>
            </a:extLst>
          </p:cNvPr>
          <p:cNvSpPr txBox="1"/>
          <p:nvPr/>
        </p:nvSpPr>
        <p:spPr>
          <a:xfrm>
            <a:off x="521519" y="1411690"/>
            <a:ext cx="7739956" cy="3409459"/>
          </a:xfrm>
          <a:prstGeom prst="rect">
            <a:avLst/>
          </a:prstGeom>
          <a:noFill/>
        </p:spPr>
        <p:txBody>
          <a:bodyPr wrap="square">
            <a:spAutoFit/>
          </a:bodyPr>
          <a:lstStyle/>
          <a:p>
            <a:pPr>
              <a:lnSpc>
                <a:spcPct val="200000"/>
              </a:lnSpc>
            </a:pPr>
            <a:r>
              <a:rPr lang="zh-CN" altLang="en-US" sz="2800" b="1" dirty="0">
                <a:solidFill>
                  <a:srgbClr val="404244"/>
                </a:solidFill>
                <a:latin typeface="+mn-ea"/>
                <a:cs typeface="Helvetica" panose="020B0604020202020204" pitchFamily="34" charset="0"/>
              </a:rPr>
              <a:t>系统：</a:t>
            </a:r>
            <a:r>
              <a:rPr lang="en-US" altLang="zh-CN" sz="2800" b="1" dirty="0">
                <a:solidFill>
                  <a:srgbClr val="404244"/>
                </a:solidFill>
                <a:latin typeface="+mn-ea"/>
                <a:cs typeface="Helvetica" panose="020B0604020202020204" pitchFamily="34" charset="0"/>
              </a:rPr>
              <a:t>Ubuntu 20.04</a:t>
            </a:r>
          </a:p>
          <a:p>
            <a:pPr marL="457200" indent="-457200">
              <a:lnSpc>
                <a:spcPct val="200000"/>
              </a:lnSpc>
              <a:buFont typeface="Arial" panose="020B0604020202020204" pitchFamily="34" charset="0"/>
              <a:buChar char="•"/>
            </a:pPr>
            <a:r>
              <a:rPr lang="zh-CN" altLang="en-US" sz="2800" dirty="0">
                <a:solidFill>
                  <a:srgbClr val="404244"/>
                </a:solidFill>
                <a:latin typeface="+mn-ea"/>
                <a:cs typeface="Helvetica" panose="020B0604020202020204" pitchFamily="34" charset="0"/>
              </a:rPr>
              <a:t>虚拟机</a:t>
            </a:r>
            <a:r>
              <a:rPr lang="en-US" altLang="zh-CN" sz="2800" dirty="0">
                <a:solidFill>
                  <a:srgbClr val="404244"/>
                </a:solidFill>
                <a:latin typeface="+mn-ea"/>
                <a:cs typeface="Helvetica" panose="020B0604020202020204" pitchFamily="34" charset="0"/>
              </a:rPr>
              <a:t>/</a:t>
            </a:r>
            <a:r>
              <a:rPr lang="zh-CN" altLang="en-US" sz="2800" dirty="0">
                <a:solidFill>
                  <a:srgbClr val="404244"/>
                </a:solidFill>
                <a:latin typeface="+mn-ea"/>
                <a:cs typeface="Helvetica" panose="020B0604020202020204" pitchFamily="34" charset="0"/>
              </a:rPr>
              <a:t>云服务器</a:t>
            </a:r>
            <a:endParaRPr lang="en-US" altLang="zh-CN" sz="2800" dirty="0">
              <a:solidFill>
                <a:srgbClr val="404244"/>
              </a:solidFill>
              <a:latin typeface="+mn-ea"/>
              <a:cs typeface="Helvetica" panose="020B0604020202020204" pitchFamily="34" charset="0"/>
            </a:endParaRPr>
          </a:p>
          <a:p>
            <a:pPr marL="457200" indent="-457200">
              <a:lnSpc>
                <a:spcPct val="200000"/>
              </a:lnSpc>
              <a:buFont typeface="Arial" panose="020B0604020202020204" pitchFamily="34" charset="0"/>
              <a:buChar char="•"/>
            </a:pPr>
            <a:r>
              <a:rPr lang="zh-CN" altLang="en-US" sz="2800" dirty="0">
                <a:solidFill>
                  <a:srgbClr val="404244"/>
                </a:solidFill>
                <a:latin typeface="+mn-ea"/>
                <a:cs typeface="Helvetica" panose="020B0604020202020204" pitchFamily="34" charset="0"/>
              </a:rPr>
              <a:t>无需可视化界面</a:t>
            </a:r>
            <a:endParaRPr lang="en-US" altLang="zh-CN" sz="2800" dirty="0">
              <a:solidFill>
                <a:srgbClr val="404244"/>
              </a:solidFill>
              <a:latin typeface="+mn-ea"/>
              <a:cs typeface="Helvetica" panose="020B0604020202020204" pitchFamily="34" charset="0"/>
            </a:endParaRPr>
          </a:p>
          <a:p>
            <a:pPr>
              <a:lnSpc>
                <a:spcPct val="200000"/>
              </a:lnSpc>
            </a:pPr>
            <a:r>
              <a:rPr lang="zh-CN" altLang="en-US" sz="2800" b="1" dirty="0">
                <a:solidFill>
                  <a:srgbClr val="404244"/>
                </a:solidFill>
                <a:latin typeface="+mn-ea"/>
                <a:cs typeface="Helvetica" panose="020B0604020202020204" pitchFamily="34" charset="0"/>
              </a:rPr>
              <a:t>工具：</a:t>
            </a:r>
            <a:r>
              <a:rPr lang="en-US" altLang="zh-CN" sz="2800" b="1" dirty="0">
                <a:solidFill>
                  <a:srgbClr val="404244"/>
                </a:solidFill>
                <a:latin typeface="+mn-ea"/>
                <a:cs typeface="Helvetica" panose="020B0604020202020204" pitchFamily="34" charset="0"/>
              </a:rPr>
              <a:t>OpenSSL 1.1.1f</a:t>
            </a:r>
            <a:r>
              <a:rPr lang="en-US" altLang="zh-CN" dirty="0"/>
              <a:t>	</a:t>
            </a:r>
            <a:endParaRPr lang="zh-CN" altLang="zh-CN" dirty="0"/>
          </a:p>
        </p:txBody>
      </p:sp>
      <p:sp>
        <p:nvSpPr>
          <p:cNvPr id="15" name="文本框 14">
            <a:extLst>
              <a:ext uri="{FF2B5EF4-FFF2-40B4-BE49-F238E27FC236}">
                <a16:creationId xmlns:a16="http://schemas.microsoft.com/office/drawing/2014/main" id="{A7BF49F3-4728-A001-A9AD-3BDED64CFDE8}"/>
              </a:ext>
            </a:extLst>
          </p:cNvPr>
          <p:cNvSpPr txBox="1"/>
          <p:nvPr/>
        </p:nvSpPr>
        <p:spPr>
          <a:xfrm>
            <a:off x="560044" y="4970886"/>
            <a:ext cx="6096000" cy="875881"/>
          </a:xfrm>
          <a:prstGeom prst="rect">
            <a:avLst/>
          </a:prstGeom>
          <a:noFill/>
        </p:spPr>
        <p:txBody>
          <a:bodyPr wrap="square">
            <a:spAutoFit/>
          </a:bodyPr>
          <a:lstStyle/>
          <a:p>
            <a:pPr algn="just" latinLnBrk="1">
              <a:lnSpc>
                <a:spcPct val="150000"/>
              </a:lnSpc>
            </a:pPr>
            <a:r>
              <a:rPr lang="en-US" altLang="zh-CN" b="1" kern="100" dirty="0" err="1">
                <a:latin typeface="宋体" panose="02010600030101010101" pitchFamily="2" charset="-122"/>
                <a:ea typeface="宋体" panose="02010600030101010101" pitchFamily="2" charset="-122"/>
                <a:cs typeface="Times New Roman" panose="02020603050405020304" pitchFamily="18" charset="0"/>
              </a:rPr>
              <a:t>sudo</a:t>
            </a:r>
            <a:r>
              <a:rPr lang="en-US" altLang="zh-CN" b="1" kern="100" dirty="0">
                <a:latin typeface="宋体" panose="02010600030101010101" pitchFamily="2" charset="-122"/>
                <a:ea typeface="宋体" panose="02010600030101010101" pitchFamily="2" charset="-122"/>
                <a:cs typeface="Times New Roman" panose="02020603050405020304" pitchFamily="18" charset="0"/>
              </a:rPr>
              <a:t> apt-get update</a:t>
            </a:r>
          </a:p>
          <a:p>
            <a:pPr algn="just" latinLnBrk="1">
              <a:lnSpc>
                <a:spcPct val="150000"/>
              </a:lnSpc>
            </a:pPr>
            <a:r>
              <a:rPr lang="en-US" altLang="zh-CN" b="1" kern="100" dirty="0" err="1">
                <a:latin typeface="宋体" panose="02010600030101010101" pitchFamily="2" charset="-122"/>
                <a:ea typeface="宋体" panose="02010600030101010101" pitchFamily="2" charset="-122"/>
                <a:cs typeface="Times New Roman" panose="02020603050405020304" pitchFamily="18" charset="0"/>
              </a:rPr>
              <a:t>sudo</a:t>
            </a:r>
            <a:r>
              <a:rPr lang="en-US" altLang="zh-CN" b="1" kern="100" dirty="0">
                <a:latin typeface="宋体" panose="02010600030101010101" pitchFamily="2" charset="-122"/>
                <a:ea typeface="宋体" panose="02010600030101010101" pitchFamily="2" charset="-122"/>
                <a:cs typeface="Times New Roman" panose="02020603050405020304" pitchFamily="18" charset="0"/>
              </a:rPr>
              <a:t> apt-get install openssl</a:t>
            </a:r>
            <a:r>
              <a:rPr lang="en-US" altLang="zh-CN" b="1"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b="1" dirty="0"/>
          </a:p>
        </p:txBody>
      </p:sp>
    </p:spTree>
    <p:extLst>
      <p:ext uri="{BB962C8B-B14F-4D97-AF65-F5344CB8AC3E}">
        <p14:creationId xmlns:p14="http://schemas.microsoft.com/office/powerpoint/2010/main" val="508077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实验要求</a:t>
            </a:r>
          </a:p>
        </p:txBody>
      </p:sp>
      <p:sp>
        <p:nvSpPr>
          <p:cNvPr id="2" name="文本框 1">
            <a:extLst>
              <a:ext uri="{FF2B5EF4-FFF2-40B4-BE49-F238E27FC236}">
                <a16:creationId xmlns:a16="http://schemas.microsoft.com/office/drawing/2014/main" id="{F1BF112A-1E6E-B7CB-C197-93FF0A3DD63A}"/>
              </a:ext>
            </a:extLst>
          </p:cNvPr>
          <p:cNvSpPr txBox="1"/>
          <p:nvPr/>
        </p:nvSpPr>
        <p:spPr>
          <a:xfrm>
            <a:off x="457370" y="983973"/>
            <a:ext cx="11935307" cy="4680192"/>
          </a:xfrm>
          <a:prstGeom prst="rect">
            <a:avLst/>
          </a:prstGeom>
          <a:noFill/>
        </p:spPr>
        <p:txBody>
          <a:bodyPr wrap="square">
            <a:spAutoFit/>
          </a:bodyPr>
          <a:lstStyle/>
          <a:p>
            <a:pPr>
              <a:lnSpc>
                <a:spcPct val="200000"/>
              </a:lnSpc>
            </a:pPr>
            <a:r>
              <a:rPr lang="zh-CN" altLang="en-US" sz="2800" b="1" dirty="0">
                <a:solidFill>
                  <a:srgbClr val="404244"/>
                </a:solidFill>
                <a:latin typeface="+mn-ea"/>
                <a:cs typeface="Helvetica" panose="020B0604020202020204" pitchFamily="34" charset="0"/>
              </a:rPr>
              <a:t>一、搭建私有</a:t>
            </a:r>
            <a:r>
              <a:rPr lang="en-US" altLang="zh-CN" sz="2800" b="1" dirty="0">
                <a:solidFill>
                  <a:srgbClr val="404244"/>
                </a:solidFill>
                <a:latin typeface="+mn-ea"/>
                <a:cs typeface="Helvetica" panose="020B0604020202020204" pitchFamily="34" charset="0"/>
              </a:rPr>
              <a:t>CA</a:t>
            </a:r>
          </a:p>
          <a:p>
            <a:pPr marL="514350" indent="-514350">
              <a:lnSpc>
                <a:spcPct val="200000"/>
              </a:lnSpc>
              <a:buAutoNum type="arabicPeriod"/>
            </a:pPr>
            <a:r>
              <a:rPr lang="zh-CN" altLang="en-US" sz="2800" b="1" dirty="0">
                <a:solidFill>
                  <a:srgbClr val="404244"/>
                </a:solidFill>
                <a:latin typeface="+mn-ea"/>
                <a:cs typeface="Helvetica" panose="020B0604020202020204" pitchFamily="34" charset="0"/>
              </a:rPr>
              <a:t>创建私有</a:t>
            </a:r>
            <a:r>
              <a:rPr lang="en-US" altLang="zh-CN" sz="2800" b="1" dirty="0">
                <a:solidFill>
                  <a:srgbClr val="404244"/>
                </a:solidFill>
                <a:latin typeface="+mn-ea"/>
                <a:cs typeface="Helvetica" panose="020B0604020202020204" pitchFamily="34" charset="0"/>
              </a:rPr>
              <a:t>CA</a:t>
            </a:r>
            <a:r>
              <a:rPr lang="zh-CN" altLang="en-US" sz="2800" b="1" dirty="0">
                <a:solidFill>
                  <a:srgbClr val="404244"/>
                </a:solidFill>
                <a:latin typeface="+mn-ea"/>
                <a:cs typeface="Helvetica" panose="020B0604020202020204" pitchFamily="34" charset="0"/>
              </a:rPr>
              <a:t>所需要的文件目录，保存</a:t>
            </a:r>
            <a:r>
              <a:rPr lang="en-US" altLang="zh-CN" sz="2800" b="1" dirty="0">
                <a:solidFill>
                  <a:srgbClr val="404244"/>
                </a:solidFill>
                <a:latin typeface="+mn-ea"/>
                <a:cs typeface="Helvetica" panose="020B0604020202020204" pitchFamily="34" charset="0"/>
              </a:rPr>
              <a:t>CA</a:t>
            </a:r>
            <a:r>
              <a:rPr lang="zh-CN" altLang="en-US" sz="2800" b="1" dirty="0">
                <a:solidFill>
                  <a:srgbClr val="404244"/>
                </a:solidFill>
                <a:latin typeface="+mn-ea"/>
                <a:cs typeface="Helvetica" panose="020B0604020202020204" pitchFamily="34" charset="0"/>
              </a:rPr>
              <a:t>的相关信息</a:t>
            </a:r>
            <a:endParaRPr lang="en-US" altLang="zh-CN" sz="2800" b="1" dirty="0">
              <a:solidFill>
                <a:srgbClr val="404244"/>
              </a:solidFill>
              <a:latin typeface="+mn-ea"/>
              <a:cs typeface="Helvetica" panose="020B0604020202020204" pitchFamily="34" charset="0"/>
            </a:endParaRPr>
          </a:p>
          <a:p>
            <a:pPr algn="just" latinLnBrk="1">
              <a:lnSpc>
                <a:spcPct val="150000"/>
              </a:lnSpc>
            </a:pPr>
            <a:r>
              <a:rPr lang="en-US" altLang="zh-CN" b="1" kern="100" dirty="0" err="1">
                <a:effectLst/>
                <a:latin typeface="宋体" panose="02010600030101010101" pitchFamily="2" charset="-122"/>
                <a:ea typeface="宋体" panose="02010600030101010101" pitchFamily="2" charset="-122"/>
                <a:cs typeface="Times New Roman" panose="02020603050405020304" pitchFamily="18" charset="0"/>
              </a:rPr>
              <a:t>mkdir</a:t>
            </a:r>
            <a:r>
              <a:rPr lang="en-US" altLang="zh-CN" b="1" kern="1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b="1" kern="100" dirty="0" err="1">
                <a:effectLst/>
                <a:latin typeface="宋体" panose="02010600030101010101" pitchFamily="2" charset="-122"/>
                <a:ea typeface="宋体" panose="02010600030101010101" pitchFamily="2" charset="-122"/>
                <a:cs typeface="Times New Roman" panose="02020603050405020304" pitchFamily="18" charset="0"/>
              </a:rPr>
              <a:t>myCA</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kern="100" dirty="0">
                <a:effectLst/>
                <a:latin typeface="宋体" panose="02010600030101010101" pitchFamily="2" charset="-122"/>
                <a:ea typeface="宋体" panose="02010600030101010101" pitchFamily="2" charset="-122"/>
                <a:cs typeface="Times New Roman" panose="02020603050405020304" pitchFamily="18" charset="0"/>
              </a:rPr>
              <a:t>创建</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CA</a:t>
            </a:r>
            <a:r>
              <a:rPr lang="zh-CN" altLang="zh-CN" kern="100" dirty="0">
                <a:effectLst/>
                <a:latin typeface="宋体" panose="02010600030101010101" pitchFamily="2" charset="-122"/>
                <a:ea typeface="宋体" panose="02010600030101010101" pitchFamily="2" charset="-122"/>
                <a:cs typeface="Times New Roman" panose="02020603050405020304" pitchFamily="18" charset="0"/>
              </a:rPr>
              <a:t>根文件夹</a:t>
            </a:r>
          </a:p>
          <a:p>
            <a:pPr algn="just" latinLnBrk="1">
              <a:lnSpc>
                <a:spcPct val="150000"/>
              </a:lnSpc>
            </a:pPr>
            <a:r>
              <a:rPr lang="en-US" altLang="zh-CN" b="1" kern="100" dirty="0">
                <a:effectLst/>
                <a:latin typeface="宋体" panose="02010600030101010101" pitchFamily="2" charset="-122"/>
                <a:ea typeface="宋体" panose="02010600030101010101" pitchFamily="2" charset="-122"/>
                <a:cs typeface="Times New Roman" panose="02020603050405020304" pitchFamily="18" charset="0"/>
              </a:rPr>
              <a:t>cd </a:t>
            </a:r>
            <a:r>
              <a:rPr lang="en-US" altLang="zh-CN" b="1" kern="100" dirty="0" err="1">
                <a:effectLst/>
                <a:latin typeface="宋体" panose="02010600030101010101" pitchFamily="2" charset="-122"/>
                <a:ea typeface="宋体" panose="02010600030101010101" pitchFamily="2" charset="-122"/>
                <a:cs typeface="Times New Roman" panose="02020603050405020304" pitchFamily="18" charset="0"/>
              </a:rPr>
              <a:t>myCA</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kern="100" dirty="0">
                <a:effectLst/>
                <a:latin typeface="宋体" panose="02010600030101010101" pitchFamily="2" charset="-122"/>
                <a:ea typeface="宋体" panose="02010600030101010101" pitchFamily="2" charset="-122"/>
                <a:cs typeface="Times New Roman" panose="02020603050405020304" pitchFamily="18" charset="0"/>
              </a:rPr>
              <a:t>进入</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CA</a:t>
            </a:r>
            <a:r>
              <a:rPr lang="zh-CN" altLang="zh-CN" kern="100" dirty="0">
                <a:effectLst/>
                <a:latin typeface="宋体" panose="02010600030101010101" pitchFamily="2" charset="-122"/>
                <a:ea typeface="宋体" panose="02010600030101010101" pitchFamily="2" charset="-122"/>
                <a:cs typeface="Times New Roman" panose="02020603050405020304" pitchFamily="18" charset="0"/>
              </a:rPr>
              <a:t>根文件夹</a:t>
            </a:r>
          </a:p>
          <a:p>
            <a:pPr algn="just" latinLnBrk="1">
              <a:lnSpc>
                <a:spcPct val="150000"/>
              </a:lnSpc>
            </a:pPr>
            <a:r>
              <a:rPr lang="en-US" altLang="zh-CN" b="1" kern="100" dirty="0" err="1">
                <a:effectLst/>
                <a:latin typeface="宋体" panose="02010600030101010101" pitchFamily="2" charset="-122"/>
                <a:ea typeface="宋体" panose="02010600030101010101" pitchFamily="2" charset="-122"/>
                <a:cs typeface="Times New Roman" panose="02020603050405020304" pitchFamily="18" charset="0"/>
              </a:rPr>
              <a:t>mkdir</a:t>
            </a:r>
            <a:r>
              <a:rPr lang="en-US" altLang="zh-CN" b="1" kern="1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b="1" kern="100" dirty="0" err="1">
                <a:effectLst/>
                <a:latin typeface="宋体" panose="02010600030101010101" pitchFamily="2" charset="-122"/>
                <a:ea typeface="宋体" panose="02010600030101010101" pitchFamily="2" charset="-122"/>
                <a:cs typeface="Times New Roman" panose="02020603050405020304" pitchFamily="18" charset="0"/>
              </a:rPr>
              <a:t>newcerts</a:t>
            </a:r>
            <a:r>
              <a:rPr lang="en-US" altLang="zh-CN" b="1" kern="100" dirty="0">
                <a:effectLst/>
                <a:latin typeface="宋体" panose="02010600030101010101" pitchFamily="2" charset="-122"/>
                <a:ea typeface="宋体" panose="02010600030101010101" pitchFamily="2" charset="-122"/>
                <a:cs typeface="Times New Roman" panose="02020603050405020304" pitchFamily="18" charset="0"/>
              </a:rPr>
              <a:t> private conf</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kern="100" dirty="0">
                <a:effectLst/>
                <a:latin typeface="宋体" panose="02010600030101010101" pitchFamily="2" charset="-122"/>
                <a:ea typeface="宋体" panose="02010600030101010101" pitchFamily="2" charset="-122"/>
                <a:cs typeface="Times New Roman" panose="02020603050405020304" pitchFamily="18" charset="0"/>
              </a:rPr>
              <a:t>创建三个文件夹，用来存放新发放证书、私钥和配置文件</a:t>
            </a:r>
            <a:endParaRPr lang="en-US" altLang="zh-CN"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latinLnBrk="1">
              <a:lnSpc>
                <a:spcPct val="150000"/>
              </a:lnSpc>
            </a:pPr>
            <a:r>
              <a:rPr lang="en-US" altLang="zh-CN" b="1" kern="100" dirty="0" err="1">
                <a:latin typeface="宋体" panose="02010600030101010101" pitchFamily="2" charset="-122"/>
                <a:ea typeface="宋体" panose="02010600030101010101" pitchFamily="2" charset="-122"/>
                <a:cs typeface="Times New Roman" panose="02020603050405020304" pitchFamily="18" charset="0"/>
              </a:rPr>
              <a:t>chmod</a:t>
            </a:r>
            <a:r>
              <a:rPr lang="en-US" altLang="zh-CN" b="1" kern="100" dirty="0">
                <a:latin typeface="宋体" panose="02010600030101010101" pitchFamily="2" charset="-122"/>
                <a:ea typeface="宋体" panose="02010600030101010101" pitchFamily="2" charset="-122"/>
                <a:cs typeface="Times New Roman" panose="02020603050405020304" pitchFamily="18" charset="0"/>
              </a:rPr>
              <a:t> g-</a:t>
            </a:r>
            <a:r>
              <a:rPr lang="en-US" altLang="zh-CN" b="1" kern="100" dirty="0" err="1">
                <a:latin typeface="宋体" panose="02010600030101010101" pitchFamily="2" charset="-122"/>
                <a:ea typeface="宋体" panose="02010600030101010101" pitchFamily="2" charset="-122"/>
                <a:cs typeface="Times New Roman" panose="02020603050405020304" pitchFamily="18" charset="0"/>
              </a:rPr>
              <a:t>rwx,o</a:t>
            </a:r>
            <a:r>
              <a:rPr lang="en-US" altLang="zh-CN" b="1" kern="100" dirty="0">
                <a:latin typeface="宋体" panose="02010600030101010101" pitchFamily="2" charset="-122"/>
                <a:ea typeface="宋体" panose="02010600030101010101" pitchFamily="2" charset="-122"/>
                <a:cs typeface="Times New Roman" panose="02020603050405020304" pitchFamily="18" charset="0"/>
              </a:rPr>
              <a:t>-</a:t>
            </a:r>
            <a:r>
              <a:rPr lang="en-US" altLang="zh-CN" b="1" kern="100" dirty="0" err="1">
                <a:latin typeface="宋体" panose="02010600030101010101" pitchFamily="2" charset="-122"/>
                <a:ea typeface="宋体" panose="02010600030101010101" pitchFamily="2" charset="-122"/>
                <a:cs typeface="Times New Roman" panose="02020603050405020304" pitchFamily="18" charset="0"/>
              </a:rPr>
              <a:t>rwx</a:t>
            </a:r>
            <a:r>
              <a:rPr lang="en-US" altLang="zh-CN" b="1" kern="100" dirty="0">
                <a:latin typeface="宋体" panose="02010600030101010101" pitchFamily="2" charset="-122"/>
                <a:ea typeface="宋体" panose="02010600030101010101" pitchFamily="2" charset="-122"/>
                <a:cs typeface="Times New Roman" panose="02020603050405020304" pitchFamily="18" charset="0"/>
              </a:rPr>
              <a:t> private</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kern="100" dirty="0">
                <a:latin typeface="宋体" panose="02010600030101010101" pitchFamily="2" charset="-122"/>
                <a:ea typeface="宋体" panose="02010600030101010101" pitchFamily="2" charset="-122"/>
                <a:cs typeface="Times New Roman" panose="02020603050405020304" pitchFamily="18" charset="0"/>
              </a:rPr>
              <a:t>设置</a:t>
            </a:r>
            <a:r>
              <a:rPr lang="en-US" altLang="zh-CN" kern="100" dirty="0">
                <a:latin typeface="宋体" panose="02010600030101010101" pitchFamily="2" charset="-122"/>
                <a:ea typeface="宋体" panose="02010600030101010101" pitchFamily="2" charset="-122"/>
                <a:cs typeface="Times New Roman" panose="02020603050405020304" pitchFamily="18" charset="0"/>
              </a:rPr>
              <a:t>private</a:t>
            </a:r>
            <a:r>
              <a:rPr lang="zh-CN" altLang="zh-CN" kern="100" dirty="0">
                <a:latin typeface="宋体" panose="02010600030101010101" pitchFamily="2" charset="-122"/>
                <a:ea typeface="宋体" panose="02010600030101010101" pitchFamily="2" charset="-122"/>
                <a:cs typeface="Times New Roman" panose="02020603050405020304" pitchFamily="18" charset="0"/>
              </a:rPr>
              <a:t>文件夹的操作权限</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latinLnBrk="1">
              <a:lnSpc>
                <a:spcPct val="150000"/>
              </a:lnSpc>
            </a:pPr>
            <a:r>
              <a:rPr lang="en-US" altLang="zh-CN" b="1" kern="100" dirty="0">
                <a:latin typeface="宋体" panose="02010600030101010101" pitchFamily="2" charset="-122"/>
                <a:ea typeface="宋体" panose="02010600030101010101" pitchFamily="2" charset="-122"/>
                <a:cs typeface="Times New Roman" panose="02020603050405020304" pitchFamily="18" charset="0"/>
              </a:rPr>
              <a:t>touch index serial </a:t>
            </a:r>
            <a:r>
              <a:rPr lang="en-US" altLang="zh-CN" b="1" kern="100" dirty="0" err="1">
                <a:latin typeface="宋体" panose="02010600030101010101" pitchFamily="2" charset="-122"/>
                <a:ea typeface="宋体" panose="02010600030101010101" pitchFamily="2" charset="-122"/>
                <a:cs typeface="Times New Roman" panose="02020603050405020304" pitchFamily="18" charset="0"/>
              </a:rPr>
              <a:t>crlnumber</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kern="100" dirty="0">
                <a:latin typeface="宋体" panose="02010600030101010101" pitchFamily="2" charset="-122"/>
                <a:ea typeface="宋体" panose="02010600030101010101" pitchFamily="2" charset="-122"/>
                <a:cs typeface="Times New Roman" panose="02020603050405020304" pitchFamily="18" charset="0"/>
              </a:rPr>
              <a:t>创建证书信息数据库</a:t>
            </a:r>
            <a:r>
              <a:rPr lang="zh-CN" altLang="en-US" kern="100" dirty="0">
                <a:latin typeface="宋体" panose="02010600030101010101" pitchFamily="2" charset="-122"/>
                <a:ea typeface="宋体" panose="02010600030101010101" pitchFamily="2" charset="-122"/>
                <a:cs typeface="Times New Roman" panose="02020603050405020304" pitchFamily="18" charset="0"/>
              </a:rPr>
              <a:t>、证书序号文件、</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crl</a:t>
            </a:r>
            <a:r>
              <a:rPr lang="zh-CN" altLang="en-US" kern="100" dirty="0">
                <a:latin typeface="宋体" panose="02010600030101010101" pitchFamily="2" charset="-122"/>
                <a:ea typeface="宋体" panose="02010600030101010101" pitchFamily="2" charset="-122"/>
                <a:cs typeface="Times New Roman" panose="02020603050405020304" pitchFamily="18" charset="0"/>
              </a:rPr>
              <a:t>序号文件</a:t>
            </a: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latinLnBrk="1">
              <a:lnSpc>
                <a:spcPct val="150000"/>
              </a:lnSpc>
            </a:pPr>
            <a:r>
              <a:rPr lang="en-US" altLang="zh-CN" b="1" kern="100" dirty="0">
                <a:latin typeface="宋体" panose="02010600030101010101" pitchFamily="2" charset="-122"/>
                <a:ea typeface="宋体" panose="02010600030101010101" pitchFamily="2" charset="-122"/>
                <a:cs typeface="Times New Roman" panose="02020603050405020304" pitchFamily="18" charset="0"/>
              </a:rPr>
              <a:t>echo 01 &gt; serial</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zh-CN" altLang="en-US" kern="100" dirty="0">
                <a:latin typeface="宋体" panose="02010600030101010101" pitchFamily="2" charset="-122"/>
                <a:ea typeface="宋体" panose="02010600030101010101" pitchFamily="2" charset="-122"/>
                <a:cs typeface="Times New Roman" panose="02020603050405020304" pitchFamily="18" charset="0"/>
              </a:rPr>
              <a:t>初始化</a:t>
            </a:r>
            <a:r>
              <a:rPr lang="zh-CN" altLang="zh-CN" kern="100" dirty="0">
                <a:latin typeface="宋体" panose="02010600030101010101" pitchFamily="2" charset="-122"/>
                <a:ea typeface="宋体" panose="02010600030101010101" pitchFamily="2" charset="-122"/>
                <a:cs typeface="Times New Roman" panose="02020603050405020304" pitchFamily="18" charset="0"/>
              </a:rPr>
              <a:t>证书的序号</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latinLnBrk="1">
              <a:lnSpc>
                <a:spcPct val="150000"/>
              </a:lnSpc>
            </a:pPr>
            <a:r>
              <a:rPr lang="en-US" altLang="zh-CN" b="1" kern="100" dirty="0">
                <a:latin typeface="宋体" panose="02010600030101010101" pitchFamily="2" charset="-122"/>
                <a:ea typeface="宋体" panose="02010600030101010101" pitchFamily="2" charset="-122"/>
                <a:cs typeface="Times New Roman" panose="02020603050405020304" pitchFamily="18" charset="0"/>
              </a:rPr>
              <a:t>echo 01 &gt; </a:t>
            </a:r>
            <a:r>
              <a:rPr lang="en-US" altLang="zh-CN" b="1" kern="100" dirty="0" err="1">
                <a:latin typeface="宋体" panose="02010600030101010101" pitchFamily="2" charset="-122"/>
                <a:ea typeface="宋体" panose="02010600030101010101" pitchFamily="2" charset="-122"/>
                <a:cs typeface="Times New Roman" panose="02020603050405020304" pitchFamily="18" charset="0"/>
              </a:rPr>
              <a:t>crlnumber</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kern="100" dirty="0">
                <a:latin typeface="宋体" panose="02010600030101010101" pitchFamily="2" charset="-122"/>
                <a:ea typeface="宋体" panose="02010600030101010101" pitchFamily="2" charset="-122"/>
                <a:cs typeface="Times New Roman" panose="02020603050405020304" pitchFamily="18" charset="0"/>
              </a:rPr>
              <a:t>初始化吊销证书序号</a:t>
            </a:r>
          </a:p>
        </p:txBody>
      </p:sp>
    </p:spTree>
    <p:extLst>
      <p:ext uri="{BB962C8B-B14F-4D97-AF65-F5344CB8AC3E}">
        <p14:creationId xmlns:p14="http://schemas.microsoft.com/office/powerpoint/2010/main" val="823109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16C0D8B-130C-0CB1-5005-65B8330C5189}"/>
              </a:ext>
            </a:extLst>
          </p:cNvPr>
          <p:cNvPicPr>
            <a:picLocks noChangeAspect="1"/>
          </p:cNvPicPr>
          <p:nvPr/>
        </p:nvPicPr>
        <p:blipFill>
          <a:blip r:embed="rId2"/>
          <a:stretch>
            <a:fillRect/>
          </a:stretch>
        </p:blipFill>
        <p:spPr>
          <a:xfrm>
            <a:off x="2184546" y="2696211"/>
            <a:ext cx="8289871" cy="930390"/>
          </a:xfrm>
          <a:prstGeom prst="rect">
            <a:avLst/>
          </a:prstGeom>
        </p:spPr>
      </p:pic>
      <p:sp>
        <p:nvSpPr>
          <p:cNvPr id="8" name="文本框 7">
            <a:extLst>
              <a:ext uri="{FF2B5EF4-FFF2-40B4-BE49-F238E27FC236}">
                <a16:creationId xmlns:a16="http://schemas.microsoft.com/office/drawing/2014/main" id="{A9D10A29-2939-9C7A-8CB1-D628234278D4}"/>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实验要求</a:t>
            </a:r>
          </a:p>
        </p:txBody>
      </p:sp>
      <p:sp>
        <p:nvSpPr>
          <p:cNvPr id="9" name="文本框 8">
            <a:extLst>
              <a:ext uri="{FF2B5EF4-FFF2-40B4-BE49-F238E27FC236}">
                <a16:creationId xmlns:a16="http://schemas.microsoft.com/office/drawing/2014/main" id="{0B46AECC-D1DA-8D0B-91B6-84C53D256066}"/>
              </a:ext>
            </a:extLst>
          </p:cNvPr>
          <p:cNvSpPr txBox="1"/>
          <p:nvPr/>
        </p:nvSpPr>
        <p:spPr>
          <a:xfrm>
            <a:off x="457370" y="983973"/>
            <a:ext cx="11935307" cy="824136"/>
          </a:xfrm>
          <a:prstGeom prst="rect">
            <a:avLst/>
          </a:prstGeom>
          <a:noFill/>
        </p:spPr>
        <p:txBody>
          <a:bodyPr wrap="square">
            <a:spAutoFit/>
          </a:bodyPr>
          <a:lstStyle/>
          <a:p>
            <a:pPr>
              <a:lnSpc>
                <a:spcPct val="200000"/>
              </a:lnSpc>
            </a:pPr>
            <a:r>
              <a:rPr lang="zh-CN" altLang="en-US" sz="2800" b="1" dirty="0">
                <a:solidFill>
                  <a:srgbClr val="404244"/>
                </a:solidFill>
                <a:latin typeface="+mn-ea"/>
                <a:cs typeface="Helvetica" panose="020B0604020202020204" pitchFamily="34" charset="0"/>
              </a:rPr>
              <a:t>一、搭建私有</a:t>
            </a:r>
            <a:r>
              <a:rPr lang="en-US" altLang="zh-CN" sz="2800" b="1" dirty="0">
                <a:solidFill>
                  <a:srgbClr val="404244"/>
                </a:solidFill>
                <a:latin typeface="+mn-ea"/>
                <a:cs typeface="Helvetica" panose="020B0604020202020204" pitchFamily="34" charset="0"/>
              </a:rPr>
              <a:t>CA</a:t>
            </a:r>
          </a:p>
        </p:txBody>
      </p:sp>
      <p:pic>
        <p:nvPicPr>
          <p:cNvPr id="11" name="图片 10">
            <a:extLst>
              <a:ext uri="{FF2B5EF4-FFF2-40B4-BE49-F238E27FC236}">
                <a16:creationId xmlns:a16="http://schemas.microsoft.com/office/drawing/2014/main" id="{1887C790-639D-B684-854D-2E4DB87BCEB9}"/>
              </a:ext>
            </a:extLst>
          </p:cNvPr>
          <p:cNvPicPr>
            <a:picLocks noChangeAspect="1"/>
          </p:cNvPicPr>
          <p:nvPr/>
        </p:nvPicPr>
        <p:blipFill>
          <a:blip r:embed="rId3"/>
          <a:stretch>
            <a:fillRect/>
          </a:stretch>
        </p:blipFill>
        <p:spPr>
          <a:xfrm>
            <a:off x="1655894" y="1354872"/>
            <a:ext cx="3951156" cy="5046054"/>
          </a:xfrm>
          <a:prstGeom prst="rect">
            <a:avLst/>
          </a:prstGeom>
        </p:spPr>
      </p:pic>
      <p:pic>
        <p:nvPicPr>
          <p:cNvPr id="13" name="图片 12">
            <a:extLst>
              <a:ext uri="{FF2B5EF4-FFF2-40B4-BE49-F238E27FC236}">
                <a16:creationId xmlns:a16="http://schemas.microsoft.com/office/drawing/2014/main" id="{C4907D19-57A8-7CFD-0AD1-C472D9DBCEF3}"/>
              </a:ext>
            </a:extLst>
          </p:cNvPr>
          <p:cNvPicPr>
            <a:picLocks noChangeAspect="1"/>
          </p:cNvPicPr>
          <p:nvPr/>
        </p:nvPicPr>
        <p:blipFill rotWithShape="1">
          <a:blip r:embed="rId4"/>
          <a:srcRect r="13402"/>
          <a:stretch/>
        </p:blipFill>
        <p:spPr>
          <a:xfrm>
            <a:off x="6386630" y="1366626"/>
            <a:ext cx="4224219" cy="4965247"/>
          </a:xfrm>
          <a:prstGeom prst="rect">
            <a:avLst/>
          </a:prstGeom>
        </p:spPr>
      </p:pic>
    </p:spTree>
    <p:extLst>
      <p:ext uri="{BB962C8B-B14F-4D97-AF65-F5344CB8AC3E}">
        <p14:creationId xmlns:p14="http://schemas.microsoft.com/office/powerpoint/2010/main" val="324977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5FCA0-A8A6-A37B-92A8-D315FC38A95A}"/>
            </a:ext>
          </a:extLst>
        </p:cNvPr>
        <p:cNvGrpSpPr/>
        <p:nvPr/>
      </p:nvGrpSpPr>
      <p:grpSpPr>
        <a:xfrm>
          <a:off x="0" y="0"/>
          <a:ext cx="0" cy="0"/>
          <a:chOff x="0" y="0"/>
          <a:chExt cx="0" cy="0"/>
        </a:xfrm>
      </p:grpSpPr>
      <p:grpSp>
        <p:nvGrpSpPr>
          <p:cNvPr id="3" name="组合 2">
            <a:extLst>
              <a:ext uri="{FF2B5EF4-FFF2-40B4-BE49-F238E27FC236}">
                <a16:creationId xmlns:a16="http://schemas.microsoft.com/office/drawing/2014/main" id="{0FC93B3E-26F9-8633-25B2-A214094DF0F9}"/>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55A1B121-661C-7EEE-4E0F-193EA3882298}"/>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1873F8B5-DCFB-8447-9BF0-EBC6626080E8}"/>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74E52F7D-F3CE-64DE-B3FD-82A3066E4536}"/>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20548FB1-49FC-C55F-77C2-04FB49731E4E}"/>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D13CE72-0F38-12AE-9F63-C99F7A938434}"/>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7E9881BD-23EC-9DC1-3D02-51B14EC26CAE}"/>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ABE2ED03-3305-7669-0483-FDBAB85279D2}"/>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97BCC566-56B3-B737-9338-AB571BBD9F8A}"/>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D4572BC1-77FF-5219-F6EA-3795B399A73E}"/>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356F3066-134E-1476-5EE4-A8DF8B47503C}"/>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57713F0F-9F46-71BC-2552-B4581CD24FD1}"/>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实验要求</a:t>
            </a:r>
          </a:p>
        </p:txBody>
      </p:sp>
      <p:sp>
        <p:nvSpPr>
          <p:cNvPr id="2" name="文本框 1">
            <a:extLst>
              <a:ext uri="{FF2B5EF4-FFF2-40B4-BE49-F238E27FC236}">
                <a16:creationId xmlns:a16="http://schemas.microsoft.com/office/drawing/2014/main" id="{8FEA4E89-E2F0-AFCF-3130-27E59C23A533}"/>
              </a:ext>
            </a:extLst>
          </p:cNvPr>
          <p:cNvSpPr txBox="1"/>
          <p:nvPr/>
        </p:nvSpPr>
        <p:spPr>
          <a:xfrm>
            <a:off x="457370" y="786637"/>
            <a:ext cx="11935307" cy="2293064"/>
          </a:xfrm>
          <a:prstGeom prst="rect">
            <a:avLst/>
          </a:prstGeom>
          <a:noFill/>
        </p:spPr>
        <p:txBody>
          <a:bodyPr wrap="square">
            <a:spAutoFit/>
          </a:bodyPr>
          <a:lstStyle/>
          <a:p>
            <a:pPr>
              <a:lnSpc>
                <a:spcPct val="200000"/>
              </a:lnSpc>
            </a:pPr>
            <a:r>
              <a:rPr lang="zh-CN" altLang="en-US" sz="2800" b="1" dirty="0">
                <a:solidFill>
                  <a:srgbClr val="404244"/>
                </a:solidFill>
                <a:latin typeface="+mn-ea"/>
                <a:cs typeface="Helvetica" panose="020B0604020202020204" pitchFamily="34" charset="0"/>
              </a:rPr>
              <a:t>一、搭建私有</a:t>
            </a:r>
            <a:r>
              <a:rPr lang="en-US" altLang="zh-CN" sz="2800" b="1" dirty="0">
                <a:solidFill>
                  <a:srgbClr val="404244"/>
                </a:solidFill>
                <a:latin typeface="+mn-ea"/>
                <a:cs typeface="Helvetica" panose="020B0604020202020204" pitchFamily="34" charset="0"/>
              </a:rPr>
              <a:t>CA</a:t>
            </a:r>
          </a:p>
          <a:p>
            <a:pPr>
              <a:lnSpc>
                <a:spcPct val="200000"/>
              </a:lnSpc>
            </a:pPr>
            <a:r>
              <a:rPr lang="en-US" altLang="zh-CN" sz="2800" b="1" dirty="0">
                <a:solidFill>
                  <a:srgbClr val="404244"/>
                </a:solidFill>
                <a:latin typeface="+mn-ea"/>
                <a:cs typeface="Helvetica" panose="020B0604020202020204" pitchFamily="34" charset="0"/>
              </a:rPr>
              <a:t>2. </a:t>
            </a:r>
            <a:r>
              <a:rPr lang="zh-CN" altLang="en-US" sz="2800" b="1" dirty="0">
                <a:solidFill>
                  <a:srgbClr val="404244"/>
                </a:solidFill>
                <a:latin typeface="+mn-ea"/>
                <a:cs typeface="Helvetica" panose="020B0604020202020204" pitchFamily="34" charset="0"/>
              </a:rPr>
              <a:t>创建生成</a:t>
            </a:r>
            <a:r>
              <a:rPr lang="en-US" altLang="zh-CN" sz="2800" b="1" dirty="0">
                <a:solidFill>
                  <a:srgbClr val="404244"/>
                </a:solidFill>
                <a:latin typeface="+mn-ea"/>
                <a:cs typeface="Helvetica" panose="020B0604020202020204" pitchFamily="34" charset="0"/>
              </a:rPr>
              <a:t>CA</a:t>
            </a:r>
            <a:r>
              <a:rPr lang="zh-CN" altLang="en-US" sz="2800" b="1" dirty="0">
                <a:solidFill>
                  <a:srgbClr val="404244"/>
                </a:solidFill>
                <a:latin typeface="+mn-ea"/>
                <a:cs typeface="Helvetica" panose="020B0604020202020204" pitchFamily="34" charset="0"/>
              </a:rPr>
              <a:t>自签名证书的配置文件</a:t>
            </a:r>
            <a:endParaRPr lang="en-US" altLang="zh-CN" sz="2800" b="1" dirty="0">
              <a:solidFill>
                <a:srgbClr val="404244"/>
              </a:solidFill>
              <a:latin typeface="+mn-ea"/>
              <a:cs typeface="Helvetica" panose="020B0604020202020204" pitchFamily="34" charset="0"/>
            </a:endParaRPr>
          </a:p>
          <a:p>
            <a:pPr>
              <a:lnSpc>
                <a:spcPct val="200000"/>
              </a:lnSpc>
            </a:pP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5ACDD63F-F78A-4034-9941-F2B2453A89C9}"/>
              </a:ext>
            </a:extLst>
          </p:cNvPr>
          <p:cNvSpPr txBox="1"/>
          <p:nvPr/>
        </p:nvSpPr>
        <p:spPr>
          <a:xfrm>
            <a:off x="660400" y="2768511"/>
            <a:ext cx="8528050" cy="1689373"/>
          </a:xfrm>
          <a:prstGeom prst="rect">
            <a:avLst/>
          </a:prstGeom>
          <a:noFill/>
        </p:spPr>
        <p:txBody>
          <a:bodyPr wrap="square">
            <a:spAutoFit/>
          </a:bodyPr>
          <a:lstStyle/>
          <a:p>
            <a:pPr algn="just" latinLnBrk="1">
              <a:lnSpc>
                <a:spcPct val="150000"/>
              </a:lnSpc>
            </a:pPr>
            <a:r>
              <a:rPr lang="en-US" altLang="zh-CN" sz="1800" b="1" kern="100" dirty="0">
                <a:effectLst/>
                <a:latin typeface="宋体" panose="02010600030101010101" pitchFamily="2" charset="-122"/>
                <a:ea typeface="宋体" panose="02010600030101010101" pitchFamily="2" charset="-122"/>
                <a:cs typeface="Times New Roman" panose="02020603050405020304" pitchFamily="18" charset="0"/>
              </a:rPr>
              <a:t>cd conf</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p>
          <a:p>
            <a:pPr algn="just" latinLnBrk="1">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进入配置文件夹</a:t>
            </a:r>
          </a:p>
          <a:p>
            <a:pPr algn="just" latinLnBrk="1">
              <a:lnSpc>
                <a:spcPct val="150000"/>
              </a:lnSpc>
            </a:pPr>
            <a:r>
              <a:rPr lang="en-US" altLang="zh-CN" sz="1800" b="1" kern="100" dirty="0">
                <a:effectLst/>
                <a:latin typeface="宋体" panose="02010600030101010101" pitchFamily="2" charset="-122"/>
                <a:ea typeface="宋体" panose="02010600030101010101" pitchFamily="2" charset="-122"/>
                <a:cs typeface="Times New Roman" panose="02020603050405020304" pitchFamily="18" charset="0"/>
              </a:rPr>
              <a:t>vim </a:t>
            </a:r>
            <a:r>
              <a:rPr lang="en-US" altLang="zh-CN" sz="1800" b="1" kern="100" dirty="0" err="1">
                <a:effectLst/>
                <a:latin typeface="宋体" panose="02010600030101010101" pitchFamily="2" charset="-122"/>
                <a:ea typeface="宋体" panose="02010600030101010101" pitchFamily="2" charset="-122"/>
                <a:cs typeface="Times New Roman" panose="02020603050405020304" pitchFamily="18" charset="0"/>
              </a:rPr>
              <a:t>genca.conf</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p>
          <a:p>
            <a:pPr algn="just" latinLnBrk="1">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创建用来生成自签名证书的配置文件</a:t>
            </a:r>
          </a:p>
        </p:txBody>
      </p:sp>
      <p:pic>
        <p:nvPicPr>
          <p:cNvPr id="18" name="图片 17">
            <a:extLst>
              <a:ext uri="{FF2B5EF4-FFF2-40B4-BE49-F238E27FC236}">
                <a16:creationId xmlns:a16="http://schemas.microsoft.com/office/drawing/2014/main" id="{FB58DCF3-91DB-1205-4494-8897E7ADC60D}"/>
              </a:ext>
            </a:extLst>
          </p:cNvPr>
          <p:cNvPicPr>
            <a:picLocks noChangeAspect="1"/>
          </p:cNvPicPr>
          <p:nvPr/>
        </p:nvPicPr>
        <p:blipFill>
          <a:blip r:embed="rId3"/>
          <a:stretch>
            <a:fillRect/>
          </a:stretch>
        </p:blipFill>
        <p:spPr>
          <a:xfrm>
            <a:off x="6676352" y="1218095"/>
            <a:ext cx="5024195" cy="5208868"/>
          </a:xfrm>
          <a:prstGeom prst="rect">
            <a:avLst/>
          </a:prstGeom>
        </p:spPr>
      </p:pic>
    </p:spTree>
    <p:extLst>
      <p:ext uri="{BB962C8B-B14F-4D97-AF65-F5344CB8AC3E}">
        <p14:creationId xmlns:p14="http://schemas.microsoft.com/office/powerpoint/2010/main" val="1883517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实验要求</a:t>
            </a:r>
          </a:p>
        </p:txBody>
      </p:sp>
      <p:sp>
        <p:nvSpPr>
          <p:cNvPr id="2" name="文本框 1">
            <a:extLst>
              <a:ext uri="{FF2B5EF4-FFF2-40B4-BE49-F238E27FC236}">
                <a16:creationId xmlns:a16="http://schemas.microsoft.com/office/drawing/2014/main" id="{F1BF112A-1E6E-B7CB-C197-93FF0A3DD63A}"/>
              </a:ext>
            </a:extLst>
          </p:cNvPr>
          <p:cNvSpPr txBox="1"/>
          <p:nvPr/>
        </p:nvSpPr>
        <p:spPr>
          <a:xfrm>
            <a:off x="457370" y="786637"/>
            <a:ext cx="11935307" cy="2293064"/>
          </a:xfrm>
          <a:prstGeom prst="rect">
            <a:avLst/>
          </a:prstGeom>
          <a:noFill/>
        </p:spPr>
        <p:txBody>
          <a:bodyPr wrap="square">
            <a:spAutoFit/>
          </a:bodyPr>
          <a:lstStyle/>
          <a:p>
            <a:pPr>
              <a:lnSpc>
                <a:spcPct val="200000"/>
              </a:lnSpc>
            </a:pPr>
            <a:r>
              <a:rPr lang="zh-CN" altLang="en-US" sz="2800" b="1" dirty="0">
                <a:solidFill>
                  <a:srgbClr val="404244"/>
                </a:solidFill>
                <a:latin typeface="+mn-ea"/>
                <a:cs typeface="Helvetica" panose="020B0604020202020204" pitchFamily="34" charset="0"/>
              </a:rPr>
              <a:t>一、搭建私有</a:t>
            </a:r>
            <a:r>
              <a:rPr lang="en-US" altLang="zh-CN" sz="2800" b="1" dirty="0">
                <a:solidFill>
                  <a:srgbClr val="404244"/>
                </a:solidFill>
                <a:latin typeface="+mn-ea"/>
                <a:cs typeface="Helvetica" panose="020B0604020202020204" pitchFamily="34" charset="0"/>
              </a:rPr>
              <a:t>CA</a:t>
            </a:r>
          </a:p>
          <a:p>
            <a:pPr>
              <a:lnSpc>
                <a:spcPct val="200000"/>
              </a:lnSpc>
            </a:pPr>
            <a:r>
              <a:rPr lang="en-US" altLang="zh-CN" sz="2800" b="1" dirty="0">
                <a:solidFill>
                  <a:srgbClr val="404244"/>
                </a:solidFill>
                <a:latin typeface="+mn-ea"/>
                <a:cs typeface="Helvetica" panose="020B0604020202020204" pitchFamily="34" charset="0"/>
              </a:rPr>
              <a:t>2. </a:t>
            </a:r>
            <a:r>
              <a:rPr lang="zh-CN" altLang="en-US" sz="2800" b="1" dirty="0">
                <a:solidFill>
                  <a:srgbClr val="404244"/>
                </a:solidFill>
                <a:latin typeface="+mn-ea"/>
                <a:cs typeface="Helvetica" panose="020B0604020202020204" pitchFamily="34" charset="0"/>
              </a:rPr>
              <a:t>创建生成</a:t>
            </a:r>
            <a:r>
              <a:rPr lang="en-US" altLang="zh-CN" sz="2800" b="1" dirty="0">
                <a:solidFill>
                  <a:srgbClr val="404244"/>
                </a:solidFill>
                <a:latin typeface="+mn-ea"/>
                <a:cs typeface="Helvetica" panose="020B0604020202020204" pitchFamily="34" charset="0"/>
              </a:rPr>
              <a:t>CA</a:t>
            </a:r>
            <a:r>
              <a:rPr lang="zh-CN" altLang="en-US" sz="2800" b="1" dirty="0">
                <a:solidFill>
                  <a:srgbClr val="404244"/>
                </a:solidFill>
                <a:latin typeface="+mn-ea"/>
                <a:cs typeface="Helvetica" panose="020B0604020202020204" pitchFamily="34" charset="0"/>
              </a:rPr>
              <a:t>自签名证书的配置文件</a:t>
            </a:r>
            <a:endParaRPr lang="en-US" altLang="zh-CN" sz="2800" b="1" dirty="0">
              <a:solidFill>
                <a:srgbClr val="404244"/>
              </a:solidFill>
              <a:latin typeface="+mn-ea"/>
              <a:cs typeface="Helvetica" panose="020B0604020202020204" pitchFamily="34" charset="0"/>
            </a:endParaRPr>
          </a:p>
          <a:p>
            <a:pPr>
              <a:lnSpc>
                <a:spcPct val="200000"/>
              </a:lnSpc>
            </a:pP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15" name="图片 14">
            <a:extLst>
              <a:ext uri="{FF2B5EF4-FFF2-40B4-BE49-F238E27FC236}">
                <a16:creationId xmlns:a16="http://schemas.microsoft.com/office/drawing/2014/main" id="{399651B9-F3C4-BAB9-F524-3F4BEB237875}"/>
              </a:ext>
            </a:extLst>
          </p:cNvPr>
          <p:cNvPicPr>
            <a:picLocks noChangeAspect="1"/>
          </p:cNvPicPr>
          <p:nvPr/>
        </p:nvPicPr>
        <p:blipFill>
          <a:blip r:embed="rId3"/>
          <a:stretch>
            <a:fillRect/>
          </a:stretch>
        </p:blipFill>
        <p:spPr>
          <a:xfrm>
            <a:off x="683260" y="2638123"/>
            <a:ext cx="7227725" cy="3713939"/>
          </a:xfrm>
          <a:prstGeom prst="rect">
            <a:avLst/>
          </a:prstGeom>
        </p:spPr>
      </p:pic>
    </p:spTree>
    <p:extLst>
      <p:ext uri="{BB962C8B-B14F-4D97-AF65-F5344CB8AC3E}">
        <p14:creationId xmlns:p14="http://schemas.microsoft.com/office/powerpoint/2010/main" val="848887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B31E97-5468-17DE-0872-343FB38D04FE}"/>
              </a:ext>
            </a:extLst>
          </p:cNvPr>
          <p:cNvSpPr txBox="1"/>
          <p:nvPr/>
        </p:nvSpPr>
        <p:spPr>
          <a:xfrm>
            <a:off x="894944" y="336874"/>
            <a:ext cx="10719881" cy="5484194"/>
          </a:xfrm>
          <a:prstGeom prst="rect">
            <a:avLst/>
          </a:prstGeom>
          <a:noFill/>
        </p:spPr>
        <p:txBody>
          <a:bodyPr wrap="square" rtlCol="0">
            <a:spAutoFit/>
          </a:bodyPr>
          <a:lstStyle/>
          <a:p>
            <a:pPr>
              <a:lnSpc>
                <a:spcPct val="250000"/>
              </a:lnSpc>
            </a:pPr>
            <a:r>
              <a:rPr lang="zh-CN" altLang="en-US" sz="2800" b="1" dirty="0">
                <a:solidFill>
                  <a:schemeClr val="tx1">
                    <a:lumMod val="65000"/>
                    <a:lumOff val="35000"/>
                  </a:schemeClr>
                </a:solidFill>
              </a:rPr>
              <a:t>小实验 </a:t>
            </a:r>
            <a:r>
              <a:rPr lang="en-US" altLang="zh-CN" sz="2800" b="1" dirty="0">
                <a:solidFill>
                  <a:schemeClr val="tx1">
                    <a:lumMod val="65000"/>
                    <a:lumOff val="35000"/>
                  </a:schemeClr>
                </a:solidFill>
              </a:rPr>
              <a:t>* 5/6</a:t>
            </a:r>
          </a:p>
          <a:p>
            <a:pPr marL="342900" indent="-342900">
              <a:lnSpc>
                <a:spcPct val="150000"/>
              </a:lnSpc>
              <a:buFont typeface="Arial" panose="020B0604020202020204" pitchFamily="34" charset="0"/>
              <a:buChar char="•"/>
            </a:pPr>
            <a:r>
              <a:rPr lang="zh-CN" altLang="en-US" sz="2400" b="1" dirty="0">
                <a:solidFill>
                  <a:srgbClr val="C00000"/>
                </a:solidFill>
                <a:latin typeface="仿宋" panose="02010609060101010101" pitchFamily="49" charset="-122"/>
                <a:ea typeface="仿宋" panose="02010609060101010101" pitchFamily="49" charset="-122"/>
              </a:rPr>
              <a:t>个人独立</a:t>
            </a:r>
            <a:r>
              <a:rPr lang="zh-CN" altLang="en-US" sz="2400" b="1" dirty="0">
                <a:solidFill>
                  <a:schemeClr val="tx1">
                    <a:lumMod val="65000"/>
                    <a:lumOff val="35000"/>
                  </a:schemeClr>
                </a:solidFill>
                <a:latin typeface="仿宋" panose="02010609060101010101" pitchFamily="49" charset="-122"/>
                <a:ea typeface="仿宋" panose="02010609060101010101" pitchFamily="49" charset="-122"/>
              </a:rPr>
              <a:t>完成</a:t>
            </a:r>
            <a:endParaRPr lang="en-US" altLang="zh-CN" sz="2400" b="1" dirty="0">
              <a:solidFill>
                <a:schemeClr val="tx1">
                  <a:lumMod val="65000"/>
                  <a:lumOff val="35000"/>
                </a:schemeClr>
              </a:solidFill>
              <a:latin typeface="仿宋" panose="02010609060101010101" pitchFamily="49" charset="-122"/>
              <a:ea typeface="仿宋" panose="02010609060101010101" pitchFamily="49" charset="-122"/>
            </a:endParaRPr>
          </a:p>
          <a:p>
            <a:pPr marL="342900" indent="-342900">
              <a:lnSpc>
                <a:spcPct val="150000"/>
              </a:lnSpc>
              <a:buFont typeface="Arial" panose="020B0604020202020204" pitchFamily="34" charset="0"/>
              <a:buChar char="•"/>
            </a:pPr>
            <a:r>
              <a:rPr lang="zh-CN" altLang="en-US" sz="2400" b="1" dirty="0">
                <a:solidFill>
                  <a:schemeClr val="tx1">
                    <a:lumMod val="65000"/>
                    <a:lumOff val="35000"/>
                  </a:schemeClr>
                </a:solidFill>
                <a:latin typeface="仿宋" panose="02010609060101010101" pitchFamily="49" charset="-122"/>
                <a:ea typeface="仿宋" panose="02010609060101010101" pitchFamily="49" charset="-122"/>
              </a:rPr>
              <a:t>完成时间</a:t>
            </a:r>
            <a:r>
              <a:rPr lang="en-US" altLang="zh-CN" sz="2400" b="1" dirty="0">
                <a:solidFill>
                  <a:schemeClr val="tx1">
                    <a:lumMod val="65000"/>
                    <a:lumOff val="35000"/>
                  </a:schemeClr>
                </a:solidFill>
                <a:latin typeface="仿宋" panose="02010609060101010101" pitchFamily="49" charset="-122"/>
                <a:ea typeface="仿宋" panose="02010609060101010101" pitchFamily="49" charset="-122"/>
              </a:rPr>
              <a:t>2</a:t>
            </a:r>
            <a:r>
              <a:rPr lang="zh-CN" altLang="en-US" sz="2400" b="1" dirty="0">
                <a:solidFill>
                  <a:schemeClr val="tx1">
                    <a:lumMod val="65000"/>
                    <a:lumOff val="35000"/>
                  </a:schemeClr>
                </a:solidFill>
                <a:latin typeface="仿宋" panose="02010609060101010101" pitchFamily="49" charset="-122"/>
                <a:ea typeface="仿宋" panose="02010609060101010101" pitchFamily="49" charset="-122"/>
              </a:rPr>
              <a:t>周</a:t>
            </a:r>
            <a:r>
              <a:rPr lang="en-US" altLang="zh-CN" sz="2400" b="1" dirty="0">
                <a:solidFill>
                  <a:schemeClr val="tx1">
                    <a:lumMod val="65000"/>
                    <a:lumOff val="35000"/>
                  </a:schemeClr>
                </a:solidFill>
                <a:latin typeface="仿宋" panose="02010609060101010101" pitchFamily="49" charset="-122"/>
                <a:ea typeface="仿宋" panose="02010609060101010101" pitchFamily="49" charset="-122"/>
              </a:rPr>
              <a:t>/3</a:t>
            </a:r>
            <a:r>
              <a:rPr lang="zh-CN" altLang="en-US" sz="2400" b="1" dirty="0">
                <a:solidFill>
                  <a:schemeClr val="tx1">
                    <a:lumMod val="65000"/>
                    <a:lumOff val="35000"/>
                  </a:schemeClr>
                </a:solidFill>
                <a:latin typeface="仿宋" panose="02010609060101010101" pitchFamily="49" charset="-122"/>
                <a:ea typeface="仿宋" panose="02010609060101010101" pitchFamily="49" charset="-122"/>
              </a:rPr>
              <a:t>周</a:t>
            </a:r>
            <a:endParaRPr lang="en-US" altLang="zh-CN" sz="2400" b="1" dirty="0">
              <a:solidFill>
                <a:schemeClr val="tx1">
                  <a:lumMod val="65000"/>
                  <a:lumOff val="35000"/>
                </a:schemeClr>
              </a:solidFill>
              <a:latin typeface="仿宋" panose="02010609060101010101" pitchFamily="49" charset="-122"/>
              <a:ea typeface="仿宋" panose="02010609060101010101" pitchFamily="49" charset="-122"/>
            </a:endParaRPr>
          </a:p>
          <a:p>
            <a:pPr marL="342900" indent="-342900">
              <a:lnSpc>
                <a:spcPct val="150000"/>
              </a:lnSpc>
              <a:buFont typeface="Arial" panose="020B0604020202020204" pitchFamily="34" charset="0"/>
              <a:buChar char="•"/>
            </a:pPr>
            <a:r>
              <a:rPr lang="zh-CN" altLang="en-US" sz="2400" b="1" dirty="0">
                <a:solidFill>
                  <a:schemeClr val="tx1">
                    <a:lumMod val="65000"/>
                    <a:lumOff val="35000"/>
                  </a:schemeClr>
                </a:solidFill>
                <a:latin typeface="仿宋" panose="02010609060101010101" pitchFamily="49" charset="-122"/>
                <a:ea typeface="仿宋" panose="02010609060101010101" pitchFamily="49" charset="-122"/>
              </a:rPr>
              <a:t>实验报告</a:t>
            </a:r>
            <a:endParaRPr lang="en-US" altLang="zh-CN" sz="2400" b="1" dirty="0">
              <a:solidFill>
                <a:schemeClr val="tx1">
                  <a:lumMod val="65000"/>
                  <a:lumOff val="35000"/>
                </a:schemeClr>
              </a:solidFill>
              <a:latin typeface="仿宋" panose="02010609060101010101" pitchFamily="49" charset="-122"/>
              <a:ea typeface="仿宋" panose="02010609060101010101" pitchFamily="49" charset="-122"/>
            </a:endParaRPr>
          </a:p>
          <a:p>
            <a:pPr>
              <a:lnSpc>
                <a:spcPct val="250000"/>
              </a:lnSpc>
            </a:pPr>
            <a:r>
              <a:rPr lang="zh-CN" altLang="en-US" sz="2800" b="1" dirty="0">
                <a:solidFill>
                  <a:schemeClr val="tx1">
                    <a:lumMod val="65000"/>
                    <a:lumOff val="35000"/>
                  </a:schemeClr>
                </a:solidFill>
              </a:rPr>
              <a:t>大实验 </a:t>
            </a:r>
            <a:r>
              <a:rPr lang="en-US" altLang="zh-CN" sz="2800" b="1" dirty="0">
                <a:solidFill>
                  <a:schemeClr val="tx1">
                    <a:lumMod val="65000"/>
                    <a:lumOff val="35000"/>
                  </a:schemeClr>
                </a:solidFill>
              </a:rPr>
              <a:t>* 1</a:t>
            </a:r>
          </a:p>
          <a:p>
            <a:pPr marL="342900" indent="-342900">
              <a:lnSpc>
                <a:spcPct val="150000"/>
              </a:lnSpc>
              <a:buFont typeface="Arial" panose="020B0604020202020204" pitchFamily="34" charset="0"/>
              <a:buChar char="•"/>
            </a:pPr>
            <a:r>
              <a:rPr lang="zh-CN" altLang="en-US" sz="2400" b="1" dirty="0">
                <a:solidFill>
                  <a:srgbClr val="C00000"/>
                </a:solidFill>
                <a:latin typeface="仿宋" panose="02010609060101010101" pitchFamily="49" charset="-122"/>
                <a:ea typeface="仿宋" panose="02010609060101010101" pitchFamily="49" charset="-122"/>
              </a:rPr>
              <a:t>小组合作</a:t>
            </a:r>
            <a:r>
              <a:rPr lang="zh-CN" altLang="en-US" sz="2400" b="1" dirty="0">
                <a:solidFill>
                  <a:schemeClr val="tx1">
                    <a:lumMod val="65000"/>
                    <a:lumOff val="35000"/>
                  </a:schemeClr>
                </a:solidFill>
                <a:latin typeface="仿宋" panose="02010609060101010101" pitchFamily="49" charset="-122"/>
                <a:ea typeface="仿宋" panose="02010609060101010101" pitchFamily="49" charset="-122"/>
              </a:rPr>
              <a:t>完成（</a:t>
            </a:r>
            <a:r>
              <a:rPr lang="en-US" altLang="zh-CN" sz="2400" b="1" dirty="0">
                <a:solidFill>
                  <a:schemeClr val="tx1">
                    <a:lumMod val="65000"/>
                    <a:lumOff val="35000"/>
                  </a:schemeClr>
                </a:solidFill>
                <a:latin typeface="仿宋" panose="02010609060101010101" pitchFamily="49" charset="-122"/>
                <a:ea typeface="仿宋" panose="02010609060101010101" pitchFamily="49" charset="-122"/>
              </a:rPr>
              <a:t>2-3</a:t>
            </a:r>
            <a:r>
              <a:rPr lang="zh-CN" altLang="en-US" sz="2400" b="1" dirty="0">
                <a:solidFill>
                  <a:schemeClr val="tx1">
                    <a:lumMod val="65000"/>
                    <a:lumOff val="35000"/>
                  </a:schemeClr>
                </a:solidFill>
                <a:latin typeface="仿宋" panose="02010609060101010101" pitchFamily="49" charset="-122"/>
                <a:ea typeface="仿宋" panose="02010609060101010101" pitchFamily="49" charset="-122"/>
              </a:rPr>
              <a:t>人）</a:t>
            </a:r>
            <a:endParaRPr lang="en-US" altLang="zh-CN" sz="2400" b="1" dirty="0">
              <a:solidFill>
                <a:schemeClr val="tx1">
                  <a:lumMod val="65000"/>
                  <a:lumOff val="35000"/>
                </a:schemeClr>
              </a:solidFill>
              <a:latin typeface="仿宋" panose="02010609060101010101" pitchFamily="49" charset="-122"/>
              <a:ea typeface="仿宋" panose="02010609060101010101" pitchFamily="49" charset="-122"/>
            </a:endParaRPr>
          </a:p>
          <a:p>
            <a:pPr marL="342900" indent="-342900">
              <a:lnSpc>
                <a:spcPct val="150000"/>
              </a:lnSpc>
              <a:buFont typeface="Arial" panose="020B0604020202020204" pitchFamily="34" charset="0"/>
              <a:buChar char="•"/>
            </a:pPr>
            <a:r>
              <a:rPr lang="zh-CN" altLang="en-US" sz="2400" b="1" dirty="0">
                <a:solidFill>
                  <a:schemeClr val="tx1">
                    <a:lumMod val="65000"/>
                    <a:lumOff val="35000"/>
                  </a:schemeClr>
                </a:solidFill>
                <a:latin typeface="仿宋" panose="02010609060101010101" pitchFamily="49" charset="-122"/>
                <a:ea typeface="仿宋" panose="02010609060101010101" pitchFamily="49" charset="-122"/>
              </a:rPr>
              <a:t>完成时间</a:t>
            </a:r>
            <a:r>
              <a:rPr lang="en-US" altLang="zh-CN" sz="2400" b="1" dirty="0">
                <a:solidFill>
                  <a:schemeClr val="tx1">
                    <a:lumMod val="65000"/>
                    <a:lumOff val="35000"/>
                  </a:schemeClr>
                </a:solidFill>
                <a:latin typeface="仿宋" panose="02010609060101010101" pitchFamily="49" charset="-122"/>
                <a:ea typeface="仿宋" panose="02010609060101010101" pitchFamily="49" charset="-122"/>
              </a:rPr>
              <a:t>4</a:t>
            </a:r>
            <a:r>
              <a:rPr lang="zh-CN" altLang="en-US" sz="2400" b="1" dirty="0">
                <a:solidFill>
                  <a:schemeClr val="tx1">
                    <a:lumMod val="65000"/>
                    <a:lumOff val="35000"/>
                  </a:schemeClr>
                </a:solidFill>
                <a:latin typeface="仿宋" panose="02010609060101010101" pitchFamily="49" charset="-122"/>
                <a:ea typeface="仿宋" panose="02010609060101010101" pitchFamily="49" charset="-122"/>
              </a:rPr>
              <a:t>周</a:t>
            </a:r>
            <a:endParaRPr lang="en-US" altLang="zh-CN" sz="2400" b="1" dirty="0">
              <a:solidFill>
                <a:schemeClr val="tx1">
                  <a:lumMod val="65000"/>
                  <a:lumOff val="35000"/>
                </a:schemeClr>
              </a:solidFill>
              <a:latin typeface="仿宋" panose="02010609060101010101" pitchFamily="49" charset="-122"/>
              <a:ea typeface="仿宋" panose="02010609060101010101" pitchFamily="49" charset="-122"/>
            </a:endParaRPr>
          </a:p>
          <a:p>
            <a:pPr marL="342900" indent="-342900">
              <a:lnSpc>
                <a:spcPct val="150000"/>
              </a:lnSpc>
              <a:buFont typeface="Arial" panose="020B0604020202020204" pitchFamily="34" charset="0"/>
              <a:buChar char="•"/>
            </a:pPr>
            <a:r>
              <a:rPr lang="zh-CN" altLang="en-US" sz="2400" b="1" dirty="0">
                <a:solidFill>
                  <a:schemeClr val="tx1">
                    <a:lumMod val="65000"/>
                    <a:lumOff val="35000"/>
                  </a:schemeClr>
                </a:solidFill>
                <a:latin typeface="仿宋" panose="02010609060101010101" pitchFamily="49" charset="-122"/>
                <a:ea typeface="仿宋" panose="02010609060101010101" pitchFamily="49" charset="-122"/>
              </a:rPr>
              <a:t>中期汇报</a:t>
            </a:r>
            <a:r>
              <a:rPr lang="en-US" altLang="zh-CN" sz="2400" b="1" dirty="0">
                <a:solidFill>
                  <a:schemeClr val="tx1">
                    <a:lumMod val="65000"/>
                    <a:lumOff val="35000"/>
                  </a:schemeClr>
                </a:solidFill>
                <a:latin typeface="仿宋" panose="02010609060101010101" pitchFamily="49" charset="-122"/>
                <a:ea typeface="仿宋" panose="02010609060101010101" pitchFamily="49" charset="-122"/>
              </a:rPr>
              <a:t>+</a:t>
            </a:r>
            <a:r>
              <a:rPr lang="zh-CN" altLang="en-US" sz="2400" b="1" dirty="0">
                <a:solidFill>
                  <a:schemeClr val="tx1">
                    <a:lumMod val="65000"/>
                    <a:lumOff val="35000"/>
                  </a:schemeClr>
                </a:solidFill>
                <a:latin typeface="仿宋" panose="02010609060101010101" pitchFamily="49" charset="-122"/>
                <a:ea typeface="仿宋" panose="02010609060101010101" pitchFamily="49" charset="-122"/>
              </a:rPr>
              <a:t>成果展示</a:t>
            </a:r>
            <a:r>
              <a:rPr lang="en-US" altLang="zh-CN" sz="2400" b="1" dirty="0">
                <a:solidFill>
                  <a:schemeClr val="tx1">
                    <a:lumMod val="65000"/>
                    <a:lumOff val="35000"/>
                  </a:schemeClr>
                </a:solidFill>
                <a:latin typeface="仿宋" panose="02010609060101010101" pitchFamily="49" charset="-122"/>
                <a:ea typeface="仿宋" panose="02010609060101010101" pitchFamily="49" charset="-122"/>
              </a:rPr>
              <a:t>+</a:t>
            </a:r>
            <a:r>
              <a:rPr lang="zh-CN" altLang="en-US" sz="2400" b="1" dirty="0">
                <a:solidFill>
                  <a:schemeClr val="tx1">
                    <a:lumMod val="65000"/>
                    <a:lumOff val="35000"/>
                  </a:schemeClr>
                </a:solidFill>
                <a:latin typeface="仿宋" panose="02010609060101010101" pitchFamily="49" charset="-122"/>
                <a:ea typeface="仿宋" panose="02010609060101010101" pitchFamily="49" charset="-122"/>
              </a:rPr>
              <a:t>实验报告</a:t>
            </a:r>
            <a:r>
              <a:rPr lang="zh-CN" altLang="en-US" sz="2400" b="1" dirty="0">
                <a:solidFill>
                  <a:srgbClr val="C00000"/>
                </a:solidFill>
                <a:latin typeface="仿宋" panose="02010609060101010101" pitchFamily="49" charset="-122"/>
                <a:ea typeface="仿宋" panose="02010609060101010101" pitchFamily="49" charset="-122"/>
              </a:rPr>
              <a:t>（每人提交一份）</a:t>
            </a:r>
            <a:endParaRPr lang="en-US" altLang="zh-CN" sz="2400" b="1" dirty="0">
              <a:solidFill>
                <a:srgbClr val="C00000"/>
              </a:solidFill>
              <a:latin typeface="仿宋" panose="02010609060101010101" pitchFamily="49" charset="-122"/>
              <a:ea typeface="仿宋" panose="02010609060101010101" pitchFamily="49" charset="-122"/>
            </a:endParaRPr>
          </a:p>
        </p:txBody>
      </p:sp>
      <p:sp>
        <p:nvSpPr>
          <p:cNvPr id="3" name="文本框 2">
            <a:extLst>
              <a:ext uri="{FF2B5EF4-FFF2-40B4-BE49-F238E27FC236}">
                <a16:creationId xmlns:a16="http://schemas.microsoft.com/office/drawing/2014/main" id="{E3BED9B6-1C7F-D8BA-7A6B-9EF495AD68F1}"/>
              </a:ext>
            </a:extLst>
          </p:cNvPr>
          <p:cNvSpPr txBox="1"/>
          <p:nvPr/>
        </p:nvSpPr>
        <p:spPr>
          <a:xfrm>
            <a:off x="6027906" y="2969566"/>
            <a:ext cx="6040876" cy="1866858"/>
          </a:xfrm>
          <a:prstGeom prst="rect">
            <a:avLst/>
          </a:prstGeom>
          <a:noFill/>
        </p:spPr>
        <p:txBody>
          <a:bodyPr wrap="square" rtlCol="0">
            <a:spAutoFit/>
          </a:bodyPr>
          <a:lstStyle/>
          <a:p>
            <a:pPr>
              <a:lnSpc>
                <a:spcPct val="150000"/>
              </a:lnSpc>
            </a:pPr>
            <a:r>
              <a:rPr lang="zh-CN" altLang="en-US" sz="2000" b="1" dirty="0">
                <a:solidFill>
                  <a:schemeClr val="tx2">
                    <a:lumMod val="75000"/>
                  </a:schemeClr>
                </a:solidFill>
                <a:latin typeface="仿宋" panose="02010609060101010101" pitchFamily="49" charset="-122"/>
                <a:ea typeface="仿宋" panose="02010609060101010101" pitchFamily="49" charset="-122"/>
              </a:rPr>
              <a:t>①从案例库中选择课题</a:t>
            </a:r>
            <a:endParaRPr lang="en-US" altLang="zh-CN" sz="2000" b="1" dirty="0">
              <a:solidFill>
                <a:schemeClr val="tx2">
                  <a:lumMod val="75000"/>
                </a:schemeClr>
              </a:solidFill>
              <a:latin typeface="仿宋" panose="02010609060101010101" pitchFamily="49" charset="-122"/>
              <a:ea typeface="仿宋" panose="02010609060101010101" pitchFamily="49" charset="-122"/>
            </a:endParaRPr>
          </a:p>
          <a:p>
            <a:pPr>
              <a:lnSpc>
                <a:spcPct val="150000"/>
              </a:lnSpc>
            </a:pPr>
            <a:r>
              <a:rPr lang="zh-CN" altLang="en-US" sz="2000" b="1" dirty="0">
                <a:solidFill>
                  <a:schemeClr val="tx2">
                    <a:lumMod val="75000"/>
                  </a:schemeClr>
                </a:solidFill>
                <a:latin typeface="仿宋" panose="02010609060101010101" pitchFamily="49" charset="-122"/>
                <a:ea typeface="仿宋" panose="02010609060101010101" pitchFamily="49" charset="-122"/>
              </a:rPr>
              <a:t>②自行选取其他感兴趣的课题</a:t>
            </a:r>
            <a:endParaRPr lang="en-US" altLang="zh-CN" sz="2000" b="1" dirty="0">
              <a:solidFill>
                <a:schemeClr val="tx2">
                  <a:lumMod val="75000"/>
                </a:schemeClr>
              </a:solidFill>
              <a:latin typeface="仿宋" panose="02010609060101010101" pitchFamily="49" charset="-122"/>
              <a:ea typeface="仿宋" panose="02010609060101010101" pitchFamily="49" charset="-122"/>
            </a:endParaRPr>
          </a:p>
          <a:p>
            <a:pPr>
              <a:lnSpc>
                <a:spcPct val="150000"/>
              </a:lnSpc>
            </a:pPr>
            <a:r>
              <a:rPr lang="zh-CN" altLang="en-US" sz="2000" b="1" dirty="0">
                <a:solidFill>
                  <a:schemeClr val="tx2">
                    <a:lumMod val="75000"/>
                  </a:schemeClr>
                </a:solidFill>
                <a:latin typeface="仿宋" panose="02010609060101010101" pitchFamily="49" charset="-122"/>
                <a:ea typeface="仿宋" panose="02010609060101010101" pitchFamily="49" charset="-122"/>
              </a:rPr>
              <a:t>③国创、百项、其他竞赛作品</a:t>
            </a:r>
            <a:r>
              <a:rPr lang="en-US" altLang="zh-CN" sz="2000" b="1" dirty="0">
                <a:solidFill>
                  <a:schemeClr val="tx2">
                    <a:lumMod val="75000"/>
                  </a:schemeClr>
                </a:solidFill>
                <a:latin typeface="仿宋" panose="02010609060101010101" pitchFamily="49" charset="-122"/>
                <a:ea typeface="仿宋" panose="02010609060101010101" pitchFamily="49" charset="-122"/>
              </a:rPr>
              <a:t>……</a:t>
            </a:r>
          </a:p>
          <a:p>
            <a:pPr>
              <a:lnSpc>
                <a:spcPct val="150000"/>
              </a:lnSpc>
            </a:pPr>
            <a:r>
              <a:rPr lang="zh-CN" altLang="en-US" sz="2000" b="1" dirty="0">
                <a:solidFill>
                  <a:schemeClr val="tx2">
                    <a:lumMod val="75000"/>
                  </a:schemeClr>
                </a:solidFill>
                <a:latin typeface="仿宋" panose="02010609060101010101" pitchFamily="49" charset="-122"/>
                <a:ea typeface="仿宋" panose="02010609060101010101" pitchFamily="49" charset="-122"/>
              </a:rPr>
              <a:t>（符合主题，且完成度要求高）</a:t>
            </a:r>
          </a:p>
        </p:txBody>
      </p:sp>
      <p:sp>
        <p:nvSpPr>
          <p:cNvPr id="4" name="箭头: 右 3">
            <a:extLst>
              <a:ext uri="{FF2B5EF4-FFF2-40B4-BE49-F238E27FC236}">
                <a16:creationId xmlns:a16="http://schemas.microsoft.com/office/drawing/2014/main" id="{FD7A88B5-8E9B-DB06-8C65-1CB06DB3E6E0}"/>
              </a:ext>
            </a:extLst>
          </p:cNvPr>
          <p:cNvSpPr/>
          <p:nvPr/>
        </p:nvSpPr>
        <p:spPr>
          <a:xfrm>
            <a:off x="3492229" y="3669531"/>
            <a:ext cx="2081719" cy="233464"/>
          </a:xfrm>
          <a:prstGeom prst="rightArrow">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194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实验要求</a:t>
            </a:r>
          </a:p>
        </p:txBody>
      </p:sp>
      <p:sp>
        <p:nvSpPr>
          <p:cNvPr id="2" name="文本框 1">
            <a:extLst>
              <a:ext uri="{FF2B5EF4-FFF2-40B4-BE49-F238E27FC236}">
                <a16:creationId xmlns:a16="http://schemas.microsoft.com/office/drawing/2014/main" id="{F1BF112A-1E6E-B7CB-C197-93FF0A3DD63A}"/>
              </a:ext>
            </a:extLst>
          </p:cNvPr>
          <p:cNvSpPr txBox="1"/>
          <p:nvPr/>
        </p:nvSpPr>
        <p:spPr>
          <a:xfrm>
            <a:off x="457370" y="786637"/>
            <a:ext cx="11935307" cy="2293064"/>
          </a:xfrm>
          <a:prstGeom prst="rect">
            <a:avLst/>
          </a:prstGeom>
          <a:noFill/>
        </p:spPr>
        <p:txBody>
          <a:bodyPr wrap="square">
            <a:spAutoFit/>
          </a:bodyPr>
          <a:lstStyle/>
          <a:p>
            <a:pPr>
              <a:lnSpc>
                <a:spcPct val="200000"/>
              </a:lnSpc>
            </a:pPr>
            <a:r>
              <a:rPr lang="zh-CN" altLang="en-US" sz="2800" b="1" dirty="0">
                <a:solidFill>
                  <a:srgbClr val="404244"/>
                </a:solidFill>
                <a:latin typeface="+mn-ea"/>
                <a:cs typeface="Helvetica" panose="020B0604020202020204" pitchFamily="34" charset="0"/>
              </a:rPr>
              <a:t>一、搭建私有</a:t>
            </a:r>
            <a:r>
              <a:rPr lang="en-US" altLang="zh-CN" sz="2800" b="1" dirty="0">
                <a:solidFill>
                  <a:srgbClr val="404244"/>
                </a:solidFill>
                <a:latin typeface="+mn-ea"/>
                <a:cs typeface="Helvetica" panose="020B0604020202020204" pitchFamily="34" charset="0"/>
              </a:rPr>
              <a:t>CA</a:t>
            </a:r>
          </a:p>
          <a:p>
            <a:pPr>
              <a:lnSpc>
                <a:spcPct val="200000"/>
              </a:lnSpc>
            </a:pPr>
            <a:r>
              <a:rPr lang="en-US" altLang="zh-CN" sz="2800" b="1" dirty="0">
                <a:solidFill>
                  <a:srgbClr val="404244"/>
                </a:solidFill>
                <a:latin typeface="+mn-ea"/>
                <a:cs typeface="Helvetica" panose="020B0604020202020204" pitchFamily="34" charset="0"/>
              </a:rPr>
              <a:t>3. </a:t>
            </a:r>
            <a:r>
              <a:rPr lang="zh-CN" altLang="en-US" sz="2800" b="1" dirty="0">
                <a:solidFill>
                  <a:srgbClr val="404244"/>
                </a:solidFill>
                <a:latin typeface="+mn-ea"/>
                <a:cs typeface="Helvetica" panose="020B0604020202020204" pitchFamily="34" charset="0"/>
              </a:rPr>
              <a:t>生成私有</a:t>
            </a:r>
            <a:r>
              <a:rPr lang="en-US" altLang="zh-CN" sz="2800" b="1" dirty="0">
                <a:solidFill>
                  <a:srgbClr val="404244"/>
                </a:solidFill>
                <a:latin typeface="+mn-ea"/>
                <a:cs typeface="Helvetica" panose="020B0604020202020204" pitchFamily="34" charset="0"/>
              </a:rPr>
              <a:t>CA</a:t>
            </a:r>
            <a:r>
              <a:rPr lang="zh-CN" altLang="en-US" sz="2800" b="1" dirty="0">
                <a:solidFill>
                  <a:srgbClr val="404244"/>
                </a:solidFill>
                <a:latin typeface="+mn-ea"/>
                <a:cs typeface="Helvetica" panose="020B0604020202020204" pitchFamily="34" charset="0"/>
              </a:rPr>
              <a:t>的私钥和自签名证书（根证书）</a:t>
            </a:r>
            <a:endParaRPr lang="en-US" altLang="zh-CN" sz="2800" b="1" dirty="0">
              <a:solidFill>
                <a:srgbClr val="404244"/>
              </a:solidFill>
              <a:latin typeface="+mn-ea"/>
              <a:cs typeface="Helvetica" panose="020B0604020202020204" pitchFamily="34" charset="0"/>
            </a:endParaRPr>
          </a:p>
          <a:p>
            <a:pPr>
              <a:lnSpc>
                <a:spcPct val="200000"/>
              </a:lnSpc>
            </a:pP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98827CAB-22C1-9E63-4AC2-00F81F9E8920}"/>
              </a:ext>
            </a:extLst>
          </p:cNvPr>
          <p:cNvSpPr txBox="1"/>
          <p:nvPr/>
        </p:nvSpPr>
        <p:spPr>
          <a:xfrm>
            <a:off x="521518" y="2922328"/>
            <a:ext cx="11460931" cy="2051524"/>
          </a:xfrm>
          <a:prstGeom prst="rect">
            <a:avLst/>
          </a:prstGeom>
          <a:noFill/>
        </p:spPr>
        <p:txBody>
          <a:bodyPr wrap="square">
            <a:spAutoFit/>
          </a:bodyPr>
          <a:lstStyle/>
          <a:p>
            <a:pPr algn="just" latinLnBrk="1">
              <a:lnSpc>
                <a:spcPct val="150000"/>
              </a:lnSpc>
            </a:pPr>
            <a:r>
              <a:rPr lang="en-US" altLang="zh-CN" sz="2400" b="1" kern="100" dirty="0">
                <a:latin typeface="宋体" panose="02010600030101010101" pitchFamily="2" charset="-122"/>
                <a:ea typeface="宋体" panose="02010600030101010101" pitchFamily="2" charset="-122"/>
                <a:cs typeface="Times New Roman" panose="02020603050405020304" pitchFamily="18" charset="0"/>
              </a:rPr>
              <a:t>openssl req -x509 -</a:t>
            </a:r>
            <a:r>
              <a:rPr lang="en-US" altLang="zh-CN" sz="2400" b="1" kern="100" dirty="0" err="1">
                <a:latin typeface="宋体" panose="02010600030101010101" pitchFamily="2" charset="-122"/>
                <a:ea typeface="宋体" panose="02010600030101010101" pitchFamily="2" charset="-122"/>
                <a:cs typeface="Times New Roman" panose="02020603050405020304" pitchFamily="18" charset="0"/>
              </a:rPr>
              <a:t>newkey</a:t>
            </a:r>
            <a:r>
              <a:rPr lang="en-US" altLang="zh-CN" sz="2400" b="1" kern="100" dirty="0">
                <a:latin typeface="宋体" panose="02010600030101010101" pitchFamily="2" charset="-122"/>
                <a:ea typeface="宋体" panose="02010600030101010101" pitchFamily="2" charset="-122"/>
                <a:cs typeface="Times New Roman" panose="02020603050405020304" pitchFamily="18" charset="0"/>
              </a:rPr>
              <a:t> rsa:2048 -out </a:t>
            </a:r>
            <a:r>
              <a:rPr lang="en-US" altLang="zh-CN" sz="2400" b="1" kern="100" dirty="0" err="1">
                <a:latin typeface="宋体" panose="02010600030101010101" pitchFamily="2" charset="-122"/>
                <a:ea typeface="宋体" panose="02010600030101010101" pitchFamily="2" charset="-122"/>
                <a:cs typeface="Times New Roman" panose="02020603050405020304" pitchFamily="18" charset="0"/>
              </a:rPr>
              <a:t>cacert.pem</a:t>
            </a:r>
            <a:r>
              <a:rPr lang="en-US" altLang="zh-CN" sz="2400" b="1"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sz="2400" b="1" kern="100" dirty="0" err="1">
                <a:latin typeface="宋体" panose="02010600030101010101" pitchFamily="2" charset="-122"/>
                <a:ea typeface="宋体" panose="02010600030101010101" pitchFamily="2" charset="-122"/>
                <a:cs typeface="Times New Roman" panose="02020603050405020304" pitchFamily="18" charset="0"/>
              </a:rPr>
              <a:t>outform</a:t>
            </a:r>
            <a:r>
              <a:rPr lang="en-US" altLang="zh-CN" sz="2400" b="1" kern="100" dirty="0">
                <a:latin typeface="宋体" panose="02010600030101010101" pitchFamily="2" charset="-122"/>
                <a:ea typeface="宋体" panose="02010600030101010101" pitchFamily="2" charset="-122"/>
                <a:cs typeface="Times New Roman" panose="02020603050405020304" pitchFamily="18" charset="0"/>
              </a:rPr>
              <a:t> PEM -days 2190 -config /root/</a:t>
            </a:r>
            <a:r>
              <a:rPr lang="en-US" altLang="zh-CN" sz="2400" b="1" kern="100" dirty="0" err="1">
                <a:latin typeface="宋体" panose="02010600030101010101" pitchFamily="2" charset="-122"/>
                <a:ea typeface="宋体" panose="02010600030101010101" pitchFamily="2" charset="-122"/>
                <a:cs typeface="Times New Roman" panose="02020603050405020304" pitchFamily="18" charset="0"/>
              </a:rPr>
              <a:t>myCA</a:t>
            </a:r>
            <a:r>
              <a:rPr lang="en-US" altLang="zh-CN" sz="2400" b="1" kern="100" dirty="0">
                <a:latin typeface="宋体" panose="02010600030101010101" pitchFamily="2" charset="-122"/>
                <a:ea typeface="宋体" panose="02010600030101010101" pitchFamily="2" charset="-122"/>
                <a:cs typeface="Times New Roman" panose="02020603050405020304" pitchFamily="18" charset="0"/>
              </a:rPr>
              <a:t>/conf/</a:t>
            </a:r>
            <a:r>
              <a:rPr lang="en-US" altLang="zh-CN" sz="2400" b="1" kern="100" dirty="0" err="1">
                <a:latin typeface="宋体" panose="02010600030101010101" pitchFamily="2" charset="-122"/>
                <a:ea typeface="宋体" panose="02010600030101010101" pitchFamily="2" charset="-122"/>
                <a:cs typeface="Times New Roman" panose="02020603050405020304" pitchFamily="18" charset="0"/>
              </a:rPr>
              <a:t>genca.conf</a:t>
            </a:r>
            <a:r>
              <a:rPr lang="en-US" altLang="zh-CN" sz="2400" b="1" kern="100" dirty="0">
                <a:latin typeface="宋体" panose="02010600030101010101" pitchFamily="2" charset="-122"/>
                <a:ea typeface="宋体" panose="02010600030101010101" pitchFamily="2" charset="-122"/>
                <a:cs typeface="Times New Roman" panose="02020603050405020304" pitchFamily="18" charset="0"/>
              </a:rPr>
              <a:t>          </a:t>
            </a:r>
          </a:p>
          <a:p>
            <a:pPr algn="just" latinLnBrk="1">
              <a:lnSpc>
                <a:spcPct val="150000"/>
              </a:lnSpc>
            </a:pP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回到</a:t>
            </a:r>
            <a:r>
              <a:rPr lang="en-US" altLang="zh-CN" sz="2000" kern="100" dirty="0" err="1">
                <a:latin typeface="宋体" panose="02010600030101010101" pitchFamily="2" charset="-122"/>
                <a:ea typeface="宋体" panose="02010600030101010101" pitchFamily="2" charset="-122"/>
                <a:cs typeface="Times New Roman" panose="02020603050405020304" pitchFamily="18" charset="0"/>
              </a:rPr>
              <a:t>myCA</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根目录下，</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生成</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x509</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自签名证</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书，过程中需要输入</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CA</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私钥的保护密码，请牢记。</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just" latinLnBrk="1">
              <a:lnSpc>
                <a:spcPct val="150000"/>
              </a:lnSpc>
            </a:pP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//CA</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会按照</a:t>
            </a:r>
            <a:r>
              <a:rPr lang="en-US" altLang="zh-CN" sz="2000" kern="100" dirty="0" err="1">
                <a:latin typeface="宋体" panose="02010600030101010101" pitchFamily="2" charset="-122"/>
                <a:ea typeface="宋体" panose="02010600030101010101" pitchFamily="2" charset="-122"/>
                <a:cs typeface="Times New Roman" panose="02020603050405020304" pitchFamily="18" charset="0"/>
              </a:rPr>
              <a:t>gentestca.conf</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文件中配置的规则自签名生成证书</a:t>
            </a:r>
            <a:endParaRPr lang="zh-CN" altLang="en-US" sz="2000" kern="1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5" name="图片 14">
            <a:extLst>
              <a:ext uri="{FF2B5EF4-FFF2-40B4-BE49-F238E27FC236}">
                <a16:creationId xmlns:a16="http://schemas.microsoft.com/office/drawing/2014/main" id="{FB21583F-0A7B-AC48-A03C-841432036C6C}"/>
              </a:ext>
            </a:extLst>
          </p:cNvPr>
          <p:cNvPicPr>
            <a:picLocks noChangeAspect="1"/>
          </p:cNvPicPr>
          <p:nvPr/>
        </p:nvPicPr>
        <p:blipFill>
          <a:blip r:embed="rId3"/>
          <a:stretch>
            <a:fillRect/>
          </a:stretch>
        </p:blipFill>
        <p:spPr>
          <a:xfrm>
            <a:off x="434128" y="5333715"/>
            <a:ext cx="11323743" cy="1273179"/>
          </a:xfrm>
          <a:prstGeom prst="rect">
            <a:avLst/>
          </a:prstGeom>
        </p:spPr>
      </p:pic>
    </p:spTree>
    <p:extLst>
      <p:ext uri="{BB962C8B-B14F-4D97-AF65-F5344CB8AC3E}">
        <p14:creationId xmlns:p14="http://schemas.microsoft.com/office/powerpoint/2010/main" val="32097157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EEBEE-FB4B-064D-0BFF-629CFE084585}"/>
            </a:ext>
          </a:extLst>
        </p:cNvPr>
        <p:cNvGrpSpPr/>
        <p:nvPr/>
      </p:nvGrpSpPr>
      <p:grpSpPr>
        <a:xfrm>
          <a:off x="0" y="0"/>
          <a:ext cx="0" cy="0"/>
          <a:chOff x="0" y="0"/>
          <a:chExt cx="0" cy="0"/>
        </a:xfrm>
      </p:grpSpPr>
      <p:grpSp>
        <p:nvGrpSpPr>
          <p:cNvPr id="3" name="组合 2">
            <a:extLst>
              <a:ext uri="{FF2B5EF4-FFF2-40B4-BE49-F238E27FC236}">
                <a16:creationId xmlns:a16="http://schemas.microsoft.com/office/drawing/2014/main" id="{63F4133E-71DE-0606-EE9E-26DE86342885}"/>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F9D73A0F-3399-6CA8-114E-25C3E0FF2DF7}"/>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0C575C1A-6C88-464D-DFCA-08962D0483FB}"/>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83AB15C8-5056-6B3D-458A-F3F848A3F89A}"/>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C13375F6-9CF2-D91C-DFAE-B6714EE05FA7}"/>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328A7F9A-5E98-E1BD-D5DB-489F692F190C}"/>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071F2657-3315-009F-E858-FDE3C241AE3C}"/>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9BFEEF26-F4D5-9A19-BF8D-083759A387A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908D60E6-3953-263E-8CA0-78D66DDB5C36}"/>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F3E9C40F-A8B5-08D9-CF08-6C4C640B3587}"/>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EEB80FDE-164D-96D3-BE0A-BE058F773499}"/>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513F6B5B-E9DC-8D92-4639-6C9215960177}"/>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实验要求</a:t>
            </a:r>
          </a:p>
        </p:txBody>
      </p:sp>
      <p:sp>
        <p:nvSpPr>
          <p:cNvPr id="2" name="文本框 1">
            <a:extLst>
              <a:ext uri="{FF2B5EF4-FFF2-40B4-BE49-F238E27FC236}">
                <a16:creationId xmlns:a16="http://schemas.microsoft.com/office/drawing/2014/main" id="{E4EB8BE1-2703-19B3-D396-4E8EE5849A9D}"/>
              </a:ext>
            </a:extLst>
          </p:cNvPr>
          <p:cNvSpPr txBox="1"/>
          <p:nvPr/>
        </p:nvSpPr>
        <p:spPr>
          <a:xfrm>
            <a:off x="457370" y="786637"/>
            <a:ext cx="11935307" cy="2293064"/>
          </a:xfrm>
          <a:prstGeom prst="rect">
            <a:avLst/>
          </a:prstGeom>
          <a:noFill/>
        </p:spPr>
        <p:txBody>
          <a:bodyPr wrap="square">
            <a:spAutoFit/>
          </a:bodyPr>
          <a:lstStyle/>
          <a:p>
            <a:pPr>
              <a:lnSpc>
                <a:spcPct val="200000"/>
              </a:lnSpc>
            </a:pPr>
            <a:r>
              <a:rPr lang="zh-CN" altLang="en-US" sz="2800" b="1" dirty="0">
                <a:solidFill>
                  <a:srgbClr val="404244"/>
                </a:solidFill>
                <a:latin typeface="+mn-ea"/>
                <a:cs typeface="Helvetica" panose="020B0604020202020204" pitchFamily="34" charset="0"/>
              </a:rPr>
              <a:t>一、搭建私有</a:t>
            </a:r>
            <a:r>
              <a:rPr lang="en-US" altLang="zh-CN" sz="2800" b="1" dirty="0">
                <a:solidFill>
                  <a:srgbClr val="404244"/>
                </a:solidFill>
                <a:latin typeface="+mn-ea"/>
                <a:cs typeface="Helvetica" panose="020B0604020202020204" pitchFamily="34" charset="0"/>
              </a:rPr>
              <a:t>CA</a:t>
            </a:r>
          </a:p>
          <a:p>
            <a:pPr>
              <a:lnSpc>
                <a:spcPct val="200000"/>
              </a:lnSpc>
            </a:pPr>
            <a:r>
              <a:rPr lang="en-US" altLang="zh-CN" sz="2800" b="1" dirty="0">
                <a:solidFill>
                  <a:srgbClr val="404244"/>
                </a:solidFill>
                <a:latin typeface="+mn-ea"/>
                <a:cs typeface="Helvetica" panose="020B0604020202020204" pitchFamily="34" charset="0"/>
              </a:rPr>
              <a:t>3. </a:t>
            </a:r>
            <a:r>
              <a:rPr lang="zh-CN" altLang="en-US" sz="2800" b="1" dirty="0">
                <a:solidFill>
                  <a:srgbClr val="404244"/>
                </a:solidFill>
                <a:latin typeface="+mn-ea"/>
                <a:cs typeface="Helvetica" panose="020B0604020202020204" pitchFamily="34" charset="0"/>
              </a:rPr>
              <a:t>生成私有</a:t>
            </a:r>
            <a:r>
              <a:rPr lang="en-US" altLang="zh-CN" sz="2800" b="1" dirty="0">
                <a:solidFill>
                  <a:srgbClr val="404244"/>
                </a:solidFill>
                <a:latin typeface="+mn-ea"/>
                <a:cs typeface="Helvetica" panose="020B0604020202020204" pitchFamily="34" charset="0"/>
              </a:rPr>
              <a:t>CA</a:t>
            </a:r>
            <a:r>
              <a:rPr lang="zh-CN" altLang="en-US" sz="2800" b="1" dirty="0">
                <a:solidFill>
                  <a:srgbClr val="404244"/>
                </a:solidFill>
                <a:latin typeface="+mn-ea"/>
                <a:cs typeface="Helvetica" panose="020B0604020202020204" pitchFamily="34" charset="0"/>
              </a:rPr>
              <a:t>的私钥和自签名证书（根证书）</a:t>
            </a:r>
            <a:endParaRPr lang="en-US" altLang="zh-CN" sz="2800" b="1" dirty="0">
              <a:solidFill>
                <a:srgbClr val="404244"/>
              </a:solidFill>
              <a:latin typeface="+mn-ea"/>
              <a:cs typeface="Helvetica" panose="020B0604020202020204" pitchFamily="34" charset="0"/>
            </a:endParaRPr>
          </a:p>
          <a:p>
            <a:pPr>
              <a:lnSpc>
                <a:spcPct val="200000"/>
              </a:lnSpc>
            </a:pP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ADF14F1A-0784-8807-F966-7FA7E7F445DD}"/>
              </a:ext>
            </a:extLst>
          </p:cNvPr>
          <p:cNvSpPr txBox="1"/>
          <p:nvPr/>
        </p:nvSpPr>
        <p:spPr>
          <a:xfrm>
            <a:off x="521518" y="2922328"/>
            <a:ext cx="11460931" cy="1113766"/>
          </a:xfrm>
          <a:prstGeom prst="rect">
            <a:avLst/>
          </a:prstGeom>
          <a:noFill/>
        </p:spPr>
        <p:txBody>
          <a:bodyPr wrap="square">
            <a:spAutoFit/>
          </a:bodyPr>
          <a:lstStyle/>
          <a:p>
            <a:pPr algn="just" latinLnBrk="1">
              <a:lnSpc>
                <a:spcPct val="150000"/>
              </a:lnSpc>
            </a:pPr>
            <a:r>
              <a:rPr lang="en-US" altLang="zh-CN" sz="2400" b="1" kern="100" dirty="0">
                <a:latin typeface="宋体" panose="02010600030101010101" pitchFamily="2" charset="-122"/>
                <a:ea typeface="宋体" panose="02010600030101010101" pitchFamily="2" charset="-122"/>
                <a:cs typeface="Times New Roman" panose="02020603050405020304" pitchFamily="18" charset="0"/>
              </a:rPr>
              <a:t>openssl x509 -in </a:t>
            </a:r>
            <a:r>
              <a:rPr lang="en-US" altLang="zh-CN" sz="2400" b="1" kern="100" dirty="0" err="1">
                <a:latin typeface="宋体" panose="02010600030101010101" pitchFamily="2" charset="-122"/>
                <a:ea typeface="宋体" panose="02010600030101010101" pitchFamily="2" charset="-122"/>
                <a:cs typeface="Times New Roman" panose="02020603050405020304" pitchFamily="18" charset="0"/>
              </a:rPr>
              <a:t>cacert.pem</a:t>
            </a:r>
            <a:r>
              <a:rPr lang="en-US" altLang="zh-CN" sz="2400" b="1" kern="100" dirty="0">
                <a:latin typeface="宋体" panose="02010600030101010101" pitchFamily="2" charset="-122"/>
                <a:ea typeface="宋体" panose="02010600030101010101" pitchFamily="2" charset="-122"/>
                <a:cs typeface="Times New Roman" panose="02020603050405020304" pitchFamily="18" charset="0"/>
              </a:rPr>
              <a:t> -text -</a:t>
            </a:r>
            <a:r>
              <a:rPr lang="en-US" altLang="zh-CN" sz="2400" b="1" kern="100" dirty="0" err="1">
                <a:latin typeface="宋体" panose="02010600030101010101" pitchFamily="2" charset="-122"/>
                <a:ea typeface="宋体" panose="02010600030101010101" pitchFamily="2" charset="-122"/>
                <a:cs typeface="Times New Roman" panose="02020603050405020304" pitchFamily="18" charset="0"/>
              </a:rPr>
              <a:t>noout</a:t>
            </a:r>
            <a:r>
              <a:rPr lang="en-US" altLang="zh-CN" sz="2400" b="1" kern="100" dirty="0">
                <a:latin typeface="宋体" panose="02010600030101010101" pitchFamily="2" charset="-122"/>
                <a:ea typeface="宋体" panose="02010600030101010101" pitchFamily="2" charset="-122"/>
                <a:cs typeface="Times New Roman" panose="02020603050405020304" pitchFamily="18" charset="0"/>
              </a:rPr>
              <a:t>	</a:t>
            </a:r>
          </a:p>
          <a:p>
            <a:pPr algn="just" latinLnBrk="1">
              <a:lnSpc>
                <a:spcPct val="150000"/>
              </a:lnSpc>
            </a:pP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查看</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CA</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自签名证书</a:t>
            </a:r>
            <a:endParaRPr lang="zh-CN" altLang="en-US" sz="2000" kern="1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7" name="图片 16">
            <a:extLst>
              <a:ext uri="{FF2B5EF4-FFF2-40B4-BE49-F238E27FC236}">
                <a16:creationId xmlns:a16="http://schemas.microsoft.com/office/drawing/2014/main" id="{7E19420A-4B10-1EA1-992B-BECE5774BE3D}"/>
              </a:ext>
            </a:extLst>
          </p:cNvPr>
          <p:cNvPicPr>
            <a:picLocks noChangeAspect="1"/>
          </p:cNvPicPr>
          <p:nvPr/>
        </p:nvPicPr>
        <p:blipFill>
          <a:blip r:embed="rId3"/>
          <a:stretch>
            <a:fillRect/>
          </a:stretch>
        </p:blipFill>
        <p:spPr>
          <a:xfrm>
            <a:off x="6251983" y="625150"/>
            <a:ext cx="5838868" cy="5981744"/>
          </a:xfrm>
          <a:prstGeom prst="rect">
            <a:avLst/>
          </a:prstGeom>
        </p:spPr>
      </p:pic>
    </p:spTree>
    <p:extLst>
      <p:ext uri="{BB962C8B-B14F-4D97-AF65-F5344CB8AC3E}">
        <p14:creationId xmlns:p14="http://schemas.microsoft.com/office/powerpoint/2010/main" val="393182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9CD48-230C-C5ED-B542-EAB5C9A7BD5D}"/>
            </a:ext>
          </a:extLst>
        </p:cNvPr>
        <p:cNvGrpSpPr/>
        <p:nvPr/>
      </p:nvGrpSpPr>
      <p:grpSpPr>
        <a:xfrm>
          <a:off x="0" y="0"/>
          <a:ext cx="0" cy="0"/>
          <a:chOff x="0" y="0"/>
          <a:chExt cx="0" cy="0"/>
        </a:xfrm>
      </p:grpSpPr>
      <p:grpSp>
        <p:nvGrpSpPr>
          <p:cNvPr id="3" name="组合 2">
            <a:extLst>
              <a:ext uri="{FF2B5EF4-FFF2-40B4-BE49-F238E27FC236}">
                <a16:creationId xmlns:a16="http://schemas.microsoft.com/office/drawing/2014/main" id="{8578FE23-BE1D-7327-31C1-18D43205112E}"/>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28178C41-1703-3144-8E4E-4ADAE92524D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98A1F8AF-5BA0-FEE7-969B-FF924C8B9D49}"/>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69CBDFA8-D33F-D35B-B02C-8F0B34817E6C}"/>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D1E64FAE-2725-0BB7-6662-AAE4421710EC}"/>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708BE865-58C6-D5EE-1B1B-4DAAC2231EA9}"/>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D40485AD-57C7-350C-5EE8-DDA6E7DDBDE3}"/>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6F733DB3-F5DF-EE23-1E7D-BAD955891676}"/>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CA482FD9-C657-37EC-FD3D-E0FA52B51C27}"/>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36BC58F7-1736-6756-BAE2-70C53D536161}"/>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15CC17BE-D20F-F966-2957-C8B39D3CD0E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2E1A2078-F48E-3D84-2756-01E0AFC7706E}"/>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实验要求</a:t>
            </a:r>
          </a:p>
        </p:txBody>
      </p:sp>
      <p:sp>
        <p:nvSpPr>
          <p:cNvPr id="2" name="文本框 1">
            <a:extLst>
              <a:ext uri="{FF2B5EF4-FFF2-40B4-BE49-F238E27FC236}">
                <a16:creationId xmlns:a16="http://schemas.microsoft.com/office/drawing/2014/main" id="{FCAD995D-7DBB-C6EC-B1C7-409ECDA2985D}"/>
              </a:ext>
            </a:extLst>
          </p:cNvPr>
          <p:cNvSpPr txBox="1"/>
          <p:nvPr/>
        </p:nvSpPr>
        <p:spPr>
          <a:xfrm>
            <a:off x="457370" y="964923"/>
            <a:ext cx="11935307" cy="1685911"/>
          </a:xfrm>
          <a:prstGeom prst="rect">
            <a:avLst/>
          </a:prstGeom>
          <a:noFill/>
        </p:spPr>
        <p:txBody>
          <a:bodyPr wrap="square">
            <a:spAutoFit/>
          </a:bodyPr>
          <a:lstStyle/>
          <a:p>
            <a:pPr>
              <a:lnSpc>
                <a:spcPct val="200000"/>
              </a:lnSpc>
            </a:pPr>
            <a:r>
              <a:rPr lang="zh-CN" altLang="en-US" sz="2800" b="1" dirty="0">
                <a:solidFill>
                  <a:srgbClr val="404244"/>
                </a:solidFill>
                <a:latin typeface="+mn-ea"/>
                <a:cs typeface="Helvetica" panose="020B0604020202020204" pitchFamily="34" charset="0"/>
              </a:rPr>
              <a:t>二、私有</a:t>
            </a:r>
            <a:r>
              <a:rPr lang="en-US" altLang="zh-CN" sz="2800" b="1" dirty="0">
                <a:solidFill>
                  <a:srgbClr val="404244"/>
                </a:solidFill>
                <a:latin typeface="+mn-ea"/>
                <a:cs typeface="Helvetica" panose="020B0604020202020204" pitchFamily="34" charset="0"/>
              </a:rPr>
              <a:t>CA</a:t>
            </a:r>
            <a:r>
              <a:rPr lang="zh-CN" altLang="en-US" sz="2800" b="1" dirty="0">
                <a:solidFill>
                  <a:srgbClr val="404244"/>
                </a:solidFill>
                <a:latin typeface="+mn-ea"/>
                <a:cs typeface="Helvetica" panose="020B0604020202020204" pitchFamily="34" charset="0"/>
              </a:rPr>
              <a:t>为服务器签发证书</a:t>
            </a:r>
            <a:endParaRPr lang="en-US" altLang="zh-CN" sz="2800" b="1" dirty="0">
              <a:solidFill>
                <a:srgbClr val="404244"/>
              </a:solidFill>
              <a:latin typeface="+mn-ea"/>
              <a:cs typeface="Helvetica" panose="020B0604020202020204" pitchFamily="34" charset="0"/>
            </a:endParaRPr>
          </a:p>
          <a:p>
            <a:pPr marL="514350" indent="-514350">
              <a:lnSpc>
                <a:spcPct val="200000"/>
              </a:lnSpc>
              <a:buAutoNum type="arabicPeriod"/>
            </a:pPr>
            <a:r>
              <a:rPr lang="zh-CN" altLang="en-US" sz="2800" b="1" dirty="0">
                <a:solidFill>
                  <a:srgbClr val="404244"/>
                </a:solidFill>
                <a:latin typeface="+mn-ea"/>
                <a:cs typeface="Helvetica" panose="020B0604020202020204" pitchFamily="34" charset="0"/>
              </a:rPr>
              <a:t>创建用来为其他请求签发证书的配置文件</a:t>
            </a:r>
            <a:endParaRPr lang="en-US" altLang="zh-CN" sz="2800" b="1" dirty="0">
              <a:solidFill>
                <a:srgbClr val="404244"/>
              </a:solidFill>
              <a:latin typeface="+mn-ea"/>
              <a:cs typeface="Helvetica" panose="020B0604020202020204" pitchFamily="34" charset="0"/>
            </a:endParaRPr>
          </a:p>
        </p:txBody>
      </p:sp>
      <p:sp>
        <p:nvSpPr>
          <p:cNvPr id="14" name="文本框 13">
            <a:extLst>
              <a:ext uri="{FF2B5EF4-FFF2-40B4-BE49-F238E27FC236}">
                <a16:creationId xmlns:a16="http://schemas.microsoft.com/office/drawing/2014/main" id="{4D89D221-F1A6-D74B-3E78-994923036984}"/>
              </a:ext>
            </a:extLst>
          </p:cNvPr>
          <p:cNvSpPr txBox="1"/>
          <p:nvPr/>
        </p:nvSpPr>
        <p:spPr>
          <a:xfrm>
            <a:off x="660400" y="2951422"/>
            <a:ext cx="8528050" cy="2221762"/>
          </a:xfrm>
          <a:prstGeom prst="rect">
            <a:avLst/>
          </a:prstGeom>
          <a:noFill/>
        </p:spPr>
        <p:txBody>
          <a:bodyPr wrap="square">
            <a:spAutoFit/>
          </a:bodyPr>
          <a:lstStyle/>
          <a:p>
            <a:pPr algn="just" latinLnBrk="1">
              <a:lnSpc>
                <a:spcPct val="150000"/>
              </a:lnSpc>
            </a:pP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cd conf</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				</a:t>
            </a:r>
          </a:p>
          <a:p>
            <a:pPr algn="just" latinLnBrk="1">
              <a:lnSpc>
                <a:spcPct val="150000"/>
              </a:lnSpc>
            </a:pP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再次</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进入配置文件夹</a:t>
            </a:r>
          </a:p>
          <a:p>
            <a:pPr algn="just" latinLnBrk="1">
              <a:lnSpc>
                <a:spcPct val="150000"/>
              </a:lnSpc>
            </a:pP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vim </a:t>
            </a:r>
            <a:r>
              <a:rPr lang="en-US" altLang="zh-CN" sz="2400" b="1" kern="100" dirty="0" err="1">
                <a:effectLst/>
                <a:latin typeface="宋体" panose="02010600030101010101" pitchFamily="2" charset="-122"/>
                <a:ea typeface="宋体" panose="02010600030101010101" pitchFamily="2" charset="-122"/>
                <a:cs typeface="Times New Roman" panose="02020603050405020304" pitchFamily="18" charset="0"/>
              </a:rPr>
              <a:t>ca.conf</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			</a:t>
            </a:r>
          </a:p>
          <a:p>
            <a:pPr algn="just" latinLnBrk="1">
              <a:lnSpc>
                <a:spcPct val="150000"/>
              </a:lnSpc>
            </a:pP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创建用来</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为其他请求签发证书的配置文件</a:t>
            </a:r>
            <a:endPar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248ACDFD-A345-27E3-3865-8D596DCD0DA0}"/>
              </a:ext>
            </a:extLst>
          </p:cNvPr>
          <p:cNvPicPr>
            <a:picLocks noChangeAspect="1"/>
          </p:cNvPicPr>
          <p:nvPr/>
        </p:nvPicPr>
        <p:blipFill>
          <a:blip r:embed="rId3"/>
          <a:stretch>
            <a:fillRect/>
          </a:stretch>
        </p:blipFill>
        <p:spPr>
          <a:xfrm>
            <a:off x="5832797" y="1327687"/>
            <a:ext cx="6224716" cy="4936844"/>
          </a:xfrm>
          <a:prstGeom prst="rect">
            <a:avLst/>
          </a:prstGeom>
        </p:spPr>
      </p:pic>
    </p:spTree>
    <p:extLst>
      <p:ext uri="{BB962C8B-B14F-4D97-AF65-F5344CB8AC3E}">
        <p14:creationId xmlns:p14="http://schemas.microsoft.com/office/powerpoint/2010/main" val="331618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683C3-323A-CDC8-ADD0-BBD4D7224DB8}"/>
            </a:ext>
          </a:extLst>
        </p:cNvPr>
        <p:cNvGrpSpPr/>
        <p:nvPr/>
      </p:nvGrpSpPr>
      <p:grpSpPr>
        <a:xfrm>
          <a:off x="0" y="0"/>
          <a:ext cx="0" cy="0"/>
          <a:chOff x="0" y="0"/>
          <a:chExt cx="0" cy="0"/>
        </a:xfrm>
      </p:grpSpPr>
      <p:grpSp>
        <p:nvGrpSpPr>
          <p:cNvPr id="3" name="组合 2">
            <a:extLst>
              <a:ext uri="{FF2B5EF4-FFF2-40B4-BE49-F238E27FC236}">
                <a16:creationId xmlns:a16="http://schemas.microsoft.com/office/drawing/2014/main" id="{D422F197-D220-3EF3-7B1A-2BE8363C4065}"/>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715507F1-612B-C9FF-FD33-546EC42BE3C5}"/>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2DD9F770-24F2-CEDB-8216-C282BB197792}"/>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42D030F8-1A58-E34A-5249-0B615A4AA6B9}"/>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DB3E321-1F2C-D721-FCD7-5B5C3CF6E456}"/>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14AB6912-ADEE-84F1-3489-BCCE3272ACB5}"/>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FADF82F0-6A34-28D7-95D6-39D5FE93AD63}"/>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A056B09F-B4C4-BDB6-FEE8-3A114274280F}"/>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D27A9269-38C1-B8CA-EC8F-3AB9F36EFB76}"/>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C3277F7D-5250-63B4-0B51-92F4F577ABCA}"/>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EA88A854-8C42-D0C4-37FE-71D23D38F4B4}"/>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C90B3319-CC07-DC8C-7F2C-74775FA27612}"/>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实验要求</a:t>
            </a:r>
          </a:p>
        </p:txBody>
      </p:sp>
      <p:sp>
        <p:nvSpPr>
          <p:cNvPr id="2" name="文本框 1">
            <a:extLst>
              <a:ext uri="{FF2B5EF4-FFF2-40B4-BE49-F238E27FC236}">
                <a16:creationId xmlns:a16="http://schemas.microsoft.com/office/drawing/2014/main" id="{02A87107-1DA2-D76B-0B35-82F8786397A3}"/>
              </a:ext>
            </a:extLst>
          </p:cNvPr>
          <p:cNvSpPr txBox="1"/>
          <p:nvPr/>
        </p:nvSpPr>
        <p:spPr>
          <a:xfrm>
            <a:off x="457370" y="983973"/>
            <a:ext cx="11935307" cy="1685911"/>
          </a:xfrm>
          <a:prstGeom prst="rect">
            <a:avLst/>
          </a:prstGeom>
          <a:noFill/>
        </p:spPr>
        <p:txBody>
          <a:bodyPr wrap="square">
            <a:spAutoFit/>
          </a:bodyPr>
          <a:lstStyle/>
          <a:p>
            <a:pPr>
              <a:lnSpc>
                <a:spcPct val="200000"/>
              </a:lnSpc>
            </a:pPr>
            <a:r>
              <a:rPr lang="zh-CN" altLang="en-US" sz="2800" b="1" dirty="0">
                <a:solidFill>
                  <a:srgbClr val="404244"/>
                </a:solidFill>
                <a:latin typeface="+mn-ea"/>
                <a:cs typeface="Helvetica" panose="020B0604020202020204" pitchFamily="34" charset="0"/>
              </a:rPr>
              <a:t>二、私有</a:t>
            </a:r>
            <a:r>
              <a:rPr lang="en-US" altLang="zh-CN" sz="2800" b="1" dirty="0">
                <a:solidFill>
                  <a:srgbClr val="404244"/>
                </a:solidFill>
                <a:latin typeface="+mn-ea"/>
                <a:cs typeface="Helvetica" panose="020B0604020202020204" pitchFamily="34" charset="0"/>
              </a:rPr>
              <a:t>CA</a:t>
            </a:r>
            <a:r>
              <a:rPr lang="zh-CN" altLang="en-US" sz="2800" b="1" dirty="0">
                <a:solidFill>
                  <a:srgbClr val="404244"/>
                </a:solidFill>
                <a:latin typeface="+mn-ea"/>
                <a:cs typeface="Helvetica" panose="020B0604020202020204" pitchFamily="34" charset="0"/>
              </a:rPr>
              <a:t>为服务器签发证书</a:t>
            </a:r>
            <a:endParaRPr lang="en-US" altLang="zh-CN" sz="2800" b="1" dirty="0">
              <a:solidFill>
                <a:srgbClr val="404244"/>
              </a:solidFill>
              <a:latin typeface="+mn-ea"/>
              <a:cs typeface="Helvetica" panose="020B0604020202020204" pitchFamily="34" charset="0"/>
            </a:endParaRPr>
          </a:p>
          <a:p>
            <a:pPr>
              <a:lnSpc>
                <a:spcPct val="200000"/>
              </a:lnSpc>
            </a:pPr>
            <a:r>
              <a:rPr lang="en-US" altLang="zh-CN" sz="2800" b="1" dirty="0">
                <a:solidFill>
                  <a:srgbClr val="404244"/>
                </a:solidFill>
                <a:latin typeface="+mn-ea"/>
                <a:cs typeface="Helvetica" panose="020B0604020202020204" pitchFamily="34" charset="0"/>
              </a:rPr>
              <a:t>2. </a:t>
            </a:r>
            <a:r>
              <a:rPr lang="zh-CN" altLang="en-US" sz="2800" b="1" dirty="0">
                <a:solidFill>
                  <a:srgbClr val="404244"/>
                </a:solidFill>
                <a:latin typeface="+mn-ea"/>
                <a:cs typeface="Helvetica" panose="020B0604020202020204" pitchFamily="34" charset="0"/>
              </a:rPr>
              <a:t>模拟服务器，生成私钥与证书申请的请求文件</a:t>
            </a:r>
            <a:endParaRPr lang="en-US" altLang="zh-CN" sz="2800" b="1" dirty="0">
              <a:solidFill>
                <a:srgbClr val="404244"/>
              </a:solidFill>
              <a:latin typeface="+mn-ea"/>
              <a:cs typeface="Helvetica" panose="020B0604020202020204" pitchFamily="34" charset="0"/>
            </a:endParaRPr>
          </a:p>
        </p:txBody>
      </p:sp>
      <p:sp>
        <p:nvSpPr>
          <p:cNvPr id="15" name="文本框 14">
            <a:extLst>
              <a:ext uri="{FF2B5EF4-FFF2-40B4-BE49-F238E27FC236}">
                <a16:creationId xmlns:a16="http://schemas.microsoft.com/office/drawing/2014/main" id="{F907D56B-42BD-2F1C-F453-2B1D3DB9C1C3}"/>
              </a:ext>
            </a:extLst>
          </p:cNvPr>
          <p:cNvSpPr txBox="1"/>
          <p:nvPr/>
        </p:nvSpPr>
        <p:spPr>
          <a:xfrm>
            <a:off x="457370" y="2659688"/>
            <a:ext cx="10855573" cy="2790187"/>
          </a:xfrm>
          <a:prstGeom prst="rect">
            <a:avLst/>
          </a:prstGeom>
          <a:noFill/>
        </p:spPr>
        <p:txBody>
          <a:bodyPr wrap="square">
            <a:spAutoFit/>
          </a:bodyPr>
          <a:lstStyle/>
          <a:p>
            <a:pPr algn="just" latinLnBrk="1">
              <a:lnSpc>
                <a:spcPct val="150000"/>
              </a:lnSpc>
            </a:pPr>
            <a:r>
              <a:rPr lang="en-US" altLang="zh-CN" sz="2000" b="1" kern="100" dirty="0" err="1">
                <a:latin typeface="宋体" panose="02010600030101010101" pitchFamily="2" charset="-122"/>
                <a:ea typeface="宋体" panose="02010600030101010101" pitchFamily="2" charset="-122"/>
                <a:cs typeface="Times New Roman" panose="02020603050405020304" pitchFamily="18" charset="0"/>
              </a:rPr>
              <a:t>mkdir</a:t>
            </a:r>
            <a:r>
              <a:rPr lang="en-US" altLang="zh-CN" sz="2000" b="1" kern="100" dirty="0">
                <a:latin typeface="宋体" panose="02010600030101010101" pitchFamily="2" charset="-122"/>
                <a:ea typeface="宋体" panose="02010600030101010101" pitchFamily="2" charset="-122"/>
                <a:cs typeface="Times New Roman" panose="02020603050405020304" pitchFamily="18" charset="0"/>
              </a:rPr>
              <a:t> server				</a:t>
            </a:r>
          </a:p>
          <a:p>
            <a:pPr algn="just" latinLnBrk="1">
              <a:lnSpc>
                <a:spcPct val="150000"/>
              </a:lnSpc>
            </a:pP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在任意路径下创建服务器文件夹</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server</a:t>
            </a:r>
            <a:endParaRPr lang="zh-CN"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just" latinLnBrk="1">
              <a:lnSpc>
                <a:spcPct val="150000"/>
              </a:lnSpc>
            </a:pPr>
            <a:r>
              <a:rPr lang="en-US" altLang="zh-CN" sz="2000" b="1" kern="100" dirty="0">
                <a:latin typeface="宋体" panose="02010600030101010101" pitchFamily="2" charset="-122"/>
                <a:ea typeface="宋体" panose="02010600030101010101" pitchFamily="2" charset="-122"/>
                <a:cs typeface="Times New Roman" panose="02020603050405020304" pitchFamily="18" charset="0"/>
              </a:rPr>
              <a:t>openssl req -</a:t>
            </a:r>
            <a:r>
              <a:rPr lang="en-US" altLang="zh-CN" sz="2000" b="1" kern="100" dirty="0" err="1">
                <a:latin typeface="宋体" panose="02010600030101010101" pitchFamily="2" charset="-122"/>
                <a:ea typeface="宋体" panose="02010600030101010101" pitchFamily="2" charset="-122"/>
                <a:cs typeface="Times New Roman" panose="02020603050405020304" pitchFamily="18" charset="0"/>
              </a:rPr>
              <a:t>newkey</a:t>
            </a:r>
            <a:r>
              <a:rPr lang="en-US" altLang="zh-CN" sz="2000" b="1" kern="100" dirty="0">
                <a:latin typeface="宋体" panose="02010600030101010101" pitchFamily="2" charset="-122"/>
                <a:ea typeface="宋体" panose="02010600030101010101" pitchFamily="2" charset="-122"/>
                <a:cs typeface="Times New Roman" panose="02020603050405020304" pitchFamily="18" charset="0"/>
              </a:rPr>
              <a:t> rsa:1024	-</a:t>
            </a:r>
            <a:r>
              <a:rPr lang="en-US" altLang="zh-CN" sz="2000" b="1" kern="100" dirty="0" err="1">
                <a:latin typeface="宋体" panose="02010600030101010101" pitchFamily="2" charset="-122"/>
                <a:ea typeface="宋体" panose="02010600030101010101" pitchFamily="2" charset="-122"/>
                <a:cs typeface="Times New Roman" panose="02020603050405020304" pitchFamily="18" charset="0"/>
              </a:rPr>
              <a:t>keyout</a:t>
            </a:r>
            <a:r>
              <a:rPr lang="en-US" altLang="zh-CN" sz="2000" b="1"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sz="2000" b="1" kern="100" dirty="0" err="1">
                <a:latin typeface="宋体" panose="02010600030101010101" pitchFamily="2" charset="-122"/>
                <a:ea typeface="宋体" panose="02010600030101010101" pitchFamily="2" charset="-122"/>
                <a:cs typeface="Times New Roman" panose="02020603050405020304" pitchFamily="18" charset="0"/>
              </a:rPr>
              <a:t>server.key</a:t>
            </a:r>
            <a:r>
              <a:rPr lang="en-US" altLang="zh-CN" sz="2000" b="1" kern="100" dirty="0">
                <a:latin typeface="宋体" panose="02010600030101010101" pitchFamily="2" charset="-122"/>
                <a:ea typeface="宋体" panose="02010600030101010101" pitchFamily="2" charset="-122"/>
                <a:cs typeface="Times New Roman" panose="02020603050405020304" pitchFamily="18" charset="0"/>
              </a:rPr>
              <a:t> -out </a:t>
            </a:r>
            <a:r>
              <a:rPr lang="en-US" altLang="zh-CN" sz="2000" b="1" kern="100" dirty="0" err="1">
                <a:latin typeface="宋体" panose="02010600030101010101" pitchFamily="2" charset="-122"/>
                <a:ea typeface="宋体" panose="02010600030101010101" pitchFamily="2" charset="-122"/>
                <a:cs typeface="Times New Roman" panose="02020603050405020304" pitchFamily="18" charset="0"/>
              </a:rPr>
              <a:t>serverreq.pem</a:t>
            </a:r>
            <a:r>
              <a:rPr lang="en-US" altLang="zh-CN" sz="2000" b="1" kern="100" dirty="0">
                <a:latin typeface="宋体" panose="02010600030101010101" pitchFamily="2" charset="-122"/>
                <a:ea typeface="宋体" panose="02010600030101010101" pitchFamily="2" charset="-122"/>
                <a:cs typeface="Times New Roman" panose="02020603050405020304" pitchFamily="18" charset="0"/>
              </a:rPr>
              <a:t> -subj “/O=</a:t>
            </a:r>
            <a:r>
              <a:rPr lang="en-US" altLang="zh-CN" sz="2000" b="1" kern="100" dirty="0" err="1">
                <a:latin typeface="宋体" panose="02010600030101010101" pitchFamily="2" charset="-122"/>
                <a:ea typeface="宋体" panose="02010600030101010101" pitchFamily="2" charset="-122"/>
                <a:cs typeface="Times New Roman" panose="02020603050405020304" pitchFamily="18" charset="0"/>
              </a:rPr>
              <a:t>ServerCom</a:t>
            </a:r>
            <a:r>
              <a:rPr lang="en-US" altLang="zh-CN" sz="2000" b="1" kern="100" dirty="0">
                <a:latin typeface="宋体" panose="02010600030101010101" pitchFamily="2" charset="-122"/>
                <a:ea typeface="宋体" panose="02010600030101010101" pitchFamily="2" charset="-122"/>
                <a:cs typeface="Times New Roman" panose="02020603050405020304" pitchFamily="18" charset="0"/>
              </a:rPr>
              <a:t>/OU=</a:t>
            </a:r>
            <a:r>
              <a:rPr lang="en-US" altLang="zh-CN" sz="2000" b="1" kern="100" dirty="0" err="1">
                <a:latin typeface="宋体" panose="02010600030101010101" pitchFamily="2" charset="-122"/>
                <a:ea typeface="宋体" panose="02010600030101010101" pitchFamily="2" charset="-122"/>
                <a:cs typeface="Times New Roman" panose="02020603050405020304" pitchFamily="18" charset="0"/>
              </a:rPr>
              <a:t>ServerOU</a:t>
            </a:r>
            <a:r>
              <a:rPr lang="en-US" altLang="zh-CN" sz="2000" b="1" kern="100" dirty="0">
                <a:latin typeface="宋体" panose="02010600030101010101" pitchFamily="2" charset="-122"/>
                <a:ea typeface="宋体" panose="02010600030101010101" pitchFamily="2" charset="-122"/>
                <a:cs typeface="Times New Roman" panose="02020603050405020304" pitchFamily="18" charset="0"/>
              </a:rPr>
              <a:t>/CN=server”</a:t>
            </a:r>
            <a:endParaRPr lang="zh-CN" altLang="zh-CN" sz="2000" b="1" kern="100" dirty="0">
              <a:latin typeface="宋体" panose="02010600030101010101" pitchFamily="2" charset="-122"/>
              <a:ea typeface="宋体" panose="02010600030101010101" pitchFamily="2" charset="-122"/>
              <a:cs typeface="Times New Roman" panose="02020603050405020304" pitchFamily="18" charset="0"/>
            </a:endParaRPr>
          </a:p>
          <a:p>
            <a:pPr algn="just" latinLnBrk="1">
              <a:lnSpc>
                <a:spcPct val="150000"/>
              </a:lnSpc>
            </a:pP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生成</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server</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的</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1024</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位私钥</a:t>
            </a:r>
            <a:r>
              <a:rPr lang="en-US" altLang="zh-CN" sz="2000" kern="100" dirty="0" err="1">
                <a:latin typeface="宋体" panose="02010600030101010101" pitchFamily="2" charset="-122"/>
                <a:ea typeface="宋体" panose="02010600030101010101" pitchFamily="2" charset="-122"/>
                <a:cs typeface="Times New Roman" panose="02020603050405020304" pitchFamily="18" charset="0"/>
              </a:rPr>
              <a:t>server.key</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和证书申请的请求文件</a:t>
            </a:r>
            <a:r>
              <a:rPr lang="en-US" altLang="zh-CN" sz="2000" kern="100" dirty="0" err="1">
                <a:latin typeface="宋体" panose="02010600030101010101" pitchFamily="2" charset="-122"/>
                <a:ea typeface="宋体" panose="02010600030101010101" pitchFamily="2" charset="-122"/>
                <a:cs typeface="Times New Roman" panose="02020603050405020304" pitchFamily="18" charset="0"/>
              </a:rPr>
              <a:t>serverre.pem</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，此时需要设置服务器的私钥保护密码，请牢记</a:t>
            </a:r>
          </a:p>
        </p:txBody>
      </p:sp>
      <p:pic>
        <p:nvPicPr>
          <p:cNvPr id="17" name="图片 16">
            <a:extLst>
              <a:ext uri="{FF2B5EF4-FFF2-40B4-BE49-F238E27FC236}">
                <a16:creationId xmlns:a16="http://schemas.microsoft.com/office/drawing/2014/main" id="{65144D58-F3E8-AF17-6420-5FACD5305B24}"/>
              </a:ext>
            </a:extLst>
          </p:cNvPr>
          <p:cNvPicPr>
            <a:picLocks noChangeAspect="1"/>
          </p:cNvPicPr>
          <p:nvPr/>
        </p:nvPicPr>
        <p:blipFill>
          <a:blip r:embed="rId3"/>
          <a:stretch>
            <a:fillRect/>
          </a:stretch>
        </p:blipFill>
        <p:spPr>
          <a:xfrm>
            <a:off x="910009" y="5551475"/>
            <a:ext cx="9853685" cy="1119196"/>
          </a:xfrm>
          <a:prstGeom prst="rect">
            <a:avLst/>
          </a:prstGeom>
        </p:spPr>
      </p:pic>
    </p:spTree>
    <p:extLst>
      <p:ext uri="{BB962C8B-B14F-4D97-AF65-F5344CB8AC3E}">
        <p14:creationId xmlns:p14="http://schemas.microsoft.com/office/powerpoint/2010/main" val="1837378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A53C7-2C2F-90CD-0E7B-815E97864312}"/>
            </a:ext>
          </a:extLst>
        </p:cNvPr>
        <p:cNvGrpSpPr/>
        <p:nvPr/>
      </p:nvGrpSpPr>
      <p:grpSpPr>
        <a:xfrm>
          <a:off x="0" y="0"/>
          <a:ext cx="0" cy="0"/>
          <a:chOff x="0" y="0"/>
          <a:chExt cx="0" cy="0"/>
        </a:xfrm>
      </p:grpSpPr>
      <p:grpSp>
        <p:nvGrpSpPr>
          <p:cNvPr id="3" name="组合 2">
            <a:extLst>
              <a:ext uri="{FF2B5EF4-FFF2-40B4-BE49-F238E27FC236}">
                <a16:creationId xmlns:a16="http://schemas.microsoft.com/office/drawing/2014/main" id="{5ECB5D30-5DF4-9E80-1AC5-0E21A7CF08E7}"/>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201FCC14-2F1D-1CFA-9239-2144B0B48394}"/>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006E7FFD-520E-BFC1-7D68-4A4D971566D8}"/>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A52787F-83D8-EB6E-2A4A-C77D20A276C6}"/>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BA8B7922-2405-92AB-2B2D-BFDE456C54D6}"/>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9F1E7F29-4410-25C8-D5DB-70692422A153}"/>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8DB6D71E-AC1C-B574-5C15-827250B9F8F6}"/>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4C57234C-4537-09CF-10F1-01B14DCDB21C}"/>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AF62A032-805D-FD38-7225-31E56827983B}"/>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D3BEB6ED-8E87-2B4E-9C55-B4DEAC041D15}"/>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5365E5F4-FEA2-42A6-551D-04AE775EBD7C}"/>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7432D916-35E5-4523-DBF7-507D286E12C9}"/>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实验要求</a:t>
            </a:r>
          </a:p>
        </p:txBody>
      </p:sp>
      <p:sp>
        <p:nvSpPr>
          <p:cNvPr id="2" name="文本框 1">
            <a:extLst>
              <a:ext uri="{FF2B5EF4-FFF2-40B4-BE49-F238E27FC236}">
                <a16:creationId xmlns:a16="http://schemas.microsoft.com/office/drawing/2014/main" id="{24F1BA1B-7A98-1D6F-BBA9-7FAD77B36A34}"/>
              </a:ext>
            </a:extLst>
          </p:cNvPr>
          <p:cNvSpPr txBox="1"/>
          <p:nvPr/>
        </p:nvSpPr>
        <p:spPr>
          <a:xfrm>
            <a:off x="457370" y="983973"/>
            <a:ext cx="11935307" cy="1685911"/>
          </a:xfrm>
          <a:prstGeom prst="rect">
            <a:avLst/>
          </a:prstGeom>
          <a:noFill/>
        </p:spPr>
        <p:txBody>
          <a:bodyPr wrap="square">
            <a:spAutoFit/>
          </a:bodyPr>
          <a:lstStyle/>
          <a:p>
            <a:pPr>
              <a:lnSpc>
                <a:spcPct val="200000"/>
              </a:lnSpc>
            </a:pPr>
            <a:r>
              <a:rPr lang="zh-CN" altLang="en-US" sz="2800" b="1" dirty="0">
                <a:solidFill>
                  <a:srgbClr val="404244"/>
                </a:solidFill>
                <a:latin typeface="+mn-ea"/>
                <a:cs typeface="Helvetica" panose="020B0604020202020204" pitchFamily="34" charset="0"/>
              </a:rPr>
              <a:t>二、私有</a:t>
            </a:r>
            <a:r>
              <a:rPr lang="en-US" altLang="zh-CN" sz="2800" b="1" dirty="0">
                <a:solidFill>
                  <a:srgbClr val="404244"/>
                </a:solidFill>
                <a:latin typeface="+mn-ea"/>
                <a:cs typeface="Helvetica" panose="020B0604020202020204" pitchFamily="34" charset="0"/>
              </a:rPr>
              <a:t>CA</a:t>
            </a:r>
            <a:r>
              <a:rPr lang="zh-CN" altLang="en-US" sz="2800" b="1" dirty="0">
                <a:solidFill>
                  <a:srgbClr val="404244"/>
                </a:solidFill>
                <a:latin typeface="+mn-ea"/>
                <a:cs typeface="Helvetica" panose="020B0604020202020204" pitchFamily="34" charset="0"/>
              </a:rPr>
              <a:t>为服务器签发证书</a:t>
            </a:r>
            <a:endParaRPr lang="en-US" altLang="zh-CN" sz="2800" b="1" dirty="0">
              <a:solidFill>
                <a:srgbClr val="404244"/>
              </a:solidFill>
              <a:latin typeface="+mn-ea"/>
              <a:cs typeface="Helvetica" panose="020B0604020202020204" pitchFamily="34" charset="0"/>
            </a:endParaRPr>
          </a:p>
          <a:p>
            <a:pPr>
              <a:lnSpc>
                <a:spcPct val="200000"/>
              </a:lnSpc>
            </a:pPr>
            <a:r>
              <a:rPr lang="en-US" altLang="zh-CN" sz="2800" b="1" dirty="0">
                <a:solidFill>
                  <a:srgbClr val="404244"/>
                </a:solidFill>
                <a:latin typeface="+mn-ea"/>
                <a:cs typeface="Helvetica" panose="020B0604020202020204" pitchFamily="34" charset="0"/>
              </a:rPr>
              <a:t>3. CA</a:t>
            </a:r>
            <a:r>
              <a:rPr lang="zh-CN" altLang="en-US" sz="2800" b="1" dirty="0">
                <a:solidFill>
                  <a:srgbClr val="404244"/>
                </a:solidFill>
                <a:latin typeface="+mn-ea"/>
                <a:cs typeface="Helvetica" panose="020B0604020202020204" pitchFamily="34" charset="0"/>
              </a:rPr>
              <a:t>根据服务器的证书请求文件生成证书并将其返回给服务器</a:t>
            </a:r>
            <a:endParaRPr lang="en-US" altLang="zh-CN" sz="2800" b="1" dirty="0">
              <a:solidFill>
                <a:srgbClr val="404244"/>
              </a:solidFill>
              <a:latin typeface="+mn-ea"/>
              <a:cs typeface="Helvetica" panose="020B0604020202020204" pitchFamily="34" charset="0"/>
            </a:endParaRPr>
          </a:p>
        </p:txBody>
      </p:sp>
      <p:sp>
        <p:nvSpPr>
          <p:cNvPr id="15" name="文本框 14">
            <a:extLst>
              <a:ext uri="{FF2B5EF4-FFF2-40B4-BE49-F238E27FC236}">
                <a16:creationId xmlns:a16="http://schemas.microsoft.com/office/drawing/2014/main" id="{94059388-D477-1103-8B69-0A7E124512F5}"/>
              </a:ext>
            </a:extLst>
          </p:cNvPr>
          <p:cNvSpPr txBox="1"/>
          <p:nvPr/>
        </p:nvSpPr>
        <p:spPr>
          <a:xfrm>
            <a:off x="479176" y="2867220"/>
            <a:ext cx="10588874" cy="1405193"/>
          </a:xfrm>
          <a:prstGeom prst="rect">
            <a:avLst/>
          </a:prstGeom>
          <a:noFill/>
        </p:spPr>
        <p:txBody>
          <a:bodyPr wrap="square">
            <a:spAutoFit/>
          </a:bodyPr>
          <a:lstStyle/>
          <a:p>
            <a:pPr algn="just" latinLnBrk="1">
              <a:lnSpc>
                <a:spcPct val="150000"/>
              </a:lnSpc>
            </a:pPr>
            <a:r>
              <a:rPr lang="en-US" altLang="zh-CN" sz="2000" b="1" kern="100" dirty="0">
                <a:latin typeface="宋体" panose="02010600030101010101" pitchFamily="2" charset="-122"/>
                <a:ea typeface="宋体" panose="02010600030101010101" pitchFamily="2" charset="-122"/>
                <a:cs typeface="Times New Roman" panose="02020603050405020304" pitchFamily="18" charset="0"/>
              </a:rPr>
              <a:t>openssl ca -in </a:t>
            </a:r>
            <a:r>
              <a:rPr lang="en-US" altLang="zh-CN" sz="2000" b="1" kern="100" dirty="0" err="1">
                <a:latin typeface="宋体" panose="02010600030101010101" pitchFamily="2" charset="-122"/>
                <a:ea typeface="宋体" panose="02010600030101010101" pitchFamily="2" charset="-122"/>
                <a:cs typeface="Times New Roman" panose="02020603050405020304" pitchFamily="18" charset="0"/>
              </a:rPr>
              <a:t>serverreq.pem</a:t>
            </a:r>
            <a:r>
              <a:rPr lang="en-US" altLang="zh-CN" sz="2000" b="1" kern="100" dirty="0">
                <a:latin typeface="宋体" panose="02010600030101010101" pitchFamily="2" charset="-122"/>
                <a:ea typeface="宋体" panose="02010600030101010101" pitchFamily="2" charset="-122"/>
                <a:cs typeface="Times New Roman" panose="02020603050405020304" pitchFamily="18" charset="0"/>
              </a:rPr>
              <a:t> -out server.crt -config /root/</a:t>
            </a:r>
            <a:r>
              <a:rPr lang="en-US" altLang="zh-CN" sz="2000" b="1" kern="100" dirty="0" err="1">
                <a:latin typeface="宋体" panose="02010600030101010101" pitchFamily="2" charset="-122"/>
                <a:ea typeface="宋体" panose="02010600030101010101" pitchFamily="2" charset="-122"/>
                <a:cs typeface="Times New Roman" panose="02020603050405020304" pitchFamily="18" charset="0"/>
              </a:rPr>
              <a:t>myCA</a:t>
            </a:r>
            <a:r>
              <a:rPr lang="en-US" altLang="zh-CN" sz="2000" b="1" kern="100" dirty="0">
                <a:latin typeface="宋体" panose="02010600030101010101" pitchFamily="2" charset="-122"/>
                <a:ea typeface="宋体" panose="02010600030101010101" pitchFamily="2" charset="-122"/>
                <a:cs typeface="Times New Roman" panose="02020603050405020304" pitchFamily="18" charset="0"/>
              </a:rPr>
              <a:t>/conf/</a:t>
            </a:r>
            <a:r>
              <a:rPr lang="en-US" altLang="zh-CN" sz="2000" b="1" kern="100" dirty="0" err="1">
                <a:latin typeface="宋体" panose="02010600030101010101" pitchFamily="2" charset="-122"/>
                <a:ea typeface="宋体" panose="02010600030101010101" pitchFamily="2" charset="-122"/>
                <a:cs typeface="Times New Roman" panose="02020603050405020304" pitchFamily="18" charset="0"/>
              </a:rPr>
              <a:t>ca.conf</a:t>
            </a:r>
            <a:endParaRPr lang="zh-CN" altLang="zh-CN" sz="2000" b="1" kern="100" dirty="0">
              <a:latin typeface="宋体" panose="02010600030101010101" pitchFamily="2" charset="-122"/>
              <a:ea typeface="宋体" panose="02010600030101010101" pitchFamily="2" charset="-122"/>
              <a:cs typeface="Times New Roman" panose="02020603050405020304" pitchFamily="18" charset="0"/>
            </a:endParaRPr>
          </a:p>
          <a:p>
            <a:pPr algn="just" latinLnBrk="1">
              <a:lnSpc>
                <a:spcPct val="150000"/>
              </a:lnSpc>
            </a:pP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向私有</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CA</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提交</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证书请求文件</a:t>
            </a:r>
            <a:r>
              <a:rPr lang="en-US" altLang="zh-CN" sz="2000" kern="100" dirty="0" err="1">
                <a:latin typeface="宋体" panose="02010600030101010101" pitchFamily="2" charset="-122"/>
                <a:ea typeface="宋体" panose="02010600030101010101" pitchFamily="2" charset="-122"/>
                <a:cs typeface="Times New Roman" panose="02020603050405020304" pitchFamily="18" charset="0"/>
              </a:rPr>
              <a:t>serverreq.pem</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CA</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生成并返回证书</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server.crt</a:t>
            </a:r>
          </a:p>
          <a:p>
            <a:pPr algn="just" latinLnBrk="1">
              <a:lnSpc>
                <a:spcPct val="150000"/>
              </a:lnSpc>
            </a:pP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生成证书的规则是参照之前为</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CA</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定义的</a:t>
            </a:r>
            <a:r>
              <a:rPr lang="en-US" altLang="zh-CN" sz="2000" kern="100" dirty="0" err="1">
                <a:latin typeface="宋体" panose="02010600030101010101" pitchFamily="2" charset="-122"/>
                <a:ea typeface="宋体" panose="02010600030101010101" pitchFamily="2" charset="-122"/>
                <a:cs typeface="Times New Roman" panose="02020603050405020304" pitchFamily="18" charset="0"/>
              </a:rPr>
              <a:t>ca.conf</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配置文件执行的</a:t>
            </a:r>
          </a:p>
        </p:txBody>
      </p:sp>
      <p:pic>
        <p:nvPicPr>
          <p:cNvPr id="17" name="图片 16">
            <a:extLst>
              <a:ext uri="{FF2B5EF4-FFF2-40B4-BE49-F238E27FC236}">
                <a16:creationId xmlns:a16="http://schemas.microsoft.com/office/drawing/2014/main" id="{87AAAC2D-287D-3334-3282-64167BFEF2A7}"/>
              </a:ext>
            </a:extLst>
          </p:cNvPr>
          <p:cNvPicPr>
            <a:picLocks noChangeAspect="1"/>
          </p:cNvPicPr>
          <p:nvPr/>
        </p:nvPicPr>
        <p:blipFill>
          <a:blip r:embed="rId3"/>
          <a:stretch>
            <a:fillRect/>
          </a:stretch>
        </p:blipFill>
        <p:spPr>
          <a:xfrm>
            <a:off x="2558655" y="4469749"/>
            <a:ext cx="7074690" cy="2305750"/>
          </a:xfrm>
          <a:prstGeom prst="rect">
            <a:avLst/>
          </a:prstGeom>
        </p:spPr>
      </p:pic>
    </p:spTree>
    <p:extLst>
      <p:ext uri="{BB962C8B-B14F-4D97-AF65-F5344CB8AC3E}">
        <p14:creationId xmlns:p14="http://schemas.microsoft.com/office/powerpoint/2010/main" val="26509430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E5873-ACD8-B792-6561-FE8B25201542}"/>
            </a:ext>
          </a:extLst>
        </p:cNvPr>
        <p:cNvGrpSpPr/>
        <p:nvPr/>
      </p:nvGrpSpPr>
      <p:grpSpPr>
        <a:xfrm>
          <a:off x="0" y="0"/>
          <a:ext cx="0" cy="0"/>
          <a:chOff x="0" y="0"/>
          <a:chExt cx="0" cy="0"/>
        </a:xfrm>
      </p:grpSpPr>
      <p:grpSp>
        <p:nvGrpSpPr>
          <p:cNvPr id="3" name="组合 2">
            <a:extLst>
              <a:ext uri="{FF2B5EF4-FFF2-40B4-BE49-F238E27FC236}">
                <a16:creationId xmlns:a16="http://schemas.microsoft.com/office/drawing/2014/main" id="{F0430BEC-0713-62BC-3A8B-7D6BC26D0668}"/>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8AF09F35-17E2-B088-ADC6-0077DF43C398}"/>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7AB73DB2-CC41-DB38-7999-49908C0750D2}"/>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C269881E-1FFF-9FE3-9A93-BD1B85BA9A3D}"/>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D51F26B6-04BF-5DE8-941A-49F149D9D553}"/>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6A5AF250-543A-45D1-7BBF-36ADD03A106A}"/>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BC74860A-5BE7-B8E5-6422-B889F2D79434}"/>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0856D75A-794C-61D9-4EEC-8DF2BA00E2AD}"/>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E5BE17CE-D992-5423-9241-48FECC7CCB54}"/>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A41C339E-6AC5-7103-9E6A-6BA9A480B7A8}"/>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DAD2DF35-F55E-1D9B-7C69-2D0D48FAEC85}"/>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3AC6D122-4971-52CD-440A-51F9C008B167}"/>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实验要求</a:t>
            </a:r>
          </a:p>
        </p:txBody>
      </p:sp>
      <p:sp>
        <p:nvSpPr>
          <p:cNvPr id="2" name="文本框 1">
            <a:extLst>
              <a:ext uri="{FF2B5EF4-FFF2-40B4-BE49-F238E27FC236}">
                <a16:creationId xmlns:a16="http://schemas.microsoft.com/office/drawing/2014/main" id="{5EE74076-0CF7-E8DA-32AB-1EB1A42948DD}"/>
              </a:ext>
            </a:extLst>
          </p:cNvPr>
          <p:cNvSpPr txBox="1"/>
          <p:nvPr/>
        </p:nvSpPr>
        <p:spPr>
          <a:xfrm>
            <a:off x="457370" y="983973"/>
            <a:ext cx="11935307" cy="1685911"/>
          </a:xfrm>
          <a:prstGeom prst="rect">
            <a:avLst/>
          </a:prstGeom>
          <a:noFill/>
        </p:spPr>
        <p:txBody>
          <a:bodyPr wrap="square">
            <a:spAutoFit/>
          </a:bodyPr>
          <a:lstStyle/>
          <a:p>
            <a:pPr>
              <a:lnSpc>
                <a:spcPct val="200000"/>
              </a:lnSpc>
            </a:pPr>
            <a:r>
              <a:rPr lang="zh-CN" altLang="en-US" sz="2800" b="1" dirty="0">
                <a:solidFill>
                  <a:srgbClr val="404244"/>
                </a:solidFill>
                <a:latin typeface="+mn-ea"/>
                <a:cs typeface="Helvetica" panose="020B0604020202020204" pitchFamily="34" charset="0"/>
              </a:rPr>
              <a:t>二、私有</a:t>
            </a:r>
            <a:r>
              <a:rPr lang="en-US" altLang="zh-CN" sz="2800" b="1" dirty="0">
                <a:solidFill>
                  <a:srgbClr val="404244"/>
                </a:solidFill>
                <a:latin typeface="+mn-ea"/>
                <a:cs typeface="Helvetica" panose="020B0604020202020204" pitchFamily="34" charset="0"/>
              </a:rPr>
              <a:t>CA</a:t>
            </a:r>
            <a:r>
              <a:rPr lang="zh-CN" altLang="en-US" sz="2800" b="1" dirty="0">
                <a:solidFill>
                  <a:srgbClr val="404244"/>
                </a:solidFill>
                <a:latin typeface="+mn-ea"/>
                <a:cs typeface="Helvetica" panose="020B0604020202020204" pitchFamily="34" charset="0"/>
              </a:rPr>
              <a:t>为服务器签发证书</a:t>
            </a:r>
            <a:endParaRPr lang="en-US" altLang="zh-CN" sz="2800" b="1" dirty="0">
              <a:solidFill>
                <a:srgbClr val="404244"/>
              </a:solidFill>
              <a:latin typeface="+mn-ea"/>
              <a:cs typeface="Helvetica" panose="020B0604020202020204" pitchFamily="34" charset="0"/>
            </a:endParaRPr>
          </a:p>
          <a:p>
            <a:pPr>
              <a:lnSpc>
                <a:spcPct val="200000"/>
              </a:lnSpc>
            </a:pPr>
            <a:r>
              <a:rPr lang="en-US" altLang="zh-CN" sz="2800" b="1" dirty="0">
                <a:solidFill>
                  <a:srgbClr val="404244"/>
                </a:solidFill>
                <a:latin typeface="+mn-ea"/>
                <a:cs typeface="Helvetica" panose="020B0604020202020204" pitchFamily="34" charset="0"/>
              </a:rPr>
              <a:t>3. CA</a:t>
            </a:r>
            <a:r>
              <a:rPr lang="zh-CN" altLang="en-US" sz="2800" b="1" dirty="0">
                <a:solidFill>
                  <a:srgbClr val="404244"/>
                </a:solidFill>
                <a:latin typeface="+mn-ea"/>
                <a:cs typeface="Helvetica" panose="020B0604020202020204" pitchFamily="34" charset="0"/>
              </a:rPr>
              <a:t>根据服务器的证书请求文件生成证书并将其返回给服务器</a:t>
            </a:r>
            <a:endParaRPr lang="en-US" altLang="zh-CN" sz="2800" b="1" dirty="0">
              <a:solidFill>
                <a:srgbClr val="404244"/>
              </a:solidFill>
              <a:latin typeface="+mn-ea"/>
              <a:cs typeface="Helvetica" panose="020B0604020202020204" pitchFamily="34" charset="0"/>
            </a:endParaRPr>
          </a:p>
        </p:txBody>
      </p:sp>
      <p:pic>
        <p:nvPicPr>
          <p:cNvPr id="16" name="图片 15">
            <a:extLst>
              <a:ext uri="{FF2B5EF4-FFF2-40B4-BE49-F238E27FC236}">
                <a16:creationId xmlns:a16="http://schemas.microsoft.com/office/drawing/2014/main" id="{AD79DF4C-DB68-2675-33B1-EE51CEBB18AE}"/>
              </a:ext>
            </a:extLst>
          </p:cNvPr>
          <p:cNvPicPr>
            <a:picLocks noChangeAspect="1"/>
          </p:cNvPicPr>
          <p:nvPr/>
        </p:nvPicPr>
        <p:blipFill>
          <a:blip r:embed="rId3"/>
          <a:stretch>
            <a:fillRect/>
          </a:stretch>
        </p:blipFill>
        <p:spPr>
          <a:xfrm>
            <a:off x="660400" y="3506125"/>
            <a:ext cx="8316935" cy="495302"/>
          </a:xfrm>
          <a:prstGeom prst="rect">
            <a:avLst/>
          </a:prstGeom>
        </p:spPr>
      </p:pic>
      <p:sp>
        <p:nvSpPr>
          <p:cNvPr id="19" name="文本框 18">
            <a:extLst>
              <a:ext uri="{FF2B5EF4-FFF2-40B4-BE49-F238E27FC236}">
                <a16:creationId xmlns:a16="http://schemas.microsoft.com/office/drawing/2014/main" id="{A848E215-E84B-7284-6CE0-83B1774AFEB3}"/>
              </a:ext>
            </a:extLst>
          </p:cNvPr>
          <p:cNvSpPr txBox="1"/>
          <p:nvPr/>
        </p:nvSpPr>
        <p:spPr>
          <a:xfrm>
            <a:off x="573330" y="3059668"/>
            <a:ext cx="6197600" cy="1938992"/>
          </a:xfrm>
          <a:prstGeom prst="rect">
            <a:avLst/>
          </a:prstGeom>
          <a:noFill/>
        </p:spPr>
        <p:txBody>
          <a:bodyPr wrap="square">
            <a:spAutoFit/>
          </a:bodyPr>
          <a:lstStyle/>
          <a:p>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证书信息数据库</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更新</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证书目录中生成了新证书备份</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21" name="图片 20">
            <a:extLst>
              <a:ext uri="{FF2B5EF4-FFF2-40B4-BE49-F238E27FC236}">
                <a16:creationId xmlns:a16="http://schemas.microsoft.com/office/drawing/2014/main" id="{EC03B9BF-6C87-2592-DE49-31D8FC6A465B}"/>
              </a:ext>
            </a:extLst>
          </p:cNvPr>
          <p:cNvPicPr>
            <a:picLocks noChangeAspect="1"/>
          </p:cNvPicPr>
          <p:nvPr/>
        </p:nvPicPr>
        <p:blipFill>
          <a:blip r:embed="rId4"/>
          <a:stretch>
            <a:fillRect/>
          </a:stretch>
        </p:blipFill>
        <p:spPr>
          <a:xfrm>
            <a:off x="660400" y="5112817"/>
            <a:ext cx="8269327" cy="615158"/>
          </a:xfrm>
          <a:prstGeom prst="rect">
            <a:avLst/>
          </a:prstGeom>
        </p:spPr>
      </p:pic>
    </p:spTree>
    <p:extLst>
      <p:ext uri="{BB962C8B-B14F-4D97-AF65-F5344CB8AC3E}">
        <p14:creationId xmlns:p14="http://schemas.microsoft.com/office/powerpoint/2010/main" val="37027250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实验要求</a:t>
            </a:r>
          </a:p>
        </p:txBody>
      </p:sp>
      <p:sp>
        <p:nvSpPr>
          <p:cNvPr id="2" name="文本框 1">
            <a:extLst>
              <a:ext uri="{FF2B5EF4-FFF2-40B4-BE49-F238E27FC236}">
                <a16:creationId xmlns:a16="http://schemas.microsoft.com/office/drawing/2014/main" id="{F1BF112A-1E6E-B7CB-C197-93FF0A3DD63A}"/>
              </a:ext>
            </a:extLst>
          </p:cNvPr>
          <p:cNvSpPr txBox="1"/>
          <p:nvPr/>
        </p:nvSpPr>
        <p:spPr>
          <a:xfrm>
            <a:off x="457370" y="983973"/>
            <a:ext cx="11935307" cy="1685911"/>
          </a:xfrm>
          <a:prstGeom prst="rect">
            <a:avLst/>
          </a:prstGeom>
          <a:noFill/>
        </p:spPr>
        <p:txBody>
          <a:bodyPr wrap="square">
            <a:spAutoFit/>
          </a:bodyPr>
          <a:lstStyle/>
          <a:p>
            <a:pPr>
              <a:lnSpc>
                <a:spcPct val="200000"/>
              </a:lnSpc>
            </a:pPr>
            <a:r>
              <a:rPr lang="zh-CN" altLang="en-US" sz="2800" b="1" dirty="0">
                <a:solidFill>
                  <a:srgbClr val="404244"/>
                </a:solidFill>
                <a:latin typeface="+mn-ea"/>
                <a:cs typeface="Helvetica" panose="020B0604020202020204" pitchFamily="34" charset="0"/>
              </a:rPr>
              <a:t>三、私有</a:t>
            </a:r>
            <a:r>
              <a:rPr lang="en-US" altLang="zh-CN" sz="2800" b="1" dirty="0">
                <a:solidFill>
                  <a:srgbClr val="404244"/>
                </a:solidFill>
                <a:latin typeface="+mn-ea"/>
                <a:cs typeface="Helvetica" panose="020B0604020202020204" pitchFamily="34" charset="0"/>
              </a:rPr>
              <a:t>CA</a:t>
            </a:r>
            <a:r>
              <a:rPr lang="zh-CN" altLang="en-US" sz="2800" b="1" dirty="0">
                <a:solidFill>
                  <a:srgbClr val="404244"/>
                </a:solidFill>
                <a:latin typeface="+mn-ea"/>
                <a:cs typeface="Helvetica" panose="020B0604020202020204" pitchFamily="34" charset="0"/>
              </a:rPr>
              <a:t>为客户端签发证书</a:t>
            </a:r>
            <a:endParaRPr lang="en-US" altLang="zh-CN" sz="2800" b="1" dirty="0">
              <a:solidFill>
                <a:srgbClr val="404244"/>
              </a:solidFill>
              <a:latin typeface="+mn-ea"/>
              <a:cs typeface="Helvetica" panose="020B0604020202020204" pitchFamily="34" charset="0"/>
            </a:endParaRPr>
          </a:p>
          <a:p>
            <a:pPr>
              <a:lnSpc>
                <a:spcPct val="200000"/>
              </a:lnSpc>
            </a:pPr>
            <a:r>
              <a:rPr lang="en-US" altLang="zh-CN" sz="2800" b="1" dirty="0">
                <a:solidFill>
                  <a:srgbClr val="404244"/>
                </a:solidFill>
                <a:latin typeface="+mn-ea"/>
                <a:cs typeface="Helvetica" panose="020B0604020202020204" pitchFamily="34" charset="0"/>
              </a:rPr>
              <a:t>……</a:t>
            </a:r>
          </a:p>
        </p:txBody>
      </p:sp>
    </p:spTree>
    <p:extLst>
      <p:ext uri="{BB962C8B-B14F-4D97-AF65-F5344CB8AC3E}">
        <p14:creationId xmlns:p14="http://schemas.microsoft.com/office/powerpoint/2010/main" val="32630667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实验要求</a:t>
            </a:r>
          </a:p>
        </p:txBody>
      </p:sp>
      <p:sp>
        <p:nvSpPr>
          <p:cNvPr id="2" name="文本框 1">
            <a:extLst>
              <a:ext uri="{FF2B5EF4-FFF2-40B4-BE49-F238E27FC236}">
                <a16:creationId xmlns:a16="http://schemas.microsoft.com/office/drawing/2014/main" id="{F1BF112A-1E6E-B7CB-C197-93FF0A3DD63A}"/>
              </a:ext>
            </a:extLst>
          </p:cNvPr>
          <p:cNvSpPr txBox="1"/>
          <p:nvPr/>
        </p:nvSpPr>
        <p:spPr>
          <a:xfrm>
            <a:off x="457370" y="983973"/>
            <a:ext cx="11935307" cy="4271234"/>
          </a:xfrm>
          <a:prstGeom prst="rect">
            <a:avLst/>
          </a:prstGeom>
          <a:noFill/>
        </p:spPr>
        <p:txBody>
          <a:bodyPr wrap="square">
            <a:spAutoFit/>
          </a:bodyPr>
          <a:lstStyle/>
          <a:p>
            <a:pPr>
              <a:lnSpc>
                <a:spcPct val="200000"/>
              </a:lnSpc>
            </a:pPr>
            <a:r>
              <a:rPr lang="zh-CN" altLang="en-US" sz="2800" b="1" dirty="0">
                <a:solidFill>
                  <a:srgbClr val="404244"/>
                </a:solidFill>
                <a:latin typeface="+mn-ea"/>
                <a:cs typeface="Helvetica" panose="020B0604020202020204" pitchFamily="34" charset="0"/>
              </a:rPr>
              <a:t>四、</a:t>
            </a:r>
            <a:r>
              <a:rPr lang="en-US" altLang="zh-CN" sz="2800" b="1" dirty="0">
                <a:solidFill>
                  <a:srgbClr val="404244"/>
                </a:solidFill>
                <a:latin typeface="+mn-ea"/>
                <a:cs typeface="Helvetica" panose="020B0604020202020204" pitchFamily="34" charset="0"/>
              </a:rPr>
              <a:t>CA</a:t>
            </a:r>
            <a:r>
              <a:rPr lang="zh-CN" altLang="en-US" sz="2800" b="1" dirty="0">
                <a:solidFill>
                  <a:srgbClr val="404244"/>
                </a:solidFill>
                <a:latin typeface="+mn-ea"/>
                <a:cs typeface="Helvetica" panose="020B0604020202020204" pitchFamily="34" charset="0"/>
              </a:rPr>
              <a:t>吊销用户证书</a:t>
            </a:r>
            <a:endParaRPr lang="en-US" altLang="zh-CN" sz="2800" b="1" dirty="0">
              <a:solidFill>
                <a:srgbClr val="404244"/>
              </a:solidFill>
              <a:latin typeface="+mn-ea"/>
              <a:cs typeface="Helvetica" panose="020B0604020202020204" pitchFamily="34" charset="0"/>
            </a:endParaRPr>
          </a:p>
          <a:p>
            <a:pPr marL="514350" indent="-514350">
              <a:lnSpc>
                <a:spcPct val="200000"/>
              </a:lnSpc>
              <a:buAutoNum type="arabicPeriod"/>
            </a:pPr>
            <a:r>
              <a:rPr lang="zh-CN" altLang="en-US" sz="2800" b="1" dirty="0">
                <a:solidFill>
                  <a:srgbClr val="404244"/>
                </a:solidFill>
                <a:latin typeface="+mn-ea"/>
                <a:cs typeface="Helvetica" panose="020B0604020202020204" pitchFamily="34" charset="0"/>
              </a:rPr>
              <a:t>生成证书吊销列表（</a:t>
            </a:r>
            <a:r>
              <a:rPr lang="en-US" altLang="zh-CN" sz="2800" b="1" dirty="0">
                <a:solidFill>
                  <a:srgbClr val="404244"/>
                </a:solidFill>
                <a:latin typeface="+mn-ea"/>
                <a:cs typeface="Helvetica" panose="020B0604020202020204" pitchFamily="34" charset="0"/>
              </a:rPr>
              <a:t>CRL</a:t>
            </a:r>
            <a:r>
              <a:rPr lang="zh-CN" altLang="en-US" sz="2800" b="1" dirty="0">
                <a:solidFill>
                  <a:srgbClr val="404244"/>
                </a:solidFill>
                <a:latin typeface="+mn-ea"/>
                <a:cs typeface="Helvetica" panose="020B0604020202020204" pitchFamily="34" charset="0"/>
              </a:rPr>
              <a:t>）</a:t>
            </a:r>
            <a:endParaRPr lang="en-US" altLang="zh-CN" sz="2800" b="1" dirty="0">
              <a:solidFill>
                <a:srgbClr val="404244"/>
              </a:solidFill>
              <a:latin typeface="+mn-ea"/>
              <a:cs typeface="Helvetica" panose="020B0604020202020204" pitchFamily="34" charset="0"/>
            </a:endParaRPr>
          </a:p>
          <a:p>
            <a:pPr marL="514350" indent="-514350">
              <a:lnSpc>
                <a:spcPct val="200000"/>
              </a:lnSpc>
              <a:buAutoNum type="arabicPeriod"/>
            </a:pPr>
            <a:r>
              <a:rPr lang="zh-CN" altLang="en-US" sz="2800" b="1" dirty="0">
                <a:solidFill>
                  <a:srgbClr val="404244"/>
                </a:solidFill>
                <a:latin typeface="+mn-ea"/>
                <a:cs typeface="Helvetica" panose="020B0604020202020204" pitchFamily="34" charset="0"/>
              </a:rPr>
              <a:t>使用</a:t>
            </a:r>
            <a:r>
              <a:rPr lang="en-US" altLang="zh-CN" sz="2800" b="1" dirty="0" err="1">
                <a:solidFill>
                  <a:srgbClr val="404244"/>
                </a:solidFill>
                <a:latin typeface="+mn-ea"/>
                <a:cs typeface="Helvetica" panose="020B0604020202020204" pitchFamily="34" charset="0"/>
              </a:rPr>
              <a:t>openssl</a:t>
            </a:r>
            <a:r>
              <a:rPr lang="en-US" altLang="zh-CN" sz="2800" b="1" dirty="0">
                <a:solidFill>
                  <a:srgbClr val="404244"/>
                </a:solidFill>
                <a:latin typeface="+mn-ea"/>
                <a:cs typeface="Helvetica" panose="020B0604020202020204" pitchFamily="34" charset="0"/>
              </a:rPr>
              <a:t> ca</a:t>
            </a:r>
            <a:r>
              <a:rPr lang="zh-CN" altLang="en-US" sz="2800" b="1" dirty="0">
                <a:solidFill>
                  <a:srgbClr val="404244"/>
                </a:solidFill>
                <a:latin typeface="+mn-ea"/>
                <a:cs typeface="Helvetica" panose="020B0604020202020204" pitchFamily="34" charset="0"/>
              </a:rPr>
              <a:t>指令完成用户证书吊销，将对应证书的序列号添加到</a:t>
            </a:r>
            <a:r>
              <a:rPr lang="en-US" altLang="zh-CN" sz="2800" b="1" dirty="0">
                <a:solidFill>
                  <a:srgbClr val="404244"/>
                </a:solidFill>
                <a:latin typeface="+mn-ea"/>
                <a:cs typeface="Helvetica" panose="020B0604020202020204" pitchFamily="34" charset="0"/>
              </a:rPr>
              <a:t>CRL</a:t>
            </a:r>
            <a:r>
              <a:rPr lang="zh-CN" altLang="en-US" sz="2800" b="1" dirty="0">
                <a:solidFill>
                  <a:srgbClr val="404244"/>
                </a:solidFill>
                <a:latin typeface="+mn-ea"/>
                <a:cs typeface="Helvetica" panose="020B0604020202020204" pitchFamily="34" charset="0"/>
              </a:rPr>
              <a:t>中</a:t>
            </a:r>
            <a:endParaRPr lang="en-US" altLang="zh-CN" sz="2800" b="1" dirty="0">
              <a:solidFill>
                <a:srgbClr val="404244"/>
              </a:solidFill>
              <a:latin typeface="+mn-ea"/>
              <a:cs typeface="Helvetica" panose="020B0604020202020204" pitchFamily="34" charset="0"/>
            </a:endParaRPr>
          </a:p>
          <a:p>
            <a:pPr marL="514350" indent="-514350">
              <a:lnSpc>
                <a:spcPct val="200000"/>
              </a:lnSpc>
              <a:buAutoNum type="arabicPeriod"/>
            </a:pPr>
            <a:r>
              <a:rPr lang="zh-CN" altLang="en-US" sz="2800" b="1" dirty="0">
                <a:solidFill>
                  <a:srgbClr val="404244"/>
                </a:solidFill>
                <a:latin typeface="+mn-ea"/>
                <a:cs typeface="Helvetica" panose="020B0604020202020204" pitchFamily="34" charset="0"/>
              </a:rPr>
              <a:t>更新并重新生成</a:t>
            </a:r>
            <a:r>
              <a:rPr lang="en-US" altLang="zh-CN" sz="2800" b="1" dirty="0">
                <a:solidFill>
                  <a:srgbClr val="404244"/>
                </a:solidFill>
                <a:latin typeface="+mn-ea"/>
                <a:cs typeface="Helvetica" panose="020B0604020202020204" pitchFamily="34" charset="0"/>
              </a:rPr>
              <a:t>CRL</a:t>
            </a:r>
          </a:p>
        </p:txBody>
      </p:sp>
    </p:spTree>
    <p:extLst>
      <p:ext uri="{BB962C8B-B14F-4D97-AF65-F5344CB8AC3E}">
        <p14:creationId xmlns:p14="http://schemas.microsoft.com/office/powerpoint/2010/main" val="913123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实验要求</a:t>
            </a:r>
          </a:p>
        </p:txBody>
      </p:sp>
      <p:sp>
        <p:nvSpPr>
          <p:cNvPr id="2" name="文本框 1">
            <a:extLst>
              <a:ext uri="{FF2B5EF4-FFF2-40B4-BE49-F238E27FC236}">
                <a16:creationId xmlns:a16="http://schemas.microsoft.com/office/drawing/2014/main" id="{F1BF112A-1E6E-B7CB-C197-93FF0A3DD63A}"/>
              </a:ext>
            </a:extLst>
          </p:cNvPr>
          <p:cNvSpPr txBox="1"/>
          <p:nvPr/>
        </p:nvSpPr>
        <p:spPr>
          <a:xfrm>
            <a:off x="457370" y="983973"/>
            <a:ext cx="11935307" cy="2670796"/>
          </a:xfrm>
          <a:prstGeom prst="rect">
            <a:avLst/>
          </a:prstGeom>
          <a:noFill/>
        </p:spPr>
        <p:txBody>
          <a:bodyPr wrap="square">
            <a:spAutoFit/>
          </a:bodyPr>
          <a:lstStyle/>
          <a:p>
            <a:pPr>
              <a:lnSpc>
                <a:spcPct val="200000"/>
              </a:lnSpc>
            </a:pPr>
            <a:r>
              <a:rPr lang="zh-CN" altLang="en-US" sz="3200" b="1" dirty="0">
                <a:solidFill>
                  <a:srgbClr val="C00000"/>
                </a:solidFill>
                <a:latin typeface="+mn-ea"/>
                <a:cs typeface="Helvetica" panose="020B0604020202020204" pitchFamily="34" charset="0"/>
              </a:rPr>
              <a:t>思考：</a:t>
            </a:r>
            <a:endParaRPr lang="en-US" altLang="zh-CN" sz="3200" b="1" dirty="0">
              <a:solidFill>
                <a:srgbClr val="C00000"/>
              </a:solidFill>
              <a:latin typeface="+mn-ea"/>
              <a:cs typeface="Helvetica" panose="020B0604020202020204" pitchFamily="34" charset="0"/>
            </a:endParaRPr>
          </a:p>
          <a:p>
            <a:pPr marL="457200" indent="-457200">
              <a:lnSpc>
                <a:spcPct val="200000"/>
              </a:lnSpc>
              <a:buFont typeface="Arial" panose="020B0604020202020204" pitchFamily="34" charset="0"/>
              <a:buChar char="•"/>
            </a:pPr>
            <a:r>
              <a:rPr lang="en-US" altLang="zh-CN" sz="2800" b="1" dirty="0">
                <a:solidFill>
                  <a:srgbClr val="404244"/>
                </a:solidFill>
                <a:latin typeface="+mn-ea"/>
                <a:cs typeface="Helvetica" panose="020B0604020202020204" pitchFamily="34" charset="0"/>
              </a:rPr>
              <a:t>CA</a:t>
            </a:r>
            <a:r>
              <a:rPr lang="zh-CN" altLang="en-US" sz="2800" b="1" dirty="0">
                <a:solidFill>
                  <a:srgbClr val="404244"/>
                </a:solidFill>
                <a:latin typeface="+mn-ea"/>
                <a:cs typeface="Helvetica" panose="020B0604020202020204" pitchFamily="34" charset="0"/>
              </a:rPr>
              <a:t>如何验证证书的有效性？</a:t>
            </a:r>
            <a:endParaRPr lang="en-US" altLang="zh-CN" sz="2800" b="1" dirty="0">
              <a:solidFill>
                <a:srgbClr val="404244"/>
              </a:solidFill>
              <a:latin typeface="+mn-ea"/>
              <a:cs typeface="Helvetica" panose="020B0604020202020204" pitchFamily="34" charset="0"/>
            </a:endParaRPr>
          </a:p>
          <a:p>
            <a:pPr marL="457200" indent="-457200">
              <a:lnSpc>
                <a:spcPct val="200000"/>
              </a:lnSpc>
              <a:buFont typeface="Arial" panose="020B0604020202020204" pitchFamily="34" charset="0"/>
              <a:buChar char="•"/>
            </a:pPr>
            <a:r>
              <a:rPr lang="zh-CN" altLang="en-US" sz="2800" b="1" dirty="0">
                <a:solidFill>
                  <a:srgbClr val="404244"/>
                </a:solidFill>
                <a:latin typeface="+mn-ea"/>
                <a:cs typeface="Helvetica" panose="020B0604020202020204" pitchFamily="34" charset="0"/>
              </a:rPr>
              <a:t>需要考虑到哪些方面？</a:t>
            </a:r>
            <a:endParaRPr lang="en-US" altLang="zh-CN" sz="2800" b="1" dirty="0">
              <a:solidFill>
                <a:srgbClr val="404244"/>
              </a:solidFill>
              <a:latin typeface="+mn-ea"/>
              <a:cs typeface="Helvetica" panose="020B0604020202020204" pitchFamily="34" charset="0"/>
            </a:endParaRPr>
          </a:p>
        </p:txBody>
      </p:sp>
    </p:spTree>
    <p:extLst>
      <p:ext uri="{BB962C8B-B14F-4D97-AF65-F5344CB8AC3E}">
        <p14:creationId xmlns:p14="http://schemas.microsoft.com/office/powerpoint/2010/main" val="41682067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实验报告</a:t>
            </a:r>
          </a:p>
        </p:txBody>
      </p:sp>
      <p:sp>
        <p:nvSpPr>
          <p:cNvPr id="2" name="文本框 1">
            <a:extLst>
              <a:ext uri="{FF2B5EF4-FFF2-40B4-BE49-F238E27FC236}">
                <a16:creationId xmlns:a16="http://schemas.microsoft.com/office/drawing/2014/main" id="{F1BF112A-1E6E-B7CB-C197-93FF0A3DD63A}"/>
              </a:ext>
            </a:extLst>
          </p:cNvPr>
          <p:cNvSpPr txBox="1"/>
          <p:nvPr/>
        </p:nvSpPr>
        <p:spPr>
          <a:xfrm>
            <a:off x="521518" y="1411690"/>
            <a:ext cx="9721031" cy="4271234"/>
          </a:xfrm>
          <a:prstGeom prst="rect">
            <a:avLst/>
          </a:prstGeom>
          <a:noFill/>
        </p:spPr>
        <p:txBody>
          <a:bodyPr wrap="square">
            <a:spAutoFit/>
          </a:bodyPr>
          <a:lstStyle/>
          <a:p>
            <a:pPr marL="514350" indent="-514350">
              <a:lnSpc>
                <a:spcPct val="200000"/>
              </a:lnSpc>
              <a:buAutoNum type="arabicPeriod"/>
            </a:pPr>
            <a:r>
              <a:rPr lang="zh-CN" altLang="en-US" sz="2800" b="1" dirty="0">
                <a:solidFill>
                  <a:srgbClr val="404244"/>
                </a:solidFill>
                <a:latin typeface="+mn-ea"/>
                <a:cs typeface="Helvetica" panose="020B0604020202020204" pitchFamily="34" charset="0"/>
              </a:rPr>
              <a:t>要体现实验过程（截图）</a:t>
            </a:r>
            <a:endParaRPr lang="en-US" altLang="zh-CN" sz="2800" b="1" dirty="0">
              <a:solidFill>
                <a:srgbClr val="404244"/>
              </a:solidFill>
              <a:latin typeface="+mn-ea"/>
              <a:cs typeface="Helvetica" panose="020B0604020202020204" pitchFamily="34" charset="0"/>
            </a:endParaRPr>
          </a:p>
          <a:p>
            <a:pPr marL="514350" indent="-514350">
              <a:lnSpc>
                <a:spcPct val="200000"/>
              </a:lnSpc>
              <a:buAutoNum type="arabicPeriod"/>
            </a:pPr>
            <a:r>
              <a:rPr lang="zh-CN" altLang="en-US" sz="2800" b="1" dirty="0">
                <a:solidFill>
                  <a:srgbClr val="404244"/>
                </a:solidFill>
                <a:latin typeface="+mn-ea"/>
                <a:cs typeface="Helvetica" panose="020B0604020202020204" pitchFamily="34" charset="0"/>
              </a:rPr>
              <a:t>有对关键代码</a:t>
            </a:r>
            <a:r>
              <a:rPr lang="en-US" altLang="zh-CN" sz="2800" b="1" dirty="0">
                <a:solidFill>
                  <a:srgbClr val="404244"/>
                </a:solidFill>
                <a:latin typeface="+mn-ea"/>
                <a:cs typeface="Helvetica" panose="020B0604020202020204" pitchFamily="34" charset="0"/>
              </a:rPr>
              <a:t>/</a:t>
            </a:r>
            <a:r>
              <a:rPr lang="zh-CN" altLang="en-US" sz="2800" b="1" dirty="0">
                <a:solidFill>
                  <a:srgbClr val="404244"/>
                </a:solidFill>
                <a:latin typeface="+mn-ea"/>
                <a:cs typeface="Helvetica" panose="020B0604020202020204" pitchFamily="34" charset="0"/>
              </a:rPr>
              <a:t>指令的分析或比较详细的代码</a:t>
            </a:r>
            <a:r>
              <a:rPr lang="en-US" altLang="zh-CN" sz="2800" b="1" dirty="0">
                <a:solidFill>
                  <a:srgbClr val="404244"/>
                </a:solidFill>
                <a:latin typeface="+mn-ea"/>
                <a:cs typeface="Helvetica" panose="020B0604020202020204" pitchFamily="34" charset="0"/>
              </a:rPr>
              <a:t>/</a:t>
            </a:r>
            <a:r>
              <a:rPr lang="zh-CN" altLang="en-US" sz="2800" b="1" dirty="0">
                <a:solidFill>
                  <a:srgbClr val="404244"/>
                </a:solidFill>
                <a:latin typeface="+mn-ea"/>
                <a:cs typeface="Helvetica" panose="020B0604020202020204" pitchFamily="34" charset="0"/>
              </a:rPr>
              <a:t>指令注释</a:t>
            </a:r>
            <a:endParaRPr lang="en-US" altLang="zh-CN" sz="2800" b="1" dirty="0">
              <a:solidFill>
                <a:srgbClr val="404244"/>
              </a:solidFill>
              <a:latin typeface="+mn-ea"/>
              <a:cs typeface="Helvetica" panose="020B0604020202020204" pitchFamily="34" charset="0"/>
            </a:endParaRPr>
          </a:p>
          <a:p>
            <a:pPr marL="514350" indent="-514350">
              <a:lnSpc>
                <a:spcPct val="200000"/>
              </a:lnSpc>
              <a:buAutoNum type="arabicPeriod"/>
            </a:pPr>
            <a:r>
              <a:rPr lang="zh-CN" altLang="en-US" sz="2800" b="1" dirty="0">
                <a:solidFill>
                  <a:srgbClr val="404244"/>
                </a:solidFill>
                <a:latin typeface="+mn-ea"/>
                <a:cs typeface="Helvetica" panose="020B0604020202020204" pitchFamily="34" charset="0"/>
              </a:rPr>
              <a:t>实验心得总结</a:t>
            </a:r>
            <a:r>
              <a:rPr lang="en-US" altLang="zh-CN" sz="2800" b="1" dirty="0">
                <a:solidFill>
                  <a:srgbClr val="404244"/>
                </a:solidFill>
                <a:latin typeface="+mn-ea"/>
                <a:cs typeface="Helvetica" panose="020B0604020202020204" pitchFamily="34" charset="0"/>
              </a:rPr>
              <a:t>	</a:t>
            </a:r>
          </a:p>
          <a:p>
            <a:pPr>
              <a:lnSpc>
                <a:spcPct val="200000"/>
              </a:lnSpc>
            </a:pPr>
            <a:r>
              <a:rPr lang="zh-CN" altLang="en-US" sz="2800" b="1" dirty="0">
                <a:solidFill>
                  <a:srgbClr val="C00000"/>
                </a:solidFill>
                <a:latin typeface="+mn-ea"/>
                <a:cs typeface="Helvetica" panose="020B0604020202020204" pitchFamily="34" charset="0"/>
              </a:rPr>
              <a:t>提交时间：</a:t>
            </a:r>
            <a:r>
              <a:rPr lang="en-US" altLang="zh-CN" sz="2800" b="1" dirty="0">
                <a:solidFill>
                  <a:srgbClr val="C00000"/>
                </a:solidFill>
                <a:latin typeface="+mn-ea"/>
                <a:cs typeface="Helvetica" panose="020B0604020202020204" pitchFamily="34" charset="0"/>
              </a:rPr>
              <a:t>2024</a:t>
            </a:r>
            <a:r>
              <a:rPr lang="zh-CN" altLang="en-US" sz="2800" b="1" dirty="0">
                <a:solidFill>
                  <a:srgbClr val="C00000"/>
                </a:solidFill>
                <a:latin typeface="+mn-ea"/>
                <a:cs typeface="Helvetica" panose="020B0604020202020204" pitchFamily="34" charset="0"/>
              </a:rPr>
              <a:t>年</a:t>
            </a:r>
            <a:r>
              <a:rPr lang="en-US" altLang="zh-CN" sz="2800" b="1" dirty="0">
                <a:solidFill>
                  <a:srgbClr val="C00000"/>
                </a:solidFill>
                <a:latin typeface="+mn-ea"/>
                <a:cs typeface="Helvetica" panose="020B0604020202020204" pitchFamily="34" charset="0"/>
              </a:rPr>
              <a:t>3</a:t>
            </a:r>
            <a:r>
              <a:rPr lang="zh-CN" altLang="en-US" sz="2800" b="1" dirty="0">
                <a:solidFill>
                  <a:srgbClr val="C00000"/>
                </a:solidFill>
                <a:latin typeface="+mn-ea"/>
                <a:cs typeface="Helvetica" panose="020B0604020202020204" pitchFamily="34" charset="0"/>
              </a:rPr>
              <a:t>月</a:t>
            </a:r>
            <a:r>
              <a:rPr lang="en-US" altLang="zh-CN" sz="2800" b="1" dirty="0">
                <a:solidFill>
                  <a:srgbClr val="C00000"/>
                </a:solidFill>
                <a:latin typeface="+mn-ea"/>
                <a:cs typeface="Helvetica" panose="020B0604020202020204" pitchFamily="34" charset="0"/>
              </a:rPr>
              <a:t>5</a:t>
            </a:r>
            <a:r>
              <a:rPr lang="zh-CN" altLang="en-US" sz="2800" b="1" dirty="0">
                <a:solidFill>
                  <a:srgbClr val="C00000"/>
                </a:solidFill>
                <a:latin typeface="+mn-ea"/>
                <a:cs typeface="Helvetica" panose="020B0604020202020204" pitchFamily="34" charset="0"/>
              </a:rPr>
              <a:t>日 </a:t>
            </a:r>
            <a:r>
              <a:rPr lang="en-US" altLang="zh-CN" sz="2800" b="1" dirty="0">
                <a:solidFill>
                  <a:srgbClr val="C00000"/>
                </a:solidFill>
                <a:latin typeface="+mn-ea"/>
                <a:cs typeface="Helvetica" panose="020B0604020202020204" pitchFamily="34" charset="0"/>
              </a:rPr>
              <a:t>0:00</a:t>
            </a:r>
            <a:r>
              <a:rPr lang="zh-CN" altLang="en-US" sz="2800" b="1" dirty="0">
                <a:solidFill>
                  <a:srgbClr val="C00000"/>
                </a:solidFill>
                <a:latin typeface="+mn-ea"/>
                <a:cs typeface="Helvetica" panose="020B0604020202020204" pitchFamily="34" charset="0"/>
              </a:rPr>
              <a:t>前</a:t>
            </a:r>
            <a:endParaRPr lang="en-US" altLang="zh-CN" sz="2800" b="1" dirty="0">
              <a:solidFill>
                <a:srgbClr val="C00000"/>
              </a:solidFill>
              <a:latin typeface="+mn-ea"/>
              <a:cs typeface="Helvetica" panose="020B0604020202020204" pitchFamily="34" charset="0"/>
            </a:endParaRPr>
          </a:p>
          <a:p>
            <a:pPr>
              <a:lnSpc>
                <a:spcPct val="200000"/>
              </a:lnSpc>
            </a:pPr>
            <a:r>
              <a:rPr lang="zh-CN" altLang="en-US" sz="2800" b="1" dirty="0">
                <a:solidFill>
                  <a:srgbClr val="C00000"/>
                </a:solidFill>
                <a:latin typeface="+mn-ea"/>
                <a:cs typeface="Helvetica" panose="020B0604020202020204" pitchFamily="34" charset="0"/>
              </a:rPr>
              <a:t>提交方式：雨课堂</a:t>
            </a:r>
            <a:endParaRPr lang="zh-CN" altLang="zh-CN" sz="2800" b="1" dirty="0">
              <a:solidFill>
                <a:srgbClr val="C00000"/>
              </a:solidFill>
              <a:latin typeface="+mn-ea"/>
              <a:cs typeface="Helvetica" panose="020B0604020202020204" pitchFamily="34" charset="0"/>
            </a:endParaRPr>
          </a:p>
        </p:txBody>
      </p:sp>
    </p:spTree>
    <p:extLst>
      <p:ext uri="{BB962C8B-B14F-4D97-AF65-F5344CB8AC3E}">
        <p14:creationId xmlns:p14="http://schemas.microsoft.com/office/powerpoint/2010/main" val="5440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内容占位符 14">
            <a:extLst>
              <a:ext uri="{FF2B5EF4-FFF2-40B4-BE49-F238E27FC236}">
                <a16:creationId xmlns:a16="http://schemas.microsoft.com/office/drawing/2014/main" id="{46B9712C-BA09-4F13-9BA2-AED347238ED5}"/>
              </a:ext>
            </a:extLst>
          </p:cNvPr>
          <p:cNvSpPr txBox="1">
            <a:spLocks/>
          </p:cNvSpPr>
          <p:nvPr/>
        </p:nvSpPr>
        <p:spPr>
          <a:xfrm>
            <a:off x="1517396" y="1753802"/>
            <a:ext cx="9157208" cy="2256054"/>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5400" b="1" kern="1200">
                <a:solidFill>
                  <a:srgbClr val="7E0C6E"/>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60000"/>
              </a:lnSpc>
            </a:pPr>
            <a:r>
              <a:rPr lang="zh-CN" altLang="en-US" sz="4800" dirty="0">
                <a:effectLst>
                  <a:outerShdw blurRad="38100" dist="38100" dir="2700000" algn="tl">
                    <a:srgbClr val="000000">
                      <a:alpha val="43137"/>
                    </a:srgbClr>
                  </a:outerShdw>
                </a:effectLst>
                <a:latin typeface=""/>
                <a:ea typeface="微软雅黑" panose="020B0503020204020204" pitchFamily="34" charset="-122"/>
                <a:sym typeface=""/>
              </a:rPr>
              <a:t>私有</a:t>
            </a:r>
            <a:r>
              <a:rPr lang="en-US" altLang="zh-CN" sz="4800" dirty="0">
                <a:effectLst>
                  <a:outerShdw blurRad="38100" dist="38100" dir="2700000" algn="tl">
                    <a:srgbClr val="000000">
                      <a:alpha val="43137"/>
                    </a:srgbClr>
                  </a:outerShdw>
                </a:effectLst>
                <a:latin typeface=""/>
                <a:ea typeface="微软雅黑" panose="020B0503020204020204" pitchFamily="34" charset="-122"/>
                <a:sym typeface=""/>
              </a:rPr>
              <a:t>CA</a:t>
            </a:r>
            <a:r>
              <a:rPr lang="zh-CN" altLang="en-US" sz="4800" dirty="0">
                <a:effectLst>
                  <a:outerShdw blurRad="38100" dist="38100" dir="2700000" algn="tl">
                    <a:srgbClr val="000000">
                      <a:alpha val="43137"/>
                    </a:srgbClr>
                  </a:outerShdw>
                </a:effectLst>
                <a:latin typeface=""/>
                <a:ea typeface="微软雅黑" panose="020B0503020204020204" pitchFamily="34" charset="-122"/>
                <a:sym typeface=""/>
              </a:rPr>
              <a:t>证书签发的简单实现</a:t>
            </a:r>
          </a:p>
        </p:txBody>
      </p:sp>
      <p:sp>
        <p:nvSpPr>
          <p:cNvPr id="22" name="内容占位符 14">
            <a:extLst>
              <a:ext uri="{FF2B5EF4-FFF2-40B4-BE49-F238E27FC236}">
                <a16:creationId xmlns:a16="http://schemas.microsoft.com/office/drawing/2014/main" id="{F8ECA188-EDBA-4335-8A11-A348ED1FD957}"/>
              </a:ext>
            </a:extLst>
          </p:cNvPr>
          <p:cNvSpPr txBox="1">
            <a:spLocks/>
          </p:cNvSpPr>
          <p:nvPr/>
        </p:nvSpPr>
        <p:spPr>
          <a:xfrm>
            <a:off x="2897718" y="4116665"/>
            <a:ext cx="6472255" cy="1043362"/>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5400" b="1" kern="1200">
                <a:solidFill>
                  <a:srgbClr val="7E0C6E"/>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30000"/>
              </a:lnSpc>
            </a:pPr>
            <a:r>
              <a:rPr lang="en-US" altLang="zh-CN" sz="2000" dirty="0">
                <a:latin typeface=""/>
                <a:ea typeface="微软雅黑" panose="020B0503020204020204" pitchFamily="34" charset="-122"/>
              </a:rPr>
              <a:t>2023</a:t>
            </a:r>
            <a:r>
              <a:rPr lang="zh-CN" altLang="en-US" sz="2000" dirty="0">
                <a:latin typeface=""/>
                <a:ea typeface="微软雅黑" panose="020B0503020204020204" pitchFamily="34" charset="-122"/>
              </a:rPr>
              <a:t>年</a:t>
            </a:r>
            <a:r>
              <a:rPr lang="en-US" altLang="zh-CN" sz="2000" dirty="0">
                <a:latin typeface=""/>
                <a:ea typeface="微软雅黑" panose="020B0503020204020204" pitchFamily="34" charset="-122"/>
              </a:rPr>
              <a:t>4</a:t>
            </a:r>
            <a:r>
              <a:rPr lang="zh-CN" altLang="en-US" sz="2000" dirty="0">
                <a:latin typeface=""/>
                <a:ea typeface="微软雅黑" panose="020B0503020204020204" pitchFamily="34" charset="-122"/>
              </a:rPr>
              <a:t>月</a:t>
            </a:r>
            <a:endParaRPr lang="zh-CN" altLang="en-US" sz="2000" dirty="0">
              <a:latin typeface=""/>
              <a:ea typeface="微软雅黑" panose="020B0503020204020204" pitchFamily="34" charset="-122"/>
              <a:sym typeface=""/>
            </a:endParaRPr>
          </a:p>
        </p:txBody>
      </p:sp>
      <p:grpSp>
        <p:nvGrpSpPr>
          <p:cNvPr id="2" name="组合 1">
            <a:extLst>
              <a:ext uri="{FF2B5EF4-FFF2-40B4-BE49-F238E27FC236}">
                <a16:creationId xmlns:a16="http://schemas.microsoft.com/office/drawing/2014/main" id="{940A08AA-29C1-4F37-ACEA-2C9B87A377F8}"/>
              </a:ext>
            </a:extLst>
          </p:cNvPr>
          <p:cNvGrpSpPr/>
          <p:nvPr/>
        </p:nvGrpSpPr>
        <p:grpSpPr>
          <a:xfrm>
            <a:off x="8210295" y="3395010"/>
            <a:ext cx="1661328" cy="324811"/>
            <a:chOff x="7670799" y="3233111"/>
            <a:chExt cx="1661328" cy="324811"/>
          </a:xfrm>
        </p:grpSpPr>
        <p:cxnSp>
          <p:nvCxnSpPr>
            <p:cNvPr id="28" name="直接连接符 27">
              <a:extLst>
                <a:ext uri="{FF2B5EF4-FFF2-40B4-BE49-F238E27FC236}">
                  <a16:creationId xmlns:a16="http://schemas.microsoft.com/office/drawing/2014/main" id="{8E0B776C-D310-45D7-A0CF-E6CE8CA5E631}"/>
                </a:ext>
              </a:extLst>
            </p:cNvPr>
            <p:cNvCxnSpPr/>
            <p:nvPr/>
          </p:nvCxnSpPr>
          <p:spPr>
            <a:xfrm>
              <a:off x="8199455" y="3410911"/>
              <a:ext cx="1003300" cy="0"/>
            </a:xfrm>
            <a:prstGeom prst="line">
              <a:avLst/>
            </a:prstGeom>
            <a:ln w="76200">
              <a:gradFill>
                <a:gsLst>
                  <a:gs pos="0">
                    <a:schemeClr val="accent1">
                      <a:alpha val="0"/>
                    </a:schemeClr>
                  </a:gs>
                  <a:gs pos="100000">
                    <a:schemeClr val="accent1"/>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992991FE-ACED-47FF-9518-9AA593CEF89B}"/>
                </a:ext>
              </a:extLst>
            </p:cNvPr>
            <p:cNvCxnSpPr/>
            <p:nvPr/>
          </p:nvCxnSpPr>
          <p:spPr>
            <a:xfrm>
              <a:off x="8328827" y="3557922"/>
              <a:ext cx="1003300" cy="0"/>
            </a:xfrm>
            <a:prstGeom prst="line">
              <a:avLst/>
            </a:prstGeom>
            <a:ln w="57150">
              <a:gradFill>
                <a:gsLst>
                  <a:gs pos="0">
                    <a:schemeClr val="accent3">
                      <a:lumMod val="20000"/>
                      <a:lumOff val="80000"/>
                      <a:alpha val="0"/>
                    </a:schemeClr>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F45A2789-8087-4E0D-9920-E62D1F9D9248}"/>
                </a:ext>
              </a:extLst>
            </p:cNvPr>
            <p:cNvCxnSpPr/>
            <p:nvPr/>
          </p:nvCxnSpPr>
          <p:spPr>
            <a:xfrm>
              <a:off x="7670799" y="3233111"/>
              <a:ext cx="1003300" cy="0"/>
            </a:xfrm>
            <a:prstGeom prst="line">
              <a:avLst/>
            </a:prstGeom>
            <a:ln w="57150">
              <a:gradFill>
                <a:gsLst>
                  <a:gs pos="0">
                    <a:schemeClr val="accent3">
                      <a:lumMod val="20000"/>
                      <a:lumOff val="80000"/>
                      <a:alpha val="0"/>
                    </a:schemeClr>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32" name="图片 31">
            <a:extLst>
              <a:ext uri="{FF2B5EF4-FFF2-40B4-BE49-F238E27FC236}">
                <a16:creationId xmlns:a16="http://schemas.microsoft.com/office/drawing/2014/main" id="{A5E36DE7-C9F1-4329-AA00-01E6E51F14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0156" y="586122"/>
            <a:ext cx="863600" cy="863600"/>
          </a:xfrm>
          <a:prstGeom prst="rect">
            <a:avLst/>
          </a:prstGeom>
        </p:spPr>
      </p:pic>
      <p:grpSp>
        <p:nvGrpSpPr>
          <p:cNvPr id="3" name="组合 2">
            <a:extLst>
              <a:ext uri="{FF2B5EF4-FFF2-40B4-BE49-F238E27FC236}">
                <a16:creationId xmlns:a16="http://schemas.microsoft.com/office/drawing/2014/main" id="{1355F5AB-38CC-4F62-A0A1-BDAE14F99D1B}"/>
              </a:ext>
            </a:extLst>
          </p:cNvPr>
          <p:cNvGrpSpPr/>
          <p:nvPr/>
        </p:nvGrpSpPr>
        <p:grpSpPr>
          <a:xfrm>
            <a:off x="1338244" y="1287316"/>
            <a:ext cx="1661328" cy="324811"/>
            <a:chOff x="2201844" y="1429711"/>
            <a:chExt cx="1661328" cy="324811"/>
          </a:xfrm>
        </p:grpSpPr>
        <p:cxnSp>
          <p:nvCxnSpPr>
            <p:cNvPr id="24" name="直接连接符 23">
              <a:extLst>
                <a:ext uri="{FF2B5EF4-FFF2-40B4-BE49-F238E27FC236}">
                  <a16:creationId xmlns:a16="http://schemas.microsoft.com/office/drawing/2014/main" id="{7B96CD09-B1CF-4B4B-87F6-7221B032C61E}"/>
                </a:ext>
              </a:extLst>
            </p:cNvPr>
            <p:cNvCxnSpPr/>
            <p:nvPr/>
          </p:nvCxnSpPr>
          <p:spPr>
            <a:xfrm>
              <a:off x="2730500" y="1607511"/>
              <a:ext cx="1003300" cy="0"/>
            </a:xfrm>
            <a:prstGeom prst="line">
              <a:avLst/>
            </a:prstGeom>
            <a:ln w="76200">
              <a:gradFill>
                <a:gsLst>
                  <a:gs pos="0">
                    <a:schemeClr val="accent1">
                      <a:alpha val="0"/>
                    </a:schemeClr>
                  </a:gs>
                  <a:gs pos="100000">
                    <a:schemeClr val="accent1"/>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8EB09B1B-39FB-4D45-8774-3573AE9D5FFA}"/>
                </a:ext>
              </a:extLst>
            </p:cNvPr>
            <p:cNvCxnSpPr/>
            <p:nvPr/>
          </p:nvCxnSpPr>
          <p:spPr>
            <a:xfrm>
              <a:off x="2859872" y="1754522"/>
              <a:ext cx="1003300" cy="0"/>
            </a:xfrm>
            <a:prstGeom prst="line">
              <a:avLst/>
            </a:prstGeom>
            <a:ln w="57150">
              <a:gradFill>
                <a:gsLst>
                  <a:gs pos="0">
                    <a:schemeClr val="accent3">
                      <a:lumMod val="20000"/>
                      <a:lumOff val="80000"/>
                      <a:alpha val="0"/>
                    </a:schemeClr>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094D75E6-DA2C-43EA-8C19-B310CEF1B47A}"/>
                </a:ext>
              </a:extLst>
            </p:cNvPr>
            <p:cNvCxnSpPr/>
            <p:nvPr/>
          </p:nvCxnSpPr>
          <p:spPr>
            <a:xfrm>
              <a:off x="2201844" y="1429711"/>
              <a:ext cx="1003300" cy="0"/>
            </a:xfrm>
            <a:prstGeom prst="line">
              <a:avLst/>
            </a:prstGeom>
            <a:ln w="57150">
              <a:gradFill>
                <a:gsLst>
                  <a:gs pos="0">
                    <a:schemeClr val="accent3">
                      <a:lumMod val="20000"/>
                      <a:lumOff val="80000"/>
                      <a:alpha val="0"/>
                    </a:schemeClr>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928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4">
            <a:extLst>
              <a:ext uri="{FF2B5EF4-FFF2-40B4-BE49-F238E27FC236}">
                <a16:creationId xmlns:a16="http://schemas.microsoft.com/office/drawing/2014/main" id="{43E30178-F192-4DF0-824B-3AB1D2DC4773}"/>
              </a:ext>
            </a:extLst>
          </p:cNvPr>
          <p:cNvSpPr txBox="1">
            <a:spLocks/>
          </p:cNvSpPr>
          <p:nvPr/>
        </p:nvSpPr>
        <p:spPr>
          <a:xfrm>
            <a:off x="6187271" y="2726062"/>
            <a:ext cx="4635499" cy="809946"/>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5400" b="1" kern="1200">
                <a:solidFill>
                  <a:srgbClr val="7E0C6E"/>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4400" dirty="0">
                <a:latin typeface=""/>
                <a:ea typeface="微软雅黑" panose="020B0503020204020204" pitchFamily="34" charset="-122"/>
                <a:sym typeface=""/>
              </a:rPr>
              <a:t>基 本 概 念</a:t>
            </a:r>
          </a:p>
        </p:txBody>
      </p:sp>
      <p:sp>
        <p:nvSpPr>
          <p:cNvPr id="8" name="文本框 7">
            <a:extLst>
              <a:ext uri="{FF2B5EF4-FFF2-40B4-BE49-F238E27FC236}">
                <a16:creationId xmlns:a16="http://schemas.microsoft.com/office/drawing/2014/main" id="{408133FB-6424-4AF2-92D1-6CA6E1D573D5}"/>
              </a:ext>
            </a:extLst>
          </p:cNvPr>
          <p:cNvSpPr txBox="1"/>
          <p:nvPr/>
        </p:nvSpPr>
        <p:spPr>
          <a:xfrm>
            <a:off x="4449017" y="1947721"/>
            <a:ext cx="1549400" cy="2215991"/>
          </a:xfrm>
          <a:prstGeom prst="rect">
            <a:avLst/>
          </a:prstGeom>
          <a:noFill/>
        </p:spPr>
        <p:txBody>
          <a:bodyPr wrap="square" rtlCol="0">
            <a:spAutoFit/>
          </a:bodyPr>
          <a:lstStyle/>
          <a:p>
            <a:r>
              <a:rPr lang="en-US" altLang="zh-CN" sz="13800" dirty="0">
                <a:solidFill>
                  <a:schemeClr val="accent1"/>
                </a:solidFill>
                <a:latin typeface=""/>
                <a:ea typeface="微软雅黑" panose="020B0503020204020204" pitchFamily="34" charset="-122"/>
                <a:sym typeface=""/>
              </a:rPr>
              <a:t>0</a:t>
            </a:r>
            <a:endParaRPr lang="zh-CN" altLang="en-US" sz="13800" dirty="0">
              <a:solidFill>
                <a:schemeClr val="accent1"/>
              </a:solidFill>
              <a:latin typeface=""/>
              <a:ea typeface="微软雅黑" panose="020B0503020204020204" pitchFamily="34" charset="-122"/>
              <a:sym typeface=""/>
            </a:endParaRPr>
          </a:p>
        </p:txBody>
      </p:sp>
      <p:sp>
        <p:nvSpPr>
          <p:cNvPr id="9" name="文本框 8">
            <a:extLst>
              <a:ext uri="{FF2B5EF4-FFF2-40B4-BE49-F238E27FC236}">
                <a16:creationId xmlns:a16="http://schemas.microsoft.com/office/drawing/2014/main" id="{159B42D1-B6AF-4D0F-B5FB-95724C5EFB4B}"/>
              </a:ext>
            </a:extLst>
          </p:cNvPr>
          <p:cNvSpPr txBox="1"/>
          <p:nvPr/>
        </p:nvSpPr>
        <p:spPr>
          <a:xfrm>
            <a:off x="5403592" y="1964005"/>
            <a:ext cx="1549400" cy="2215991"/>
          </a:xfrm>
          <a:prstGeom prst="rect">
            <a:avLst/>
          </a:prstGeom>
          <a:noFill/>
        </p:spPr>
        <p:txBody>
          <a:bodyPr wrap="square" rtlCol="0">
            <a:spAutoFit/>
          </a:bodyPr>
          <a:lstStyle/>
          <a:p>
            <a:r>
              <a:rPr lang="en-US" altLang="zh-CN" sz="13800" dirty="0">
                <a:solidFill>
                  <a:schemeClr val="accent1"/>
                </a:solidFill>
                <a:latin typeface=""/>
                <a:ea typeface="微软雅黑" panose="020B0503020204020204" pitchFamily="34" charset="-122"/>
                <a:sym typeface=""/>
              </a:rPr>
              <a:t>1</a:t>
            </a:r>
            <a:endParaRPr lang="zh-CN" altLang="en-US" sz="13800" dirty="0">
              <a:solidFill>
                <a:schemeClr val="accent1"/>
              </a:solidFill>
              <a:latin typeface=""/>
              <a:ea typeface="微软雅黑" panose="020B0503020204020204" pitchFamily="34" charset="-122"/>
              <a:sym typeface=""/>
            </a:endParaRPr>
          </a:p>
        </p:txBody>
      </p:sp>
      <p:cxnSp>
        <p:nvCxnSpPr>
          <p:cNvPr id="10" name="直接连接符 9">
            <a:extLst>
              <a:ext uri="{FF2B5EF4-FFF2-40B4-BE49-F238E27FC236}">
                <a16:creationId xmlns:a16="http://schemas.microsoft.com/office/drawing/2014/main" id="{0BBAE508-C260-4CD0-806A-AF4FC18B866F}"/>
              </a:ext>
            </a:extLst>
          </p:cNvPr>
          <p:cNvCxnSpPr>
            <a:cxnSpLocks/>
          </p:cNvCxnSpPr>
          <p:nvPr/>
        </p:nvCxnSpPr>
        <p:spPr>
          <a:xfrm>
            <a:off x="6187271" y="3493007"/>
            <a:ext cx="4696628" cy="0"/>
          </a:xfrm>
          <a:prstGeom prst="line">
            <a:avLst/>
          </a:prstGeom>
          <a:ln w="38100">
            <a:solidFill>
              <a:srgbClr val="7E0C6E">
                <a:alpha val="19000"/>
              </a:srgbClr>
            </a:solidFill>
          </a:ln>
        </p:spPr>
        <p:style>
          <a:lnRef idx="1">
            <a:schemeClr val="accent1"/>
          </a:lnRef>
          <a:fillRef idx="0">
            <a:schemeClr val="accent1"/>
          </a:fillRef>
          <a:effectRef idx="0">
            <a:schemeClr val="accent1"/>
          </a:effectRef>
          <a:fontRef idx="minor">
            <a:schemeClr val="tx1"/>
          </a:fontRef>
        </p:style>
      </p:cxnSp>
      <p:sp>
        <p:nvSpPr>
          <p:cNvPr id="12" name="内容占位符 14">
            <a:extLst>
              <a:ext uri="{FF2B5EF4-FFF2-40B4-BE49-F238E27FC236}">
                <a16:creationId xmlns:a16="http://schemas.microsoft.com/office/drawing/2014/main" id="{31811EE7-3298-4F69-9C40-BF65E7BAC987}"/>
              </a:ext>
            </a:extLst>
          </p:cNvPr>
          <p:cNvSpPr txBox="1">
            <a:spLocks/>
          </p:cNvSpPr>
          <p:nvPr/>
        </p:nvSpPr>
        <p:spPr>
          <a:xfrm>
            <a:off x="6773117" y="3633518"/>
            <a:ext cx="3629886" cy="432684"/>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5400" b="1" kern="1200">
                <a:solidFill>
                  <a:srgbClr val="7E0C6E"/>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dist">
              <a:lnSpc>
                <a:spcPct val="100000"/>
              </a:lnSpc>
            </a:pPr>
            <a:r>
              <a:rPr lang="en-US" altLang="zh-CN" sz="2000" b="0" dirty="0">
                <a:solidFill>
                  <a:schemeClr val="bg1">
                    <a:lumMod val="75000"/>
                    <a:alpha val="55000"/>
                  </a:schemeClr>
                </a:solidFill>
                <a:latin typeface=""/>
                <a:ea typeface="微软雅黑" panose="020B0503020204020204" pitchFamily="34" charset="-122"/>
                <a:sym typeface=""/>
              </a:rPr>
              <a:t>PKI</a:t>
            </a:r>
            <a:r>
              <a:rPr lang="zh-CN" altLang="en-US" sz="2000" b="0" dirty="0">
                <a:solidFill>
                  <a:schemeClr val="bg1">
                    <a:lumMod val="75000"/>
                    <a:alpha val="55000"/>
                  </a:schemeClr>
                </a:solidFill>
                <a:latin typeface=""/>
                <a:ea typeface="微软雅黑" panose="020B0503020204020204" pitchFamily="34" charset="-122"/>
                <a:sym typeface=""/>
              </a:rPr>
              <a:t>、</a:t>
            </a:r>
            <a:r>
              <a:rPr lang="en-US" altLang="zh-CN" sz="2000" b="0" dirty="0">
                <a:solidFill>
                  <a:schemeClr val="bg1">
                    <a:lumMod val="75000"/>
                    <a:alpha val="55000"/>
                  </a:schemeClr>
                </a:solidFill>
                <a:latin typeface=""/>
                <a:ea typeface="微软雅黑" panose="020B0503020204020204" pitchFamily="34" charset="-122"/>
                <a:sym typeface=""/>
              </a:rPr>
              <a:t>CA</a:t>
            </a:r>
            <a:r>
              <a:rPr lang="zh-CN" altLang="en-US" sz="2000" b="0" dirty="0">
                <a:solidFill>
                  <a:schemeClr val="bg1">
                    <a:lumMod val="75000"/>
                    <a:alpha val="55000"/>
                  </a:schemeClr>
                </a:solidFill>
                <a:latin typeface=""/>
                <a:ea typeface="微软雅黑" panose="020B0503020204020204" pitchFamily="34" charset="-122"/>
                <a:sym typeface=""/>
              </a:rPr>
              <a:t>、公钥证书</a:t>
            </a:r>
          </a:p>
        </p:txBody>
      </p:sp>
    </p:spTree>
    <p:extLst>
      <p:ext uri="{BB962C8B-B14F-4D97-AF65-F5344CB8AC3E}">
        <p14:creationId xmlns:p14="http://schemas.microsoft.com/office/powerpoint/2010/main" val="2579089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rPr>
              <a:t>公钥基础设施</a:t>
            </a:r>
            <a:endPar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endParaRPr>
          </a:p>
        </p:txBody>
      </p:sp>
      <p:pic>
        <p:nvPicPr>
          <p:cNvPr id="29" name="图片占位符 28">
            <a:extLst>
              <a:ext uri="{FF2B5EF4-FFF2-40B4-BE49-F238E27FC236}">
                <a16:creationId xmlns:a16="http://schemas.microsoft.com/office/drawing/2014/main" id="{CD603948-EDD4-42A9-B8B5-BED906CFBBC0}"/>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4885" b="4885"/>
          <a:stretch/>
        </p:blipFill>
        <p:spPr>
          <a:xfrm>
            <a:off x="339199" y="2529662"/>
            <a:ext cx="3121819" cy="1798675"/>
          </a:xfrm>
          <a:ln>
            <a:solidFill>
              <a:srgbClr val="963A89">
                <a:alpha val="27000"/>
              </a:srgbClr>
            </a:solidFill>
          </a:ln>
        </p:spPr>
      </p:pic>
      <p:sp>
        <p:nvSpPr>
          <p:cNvPr id="30" name="文本框 29">
            <a:extLst>
              <a:ext uri="{FF2B5EF4-FFF2-40B4-BE49-F238E27FC236}">
                <a16:creationId xmlns:a16="http://schemas.microsoft.com/office/drawing/2014/main" id="{7E75E594-A18B-411D-B245-32EF267D282E}"/>
              </a:ext>
            </a:extLst>
          </p:cNvPr>
          <p:cNvSpPr txBox="1"/>
          <p:nvPr/>
        </p:nvSpPr>
        <p:spPr>
          <a:xfrm>
            <a:off x="3716364" y="1724269"/>
            <a:ext cx="8292133" cy="3409459"/>
          </a:xfrm>
          <a:prstGeom prst="rect">
            <a:avLst/>
          </a:prstGeom>
          <a:noFill/>
        </p:spPr>
        <p:txBody>
          <a:bodyPr wrap="square" rtlCol="0">
            <a:spAutoFit/>
          </a:bodyPr>
          <a:lstStyle/>
          <a:p>
            <a:pPr>
              <a:lnSpc>
                <a:spcPct val="200000"/>
              </a:lnSpc>
            </a:pPr>
            <a:r>
              <a:rPr lang="en-US" altLang="zh-CN" sz="28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PKI</a:t>
            </a:r>
            <a:r>
              <a:rPr lang="zh-CN" altLang="en-US" sz="28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a:t>
            </a:r>
            <a:r>
              <a:rPr lang="en-US" altLang="zh-CN" sz="28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Public Key Infrastructure</a:t>
            </a:r>
            <a:r>
              <a:rPr lang="zh-CN" altLang="en-US" sz="28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rPr>
              <a:t>）</a:t>
            </a:r>
            <a:endParaRPr lang="en-US" altLang="zh-CN" sz="2800" b="1" dirty="0">
              <a:solidFill>
                <a:srgbClr val="404244"/>
              </a:solidFill>
              <a:effectLst/>
              <a:latin typeface="+mn-ea"/>
              <a:cs typeface="Helvetica" panose="020B0604020202020204" pitchFamily="34" charset="0"/>
            </a:endParaRPr>
          </a:p>
          <a:p>
            <a:pPr marL="285750" indent="-285750">
              <a:lnSpc>
                <a:spcPct val="200000"/>
              </a:lnSpc>
              <a:buFont typeface="Arial" panose="020B0604020202020204" pitchFamily="34" charset="0"/>
              <a:buChar char="•"/>
            </a:pPr>
            <a:r>
              <a:rPr lang="zh-CN" altLang="zh-CN" sz="2800" b="1" dirty="0">
                <a:solidFill>
                  <a:srgbClr val="404244"/>
                </a:solidFill>
                <a:effectLst/>
                <a:latin typeface="+mn-ea"/>
                <a:cs typeface="Helvetica" panose="020B0604020202020204" pitchFamily="34" charset="0"/>
              </a:rPr>
              <a:t>一种遵循既定标准的密钥管理平台</a:t>
            </a:r>
            <a:endParaRPr lang="en-US" altLang="zh-CN" sz="2800" b="1" dirty="0">
              <a:solidFill>
                <a:srgbClr val="404244"/>
              </a:solidFill>
              <a:effectLst/>
              <a:latin typeface="+mn-ea"/>
              <a:cs typeface="Helvetica" panose="020B0604020202020204" pitchFamily="34" charset="0"/>
            </a:endParaRPr>
          </a:p>
          <a:p>
            <a:pPr marL="285750" indent="-285750">
              <a:lnSpc>
                <a:spcPct val="200000"/>
              </a:lnSpc>
              <a:buFont typeface="Arial" panose="020B0604020202020204" pitchFamily="34" charset="0"/>
              <a:buChar char="•"/>
            </a:pPr>
            <a:r>
              <a:rPr lang="zh-CN" altLang="zh-CN" sz="2800" b="1" dirty="0">
                <a:solidFill>
                  <a:srgbClr val="404244"/>
                </a:solidFill>
                <a:effectLst/>
                <a:latin typeface="+mn-ea"/>
                <a:cs typeface="Helvetica" panose="020B0604020202020204" pitchFamily="34" charset="0"/>
              </a:rPr>
              <a:t>能够为所有网络应用提供加密和数字签名等密码服务及所必须的密钥和证书管理体系</a:t>
            </a:r>
            <a:endParaRPr lang="zh-CN" altLang="en-US" sz="2800" b="1" dirty="0">
              <a:latin typeface="+mn-ea"/>
            </a:endParaRPr>
          </a:p>
        </p:txBody>
      </p:sp>
    </p:spTree>
    <p:extLst>
      <p:ext uri="{BB962C8B-B14F-4D97-AF65-F5344CB8AC3E}">
        <p14:creationId xmlns:p14="http://schemas.microsoft.com/office/powerpoint/2010/main" val="197781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rPr>
              <a:t>公钥基础设施</a:t>
            </a:r>
            <a:endPar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endParaRPr>
          </a:p>
        </p:txBody>
      </p:sp>
      <p:pic>
        <p:nvPicPr>
          <p:cNvPr id="29" name="图片占位符 28">
            <a:extLst>
              <a:ext uri="{FF2B5EF4-FFF2-40B4-BE49-F238E27FC236}">
                <a16:creationId xmlns:a16="http://schemas.microsoft.com/office/drawing/2014/main" id="{CD603948-EDD4-42A9-B8B5-BED906CFBBC0}"/>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4885" b="4885"/>
          <a:stretch/>
        </p:blipFill>
        <p:spPr>
          <a:xfrm>
            <a:off x="339199" y="2529662"/>
            <a:ext cx="3121819" cy="1798675"/>
          </a:xfrm>
          <a:ln>
            <a:solidFill>
              <a:srgbClr val="963A89">
                <a:alpha val="27000"/>
              </a:srgbClr>
            </a:solidFill>
          </a:ln>
        </p:spPr>
      </p:pic>
      <p:sp>
        <p:nvSpPr>
          <p:cNvPr id="30" name="文本框 29">
            <a:extLst>
              <a:ext uri="{FF2B5EF4-FFF2-40B4-BE49-F238E27FC236}">
                <a16:creationId xmlns:a16="http://schemas.microsoft.com/office/drawing/2014/main" id="{7E75E594-A18B-411D-B245-32EF267D282E}"/>
              </a:ext>
            </a:extLst>
          </p:cNvPr>
          <p:cNvSpPr txBox="1"/>
          <p:nvPr/>
        </p:nvSpPr>
        <p:spPr>
          <a:xfrm>
            <a:off x="3763680" y="3623552"/>
            <a:ext cx="8292133" cy="1685911"/>
          </a:xfrm>
          <a:prstGeom prst="rect">
            <a:avLst/>
          </a:prstGeom>
          <a:noFill/>
        </p:spPr>
        <p:txBody>
          <a:bodyPr wrap="square" rtlCol="0">
            <a:spAutoFit/>
          </a:bodyPr>
          <a:lstStyle/>
          <a:p>
            <a:pPr>
              <a:lnSpc>
                <a:spcPct val="200000"/>
              </a:lnSpc>
            </a:pPr>
            <a:r>
              <a:rPr lang="zh-CN" altLang="en-US" sz="2800" dirty="0">
                <a:solidFill>
                  <a:srgbClr val="404244"/>
                </a:solidFill>
                <a:effectLst/>
                <a:latin typeface="+mn-ea"/>
                <a:cs typeface="Helvetica" panose="020B0604020202020204" pitchFamily="34" charset="0"/>
              </a:rPr>
              <a:t>非对称密码技术</a:t>
            </a:r>
            <a:r>
              <a:rPr lang="en-US" altLang="zh-CN" sz="2800" dirty="0">
                <a:solidFill>
                  <a:srgbClr val="404244"/>
                </a:solidFill>
                <a:effectLst/>
                <a:latin typeface="+mn-ea"/>
                <a:cs typeface="Helvetica" panose="020B0604020202020204" pitchFamily="34" charset="0"/>
              </a:rPr>
              <a:t>——</a:t>
            </a:r>
            <a:r>
              <a:rPr lang="zh-CN" altLang="en-US" sz="2800" dirty="0">
                <a:solidFill>
                  <a:srgbClr val="404244"/>
                </a:solidFill>
                <a:effectLst/>
                <a:latin typeface="+mn-ea"/>
                <a:cs typeface="Helvetica" panose="020B0604020202020204" pitchFamily="34" charset="0"/>
              </a:rPr>
              <a:t>利用公私钥对天然的</a:t>
            </a:r>
            <a:r>
              <a:rPr lang="zh-CN" altLang="en-US" sz="2800" b="1" i="1" dirty="0">
                <a:solidFill>
                  <a:srgbClr val="404244"/>
                </a:solidFill>
                <a:effectLst/>
                <a:latin typeface="+mn-ea"/>
                <a:cs typeface="Helvetica" panose="020B0604020202020204" pitchFamily="34" charset="0"/>
              </a:rPr>
              <a:t>不对称性</a:t>
            </a:r>
            <a:endParaRPr lang="en-US" altLang="zh-CN" sz="2800" b="1" i="1" dirty="0">
              <a:solidFill>
                <a:srgbClr val="404244"/>
              </a:solidFill>
              <a:effectLst/>
              <a:latin typeface="+mn-ea"/>
              <a:cs typeface="Helvetica" panose="020B0604020202020204" pitchFamily="34" charset="0"/>
            </a:endParaRPr>
          </a:p>
          <a:p>
            <a:pPr>
              <a:lnSpc>
                <a:spcPct val="200000"/>
              </a:lnSpc>
            </a:pPr>
            <a:r>
              <a:rPr lang="zh-CN" altLang="en-US" sz="2800" b="1" dirty="0">
                <a:solidFill>
                  <a:srgbClr val="C00000"/>
                </a:solidFill>
                <a:latin typeface="+mn-ea"/>
                <a:cs typeface="Helvetica" panose="020B0604020202020204" pitchFamily="34" charset="0"/>
              </a:rPr>
              <a:t>关键问题：依赖方如何确定公钥的真实性？</a:t>
            </a:r>
            <a:endParaRPr lang="zh-CN" altLang="en-US" sz="2800" b="1" dirty="0">
              <a:solidFill>
                <a:srgbClr val="C00000"/>
              </a:solidFill>
              <a:latin typeface="+mn-ea"/>
            </a:endParaRPr>
          </a:p>
        </p:txBody>
      </p:sp>
      <p:sp>
        <p:nvSpPr>
          <p:cNvPr id="16" name="文本框 15">
            <a:extLst>
              <a:ext uri="{FF2B5EF4-FFF2-40B4-BE49-F238E27FC236}">
                <a16:creationId xmlns:a16="http://schemas.microsoft.com/office/drawing/2014/main" id="{F2EAD24C-6711-3DC2-C458-24A7E0C27957}"/>
              </a:ext>
            </a:extLst>
          </p:cNvPr>
          <p:cNvSpPr txBox="1"/>
          <p:nvPr/>
        </p:nvSpPr>
        <p:spPr>
          <a:xfrm>
            <a:off x="4114183" y="1678119"/>
            <a:ext cx="7335272" cy="178138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dirty="0">
                <a:solidFill>
                  <a:srgbClr val="404244"/>
                </a:solidFill>
                <a:latin typeface="+mn-ea"/>
                <a:cs typeface="Helvetica" panose="020B0604020202020204" pitchFamily="34" charset="0"/>
              </a:rPr>
              <a:t>身份认证</a:t>
            </a:r>
            <a:endParaRPr lang="en-US" altLang="zh-CN" sz="2400" dirty="0">
              <a:solidFill>
                <a:srgbClr val="404244"/>
              </a:solidFill>
              <a:latin typeface="+mn-ea"/>
              <a:cs typeface="Helvetica" panose="020B0604020202020204" pitchFamily="34" charset="0"/>
            </a:endParaRPr>
          </a:p>
          <a:p>
            <a:pPr marL="457200" indent="-457200">
              <a:lnSpc>
                <a:spcPct val="150000"/>
              </a:lnSpc>
              <a:buFont typeface="Arial" panose="020B0604020202020204" pitchFamily="34" charset="0"/>
              <a:buChar char="•"/>
            </a:pPr>
            <a:r>
              <a:rPr lang="zh-CN" altLang="en-US" sz="2400" dirty="0">
                <a:solidFill>
                  <a:srgbClr val="404244"/>
                </a:solidFill>
                <a:latin typeface="+mn-ea"/>
                <a:cs typeface="Helvetica" panose="020B0604020202020204" pitchFamily="34" charset="0"/>
              </a:rPr>
              <a:t>防抵赖</a:t>
            </a:r>
            <a:r>
              <a:rPr lang="en-US" altLang="zh-CN" sz="2400" dirty="0">
                <a:solidFill>
                  <a:srgbClr val="404244"/>
                </a:solidFill>
                <a:latin typeface="+mn-ea"/>
                <a:cs typeface="Helvetica" panose="020B0604020202020204" pitchFamily="34" charset="0"/>
              </a:rPr>
              <a:t>			</a:t>
            </a:r>
            <a:r>
              <a:rPr lang="zh-CN" altLang="en-US" sz="2800" b="1" dirty="0">
                <a:solidFill>
                  <a:srgbClr val="404244"/>
                </a:solidFill>
                <a:latin typeface="+mn-ea"/>
                <a:cs typeface="Helvetica" panose="020B0604020202020204" pitchFamily="34" charset="0"/>
              </a:rPr>
              <a:t>非对称密码技术</a:t>
            </a:r>
            <a:endParaRPr lang="en-US" altLang="zh-CN" sz="2800" b="1" dirty="0">
              <a:solidFill>
                <a:srgbClr val="404244"/>
              </a:solidFill>
              <a:latin typeface="+mn-ea"/>
              <a:cs typeface="Helvetica" panose="020B0604020202020204" pitchFamily="34" charset="0"/>
            </a:endParaRPr>
          </a:p>
          <a:p>
            <a:pPr marL="457200" indent="-457200">
              <a:lnSpc>
                <a:spcPct val="150000"/>
              </a:lnSpc>
              <a:buFont typeface="Arial" panose="020B0604020202020204" pitchFamily="34" charset="0"/>
              <a:buChar char="•"/>
            </a:pPr>
            <a:r>
              <a:rPr lang="zh-CN" altLang="en-US" sz="2400" dirty="0">
                <a:solidFill>
                  <a:srgbClr val="404244"/>
                </a:solidFill>
                <a:latin typeface="+mn-ea"/>
                <a:cs typeface="Helvetica" panose="020B0604020202020204" pitchFamily="34" charset="0"/>
              </a:rPr>
              <a:t>信息完整性鉴别</a:t>
            </a:r>
          </a:p>
        </p:txBody>
      </p:sp>
      <p:sp>
        <p:nvSpPr>
          <p:cNvPr id="15" name="右大括号 14">
            <a:extLst>
              <a:ext uri="{FF2B5EF4-FFF2-40B4-BE49-F238E27FC236}">
                <a16:creationId xmlns:a16="http://schemas.microsoft.com/office/drawing/2014/main" id="{B8B62841-D9F1-BB61-2EE5-09F07C57AA6A}"/>
              </a:ext>
            </a:extLst>
          </p:cNvPr>
          <p:cNvSpPr/>
          <p:nvPr/>
        </p:nvSpPr>
        <p:spPr>
          <a:xfrm>
            <a:off x="7296581" y="1743088"/>
            <a:ext cx="307911" cy="1685911"/>
          </a:xfrm>
          <a:prstGeom prst="rightBrace">
            <a:avLst>
              <a:gd name="adj1" fmla="val 93181"/>
              <a:gd name="adj2" fmla="val 50000"/>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21570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38AED1-3C4C-4B95-8840-89A5C5B9779C}"/>
              </a:ext>
            </a:extLst>
          </p:cNvPr>
          <p:cNvGrpSpPr/>
          <p:nvPr/>
        </p:nvGrpSpPr>
        <p:grpSpPr>
          <a:xfrm>
            <a:off x="0" y="-866151"/>
            <a:ext cx="6904036" cy="685799"/>
            <a:chOff x="0" y="-754379"/>
            <a:chExt cx="6904036" cy="685799"/>
          </a:xfrm>
        </p:grpSpPr>
        <p:grpSp>
          <p:nvGrpSpPr>
            <p:cNvPr id="4" name="组合 3">
              <a:extLst>
                <a:ext uri="{FF2B5EF4-FFF2-40B4-BE49-F238E27FC236}">
                  <a16:creationId xmlns:a16="http://schemas.microsoft.com/office/drawing/2014/main" id="{B159AE40-E50F-44A2-8C9B-02F8E6FE8FB6}"/>
                </a:ext>
              </a:extLst>
            </p:cNvPr>
            <p:cNvGrpSpPr/>
            <p:nvPr/>
          </p:nvGrpSpPr>
          <p:grpSpPr>
            <a:xfrm>
              <a:off x="0" y="-754379"/>
              <a:ext cx="6904036" cy="685799"/>
              <a:chOff x="1786550" y="-904875"/>
              <a:chExt cx="6904036" cy="685799"/>
            </a:xfrm>
          </p:grpSpPr>
          <p:sp>
            <p:nvSpPr>
              <p:cNvPr id="6" name="矩形 5">
                <a:extLst>
                  <a:ext uri="{FF2B5EF4-FFF2-40B4-BE49-F238E27FC236}">
                    <a16:creationId xmlns:a16="http://schemas.microsoft.com/office/drawing/2014/main" id="{ADBE16DA-C37F-4B0C-8C1C-8669B173796E}"/>
                  </a:ext>
                </a:extLst>
              </p:cNvPr>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7" name="矩形 6">
                <a:extLst>
                  <a:ext uri="{FF2B5EF4-FFF2-40B4-BE49-F238E27FC236}">
                    <a16:creationId xmlns:a16="http://schemas.microsoft.com/office/drawing/2014/main" id="{3BC7560B-782F-455D-B116-24567FEF9AF7}"/>
                  </a:ext>
                </a:extLst>
              </p:cNvPr>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grpSp>
            <p:nvGrpSpPr>
              <p:cNvPr id="8" name="组合 7">
                <a:extLst>
                  <a:ext uri="{FF2B5EF4-FFF2-40B4-BE49-F238E27FC236}">
                    <a16:creationId xmlns:a16="http://schemas.microsoft.com/office/drawing/2014/main" id="{67A0BE8C-008A-49E2-B3C5-2EC553E587D9}"/>
                  </a:ext>
                </a:extLst>
              </p:cNvPr>
              <p:cNvGrpSpPr/>
              <p:nvPr/>
            </p:nvGrpSpPr>
            <p:grpSpPr>
              <a:xfrm>
                <a:off x="1943430" y="-776742"/>
                <a:ext cx="364639" cy="429532"/>
                <a:chOff x="202990" y="7474403"/>
                <a:chExt cx="364639" cy="429532"/>
              </a:xfrm>
            </p:grpSpPr>
            <p:sp>
              <p:nvSpPr>
                <p:cNvPr id="12" name="椭圆 11">
                  <a:extLst>
                    <a:ext uri="{FF2B5EF4-FFF2-40B4-BE49-F238E27FC236}">
                      <a16:creationId xmlns:a16="http://schemas.microsoft.com/office/drawing/2014/main" id="{5328B8D1-D58A-4A49-86D1-3DFA63837721}"/>
                    </a:ext>
                  </a:extLst>
                </p:cNvPr>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3" name="Oval 7">
                  <a:extLst>
                    <a:ext uri="{FF2B5EF4-FFF2-40B4-BE49-F238E27FC236}">
                      <a16:creationId xmlns:a16="http://schemas.microsoft.com/office/drawing/2014/main" id="{EAEAE06A-B945-4DEA-B441-2AA48B2627D8}"/>
                    </a:ext>
                  </a:extLst>
                </p:cNvPr>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
                    <a:ea typeface="微软雅黑" panose="020B0503020204020204" pitchFamily="34" charset="-122"/>
                    <a:sym typeface=""/>
                  </a:endParaRPr>
                </a:p>
              </p:txBody>
            </p:sp>
          </p:grpSp>
          <p:cxnSp>
            <p:nvCxnSpPr>
              <p:cNvPr id="9" name="直接连接符 8">
                <a:extLst>
                  <a:ext uri="{FF2B5EF4-FFF2-40B4-BE49-F238E27FC236}">
                    <a16:creationId xmlns:a16="http://schemas.microsoft.com/office/drawing/2014/main" id="{DDF1B449-DAD6-47B6-A481-5D94B4AE4939}"/>
                  </a:ext>
                </a:extLst>
              </p:cNvPr>
              <p:cNvCxnSpPr>
                <a:cxnSpLocks/>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83491053-8467-4262-8651-B6A4FE1DBBB1}"/>
                  </a:ext>
                </a:extLst>
              </p:cNvPr>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
                  <a:ea typeface="微软雅黑" panose="020B0503020204020204" pitchFamily="34" charset="-122"/>
                  <a:sym typeface=""/>
                </a:endParaRPr>
              </a:p>
            </p:txBody>
          </p:sp>
          <p:sp>
            <p:nvSpPr>
              <p:cNvPr id="11" name="文本框 10">
                <a:extLst>
                  <a:ext uri="{FF2B5EF4-FFF2-40B4-BE49-F238E27FC236}">
                    <a16:creationId xmlns:a16="http://schemas.microsoft.com/office/drawing/2014/main" id="{628D99E2-BCA2-4527-A8DB-689D4A1C9724}"/>
                  </a:ext>
                </a:extLst>
              </p:cNvPr>
              <p:cNvSpPr txBox="1"/>
              <p:nvPr/>
            </p:nvSpPr>
            <p:spPr>
              <a:xfrm>
                <a:off x="2492670" y="-746642"/>
                <a:ext cx="5803849" cy="369332"/>
              </a:xfrm>
              <a:prstGeom prst="rect">
                <a:avLst/>
              </a:prstGeom>
              <a:noFill/>
            </p:spPr>
            <p:txBody>
              <a:bodyPr wrap="square" rtlCol="0">
                <a:spAutoFit/>
              </a:bodyPr>
              <a:lstStyle/>
              <a:p>
                <a:pPr lvl="0" algn="ctr"/>
                <a:r>
                  <a:rPr lang="zh-CN" altLang="en-US" dirty="0">
                    <a:latin typeface=""/>
                    <a:ea typeface="微软雅黑" panose="020B0503020204020204" pitchFamily="34" charset="-122"/>
                    <a:sym typeface=""/>
                  </a:rPr>
                  <a:t>选中图片</a:t>
                </a:r>
                <a:r>
                  <a:rPr lang="en-US" altLang="zh-CN" dirty="0">
                    <a:latin typeface=""/>
                    <a:ea typeface="微软雅黑" panose="020B0503020204020204" pitchFamily="34" charset="-122"/>
                    <a:sym typeface=""/>
                  </a:rPr>
                  <a:t>Delete</a:t>
                </a:r>
                <a:r>
                  <a:rPr lang="zh-CN" altLang="en-US" dirty="0">
                    <a:latin typeface=""/>
                    <a:ea typeface="微软雅黑" panose="020B0503020204020204" pitchFamily="34" charset="-122"/>
                    <a:sym typeface=""/>
                  </a:rPr>
                  <a:t>，点击中间图标即可插入新图片</a:t>
                </a:r>
              </a:p>
            </p:txBody>
          </p:sp>
        </p:grpSp>
        <p:sp>
          <p:nvSpPr>
            <p:cNvPr id="5" name="文本框 4">
              <a:extLst>
                <a:ext uri="{FF2B5EF4-FFF2-40B4-BE49-F238E27FC236}">
                  <a16:creationId xmlns:a16="http://schemas.microsoft.com/office/drawing/2014/main" id="{A6526BE1-2229-4F4D-A0FF-392C8912E9DF}"/>
                </a:ext>
              </a:extLst>
            </p:cNvPr>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30000"/>
                </a:lnSpc>
              </a:pPr>
              <a:endParaRPr lang="zh-CN" altLang="en-US" spc="100" dirty="0">
                <a:solidFill>
                  <a:schemeClr val="tx1">
                    <a:lumMod val="65000"/>
                    <a:lumOff val="35000"/>
                  </a:schemeClr>
                </a:solidFill>
                <a:latin typeface=""/>
                <a:ea typeface="微软雅黑" panose="020B0503020204020204" pitchFamily="34" charset="-122"/>
                <a:sym typeface=""/>
              </a:endParaRPr>
            </a:p>
          </p:txBody>
        </p:sp>
      </p:grpSp>
      <p:sp>
        <p:nvSpPr>
          <p:cNvPr id="65" name="文本框 64">
            <a:extLst>
              <a:ext uri="{FF2B5EF4-FFF2-40B4-BE49-F238E27FC236}">
                <a16:creationId xmlns:a16="http://schemas.microsoft.com/office/drawing/2014/main" id="{AF9E7BDE-9311-46CB-8769-3D3DDAAFE2EF}"/>
              </a:ext>
            </a:extLst>
          </p:cNvPr>
          <p:cNvSpPr txBox="1"/>
          <p:nvPr/>
        </p:nvSpPr>
        <p:spPr>
          <a:xfrm>
            <a:off x="706120" y="251106"/>
            <a:ext cx="9664564" cy="535531"/>
          </a:xfrm>
          <a:prstGeom prst="rect">
            <a:avLst/>
          </a:prstGeom>
          <a:noFill/>
        </p:spPr>
        <p:txBody>
          <a:bodyPr wrap="square" rtlCol="0">
            <a:spAutoFit/>
          </a:bodyPr>
          <a:lstStyle/>
          <a:p>
            <a:pPr>
              <a:lnSpc>
                <a:spcPct val="90000"/>
              </a:lnSpc>
              <a:spcBef>
                <a:spcPts val="1000"/>
              </a:spcBef>
              <a:spcAft>
                <a:spcPts val="1000"/>
              </a:spcAft>
            </a:pPr>
            <a:r>
              <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rPr>
              <a:t>公钥基础设施</a:t>
            </a:r>
            <a:endParaRPr lang="zh-CN" altLang="en-US" sz="3200" b="1" dirty="0">
              <a:gradFill>
                <a:gsLst>
                  <a:gs pos="0">
                    <a:schemeClr val="accent2"/>
                  </a:gs>
                  <a:gs pos="54000">
                    <a:schemeClr val="accent1"/>
                  </a:gs>
                  <a:gs pos="100000">
                    <a:schemeClr val="accent1"/>
                  </a:gs>
                </a:gsLst>
                <a:lin ang="2700000" scaled="1"/>
              </a:gradFill>
              <a:effectLst>
                <a:outerShdw dist="38100" dir="2700000" algn="tl" rotWithShape="0">
                  <a:schemeClr val="accent1">
                    <a:alpha val="16000"/>
                  </a:schemeClr>
                </a:outerShdw>
              </a:effectLst>
              <a:latin typeface=""/>
              <a:ea typeface="微软雅黑" panose="020B0503020204020204" pitchFamily="34" charset="-122"/>
              <a:cs typeface="OPPOSans B" panose="00020600040101010101" pitchFamily="18" charset="-122"/>
              <a:sym typeface=""/>
            </a:endParaRPr>
          </a:p>
        </p:txBody>
      </p:sp>
      <p:pic>
        <p:nvPicPr>
          <p:cNvPr id="29" name="图片占位符 28">
            <a:extLst>
              <a:ext uri="{FF2B5EF4-FFF2-40B4-BE49-F238E27FC236}">
                <a16:creationId xmlns:a16="http://schemas.microsoft.com/office/drawing/2014/main" id="{CD603948-EDD4-42A9-B8B5-BED906CFBBC0}"/>
              </a:ext>
            </a:extLst>
          </p:cNvPr>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19564" t="14510" r="16979" b="18587"/>
          <a:stretch/>
        </p:blipFill>
        <p:spPr>
          <a:xfrm>
            <a:off x="7847878" y="2178697"/>
            <a:ext cx="2961654" cy="2500605"/>
          </a:xfrm>
          <a:ln>
            <a:solidFill>
              <a:srgbClr val="963A89">
                <a:alpha val="27000"/>
              </a:srgbClr>
            </a:solidFill>
          </a:ln>
        </p:spPr>
      </p:pic>
      <p:pic>
        <p:nvPicPr>
          <p:cNvPr id="2" name="图片占位符 28">
            <a:extLst>
              <a:ext uri="{FF2B5EF4-FFF2-40B4-BE49-F238E27FC236}">
                <a16:creationId xmlns:a16="http://schemas.microsoft.com/office/drawing/2014/main" id="{344FB941-F023-25B0-CB0B-2C3CFE6E2439}"/>
              </a:ext>
            </a:extLst>
          </p:cNvPr>
          <p:cNvPicPr>
            <a:picLocks noChangeAspect="1"/>
          </p:cNvPicPr>
          <p:nvPr/>
        </p:nvPicPr>
        <p:blipFill rotWithShape="1">
          <a:blip r:embed="rId4">
            <a:extLst>
              <a:ext uri="{28A0092B-C50C-407E-A947-70E740481C1C}">
                <a14:useLocalDpi xmlns:a14="http://schemas.microsoft.com/office/drawing/2010/main" val="0"/>
              </a:ext>
            </a:extLst>
          </a:blip>
          <a:srcRect l="8829" t="2488" b="2488"/>
          <a:stretch/>
        </p:blipFill>
        <p:spPr>
          <a:xfrm>
            <a:off x="1382468" y="2178697"/>
            <a:ext cx="2700148" cy="2500605"/>
          </a:xfrm>
          <a:prstGeom prst="rect">
            <a:avLst/>
          </a:prstGeom>
          <a:ln w="38100">
            <a:solidFill>
              <a:srgbClr val="963A89">
                <a:alpha val="27000"/>
              </a:srgbClr>
            </a:solidFill>
          </a:ln>
        </p:spPr>
      </p:pic>
      <p:sp>
        <p:nvSpPr>
          <p:cNvPr id="17" name="文本框 16">
            <a:extLst>
              <a:ext uri="{FF2B5EF4-FFF2-40B4-BE49-F238E27FC236}">
                <a16:creationId xmlns:a16="http://schemas.microsoft.com/office/drawing/2014/main" id="{5AB340B7-A03B-5117-AE3C-AC41536B117A}"/>
              </a:ext>
            </a:extLst>
          </p:cNvPr>
          <p:cNvSpPr txBox="1"/>
          <p:nvPr/>
        </p:nvSpPr>
        <p:spPr>
          <a:xfrm>
            <a:off x="2281422" y="4795896"/>
            <a:ext cx="902240" cy="369332"/>
          </a:xfrm>
          <a:prstGeom prst="rect">
            <a:avLst/>
          </a:prstGeom>
          <a:noFill/>
        </p:spPr>
        <p:txBody>
          <a:bodyPr wrap="square">
            <a:spAutoFit/>
          </a:bodyPr>
          <a:lstStyle/>
          <a:p>
            <a:pPr algn="ctr"/>
            <a:r>
              <a:rPr lang="zh-CN" altLang="en-US" dirty="0">
                <a:solidFill>
                  <a:srgbClr val="404244"/>
                </a:solidFill>
                <a:latin typeface="+mn-ea"/>
                <a:cs typeface="Helvetica" panose="020B0604020202020204" pitchFamily="34" charset="0"/>
              </a:rPr>
              <a:t>公钥</a:t>
            </a:r>
            <a:endParaRPr lang="zh-CN" altLang="en-US" dirty="0"/>
          </a:p>
        </p:txBody>
      </p:sp>
      <p:sp>
        <p:nvSpPr>
          <p:cNvPr id="18" name="文本框 17">
            <a:extLst>
              <a:ext uri="{FF2B5EF4-FFF2-40B4-BE49-F238E27FC236}">
                <a16:creationId xmlns:a16="http://schemas.microsoft.com/office/drawing/2014/main" id="{FCFEFF70-F54F-C182-BB87-4FB51A283679}"/>
              </a:ext>
            </a:extLst>
          </p:cNvPr>
          <p:cNvSpPr txBox="1"/>
          <p:nvPr/>
        </p:nvSpPr>
        <p:spPr>
          <a:xfrm>
            <a:off x="8877585" y="4795896"/>
            <a:ext cx="902240" cy="369332"/>
          </a:xfrm>
          <a:prstGeom prst="rect">
            <a:avLst/>
          </a:prstGeom>
          <a:noFill/>
        </p:spPr>
        <p:txBody>
          <a:bodyPr wrap="square">
            <a:spAutoFit/>
          </a:bodyPr>
          <a:lstStyle/>
          <a:p>
            <a:pPr algn="ctr"/>
            <a:r>
              <a:rPr lang="zh-CN" altLang="en-US" dirty="0"/>
              <a:t>实体</a:t>
            </a:r>
          </a:p>
        </p:txBody>
      </p:sp>
      <p:pic>
        <p:nvPicPr>
          <p:cNvPr id="24" name="图片 23">
            <a:extLst>
              <a:ext uri="{FF2B5EF4-FFF2-40B4-BE49-F238E27FC236}">
                <a16:creationId xmlns:a16="http://schemas.microsoft.com/office/drawing/2014/main" id="{7808AB40-097A-5A76-AE74-2486AB61C9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729873">
            <a:off x="5278664" y="2811283"/>
            <a:ext cx="1634672" cy="1634672"/>
          </a:xfrm>
          <a:prstGeom prst="rect">
            <a:avLst/>
          </a:prstGeom>
        </p:spPr>
      </p:pic>
      <p:grpSp>
        <p:nvGrpSpPr>
          <p:cNvPr id="28" name="组合 27">
            <a:extLst>
              <a:ext uri="{FF2B5EF4-FFF2-40B4-BE49-F238E27FC236}">
                <a16:creationId xmlns:a16="http://schemas.microsoft.com/office/drawing/2014/main" id="{C97A0E9D-243E-7FBC-AB30-3C36F9ABA45C}"/>
              </a:ext>
            </a:extLst>
          </p:cNvPr>
          <p:cNvGrpSpPr/>
          <p:nvPr/>
        </p:nvGrpSpPr>
        <p:grpSpPr>
          <a:xfrm>
            <a:off x="5549224" y="1556744"/>
            <a:ext cx="1093552" cy="1462884"/>
            <a:chOff x="5549224" y="1556744"/>
            <a:chExt cx="1093552" cy="1462884"/>
          </a:xfrm>
        </p:grpSpPr>
        <p:pic>
          <p:nvPicPr>
            <p:cNvPr id="26" name="图片 25">
              <a:extLst>
                <a:ext uri="{FF2B5EF4-FFF2-40B4-BE49-F238E27FC236}">
                  <a16:creationId xmlns:a16="http://schemas.microsoft.com/office/drawing/2014/main" id="{9F992125-B3A3-7313-01BF-C16BFD539C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9224" y="1926076"/>
              <a:ext cx="1093552" cy="1093552"/>
            </a:xfrm>
            <a:prstGeom prst="rect">
              <a:avLst/>
            </a:prstGeom>
          </p:spPr>
        </p:pic>
        <p:sp>
          <p:nvSpPr>
            <p:cNvPr id="27" name="文本框 26">
              <a:extLst>
                <a:ext uri="{FF2B5EF4-FFF2-40B4-BE49-F238E27FC236}">
                  <a16:creationId xmlns:a16="http://schemas.microsoft.com/office/drawing/2014/main" id="{D1C516DD-7A8F-2D01-13B5-387C86BD48FB}"/>
                </a:ext>
              </a:extLst>
            </p:cNvPr>
            <p:cNvSpPr txBox="1"/>
            <p:nvPr/>
          </p:nvSpPr>
          <p:spPr>
            <a:xfrm>
              <a:off x="5644880" y="1556744"/>
              <a:ext cx="902240" cy="369332"/>
            </a:xfrm>
            <a:prstGeom prst="rect">
              <a:avLst/>
            </a:prstGeom>
            <a:noFill/>
          </p:spPr>
          <p:txBody>
            <a:bodyPr wrap="square">
              <a:spAutoFit/>
            </a:bodyPr>
            <a:lstStyle/>
            <a:p>
              <a:pPr algn="ctr"/>
              <a:r>
                <a:rPr lang="zh-CN" altLang="en-US" dirty="0">
                  <a:solidFill>
                    <a:srgbClr val="404244"/>
                  </a:solidFill>
                  <a:latin typeface="+mn-ea"/>
                  <a:cs typeface="Helvetica" panose="020B0604020202020204" pitchFamily="34" charset="0"/>
                </a:rPr>
                <a:t>证书</a:t>
              </a:r>
              <a:endParaRPr lang="zh-CN" altLang="en-US" dirty="0"/>
            </a:p>
          </p:txBody>
        </p:sp>
      </p:grpSp>
    </p:spTree>
    <p:extLst>
      <p:ext uri="{BB962C8B-B14F-4D97-AF65-F5344CB8AC3E}">
        <p14:creationId xmlns:p14="http://schemas.microsoft.com/office/powerpoint/2010/main" val="184581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7E0C6E"/>
      </a:accent1>
      <a:accent2>
        <a:srgbClr val="983D8B"/>
      </a:accent2>
      <a:accent3>
        <a:srgbClr val="B26DA8"/>
      </a:accent3>
      <a:accent4>
        <a:srgbClr val="CB9EC5"/>
      </a:accent4>
      <a:accent5>
        <a:srgbClr val="7E0C6E"/>
      </a:accent5>
      <a:accent6>
        <a:srgbClr val="983D8B"/>
      </a:accent6>
      <a:hlink>
        <a:srgbClr val="B26DA8"/>
      </a:hlink>
      <a:folHlink>
        <a:srgbClr val="CB9EC5"/>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2686</TotalTime>
  <Words>3441</Words>
  <Application>Microsoft Office PowerPoint</Application>
  <PresentationFormat>宽屏</PresentationFormat>
  <Paragraphs>445</Paragraphs>
  <Slides>49</Slides>
  <Notes>48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49</vt:i4>
      </vt:variant>
    </vt:vector>
  </HeadingPairs>
  <TitlesOfParts>
    <vt:vector size="63" baseType="lpstr">
      <vt:lpstr>Söhne</vt:lpstr>
      <vt:lpstr>等线</vt:lpstr>
      <vt:lpstr>方正姚体</vt:lpstr>
      <vt:lpstr>仿宋</vt:lpstr>
      <vt:lpstr>宋体</vt:lpstr>
      <vt:lpstr>微软雅黑</vt:lpstr>
      <vt:lpstr>Arial</vt:lpstr>
      <vt:lpstr>Calibri</vt:lpstr>
      <vt:lpstr>Constantia</vt:lpstr>
      <vt:lpstr>Courier New</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琮弋 邓</cp:lastModifiedBy>
  <cp:revision>67</cp:revision>
  <dcterms:created xsi:type="dcterms:W3CDTF">2020-05-18T06:41:58Z</dcterms:created>
  <dcterms:modified xsi:type="dcterms:W3CDTF">2024-02-20T03:17:31Z</dcterms:modified>
</cp:coreProperties>
</file>