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1" r:id="rId2"/>
    <p:sldId id="902" r:id="rId3"/>
    <p:sldId id="914" r:id="rId4"/>
    <p:sldId id="913" r:id="rId5"/>
    <p:sldId id="907" r:id="rId6"/>
    <p:sldId id="908" r:id="rId7"/>
    <p:sldId id="910" r:id="rId8"/>
    <p:sldId id="911" r:id="rId9"/>
    <p:sldId id="912" r:id="rId1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sz="2600" b="1" kern="1200">
        <a:solidFill>
          <a:srgbClr val="000066"/>
        </a:solidFill>
        <a:latin typeface="Sylfaen" panose="010A0502050306030303" pitchFamily="18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3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66"/>
    <a:srgbClr val="D80000"/>
    <a:srgbClr val="008000"/>
    <a:srgbClr val="FBF6D1"/>
    <a:srgbClr val="F7F2C1"/>
    <a:srgbClr val="FBF8EB"/>
    <a:srgbClr val="D5C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41509" autoAdjust="0"/>
  </p:normalViewPr>
  <p:slideViewPr>
    <p:cSldViewPr snapToObjects="1" showGuides="1">
      <p:cViewPr varScale="1">
        <p:scale>
          <a:sx n="92" d="100"/>
          <a:sy n="92" d="100"/>
        </p:scale>
        <p:origin x="11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6"/>
    </p:cViewPr>
  </p:sorterViewPr>
  <p:notesViewPr>
    <p:cSldViewPr snapToObjects="1" showGuides="1">
      <p:cViewPr varScale="1">
        <p:scale>
          <a:sx n="63" d="100"/>
          <a:sy n="63" d="100"/>
        </p:scale>
        <p:origin x="3354" y="6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8T18:49:37.610" idx="1">
    <p:pos x="10" y="10"/>
    <p:text>研究动机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C18E-A7A5-49D3-8BA3-2E7E527AAC37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51D58-BCA9-4B5D-9598-0256464AD5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1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>
            <a:lvl1pPr algn="r"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defTabSz="993775"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45" tIns="49722" rIns="99445" bIns="49722" numCol="1" anchor="b" anchorCtr="0" compatLnSpc="1">
            <a:prstTxWarp prst="textNoShape">
              <a:avLst/>
            </a:prstTxWarp>
          </a:bodyPr>
          <a:lstStyle>
            <a:lvl1pPr algn="r" defTabSz="993775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2AC9338-0242-4B92-996B-774CAE5D8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588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4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774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模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l">
              <a:defRPr kumimoji="1" sz="14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8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65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1988" y="260350"/>
            <a:ext cx="2132012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62484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7345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6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00008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5446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196975"/>
            <a:ext cx="39560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4435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38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9917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5654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690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99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板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60350"/>
            <a:ext cx="7391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629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 第四级</a:t>
            </a:r>
          </a:p>
          <a:p>
            <a:pPr lvl="4"/>
            <a:r>
              <a:rPr lang="zh-CN" altLang="en-US" smtClean="0"/>
              <a:t> 第五级</a:t>
            </a: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8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6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6516688" y="62372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CN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2563"/>
            <a:ext cx="65434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rgbClr val="000066"/>
                </a:solidFill>
                <a:latin typeface="Sylfaen" panose="010A0502050306030303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SzPct val="75000"/>
              <a:buFont typeface="Wingdings" panose="05000000000000000000" pitchFamily="2" charset="2"/>
              <a:buNone/>
            </a:pPr>
            <a:fld id="{F5C066D4-86E0-46CC-AA60-15C25AC6DE82}" type="slidenum">
              <a:rPr lang="zh-CN" altLang="en-US" sz="1500">
                <a:latin typeface="Times New Roman" panose="02020603050405020304" pitchFamily="18" charset="0"/>
              </a:rPr>
              <a:pPr eaLnBrk="1" hangingPunct="1">
                <a:buSzPct val="75000"/>
                <a:buFont typeface="Wingdings" panose="05000000000000000000" pitchFamily="2" charset="2"/>
                <a:buNone/>
              </a:pPr>
              <a:t>‹#›</a:t>
            </a:fld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</a:rPr>
              <a:t>/ </a:t>
            </a:r>
            <a:r>
              <a:rPr lang="en-US" altLang="zh-CN" sz="1500" dirty="0" smtClean="0">
                <a:latin typeface="Times New Roman" panose="02020603050405020304" pitchFamily="18" charset="0"/>
              </a:rPr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n"/>
        <a:defRPr sz="3000" b="1">
          <a:solidFill>
            <a:srgbClr val="000066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u"/>
        <a:defRPr sz="28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80000"/>
        <a:buFont typeface="仿宋_GB2312"/>
        <a:buChar char="●"/>
        <a:defRPr sz="2600" b="1">
          <a:solidFill>
            <a:srgbClr val="000066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FF0066"/>
        </a:buClr>
        <a:buSzPct val="75000"/>
        <a:buFont typeface="Wingdings" pitchFamily="2" charset="2"/>
        <a:buChar char="t"/>
        <a:defRPr sz="2400" b="1">
          <a:solidFill>
            <a:srgbClr val="000066"/>
          </a:solidFill>
          <a:latin typeface="+mn-lt"/>
          <a:ea typeface="仿宋_GB2312" pitchFamily="49" charset="-122"/>
          <a:cs typeface="仿宋_GB2312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  <a:cs typeface="仿宋_GB2312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0000"/>
        </a:spcAft>
        <a:buClr>
          <a:srgbClr val="000066"/>
        </a:buClr>
        <a:buSzPct val="120000"/>
        <a:buFont typeface="Wingdings" pitchFamily="2" charset="2"/>
        <a:buChar char=""/>
        <a:defRPr sz="2200" b="1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2800" dirty="0"/>
              <a:t>视觉和惯性定位结合的目标追踪算法</a:t>
            </a:r>
            <a:r>
              <a:rPr lang="zh-CN" altLang="zh-CN" sz="2800" dirty="0" smtClean="0"/>
              <a:t>研究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Object Tracking Based On Combination of Vision and Inertial Localization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72" y="3861048"/>
            <a:ext cx="3384376" cy="936104"/>
          </a:xfrm>
        </p:spPr>
        <p:txBody>
          <a:bodyPr/>
          <a:lstStyle/>
          <a:p>
            <a:r>
              <a:rPr lang="zh-CN" altLang="en-US" sz="1800" dirty="0" smtClean="0"/>
              <a:t>杜大有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1300012870</a:t>
            </a:r>
          </a:p>
          <a:p>
            <a:r>
              <a:rPr lang="zh-CN" altLang="en-US" sz="1800" dirty="0" smtClean="0"/>
              <a:t>信息科学技术学院</a:t>
            </a:r>
            <a:endParaRPr lang="en-US" altLang="zh-CN" sz="1800" dirty="0" smtClean="0"/>
          </a:p>
          <a:p>
            <a:r>
              <a:rPr lang="zh-CN" altLang="en-US" sz="1800" dirty="0" smtClean="0"/>
              <a:t>计算机科学与技术专业 </a:t>
            </a:r>
            <a:endParaRPr lang="en-US" altLang="zh-CN" sz="1800" dirty="0" smtClean="0"/>
          </a:p>
          <a:p>
            <a:r>
              <a:rPr lang="zh-CN" altLang="en-US" sz="1800" dirty="0"/>
              <a:t>指导</a:t>
            </a:r>
            <a:r>
              <a:rPr lang="zh-CN" altLang="en-US" sz="1800" dirty="0" smtClean="0"/>
              <a:t>教师 梁</a:t>
            </a:r>
            <a:r>
              <a:rPr lang="zh-CN" altLang="en-US" sz="1800" dirty="0" smtClean="0"/>
              <a:t>云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67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4"/>
    </mc:Choice>
    <mc:Fallback xmlns="">
      <p:transition spd="slow" advTm="51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7765" y="221715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2768" y="4978143"/>
            <a:ext cx="4136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*卡通图片素材来源： 百度图片</a:t>
            </a:r>
            <a:endParaRPr lang="en-US" altLang="zh-CN" sz="1000" dirty="0" smtClean="0"/>
          </a:p>
          <a:p>
            <a:r>
              <a:rPr lang="zh-CN" altLang="en-US" sz="1000" dirty="0" smtClean="0"/>
              <a:t>* </a:t>
            </a:r>
            <a:r>
              <a:rPr lang="en-US" altLang="zh-CN" sz="1000" dirty="0" err="1" smtClean="0"/>
              <a:t>Tegra</a:t>
            </a:r>
            <a:r>
              <a:rPr lang="en-US" altLang="zh-CN" sz="1000" dirty="0" smtClean="0"/>
              <a:t> TX1</a:t>
            </a:r>
            <a:r>
              <a:rPr lang="zh-CN" altLang="en-US" sz="1000" dirty="0" smtClean="0"/>
              <a:t>芯片图片素材来源：</a:t>
            </a:r>
            <a:r>
              <a:rPr lang="en-US" altLang="zh-CN" sz="1000" dirty="0" smtClean="0"/>
              <a:t>NVIDIA</a:t>
            </a:r>
            <a:r>
              <a:rPr lang="zh-CN" altLang="en-US" sz="1000" dirty="0" smtClean="0"/>
              <a:t>介绍页面</a:t>
            </a:r>
            <a:endParaRPr lang="en-US" altLang="zh-CN" sz="1000" dirty="0" smtClean="0"/>
          </a:p>
          <a:p>
            <a:r>
              <a:rPr lang="en-US" altLang="zh-CN" sz="1000" dirty="0"/>
              <a:t>http://www.nvidia.com/object/embedded-systems-dev-kits-modules.html</a:t>
            </a:r>
            <a:endParaRPr lang="zh-CN" altLang="en-US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0482" y="1173333"/>
            <a:ext cx="4388355" cy="3551811"/>
            <a:chOff x="611560" y="1165080"/>
            <a:chExt cx="4735297" cy="3901636"/>
          </a:xfrm>
        </p:grpSpPr>
        <p:grpSp>
          <p:nvGrpSpPr>
            <p:cNvPr id="8" name="组合 7"/>
            <p:cNvGrpSpPr/>
            <p:nvPr/>
          </p:nvGrpSpPr>
          <p:grpSpPr>
            <a:xfrm>
              <a:off x="611560" y="2784384"/>
              <a:ext cx="1781566" cy="2282332"/>
              <a:chOff x="1033841" y="2993000"/>
              <a:chExt cx="1781566" cy="2282332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831" y="2996952"/>
                <a:ext cx="1560576" cy="227838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03865">
                <a:off x="1033841" y="2993000"/>
                <a:ext cx="895152" cy="640929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07" t="54200" b="13250"/>
            <a:stretch/>
          </p:blipFill>
          <p:spPr>
            <a:xfrm>
              <a:off x="4111201" y="3172107"/>
              <a:ext cx="1000573" cy="1735600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 bwMode="auto">
            <a:xfrm flipH="1">
              <a:off x="2627785" y="3959313"/>
              <a:ext cx="1429607" cy="0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1272069" y="1970529"/>
              <a:ext cx="2247402" cy="709549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707171" y="2227103"/>
              <a:ext cx="2112" cy="965643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422828" y="2305485"/>
              <a:ext cx="0" cy="965701"/>
            </a:xfrm>
            <a:prstGeom prst="straightConnector1">
              <a:avLst/>
            </a:prstGeom>
            <a:solidFill>
              <a:srgbClr val="99CCFF">
                <a:alpha val="32001"/>
              </a:srgbClr>
            </a:solidFill>
            <a:ln w="47625" cap="flat" cmpd="dbl" algn="ctr">
              <a:solidFill>
                <a:srgbClr val="000080"/>
              </a:solidFill>
              <a:prstDash val="dash"/>
              <a:round/>
              <a:headEnd type="none" w="med" len="med"/>
              <a:tailEnd type="arrow" w="lg" len="lg"/>
            </a:ln>
            <a:effectLst/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377" y="1165080"/>
              <a:ext cx="1731480" cy="1048419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 rot="20581521">
              <a:off x="1203368" y="2028834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手机传感器信息</a:t>
              </a:r>
              <a:endParaRPr lang="zh-CN" altLang="en-US" sz="18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896308" y="3510881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拍摄场景</a:t>
              </a:r>
              <a:endParaRPr lang="zh-CN" altLang="en-US" sz="1800" dirty="0"/>
            </a:p>
          </p:txBody>
        </p:sp>
        <p:sp>
          <p:nvSpPr>
            <p:cNvPr id="38" name="文本框 37"/>
            <p:cNvSpPr txBox="1"/>
            <p:nvPr/>
          </p:nvSpPr>
          <p:spPr>
            <a:xfrm rot="5400000">
              <a:off x="4386391" y="2589070"/>
              <a:ext cx="1253206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视觉信息</a:t>
              </a:r>
              <a:endParaRPr lang="zh-CN" altLang="en-US" sz="1800" dirty="0"/>
            </a:p>
          </p:txBody>
        </p:sp>
        <p:sp>
          <p:nvSpPr>
            <p:cNvPr id="39" name="文本框 38"/>
            <p:cNvSpPr txBox="1"/>
            <p:nvPr/>
          </p:nvSpPr>
          <p:spPr>
            <a:xfrm rot="16200000">
              <a:off x="3492917" y="2549552"/>
              <a:ext cx="1233439" cy="39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控制命令</a:t>
              </a:r>
              <a:endParaRPr lang="zh-CN" altLang="en-US" sz="1800" dirty="0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52879"/>
              </p:ext>
            </p:extLst>
          </p:nvPr>
        </p:nvGraphicFramePr>
        <p:xfrm>
          <a:off x="4788024" y="1085314"/>
          <a:ext cx="4104456" cy="455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8485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惯性定位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视觉定位</a:t>
                      </a:r>
                      <a:endParaRPr lang="zh-CN" altLang="en-US" dirty="0"/>
                    </a:p>
                  </a:txBody>
                  <a:tcPr/>
                </a:tc>
              </a:tr>
              <a:tr h="14231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采样周期短，处理效率高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跟踪定位较为准确</a:t>
                      </a:r>
                      <a:endParaRPr lang="zh-CN" altLang="en-US" dirty="0"/>
                    </a:p>
                  </a:txBody>
                  <a:tcPr/>
                </a:tc>
              </a:tr>
              <a:tr h="22733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须两次积分计算位移，有较大累计误差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缺陷：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采样周期相对较长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/>
                        <a:t>发生漏检和轨迹切换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例如</a:t>
                      </a:r>
                      <a:r>
                        <a:rPr lang="zh-CN" altLang="en-US" dirty="0" smtClean="0"/>
                        <a:t>走出视频检测</a:t>
                      </a:r>
                      <a:r>
                        <a:rPr lang="zh-CN" altLang="en-US" dirty="0" smtClean="0"/>
                        <a:t>范围或被遮挡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37"/>
    </mc:Choice>
    <mc:Fallback xmlns="">
      <p:transition spd="slow" advTm="347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830481" y="1863807"/>
            <a:ext cx="3851920" cy="4630956"/>
            <a:chOff x="4899314" y="1315183"/>
            <a:chExt cx="4244686" cy="5141398"/>
          </a:xfrm>
        </p:grpSpPr>
        <p:pic>
          <p:nvPicPr>
            <p:cNvPr id="4" name="图片 3" descr="rawacc_pocket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3" t="6011" r="8275" b="8220"/>
            <a:stretch/>
          </p:blipFill>
          <p:spPr bwMode="auto">
            <a:xfrm>
              <a:off x="4904509" y="1315183"/>
              <a:ext cx="4239491" cy="2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下箭头 4"/>
            <p:cNvSpPr/>
            <p:nvPr/>
          </p:nvSpPr>
          <p:spPr>
            <a:xfrm>
              <a:off x="8311381" y="3645716"/>
              <a:ext cx="602673" cy="322912"/>
            </a:xfrm>
            <a:prstGeom prst="downArrow">
              <a:avLst/>
            </a:prstGeom>
            <a:solidFill>
              <a:srgbClr val="9900CC"/>
            </a:solidFill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900CC"/>
                </a:solidFill>
              </a:endParaRPr>
            </a:p>
          </p:txBody>
        </p:sp>
        <p:pic>
          <p:nvPicPr>
            <p:cNvPr id="6" name="图片 4" descr="groundacc_pocket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0" t="6423" r="8530" b="7136"/>
            <a:stretch/>
          </p:blipFill>
          <p:spPr bwMode="auto">
            <a:xfrm>
              <a:off x="4899314" y="4087452"/>
              <a:ext cx="4218709" cy="236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8"/>
          <p:cNvSpPr txBox="1"/>
          <p:nvPr/>
        </p:nvSpPr>
        <p:spPr>
          <a:xfrm>
            <a:off x="5053263" y="135746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三轴</a:t>
            </a:r>
            <a:r>
              <a:rPr lang="zh-CN" altLang="en-US" dirty="0" smtClean="0"/>
              <a:t>加速计读数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8194" y="3862167"/>
            <a:ext cx="2864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地面系三维加速度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4122" y="1417845"/>
            <a:ext cx="3543931" cy="5131039"/>
            <a:chOff x="314122" y="1417845"/>
            <a:chExt cx="3543931" cy="5131039"/>
          </a:xfrm>
        </p:grpSpPr>
        <p:sp>
          <p:nvSpPr>
            <p:cNvPr id="13" name="流程图: 过程 12"/>
            <p:cNvSpPr/>
            <p:nvPr/>
          </p:nvSpPr>
          <p:spPr bwMode="auto">
            <a:xfrm>
              <a:off x="314122" y="2168168"/>
              <a:ext cx="881973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角速度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>
                  <a:solidFill>
                    <a:srgbClr val="000066"/>
                  </a:solidFill>
                  <a:ea typeface="楷体_GB2312" pitchFamily="49" charset="-122"/>
                </a:rPr>
                <a:t>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4" name="流程图: 过程 13"/>
            <p:cNvSpPr/>
            <p:nvPr/>
          </p:nvSpPr>
          <p:spPr bwMode="auto">
            <a:xfrm>
              <a:off x="2933922" y="2168168"/>
              <a:ext cx="881973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加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</a:t>
              </a:r>
              <a:endPara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矢量</a:t>
              </a:r>
            </a:p>
          </p:txBody>
        </p:sp>
        <p:sp>
          <p:nvSpPr>
            <p:cNvPr id="15" name="流程图: 过程 14"/>
            <p:cNvSpPr/>
            <p:nvPr/>
          </p:nvSpPr>
          <p:spPr bwMode="auto">
            <a:xfrm>
              <a:off x="1486639" y="2168167"/>
              <a:ext cx="1114408" cy="7017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磁感应强</a:t>
              </a:r>
              <a:endParaRPr lang="en-US" altLang="zh-CN" sz="1800" dirty="0" smtClean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</p:txBody>
        </p:sp>
        <p:sp>
          <p:nvSpPr>
            <p:cNvPr id="16" name="流程图: 过程 15"/>
            <p:cNvSpPr/>
            <p:nvPr/>
          </p:nvSpPr>
          <p:spPr bwMode="auto">
            <a:xfrm>
              <a:off x="1021768" y="3214965"/>
              <a:ext cx="2044149" cy="36933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扩展卡尔曼滤波器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7" name="肘形连接符 16"/>
            <p:cNvCxnSpPr>
              <a:stCxn id="13" idx="2"/>
              <a:endCxn id="16" idx="1"/>
            </p:cNvCxnSpPr>
            <p:nvPr/>
          </p:nvCxnSpPr>
          <p:spPr bwMode="auto">
            <a:xfrm rot="16200000" flipH="1">
              <a:off x="623572" y="3001435"/>
              <a:ext cx="529732" cy="266659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15" idx="2"/>
              <a:endCxn id="16" idx="0"/>
            </p:cNvCxnSpPr>
            <p:nvPr/>
          </p:nvCxnSpPr>
          <p:spPr bwMode="auto">
            <a:xfrm>
              <a:off x="2043843" y="2869898"/>
              <a:ext cx="0" cy="34506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肘形连接符 18"/>
            <p:cNvCxnSpPr>
              <a:stCxn id="14" idx="2"/>
              <a:endCxn id="16" idx="3"/>
            </p:cNvCxnSpPr>
            <p:nvPr/>
          </p:nvCxnSpPr>
          <p:spPr bwMode="auto">
            <a:xfrm rot="5400000">
              <a:off x="2955547" y="2980269"/>
              <a:ext cx="529732" cy="308992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流程图: 过程 19"/>
            <p:cNvSpPr/>
            <p:nvPr/>
          </p:nvSpPr>
          <p:spPr bwMode="auto">
            <a:xfrm>
              <a:off x="1421679" y="3952008"/>
              <a:ext cx="1243475" cy="36933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手机姿态</a:t>
              </a:r>
            </a:p>
          </p:txBody>
        </p:sp>
        <p:sp>
          <p:nvSpPr>
            <p:cNvPr id="21" name="流程图: 过程 20"/>
            <p:cNvSpPr/>
            <p:nvPr/>
          </p:nvSpPr>
          <p:spPr bwMode="auto">
            <a:xfrm>
              <a:off x="1671640" y="4834722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>
                  <a:solidFill>
                    <a:srgbClr val="000066"/>
                  </a:solidFill>
                  <a:ea typeface="楷体_GB2312" pitchFamily="49" charset="-122"/>
                </a:rPr>
                <a:t>投影</a:t>
              </a:r>
              <a:r>
                <a:rPr lang="zh-CN" altLang="en-US" sz="1600" dirty="0" smtClean="0">
                  <a:solidFill>
                    <a:srgbClr val="000066"/>
                  </a:solidFill>
                  <a:ea typeface="楷体_GB2312" pitchFamily="49" charset="-122"/>
                </a:rPr>
                <a:t>至地面系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6" idx="2"/>
              <a:endCxn id="20" idx="0"/>
            </p:cNvCxnSpPr>
            <p:nvPr/>
          </p:nvCxnSpPr>
          <p:spPr bwMode="auto">
            <a:xfrm flipH="1">
              <a:off x="2043417" y="3584297"/>
              <a:ext cx="426" cy="36771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流程图: 过程 22"/>
            <p:cNvSpPr/>
            <p:nvPr/>
          </p:nvSpPr>
          <p:spPr bwMode="auto">
            <a:xfrm>
              <a:off x="1671640" y="5512257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solidFill>
                    <a:srgbClr val="000066"/>
                  </a:solidFill>
                  <a:ea typeface="楷体_GB2312" pitchFamily="49" charset="-122"/>
                </a:rPr>
                <a:t>去除地球重力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4" name="流程图: 过程 23"/>
            <p:cNvSpPr/>
            <p:nvPr/>
          </p:nvSpPr>
          <p:spPr bwMode="auto">
            <a:xfrm>
              <a:off x="323525" y="1417845"/>
              <a:ext cx="3503756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SzPct val="75000"/>
              </a:pPr>
              <a:r>
                <a:rPr lang="en-US" altLang="zh-CN" sz="1600" dirty="0">
                  <a:solidFill>
                    <a:srgbClr val="000066"/>
                  </a:solidFill>
                </a:rPr>
                <a:t>9</a:t>
              </a:r>
              <a:r>
                <a:rPr lang="zh-CN" altLang="en-US" sz="1600" dirty="0">
                  <a:solidFill>
                    <a:srgbClr val="000066"/>
                  </a:solidFill>
                </a:rPr>
                <a:t>轴惯性测量单元（</a:t>
              </a:r>
              <a:r>
                <a:rPr lang="en-US" altLang="zh-CN" sz="1600" dirty="0">
                  <a:solidFill>
                    <a:srgbClr val="000066"/>
                  </a:solidFill>
                </a:rPr>
                <a:t>IMU</a:t>
              </a:r>
              <a:r>
                <a:rPr lang="zh-CN" altLang="en-US" sz="1600" dirty="0" smtClean="0">
                  <a:solidFill>
                    <a:srgbClr val="000066"/>
                  </a:solidFill>
                </a:rPr>
                <a:t>）读数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25" name="直接箭头连接符 24"/>
            <p:cNvCxnSpPr>
              <a:endCxn id="13" idx="0"/>
            </p:cNvCxnSpPr>
            <p:nvPr/>
          </p:nvCxnSpPr>
          <p:spPr bwMode="auto">
            <a:xfrm>
              <a:off x="755109" y="1756399"/>
              <a:ext cx="0" cy="4117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6" name="直接箭头连接符 25"/>
            <p:cNvCxnSpPr>
              <a:endCxn id="15" idx="0"/>
            </p:cNvCxnSpPr>
            <p:nvPr/>
          </p:nvCxnSpPr>
          <p:spPr bwMode="auto">
            <a:xfrm flipH="1">
              <a:off x="2043843" y="1756399"/>
              <a:ext cx="2083" cy="41176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endCxn id="14" idx="0"/>
            </p:cNvCxnSpPr>
            <p:nvPr/>
          </p:nvCxnSpPr>
          <p:spPr bwMode="auto">
            <a:xfrm>
              <a:off x="3368025" y="1756399"/>
              <a:ext cx="6884" cy="41176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14" idx="2"/>
            </p:cNvCxnSpPr>
            <p:nvPr/>
          </p:nvCxnSpPr>
          <p:spPr bwMode="auto">
            <a:xfrm>
              <a:off x="3374909" y="2869899"/>
              <a:ext cx="8110" cy="196482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20" idx="2"/>
            </p:cNvCxnSpPr>
            <p:nvPr/>
          </p:nvCxnSpPr>
          <p:spPr bwMode="auto">
            <a:xfrm>
              <a:off x="2043417" y="4321340"/>
              <a:ext cx="426" cy="51338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0" name="流程图: 过程 29"/>
            <p:cNvSpPr/>
            <p:nvPr/>
          </p:nvSpPr>
          <p:spPr bwMode="auto">
            <a:xfrm>
              <a:off x="1671640" y="6210330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地面系三维加速度矢量</a:t>
              </a:r>
            </a:p>
          </p:txBody>
        </p:sp>
        <p:cxnSp>
          <p:nvCxnSpPr>
            <p:cNvPr id="31" name="直接箭头连接符 30"/>
            <p:cNvCxnSpPr>
              <a:stCxn id="21" idx="2"/>
              <a:endCxn id="23" idx="0"/>
            </p:cNvCxnSpPr>
            <p:nvPr/>
          </p:nvCxnSpPr>
          <p:spPr bwMode="auto">
            <a:xfrm>
              <a:off x="2764847" y="5173276"/>
              <a:ext cx="0" cy="33898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>
              <a:off x="2751857" y="5850811"/>
              <a:ext cx="0" cy="33898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3" name="左右箭头 32"/>
          <p:cNvSpPr/>
          <p:nvPr/>
        </p:nvSpPr>
        <p:spPr bwMode="auto">
          <a:xfrm>
            <a:off x="4067944" y="2492896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34" name="左右箭头 33"/>
          <p:cNvSpPr/>
          <p:nvPr/>
        </p:nvSpPr>
        <p:spPr bwMode="auto">
          <a:xfrm>
            <a:off x="4056235" y="6343603"/>
            <a:ext cx="576064" cy="72008"/>
          </a:xfrm>
          <a:prstGeom prst="leftRightArrow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 rot="16200000">
            <a:off x="4018719" y="306023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m/s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930654" y="347543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904277" y="6548884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4018719" y="5418973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加速度</a:t>
            </a:r>
            <a:r>
              <a:rPr lang="en-US" altLang="zh-CN" sz="1600" dirty="0" smtClean="0"/>
              <a:t>/ m/s</a:t>
            </a:r>
            <a:r>
              <a:rPr lang="en-US" altLang="zh-CN" sz="1400" baseline="30000" dirty="0" smtClean="0"/>
              <a:t>2</a:t>
            </a:r>
            <a:endParaRPr lang="zh-CN" alt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0487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18"/>
    </mc:Choice>
    <mc:Fallback xmlns="">
      <p:transition spd="slow" advTm="279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52600" y="260648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算法框架（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83" name="组合 182"/>
          <p:cNvGrpSpPr/>
          <p:nvPr/>
        </p:nvGrpSpPr>
        <p:grpSpPr>
          <a:xfrm>
            <a:off x="684941" y="1362254"/>
            <a:ext cx="8022789" cy="5237727"/>
            <a:chOff x="684941" y="1362254"/>
            <a:chExt cx="8022789" cy="5237727"/>
          </a:xfrm>
        </p:grpSpPr>
        <p:sp>
          <p:nvSpPr>
            <p:cNvPr id="4" name="矩形 3"/>
            <p:cNvSpPr/>
            <p:nvPr/>
          </p:nvSpPr>
          <p:spPr bwMode="auto">
            <a:xfrm>
              <a:off x="1043923" y="2141620"/>
              <a:ext cx="1852719" cy="3385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Sylfaen" pitchFamily="18" charset="0"/>
                  <a:ea typeface="楷体_GB2312" pitchFamily="49" charset="-122"/>
                </a:rPr>
                <a:t>惯性定位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矢量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6995" y="2072175"/>
              <a:ext cx="2188211" cy="56015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目标检测</a:t>
              </a: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&amp;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位置标定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ea typeface="楷体_GB2312" pitchFamily="49" charset="-122"/>
                </a:rPr>
                <a:t>*李一龙同学提供解决方案</a:t>
              </a:r>
              <a:endPara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684941" y="2703436"/>
              <a:ext cx="2560937" cy="978218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收到视觉定位信息？</a:t>
              </a:r>
            </a:p>
          </p:txBody>
        </p:sp>
        <p:cxnSp>
          <p:nvCxnSpPr>
            <p:cNvPr id="8" name="直接箭头连接符 7"/>
            <p:cNvCxnSpPr>
              <a:stCxn id="4" idx="2"/>
              <a:endCxn id="6" idx="0"/>
            </p:cNvCxnSpPr>
            <p:nvPr/>
          </p:nvCxnSpPr>
          <p:spPr bwMode="auto">
            <a:xfrm flipH="1">
              <a:off x="1965410" y="2480174"/>
              <a:ext cx="4873" cy="22326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" name="流程图: 决策 11"/>
            <p:cNvSpPr/>
            <p:nvPr/>
          </p:nvSpPr>
          <p:spPr bwMode="auto">
            <a:xfrm>
              <a:off x="689814" y="4286958"/>
              <a:ext cx="2560937" cy="1098187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200" dirty="0" smtClean="0">
                  <a:solidFill>
                    <a:srgbClr val="000066"/>
                  </a:solidFill>
                  <a:ea typeface="楷体_GB2312" pitchFamily="49" charset="-122"/>
                </a:rPr>
                <a:t>超过超时阈值</a:t>
              </a:r>
              <a:endParaRPr lang="en-US" altLang="zh-CN" sz="1200" dirty="0" smtClean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en-US" altLang="zh-CN" sz="1200" dirty="0" smtClean="0">
                  <a:solidFill>
                    <a:srgbClr val="000066"/>
                  </a:solidFill>
                  <a:ea typeface="楷体_GB2312" pitchFamily="49" charset="-122"/>
                </a:rPr>
                <a:t>——</a:t>
              </a:r>
              <a:r>
                <a:rPr lang="zh-CN" altLang="en-US" sz="1200" dirty="0" smtClean="0">
                  <a:solidFill>
                    <a:srgbClr val="000066"/>
                  </a:solidFill>
                  <a:ea typeface="楷体_GB2312" pitchFamily="49" charset="-122"/>
                </a:rPr>
                <a:t>视觉定位曾发生漏检？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618917" y="5965961"/>
              <a:ext cx="2872902" cy="6340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spcBef>
                  <a:spcPct val="20000"/>
                </a:spcBef>
                <a:buSzPct val="75000"/>
              </a:pPr>
              <a:r>
                <a:rPr lang="zh-CN" altLang="en-US" sz="1600" dirty="0">
                  <a:solidFill>
                    <a:srgbClr val="000066"/>
                  </a:solidFill>
                  <a:ea typeface="楷体_GB2312" pitchFamily="49" charset="-122"/>
                </a:rPr>
                <a:t>重设位置信息为视觉定位位置</a:t>
              </a:r>
              <a:endParaRPr lang="en-US" altLang="zh-CN" sz="1600" dirty="0">
                <a:solidFill>
                  <a:srgbClr val="000066"/>
                </a:solidFill>
                <a:ea typeface="楷体_GB2312" pitchFamily="49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</a:pPr>
              <a:r>
                <a:rPr lang="en-US" altLang="zh-CN" sz="1600" dirty="0">
                  <a:solidFill>
                    <a:srgbClr val="000066"/>
                  </a:solidFill>
                  <a:ea typeface="楷体_GB2312" pitchFamily="49" charset="-122"/>
                </a:rPr>
                <a:t>—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保证机器人“视野”中准确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246065" y="1752526"/>
              <a:ext cx="461665" cy="41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根据位置信息发出控制命令</a:t>
              </a:r>
            </a:p>
          </p:txBody>
        </p:sp>
        <p:sp>
          <p:nvSpPr>
            <p:cNvPr id="78" name="流程图: 过程 77"/>
            <p:cNvSpPr/>
            <p:nvPr/>
          </p:nvSpPr>
          <p:spPr bwMode="auto">
            <a:xfrm>
              <a:off x="873419" y="1362254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地面系三维加速度</a:t>
              </a:r>
            </a:p>
          </p:txBody>
        </p:sp>
        <p:cxnSp>
          <p:nvCxnSpPr>
            <p:cNvPr id="83" name="直接箭头连接符 82"/>
            <p:cNvCxnSpPr>
              <a:stCxn id="78" idx="2"/>
              <a:endCxn id="4" idx="0"/>
            </p:cNvCxnSpPr>
            <p:nvPr/>
          </p:nvCxnSpPr>
          <p:spPr bwMode="auto">
            <a:xfrm>
              <a:off x="1966626" y="1700808"/>
              <a:ext cx="3657" cy="44081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6" name="流程图: 过程 85"/>
            <p:cNvSpPr/>
            <p:nvPr/>
          </p:nvSpPr>
          <p:spPr bwMode="auto">
            <a:xfrm>
              <a:off x="5458486" y="3616586"/>
              <a:ext cx="461665" cy="144513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卡尔曼滤波器</a:t>
              </a:r>
            </a:p>
          </p:txBody>
        </p:sp>
        <p:sp>
          <p:nvSpPr>
            <p:cNvPr id="87" name="流程图: 过程 86"/>
            <p:cNvSpPr/>
            <p:nvPr/>
          </p:nvSpPr>
          <p:spPr bwMode="auto">
            <a:xfrm>
              <a:off x="3474828" y="1453103"/>
              <a:ext cx="2186413" cy="33855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RGB-D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图像</a:t>
              </a:r>
            </a:p>
          </p:txBody>
        </p:sp>
        <p:cxnSp>
          <p:nvCxnSpPr>
            <p:cNvPr id="90" name="直接箭头连接符 89"/>
            <p:cNvCxnSpPr>
              <a:stCxn id="87" idx="2"/>
              <a:endCxn id="5" idx="0"/>
            </p:cNvCxnSpPr>
            <p:nvPr/>
          </p:nvCxnSpPr>
          <p:spPr bwMode="auto">
            <a:xfrm>
              <a:off x="4568035" y="1791657"/>
              <a:ext cx="3066" cy="28051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5" name="直接箭头连接符 94"/>
            <p:cNvCxnSpPr>
              <a:stCxn id="6" idx="3"/>
            </p:cNvCxnSpPr>
            <p:nvPr/>
          </p:nvCxnSpPr>
          <p:spPr bwMode="auto">
            <a:xfrm>
              <a:off x="3245878" y="3192545"/>
              <a:ext cx="4176349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3834383" y="2632328"/>
              <a:ext cx="12442" cy="333363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1" name="直接箭头连接符 100"/>
            <p:cNvCxnSpPr>
              <a:stCxn id="12" idx="2"/>
            </p:cNvCxnSpPr>
            <p:nvPr/>
          </p:nvCxnSpPr>
          <p:spPr bwMode="auto">
            <a:xfrm>
              <a:off x="1970283" y="5385145"/>
              <a:ext cx="0" cy="58081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5" name="肘形连接符 104"/>
            <p:cNvCxnSpPr>
              <a:stCxn id="22" idx="3"/>
            </p:cNvCxnSpPr>
            <p:nvPr/>
          </p:nvCxnSpPr>
          <p:spPr bwMode="auto">
            <a:xfrm flipV="1">
              <a:off x="4491819" y="5589241"/>
              <a:ext cx="3754245" cy="693730"/>
            </a:xfrm>
            <a:prstGeom prst="bentConnector3">
              <a:avLst>
                <a:gd name="adj1" fmla="val 43081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5" name="直接箭头连接符 124"/>
            <p:cNvCxnSpPr>
              <a:stCxn id="6" idx="2"/>
              <a:endCxn id="12" idx="0"/>
            </p:cNvCxnSpPr>
            <p:nvPr/>
          </p:nvCxnSpPr>
          <p:spPr bwMode="auto">
            <a:xfrm>
              <a:off x="1965410" y="3681654"/>
              <a:ext cx="4873" cy="605304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6" name="流程图: 过程 125"/>
            <p:cNvSpPr/>
            <p:nvPr/>
          </p:nvSpPr>
          <p:spPr bwMode="auto">
            <a:xfrm>
              <a:off x="4394128" y="3359787"/>
              <a:ext cx="726353" cy="900246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视觉定位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速度矢量</a:t>
              </a:r>
              <a:endPara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0" name="流程图: 过程 129"/>
            <p:cNvSpPr/>
            <p:nvPr/>
          </p:nvSpPr>
          <p:spPr bwMode="auto">
            <a:xfrm>
              <a:off x="4396382" y="4365104"/>
              <a:ext cx="726353" cy="900246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惯性定位</a:t>
              </a:r>
              <a:endPara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endParaRPr>
            </a:p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Sylfaen" pitchFamily="18" charset="0"/>
                  <a:ea typeface="楷体_GB2312" pitchFamily="49" charset="-122"/>
                </a:rPr>
                <a:t>速度矢量</a:t>
              </a:r>
            </a:p>
          </p:txBody>
        </p:sp>
        <p:cxnSp>
          <p:nvCxnSpPr>
            <p:cNvPr id="132" name="直接箭头连接符 131"/>
            <p:cNvCxnSpPr>
              <a:stCxn id="12" idx="3"/>
              <a:endCxn id="130" idx="1"/>
            </p:cNvCxnSpPr>
            <p:nvPr/>
          </p:nvCxnSpPr>
          <p:spPr bwMode="auto">
            <a:xfrm flipV="1">
              <a:off x="3250751" y="4815227"/>
              <a:ext cx="1145631" cy="2082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5" name="流程图: 过程 134"/>
            <p:cNvSpPr/>
            <p:nvPr/>
          </p:nvSpPr>
          <p:spPr bwMode="auto">
            <a:xfrm>
              <a:off x="6380199" y="3616587"/>
              <a:ext cx="461665" cy="144513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lang="zh-CN" altLang="en-US" sz="1800" dirty="0" smtClean="0">
                  <a:solidFill>
                    <a:srgbClr val="000066"/>
                  </a:solidFill>
                  <a:ea typeface="楷体_GB2312" pitchFamily="49" charset="-122"/>
                </a:rPr>
                <a:t>校正速度矢量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" name="流程图: 过程 138"/>
            <p:cNvSpPr/>
            <p:nvPr/>
          </p:nvSpPr>
          <p:spPr bwMode="auto">
            <a:xfrm>
              <a:off x="7422227" y="2632328"/>
              <a:ext cx="461665" cy="231080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楷体_GB2312" pitchFamily="49" charset="-122"/>
                </a:rPr>
                <a:t>积分计算位置信息</a:t>
              </a: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390265" y="1738859"/>
              <a:ext cx="59824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积分</a:t>
              </a:r>
              <a:endParaRPr lang="zh-CN" altLang="en-US" sz="1600" dirty="0"/>
            </a:p>
          </p:txBody>
        </p:sp>
        <p:cxnSp>
          <p:nvCxnSpPr>
            <p:cNvPr id="153" name="直接箭头连接符 152"/>
            <p:cNvCxnSpPr>
              <a:endCxn id="126" idx="0"/>
            </p:cNvCxnSpPr>
            <p:nvPr/>
          </p:nvCxnSpPr>
          <p:spPr bwMode="auto">
            <a:xfrm>
              <a:off x="4757305" y="2632328"/>
              <a:ext cx="0" cy="7274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56" name="直接箭头连接符 155"/>
            <p:cNvCxnSpPr>
              <a:stCxn id="126" idx="3"/>
            </p:cNvCxnSpPr>
            <p:nvPr/>
          </p:nvCxnSpPr>
          <p:spPr bwMode="auto">
            <a:xfrm>
              <a:off x="5120481" y="3809910"/>
              <a:ext cx="325688" cy="7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101539" y="4836052"/>
              <a:ext cx="34463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4" name="直接箭头连接符 163"/>
            <p:cNvCxnSpPr>
              <a:stCxn id="86" idx="3"/>
              <a:endCxn id="135" idx="1"/>
            </p:cNvCxnSpPr>
            <p:nvPr/>
          </p:nvCxnSpPr>
          <p:spPr bwMode="auto">
            <a:xfrm>
              <a:off x="5920151" y="4339152"/>
              <a:ext cx="460048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5" name="直接箭头连接符 164"/>
            <p:cNvCxnSpPr/>
            <p:nvPr/>
          </p:nvCxnSpPr>
          <p:spPr bwMode="auto">
            <a:xfrm>
              <a:off x="6841864" y="4322358"/>
              <a:ext cx="580363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68" name="直接箭头连接符 167"/>
            <p:cNvCxnSpPr>
              <a:stCxn id="139" idx="3"/>
            </p:cNvCxnSpPr>
            <p:nvPr/>
          </p:nvCxnSpPr>
          <p:spPr bwMode="auto">
            <a:xfrm>
              <a:off x="7883892" y="3787730"/>
              <a:ext cx="39295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3028418" y="2874422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588258" y="3666510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987824" y="4530606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否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588258" y="5373216"/>
              <a:ext cx="39145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是</a:t>
              </a:r>
              <a:endParaRPr lang="zh-CN" altLang="en-US" sz="1600" dirty="0"/>
            </a:p>
          </p:txBody>
        </p:sp>
        <p:cxnSp>
          <p:nvCxnSpPr>
            <p:cNvPr id="179" name="肘形连接符 178"/>
            <p:cNvCxnSpPr>
              <a:stCxn id="135" idx="0"/>
            </p:cNvCxnSpPr>
            <p:nvPr/>
          </p:nvCxnSpPr>
          <p:spPr bwMode="auto">
            <a:xfrm rot="16200000" flipV="1">
              <a:off x="3433997" y="439552"/>
              <a:ext cx="1708450" cy="4645620"/>
            </a:xfrm>
            <a:prstGeom prst="bentConnector2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85" name="文本框 184"/>
          <p:cNvSpPr txBox="1"/>
          <p:nvPr/>
        </p:nvSpPr>
        <p:spPr>
          <a:xfrm>
            <a:off x="2896642" y="5357638"/>
            <a:ext cx="1838965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0066"/>
                </a:solidFill>
              </a:rPr>
              <a:t>视觉</a:t>
            </a:r>
            <a:r>
              <a:rPr lang="zh-CN" altLang="en-US" sz="1600" dirty="0" smtClean="0">
                <a:solidFill>
                  <a:srgbClr val="000066"/>
                </a:solidFill>
              </a:rPr>
              <a:t>定位位移矢量</a:t>
            </a:r>
            <a:endParaRPr lang="zh-CN" altLang="en-US" sz="1600" dirty="0">
              <a:solidFill>
                <a:srgbClr val="000066"/>
              </a:solidFill>
            </a:endParaRPr>
          </a:p>
        </p:txBody>
      </p:sp>
      <p:cxnSp>
        <p:nvCxnSpPr>
          <p:cNvPr id="17" name="肘形连接符 16"/>
          <p:cNvCxnSpPr>
            <a:stCxn id="4" idx="3"/>
          </p:cNvCxnSpPr>
          <p:nvPr/>
        </p:nvCxnSpPr>
        <p:spPr bwMode="auto">
          <a:xfrm flipV="1">
            <a:off x="2896642" y="1908137"/>
            <a:ext cx="307206" cy="40276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72" y="293279"/>
            <a:ext cx="8229600" cy="1143000"/>
          </a:xfrm>
        </p:spPr>
        <p:txBody>
          <a:bodyPr/>
          <a:lstStyle/>
          <a:p>
            <a:r>
              <a:rPr lang="zh-CN" altLang="en-US" sz="3200" dirty="0"/>
              <a:t>验证消除累计</a:t>
            </a:r>
            <a:r>
              <a:rPr lang="zh-CN" altLang="en-US" sz="3200" dirty="0" smtClean="0"/>
              <a:t>误差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简单直线运动情形</a:t>
            </a:r>
            <a:endParaRPr lang="zh-CN" altLang="en-US" sz="3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16594" y="1604535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不进行融合：有累计误差</a:t>
            </a:r>
            <a:endParaRPr lang="en-US" altLang="zh-CN" dirty="0" smtClean="0"/>
          </a:p>
        </p:txBody>
      </p:sp>
      <p:pic>
        <p:nvPicPr>
          <p:cNvPr id="4" name="内容占位符 5" descr="image001(04-16-19-19-05)(1)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" b="15142"/>
          <a:stretch/>
        </p:blipFill>
        <p:spPr>
          <a:xfrm>
            <a:off x="1550296" y="3257378"/>
            <a:ext cx="1853996" cy="1786282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84714" y="1604535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进行融合：消除累计误差</a:t>
            </a:r>
            <a:endParaRPr lang="en-US" altLang="zh-CN" dirty="0" smtClean="0"/>
          </a:p>
        </p:txBody>
      </p:sp>
      <p:pic>
        <p:nvPicPr>
          <p:cNvPr id="5" name="内容占位符 6" descr="set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2" r="21856" b="9600"/>
          <a:stretch/>
        </p:blipFill>
        <p:spPr>
          <a:xfrm>
            <a:off x="6903595" y="3183587"/>
            <a:ext cx="2037060" cy="2376880"/>
          </a:xfrm>
          <a:prstGeom prst="rect">
            <a:avLst/>
          </a:prstGeom>
        </p:spPr>
      </p:pic>
      <p:pic>
        <p:nvPicPr>
          <p:cNvPr id="6" name="图片 3" descr="speed_naiv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" r="7288"/>
          <a:stretch>
            <a:fillRect/>
          </a:stretch>
        </p:blipFill>
        <p:spPr bwMode="auto">
          <a:xfrm>
            <a:off x="149663" y="3052316"/>
            <a:ext cx="4479487" cy="26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内容占位符 5" descr="image001(04-16-19-19-05)(1).png"/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1" t="4047" r="5659" b="15049"/>
          <a:stretch/>
        </p:blipFill>
        <p:spPr>
          <a:xfrm>
            <a:off x="4829008" y="3461289"/>
            <a:ext cx="1912908" cy="1872208"/>
          </a:xfrm>
        </p:spPr>
      </p:pic>
      <p:cxnSp>
        <p:nvCxnSpPr>
          <p:cNvPr id="15" name="直接连接符 14"/>
          <p:cNvCxnSpPr/>
          <p:nvPr/>
        </p:nvCxnSpPr>
        <p:spPr bwMode="auto">
          <a:xfrm>
            <a:off x="4572000" y="1268760"/>
            <a:ext cx="0" cy="4536504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457200" y="5456209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时间</a:t>
            </a:r>
            <a:r>
              <a:rPr lang="en-US" altLang="zh-CN" sz="1600" dirty="0" smtClean="0"/>
              <a:t>/s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 rot="16200000">
            <a:off x="-280085" y="485141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速度</a:t>
            </a:r>
            <a:r>
              <a:rPr lang="en-US" altLang="zh-CN" sz="1600" dirty="0" smtClean="0"/>
              <a:t>/ m/s</a:t>
            </a:r>
            <a:endParaRPr lang="zh-CN" altLang="en-US" sz="1600" dirty="0"/>
          </a:p>
        </p:txBody>
      </p:sp>
      <p:sp>
        <p:nvSpPr>
          <p:cNvPr id="10" name="椭圆形标注 9"/>
          <p:cNvSpPr/>
          <p:nvPr/>
        </p:nvSpPr>
        <p:spPr bwMode="auto">
          <a:xfrm>
            <a:off x="2444747" y="2472787"/>
            <a:ext cx="2031804" cy="822305"/>
          </a:xfrm>
          <a:prstGeom prst="wedgeEllipseCallout">
            <a:avLst>
              <a:gd name="adj1" fmla="val 20132"/>
              <a:gd name="adj2" fmla="val 781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ylfaen" pitchFamily="18" charset="0"/>
                <a:ea typeface="楷体_GB2312" pitchFamily="49" charset="-122"/>
              </a:rPr>
              <a:t>目标停止后速度不为零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00139" y="5650578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三维速度曲线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78904" y="5618430"/>
            <a:ext cx="3199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位移曲线（俯视图）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084163" y="302485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理论行进路线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12823" y="2560405"/>
            <a:ext cx="121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融合还原出</a:t>
            </a:r>
            <a:endParaRPr lang="en-US" altLang="zh-CN" sz="1600" dirty="0" smtClean="0"/>
          </a:p>
          <a:p>
            <a:r>
              <a:rPr lang="zh-CN" altLang="en-US" sz="1600" dirty="0" smtClean="0"/>
              <a:t>的行进路线</a:t>
            </a:r>
            <a:endParaRPr lang="zh-CN" altLang="en-US" sz="1600" dirty="0"/>
          </a:p>
        </p:txBody>
      </p:sp>
      <p:sp>
        <p:nvSpPr>
          <p:cNvPr id="23" name="圆角矩形标注 22"/>
          <p:cNvSpPr/>
          <p:nvPr/>
        </p:nvSpPr>
        <p:spPr bwMode="auto">
          <a:xfrm>
            <a:off x="478036" y="3002324"/>
            <a:ext cx="1853997" cy="544830"/>
          </a:xfrm>
          <a:prstGeom prst="wedgeRoundRectCallout">
            <a:avLst>
              <a:gd name="adj1" fmla="val 36445"/>
              <a:gd name="adj2" fmla="val 987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7030A0"/>
                </a:solidFill>
                <a:ea typeface="楷体_GB2312" pitchFamily="49" charset="-122"/>
              </a:rPr>
              <a:t>速度持续累积误差，不断增大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2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1"/>
    </mc:Choice>
    <mc:Fallback xmlns="">
      <p:transition spd="slow" advTm="3506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运动路径复杂情形</a:t>
            </a:r>
            <a:endParaRPr lang="zh-CN" altLang="en-US" dirty="0"/>
          </a:p>
        </p:txBody>
      </p:sp>
      <p:pic>
        <p:nvPicPr>
          <p:cNvPr id="4" name="内容占位符 4" descr="image002(04-16-19-19-05)(1)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9"/>
          <a:stretch/>
        </p:blipFill>
        <p:spPr>
          <a:xfrm>
            <a:off x="915988" y="637382"/>
            <a:ext cx="2819400" cy="2611437"/>
          </a:xfrm>
        </p:spPr>
      </p:pic>
      <p:pic>
        <p:nvPicPr>
          <p:cNvPr id="5" name="内容占位符 5" descr="set2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22" r="32350"/>
          <a:stretch>
            <a:fillRect/>
          </a:stretch>
        </p:blipFill>
        <p:spPr>
          <a:xfrm>
            <a:off x="4080074" y="260350"/>
            <a:ext cx="2192435" cy="3505726"/>
          </a:xfrm>
          <a:prstGeom prst="rect">
            <a:avLst/>
          </a:prstGeom>
        </p:spPr>
      </p:pic>
      <p:pic>
        <p:nvPicPr>
          <p:cNvPr id="6" name="内容占位符 4" descr="image003(04-16-19-19-05)(1)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" b="16074"/>
          <a:stretch/>
        </p:blipFill>
        <p:spPr>
          <a:xfrm>
            <a:off x="793308" y="3746255"/>
            <a:ext cx="2842588" cy="2682104"/>
          </a:xfrm>
          <a:prstGeom prst="rect">
            <a:avLst/>
          </a:prstGeom>
        </p:spPr>
      </p:pic>
      <p:pic>
        <p:nvPicPr>
          <p:cNvPr id="7" name="内容占位符 5" descr="set3.jpg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8" t="4129" r="32697" b="5030"/>
          <a:stretch/>
        </p:blipFill>
        <p:spPr>
          <a:xfrm>
            <a:off x="4050832" y="3573016"/>
            <a:ext cx="2232248" cy="316835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467544" y="3573016"/>
            <a:ext cx="6840760" cy="0"/>
          </a:xfrm>
          <a:prstGeom prst="line">
            <a:avLst/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6372200" y="1511715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72199" y="4509120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7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03"/>
    </mc:Choice>
    <mc:Fallback xmlns="">
      <p:transition spd="slow" advTm="102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5672" r="8038" b="7079"/>
          <a:stretch/>
        </p:blipFill>
        <p:spPr>
          <a:xfrm>
            <a:off x="445348" y="1229113"/>
            <a:ext cx="8231108" cy="443213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65" y="203080"/>
            <a:ext cx="5462966" cy="863600"/>
          </a:xfrm>
        </p:spPr>
        <p:txBody>
          <a:bodyPr/>
          <a:lstStyle/>
          <a:p>
            <a:r>
              <a:rPr lang="zh-CN" altLang="en-US" sz="2800" dirty="0" smtClean="0"/>
              <a:t>验证解决</a:t>
            </a:r>
            <a:r>
              <a:rPr lang="zh-CN" altLang="en-US" sz="2800" dirty="0" smtClean="0"/>
              <a:t>漏检</a:t>
            </a:r>
            <a:r>
              <a:rPr lang="zh-CN" altLang="en-US" sz="2800" dirty="0"/>
              <a:t>后</a:t>
            </a:r>
            <a:r>
              <a:rPr lang="zh-CN" altLang="en-US" sz="2800" dirty="0" smtClean="0"/>
              <a:t>重</a:t>
            </a:r>
            <a:r>
              <a:rPr lang="zh-CN" altLang="en-US" sz="2800" dirty="0" smtClean="0"/>
              <a:t>匹配</a:t>
            </a:r>
            <a:r>
              <a:rPr lang="zh-CN" altLang="en-US" sz="2800" dirty="0" smtClean="0"/>
              <a:t>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模拟转向时无视觉信息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55576" y="5661248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距离</a:t>
            </a:r>
            <a:r>
              <a:rPr lang="en-US" altLang="zh-CN" sz="2000" dirty="0" smtClean="0"/>
              <a:t>/m</a:t>
            </a:r>
            <a:endParaRPr lang="zh-CN" altLang="en-US" sz="2000" dirty="0"/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-115920" y="461162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距离</a:t>
            </a:r>
            <a:r>
              <a:rPr lang="en-US" altLang="zh-CN" sz="2000" dirty="0" smtClean="0"/>
              <a:t>/m</a:t>
            </a:r>
            <a:endParaRPr lang="zh-CN" altLang="en-US" sz="2000" dirty="0"/>
          </a:p>
        </p:txBody>
      </p:sp>
      <p:sp>
        <p:nvSpPr>
          <p:cNvPr id="24" name="圆角矩形标注 23"/>
          <p:cNvSpPr/>
          <p:nvPr/>
        </p:nvSpPr>
        <p:spPr bwMode="auto">
          <a:xfrm>
            <a:off x="2801877" y="5307170"/>
            <a:ext cx="1480531" cy="701469"/>
          </a:xfrm>
          <a:prstGeom prst="wedgeRoundRectCallout">
            <a:avLst>
              <a:gd name="adj1" fmla="val 55164"/>
              <a:gd name="adj2" fmla="val -78230"/>
              <a:gd name="adj3" fmla="val 16667"/>
            </a:avLst>
          </a:prstGeom>
          <a:solidFill>
            <a:srgbClr val="92D050">
              <a:alpha val="32001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转向时停止提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供视觉信息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26" name="圆角矩形标注 25"/>
          <p:cNvSpPr/>
          <p:nvPr/>
        </p:nvSpPr>
        <p:spPr bwMode="auto">
          <a:xfrm>
            <a:off x="5274053" y="5122212"/>
            <a:ext cx="1480531" cy="701469"/>
          </a:xfrm>
          <a:prstGeom prst="wedgeRoundRectCallout">
            <a:avLst>
              <a:gd name="adj1" fmla="val -47709"/>
              <a:gd name="adj2" fmla="val -91563"/>
              <a:gd name="adj3" fmla="val 16667"/>
            </a:avLst>
          </a:prstGeom>
          <a:solidFill>
            <a:srgbClr val="FFC000">
              <a:alpha val="32001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红色曲线由纯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惯性定位完成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27" name="圆角矩形标注 26"/>
          <p:cNvSpPr/>
          <p:nvPr/>
        </p:nvSpPr>
        <p:spPr bwMode="auto">
          <a:xfrm>
            <a:off x="2843808" y="3789040"/>
            <a:ext cx="2105107" cy="701469"/>
          </a:xfrm>
          <a:prstGeom prst="wedgeRoundRectCallout">
            <a:avLst>
              <a:gd name="adj1" fmla="val 60795"/>
              <a:gd name="adj2" fmla="val 80270"/>
              <a:gd name="adj3" fmla="val 16667"/>
            </a:avLst>
          </a:prstGeom>
          <a:solidFill>
            <a:srgbClr val="99CCFF">
              <a:alpha val="32001"/>
            </a:srgbClr>
          </a:solidFill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Sylfaen" pitchFamily="18" charset="0"/>
                <a:ea typeface="楷体_GB2312" pitchFamily="49" charset="-122"/>
              </a:rPr>
              <a:t>蓝色曲线为融合数据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ea typeface="楷体_GB2312" pitchFamily="49" charset="-122"/>
              </a:rPr>
              <a:t>作为</a:t>
            </a:r>
            <a:r>
              <a:rPr lang="en-US" altLang="zh-CN" sz="1600" dirty="0" smtClean="0">
                <a:ea typeface="楷体_GB2312" pitchFamily="49" charset="-122"/>
              </a:rPr>
              <a:t>ground truth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28" name="圆角矩形标注 27"/>
          <p:cNvSpPr/>
          <p:nvPr/>
        </p:nvSpPr>
        <p:spPr bwMode="auto">
          <a:xfrm>
            <a:off x="6300192" y="4258310"/>
            <a:ext cx="1385083" cy="701469"/>
          </a:xfrm>
          <a:prstGeom prst="wedgeRoundRectCallout">
            <a:avLst>
              <a:gd name="adj1" fmla="val -81788"/>
              <a:gd name="adj2" fmla="val -21941"/>
              <a:gd name="adj3" fmla="val 16667"/>
            </a:avLst>
          </a:prstGeom>
          <a:solidFill>
            <a:srgbClr val="92D050">
              <a:alpha val="32001"/>
            </a:srgbClr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en-US" altLang="zh-CN" sz="1600" dirty="0" smtClean="0">
                <a:solidFill>
                  <a:srgbClr val="00B050"/>
                </a:solidFill>
                <a:ea typeface="楷体_GB2312" pitchFamily="49" charset="-122"/>
              </a:rPr>
              <a:t>2</a:t>
            </a:r>
            <a:r>
              <a:rPr lang="zh-CN" altLang="en-US" sz="1600" dirty="0" smtClean="0">
                <a:solidFill>
                  <a:srgbClr val="00B050"/>
                </a:solidFill>
                <a:ea typeface="楷体_GB2312" pitchFamily="49" charset="-122"/>
              </a:rPr>
              <a:t>秒后恢复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提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Sylfaen" pitchFamily="18" charset="0"/>
                <a:ea typeface="楷体_GB2312" pitchFamily="49" charset="-122"/>
              </a:rPr>
              <a:t>供视觉信息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888485" y="3038195"/>
            <a:ext cx="1753503" cy="701469"/>
          </a:xfrm>
          <a:prstGeom prst="wedgeRoundRectCallout">
            <a:avLst>
              <a:gd name="adj1" fmla="val -11913"/>
              <a:gd name="adj2" fmla="val 130772"/>
              <a:gd name="adj3" fmla="val 16667"/>
            </a:avLst>
          </a:prstGeom>
          <a:solidFill>
            <a:srgbClr val="FFC000">
              <a:alpha val="32001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  <a:ea typeface="楷体_GB2312" pitchFamily="49" charset="-122"/>
              </a:rPr>
              <a:t>重设位置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后可以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ylfaen" pitchFamily="18" charset="0"/>
              <a:ea typeface="楷体_GB2312" pitchFamily="49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ylfaen" pitchFamily="18" charset="0"/>
                <a:ea typeface="楷体_GB2312" pitchFamily="49" charset="-122"/>
              </a:rPr>
              <a:t>快速恢复融合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ylfae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6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1"/>
    </mc:Choice>
    <mc:Fallback xmlns="">
      <p:transition spd="slow" advTm="5188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260350"/>
            <a:ext cx="7391400" cy="8636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设计并实现了一种视觉和惯性定位结合的传感器融合</a:t>
            </a:r>
            <a:r>
              <a:rPr lang="zh-CN" altLang="zh-CN" sz="2000" dirty="0" smtClean="0"/>
              <a:t>系统</a:t>
            </a:r>
            <a:endParaRPr lang="en-US" altLang="zh-CN" sz="2000" dirty="0" smtClean="0"/>
          </a:p>
          <a:p>
            <a:pPr lvl="1"/>
            <a:r>
              <a:rPr lang="zh-CN" altLang="zh-CN" sz="1800" dirty="0" smtClean="0"/>
              <a:t>获取</a:t>
            </a:r>
            <a:r>
              <a:rPr lang="zh-CN" altLang="zh-CN" sz="1800" dirty="0"/>
              <a:t>目标携带的具有惯性测量单元的装置（如手机等）的传感器信息和深度摄像头检测的视觉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使用</a:t>
            </a:r>
            <a:r>
              <a:rPr lang="zh-CN" altLang="zh-CN" sz="1800" dirty="0"/>
              <a:t>扩展卡尔曼滤波器融合校正惯性装置</a:t>
            </a:r>
            <a:r>
              <a:rPr lang="zh-CN" altLang="zh-CN" sz="1800" dirty="0" smtClean="0"/>
              <a:t>姿态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对</a:t>
            </a:r>
            <a:r>
              <a:rPr lang="zh-CN" altLang="zh-CN" sz="1800" dirty="0"/>
              <a:t>目标进行实时的惯性定位，并利用视觉信息进行融合</a:t>
            </a:r>
            <a:r>
              <a:rPr lang="zh-CN" altLang="zh-CN" sz="1800" dirty="0" smtClean="0"/>
              <a:t>校正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反馈</a:t>
            </a:r>
            <a:r>
              <a:rPr lang="zh-CN" altLang="zh-CN" sz="1800" dirty="0" smtClean="0"/>
              <a:t>校正</a:t>
            </a:r>
            <a:r>
              <a:rPr lang="zh-CN" altLang="zh-CN" sz="1800" dirty="0"/>
              <a:t>后的</a:t>
            </a:r>
            <a:r>
              <a:rPr lang="zh-CN" altLang="zh-CN" sz="1800" dirty="0" smtClean="0"/>
              <a:t>位置信息</a:t>
            </a:r>
            <a:endParaRPr lang="en-US" altLang="zh-CN" sz="18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实验验证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能解决惯性定位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两重</a:t>
            </a:r>
            <a:r>
              <a:rPr lang="zh-CN" altLang="en-US" sz="1800" dirty="0" smtClean="0"/>
              <a:t>积分</a:t>
            </a:r>
            <a:r>
              <a:rPr lang="zh-CN" altLang="en-US" sz="1800" dirty="0"/>
              <a:t>带来的累计</a:t>
            </a:r>
            <a:r>
              <a:rPr lang="zh-CN" altLang="en-US" sz="1800" dirty="0" smtClean="0"/>
              <a:t>误差问题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能解决视觉定位中的失配问题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对运动路径的还原相对准确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40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2339975" y="23622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80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n-cs"/>
              </a:rPr>
              <a:t>谢   谢  ！</a:t>
            </a:r>
          </a:p>
        </p:txBody>
      </p:sp>
    </p:spTree>
    <p:extLst>
      <p:ext uri="{BB962C8B-B14F-4D97-AF65-F5344CB8AC3E}">
        <p14:creationId xmlns:p14="http://schemas.microsoft.com/office/powerpoint/2010/main" val="18584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"/>
    </mc:Choice>
    <mc:Fallback xmlns="">
      <p:transition spd="slow" advTm="61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">
  <a:themeElements>
    <a:clrScheme name="PK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">
      <a:majorFont>
        <a:latin typeface="Times New Roman"/>
        <a:ea typeface="华文中宋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32001"/>
          </a:srgbClr>
        </a:solidFill>
        <a:ln w="1905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Sylfae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1.2-12.2 -- 指针.ppt [兼容模式]" id="{AED2A47D-B841-493B-B76D-13DCE2068237}" vid="{BC58366F-F9C4-4D08-A87B-FFA0D2BF933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北大模板</Template>
  <TotalTime>762</TotalTime>
  <Words>462</Words>
  <Application>Microsoft Office PowerPoint</Application>
  <PresentationFormat>全屏显示(4:3)</PresentationFormat>
  <Paragraphs>108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仿宋_GB2312</vt:lpstr>
      <vt:lpstr>华文新魏</vt:lpstr>
      <vt:lpstr>华文中宋</vt:lpstr>
      <vt:lpstr>楷体_GB2312</vt:lpstr>
      <vt:lpstr>宋体</vt:lpstr>
      <vt:lpstr>Arial</vt:lpstr>
      <vt:lpstr>Arial Narrow</vt:lpstr>
      <vt:lpstr>Sylfaen</vt:lpstr>
      <vt:lpstr>Times New Roman</vt:lpstr>
      <vt:lpstr>Wingdings</vt:lpstr>
      <vt:lpstr>PKU</vt:lpstr>
      <vt:lpstr>视觉和惯性定位结合的目标追踪算法研究 Object Tracking Based On Combination of Vision and Inertial Localization </vt:lpstr>
      <vt:lpstr>研究动机</vt:lpstr>
      <vt:lpstr>算法框架（1/2）</vt:lpstr>
      <vt:lpstr>算法框架（2/2）</vt:lpstr>
      <vt:lpstr>验证消除累计误差——简单直线运动情形</vt:lpstr>
      <vt:lpstr>运动路径复杂情形</vt:lpstr>
      <vt:lpstr>验证解决漏检后重匹配问题 ——模拟转向时无视觉信息</vt:lpstr>
      <vt:lpstr>总结</vt:lpstr>
      <vt:lpstr>PowerPoint 演示文稿</vt:lpstr>
    </vt:vector>
  </TitlesOfParts>
  <Manager>Du Dayou</Manager>
  <Company>Peking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Du Dayou</dc:creator>
  <cp:lastModifiedBy>lenovo</cp:lastModifiedBy>
  <cp:revision>75</cp:revision>
  <cp:lastPrinted>2000-10-19T01:13:18Z</cp:lastPrinted>
  <dcterms:created xsi:type="dcterms:W3CDTF">2017-05-17T02:24:03Z</dcterms:created>
  <dcterms:modified xsi:type="dcterms:W3CDTF">2017-05-18T16:27:59Z</dcterms:modified>
</cp:coreProperties>
</file>