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901" r:id="rId2"/>
    <p:sldId id="902" r:id="rId3"/>
    <p:sldId id="903" r:id="rId4"/>
    <p:sldId id="904" r:id="rId5"/>
    <p:sldId id="905" r:id="rId6"/>
    <p:sldId id="907" r:id="rId7"/>
    <p:sldId id="908" r:id="rId8"/>
    <p:sldId id="910" r:id="rId9"/>
    <p:sldId id="911" r:id="rId10"/>
    <p:sldId id="912" r:id="rId11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1pPr>
    <a:lvl2pPr marL="457200" algn="l" rtl="0" fontAlgn="base">
      <a:spcBef>
        <a:spcPct val="0"/>
      </a:spcBef>
      <a:spcAft>
        <a:spcPct val="0"/>
      </a:spcAft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2pPr>
    <a:lvl3pPr marL="914400" algn="l" rtl="0" fontAlgn="base">
      <a:spcBef>
        <a:spcPct val="0"/>
      </a:spcBef>
      <a:spcAft>
        <a:spcPct val="0"/>
      </a:spcAft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3pPr>
    <a:lvl4pPr marL="1371600" algn="l" rtl="0" fontAlgn="base">
      <a:spcBef>
        <a:spcPct val="0"/>
      </a:spcBef>
      <a:spcAft>
        <a:spcPct val="0"/>
      </a:spcAft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4pPr>
    <a:lvl5pPr marL="1828800" algn="l" rtl="0" fontAlgn="base">
      <a:spcBef>
        <a:spcPct val="0"/>
      </a:spcBef>
      <a:spcAft>
        <a:spcPct val="0"/>
      </a:spcAft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5pPr>
    <a:lvl6pPr marL="2286000" algn="l" defTabSz="914400" rtl="0" eaLnBrk="1" latinLnBrk="0" hangingPunct="1"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6pPr>
    <a:lvl7pPr marL="2743200" algn="l" defTabSz="914400" rtl="0" eaLnBrk="1" latinLnBrk="0" hangingPunct="1"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7pPr>
    <a:lvl8pPr marL="3200400" algn="l" defTabSz="914400" rtl="0" eaLnBrk="1" latinLnBrk="0" hangingPunct="1"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8pPr>
    <a:lvl9pPr marL="3657600" algn="l" defTabSz="914400" rtl="0" eaLnBrk="1" latinLnBrk="0" hangingPunct="1"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D80000"/>
    <a:srgbClr val="008000"/>
    <a:srgbClr val="000066"/>
    <a:srgbClr val="FBF6D1"/>
    <a:srgbClr val="F7F2C1"/>
    <a:srgbClr val="FBF8EB"/>
    <a:srgbClr val="D5C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41509" autoAdjust="0"/>
  </p:normalViewPr>
  <p:slideViewPr>
    <p:cSldViewPr snapToObjects="1" showGuides="1">
      <p:cViewPr varScale="1">
        <p:scale>
          <a:sx n="92" d="100"/>
          <a:sy n="92" d="100"/>
        </p:scale>
        <p:origin x="113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46"/>
    </p:cViewPr>
  </p:sorterViewPr>
  <p:notesViewPr>
    <p:cSldViewPr snapToObjects="1" showGuides="1">
      <p:cViewPr varScale="1">
        <p:scale>
          <a:sx n="63" d="100"/>
          <a:sy n="63" d="100"/>
        </p:scale>
        <p:origin x="3354" y="6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8C18E-A7A5-49D3-8BA3-2E7E527AAC37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51D58-BCA9-4B5D-9598-0256464AD5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0419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45" tIns="49722" rIns="99445" bIns="49722" numCol="1" anchor="t" anchorCtr="0" compatLnSpc="1">
            <a:prstTxWarp prst="textNoShape">
              <a:avLst/>
            </a:prstTxWarp>
          </a:bodyPr>
          <a:lstStyle>
            <a:lvl1pPr defTabSz="993775">
              <a:spcBef>
                <a:spcPct val="0"/>
              </a:spcBef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45" tIns="49722" rIns="99445" bIns="49722" numCol="1" anchor="t" anchorCtr="0" compatLnSpc="1">
            <a:prstTxWarp prst="textNoShape">
              <a:avLst/>
            </a:prstTxWarp>
          </a:bodyPr>
          <a:lstStyle>
            <a:lvl1pPr algn="r" defTabSz="993775">
              <a:spcBef>
                <a:spcPct val="0"/>
              </a:spcBef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55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0600" y="766763"/>
            <a:ext cx="5119688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45" tIns="49722" rIns="99445" bIns="497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45" tIns="49722" rIns="99445" bIns="49722" numCol="1" anchor="b" anchorCtr="0" compatLnSpc="1">
            <a:prstTxWarp prst="textNoShape">
              <a:avLst/>
            </a:prstTxWarp>
          </a:bodyPr>
          <a:lstStyle>
            <a:lvl1pPr defTabSz="993775">
              <a:spcBef>
                <a:spcPct val="0"/>
              </a:spcBef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45" tIns="49722" rIns="99445" bIns="49722" numCol="1" anchor="b" anchorCtr="0" compatLnSpc="1">
            <a:prstTxWarp prst="textNoShape">
              <a:avLst/>
            </a:prstTxWarp>
          </a:bodyPr>
          <a:lstStyle>
            <a:lvl1pPr algn="r" defTabSz="993775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12AC9338-0242-4B92-996B-774CAE5D82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05880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141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796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364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07745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模板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516688" y="6237288"/>
            <a:ext cx="223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zh-CN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198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l">
              <a:defRPr kumimoji="1" sz="1400">
                <a:latin typeface="+mj-lt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75889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7652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1988" y="260350"/>
            <a:ext cx="2132012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1188" y="260350"/>
            <a:ext cx="62484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73455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762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4000087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54462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8050" y="1196975"/>
            <a:ext cx="395605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644350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27380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799176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65654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56903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994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模板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60350"/>
            <a:ext cx="73914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8062912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 第二级</a:t>
            </a:r>
          </a:p>
          <a:p>
            <a:pPr lvl="2"/>
            <a:r>
              <a:rPr lang="zh-CN" altLang="en-US" smtClean="0"/>
              <a:t> 第三级</a:t>
            </a:r>
          </a:p>
          <a:p>
            <a:pPr lvl="3"/>
            <a:r>
              <a:rPr lang="zh-CN" altLang="en-US" smtClean="0"/>
              <a:t> 第四级</a:t>
            </a:r>
          </a:p>
          <a:p>
            <a:pPr lvl="4"/>
            <a:r>
              <a:rPr lang="zh-CN" altLang="en-US" smtClean="0"/>
              <a:t> 第五级</a:t>
            </a:r>
          </a:p>
        </p:txBody>
      </p:sp>
      <p:sp>
        <p:nvSpPr>
          <p:cNvPr id="4188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400" b="0">
                <a:solidFill>
                  <a:schemeClr val="tx1"/>
                </a:solidFill>
                <a:latin typeface="+mj-lt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88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6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18823" name="Rectangle 7"/>
          <p:cNvSpPr>
            <a:spLocks noChangeArrowheads="1"/>
          </p:cNvSpPr>
          <p:nvPr/>
        </p:nvSpPr>
        <p:spPr bwMode="auto">
          <a:xfrm>
            <a:off x="6516688" y="6237288"/>
            <a:ext cx="223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zh-CN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32563"/>
            <a:ext cx="654346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buSzPct val="75000"/>
              <a:buFont typeface="Wingdings" panose="05000000000000000000" pitchFamily="2" charset="2"/>
              <a:buNone/>
            </a:pPr>
            <a:fld id="{F5C066D4-86E0-46CC-AA60-15C25AC6DE82}" type="slidenum">
              <a:rPr lang="zh-CN" altLang="en-US" sz="1500">
                <a:latin typeface="Times New Roman" panose="02020603050405020304" pitchFamily="18" charset="0"/>
              </a:rPr>
              <a:pPr eaLnBrk="1" hangingPunct="1">
                <a:buSzPct val="75000"/>
                <a:buFont typeface="Wingdings" panose="05000000000000000000" pitchFamily="2" charset="2"/>
                <a:buNone/>
              </a:pPr>
              <a:t>‹#›</a:t>
            </a:fld>
            <a:r>
              <a:rPr lang="zh-CN" altLang="en-US" sz="1500" dirty="0">
                <a:latin typeface="Times New Roman" panose="02020603050405020304" pitchFamily="18" charset="0"/>
              </a:rPr>
              <a:t> </a:t>
            </a:r>
            <a:r>
              <a:rPr lang="en-US" altLang="zh-CN" sz="1500" dirty="0">
                <a:latin typeface="Times New Roman" panose="02020603050405020304" pitchFamily="18" charset="0"/>
              </a:rPr>
              <a:t>/ </a:t>
            </a:r>
            <a:r>
              <a:rPr lang="en-US" altLang="zh-CN" sz="1500" dirty="0" smtClean="0">
                <a:latin typeface="Times New Roman" panose="02020603050405020304" pitchFamily="18" charset="0"/>
              </a:rPr>
              <a:t>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75000"/>
        <a:buFont typeface="Wingdings" panose="05000000000000000000" pitchFamily="2" charset="2"/>
        <a:buChar char="n"/>
        <a:defRPr sz="3000" b="1">
          <a:solidFill>
            <a:srgbClr val="000066"/>
          </a:solidFill>
          <a:latin typeface="+mn-lt"/>
          <a:ea typeface="+mn-ea"/>
          <a:cs typeface="楷体_GB2312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FF0000"/>
        </a:buClr>
        <a:buSzPct val="70000"/>
        <a:buFont typeface="Wingdings" pitchFamily="2" charset="2"/>
        <a:buChar char="u"/>
        <a:defRPr sz="2800" b="1">
          <a:solidFill>
            <a:srgbClr val="000066"/>
          </a:solidFill>
          <a:latin typeface="+mn-lt"/>
          <a:ea typeface="仿宋_GB2312" pitchFamily="49" charset="-122"/>
          <a:cs typeface="仿宋_GB2312"/>
        </a:defRPr>
      </a:lvl2pPr>
      <a:lvl3pPr marL="11430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rgbClr val="000066"/>
        </a:buClr>
        <a:buSzPct val="80000"/>
        <a:buFont typeface="仿宋_GB2312"/>
        <a:buChar char="●"/>
        <a:defRPr sz="2600" b="1">
          <a:solidFill>
            <a:srgbClr val="000066"/>
          </a:solidFill>
          <a:latin typeface="+mn-lt"/>
          <a:ea typeface="+mn-ea"/>
          <a:cs typeface="楷体_GB2312"/>
        </a:defRPr>
      </a:lvl3pPr>
      <a:lvl4pPr marL="16002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rgbClr val="FF0066"/>
        </a:buClr>
        <a:buSzPct val="75000"/>
        <a:buFont typeface="Wingdings" pitchFamily="2" charset="2"/>
        <a:buChar char="t"/>
        <a:defRPr sz="2400" b="1">
          <a:solidFill>
            <a:srgbClr val="000066"/>
          </a:solidFill>
          <a:latin typeface="+mn-lt"/>
          <a:ea typeface="仿宋_GB2312" pitchFamily="49" charset="-122"/>
          <a:cs typeface="仿宋_GB2312"/>
        </a:defRPr>
      </a:lvl4pPr>
      <a:lvl5pPr marL="20574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rgbClr val="000066"/>
        </a:buClr>
        <a:buSzPct val="120000"/>
        <a:buFont typeface="Wingdings" pitchFamily="2" charset="2"/>
        <a:buChar char=""/>
        <a:defRPr sz="2200" b="1">
          <a:solidFill>
            <a:srgbClr val="000066"/>
          </a:solidFill>
          <a:latin typeface="+mn-lt"/>
          <a:ea typeface="宋体" pitchFamily="2" charset="-122"/>
          <a:cs typeface="仿宋_GB2312"/>
        </a:defRPr>
      </a:lvl5pPr>
      <a:lvl6pPr marL="25146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rgbClr val="000066"/>
        </a:buClr>
        <a:buSzPct val="120000"/>
        <a:buFont typeface="Wingdings" pitchFamily="2" charset="2"/>
        <a:buChar char=""/>
        <a:defRPr sz="2200" b="1">
          <a:solidFill>
            <a:srgbClr val="000066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rgbClr val="000066"/>
        </a:buClr>
        <a:buSzPct val="120000"/>
        <a:buFont typeface="Wingdings" pitchFamily="2" charset="2"/>
        <a:buChar char=""/>
        <a:defRPr sz="2200" b="1">
          <a:solidFill>
            <a:srgbClr val="000066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rgbClr val="000066"/>
        </a:buClr>
        <a:buSzPct val="120000"/>
        <a:buFont typeface="Wingdings" pitchFamily="2" charset="2"/>
        <a:buChar char=""/>
        <a:defRPr sz="2200" b="1">
          <a:solidFill>
            <a:srgbClr val="000066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rgbClr val="000066"/>
        </a:buClr>
        <a:buSzPct val="120000"/>
        <a:buFont typeface="Wingdings" pitchFamily="2" charset="2"/>
        <a:buChar char=""/>
        <a:defRPr sz="2200" b="1">
          <a:solidFill>
            <a:srgbClr val="000066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sz="2800" dirty="0"/>
              <a:t>视觉和惯性定位结合的目标追踪算法</a:t>
            </a:r>
            <a:r>
              <a:rPr lang="zh-CN" altLang="zh-CN" sz="2800" dirty="0" smtClean="0"/>
              <a:t>研究</a:t>
            </a:r>
            <a:r>
              <a:rPr lang="zh-CN" altLang="zh-CN" sz="2800" dirty="0"/>
              <a:t/>
            </a:r>
            <a:br>
              <a:rPr lang="zh-CN" altLang="zh-CN" sz="2800" dirty="0"/>
            </a:br>
            <a:r>
              <a:rPr lang="en-US" altLang="zh-CN" sz="2800" dirty="0"/>
              <a:t>Object Tracking Based On Combination of Vision and Inertial Localization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20072" y="3861048"/>
            <a:ext cx="3384376" cy="936104"/>
          </a:xfrm>
        </p:spPr>
        <p:txBody>
          <a:bodyPr/>
          <a:lstStyle/>
          <a:p>
            <a:r>
              <a:rPr lang="zh-CN" altLang="en-US" sz="1800" dirty="0" smtClean="0"/>
              <a:t>杜大有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1300012870</a:t>
            </a:r>
          </a:p>
          <a:p>
            <a:r>
              <a:rPr lang="zh-CN" altLang="en-US" sz="1800" dirty="0" smtClean="0"/>
              <a:t>信息科学技术学院</a:t>
            </a:r>
            <a:endParaRPr lang="en-US" altLang="zh-CN" sz="1800" dirty="0" smtClean="0"/>
          </a:p>
          <a:p>
            <a:r>
              <a:rPr lang="zh-CN" altLang="en-US" sz="1800" dirty="0" smtClean="0"/>
              <a:t>计算机科学与技术专业  </a:t>
            </a:r>
            <a:r>
              <a:rPr lang="en-US" altLang="zh-CN" sz="1800" dirty="0" smtClean="0"/>
              <a:t>2013</a:t>
            </a:r>
            <a:r>
              <a:rPr lang="zh-CN" altLang="en-US" sz="1800" dirty="0" smtClean="0"/>
              <a:t>本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4677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Text Box 2"/>
          <p:cNvSpPr txBox="1">
            <a:spLocks noChangeArrowheads="1"/>
          </p:cNvSpPr>
          <p:nvPr/>
        </p:nvSpPr>
        <p:spPr bwMode="auto">
          <a:xfrm>
            <a:off x="2339975" y="2362200"/>
            <a:ext cx="464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8000" b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  <a:cs typeface="+mn-cs"/>
              </a:rPr>
              <a:t>谢   谢  ！</a:t>
            </a:r>
          </a:p>
        </p:txBody>
      </p:sp>
    </p:spTree>
    <p:extLst>
      <p:ext uri="{BB962C8B-B14F-4D97-AF65-F5344CB8AC3E}">
        <p14:creationId xmlns:p14="http://schemas.microsoft.com/office/powerpoint/2010/main" val="185840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260350"/>
            <a:ext cx="7391400" cy="863600"/>
          </a:xfrm>
        </p:spPr>
        <p:txBody>
          <a:bodyPr/>
          <a:lstStyle/>
          <a:p>
            <a:r>
              <a:rPr lang="zh-CN" altLang="en-US" dirty="0" smtClean="0"/>
              <a:t>目标应用场景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611560" y="2784384"/>
            <a:ext cx="1781566" cy="2282332"/>
            <a:chOff x="1033841" y="2993000"/>
            <a:chExt cx="1781566" cy="22823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831" y="2996952"/>
              <a:ext cx="1560576" cy="227838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03865">
              <a:off x="1033841" y="2993000"/>
              <a:ext cx="895152" cy="640929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4803218" y="5279674"/>
            <a:ext cx="41360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*卡通图片素材来源： 百度图片</a:t>
            </a:r>
            <a:endParaRPr lang="en-US" altLang="zh-CN" sz="1000" dirty="0" smtClean="0"/>
          </a:p>
          <a:p>
            <a:r>
              <a:rPr lang="zh-CN" altLang="en-US" sz="1000" dirty="0" smtClean="0"/>
              <a:t>* </a:t>
            </a:r>
            <a:r>
              <a:rPr lang="en-US" altLang="zh-CN" sz="1000" dirty="0" err="1" smtClean="0"/>
              <a:t>Tegra</a:t>
            </a:r>
            <a:r>
              <a:rPr lang="en-US" altLang="zh-CN" sz="1000" dirty="0" smtClean="0"/>
              <a:t> TX1</a:t>
            </a:r>
            <a:r>
              <a:rPr lang="zh-CN" altLang="en-US" sz="1000" dirty="0" smtClean="0"/>
              <a:t>芯片图片素材来源：</a:t>
            </a:r>
            <a:r>
              <a:rPr lang="en-US" altLang="zh-CN" sz="1000" dirty="0" smtClean="0"/>
              <a:t>NVIDIA</a:t>
            </a:r>
            <a:r>
              <a:rPr lang="zh-CN" altLang="en-US" sz="1000" dirty="0" smtClean="0"/>
              <a:t>介绍页面</a:t>
            </a:r>
            <a:endParaRPr lang="en-US" altLang="zh-CN" sz="1000" dirty="0" smtClean="0"/>
          </a:p>
          <a:p>
            <a:r>
              <a:rPr lang="en-US" altLang="zh-CN" sz="1000" dirty="0"/>
              <a:t>http://www.nvidia.com/object/embedded-systems-dev-kits-modules.html</a:t>
            </a:r>
            <a:endParaRPr lang="zh-CN" altLang="en-US" sz="1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07" t="54200" b="13250"/>
          <a:stretch/>
        </p:blipFill>
        <p:spPr>
          <a:xfrm>
            <a:off x="6370967" y="3256767"/>
            <a:ext cx="1000573" cy="173560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 bwMode="auto">
          <a:xfrm flipH="1">
            <a:off x="2627784" y="3717032"/>
            <a:ext cx="3743183" cy="0"/>
          </a:xfrm>
          <a:prstGeom prst="straightConnector1">
            <a:avLst/>
          </a:prstGeom>
          <a:solidFill>
            <a:srgbClr val="99CCFF">
              <a:alpha val="32001"/>
            </a:srgbClr>
          </a:solidFill>
          <a:ln w="47625" cap="flat" cmpd="dbl" algn="ctr">
            <a:solidFill>
              <a:srgbClr val="000080"/>
            </a:solidFill>
            <a:prstDash val="dash"/>
            <a:round/>
            <a:headEnd type="none" w="med" len="med"/>
            <a:tailEnd type="arrow" w="lg" len="lg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 flipV="1">
            <a:off x="1272069" y="1931009"/>
            <a:ext cx="2582000" cy="749068"/>
          </a:xfrm>
          <a:prstGeom prst="straightConnector1">
            <a:avLst/>
          </a:prstGeom>
          <a:solidFill>
            <a:srgbClr val="99CCFF">
              <a:alpha val="32001"/>
            </a:srgbClr>
          </a:solidFill>
          <a:ln w="47625" cap="flat" cmpd="dbl" algn="ctr">
            <a:solidFill>
              <a:srgbClr val="000080"/>
            </a:solidFill>
            <a:prstDash val="dash"/>
            <a:round/>
            <a:headEnd type="none" w="med" len="med"/>
            <a:tailEnd type="arrow" w="lg" len="lg"/>
          </a:ln>
          <a:effectLst/>
        </p:spPr>
      </p:cxnSp>
      <p:cxnSp>
        <p:nvCxnSpPr>
          <p:cNvPr id="19" name="直接箭头连接符 18"/>
          <p:cNvCxnSpPr/>
          <p:nvPr/>
        </p:nvCxnSpPr>
        <p:spPr bwMode="auto">
          <a:xfrm flipH="1" flipV="1">
            <a:off x="5857845" y="2305543"/>
            <a:ext cx="578225" cy="951224"/>
          </a:xfrm>
          <a:prstGeom prst="straightConnector1">
            <a:avLst/>
          </a:prstGeom>
          <a:solidFill>
            <a:srgbClr val="99CCFF">
              <a:alpha val="32001"/>
            </a:srgbClr>
          </a:solidFill>
          <a:ln w="47625" cap="flat" cmpd="dbl" algn="ctr">
            <a:solidFill>
              <a:srgbClr val="000080"/>
            </a:solidFill>
            <a:prstDash val="dash"/>
            <a:round/>
            <a:headEnd type="none" w="med" len="med"/>
            <a:tailEnd type="arrow" w="lg" len="lg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>
            <a:off x="5623187" y="2535439"/>
            <a:ext cx="604997" cy="951697"/>
          </a:xfrm>
          <a:prstGeom prst="straightConnector1">
            <a:avLst/>
          </a:prstGeom>
          <a:solidFill>
            <a:srgbClr val="99CCFF">
              <a:alpha val="32001"/>
            </a:srgbClr>
          </a:solidFill>
          <a:ln w="47625" cap="flat" cmpd="dbl" algn="ctr">
            <a:solidFill>
              <a:srgbClr val="000080"/>
            </a:solidFill>
            <a:prstDash val="dash"/>
            <a:round/>
            <a:headEnd type="none" w="med" len="med"/>
            <a:tailEnd type="arrow" w="lg" len="lg"/>
          </a:ln>
          <a:effectLst/>
        </p:spPr>
      </p:cxnSp>
      <p:pic>
        <p:nvPicPr>
          <p:cNvPr id="31" name="图片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147" y="1257124"/>
            <a:ext cx="1731480" cy="1048419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 rot="20581521">
            <a:off x="1405819" y="1947962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/>
              <a:t>手机传感器信息</a:t>
            </a:r>
            <a:endParaRPr lang="zh-CN" altLang="en-US" sz="1800" dirty="0"/>
          </a:p>
        </p:txBody>
      </p:sp>
      <p:sp>
        <p:nvSpPr>
          <p:cNvPr id="37" name="文本框 36"/>
          <p:cNvSpPr txBox="1"/>
          <p:nvPr/>
        </p:nvSpPr>
        <p:spPr>
          <a:xfrm>
            <a:off x="3854069" y="3274116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/>
              <a:t>拍摄场景</a:t>
            </a:r>
            <a:endParaRPr lang="zh-CN" altLang="en-US" sz="1800" dirty="0"/>
          </a:p>
        </p:txBody>
      </p:sp>
      <p:sp>
        <p:nvSpPr>
          <p:cNvPr id="38" name="文本框 37"/>
          <p:cNvSpPr txBox="1"/>
          <p:nvPr/>
        </p:nvSpPr>
        <p:spPr>
          <a:xfrm rot="3516811">
            <a:off x="5996163" y="2484871"/>
            <a:ext cx="111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视觉信息</a:t>
            </a:r>
            <a:endParaRPr lang="zh-CN" altLang="en-US" sz="1800" dirty="0"/>
          </a:p>
        </p:txBody>
      </p:sp>
      <p:sp>
        <p:nvSpPr>
          <p:cNvPr id="39" name="文本框 38"/>
          <p:cNvSpPr txBox="1"/>
          <p:nvPr/>
        </p:nvSpPr>
        <p:spPr>
          <a:xfrm rot="3516811">
            <a:off x="5113850" y="2941768"/>
            <a:ext cx="111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控制命令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2918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260350"/>
            <a:ext cx="7391400" cy="863600"/>
          </a:xfrm>
        </p:spPr>
        <p:txBody>
          <a:bodyPr/>
          <a:lstStyle/>
          <a:p>
            <a:r>
              <a:rPr lang="zh-CN" altLang="en-US" dirty="0" smtClean="0"/>
              <a:t>优化角度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惯性定位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两重积分带来的累计误差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视觉定位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因无法检测到目标物体带来的失配问题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走出摄像头范围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临时被某物体遮挡</a:t>
            </a:r>
            <a:endParaRPr lang="en-US" altLang="zh-CN" dirty="0"/>
          </a:p>
          <a:p>
            <a:pPr lvl="1"/>
            <a:r>
              <a:rPr lang="zh-CN" altLang="en-US" dirty="0" smtClean="0"/>
              <a:t>机器人需要正确的移动方向以继续追踪目标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多目标检测时，需要匹配相同目标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233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260350"/>
            <a:ext cx="7391400" cy="863600"/>
          </a:xfrm>
        </p:spPr>
        <p:txBody>
          <a:bodyPr/>
          <a:lstStyle/>
          <a:p>
            <a:r>
              <a:rPr lang="zh-CN" altLang="en-US" dirty="0" smtClean="0"/>
              <a:t>算法</a:t>
            </a:r>
            <a:r>
              <a:rPr lang="zh-CN" altLang="en-US" dirty="0"/>
              <a:t>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4296641" cy="4351338"/>
          </a:xfrm>
        </p:spPr>
        <p:txBody>
          <a:bodyPr/>
          <a:lstStyle/>
          <a:p>
            <a:r>
              <a:rPr lang="en-US" altLang="zh-CN" sz="2800" dirty="0" smtClean="0"/>
              <a:t>9</a:t>
            </a:r>
            <a:r>
              <a:rPr lang="zh-CN" altLang="en-US" sz="2800" dirty="0" smtClean="0"/>
              <a:t>轴</a:t>
            </a:r>
            <a:r>
              <a:rPr lang="zh-CN" altLang="en-US" sz="2800" dirty="0"/>
              <a:t>惯性</a:t>
            </a:r>
            <a:r>
              <a:rPr lang="zh-CN" altLang="en-US" sz="2800" dirty="0" smtClean="0"/>
              <a:t>测量单元（</a:t>
            </a:r>
            <a:r>
              <a:rPr lang="en-US" altLang="zh-CN" sz="2800" dirty="0" smtClean="0"/>
              <a:t>IMU</a:t>
            </a:r>
            <a:r>
              <a:rPr lang="zh-CN" altLang="en-US" sz="2800" dirty="0" smtClean="0"/>
              <a:t>）融合测算手机姿态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陀螺仪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加速度计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地磁计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扩展卡尔曼滤波器（</a:t>
            </a:r>
            <a:r>
              <a:rPr lang="en-US" altLang="zh-CN" sz="2400" dirty="0" smtClean="0"/>
              <a:t>EKF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 smtClean="0"/>
          </a:p>
          <a:p>
            <a:r>
              <a:rPr lang="zh-CN" altLang="en-US" sz="2800" dirty="0" smtClean="0"/>
              <a:t>将加速度投影至地面系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使用测算好的姿态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同时</a:t>
            </a:r>
            <a:r>
              <a:rPr lang="zh-CN" altLang="en-US" sz="2400" dirty="0"/>
              <a:t>去除</a:t>
            </a:r>
            <a:r>
              <a:rPr lang="zh-CN" altLang="en-US" sz="2400" dirty="0" smtClean="0"/>
              <a:t>重力影响</a:t>
            </a:r>
            <a:endParaRPr lang="en-US" altLang="zh-CN" sz="2400" dirty="0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5148064" y="1849906"/>
            <a:ext cx="3851920" cy="4630956"/>
            <a:chOff x="4899314" y="1315183"/>
            <a:chExt cx="4244686" cy="5141398"/>
          </a:xfrm>
        </p:grpSpPr>
        <p:pic>
          <p:nvPicPr>
            <p:cNvPr id="4" name="图片 3" descr="rawacc_pocket.jp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3" t="6011" r="8275" b="8220"/>
            <a:stretch/>
          </p:blipFill>
          <p:spPr bwMode="auto">
            <a:xfrm>
              <a:off x="4904509" y="1315183"/>
              <a:ext cx="4239491" cy="2277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下箭头 4"/>
            <p:cNvSpPr/>
            <p:nvPr/>
          </p:nvSpPr>
          <p:spPr>
            <a:xfrm>
              <a:off x="8311381" y="3645716"/>
              <a:ext cx="602673" cy="322912"/>
            </a:xfrm>
            <a:prstGeom prst="downArrow">
              <a:avLst/>
            </a:prstGeom>
            <a:solidFill>
              <a:srgbClr val="9900CC"/>
            </a:solidFill>
            <a:ln>
              <a:solidFill>
                <a:srgbClr val="99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900CC"/>
                </a:solidFill>
              </a:endParaRPr>
            </a:p>
          </p:txBody>
        </p:sp>
        <p:pic>
          <p:nvPicPr>
            <p:cNvPr id="6" name="图片 4" descr="groundacc_pocket.jp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10" t="6423" r="8530" b="7136"/>
            <a:stretch/>
          </p:blipFill>
          <p:spPr bwMode="auto">
            <a:xfrm>
              <a:off x="4899314" y="4087452"/>
              <a:ext cx="4218709" cy="2369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文本框 8"/>
          <p:cNvSpPr txBox="1"/>
          <p:nvPr/>
        </p:nvSpPr>
        <p:spPr>
          <a:xfrm>
            <a:off x="5370846" y="1343562"/>
            <a:ext cx="25298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三轴</a:t>
            </a:r>
            <a:r>
              <a:rPr lang="zh-CN" altLang="en-US" dirty="0" smtClean="0"/>
              <a:t>加速计读数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265777" y="3848266"/>
            <a:ext cx="28648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地面系三维加速度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69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260350"/>
            <a:ext cx="7391400" cy="863600"/>
          </a:xfrm>
        </p:spPr>
        <p:txBody>
          <a:bodyPr/>
          <a:lstStyle/>
          <a:p>
            <a:r>
              <a:rPr lang="zh-CN" altLang="en-US" dirty="0" smtClean="0"/>
              <a:t>算法框架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975"/>
            <a:ext cx="4846985" cy="5400377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惯性定位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积分计算地面系下的速度和位移</a:t>
            </a:r>
            <a:endParaRPr lang="en-US" altLang="zh-CN" dirty="0"/>
          </a:p>
          <a:p>
            <a:r>
              <a:rPr lang="zh-CN" altLang="en-US" dirty="0" smtClean="0"/>
              <a:t>视觉定位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深度摄像头</a:t>
            </a:r>
            <a:r>
              <a:rPr lang="en-US" altLang="zh-CN" dirty="0" smtClean="0"/>
              <a:t>+</a:t>
            </a:r>
            <a:r>
              <a:rPr lang="zh-CN" altLang="en-US" dirty="0" smtClean="0"/>
              <a:t>目标检测</a:t>
            </a:r>
            <a:r>
              <a:rPr lang="en-US" altLang="zh-CN" dirty="0" smtClean="0"/>
              <a:t>+</a:t>
            </a:r>
            <a:r>
              <a:rPr lang="zh-CN" altLang="en-US" dirty="0" smtClean="0"/>
              <a:t>位置标定</a:t>
            </a:r>
            <a:endParaRPr lang="en-US" altLang="zh-CN" dirty="0"/>
          </a:p>
          <a:p>
            <a:pPr lvl="1"/>
            <a:r>
              <a:rPr lang="zh-CN" altLang="en-US" dirty="0" smtClean="0"/>
              <a:t>感谢李一龙同学提供此部分解决方案！</a:t>
            </a:r>
            <a:endParaRPr lang="en-US" altLang="zh-CN" dirty="0" smtClean="0"/>
          </a:p>
          <a:p>
            <a:r>
              <a:rPr lang="zh-CN" altLang="en-US" dirty="0"/>
              <a:t>实时将位置信息反馈给机器人</a:t>
            </a:r>
            <a:endParaRPr lang="en-US" altLang="zh-CN" dirty="0"/>
          </a:p>
          <a:p>
            <a:pPr lvl="1"/>
            <a:r>
              <a:rPr lang="zh-CN" altLang="en-US" dirty="0"/>
              <a:t>无论是否收到视觉信息的校正</a:t>
            </a:r>
            <a:r>
              <a:rPr lang="en-US" altLang="zh-CN" dirty="0"/>
              <a:t>——IMU</a:t>
            </a:r>
            <a:r>
              <a:rPr lang="zh-CN" altLang="en-US" dirty="0"/>
              <a:t>采样周期短得多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D80000"/>
                </a:solidFill>
              </a:rPr>
              <a:t>解决视觉定位的“失配”</a:t>
            </a:r>
            <a:r>
              <a:rPr lang="zh-CN" altLang="en-US" dirty="0" smtClean="0">
                <a:solidFill>
                  <a:srgbClr val="D80000"/>
                </a:solidFill>
              </a:rPr>
              <a:t>问题</a:t>
            </a:r>
            <a:endParaRPr lang="en-US" altLang="zh-CN" dirty="0">
              <a:solidFill>
                <a:srgbClr val="D80000"/>
              </a:solidFill>
            </a:endParaRPr>
          </a:p>
          <a:p>
            <a:r>
              <a:rPr lang="zh-CN" altLang="en-US" dirty="0" smtClean="0"/>
              <a:t>接收到视觉定位信息</a:t>
            </a:r>
            <a:r>
              <a:rPr lang="en-US" altLang="zh-CN" dirty="0"/>
              <a:t>——</a:t>
            </a:r>
            <a:r>
              <a:rPr lang="zh-CN" altLang="en-US" dirty="0" smtClean="0"/>
              <a:t>进行融合校正</a:t>
            </a:r>
            <a:endParaRPr lang="en-US" altLang="zh-CN" dirty="0" smtClean="0"/>
          </a:p>
          <a:p>
            <a:pPr lvl="1"/>
            <a:r>
              <a:rPr lang="zh-CN" altLang="en-US" dirty="0"/>
              <a:t>若没有超过“超时阈值”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zh-CN" altLang="en-US" dirty="0"/>
              <a:t>卡尔曼滤波融合速度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rgbClr val="D80000"/>
                </a:solidFill>
              </a:rPr>
              <a:t>消除累计误差</a:t>
            </a:r>
            <a:endParaRPr lang="en-US" altLang="zh-CN" dirty="0">
              <a:solidFill>
                <a:srgbClr val="D80000"/>
              </a:solidFill>
            </a:endParaRPr>
          </a:p>
          <a:p>
            <a:pPr lvl="1"/>
            <a:r>
              <a:rPr lang="zh-CN" altLang="en-US" dirty="0" smtClean="0"/>
              <a:t>若</a:t>
            </a:r>
            <a:r>
              <a:rPr lang="zh-CN" altLang="en-US" dirty="0"/>
              <a:t>超过</a:t>
            </a:r>
            <a:r>
              <a:rPr lang="zh-CN" altLang="en-US" dirty="0" smtClean="0"/>
              <a:t>“超时阈值”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rgbClr val="D80000"/>
                </a:solidFill>
              </a:rPr>
              <a:t>视觉检测重新匹配目标</a:t>
            </a:r>
            <a:endParaRPr lang="en-US" altLang="zh-CN" dirty="0" smtClean="0">
              <a:solidFill>
                <a:srgbClr val="D80000"/>
              </a:solidFill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zh-CN" altLang="en-US" dirty="0"/>
              <a:t>此时</a:t>
            </a:r>
            <a:r>
              <a:rPr lang="zh-CN" altLang="en-US" dirty="0" smtClean="0"/>
              <a:t>惯性定位和视觉定位会有一定差异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D80000"/>
                </a:solidFill>
              </a:rPr>
              <a:t>重</a:t>
            </a:r>
            <a:r>
              <a:rPr lang="zh-CN" altLang="en-US" dirty="0" smtClean="0">
                <a:solidFill>
                  <a:srgbClr val="D80000"/>
                </a:solidFill>
              </a:rPr>
              <a:t>设位置信息</a:t>
            </a:r>
            <a:r>
              <a:rPr lang="en-US" altLang="zh-CN" dirty="0" smtClean="0">
                <a:solidFill>
                  <a:srgbClr val="D80000"/>
                </a:solidFill>
              </a:rPr>
              <a:t>——</a:t>
            </a:r>
            <a:r>
              <a:rPr lang="zh-CN" altLang="en-US" dirty="0" smtClean="0">
                <a:solidFill>
                  <a:srgbClr val="D80000"/>
                </a:solidFill>
              </a:rPr>
              <a:t>在机器人的“视野”中尽量准确</a:t>
            </a:r>
            <a:endParaRPr lang="en-US" altLang="zh-CN" dirty="0" smtClean="0">
              <a:solidFill>
                <a:srgbClr val="D8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977873" y="1331911"/>
            <a:ext cx="3050767" cy="4545361"/>
            <a:chOff x="5977873" y="1096356"/>
            <a:chExt cx="3050767" cy="4545361"/>
          </a:xfrm>
        </p:grpSpPr>
        <p:sp>
          <p:nvSpPr>
            <p:cNvPr id="4" name="文本框 3"/>
            <p:cNvSpPr txBox="1"/>
            <p:nvPr/>
          </p:nvSpPr>
          <p:spPr>
            <a:xfrm>
              <a:off x="6948262" y="1096356"/>
              <a:ext cx="803425" cy="461665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手机</a:t>
              </a:r>
              <a:endParaRPr lang="zh-CN" altLang="en-US" sz="2400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574886" y="2413029"/>
              <a:ext cx="1601472" cy="1231106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/>
                <a:t>惯性定位</a:t>
              </a:r>
              <a:endParaRPr lang="en-US" altLang="zh-CN" sz="2400" dirty="0" smtClean="0"/>
            </a:p>
            <a:p>
              <a:pPr algn="ctr"/>
              <a:r>
                <a:rPr lang="en-US" altLang="zh-CN" sz="2400" dirty="0" smtClean="0"/>
                <a:t>+</a:t>
              </a:r>
              <a:r>
                <a:rPr lang="zh-CN" altLang="en-US" sz="2400" dirty="0" smtClean="0"/>
                <a:t>融合</a:t>
              </a:r>
              <a:endParaRPr lang="en-US" altLang="zh-CN" sz="2400" dirty="0" smtClean="0"/>
            </a:p>
            <a:p>
              <a:pPr algn="ctr"/>
              <a:r>
                <a:rPr lang="zh-CN" altLang="en-US" sz="2400" dirty="0"/>
                <a:t>视觉定位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09842" y="4441388"/>
              <a:ext cx="1731563" cy="1200329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/>
                <a:t>机器人</a:t>
              </a:r>
              <a:endParaRPr lang="en-US" altLang="zh-CN" sz="2400" dirty="0"/>
            </a:p>
            <a:p>
              <a:pPr algn="ctr"/>
              <a:r>
                <a:rPr lang="en-US" altLang="zh-CN" sz="2400" dirty="0" smtClean="0"/>
                <a:t>+</a:t>
              </a:r>
            </a:p>
            <a:p>
              <a:pPr algn="ctr"/>
              <a:r>
                <a:rPr lang="zh-CN" altLang="en-US" sz="2400" dirty="0" smtClean="0"/>
                <a:t>深度摄像头</a:t>
              </a:r>
              <a:endParaRPr lang="zh-CN" altLang="en-US" sz="2400" dirty="0"/>
            </a:p>
          </p:txBody>
        </p:sp>
        <p:cxnSp>
          <p:nvCxnSpPr>
            <p:cNvPr id="8" name="直接箭头连接符 7"/>
            <p:cNvCxnSpPr/>
            <p:nvPr/>
          </p:nvCxnSpPr>
          <p:spPr bwMode="auto">
            <a:xfrm>
              <a:off x="7354775" y="1700808"/>
              <a:ext cx="0" cy="576064"/>
            </a:xfrm>
            <a:prstGeom prst="straightConnector1">
              <a:avLst/>
            </a:prstGeom>
            <a:solidFill>
              <a:srgbClr val="99CCFF">
                <a:alpha val="32001"/>
              </a:srgbClr>
            </a:solidFill>
            <a:ln w="47625" cap="flat" cmpd="dbl" algn="ctr">
              <a:solidFill>
                <a:srgbClr val="000080"/>
              </a:solidFill>
              <a:prstDash val="dash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 flipV="1">
              <a:off x="7524328" y="3717032"/>
              <a:ext cx="0" cy="587405"/>
            </a:xfrm>
            <a:prstGeom prst="straightConnector1">
              <a:avLst/>
            </a:prstGeom>
            <a:solidFill>
              <a:srgbClr val="99CCFF">
                <a:alpha val="32001"/>
              </a:srgbClr>
            </a:solidFill>
            <a:ln w="47625" cap="flat" cmpd="dbl" algn="ctr">
              <a:solidFill>
                <a:srgbClr val="000080"/>
              </a:solidFill>
              <a:prstDash val="dash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>
              <a:off x="7308304" y="3789040"/>
              <a:ext cx="0" cy="576064"/>
            </a:xfrm>
            <a:prstGeom prst="straightConnector1">
              <a:avLst/>
            </a:prstGeom>
            <a:solidFill>
              <a:srgbClr val="99CCFF">
                <a:alpha val="32001"/>
              </a:srgbClr>
            </a:solidFill>
            <a:ln w="47625" cap="flat" cmpd="dbl" algn="ctr">
              <a:solidFill>
                <a:srgbClr val="000080"/>
              </a:solidFill>
              <a:prstDash val="dash"/>
              <a:round/>
              <a:headEnd type="none" w="med" len="med"/>
              <a:tailEnd type="arrow" w="lg" len="lg"/>
            </a:ln>
            <a:effectLst/>
          </p:spPr>
        </p:cxnSp>
        <p:sp>
          <p:nvSpPr>
            <p:cNvPr id="15" name="文本框 14"/>
            <p:cNvSpPr txBox="1"/>
            <p:nvPr/>
          </p:nvSpPr>
          <p:spPr>
            <a:xfrm>
              <a:off x="7375622" y="1674981"/>
              <a:ext cx="10038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IMU</a:t>
              </a:r>
              <a:r>
                <a:rPr lang="zh-CN" altLang="en-US" sz="1600" dirty="0"/>
                <a:t>读数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670576" y="3875469"/>
              <a:ext cx="1358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 smtClean="0"/>
                <a:t>RGB-D</a:t>
              </a:r>
              <a:r>
                <a:rPr lang="zh-CN" altLang="en-US" sz="1800" dirty="0" smtClean="0"/>
                <a:t>图像</a:t>
              </a:r>
              <a:endParaRPr lang="zh-CN" altLang="en-US" sz="18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977873" y="3875469"/>
              <a:ext cx="10118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/>
                <a:t>控制信息</a:t>
              </a:r>
              <a:endParaRPr lang="zh-CN" altLang="en-US" sz="1600" dirty="0"/>
            </a:p>
          </p:txBody>
        </p:sp>
      </p:grpSp>
      <p:cxnSp>
        <p:nvCxnSpPr>
          <p:cNvPr id="18" name="直接连接符 17"/>
          <p:cNvCxnSpPr/>
          <p:nvPr/>
        </p:nvCxnSpPr>
        <p:spPr bwMode="auto">
          <a:xfrm>
            <a:off x="5652120" y="1197546"/>
            <a:ext cx="0" cy="5255790"/>
          </a:xfrm>
          <a:prstGeom prst="line">
            <a:avLst/>
          </a:prstGeom>
          <a:solidFill>
            <a:srgbClr val="99CCFF">
              <a:alpha val="32001"/>
            </a:srgbClr>
          </a:solidFill>
          <a:ln w="19050" cap="flat" cmpd="sng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3492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8572" y="293279"/>
            <a:ext cx="8229600" cy="1143000"/>
          </a:xfrm>
        </p:spPr>
        <p:txBody>
          <a:bodyPr/>
          <a:lstStyle/>
          <a:p>
            <a:r>
              <a:rPr lang="zh-CN" altLang="en-US" sz="3200" dirty="0"/>
              <a:t>验证消除累计</a:t>
            </a:r>
            <a:r>
              <a:rPr lang="zh-CN" altLang="en-US" sz="3200" dirty="0" smtClean="0"/>
              <a:t>误差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运动路径简单情形</a:t>
            </a:r>
            <a:endParaRPr lang="zh-CN" altLang="en-US" sz="32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369312" y="2084357"/>
            <a:ext cx="4040188" cy="639762"/>
          </a:xfrm>
        </p:spPr>
        <p:txBody>
          <a:bodyPr/>
          <a:lstStyle/>
          <a:p>
            <a:r>
              <a:rPr lang="zh-CN" altLang="en-US" dirty="0" smtClean="0"/>
              <a:t>不进行融合：有累计误差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三维速度曲线</a:t>
            </a:r>
            <a:endParaRPr lang="zh-CN" altLang="en-US" dirty="0"/>
          </a:p>
        </p:txBody>
      </p:sp>
      <p:pic>
        <p:nvPicPr>
          <p:cNvPr id="4" name="内容占位符 5" descr="image001(04-16-19-19-05)(1)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2" b="15142"/>
          <a:stretch/>
        </p:blipFill>
        <p:spPr>
          <a:xfrm>
            <a:off x="1550296" y="3257378"/>
            <a:ext cx="1853996" cy="1786282"/>
          </a:xfrm>
        </p:spPr>
      </p:pic>
      <p:sp>
        <p:nvSpPr>
          <p:cNvPr id="8" name="文本占位符 7"/>
          <p:cNvSpPr>
            <a:spLocks noGrp="1"/>
          </p:cNvSpPr>
          <p:nvPr>
            <p:ph type="body" sz="quarter" idx="3"/>
          </p:nvPr>
        </p:nvSpPr>
        <p:spPr>
          <a:xfrm>
            <a:off x="4644008" y="2060848"/>
            <a:ext cx="4041775" cy="639762"/>
          </a:xfrm>
        </p:spPr>
        <p:txBody>
          <a:bodyPr/>
          <a:lstStyle/>
          <a:p>
            <a:r>
              <a:rPr lang="zh-CN" altLang="en-US" dirty="0" smtClean="0"/>
              <a:t>进行融合：消除累计误差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位移曲线（俯视图）</a:t>
            </a:r>
            <a:endParaRPr lang="zh-CN" altLang="en-US" dirty="0"/>
          </a:p>
        </p:txBody>
      </p:sp>
      <p:pic>
        <p:nvPicPr>
          <p:cNvPr id="5" name="内容占位符 6" descr="set1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82" r="21856" b="9600"/>
          <a:stretch/>
        </p:blipFill>
        <p:spPr>
          <a:xfrm>
            <a:off x="6903595" y="3183587"/>
            <a:ext cx="2037060" cy="2376880"/>
          </a:xfrm>
          <a:prstGeom prst="rect">
            <a:avLst/>
          </a:prstGeom>
        </p:spPr>
      </p:pic>
      <p:pic>
        <p:nvPicPr>
          <p:cNvPr id="6" name="图片 3" descr="speed_naiv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9" r="7288"/>
          <a:stretch>
            <a:fillRect/>
          </a:stretch>
        </p:blipFill>
        <p:spPr bwMode="auto">
          <a:xfrm>
            <a:off x="149663" y="3052316"/>
            <a:ext cx="4479487" cy="263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内容占位符 5" descr="image001(04-16-19-19-05)(1).png"/>
          <p:cNvPicPr>
            <a:picLocks noGrp="1" noChangeAspect="1"/>
          </p:cNvPicPr>
          <p:nvPr>
            <p:ph sz="half" idx="1"/>
          </p:nvPr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61" t="4047" r="5659" b="15049"/>
          <a:stretch/>
        </p:blipFill>
        <p:spPr>
          <a:xfrm>
            <a:off x="4829008" y="3461289"/>
            <a:ext cx="1912908" cy="1872208"/>
          </a:xfrm>
        </p:spPr>
      </p:pic>
      <p:cxnSp>
        <p:nvCxnSpPr>
          <p:cNvPr id="15" name="直接连接符 14"/>
          <p:cNvCxnSpPr/>
          <p:nvPr/>
        </p:nvCxnSpPr>
        <p:spPr bwMode="auto">
          <a:xfrm>
            <a:off x="4572000" y="1268760"/>
            <a:ext cx="0" cy="4536504"/>
          </a:xfrm>
          <a:prstGeom prst="line">
            <a:avLst/>
          </a:prstGeom>
          <a:solidFill>
            <a:srgbClr val="99CCFF">
              <a:alpha val="32001"/>
            </a:srgbClr>
          </a:solidFill>
          <a:ln w="19050" cap="flat" cmpd="sng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文本框 16"/>
          <p:cNvSpPr txBox="1"/>
          <p:nvPr/>
        </p:nvSpPr>
        <p:spPr>
          <a:xfrm>
            <a:off x="457200" y="5456209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时间</a:t>
            </a:r>
            <a:r>
              <a:rPr lang="en-US" altLang="zh-CN" sz="1100" dirty="0" smtClean="0"/>
              <a:t>/s</a:t>
            </a:r>
            <a:endParaRPr lang="zh-CN" altLang="en-US" sz="1100" dirty="0"/>
          </a:p>
        </p:txBody>
      </p:sp>
      <p:sp>
        <p:nvSpPr>
          <p:cNvPr id="18" name="文本框 17"/>
          <p:cNvSpPr txBox="1"/>
          <p:nvPr/>
        </p:nvSpPr>
        <p:spPr>
          <a:xfrm rot="16200000">
            <a:off x="-147837" y="4889885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速度</a:t>
            </a:r>
            <a:r>
              <a:rPr lang="en-US" altLang="zh-CN" sz="1100" dirty="0" smtClean="0"/>
              <a:t>/ m/s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4826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运动路径复杂情形</a:t>
            </a:r>
            <a:endParaRPr lang="zh-CN" altLang="en-US" dirty="0"/>
          </a:p>
        </p:txBody>
      </p:sp>
      <p:pic>
        <p:nvPicPr>
          <p:cNvPr id="4" name="内容占位符 4" descr="image002(04-16-19-19-05)(1).png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9"/>
          <a:stretch/>
        </p:blipFill>
        <p:spPr>
          <a:xfrm>
            <a:off x="915988" y="637382"/>
            <a:ext cx="2819400" cy="2611437"/>
          </a:xfrm>
        </p:spPr>
      </p:pic>
      <p:pic>
        <p:nvPicPr>
          <p:cNvPr id="5" name="内容占位符 5" descr="set2.jpg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122" r="32350"/>
          <a:stretch>
            <a:fillRect/>
          </a:stretch>
        </p:blipFill>
        <p:spPr>
          <a:xfrm>
            <a:off x="4111403" y="240529"/>
            <a:ext cx="2192435" cy="3505726"/>
          </a:xfrm>
          <a:prstGeom prst="rect">
            <a:avLst/>
          </a:prstGeom>
        </p:spPr>
      </p:pic>
      <p:pic>
        <p:nvPicPr>
          <p:cNvPr id="6" name="内容占位符 4" descr="image003(04-16-19-19-05)(1)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5" b="16074"/>
          <a:stretch/>
        </p:blipFill>
        <p:spPr>
          <a:xfrm>
            <a:off x="793308" y="3746255"/>
            <a:ext cx="2842588" cy="2682104"/>
          </a:xfrm>
          <a:prstGeom prst="rect">
            <a:avLst/>
          </a:prstGeom>
        </p:spPr>
      </p:pic>
      <p:pic>
        <p:nvPicPr>
          <p:cNvPr id="7" name="内容占位符 5" descr="set3.jpg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198" t="4129" r="32697" b="5030"/>
          <a:stretch/>
        </p:blipFill>
        <p:spPr>
          <a:xfrm>
            <a:off x="4050832" y="3573016"/>
            <a:ext cx="2232248" cy="3168352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 bwMode="auto">
          <a:xfrm>
            <a:off x="467544" y="3573016"/>
            <a:ext cx="6840760" cy="0"/>
          </a:xfrm>
          <a:prstGeom prst="line">
            <a:avLst/>
          </a:prstGeom>
          <a:solidFill>
            <a:srgbClr val="99CCFF">
              <a:alpha val="32001"/>
            </a:srgbClr>
          </a:solidFill>
          <a:ln w="19050" cap="flat" cmpd="sng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0387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0518" y="236726"/>
            <a:ext cx="8028384" cy="863600"/>
          </a:xfrm>
        </p:spPr>
        <p:txBody>
          <a:bodyPr/>
          <a:lstStyle/>
          <a:p>
            <a:r>
              <a:rPr lang="zh-CN" altLang="en-US" sz="2800" dirty="0"/>
              <a:t>验证解决失配</a:t>
            </a:r>
            <a:r>
              <a:rPr lang="zh-CN" altLang="en-US" sz="2800" dirty="0" smtClean="0"/>
              <a:t>问题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模拟转向时无视觉信息</a:t>
            </a:r>
            <a:endParaRPr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4" t="2468" r="8902" b="6129"/>
          <a:stretch/>
        </p:blipFill>
        <p:spPr>
          <a:xfrm>
            <a:off x="219117" y="1042485"/>
            <a:ext cx="8705766" cy="4890881"/>
          </a:xfrm>
        </p:spPr>
      </p:pic>
      <p:sp>
        <p:nvSpPr>
          <p:cNvPr id="5" name="椭圆 4"/>
          <p:cNvSpPr/>
          <p:nvPr/>
        </p:nvSpPr>
        <p:spPr bwMode="auto">
          <a:xfrm>
            <a:off x="4240733" y="4062909"/>
            <a:ext cx="216024" cy="216024"/>
          </a:xfrm>
          <a:prstGeom prst="ellipse">
            <a:avLst/>
          </a:prstGeom>
          <a:solidFill>
            <a:schemeClr val="bg1">
              <a:alpha val="32001"/>
            </a:schemeClr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endParaRPr kumimoji="1" lang="zh-CN" altLang="en-US" sz="26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Sylfaen" pitchFamily="18" charset="0"/>
              <a:ea typeface="楷体_GB2312" pitchFamily="49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4860032" y="4136137"/>
            <a:ext cx="237626" cy="234131"/>
          </a:xfrm>
          <a:prstGeom prst="ellipse">
            <a:avLst/>
          </a:prstGeom>
          <a:noFill/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endParaRPr kumimoji="1" lang="zh-CN" altLang="en-US" sz="26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Sylfaen" pitchFamily="18" charset="0"/>
              <a:ea typeface="楷体_GB2312" pitchFamily="49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5654480" y="3763791"/>
            <a:ext cx="237626" cy="234131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endParaRPr kumimoji="1" lang="zh-CN" altLang="en-US" sz="26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Sylfaen" pitchFamily="18" charset="0"/>
              <a:ea typeface="楷体_GB2312" pitchFamily="49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7956376" y="3239347"/>
            <a:ext cx="198519" cy="188054"/>
          </a:xfrm>
          <a:prstGeom prst="ellipse">
            <a:avLst/>
          </a:prstGeom>
          <a:noFill/>
          <a:ln w="19050" cap="flat" cmpd="sng" algn="ctr">
            <a:solidFill>
              <a:srgbClr val="99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endParaRPr kumimoji="1" lang="zh-CN" altLang="en-US" sz="26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Sylfaen" pitchFamily="18" charset="0"/>
              <a:ea typeface="楷体_GB2312" pitchFamily="49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6463390" y="3096046"/>
            <a:ext cx="237626" cy="234131"/>
          </a:xfrm>
          <a:prstGeom prst="ellipse">
            <a:avLst/>
          </a:prstGeom>
          <a:noFill/>
          <a:ln w="19050" cap="flat" cmpd="sng" algn="ctr">
            <a:solidFill>
              <a:srgbClr val="99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endParaRPr kumimoji="1" lang="zh-CN" altLang="en-US" sz="26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Sylfaen" pitchFamily="18" charset="0"/>
              <a:ea typeface="楷体_GB2312" pitchFamily="49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6430941" y="3623737"/>
            <a:ext cx="237626" cy="234131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endParaRPr kumimoji="1" lang="zh-CN" altLang="en-US" sz="26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Sylfaen" pitchFamily="18" charset="0"/>
              <a:ea typeface="楷体_GB2312" pitchFamily="49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5444710" y="3933056"/>
            <a:ext cx="237626" cy="234131"/>
          </a:xfrm>
          <a:prstGeom prst="ellipse">
            <a:avLst/>
          </a:prstGeom>
          <a:noFill/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endParaRPr kumimoji="1" lang="zh-CN" altLang="en-US" sz="26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Sylfaen" pitchFamily="18" charset="0"/>
              <a:ea typeface="楷体_GB2312" pitchFamily="49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3530441" y="1520788"/>
            <a:ext cx="216024" cy="216024"/>
          </a:xfrm>
          <a:prstGeom prst="ellipse">
            <a:avLst/>
          </a:prstGeom>
          <a:solidFill>
            <a:schemeClr val="bg1">
              <a:alpha val="32001"/>
            </a:schemeClr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endParaRPr kumimoji="1" lang="zh-CN" altLang="en-US" sz="26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Sylfaen" pitchFamily="18" charset="0"/>
              <a:ea typeface="楷体_GB2312" pitchFamily="49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3530441" y="1808820"/>
            <a:ext cx="216024" cy="216024"/>
          </a:xfrm>
          <a:prstGeom prst="ellipse">
            <a:avLst/>
          </a:prstGeom>
          <a:solidFill>
            <a:schemeClr val="bg1">
              <a:alpha val="32001"/>
            </a:schemeClr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endParaRPr kumimoji="1" lang="zh-CN" altLang="en-US" sz="26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Sylfaen" pitchFamily="18" charset="0"/>
              <a:ea typeface="楷体_GB2312" pitchFamily="49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3530441" y="2096852"/>
            <a:ext cx="216024" cy="216024"/>
          </a:xfrm>
          <a:prstGeom prst="ellipse">
            <a:avLst/>
          </a:prstGeom>
          <a:solidFill>
            <a:schemeClr val="bg1">
              <a:alpha val="32001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endParaRPr kumimoji="1" lang="zh-CN" altLang="en-US" sz="26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Sylfaen" pitchFamily="18" charset="0"/>
              <a:ea typeface="楷体_GB2312" pitchFamily="49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3530441" y="2386620"/>
            <a:ext cx="216024" cy="216024"/>
          </a:xfrm>
          <a:prstGeom prst="ellipse">
            <a:avLst/>
          </a:prstGeom>
          <a:solidFill>
            <a:schemeClr val="bg1">
              <a:alpha val="32001"/>
            </a:schemeClr>
          </a:solidFill>
          <a:ln w="19050" cap="flat" cmpd="sng" algn="ctr">
            <a:solidFill>
              <a:srgbClr val="99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endParaRPr kumimoji="1" lang="zh-CN" altLang="en-US" sz="26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Sylfaen" pitchFamily="18" charset="0"/>
              <a:ea typeface="楷体_GB2312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12197" y="1469392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无视觉信息</a:t>
            </a:r>
            <a:r>
              <a:rPr lang="en-US" altLang="zh-CN" sz="1400" dirty="0" smtClean="0"/>
              <a:t>-</a:t>
            </a:r>
            <a:r>
              <a:rPr lang="zh-CN" altLang="en-US" sz="1400" dirty="0"/>
              <a:t>起始位置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812197" y="1762943"/>
            <a:ext cx="2021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008000"/>
                </a:solidFill>
              </a:rPr>
              <a:t>1s</a:t>
            </a:r>
            <a:r>
              <a:rPr lang="zh-CN" altLang="en-US" sz="1400" dirty="0" smtClean="0">
                <a:solidFill>
                  <a:srgbClr val="008000"/>
                </a:solidFill>
              </a:rPr>
              <a:t>无视觉信息</a:t>
            </a:r>
            <a:r>
              <a:rPr lang="en-US" altLang="zh-CN" sz="1400" dirty="0" smtClean="0">
                <a:solidFill>
                  <a:srgbClr val="008000"/>
                </a:solidFill>
              </a:rPr>
              <a:t>-</a:t>
            </a:r>
            <a:r>
              <a:rPr lang="zh-CN" altLang="en-US" sz="1400" dirty="0" smtClean="0">
                <a:solidFill>
                  <a:srgbClr val="008000"/>
                </a:solidFill>
              </a:rPr>
              <a:t>结束位置</a:t>
            </a:r>
            <a:endParaRPr lang="zh-CN" altLang="en-US" sz="1400" dirty="0">
              <a:solidFill>
                <a:srgbClr val="008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812197" y="2050975"/>
            <a:ext cx="2156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1.5s</a:t>
            </a:r>
            <a:r>
              <a:rPr lang="zh-CN" altLang="en-US" sz="1400" dirty="0" smtClean="0">
                <a:solidFill>
                  <a:srgbClr val="FF0000"/>
                </a:solidFill>
              </a:rPr>
              <a:t>无视觉信息</a:t>
            </a:r>
            <a:r>
              <a:rPr lang="en-US" altLang="zh-CN" sz="1400" dirty="0" smtClean="0">
                <a:solidFill>
                  <a:srgbClr val="FF0000"/>
                </a:solidFill>
              </a:rPr>
              <a:t>-</a:t>
            </a:r>
            <a:r>
              <a:rPr lang="zh-CN" altLang="en-US" sz="1400" dirty="0" smtClean="0">
                <a:solidFill>
                  <a:srgbClr val="FF0000"/>
                </a:solidFill>
              </a:rPr>
              <a:t>结束位置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812197" y="2340743"/>
            <a:ext cx="2021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9900CC"/>
                </a:solidFill>
              </a:rPr>
              <a:t>2s</a:t>
            </a:r>
            <a:r>
              <a:rPr lang="zh-CN" altLang="en-US" sz="1400" dirty="0" smtClean="0">
                <a:solidFill>
                  <a:srgbClr val="9900CC"/>
                </a:solidFill>
              </a:rPr>
              <a:t>无视觉信息</a:t>
            </a:r>
            <a:r>
              <a:rPr lang="en-US" altLang="zh-CN" sz="1400" dirty="0" smtClean="0">
                <a:solidFill>
                  <a:srgbClr val="9900CC"/>
                </a:solidFill>
              </a:rPr>
              <a:t>-</a:t>
            </a:r>
            <a:r>
              <a:rPr lang="zh-CN" altLang="en-US" sz="1400" dirty="0" smtClean="0">
                <a:solidFill>
                  <a:srgbClr val="9900CC"/>
                </a:solidFill>
              </a:rPr>
              <a:t>结束位置</a:t>
            </a:r>
            <a:endParaRPr lang="zh-CN" altLang="en-US" sz="1400" dirty="0">
              <a:solidFill>
                <a:srgbClr val="9900CC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35623" y="3997922"/>
            <a:ext cx="34002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最坏情况下</a:t>
            </a:r>
            <a:r>
              <a:rPr lang="en-US" altLang="zh-CN" sz="1400" dirty="0" smtClean="0">
                <a:solidFill>
                  <a:srgbClr val="9900CC"/>
                </a:solidFill>
              </a:rPr>
              <a:t>(2s</a:t>
            </a:r>
            <a:r>
              <a:rPr lang="zh-CN" altLang="en-US" sz="1400" dirty="0" smtClean="0">
                <a:solidFill>
                  <a:srgbClr val="9900CC"/>
                </a:solidFill>
              </a:rPr>
              <a:t>无视觉信息</a:t>
            </a:r>
            <a:r>
              <a:rPr lang="en-US" altLang="zh-CN" sz="1400" dirty="0" smtClean="0">
                <a:solidFill>
                  <a:srgbClr val="9900CC"/>
                </a:solidFill>
              </a:rPr>
              <a:t>)</a:t>
            </a:r>
            <a:r>
              <a:rPr lang="zh-CN" altLang="en-US" sz="1400" dirty="0" smtClean="0"/>
              <a:t>，视觉定位重新检测到目标后，两种定位方式有约</a:t>
            </a:r>
            <a:r>
              <a:rPr lang="en-US" altLang="zh-CN" sz="1400" dirty="0" smtClean="0"/>
              <a:t>0.5m</a:t>
            </a:r>
            <a:r>
              <a:rPr lang="zh-CN" altLang="en-US" sz="1400" dirty="0" smtClean="0"/>
              <a:t>的差异</a:t>
            </a:r>
            <a:r>
              <a:rPr lang="zh-CN" altLang="en-US" sz="1400" dirty="0" smtClean="0">
                <a:solidFill>
                  <a:srgbClr val="9900CC"/>
                </a:solidFill>
              </a:rPr>
              <a:t>（两个紫色圆圈间距）</a:t>
            </a:r>
            <a:r>
              <a:rPr lang="en-US" altLang="zh-CN" sz="1400" dirty="0" smtClean="0"/>
              <a:t>——</a:t>
            </a:r>
            <a:r>
              <a:rPr lang="zh-CN" altLang="en-US" sz="1400" dirty="0" smtClean="0"/>
              <a:t>能重新匹配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重设位置信息后，经短暂融合调整（图中有遮挡），两种定位方式能恢复一致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2266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260350"/>
            <a:ext cx="7391400" cy="863600"/>
          </a:xfrm>
        </p:spPr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000" dirty="0"/>
              <a:t>设计并实现了一种视觉和惯性定位结合的传感器融合</a:t>
            </a:r>
            <a:r>
              <a:rPr lang="zh-CN" altLang="zh-CN" sz="2000" dirty="0" smtClean="0"/>
              <a:t>系统</a:t>
            </a:r>
            <a:endParaRPr lang="en-US" altLang="zh-CN" sz="2000" dirty="0" smtClean="0"/>
          </a:p>
          <a:p>
            <a:pPr lvl="1"/>
            <a:r>
              <a:rPr lang="zh-CN" altLang="zh-CN" sz="1800" dirty="0" smtClean="0"/>
              <a:t>获取</a:t>
            </a:r>
            <a:r>
              <a:rPr lang="zh-CN" altLang="zh-CN" sz="1800" dirty="0"/>
              <a:t>目标携带的具有惯性测量单元的装置（如手机等）的传感器信息和深度摄像头检测的视觉</a:t>
            </a:r>
            <a:r>
              <a:rPr lang="zh-CN" altLang="zh-CN" sz="1800" dirty="0" smtClean="0"/>
              <a:t>信息</a:t>
            </a:r>
            <a:endParaRPr lang="en-US" altLang="zh-CN" sz="1800" dirty="0" smtClean="0"/>
          </a:p>
          <a:p>
            <a:pPr lvl="1"/>
            <a:r>
              <a:rPr lang="zh-CN" altLang="zh-CN" sz="1800" dirty="0" smtClean="0"/>
              <a:t>使用</a:t>
            </a:r>
            <a:r>
              <a:rPr lang="zh-CN" altLang="zh-CN" sz="1800" dirty="0"/>
              <a:t>扩展卡尔曼滤波器融合校正惯性装置</a:t>
            </a:r>
            <a:r>
              <a:rPr lang="zh-CN" altLang="zh-CN" sz="1800" dirty="0" smtClean="0"/>
              <a:t>姿态</a:t>
            </a:r>
            <a:endParaRPr lang="en-US" altLang="zh-CN" sz="1800" dirty="0" smtClean="0"/>
          </a:p>
          <a:p>
            <a:pPr lvl="1"/>
            <a:r>
              <a:rPr lang="zh-CN" altLang="zh-CN" sz="1800" dirty="0" smtClean="0"/>
              <a:t>对</a:t>
            </a:r>
            <a:r>
              <a:rPr lang="zh-CN" altLang="zh-CN" sz="1800" dirty="0"/>
              <a:t>目标进行实时的惯性定位，并利用视觉信息进行融合</a:t>
            </a:r>
            <a:r>
              <a:rPr lang="zh-CN" altLang="zh-CN" sz="1800" dirty="0" smtClean="0"/>
              <a:t>校正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反馈</a:t>
            </a:r>
            <a:r>
              <a:rPr lang="zh-CN" altLang="zh-CN" sz="1800" dirty="0" smtClean="0"/>
              <a:t>校正</a:t>
            </a:r>
            <a:r>
              <a:rPr lang="zh-CN" altLang="zh-CN" sz="1800" dirty="0"/>
              <a:t>后的</a:t>
            </a:r>
            <a:r>
              <a:rPr lang="zh-CN" altLang="zh-CN" sz="1800" dirty="0" smtClean="0"/>
              <a:t>位置信息</a:t>
            </a:r>
            <a:endParaRPr lang="en-US" altLang="zh-CN" sz="18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实验验证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能解决惯性定位</a:t>
            </a:r>
            <a:r>
              <a:rPr lang="zh-CN" altLang="en-US" sz="1800" dirty="0"/>
              <a:t>中</a:t>
            </a:r>
            <a:r>
              <a:rPr lang="zh-CN" altLang="en-US" sz="1800" dirty="0" smtClean="0"/>
              <a:t>两重</a:t>
            </a:r>
            <a:r>
              <a:rPr lang="zh-CN" altLang="en-US" sz="1800" dirty="0"/>
              <a:t>积分带来的累计</a:t>
            </a:r>
            <a:r>
              <a:rPr lang="zh-CN" altLang="en-US" sz="1800" dirty="0" smtClean="0"/>
              <a:t>误差问题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能解决视觉定位中的失配问题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对运动路径的还原相对准确</a:t>
            </a:r>
            <a:endParaRPr lang="en-US" altLang="zh-CN" sz="1800" dirty="0"/>
          </a:p>
          <a:p>
            <a:pPr lvl="1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2403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KU">
  <a:themeElements>
    <a:clrScheme name="PKU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KU">
      <a:majorFont>
        <a:latin typeface="Times New Roman"/>
        <a:ea typeface="华文中宋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>
            <a:alpha val="32001"/>
          </a:srgbClr>
        </a:solidFill>
        <a:ln w="19050" cap="flat" cmpd="sng" algn="ctr">
          <a:solidFill>
            <a:srgbClr val="0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5000"/>
          <a:buFont typeface="Wingdings" pitchFamily="2" charset="2"/>
          <a:buNone/>
          <a:tabLst/>
          <a:defRPr kumimoji="1" lang="zh-CN" altLang="en-US" sz="26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Sylfae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>
            <a:alpha val="32001"/>
          </a:srgbClr>
        </a:solidFill>
        <a:ln w="19050" cap="flat" cmpd="sng" algn="ctr">
          <a:solidFill>
            <a:srgbClr val="0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5000"/>
          <a:buFont typeface="Wingdings" pitchFamily="2" charset="2"/>
          <a:buNone/>
          <a:tabLst/>
          <a:defRPr kumimoji="1" lang="zh-CN" altLang="en-US" sz="26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Sylfae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PKU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KU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1.2-12.2 -- 指针.ppt [兼容模式]" id="{AED2A47D-B841-493B-B76D-13DCE2068237}" vid="{BC58366F-F9C4-4D08-A87B-FFA0D2BF9332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北大模板</Template>
  <TotalTime>197</TotalTime>
  <Words>516</Words>
  <Application>Microsoft Office PowerPoint</Application>
  <PresentationFormat>全屏显示(4:3)</PresentationFormat>
  <Paragraphs>83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仿宋_GB2312</vt:lpstr>
      <vt:lpstr>华文新魏</vt:lpstr>
      <vt:lpstr>华文中宋</vt:lpstr>
      <vt:lpstr>楷体_GB2312</vt:lpstr>
      <vt:lpstr>宋体</vt:lpstr>
      <vt:lpstr>Arial Narrow</vt:lpstr>
      <vt:lpstr>Sylfaen</vt:lpstr>
      <vt:lpstr>Times New Roman</vt:lpstr>
      <vt:lpstr>Wingdings</vt:lpstr>
      <vt:lpstr>PKU</vt:lpstr>
      <vt:lpstr>视觉和惯性定位结合的目标追踪算法研究 Object Tracking Based On Combination of Vision and Inertial Localization </vt:lpstr>
      <vt:lpstr>目标应用场景</vt:lpstr>
      <vt:lpstr>优化角度</vt:lpstr>
      <vt:lpstr>算法框架</vt:lpstr>
      <vt:lpstr>算法框架</vt:lpstr>
      <vt:lpstr>验证消除累计误差——运动路径简单情形</vt:lpstr>
      <vt:lpstr>运动路径复杂情形</vt:lpstr>
      <vt:lpstr>验证解决失配问题——模拟转向时无视觉信息</vt:lpstr>
      <vt:lpstr>总结</vt:lpstr>
      <vt:lpstr>PowerPoint 演示文稿</vt:lpstr>
    </vt:vector>
  </TitlesOfParts>
  <Manager>Du Dayou</Manager>
  <Company>Peking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答辩ppt</dc:title>
  <dc:creator>Du Dayou</dc:creator>
  <cp:lastModifiedBy>lenovo</cp:lastModifiedBy>
  <cp:revision>43</cp:revision>
  <cp:lastPrinted>2000-10-19T01:13:18Z</cp:lastPrinted>
  <dcterms:created xsi:type="dcterms:W3CDTF">2017-05-17T02:24:03Z</dcterms:created>
  <dcterms:modified xsi:type="dcterms:W3CDTF">2017-05-17T17:18:37Z</dcterms:modified>
</cp:coreProperties>
</file>