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2" r:id="rId3"/>
    <p:sldId id="914" r:id="rId4"/>
    <p:sldId id="913" r:id="rId5"/>
    <p:sldId id="907" r:id="rId6"/>
    <p:sldId id="908" r:id="rId7"/>
    <p:sldId id="910" r:id="rId8"/>
    <p:sldId id="911" r:id="rId9"/>
    <p:sldId id="912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66"/>
    <a:srgbClr val="D80000"/>
    <a:srgbClr val="008000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92" d="100"/>
          <a:sy n="92" d="100"/>
        </p:scale>
        <p:origin x="2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18:49:37.610" idx="1">
    <p:pos x="10" y="10"/>
    <p:text>研究动机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8</a:t>
            </a:r>
            <a:endParaRPr lang="en-US" altLang="zh-CN" sz="1500" dirty="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</a:t>
            </a:r>
            <a:endParaRPr lang="en-US" altLang="zh-CN" sz="1800" dirty="0" smtClean="0"/>
          </a:p>
          <a:p>
            <a:r>
              <a:rPr lang="zh-CN" altLang="en-US" sz="1800" dirty="0"/>
              <a:t>指导</a:t>
            </a:r>
            <a:r>
              <a:rPr lang="zh-CN" altLang="en-US" sz="1800" dirty="0" smtClean="0"/>
              <a:t>教师 梁云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36"/>
    </mc:Choice>
    <mc:Fallback>
      <p:transition spd="slow" advTm="1313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65" y="221715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68" y="4978143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82" y="1173333"/>
            <a:ext cx="4388355" cy="3551811"/>
            <a:chOff x="611560" y="1165080"/>
            <a:chExt cx="4735297" cy="3901636"/>
          </a:xfrm>
        </p:grpSpPr>
        <p:grpSp>
          <p:nvGrpSpPr>
            <p:cNvPr id="8" name="组合 7"/>
            <p:cNvGrpSpPr/>
            <p:nvPr/>
          </p:nvGrpSpPr>
          <p:grpSpPr>
            <a:xfrm>
              <a:off x="611560" y="2784384"/>
              <a:ext cx="1781566" cy="2282332"/>
              <a:chOff x="1033841" y="2993000"/>
              <a:chExt cx="1781566" cy="22823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831" y="2996952"/>
                <a:ext cx="1560576" cy="227838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03865">
                <a:off x="1033841" y="2993000"/>
                <a:ext cx="895152" cy="64092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07" t="54200" b="13250"/>
            <a:stretch/>
          </p:blipFill>
          <p:spPr>
            <a:xfrm>
              <a:off x="4111201" y="3172107"/>
              <a:ext cx="1000573" cy="17356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2627785" y="3959313"/>
              <a:ext cx="142960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272069" y="1970529"/>
              <a:ext cx="2247402" cy="70954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707171" y="2227103"/>
              <a:ext cx="2112" cy="96564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422828" y="2305485"/>
              <a:ext cx="0" cy="9657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377" y="1165080"/>
              <a:ext cx="1731480" cy="1048419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 rot="20581521">
              <a:off x="1203368" y="2028834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手机传感器信息</a:t>
              </a:r>
              <a:endParaRPr lang="zh-CN" altLang="en-US" sz="18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6308" y="351088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拍摄场景</a:t>
              </a:r>
              <a:endParaRPr lang="zh-CN" altLang="en-US" sz="1800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4386391" y="2589070"/>
              <a:ext cx="1253206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视觉信息</a:t>
              </a:r>
              <a:endParaRPr lang="zh-CN" altLang="en-US" sz="1800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3492917" y="2549552"/>
              <a:ext cx="1233439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控制命令</a:t>
              </a:r>
              <a:endParaRPr lang="zh-CN" altLang="en-US" sz="1800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23894"/>
              </p:ext>
            </p:extLst>
          </p:nvPr>
        </p:nvGraphicFramePr>
        <p:xfrm>
          <a:off x="4788024" y="1085314"/>
          <a:ext cx="4104456" cy="45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8485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惯性定位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视觉定位</a:t>
                      </a:r>
                      <a:endParaRPr lang="zh-CN" altLang="en-US" dirty="0"/>
                    </a:p>
                  </a:txBody>
                  <a:tcPr/>
                </a:tc>
              </a:tr>
              <a:tr h="14231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采样周期短，处理效率高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跟踪定位较为准确</a:t>
                      </a:r>
                      <a:endParaRPr lang="zh-CN" altLang="en-US" dirty="0"/>
                    </a:p>
                  </a:txBody>
                  <a:tcPr/>
                </a:tc>
              </a:tr>
              <a:tr h="22733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须两次积分计算位移，有较大累计误差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采样和处理周期</a:t>
                      </a:r>
                      <a:r>
                        <a:rPr lang="zh-CN" altLang="en-US" dirty="0" smtClean="0"/>
                        <a:t>相对较长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发生漏检和轨迹切换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例如走出视频检测范围或被遮挡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82"/>
    </mc:Choice>
    <mc:Fallback>
      <p:transition spd="slow" advTm="685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30481" y="1863807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4994468" y="135746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194" y="3862167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4122" y="1417845"/>
            <a:ext cx="3543931" cy="5131039"/>
            <a:chOff x="314122" y="1417845"/>
            <a:chExt cx="3543931" cy="5131039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3141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角速度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>
                  <a:solidFill>
                    <a:srgbClr val="000066"/>
                  </a:solidFill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29339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加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1486639" y="2168167"/>
              <a:ext cx="1114408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磁感应强</a:t>
              </a:r>
              <a:endParaRPr lang="en-US" altLang="zh-CN" sz="18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1021768" y="3214965"/>
              <a:ext cx="2044149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扩展卡尔曼滤波器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7" name="肘形连接符 16"/>
            <p:cNvCxnSpPr>
              <a:stCxn id="13" idx="2"/>
              <a:endCxn id="16" idx="1"/>
            </p:cNvCxnSpPr>
            <p:nvPr/>
          </p:nvCxnSpPr>
          <p:spPr bwMode="auto">
            <a:xfrm rot="16200000" flipH="1">
              <a:off x="623572" y="3001435"/>
              <a:ext cx="529732" cy="2666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 bwMode="auto">
            <a:xfrm>
              <a:off x="2043843" y="2869898"/>
              <a:ext cx="0" cy="34506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肘形连接符 18"/>
            <p:cNvCxnSpPr>
              <a:stCxn id="14" idx="2"/>
              <a:endCxn id="16" idx="3"/>
            </p:cNvCxnSpPr>
            <p:nvPr/>
          </p:nvCxnSpPr>
          <p:spPr bwMode="auto">
            <a:xfrm rot="5400000">
              <a:off x="2955547" y="2980269"/>
              <a:ext cx="529732" cy="308992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流程图: 过程 19"/>
            <p:cNvSpPr/>
            <p:nvPr/>
          </p:nvSpPr>
          <p:spPr bwMode="auto">
            <a:xfrm>
              <a:off x="1421679" y="3952008"/>
              <a:ext cx="1243475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手机姿态</a:t>
              </a:r>
            </a:p>
          </p:txBody>
        </p:sp>
        <p:sp>
          <p:nvSpPr>
            <p:cNvPr id="21" name="流程图: 过程 20"/>
            <p:cNvSpPr/>
            <p:nvPr/>
          </p:nvSpPr>
          <p:spPr bwMode="auto">
            <a:xfrm>
              <a:off x="1671640" y="4834722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投影</a:t>
              </a: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至地面系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6" idx="2"/>
              <a:endCxn id="20" idx="0"/>
            </p:cNvCxnSpPr>
            <p:nvPr/>
          </p:nvCxnSpPr>
          <p:spPr bwMode="auto">
            <a:xfrm flipH="1">
              <a:off x="2043417" y="3584297"/>
              <a:ext cx="426" cy="3677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流程图: 过程 22"/>
            <p:cNvSpPr/>
            <p:nvPr/>
          </p:nvSpPr>
          <p:spPr bwMode="auto">
            <a:xfrm>
              <a:off x="1671640" y="5512257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去除地球重力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4" name="流程图: 过程 23"/>
            <p:cNvSpPr/>
            <p:nvPr/>
          </p:nvSpPr>
          <p:spPr bwMode="auto">
            <a:xfrm>
              <a:off x="323525" y="1417845"/>
              <a:ext cx="3503756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</a:rPr>
                <a:t>9</a:t>
              </a:r>
              <a:r>
                <a:rPr lang="zh-CN" altLang="en-US" sz="1600" dirty="0">
                  <a:solidFill>
                    <a:srgbClr val="000066"/>
                  </a:solidFill>
                </a:rPr>
                <a:t>轴惯性测量单元（</a:t>
              </a:r>
              <a:r>
                <a:rPr lang="en-US" altLang="zh-CN" sz="1600" dirty="0">
                  <a:solidFill>
                    <a:srgbClr val="000066"/>
                  </a:solidFill>
                </a:rPr>
                <a:t>IMU</a:t>
              </a:r>
              <a:r>
                <a:rPr lang="zh-CN" altLang="en-US" sz="1600" dirty="0" smtClean="0">
                  <a:solidFill>
                    <a:srgbClr val="000066"/>
                  </a:solidFill>
                </a:rPr>
                <a:t>）读数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5" name="直接箭头连接符 24"/>
            <p:cNvCxnSpPr>
              <a:endCxn id="13" idx="0"/>
            </p:cNvCxnSpPr>
            <p:nvPr/>
          </p:nvCxnSpPr>
          <p:spPr bwMode="auto">
            <a:xfrm>
              <a:off x="755109" y="1756399"/>
              <a:ext cx="0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endCxn id="15" idx="0"/>
            </p:cNvCxnSpPr>
            <p:nvPr/>
          </p:nvCxnSpPr>
          <p:spPr bwMode="auto">
            <a:xfrm flipH="1">
              <a:off x="2043843" y="1756399"/>
              <a:ext cx="2083" cy="41176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endCxn id="14" idx="0"/>
            </p:cNvCxnSpPr>
            <p:nvPr/>
          </p:nvCxnSpPr>
          <p:spPr bwMode="auto">
            <a:xfrm>
              <a:off x="3368025" y="1756399"/>
              <a:ext cx="6884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>
              <a:off x="3374909" y="2869899"/>
              <a:ext cx="8110" cy="196482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2"/>
            </p:cNvCxnSpPr>
            <p:nvPr/>
          </p:nvCxnSpPr>
          <p:spPr bwMode="auto">
            <a:xfrm>
              <a:off x="2043417" y="4321340"/>
              <a:ext cx="426" cy="51338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流程图: 过程 29"/>
            <p:cNvSpPr/>
            <p:nvPr/>
          </p:nvSpPr>
          <p:spPr bwMode="auto">
            <a:xfrm>
              <a:off x="1671640" y="6210330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地面系三维加速度矢量</a:t>
              </a:r>
            </a:p>
          </p:txBody>
        </p:sp>
        <p:cxnSp>
          <p:nvCxnSpPr>
            <p:cNvPr id="31" name="直接箭头连接符 30"/>
            <p:cNvCxnSpPr>
              <a:stCxn id="21" idx="2"/>
              <a:endCxn id="23" idx="0"/>
            </p:cNvCxnSpPr>
            <p:nvPr/>
          </p:nvCxnSpPr>
          <p:spPr bwMode="auto">
            <a:xfrm>
              <a:off x="2764847" y="5173276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751857" y="5850811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3" name="左右箭头 32"/>
          <p:cNvSpPr/>
          <p:nvPr/>
        </p:nvSpPr>
        <p:spPr bwMode="auto">
          <a:xfrm>
            <a:off x="4067944" y="2492896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4056235" y="6343603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4018719" y="3060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30654" y="34754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916966" y="607705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018719" y="541897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0487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35"/>
    </mc:Choice>
    <mc:Fallback>
      <p:transition spd="slow" advTm="567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52600" y="260648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84941" y="1362254"/>
            <a:ext cx="8022789" cy="5237727"/>
            <a:chOff x="684941" y="1362254"/>
            <a:chExt cx="8022789" cy="5237727"/>
          </a:xfrm>
        </p:grpSpPr>
        <p:sp>
          <p:nvSpPr>
            <p:cNvPr id="4" name="矩形 3"/>
            <p:cNvSpPr/>
            <p:nvPr/>
          </p:nvSpPr>
          <p:spPr bwMode="auto">
            <a:xfrm>
              <a:off x="1043923" y="2141620"/>
              <a:ext cx="1852719" cy="338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Sylfaen" pitchFamily="18" charset="0"/>
                  <a:ea typeface="楷体_GB2312" pitchFamily="49" charset="-122"/>
                </a:rPr>
                <a:t>惯性定位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6995" y="2072175"/>
              <a:ext cx="2188211" cy="56015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目标检测</a:t>
              </a: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&amp;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位置标定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*李一龙同学提供解决方案</a:t>
              </a:r>
              <a:endPara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684941" y="2703436"/>
              <a:ext cx="2560937" cy="97821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收到视觉定位信息？</a:t>
              </a:r>
            </a:p>
          </p:txBody>
        </p: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 bwMode="auto">
            <a:xfrm flipH="1">
              <a:off x="1965410" y="2480174"/>
              <a:ext cx="4873" cy="2232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" name="流程图: 决策 11"/>
            <p:cNvSpPr/>
            <p:nvPr/>
          </p:nvSpPr>
          <p:spPr bwMode="auto">
            <a:xfrm>
              <a:off x="689814" y="4286958"/>
              <a:ext cx="2560937" cy="1098187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超过超时阈值</a:t>
              </a:r>
              <a:endParaRPr lang="en-US" altLang="zh-CN" sz="12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en-US" altLang="zh-CN" sz="1200" dirty="0" smtClean="0">
                  <a:solidFill>
                    <a:srgbClr val="000066"/>
                  </a:solidFill>
                  <a:ea typeface="楷体_GB2312" pitchFamily="49" charset="-122"/>
                </a:rPr>
                <a:t>——</a:t>
              </a: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视觉定位曾发生漏检？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618917" y="5965961"/>
              <a:ext cx="2872902" cy="6340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重设位置信息为视觉定位位置</a:t>
              </a:r>
              <a:endParaRPr lang="en-US" altLang="zh-CN" sz="1600" dirty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  <a:ea typeface="楷体_GB2312" pitchFamily="49" charset="-122"/>
                </a:rPr>
                <a:t>—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保证机器人“视野”中准确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246065" y="1752526"/>
              <a:ext cx="461665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根据位置信息发出控制命令</a:t>
              </a:r>
            </a:p>
          </p:txBody>
        </p:sp>
        <p:sp>
          <p:nvSpPr>
            <p:cNvPr id="78" name="流程图: 过程 77"/>
            <p:cNvSpPr/>
            <p:nvPr/>
          </p:nvSpPr>
          <p:spPr bwMode="auto">
            <a:xfrm>
              <a:off x="873419" y="1362254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</a:t>
              </a:r>
            </a:p>
          </p:txBody>
        </p:sp>
        <p:cxnSp>
          <p:nvCxnSpPr>
            <p:cNvPr id="83" name="直接箭头连接符 82"/>
            <p:cNvCxnSpPr>
              <a:stCxn id="78" idx="2"/>
              <a:endCxn id="4" idx="0"/>
            </p:cNvCxnSpPr>
            <p:nvPr/>
          </p:nvCxnSpPr>
          <p:spPr bwMode="auto">
            <a:xfrm>
              <a:off x="1966626" y="1700808"/>
              <a:ext cx="3657" cy="44081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6" name="流程图: 过程 85"/>
            <p:cNvSpPr/>
            <p:nvPr/>
          </p:nvSpPr>
          <p:spPr bwMode="auto">
            <a:xfrm>
              <a:off x="5458486" y="3616586"/>
              <a:ext cx="461665" cy="14451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卡尔曼滤波器</a:t>
              </a:r>
            </a:p>
          </p:txBody>
        </p:sp>
        <p:sp>
          <p:nvSpPr>
            <p:cNvPr id="87" name="流程图: 过程 86"/>
            <p:cNvSpPr/>
            <p:nvPr/>
          </p:nvSpPr>
          <p:spPr bwMode="auto">
            <a:xfrm>
              <a:off x="3474828" y="1453103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RGB-D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图像</a:t>
              </a:r>
            </a:p>
          </p:txBody>
        </p:sp>
        <p:cxnSp>
          <p:nvCxnSpPr>
            <p:cNvPr id="90" name="直接箭头连接符 89"/>
            <p:cNvCxnSpPr>
              <a:stCxn id="87" idx="2"/>
              <a:endCxn id="5" idx="0"/>
            </p:cNvCxnSpPr>
            <p:nvPr/>
          </p:nvCxnSpPr>
          <p:spPr bwMode="auto">
            <a:xfrm>
              <a:off x="4568035" y="1791657"/>
              <a:ext cx="3066" cy="2805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5" name="直接箭头连接符 94"/>
            <p:cNvCxnSpPr>
              <a:stCxn id="6" idx="3"/>
            </p:cNvCxnSpPr>
            <p:nvPr/>
          </p:nvCxnSpPr>
          <p:spPr bwMode="auto">
            <a:xfrm>
              <a:off x="3245878" y="3192545"/>
              <a:ext cx="417634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3834383" y="2632328"/>
              <a:ext cx="12442" cy="333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1" name="直接箭头连接符 100"/>
            <p:cNvCxnSpPr>
              <a:stCxn id="12" idx="2"/>
            </p:cNvCxnSpPr>
            <p:nvPr/>
          </p:nvCxnSpPr>
          <p:spPr bwMode="auto">
            <a:xfrm>
              <a:off x="1970283" y="5385145"/>
              <a:ext cx="0" cy="58081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5" name="肘形连接符 104"/>
            <p:cNvCxnSpPr>
              <a:stCxn id="22" idx="3"/>
            </p:cNvCxnSpPr>
            <p:nvPr/>
          </p:nvCxnSpPr>
          <p:spPr bwMode="auto">
            <a:xfrm flipV="1">
              <a:off x="4491819" y="5589241"/>
              <a:ext cx="3754245" cy="693730"/>
            </a:xfrm>
            <a:prstGeom prst="bentConnector3">
              <a:avLst>
                <a:gd name="adj1" fmla="val 4308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6" idx="2"/>
              <a:endCxn id="12" idx="0"/>
            </p:cNvCxnSpPr>
            <p:nvPr/>
          </p:nvCxnSpPr>
          <p:spPr bwMode="auto">
            <a:xfrm>
              <a:off x="1965410" y="3681654"/>
              <a:ext cx="4873" cy="6053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6" name="流程图: 过程 125"/>
            <p:cNvSpPr/>
            <p:nvPr/>
          </p:nvSpPr>
          <p:spPr bwMode="auto">
            <a:xfrm>
              <a:off x="4394128" y="3359787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视觉定位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速度矢量</a:t>
              </a:r>
            </a:p>
          </p:txBody>
        </p:sp>
        <p:sp>
          <p:nvSpPr>
            <p:cNvPr id="130" name="流程图: 过程 129"/>
            <p:cNvSpPr/>
            <p:nvPr/>
          </p:nvSpPr>
          <p:spPr bwMode="auto">
            <a:xfrm>
              <a:off x="4396382" y="4365104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惯性定位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cxnSp>
          <p:nvCxnSpPr>
            <p:cNvPr id="132" name="直接箭头连接符 131"/>
            <p:cNvCxnSpPr>
              <a:stCxn id="12" idx="3"/>
              <a:endCxn id="130" idx="1"/>
            </p:cNvCxnSpPr>
            <p:nvPr/>
          </p:nvCxnSpPr>
          <p:spPr bwMode="auto">
            <a:xfrm flipV="1">
              <a:off x="3250751" y="4815227"/>
              <a:ext cx="1145631" cy="2082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5" name="流程图: 过程 134"/>
            <p:cNvSpPr/>
            <p:nvPr/>
          </p:nvSpPr>
          <p:spPr bwMode="auto">
            <a:xfrm>
              <a:off x="6380199" y="3616587"/>
              <a:ext cx="461665" cy="144513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校正速度矢量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" name="流程图: 过程 138"/>
            <p:cNvSpPr/>
            <p:nvPr/>
          </p:nvSpPr>
          <p:spPr bwMode="auto">
            <a:xfrm>
              <a:off x="7422227" y="2632328"/>
              <a:ext cx="461665" cy="231080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积分计算位置信息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90265" y="1738859"/>
              <a:ext cx="5982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积分</a:t>
              </a:r>
              <a:endParaRPr lang="zh-CN" altLang="en-US" sz="1600" dirty="0"/>
            </a:p>
          </p:txBody>
        </p:sp>
        <p:cxnSp>
          <p:nvCxnSpPr>
            <p:cNvPr id="153" name="直接箭头连接符 152"/>
            <p:cNvCxnSpPr>
              <a:endCxn id="126" idx="0"/>
            </p:cNvCxnSpPr>
            <p:nvPr/>
          </p:nvCxnSpPr>
          <p:spPr bwMode="auto">
            <a:xfrm>
              <a:off x="4757305" y="2632328"/>
              <a:ext cx="0" cy="7274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6" name="直接箭头连接符 155"/>
            <p:cNvCxnSpPr>
              <a:stCxn id="126" idx="3"/>
            </p:cNvCxnSpPr>
            <p:nvPr/>
          </p:nvCxnSpPr>
          <p:spPr bwMode="auto">
            <a:xfrm>
              <a:off x="5120481" y="3809910"/>
              <a:ext cx="325688" cy="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101539" y="4836052"/>
              <a:ext cx="34463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86" idx="3"/>
              <a:endCxn id="135" idx="1"/>
            </p:cNvCxnSpPr>
            <p:nvPr/>
          </p:nvCxnSpPr>
          <p:spPr bwMode="auto">
            <a:xfrm>
              <a:off x="5920151" y="4339152"/>
              <a:ext cx="46004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6841864" y="4322358"/>
              <a:ext cx="5803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68" name="直接箭头连接符 167"/>
            <p:cNvCxnSpPr>
              <a:stCxn id="139" idx="3"/>
            </p:cNvCxnSpPr>
            <p:nvPr/>
          </p:nvCxnSpPr>
          <p:spPr bwMode="auto">
            <a:xfrm>
              <a:off x="7883892" y="3787730"/>
              <a:ext cx="3929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3028418" y="2874422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588258" y="3666510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987824" y="453060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588258" y="537321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cxnSp>
          <p:nvCxnSpPr>
            <p:cNvPr id="179" name="肘形连接符 178"/>
            <p:cNvCxnSpPr>
              <a:stCxn id="135" idx="0"/>
            </p:cNvCxnSpPr>
            <p:nvPr/>
          </p:nvCxnSpPr>
          <p:spPr bwMode="auto">
            <a:xfrm rot="16200000" flipV="1">
              <a:off x="3433997" y="439552"/>
              <a:ext cx="1708450" cy="4645620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5" name="文本框 184"/>
          <p:cNvSpPr txBox="1"/>
          <p:nvPr/>
        </p:nvSpPr>
        <p:spPr>
          <a:xfrm>
            <a:off x="2896642" y="5357638"/>
            <a:ext cx="183896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66"/>
                </a:solidFill>
              </a:rPr>
              <a:t>视觉</a:t>
            </a:r>
            <a:r>
              <a:rPr lang="zh-CN" altLang="en-US" sz="1600" dirty="0" smtClean="0">
                <a:solidFill>
                  <a:srgbClr val="000066"/>
                </a:solidFill>
              </a:rPr>
              <a:t>定位位移矢量</a:t>
            </a:r>
            <a:endParaRPr lang="zh-CN" altLang="en-US" sz="1600" dirty="0">
              <a:solidFill>
                <a:srgbClr val="000066"/>
              </a:solidFill>
            </a:endParaRPr>
          </a:p>
        </p:txBody>
      </p:sp>
      <p:cxnSp>
        <p:nvCxnSpPr>
          <p:cNvPr id="17" name="肘形连接符 16"/>
          <p:cNvCxnSpPr>
            <a:stCxn id="4" idx="3"/>
          </p:cNvCxnSpPr>
          <p:nvPr/>
        </p:nvCxnSpPr>
        <p:spPr bwMode="auto">
          <a:xfrm flipV="1">
            <a:off x="2896642" y="1908137"/>
            <a:ext cx="307206" cy="40276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880"/>
    </mc:Choice>
    <mc:Fallback>
      <p:transition spd="slow" advTm="1028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简单直线运动情形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16594" y="1604535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不进行融合：有累计误差</a:t>
            </a:r>
            <a:endParaRPr lang="en-US" altLang="zh-CN" dirty="0" smtClean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84714" y="1604535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进行融合：消除累计误差</a:t>
            </a:r>
            <a:endParaRPr lang="en-US" altLang="zh-CN" dirty="0" smtClean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280085" y="48514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速度</a:t>
            </a:r>
            <a:r>
              <a:rPr lang="en-US" altLang="zh-CN" sz="1600" dirty="0" smtClean="0"/>
              <a:t>/ m/s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2444747" y="2472787"/>
            <a:ext cx="2031804" cy="822305"/>
          </a:xfrm>
          <a:prstGeom prst="wedgeEllipseCallout">
            <a:avLst>
              <a:gd name="adj1" fmla="val 20132"/>
              <a:gd name="adj2" fmla="val 781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ylfaen" pitchFamily="18" charset="0"/>
                <a:ea typeface="楷体_GB2312" pitchFamily="49" charset="-122"/>
              </a:rPr>
              <a:t>目标停止后速度不为零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39" y="5650578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8904" y="5618430"/>
            <a:ext cx="3199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4163" y="302485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理论行进路线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2823" y="2560405"/>
            <a:ext cx="12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融合还原出</a:t>
            </a:r>
            <a:endParaRPr lang="en-US" altLang="zh-CN" sz="1600" dirty="0" smtClean="0"/>
          </a:p>
          <a:p>
            <a:r>
              <a:rPr lang="zh-CN" altLang="en-US" sz="1600" dirty="0" smtClean="0"/>
              <a:t>的行进路线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8036" y="3002324"/>
            <a:ext cx="1853997" cy="544830"/>
          </a:xfrm>
          <a:prstGeom prst="wedgeRoundRectCallout">
            <a:avLst>
              <a:gd name="adj1" fmla="val 36445"/>
              <a:gd name="adj2" fmla="val 987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7030A0"/>
                </a:solidFill>
                <a:ea typeface="楷体_GB2312" pitchFamily="49" charset="-122"/>
              </a:rPr>
              <a:t>速度持续累积误差，不断增大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11"/>
    </mc:Choice>
    <mc:Fallback>
      <p:transition spd="slow" advTm="3931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080074" y="260350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72200" y="1511715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2199" y="4509120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9"/>
    </mc:Choice>
    <mc:Fallback>
      <p:transition spd="slow" advTm="92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5672" r="8038" b="7079"/>
          <a:stretch/>
        </p:blipFill>
        <p:spPr>
          <a:xfrm>
            <a:off x="445348" y="1229113"/>
            <a:ext cx="8231108" cy="44321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65" y="203080"/>
            <a:ext cx="5462966" cy="863600"/>
          </a:xfrm>
        </p:spPr>
        <p:txBody>
          <a:bodyPr/>
          <a:lstStyle/>
          <a:p>
            <a:r>
              <a:rPr lang="zh-CN" altLang="en-US" sz="2800" dirty="0" smtClean="0"/>
              <a:t>验证解决漏检</a:t>
            </a:r>
            <a:r>
              <a:rPr lang="zh-CN" altLang="en-US" sz="2800" dirty="0"/>
              <a:t>后</a:t>
            </a:r>
            <a:r>
              <a:rPr lang="zh-CN" altLang="en-US" sz="2800" dirty="0" smtClean="0"/>
              <a:t>重匹配问题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55576" y="56612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-182444" y="46116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4" name="圆角矩形标注 23"/>
          <p:cNvSpPr/>
          <p:nvPr/>
        </p:nvSpPr>
        <p:spPr bwMode="auto">
          <a:xfrm>
            <a:off x="2801877" y="5307170"/>
            <a:ext cx="1480531" cy="701469"/>
          </a:xfrm>
          <a:prstGeom prst="wedgeRoundRectCallout">
            <a:avLst>
              <a:gd name="adj1" fmla="val 55164"/>
              <a:gd name="adj2" fmla="val -78230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转向时停止提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6" name="圆角矩形标注 25"/>
          <p:cNvSpPr/>
          <p:nvPr/>
        </p:nvSpPr>
        <p:spPr bwMode="auto">
          <a:xfrm>
            <a:off x="5274053" y="5122212"/>
            <a:ext cx="1480531" cy="701469"/>
          </a:xfrm>
          <a:prstGeom prst="wedgeRoundRectCallout">
            <a:avLst>
              <a:gd name="adj1" fmla="val -47709"/>
              <a:gd name="adj2" fmla="val -9156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红色曲线由纯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惯性定位完成</a:t>
            </a:r>
          </a:p>
        </p:txBody>
      </p:sp>
      <p:sp>
        <p:nvSpPr>
          <p:cNvPr id="27" name="圆角矩形标注 26"/>
          <p:cNvSpPr/>
          <p:nvPr/>
        </p:nvSpPr>
        <p:spPr bwMode="auto">
          <a:xfrm>
            <a:off x="2843808" y="3789040"/>
            <a:ext cx="2105107" cy="701469"/>
          </a:xfrm>
          <a:prstGeom prst="wedgeRoundRectCallout">
            <a:avLst>
              <a:gd name="adj1" fmla="val 60795"/>
              <a:gd name="adj2" fmla="val 80270"/>
              <a:gd name="adj3" fmla="val 16667"/>
            </a:avLst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rPr>
              <a:t>蓝色曲线为融合数据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ea typeface="楷体_GB2312" pitchFamily="49" charset="-122"/>
              </a:rPr>
              <a:t>作为</a:t>
            </a:r>
            <a:r>
              <a:rPr lang="en-US" altLang="zh-CN" sz="1600" dirty="0" smtClean="0">
                <a:ea typeface="楷体_GB2312" pitchFamily="49" charset="-122"/>
              </a:rPr>
              <a:t>ground truth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6300192" y="4258310"/>
            <a:ext cx="1385083" cy="701469"/>
          </a:xfrm>
          <a:prstGeom prst="wedgeRoundRectCallout">
            <a:avLst>
              <a:gd name="adj1" fmla="val -81788"/>
              <a:gd name="adj2" fmla="val -21941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en-US" altLang="zh-CN" sz="1600" dirty="0" smtClean="0">
                <a:solidFill>
                  <a:srgbClr val="00B050"/>
                </a:solidFill>
                <a:ea typeface="楷体_GB2312" pitchFamily="49" charset="-122"/>
              </a:rPr>
              <a:t>2</a:t>
            </a:r>
            <a:r>
              <a:rPr lang="zh-CN" altLang="en-US" sz="1600" dirty="0" smtClean="0">
                <a:solidFill>
                  <a:srgbClr val="00B050"/>
                </a:solidFill>
                <a:ea typeface="楷体_GB2312" pitchFamily="49" charset="-122"/>
              </a:rPr>
              <a:t>秒后恢复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60032" y="2909820"/>
            <a:ext cx="1753503" cy="871728"/>
          </a:xfrm>
          <a:prstGeom prst="wedgeRoundRectCallout">
            <a:avLst>
              <a:gd name="adj1" fmla="val -8357"/>
              <a:gd name="adj2" fmla="val 10979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>
                <a:solidFill>
                  <a:srgbClr val="FF0000"/>
                </a:solidFill>
                <a:ea typeface="楷体_GB2312" pitchFamily="49" charset="-122"/>
              </a:rPr>
              <a:t>两</a:t>
            </a: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条曲线差异不大</a:t>
            </a:r>
            <a:endParaRPr lang="en-US" altLang="zh-CN" sz="1600" dirty="0">
              <a:solidFill>
                <a:srgbClr val="FF0000"/>
              </a:solidFill>
              <a:ea typeface="楷体_GB2312" pitchFamily="49" charset="-122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且</a:t>
            </a: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重设位置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后可以快速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恢复融合</a:t>
            </a:r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775"/>
    </mc:Choice>
    <mc:Fallback>
      <p:transition spd="slow" advTm="3577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</a:t>
            </a:r>
            <a:r>
              <a:rPr lang="zh-CN" altLang="zh-CN" sz="1800" dirty="0" smtClean="0"/>
              <a:t>具有</a:t>
            </a:r>
            <a:r>
              <a:rPr lang="en-US" altLang="zh-CN" sz="1800" dirty="0" smtClean="0"/>
              <a:t>IMU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能解决惯性定位中</a:t>
            </a:r>
            <a:r>
              <a:rPr lang="zh-CN" altLang="en-US" sz="1800" dirty="0"/>
              <a:t>两重</a:t>
            </a:r>
            <a:r>
              <a:rPr lang="zh-CN" altLang="en-US" sz="1800" dirty="0" smtClean="0"/>
              <a:t>积分</a:t>
            </a:r>
            <a:r>
              <a:rPr lang="zh-CN" altLang="en-US" sz="1800" dirty="0"/>
              <a:t>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</a:t>
            </a:r>
            <a:r>
              <a:rPr lang="zh-CN" altLang="en-US" sz="1800" dirty="0" smtClean="0"/>
              <a:t>失配（漏检、轨迹切换）问题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1"/>
    </mc:Choice>
    <mc:Fallback>
      <p:transition spd="slow" advTm="587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"/>
    </mc:Choice>
    <mc:Fallback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833</TotalTime>
  <Words>478</Words>
  <Application>Microsoft Office PowerPoint</Application>
  <PresentationFormat>全屏显示(4:3)</PresentationFormat>
  <Paragraphs>108</Paragraphs>
  <Slides>9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仿宋_GB2312</vt:lpstr>
      <vt:lpstr>华文新魏</vt:lpstr>
      <vt:lpstr>华文中宋</vt:lpstr>
      <vt:lpstr>楷体_GB2312</vt:lpstr>
      <vt:lpstr>宋体</vt:lpstr>
      <vt:lpstr>Arial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研究动机</vt:lpstr>
      <vt:lpstr>算法框架（1/2）</vt:lpstr>
      <vt:lpstr>算法框架（2/2）</vt:lpstr>
      <vt:lpstr>验证消除累计误差——简单直线运动情形</vt:lpstr>
      <vt:lpstr>运动路径复杂情形</vt:lpstr>
      <vt:lpstr>验证解决漏检后重匹配问题 ——模拟转向时无视觉信息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85</cp:revision>
  <cp:lastPrinted>2000-10-19T01:13:18Z</cp:lastPrinted>
  <dcterms:created xsi:type="dcterms:W3CDTF">2017-05-17T02:24:03Z</dcterms:created>
  <dcterms:modified xsi:type="dcterms:W3CDTF">2017-05-19T02:23:50Z</dcterms:modified>
</cp:coreProperties>
</file>