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36" r:id="rId4"/>
    <p:sldId id="259" r:id="rId5"/>
    <p:sldId id="339" r:id="rId6"/>
    <p:sldId id="338" r:id="rId7"/>
    <p:sldId id="337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</p:sldIdLst>
  <p:sldSz cx="9144000" cy="5143500" type="screen16x9"/>
  <p:notesSz cx="6858000" cy="9144000"/>
  <p:embeddedFontLst>
    <p:embeddedFont>
      <p:font typeface="#9Slide03 Arima Madurai Black" panose="020B0604020202020204" charset="0"/>
      <p:bold r:id="rId24"/>
    </p:embeddedFont>
    <p:embeddedFont>
      <p:font typeface="#9Slide03 Cousine Bold" panose="020B0604020202020204" charset="0"/>
      <p:bold r:id="rId25"/>
    </p:embeddedFont>
    <p:embeddedFont>
      <p:font typeface="Coming Soon" panose="020B0604020202020204" charset="0"/>
      <p:regular r:id="rId26"/>
    </p:embeddedFont>
    <p:embeddedFont>
      <p:font typeface="Concert One" pitchFamily="2" charset="0"/>
      <p:regular r:id="rId27"/>
    </p:embeddedFont>
    <p:embeddedFont>
      <p:font typeface="Roboto Mono Medium" panose="00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141"/>
    <a:srgbClr val="A8D68C"/>
    <a:srgbClr val="EFD68B"/>
    <a:srgbClr val="FFD216"/>
    <a:srgbClr val="EDEDED"/>
    <a:srgbClr val="E8BCBC"/>
    <a:srgbClr val="C56F6F"/>
    <a:srgbClr val="F2C6C6"/>
    <a:srgbClr val="FFD217"/>
    <a:srgbClr val="FF8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0A0A10-5443-4C01-8BCA-6A3043512DF2}">
  <a:tblStyle styleId="{460A0A10-5443-4C01-8BCA-6A3043512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9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41C2D8-AE42-A1C9-DD5D-EE3A8ED5E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F444A-BAFD-41D1-697F-14A74BF236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2786-A229-4AF0-8E76-2FC084EB0DE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E4A22-E5FD-FE9F-79F6-E874D4236A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29640-292E-FA6F-4652-88C50470C2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076D9-4AC7-4FBB-B015-6A825E82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6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0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82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3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247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58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0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27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812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853034354b_0_24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853034354b_0_24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1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9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57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8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2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33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27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 userDrawn="1"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. . . 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FOR YOUR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ATTENTION!</a:t>
            </a:r>
            <a:b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</a:br>
            <a:endParaRPr sz="1500">
              <a:solidFill>
                <a:srgbClr val="B44141"/>
              </a:solidFill>
              <a:latin typeface="#9Slide03 Arima Madurai Black" panose="00000A00000000000000" pitchFamily="2" charset="0"/>
              <a:ea typeface="Roboto Mono"/>
              <a:cs typeface="#9Slide03 Arima Madurai Black" panose="00000A00000000000000" pitchFamily="2" charset="0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rgbClr val="B44141"/>
              </a:solidFill>
              <a:latin typeface="#9Slide03 Arima Madurai Black" panose="00000A00000000000000" pitchFamily="2" charset="0"/>
              <a:ea typeface="Roboto Mono"/>
              <a:cs typeface="#9Slide03 Arima Madurai Black" panose="00000A00000000000000" pitchFamily="2" charset="0"/>
              <a:sym typeface="Roboto Mon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672763" y="767100"/>
            <a:ext cx="5645596" cy="2469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Quản lý</a:t>
            </a:r>
            <a:br>
              <a:rPr lang="en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điểm </a:t>
            </a:r>
            <a:br>
              <a:rPr lang="en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sinh viên</a:t>
            </a:r>
            <a:endParaRPr>
              <a:solidFill>
                <a:srgbClr val="B44141"/>
              </a:solidFill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1"/>
          </p:nvPr>
        </p:nvSpPr>
        <p:spPr>
          <a:xfrm>
            <a:off x="1636574" y="3683910"/>
            <a:ext cx="14995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Bài tập cuối kì Lập trình Python</a:t>
            </a:r>
            <a:endParaRPr b="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16" name="Google Shape;316;p50"/>
          <p:cNvSpPr/>
          <p:nvPr/>
        </p:nvSpPr>
        <p:spPr>
          <a:xfrm>
            <a:off x="2640700" y="3053014"/>
            <a:ext cx="941273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/>
          <p:cNvSpPr/>
          <p:nvPr/>
        </p:nvSpPr>
        <p:spPr>
          <a:xfrm flipV="1">
            <a:off x="5495002" y="3024085"/>
            <a:ext cx="941273" cy="74648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/>
          <p:cNvSpPr/>
          <p:nvPr/>
        </p:nvSpPr>
        <p:spPr>
          <a:xfrm>
            <a:off x="1870051" y="4413504"/>
            <a:ext cx="1012699" cy="45719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2027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64294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62275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0 không hợp lệ !"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200 không tồn tại !"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"Sĩ số lớp có mã lớp 5 là 5 học sinh"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/subject/GetClassSize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/subject/GetClassSize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5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grpSp>
        <p:nvGrpSpPr>
          <p:cNvPr id="3" name="Google Shape;1737;p111">
            <a:extLst>
              <a:ext uri="{FF2B5EF4-FFF2-40B4-BE49-F238E27FC236}">
                <a16:creationId xmlns:a16="http://schemas.microsoft.com/office/drawing/2014/main" id="{05CEABE8-EC08-86C7-5BEE-91F3F02401B4}"/>
              </a:ext>
            </a:extLst>
          </p:cNvPr>
          <p:cNvGrpSpPr/>
          <p:nvPr/>
        </p:nvGrpSpPr>
        <p:grpSpPr>
          <a:xfrm>
            <a:off x="7003033" y="1035735"/>
            <a:ext cx="862182" cy="822171"/>
            <a:chOff x="1055550" y="2381475"/>
            <a:chExt cx="260800" cy="254125"/>
          </a:xfrm>
          <a:solidFill>
            <a:srgbClr val="EFD68B"/>
          </a:solidFill>
        </p:grpSpPr>
        <p:sp>
          <p:nvSpPr>
            <p:cNvPr id="4" name="Google Shape;1738;p111">
              <a:extLst>
                <a:ext uri="{FF2B5EF4-FFF2-40B4-BE49-F238E27FC236}">
                  <a16:creationId xmlns:a16="http://schemas.microsoft.com/office/drawing/2014/main" id="{51E88699-8120-0F9B-B102-D5BC3C205FFE}"/>
                </a:ext>
              </a:extLst>
            </p:cNvPr>
            <p:cNvSpPr/>
            <p:nvPr/>
          </p:nvSpPr>
          <p:spPr>
            <a:xfrm>
              <a:off x="1055550" y="2381475"/>
              <a:ext cx="260800" cy="254125"/>
            </a:xfrm>
            <a:custGeom>
              <a:avLst/>
              <a:gdLst/>
              <a:ahLst/>
              <a:cxnLst/>
              <a:rect l="l" t="t" r="r" b="b"/>
              <a:pathLst>
                <a:path w="10432" h="10165" extrusionOk="0">
                  <a:moveTo>
                    <a:pt x="7307" y="1049"/>
                  </a:moveTo>
                  <a:cubicBezTo>
                    <a:pt x="7324" y="1049"/>
                    <a:pt x="7342" y="1049"/>
                    <a:pt x="7359" y="1049"/>
                  </a:cubicBezTo>
                  <a:cubicBezTo>
                    <a:pt x="9574" y="1049"/>
                    <a:pt x="10026" y="4097"/>
                    <a:pt x="8288" y="5169"/>
                  </a:cubicBezTo>
                  <a:cubicBezTo>
                    <a:pt x="7928" y="5393"/>
                    <a:pt x="7545" y="5493"/>
                    <a:pt x="7169" y="5493"/>
                  </a:cubicBezTo>
                  <a:cubicBezTo>
                    <a:pt x="6027" y="5493"/>
                    <a:pt x="4954" y="4571"/>
                    <a:pt x="4811" y="3407"/>
                  </a:cubicBezTo>
                  <a:cubicBezTo>
                    <a:pt x="4646" y="1949"/>
                    <a:pt x="5967" y="1049"/>
                    <a:pt x="7307" y="1049"/>
                  </a:cubicBezTo>
                  <a:close/>
                  <a:moveTo>
                    <a:pt x="4144" y="6241"/>
                  </a:moveTo>
                  <a:lnTo>
                    <a:pt x="4168" y="6265"/>
                  </a:lnTo>
                  <a:cubicBezTo>
                    <a:pt x="4215" y="6312"/>
                    <a:pt x="4263" y="6360"/>
                    <a:pt x="4311" y="6384"/>
                  </a:cubicBezTo>
                  <a:cubicBezTo>
                    <a:pt x="3596" y="7384"/>
                    <a:pt x="2715" y="8503"/>
                    <a:pt x="1643" y="9027"/>
                  </a:cubicBezTo>
                  <a:cubicBezTo>
                    <a:pt x="1501" y="8884"/>
                    <a:pt x="1382" y="8741"/>
                    <a:pt x="1239" y="8622"/>
                  </a:cubicBezTo>
                  <a:cubicBezTo>
                    <a:pt x="2025" y="7622"/>
                    <a:pt x="3120" y="6955"/>
                    <a:pt x="4144" y="6241"/>
                  </a:cubicBezTo>
                  <a:close/>
                  <a:moveTo>
                    <a:pt x="7444" y="0"/>
                  </a:moveTo>
                  <a:cubicBezTo>
                    <a:pt x="7416" y="0"/>
                    <a:pt x="7387" y="1"/>
                    <a:pt x="7359" y="1"/>
                  </a:cubicBezTo>
                  <a:cubicBezTo>
                    <a:pt x="5454" y="1"/>
                    <a:pt x="3882" y="1192"/>
                    <a:pt x="3787" y="3145"/>
                  </a:cubicBezTo>
                  <a:cubicBezTo>
                    <a:pt x="3739" y="3550"/>
                    <a:pt x="3811" y="3978"/>
                    <a:pt x="3930" y="4359"/>
                  </a:cubicBezTo>
                  <a:cubicBezTo>
                    <a:pt x="3906" y="4645"/>
                    <a:pt x="3834" y="4931"/>
                    <a:pt x="3787" y="5241"/>
                  </a:cubicBezTo>
                  <a:cubicBezTo>
                    <a:pt x="2477" y="6169"/>
                    <a:pt x="1048" y="7027"/>
                    <a:pt x="119" y="8384"/>
                  </a:cubicBezTo>
                  <a:cubicBezTo>
                    <a:pt x="0" y="8598"/>
                    <a:pt x="48" y="8837"/>
                    <a:pt x="215" y="9027"/>
                  </a:cubicBezTo>
                  <a:cubicBezTo>
                    <a:pt x="500" y="9360"/>
                    <a:pt x="834" y="9694"/>
                    <a:pt x="1143" y="10003"/>
                  </a:cubicBezTo>
                  <a:cubicBezTo>
                    <a:pt x="1251" y="10111"/>
                    <a:pt x="1385" y="10164"/>
                    <a:pt x="1525" y="10164"/>
                  </a:cubicBezTo>
                  <a:cubicBezTo>
                    <a:pt x="1572" y="10164"/>
                    <a:pt x="1620" y="10158"/>
                    <a:pt x="1667" y="10146"/>
                  </a:cubicBezTo>
                  <a:cubicBezTo>
                    <a:pt x="3334" y="9503"/>
                    <a:pt x="4501" y="7860"/>
                    <a:pt x="5549" y="6479"/>
                  </a:cubicBezTo>
                  <a:cubicBezTo>
                    <a:pt x="5716" y="6431"/>
                    <a:pt x="5859" y="6360"/>
                    <a:pt x="6002" y="6265"/>
                  </a:cubicBezTo>
                  <a:cubicBezTo>
                    <a:pt x="6409" y="6385"/>
                    <a:pt x="6835" y="6449"/>
                    <a:pt x="7262" y="6449"/>
                  </a:cubicBezTo>
                  <a:cubicBezTo>
                    <a:pt x="7510" y="6449"/>
                    <a:pt x="7757" y="6427"/>
                    <a:pt x="8002" y="6384"/>
                  </a:cubicBezTo>
                  <a:cubicBezTo>
                    <a:pt x="9598" y="6122"/>
                    <a:pt x="10431" y="4431"/>
                    <a:pt x="10383" y="2954"/>
                  </a:cubicBezTo>
                  <a:cubicBezTo>
                    <a:pt x="10383" y="1316"/>
                    <a:pt x="9050" y="0"/>
                    <a:pt x="7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B44141"/>
                </a:highlight>
              </a:endParaRPr>
            </a:p>
          </p:txBody>
        </p:sp>
        <p:sp>
          <p:nvSpPr>
            <p:cNvPr id="5" name="Google Shape;1739;p111">
              <a:extLst>
                <a:ext uri="{FF2B5EF4-FFF2-40B4-BE49-F238E27FC236}">
                  <a16:creationId xmlns:a16="http://schemas.microsoft.com/office/drawing/2014/main" id="{ED6DEDEE-C084-147B-C9DA-CC405CF80195}"/>
                </a:ext>
              </a:extLst>
            </p:cNvPr>
            <p:cNvSpPr/>
            <p:nvPr/>
          </p:nvSpPr>
          <p:spPr>
            <a:xfrm>
              <a:off x="1191575" y="2417375"/>
              <a:ext cx="67625" cy="44375"/>
            </a:xfrm>
            <a:custGeom>
              <a:avLst/>
              <a:gdLst/>
              <a:ahLst/>
              <a:cxnLst/>
              <a:rect l="l" t="t" r="r" b="b"/>
              <a:pathLst>
                <a:path w="2705" h="1775" extrusionOk="0">
                  <a:moveTo>
                    <a:pt x="1518" y="1"/>
                  </a:moveTo>
                  <a:cubicBezTo>
                    <a:pt x="1317" y="1"/>
                    <a:pt x="1114" y="39"/>
                    <a:pt x="918" y="113"/>
                  </a:cubicBezTo>
                  <a:cubicBezTo>
                    <a:pt x="370" y="304"/>
                    <a:pt x="13" y="828"/>
                    <a:pt x="13" y="1399"/>
                  </a:cubicBezTo>
                  <a:cubicBezTo>
                    <a:pt x="1" y="1649"/>
                    <a:pt x="191" y="1774"/>
                    <a:pt x="388" y="1774"/>
                  </a:cubicBezTo>
                  <a:cubicBezTo>
                    <a:pt x="584" y="1774"/>
                    <a:pt x="787" y="1649"/>
                    <a:pt x="799" y="1399"/>
                  </a:cubicBezTo>
                  <a:cubicBezTo>
                    <a:pt x="814" y="990"/>
                    <a:pt x="1143" y="778"/>
                    <a:pt x="1487" y="778"/>
                  </a:cubicBezTo>
                  <a:cubicBezTo>
                    <a:pt x="1663" y="778"/>
                    <a:pt x="1844" y="834"/>
                    <a:pt x="1989" y="947"/>
                  </a:cubicBezTo>
                  <a:cubicBezTo>
                    <a:pt x="2069" y="1009"/>
                    <a:pt x="2147" y="1036"/>
                    <a:pt x="2218" y="1036"/>
                  </a:cubicBezTo>
                  <a:cubicBezTo>
                    <a:pt x="2526" y="1036"/>
                    <a:pt x="2704" y="532"/>
                    <a:pt x="2394" y="280"/>
                  </a:cubicBezTo>
                  <a:cubicBezTo>
                    <a:pt x="2134" y="92"/>
                    <a:pt x="1829" y="1"/>
                    <a:pt x="15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B44141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55569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"Học sinh với ID 0 không tồn tại."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"Mr. Jordan Salmon mã học sinh 1 có điểm cuối kì trung bình là 2.8600000000000003"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/average_grade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/average_grade/{student_id}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student_id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43E761E5-5AF0-6DE3-E507-9E1407785B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80" y="1088240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0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88511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0 không hợp lệ!"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1555 không tồn tại!"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"Điểm trung bình cuối tất cả các môn của lớp có mã lớp 1 là 3.31"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/subject/CalculateClassAvg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/subject/CalculateClassAvg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41D5A62A-6324-6D66-F863-F0ED837E38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81" y="1088240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Cousine Bold" panose="02070709020205020404" pitchFamily="49" charset="0"/>
                <a:cs typeface="#9Slide03 Cousine Bold" panose="02070709020205020404" pitchFamily="49" charset="0"/>
              </a:rPr>
              <a:t>02</a:t>
            </a:r>
            <a:endParaRPr>
              <a:latin typeface="#9Slide03 Cousine Bold" panose="02070709020205020404" pitchFamily="49" charset="0"/>
              <a:cs typeface="#9Slide03 Cousine Bold" panose="02070709020205020404" pitchFamily="49" charset="0"/>
            </a:endParaRPr>
          </a:p>
        </p:txBody>
      </p:sp>
      <p:pic>
        <p:nvPicPr>
          <p:cNvPr id="351" name="Google Shape;351;p53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567159" y="2552648"/>
            <a:ext cx="4060524" cy="142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PANDAS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2" name="Google Shape;1460;p109">
            <a:extLst>
              <a:ext uri="{FF2B5EF4-FFF2-40B4-BE49-F238E27FC236}">
                <a16:creationId xmlns:a16="http://schemas.microsoft.com/office/drawing/2014/main" id="{4C0A1374-8896-C228-0552-4BD2C22C67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699" y="1256937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text&#10;&#10;Description automatically generated">
            <a:extLst>
              <a:ext uri="{FF2B5EF4-FFF2-40B4-BE49-F238E27FC236}">
                <a16:creationId xmlns:a16="http://schemas.microsoft.com/office/drawing/2014/main" id="{D632ACA5-40FC-1FD9-6F41-6A1DFDB7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883" y="1984399"/>
            <a:ext cx="1093399" cy="441631"/>
          </a:xfrm>
          <a:prstGeom prst="rect">
            <a:avLst/>
          </a:prstGeom>
        </p:spPr>
      </p:pic>
      <p:pic>
        <p:nvPicPr>
          <p:cNvPr id="4" name="Google Shape;1158;p97">
            <a:extLst>
              <a:ext uri="{FF2B5EF4-FFF2-40B4-BE49-F238E27FC236}">
                <a16:creationId xmlns:a16="http://schemas.microsoft.com/office/drawing/2014/main" id="{A753D48B-C1A6-AC12-2B80-57E26F22E5CA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729287">
            <a:off x="3856962" y="1303913"/>
            <a:ext cx="1480918" cy="1160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8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/getTopPD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/getTopPD</a:t>
            </a:r>
            <a:endParaRPr lang="en-US" b="1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5F401-A1D4-62BA-A26D-2BEE514E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00" y="1569758"/>
            <a:ext cx="3477110" cy="2819794"/>
          </a:xfrm>
          <a:prstGeom prst="rect">
            <a:avLst/>
          </a:prstGeom>
        </p:spPr>
      </p:pic>
      <p:pic>
        <p:nvPicPr>
          <p:cNvPr id="5" name="Google Shape;1124;p95">
            <a:extLst>
              <a:ext uri="{FF2B5EF4-FFF2-40B4-BE49-F238E27FC236}">
                <a16:creationId xmlns:a16="http://schemas.microsoft.com/office/drawing/2014/main" id="{CC15C99E-DC59-C8C6-3CB8-301632CB30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978403" flipH="1">
            <a:off x="2466233" y="2627262"/>
            <a:ext cx="1748257" cy="46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6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9458"/>
              </p:ext>
            </p:extLst>
          </p:nvPr>
        </p:nvGraphicFramePr>
        <p:xfrm>
          <a:off x="1634774" y="2757201"/>
          <a:ext cx="6292318" cy="1876676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572653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1304023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"midScore,endScore", "msg": "Score must be postitive" } }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/getSimilarPD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/getSimilarPD</a:t>
            </a:r>
            <a:endParaRPr lang="en-US" b="1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midScore = 5, endScore = 5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ra(mẫu): </a:t>
            </a:r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207B4-DA83-390F-4ED4-AB93FBF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60" y="3391766"/>
            <a:ext cx="3452105" cy="1157437"/>
          </a:xfrm>
          <a:prstGeom prst="rect">
            <a:avLst/>
          </a:prstGeom>
        </p:spPr>
      </p:pic>
      <p:pic>
        <p:nvPicPr>
          <p:cNvPr id="2" name="Google Shape;1792;p114">
            <a:extLst>
              <a:ext uri="{FF2B5EF4-FFF2-40B4-BE49-F238E27FC236}">
                <a16:creationId xmlns:a16="http://schemas.microsoft.com/office/drawing/2014/main" id="{EAF8D3FA-31AE-9A40-3022-DFDD57A3C8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994" y="952049"/>
            <a:ext cx="1046098" cy="905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0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55289"/>
              </p:ext>
            </p:extLst>
          </p:nvPr>
        </p:nvGraphicFramePr>
        <p:xfrm>
          <a:off x="1634774" y="2681584"/>
          <a:ext cx="6292318" cy="199989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"subjectid"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"Giá trị subjectid không thể nhỏ hơn hoặc bằng 0"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"Không tồn tại môn học"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"Thống kê điểm tổng kết theo lớp môn Python"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"data": { "Python": { "Điểm giữa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6.2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cuối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tổng kết":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2.78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}, "TE31A": { "Điểm giữa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cuối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tổng kết":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1.26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},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} }</a:t>
                      </a:r>
                      <a:b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6" y="1404751"/>
            <a:ext cx="6972961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/statistic/Subject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/statistic/Subject/{subjectid}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grpSp>
        <p:nvGrpSpPr>
          <p:cNvPr id="2" name="Google Shape;1625;p111">
            <a:extLst>
              <a:ext uri="{FF2B5EF4-FFF2-40B4-BE49-F238E27FC236}">
                <a16:creationId xmlns:a16="http://schemas.microsoft.com/office/drawing/2014/main" id="{9AECEC3E-3360-A20B-65F1-1F8357D80435}"/>
              </a:ext>
            </a:extLst>
          </p:cNvPr>
          <p:cNvGrpSpPr/>
          <p:nvPr/>
        </p:nvGrpSpPr>
        <p:grpSpPr>
          <a:xfrm>
            <a:off x="7053639" y="939978"/>
            <a:ext cx="873453" cy="942733"/>
            <a:chOff x="4510425" y="3667025"/>
            <a:chExt cx="266150" cy="228725"/>
          </a:xfrm>
          <a:solidFill>
            <a:srgbClr val="E8BCBC"/>
          </a:solidFill>
        </p:grpSpPr>
        <p:sp>
          <p:nvSpPr>
            <p:cNvPr id="3" name="Google Shape;1626;p111">
              <a:extLst>
                <a:ext uri="{FF2B5EF4-FFF2-40B4-BE49-F238E27FC236}">
                  <a16:creationId xmlns:a16="http://schemas.microsoft.com/office/drawing/2014/main" id="{542DC99D-D2DD-8FA1-BB30-C665A2252A87}"/>
                </a:ext>
              </a:extLst>
            </p:cNvPr>
            <p:cNvSpPr/>
            <p:nvPr/>
          </p:nvSpPr>
          <p:spPr>
            <a:xfrm>
              <a:off x="4598550" y="3667025"/>
              <a:ext cx="89925" cy="228725"/>
            </a:xfrm>
            <a:custGeom>
              <a:avLst/>
              <a:gdLst/>
              <a:ahLst/>
              <a:cxnLst/>
              <a:rect l="l" t="t" r="r" b="b"/>
              <a:pathLst>
                <a:path w="3597" h="9149" extrusionOk="0">
                  <a:moveTo>
                    <a:pt x="1442" y="900"/>
                  </a:moveTo>
                  <a:cubicBezTo>
                    <a:pt x="1870" y="900"/>
                    <a:pt x="2276" y="959"/>
                    <a:pt x="2310" y="1162"/>
                  </a:cubicBezTo>
                  <a:cubicBezTo>
                    <a:pt x="2358" y="1876"/>
                    <a:pt x="2334" y="2614"/>
                    <a:pt x="2382" y="3329"/>
                  </a:cubicBezTo>
                  <a:cubicBezTo>
                    <a:pt x="2477" y="4948"/>
                    <a:pt x="2596" y="6591"/>
                    <a:pt x="2334" y="8187"/>
                  </a:cubicBezTo>
                  <a:cubicBezTo>
                    <a:pt x="2187" y="8198"/>
                    <a:pt x="2038" y="8209"/>
                    <a:pt x="1896" y="8209"/>
                  </a:cubicBezTo>
                  <a:cubicBezTo>
                    <a:pt x="1418" y="8209"/>
                    <a:pt x="1013" y="8085"/>
                    <a:pt x="977" y="7425"/>
                  </a:cubicBezTo>
                  <a:cubicBezTo>
                    <a:pt x="929" y="6782"/>
                    <a:pt x="1072" y="6139"/>
                    <a:pt x="1096" y="5496"/>
                  </a:cubicBezTo>
                  <a:cubicBezTo>
                    <a:pt x="1120" y="3972"/>
                    <a:pt x="977" y="2448"/>
                    <a:pt x="929" y="923"/>
                  </a:cubicBezTo>
                  <a:cubicBezTo>
                    <a:pt x="1088" y="910"/>
                    <a:pt x="1267" y="900"/>
                    <a:pt x="1442" y="900"/>
                  </a:cubicBezTo>
                  <a:close/>
                  <a:moveTo>
                    <a:pt x="1387" y="1"/>
                  </a:moveTo>
                  <a:cubicBezTo>
                    <a:pt x="1085" y="1"/>
                    <a:pt x="779" y="18"/>
                    <a:pt x="477" y="18"/>
                  </a:cubicBezTo>
                  <a:cubicBezTo>
                    <a:pt x="358" y="18"/>
                    <a:pt x="238" y="66"/>
                    <a:pt x="167" y="138"/>
                  </a:cubicBezTo>
                  <a:cubicBezTo>
                    <a:pt x="48" y="209"/>
                    <a:pt x="0" y="352"/>
                    <a:pt x="0" y="471"/>
                  </a:cubicBezTo>
                  <a:cubicBezTo>
                    <a:pt x="0" y="2543"/>
                    <a:pt x="238" y="4591"/>
                    <a:pt x="72" y="6663"/>
                  </a:cubicBezTo>
                  <a:cubicBezTo>
                    <a:pt x="0" y="7401"/>
                    <a:pt x="0" y="8211"/>
                    <a:pt x="548" y="8782"/>
                  </a:cubicBezTo>
                  <a:cubicBezTo>
                    <a:pt x="827" y="9074"/>
                    <a:pt x="1218" y="9148"/>
                    <a:pt x="1620" y="9148"/>
                  </a:cubicBezTo>
                  <a:cubicBezTo>
                    <a:pt x="2005" y="9148"/>
                    <a:pt x="2400" y="9080"/>
                    <a:pt x="2715" y="9068"/>
                  </a:cubicBezTo>
                  <a:cubicBezTo>
                    <a:pt x="2906" y="9068"/>
                    <a:pt x="3096" y="8925"/>
                    <a:pt x="3144" y="8734"/>
                  </a:cubicBezTo>
                  <a:cubicBezTo>
                    <a:pt x="3596" y="6567"/>
                    <a:pt x="3334" y="4353"/>
                    <a:pt x="3239" y="2162"/>
                  </a:cubicBezTo>
                  <a:cubicBezTo>
                    <a:pt x="3215" y="1614"/>
                    <a:pt x="3406" y="614"/>
                    <a:pt x="2787" y="280"/>
                  </a:cubicBezTo>
                  <a:cubicBezTo>
                    <a:pt x="2347" y="46"/>
                    <a:pt x="1871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27;p111">
              <a:extLst>
                <a:ext uri="{FF2B5EF4-FFF2-40B4-BE49-F238E27FC236}">
                  <a16:creationId xmlns:a16="http://schemas.microsoft.com/office/drawing/2014/main" id="{F75D3EFB-BA27-FA19-54D5-F6F3B6254006}"/>
                </a:ext>
              </a:extLst>
            </p:cNvPr>
            <p:cNvSpPr/>
            <p:nvPr/>
          </p:nvSpPr>
          <p:spPr>
            <a:xfrm>
              <a:off x="4510425" y="3739025"/>
              <a:ext cx="90525" cy="156625"/>
            </a:xfrm>
            <a:custGeom>
              <a:avLst/>
              <a:gdLst/>
              <a:ahLst/>
              <a:cxnLst/>
              <a:rect l="l" t="t" r="r" b="b"/>
              <a:pathLst>
                <a:path w="3621" h="6265" extrusionOk="0">
                  <a:moveTo>
                    <a:pt x="1892" y="934"/>
                  </a:moveTo>
                  <a:cubicBezTo>
                    <a:pt x="2065" y="934"/>
                    <a:pt x="2121" y="1012"/>
                    <a:pt x="2168" y="1354"/>
                  </a:cubicBezTo>
                  <a:cubicBezTo>
                    <a:pt x="2239" y="2020"/>
                    <a:pt x="2168" y="2735"/>
                    <a:pt x="2168" y="3402"/>
                  </a:cubicBezTo>
                  <a:cubicBezTo>
                    <a:pt x="2144" y="3878"/>
                    <a:pt x="2144" y="4354"/>
                    <a:pt x="2215" y="4807"/>
                  </a:cubicBezTo>
                  <a:lnTo>
                    <a:pt x="2263" y="5116"/>
                  </a:lnTo>
                  <a:cubicBezTo>
                    <a:pt x="2263" y="5164"/>
                    <a:pt x="2287" y="5235"/>
                    <a:pt x="2311" y="5307"/>
                  </a:cubicBezTo>
                  <a:lnTo>
                    <a:pt x="2287" y="5307"/>
                  </a:lnTo>
                  <a:cubicBezTo>
                    <a:pt x="2096" y="5319"/>
                    <a:pt x="1906" y="5325"/>
                    <a:pt x="1715" y="5325"/>
                  </a:cubicBezTo>
                  <a:cubicBezTo>
                    <a:pt x="1525" y="5325"/>
                    <a:pt x="1334" y="5319"/>
                    <a:pt x="1144" y="5307"/>
                  </a:cubicBezTo>
                  <a:cubicBezTo>
                    <a:pt x="1120" y="3878"/>
                    <a:pt x="977" y="2425"/>
                    <a:pt x="1049" y="996"/>
                  </a:cubicBezTo>
                  <a:lnTo>
                    <a:pt x="1501" y="973"/>
                  </a:lnTo>
                  <a:cubicBezTo>
                    <a:pt x="1675" y="956"/>
                    <a:pt x="1800" y="934"/>
                    <a:pt x="1892" y="934"/>
                  </a:cubicBezTo>
                  <a:close/>
                  <a:moveTo>
                    <a:pt x="1894" y="0"/>
                  </a:moveTo>
                  <a:cubicBezTo>
                    <a:pt x="1451" y="0"/>
                    <a:pt x="962" y="104"/>
                    <a:pt x="596" y="115"/>
                  </a:cubicBezTo>
                  <a:cubicBezTo>
                    <a:pt x="429" y="115"/>
                    <a:pt x="287" y="210"/>
                    <a:pt x="215" y="377"/>
                  </a:cubicBezTo>
                  <a:cubicBezTo>
                    <a:pt x="167" y="425"/>
                    <a:pt x="144" y="496"/>
                    <a:pt x="144" y="568"/>
                  </a:cubicBezTo>
                  <a:cubicBezTo>
                    <a:pt x="1" y="2282"/>
                    <a:pt x="215" y="3997"/>
                    <a:pt x="215" y="5688"/>
                  </a:cubicBezTo>
                  <a:cubicBezTo>
                    <a:pt x="239" y="5902"/>
                    <a:pt x="382" y="6069"/>
                    <a:pt x="572" y="6140"/>
                  </a:cubicBezTo>
                  <a:cubicBezTo>
                    <a:pt x="964" y="6221"/>
                    <a:pt x="1364" y="6264"/>
                    <a:pt x="1767" y="6264"/>
                  </a:cubicBezTo>
                  <a:cubicBezTo>
                    <a:pt x="2074" y="6264"/>
                    <a:pt x="2383" y="6239"/>
                    <a:pt x="2692" y="6188"/>
                  </a:cubicBezTo>
                  <a:cubicBezTo>
                    <a:pt x="3621" y="6045"/>
                    <a:pt x="3097" y="4283"/>
                    <a:pt x="3097" y="3735"/>
                  </a:cubicBezTo>
                  <a:cubicBezTo>
                    <a:pt x="3073" y="2735"/>
                    <a:pt x="3216" y="1687"/>
                    <a:pt x="2978" y="711"/>
                  </a:cubicBezTo>
                  <a:cubicBezTo>
                    <a:pt x="2850" y="138"/>
                    <a:pt x="2403" y="0"/>
                    <a:pt x="1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28;p111">
              <a:extLst>
                <a:ext uri="{FF2B5EF4-FFF2-40B4-BE49-F238E27FC236}">
                  <a16:creationId xmlns:a16="http://schemas.microsoft.com/office/drawing/2014/main" id="{57FF7CCF-F7EE-085C-753C-2C59CF68DDF5}"/>
                </a:ext>
              </a:extLst>
            </p:cNvPr>
            <p:cNvSpPr/>
            <p:nvPr/>
          </p:nvSpPr>
          <p:spPr>
            <a:xfrm>
              <a:off x="4691425" y="3698050"/>
              <a:ext cx="85150" cy="196625"/>
            </a:xfrm>
            <a:custGeom>
              <a:avLst/>
              <a:gdLst/>
              <a:ahLst/>
              <a:cxnLst/>
              <a:rect l="l" t="t" r="r" b="b"/>
              <a:pathLst>
                <a:path w="3406" h="7865" extrusionOk="0">
                  <a:moveTo>
                    <a:pt x="1465" y="933"/>
                  </a:moveTo>
                  <a:cubicBezTo>
                    <a:pt x="1644" y="933"/>
                    <a:pt x="1822" y="945"/>
                    <a:pt x="2001" y="968"/>
                  </a:cubicBezTo>
                  <a:cubicBezTo>
                    <a:pt x="2501" y="1040"/>
                    <a:pt x="2263" y="2445"/>
                    <a:pt x="2263" y="2754"/>
                  </a:cubicBezTo>
                  <a:cubicBezTo>
                    <a:pt x="2263" y="4136"/>
                    <a:pt x="2239" y="5517"/>
                    <a:pt x="2334" y="6898"/>
                  </a:cubicBezTo>
                  <a:cubicBezTo>
                    <a:pt x="1906" y="6898"/>
                    <a:pt x="1477" y="6946"/>
                    <a:pt x="1048" y="6946"/>
                  </a:cubicBezTo>
                  <a:cubicBezTo>
                    <a:pt x="953" y="5922"/>
                    <a:pt x="1024" y="4874"/>
                    <a:pt x="977" y="3874"/>
                  </a:cubicBezTo>
                  <a:cubicBezTo>
                    <a:pt x="953" y="2897"/>
                    <a:pt x="929" y="1945"/>
                    <a:pt x="929" y="968"/>
                  </a:cubicBezTo>
                  <a:cubicBezTo>
                    <a:pt x="1108" y="945"/>
                    <a:pt x="1286" y="933"/>
                    <a:pt x="1465" y="933"/>
                  </a:cubicBezTo>
                  <a:close/>
                  <a:moveTo>
                    <a:pt x="1570" y="0"/>
                  </a:moveTo>
                  <a:cubicBezTo>
                    <a:pt x="1108" y="0"/>
                    <a:pt x="646" y="72"/>
                    <a:pt x="334" y="135"/>
                  </a:cubicBezTo>
                  <a:cubicBezTo>
                    <a:pt x="143" y="159"/>
                    <a:pt x="0" y="325"/>
                    <a:pt x="0" y="516"/>
                  </a:cubicBezTo>
                  <a:cubicBezTo>
                    <a:pt x="0" y="540"/>
                    <a:pt x="0" y="564"/>
                    <a:pt x="0" y="587"/>
                  </a:cubicBezTo>
                  <a:cubicBezTo>
                    <a:pt x="0" y="1778"/>
                    <a:pt x="48" y="2993"/>
                    <a:pt x="72" y="4183"/>
                  </a:cubicBezTo>
                  <a:cubicBezTo>
                    <a:pt x="119" y="5279"/>
                    <a:pt x="48" y="6398"/>
                    <a:pt x="191" y="7493"/>
                  </a:cubicBezTo>
                  <a:cubicBezTo>
                    <a:pt x="238" y="7708"/>
                    <a:pt x="453" y="7803"/>
                    <a:pt x="643" y="7827"/>
                  </a:cubicBezTo>
                  <a:cubicBezTo>
                    <a:pt x="861" y="7855"/>
                    <a:pt x="1076" y="7864"/>
                    <a:pt x="1291" y="7864"/>
                  </a:cubicBezTo>
                  <a:cubicBezTo>
                    <a:pt x="1736" y="7864"/>
                    <a:pt x="2177" y="7824"/>
                    <a:pt x="2626" y="7824"/>
                  </a:cubicBezTo>
                  <a:cubicBezTo>
                    <a:pt x="2695" y="7824"/>
                    <a:pt x="2765" y="7825"/>
                    <a:pt x="2834" y="7827"/>
                  </a:cubicBezTo>
                  <a:cubicBezTo>
                    <a:pt x="3096" y="7827"/>
                    <a:pt x="3311" y="7613"/>
                    <a:pt x="3311" y="7374"/>
                  </a:cubicBezTo>
                  <a:cubicBezTo>
                    <a:pt x="3120" y="5255"/>
                    <a:pt x="3406" y="3088"/>
                    <a:pt x="3191" y="992"/>
                  </a:cubicBezTo>
                  <a:cubicBezTo>
                    <a:pt x="3117" y="202"/>
                    <a:pt x="2343" y="0"/>
                    <a:pt x="1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0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59872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"classid"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  <a:endParaRPr lang="en-US" sz="1400" b="0" i="0" u="none" strike="noStrike" cap="none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"id":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"name":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"TT37H2"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  <a:endParaRPr lang="en-US" sz="1400" b="0" i="0" u="none" strike="noStrike" cap="none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/class/UpdateNameClass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/class/UpdateNameClass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className = “TT37H2”, classid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8;p114">
            <a:extLst>
              <a:ext uri="{FF2B5EF4-FFF2-40B4-BE49-F238E27FC236}">
                <a16:creationId xmlns:a16="http://schemas.microsoft.com/office/drawing/2014/main" id="{607F0FDF-55C9-AA2F-CED2-C637C1816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52728" y="787613"/>
            <a:ext cx="800719" cy="123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2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70618"/>
              </p:ext>
            </p:extLst>
          </p:nvPr>
        </p:nvGraphicFramePr>
        <p:xfrm>
          <a:off x="1634774" y="2791581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"subject_id"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"Giá trị subject_id không thể nhỏ hơn hoặc bằng 0"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"Không tồn tại môn học"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"Số học sinh qua môn Python là: 294"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/passing_students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/passing_students/{subject_id}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subject_id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92;p114">
            <a:extLst>
              <a:ext uri="{FF2B5EF4-FFF2-40B4-BE49-F238E27FC236}">
                <a16:creationId xmlns:a16="http://schemas.microsoft.com/office/drawing/2014/main" id="{D8CEA2FF-05BB-08CB-C49C-9E03926A96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994" y="952049"/>
            <a:ext cx="1046098" cy="905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9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99653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"message":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môn không tồn tại"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"message":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"Tên môn đã được cập nhật"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"updated_subject": { "id":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"name":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"Web Technology"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/subject/UpdateSubjectName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/subject/UpdateSubjectName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subject_id = 4, subject_name = "Web Technology”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8;p114">
            <a:extLst>
              <a:ext uri="{FF2B5EF4-FFF2-40B4-BE49-F238E27FC236}">
                <a16:creationId xmlns:a16="http://schemas.microsoft.com/office/drawing/2014/main" id="{CA364B86-66BA-8BBB-B356-A14D713B92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52728" y="787613"/>
            <a:ext cx="800719" cy="123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0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792616" y="644298"/>
            <a:ext cx="55587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GIỚI THIỆU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Đ</a:t>
            </a:r>
            <a:r>
              <a:rPr lang="en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ề tài: </a:t>
            </a:r>
            <a:r>
              <a:rPr lang="en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Quản lý lương nhân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Thư viện sử dụng: 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Python, </a:t>
            </a:r>
            <a:r>
              <a:rPr lang="en-US" sz="1500" dirty="0" err="1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FastAPI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, </a:t>
            </a:r>
            <a:r>
              <a:rPr lang="en-US" sz="1500" dirty="0" err="1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SQLAlchemy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, SQLite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Thành </a:t>
            </a:r>
            <a:r>
              <a:rPr lang="en-US" sz="1500" b="1" dirty="0" err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viên</a:t>
            </a: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 </a:t>
            </a:r>
            <a:r>
              <a:rPr lang="en-US" sz="1500" b="1" dirty="0" err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nhóm</a:t>
            </a: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75E76-1C8D-1DB8-1398-58BCA453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3550"/>
              </p:ext>
            </p:extLst>
          </p:nvPr>
        </p:nvGraphicFramePr>
        <p:xfrm>
          <a:off x="1517851" y="2407658"/>
          <a:ext cx="6599208" cy="1707143"/>
        </p:xfrm>
        <a:graphic>
          <a:graphicData uri="http://schemas.openxmlformats.org/drawingml/2006/table">
            <a:tbl>
              <a:tblPr firstRow="1" bandRow="1">
                <a:tableStyleId>{460A0A10-5443-4C01-8BCA-6A3043512DF2}</a:tableStyleId>
              </a:tblPr>
              <a:tblGrid>
                <a:gridCol w="2199736">
                  <a:extLst>
                    <a:ext uri="{9D8B030D-6E8A-4147-A177-3AD203B41FA5}">
                      <a16:colId xmlns:a16="http://schemas.microsoft.com/office/drawing/2014/main" val="2759360108"/>
                    </a:ext>
                  </a:extLst>
                </a:gridCol>
                <a:gridCol w="2415308">
                  <a:extLst>
                    <a:ext uri="{9D8B030D-6E8A-4147-A177-3AD203B41FA5}">
                      <a16:colId xmlns:a16="http://schemas.microsoft.com/office/drawing/2014/main" val="3729826717"/>
                    </a:ext>
                  </a:extLst>
                </a:gridCol>
                <a:gridCol w="1984164">
                  <a:extLst>
                    <a:ext uri="{9D8B030D-6E8A-4147-A177-3AD203B41FA5}">
                      <a16:colId xmlns:a16="http://schemas.microsoft.com/office/drawing/2014/main" val="1017514271"/>
                    </a:ext>
                  </a:extLst>
                </a:gridCol>
              </a:tblGrid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B44141"/>
                          </a:solidFill>
                          <a:latin typeface="Arial (Headings)"/>
                        </a:rPr>
                        <a:t>Mã sinh viên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rgbClr val="B44141"/>
                          </a:solidFill>
                          <a:latin typeface="Arial (Headings)"/>
                          <a:cs typeface="Arial"/>
                          <a:sym typeface="Arial"/>
                        </a:rPr>
                        <a:t>Họ và tên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B44141"/>
                          </a:solidFill>
                          <a:latin typeface="Arial (Headings)"/>
                        </a:rPr>
                        <a:t>Nhiệm vụ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8371"/>
                  </a:ext>
                </a:extLst>
              </a:tr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A37527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Đỗ Anh Thư (Trưởng nhóm)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Kết nối CSDL, viết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41831"/>
                  </a:ext>
                </a:extLst>
              </a:tr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A38221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Vũ Thế 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Làm Word, viết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49881"/>
                  </a:ext>
                </a:extLst>
              </a:tr>
              <a:tr h="54749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A38322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Trần Văn 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Làm PowerPoint, viết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39533"/>
                  </a:ext>
                </a:extLst>
              </a:tr>
            </a:tbl>
          </a:graphicData>
        </a:graphic>
      </p:graphicFrame>
      <p:sp>
        <p:nvSpPr>
          <p:cNvPr id="3" name="Google Shape;316;p50">
            <a:extLst>
              <a:ext uri="{FF2B5EF4-FFF2-40B4-BE49-F238E27FC236}">
                <a16:creationId xmlns:a16="http://schemas.microsoft.com/office/drawing/2014/main" id="{11DCC0D7-EB96-EF39-6096-F15EEAC42E28}"/>
              </a:ext>
            </a:extLst>
          </p:cNvPr>
          <p:cNvSpPr/>
          <p:nvPr/>
        </p:nvSpPr>
        <p:spPr>
          <a:xfrm flipV="1">
            <a:off x="3629727" y="1039522"/>
            <a:ext cx="188454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9"/>
          <p:cNvSpPr txBox="1">
            <a:spLocks noGrp="1"/>
          </p:cNvSpPr>
          <p:nvPr>
            <p:ph type="title"/>
          </p:nvPr>
        </p:nvSpPr>
        <p:spPr>
          <a:xfrm>
            <a:off x="598240" y="1914461"/>
            <a:ext cx="3970362" cy="1402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Thank</a:t>
            </a:r>
            <a:b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you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1458" name="Google Shape;1458;p10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598987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0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54232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A52D205-DA13-D867-043C-99D31149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401811" y="660133"/>
            <a:ext cx="1178112" cy="425548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FBE18EA9-3BA2-8F55-D4C7-4B0542B53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62222" y="653805"/>
            <a:ext cx="973784" cy="438203"/>
          </a:xfrm>
          <a:prstGeom prst="rect">
            <a:avLst/>
          </a:prstGeom>
        </p:spPr>
      </p:pic>
      <p:pic>
        <p:nvPicPr>
          <p:cNvPr id="14" name="Google Shape;351;p53">
            <a:extLst>
              <a:ext uri="{FF2B5EF4-FFF2-40B4-BE49-F238E27FC236}">
                <a16:creationId xmlns:a16="http://schemas.microsoft.com/office/drawing/2014/main" id="{CC7D3730-D166-E394-8ED4-2B6C2C440E5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734" r="8892" b="18300"/>
          <a:stretch/>
        </p:blipFill>
        <p:spPr>
          <a:xfrm rot="16200000">
            <a:off x="7108709" y="473015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blue and black text&#10;&#10;Description automatically generated">
            <a:extLst>
              <a:ext uri="{FF2B5EF4-FFF2-40B4-BE49-F238E27FC236}">
                <a16:creationId xmlns:a16="http://schemas.microsoft.com/office/drawing/2014/main" id="{A3D04323-7E54-D055-6FC1-A551C5CD7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575892" y="719457"/>
            <a:ext cx="1093399" cy="4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792616" y="644300"/>
            <a:ext cx="55587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GIỚI THIỆU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Cơ sở dữ liệu: </a:t>
            </a:r>
            <a:r>
              <a:rPr lang="en-US" sz="150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StudentGrade.db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2" name="Google Shape;316;p50">
            <a:extLst>
              <a:ext uri="{FF2B5EF4-FFF2-40B4-BE49-F238E27FC236}">
                <a16:creationId xmlns:a16="http://schemas.microsoft.com/office/drawing/2014/main" id="{256442C3-CD40-DF33-C011-4D0AF2795817}"/>
              </a:ext>
            </a:extLst>
          </p:cNvPr>
          <p:cNvSpPr/>
          <p:nvPr/>
        </p:nvSpPr>
        <p:spPr>
          <a:xfrm>
            <a:off x="3629727" y="1071491"/>
            <a:ext cx="188454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diagram of a student&#10;&#10;Description automatically generated">
            <a:extLst>
              <a:ext uri="{FF2B5EF4-FFF2-40B4-BE49-F238E27FC236}">
                <a16:creationId xmlns:a16="http://schemas.microsoft.com/office/drawing/2014/main" id="{B622462E-D50C-133C-D792-6B7328E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67" y="1802515"/>
            <a:ext cx="4729663" cy="26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453718" y="1430040"/>
            <a:ext cx="4236564" cy="202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MỤC LỤC</a:t>
            </a:r>
            <a:b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ENTPOINT</a:t>
            </a:r>
            <a:endParaRPr sz="6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59;p109">
            <a:extLst>
              <a:ext uri="{FF2B5EF4-FFF2-40B4-BE49-F238E27FC236}">
                <a16:creationId xmlns:a16="http://schemas.microsoft.com/office/drawing/2014/main" id="{F025CA71-E286-EA6E-B10D-694C05FC69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1711922" y="1386507"/>
            <a:ext cx="2360327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801;p114">
            <a:extLst>
              <a:ext uri="{FF2B5EF4-FFF2-40B4-BE49-F238E27FC236}">
                <a16:creationId xmlns:a16="http://schemas.microsoft.com/office/drawing/2014/main" id="{3FD1D377-75F3-6775-40B6-D0116A999B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76" y="1426196"/>
            <a:ext cx="2477631" cy="892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EE8CD8-80E3-FB2F-495D-77C564583B7D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1881094" y="2374756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4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MỤC LỤC ENDPOINT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1212" name="Google Shape;1212;p9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10947" y="177099"/>
            <a:ext cx="2036850" cy="8663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59ED182-953F-7AB5-88A9-AF99974FA896}"/>
              </a:ext>
            </a:extLst>
          </p:cNvPr>
          <p:cNvSpPr txBox="1"/>
          <p:nvPr/>
        </p:nvSpPr>
        <p:spPr>
          <a:xfrm>
            <a:off x="2151636" y="1622546"/>
            <a:ext cx="153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 (Body)"/>
              </a:rPr>
              <a:t>NUMPY: 6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A46EB794-B740-0B07-62AF-36E4354A89F3}"/>
              </a:ext>
            </a:extLst>
          </p:cNvPr>
          <p:cNvSpPr/>
          <p:nvPr/>
        </p:nvSpPr>
        <p:spPr>
          <a:xfrm>
            <a:off x="1851423" y="2256071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39911FAD-436D-ADF1-08B4-3501D935723C}"/>
              </a:ext>
            </a:extLst>
          </p:cNvPr>
          <p:cNvSpPr/>
          <p:nvPr/>
        </p:nvSpPr>
        <p:spPr>
          <a:xfrm>
            <a:off x="2677595" y="2256071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A8095F0F-9955-C653-1642-4E06A42E9474}"/>
              </a:ext>
            </a:extLst>
          </p:cNvPr>
          <p:cNvCxnSpPr>
            <a:cxnSpLocks/>
            <a:stCxn id="1156" idx="5"/>
          </p:cNvCxnSpPr>
          <p:nvPr/>
        </p:nvCxnSpPr>
        <p:spPr>
          <a:xfrm>
            <a:off x="1881094" y="2774504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Parallelogram 1155">
            <a:extLst>
              <a:ext uri="{FF2B5EF4-FFF2-40B4-BE49-F238E27FC236}">
                <a16:creationId xmlns:a16="http://schemas.microsoft.com/office/drawing/2014/main" id="{4867EDD3-A684-567A-EE90-3103D1B7B8A5}"/>
              </a:ext>
            </a:extLst>
          </p:cNvPr>
          <p:cNvSpPr/>
          <p:nvPr/>
        </p:nvSpPr>
        <p:spPr>
          <a:xfrm>
            <a:off x="1851423" y="2655819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57" name="Parallelogram 1156">
            <a:extLst>
              <a:ext uri="{FF2B5EF4-FFF2-40B4-BE49-F238E27FC236}">
                <a16:creationId xmlns:a16="http://schemas.microsoft.com/office/drawing/2014/main" id="{D8AE1C8E-909B-B0FA-1682-72CB3BFAAE4B}"/>
              </a:ext>
            </a:extLst>
          </p:cNvPr>
          <p:cNvSpPr/>
          <p:nvPr/>
        </p:nvSpPr>
        <p:spPr>
          <a:xfrm>
            <a:off x="2677595" y="2655819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EF17E4-44D2-77BD-B497-D19BECD8F608}"/>
              </a:ext>
            </a:extLst>
          </p:cNvPr>
          <p:cNvCxnSpPr>
            <a:cxnSpLocks/>
            <a:stCxn id="1159" idx="5"/>
          </p:cNvCxnSpPr>
          <p:nvPr/>
        </p:nvCxnSpPr>
        <p:spPr>
          <a:xfrm>
            <a:off x="1881094" y="3174252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Parallelogram 1158">
            <a:extLst>
              <a:ext uri="{FF2B5EF4-FFF2-40B4-BE49-F238E27FC236}">
                <a16:creationId xmlns:a16="http://schemas.microsoft.com/office/drawing/2014/main" id="{C838E34C-72EE-A835-14BF-05DD95A256B9}"/>
              </a:ext>
            </a:extLst>
          </p:cNvPr>
          <p:cNvSpPr/>
          <p:nvPr/>
        </p:nvSpPr>
        <p:spPr>
          <a:xfrm>
            <a:off x="1851423" y="3055567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60" name="Parallelogram 1159">
            <a:extLst>
              <a:ext uri="{FF2B5EF4-FFF2-40B4-BE49-F238E27FC236}">
                <a16:creationId xmlns:a16="http://schemas.microsoft.com/office/drawing/2014/main" id="{2B6182CF-ECAB-3122-0296-F7105A120158}"/>
              </a:ext>
            </a:extLst>
          </p:cNvPr>
          <p:cNvSpPr/>
          <p:nvPr/>
        </p:nvSpPr>
        <p:spPr>
          <a:xfrm>
            <a:off x="2677595" y="3055567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4D19F40F-25D0-1B31-8196-BBDB36781025}"/>
              </a:ext>
            </a:extLst>
          </p:cNvPr>
          <p:cNvSpPr txBox="1"/>
          <p:nvPr/>
        </p:nvSpPr>
        <p:spPr>
          <a:xfrm>
            <a:off x="3503767" y="211516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Anh Thư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08B86D4F-AAFA-2B2A-9645-32B337303812}"/>
              </a:ext>
            </a:extLst>
          </p:cNvPr>
          <p:cNvSpPr txBox="1"/>
          <p:nvPr/>
        </p:nvSpPr>
        <p:spPr>
          <a:xfrm>
            <a:off x="3516887" y="25105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Dương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2B8EC029-8F67-F388-6075-6DCD3F9C290F}"/>
              </a:ext>
            </a:extLst>
          </p:cNvPr>
          <p:cNvSpPr txBox="1"/>
          <p:nvPr/>
        </p:nvSpPr>
        <p:spPr>
          <a:xfrm>
            <a:off x="3501071" y="29058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Văn Tú</a:t>
            </a:r>
          </a:p>
        </p:txBody>
      </p:sp>
      <p:cxnSp>
        <p:nvCxnSpPr>
          <p:cNvPr id="1165" name="Straight Connector 1164">
            <a:extLst>
              <a:ext uri="{FF2B5EF4-FFF2-40B4-BE49-F238E27FC236}">
                <a16:creationId xmlns:a16="http://schemas.microsoft.com/office/drawing/2014/main" id="{CB7B316A-A491-0136-F6BC-0E063640F4B0}"/>
              </a:ext>
            </a:extLst>
          </p:cNvPr>
          <p:cNvCxnSpPr>
            <a:cxnSpLocks/>
            <a:stCxn id="1167" idx="5"/>
          </p:cNvCxnSpPr>
          <p:nvPr/>
        </p:nvCxnSpPr>
        <p:spPr>
          <a:xfrm>
            <a:off x="5147106" y="2374756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6" name="TextBox 1165">
            <a:extLst>
              <a:ext uri="{FF2B5EF4-FFF2-40B4-BE49-F238E27FC236}">
                <a16:creationId xmlns:a16="http://schemas.microsoft.com/office/drawing/2014/main" id="{825B0141-24CA-6A9B-72BE-B59CE5850D30}"/>
              </a:ext>
            </a:extLst>
          </p:cNvPr>
          <p:cNvSpPr txBox="1"/>
          <p:nvPr/>
        </p:nvSpPr>
        <p:spPr>
          <a:xfrm>
            <a:off x="5534529" y="1622546"/>
            <a:ext cx="1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PANDAS: 6</a:t>
            </a:r>
          </a:p>
        </p:txBody>
      </p:sp>
      <p:sp>
        <p:nvSpPr>
          <p:cNvPr id="1167" name="Parallelogram 1166">
            <a:extLst>
              <a:ext uri="{FF2B5EF4-FFF2-40B4-BE49-F238E27FC236}">
                <a16:creationId xmlns:a16="http://schemas.microsoft.com/office/drawing/2014/main" id="{CF9C6419-E8E7-6528-DC32-4C3ECC02153D}"/>
              </a:ext>
            </a:extLst>
          </p:cNvPr>
          <p:cNvSpPr/>
          <p:nvPr/>
        </p:nvSpPr>
        <p:spPr>
          <a:xfrm>
            <a:off x="5117435" y="2256071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68" name="Parallelogram 1167">
            <a:extLst>
              <a:ext uri="{FF2B5EF4-FFF2-40B4-BE49-F238E27FC236}">
                <a16:creationId xmlns:a16="http://schemas.microsoft.com/office/drawing/2014/main" id="{46FCE813-1880-BF80-6A2F-55106EA9A881}"/>
              </a:ext>
            </a:extLst>
          </p:cNvPr>
          <p:cNvSpPr/>
          <p:nvPr/>
        </p:nvSpPr>
        <p:spPr>
          <a:xfrm>
            <a:off x="5943607" y="2256071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822026DE-816A-CCBC-364B-A4C3C457D22B}"/>
              </a:ext>
            </a:extLst>
          </p:cNvPr>
          <p:cNvCxnSpPr>
            <a:cxnSpLocks/>
            <a:stCxn id="1170" idx="5"/>
          </p:cNvCxnSpPr>
          <p:nvPr/>
        </p:nvCxnSpPr>
        <p:spPr>
          <a:xfrm>
            <a:off x="5147106" y="2774504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Parallelogram 1169">
            <a:extLst>
              <a:ext uri="{FF2B5EF4-FFF2-40B4-BE49-F238E27FC236}">
                <a16:creationId xmlns:a16="http://schemas.microsoft.com/office/drawing/2014/main" id="{4B1BE918-F482-94EB-279E-797ECAA359CF}"/>
              </a:ext>
            </a:extLst>
          </p:cNvPr>
          <p:cNvSpPr/>
          <p:nvPr/>
        </p:nvSpPr>
        <p:spPr>
          <a:xfrm>
            <a:off x="5117435" y="2655819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71" name="Parallelogram 1170">
            <a:extLst>
              <a:ext uri="{FF2B5EF4-FFF2-40B4-BE49-F238E27FC236}">
                <a16:creationId xmlns:a16="http://schemas.microsoft.com/office/drawing/2014/main" id="{8F2E6E08-C0E4-970A-F92E-A6C81F29B0B8}"/>
              </a:ext>
            </a:extLst>
          </p:cNvPr>
          <p:cNvSpPr/>
          <p:nvPr/>
        </p:nvSpPr>
        <p:spPr>
          <a:xfrm>
            <a:off x="5943607" y="2655819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594FC4C4-F0AF-6818-CCBF-0E18B91634D8}"/>
              </a:ext>
            </a:extLst>
          </p:cNvPr>
          <p:cNvCxnSpPr>
            <a:cxnSpLocks/>
            <a:stCxn id="1173" idx="5"/>
          </p:cNvCxnSpPr>
          <p:nvPr/>
        </p:nvCxnSpPr>
        <p:spPr>
          <a:xfrm>
            <a:off x="5147106" y="3174252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Parallelogram 1172">
            <a:extLst>
              <a:ext uri="{FF2B5EF4-FFF2-40B4-BE49-F238E27FC236}">
                <a16:creationId xmlns:a16="http://schemas.microsoft.com/office/drawing/2014/main" id="{5D334694-A144-20D0-2955-DA055AEDE795}"/>
              </a:ext>
            </a:extLst>
          </p:cNvPr>
          <p:cNvSpPr/>
          <p:nvPr/>
        </p:nvSpPr>
        <p:spPr>
          <a:xfrm>
            <a:off x="5117435" y="3055567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74" name="Parallelogram 1173">
            <a:extLst>
              <a:ext uri="{FF2B5EF4-FFF2-40B4-BE49-F238E27FC236}">
                <a16:creationId xmlns:a16="http://schemas.microsoft.com/office/drawing/2014/main" id="{2D383D57-7045-A201-FC02-B4B5C50FC07B}"/>
              </a:ext>
            </a:extLst>
          </p:cNvPr>
          <p:cNvSpPr/>
          <p:nvPr/>
        </p:nvSpPr>
        <p:spPr>
          <a:xfrm>
            <a:off x="5943607" y="3055567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541F1965-22CC-52B3-3509-09C267D1B991}"/>
              </a:ext>
            </a:extLst>
          </p:cNvPr>
          <p:cNvSpPr txBox="1"/>
          <p:nvPr/>
        </p:nvSpPr>
        <p:spPr>
          <a:xfrm>
            <a:off x="6769779" y="211516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Anh Thư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375E75CA-6BDA-2239-BFB0-719539C201A4}"/>
              </a:ext>
            </a:extLst>
          </p:cNvPr>
          <p:cNvSpPr txBox="1"/>
          <p:nvPr/>
        </p:nvSpPr>
        <p:spPr>
          <a:xfrm>
            <a:off x="6782899" y="25105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Dương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DCB91C40-F784-546E-4B3B-1C2386B7EA57}"/>
              </a:ext>
            </a:extLst>
          </p:cNvPr>
          <p:cNvSpPr txBox="1"/>
          <p:nvPr/>
        </p:nvSpPr>
        <p:spPr>
          <a:xfrm>
            <a:off x="6767083" y="29058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Văn Tú</a:t>
            </a:r>
          </a:p>
        </p:txBody>
      </p:sp>
      <p:grpSp>
        <p:nvGrpSpPr>
          <p:cNvPr id="1179" name="Google Shape;1272;p101">
            <a:extLst>
              <a:ext uri="{FF2B5EF4-FFF2-40B4-BE49-F238E27FC236}">
                <a16:creationId xmlns:a16="http://schemas.microsoft.com/office/drawing/2014/main" id="{E9B4AEDB-F5AB-F41D-4226-42006C53B18D}"/>
              </a:ext>
            </a:extLst>
          </p:cNvPr>
          <p:cNvGrpSpPr/>
          <p:nvPr/>
        </p:nvGrpSpPr>
        <p:grpSpPr>
          <a:xfrm>
            <a:off x="4072249" y="3556587"/>
            <a:ext cx="999502" cy="999502"/>
            <a:chOff x="4049800" y="640400"/>
            <a:chExt cx="858900" cy="858900"/>
          </a:xfrm>
          <a:solidFill>
            <a:srgbClr val="A8D68C"/>
          </a:solidFill>
        </p:grpSpPr>
        <p:sp>
          <p:nvSpPr>
            <p:cNvPr id="1180" name="Google Shape;1273;p101">
              <a:extLst>
                <a:ext uri="{FF2B5EF4-FFF2-40B4-BE49-F238E27FC236}">
                  <a16:creationId xmlns:a16="http://schemas.microsoft.com/office/drawing/2014/main" id="{4717D1BE-D931-2E07-C43C-FAA34806B3FF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2836"/>
              </a:avLst>
            </a:prstGeom>
            <a:solidFill>
              <a:srgbClr val="FFD21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274;p101">
              <a:extLst>
                <a:ext uri="{FF2B5EF4-FFF2-40B4-BE49-F238E27FC236}">
                  <a16:creationId xmlns:a16="http://schemas.microsoft.com/office/drawing/2014/main" id="{0345144C-1F19-3407-19DC-D650DCE3B567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43895"/>
                <a:gd name="adj2" fmla="val 5348156"/>
                <a:gd name="adj3" fmla="val 12827"/>
              </a:avLst>
            </a:prstGeom>
            <a:solidFill>
              <a:srgbClr val="C56F6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4" name="Google Shape;1759;p112">
            <a:extLst>
              <a:ext uri="{FF2B5EF4-FFF2-40B4-BE49-F238E27FC236}">
                <a16:creationId xmlns:a16="http://schemas.microsoft.com/office/drawing/2014/main" id="{174264DE-3426-6781-A569-6DC88889B27A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flipH="1">
            <a:off x="3492463" y="3934083"/>
            <a:ext cx="516914" cy="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278;p101">
            <a:extLst>
              <a:ext uri="{FF2B5EF4-FFF2-40B4-BE49-F238E27FC236}">
                <a16:creationId xmlns:a16="http://schemas.microsoft.com/office/drawing/2014/main" id="{4E8611B4-3285-F53F-5A90-D114B4BDBF84}"/>
              </a:ext>
            </a:extLst>
          </p:cNvPr>
          <p:cNvSpPr txBox="1">
            <a:spLocks/>
          </p:cNvSpPr>
          <p:nvPr/>
        </p:nvSpPr>
        <p:spPr>
          <a:xfrm>
            <a:off x="2079096" y="3853238"/>
            <a:ext cx="138193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100">
                <a:solidFill>
                  <a:srgbClr val="B44141"/>
                </a:solidFill>
              </a:rPr>
              <a:t>Numpy 50%</a:t>
            </a:r>
          </a:p>
        </p:txBody>
      </p:sp>
      <p:sp>
        <p:nvSpPr>
          <p:cNvPr id="1189" name="Google Shape;1278;p101">
            <a:extLst>
              <a:ext uri="{FF2B5EF4-FFF2-40B4-BE49-F238E27FC236}">
                <a16:creationId xmlns:a16="http://schemas.microsoft.com/office/drawing/2014/main" id="{C7AC22A1-F5FE-FA57-0521-34760495EE9B}"/>
              </a:ext>
            </a:extLst>
          </p:cNvPr>
          <p:cNvSpPr txBox="1">
            <a:spLocks/>
          </p:cNvSpPr>
          <p:nvPr/>
        </p:nvSpPr>
        <p:spPr>
          <a:xfrm>
            <a:off x="5682973" y="3853238"/>
            <a:ext cx="138193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100">
                <a:solidFill>
                  <a:srgbClr val="B44141"/>
                </a:solidFill>
              </a:rPr>
              <a:t>Pandas 50%</a:t>
            </a:r>
          </a:p>
        </p:txBody>
      </p:sp>
      <p:pic>
        <p:nvPicPr>
          <p:cNvPr id="1190" name="Google Shape;1759;p112">
            <a:extLst>
              <a:ext uri="{FF2B5EF4-FFF2-40B4-BE49-F238E27FC236}">
                <a16:creationId xmlns:a16="http://schemas.microsoft.com/office/drawing/2014/main" id="{BF1A3EA6-3401-1D03-9A13-84F400D468DD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0800000" flipH="1">
            <a:off x="5134624" y="3934083"/>
            <a:ext cx="516914" cy="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316;p50">
            <a:extLst>
              <a:ext uri="{FF2B5EF4-FFF2-40B4-BE49-F238E27FC236}">
                <a16:creationId xmlns:a16="http://schemas.microsoft.com/office/drawing/2014/main" id="{76C604C7-B340-D820-4F8F-141A02B248B3}"/>
              </a:ext>
            </a:extLst>
          </p:cNvPr>
          <p:cNvSpPr/>
          <p:nvPr/>
        </p:nvSpPr>
        <p:spPr>
          <a:xfrm>
            <a:off x="2604953" y="1096933"/>
            <a:ext cx="3767824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Cousine Bold" panose="02070709020205020404" pitchFamily="49" charset="0"/>
                <a:cs typeface="#9Slide03 Cousine Bold" panose="02070709020205020404" pitchFamily="49" charset="0"/>
              </a:rPr>
              <a:t>01</a:t>
            </a:r>
            <a:endParaRPr>
              <a:latin typeface="#9Slide03 Cousine Bold" panose="02070709020205020404" pitchFamily="49" charset="0"/>
              <a:cs typeface="#9Slide03 Cousine Bold" panose="02070709020205020404" pitchFamily="49" charset="0"/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-699467" y="341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142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NUMPY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2" name="Google Shape;1459;p109">
            <a:extLst>
              <a:ext uri="{FF2B5EF4-FFF2-40B4-BE49-F238E27FC236}">
                <a16:creationId xmlns:a16="http://schemas.microsoft.com/office/drawing/2014/main" id="{648A2D4C-ABB9-78A9-216F-CA680BB28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57194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763573-95ED-BBE5-BFDE-4BAA5AD7E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472" y="1454476"/>
            <a:ext cx="973784" cy="438203"/>
          </a:xfrm>
          <a:prstGeom prst="rect">
            <a:avLst/>
          </a:prstGeom>
        </p:spPr>
      </p:pic>
      <p:pic>
        <p:nvPicPr>
          <p:cNvPr id="4" name="Google Shape;1755;p112">
            <a:extLst>
              <a:ext uri="{FF2B5EF4-FFF2-40B4-BE49-F238E27FC236}">
                <a16:creationId xmlns:a16="http://schemas.microsoft.com/office/drawing/2014/main" id="{2ADDFEB0-F0F8-63EA-E43E-C40826EF3BD5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1215195">
            <a:off x="3837008" y="1250650"/>
            <a:ext cx="1469982" cy="1284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02525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  <a:latin typeface="Arial (Body)"/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  <a:latin typeface="Arial (Body)"/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  <a:latin typeface="Arial (Body)"/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  <a:latin typeface="Arial (Body)"/>
                        </a:rPr>
                        <a:t>Không có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Arial (Body)"/>
                        </a:rPr>
                        <a:t>{"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Arial (Body)"/>
                        </a:rPr>
                        <a:t>msg":"The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Arial (Body)"/>
                        </a:rPr>
                        <a:t> percentage of score that is not zero is 19.73%","data":19.73}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/NonZeroNP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/NonZeroNP</a:t>
            </a:r>
            <a:r>
              <a:rPr lang="en-US" b="1">
                <a:solidFill>
                  <a:schemeClr val="accent2"/>
                </a:solidFill>
                <a:latin typeface="Arial (Headings)"/>
              </a:rPr>
              <a:t> 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None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2F3C72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2F3C7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2F3C72"/>
              </a:solidFill>
              <a:latin typeface="Arial (Headings)"/>
            </a:endParaRPr>
          </a:p>
        </p:txBody>
      </p:sp>
      <p:pic>
        <p:nvPicPr>
          <p:cNvPr id="2" name="Google Shape;1755;p112">
            <a:extLst>
              <a:ext uri="{FF2B5EF4-FFF2-40B4-BE49-F238E27FC236}">
                <a16:creationId xmlns:a16="http://schemas.microsoft.com/office/drawing/2014/main" id="{5B28C786-C8E8-6DC4-57DC-59A63EE8B986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554425">
            <a:off x="7140388" y="1045077"/>
            <a:ext cx="733458" cy="611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0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83"/>
              </p:ext>
            </p:extLst>
          </p:nvPr>
        </p:nvGraphicFramePr>
        <p:xfrm>
          <a:off x="1634774" y="2729699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Lỗi</a:t>
                      </a:r>
                      <a:endParaRPr lang="en-US" b="1">
                        <a:solidFill>
                          <a:srgbClr val="B44141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rgbClr val="B4414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lỗi</a:t>
                      </a:r>
                      <a:endParaRPr lang="en-US" b="1">
                        <a:solidFill>
                          <a:srgbClr val="B44141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"studentID", "msg": "Student ID must be larger than 0" }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"subjectID", "msg": "Subject ID is a number from 1 to 5" } }</a:t>
                      </a:r>
                      <a:endParaRPr lang="en-US">
                        <a:solidFill>
                          <a:srgbClr val="B441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"Name": "Mrs. Ryan Noodleworthy", "Subject": "Linear Algebra", "Mid Term": 6.5, "End Term": 7.5, "Final": 7 }</a:t>
                      </a:r>
                      <a:endParaRPr lang="en-US">
                        <a:solidFill>
                          <a:srgbClr val="B4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6216690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/ChangeScoreNP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/ChangeScoreNP</a:t>
            </a:r>
            <a:r>
              <a:rPr lang="en-US" b="1">
                <a:solidFill>
                  <a:srgbClr val="B44141"/>
                </a:solidFill>
                <a:latin typeface="Arial (Headings)"/>
              </a:rPr>
              <a:t> 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studentID = 4, subjectID= 5, midScore = 6.5, endScore= 7.5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ra(mẫu): </a:t>
            </a:r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2" name="Google Shape;1773;p113">
            <a:extLst>
              <a:ext uri="{FF2B5EF4-FFF2-40B4-BE49-F238E27FC236}">
                <a16:creationId xmlns:a16="http://schemas.microsoft.com/office/drawing/2014/main" id="{317AEE04-AC61-7916-48EC-01F40AE641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11454">
            <a:off x="7040188" y="1193792"/>
            <a:ext cx="584847" cy="50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73;p113">
            <a:extLst>
              <a:ext uri="{FF2B5EF4-FFF2-40B4-BE49-F238E27FC236}">
                <a16:creationId xmlns:a16="http://schemas.microsoft.com/office/drawing/2014/main" id="{97B34BBB-D2D5-5289-0631-150DB4F7A0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319929" y="1151929"/>
            <a:ext cx="584847" cy="505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1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25842"/>
              </p:ext>
            </p:extLst>
          </p:nvPr>
        </p:nvGraphicFramePr>
        <p:xfrm>
          <a:off x="1634774" y="2867209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"classid"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 }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"Điểm trung bình môn Python của lớp Python là 2.8"</a:t>
                      </a:r>
                    </a:p>
                    <a:p>
                      <a:b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6" y="1404751"/>
            <a:ext cx="6972961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/subject/ClassSubjectAvgPoint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/subject/ClassSubjectAvgPoint/{classid}/{subjectid}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1, subjectid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1F35CE35-8823-D87C-4BE4-4F8BC255A1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318" y="1089411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7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1152</Words>
  <Application>Microsoft Office PowerPoint</Application>
  <PresentationFormat>Trình chiếu Trên màn hình (16:9)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30" baseType="lpstr">
      <vt:lpstr>#9Slide03 Arima Madurai Black</vt:lpstr>
      <vt:lpstr>Roboto Mono Medium</vt:lpstr>
      <vt:lpstr>Concert One</vt:lpstr>
      <vt:lpstr>Arial (Headings)</vt:lpstr>
      <vt:lpstr>Arial (Body)</vt:lpstr>
      <vt:lpstr>Coming Soon</vt:lpstr>
      <vt:lpstr>Arial</vt:lpstr>
      <vt:lpstr>#9Slide03 Cousine Bold</vt:lpstr>
      <vt:lpstr>Muli</vt:lpstr>
      <vt:lpstr>Notebook Lesson by Slidesgo</vt:lpstr>
      <vt:lpstr>Quản lý điểm  sinh viên</vt:lpstr>
      <vt:lpstr>GIỚI THIỆU</vt:lpstr>
      <vt:lpstr>GIỚI THIỆU</vt:lpstr>
      <vt:lpstr>MỤC LỤC ENTPOINT</vt:lpstr>
      <vt:lpstr>MỤC LỤC ENDPOINT</vt:lpstr>
      <vt:lpstr>01</vt:lpstr>
      <vt:lpstr>Anh Thư - numpy </vt:lpstr>
      <vt:lpstr>Anh Thư - numpy </vt:lpstr>
      <vt:lpstr>Vũ Dương- numpy </vt:lpstr>
      <vt:lpstr>Vũ Dương- numpy </vt:lpstr>
      <vt:lpstr>Văn Tú- numpy </vt:lpstr>
      <vt:lpstr>Văn Tú- numpy </vt:lpstr>
      <vt:lpstr>02</vt:lpstr>
      <vt:lpstr>Anh Thư - pandas </vt:lpstr>
      <vt:lpstr>Anh Thư - pandas </vt:lpstr>
      <vt:lpstr>Vũ Dương- pandas </vt:lpstr>
      <vt:lpstr>Vũ Dương- pandas </vt:lpstr>
      <vt:lpstr>Văn Tú- pandas </vt:lpstr>
      <vt:lpstr>Văn Tú- pandas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điểm  sinh viên</dc:title>
  <cp:lastModifiedBy>A37527 ĐỖ ANH THƯ</cp:lastModifiedBy>
  <cp:revision>23</cp:revision>
  <dcterms:modified xsi:type="dcterms:W3CDTF">2023-11-15T09:18:34Z</dcterms:modified>
</cp:coreProperties>
</file>