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37" r:id="rId2"/>
    <p:sldId id="338" r:id="rId3"/>
    <p:sldId id="388" r:id="rId4"/>
    <p:sldId id="361" r:id="rId5"/>
    <p:sldId id="373" r:id="rId6"/>
    <p:sldId id="362" r:id="rId7"/>
    <p:sldId id="377" r:id="rId8"/>
    <p:sldId id="378" r:id="rId9"/>
    <p:sldId id="380" r:id="rId10"/>
    <p:sldId id="379" r:id="rId11"/>
    <p:sldId id="381" r:id="rId12"/>
    <p:sldId id="382" r:id="rId13"/>
    <p:sldId id="386" r:id="rId14"/>
    <p:sldId id="385" r:id="rId15"/>
    <p:sldId id="387" r:id="rId16"/>
    <p:sldId id="343" r:id="rId17"/>
  </p:sldIdLst>
  <p:sldSz cx="12192000" cy="6858000"/>
  <p:notesSz cx="7104063" cy="10234613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47"/>
    <a:srgbClr val="FDEBCD"/>
    <a:srgbClr val="0F2A59"/>
    <a:srgbClr val="6C98E6"/>
    <a:srgbClr val="173F87"/>
    <a:srgbClr val="2F5597"/>
    <a:srgbClr val="8E7355"/>
    <a:srgbClr val="D5BB67"/>
    <a:srgbClr val="D7E0EB"/>
    <a:srgbClr val="ECE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2" y="7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9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1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9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4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25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15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3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1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0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5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8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0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6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9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86163B-0146-45CD-9C9F-EDAD7F566FE7}"/>
              </a:ext>
            </a:extLst>
          </p:cNvPr>
          <p:cNvSpPr/>
          <p:nvPr userDrawn="1"/>
        </p:nvSpPr>
        <p:spPr>
          <a:xfrm>
            <a:off x="0" y="0"/>
            <a:ext cx="12192000" cy="499621"/>
          </a:xfrm>
          <a:prstGeom prst="rect">
            <a:avLst/>
          </a:prstGeom>
          <a:solidFill>
            <a:srgbClr val="0F2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42139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05D6E2-E93C-4AE8-8480-D33649C69D35}"/>
              </a:ext>
            </a:extLst>
          </p:cNvPr>
          <p:cNvSpPr txBox="1"/>
          <p:nvPr/>
        </p:nvSpPr>
        <p:spPr>
          <a:xfrm>
            <a:off x="2196357" y="2701520"/>
            <a:ext cx="779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金融贷款中企业多指标信用评估</a:t>
            </a:r>
            <a:endParaRPr lang="zh-CN" altLang="en-US" sz="3600" b="1" spc="30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3" y="839924"/>
            <a:ext cx="2202987" cy="92875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59510C8-84C7-3745-B838-2A9EC12DB9D6}"/>
              </a:ext>
            </a:extLst>
          </p:cNvPr>
          <p:cNvSpPr txBox="1"/>
          <p:nvPr/>
        </p:nvSpPr>
        <p:spPr>
          <a:xfrm>
            <a:off x="3918735" y="4342852"/>
            <a:ext cx="428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SimHei" panose="02010609060101010101" pitchFamily="49" charset="-122"/>
                <a:ea typeface="SimHei" panose="02010609060101010101" pitchFamily="49" charset="-122"/>
              </a:rPr>
              <a:t>计算机学院 冯永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C8E5B5-BF09-B441-9337-BB54C9A6873D}"/>
              </a:ext>
            </a:extLst>
          </p:cNvPr>
          <p:cNvSpPr/>
          <p:nvPr/>
        </p:nvSpPr>
        <p:spPr>
          <a:xfrm>
            <a:off x="5154802" y="5761457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D344CA-76EA-A04D-B2B4-680CD26F49A4}"/>
              </a:ext>
            </a:extLst>
          </p:cNvPr>
          <p:cNvCxnSpPr>
            <a:cxnSpLocks/>
          </p:cNvCxnSpPr>
          <p:nvPr/>
        </p:nvCxnSpPr>
        <p:spPr>
          <a:xfrm>
            <a:off x="1230489" y="5937923"/>
            <a:ext cx="39243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4EBEF57-C953-9A4A-A11E-791C7749FEE2}"/>
              </a:ext>
            </a:extLst>
          </p:cNvPr>
          <p:cNvCxnSpPr>
            <a:cxnSpLocks/>
          </p:cNvCxnSpPr>
          <p:nvPr/>
        </p:nvCxnSpPr>
        <p:spPr>
          <a:xfrm>
            <a:off x="7031128" y="5925005"/>
            <a:ext cx="39868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4066EDD-ED21-4E4F-A80D-CF7C2F059B42}"/>
              </a:ext>
            </a:extLst>
          </p:cNvPr>
          <p:cNvSpPr/>
          <p:nvPr/>
        </p:nvSpPr>
        <p:spPr>
          <a:xfrm>
            <a:off x="5051976" y="1140989"/>
            <a:ext cx="2083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STXingkai" panose="02010800040101010101" pitchFamily="2" charset="-122"/>
                <a:ea typeface="STXingkai" panose="02010800040101010101" pitchFamily="2" charset="-122"/>
              </a:rPr>
              <a:t>课程教学案例</a:t>
            </a:r>
            <a:endParaRPr lang="en-GB" altLang="zh-CN" sz="2400" dirty="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C4FD507-BABA-E24B-AB6F-19117A694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8249" y="919582"/>
            <a:ext cx="918888" cy="769439"/>
          </a:xfrm>
          <a:prstGeom prst="rect">
            <a:avLst/>
          </a:prstGeom>
        </p:spPr>
      </p:pic>
      <p:cxnSp>
        <p:nvCxnSpPr>
          <p:cNvPr id="32" name="直接连接符 8">
            <a:extLst>
              <a:ext uri="{FF2B5EF4-FFF2-40B4-BE49-F238E27FC236}">
                <a16:creationId xmlns:a16="http://schemas.microsoft.com/office/drawing/2014/main" id="{0C162223-4586-BD47-9E4E-6A26C831EEDE}"/>
              </a:ext>
            </a:extLst>
          </p:cNvPr>
          <p:cNvCxnSpPr/>
          <p:nvPr/>
        </p:nvCxnSpPr>
        <p:spPr>
          <a:xfrm>
            <a:off x="2564091" y="2463170"/>
            <a:ext cx="7070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44">
            <a:extLst>
              <a:ext uri="{FF2B5EF4-FFF2-40B4-BE49-F238E27FC236}">
                <a16:creationId xmlns:a16="http://schemas.microsoft.com/office/drawing/2014/main" id="{CF155A54-14F0-804F-8582-4B2478F28676}"/>
              </a:ext>
            </a:extLst>
          </p:cNvPr>
          <p:cNvCxnSpPr/>
          <p:nvPr/>
        </p:nvCxnSpPr>
        <p:spPr>
          <a:xfrm>
            <a:off x="2564091" y="3628307"/>
            <a:ext cx="7070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96">
            <a:extLst>
              <a:ext uri="{FF2B5EF4-FFF2-40B4-BE49-F238E27FC236}">
                <a16:creationId xmlns:a16="http://schemas.microsoft.com/office/drawing/2014/main" id="{0F0087FA-35A0-47E3-BC4F-95EC5512A56F}"/>
              </a:ext>
            </a:extLst>
          </p:cNvPr>
          <p:cNvSpPr txBox="1"/>
          <p:nvPr/>
        </p:nvSpPr>
        <p:spPr>
          <a:xfrm>
            <a:off x="258802" y="772546"/>
            <a:ext cx="244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各指标分析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700B4BF-D0E7-8841-A0EC-EDA1DA826670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9BDDC56-74A5-FD4B-B8B8-EDA8AC07B6EB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B55031D-63F4-F24F-9F88-EB0AF32CB6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C4EFDD6-967B-DA4D-8CCE-4DE3FB03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2F9B68-7C91-462C-B08A-B3B940AC4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00" y="1263256"/>
            <a:ext cx="6115904" cy="4620270"/>
          </a:xfrm>
          <a:prstGeom prst="rect">
            <a:avLst/>
          </a:prstGeom>
        </p:spPr>
      </p:pic>
      <p:sp>
        <p:nvSpPr>
          <p:cNvPr id="13" name="Rectangle 61">
            <a:extLst>
              <a:ext uri="{FF2B5EF4-FFF2-40B4-BE49-F238E27FC236}">
                <a16:creationId xmlns:a16="http://schemas.microsoft.com/office/drawing/2014/main" id="{84E9984B-FE68-499C-84E1-D48EAF379A71}"/>
              </a:ext>
            </a:extLst>
          </p:cNvPr>
          <p:cNvSpPr/>
          <p:nvPr/>
        </p:nvSpPr>
        <p:spPr>
          <a:xfrm>
            <a:off x="506951" y="1570245"/>
            <a:ext cx="4399701" cy="41319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左上角增长率数据并没有显著差异，可见银行对其信誉评级基本不看增长率数据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右下角有无银行违约记录是个很强的指标，表明银行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级必定无记录，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级必定有记录，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级则不一定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累计资产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进出单数等存量指标是银行比较看重的指标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EF2FD2-699B-4E86-9B31-343ECA31575F}"/>
              </a:ext>
            </a:extLst>
          </p:cNvPr>
          <p:cNvSpPr/>
          <p:nvPr/>
        </p:nvSpPr>
        <p:spPr>
          <a:xfrm>
            <a:off x="5189367" y="6437165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D2341A-EFFE-4FB0-8893-75FAC5456237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185857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1">
            <a:extLst>
              <a:ext uri="{FF2B5EF4-FFF2-40B4-BE49-F238E27FC236}">
                <a16:creationId xmlns:a16="http://schemas.microsoft.com/office/drawing/2014/main" id="{2A2D5A85-7090-4D26-AEF6-680ED12E93A6}"/>
              </a:ext>
            </a:extLst>
          </p:cNvPr>
          <p:cNvSpPr/>
          <p:nvPr/>
        </p:nvSpPr>
        <p:spPr>
          <a:xfrm>
            <a:off x="3309308" y="2805609"/>
            <a:ext cx="686775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单机采用决策树算法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TextBox 96">
            <a:extLst>
              <a:ext uri="{FF2B5EF4-FFF2-40B4-BE49-F238E27FC236}">
                <a16:creationId xmlns:a16="http://schemas.microsoft.com/office/drawing/2014/main" id="{0F0087FA-35A0-47E3-BC4F-95EC5512A56F}"/>
              </a:ext>
            </a:extLst>
          </p:cNvPr>
          <p:cNvSpPr txBox="1"/>
          <p:nvPr/>
        </p:nvSpPr>
        <p:spPr>
          <a:xfrm>
            <a:off x="377128" y="1531104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运行时间分析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215BAF1-784A-C548-8A04-1FBF09DD2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13709B-7D86-C449-9696-BBD8D9BD6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949E441-0C24-0C40-9F13-477DBC4287F1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AEB9C6B-F2F5-6A45-B83B-A1B58C0092C8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61">
            <a:extLst>
              <a:ext uri="{FF2B5EF4-FFF2-40B4-BE49-F238E27FC236}">
                <a16:creationId xmlns:a16="http://schemas.microsoft.com/office/drawing/2014/main" id="{7E77FBD0-9CC4-4548-AF34-A2C6CA414955}"/>
              </a:ext>
            </a:extLst>
          </p:cNvPr>
          <p:cNvSpPr/>
          <p:nvPr/>
        </p:nvSpPr>
        <p:spPr>
          <a:xfrm>
            <a:off x="3309308" y="4389080"/>
            <a:ext cx="686775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集成环境采用随机森林算法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96">
            <a:extLst>
              <a:ext uri="{FF2B5EF4-FFF2-40B4-BE49-F238E27FC236}">
                <a16:creationId xmlns:a16="http://schemas.microsoft.com/office/drawing/2014/main" id="{478273E8-CA99-4A11-B7AA-FD29B3123E0E}"/>
              </a:ext>
            </a:extLst>
          </p:cNvPr>
          <p:cNvSpPr txBox="1"/>
          <p:nvPr/>
        </p:nvSpPr>
        <p:spPr>
          <a:xfrm>
            <a:off x="282575" y="844615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EF31F2-A7E1-4211-8767-224C4F1632B3}"/>
              </a:ext>
            </a:extLst>
          </p:cNvPr>
          <p:cNvSpPr/>
          <p:nvPr/>
        </p:nvSpPr>
        <p:spPr>
          <a:xfrm>
            <a:off x="5154802" y="6437165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6E39A6-263B-471C-A48A-C2657CBD9A07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31423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215BAF1-784A-C548-8A04-1FBF09DD2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13709B-7D86-C449-9696-BBD8D9BD6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949E441-0C24-0C40-9F13-477DBC4287F1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AEB9C6B-F2F5-6A45-B83B-A1B58C0092C8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61">
            <a:extLst>
              <a:ext uri="{FF2B5EF4-FFF2-40B4-BE49-F238E27FC236}">
                <a16:creationId xmlns:a16="http://schemas.microsoft.com/office/drawing/2014/main" id="{9BD5956A-948B-4AFE-827F-7A61591E5DF6}"/>
              </a:ext>
            </a:extLst>
          </p:cNvPr>
          <p:cNvSpPr/>
          <p:nvPr/>
        </p:nvSpPr>
        <p:spPr>
          <a:xfrm>
            <a:off x="1054772" y="2960178"/>
            <a:ext cx="4488757" cy="16446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采用决策树算法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92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家企业与人工评判相同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74.8%</a:t>
            </a:r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6F6CE8F0-57EA-40BA-B96B-24CED0C010DD}"/>
              </a:ext>
            </a:extLst>
          </p:cNvPr>
          <p:cNvSpPr/>
          <p:nvPr/>
        </p:nvSpPr>
        <p:spPr>
          <a:xfrm>
            <a:off x="6095993" y="2960178"/>
            <a:ext cx="5041235" cy="246990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集成环境采用随机森林算法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家企业与人工评判相同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正确率达到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82.1%</a:t>
            </a:r>
          </a:p>
          <a:p>
            <a:pPr algn="just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96">
            <a:extLst>
              <a:ext uri="{FF2B5EF4-FFF2-40B4-BE49-F238E27FC236}">
                <a16:creationId xmlns:a16="http://schemas.microsoft.com/office/drawing/2014/main" id="{54677606-8091-458F-8E00-1B16D308FC48}"/>
              </a:ext>
            </a:extLst>
          </p:cNvPr>
          <p:cNvSpPr txBox="1"/>
          <p:nvPr/>
        </p:nvSpPr>
        <p:spPr>
          <a:xfrm>
            <a:off x="377128" y="1531104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正确率分析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5A817E69-4505-4E6B-9E0C-9E0DA83FACD7}"/>
              </a:ext>
            </a:extLst>
          </p:cNvPr>
          <p:cNvSpPr txBox="1"/>
          <p:nvPr/>
        </p:nvSpPr>
        <p:spPr>
          <a:xfrm>
            <a:off x="282575" y="844615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5BED4-C151-4B5E-83CB-87087305D37E}"/>
              </a:ext>
            </a:extLst>
          </p:cNvPr>
          <p:cNvSpPr/>
          <p:nvPr/>
        </p:nvSpPr>
        <p:spPr>
          <a:xfrm>
            <a:off x="5217863" y="6437165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D2F677-FEB7-4629-9272-3F753C9C195A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34546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215BAF1-784A-C548-8A04-1FBF09DD2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13709B-7D86-C449-9696-BBD8D9BD6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949E441-0C24-0C40-9F13-477DBC4287F1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AEB9C6B-F2F5-6A45-B83B-A1B58C0092C8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61">
            <a:extLst>
              <a:ext uri="{FF2B5EF4-FFF2-40B4-BE49-F238E27FC236}">
                <a16:creationId xmlns:a16="http://schemas.microsoft.com/office/drawing/2014/main" id="{9BD5956A-948B-4AFE-827F-7A61591E5DF6}"/>
              </a:ext>
            </a:extLst>
          </p:cNvPr>
          <p:cNvSpPr/>
          <p:nvPr/>
        </p:nvSpPr>
        <p:spPr>
          <a:xfrm>
            <a:off x="377128" y="4802063"/>
            <a:ext cx="10943122" cy="191590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观察发现，决策树错误且随机森林正确的部分，决策树似乎更加“宽容”，猜测这是那部分训练集的单独特点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决策树选用留出法，对选用的数据集求各级别企业指标平均值，发现的确比总的偏高，决策树习得了训练集的特点，出现了过拟合问题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96">
            <a:extLst>
              <a:ext uri="{FF2B5EF4-FFF2-40B4-BE49-F238E27FC236}">
                <a16:creationId xmlns:a16="http://schemas.microsoft.com/office/drawing/2014/main" id="{54677606-8091-458F-8E00-1B16D308FC48}"/>
              </a:ext>
            </a:extLst>
          </p:cNvPr>
          <p:cNvSpPr txBox="1"/>
          <p:nvPr/>
        </p:nvSpPr>
        <p:spPr>
          <a:xfrm>
            <a:off x="377128" y="1531104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正确率分析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5A817E69-4505-4E6B-9E0C-9E0DA83FACD7}"/>
              </a:ext>
            </a:extLst>
          </p:cNvPr>
          <p:cNvSpPr txBox="1"/>
          <p:nvPr/>
        </p:nvSpPr>
        <p:spPr>
          <a:xfrm>
            <a:off x="282575" y="844615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ACD70E-5EB1-4D84-8FCA-B0731266D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1" y="1470767"/>
            <a:ext cx="8005373" cy="33002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E361F0A-B977-0D41-877C-C48BB06DD8B6}"/>
              </a:ext>
            </a:extLst>
          </p:cNvPr>
          <p:cNvSpPr/>
          <p:nvPr/>
        </p:nvSpPr>
        <p:spPr>
          <a:xfrm>
            <a:off x="740208" y="31981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过拟合问题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CEEFEE-13FB-4BE3-B244-DACDEED53BF0}"/>
              </a:ext>
            </a:extLst>
          </p:cNvPr>
          <p:cNvSpPr/>
          <p:nvPr/>
        </p:nvSpPr>
        <p:spPr>
          <a:xfrm>
            <a:off x="5154802" y="6437165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F2F053-05E1-450C-BD35-66B70F683D83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11147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215BAF1-784A-C548-8A04-1FBF09DD2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13709B-7D86-C449-9696-BBD8D9BD6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949E441-0C24-0C40-9F13-477DBC4287F1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AEB9C6B-F2F5-6A45-B83B-A1B58C0092C8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96">
            <a:extLst>
              <a:ext uri="{FF2B5EF4-FFF2-40B4-BE49-F238E27FC236}">
                <a16:creationId xmlns:a16="http://schemas.microsoft.com/office/drawing/2014/main" id="{5A817E69-4505-4E6B-9E0C-9E0DA83FACD7}"/>
              </a:ext>
            </a:extLst>
          </p:cNvPr>
          <p:cNvSpPr txBox="1"/>
          <p:nvPr/>
        </p:nvSpPr>
        <p:spPr>
          <a:xfrm>
            <a:off x="282575" y="844615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B946C-8DC3-3841-BF5E-2EAFCC6EC5BC}"/>
              </a:ext>
            </a:extLst>
          </p:cNvPr>
          <p:cNvSpPr txBox="1"/>
          <p:nvPr/>
        </p:nvSpPr>
        <p:spPr>
          <a:xfrm>
            <a:off x="465451" y="1400580"/>
            <a:ext cx="11261083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pandas </a:t>
            </a:r>
            <a:r>
              <a:rPr lang="en-GB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dataframe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是表格形数据结构，在数据量不大时有较好的效果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而在大数据的处理中，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也有类似的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</a:t>
            </a:r>
            <a:r>
              <a:rPr lang="en-GB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DataFrame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是基于 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RDD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的一种数据类型，具有比 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RDD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节省空间和更高运算效率的优点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由于本次项目采用的数据集源格式为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xlsx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且有多个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，于是采用了使用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pandas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读取数据，再将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pandas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DataFrame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DataFrame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的办法（二者可以互转），最后结果写入到新的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文件中，避免再次出现类似问题。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A0F623-B898-4421-8B0B-E44E62547D74}"/>
              </a:ext>
            </a:extLst>
          </p:cNvPr>
          <p:cNvSpPr/>
          <p:nvPr/>
        </p:nvSpPr>
        <p:spPr>
          <a:xfrm>
            <a:off x="5154802" y="6429754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81BF9-D741-4A49-B37A-1277EAA25D6F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17730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215BAF1-784A-C548-8A04-1FBF09DD2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13709B-7D86-C449-9696-BBD8D9BD6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949E441-0C24-0C40-9F13-477DBC4287F1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AEB9C6B-F2F5-6A45-B83B-A1B58C0092C8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96">
            <a:extLst>
              <a:ext uri="{FF2B5EF4-FFF2-40B4-BE49-F238E27FC236}">
                <a16:creationId xmlns:a16="http://schemas.microsoft.com/office/drawing/2014/main" id="{5A817E69-4505-4E6B-9E0C-9E0DA83FACD7}"/>
              </a:ext>
            </a:extLst>
          </p:cNvPr>
          <p:cNvSpPr txBox="1"/>
          <p:nvPr/>
        </p:nvSpPr>
        <p:spPr>
          <a:xfrm>
            <a:off x="282575" y="844615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B946C-8DC3-3841-BF5E-2EAFCC6EC5BC}"/>
              </a:ext>
            </a:extLst>
          </p:cNvPr>
          <p:cNvSpPr txBox="1"/>
          <p:nvPr/>
        </p:nvSpPr>
        <p:spPr>
          <a:xfrm>
            <a:off x="465451" y="1400580"/>
            <a:ext cx="11261083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随机森林算法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对比决策树，随机森林能更好地解决过拟合问题，拥有更好的泛化性能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然而，无论随机森林还是决策树，最后的正确率也不超过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C4.5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对连续值采取的二分法还不够准确。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后续还可以通过其他分类算法如聚类等计算，综合考虑使得正确率可以更高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最后，考虑到原始数据集包含的大量发票信息，需要人工总结属性，并提出计算公式。是否可以使用机器学习算法习得这些属性。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557988-1F78-4ABC-AF0A-38250615D160}"/>
              </a:ext>
            </a:extLst>
          </p:cNvPr>
          <p:cNvSpPr/>
          <p:nvPr/>
        </p:nvSpPr>
        <p:spPr>
          <a:xfrm>
            <a:off x="5154802" y="6437165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0E3604-DB9F-4259-8320-259963FB47AA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26426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15635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42170D2-BA11-4748-B9CF-CB85526A9475}"/>
              </a:ext>
            </a:extLst>
          </p:cNvPr>
          <p:cNvGrpSpPr/>
          <p:nvPr/>
        </p:nvGrpSpPr>
        <p:grpSpPr>
          <a:xfrm>
            <a:off x="2564091" y="2463170"/>
            <a:ext cx="7070103" cy="1165137"/>
            <a:chOff x="2564091" y="2843687"/>
            <a:chExt cx="7070103" cy="116513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705D6E2-E93C-4AE8-8480-D33649C69D35}"/>
                </a:ext>
              </a:extLst>
            </p:cNvPr>
            <p:cNvSpPr txBox="1"/>
            <p:nvPr/>
          </p:nvSpPr>
          <p:spPr>
            <a:xfrm>
              <a:off x="3053101" y="3011916"/>
              <a:ext cx="61391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谢谢观看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1F31631-1A12-44FE-96FD-C09047EE5573}"/>
                </a:ext>
              </a:extLst>
            </p:cNvPr>
            <p:cNvCxnSpPr/>
            <p:nvPr/>
          </p:nvCxnSpPr>
          <p:spPr>
            <a:xfrm>
              <a:off x="2564091" y="2843687"/>
              <a:ext cx="707010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C26BBBF-2186-4ED3-A299-8CAED736B25E}"/>
                </a:ext>
              </a:extLst>
            </p:cNvPr>
            <p:cNvCxnSpPr/>
            <p:nvPr/>
          </p:nvCxnSpPr>
          <p:spPr>
            <a:xfrm>
              <a:off x="2564091" y="4008824"/>
              <a:ext cx="707010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7DCB9902-0450-854C-BD3E-3DE5A20BA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3" y="839924"/>
            <a:ext cx="2202987" cy="9287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9BB9295-1C36-BA4C-AE48-F588BAD13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8249" y="919582"/>
            <a:ext cx="918888" cy="769439"/>
          </a:xfrm>
          <a:prstGeom prst="rect">
            <a:avLst/>
          </a:prstGeom>
        </p:spPr>
      </p:pic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0AB1C5B-59D0-5F44-917A-857DD98884AF}"/>
              </a:ext>
            </a:extLst>
          </p:cNvPr>
          <p:cNvCxnSpPr>
            <a:cxnSpLocks/>
          </p:cNvCxnSpPr>
          <p:nvPr/>
        </p:nvCxnSpPr>
        <p:spPr>
          <a:xfrm>
            <a:off x="1230489" y="5937923"/>
            <a:ext cx="39243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C1B1B8C-4A25-944F-A5EB-126EA40715CA}"/>
              </a:ext>
            </a:extLst>
          </p:cNvPr>
          <p:cNvCxnSpPr>
            <a:cxnSpLocks/>
          </p:cNvCxnSpPr>
          <p:nvPr/>
        </p:nvCxnSpPr>
        <p:spPr>
          <a:xfrm>
            <a:off x="7031128" y="5925005"/>
            <a:ext cx="39868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A719545-40B7-C448-A606-08CF9339690D}"/>
              </a:ext>
            </a:extLst>
          </p:cNvPr>
          <p:cNvSpPr txBox="1"/>
          <p:nvPr/>
        </p:nvSpPr>
        <p:spPr>
          <a:xfrm>
            <a:off x="4020373" y="4354742"/>
            <a:ext cx="428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SimHei" panose="02010609060101010101" pitchFamily="49" charset="-122"/>
                <a:ea typeface="SimHei" panose="02010609060101010101" pitchFamily="49" charset="-122"/>
              </a:rPr>
              <a:t>计算机学院 冯永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1785B5-64AA-9E4B-B553-9A64AEDD9FF1}"/>
              </a:ext>
            </a:extLst>
          </p:cNvPr>
          <p:cNvSpPr/>
          <p:nvPr/>
        </p:nvSpPr>
        <p:spPr>
          <a:xfrm>
            <a:off x="5051976" y="1140989"/>
            <a:ext cx="2083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STXingkai" panose="02010800040101010101" pitchFamily="2" charset="-122"/>
                <a:ea typeface="STXingkai" panose="02010800040101010101" pitchFamily="2" charset="-122"/>
              </a:rPr>
              <a:t>课程教学案例</a:t>
            </a:r>
            <a:endParaRPr lang="en-GB" altLang="zh-CN" sz="2400" dirty="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2F223B-B78B-4A90-A707-FA3B1CE4EF8C}"/>
              </a:ext>
            </a:extLst>
          </p:cNvPr>
          <p:cNvSpPr/>
          <p:nvPr/>
        </p:nvSpPr>
        <p:spPr>
          <a:xfrm>
            <a:off x="5154802" y="5761457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75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24102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F526828-11BC-4A79-9D7D-793F0E92E6A9}"/>
              </a:ext>
            </a:extLst>
          </p:cNvPr>
          <p:cNvGrpSpPr/>
          <p:nvPr/>
        </p:nvGrpSpPr>
        <p:grpSpPr>
          <a:xfrm>
            <a:off x="5185482" y="1047099"/>
            <a:ext cx="1821036" cy="1001283"/>
            <a:chOff x="5185482" y="537945"/>
            <a:chExt cx="1821036" cy="100128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3492AD2-F1B3-42F7-83ED-416BCCD0DF86}"/>
                </a:ext>
              </a:extLst>
            </p:cNvPr>
            <p:cNvSpPr txBox="1"/>
            <p:nvPr/>
          </p:nvSpPr>
          <p:spPr>
            <a:xfrm>
              <a:off x="5185482" y="1139118"/>
              <a:ext cx="1821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CONTENTS</a:t>
              </a:r>
              <a:endParaRPr lang="zh-CN" altLang="en-US" sz="2000" spc="3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58AEA77-2658-400E-AF19-671D1B7BE08B}"/>
                </a:ext>
              </a:extLst>
            </p:cNvPr>
            <p:cNvSpPr txBox="1"/>
            <p:nvPr/>
          </p:nvSpPr>
          <p:spPr>
            <a:xfrm>
              <a:off x="5478888" y="537945"/>
              <a:ext cx="1287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目录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0603A40-1CD3-4E43-967D-A5A0DD61DBAC}"/>
              </a:ext>
            </a:extLst>
          </p:cNvPr>
          <p:cNvGrpSpPr/>
          <p:nvPr/>
        </p:nvGrpSpPr>
        <p:grpSpPr>
          <a:xfrm>
            <a:off x="2511408" y="2543330"/>
            <a:ext cx="2844210" cy="1029244"/>
            <a:chOff x="2511408" y="2135777"/>
            <a:chExt cx="2844210" cy="1029244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8468FD4-C610-47B7-BD17-A6A0BE00C327}"/>
                </a:ext>
              </a:extLst>
            </p:cNvPr>
            <p:cNvGrpSpPr/>
            <p:nvPr/>
          </p:nvGrpSpPr>
          <p:grpSpPr>
            <a:xfrm>
              <a:off x="2511408" y="2554950"/>
              <a:ext cx="2844210" cy="610071"/>
              <a:chOff x="2511408" y="2554950"/>
              <a:chExt cx="2844210" cy="610071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13247D-F96D-4784-B475-76613CB2ED17}"/>
                  </a:ext>
                </a:extLst>
              </p:cNvPr>
              <p:cNvSpPr txBox="1"/>
              <p:nvPr/>
            </p:nvSpPr>
            <p:spPr>
              <a:xfrm>
                <a:off x="3022994" y="2564532"/>
                <a:ext cx="1774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spc="3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案例介绍</a:t>
                </a: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C53EB7C9-C745-415D-8690-F4F07E432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8" y="2554950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9A1F919-8626-4597-AE49-814DC4561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9" y="3165021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903BCB1-D795-4723-A1EB-B964E4D8EE60}"/>
                </a:ext>
              </a:extLst>
            </p:cNvPr>
            <p:cNvSpPr txBox="1"/>
            <p:nvPr/>
          </p:nvSpPr>
          <p:spPr>
            <a:xfrm>
              <a:off x="3022994" y="2135777"/>
              <a:ext cx="1821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PART 01</a:t>
              </a:r>
              <a:endParaRPr lang="zh-CN" altLang="en-US" sz="2000" spc="3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1CF0969-999E-4DC6-A726-F1D8C0D49A12}"/>
              </a:ext>
            </a:extLst>
          </p:cNvPr>
          <p:cNvGrpSpPr/>
          <p:nvPr/>
        </p:nvGrpSpPr>
        <p:grpSpPr>
          <a:xfrm>
            <a:off x="7006160" y="2540414"/>
            <a:ext cx="2844210" cy="1029244"/>
            <a:chOff x="2511408" y="2135777"/>
            <a:chExt cx="2844210" cy="1029244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9BAEDA9-31B2-4A48-AA06-0026CCDC7F68}"/>
                </a:ext>
              </a:extLst>
            </p:cNvPr>
            <p:cNvGrpSpPr/>
            <p:nvPr/>
          </p:nvGrpSpPr>
          <p:grpSpPr>
            <a:xfrm>
              <a:off x="2511408" y="2554950"/>
              <a:ext cx="2844210" cy="610071"/>
              <a:chOff x="2511408" y="2554950"/>
              <a:chExt cx="2844210" cy="610071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86104CC-969C-48F5-BE0C-BB6450E383E1}"/>
                  </a:ext>
                </a:extLst>
              </p:cNvPr>
              <p:cNvSpPr txBox="1"/>
              <p:nvPr/>
            </p:nvSpPr>
            <p:spPr>
              <a:xfrm>
                <a:off x="3069185" y="2585030"/>
                <a:ext cx="1774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spc="3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数据处理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3052B953-8496-49F9-B6C2-84EC8B663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8" y="2554950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E90347A-1805-40B1-B08D-80AFF4BB3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9" y="3165021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27F76F5-DDE3-4258-ABE7-0D35592A54F9}"/>
                </a:ext>
              </a:extLst>
            </p:cNvPr>
            <p:cNvSpPr txBox="1"/>
            <p:nvPr/>
          </p:nvSpPr>
          <p:spPr>
            <a:xfrm>
              <a:off x="3022994" y="2135777"/>
              <a:ext cx="1821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PART 02</a:t>
              </a:r>
              <a:endParaRPr lang="zh-CN" altLang="en-US" sz="2000" spc="3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7E70198-1724-44D9-A034-BC30CAB244B4}"/>
              </a:ext>
            </a:extLst>
          </p:cNvPr>
          <p:cNvGrpSpPr/>
          <p:nvPr/>
        </p:nvGrpSpPr>
        <p:grpSpPr>
          <a:xfrm>
            <a:off x="2511408" y="4052184"/>
            <a:ext cx="2844210" cy="1029244"/>
            <a:chOff x="2511408" y="2135777"/>
            <a:chExt cx="2844210" cy="102924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4B2A45A2-4CB0-4B96-B3D3-EE3276413D76}"/>
                </a:ext>
              </a:extLst>
            </p:cNvPr>
            <p:cNvGrpSpPr/>
            <p:nvPr/>
          </p:nvGrpSpPr>
          <p:grpSpPr>
            <a:xfrm>
              <a:off x="2511408" y="2554950"/>
              <a:ext cx="2844210" cy="610071"/>
              <a:chOff x="2511408" y="2554950"/>
              <a:chExt cx="2844210" cy="610071"/>
            </a:xfrm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9F7CCF-412E-4A41-B96D-AE9672407691}"/>
                  </a:ext>
                </a:extLst>
              </p:cNvPr>
              <p:cNvSpPr txBox="1"/>
              <p:nvPr/>
            </p:nvSpPr>
            <p:spPr>
              <a:xfrm>
                <a:off x="2951213" y="2603085"/>
                <a:ext cx="1774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spc="3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算法评估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34F616E3-71A4-4153-B223-B46CD835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8" y="2554950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6337D359-8714-406A-BBB3-0EA853DE0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9" y="3165021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1943F52-B467-4BAD-B8E8-925D440A557E}"/>
                </a:ext>
              </a:extLst>
            </p:cNvPr>
            <p:cNvSpPr txBox="1"/>
            <p:nvPr/>
          </p:nvSpPr>
          <p:spPr>
            <a:xfrm>
              <a:off x="3022994" y="2135777"/>
              <a:ext cx="1821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PART 03</a:t>
              </a:r>
              <a:endParaRPr lang="zh-CN" altLang="en-US" sz="2000" spc="3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CCC5C80-CDD3-4209-8CFE-8DB5696E5CDC}"/>
              </a:ext>
            </a:extLst>
          </p:cNvPr>
          <p:cNvGrpSpPr/>
          <p:nvPr/>
        </p:nvGrpSpPr>
        <p:grpSpPr>
          <a:xfrm>
            <a:off x="7006160" y="4054376"/>
            <a:ext cx="2844210" cy="1029244"/>
            <a:chOff x="2511408" y="2135777"/>
            <a:chExt cx="2844210" cy="1029244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2889693-FC71-4571-A173-3C6E98E9D848}"/>
                </a:ext>
              </a:extLst>
            </p:cNvPr>
            <p:cNvGrpSpPr/>
            <p:nvPr/>
          </p:nvGrpSpPr>
          <p:grpSpPr>
            <a:xfrm>
              <a:off x="2511408" y="2554950"/>
              <a:ext cx="2844210" cy="610071"/>
              <a:chOff x="2511408" y="2554950"/>
              <a:chExt cx="2844210" cy="610071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0F0F40-031F-4267-B437-F5CA0AB7EE14}"/>
                  </a:ext>
                </a:extLst>
              </p:cNvPr>
              <p:cNvSpPr txBox="1"/>
              <p:nvPr/>
            </p:nvSpPr>
            <p:spPr>
              <a:xfrm>
                <a:off x="2937085" y="2600893"/>
                <a:ext cx="1992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spc="3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案例总结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D14B0C6-3BFA-42F8-8201-F782B9F2C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8" y="2554950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F858D6D-7E5F-4F59-A6BB-E1E952981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409" y="3165021"/>
                <a:ext cx="284420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F559938-6A0B-4A83-B401-BD8DE0439F60}"/>
                </a:ext>
              </a:extLst>
            </p:cNvPr>
            <p:cNvSpPr txBox="1"/>
            <p:nvPr/>
          </p:nvSpPr>
          <p:spPr>
            <a:xfrm>
              <a:off x="3022994" y="2135777"/>
              <a:ext cx="1821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PART 04</a:t>
              </a:r>
              <a:endParaRPr lang="zh-CN" altLang="en-US" sz="2000" spc="3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F5631D3B-08DC-304A-BF62-37A7643493DF}"/>
              </a:ext>
            </a:extLst>
          </p:cNvPr>
          <p:cNvCxnSpPr>
            <a:cxnSpLocks/>
          </p:cNvCxnSpPr>
          <p:nvPr/>
        </p:nvCxnSpPr>
        <p:spPr>
          <a:xfrm>
            <a:off x="1230489" y="5937923"/>
            <a:ext cx="39243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D7D4DE-7028-694A-92DE-4A119A10ED2D}"/>
              </a:ext>
            </a:extLst>
          </p:cNvPr>
          <p:cNvCxnSpPr>
            <a:cxnSpLocks/>
          </p:cNvCxnSpPr>
          <p:nvPr/>
        </p:nvCxnSpPr>
        <p:spPr>
          <a:xfrm>
            <a:off x="7031128" y="5925005"/>
            <a:ext cx="39868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C8450C5-021E-2D49-8F53-B598BF855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3" y="839924"/>
            <a:ext cx="2202987" cy="92875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792811A-BF45-5C44-B1B2-BBA89D4F3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8249" y="919582"/>
            <a:ext cx="918888" cy="769439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8B17E493-8B3E-4D3E-B8E6-4834C9EBFF17}"/>
              </a:ext>
            </a:extLst>
          </p:cNvPr>
          <p:cNvSpPr/>
          <p:nvPr/>
        </p:nvSpPr>
        <p:spPr>
          <a:xfrm>
            <a:off x="5154802" y="5761457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2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96">
            <a:extLst>
              <a:ext uri="{FF2B5EF4-FFF2-40B4-BE49-F238E27FC236}">
                <a16:creationId xmlns:a16="http://schemas.microsoft.com/office/drawing/2014/main" id="{0F0087FA-35A0-47E3-BC4F-95EC5512A56F}"/>
              </a:ext>
            </a:extLst>
          </p:cNvPr>
          <p:cNvSpPr txBox="1"/>
          <p:nvPr/>
        </p:nvSpPr>
        <p:spPr>
          <a:xfrm>
            <a:off x="258802" y="772546"/>
            <a:ext cx="2810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贷款决策问题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850A72-5402-44BA-91E7-0EFF9A89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63" y="1847850"/>
            <a:ext cx="2477403" cy="31879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0FA42F-318A-469B-96EF-A9444F044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160" y="633450"/>
            <a:ext cx="1419225" cy="1533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DB9DB6-41D4-4DC8-8CE6-38DEDFFC0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73" y="2189071"/>
            <a:ext cx="1143000" cy="1485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048088-F15C-4C15-B9F9-0CD398DCE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4273" y="3697067"/>
            <a:ext cx="1200150" cy="146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A29F68-A779-4C36-8D00-C135FF03B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134" y="5170009"/>
            <a:ext cx="1057275" cy="152400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F2F715E1-5387-4058-9C9F-0EAB06F2F8FA}"/>
              </a:ext>
            </a:extLst>
          </p:cNvPr>
          <p:cNvSpPr/>
          <p:nvPr/>
        </p:nvSpPr>
        <p:spPr>
          <a:xfrm rot="3804424">
            <a:off x="5151897" y="430382"/>
            <a:ext cx="620782" cy="32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00FF"/>
                </a:highlight>
              </a:rPr>
              <a:t> </a:t>
            </a:r>
            <a:endParaRPr lang="zh-CN" altLang="en-US" dirty="0">
              <a:highlight>
                <a:srgbClr val="FF00FF"/>
              </a:highlight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D4565D1-7523-4215-A65F-C5644FB33241}"/>
              </a:ext>
            </a:extLst>
          </p:cNvPr>
          <p:cNvSpPr/>
          <p:nvPr/>
        </p:nvSpPr>
        <p:spPr>
          <a:xfrm rot="6912779">
            <a:off x="5300460" y="3645486"/>
            <a:ext cx="620782" cy="32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F2981FD-8CE5-42A4-BB6A-081B09A4CA7A}"/>
              </a:ext>
            </a:extLst>
          </p:cNvPr>
          <p:cNvSpPr/>
          <p:nvPr/>
        </p:nvSpPr>
        <p:spPr>
          <a:xfrm rot="4681522">
            <a:off x="5448396" y="1545245"/>
            <a:ext cx="620782" cy="2909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5DEE37F-A609-4DC4-90C1-41E9D9183A96}"/>
              </a:ext>
            </a:extLst>
          </p:cNvPr>
          <p:cNvSpPr/>
          <p:nvPr/>
        </p:nvSpPr>
        <p:spPr>
          <a:xfrm rot="6009680">
            <a:off x="5462996" y="2761242"/>
            <a:ext cx="620782" cy="2862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Rectangle 61">
            <a:extLst>
              <a:ext uri="{FF2B5EF4-FFF2-40B4-BE49-F238E27FC236}">
                <a16:creationId xmlns:a16="http://schemas.microsoft.com/office/drawing/2014/main" id="{8ABE5D49-3561-4340-936B-480241F8C9D7}"/>
              </a:ext>
            </a:extLst>
          </p:cNvPr>
          <p:cNvSpPr/>
          <p:nvPr/>
        </p:nvSpPr>
        <p:spPr>
          <a:xfrm>
            <a:off x="8394422" y="845642"/>
            <a:ext cx="2855530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借贷需求：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86F24D-490C-42F1-B623-361A6EFE0458}"/>
              </a:ext>
            </a:extLst>
          </p:cNvPr>
          <p:cNvSpPr/>
          <p:nvPr/>
        </p:nvSpPr>
        <p:spPr>
          <a:xfrm>
            <a:off x="5271295" y="312625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借贷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61">
            <a:extLst>
              <a:ext uri="{FF2B5EF4-FFF2-40B4-BE49-F238E27FC236}">
                <a16:creationId xmlns:a16="http://schemas.microsoft.com/office/drawing/2014/main" id="{1B924820-CDA6-424E-BAFE-8E5439612677}"/>
              </a:ext>
            </a:extLst>
          </p:cNvPr>
          <p:cNvSpPr/>
          <p:nvPr/>
        </p:nvSpPr>
        <p:spPr>
          <a:xfrm>
            <a:off x="8394422" y="2528064"/>
            <a:ext cx="2838021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借贷需求：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id="{DED0C4A8-34BB-4120-A074-5D781415506C}"/>
              </a:ext>
            </a:extLst>
          </p:cNvPr>
          <p:cNvSpPr/>
          <p:nvPr/>
        </p:nvSpPr>
        <p:spPr>
          <a:xfrm>
            <a:off x="8394421" y="3894662"/>
            <a:ext cx="2838021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借贷需求：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</a:p>
        </p:txBody>
      </p:sp>
      <p:sp>
        <p:nvSpPr>
          <p:cNvPr id="22" name="Rectangle 61">
            <a:extLst>
              <a:ext uri="{FF2B5EF4-FFF2-40B4-BE49-F238E27FC236}">
                <a16:creationId xmlns:a16="http://schemas.microsoft.com/office/drawing/2014/main" id="{E24EAD39-5174-4EB2-A0E1-FCBA689B2D0A}"/>
              </a:ext>
            </a:extLst>
          </p:cNvPr>
          <p:cNvSpPr/>
          <p:nvPr/>
        </p:nvSpPr>
        <p:spPr>
          <a:xfrm>
            <a:off x="8394421" y="5473529"/>
            <a:ext cx="2838021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借贷需求：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</a:p>
        </p:txBody>
      </p:sp>
      <p:sp>
        <p:nvSpPr>
          <p:cNvPr id="23" name="Rectangle 61">
            <a:extLst>
              <a:ext uri="{FF2B5EF4-FFF2-40B4-BE49-F238E27FC236}">
                <a16:creationId xmlns:a16="http://schemas.microsoft.com/office/drawing/2014/main" id="{FEA0B24B-5FF3-4D48-BF7C-7359201BE0FD}"/>
              </a:ext>
            </a:extLst>
          </p:cNvPr>
          <p:cNvSpPr/>
          <p:nvPr/>
        </p:nvSpPr>
        <p:spPr>
          <a:xfrm>
            <a:off x="1776367" y="5114349"/>
            <a:ext cx="270063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现金流：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700B4BF-D0E7-8841-A0EC-EDA1DA826670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9BDDC56-74A5-FD4B-B8B8-EDA8AC07B6EB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BB93E89-6CFC-6449-8E78-0F5EEDEFA964}"/>
              </a:ext>
            </a:extLst>
          </p:cNvPr>
          <p:cNvSpPr/>
          <p:nvPr/>
        </p:nvSpPr>
        <p:spPr>
          <a:xfrm>
            <a:off x="5554819" y="6438793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大数据导论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B55031D-63F4-F24F-9F88-EB0AF32CB6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C4EFDD6-967B-DA4D-8CCE-4DE3FB03B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990AB60-47E3-4EC6-8394-9D2A164F995C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21691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1">
            <a:extLst>
              <a:ext uri="{FF2B5EF4-FFF2-40B4-BE49-F238E27FC236}">
                <a16:creationId xmlns:a16="http://schemas.microsoft.com/office/drawing/2014/main" id="{2A2D5A85-7090-4D26-AEF6-680ED12E93A6}"/>
              </a:ext>
            </a:extLst>
          </p:cNvPr>
          <p:cNvSpPr/>
          <p:nvPr/>
        </p:nvSpPr>
        <p:spPr>
          <a:xfrm>
            <a:off x="871237" y="1930471"/>
            <a:ext cx="3584324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信贷政策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企业的交易票据信息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上下游企业的影响力</a:t>
            </a:r>
          </a:p>
        </p:txBody>
      </p:sp>
      <p:sp>
        <p:nvSpPr>
          <p:cNvPr id="68" name="TextBox 96">
            <a:extLst>
              <a:ext uri="{FF2B5EF4-FFF2-40B4-BE49-F238E27FC236}">
                <a16:creationId xmlns:a16="http://schemas.microsoft.com/office/drawing/2014/main" id="{0F0087FA-35A0-47E3-BC4F-95EC5512A56F}"/>
              </a:ext>
            </a:extLst>
          </p:cNvPr>
          <p:cNvSpPr txBox="1"/>
          <p:nvPr/>
        </p:nvSpPr>
        <p:spPr>
          <a:xfrm>
            <a:off x="282575" y="1075274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评估指标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D17ACEDC-B62C-48AF-8A57-FE7D38350CA8}"/>
              </a:ext>
            </a:extLst>
          </p:cNvPr>
          <p:cNvSpPr/>
          <p:nvPr/>
        </p:nvSpPr>
        <p:spPr>
          <a:xfrm>
            <a:off x="7192744" y="1930471"/>
            <a:ext cx="2420305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实力强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供求关系稳定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信誉高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信贷风险小</a:t>
            </a:r>
          </a:p>
        </p:txBody>
      </p:sp>
      <p:sp>
        <p:nvSpPr>
          <p:cNvPr id="8" name="TextBox 96">
            <a:extLst>
              <a:ext uri="{FF2B5EF4-FFF2-40B4-BE49-F238E27FC236}">
                <a16:creationId xmlns:a16="http://schemas.microsoft.com/office/drawing/2014/main" id="{A159B4F2-6C6D-450D-BE3D-D58E662793B2}"/>
              </a:ext>
            </a:extLst>
          </p:cNvPr>
          <p:cNvSpPr txBox="1"/>
          <p:nvPr/>
        </p:nvSpPr>
        <p:spPr>
          <a:xfrm>
            <a:off x="6637167" y="1075274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选择标准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4BD8BFC9-5502-418C-86A0-87AB05554CE2}"/>
              </a:ext>
            </a:extLst>
          </p:cNvPr>
          <p:cNvSpPr/>
          <p:nvPr/>
        </p:nvSpPr>
        <p:spPr>
          <a:xfrm>
            <a:off x="5697913" y="4213673"/>
            <a:ext cx="3666517" cy="191590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过去通常采用人工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主观意识影响大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灰色手段层出不穷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有失公正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6">
            <a:extLst>
              <a:ext uri="{FF2B5EF4-FFF2-40B4-BE49-F238E27FC236}">
                <a16:creationId xmlns:a16="http://schemas.microsoft.com/office/drawing/2014/main" id="{4DB907EC-B0F0-4BF5-B5A2-11123FF1E701}"/>
              </a:ext>
            </a:extLst>
          </p:cNvPr>
          <p:cNvSpPr txBox="1"/>
          <p:nvPr/>
        </p:nvSpPr>
        <p:spPr>
          <a:xfrm>
            <a:off x="2749318" y="4155654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评判方法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B84BB-96B3-4530-AE29-053BF6C3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632" y="1999670"/>
            <a:ext cx="1440926" cy="14081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F2C57C-B5A8-491E-A7F5-498553ED1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85" y="1798795"/>
            <a:ext cx="1657350" cy="133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5568E6-F9CD-41F1-9CD1-6579DA15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805" y="4821045"/>
            <a:ext cx="2220147" cy="16407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215BAF1-784A-C548-8A04-1FBF09DD26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13709B-7D86-C449-9696-BBD8D9BD6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949E441-0C24-0C40-9F13-477DBC4287F1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AEB9C6B-F2F5-6A45-B83B-A1B58C0092C8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83F58DA-F901-D04A-8214-6631E6F1E304}"/>
              </a:ext>
            </a:extLst>
          </p:cNvPr>
          <p:cNvSpPr/>
          <p:nvPr/>
        </p:nvSpPr>
        <p:spPr>
          <a:xfrm>
            <a:off x="5554819" y="6438793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大数据导论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65D804-11EF-4816-B01F-CAAEDB3D1B24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2460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1">
            <a:extLst>
              <a:ext uri="{FF2B5EF4-FFF2-40B4-BE49-F238E27FC236}">
                <a16:creationId xmlns:a16="http://schemas.microsoft.com/office/drawing/2014/main" id="{2A2D5A85-7090-4D26-AEF6-680ED12E93A6}"/>
              </a:ext>
            </a:extLst>
          </p:cNvPr>
          <p:cNvSpPr/>
          <p:nvPr/>
        </p:nvSpPr>
        <p:spPr>
          <a:xfrm>
            <a:off x="1195314" y="1579198"/>
            <a:ext cx="3512153" cy="16446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信贷记录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信誉评级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企业发票数据库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61">
            <a:extLst>
              <a:ext uri="{FF2B5EF4-FFF2-40B4-BE49-F238E27FC236}">
                <a16:creationId xmlns:a16="http://schemas.microsoft.com/office/drawing/2014/main" id="{C4F3AC00-3CE9-47D0-B647-A0A2A871DBA7}"/>
              </a:ext>
            </a:extLst>
          </p:cNvPr>
          <p:cNvSpPr/>
          <p:nvPr/>
        </p:nvSpPr>
        <p:spPr>
          <a:xfrm>
            <a:off x="1632690" y="4030531"/>
            <a:ext cx="8926606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通过一定的算法设计综合各个指标处理数据集从而给企业评级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弥补人工评估的缺陷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1CFE46-151D-EA48-A588-3983C29F9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9A7DD0-7C3D-8749-AC82-3B48E268F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ECDC4B3-796A-6345-9133-5CFB2A908D35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A08BF52-6AB2-E349-AC62-001AE36236BA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4C5EE75-0045-974A-B05E-0D3E934E9C76}"/>
              </a:ext>
            </a:extLst>
          </p:cNvPr>
          <p:cNvSpPr/>
          <p:nvPr/>
        </p:nvSpPr>
        <p:spPr>
          <a:xfrm>
            <a:off x="5554819" y="6438793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大数据导论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2B259764-9262-564B-9259-26169A104EC0}"/>
              </a:ext>
            </a:extLst>
          </p:cNvPr>
          <p:cNvSpPr txBox="1"/>
          <p:nvPr/>
        </p:nvSpPr>
        <p:spPr>
          <a:xfrm>
            <a:off x="258802" y="772546"/>
            <a:ext cx="244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大数据方法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60D45-7A13-44D3-8B80-84DDCE7137C1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20553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0">
            <a:extLst>
              <a:ext uri="{FF2B5EF4-FFF2-40B4-BE49-F238E27FC236}">
                <a16:creationId xmlns:a16="http://schemas.microsoft.com/office/drawing/2014/main" id="{2EE8B0C4-7C00-41F7-BA7A-DA0E735E6AC1}"/>
              </a:ext>
            </a:extLst>
          </p:cNvPr>
          <p:cNvSpPr/>
          <p:nvPr/>
        </p:nvSpPr>
        <p:spPr>
          <a:xfrm>
            <a:off x="2399166" y="2065134"/>
            <a:ext cx="7393653" cy="27526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有信贷记录的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家企业的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210,948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条进项发票数据和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162,485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条销项发票数据，以及信用评级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无信贷记录的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家企业的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330,836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条进项发票数据和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395,076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条销项发票记录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58C44A-2D7B-8C40-8C22-045932368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A56AAD-90CF-0248-8E21-A9D4E25BF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99278E-3DD9-E44C-8962-4D09CE3CD274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0AB934B-E27B-3840-9529-5AB2430E17F4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91DC8B-D67D-2C4D-AD3B-C8B32AD3D0EC}"/>
              </a:ext>
            </a:extLst>
          </p:cNvPr>
          <p:cNvSpPr/>
          <p:nvPr/>
        </p:nvSpPr>
        <p:spPr>
          <a:xfrm>
            <a:off x="5554819" y="6438793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大数据导论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TextBox 96">
            <a:extLst>
              <a:ext uri="{FF2B5EF4-FFF2-40B4-BE49-F238E27FC236}">
                <a16:creationId xmlns:a16="http://schemas.microsoft.com/office/drawing/2014/main" id="{1B1E7E35-66DB-6D47-9214-9FECDD8A5D88}"/>
              </a:ext>
            </a:extLst>
          </p:cNvPr>
          <p:cNvSpPr txBox="1"/>
          <p:nvPr/>
        </p:nvSpPr>
        <p:spPr>
          <a:xfrm>
            <a:off x="258802" y="772546"/>
            <a:ext cx="3892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数据集的获取与介绍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EFFEC3-3A4B-4FBC-94E7-A51F8C51782C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36314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58C44A-2D7B-8C40-8C22-045932368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A56AAD-90CF-0248-8E21-A9D4E25BF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99278E-3DD9-E44C-8962-4D09CE3CD274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0AB934B-E27B-3840-9529-5AB2430E17F4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91DC8B-D67D-2C4D-AD3B-C8B32AD3D0EC}"/>
              </a:ext>
            </a:extLst>
          </p:cNvPr>
          <p:cNvSpPr/>
          <p:nvPr/>
        </p:nvSpPr>
        <p:spPr>
          <a:xfrm>
            <a:off x="5554819" y="6438793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大数据导论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588452-7142-4544-A323-23FBB6875030}"/>
              </a:ext>
            </a:extLst>
          </p:cNvPr>
          <p:cNvSpPr/>
          <p:nvPr/>
        </p:nvSpPr>
        <p:spPr>
          <a:xfrm>
            <a:off x="778147" y="1541549"/>
            <a:ext cx="8941586" cy="573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通过挖掘给定的企业发票流水，可以得到以下的指标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TextBox 96">
            <a:extLst>
              <a:ext uri="{FF2B5EF4-FFF2-40B4-BE49-F238E27FC236}">
                <a16:creationId xmlns:a16="http://schemas.microsoft.com/office/drawing/2014/main" id="{DDB46FA1-8FA9-4283-AF08-8BBBACAA78CA}"/>
              </a:ext>
            </a:extLst>
          </p:cNvPr>
          <p:cNvSpPr txBox="1"/>
          <p:nvPr/>
        </p:nvSpPr>
        <p:spPr>
          <a:xfrm>
            <a:off x="258802" y="772546"/>
            <a:ext cx="3892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数据集的获取与介绍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09CEF4-D9DA-E24A-B4BE-B5F9776F31A4}"/>
              </a:ext>
            </a:extLst>
          </p:cNvPr>
          <p:cNvSpPr txBox="1"/>
          <p:nvPr/>
        </p:nvSpPr>
        <p:spPr>
          <a:xfrm>
            <a:off x="6750756" y="4921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9FEE48-1674-A04E-8D85-779DB4E14427}"/>
                  </a:ext>
                </a:extLst>
              </p:cNvPr>
              <p:cNvSpPr/>
              <p:nvPr/>
            </p:nvSpPr>
            <p:spPr>
              <a:xfrm>
                <a:off x="1327092" y="2416244"/>
                <a:ext cx="7040132" cy="341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盈利能力：销售净利润率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营运能力：总流水、总进出单数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履约能力：违约比率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发展潜力：总流水增长额、营运利率增长额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偿债能力：累计资产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上下游供需稳定度：交易分散程度、上下游企业影响力</a:t>
                </a: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9FEE48-1674-A04E-8D85-779DB4E14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92" y="2416244"/>
                <a:ext cx="7040132" cy="3416320"/>
              </a:xfrm>
              <a:prstGeom prst="rect">
                <a:avLst/>
              </a:prstGeom>
              <a:blipFill>
                <a:blip r:embed="rId6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DFBBA5A-71C3-4A9D-A5AE-29B34F0545E6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16398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58C44A-2D7B-8C40-8C22-045932368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A56AAD-90CF-0248-8E21-A9D4E25BF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99278E-3DD9-E44C-8962-4D09CE3CD274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0AB934B-E27B-3840-9529-5AB2430E17F4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91DC8B-D67D-2C4D-AD3B-C8B32AD3D0EC}"/>
              </a:ext>
            </a:extLst>
          </p:cNvPr>
          <p:cNvSpPr/>
          <p:nvPr/>
        </p:nvSpPr>
        <p:spPr>
          <a:xfrm>
            <a:off x="5554819" y="6438793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大数据导论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470E8F0-B91E-4DD0-A482-9F80307A91CD}"/>
              </a:ext>
            </a:extLst>
          </p:cNvPr>
          <p:cNvSpPr/>
          <p:nvPr/>
        </p:nvSpPr>
        <p:spPr>
          <a:xfrm>
            <a:off x="1662902" y="2387571"/>
            <a:ext cx="8308320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对极大型和极小型指标进行标准化，以极大型为例，有：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TextBox 96">
            <a:extLst>
              <a:ext uri="{FF2B5EF4-FFF2-40B4-BE49-F238E27FC236}">
                <a16:creationId xmlns:a16="http://schemas.microsoft.com/office/drawing/2014/main" id="{DDB46FA1-8FA9-4283-AF08-8BBBACAA78CA}"/>
              </a:ext>
            </a:extLst>
          </p:cNvPr>
          <p:cNvSpPr txBox="1"/>
          <p:nvPr/>
        </p:nvSpPr>
        <p:spPr>
          <a:xfrm>
            <a:off x="258802" y="772546"/>
            <a:ext cx="3892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数据集的获取与介绍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09CEF4-D9DA-E24A-B4BE-B5F9776F31A4}"/>
              </a:ext>
            </a:extLst>
          </p:cNvPr>
          <p:cNvSpPr txBox="1"/>
          <p:nvPr/>
        </p:nvSpPr>
        <p:spPr>
          <a:xfrm>
            <a:off x="6750756" y="4921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4EC9B6-E985-754C-A1B0-5E99DBE6C15F}"/>
              </a:ext>
            </a:extLst>
          </p:cNvPr>
          <p:cNvSpPr/>
          <p:nvPr/>
        </p:nvSpPr>
        <p:spPr>
          <a:xfrm>
            <a:off x="866573" y="1525317"/>
            <a:ext cx="2685351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数据标准化：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B88C9A-7445-B444-A1FA-F904552257F5}"/>
                  </a:ext>
                </a:extLst>
              </p:cNvPr>
              <p:cNvSpPr/>
              <p:nvPr/>
            </p:nvSpPr>
            <p:spPr>
              <a:xfrm>
                <a:off x="2506819" y="3196063"/>
                <a:ext cx="6096000" cy="13154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altLang="zh-C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altLang="zh-CN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x-IV_mathan" altLang="zh-CN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x-IV_mathan" altLang="zh-CN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x-IV_mathan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x-IV_mathan" altLang="zh-CN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x-IV_mathan" altLang="zh-CN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altLang="zh-CN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altLang="zh-CN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x-IV_mathan" altLang="zh-CN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altLang="zh-CN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x-IV_mathan" altLang="zh-CN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indent="-342900">
                  <a:lnSpc>
                    <a:spcPct val="130000"/>
                  </a:lnSpc>
                  <a:buFont typeface="Wingdings" pitchFamily="2" charset="2"/>
                  <a:buChar char="Ø"/>
                </a:pP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B88C9A-7445-B444-A1FA-F90455225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19" y="3196063"/>
                <a:ext cx="6096000" cy="1315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3120DF51-0F42-914E-B7CC-8162666A5302}"/>
              </a:ext>
            </a:extLst>
          </p:cNvPr>
          <p:cNvSpPr/>
          <p:nvPr/>
        </p:nvSpPr>
        <p:spPr>
          <a:xfrm>
            <a:off x="1662902" y="4815674"/>
            <a:ext cx="6686446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对以“是否”判断的指标，以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为是，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为否。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53824-7E25-44BB-B7B1-89250B43BB53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4143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96">
            <a:extLst>
              <a:ext uri="{FF2B5EF4-FFF2-40B4-BE49-F238E27FC236}">
                <a16:creationId xmlns:a16="http://schemas.microsoft.com/office/drawing/2014/main" id="{0F0087FA-35A0-47E3-BC4F-95EC5512A56F}"/>
              </a:ext>
            </a:extLst>
          </p:cNvPr>
          <p:cNvSpPr txBox="1"/>
          <p:nvPr/>
        </p:nvSpPr>
        <p:spPr>
          <a:xfrm>
            <a:off x="258802" y="772546"/>
            <a:ext cx="3892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数据标准化运行结果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700B4BF-D0E7-8841-A0EC-EDA1DA826670}"/>
              </a:ext>
            </a:extLst>
          </p:cNvPr>
          <p:cNvCxnSpPr/>
          <p:nvPr/>
        </p:nvCxnSpPr>
        <p:spPr>
          <a:xfrm>
            <a:off x="258802" y="6603972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9BDDC56-74A5-FD4B-B8B8-EDA8AC07B6EB}"/>
              </a:ext>
            </a:extLst>
          </p:cNvPr>
          <p:cNvCxnSpPr/>
          <p:nvPr/>
        </p:nvCxnSpPr>
        <p:spPr>
          <a:xfrm>
            <a:off x="7031128" y="6591054"/>
            <a:ext cx="489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B55031D-63F4-F24F-9F88-EB0AF32CB6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" y="-34759"/>
            <a:ext cx="577834" cy="5775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C4EFDD6-967B-DA4D-8CCE-4DE3FB03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5" b="96158" l="9662" r="89936">
                        <a14:foregroundMark x1="10145" y1="41883" x2="9742" y2="48415"/>
                        <a14:foregroundMark x1="44928" y1="11431" x2="37762" y2="12104"/>
                        <a14:foregroundMark x1="37762" y1="12104" x2="56763" y2="9894"/>
                        <a14:foregroundMark x1="56763" y1="9894" x2="58535" y2="9894"/>
                        <a14:foregroundMark x1="38647" y1="7493" x2="63366" y2="5091"/>
                        <a14:foregroundMark x1="44686" y1="2402" x2="50805" y2="2498"/>
                        <a14:foregroundMark x1="50805" y1="2498" x2="55314" y2="2017"/>
                        <a14:foregroundMark x1="89050" y1="39962" x2="89614" y2="58886"/>
                        <a14:foregroundMark x1="26409" y1="89914" x2="61433" y2="91835"/>
                        <a14:foregroundMark x1="61433" y1="91835" x2="68921" y2="90394"/>
                        <a14:foregroundMark x1="34944" y1="95677" x2="61836" y2="96158"/>
                        <a14:foregroundMark x1="61836" y1="96158" x2="61997" y2="95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167" y="10006"/>
            <a:ext cx="582833" cy="488040"/>
          </a:xfrm>
          <a:prstGeom prst="rect">
            <a:avLst/>
          </a:prstGeom>
        </p:spPr>
      </p:pic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72B0E469-68FC-4918-A60C-AC93596EE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8" y="1388284"/>
            <a:ext cx="9164727" cy="5050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5B6E0C6-7352-49E1-945F-9505F705AD18}"/>
                  </a:ext>
                </a:extLst>
              </p:cNvPr>
              <p:cNvSpPr/>
              <p:nvPr/>
            </p:nvSpPr>
            <p:spPr>
              <a:xfrm>
                <a:off x="9660181" y="2166196"/>
                <a:ext cx="2423484" cy="280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盈利能力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营运能力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履约能力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发展潜力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偿债能力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交易分散程度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5B6E0C6-7352-49E1-945F-9505F705A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181" y="2166196"/>
                <a:ext cx="2423484" cy="2801473"/>
              </a:xfrm>
              <a:prstGeom prst="rect">
                <a:avLst/>
              </a:prstGeom>
              <a:blipFill>
                <a:blip r:embed="rId7"/>
                <a:stretch>
                  <a:fillRect l="-2267" r="-1763" b="-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A5AF30AC-D8C7-4A28-AC7F-B826224D6433}"/>
              </a:ext>
            </a:extLst>
          </p:cNvPr>
          <p:cNvSpPr/>
          <p:nvPr/>
        </p:nvSpPr>
        <p:spPr>
          <a:xfrm>
            <a:off x="5154802" y="6450083"/>
            <a:ext cx="18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大数据架构与技术</a:t>
            </a:r>
            <a:endParaRPr lang="en-GB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3528D9-7351-43A6-8058-5BAD7539C7BD}"/>
              </a:ext>
            </a:extLst>
          </p:cNvPr>
          <p:cNvSpPr txBox="1"/>
          <p:nvPr/>
        </p:nvSpPr>
        <p:spPr>
          <a:xfrm>
            <a:off x="872858" y="64834"/>
            <a:ext cx="110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案例介绍</a:t>
            </a:r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算法评估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案例总结</a:t>
            </a:r>
          </a:p>
        </p:txBody>
      </p:sp>
    </p:spTree>
    <p:extLst>
      <p:ext uri="{BB962C8B-B14F-4D97-AF65-F5344CB8AC3E}">
        <p14:creationId xmlns:p14="http://schemas.microsoft.com/office/powerpoint/2010/main" val="1838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创意中国风年终总结述职报告PPT模板"/>
</p:tagLst>
</file>

<file path=ppt/theme/theme1.xml><?xml version="1.0" encoding="utf-8"?>
<a:theme xmlns:a="http://schemas.openxmlformats.org/drawingml/2006/main" name="千库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1035</Words>
  <Application>Microsoft Office PowerPoint</Application>
  <PresentationFormat>宽屏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黑体</vt:lpstr>
      <vt:lpstr>华文行楷</vt:lpstr>
      <vt:lpstr>宋体</vt:lpstr>
      <vt:lpstr>Arial</vt:lpstr>
      <vt:lpstr>Calibri</vt:lpstr>
      <vt:lpstr>Cambria Math</vt:lpstr>
      <vt:lpstr>Times New Roman</vt:lpstr>
      <vt:lpstr>Wingdings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尚哲 薛</dc:creator>
  <cp:lastModifiedBy>Wanghui Huang</cp:lastModifiedBy>
  <cp:revision>124</cp:revision>
  <dcterms:created xsi:type="dcterms:W3CDTF">2020-11-15T12:42:03Z</dcterms:created>
  <dcterms:modified xsi:type="dcterms:W3CDTF">2022-01-04T11:04:41Z</dcterms:modified>
</cp:coreProperties>
</file>