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79" r:id="rId5"/>
    <p:sldId id="280" r:id="rId6"/>
    <p:sldId id="287" r:id="rId7"/>
    <p:sldId id="281" r:id="rId8"/>
    <p:sldId id="283" r:id="rId9"/>
    <p:sldId id="284" r:id="rId10"/>
    <p:sldId id="285" r:id="rId11"/>
    <p:sldId id="286" r:id="rId12"/>
    <p:sldId id="288" r:id="rId13"/>
    <p:sldId id="289" r:id="rId14"/>
    <p:sldId id="293" r:id="rId15"/>
    <p:sldId id="290" r:id="rId16"/>
    <p:sldId id="291" r:id="rId17"/>
    <p:sldId id="292" r:id="rId18"/>
    <p:sldId id="296" r:id="rId19"/>
    <p:sldId id="298" r:id="rId20"/>
    <p:sldId id="294" r:id="rId21"/>
    <p:sldId id="297" r:id="rId22"/>
    <p:sldId id="299" r:id="rId23"/>
    <p:sldId id="300" r:id="rId24"/>
    <p:sldId id="302" r:id="rId25"/>
    <p:sldId id="301" r:id="rId26"/>
    <p:sldId id="303" r:id="rId27"/>
    <p:sldId id="304" r:id="rId28"/>
    <p:sldId id="295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6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85C4C-ED9F-4A85-A2E6-5986C3B0FE93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5881E-AEB5-49A7-93D6-36098BE84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11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881E-AEB5-49A7-93D6-36098BE849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44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881E-AEB5-49A7-93D6-36098BE849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29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881E-AEB5-49A7-93D6-36098BE849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1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881E-AEB5-49A7-93D6-36098BE849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040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881E-AEB5-49A7-93D6-36098BE849E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218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881E-AEB5-49A7-93D6-36098BE849E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822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881E-AEB5-49A7-93D6-36098BE849E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941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DA4F088-BDAD-45D0-BECD-459C95C375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1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00EF5-3C98-4CF7-9FE3-B19044AB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D4C8B1-04D2-4890-90C2-A86E88A87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CB79D4-EAD4-4100-9EC7-2640671F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CD97-2B6E-4F2F-87D7-5B8F5A92A26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C7905-89BC-456A-A977-8AEA8E54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8C207-26F7-470C-8554-CC31FF9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FFD0-1EF6-48E5-A37D-97DD060BB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3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A6D666-C58D-4AA4-B71C-E17AD30A1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94B537-3A35-4778-816E-CEAF94AEC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F5890-57E1-4F2E-A726-3F573A26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CD97-2B6E-4F2F-87D7-5B8F5A92A26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16032-0F0E-46D5-9DF7-2A89FC37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2BA0C-1CFF-454C-A00F-E8CFD49A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FFD0-1EF6-48E5-A37D-97DD060BB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86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1C74562-C2F1-40DF-88FB-5CCB57AD93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3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3C19958-B120-46D9-A7C3-DBE891BAF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/>
        </p:blipFill>
        <p:spPr>
          <a:xfrm rot="16200000">
            <a:off x="8343899" y="-2946399"/>
            <a:ext cx="901702" cy="6794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D6C288-A50E-4296-9C84-523FCDCA0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/>
        </p:blipFill>
        <p:spPr>
          <a:xfrm rot="16200000">
            <a:off x="4394200" y="1562100"/>
            <a:ext cx="901700" cy="969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7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24DD7-72D1-400E-9C52-59184284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9F39A-C0F7-4458-A8C0-EE3688770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BC6A8F-33B0-4332-93C2-81B910F88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F3766C-857F-4A39-826E-CFD55448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CD97-2B6E-4F2F-87D7-5B8F5A92A26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3E4981-3C4E-4F46-8F20-FF5F3D36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0F88F3-9CEE-4914-BE19-7DEB8FAB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FFD0-1EF6-48E5-A37D-97DD060BB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74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95B5F-E53E-4918-AB7A-E304A9B7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B923EF-3AD0-4DFA-8AEA-3F7DBA0A4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60C453-D480-4E9D-94C9-E8AC8B544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570BF9-CF2A-4CAC-985C-33FB6D627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883D12-B11E-4BEE-843D-C23A1E5BD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8A8048-5622-4252-8029-B0923F69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CD97-2B6E-4F2F-87D7-5B8F5A92A26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03E7B0-D00F-4542-BEB8-98474D80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D13C36-43F1-4A02-9919-6A1AA12B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FFD0-1EF6-48E5-A37D-97DD060BB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51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C96EF-F8F6-464B-B033-21674236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A9626B-544C-427D-B1B9-CE49783F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CD97-2B6E-4F2F-87D7-5B8F5A92A26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7C0B18-D699-43A3-AF68-11791182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F84E1A-AD0B-4253-BF3C-7ACBD390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FFD0-1EF6-48E5-A37D-97DD060BB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00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36370C-D48C-4371-91DC-BF183580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CD97-2B6E-4F2F-87D7-5B8F5A92A26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B9618E-91B1-4839-A3E0-8479411A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7C7D3D-7CDE-47EB-ACB2-B66427EC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FFD0-1EF6-48E5-A37D-97DD060BB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5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9D77-DC2A-468A-8FFB-44C18039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EB7BC-DBED-4C0D-BCAB-4DA2EE3F9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A89592-2FBF-4DC2-9121-7BED961F2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6FC31D-A929-47D8-A67A-6E11E6BD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CD97-2B6E-4F2F-87D7-5B8F5A92A26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089A3-DD74-4A72-B260-116D28D2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BCE8CC-9837-477B-81DF-E8EDC6BE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FFD0-1EF6-48E5-A37D-97DD060BB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53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17BE3-7FCC-4417-BD79-89322C24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A35326-BA9F-4350-95F8-E64CA888B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BA902A-27FD-467B-811F-0C6BCF738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49914F-D5F5-4DB5-BF7A-907328FA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CD97-2B6E-4F2F-87D7-5B8F5A92A26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A2D8C8-587C-4311-BFEA-0D1E4CF3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B09CB-5576-442A-BA75-B905A75B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FFD0-1EF6-48E5-A37D-97DD060BB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2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889727-B75C-4221-B2FC-CCA4A75C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968358-41C4-475A-AEBA-4EBDD3FF1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4DFFA-635A-43AE-97B9-0B3222F68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6CD97-2B6E-4F2F-87D7-5B8F5A92A26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E66EC-5FEB-4D78-B25F-03CCD3A24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B65F3-79FB-40F7-8A94-E09CEC10B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5FFD0-1EF6-48E5-A37D-97DD060BB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09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F4143CF7-FC5E-45B5-AF2F-E599E7C57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37020" y="-2532089"/>
            <a:ext cx="6858000" cy="12192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EF940B2-2362-4302-89D9-7C44B7E3FE29}"/>
              </a:ext>
            </a:extLst>
          </p:cNvPr>
          <p:cNvSpPr txBox="1"/>
          <p:nvPr/>
        </p:nvSpPr>
        <p:spPr>
          <a:xfrm>
            <a:off x="4954789" y="2330109"/>
            <a:ext cx="6582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1"/>
                </a:solidFill>
                <a:cs typeface="+mn-ea"/>
                <a:sym typeface="+mn-lt"/>
              </a:rPr>
              <a:t>基于前程无忧网站招</a:t>
            </a:r>
            <a:endParaRPr lang="en-US" altLang="zh-CN" sz="4400" b="1" dirty="0">
              <a:solidFill>
                <a:schemeClr val="accent1"/>
              </a:solidFill>
              <a:cs typeface="+mn-ea"/>
              <a:sym typeface="+mn-lt"/>
            </a:endParaRPr>
          </a:p>
          <a:p>
            <a:r>
              <a:rPr lang="zh-CN" altLang="en-US" sz="4400" b="1" dirty="0">
                <a:solidFill>
                  <a:schemeClr val="accent1"/>
                </a:solidFill>
                <a:cs typeface="+mn-ea"/>
                <a:sym typeface="+mn-lt"/>
              </a:rPr>
              <a:t>聘信息的大数据分析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9B1D5A-E04B-4EAB-A1C7-3047A79899C0}"/>
              </a:ext>
            </a:extLst>
          </p:cNvPr>
          <p:cNvSpPr/>
          <p:nvPr/>
        </p:nvSpPr>
        <p:spPr>
          <a:xfrm>
            <a:off x="4352811" y="2174567"/>
            <a:ext cx="207051" cy="2333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7A48370-25C8-4B52-A9F5-459614DAEBF9}"/>
              </a:ext>
            </a:extLst>
          </p:cNvPr>
          <p:cNvSpPr txBox="1"/>
          <p:nvPr/>
        </p:nvSpPr>
        <p:spPr>
          <a:xfrm>
            <a:off x="4954789" y="3861737"/>
            <a:ext cx="6110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cs typeface="+mn-ea"/>
                <a:sym typeface="+mn-lt"/>
              </a:rPr>
              <a:t>重庆大学 计算机学院 </a:t>
            </a:r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|  </a:t>
            </a:r>
            <a:r>
              <a:rPr lang="zh-CN" altLang="en-US" sz="2400" dirty="0">
                <a:solidFill>
                  <a:schemeClr val="accent2"/>
                </a:solidFill>
                <a:cs typeface="+mn-ea"/>
                <a:sym typeface="+mn-lt"/>
              </a:rPr>
              <a:t>冯永</a:t>
            </a:r>
            <a:endParaRPr lang="en-US" altLang="zh-CN" sz="2400" dirty="0">
              <a:solidFill>
                <a:schemeClr val="accent2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endParaRPr lang="en-US" altLang="zh-CN" sz="2400" dirty="0">
              <a:solidFill>
                <a:schemeClr val="accent2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accent2"/>
                </a:solidFill>
                <a:cs typeface="+mn-ea"/>
                <a:sym typeface="+mn-lt"/>
              </a:rPr>
              <a:t>                               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49" y="2121661"/>
            <a:ext cx="1723264" cy="174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8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072AAC0-1A02-402C-846B-3315AF60C08B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6D57F7A-898C-4DB6-8C56-14B56F5B2D66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数据来源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267377D-F815-46E9-838C-6282CCEF1647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5F07B3F-763B-4D52-9F9A-9A37ED4FF501}"/>
              </a:ext>
            </a:extLst>
          </p:cNvPr>
          <p:cNvSpPr txBox="1"/>
          <p:nvPr/>
        </p:nvSpPr>
        <p:spPr>
          <a:xfrm>
            <a:off x="989427" y="1143199"/>
            <a:ext cx="10213145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运行下述程序向调度器的队列中放入起始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 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0DE82F-733E-4F91-9743-3A571188D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24" y="1883806"/>
            <a:ext cx="4976885" cy="34436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9690AC6-8D4A-49B6-84CF-7712CBFCC585}"/>
              </a:ext>
            </a:extLst>
          </p:cNvPr>
          <p:cNvSpPr txBox="1"/>
          <p:nvPr/>
        </p:nvSpPr>
        <p:spPr>
          <a:xfrm>
            <a:off x="989427" y="5714801"/>
            <a:ext cx="4692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/>
              <a:t>爬取数据并存入到</a:t>
            </a:r>
            <a:r>
              <a:rPr lang="en-US" altLang="zh-CN" sz="2000" dirty="0"/>
              <a:t>MongoDB</a:t>
            </a:r>
            <a:r>
              <a:rPr lang="zh-CN" altLang="en-US" sz="2000" dirty="0"/>
              <a:t>数据库中</a:t>
            </a:r>
          </a:p>
        </p:txBody>
      </p:sp>
    </p:spTree>
    <p:extLst>
      <p:ext uri="{BB962C8B-B14F-4D97-AF65-F5344CB8AC3E}">
        <p14:creationId xmlns:p14="http://schemas.microsoft.com/office/powerpoint/2010/main" val="57969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072AAC0-1A02-402C-846B-3315AF60C08B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6D57F7A-898C-4DB6-8C56-14B56F5B2D66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数据来源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267377D-F815-46E9-838C-6282CCEF1647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45C2335A-49B1-4009-9621-5B62AFD18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8" y="1597811"/>
            <a:ext cx="11549417" cy="398129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FE042DD-099E-4122-B1A4-3F8EF7AE9453}"/>
              </a:ext>
            </a:extLst>
          </p:cNvPr>
          <p:cNvSpPr txBox="1"/>
          <p:nvPr/>
        </p:nvSpPr>
        <p:spPr>
          <a:xfrm>
            <a:off x="362228" y="1098939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爬取的部分职位数据：</a:t>
            </a:r>
          </a:p>
        </p:txBody>
      </p:sp>
    </p:spTree>
    <p:extLst>
      <p:ext uri="{BB962C8B-B14F-4D97-AF65-F5344CB8AC3E}">
        <p14:creationId xmlns:p14="http://schemas.microsoft.com/office/powerpoint/2010/main" val="169565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596D09B1-20B0-43B9-A79A-D58D673A0CDA}"/>
              </a:ext>
            </a:extLst>
          </p:cNvPr>
          <p:cNvGrpSpPr/>
          <p:nvPr/>
        </p:nvGrpSpPr>
        <p:grpSpPr>
          <a:xfrm>
            <a:off x="942975" y="2050340"/>
            <a:ext cx="7105650" cy="1999099"/>
            <a:chOff x="2486025" y="2268867"/>
            <a:chExt cx="7105650" cy="199909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78F904A-F4A6-4293-9E75-7E32E75165F6}"/>
                </a:ext>
              </a:extLst>
            </p:cNvPr>
            <p:cNvSpPr/>
            <p:nvPr/>
          </p:nvSpPr>
          <p:spPr>
            <a:xfrm>
              <a:off x="2486025" y="2701679"/>
              <a:ext cx="7105650" cy="1133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išḷïḋè">
              <a:extLst>
                <a:ext uri="{FF2B5EF4-FFF2-40B4-BE49-F238E27FC236}">
                  <a16:creationId xmlns:a16="http://schemas.microsoft.com/office/drawing/2014/main" id="{3A6C3A3B-9C6D-40F7-A0DB-0DB31C25DE7A}"/>
                </a:ext>
              </a:extLst>
            </p:cNvPr>
            <p:cNvSpPr/>
            <p:nvPr/>
          </p:nvSpPr>
          <p:spPr>
            <a:xfrm>
              <a:off x="2960529" y="2268867"/>
              <a:ext cx="1999099" cy="199909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25000"/>
              </a:pP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66CA2F-C2E4-4A3C-9DDF-965C597CC85C}"/>
                </a:ext>
              </a:extLst>
            </p:cNvPr>
            <p:cNvSpPr txBox="1"/>
            <p:nvPr/>
          </p:nvSpPr>
          <p:spPr>
            <a:xfrm>
              <a:off x="2945666" y="2529752"/>
              <a:ext cx="20288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0" b="1" dirty="0">
                  <a:solidFill>
                    <a:schemeClr val="bg1"/>
                  </a:solidFill>
                </a:rPr>
                <a:t>02</a:t>
              </a:r>
              <a:endParaRPr lang="zh-CN" altLang="en-US" sz="90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î$ḷïḓé">
              <a:extLst>
                <a:ext uri="{FF2B5EF4-FFF2-40B4-BE49-F238E27FC236}">
                  <a16:creationId xmlns:a16="http://schemas.microsoft.com/office/drawing/2014/main" id="{77EE0722-C12A-4AD6-865D-B827F7FFF79C}"/>
                </a:ext>
              </a:extLst>
            </p:cNvPr>
            <p:cNvSpPr txBox="1"/>
            <p:nvPr/>
          </p:nvSpPr>
          <p:spPr bwMode="auto">
            <a:xfrm>
              <a:off x="5210175" y="2771983"/>
              <a:ext cx="3809999" cy="99286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6000" b="1" dirty="0">
                  <a:solidFill>
                    <a:schemeClr val="accent2"/>
                  </a:solidFill>
                  <a:cs typeface="+mn-ea"/>
                  <a:sym typeface="+mn-lt"/>
                </a:rPr>
                <a:t>数据处理</a:t>
              </a:r>
              <a:endParaRPr lang="en-US" altLang="zh-CN" sz="6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15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F646D35-426F-453A-87BC-424CF2055AD1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F04F8FC-2A01-4541-9575-3CDE0245E033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数据处理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6EDD0E6-92D4-4F72-BE0C-A490DE55E810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6BCBCB3-C208-41AB-803D-4CD435A45FCC}"/>
              </a:ext>
            </a:extLst>
          </p:cNvPr>
          <p:cNvSpPr txBox="1"/>
          <p:nvPr/>
        </p:nvSpPr>
        <p:spPr>
          <a:xfrm>
            <a:off x="999733" y="1153550"/>
            <a:ext cx="10254421" cy="419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使用</a:t>
            </a:r>
            <a:r>
              <a:rPr lang="en-US" altLang="zh-CN" sz="2000" dirty="0">
                <a:latin typeface="+mn-ea"/>
              </a:rPr>
              <a:t>python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pandas</a:t>
            </a:r>
            <a:r>
              <a:rPr lang="zh-CN" altLang="en-US" sz="2000" dirty="0">
                <a:latin typeface="+mn-ea"/>
              </a:rPr>
              <a:t>库对爬取数据进行了处理。由于直接从</a:t>
            </a:r>
            <a:r>
              <a:rPr lang="en-US" altLang="zh-CN" sz="2000" dirty="0">
                <a:latin typeface="+mn-ea"/>
              </a:rPr>
              <a:t>MongoDB</a:t>
            </a:r>
            <a:r>
              <a:rPr lang="zh-CN" altLang="en-US" sz="2000" dirty="0">
                <a:latin typeface="+mn-ea"/>
              </a:rPr>
              <a:t>数据库中读取出所有数据较慢，因此先将所有的数据导出成了</a:t>
            </a:r>
            <a:r>
              <a:rPr lang="en-US" altLang="zh-CN" sz="2000" dirty="0">
                <a:latin typeface="+mn-ea"/>
              </a:rPr>
              <a:t>csv</a:t>
            </a:r>
            <a:r>
              <a:rPr lang="zh-CN" altLang="en-US" sz="2000" dirty="0">
                <a:latin typeface="+mn-ea"/>
              </a:rPr>
              <a:t>文件，再使用</a:t>
            </a:r>
            <a:r>
              <a:rPr lang="en-US" altLang="zh-CN" sz="2000" dirty="0">
                <a:latin typeface="+mn-ea"/>
              </a:rPr>
              <a:t>python</a:t>
            </a:r>
            <a:r>
              <a:rPr lang="zh-CN" altLang="en-US" sz="2000" dirty="0">
                <a:latin typeface="+mn-ea"/>
              </a:rPr>
              <a:t>对</a:t>
            </a:r>
            <a:r>
              <a:rPr lang="en-US" altLang="zh-CN" sz="2000" dirty="0">
                <a:latin typeface="+mn-ea"/>
              </a:rPr>
              <a:t>csv</a:t>
            </a:r>
            <a:r>
              <a:rPr lang="zh-CN" altLang="en-US" sz="2000" dirty="0">
                <a:latin typeface="+mn-ea"/>
              </a:rPr>
              <a:t>文件中的数据进行了处理。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去除重复数据：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 </a:t>
            </a:r>
            <a:r>
              <a:rPr lang="zh-CN" altLang="en-US" sz="2000" dirty="0">
                <a:latin typeface="+mn-ea"/>
              </a:rPr>
              <a:t>根据职位名称，公司名称，工作地点，薪资，具体要求，学历，工作经验和所招人数对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数据进行了去重处理。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9A59BB3-7CF5-4F50-B1A6-83BE2EC14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28" y="4254513"/>
            <a:ext cx="87058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F646D35-426F-453A-87BC-424CF2055AD1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F04F8FC-2A01-4541-9575-3CDE0245E033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数据处理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6EDD0E6-92D4-4F72-BE0C-A490DE55E810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E1862895-1997-4DA2-A8C6-5B87270CD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269"/>
            <a:ext cx="12192000" cy="10269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107E5B7-1049-4A43-9A9B-C3028EE65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7577"/>
            <a:ext cx="4398403" cy="23562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FF405E9-5208-4DFE-9D6A-58452C469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4571200"/>
            <a:ext cx="9858375" cy="13049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C6B8821-FA96-4991-A0A3-C6D8B8022D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925" y="5903461"/>
            <a:ext cx="36480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9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F646D35-426F-453A-87BC-424CF2055AD1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F04F8FC-2A01-4541-9575-3CDE0245E033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数据处理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6EDD0E6-92D4-4F72-BE0C-A490DE55E810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6BCBCB3-C208-41AB-803D-4CD435A45FCC}"/>
              </a:ext>
            </a:extLst>
          </p:cNvPr>
          <p:cNvSpPr txBox="1"/>
          <p:nvPr/>
        </p:nvSpPr>
        <p:spPr>
          <a:xfrm>
            <a:off x="718379" y="1139482"/>
            <a:ext cx="10254421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处理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薪资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字段：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zh-CN" altLang="en-US" sz="2000" dirty="0">
                <a:latin typeface="+mn-ea"/>
              </a:rPr>
              <a:t>字段的格式不一致，有的是千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月，万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月，万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年，还有的是万以上以及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元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天和空值。需要将其统一转换为千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月，并按薪资上限和薪资下限进行存储。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 </a:t>
            </a:r>
            <a:r>
              <a:rPr lang="zh-CN" altLang="en-US" sz="2000" dirty="0">
                <a:latin typeface="+mn-ea"/>
              </a:rPr>
              <a:t>对于含有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zh-CN" altLang="en-US" sz="2000" dirty="0">
                <a:latin typeface="+mn-ea"/>
              </a:rPr>
              <a:t>字段，对其进行分割，然后将左边的值存入薪资下限，右边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的值存为薪资上限。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 </a:t>
            </a:r>
            <a:r>
              <a:rPr lang="zh-CN" altLang="en-US" sz="2000" dirty="0">
                <a:latin typeface="+mn-ea"/>
              </a:rPr>
              <a:t>对于元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天的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zh-CN" altLang="en-US" sz="2000" dirty="0">
                <a:latin typeface="+mn-ea"/>
              </a:rPr>
              <a:t>字段，则将其值*</a:t>
            </a:r>
            <a:r>
              <a:rPr lang="en-US" altLang="zh-CN" sz="2000" dirty="0">
                <a:latin typeface="+mn-ea"/>
              </a:rPr>
              <a:t>21</a:t>
            </a:r>
            <a:r>
              <a:rPr lang="zh-CN" altLang="en-US" sz="2000" dirty="0">
                <a:latin typeface="+mn-ea"/>
              </a:rPr>
              <a:t>转换为千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月，薪资上下限皆为该值。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 </a:t>
            </a:r>
            <a:r>
              <a:rPr lang="zh-CN" altLang="en-US" sz="2000" dirty="0">
                <a:latin typeface="+mn-ea"/>
              </a:rPr>
              <a:t>对于包含以上或以下的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zh-CN" altLang="en-US" sz="2000" dirty="0">
                <a:latin typeface="+mn-ea"/>
              </a:rPr>
              <a:t>字段，也将其薪资上下限设为相同的值。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 </a:t>
            </a:r>
            <a:r>
              <a:rPr lang="zh-CN" altLang="en-US" sz="2000" dirty="0">
                <a:latin typeface="+mn-ea"/>
              </a:rPr>
              <a:t>对于空值，则将薪资上下限都设为</a:t>
            </a:r>
            <a:r>
              <a:rPr lang="en-US" altLang="zh-CN" sz="2000" dirty="0">
                <a:latin typeface="+mn-ea"/>
              </a:rPr>
              <a:t>0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7A1BBE-258E-46B8-A2D0-162D7D8505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3590" b="27744"/>
          <a:stretch/>
        </p:blipFill>
        <p:spPr>
          <a:xfrm>
            <a:off x="10306929" y="1687756"/>
            <a:ext cx="1894449" cy="348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6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F646D35-426F-453A-87BC-424CF2055AD1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F04F8FC-2A01-4541-9575-3CDE0245E033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数据处理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6EDD0E6-92D4-4F72-BE0C-A490DE55E810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3EA5ACBF-7F70-475A-8D21-AB1906395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21" y="972043"/>
            <a:ext cx="6125953" cy="47821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811CD6-9D55-4E6A-B479-B64C9136B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22" y="5736594"/>
            <a:ext cx="6398266" cy="4592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0340EFD-B1FE-4D9B-997D-2516F768D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286" y="972043"/>
            <a:ext cx="34575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9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F646D35-426F-453A-87BC-424CF2055AD1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F04F8FC-2A01-4541-9575-3CDE0245E033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数据处理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6EDD0E6-92D4-4F72-BE0C-A490DE55E810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6BCBCB3-C208-41AB-803D-4CD435A45FCC}"/>
              </a:ext>
            </a:extLst>
          </p:cNvPr>
          <p:cNvSpPr txBox="1"/>
          <p:nvPr/>
        </p:nvSpPr>
        <p:spPr>
          <a:xfrm>
            <a:off x="718379" y="1139482"/>
            <a:ext cx="10254421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处理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workarea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工作地点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字段：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 </a:t>
            </a:r>
            <a:r>
              <a:rPr lang="zh-CN" altLang="en-US" sz="2000" dirty="0">
                <a:latin typeface="+mn-ea"/>
              </a:rPr>
              <a:t>将工作地点城市</a:t>
            </a:r>
            <a:r>
              <a:rPr lang="en-US" altLang="zh-CN" sz="2000" dirty="0">
                <a:latin typeface="+mn-ea"/>
              </a:rPr>
              <a:t>-</a:t>
            </a:r>
            <a:r>
              <a:rPr lang="zh-CN" altLang="en-US" sz="2000" dirty="0">
                <a:latin typeface="+mn-ea"/>
              </a:rPr>
              <a:t>区域根据</a:t>
            </a:r>
            <a:r>
              <a:rPr lang="en-US" altLang="zh-CN" sz="2000" dirty="0">
                <a:latin typeface="+mn-ea"/>
              </a:rPr>
              <a:t>-</a:t>
            </a:r>
            <a:r>
              <a:rPr lang="zh-CN" altLang="en-US" sz="2000" dirty="0">
                <a:latin typeface="+mn-ea"/>
              </a:rPr>
              <a:t>拆分成城市和区域。若只有城市，则将区域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设为空值。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61845E6-69C1-4468-9027-AE87987E5B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" b="32492"/>
          <a:stretch/>
        </p:blipFill>
        <p:spPr>
          <a:xfrm>
            <a:off x="7246034" y="2337178"/>
            <a:ext cx="1743808" cy="32215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45A753D-9A72-42A1-B6A7-ACC388EC8F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29" b="1018"/>
          <a:stretch/>
        </p:blipFill>
        <p:spPr>
          <a:xfrm>
            <a:off x="9337138" y="2011987"/>
            <a:ext cx="2854862" cy="484601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10702CB-CB7A-4B5F-9F43-339FF4C458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490" b="-1210"/>
          <a:stretch/>
        </p:blipFill>
        <p:spPr>
          <a:xfrm>
            <a:off x="1195754" y="2845811"/>
            <a:ext cx="5373858" cy="20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F646D35-426F-453A-87BC-424CF2055AD1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F04F8FC-2A01-4541-9575-3CDE0245E033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数据处理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6EDD0E6-92D4-4F72-BE0C-A490DE55E810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6BCBCB3-C208-41AB-803D-4CD435A45FCC}"/>
              </a:ext>
            </a:extLst>
          </p:cNvPr>
          <p:cNvSpPr txBox="1"/>
          <p:nvPr/>
        </p:nvSpPr>
        <p:spPr>
          <a:xfrm>
            <a:off x="648041" y="1222911"/>
            <a:ext cx="10254421" cy="1422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处理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学历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字段：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 </a:t>
            </a:r>
            <a:r>
              <a:rPr lang="zh-CN" altLang="en-US" sz="2000" dirty="0">
                <a:latin typeface="+mn-ea"/>
              </a:rPr>
              <a:t>对于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zh-CN" altLang="en-US" sz="2000" dirty="0">
                <a:latin typeface="+mn-ea"/>
              </a:rPr>
              <a:t>字段中含有在校生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应届生的数据，添加一个字段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isFresh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是否是校招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并将其设为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‘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是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’,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否则将其设为‘否’，并去除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中的‘</a:t>
            </a:r>
            <a:r>
              <a:rPr lang="zh-CN" altLang="en-US" sz="2000" dirty="0">
                <a:latin typeface="+mn-ea"/>
              </a:rPr>
              <a:t>在校生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应届生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’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AD058E-372C-495A-8EE0-E4D78DF10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6" b="-652"/>
          <a:stretch/>
        </p:blipFill>
        <p:spPr>
          <a:xfrm>
            <a:off x="8596964" y="2645672"/>
            <a:ext cx="1545772" cy="42123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C14CC60-11E1-4FA3-B41D-69D746887A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6" b="35466"/>
          <a:stretch/>
        </p:blipFill>
        <p:spPr>
          <a:xfrm>
            <a:off x="333514" y="2966882"/>
            <a:ext cx="8162005" cy="21256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233F378-EB4A-4FC4-B035-C6DB1C7B79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6" t="1" b="-2553"/>
          <a:stretch/>
        </p:blipFill>
        <p:spPr>
          <a:xfrm>
            <a:off x="10576306" y="2645672"/>
            <a:ext cx="1354351" cy="436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2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F646D35-426F-453A-87BC-424CF2055AD1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F04F8FC-2A01-4541-9575-3CDE0245E033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数据处理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6EDD0E6-92D4-4F72-BE0C-A490DE55E810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6BCBCB3-C208-41AB-803D-4CD435A45FCC}"/>
              </a:ext>
            </a:extLst>
          </p:cNvPr>
          <p:cNvSpPr txBox="1"/>
          <p:nvPr/>
        </p:nvSpPr>
        <p:spPr>
          <a:xfrm>
            <a:off x="718379" y="1139482"/>
            <a:ext cx="10254421" cy="961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处理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经验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字段：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 </a:t>
            </a:r>
            <a:r>
              <a:rPr lang="zh-CN" altLang="en-US" sz="2000" dirty="0">
                <a:latin typeface="+mn-ea"/>
              </a:rPr>
              <a:t>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lang="zh-CN" altLang="en-US" sz="2000" dirty="0">
                <a:latin typeface="+mn-ea"/>
              </a:rPr>
              <a:t>字段中的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+mn-ea"/>
              </a:rPr>
              <a:t>年经验和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+mn-ea"/>
              </a:rPr>
              <a:t>年经验统一成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1-2</a:t>
            </a:r>
            <a:r>
              <a:rPr lang="zh-CN" altLang="en-US" sz="2000" dirty="0">
                <a:latin typeface="+mn-ea"/>
              </a:rPr>
              <a:t>年。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E5E193-B4C9-4730-917E-7140563025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55" b="89"/>
          <a:stretch/>
        </p:blipFill>
        <p:spPr>
          <a:xfrm>
            <a:off x="8432459" y="1820921"/>
            <a:ext cx="1793207" cy="47574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8BC53D-C558-482C-9B4B-12EDB6E3EC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0000" b="-1503"/>
          <a:stretch/>
        </p:blipFill>
        <p:spPr>
          <a:xfrm>
            <a:off x="10418217" y="1820921"/>
            <a:ext cx="1643737" cy="48682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63CD98D-D712-4305-9CAB-D441BB307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79" y="2785926"/>
            <a:ext cx="7406931" cy="160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4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>
            <a:extLst>
              <a:ext uri="{FF2B5EF4-FFF2-40B4-BE49-F238E27FC236}">
                <a16:creationId xmlns:a16="http://schemas.microsoft.com/office/drawing/2014/main" id="{4C975A2D-A8D4-49E1-94F4-67C0F87D721D}"/>
              </a:ext>
            </a:extLst>
          </p:cNvPr>
          <p:cNvGrpSpPr/>
          <p:nvPr/>
        </p:nvGrpSpPr>
        <p:grpSpPr>
          <a:xfrm>
            <a:off x="0" y="2590801"/>
            <a:ext cx="11520488" cy="1657350"/>
            <a:chOff x="0" y="2590801"/>
            <a:chExt cx="11520488" cy="1657350"/>
          </a:xfrm>
        </p:grpSpPr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31CCDE5-6579-4AB6-8838-C9C9FD6BDE00}"/>
                </a:ext>
              </a:extLst>
            </p:cNvPr>
            <p:cNvCxnSpPr/>
            <p:nvPr/>
          </p:nvCxnSpPr>
          <p:spPr>
            <a:xfrm>
              <a:off x="0" y="3419476"/>
              <a:ext cx="11520488" cy="0"/>
            </a:xfrm>
            <a:prstGeom prst="line">
              <a:avLst/>
            </a:prstGeom>
            <a:ln w="2222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íŝḻîḋè">
              <a:extLst>
                <a:ext uri="{FF2B5EF4-FFF2-40B4-BE49-F238E27FC236}">
                  <a16:creationId xmlns:a16="http://schemas.microsoft.com/office/drawing/2014/main" id="{F55DC067-5594-4017-B25D-0BB26E10579A}"/>
                </a:ext>
              </a:extLst>
            </p:cNvPr>
            <p:cNvSpPr/>
            <p:nvPr/>
          </p:nvSpPr>
          <p:spPr>
            <a:xfrm>
              <a:off x="741345" y="2590801"/>
              <a:ext cx="1657350" cy="1657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buSzPct val="25000"/>
              </a:pPr>
              <a:r>
                <a:rPr lang="zh-CN" altLang="en-US" sz="5400" b="1" dirty="0">
                  <a:cs typeface="+mn-ea"/>
                  <a:sym typeface="+mn-lt"/>
                </a:rPr>
                <a:t>目录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0D429EAD-8F2F-4F5B-B4C6-BD54F24CA225}"/>
              </a:ext>
            </a:extLst>
          </p:cNvPr>
          <p:cNvGrpSpPr/>
          <p:nvPr/>
        </p:nvGrpSpPr>
        <p:grpSpPr>
          <a:xfrm>
            <a:off x="2763282" y="1275999"/>
            <a:ext cx="2616358" cy="2219676"/>
            <a:chOff x="2524126" y="1275999"/>
            <a:chExt cx="2616358" cy="2219676"/>
          </a:xfrm>
        </p:grpSpPr>
        <p:sp>
          <p:nvSpPr>
            <p:cNvPr id="41" name="îŝlïḋè">
              <a:extLst>
                <a:ext uri="{FF2B5EF4-FFF2-40B4-BE49-F238E27FC236}">
                  <a16:creationId xmlns:a16="http://schemas.microsoft.com/office/drawing/2014/main" id="{9BA3AFA4-875F-4B52-87BA-C8729B28E337}"/>
                </a:ext>
              </a:extLst>
            </p:cNvPr>
            <p:cNvSpPr/>
            <p:nvPr/>
          </p:nvSpPr>
          <p:spPr>
            <a:xfrm>
              <a:off x="3756106" y="3343277"/>
              <a:ext cx="152398" cy="15239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>
                <a:buSzPct val="25000"/>
              </a:pP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2" name="išḷïḋè">
              <a:extLst>
                <a:ext uri="{FF2B5EF4-FFF2-40B4-BE49-F238E27FC236}">
                  <a16:creationId xmlns:a16="http://schemas.microsoft.com/office/drawing/2014/main" id="{F7C5AA59-0BF4-4FD4-AFE5-1D428792B407}"/>
                </a:ext>
              </a:extLst>
            </p:cNvPr>
            <p:cNvSpPr/>
            <p:nvPr/>
          </p:nvSpPr>
          <p:spPr>
            <a:xfrm>
              <a:off x="3308430" y="1781940"/>
              <a:ext cx="1047751" cy="104775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25000"/>
              </a:pPr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î$ḷïḓé">
              <a:extLst>
                <a:ext uri="{FF2B5EF4-FFF2-40B4-BE49-F238E27FC236}">
                  <a16:creationId xmlns:a16="http://schemas.microsoft.com/office/drawing/2014/main" id="{3495B739-E5A7-4F4A-95FD-24BDFE4B18B1}"/>
                </a:ext>
              </a:extLst>
            </p:cNvPr>
            <p:cNvSpPr txBox="1"/>
            <p:nvPr/>
          </p:nvSpPr>
          <p:spPr bwMode="auto">
            <a:xfrm>
              <a:off x="2524126" y="1275999"/>
              <a:ext cx="2616358" cy="39164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3600" b="1" dirty="0">
                  <a:cs typeface="+mn-ea"/>
                  <a:sym typeface="+mn-lt"/>
                </a:rPr>
                <a:t>数据来源</a:t>
              </a:r>
              <a:endParaRPr lang="en-US" altLang="zh-CN" sz="3600" b="1" dirty="0">
                <a:cs typeface="+mn-ea"/>
                <a:sym typeface="+mn-lt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20B425F-F44E-44C3-8787-E4DED75CA1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2305" y="2829691"/>
              <a:ext cx="1" cy="513586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014AF53F-B53C-4A70-B9F1-870CD7FF97E1}"/>
              </a:ext>
            </a:extLst>
          </p:cNvPr>
          <p:cNvGrpSpPr/>
          <p:nvPr/>
        </p:nvGrpSpPr>
        <p:grpSpPr>
          <a:xfrm>
            <a:off x="8153968" y="1275999"/>
            <a:ext cx="2833688" cy="2219676"/>
            <a:chOff x="4935919" y="1275999"/>
            <a:chExt cx="2833688" cy="2219676"/>
          </a:xfrm>
        </p:grpSpPr>
        <p:sp>
          <p:nvSpPr>
            <p:cNvPr id="45" name="ïṣļîḋê">
              <a:extLst>
                <a:ext uri="{FF2B5EF4-FFF2-40B4-BE49-F238E27FC236}">
                  <a16:creationId xmlns:a16="http://schemas.microsoft.com/office/drawing/2014/main" id="{7D6A2751-57CF-47DC-BEE4-ED03F13A9BEE}"/>
                </a:ext>
              </a:extLst>
            </p:cNvPr>
            <p:cNvSpPr/>
            <p:nvPr/>
          </p:nvSpPr>
          <p:spPr>
            <a:xfrm>
              <a:off x="6307788" y="3343277"/>
              <a:ext cx="152398" cy="15239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>
                <a:buSzPct val="25000"/>
              </a:pP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6" name="iŝļïdê">
              <a:extLst>
                <a:ext uri="{FF2B5EF4-FFF2-40B4-BE49-F238E27FC236}">
                  <a16:creationId xmlns:a16="http://schemas.microsoft.com/office/drawing/2014/main" id="{1B3B43DB-A22F-4C44-85C0-D212857D5F76}"/>
                </a:ext>
              </a:extLst>
            </p:cNvPr>
            <p:cNvSpPr/>
            <p:nvPr/>
          </p:nvSpPr>
          <p:spPr>
            <a:xfrm>
              <a:off x="5860112" y="1781940"/>
              <a:ext cx="1047751" cy="104775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25000"/>
              </a:pPr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7" name="îṣliďe">
              <a:extLst>
                <a:ext uri="{FF2B5EF4-FFF2-40B4-BE49-F238E27FC236}">
                  <a16:creationId xmlns:a16="http://schemas.microsoft.com/office/drawing/2014/main" id="{3495B739-E5A7-4F4A-95FD-24BDFE4B18B1}"/>
                </a:ext>
              </a:extLst>
            </p:cNvPr>
            <p:cNvSpPr txBox="1"/>
            <p:nvPr/>
          </p:nvSpPr>
          <p:spPr bwMode="auto">
            <a:xfrm>
              <a:off x="4935919" y="1275999"/>
              <a:ext cx="2833688" cy="39164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4000" b="1" dirty="0">
                  <a:cs typeface="+mn-ea"/>
                  <a:sym typeface="+mn-lt"/>
                </a:rPr>
                <a:t>可视化介绍</a:t>
              </a:r>
              <a:endParaRPr lang="en-US" altLang="zh-CN" sz="4000" b="1" dirty="0">
                <a:cs typeface="+mn-ea"/>
                <a:sym typeface="+mn-lt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9EAA730-E73C-45EB-8F9A-B55BB8E848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3987" y="2829691"/>
              <a:ext cx="1" cy="513586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BCA838E-E190-412E-B944-95242C535090}"/>
              </a:ext>
            </a:extLst>
          </p:cNvPr>
          <p:cNvGrpSpPr/>
          <p:nvPr/>
        </p:nvGrpSpPr>
        <p:grpSpPr>
          <a:xfrm>
            <a:off x="5493398" y="3343277"/>
            <a:ext cx="2616358" cy="2333976"/>
            <a:chOff x="3799967" y="3343277"/>
            <a:chExt cx="2616358" cy="2333976"/>
          </a:xfrm>
        </p:grpSpPr>
        <p:sp>
          <p:nvSpPr>
            <p:cNvPr id="53" name="îSļíḑé">
              <a:extLst>
                <a:ext uri="{FF2B5EF4-FFF2-40B4-BE49-F238E27FC236}">
                  <a16:creationId xmlns:a16="http://schemas.microsoft.com/office/drawing/2014/main" id="{5A1B6173-D863-421A-98DD-05517DA0B2CA}"/>
                </a:ext>
              </a:extLst>
            </p:cNvPr>
            <p:cNvSpPr/>
            <p:nvPr/>
          </p:nvSpPr>
          <p:spPr>
            <a:xfrm>
              <a:off x="5031947" y="3343277"/>
              <a:ext cx="152398" cy="15239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>
                <a:buSzPct val="25000"/>
              </a:pP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4" name="ïsḷiḍé">
              <a:extLst>
                <a:ext uri="{FF2B5EF4-FFF2-40B4-BE49-F238E27FC236}">
                  <a16:creationId xmlns:a16="http://schemas.microsoft.com/office/drawing/2014/main" id="{45047717-0C2A-4687-8A72-7732DA7597B5}"/>
                </a:ext>
              </a:extLst>
            </p:cNvPr>
            <p:cNvSpPr/>
            <p:nvPr/>
          </p:nvSpPr>
          <p:spPr>
            <a:xfrm>
              <a:off x="4584271" y="4056883"/>
              <a:ext cx="1047751" cy="104775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25000"/>
              </a:pPr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5" name="iṥľíďè">
              <a:extLst>
                <a:ext uri="{FF2B5EF4-FFF2-40B4-BE49-F238E27FC236}">
                  <a16:creationId xmlns:a16="http://schemas.microsoft.com/office/drawing/2014/main" id="{3495B739-E5A7-4F4A-95FD-24BDFE4B18B1}"/>
                </a:ext>
              </a:extLst>
            </p:cNvPr>
            <p:cNvSpPr txBox="1"/>
            <p:nvPr/>
          </p:nvSpPr>
          <p:spPr bwMode="auto">
            <a:xfrm>
              <a:off x="3799967" y="5285610"/>
              <a:ext cx="2616358" cy="39164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4000" b="1" dirty="0">
                  <a:cs typeface="+mn-ea"/>
                  <a:sym typeface="+mn-lt"/>
                </a:rPr>
                <a:t>数据处理</a:t>
              </a:r>
              <a:endParaRPr lang="en-US" altLang="zh-CN" sz="4000" b="1" dirty="0">
                <a:cs typeface="+mn-ea"/>
                <a:sym typeface="+mn-lt"/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AE58887B-42A8-4703-BE01-4D3AF45C5690}"/>
                </a:ext>
              </a:extLst>
            </p:cNvPr>
            <p:cNvCxnSpPr>
              <a:cxnSpLocks/>
            </p:cNvCxnSpPr>
            <p:nvPr/>
          </p:nvCxnSpPr>
          <p:spPr>
            <a:xfrm>
              <a:off x="5108146" y="3495675"/>
              <a:ext cx="1" cy="561208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619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596D09B1-20B0-43B9-A79A-D58D673A0CDA}"/>
              </a:ext>
            </a:extLst>
          </p:cNvPr>
          <p:cNvGrpSpPr/>
          <p:nvPr/>
        </p:nvGrpSpPr>
        <p:grpSpPr>
          <a:xfrm>
            <a:off x="942975" y="2050340"/>
            <a:ext cx="7105650" cy="1999099"/>
            <a:chOff x="2486025" y="2268867"/>
            <a:chExt cx="7105650" cy="199909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78F904A-F4A6-4293-9E75-7E32E75165F6}"/>
                </a:ext>
              </a:extLst>
            </p:cNvPr>
            <p:cNvSpPr/>
            <p:nvPr/>
          </p:nvSpPr>
          <p:spPr>
            <a:xfrm>
              <a:off x="2486025" y="2701679"/>
              <a:ext cx="7105650" cy="1133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išḷïḋè">
              <a:extLst>
                <a:ext uri="{FF2B5EF4-FFF2-40B4-BE49-F238E27FC236}">
                  <a16:creationId xmlns:a16="http://schemas.microsoft.com/office/drawing/2014/main" id="{3A6C3A3B-9C6D-40F7-A0DB-0DB31C25DE7A}"/>
                </a:ext>
              </a:extLst>
            </p:cNvPr>
            <p:cNvSpPr/>
            <p:nvPr/>
          </p:nvSpPr>
          <p:spPr>
            <a:xfrm>
              <a:off x="2960529" y="2268867"/>
              <a:ext cx="1999099" cy="199909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25000"/>
              </a:pP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66CA2F-C2E4-4A3C-9DDF-965C597CC85C}"/>
                </a:ext>
              </a:extLst>
            </p:cNvPr>
            <p:cNvSpPr txBox="1"/>
            <p:nvPr/>
          </p:nvSpPr>
          <p:spPr>
            <a:xfrm>
              <a:off x="2945666" y="2529752"/>
              <a:ext cx="20288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0" b="1" dirty="0">
                  <a:solidFill>
                    <a:schemeClr val="bg1"/>
                  </a:solidFill>
                </a:rPr>
                <a:t>03</a:t>
              </a:r>
              <a:endParaRPr lang="zh-CN" altLang="en-US" sz="90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î$ḷïḓé">
              <a:extLst>
                <a:ext uri="{FF2B5EF4-FFF2-40B4-BE49-F238E27FC236}">
                  <a16:creationId xmlns:a16="http://schemas.microsoft.com/office/drawing/2014/main" id="{77EE0722-C12A-4AD6-865D-B827F7FFF79C}"/>
                </a:ext>
              </a:extLst>
            </p:cNvPr>
            <p:cNvSpPr txBox="1"/>
            <p:nvPr/>
          </p:nvSpPr>
          <p:spPr bwMode="auto">
            <a:xfrm>
              <a:off x="5210175" y="2771983"/>
              <a:ext cx="4210783" cy="99286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6000" b="1" dirty="0">
                  <a:solidFill>
                    <a:schemeClr val="accent2"/>
                  </a:solidFill>
                  <a:cs typeface="+mn-ea"/>
                  <a:sym typeface="+mn-lt"/>
                </a:rPr>
                <a:t>可视化介绍</a:t>
              </a:r>
              <a:endParaRPr lang="en-US" altLang="zh-CN" sz="6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76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F646D35-426F-453A-87BC-424CF2055AD1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F04F8FC-2A01-4541-9575-3CDE0245E033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可视化介绍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6EDD0E6-92D4-4F72-BE0C-A490DE55E810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6BCBCB3-C208-41AB-803D-4CD435A45FCC}"/>
              </a:ext>
            </a:extLst>
          </p:cNvPr>
          <p:cNvSpPr txBox="1"/>
          <p:nvPr/>
        </p:nvSpPr>
        <p:spPr>
          <a:xfrm>
            <a:off x="718379" y="1041006"/>
            <a:ext cx="10254421" cy="493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Pyecharts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+mn-ea"/>
              </a:rPr>
              <a:t>是一个用于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生成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Echarts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+mn-ea"/>
              </a:rPr>
              <a:t>图表的类库</a:t>
            </a:r>
            <a:r>
              <a:rPr lang="zh-CN" altLang="en-US" dirty="0"/>
              <a:t>。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Echarts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/>
              <a:t>是百度开源的一个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altLang="zh-CN" dirty="0"/>
              <a:t> </a:t>
            </a:r>
            <a:r>
              <a:rPr lang="zh-CN" altLang="en-US" dirty="0"/>
              <a:t>库，</a:t>
            </a:r>
            <a:r>
              <a:rPr lang="zh-CN" altLang="en-US" sz="2000" dirty="0"/>
              <a:t>主要用于数据可视化</a:t>
            </a:r>
            <a:r>
              <a:rPr lang="zh-CN" altLang="en-US" dirty="0"/>
              <a:t>。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Pyecharts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/>
              <a:t>实际上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就是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Echarts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/>
              <a:t>与</a:t>
            </a:r>
            <a:r>
              <a:rPr lang="zh-CN" altLang="en-US" dirty="0"/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zh-CN" altLang="en-US" sz="2000" dirty="0"/>
              <a:t>的对接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Pyecharts</a:t>
            </a:r>
            <a:r>
              <a:rPr lang="zh-CN" altLang="en-US" sz="2000" dirty="0"/>
              <a:t>的优点</a:t>
            </a:r>
            <a:r>
              <a:rPr lang="zh-CN" altLang="en-US" dirty="0"/>
              <a:t>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简洁的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zh-CN" altLang="en-US" dirty="0"/>
              <a:t>设计，使用如丝滑般流畅，支持链式调用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囊括了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30+ </a:t>
            </a:r>
            <a:r>
              <a:rPr lang="zh-CN" altLang="en-US" dirty="0"/>
              <a:t>种常见图表，应有尽有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支持主流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</a:t>
            </a:r>
            <a:r>
              <a:rPr lang="en-US" altLang="zh-CN" dirty="0"/>
              <a:t> </a:t>
            </a:r>
            <a:r>
              <a:rPr lang="zh-CN" altLang="en-US" dirty="0"/>
              <a:t>环境，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</a:t>
            </a:r>
            <a:r>
              <a:rPr lang="zh-CN" altLang="en-US" dirty="0"/>
              <a:t>和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JupyterLab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可轻松集成至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zh-CN" altLang="en-US" dirty="0"/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Sanic</a:t>
            </a:r>
            <a:r>
              <a:rPr lang="zh-CN" altLang="en-US" dirty="0"/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altLang="zh-CN" dirty="0"/>
              <a:t> </a:t>
            </a:r>
            <a:r>
              <a:rPr lang="zh-CN" altLang="en-US" dirty="0"/>
              <a:t>等主流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/>
              <a:t> </a:t>
            </a:r>
            <a:r>
              <a:rPr lang="zh-CN" altLang="en-US" dirty="0"/>
              <a:t>框架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高度灵活的配置项，可轻松搭配出精美的图表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详细的文档和示例，帮助开发者更快的上手项目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多达 </a:t>
            </a:r>
            <a:r>
              <a:rPr lang="en-US" altLang="zh-CN" dirty="0"/>
              <a:t>400+ </a:t>
            </a:r>
            <a:r>
              <a:rPr lang="zh-CN" altLang="en-US" dirty="0"/>
              <a:t>地图文件，并且支持原生百度地图，为地理数据可视化提供强有力的支持</a:t>
            </a:r>
          </a:p>
        </p:txBody>
      </p:sp>
    </p:spTree>
    <p:extLst>
      <p:ext uri="{BB962C8B-B14F-4D97-AF65-F5344CB8AC3E}">
        <p14:creationId xmlns:p14="http://schemas.microsoft.com/office/powerpoint/2010/main" val="36431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F646D35-426F-453A-87BC-424CF2055AD1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F04F8FC-2A01-4541-9575-3CDE0245E033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可视化介绍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6EDD0E6-92D4-4F72-BE0C-A490DE55E810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6BCBCB3-C208-41AB-803D-4CD435A45FCC}"/>
              </a:ext>
            </a:extLst>
          </p:cNvPr>
          <p:cNvSpPr txBox="1"/>
          <p:nvPr/>
        </p:nvSpPr>
        <p:spPr>
          <a:xfrm>
            <a:off x="718379" y="1041006"/>
            <a:ext cx="10254421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Pyecharts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可以绘制的图表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BD25D3-9715-46E8-8AB8-EE7DDFD79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01" y="1497541"/>
            <a:ext cx="94011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1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F646D35-426F-453A-87BC-424CF2055AD1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F04F8FC-2A01-4541-9575-3CDE0245E033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可视化介绍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6EDD0E6-92D4-4F72-BE0C-A490DE55E810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710B330-C369-444B-B72F-BE6EF9B71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81" y="1254657"/>
            <a:ext cx="8697368" cy="434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9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F646D35-426F-453A-87BC-424CF2055AD1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F04F8FC-2A01-4541-9575-3CDE0245E033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可视化介绍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6EDD0E6-92D4-4F72-BE0C-A490DE55E810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86A8003E-40BC-4EF6-B0CC-6DF871CF5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784" y="901703"/>
            <a:ext cx="6894432" cy="460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0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F646D35-426F-453A-87BC-424CF2055AD1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F04F8FC-2A01-4541-9575-3CDE0245E033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可视化介绍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6EDD0E6-92D4-4F72-BE0C-A490DE55E810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84BD4B5-BB0A-4AF6-8F06-0E9FC342B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72" y="1047750"/>
            <a:ext cx="857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6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F646D35-426F-453A-87BC-424CF2055AD1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F04F8FC-2A01-4541-9575-3CDE0245E033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可视化介绍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6EDD0E6-92D4-4F72-BE0C-A490DE55E810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9E655166-B375-4A83-824B-4B59078AF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88" y="901703"/>
            <a:ext cx="10351080" cy="517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5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F646D35-426F-453A-87BC-424CF2055AD1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F04F8FC-2A01-4541-9575-3CDE0245E033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可视化介绍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6EDD0E6-92D4-4F72-BE0C-A490DE55E810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B6D1B77-0F6D-421F-86F8-D14640E6B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78" y="1070516"/>
            <a:ext cx="9844644" cy="492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F4143CF7-FC5E-45B5-AF2F-E599E7C57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37020" y="-2532089"/>
            <a:ext cx="6858000" cy="12192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EF940B2-2362-4302-89D9-7C44B7E3FE29}"/>
              </a:ext>
            </a:extLst>
          </p:cNvPr>
          <p:cNvSpPr txBox="1"/>
          <p:nvPr/>
        </p:nvSpPr>
        <p:spPr>
          <a:xfrm>
            <a:off x="4954789" y="2330109"/>
            <a:ext cx="6582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  <a:cs typeface="+mn-ea"/>
                <a:sym typeface="+mn-lt"/>
              </a:rPr>
              <a:t>谢谢大家！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9B1D5A-E04B-4EAB-A1C7-3047A79899C0}"/>
              </a:ext>
            </a:extLst>
          </p:cNvPr>
          <p:cNvSpPr/>
          <p:nvPr/>
        </p:nvSpPr>
        <p:spPr>
          <a:xfrm>
            <a:off x="4352811" y="2174567"/>
            <a:ext cx="207051" cy="2333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49" y="2121661"/>
            <a:ext cx="1723264" cy="17400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EE15540-719C-4818-BFF6-448DC334513C}"/>
              </a:ext>
            </a:extLst>
          </p:cNvPr>
          <p:cNvSpPr txBox="1"/>
          <p:nvPr/>
        </p:nvSpPr>
        <p:spPr>
          <a:xfrm>
            <a:off x="4954789" y="3555611"/>
            <a:ext cx="6110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cs typeface="+mn-ea"/>
                <a:sym typeface="+mn-lt"/>
              </a:rPr>
              <a:t>重庆大学 计算机学院 </a:t>
            </a:r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|  </a:t>
            </a:r>
            <a:r>
              <a:rPr lang="zh-CN" altLang="en-US" sz="2400" dirty="0">
                <a:solidFill>
                  <a:schemeClr val="accent2"/>
                </a:solidFill>
                <a:cs typeface="+mn-ea"/>
                <a:sym typeface="+mn-lt"/>
              </a:rPr>
              <a:t>冯永</a:t>
            </a:r>
            <a:endParaRPr lang="en-US" altLang="zh-CN" sz="2400" dirty="0">
              <a:solidFill>
                <a:schemeClr val="accent2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accent2"/>
                </a:solidFill>
                <a:cs typeface="+mn-ea"/>
                <a:sym typeface="+mn-lt"/>
              </a:rPr>
              <a:t>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8501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596D09B1-20B0-43B9-A79A-D58D673A0CDA}"/>
              </a:ext>
            </a:extLst>
          </p:cNvPr>
          <p:cNvGrpSpPr/>
          <p:nvPr/>
        </p:nvGrpSpPr>
        <p:grpSpPr>
          <a:xfrm>
            <a:off x="942975" y="2050340"/>
            <a:ext cx="7105650" cy="1999099"/>
            <a:chOff x="2486025" y="2268867"/>
            <a:chExt cx="7105650" cy="199909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78F904A-F4A6-4293-9E75-7E32E75165F6}"/>
                </a:ext>
              </a:extLst>
            </p:cNvPr>
            <p:cNvSpPr/>
            <p:nvPr/>
          </p:nvSpPr>
          <p:spPr>
            <a:xfrm>
              <a:off x="2486025" y="2701679"/>
              <a:ext cx="7105650" cy="1133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išḷïḋè">
              <a:extLst>
                <a:ext uri="{FF2B5EF4-FFF2-40B4-BE49-F238E27FC236}">
                  <a16:creationId xmlns:a16="http://schemas.microsoft.com/office/drawing/2014/main" id="{3A6C3A3B-9C6D-40F7-A0DB-0DB31C25DE7A}"/>
                </a:ext>
              </a:extLst>
            </p:cNvPr>
            <p:cNvSpPr/>
            <p:nvPr/>
          </p:nvSpPr>
          <p:spPr>
            <a:xfrm>
              <a:off x="2960529" y="2268867"/>
              <a:ext cx="1999099" cy="199909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25000"/>
              </a:pP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66CA2F-C2E4-4A3C-9DDF-965C597CC85C}"/>
                </a:ext>
              </a:extLst>
            </p:cNvPr>
            <p:cNvSpPr txBox="1"/>
            <p:nvPr/>
          </p:nvSpPr>
          <p:spPr>
            <a:xfrm>
              <a:off x="2945666" y="2529752"/>
              <a:ext cx="20288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0" b="1" dirty="0">
                  <a:solidFill>
                    <a:schemeClr val="bg1"/>
                  </a:solidFill>
                </a:rPr>
                <a:t>01</a:t>
              </a:r>
              <a:endParaRPr lang="zh-CN" altLang="en-US" sz="90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î$ḷïḓé">
              <a:extLst>
                <a:ext uri="{FF2B5EF4-FFF2-40B4-BE49-F238E27FC236}">
                  <a16:creationId xmlns:a16="http://schemas.microsoft.com/office/drawing/2014/main" id="{77EE0722-C12A-4AD6-865D-B827F7FFF79C}"/>
                </a:ext>
              </a:extLst>
            </p:cNvPr>
            <p:cNvSpPr txBox="1"/>
            <p:nvPr/>
          </p:nvSpPr>
          <p:spPr bwMode="auto">
            <a:xfrm>
              <a:off x="5210175" y="2771983"/>
              <a:ext cx="3809999" cy="99286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6000" b="1" dirty="0">
                  <a:solidFill>
                    <a:schemeClr val="accent2"/>
                  </a:solidFill>
                  <a:cs typeface="+mn-ea"/>
                  <a:sym typeface="+mn-lt"/>
                </a:rPr>
                <a:t>数据来源</a:t>
              </a:r>
              <a:endParaRPr lang="en-US" altLang="zh-CN" sz="6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54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ïslîḓe">
            <a:extLst>
              <a:ext uri="{FF2B5EF4-FFF2-40B4-BE49-F238E27FC236}">
                <a16:creationId xmlns:a16="http://schemas.microsoft.com/office/drawing/2014/main" id="{7403A4AC-B0F2-4D80-87E0-CD90E0B9E678}"/>
              </a:ext>
            </a:extLst>
          </p:cNvPr>
          <p:cNvGrpSpPr/>
          <p:nvPr/>
        </p:nvGrpSpPr>
        <p:grpSpPr>
          <a:xfrm>
            <a:off x="9086856" y="4047726"/>
            <a:ext cx="3105144" cy="2810274"/>
            <a:chOff x="4543408" y="1276205"/>
            <a:chExt cx="3105144" cy="2810274"/>
          </a:xfrm>
        </p:grpSpPr>
        <p:grpSp>
          <p:nvGrpSpPr>
            <p:cNvPr id="8" name="îs1ïďè">
              <a:extLst>
                <a:ext uri="{FF2B5EF4-FFF2-40B4-BE49-F238E27FC236}">
                  <a16:creationId xmlns:a16="http://schemas.microsoft.com/office/drawing/2014/main" id="{8C44B61F-1C7E-4E12-B0B6-C926FBB746D4}"/>
                </a:ext>
              </a:extLst>
            </p:cNvPr>
            <p:cNvGrpSpPr/>
            <p:nvPr/>
          </p:nvGrpSpPr>
          <p:grpSpPr>
            <a:xfrm>
              <a:off x="4543408" y="1276205"/>
              <a:ext cx="3105144" cy="1436606"/>
              <a:chOff x="8239127" y="1776413"/>
              <a:chExt cx="2741613" cy="1268413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8" name="ïṥļíḋè">
                <a:extLst>
                  <a:ext uri="{FF2B5EF4-FFF2-40B4-BE49-F238E27FC236}">
                    <a16:creationId xmlns:a16="http://schemas.microsoft.com/office/drawing/2014/main" id="{0D7F8DC7-08E8-4E13-8B22-DC573BA1FFAE}"/>
                  </a:ext>
                </a:extLst>
              </p:cNvPr>
              <p:cNvSpPr/>
              <p:nvPr/>
            </p:nvSpPr>
            <p:spPr bwMode="auto">
              <a:xfrm>
                <a:off x="9877427" y="1854201"/>
                <a:ext cx="234950" cy="503238"/>
              </a:xfrm>
              <a:custGeom>
                <a:avLst/>
                <a:gdLst>
                  <a:gd name="T0" fmla="*/ 86 w 124"/>
                  <a:gd name="T1" fmla="*/ 14 h 267"/>
                  <a:gd name="T2" fmla="*/ 110 w 124"/>
                  <a:gd name="T3" fmla="*/ 3 h 267"/>
                  <a:gd name="T4" fmla="*/ 121 w 124"/>
                  <a:gd name="T5" fmla="*/ 27 h 267"/>
                  <a:gd name="T6" fmla="*/ 39 w 124"/>
                  <a:gd name="T7" fmla="*/ 252 h 267"/>
                  <a:gd name="T8" fmla="*/ 15 w 124"/>
                  <a:gd name="T9" fmla="*/ 264 h 267"/>
                  <a:gd name="T10" fmla="*/ 4 w 124"/>
                  <a:gd name="T11" fmla="*/ 240 h 267"/>
                  <a:gd name="T12" fmla="*/ 86 w 124"/>
                  <a:gd name="T13" fmla="*/ 14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4" h="267">
                    <a:moveTo>
                      <a:pt x="86" y="14"/>
                    </a:moveTo>
                    <a:cubicBezTo>
                      <a:pt x="89" y="5"/>
                      <a:pt x="100" y="0"/>
                      <a:pt x="110" y="3"/>
                    </a:cubicBezTo>
                    <a:cubicBezTo>
                      <a:pt x="119" y="7"/>
                      <a:pt x="124" y="17"/>
                      <a:pt x="121" y="27"/>
                    </a:cubicBezTo>
                    <a:cubicBezTo>
                      <a:pt x="39" y="252"/>
                      <a:pt x="39" y="252"/>
                      <a:pt x="39" y="252"/>
                    </a:cubicBezTo>
                    <a:cubicBezTo>
                      <a:pt x="35" y="262"/>
                      <a:pt x="25" y="267"/>
                      <a:pt x="15" y="264"/>
                    </a:cubicBezTo>
                    <a:cubicBezTo>
                      <a:pt x="5" y="260"/>
                      <a:pt x="0" y="249"/>
                      <a:pt x="4" y="240"/>
                    </a:cubicBezTo>
                    <a:lnTo>
                      <a:pt x="86" y="1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ïṩ1ídé">
                <a:extLst>
                  <a:ext uri="{FF2B5EF4-FFF2-40B4-BE49-F238E27FC236}">
                    <a16:creationId xmlns:a16="http://schemas.microsoft.com/office/drawing/2014/main" id="{488D4E1B-ED76-4E76-BCDB-053767F3F9F4}"/>
                  </a:ext>
                </a:extLst>
              </p:cNvPr>
              <p:cNvSpPr/>
              <p:nvPr/>
            </p:nvSpPr>
            <p:spPr bwMode="auto">
              <a:xfrm>
                <a:off x="10148890" y="2087563"/>
                <a:ext cx="369888" cy="425450"/>
              </a:xfrm>
              <a:custGeom>
                <a:avLst/>
                <a:gdLst>
                  <a:gd name="T0" fmla="*/ 161 w 196"/>
                  <a:gd name="T1" fmla="*/ 9 h 226"/>
                  <a:gd name="T2" fmla="*/ 187 w 196"/>
                  <a:gd name="T3" fmla="*/ 7 h 226"/>
                  <a:gd name="T4" fmla="*/ 189 w 196"/>
                  <a:gd name="T5" fmla="*/ 33 h 226"/>
                  <a:gd name="T6" fmla="*/ 35 w 196"/>
                  <a:gd name="T7" fmla="*/ 217 h 226"/>
                  <a:gd name="T8" fmla="*/ 9 w 196"/>
                  <a:gd name="T9" fmla="*/ 219 h 226"/>
                  <a:gd name="T10" fmla="*/ 7 w 196"/>
                  <a:gd name="T11" fmla="*/ 193 h 226"/>
                  <a:gd name="T12" fmla="*/ 161 w 196"/>
                  <a:gd name="T13" fmla="*/ 9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6" h="226">
                    <a:moveTo>
                      <a:pt x="161" y="9"/>
                    </a:moveTo>
                    <a:cubicBezTo>
                      <a:pt x="167" y="1"/>
                      <a:pt x="179" y="0"/>
                      <a:pt x="187" y="7"/>
                    </a:cubicBezTo>
                    <a:cubicBezTo>
                      <a:pt x="195" y="14"/>
                      <a:pt x="196" y="25"/>
                      <a:pt x="189" y="33"/>
                    </a:cubicBezTo>
                    <a:cubicBezTo>
                      <a:pt x="35" y="217"/>
                      <a:pt x="35" y="217"/>
                      <a:pt x="35" y="217"/>
                    </a:cubicBezTo>
                    <a:cubicBezTo>
                      <a:pt x="29" y="225"/>
                      <a:pt x="17" y="226"/>
                      <a:pt x="9" y="219"/>
                    </a:cubicBezTo>
                    <a:cubicBezTo>
                      <a:pt x="1" y="213"/>
                      <a:pt x="0" y="201"/>
                      <a:pt x="7" y="193"/>
                    </a:cubicBezTo>
                    <a:lnTo>
                      <a:pt x="161" y="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išľiḓe">
                <a:extLst>
                  <a:ext uri="{FF2B5EF4-FFF2-40B4-BE49-F238E27FC236}">
                    <a16:creationId xmlns:a16="http://schemas.microsoft.com/office/drawing/2014/main" id="{758C7F71-3359-4E0B-B51B-421BB1B0A708}"/>
                  </a:ext>
                </a:extLst>
              </p:cNvPr>
              <p:cNvSpPr/>
              <p:nvPr/>
            </p:nvSpPr>
            <p:spPr bwMode="auto">
              <a:xfrm>
                <a:off x="10348915" y="2447926"/>
                <a:ext cx="474663" cy="304800"/>
              </a:xfrm>
              <a:custGeom>
                <a:avLst/>
                <a:gdLst>
                  <a:gd name="T0" fmla="*/ 220 w 251"/>
                  <a:gd name="T1" fmla="*/ 5 h 162"/>
                  <a:gd name="T2" fmla="*/ 245 w 251"/>
                  <a:gd name="T3" fmla="*/ 12 h 162"/>
                  <a:gd name="T4" fmla="*/ 239 w 251"/>
                  <a:gd name="T5" fmla="*/ 37 h 162"/>
                  <a:gd name="T6" fmla="*/ 31 w 251"/>
                  <a:gd name="T7" fmla="*/ 157 h 162"/>
                  <a:gd name="T8" fmla="*/ 5 w 251"/>
                  <a:gd name="T9" fmla="*/ 150 h 162"/>
                  <a:gd name="T10" fmla="*/ 12 w 251"/>
                  <a:gd name="T11" fmla="*/ 125 h 162"/>
                  <a:gd name="T12" fmla="*/ 220 w 251"/>
                  <a:gd name="T13" fmla="*/ 5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1" h="162">
                    <a:moveTo>
                      <a:pt x="220" y="5"/>
                    </a:moveTo>
                    <a:cubicBezTo>
                      <a:pt x="229" y="0"/>
                      <a:pt x="240" y="3"/>
                      <a:pt x="245" y="12"/>
                    </a:cubicBezTo>
                    <a:cubicBezTo>
                      <a:pt x="251" y="21"/>
                      <a:pt x="248" y="32"/>
                      <a:pt x="239" y="37"/>
                    </a:cubicBezTo>
                    <a:cubicBezTo>
                      <a:pt x="31" y="157"/>
                      <a:pt x="31" y="157"/>
                      <a:pt x="31" y="157"/>
                    </a:cubicBezTo>
                    <a:cubicBezTo>
                      <a:pt x="22" y="162"/>
                      <a:pt x="11" y="159"/>
                      <a:pt x="5" y="150"/>
                    </a:cubicBezTo>
                    <a:cubicBezTo>
                      <a:pt x="0" y="141"/>
                      <a:pt x="3" y="130"/>
                      <a:pt x="12" y="125"/>
                    </a:cubicBezTo>
                    <a:lnTo>
                      <a:pt x="220" y="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ïšḻíḑe">
                <a:extLst>
                  <a:ext uri="{FF2B5EF4-FFF2-40B4-BE49-F238E27FC236}">
                    <a16:creationId xmlns:a16="http://schemas.microsoft.com/office/drawing/2014/main" id="{0061A480-2065-4E75-AD27-42B649B6B709}"/>
                  </a:ext>
                </a:extLst>
              </p:cNvPr>
              <p:cNvSpPr/>
              <p:nvPr/>
            </p:nvSpPr>
            <p:spPr bwMode="auto">
              <a:xfrm>
                <a:off x="10458452" y="2890838"/>
                <a:ext cx="522288" cy="153988"/>
              </a:xfrm>
              <a:custGeom>
                <a:avLst/>
                <a:gdLst>
                  <a:gd name="T0" fmla="*/ 253 w 277"/>
                  <a:gd name="T1" fmla="*/ 2 h 82"/>
                  <a:gd name="T2" fmla="*/ 275 w 277"/>
                  <a:gd name="T3" fmla="*/ 17 h 82"/>
                  <a:gd name="T4" fmla="*/ 260 w 277"/>
                  <a:gd name="T5" fmla="*/ 39 h 82"/>
                  <a:gd name="T6" fmla="*/ 24 w 277"/>
                  <a:gd name="T7" fmla="*/ 80 h 82"/>
                  <a:gd name="T8" fmla="*/ 2 w 277"/>
                  <a:gd name="T9" fmla="*/ 65 h 82"/>
                  <a:gd name="T10" fmla="*/ 17 w 277"/>
                  <a:gd name="T11" fmla="*/ 43 h 82"/>
                  <a:gd name="T12" fmla="*/ 253 w 277"/>
                  <a:gd name="T13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7" h="82">
                    <a:moveTo>
                      <a:pt x="253" y="2"/>
                    </a:moveTo>
                    <a:cubicBezTo>
                      <a:pt x="264" y="0"/>
                      <a:pt x="273" y="7"/>
                      <a:pt x="275" y="17"/>
                    </a:cubicBezTo>
                    <a:cubicBezTo>
                      <a:pt x="277" y="27"/>
                      <a:pt x="270" y="37"/>
                      <a:pt x="260" y="39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13" y="82"/>
                      <a:pt x="4" y="75"/>
                      <a:pt x="2" y="65"/>
                    </a:cubicBezTo>
                    <a:cubicBezTo>
                      <a:pt x="0" y="55"/>
                      <a:pt x="7" y="45"/>
                      <a:pt x="17" y="43"/>
                    </a:cubicBezTo>
                    <a:lnTo>
                      <a:pt x="253" y="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íṡḷiḑe">
                <a:extLst>
                  <a:ext uri="{FF2B5EF4-FFF2-40B4-BE49-F238E27FC236}">
                    <a16:creationId xmlns:a16="http://schemas.microsoft.com/office/drawing/2014/main" id="{7740E8D8-4543-4B91-89D6-922ED5F87CB6}"/>
                  </a:ext>
                </a:extLst>
              </p:cNvPr>
              <p:cNvSpPr/>
              <p:nvPr/>
            </p:nvSpPr>
            <p:spPr bwMode="auto">
              <a:xfrm>
                <a:off x="9574215" y="1776413"/>
                <a:ext cx="69850" cy="522288"/>
              </a:xfrm>
              <a:custGeom>
                <a:avLst/>
                <a:gdLst>
                  <a:gd name="T0" fmla="*/ 0 w 37"/>
                  <a:gd name="T1" fmla="*/ 18 h 277"/>
                  <a:gd name="T2" fmla="*/ 19 w 37"/>
                  <a:gd name="T3" fmla="*/ 0 h 277"/>
                  <a:gd name="T4" fmla="*/ 37 w 37"/>
                  <a:gd name="T5" fmla="*/ 18 h 277"/>
                  <a:gd name="T6" fmla="*/ 37 w 37"/>
                  <a:gd name="T7" fmla="*/ 258 h 277"/>
                  <a:gd name="T8" fmla="*/ 19 w 37"/>
                  <a:gd name="T9" fmla="*/ 277 h 277"/>
                  <a:gd name="T10" fmla="*/ 0 w 37"/>
                  <a:gd name="T11" fmla="*/ 258 h 277"/>
                  <a:gd name="T12" fmla="*/ 0 w 37"/>
                  <a:gd name="T13" fmla="*/ 18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277">
                    <a:moveTo>
                      <a:pt x="0" y="18"/>
                    </a:moveTo>
                    <a:cubicBezTo>
                      <a:pt x="0" y="8"/>
                      <a:pt x="9" y="0"/>
                      <a:pt x="19" y="0"/>
                    </a:cubicBezTo>
                    <a:cubicBezTo>
                      <a:pt x="29" y="0"/>
                      <a:pt x="37" y="8"/>
                      <a:pt x="37" y="18"/>
                    </a:cubicBezTo>
                    <a:cubicBezTo>
                      <a:pt x="37" y="258"/>
                      <a:pt x="37" y="258"/>
                      <a:pt x="37" y="258"/>
                    </a:cubicBezTo>
                    <a:cubicBezTo>
                      <a:pt x="37" y="269"/>
                      <a:pt x="29" y="277"/>
                      <a:pt x="19" y="277"/>
                    </a:cubicBezTo>
                    <a:cubicBezTo>
                      <a:pt x="9" y="277"/>
                      <a:pt x="0" y="269"/>
                      <a:pt x="0" y="258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iśļidé">
                <a:extLst>
                  <a:ext uri="{FF2B5EF4-FFF2-40B4-BE49-F238E27FC236}">
                    <a16:creationId xmlns:a16="http://schemas.microsoft.com/office/drawing/2014/main" id="{85FA7A84-BC96-4FDC-A11C-55ED7B2F568D}"/>
                  </a:ext>
                </a:extLst>
              </p:cNvPr>
              <p:cNvSpPr/>
              <p:nvPr/>
            </p:nvSpPr>
            <p:spPr bwMode="auto">
              <a:xfrm>
                <a:off x="9105902" y="1854201"/>
                <a:ext cx="234950" cy="503238"/>
              </a:xfrm>
              <a:custGeom>
                <a:avLst/>
                <a:gdLst>
                  <a:gd name="T0" fmla="*/ 4 w 124"/>
                  <a:gd name="T1" fmla="*/ 27 h 267"/>
                  <a:gd name="T2" fmla="*/ 15 w 124"/>
                  <a:gd name="T3" fmla="*/ 3 h 267"/>
                  <a:gd name="T4" fmla="*/ 39 w 124"/>
                  <a:gd name="T5" fmla="*/ 14 h 267"/>
                  <a:gd name="T6" fmla="*/ 121 w 124"/>
                  <a:gd name="T7" fmla="*/ 240 h 267"/>
                  <a:gd name="T8" fmla="*/ 110 w 124"/>
                  <a:gd name="T9" fmla="*/ 264 h 267"/>
                  <a:gd name="T10" fmla="*/ 86 w 124"/>
                  <a:gd name="T11" fmla="*/ 252 h 267"/>
                  <a:gd name="T12" fmla="*/ 4 w 124"/>
                  <a:gd name="T13" fmla="*/ 27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4" h="267">
                    <a:moveTo>
                      <a:pt x="4" y="27"/>
                    </a:moveTo>
                    <a:cubicBezTo>
                      <a:pt x="0" y="17"/>
                      <a:pt x="5" y="7"/>
                      <a:pt x="15" y="3"/>
                    </a:cubicBezTo>
                    <a:cubicBezTo>
                      <a:pt x="25" y="0"/>
                      <a:pt x="35" y="5"/>
                      <a:pt x="39" y="14"/>
                    </a:cubicBezTo>
                    <a:cubicBezTo>
                      <a:pt x="121" y="240"/>
                      <a:pt x="121" y="240"/>
                      <a:pt x="121" y="240"/>
                    </a:cubicBezTo>
                    <a:cubicBezTo>
                      <a:pt x="124" y="249"/>
                      <a:pt x="119" y="260"/>
                      <a:pt x="110" y="264"/>
                    </a:cubicBezTo>
                    <a:cubicBezTo>
                      <a:pt x="100" y="267"/>
                      <a:pt x="90" y="262"/>
                      <a:pt x="86" y="252"/>
                    </a:cubicBezTo>
                    <a:lnTo>
                      <a:pt x="4" y="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í$liḓê">
                <a:extLst>
                  <a:ext uri="{FF2B5EF4-FFF2-40B4-BE49-F238E27FC236}">
                    <a16:creationId xmlns:a16="http://schemas.microsoft.com/office/drawing/2014/main" id="{4F7DD8D5-22EF-4D5E-B707-383F47BD31C5}"/>
                  </a:ext>
                </a:extLst>
              </p:cNvPr>
              <p:cNvSpPr/>
              <p:nvPr/>
            </p:nvSpPr>
            <p:spPr bwMode="auto">
              <a:xfrm>
                <a:off x="8701089" y="2087563"/>
                <a:ext cx="369888" cy="425450"/>
              </a:xfrm>
              <a:custGeom>
                <a:avLst/>
                <a:gdLst>
                  <a:gd name="T0" fmla="*/ 6 w 196"/>
                  <a:gd name="T1" fmla="*/ 33 h 226"/>
                  <a:gd name="T2" fmla="*/ 9 w 196"/>
                  <a:gd name="T3" fmla="*/ 7 h 226"/>
                  <a:gd name="T4" fmla="*/ 35 w 196"/>
                  <a:gd name="T5" fmla="*/ 9 h 226"/>
                  <a:gd name="T6" fmla="*/ 189 w 196"/>
                  <a:gd name="T7" fmla="*/ 193 h 226"/>
                  <a:gd name="T8" fmla="*/ 187 w 196"/>
                  <a:gd name="T9" fmla="*/ 219 h 226"/>
                  <a:gd name="T10" fmla="*/ 161 w 196"/>
                  <a:gd name="T11" fmla="*/ 217 h 226"/>
                  <a:gd name="T12" fmla="*/ 6 w 196"/>
                  <a:gd name="T13" fmla="*/ 3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6" h="226">
                    <a:moveTo>
                      <a:pt x="6" y="33"/>
                    </a:moveTo>
                    <a:cubicBezTo>
                      <a:pt x="0" y="25"/>
                      <a:pt x="1" y="14"/>
                      <a:pt x="9" y="7"/>
                    </a:cubicBezTo>
                    <a:cubicBezTo>
                      <a:pt x="17" y="0"/>
                      <a:pt x="28" y="1"/>
                      <a:pt x="35" y="9"/>
                    </a:cubicBezTo>
                    <a:cubicBezTo>
                      <a:pt x="189" y="193"/>
                      <a:pt x="189" y="193"/>
                      <a:pt x="189" y="193"/>
                    </a:cubicBezTo>
                    <a:cubicBezTo>
                      <a:pt x="196" y="201"/>
                      <a:pt x="195" y="213"/>
                      <a:pt x="187" y="219"/>
                    </a:cubicBezTo>
                    <a:cubicBezTo>
                      <a:pt x="179" y="226"/>
                      <a:pt x="167" y="225"/>
                      <a:pt x="161" y="217"/>
                    </a:cubicBezTo>
                    <a:lnTo>
                      <a:pt x="6" y="3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íṩlíďe">
                <a:extLst>
                  <a:ext uri="{FF2B5EF4-FFF2-40B4-BE49-F238E27FC236}">
                    <a16:creationId xmlns:a16="http://schemas.microsoft.com/office/drawing/2014/main" id="{42A6EAED-218B-4AE2-8B6C-CC29727AFA6C}"/>
                  </a:ext>
                </a:extLst>
              </p:cNvPr>
              <p:cNvSpPr/>
              <p:nvPr/>
            </p:nvSpPr>
            <p:spPr bwMode="auto">
              <a:xfrm>
                <a:off x="8397877" y="2447926"/>
                <a:ext cx="471488" cy="304800"/>
              </a:xfrm>
              <a:custGeom>
                <a:avLst/>
                <a:gdLst>
                  <a:gd name="T0" fmla="*/ 12 w 250"/>
                  <a:gd name="T1" fmla="*/ 37 h 162"/>
                  <a:gd name="T2" fmla="*/ 5 w 250"/>
                  <a:gd name="T3" fmla="*/ 12 h 162"/>
                  <a:gd name="T4" fmla="*/ 31 w 250"/>
                  <a:gd name="T5" fmla="*/ 5 h 162"/>
                  <a:gd name="T6" fmla="*/ 238 w 250"/>
                  <a:gd name="T7" fmla="*/ 125 h 162"/>
                  <a:gd name="T8" fmla="*/ 245 w 250"/>
                  <a:gd name="T9" fmla="*/ 150 h 162"/>
                  <a:gd name="T10" fmla="*/ 220 w 250"/>
                  <a:gd name="T11" fmla="*/ 157 h 162"/>
                  <a:gd name="T12" fmla="*/ 12 w 250"/>
                  <a:gd name="T13" fmla="*/ 37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162">
                    <a:moveTo>
                      <a:pt x="12" y="37"/>
                    </a:moveTo>
                    <a:cubicBezTo>
                      <a:pt x="3" y="32"/>
                      <a:pt x="0" y="21"/>
                      <a:pt x="5" y="12"/>
                    </a:cubicBezTo>
                    <a:cubicBezTo>
                      <a:pt x="10" y="3"/>
                      <a:pt x="22" y="0"/>
                      <a:pt x="31" y="5"/>
                    </a:cubicBezTo>
                    <a:cubicBezTo>
                      <a:pt x="238" y="125"/>
                      <a:pt x="238" y="125"/>
                      <a:pt x="238" y="125"/>
                    </a:cubicBezTo>
                    <a:cubicBezTo>
                      <a:pt x="247" y="130"/>
                      <a:pt x="250" y="141"/>
                      <a:pt x="245" y="150"/>
                    </a:cubicBezTo>
                    <a:cubicBezTo>
                      <a:pt x="240" y="159"/>
                      <a:pt x="229" y="162"/>
                      <a:pt x="220" y="157"/>
                    </a:cubicBezTo>
                    <a:lnTo>
                      <a:pt x="12" y="3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ïşļide">
                <a:extLst>
                  <a:ext uri="{FF2B5EF4-FFF2-40B4-BE49-F238E27FC236}">
                    <a16:creationId xmlns:a16="http://schemas.microsoft.com/office/drawing/2014/main" id="{AB614363-8856-466D-8442-73E04BC5C6FA}"/>
                  </a:ext>
                </a:extLst>
              </p:cNvPr>
              <p:cNvSpPr/>
              <p:nvPr/>
            </p:nvSpPr>
            <p:spPr bwMode="auto">
              <a:xfrm>
                <a:off x="8239127" y="2890838"/>
                <a:ext cx="520700" cy="153988"/>
              </a:xfrm>
              <a:custGeom>
                <a:avLst/>
                <a:gdLst>
                  <a:gd name="T0" fmla="*/ 17 w 276"/>
                  <a:gd name="T1" fmla="*/ 39 h 82"/>
                  <a:gd name="T2" fmla="*/ 2 w 276"/>
                  <a:gd name="T3" fmla="*/ 17 h 82"/>
                  <a:gd name="T4" fmla="*/ 23 w 276"/>
                  <a:gd name="T5" fmla="*/ 2 h 82"/>
                  <a:gd name="T6" fmla="*/ 260 w 276"/>
                  <a:gd name="T7" fmla="*/ 43 h 82"/>
                  <a:gd name="T8" fmla="*/ 275 w 276"/>
                  <a:gd name="T9" fmla="*/ 65 h 82"/>
                  <a:gd name="T10" fmla="*/ 253 w 276"/>
                  <a:gd name="T11" fmla="*/ 80 h 82"/>
                  <a:gd name="T12" fmla="*/ 17 w 276"/>
                  <a:gd name="T13" fmla="*/ 39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82">
                    <a:moveTo>
                      <a:pt x="17" y="39"/>
                    </a:moveTo>
                    <a:cubicBezTo>
                      <a:pt x="7" y="37"/>
                      <a:pt x="0" y="27"/>
                      <a:pt x="2" y="17"/>
                    </a:cubicBezTo>
                    <a:cubicBezTo>
                      <a:pt x="3" y="7"/>
                      <a:pt x="13" y="0"/>
                      <a:pt x="23" y="2"/>
                    </a:cubicBezTo>
                    <a:cubicBezTo>
                      <a:pt x="260" y="43"/>
                      <a:pt x="260" y="43"/>
                      <a:pt x="260" y="43"/>
                    </a:cubicBezTo>
                    <a:cubicBezTo>
                      <a:pt x="270" y="45"/>
                      <a:pt x="276" y="55"/>
                      <a:pt x="275" y="65"/>
                    </a:cubicBezTo>
                    <a:cubicBezTo>
                      <a:pt x="273" y="75"/>
                      <a:pt x="263" y="82"/>
                      <a:pt x="253" y="80"/>
                    </a:cubicBezTo>
                    <a:lnTo>
                      <a:pt x="17" y="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9" name="îṣ1íďê">
              <a:extLst>
                <a:ext uri="{FF2B5EF4-FFF2-40B4-BE49-F238E27FC236}">
                  <a16:creationId xmlns:a16="http://schemas.microsoft.com/office/drawing/2014/main" id="{2FB6AA89-6EFF-4C61-B6BA-8825D1590E0C}"/>
                </a:ext>
              </a:extLst>
            </p:cNvPr>
            <p:cNvSpPr/>
            <p:nvPr/>
          </p:nvSpPr>
          <p:spPr bwMode="auto">
            <a:xfrm>
              <a:off x="5372304" y="2040353"/>
              <a:ext cx="1447393" cy="1842952"/>
            </a:xfrm>
            <a:custGeom>
              <a:avLst/>
              <a:gdLst>
                <a:gd name="T0" fmla="*/ 339 w 678"/>
                <a:gd name="T1" fmla="*/ 0 h 863"/>
                <a:gd name="T2" fmla="*/ 678 w 678"/>
                <a:gd name="T3" fmla="*/ 338 h 863"/>
                <a:gd name="T4" fmla="*/ 462 w 678"/>
                <a:gd name="T5" fmla="*/ 781 h 863"/>
                <a:gd name="T6" fmla="*/ 462 w 678"/>
                <a:gd name="T7" fmla="*/ 863 h 863"/>
                <a:gd name="T8" fmla="*/ 216 w 678"/>
                <a:gd name="T9" fmla="*/ 863 h 863"/>
                <a:gd name="T10" fmla="*/ 216 w 678"/>
                <a:gd name="T11" fmla="*/ 775 h 863"/>
                <a:gd name="T12" fmla="*/ 0 w 678"/>
                <a:gd name="T13" fmla="*/ 338 h 863"/>
                <a:gd name="T14" fmla="*/ 339 w 678"/>
                <a:gd name="T15" fmla="*/ 0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8" h="863">
                  <a:moveTo>
                    <a:pt x="339" y="0"/>
                  </a:moveTo>
                  <a:cubicBezTo>
                    <a:pt x="526" y="0"/>
                    <a:pt x="678" y="151"/>
                    <a:pt x="678" y="338"/>
                  </a:cubicBezTo>
                  <a:cubicBezTo>
                    <a:pt x="678" y="597"/>
                    <a:pt x="462" y="582"/>
                    <a:pt x="462" y="781"/>
                  </a:cubicBezTo>
                  <a:cubicBezTo>
                    <a:pt x="462" y="863"/>
                    <a:pt x="462" y="863"/>
                    <a:pt x="462" y="863"/>
                  </a:cubicBezTo>
                  <a:cubicBezTo>
                    <a:pt x="216" y="863"/>
                    <a:pt x="216" y="863"/>
                    <a:pt x="216" y="863"/>
                  </a:cubicBezTo>
                  <a:cubicBezTo>
                    <a:pt x="216" y="775"/>
                    <a:pt x="216" y="775"/>
                    <a:pt x="216" y="775"/>
                  </a:cubicBezTo>
                  <a:cubicBezTo>
                    <a:pt x="216" y="602"/>
                    <a:pt x="0" y="584"/>
                    <a:pt x="0" y="338"/>
                  </a:cubicBezTo>
                  <a:cubicBezTo>
                    <a:pt x="0" y="151"/>
                    <a:pt x="152" y="0"/>
                    <a:pt x="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0" name="ïṧḷiḋê">
              <a:extLst>
                <a:ext uri="{FF2B5EF4-FFF2-40B4-BE49-F238E27FC236}">
                  <a16:creationId xmlns:a16="http://schemas.microsoft.com/office/drawing/2014/main" id="{BF771381-730B-496E-AC98-8091E1A659A5}"/>
                </a:ext>
              </a:extLst>
            </p:cNvPr>
            <p:cNvSpPr/>
            <p:nvPr/>
          </p:nvSpPr>
          <p:spPr bwMode="auto">
            <a:xfrm>
              <a:off x="5749884" y="2845859"/>
              <a:ext cx="631100" cy="916982"/>
            </a:xfrm>
            <a:custGeom>
              <a:avLst/>
              <a:gdLst>
                <a:gd name="T0" fmla="*/ 127 w 351"/>
                <a:gd name="T1" fmla="*/ 504 h 510"/>
                <a:gd name="T2" fmla="*/ 124 w 351"/>
                <a:gd name="T3" fmla="*/ 508 h 510"/>
                <a:gd name="T4" fmla="*/ 119 w 351"/>
                <a:gd name="T5" fmla="*/ 509 h 510"/>
                <a:gd name="T6" fmla="*/ 114 w 351"/>
                <a:gd name="T7" fmla="*/ 510 h 510"/>
                <a:gd name="T8" fmla="*/ 111 w 351"/>
                <a:gd name="T9" fmla="*/ 510 h 510"/>
                <a:gd name="T10" fmla="*/ 108 w 351"/>
                <a:gd name="T11" fmla="*/ 508 h 510"/>
                <a:gd name="T12" fmla="*/ 100 w 351"/>
                <a:gd name="T13" fmla="*/ 102 h 510"/>
                <a:gd name="T14" fmla="*/ 136 w 351"/>
                <a:gd name="T15" fmla="*/ 209 h 510"/>
                <a:gd name="T16" fmla="*/ 152 w 351"/>
                <a:gd name="T17" fmla="*/ 351 h 510"/>
                <a:gd name="T18" fmla="*/ 138 w 351"/>
                <a:gd name="T19" fmla="*/ 481 h 510"/>
                <a:gd name="T20" fmla="*/ 128 w 351"/>
                <a:gd name="T21" fmla="*/ 427 h 510"/>
                <a:gd name="T22" fmla="*/ 126 w 351"/>
                <a:gd name="T23" fmla="*/ 286 h 510"/>
                <a:gd name="T24" fmla="*/ 99 w 351"/>
                <a:gd name="T25" fmla="*/ 156 h 510"/>
                <a:gd name="T26" fmla="*/ 26 w 351"/>
                <a:gd name="T27" fmla="*/ 130 h 510"/>
                <a:gd name="T28" fmla="*/ 1 w 351"/>
                <a:gd name="T29" fmla="*/ 86 h 510"/>
                <a:gd name="T30" fmla="*/ 43 w 351"/>
                <a:gd name="T31" fmla="*/ 59 h 510"/>
                <a:gd name="T32" fmla="*/ 92 w 351"/>
                <a:gd name="T33" fmla="*/ 89 h 510"/>
                <a:gd name="T34" fmla="*/ 49 w 351"/>
                <a:gd name="T35" fmla="*/ 78 h 510"/>
                <a:gd name="T36" fmla="*/ 26 w 351"/>
                <a:gd name="T37" fmla="*/ 72 h 510"/>
                <a:gd name="T38" fmla="*/ 26 w 351"/>
                <a:gd name="T39" fmla="*/ 98 h 510"/>
                <a:gd name="T40" fmla="*/ 213 w 351"/>
                <a:gd name="T41" fmla="*/ 63 h 510"/>
                <a:gd name="T42" fmla="*/ 175 w 351"/>
                <a:gd name="T43" fmla="*/ 126 h 510"/>
                <a:gd name="T44" fmla="*/ 106 w 351"/>
                <a:gd name="T45" fmla="*/ 155 h 510"/>
                <a:gd name="T46" fmla="*/ 39 w 351"/>
                <a:gd name="T47" fmla="*/ 139 h 510"/>
                <a:gd name="T48" fmla="*/ 88 w 351"/>
                <a:gd name="T49" fmla="*/ 140 h 510"/>
                <a:gd name="T50" fmla="*/ 139 w 351"/>
                <a:gd name="T51" fmla="*/ 136 h 510"/>
                <a:gd name="T52" fmla="*/ 178 w 351"/>
                <a:gd name="T53" fmla="*/ 101 h 510"/>
                <a:gd name="T54" fmla="*/ 149 w 351"/>
                <a:gd name="T55" fmla="*/ 72 h 510"/>
                <a:gd name="T56" fmla="*/ 149 w 351"/>
                <a:gd name="T57" fmla="*/ 15 h 510"/>
                <a:gd name="T58" fmla="*/ 199 w 351"/>
                <a:gd name="T59" fmla="*/ 3 h 510"/>
                <a:gd name="T60" fmla="*/ 216 w 351"/>
                <a:gd name="T61" fmla="*/ 47 h 510"/>
                <a:gd name="T62" fmla="*/ 193 w 351"/>
                <a:gd name="T63" fmla="*/ 28 h 510"/>
                <a:gd name="T64" fmla="*/ 170 w 351"/>
                <a:gd name="T65" fmla="*/ 13 h 510"/>
                <a:gd name="T66" fmla="*/ 163 w 351"/>
                <a:gd name="T67" fmla="*/ 32 h 510"/>
                <a:gd name="T68" fmla="*/ 315 w 351"/>
                <a:gd name="T69" fmla="*/ 129 h 510"/>
                <a:gd name="T70" fmla="*/ 254 w 351"/>
                <a:gd name="T71" fmla="*/ 146 h 510"/>
                <a:gd name="T72" fmla="*/ 200 w 351"/>
                <a:gd name="T73" fmla="*/ 134 h 510"/>
                <a:gd name="T74" fmla="*/ 156 w 351"/>
                <a:gd name="T75" fmla="*/ 86 h 510"/>
                <a:gd name="T76" fmla="*/ 196 w 351"/>
                <a:gd name="T77" fmla="*/ 104 h 510"/>
                <a:gd name="T78" fmla="*/ 241 w 351"/>
                <a:gd name="T79" fmla="*/ 130 h 510"/>
                <a:gd name="T80" fmla="*/ 288 w 351"/>
                <a:gd name="T81" fmla="*/ 129 h 510"/>
                <a:gd name="T82" fmla="*/ 277 w 351"/>
                <a:gd name="T83" fmla="*/ 92 h 510"/>
                <a:gd name="T84" fmla="*/ 328 w 351"/>
                <a:gd name="T85" fmla="*/ 52 h 510"/>
                <a:gd name="T86" fmla="*/ 349 w 351"/>
                <a:gd name="T87" fmla="*/ 78 h 510"/>
                <a:gd name="T88" fmla="*/ 328 w 351"/>
                <a:gd name="T89" fmla="*/ 122 h 510"/>
                <a:gd name="T90" fmla="*/ 326 w 351"/>
                <a:gd name="T91" fmla="*/ 104 h 510"/>
                <a:gd name="T92" fmla="*/ 323 w 351"/>
                <a:gd name="T93" fmla="*/ 71 h 510"/>
                <a:gd name="T94" fmla="*/ 313 w 351"/>
                <a:gd name="T95" fmla="*/ 66 h 510"/>
                <a:gd name="T96" fmla="*/ 250 w 351"/>
                <a:gd name="T97" fmla="*/ 488 h 510"/>
                <a:gd name="T98" fmla="*/ 231 w 351"/>
                <a:gd name="T99" fmla="*/ 364 h 510"/>
                <a:gd name="T100" fmla="*/ 243 w 351"/>
                <a:gd name="T101" fmla="*/ 217 h 510"/>
                <a:gd name="T102" fmla="*/ 272 w 351"/>
                <a:gd name="T103" fmla="*/ 101 h 510"/>
                <a:gd name="T104" fmla="*/ 271 w 351"/>
                <a:gd name="T105" fmla="*/ 171 h 510"/>
                <a:gd name="T106" fmla="*/ 253 w 351"/>
                <a:gd name="T107" fmla="*/ 313 h 510"/>
                <a:gd name="T108" fmla="*/ 262 w 351"/>
                <a:gd name="T109" fmla="*/ 449 h 510"/>
                <a:gd name="T110" fmla="*/ 275 w 351"/>
                <a:gd name="T111" fmla="*/ 489 h 510"/>
                <a:gd name="T112" fmla="*/ 273 w 351"/>
                <a:gd name="T113" fmla="*/ 491 h 510"/>
                <a:gd name="T114" fmla="*/ 270 w 351"/>
                <a:gd name="T115" fmla="*/ 495 h 510"/>
                <a:gd name="T116" fmla="*/ 265 w 351"/>
                <a:gd name="T117" fmla="*/ 497 h 510"/>
                <a:gd name="T118" fmla="*/ 260 w 351"/>
                <a:gd name="T119" fmla="*/ 498 h 510"/>
                <a:gd name="T120" fmla="*/ 256 w 351"/>
                <a:gd name="T121" fmla="*/ 498 h 510"/>
                <a:gd name="T122" fmla="*/ 253 w 351"/>
                <a:gd name="T123" fmla="*/ 497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1" h="510">
                  <a:moveTo>
                    <a:pt x="109" y="506"/>
                  </a:moveTo>
                  <a:lnTo>
                    <a:pt x="130" y="502"/>
                  </a:lnTo>
                  <a:lnTo>
                    <a:pt x="130" y="502"/>
                  </a:lnTo>
                  <a:lnTo>
                    <a:pt x="130" y="503"/>
                  </a:lnTo>
                  <a:lnTo>
                    <a:pt x="130" y="503"/>
                  </a:lnTo>
                  <a:lnTo>
                    <a:pt x="128" y="503"/>
                  </a:lnTo>
                  <a:lnTo>
                    <a:pt x="128" y="503"/>
                  </a:lnTo>
                  <a:lnTo>
                    <a:pt x="128" y="504"/>
                  </a:lnTo>
                  <a:lnTo>
                    <a:pt x="128" y="504"/>
                  </a:lnTo>
                  <a:lnTo>
                    <a:pt x="127" y="504"/>
                  </a:lnTo>
                  <a:lnTo>
                    <a:pt x="127" y="504"/>
                  </a:lnTo>
                  <a:lnTo>
                    <a:pt x="127" y="506"/>
                  </a:lnTo>
                  <a:lnTo>
                    <a:pt x="127" y="506"/>
                  </a:lnTo>
                  <a:lnTo>
                    <a:pt x="126" y="506"/>
                  </a:lnTo>
                  <a:lnTo>
                    <a:pt x="126" y="506"/>
                  </a:lnTo>
                  <a:lnTo>
                    <a:pt x="126" y="507"/>
                  </a:lnTo>
                  <a:lnTo>
                    <a:pt x="125" y="507"/>
                  </a:lnTo>
                  <a:lnTo>
                    <a:pt x="125" y="507"/>
                  </a:lnTo>
                  <a:lnTo>
                    <a:pt x="124" y="507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3" y="508"/>
                  </a:lnTo>
                  <a:lnTo>
                    <a:pt x="123" y="508"/>
                  </a:lnTo>
                  <a:lnTo>
                    <a:pt x="121" y="508"/>
                  </a:lnTo>
                  <a:lnTo>
                    <a:pt x="121" y="509"/>
                  </a:lnTo>
                  <a:lnTo>
                    <a:pt x="121" y="509"/>
                  </a:lnTo>
                  <a:lnTo>
                    <a:pt x="120" y="509"/>
                  </a:lnTo>
                  <a:lnTo>
                    <a:pt x="120" y="509"/>
                  </a:lnTo>
                  <a:lnTo>
                    <a:pt x="119" y="509"/>
                  </a:lnTo>
                  <a:lnTo>
                    <a:pt x="119" y="509"/>
                  </a:lnTo>
                  <a:lnTo>
                    <a:pt x="118" y="510"/>
                  </a:lnTo>
                  <a:lnTo>
                    <a:pt x="118" y="510"/>
                  </a:lnTo>
                  <a:lnTo>
                    <a:pt x="117" y="510"/>
                  </a:lnTo>
                  <a:lnTo>
                    <a:pt x="117" y="510"/>
                  </a:lnTo>
                  <a:lnTo>
                    <a:pt x="117" y="510"/>
                  </a:lnTo>
                  <a:lnTo>
                    <a:pt x="115" y="510"/>
                  </a:lnTo>
                  <a:lnTo>
                    <a:pt x="115" y="510"/>
                  </a:lnTo>
                  <a:lnTo>
                    <a:pt x="114" y="510"/>
                  </a:lnTo>
                  <a:lnTo>
                    <a:pt x="114" y="510"/>
                  </a:lnTo>
                  <a:lnTo>
                    <a:pt x="114" y="510"/>
                  </a:lnTo>
                  <a:lnTo>
                    <a:pt x="113" y="510"/>
                  </a:lnTo>
                  <a:lnTo>
                    <a:pt x="113" y="510"/>
                  </a:lnTo>
                  <a:lnTo>
                    <a:pt x="113" y="510"/>
                  </a:lnTo>
                  <a:lnTo>
                    <a:pt x="112" y="510"/>
                  </a:lnTo>
                  <a:lnTo>
                    <a:pt x="112" y="510"/>
                  </a:lnTo>
                  <a:lnTo>
                    <a:pt x="112" y="510"/>
                  </a:lnTo>
                  <a:lnTo>
                    <a:pt x="111" y="510"/>
                  </a:lnTo>
                  <a:lnTo>
                    <a:pt x="111" y="510"/>
                  </a:lnTo>
                  <a:lnTo>
                    <a:pt x="111" y="510"/>
                  </a:lnTo>
                  <a:lnTo>
                    <a:pt x="111" y="510"/>
                  </a:lnTo>
                  <a:lnTo>
                    <a:pt x="109" y="509"/>
                  </a:lnTo>
                  <a:lnTo>
                    <a:pt x="109" y="509"/>
                  </a:lnTo>
                  <a:lnTo>
                    <a:pt x="109" y="509"/>
                  </a:lnTo>
                  <a:lnTo>
                    <a:pt x="109" y="509"/>
                  </a:lnTo>
                  <a:lnTo>
                    <a:pt x="109" y="509"/>
                  </a:lnTo>
                  <a:lnTo>
                    <a:pt x="109" y="509"/>
                  </a:lnTo>
                  <a:lnTo>
                    <a:pt x="109" y="508"/>
                  </a:lnTo>
                  <a:lnTo>
                    <a:pt x="109" y="508"/>
                  </a:lnTo>
                  <a:lnTo>
                    <a:pt x="108" y="508"/>
                  </a:lnTo>
                  <a:lnTo>
                    <a:pt x="108" y="508"/>
                  </a:lnTo>
                  <a:lnTo>
                    <a:pt x="108" y="508"/>
                  </a:lnTo>
                  <a:lnTo>
                    <a:pt x="108" y="507"/>
                  </a:lnTo>
                  <a:lnTo>
                    <a:pt x="109" y="507"/>
                  </a:lnTo>
                  <a:lnTo>
                    <a:pt x="109" y="507"/>
                  </a:lnTo>
                  <a:lnTo>
                    <a:pt x="109" y="507"/>
                  </a:lnTo>
                  <a:lnTo>
                    <a:pt x="109" y="506"/>
                  </a:lnTo>
                  <a:lnTo>
                    <a:pt x="109" y="506"/>
                  </a:lnTo>
                  <a:close/>
                  <a:moveTo>
                    <a:pt x="79" y="111"/>
                  </a:moveTo>
                  <a:lnTo>
                    <a:pt x="100" y="102"/>
                  </a:lnTo>
                  <a:lnTo>
                    <a:pt x="100" y="102"/>
                  </a:lnTo>
                  <a:lnTo>
                    <a:pt x="104" y="110"/>
                  </a:lnTo>
                  <a:lnTo>
                    <a:pt x="108" y="118"/>
                  </a:lnTo>
                  <a:lnTo>
                    <a:pt x="112" y="128"/>
                  </a:lnTo>
                  <a:lnTo>
                    <a:pt x="115" y="137"/>
                  </a:lnTo>
                  <a:lnTo>
                    <a:pt x="119" y="148"/>
                  </a:lnTo>
                  <a:lnTo>
                    <a:pt x="123" y="159"/>
                  </a:lnTo>
                  <a:lnTo>
                    <a:pt x="126" y="171"/>
                  </a:lnTo>
                  <a:lnTo>
                    <a:pt x="130" y="183"/>
                  </a:lnTo>
                  <a:lnTo>
                    <a:pt x="132" y="196"/>
                  </a:lnTo>
                  <a:lnTo>
                    <a:pt x="136" y="209"/>
                  </a:lnTo>
                  <a:lnTo>
                    <a:pt x="138" y="222"/>
                  </a:lnTo>
                  <a:lnTo>
                    <a:pt x="140" y="236"/>
                  </a:lnTo>
                  <a:lnTo>
                    <a:pt x="143" y="250"/>
                  </a:lnTo>
                  <a:lnTo>
                    <a:pt x="145" y="264"/>
                  </a:lnTo>
                  <a:lnTo>
                    <a:pt x="148" y="279"/>
                  </a:lnTo>
                  <a:lnTo>
                    <a:pt x="149" y="293"/>
                  </a:lnTo>
                  <a:lnTo>
                    <a:pt x="150" y="307"/>
                  </a:lnTo>
                  <a:lnTo>
                    <a:pt x="151" y="321"/>
                  </a:lnTo>
                  <a:lnTo>
                    <a:pt x="152" y="336"/>
                  </a:lnTo>
                  <a:lnTo>
                    <a:pt x="152" y="351"/>
                  </a:lnTo>
                  <a:lnTo>
                    <a:pt x="152" y="365"/>
                  </a:lnTo>
                  <a:lnTo>
                    <a:pt x="152" y="380"/>
                  </a:lnTo>
                  <a:lnTo>
                    <a:pt x="152" y="393"/>
                  </a:lnTo>
                  <a:lnTo>
                    <a:pt x="151" y="407"/>
                  </a:lnTo>
                  <a:lnTo>
                    <a:pt x="150" y="420"/>
                  </a:lnTo>
                  <a:lnTo>
                    <a:pt x="149" y="433"/>
                  </a:lnTo>
                  <a:lnTo>
                    <a:pt x="146" y="446"/>
                  </a:lnTo>
                  <a:lnTo>
                    <a:pt x="144" y="458"/>
                  </a:lnTo>
                  <a:lnTo>
                    <a:pt x="142" y="470"/>
                  </a:lnTo>
                  <a:lnTo>
                    <a:pt x="138" y="481"/>
                  </a:lnTo>
                  <a:lnTo>
                    <a:pt x="134" y="491"/>
                  </a:lnTo>
                  <a:lnTo>
                    <a:pt x="130" y="502"/>
                  </a:lnTo>
                  <a:lnTo>
                    <a:pt x="109" y="506"/>
                  </a:lnTo>
                  <a:lnTo>
                    <a:pt x="113" y="496"/>
                  </a:lnTo>
                  <a:lnTo>
                    <a:pt x="117" y="487"/>
                  </a:lnTo>
                  <a:lnTo>
                    <a:pt x="120" y="476"/>
                  </a:lnTo>
                  <a:lnTo>
                    <a:pt x="123" y="464"/>
                  </a:lnTo>
                  <a:lnTo>
                    <a:pt x="125" y="452"/>
                  </a:lnTo>
                  <a:lnTo>
                    <a:pt x="127" y="440"/>
                  </a:lnTo>
                  <a:lnTo>
                    <a:pt x="128" y="427"/>
                  </a:lnTo>
                  <a:lnTo>
                    <a:pt x="130" y="414"/>
                  </a:lnTo>
                  <a:lnTo>
                    <a:pt x="131" y="400"/>
                  </a:lnTo>
                  <a:lnTo>
                    <a:pt x="131" y="387"/>
                  </a:lnTo>
                  <a:lnTo>
                    <a:pt x="132" y="373"/>
                  </a:lnTo>
                  <a:lnTo>
                    <a:pt x="131" y="358"/>
                  </a:lnTo>
                  <a:lnTo>
                    <a:pt x="131" y="344"/>
                  </a:lnTo>
                  <a:lnTo>
                    <a:pt x="130" y="330"/>
                  </a:lnTo>
                  <a:lnTo>
                    <a:pt x="128" y="314"/>
                  </a:lnTo>
                  <a:lnTo>
                    <a:pt x="127" y="300"/>
                  </a:lnTo>
                  <a:lnTo>
                    <a:pt x="126" y="286"/>
                  </a:lnTo>
                  <a:lnTo>
                    <a:pt x="124" y="272"/>
                  </a:lnTo>
                  <a:lnTo>
                    <a:pt x="123" y="257"/>
                  </a:lnTo>
                  <a:lnTo>
                    <a:pt x="120" y="244"/>
                  </a:lnTo>
                  <a:lnTo>
                    <a:pt x="117" y="230"/>
                  </a:lnTo>
                  <a:lnTo>
                    <a:pt x="114" y="217"/>
                  </a:lnTo>
                  <a:lnTo>
                    <a:pt x="112" y="204"/>
                  </a:lnTo>
                  <a:lnTo>
                    <a:pt x="108" y="192"/>
                  </a:lnTo>
                  <a:lnTo>
                    <a:pt x="105" y="179"/>
                  </a:lnTo>
                  <a:lnTo>
                    <a:pt x="101" y="168"/>
                  </a:lnTo>
                  <a:lnTo>
                    <a:pt x="99" y="156"/>
                  </a:lnTo>
                  <a:lnTo>
                    <a:pt x="94" y="146"/>
                  </a:lnTo>
                  <a:lnTo>
                    <a:pt x="90" y="136"/>
                  </a:lnTo>
                  <a:lnTo>
                    <a:pt x="87" y="127"/>
                  </a:lnTo>
                  <a:lnTo>
                    <a:pt x="83" y="118"/>
                  </a:lnTo>
                  <a:lnTo>
                    <a:pt x="79" y="111"/>
                  </a:lnTo>
                  <a:lnTo>
                    <a:pt x="79" y="111"/>
                  </a:lnTo>
                  <a:lnTo>
                    <a:pt x="79" y="111"/>
                  </a:lnTo>
                  <a:close/>
                  <a:moveTo>
                    <a:pt x="45" y="120"/>
                  </a:moveTo>
                  <a:lnTo>
                    <a:pt x="26" y="130"/>
                  </a:lnTo>
                  <a:lnTo>
                    <a:pt x="26" y="130"/>
                  </a:lnTo>
                  <a:lnTo>
                    <a:pt x="20" y="126"/>
                  </a:lnTo>
                  <a:lnTo>
                    <a:pt x="16" y="121"/>
                  </a:lnTo>
                  <a:lnTo>
                    <a:pt x="12" y="116"/>
                  </a:lnTo>
                  <a:lnTo>
                    <a:pt x="9" y="112"/>
                  </a:lnTo>
                  <a:lnTo>
                    <a:pt x="5" y="108"/>
                  </a:lnTo>
                  <a:lnTo>
                    <a:pt x="4" y="103"/>
                  </a:lnTo>
                  <a:lnTo>
                    <a:pt x="1" y="98"/>
                  </a:lnTo>
                  <a:lnTo>
                    <a:pt x="1" y="95"/>
                  </a:lnTo>
                  <a:lnTo>
                    <a:pt x="0" y="91"/>
                  </a:lnTo>
                  <a:lnTo>
                    <a:pt x="1" y="86"/>
                  </a:lnTo>
                  <a:lnTo>
                    <a:pt x="3" y="83"/>
                  </a:lnTo>
                  <a:lnTo>
                    <a:pt x="4" y="79"/>
                  </a:lnTo>
                  <a:lnTo>
                    <a:pt x="6" y="76"/>
                  </a:lnTo>
                  <a:lnTo>
                    <a:pt x="10" y="72"/>
                  </a:lnTo>
                  <a:lnTo>
                    <a:pt x="13" y="67"/>
                  </a:lnTo>
                  <a:lnTo>
                    <a:pt x="19" y="65"/>
                  </a:lnTo>
                  <a:lnTo>
                    <a:pt x="25" y="61"/>
                  </a:lnTo>
                  <a:lnTo>
                    <a:pt x="32" y="60"/>
                  </a:lnTo>
                  <a:lnTo>
                    <a:pt x="38" y="59"/>
                  </a:lnTo>
                  <a:lnTo>
                    <a:pt x="43" y="59"/>
                  </a:lnTo>
                  <a:lnTo>
                    <a:pt x="49" y="59"/>
                  </a:lnTo>
                  <a:lnTo>
                    <a:pt x="54" y="60"/>
                  </a:lnTo>
                  <a:lnTo>
                    <a:pt x="58" y="61"/>
                  </a:lnTo>
                  <a:lnTo>
                    <a:pt x="63" y="64"/>
                  </a:lnTo>
                  <a:lnTo>
                    <a:pt x="68" y="66"/>
                  </a:lnTo>
                  <a:lnTo>
                    <a:pt x="73" y="70"/>
                  </a:lnTo>
                  <a:lnTo>
                    <a:pt x="77" y="73"/>
                  </a:lnTo>
                  <a:lnTo>
                    <a:pt x="82" y="78"/>
                  </a:lnTo>
                  <a:lnTo>
                    <a:pt x="87" y="83"/>
                  </a:lnTo>
                  <a:lnTo>
                    <a:pt x="92" y="89"/>
                  </a:lnTo>
                  <a:lnTo>
                    <a:pt x="95" y="95"/>
                  </a:lnTo>
                  <a:lnTo>
                    <a:pt x="100" y="102"/>
                  </a:lnTo>
                  <a:lnTo>
                    <a:pt x="79" y="111"/>
                  </a:lnTo>
                  <a:lnTo>
                    <a:pt x="75" y="104"/>
                  </a:lnTo>
                  <a:lnTo>
                    <a:pt x="71" y="98"/>
                  </a:lnTo>
                  <a:lnTo>
                    <a:pt x="67" y="92"/>
                  </a:lnTo>
                  <a:lnTo>
                    <a:pt x="62" y="88"/>
                  </a:lnTo>
                  <a:lnTo>
                    <a:pt x="58" y="84"/>
                  </a:lnTo>
                  <a:lnTo>
                    <a:pt x="54" y="80"/>
                  </a:lnTo>
                  <a:lnTo>
                    <a:pt x="49" y="78"/>
                  </a:lnTo>
                  <a:lnTo>
                    <a:pt x="45" y="76"/>
                  </a:lnTo>
                  <a:lnTo>
                    <a:pt x="41" y="73"/>
                  </a:lnTo>
                  <a:lnTo>
                    <a:pt x="37" y="72"/>
                  </a:lnTo>
                  <a:lnTo>
                    <a:pt x="33" y="72"/>
                  </a:lnTo>
                  <a:lnTo>
                    <a:pt x="31" y="72"/>
                  </a:lnTo>
                  <a:lnTo>
                    <a:pt x="29" y="72"/>
                  </a:lnTo>
                  <a:lnTo>
                    <a:pt x="26" y="72"/>
                  </a:lnTo>
                  <a:lnTo>
                    <a:pt x="26" y="72"/>
                  </a:lnTo>
                  <a:lnTo>
                    <a:pt x="26" y="72"/>
                  </a:lnTo>
                  <a:lnTo>
                    <a:pt x="26" y="72"/>
                  </a:lnTo>
                  <a:lnTo>
                    <a:pt x="26" y="72"/>
                  </a:lnTo>
                  <a:lnTo>
                    <a:pt x="25" y="73"/>
                  </a:lnTo>
                  <a:lnTo>
                    <a:pt x="24" y="76"/>
                  </a:lnTo>
                  <a:lnTo>
                    <a:pt x="23" y="78"/>
                  </a:lnTo>
                  <a:lnTo>
                    <a:pt x="23" y="80"/>
                  </a:lnTo>
                  <a:lnTo>
                    <a:pt x="22" y="83"/>
                  </a:lnTo>
                  <a:lnTo>
                    <a:pt x="23" y="86"/>
                  </a:lnTo>
                  <a:lnTo>
                    <a:pt x="23" y="90"/>
                  </a:lnTo>
                  <a:lnTo>
                    <a:pt x="24" y="93"/>
                  </a:lnTo>
                  <a:lnTo>
                    <a:pt x="26" y="98"/>
                  </a:lnTo>
                  <a:lnTo>
                    <a:pt x="29" y="102"/>
                  </a:lnTo>
                  <a:lnTo>
                    <a:pt x="32" y="107"/>
                  </a:lnTo>
                  <a:lnTo>
                    <a:pt x="36" y="110"/>
                  </a:lnTo>
                  <a:lnTo>
                    <a:pt x="41" y="115"/>
                  </a:lnTo>
                  <a:lnTo>
                    <a:pt x="45" y="120"/>
                  </a:lnTo>
                  <a:lnTo>
                    <a:pt x="45" y="120"/>
                  </a:lnTo>
                  <a:lnTo>
                    <a:pt x="45" y="120"/>
                  </a:lnTo>
                  <a:close/>
                  <a:moveTo>
                    <a:pt x="193" y="67"/>
                  </a:moveTo>
                  <a:lnTo>
                    <a:pt x="213" y="63"/>
                  </a:lnTo>
                  <a:lnTo>
                    <a:pt x="213" y="63"/>
                  </a:lnTo>
                  <a:lnTo>
                    <a:pt x="212" y="70"/>
                  </a:lnTo>
                  <a:lnTo>
                    <a:pt x="208" y="77"/>
                  </a:lnTo>
                  <a:lnTo>
                    <a:pt x="206" y="84"/>
                  </a:lnTo>
                  <a:lnTo>
                    <a:pt x="202" y="91"/>
                  </a:lnTo>
                  <a:lnTo>
                    <a:pt x="199" y="97"/>
                  </a:lnTo>
                  <a:lnTo>
                    <a:pt x="194" y="104"/>
                  </a:lnTo>
                  <a:lnTo>
                    <a:pt x="190" y="109"/>
                  </a:lnTo>
                  <a:lnTo>
                    <a:pt x="186" y="115"/>
                  </a:lnTo>
                  <a:lnTo>
                    <a:pt x="181" y="121"/>
                  </a:lnTo>
                  <a:lnTo>
                    <a:pt x="175" y="126"/>
                  </a:lnTo>
                  <a:lnTo>
                    <a:pt x="169" y="130"/>
                  </a:lnTo>
                  <a:lnTo>
                    <a:pt x="163" y="135"/>
                  </a:lnTo>
                  <a:lnTo>
                    <a:pt x="157" y="139"/>
                  </a:lnTo>
                  <a:lnTo>
                    <a:pt x="150" y="142"/>
                  </a:lnTo>
                  <a:lnTo>
                    <a:pt x="143" y="146"/>
                  </a:lnTo>
                  <a:lnTo>
                    <a:pt x="136" y="148"/>
                  </a:lnTo>
                  <a:lnTo>
                    <a:pt x="128" y="150"/>
                  </a:lnTo>
                  <a:lnTo>
                    <a:pt x="120" y="153"/>
                  </a:lnTo>
                  <a:lnTo>
                    <a:pt x="113" y="154"/>
                  </a:lnTo>
                  <a:lnTo>
                    <a:pt x="106" y="155"/>
                  </a:lnTo>
                  <a:lnTo>
                    <a:pt x="99" y="155"/>
                  </a:lnTo>
                  <a:lnTo>
                    <a:pt x="92" y="155"/>
                  </a:lnTo>
                  <a:lnTo>
                    <a:pt x="86" y="154"/>
                  </a:lnTo>
                  <a:lnTo>
                    <a:pt x="79" y="154"/>
                  </a:lnTo>
                  <a:lnTo>
                    <a:pt x="71" y="152"/>
                  </a:lnTo>
                  <a:lnTo>
                    <a:pt x="64" y="150"/>
                  </a:lnTo>
                  <a:lnTo>
                    <a:pt x="58" y="148"/>
                  </a:lnTo>
                  <a:lnTo>
                    <a:pt x="51" y="146"/>
                  </a:lnTo>
                  <a:lnTo>
                    <a:pt x="45" y="142"/>
                  </a:lnTo>
                  <a:lnTo>
                    <a:pt x="39" y="139"/>
                  </a:lnTo>
                  <a:lnTo>
                    <a:pt x="32" y="135"/>
                  </a:lnTo>
                  <a:lnTo>
                    <a:pt x="26" y="130"/>
                  </a:lnTo>
                  <a:lnTo>
                    <a:pt x="45" y="120"/>
                  </a:lnTo>
                  <a:lnTo>
                    <a:pt x="51" y="123"/>
                  </a:lnTo>
                  <a:lnTo>
                    <a:pt x="57" y="127"/>
                  </a:lnTo>
                  <a:lnTo>
                    <a:pt x="63" y="130"/>
                  </a:lnTo>
                  <a:lnTo>
                    <a:pt x="69" y="134"/>
                  </a:lnTo>
                  <a:lnTo>
                    <a:pt x="76" y="136"/>
                  </a:lnTo>
                  <a:lnTo>
                    <a:pt x="82" y="137"/>
                  </a:lnTo>
                  <a:lnTo>
                    <a:pt x="88" y="140"/>
                  </a:lnTo>
                  <a:lnTo>
                    <a:pt x="94" y="141"/>
                  </a:lnTo>
                  <a:lnTo>
                    <a:pt x="99" y="142"/>
                  </a:lnTo>
                  <a:lnTo>
                    <a:pt x="105" y="142"/>
                  </a:lnTo>
                  <a:lnTo>
                    <a:pt x="111" y="142"/>
                  </a:lnTo>
                  <a:lnTo>
                    <a:pt x="115" y="142"/>
                  </a:lnTo>
                  <a:lnTo>
                    <a:pt x="121" y="141"/>
                  </a:lnTo>
                  <a:lnTo>
                    <a:pt x="126" y="141"/>
                  </a:lnTo>
                  <a:lnTo>
                    <a:pt x="131" y="140"/>
                  </a:lnTo>
                  <a:lnTo>
                    <a:pt x="134" y="137"/>
                  </a:lnTo>
                  <a:lnTo>
                    <a:pt x="139" y="136"/>
                  </a:lnTo>
                  <a:lnTo>
                    <a:pt x="143" y="134"/>
                  </a:lnTo>
                  <a:lnTo>
                    <a:pt x="148" y="133"/>
                  </a:lnTo>
                  <a:lnTo>
                    <a:pt x="151" y="129"/>
                  </a:lnTo>
                  <a:lnTo>
                    <a:pt x="156" y="127"/>
                  </a:lnTo>
                  <a:lnTo>
                    <a:pt x="159" y="123"/>
                  </a:lnTo>
                  <a:lnTo>
                    <a:pt x="163" y="120"/>
                  </a:lnTo>
                  <a:lnTo>
                    <a:pt x="168" y="115"/>
                  </a:lnTo>
                  <a:lnTo>
                    <a:pt x="171" y="110"/>
                  </a:lnTo>
                  <a:lnTo>
                    <a:pt x="175" y="105"/>
                  </a:lnTo>
                  <a:lnTo>
                    <a:pt x="178" y="101"/>
                  </a:lnTo>
                  <a:lnTo>
                    <a:pt x="182" y="95"/>
                  </a:lnTo>
                  <a:lnTo>
                    <a:pt x="184" y="89"/>
                  </a:lnTo>
                  <a:lnTo>
                    <a:pt x="188" y="82"/>
                  </a:lnTo>
                  <a:lnTo>
                    <a:pt x="190" y="74"/>
                  </a:lnTo>
                  <a:lnTo>
                    <a:pt x="193" y="67"/>
                  </a:lnTo>
                  <a:lnTo>
                    <a:pt x="193" y="67"/>
                  </a:lnTo>
                  <a:lnTo>
                    <a:pt x="193" y="67"/>
                  </a:lnTo>
                  <a:close/>
                  <a:moveTo>
                    <a:pt x="170" y="63"/>
                  </a:moveTo>
                  <a:lnTo>
                    <a:pt x="149" y="72"/>
                  </a:lnTo>
                  <a:lnTo>
                    <a:pt x="149" y="72"/>
                  </a:lnTo>
                  <a:lnTo>
                    <a:pt x="146" y="65"/>
                  </a:lnTo>
                  <a:lnTo>
                    <a:pt x="144" y="58"/>
                  </a:lnTo>
                  <a:lnTo>
                    <a:pt x="143" y="51"/>
                  </a:lnTo>
                  <a:lnTo>
                    <a:pt x="142" y="45"/>
                  </a:lnTo>
                  <a:lnTo>
                    <a:pt x="142" y="39"/>
                  </a:lnTo>
                  <a:lnTo>
                    <a:pt x="142" y="34"/>
                  </a:lnTo>
                  <a:lnTo>
                    <a:pt x="143" y="28"/>
                  </a:lnTo>
                  <a:lnTo>
                    <a:pt x="144" y="25"/>
                  </a:lnTo>
                  <a:lnTo>
                    <a:pt x="146" y="20"/>
                  </a:lnTo>
                  <a:lnTo>
                    <a:pt x="149" y="15"/>
                  </a:lnTo>
                  <a:lnTo>
                    <a:pt x="152" y="12"/>
                  </a:lnTo>
                  <a:lnTo>
                    <a:pt x="157" y="8"/>
                  </a:lnTo>
                  <a:lnTo>
                    <a:pt x="163" y="4"/>
                  </a:lnTo>
                  <a:lnTo>
                    <a:pt x="170" y="2"/>
                  </a:lnTo>
                  <a:lnTo>
                    <a:pt x="176" y="0"/>
                  </a:lnTo>
                  <a:lnTo>
                    <a:pt x="182" y="0"/>
                  </a:lnTo>
                  <a:lnTo>
                    <a:pt x="187" y="0"/>
                  </a:lnTo>
                  <a:lnTo>
                    <a:pt x="191" y="1"/>
                  </a:lnTo>
                  <a:lnTo>
                    <a:pt x="195" y="2"/>
                  </a:lnTo>
                  <a:lnTo>
                    <a:pt x="199" y="3"/>
                  </a:lnTo>
                  <a:lnTo>
                    <a:pt x="202" y="6"/>
                  </a:lnTo>
                  <a:lnTo>
                    <a:pt x="206" y="8"/>
                  </a:lnTo>
                  <a:lnTo>
                    <a:pt x="208" y="12"/>
                  </a:lnTo>
                  <a:lnTo>
                    <a:pt x="210" y="15"/>
                  </a:lnTo>
                  <a:lnTo>
                    <a:pt x="213" y="20"/>
                  </a:lnTo>
                  <a:lnTo>
                    <a:pt x="215" y="25"/>
                  </a:lnTo>
                  <a:lnTo>
                    <a:pt x="216" y="29"/>
                  </a:lnTo>
                  <a:lnTo>
                    <a:pt x="216" y="35"/>
                  </a:lnTo>
                  <a:lnTo>
                    <a:pt x="216" y="41"/>
                  </a:lnTo>
                  <a:lnTo>
                    <a:pt x="216" y="47"/>
                  </a:lnTo>
                  <a:lnTo>
                    <a:pt x="215" y="54"/>
                  </a:lnTo>
                  <a:lnTo>
                    <a:pt x="213" y="63"/>
                  </a:lnTo>
                  <a:lnTo>
                    <a:pt x="193" y="67"/>
                  </a:lnTo>
                  <a:lnTo>
                    <a:pt x="194" y="61"/>
                  </a:lnTo>
                  <a:lnTo>
                    <a:pt x="195" y="54"/>
                  </a:lnTo>
                  <a:lnTo>
                    <a:pt x="195" y="48"/>
                  </a:lnTo>
                  <a:lnTo>
                    <a:pt x="195" y="42"/>
                  </a:lnTo>
                  <a:lnTo>
                    <a:pt x="195" y="38"/>
                  </a:lnTo>
                  <a:lnTo>
                    <a:pt x="194" y="33"/>
                  </a:lnTo>
                  <a:lnTo>
                    <a:pt x="193" y="28"/>
                  </a:lnTo>
                  <a:lnTo>
                    <a:pt x="190" y="25"/>
                  </a:lnTo>
                  <a:lnTo>
                    <a:pt x="188" y="22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1" y="15"/>
                  </a:lnTo>
                  <a:lnTo>
                    <a:pt x="177" y="14"/>
                  </a:lnTo>
                  <a:lnTo>
                    <a:pt x="175" y="13"/>
                  </a:lnTo>
                  <a:lnTo>
                    <a:pt x="172" y="13"/>
                  </a:lnTo>
                  <a:lnTo>
                    <a:pt x="171" y="13"/>
                  </a:lnTo>
                  <a:lnTo>
                    <a:pt x="170" y="13"/>
                  </a:lnTo>
                  <a:lnTo>
                    <a:pt x="170" y="13"/>
                  </a:lnTo>
                  <a:lnTo>
                    <a:pt x="170" y="13"/>
                  </a:lnTo>
                  <a:lnTo>
                    <a:pt x="170" y="13"/>
                  </a:lnTo>
                  <a:lnTo>
                    <a:pt x="169" y="13"/>
                  </a:lnTo>
                  <a:lnTo>
                    <a:pt x="168" y="14"/>
                  </a:lnTo>
                  <a:lnTo>
                    <a:pt x="167" y="16"/>
                  </a:lnTo>
                  <a:lnTo>
                    <a:pt x="165" y="20"/>
                  </a:lnTo>
                  <a:lnTo>
                    <a:pt x="164" y="23"/>
                  </a:lnTo>
                  <a:lnTo>
                    <a:pt x="163" y="27"/>
                  </a:lnTo>
                  <a:lnTo>
                    <a:pt x="163" y="32"/>
                  </a:lnTo>
                  <a:lnTo>
                    <a:pt x="163" y="38"/>
                  </a:lnTo>
                  <a:lnTo>
                    <a:pt x="164" y="42"/>
                  </a:lnTo>
                  <a:lnTo>
                    <a:pt x="165" y="50"/>
                  </a:lnTo>
                  <a:lnTo>
                    <a:pt x="168" y="55"/>
                  </a:lnTo>
                  <a:lnTo>
                    <a:pt x="170" y="63"/>
                  </a:lnTo>
                  <a:lnTo>
                    <a:pt x="170" y="63"/>
                  </a:lnTo>
                  <a:lnTo>
                    <a:pt x="170" y="63"/>
                  </a:lnTo>
                  <a:close/>
                  <a:moveTo>
                    <a:pt x="310" y="121"/>
                  </a:moveTo>
                  <a:lnTo>
                    <a:pt x="315" y="129"/>
                  </a:lnTo>
                  <a:lnTo>
                    <a:pt x="315" y="129"/>
                  </a:lnTo>
                  <a:lnTo>
                    <a:pt x="309" y="131"/>
                  </a:lnTo>
                  <a:lnTo>
                    <a:pt x="303" y="134"/>
                  </a:lnTo>
                  <a:lnTo>
                    <a:pt x="297" y="136"/>
                  </a:lnTo>
                  <a:lnTo>
                    <a:pt x="290" y="139"/>
                  </a:lnTo>
                  <a:lnTo>
                    <a:pt x="284" y="140"/>
                  </a:lnTo>
                  <a:lnTo>
                    <a:pt x="278" y="142"/>
                  </a:lnTo>
                  <a:lnTo>
                    <a:pt x="272" y="143"/>
                  </a:lnTo>
                  <a:lnTo>
                    <a:pt x="266" y="145"/>
                  </a:lnTo>
                  <a:lnTo>
                    <a:pt x="260" y="145"/>
                  </a:lnTo>
                  <a:lnTo>
                    <a:pt x="254" y="146"/>
                  </a:lnTo>
                  <a:lnTo>
                    <a:pt x="248" y="146"/>
                  </a:lnTo>
                  <a:lnTo>
                    <a:pt x="243" y="146"/>
                  </a:lnTo>
                  <a:lnTo>
                    <a:pt x="237" y="145"/>
                  </a:lnTo>
                  <a:lnTo>
                    <a:pt x="231" y="145"/>
                  </a:lnTo>
                  <a:lnTo>
                    <a:pt x="226" y="143"/>
                  </a:lnTo>
                  <a:lnTo>
                    <a:pt x="220" y="142"/>
                  </a:lnTo>
                  <a:lnTo>
                    <a:pt x="215" y="140"/>
                  </a:lnTo>
                  <a:lnTo>
                    <a:pt x="209" y="139"/>
                  </a:lnTo>
                  <a:lnTo>
                    <a:pt x="205" y="136"/>
                  </a:lnTo>
                  <a:lnTo>
                    <a:pt x="200" y="134"/>
                  </a:lnTo>
                  <a:lnTo>
                    <a:pt x="195" y="130"/>
                  </a:lnTo>
                  <a:lnTo>
                    <a:pt x="190" y="127"/>
                  </a:lnTo>
                  <a:lnTo>
                    <a:pt x="186" y="123"/>
                  </a:lnTo>
                  <a:lnTo>
                    <a:pt x="181" y="120"/>
                  </a:lnTo>
                  <a:lnTo>
                    <a:pt x="176" y="115"/>
                  </a:lnTo>
                  <a:lnTo>
                    <a:pt x="172" y="110"/>
                  </a:lnTo>
                  <a:lnTo>
                    <a:pt x="168" y="104"/>
                  </a:lnTo>
                  <a:lnTo>
                    <a:pt x="164" y="99"/>
                  </a:lnTo>
                  <a:lnTo>
                    <a:pt x="161" y="92"/>
                  </a:lnTo>
                  <a:lnTo>
                    <a:pt x="156" y="86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70" y="63"/>
                  </a:lnTo>
                  <a:lnTo>
                    <a:pt x="174" y="70"/>
                  </a:lnTo>
                  <a:lnTo>
                    <a:pt x="177" y="77"/>
                  </a:lnTo>
                  <a:lnTo>
                    <a:pt x="181" y="83"/>
                  </a:lnTo>
                  <a:lnTo>
                    <a:pt x="184" y="89"/>
                  </a:lnTo>
                  <a:lnTo>
                    <a:pt x="188" y="95"/>
                  </a:lnTo>
                  <a:lnTo>
                    <a:pt x="193" y="99"/>
                  </a:lnTo>
                  <a:lnTo>
                    <a:pt x="196" y="104"/>
                  </a:lnTo>
                  <a:lnTo>
                    <a:pt x="201" y="109"/>
                  </a:lnTo>
                  <a:lnTo>
                    <a:pt x="205" y="112"/>
                  </a:lnTo>
                  <a:lnTo>
                    <a:pt x="209" y="116"/>
                  </a:lnTo>
                  <a:lnTo>
                    <a:pt x="214" y="120"/>
                  </a:lnTo>
                  <a:lnTo>
                    <a:pt x="218" y="122"/>
                  </a:lnTo>
                  <a:lnTo>
                    <a:pt x="222" y="124"/>
                  </a:lnTo>
                  <a:lnTo>
                    <a:pt x="227" y="127"/>
                  </a:lnTo>
                  <a:lnTo>
                    <a:pt x="232" y="128"/>
                  </a:lnTo>
                  <a:lnTo>
                    <a:pt x="237" y="129"/>
                  </a:lnTo>
                  <a:lnTo>
                    <a:pt x="241" y="130"/>
                  </a:lnTo>
                  <a:lnTo>
                    <a:pt x="246" y="131"/>
                  </a:lnTo>
                  <a:lnTo>
                    <a:pt x="251" y="133"/>
                  </a:lnTo>
                  <a:lnTo>
                    <a:pt x="256" y="133"/>
                  </a:lnTo>
                  <a:lnTo>
                    <a:pt x="260" y="133"/>
                  </a:lnTo>
                  <a:lnTo>
                    <a:pt x="264" y="133"/>
                  </a:lnTo>
                  <a:lnTo>
                    <a:pt x="269" y="133"/>
                  </a:lnTo>
                  <a:lnTo>
                    <a:pt x="273" y="131"/>
                  </a:lnTo>
                  <a:lnTo>
                    <a:pt x="278" y="130"/>
                  </a:lnTo>
                  <a:lnTo>
                    <a:pt x="283" y="130"/>
                  </a:lnTo>
                  <a:lnTo>
                    <a:pt x="288" y="129"/>
                  </a:lnTo>
                  <a:lnTo>
                    <a:pt x="292" y="128"/>
                  </a:lnTo>
                  <a:lnTo>
                    <a:pt x="296" y="126"/>
                  </a:lnTo>
                  <a:lnTo>
                    <a:pt x="301" y="124"/>
                  </a:lnTo>
                  <a:lnTo>
                    <a:pt x="306" y="122"/>
                  </a:lnTo>
                  <a:lnTo>
                    <a:pt x="310" y="121"/>
                  </a:lnTo>
                  <a:lnTo>
                    <a:pt x="310" y="121"/>
                  </a:lnTo>
                  <a:lnTo>
                    <a:pt x="310" y="121"/>
                  </a:lnTo>
                  <a:close/>
                  <a:moveTo>
                    <a:pt x="297" y="89"/>
                  </a:moveTo>
                  <a:lnTo>
                    <a:pt x="277" y="92"/>
                  </a:lnTo>
                  <a:lnTo>
                    <a:pt x="277" y="92"/>
                  </a:lnTo>
                  <a:lnTo>
                    <a:pt x="281" y="85"/>
                  </a:lnTo>
                  <a:lnTo>
                    <a:pt x="284" y="79"/>
                  </a:lnTo>
                  <a:lnTo>
                    <a:pt x="288" y="73"/>
                  </a:lnTo>
                  <a:lnTo>
                    <a:pt x="292" y="69"/>
                  </a:lnTo>
                  <a:lnTo>
                    <a:pt x="297" y="64"/>
                  </a:lnTo>
                  <a:lnTo>
                    <a:pt x="302" y="60"/>
                  </a:lnTo>
                  <a:lnTo>
                    <a:pt x="309" y="57"/>
                  </a:lnTo>
                  <a:lnTo>
                    <a:pt x="316" y="53"/>
                  </a:lnTo>
                  <a:lnTo>
                    <a:pt x="322" y="52"/>
                  </a:lnTo>
                  <a:lnTo>
                    <a:pt x="328" y="52"/>
                  </a:lnTo>
                  <a:lnTo>
                    <a:pt x="332" y="53"/>
                  </a:lnTo>
                  <a:lnTo>
                    <a:pt x="335" y="54"/>
                  </a:lnTo>
                  <a:lnTo>
                    <a:pt x="339" y="57"/>
                  </a:lnTo>
                  <a:lnTo>
                    <a:pt x="341" y="59"/>
                  </a:lnTo>
                  <a:lnTo>
                    <a:pt x="344" y="61"/>
                  </a:lnTo>
                  <a:lnTo>
                    <a:pt x="346" y="64"/>
                  </a:lnTo>
                  <a:lnTo>
                    <a:pt x="347" y="67"/>
                  </a:lnTo>
                  <a:lnTo>
                    <a:pt x="348" y="71"/>
                  </a:lnTo>
                  <a:lnTo>
                    <a:pt x="349" y="74"/>
                  </a:lnTo>
                  <a:lnTo>
                    <a:pt x="349" y="78"/>
                  </a:lnTo>
                  <a:lnTo>
                    <a:pt x="351" y="83"/>
                  </a:lnTo>
                  <a:lnTo>
                    <a:pt x="349" y="86"/>
                  </a:lnTo>
                  <a:lnTo>
                    <a:pt x="349" y="91"/>
                  </a:lnTo>
                  <a:lnTo>
                    <a:pt x="348" y="95"/>
                  </a:lnTo>
                  <a:lnTo>
                    <a:pt x="347" y="99"/>
                  </a:lnTo>
                  <a:lnTo>
                    <a:pt x="345" y="104"/>
                  </a:lnTo>
                  <a:lnTo>
                    <a:pt x="342" y="109"/>
                  </a:lnTo>
                  <a:lnTo>
                    <a:pt x="339" y="112"/>
                  </a:lnTo>
                  <a:lnTo>
                    <a:pt x="334" y="117"/>
                  </a:lnTo>
                  <a:lnTo>
                    <a:pt x="328" y="122"/>
                  </a:lnTo>
                  <a:lnTo>
                    <a:pt x="322" y="126"/>
                  </a:lnTo>
                  <a:lnTo>
                    <a:pt x="315" y="129"/>
                  </a:lnTo>
                  <a:lnTo>
                    <a:pt x="310" y="121"/>
                  </a:lnTo>
                  <a:lnTo>
                    <a:pt x="313" y="118"/>
                  </a:lnTo>
                  <a:lnTo>
                    <a:pt x="316" y="117"/>
                  </a:lnTo>
                  <a:lnTo>
                    <a:pt x="319" y="115"/>
                  </a:lnTo>
                  <a:lnTo>
                    <a:pt x="320" y="112"/>
                  </a:lnTo>
                  <a:lnTo>
                    <a:pt x="322" y="110"/>
                  </a:lnTo>
                  <a:lnTo>
                    <a:pt x="325" y="108"/>
                  </a:lnTo>
                  <a:lnTo>
                    <a:pt x="326" y="104"/>
                  </a:lnTo>
                  <a:lnTo>
                    <a:pt x="327" y="101"/>
                  </a:lnTo>
                  <a:lnTo>
                    <a:pt x="328" y="97"/>
                  </a:lnTo>
                  <a:lnTo>
                    <a:pt x="329" y="93"/>
                  </a:lnTo>
                  <a:lnTo>
                    <a:pt x="329" y="90"/>
                  </a:lnTo>
                  <a:lnTo>
                    <a:pt x="328" y="86"/>
                  </a:lnTo>
                  <a:lnTo>
                    <a:pt x="328" y="83"/>
                  </a:lnTo>
                  <a:lnTo>
                    <a:pt x="327" y="79"/>
                  </a:lnTo>
                  <a:lnTo>
                    <a:pt x="326" y="77"/>
                  </a:lnTo>
                  <a:lnTo>
                    <a:pt x="325" y="73"/>
                  </a:lnTo>
                  <a:lnTo>
                    <a:pt x="323" y="71"/>
                  </a:lnTo>
                  <a:lnTo>
                    <a:pt x="321" y="69"/>
                  </a:lnTo>
                  <a:lnTo>
                    <a:pt x="320" y="67"/>
                  </a:lnTo>
                  <a:lnTo>
                    <a:pt x="317" y="66"/>
                  </a:lnTo>
                  <a:lnTo>
                    <a:pt x="315" y="65"/>
                  </a:lnTo>
                  <a:lnTo>
                    <a:pt x="314" y="65"/>
                  </a:lnTo>
                  <a:lnTo>
                    <a:pt x="314" y="65"/>
                  </a:lnTo>
                  <a:lnTo>
                    <a:pt x="314" y="65"/>
                  </a:lnTo>
                  <a:lnTo>
                    <a:pt x="314" y="65"/>
                  </a:lnTo>
                  <a:lnTo>
                    <a:pt x="314" y="65"/>
                  </a:lnTo>
                  <a:lnTo>
                    <a:pt x="313" y="66"/>
                  </a:lnTo>
                  <a:lnTo>
                    <a:pt x="310" y="69"/>
                  </a:lnTo>
                  <a:lnTo>
                    <a:pt x="307" y="72"/>
                  </a:lnTo>
                  <a:lnTo>
                    <a:pt x="303" y="77"/>
                  </a:lnTo>
                  <a:lnTo>
                    <a:pt x="301" y="82"/>
                  </a:lnTo>
                  <a:lnTo>
                    <a:pt x="297" y="89"/>
                  </a:lnTo>
                  <a:lnTo>
                    <a:pt x="297" y="89"/>
                  </a:lnTo>
                  <a:lnTo>
                    <a:pt x="297" y="89"/>
                  </a:lnTo>
                  <a:close/>
                  <a:moveTo>
                    <a:pt x="275" y="488"/>
                  </a:moveTo>
                  <a:lnTo>
                    <a:pt x="253" y="497"/>
                  </a:lnTo>
                  <a:lnTo>
                    <a:pt x="250" y="488"/>
                  </a:lnTo>
                  <a:lnTo>
                    <a:pt x="246" y="478"/>
                  </a:lnTo>
                  <a:lnTo>
                    <a:pt x="243" y="468"/>
                  </a:lnTo>
                  <a:lnTo>
                    <a:pt x="240" y="457"/>
                  </a:lnTo>
                  <a:lnTo>
                    <a:pt x="238" y="445"/>
                  </a:lnTo>
                  <a:lnTo>
                    <a:pt x="235" y="433"/>
                  </a:lnTo>
                  <a:lnTo>
                    <a:pt x="234" y="420"/>
                  </a:lnTo>
                  <a:lnTo>
                    <a:pt x="233" y="407"/>
                  </a:lnTo>
                  <a:lnTo>
                    <a:pt x="232" y="393"/>
                  </a:lnTo>
                  <a:lnTo>
                    <a:pt x="231" y="378"/>
                  </a:lnTo>
                  <a:lnTo>
                    <a:pt x="231" y="364"/>
                  </a:lnTo>
                  <a:lnTo>
                    <a:pt x="231" y="350"/>
                  </a:lnTo>
                  <a:lnTo>
                    <a:pt x="232" y="336"/>
                  </a:lnTo>
                  <a:lnTo>
                    <a:pt x="232" y="320"/>
                  </a:lnTo>
                  <a:lnTo>
                    <a:pt x="233" y="306"/>
                  </a:lnTo>
                  <a:lnTo>
                    <a:pt x="234" y="291"/>
                  </a:lnTo>
                  <a:lnTo>
                    <a:pt x="235" y="275"/>
                  </a:lnTo>
                  <a:lnTo>
                    <a:pt x="237" y="261"/>
                  </a:lnTo>
                  <a:lnTo>
                    <a:pt x="239" y="245"/>
                  </a:lnTo>
                  <a:lnTo>
                    <a:pt x="240" y="231"/>
                  </a:lnTo>
                  <a:lnTo>
                    <a:pt x="243" y="217"/>
                  </a:lnTo>
                  <a:lnTo>
                    <a:pt x="245" y="203"/>
                  </a:lnTo>
                  <a:lnTo>
                    <a:pt x="247" y="190"/>
                  </a:lnTo>
                  <a:lnTo>
                    <a:pt x="250" y="177"/>
                  </a:lnTo>
                  <a:lnTo>
                    <a:pt x="253" y="164"/>
                  </a:lnTo>
                  <a:lnTo>
                    <a:pt x="256" y="152"/>
                  </a:lnTo>
                  <a:lnTo>
                    <a:pt x="259" y="140"/>
                  </a:lnTo>
                  <a:lnTo>
                    <a:pt x="263" y="129"/>
                  </a:lnTo>
                  <a:lnTo>
                    <a:pt x="266" y="118"/>
                  </a:lnTo>
                  <a:lnTo>
                    <a:pt x="269" y="109"/>
                  </a:lnTo>
                  <a:lnTo>
                    <a:pt x="272" y="101"/>
                  </a:lnTo>
                  <a:lnTo>
                    <a:pt x="277" y="92"/>
                  </a:lnTo>
                  <a:lnTo>
                    <a:pt x="297" y="89"/>
                  </a:lnTo>
                  <a:lnTo>
                    <a:pt x="294" y="96"/>
                  </a:lnTo>
                  <a:lnTo>
                    <a:pt x="290" y="104"/>
                  </a:lnTo>
                  <a:lnTo>
                    <a:pt x="287" y="114"/>
                  </a:lnTo>
                  <a:lnTo>
                    <a:pt x="283" y="124"/>
                  </a:lnTo>
                  <a:lnTo>
                    <a:pt x="281" y="135"/>
                  </a:lnTo>
                  <a:lnTo>
                    <a:pt x="277" y="146"/>
                  </a:lnTo>
                  <a:lnTo>
                    <a:pt x="275" y="158"/>
                  </a:lnTo>
                  <a:lnTo>
                    <a:pt x="271" y="171"/>
                  </a:lnTo>
                  <a:lnTo>
                    <a:pt x="269" y="184"/>
                  </a:lnTo>
                  <a:lnTo>
                    <a:pt x="266" y="197"/>
                  </a:lnTo>
                  <a:lnTo>
                    <a:pt x="264" y="211"/>
                  </a:lnTo>
                  <a:lnTo>
                    <a:pt x="262" y="225"/>
                  </a:lnTo>
                  <a:lnTo>
                    <a:pt x="259" y="240"/>
                  </a:lnTo>
                  <a:lnTo>
                    <a:pt x="258" y="254"/>
                  </a:lnTo>
                  <a:lnTo>
                    <a:pt x="257" y="269"/>
                  </a:lnTo>
                  <a:lnTo>
                    <a:pt x="256" y="283"/>
                  </a:lnTo>
                  <a:lnTo>
                    <a:pt x="254" y="299"/>
                  </a:lnTo>
                  <a:lnTo>
                    <a:pt x="253" y="313"/>
                  </a:lnTo>
                  <a:lnTo>
                    <a:pt x="252" y="329"/>
                  </a:lnTo>
                  <a:lnTo>
                    <a:pt x="252" y="343"/>
                  </a:lnTo>
                  <a:lnTo>
                    <a:pt x="252" y="357"/>
                  </a:lnTo>
                  <a:lnTo>
                    <a:pt x="252" y="371"/>
                  </a:lnTo>
                  <a:lnTo>
                    <a:pt x="253" y="386"/>
                  </a:lnTo>
                  <a:lnTo>
                    <a:pt x="254" y="399"/>
                  </a:lnTo>
                  <a:lnTo>
                    <a:pt x="256" y="412"/>
                  </a:lnTo>
                  <a:lnTo>
                    <a:pt x="257" y="425"/>
                  </a:lnTo>
                  <a:lnTo>
                    <a:pt x="259" y="437"/>
                  </a:lnTo>
                  <a:lnTo>
                    <a:pt x="262" y="449"/>
                  </a:lnTo>
                  <a:lnTo>
                    <a:pt x="264" y="459"/>
                  </a:lnTo>
                  <a:lnTo>
                    <a:pt x="266" y="470"/>
                  </a:lnTo>
                  <a:lnTo>
                    <a:pt x="270" y="479"/>
                  </a:lnTo>
                  <a:lnTo>
                    <a:pt x="275" y="488"/>
                  </a:lnTo>
                  <a:lnTo>
                    <a:pt x="275" y="488"/>
                  </a:lnTo>
                  <a:close/>
                  <a:moveTo>
                    <a:pt x="253" y="497"/>
                  </a:moveTo>
                  <a:lnTo>
                    <a:pt x="275" y="488"/>
                  </a:lnTo>
                  <a:lnTo>
                    <a:pt x="275" y="488"/>
                  </a:lnTo>
                  <a:lnTo>
                    <a:pt x="275" y="489"/>
                  </a:lnTo>
                  <a:lnTo>
                    <a:pt x="275" y="489"/>
                  </a:lnTo>
                  <a:lnTo>
                    <a:pt x="275" y="489"/>
                  </a:lnTo>
                  <a:lnTo>
                    <a:pt x="275" y="489"/>
                  </a:lnTo>
                  <a:lnTo>
                    <a:pt x="275" y="489"/>
                  </a:lnTo>
                  <a:lnTo>
                    <a:pt x="275" y="490"/>
                  </a:lnTo>
                  <a:lnTo>
                    <a:pt x="275" y="490"/>
                  </a:lnTo>
                  <a:lnTo>
                    <a:pt x="273" y="490"/>
                  </a:lnTo>
                  <a:lnTo>
                    <a:pt x="273" y="490"/>
                  </a:lnTo>
                  <a:lnTo>
                    <a:pt x="273" y="491"/>
                  </a:lnTo>
                  <a:lnTo>
                    <a:pt x="273" y="491"/>
                  </a:lnTo>
                  <a:lnTo>
                    <a:pt x="273" y="491"/>
                  </a:lnTo>
                  <a:lnTo>
                    <a:pt x="273" y="491"/>
                  </a:lnTo>
                  <a:lnTo>
                    <a:pt x="272" y="492"/>
                  </a:lnTo>
                  <a:lnTo>
                    <a:pt x="272" y="492"/>
                  </a:lnTo>
                  <a:lnTo>
                    <a:pt x="272" y="492"/>
                  </a:lnTo>
                  <a:lnTo>
                    <a:pt x="272" y="492"/>
                  </a:lnTo>
                  <a:lnTo>
                    <a:pt x="271" y="494"/>
                  </a:lnTo>
                  <a:lnTo>
                    <a:pt x="271" y="494"/>
                  </a:lnTo>
                  <a:lnTo>
                    <a:pt x="271" y="494"/>
                  </a:lnTo>
                  <a:lnTo>
                    <a:pt x="271" y="494"/>
                  </a:lnTo>
                  <a:lnTo>
                    <a:pt x="270" y="495"/>
                  </a:lnTo>
                  <a:lnTo>
                    <a:pt x="270" y="495"/>
                  </a:lnTo>
                  <a:lnTo>
                    <a:pt x="270" y="495"/>
                  </a:lnTo>
                  <a:lnTo>
                    <a:pt x="269" y="495"/>
                  </a:lnTo>
                  <a:lnTo>
                    <a:pt x="269" y="496"/>
                  </a:lnTo>
                  <a:lnTo>
                    <a:pt x="267" y="496"/>
                  </a:lnTo>
                  <a:lnTo>
                    <a:pt x="267" y="496"/>
                  </a:lnTo>
                  <a:lnTo>
                    <a:pt x="266" y="496"/>
                  </a:lnTo>
                  <a:lnTo>
                    <a:pt x="266" y="497"/>
                  </a:lnTo>
                  <a:lnTo>
                    <a:pt x="266" y="497"/>
                  </a:lnTo>
                  <a:lnTo>
                    <a:pt x="265" y="497"/>
                  </a:lnTo>
                  <a:lnTo>
                    <a:pt x="265" y="497"/>
                  </a:lnTo>
                  <a:lnTo>
                    <a:pt x="264" y="497"/>
                  </a:lnTo>
                  <a:lnTo>
                    <a:pt x="264" y="498"/>
                  </a:lnTo>
                  <a:lnTo>
                    <a:pt x="263" y="498"/>
                  </a:lnTo>
                  <a:lnTo>
                    <a:pt x="263" y="498"/>
                  </a:lnTo>
                  <a:lnTo>
                    <a:pt x="262" y="498"/>
                  </a:lnTo>
                  <a:lnTo>
                    <a:pt x="262" y="498"/>
                  </a:lnTo>
                  <a:lnTo>
                    <a:pt x="262" y="498"/>
                  </a:lnTo>
                  <a:lnTo>
                    <a:pt x="260" y="498"/>
                  </a:lnTo>
                  <a:lnTo>
                    <a:pt x="260" y="498"/>
                  </a:lnTo>
                  <a:lnTo>
                    <a:pt x="259" y="498"/>
                  </a:lnTo>
                  <a:lnTo>
                    <a:pt x="259" y="498"/>
                  </a:lnTo>
                  <a:lnTo>
                    <a:pt x="259" y="498"/>
                  </a:lnTo>
                  <a:lnTo>
                    <a:pt x="258" y="498"/>
                  </a:lnTo>
                  <a:lnTo>
                    <a:pt x="258" y="498"/>
                  </a:lnTo>
                  <a:lnTo>
                    <a:pt x="258" y="498"/>
                  </a:lnTo>
                  <a:lnTo>
                    <a:pt x="257" y="498"/>
                  </a:lnTo>
                  <a:lnTo>
                    <a:pt x="257" y="498"/>
                  </a:lnTo>
                  <a:lnTo>
                    <a:pt x="257" y="498"/>
                  </a:lnTo>
                  <a:lnTo>
                    <a:pt x="256" y="498"/>
                  </a:lnTo>
                  <a:lnTo>
                    <a:pt x="256" y="498"/>
                  </a:lnTo>
                  <a:lnTo>
                    <a:pt x="256" y="498"/>
                  </a:lnTo>
                  <a:lnTo>
                    <a:pt x="254" y="498"/>
                  </a:lnTo>
                  <a:lnTo>
                    <a:pt x="254" y="498"/>
                  </a:lnTo>
                  <a:lnTo>
                    <a:pt x="254" y="498"/>
                  </a:lnTo>
                  <a:lnTo>
                    <a:pt x="254" y="498"/>
                  </a:lnTo>
                  <a:lnTo>
                    <a:pt x="254" y="498"/>
                  </a:lnTo>
                  <a:lnTo>
                    <a:pt x="253" y="497"/>
                  </a:lnTo>
                  <a:lnTo>
                    <a:pt x="253" y="497"/>
                  </a:lnTo>
                  <a:lnTo>
                    <a:pt x="253" y="497"/>
                  </a:lnTo>
                  <a:lnTo>
                    <a:pt x="253" y="4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1" name="iSḻïḓè">
              <a:extLst>
                <a:ext uri="{FF2B5EF4-FFF2-40B4-BE49-F238E27FC236}">
                  <a16:creationId xmlns:a16="http://schemas.microsoft.com/office/drawing/2014/main" id="{EF10480F-BAD6-4A90-925F-675BACF3F832}"/>
                </a:ext>
              </a:extLst>
            </p:cNvPr>
            <p:cNvSpPr/>
            <p:nvPr/>
          </p:nvSpPr>
          <p:spPr bwMode="auto">
            <a:xfrm>
              <a:off x="5868553" y="3730475"/>
              <a:ext cx="454895" cy="3560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2" name="ïṥlide">
              <a:extLst>
                <a:ext uri="{FF2B5EF4-FFF2-40B4-BE49-F238E27FC236}">
                  <a16:creationId xmlns:a16="http://schemas.microsoft.com/office/drawing/2014/main" id="{5651923B-B5E0-4802-AB5E-7408EED16452}"/>
                </a:ext>
              </a:extLst>
            </p:cNvPr>
            <p:cNvSpPr/>
            <p:nvPr/>
          </p:nvSpPr>
          <p:spPr bwMode="auto">
            <a:xfrm>
              <a:off x="5895523" y="3759243"/>
              <a:ext cx="400955" cy="29846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3" name="ïşļíḋé">
              <a:extLst>
                <a:ext uri="{FF2B5EF4-FFF2-40B4-BE49-F238E27FC236}">
                  <a16:creationId xmlns:a16="http://schemas.microsoft.com/office/drawing/2014/main" id="{BACB9CC6-9052-493E-9588-A3D81DC91C09}"/>
                </a:ext>
              </a:extLst>
            </p:cNvPr>
            <p:cNvSpPr/>
            <p:nvPr/>
          </p:nvSpPr>
          <p:spPr bwMode="auto">
            <a:xfrm>
              <a:off x="5726510" y="3626190"/>
              <a:ext cx="738979" cy="257115"/>
            </a:xfrm>
            <a:custGeom>
              <a:avLst/>
              <a:gdLst>
                <a:gd name="T0" fmla="*/ 50 w 346"/>
                <a:gd name="T1" fmla="*/ 45 h 120"/>
                <a:gd name="T2" fmla="*/ 296 w 346"/>
                <a:gd name="T3" fmla="*/ 0 h 120"/>
                <a:gd name="T4" fmla="*/ 296 w 346"/>
                <a:gd name="T5" fmla="*/ 75 h 120"/>
                <a:gd name="T6" fmla="*/ 50 w 346"/>
                <a:gd name="T7" fmla="*/ 120 h 120"/>
                <a:gd name="T8" fmla="*/ 50 w 346"/>
                <a:gd name="T9" fmla="*/ 4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120">
                  <a:moveTo>
                    <a:pt x="50" y="45"/>
                  </a:moveTo>
                  <a:cubicBezTo>
                    <a:pt x="296" y="0"/>
                    <a:pt x="296" y="0"/>
                    <a:pt x="296" y="0"/>
                  </a:cubicBezTo>
                  <a:cubicBezTo>
                    <a:pt x="346" y="0"/>
                    <a:pt x="346" y="75"/>
                    <a:pt x="296" y="75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0" y="120"/>
                    <a:pt x="0" y="45"/>
                    <a:pt x="50" y="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4" name="îşlíḍè">
              <a:extLst>
                <a:ext uri="{FF2B5EF4-FFF2-40B4-BE49-F238E27FC236}">
                  <a16:creationId xmlns:a16="http://schemas.microsoft.com/office/drawing/2014/main" id="{365C8D02-CFC6-4763-9619-19C190675062}"/>
                </a:ext>
              </a:extLst>
            </p:cNvPr>
            <p:cNvSpPr/>
            <p:nvPr/>
          </p:nvSpPr>
          <p:spPr bwMode="auto">
            <a:xfrm>
              <a:off x="5780451" y="3654958"/>
              <a:ext cx="631100" cy="203175"/>
            </a:xfrm>
            <a:custGeom>
              <a:avLst/>
              <a:gdLst>
                <a:gd name="T0" fmla="*/ 24 w 296"/>
                <a:gd name="T1" fmla="*/ 95 h 95"/>
                <a:gd name="T2" fmla="*/ 270 w 296"/>
                <a:gd name="T3" fmla="*/ 50 h 95"/>
                <a:gd name="T4" fmla="*/ 271 w 296"/>
                <a:gd name="T5" fmla="*/ 50 h 95"/>
                <a:gd name="T6" fmla="*/ 292 w 296"/>
                <a:gd name="T7" fmla="*/ 38 h 95"/>
                <a:gd name="T8" fmla="*/ 296 w 296"/>
                <a:gd name="T9" fmla="*/ 25 h 95"/>
                <a:gd name="T10" fmla="*/ 272 w 296"/>
                <a:gd name="T11" fmla="*/ 0 h 95"/>
                <a:gd name="T12" fmla="*/ 26 w 296"/>
                <a:gd name="T13" fmla="*/ 45 h 95"/>
                <a:gd name="T14" fmla="*/ 25 w 296"/>
                <a:gd name="T15" fmla="*/ 45 h 95"/>
                <a:gd name="T16" fmla="*/ 4 w 296"/>
                <a:gd name="T17" fmla="*/ 56 h 95"/>
                <a:gd name="T18" fmla="*/ 0 w 296"/>
                <a:gd name="T19" fmla="*/ 70 h 95"/>
                <a:gd name="T20" fmla="*/ 24 w 296"/>
                <a:gd name="T2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6" h="95">
                  <a:moveTo>
                    <a:pt x="24" y="95"/>
                  </a:moveTo>
                  <a:cubicBezTo>
                    <a:pt x="270" y="50"/>
                    <a:pt x="270" y="50"/>
                    <a:pt x="270" y="50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80" y="50"/>
                    <a:pt x="288" y="46"/>
                    <a:pt x="292" y="38"/>
                  </a:cubicBezTo>
                  <a:cubicBezTo>
                    <a:pt x="294" y="34"/>
                    <a:pt x="296" y="30"/>
                    <a:pt x="296" y="25"/>
                  </a:cubicBezTo>
                  <a:cubicBezTo>
                    <a:pt x="296" y="10"/>
                    <a:pt x="287" y="0"/>
                    <a:pt x="272" y="0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16" y="45"/>
                    <a:pt x="8" y="48"/>
                    <a:pt x="4" y="56"/>
                  </a:cubicBezTo>
                  <a:cubicBezTo>
                    <a:pt x="1" y="60"/>
                    <a:pt x="0" y="65"/>
                    <a:pt x="0" y="70"/>
                  </a:cubicBezTo>
                  <a:cubicBezTo>
                    <a:pt x="0" y="84"/>
                    <a:pt x="9" y="94"/>
                    <a:pt x="24" y="9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5" name="îšlíḍê">
              <a:extLst>
                <a:ext uri="{FF2B5EF4-FFF2-40B4-BE49-F238E27FC236}">
                  <a16:creationId xmlns:a16="http://schemas.microsoft.com/office/drawing/2014/main" id="{19B10ACC-7B53-47FF-836D-D15DC3975E57}"/>
                </a:ext>
              </a:extLst>
            </p:cNvPr>
            <p:cNvSpPr/>
            <p:nvPr/>
          </p:nvSpPr>
          <p:spPr bwMode="auto">
            <a:xfrm>
              <a:off x="5726510" y="3761041"/>
              <a:ext cx="738979" cy="257115"/>
            </a:xfrm>
            <a:custGeom>
              <a:avLst/>
              <a:gdLst>
                <a:gd name="T0" fmla="*/ 50 w 346"/>
                <a:gd name="T1" fmla="*/ 44 h 120"/>
                <a:gd name="T2" fmla="*/ 296 w 346"/>
                <a:gd name="T3" fmla="*/ 0 h 120"/>
                <a:gd name="T4" fmla="*/ 296 w 346"/>
                <a:gd name="T5" fmla="*/ 75 h 120"/>
                <a:gd name="T6" fmla="*/ 50 w 346"/>
                <a:gd name="T7" fmla="*/ 120 h 120"/>
                <a:gd name="T8" fmla="*/ 50 w 346"/>
                <a:gd name="T9" fmla="*/ 4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120">
                  <a:moveTo>
                    <a:pt x="50" y="44"/>
                  </a:moveTo>
                  <a:cubicBezTo>
                    <a:pt x="296" y="0"/>
                    <a:pt x="296" y="0"/>
                    <a:pt x="296" y="0"/>
                  </a:cubicBezTo>
                  <a:cubicBezTo>
                    <a:pt x="346" y="0"/>
                    <a:pt x="346" y="75"/>
                    <a:pt x="296" y="75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0" y="120"/>
                    <a:pt x="0" y="44"/>
                    <a:pt x="50" y="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6" name="iślíḋê">
              <a:extLst>
                <a:ext uri="{FF2B5EF4-FFF2-40B4-BE49-F238E27FC236}">
                  <a16:creationId xmlns:a16="http://schemas.microsoft.com/office/drawing/2014/main" id="{36A91798-879A-4033-834E-20626ECDF1C5}"/>
                </a:ext>
              </a:extLst>
            </p:cNvPr>
            <p:cNvSpPr/>
            <p:nvPr/>
          </p:nvSpPr>
          <p:spPr bwMode="auto">
            <a:xfrm>
              <a:off x="5780451" y="3786212"/>
              <a:ext cx="631100" cy="203175"/>
            </a:xfrm>
            <a:custGeom>
              <a:avLst/>
              <a:gdLst>
                <a:gd name="T0" fmla="*/ 24 w 296"/>
                <a:gd name="T1" fmla="*/ 95 h 95"/>
                <a:gd name="T2" fmla="*/ 270 w 296"/>
                <a:gd name="T3" fmla="*/ 50 h 95"/>
                <a:gd name="T4" fmla="*/ 271 w 296"/>
                <a:gd name="T5" fmla="*/ 50 h 95"/>
                <a:gd name="T6" fmla="*/ 292 w 296"/>
                <a:gd name="T7" fmla="*/ 39 h 95"/>
                <a:gd name="T8" fmla="*/ 296 w 296"/>
                <a:gd name="T9" fmla="*/ 25 h 95"/>
                <a:gd name="T10" fmla="*/ 272 w 296"/>
                <a:gd name="T11" fmla="*/ 0 h 95"/>
                <a:gd name="T12" fmla="*/ 26 w 296"/>
                <a:gd name="T13" fmla="*/ 45 h 95"/>
                <a:gd name="T14" fmla="*/ 25 w 296"/>
                <a:gd name="T15" fmla="*/ 45 h 95"/>
                <a:gd name="T16" fmla="*/ 4 w 296"/>
                <a:gd name="T17" fmla="*/ 56 h 95"/>
                <a:gd name="T18" fmla="*/ 0 w 296"/>
                <a:gd name="T19" fmla="*/ 70 h 95"/>
                <a:gd name="T20" fmla="*/ 24 w 296"/>
                <a:gd name="T2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6" h="95">
                  <a:moveTo>
                    <a:pt x="24" y="95"/>
                  </a:moveTo>
                  <a:cubicBezTo>
                    <a:pt x="270" y="50"/>
                    <a:pt x="270" y="50"/>
                    <a:pt x="270" y="50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80" y="50"/>
                    <a:pt x="288" y="47"/>
                    <a:pt x="292" y="39"/>
                  </a:cubicBezTo>
                  <a:cubicBezTo>
                    <a:pt x="294" y="35"/>
                    <a:pt x="296" y="30"/>
                    <a:pt x="296" y="25"/>
                  </a:cubicBezTo>
                  <a:cubicBezTo>
                    <a:pt x="296" y="11"/>
                    <a:pt x="287" y="1"/>
                    <a:pt x="272" y="0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16" y="45"/>
                    <a:pt x="8" y="48"/>
                    <a:pt x="4" y="56"/>
                  </a:cubicBezTo>
                  <a:cubicBezTo>
                    <a:pt x="1" y="61"/>
                    <a:pt x="0" y="65"/>
                    <a:pt x="0" y="70"/>
                  </a:cubicBezTo>
                  <a:cubicBezTo>
                    <a:pt x="0" y="84"/>
                    <a:pt x="9" y="95"/>
                    <a:pt x="24" y="9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7" name="íS1idé">
              <a:extLst>
                <a:ext uri="{FF2B5EF4-FFF2-40B4-BE49-F238E27FC236}">
                  <a16:creationId xmlns:a16="http://schemas.microsoft.com/office/drawing/2014/main" id="{D18968F0-CD6C-4630-AC6C-56D2CCE001E0}"/>
                </a:ext>
              </a:extLst>
            </p:cNvPr>
            <p:cNvSpPr/>
            <p:nvPr/>
          </p:nvSpPr>
          <p:spPr bwMode="auto">
            <a:xfrm>
              <a:off x="5397476" y="2099687"/>
              <a:ext cx="670655" cy="803708"/>
            </a:xfrm>
            <a:custGeom>
              <a:avLst/>
              <a:gdLst>
                <a:gd name="T0" fmla="*/ 307 w 314"/>
                <a:gd name="T1" fmla="*/ 30 h 376"/>
                <a:gd name="T2" fmla="*/ 214 w 314"/>
                <a:gd name="T3" fmla="*/ 26 h 376"/>
                <a:gd name="T4" fmla="*/ 21 w 314"/>
                <a:gd name="T5" fmla="*/ 376 h 376"/>
                <a:gd name="T6" fmla="*/ 240 w 314"/>
                <a:gd name="T7" fmla="*/ 82 h 376"/>
                <a:gd name="T8" fmla="*/ 307 w 314"/>
                <a:gd name="T9" fmla="*/ 3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376">
                  <a:moveTo>
                    <a:pt x="307" y="30"/>
                  </a:moveTo>
                  <a:cubicBezTo>
                    <a:pt x="302" y="7"/>
                    <a:pt x="266" y="0"/>
                    <a:pt x="214" y="26"/>
                  </a:cubicBezTo>
                  <a:cubicBezTo>
                    <a:pt x="85" y="90"/>
                    <a:pt x="0" y="232"/>
                    <a:pt x="21" y="376"/>
                  </a:cubicBezTo>
                  <a:cubicBezTo>
                    <a:pt x="27" y="285"/>
                    <a:pt x="89" y="154"/>
                    <a:pt x="240" y="82"/>
                  </a:cubicBezTo>
                  <a:cubicBezTo>
                    <a:pt x="280" y="63"/>
                    <a:pt x="314" y="63"/>
                    <a:pt x="307" y="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793666A-85CB-48EC-8D18-92428238A721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453F885-5B0C-4D7A-9AEF-159903113B65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数据来源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2D1072B-369F-41D2-9D20-991E7B4DE961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7992711A-4BCB-45C6-91E3-812239666000}"/>
              </a:ext>
            </a:extLst>
          </p:cNvPr>
          <p:cNvSpPr txBox="1"/>
          <p:nvPr/>
        </p:nvSpPr>
        <p:spPr>
          <a:xfrm>
            <a:off x="622169" y="1387320"/>
            <a:ext cx="10277172" cy="1884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前程无忧</a:t>
            </a:r>
            <a:r>
              <a:rPr lang="en-US" altLang="zh-CN" sz="2000" dirty="0">
                <a:latin typeface="+mn-ea"/>
              </a:rPr>
              <a:t>(jobs)</a:t>
            </a:r>
            <a:r>
              <a:rPr lang="zh-CN" altLang="en-US" sz="2000" dirty="0">
                <a:latin typeface="+mn-ea"/>
              </a:rPr>
              <a:t>招聘网是中国领先的专业招聘网站，经第三方监测机构</a:t>
            </a:r>
            <a:r>
              <a:rPr lang="en-US" altLang="zh-CN" sz="2000" dirty="0" err="1">
                <a:latin typeface="+mn-ea"/>
              </a:rPr>
              <a:t>iResearch</a:t>
            </a:r>
            <a:r>
              <a:rPr lang="zh-CN" altLang="en-US" sz="2000" dirty="0">
                <a:latin typeface="+mn-ea"/>
              </a:rPr>
              <a:t>等调查，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其连续多年市场占有率第一，先后多次被评为</a:t>
            </a:r>
            <a:r>
              <a:rPr lang="en-US" altLang="zh-CN" sz="2000" dirty="0">
                <a:latin typeface="+mn-ea"/>
              </a:rPr>
              <a:t>“</a:t>
            </a:r>
            <a:r>
              <a:rPr lang="zh-CN" altLang="en-US" sz="2000" dirty="0">
                <a:latin typeface="+mn-ea"/>
              </a:rPr>
              <a:t>中国最具影响力的人才招聘网站</a:t>
            </a:r>
            <a:r>
              <a:rPr lang="en-US" altLang="zh-CN" sz="2000" dirty="0">
                <a:latin typeface="+mn-ea"/>
              </a:rPr>
              <a:t>”</a:t>
            </a:r>
            <a:r>
              <a:rPr lang="zh-CN" altLang="en-US" sz="2000" dirty="0">
                <a:latin typeface="+mn-ea"/>
              </a:rPr>
              <a:t>。它提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供了</a:t>
            </a:r>
            <a:r>
              <a:rPr lang="en-US" altLang="zh-CN" sz="2000" dirty="0">
                <a:latin typeface="+mn-ea"/>
              </a:rPr>
              <a:t>2020</a:t>
            </a:r>
            <a:r>
              <a:rPr lang="zh-CN" altLang="en-US" sz="2000" dirty="0">
                <a:latin typeface="+mn-ea"/>
              </a:rPr>
              <a:t>最新最全最准确的信息，为企业和求职者提供人才招聘、求职等在内的全方位人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才资源服务。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1727523-FCDB-4529-8219-E61BF456C795}"/>
              </a:ext>
            </a:extLst>
          </p:cNvPr>
          <p:cNvSpPr txBox="1"/>
          <p:nvPr/>
        </p:nvSpPr>
        <p:spPr>
          <a:xfrm>
            <a:off x="622834" y="3722189"/>
            <a:ext cx="10187404" cy="1268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为分析互联网行业的职位信息，我们爬取了前程无忧网站上包括北京，上海，广州，深圳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在内的</a:t>
            </a:r>
            <a:r>
              <a:rPr lang="en-US" altLang="zh-CN" sz="2000" dirty="0"/>
              <a:t>20</a:t>
            </a:r>
            <a:r>
              <a:rPr lang="zh-CN" altLang="en-US" sz="2000" dirty="0"/>
              <a:t>多个全国热门城市在互联网行业招聘岗位的相关信息，以了解互联网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行业的就业市场情况，打造自身的职业规划路线。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72F7E9F-D5E2-4C62-8567-18CC86C97142}"/>
              </a:ext>
            </a:extLst>
          </p:cNvPr>
          <p:cNvSpPr txBox="1"/>
          <p:nvPr/>
        </p:nvSpPr>
        <p:spPr>
          <a:xfrm>
            <a:off x="622169" y="931294"/>
            <a:ext cx="2869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爬取网站：</a:t>
            </a:r>
          </a:p>
        </p:txBody>
      </p:sp>
    </p:spTree>
    <p:extLst>
      <p:ext uri="{BB962C8B-B14F-4D97-AF65-F5344CB8AC3E}">
        <p14:creationId xmlns:p14="http://schemas.microsoft.com/office/powerpoint/2010/main" val="122007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F646D35-426F-453A-87BC-424CF2055AD1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F04F8FC-2A01-4541-9575-3CDE0245E033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数据来源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6EDD0E6-92D4-4F72-BE0C-A490DE55E810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ïšľíḑè">
            <a:extLst>
              <a:ext uri="{FF2B5EF4-FFF2-40B4-BE49-F238E27FC236}">
                <a16:creationId xmlns:a16="http://schemas.microsoft.com/office/drawing/2014/main" id="{C227BBC8-EB0D-4BA4-B3C6-9B3143FAD0B1}"/>
              </a:ext>
            </a:extLst>
          </p:cNvPr>
          <p:cNvGrpSpPr/>
          <p:nvPr/>
        </p:nvGrpSpPr>
        <p:grpSpPr>
          <a:xfrm>
            <a:off x="8025339" y="0"/>
            <a:ext cx="4268135" cy="3821988"/>
            <a:chOff x="727406" y="1025292"/>
            <a:chExt cx="5368594" cy="4807415"/>
          </a:xfrm>
        </p:grpSpPr>
        <p:sp>
          <p:nvSpPr>
            <p:cNvPr id="15" name="ïṥlîḓé">
              <a:extLst>
                <a:ext uri="{FF2B5EF4-FFF2-40B4-BE49-F238E27FC236}">
                  <a16:creationId xmlns:a16="http://schemas.microsoft.com/office/drawing/2014/main" id="{E9248065-7D87-4AF1-A169-62D959F57C25}"/>
                </a:ext>
              </a:extLst>
            </p:cNvPr>
            <p:cNvSpPr/>
            <p:nvPr/>
          </p:nvSpPr>
          <p:spPr>
            <a:xfrm>
              <a:off x="2958271" y="1945722"/>
              <a:ext cx="1031987" cy="928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20" y="19292"/>
                  </a:moveTo>
                  <a:cubicBezTo>
                    <a:pt x="16797" y="19292"/>
                    <a:pt x="17545" y="19415"/>
                    <a:pt x="18288" y="19546"/>
                  </a:cubicBezTo>
                  <a:lnTo>
                    <a:pt x="21600" y="578"/>
                  </a:lnTo>
                  <a:cubicBezTo>
                    <a:pt x="19785" y="220"/>
                    <a:pt x="17927" y="0"/>
                    <a:pt x="16020" y="0"/>
                  </a:cubicBezTo>
                  <a:cubicBezTo>
                    <a:pt x="10170" y="0"/>
                    <a:pt x="4708" y="1787"/>
                    <a:pt x="0" y="4851"/>
                  </a:cubicBezTo>
                  <a:lnTo>
                    <a:pt x="8670" y="21600"/>
                  </a:lnTo>
                  <a:cubicBezTo>
                    <a:pt x="10829" y="20168"/>
                    <a:pt x="13323" y="19292"/>
                    <a:pt x="16020" y="1929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FFFFFF"/>
              </a:solidFill>
            </a:ln>
          </p:spPr>
          <p:txBody>
            <a:bodyPr wrap="square" lIns="91440" tIns="45720" rIns="91440" bIns="45720">
              <a:normAutofit/>
            </a:bodyPr>
            <a:lstStyle/>
            <a:p>
              <a:endParaRPr sz="3599">
                <a:cs typeface="+mn-ea"/>
                <a:sym typeface="+mn-lt"/>
              </a:endParaRPr>
            </a:p>
          </p:txBody>
        </p:sp>
        <p:sp>
          <p:nvSpPr>
            <p:cNvPr id="16" name="iśḻíḓe">
              <a:extLst>
                <a:ext uri="{FF2B5EF4-FFF2-40B4-BE49-F238E27FC236}">
                  <a16:creationId xmlns:a16="http://schemas.microsoft.com/office/drawing/2014/main" id="{A2A4EE16-F071-4AE0-BB47-AED2A0E0D8EF}"/>
                </a:ext>
              </a:extLst>
            </p:cNvPr>
            <p:cNvSpPr/>
            <p:nvPr/>
          </p:nvSpPr>
          <p:spPr>
            <a:xfrm>
              <a:off x="3839533" y="3915274"/>
              <a:ext cx="1114868" cy="1141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336"/>
                  </a:moveTo>
                  <a:lnTo>
                    <a:pt x="7741" y="0"/>
                  </a:lnTo>
                  <a:cubicBezTo>
                    <a:pt x="5770" y="2205"/>
                    <a:pt x="3082" y="3759"/>
                    <a:pt x="0" y="4278"/>
                  </a:cubicBezTo>
                  <a:lnTo>
                    <a:pt x="3340" y="21600"/>
                  </a:lnTo>
                  <a:cubicBezTo>
                    <a:pt x="10608" y="20317"/>
                    <a:pt x="16999" y="16603"/>
                    <a:pt x="21600" y="11336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 w="12700">
              <a:solidFill>
                <a:srgbClr val="FFFFFF"/>
              </a:solidFill>
            </a:ln>
          </p:spPr>
          <p:txBody>
            <a:bodyPr wrap="square" lIns="91440" tIns="45720" rIns="91440" bIns="45720">
              <a:normAutofit/>
            </a:bodyPr>
            <a:lstStyle/>
            <a:p>
              <a:endParaRPr sz="3599">
                <a:cs typeface="+mn-ea"/>
                <a:sym typeface="+mn-lt"/>
              </a:endParaRPr>
            </a:p>
          </p:txBody>
        </p:sp>
        <p:sp>
          <p:nvSpPr>
            <p:cNvPr id="17" name="íS1ïḓè">
              <a:extLst>
                <a:ext uri="{FF2B5EF4-FFF2-40B4-BE49-F238E27FC236}">
                  <a16:creationId xmlns:a16="http://schemas.microsoft.com/office/drawing/2014/main" id="{2D81077A-DC99-46AD-BEEA-7939C002A84E}"/>
                </a:ext>
              </a:extLst>
            </p:cNvPr>
            <p:cNvSpPr/>
            <p:nvPr/>
          </p:nvSpPr>
          <p:spPr>
            <a:xfrm>
              <a:off x="1872781" y="1766322"/>
              <a:ext cx="1497098" cy="1507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888"/>
                  </a:moveTo>
                  <a:lnTo>
                    <a:pt x="12400" y="0"/>
                  </a:lnTo>
                  <a:cubicBezTo>
                    <a:pt x="6696" y="3307"/>
                    <a:pt x="2273" y="8525"/>
                    <a:pt x="0" y="14780"/>
                  </a:cubicBezTo>
                  <a:lnTo>
                    <a:pt x="17167" y="21600"/>
                  </a:lnTo>
                  <a:cubicBezTo>
                    <a:pt x="17873" y="19178"/>
                    <a:pt x="19466" y="17154"/>
                    <a:pt x="21600" y="1588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FFFFFF"/>
              </a:solidFill>
            </a:ln>
          </p:spPr>
          <p:txBody>
            <a:bodyPr wrap="square" lIns="91440" tIns="45720" rIns="91440" bIns="45720">
              <a:normAutofit/>
            </a:bodyPr>
            <a:lstStyle/>
            <a:p>
              <a:endParaRPr sz="3599">
                <a:cs typeface="+mn-ea"/>
                <a:sym typeface="+mn-lt"/>
              </a:endParaRPr>
            </a:p>
          </p:txBody>
        </p:sp>
        <p:sp>
          <p:nvSpPr>
            <p:cNvPr id="18" name="íṣ1iḓé">
              <a:extLst>
                <a:ext uri="{FF2B5EF4-FFF2-40B4-BE49-F238E27FC236}">
                  <a16:creationId xmlns:a16="http://schemas.microsoft.com/office/drawing/2014/main" id="{759595A0-DCD4-4021-8BBD-5032E7D5E4BE}"/>
                </a:ext>
              </a:extLst>
            </p:cNvPr>
            <p:cNvSpPr/>
            <p:nvPr/>
          </p:nvSpPr>
          <p:spPr>
            <a:xfrm>
              <a:off x="4239597" y="3464850"/>
              <a:ext cx="1449888" cy="1272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558" y="0"/>
                  </a:lnTo>
                  <a:cubicBezTo>
                    <a:pt x="2558" y="1"/>
                    <a:pt x="2558" y="2"/>
                    <a:pt x="2558" y="3"/>
                  </a:cubicBezTo>
                  <a:cubicBezTo>
                    <a:pt x="2558" y="2943"/>
                    <a:pt x="1573" y="5596"/>
                    <a:pt x="0" y="7649"/>
                  </a:cubicBezTo>
                  <a:lnTo>
                    <a:pt x="14617" y="21600"/>
                  </a:lnTo>
                  <a:cubicBezTo>
                    <a:pt x="18964" y="15777"/>
                    <a:pt x="21600" y="8246"/>
                    <a:pt x="21600" y="3"/>
                  </a:cubicBezTo>
                  <a:cubicBezTo>
                    <a:pt x="21600" y="2"/>
                    <a:pt x="21600" y="1"/>
                    <a:pt x="2160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30000"/>
              </a:schemeClr>
            </a:solidFill>
            <a:ln w="12700">
              <a:solidFill>
                <a:srgbClr val="FFFFFF"/>
              </a:solidFill>
            </a:ln>
          </p:spPr>
          <p:txBody>
            <a:bodyPr wrap="square" lIns="91440" tIns="45720" rIns="91440" bIns="45720">
              <a:normAutofit/>
            </a:bodyPr>
            <a:lstStyle/>
            <a:p>
              <a:endParaRPr sz="3599">
                <a:cs typeface="+mn-ea"/>
                <a:sym typeface="+mn-lt"/>
              </a:endParaRPr>
            </a:p>
          </p:txBody>
        </p:sp>
        <p:sp>
          <p:nvSpPr>
            <p:cNvPr id="19" name="iśḷiḋe">
              <a:extLst>
                <a:ext uri="{FF2B5EF4-FFF2-40B4-BE49-F238E27FC236}">
                  <a16:creationId xmlns:a16="http://schemas.microsoft.com/office/drawing/2014/main" id="{326C672F-3EC2-45B4-9C8A-764C15C86A5D}"/>
                </a:ext>
              </a:extLst>
            </p:cNvPr>
            <p:cNvSpPr/>
            <p:nvPr/>
          </p:nvSpPr>
          <p:spPr>
            <a:xfrm>
              <a:off x="3092557" y="4063547"/>
              <a:ext cx="854686" cy="673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05" y="2876"/>
                  </a:moveTo>
                  <a:cubicBezTo>
                    <a:pt x="12829" y="2876"/>
                    <a:pt x="9983" y="1777"/>
                    <a:pt x="7475" y="0"/>
                  </a:cubicBezTo>
                  <a:lnTo>
                    <a:pt x="0" y="16231"/>
                  </a:lnTo>
                  <a:cubicBezTo>
                    <a:pt x="4694" y="19631"/>
                    <a:pt x="10113" y="21600"/>
                    <a:pt x="15905" y="21600"/>
                  </a:cubicBezTo>
                  <a:cubicBezTo>
                    <a:pt x="17852" y="21600"/>
                    <a:pt x="19749" y="21343"/>
                    <a:pt x="21600" y="20923"/>
                  </a:cubicBezTo>
                  <a:lnTo>
                    <a:pt x="18866" y="2498"/>
                  </a:lnTo>
                  <a:cubicBezTo>
                    <a:pt x="17899" y="2709"/>
                    <a:pt x="16919" y="2876"/>
                    <a:pt x="15905" y="2876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80000"/>
              </a:schemeClr>
            </a:solidFill>
            <a:ln w="12700">
              <a:solidFill>
                <a:srgbClr val="FFFFFF"/>
              </a:solidFill>
            </a:ln>
          </p:spPr>
          <p:txBody>
            <a:bodyPr wrap="square" lIns="91440" tIns="45720" rIns="91440" bIns="45720">
              <a:normAutofit fontScale="92500" lnSpcReduction="20000"/>
            </a:bodyPr>
            <a:lstStyle/>
            <a:p>
              <a:endParaRPr sz="3599">
                <a:cs typeface="+mn-ea"/>
                <a:sym typeface="+mn-lt"/>
              </a:endParaRPr>
            </a:p>
          </p:txBody>
        </p:sp>
        <p:sp>
          <p:nvSpPr>
            <p:cNvPr id="20" name="ïśļîdê">
              <a:extLst>
                <a:ext uri="{FF2B5EF4-FFF2-40B4-BE49-F238E27FC236}">
                  <a16:creationId xmlns:a16="http://schemas.microsoft.com/office/drawing/2014/main" id="{CC2C245B-C063-4B83-A9D0-2830A7DA9CDD}"/>
                </a:ext>
              </a:extLst>
            </p:cNvPr>
            <p:cNvSpPr/>
            <p:nvPr/>
          </p:nvSpPr>
          <p:spPr>
            <a:xfrm>
              <a:off x="4261979" y="2043640"/>
              <a:ext cx="1689786" cy="1420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4" y="21600"/>
                  </a:moveTo>
                  <a:lnTo>
                    <a:pt x="21600" y="21600"/>
                  </a:lnTo>
                  <a:cubicBezTo>
                    <a:pt x="21599" y="13390"/>
                    <a:pt x="19141" y="5864"/>
                    <a:pt x="15055" y="0"/>
                  </a:cubicBezTo>
                  <a:lnTo>
                    <a:pt x="0" y="15174"/>
                  </a:lnTo>
                  <a:cubicBezTo>
                    <a:pt x="1174" y="16952"/>
                    <a:pt x="1903" y="19164"/>
                    <a:pt x="1904" y="216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25000"/>
              </a:schemeClr>
            </a:solidFill>
            <a:ln w="12700">
              <a:solidFill>
                <a:srgbClr val="FFFFFF"/>
              </a:solidFill>
            </a:ln>
          </p:spPr>
          <p:txBody>
            <a:bodyPr wrap="square" lIns="91440" tIns="45720" rIns="91440" bIns="45720">
              <a:normAutofit/>
            </a:bodyPr>
            <a:lstStyle/>
            <a:p>
              <a:endParaRPr sz="3599">
                <a:cs typeface="+mn-ea"/>
                <a:sym typeface="+mn-lt"/>
              </a:endParaRPr>
            </a:p>
          </p:txBody>
        </p:sp>
        <p:sp>
          <p:nvSpPr>
            <p:cNvPr id="21" name="ïṧ1îḑe">
              <a:extLst>
                <a:ext uri="{FF2B5EF4-FFF2-40B4-BE49-F238E27FC236}">
                  <a16:creationId xmlns:a16="http://schemas.microsoft.com/office/drawing/2014/main" id="{02D1F0A4-5E89-49FB-AB05-1EE11AB6D60B}"/>
                </a:ext>
              </a:extLst>
            </p:cNvPr>
            <p:cNvSpPr/>
            <p:nvPr/>
          </p:nvSpPr>
          <p:spPr>
            <a:xfrm>
              <a:off x="1634978" y="3719436"/>
              <a:ext cx="1753782" cy="1676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40" y="0"/>
                  </a:moveTo>
                  <a:lnTo>
                    <a:pt x="0" y="6733"/>
                  </a:lnTo>
                  <a:cubicBezTo>
                    <a:pt x="2241" y="13033"/>
                    <a:pt x="6520" y="18281"/>
                    <a:pt x="12018" y="21600"/>
                  </a:cubicBezTo>
                  <a:lnTo>
                    <a:pt x="21600" y="4448"/>
                  </a:lnTo>
                  <a:cubicBezTo>
                    <a:pt x="19905" y="3458"/>
                    <a:pt x="18563" y="1905"/>
                    <a:pt x="1784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rgbClr val="FFFFFF"/>
              </a:solidFill>
            </a:ln>
          </p:spPr>
          <p:txBody>
            <a:bodyPr wrap="square" lIns="91440" tIns="45720" rIns="91440" bIns="45720">
              <a:normAutofit/>
            </a:bodyPr>
            <a:lstStyle/>
            <a:p>
              <a:endParaRPr sz="3599">
                <a:cs typeface="+mn-ea"/>
                <a:sym typeface="+mn-lt"/>
              </a:endParaRPr>
            </a:p>
          </p:txBody>
        </p:sp>
        <p:sp>
          <p:nvSpPr>
            <p:cNvPr id="22" name="îṣľîḓé">
              <a:extLst>
                <a:ext uri="{FF2B5EF4-FFF2-40B4-BE49-F238E27FC236}">
                  <a16:creationId xmlns:a16="http://schemas.microsoft.com/office/drawing/2014/main" id="{73929526-AFCF-42FD-9AB4-F6B4A0B5F595}"/>
                </a:ext>
              </a:extLst>
            </p:cNvPr>
            <p:cNvSpPr/>
            <p:nvPr/>
          </p:nvSpPr>
          <p:spPr>
            <a:xfrm>
              <a:off x="3831140" y="1025292"/>
              <a:ext cx="1802391" cy="2017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167" y="21600"/>
                  </a:moveTo>
                  <a:lnTo>
                    <a:pt x="21600" y="9155"/>
                  </a:lnTo>
                  <a:cubicBezTo>
                    <a:pt x="17235" y="4460"/>
                    <a:pt x="11091" y="1146"/>
                    <a:pt x="4097" y="0"/>
                  </a:cubicBezTo>
                  <a:lnTo>
                    <a:pt x="0" y="18874"/>
                  </a:lnTo>
                  <a:cubicBezTo>
                    <a:pt x="2097" y="19172"/>
                    <a:pt x="3912" y="20171"/>
                    <a:pt x="5167" y="216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rgbClr val="FFFFFF"/>
              </a:solidFill>
            </a:ln>
          </p:spPr>
          <p:txBody>
            <a:bodyPr wrap="square" lIns="91440" tIns="45720" rIns="91440" bIns="45720">
              <a:normAutofit/>
            </a:bodyPr>
            <a:lstStyle/>
            <a:p>
              <a:endParaRPr sz="3599">
                <a:cs typeface="+mn-ea"/>
                <a:sym typeface="+mn-lt"/>
              </a:endParaRPr>
            </a:p>
          </p:txBody>
        </p:sp>
        <p:sp>
          <p:nvSpPr>
            <p:cNvPr id="23" name="iṥlíḓé">
              <a:extLst>
                <a:ext uri="{FF2B5EF4-FFF2-40B4-BE49-F238E27FC236}">
                  <a16:creationId xmlns:a16="http://schemas.microsoft.com/office/drawing/2014/main" id="{293E481C-CB0F-44BD-AEC4-7E9EE62CB222}"/>
                </a:ext>
              </a:extLst>
            </p:cNvPr>
            <p:cNvSpPr/>
            <p:nvPr/>
          </p:nvSpPr>
          <p:spPr>
            <a:xfrm>
              <a:off x="1349618" y="2647933"/>
              <a:ext cx="1734199" cy="1642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2" y="10751"/>
                  </a:moveTo>
                  <a:cubicBezTo>
                    <a:pt x="20982" y="9875"/>
                    <a:pt x="21137" y="9045"/>
                    <a:pt x="21357" y="8244"/>
                  </a:cubicBezTo>
                  <a:lnTo>
                    <a:pt x="1838" y="0"/>
                  </a:lnTo>
                  <a:cubicBezTo>
                    <a:pt x="670" y="3356"/>
                    <a:pt x="0" y="6967"/>
                    <a:pt x="0" y="10751"/>
                  </a:cubicBezTo>
                  <a:cubicBezTo>
                    <a:pt x="0" y="14572"/>
                    <a:pt x="682" y="18216"/>
                    <a:pt x="1873" y="21600"/>
                  </a:cubicBezTo>
                  <a:lnTo>
                    <a:pt x="21600" y="14084"/>
                  </a:lnTo>
                  <a:cubicBezTo>
                    <a:pt x="21211" y="13050"/>
                    <a:pt x="20982" y="11930"/>
                    <a:pt x="20982" y="1075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FFFFFF"/>
              </a:solidFill>
            </a:ln>
          </p:spPr>
          <p:txBody>
            <a:bodyPr wrap="square" lIns="91440" tIns="45720" rIns="91440" bIns="45720">
              <a:normAutofit/>
            </a:bodyPr>
            <a:lstStyle/>
            <a:p>
              <a:endParaRPr sz="3599">
                <a:cs typeface="+mn-ea"/>
                <a:sym typeface="+mn-lt"/>
              </a:endParaRPr>
            </a:p>
          </p:txBody>
        </p:sp>
        <p:sp>
          <p:nvSpPr>
            <p:cNvPr id="24" name="íŝḻîḍè">
              <a:extLst>
                <a:ext uri="{FF2B5EF4-FFF2-40B4-BE49-F238E27FC236}">
                  <a16:creationId xmlns:a16="http://schemas.microsoft.com/office/drawing/2014/main" id="{3FD6DB07-7474-40F0-9629-0EEE80C58C3B}"/>
                </a:ext>
              </a:extLst>
            </p:cNvPr>
            <p:cNvSpPr/>
            <p:nvPr/>
          </p:nvSpPr>
          <p:spPr>
            <a:xfrm>
              <a:off x="3033807" y="2776625"/>
              <a:ext cx="1377148" cy="1377148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sz="3599">
                <a:cs typeface="+mn-ea"/>
                <a:sym typeface="+mn-lt"/>
              </a:endParaRPr>
            </a:p>
          </p:txBody>
        </p:sp>
        <p:sp>
          <p:nvSpPr>
            <p:cNvPr id="25" name="ïs1ïḍè">
              <a:extLst>
                <a:ext uri="{FF2B5EF4-FFF2-40B4-BE49-F238E27FC236}">
                  <a16:creationId xmlns:a16="http://schemas.microsoft.com/office/drawing/2014/main" id="{9A68C9FD-46EA-41B7-B942-9F01788D4A82}"/>
                </a:ext>
              </a:extLst>
            </p:cNvPr>
            <p:cNvSpPr/>
            <p:nvPr/>
          </p:nvSpPr>
          <p:spPr>
            <a:xfrm>
              <a:off x="3306678" y="3049496"/>
              <a:ext cx="831411" cy="831407"/>
            </a:xfrm>
            <a:prstGeom prst="ellipse">
              <a:avLst/>
            </a:prstGeom>
            <a:solidFill>
              <a:srgbClr val="000000">
                <a:alpha val="5000"/>
              </a:srgbClr>
            </a:solidFill>
            <a:ln w="12700">
              <a:miter lim="400000"/>
            </a:ln>
          </p:spPr>
          <p:txBody>
            <a:bodyPr wrap="square" lIns="91440" tIns="45720" rIns="91440" bIns="45720">
              <a:normAutofit fontScale="77500" lnSpcReduction="20000"/>
            </a:bodyPr>
            <a:lstStyle/>
            <a:p>
              <a:endParaRPr sz="3599">
                <a:cs typeface="+mn-ea"/>
                <a:sym typeface="+mn-lt"/>
              </a:endParaRPr>
            </a:p>
          </p:txBody>
        </p:sp>
        <p:sp>
          <p:nvSpPr>
            <p:cNvPr id="26" name="îŝḻiďê">
              <a:extLst>
                <a:ext uri="{FF2B5EF4-FFF2-40B4-BE49-F238E27FC236}">
                  <a16:creationId xmlns:a16="http://schemas.microsoft.com/office/drawing/2014/main" id="{70768CC4-6F91-45B9-84F3-CCFC0BA82BD4}"/>
                </a:ext>
              </a:extLst>
            </p:cNvPr>
            <p:cNvSpPr/>
            <p:nvPr/>
          </p:nvSpPr>
          <p:spPr>
            <a:xfrm>
              <a:off x="1645466" y="1382173"/>
              <a:ext cx="4153832" cy="4153832"/>
            </a:xfrm>
            <a:prstGeom prst="ellipse">
              <a:avLst/>
            </a:prstGeom>
            <a:noFill/>
            <a:ln w="9525" cap="flat">
              <a:solidFill>
                <a:srgbClr val="000000">
                  <a:alpha val="5000"/>
                </a:srgbClr>
              </a:solidFill>
              <a:prstDash val="solid"/>
              <a:round/>
            </a:ln>
            <a:effectLst/>
          </p:spPr>
          <p:txBody>
            <a:bodyPr wrap="square" lIns="91440" tIns="45720" rIns="91440" bIns="45720" numCol="1" anchor="t">
              <a:normAutofit/>
            </a:bodyPr>
            <a:lstStyle/>
            <a:p>
              <a:endParaRPr sz="3599">
                <a:cs typeface="+mn-ea"/>
                <a:sym typeface="+mn-lt"/>
              </a:endParaRPr>
            </a:p>
          </p:txBody>
        </p:sp>
        <p:sp>
          <p:nvSpPr>
            <p:cNvPr id="27" name="iŝ1ïḍe">
              <a:extLst>
                <a:ext uri="{FF2B5EF4-FFF2-40B4-BE49-F238E27FC236}">
                  <a16:creationId xmlns:a16="http://schemas.microsoft.com/office/drawing/2014/main" id="{394CC579-092D-4F0D-BB85-D6B4EB7E0F46}"/>
                </a:ext>
              </a:extLst>
            </p:cNvPr>
            <p:cNvSpPr/>
            <p:nvPr/>
          </p:nvSpPr>
          <p:spPr>
            <a:xfrm>
              <a:off x="2238870" y="1975577"/>
              <a:ext cx="2967024" cy="2967024"/>
            </a:xfrm>
            <a:prstGeom prst="ellipse">
              <a:avLst/>
            </a:prstGeom>
            <a:noFill/>
            <a:ln w="9525" cap="flat">
              <a:solidFill>
                <a:srgbClr val="000000">
                  <a:alpha val="5000"/>
                </a:srgbClr>
              </a:solidFill>
              <a:prstDash val="solid"/>
              <a:round/>
            </a:ln>
            <a:effectLst/>
          </p:spPr>
          <p:txBody>
            <a:bodyPr wrap="square" lIns="91440" tIns="45720" rIns="91440" bIns="45720" numCol="1" anchor="t">
              <a:normAutofit/>
            </a:bodyPr>
            <a:lstStyle/>
            <a:p>
              <a:endParaRPr sz="3599">
                <a:cs typeface="+mn-ea"/>
                <a:sym typeface="+mn-lt"/>
              </a:endParaRPr>
            </a:p>
          </p:txBody>
        </p:sp>
        <p:sp>
          <p:nvSpPr>
            <p:cNvPr id="28" name="iṩľiďé">
              <a:extLst>
                <a:ext uri="{FF2B5EF4-FFF2-40B4-BE49-F238E27FC236}">
                  <a16:creationId xmlns:a16="http://schemas.microsoft.com/office/drawing/2014/main" id="{0D531DEA-6189-42EB-8CD4-311CD1083CEB}"/>
                </a:ext>
              </a:extLst>
            </p:cNvPr>
            <p:cNvSpPr/>
            <p:nvPr/>
          </p:nvSpPr>
          <p:spPr>
            <a:xfrm>
              <a:off x="3128977" y="2865684"/>
              <a:ext cx="1186809" cy="1186809"/>
            </a:xfrm>
            <a:prstGeom prst="ellipse">
              <a:avLst/>
            </a:prstGeom>
            <a:noFill/>
            <a:ln w="9525" cap="flat">
              <a:solidFill>
                <a:srgbClr val="000000">
                  <a:alpha val="5000"/>
                </a:srgbClr>
              </a:solidFill>
              <a:prstDash val="solid"/>
              <a:round/>
            </a:ln>
            <a:effectLst/>
          </p:spPr>
          <p:txBody>
            <a:bodyPr wrap="square" lIns="91440" tIns="45720" rIns="91440" bIns="45720" numCol="1" anchor="t">
              <a:normAutofit/>
            </a:bodyPr>
            <a:lstStyle/>
            <a:p>
              <a:endParaRPr sz="3599">
                <a:cs typeface="+mn-ea"/>
                <a:sym typeface="+mn-lt"/>
              </a:endParaRPr>
            </a:p>
          </p:txBody>
        </p:sp>
        <p:sp>
          <p:nvSpPr>
            <p:cNvPr id="29" name="ïṩļidè">
              <a:extLst>
                <a:ext uri="{FF2B5EF4-FFF2-40B4-BE49-F238E27FC236}">
                  <a16:creationId xmlns:a16="http://schemas.microsoft.com/office/drawing/2014/main" id="{DB0736DE-503D-433A-B4A9-0F8A828C669F}"/>
                </a:ext>
              </a:extLst>
            </p:cNvPr>
            <p:cNvSpPr/>
            <p:nvPr/>
          </p:nvSpPr>
          <p:spPr>
            <a:xfrm>
              <a:off x="3425679" y="3162386"/>
              <a:ext cx="593405" cy="593405"/>
            </a:xfrm>
            <a:prstGeom prst="ellipse">
              <a:avLst/>
            </a:prstGeom>
            <a:noFill/>
            <a:ln w="9525" cap="flat">
              <a:solidFill>
                <a:srgbClr val="000000">
                  <a:alpha val="5000"/>
                </a:srgbClr>
              </a:solidFill>
              <a:prstDash val="solid"/>
              <a:round/>
            </a:ln>
            <a:effectLst/>
          </p:spPr>
          <p:txBody>
            <a:bodyPr wrap="square" lIns="91440" tIns="45720" rIns="91440" bIns="45720" numCol="1" anchor="t">
              <a:normAutofit fontScale="47500" lnSpcReduction="20000"/>
            </a:bodyPr>
            <a:lstStyle/>
            <a:p>
              <a:endParaRPr sz="3599">
                <a:cs typeface="+mn-ea"/>
                <a:sym typeface="+mn-lt"/>
              </a:endParaRPr>
            </a:p>
          </p:txBody>
        </p:sp>
        <p:sp>
          <p:nvSpPr>
            <p:cNvPr id="30" name="i$ľîḓè">
              <a:extLst>
                <a:ext uri="{FF2B5EF4-FFF2-40B4-BE49-F238E27FC236}">
                  <a16:creationId xmlns:a16="http://schemas.microsoft.com/office/drawing/2014/main" id="{E39E2335-1857-4376-A465-258270C656A5}"/>
                </a:ext>
              </a:extLst>
            </p:cNvPr>
            <p:cNvSpPr/>
            <p:nvPr/>
          </p:nvSpPr>
          <p:spPr>
            <a:xfrm>
              <a:off x="1348764" y="1085471"/>
              <a:ext cx="4747236" cy="4747236"/>
            </a:xfrm>
            <a:prstGeom prst="ellipse">
              <a:avLst/>
            </a:prstGeom>
            <a:noFill/>
            <a:ln w="9525" cap="flat">
              <a:solidFill>
                <a:srgbClr val="000000">
                  <a:alpha val="5000"/>
                </a:srgbClr>
              </a:solidFill>
              <a:prstDash val="solid"/>
              <a:round/>
            </a:ln>
            <a:effectLst/>
          </p:spPr>
          <p:txBody>
            <a:bodyPr wrap="square" lIns="91440" tIns="45720" rIns="91440" bIns="45720" numCol="1" anchor="t">
              <a:normAutofit/>
            </a:bodyPr>
            <a:lstStyle/>
            <a:p>
              <a:endParaRPr sz="3599">
                <a:cs typeface="+mn-ea"/>
                <a:sym typeface="+mn-lt"/>
              </a:endParaRPr>
            </a:p>
          </p:txBody>
        </p:sp>
        <p:sp>
          <p:nvSpPr>
            <p:cNvPr id="31" name="iṧ1ïďe">
              <a:extLst>
                <a:ext uri="{FF2B5EF4-FFF2-40B4-BE49-F238E27FC236}">
                  <a16:creationId xmlns:a16="http://schemas.microsoft.com/office/drawing/2014/main" id="{7A9B0B08-4711-4A36-AACB-9FCF7D6B7164}"/>
                </a:ext>
              </a:extLst>
            </p:cNvPr>
            <p:cNvSpPr/>
            <p:nvPr/>
          </p:nvSpPr>
          <p:spPr>
            <a:xfrm>
              <a:off x="2832274" y="2568981"/>
              <a:ext cx="1780214" cy="1780214"/>
            </a:xfrm>
            <a:prstGeom prst="ellipse">
              <a:avLst/>
            </a:prstGeom>
            <a:noFill/>
            <a:ln w="9525" cap="flat">
              <a:solidFill>
                <a:srgbClr val="000000">
                  <a:alpha val="5000"/>
                </a:srgbClr>
              </a:solidFill>
              <a:prstDash val="solid"/>
              <a:round/>
            </a:ln>
            <a:effectLst/>
          </p:spPr>
          <p:txBody>
            <a:bodyPr wrap="square" lIns="91440" tIns="45720" rIns="91440" bIns="45720" numCol="1" anchor="t">
              <a:normAutofit/>
            </a:bodyPr>
            <a:lstStyle/>
            <a:p>
              <a:endParaRPr sz="3599">
                <a:cs typeface="+mn-ea"/>
                <a:sym typeface="+mn-lt"/>
              </a:endParaRPr>
            </a:p>
          </p:txBody>
        </p:sp>
        <p:sp>
          <p:nvSpPr>
            <p:cNvPr id="32" name="îşļíḋê">
              <a:extLst>
                <a:ext uri="{FF2B5EF4-FFF2-40B4-BE49-F238E27FC236}">
                  <a16:creationId xmlns:a16="http://schemas.microsoft.com/office/drawing/2014/main" id="{99AA912E-B3E8-4FAB-A857-987A4F861135}"/>
                </a:ext>
              </a:extLst>
            </p:cNvPr>
            <p:cNvSpPr/>
            <p:nvPr/>
          </p:nvSpPr>
          <p:spPr>
            <a:xfrm>
              <a:off x="2535572" y="2272279"/>
              <a:ext cx="2373619" cy="2373619"/>
            </a:xfrm>
            <a:prstGeom prst="ellipse">
              <a:avLst/>
            </a:prstGeom>
            <a:noFill/>
            <a:ln w="9525" cap="flat">
              <a:solidFill>
                <a:srgbClr val="000000">
                  <a:alpha val="5000"/>
                </a:srgbClr>
              </a:solidFill>
              <a:prstDash val="solid"/>
              <a:round/>
            </a:ln>
            <a:effectLst/>
          </p:spPr>
          <p:txBody>
            <a:bodyPr wrap="square" lIns="91440" tIns="45720" rIns="91440" bIns="45720" numCol="1" anchor="t">
              <a:normAutofit/>
            </a:bodyPr>
            <a:lstStyle/>
            <a:p>
              <a:endParaRPr sz="3599">
                <a:cs typeface="+mn-ea"/>
                <a:sym typeface="+mn-lt"/>
              </a:endParaRPr>
            </a:p>
          </p:txBody>
        </p:sp>
        <p:sp>
          <p:nvSpPr>
            <p:cNvPr id="33" name="íṩlïḍê">
              <a:extLst>
                <a:ext uri="{FF2B5EF4-FFF2-40B4-BE49-F238E27FC236}">
                  <a16:creationId xmlns:a16="http://schemas.microsoft.com/office/drawing/2014/main" id="{663875D3-53D0-411B-B81D-9CE2FFE38BA0}"/>
                </a:ext>
              </a:extLst>
            </p:cNvPr>
            <p:cNvSpPr/>
            <p:nvPr/>
          </p:nvSpPr>
          <p:spPr>
            <a:xfrm>
              <a:off x="1942168" y="1678875"/>
              <a:ext cx="3560428" cy="3560428"/>
            </a:xfrm>
            <a:prstGeom prst="ellipse">
              <a:avLst/>
            </a:prstGeom>
            <a:noFill/>
            <a:ln w="9525" cap="flat">
              <a:solidFill>
                <a:srgbClr val="000000">
                  <a:alpha val="5000"/>
                </a:srgbClr>
              </a:solidFill>
              <a:prstDash val="solid"/>
              <a:round/>
            </a:ln>
            <a:effectLst/>
          </p:spPr>
          <p:txBody>
            <a:bodyPr wrap="square" lIns="91440" tIns="45720" rIns="91440" bIns="45720" numCol="1" anchor="t">
              <a:normAutofit/>
            </a:bodyPr>
            <a:lstStyle/>
            <a:p>
              <a:endParaRPr sz="3599">
                <a:cs typeface="+mn-ea"/>
                <a:sym typeface="+mn-lt"/>
              </a:endParaRPr>
            </a:p>
          </p:txBody>
        </p:sp>
        <p:sp>
          <p:nvSpPr>
            <p:cNvPr id="34" name="iṧ1íde">
              <a:extLst>
                <a:ext uri="{FF2B5EF4-FFF2-40B4-BE49-F238E27FC236}">
                  <a16:creationId xmlns:a16="http://schemas.microsoft.com/office/drawing/2014/main" id="{B3E1D3EF-8E99-47EE-BBB4-1208BE9AB02B}"/>
                </a:ext>
              </a:extLst>
            </p:cNvPr>
            <p:cNvSpPr/>
            <p:nvPr/>
          </p:nvSpPr>
          <p:spPr>
            <a:xfrm>
              <a:off x="727406" y="3457064"/>
              <a:ext cx="2312719" cy="2312720"/>
            </a:xfrm>
            <a:prstGeom prst="ellipse">
              <a:avLst/>
            </a:prstGeom>
            <a:solidFill>
              <a:srgbClr val="FFFFFF">
                <a:alpha val="25000"/>
              </a:srgbClr>
            </a:solidFill>
            <a:ln w="12700">
              <a:miter lim="400000"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sz="3599">
                <a:cs typeface="+mn-ea"/>
                <a:sym typeface="+mn-lt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2DDFBDA0-E31D-490A-927E-A812BC9006C0}"/>
              </a:ext>
            </a:extLst>
          </p:cNvPr>
          <p:cNvSpPr txBox="1"/>
          <p:nvPr/>
        </p:nvSpPr>
        <p:spPr>
          <a:xfrm>
            <a:off x="1132484" y="1100976"/>
            <a:ext cx="7822672" cy="5115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j-ea"/>
                <a:ea typeface="+mj-ea"/>
              </a:rPr>
              <a:t>环境：</a:t>
            </a:r>
            <a:endParaRPr lang="en-US" altLang="zh-CN" sz="2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Pycharm</a:t>
            </a:r>
            <a:r>
              <a:rPr lang="zh-CN" altLang="en-US" sz="2000" dirty="0"/>
              <a:t>，</a:t>
            </a:r>
            <a:r>
              <a:rPr lang="en-US" altLang="zh-CN" sz="2000" dirty="0"/>
              <a:t>Python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r>
              <a:rPr lang="zh-CN" altLang="en-US" sz="2000" b="1" dirty="0"/>
              <a:t>网页数据爬取：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Scrapy</a:t>
            </a:r>
            <a:r>
              <a:rPr lang="en-US" altLang="zh-CN" sz="2000" dirty="0"/>
              <a:t>-Redis</a:t>
            </a:r>
            <a:r>
              <a:rPr lang="zh-CN" altLang="en-US" sz="2000" dirty="0"/>
              <a:t>分布式爬虫框架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j-ea"/>
                <a:ea typeface="+mj-ea"/>
              </a:rPr>
              <a:t>数据存储：</a:t>
            </a:r>
            <a:endParaRPr lang="en-US" altLang="zh-CN" sz="2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j-lt"/>
                <a:ea typeface="+mj-ea"/>
                <a:cs typeface="Times New Roman" panose="02020603050405020304" pitchFamily="18" charset="0"/>
              </a:rPr>
              <a:t>MongoDB</a:t>
            </a:r>
            <a:r>
              <a:rPr lang="zh-CN" altLang="en-US" sz="2000" dirty="0">
                <a:latin typeface="+mj-ea"/>
                <a:ea typeface="+mj-ea"/>
              </a:rPr>
              <a:t>数据库</a:t>
            </a:r>
            <a:endParaRPr lang="en-US" altLang="zh-CN" sz="2000" dirty="0">
              <a:latin typeface="+mj-ea"/>
              <a:ea typeface="+mj-ea"/>
            </a:endParaRPr>
          </a:p>
          <a:p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爬取信息：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爬取了职位名称，薪资，待遇，经验、学历以及具体要求和公司名称、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类型、领域、规模等相关信息。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8655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072AAC0-1A02-402C-846B-3315AF60C08B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6D57F7A-898C-4DB6-8C56-14B56F5B2D66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数据来源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267377D-F815-46E9-838C-6282CCEF1647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7C525D78-C9AA-411A-8A5F-63157DDC8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828" y="164880"/>
            <a:ext cx="7076344" cy="466628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B6FD2BE-038F-48D3-A561-1C6890FC455B}"/>
              </a:ext>
            </a:extLst>
          </p:cNvPr>
          <p:cNvSpPr txBox="1"/>
          <p:nvPr/>
        </p:nvSpPr>
        <p:spPr>
          <a:xfrm>
            <a:off x="881624" y="4808502"/>
            <a:ext cx="10428752" cy="1884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首先</a:t>
            </a:r>
            <a:r>
              <a:rPr lang="en-US" altLang="zh-CN" sz="2000" dirty="0">
                <a:latin typeface="+mn-ea"/>
              </a:rPr>
              <a:t>Slaver</a:t>
            </a:r>
            <a:r>
              <a:rPr lang="zh-CN" altLang="en-US" sz="2000" dirty="0">
                <a:latin typeface="+mn-ea"/>
              </a:rPr>
              <a:t>端从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端（装有</a:t>
            </a:r>
            <a:r>
              <a:rPr lang="en-US" altLang="zh-CN" sz="2000" dirty="0">
                <a:latin typeface="+mn-ea"/>
              </a:rPr>
              <a:t>Redis</a:t>
            </a:r>
            <a:r>
              <a:rPr lang="zh-CN" altLang="en-US" sz="2000" dirty="0">
                <a:latin typeface="+mn-ea"/>
              </a:rPr>
              <a:t>的系统）拿任务（</a:t>
            </a:r>
            <a:r>
              <a:rPr lang="en-US" altLang="zh-CN" sz="2000" dirty="0">
                <a:latin typeface="+mn-ea"/>
              </a:rPr>
              <a:t>Request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 err="1">
                <a:latin typeface="+mn-ea"/>
              </a:rPr>
              <a:t>url</a:t>
            </a:r>
            <a:r>
              <a:rPr lang="zh-CN" altLang="en-US" sz="2000" dirty="0">
                <a:latin typeface="+mn-ea"/>
              </a:rPr>
              <a:t>）进行数据抓取，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Slaver</a:t>
            </a:r>
            <a:r>
              <a:rPr lang="zh-CN" altLang="en-US" sz="2000" dirty="0">
                <a:latin typeface="+mn-ea"/>
              </a:rPr>
              <a:t>抓取数据的同时，产生新任务的</a:t>
            </a:r>
            <a:r>
              <a:rPr lang="en-US" altLang="zh-CN" sz="2000" dirty="0">
                <a:latin typeface="+mn-ea"/>
              </a:rPr>
              <a:t>Request</a:t>
            </a:r>
            <a:r>
              <a:rPr lang="zh-CN" altLang="en-US" sz="2000" dirty="0">
                <a:latin typeface="+mn-ea"/>
              </a:rPr>
              <a:t>便提交给 </a:t>
            </a:r>
            <a:r>
              <a:rPr lang="en-US" altLang="zh-CN" sz="2000" dirty="0">
                <a:latin typeface="+mn-ea"/>
              </a:rPr>
              <a:t>Master </a:t>
            </a:r>
            <a:r>
              <a:rPr lang="zh-CN" altLang="en-US" sz="2000" dirty="0">
                <a:latin typeface="+mn-ea"/>
              </a:rPr>
              <a:t>处理；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端只有一个</a:t>
            </a:r>
            <a:r>
              <a:rPr lang="en-US" altLang="zh-CN" sz="2000" dirty="0">
                <a:latin typeface="+mn-ea"/>
              </a:rPr>
              <a:t>Redis</a:t>
            </a:r>
            <a:r>
              <a:rPr lang="zh-CN" altLang="en-US" sz="2000" dirty="0">
                <a:latin typeface="+mn-ea"/>
              </a:rPr>
              <a:t>数据库，负责将未处理的</a:t>
            </a:r>
            <a:r>
              <a:rPr lang="en-US" altLang="zh-CN" sz="2000" dirty="0">
                <a:latin typeface="+mn-ea"/>
              </a:rPr>
              <a:t>Request</a:t>
            </a:r>
            <a:r>
              <a:rPr lang="zh-CN" altLang="en-US" sz="2000" dirty="0">
                <a:latin typeface="+mn-ea"/>
              </a:rPr>
              <a:t>去重和任务分配，将处理后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Request</a:t>
            </a:r>
            <a:r>
              <a:rPr lang="zh-CN" altLang="en-US" sz="2000" dirty="0">
                <a:latin typeface="+mn-ea"/>
              </a:rPr>
              <a:t>加入待爬队列，并且存储爬取的数据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74E20C-0600-4347-9033-077F9E89A3C1}"/>
              </a:ext>
            </a:extLst>
          </p:cNvPr>
          <p:cNvSpPr txBox="1"/>
          <p:nvPr/>
        </p:nvSpPr>
        <p:spPr>
          <a:xfrm>
            <a:off x="622169" y="931294"/>
            <a:ext cx="2869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框架介绍：</a:t>
            </a:r>
          </a:p>
        </p:txBody>
      </p:sp>
    </p:spTree>
    <p:extLst>
      <p:ext uri="{BB962C8B-B14F-4D97-AF65-F5344CB8AC3E}">
        <p14:creationId xmlns:p14="http://schemas.microsoft.com/office/powerpoint/2010/main" val="166479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072AAC0-1A02-402C-846B-3315AF60C08B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6D57F7A-898C-4DB6-8C56-14B56F5B2D66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数据来源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267377D-F815-46E9-838C-6282CCEF1647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5F07B3F-763B-4D52-9F9A-9A37ED4FF501}"/>
              </a:ext>
            </a:extLst>
          </p:cNvPr>
          <p:cNvSpPr txBox="1"/>
          <p:nvPr/>
        </p:nvSpPr>
        <p:spPr>
          <a:xfrm>
            <a:off x="989427" y="1206015"/>
            <a:ext cx="10213145" cy="5116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搭建了一个由两台电脑组成的集群，然后让每台电脑执行相同的程序，让其对前程无忧招聘网进行联合且分布的数据爬取。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配置过程：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j-ea"/>
                <a:ea typeface="+mj-ea"/>
              </a:rPr>
              <a:t>安装</a:t>
            </a:r>
            <a:r>
              <a:rPr lang="en-US" altLang="zh-CN" sz="2000" dirty="0" err="1">
                <a:latin typeface="+mj-ea"/>
                <a:ea typeface="+mj-ea"/>
              </a:rPr>
              <a:t>scrapy-redis</a:t>
            </a:r>
            <a:r>
              <a:rPr lang="zh-CN" altLang="en-US" sz="2000" dirty="0">
                <a:latin typeface="+mn-ea"/>
              </a:rPr>
              <a:t>：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pip3 install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scrapy-redis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http://mirrors.aliyun.com/pypi/simple/ --trusted-host mirrors.aliyun.com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创建工程：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genspider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crawl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spiderName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j-ea"/>
                <a:ea typeface="+mj-ea"/>
              </a:rPr>
              <a:t>cd </a:t>
            </a:r>
            <a:r>
              <a:rPr lang="zh-CN" altLang="en-US" sz="2000" dirty="0">
                <a:latin typeface="+mj-ea"/>
                <a:ea typeface="+mj-ea"/>
              </a:rPr>
              <a:t>工程</a:t>
            </a:r>
            <a:endParaRPr lang="en-US" altLang="zh-CN" sz="20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D3DAD6-5BA9-44AA-A199-FF5D5C4BB84C}"/>
              </a:ext>
            </a:extLst>
          </p:cNvPr>
          <p:cNvSpPr txBox="1"/>
          <p:nvPr/>
        </p:nvSpPr>
        <p:spPr>
          <a:xfrm>
            <a:off x="692508" y="975182"/>
            <a:ext cx="2869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配置过程：</a:t>
            </a:r>
          </a:p>
        </p:txBody>
      </p:sp>
    </p:spTree>
    <p:extLst>
      <p:ext uri="{BB962C8B-B14F-4D97-AF65-F5344CB8AC3E}">
        <p14:creationId xmlns:p14="http://schemas.microsoft.com/office/powerpoint/2010/main" val="19793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072AAC0-1A02-402C-846B-3315AF60C08B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6D57F7A-898C-4DB6-8C56-14B56F5B2D66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数据来源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267377D-F815-46E9-838C-6282CCEF1647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5F07B3F-763B-4D52-9F9A-9A37ED4FF501}"/>
              </a:ext>
            </a:extLst>
          </p:cNvPr>
          <p:cNvSpPr txBox="1"/>
          <p:nvPr/>
        </p:nvSpPr>
        <p:spPr>
          <a:xfrm>
            <a:off x="989427" y="1422208"/>
            <a:ext cx="10213145" cy="511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创建并编写爬虫文件</a:t>
            </a:r>
            <a:endParaRPr lang="en-US" altLang="zh-CN" sz="20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修改爬虫文件：</a:t>
            </a:r>
            <a:endParaRPr lang="en-US" altLang="zh-CN" sz="20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导包：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from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scrapy_redis.spiders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import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RedisSpider</a:t>
            </a: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sz="2000" dirty="0">
                <a:latin typeface="+mn-ea"/>
              </a:rPr>
              <a:t>将父类修改为 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RedisSpider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sz="2000" dirty="0"/>
              <a:t>删除 </a:t>
            </a:r>
            <a:r>
              <a:rPr lang="en-US" altLang="zh-CN" dirty="0" err="1"/>
              <a:t>allowed_domains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start_urls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添加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redis_key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队列名称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可被共享的调度器队列的名称，向这个队列中放入起始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修改</a:t>
            </a:r>
            <a:r>
              <a:rPr lang="en-US" altLang="zh-CN" sz="2000" dirty="0">
                <a:latin typeface="+mn-ea"/>
              </a:rPr>
              <a:t>settings</a:t>
            </a:r>
            <a:r>
              <a:rPr lang="zh-CN" altLang="en-US" sz="2000" dirty="0">
                <a:latin typeface="+mn-ea"/>
              </a:rPr>
              <a:t>配置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指定管道：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913B365-D419-423A-A37A-72A270311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1" y="5004312"/>
            <a:ext cx="5522567" cy="118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8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072AAC0-1A02-402C-846B-3315AF60C08B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6D57F7A-898C-4DB6-8C56-14B56F5B2D66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数据来源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267377D-F815-46E9-838C-6282CCEF1647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5F07B3F-763B-4D52-9F9A-9A37ED4FF501}"/>
              </a:ext>
            </a:extLst>
          </p:cNvPr>
          <p:cNvSpPr txBox="1"/>
          <p:nvPr/>
        </p:nvSpPr>
        <p:spPr>
          <a:xfrm>
            <a:off x="989427" y="1422211"/>
            <a:ext cx="10213145" cy="4192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指定调度器：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指定</a:t>
            </a:r>
            <a:r>
              <a:rPr lang="en-US" altLang="zh-CN" sz="2000" dirty="0" err="1">
                <a:latin typeface="+mn-ea"/>
              </a:rPr>
              <a:t>redis</a:t>
            </a:r>
            <a:r>
              <a:rPr lang="zh-CN" altLang="en-US" sz="2000" dirty="0">
                <a:latin typeface="+mn-ea"/>
              </a:rPr>
              <a:t>数据库：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启动爬虫程序：</a:t>
            </a:r>
            <a:endParaRPr lang="en-US" altLang="zh-CN" sz="20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scrapy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crawl job (</a:t>
            </a:r>
            <a:r>
              <a:rPr lang="zh-CN" altLang="en-US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爬虫名称</a:t>
            </a: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829D9B-10BD-4651-B5B9-9611B1523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716" y="1895158"/>
            <a:ext cx="7488008" cy="13457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5D1B54-9132-48BC-8449-519A23616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716" y="3837103"/>
            <a:ext cx="4080930" cy="59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7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F7B"/>
      </a:accent1>
      <a:accent2>
        <a:srgbClr val="5C6578"/>
      </a:accent2>
      <a:accent3>
        <a:srgbClr val="627C93"/>
      </a:accent3>
      <a:accent4>
        <a:srgbClr val="004066"/>
      </a:accent4>
      <a:accent5>
        <a:srgbClr val="29536C"/>
      </a:accent5>
      <a:accent6>
        <a:srgbClr val="40698D"/>
      </a:accent6>
      <a:hlink>
        <a:srgbClr val="003F7B"/>
      </a:hlink>
      <a:folHlink>
        <a:srgbClr val="BFBFBF"/>
      </a:folHlink>
    </a:clrScheme>
    <a:fontScheme name="cxkuorjg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F7B"/>
    </a:accent1>
    <a:accent2>
      <a:srgbClr val="5C6578"/>
    </a:accent2>
    <a:accent3>
      <a:srgbClr val="627C93"/>
    </a:accent3>
    <a:accent4>
      <a:srgbClr val="004066"/>
    </a:accent4>
    <a:accent5>
      <a:srgbClr val="29536C"/>
    </a:accent5>
    <a:accent6>
      <a:srgbClr val="40698D"/>
    </a:accent6>
    <a:hlink>
      <a:srgbClr val="003F7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F7B"/>
    </a:accent1>
    <a:accent2>
      <a:srgbClr val="5C6578"/>
    </a:accent2>
    <a:accent3>
      <a:srgbClr val="627C93"/>
    </a:accent3>
    <a:accent4>
      <a:srgbClr val="004066"/>
    </a:accent4>
    <a:accent5>
      <a:srgbClr val="29536C"/>
    </a:accent5>
    <a:accent6>
      <a:srgbClr val="40698D"/>
    </a:accent6>
    <a:hlink>
      <a:srgbClr val="003F7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1062</Words>
  <Application>Microsoft Office PowerPoint</Application>
  <PresentationFormat>宽屏</PresentationFormat>
  <Paragraphs>140</Paragraphs>
  <Slides>28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ZYK</dc:creator>
  <cp:lastModifiedBy>Wanghui Huang</cp:lastModifiedBy>
  <cp:revision>122</cp:revision>
  <dcterms:created xsi:type="dcterms:W3CDTF">2019-03-01T13:26:40Z</dcterms:created>
  <dcterms:modified xsi:type="dcterms:W3CDTF">2022-01-04T11:09:08Z</dcterms:modified>
</cp:coreProperties>
</file>