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369" r:id="rId3"/>
    <p:sldId id="653" r:id="rId4"/>
    <p:sldId id="654" r:id="rId5"/>
    <p:sldId id="663" r:id="rId6"/>
    <p:sldId id="665" r:id="rId7"/>
    <p:sldId id="666" r:id="rId8"/>
    <p:sldId id="660" r:id="rId9"/>
    <p:sldId id="667" r:id="rId10"/>
    <p:sldId id="65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60" y="77"/>
      </p:cViewPr>
      <p:guideLst>
        <p:guide orient="horz" pos="4247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227F5-AAA5-4C84-9A6D-08F3B147AC1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45674-16A9-449D-9AB4-72315842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4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45674-16A9-449D-9AB4-7231584265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0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45674-16A9-449D-9AB4-7231584265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6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45674-16A9-449D-9AB4-7231584265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7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45674-16A9-449D-9AB4-7231584265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6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5E204-A1E0-4C8C-92B8-4672DD334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D5900-90DB-43FC-B775-219629A9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2E46-3928-4399-8C4A-16F6FABA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A98CF-73CD-40EA-9B08-B0299887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193C7-0AF5-4A1C-B03F-56DE57DA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4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9B75F-472A-40B2-898B-9DC27BB9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8F92D-FEC7-402C-9AD3-E5EECF1C9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E46E5-5838-4A86-9324-7B7C5F1A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7AED0-4BF0-4C7E-ACA2-F63E8A38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5978C-E4C5-4637-ACDD-E0A706E2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62EA92-A5ED-4D32-BD0A-2B4377B2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27DEC-292A-4C52-9447-6E300664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0EF78-E57E-4256-AC79-762DB796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03A7B-BC86-4216-913B-FCEB5982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D6B6F-3254-4FA9-AAF2-1B87982A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8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88680" y="6356761"/>
            <a:ext cx="2844800" cy="365057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6621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41E5A-CCB6-4F83-994C-64493CED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507A4-6846-4002-967F-42D09E97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78B5D-28DD-4A5F-93A9-89CDDAAA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9C549-34B0-46D6-8B55-58E460DE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E7F97-402A-433F-808A-098D464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0B511-D41C-4070-A8DC-B09A5055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A7F1B-22D0-4BE0-89FD-60B1BC9C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F11CA-9374-473C-9DF7-91B94850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D6FC2-1C72-4BFE-BE66-7351515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35CA3-BC99-4D00-A632-C0F2D653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4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B4161-CF00-4B32-9C5B-F90F65F3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E7277-0797-47D5-836E-C9C5FE9C0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5E428-FF02-4A2F-B2FF-A8F36855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4687C-7667-422A-8EDE-D488BF97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31A42-38AE-42AB-BEC2-5D7A2534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53127-8B4F-4FE2-882A-41FC4E74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1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014BE-44CE-4BF4-AD9F-FB42FD8A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AC7E-743D-40A3-A93F-32DCEEA5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B6EFC1-DD7E-4762-BAA2-9913630A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F675F9-17F7-42BF-B3BC-FE8534D47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248F4C-971C-41DF-9361-AF330F1C6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E9EEB0-08C0-4A49-AFA1-38FB8F4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1F0DD-40DD-4411-9665-F5A09735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96C4C-4707-44A0-976E-9BBDA82B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EF82-AE93-4619-9671-11EC3447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70EA3B-DC72-45DB-9922-9CB88290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68E17F-F579-4C88-90EB-4FA625A9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F13EB1-1A12-491C-9EFF-7E0EF97E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BE186-7E24-457F-8D96-5C65ED94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F5DD0-2FC3-46C3-9CC6-4E8340D5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B9691-ED90-4CF0-AE20-0484F106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1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286B6-9E8B-407F-8149-6ADEB51E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C2E2B-DF07-46F9-94DB-BF34DBD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09C4D-7A61-4B09-B125-CD36F03A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E4662-48BB-4245-967F-44DE9DA2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CF0C6-B4BA-4ABE-93BA-03D8534E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0A451-0934-4621-BDFB-030DD226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F1F7D-7BD5-4E30-8174-5A0790C4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70111C-8BED-4D1D-BEFA-62A094E48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4EFD0-28EC-4FB1-9847-A6C5724A3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1950B-5340-42C9-8285-0351B5DD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4A500-E856-490B-8FAB-D734AAD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432AB-BC7F-4B5C-969B-95287016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32C9C-41AB-4CC2-ABDE-E5FCAD65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5EB7A-20D4-406E-8CF7-6261E928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36AD-A568-45D7-9207-3D87F7D49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3F892-0785-4155-88C2-90FE8880F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E8FF-6D7F-4463-AF55-34C291F11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jpeg"/><Relationship Id="rId4" Type="http://schemas.openxmlformats.org/officeDocument/2006/relationships/image" Target="../media/image2.png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3"/>
          <p:cNvPicPr>
            <a:picLocks noChangeAspect="1"/>
          </p:cNvPicPr>
          <p:nvPr/>
        </p:nvPicPr>
        <p:blipFill rotWithShape="1">
          <a:blip r:embed="rId4"/>
          <a:srcRect t="3238"/>
          <a:stretch/>
        </p:blipFill>
        <p:spPr bwMode="auto">
          <a:xfrm>
            <a:off x="-12700" y="0"/>
            <a:ext cx="122047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03500" y="2190357"/>
            <a:ext cx="6985000" cy="1629735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基于多模态数据的</a:t>
            </a:r>
            <a:b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</a:b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社交平台谣言检测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96003" y="4240387"/>
            <a:ext cx="5399993" cy="4276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重庆大学计算机学院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|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冯永</a:t>
            </a:r>
            <a:endParaRPr lang="zh-CN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2009" y="105862"/>
            <a:ext cx="8375564" cy="510790"/>
          </a:xfrm>
          <a:prstGeom prst="rect">
            <a:avLst/>
          </a:prstGeom>
          <a:solidFill>
            <a:srgbClr val="01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t="7088"/>
          <a:stretch/>
        </p:blipFill>
        <p:spPr>
          <a:xfrm>
            <a:off x="773430" y="-1"/>
            <a:ext cx="2431429" cy="782187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0129F7-3AC2-40EB-8017-DB4CF39D3842}"/>
              </a:ext>
            </a:extLst>
          </p:cNvPr>
          <p:cNvSpPr txBox="1"/>
          <p:nvPr/>
        </p:nvSpPr>
        <p:spPr>
          <a:xfrm>
            <a:off x="1365250" y="638589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大数据架构与技术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1524C9-5FDF-4BE9-9314-077B6CD420CE}"/>
              </a:ext>
            </a:extLst>
          </p:cNvPr>
          <p:cNvSpPr txBox="1"/>
          <p:nvPr/>
        </p:nvSpPr>
        <p:spPr>
          <a:xfrm>
            <a:off x="9163050" y="6229350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192405"/>
            <a:ext cx="122047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46465" y="6356761"/>
            <a:ext cx="2844800" cy="365057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-71436"/>
            <a:ext cx="2162047" cy="91149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-9144" y="6472518"/>
            <a:ext cx="12210796" cy="317726"/>
          </a:xfrm>
          <a:prstGeom prst="rect">
            <a:avLst/>
          </a:prstGeom>
          <a:solidFill>
            <a:srgbClr val="0168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5066" y="2767280"/>
            <a:ext cx="732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Thank you</a:t>
            </a:r>
            <a:r>
              <a:rPr lang="zh-CN" altLang="en-US" sz="8000" b="1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5" name="矩形 4"/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25BB15-7E1E-415C-BD72-65D150F51366}"/>
              </a:ext>
            </a:extLst>
          </p:cNvPr>
          <p:cNvGrpSpPr/>
          <p:nvPr/>
        </p:nvGrpSpPr>
        <p:grpSpPr>
          <a:xfrm>
            <a:off x="3177113" y="1866265"/>
            <a:ext cx="5837773" cy="3125470"/>
            <a:chOff x="3948" y="2289"/>
            <a:chExt cx="10510" cy="4922"/>
          </a:xfrm>
        </p:grpSpPr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D918721F-AEC5-4E13-907D-A50B67B96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" y="3209"/>
              <a:ext cx="9330" cy="9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86AE76C-26A8-4097-A92B-251E4C322D8F}"/>
                </a:ext>
              </a:extLst>
            </p:cNvPr>
            <p:cNvGrpSpPr/>
            <p:nvPr/>
          </p:nvGrpSpPr>
          <p:grpSpPr>
            <a:xfrm>
              <a:off x="4929" y="4519"/>
              <a:ext cx="9493" cy="1341"/>
              <a:chOff x="4624" y="4050"/>
              <a:chExt cx="9493" cy="1341"/>
            </a:xfrm>
          </p:grpSpPr>
          <p:sp>
            <p:nvSpPr>
              <p:cNvPr id="33" name="Text Box 12">
                <a:extLst>
                  <a:ext uri="{FF2B5EF4-FFF2-40B4-BE49-F238E27FC236}">
                    <a16:creationId xmlns:a16="http://schemas.microsoft.com/office/drawing/2014/main" id="{7F0905E8-D452-4640-9991-879D85842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6" y="4472"/>
                <a:ext cx="8441" cy="919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lvl="0" algn="l">
                  <a:buClrTx/>
                  <a:buSzTx/>
                  <a:buFontTx/>
                  <a:defRPr/>
                </a:pPr>
                <a:r>
                  <a:rPr lang="zh-CN" altLang="en-US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charset="-122"/>
                    <a:cs typeface="+mn-lt"/>
                    <a:sym typeface="+mn-ea"/>
                  </a:rPr>
                  <a:t>算法选择</a:t>
                </a:r>
                <a:endPara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endParaRPr>
              </a:p>
            </p:txBody>
          </p:sp>
          <p:sp>
            <p:nvSpPr>
              <p:cNvPr id="34" name="Line 11">
                <a:extLst>
                  <a:ext uri="{FF2B5EF4-FFF2-40B4-BE49-F238E27FC236}">
                    <a16:creationId xmlns:a16="http://schemas.microsoft.com/office/drawing/2014/main" id="{1417603C-32EC-461C-BC7B-0D4750A3B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4" y="4050"/>
                <a:ext cx="9330" cy="1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14712315-89F7-456A-B95B-6B49D6848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" y="5850"/>
              <a:ext cx="9366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52F62A1D-B20D-400E-BBC3-96049D7DD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1" y="7207"/>
              <a:ext cx="9328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BE443A29-1484-4F01-BA5A-FCD39604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1" y="2289"/>
              <a:ext cx="8441" cy="92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任务介绍</a:t>
              </a:r>
              <a:endPara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3A0F48E1-2105-4446-8CB2-31990878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1" y="3615"/>
              <a:ext cx="8477" cy="91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数据集介绍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B0894252-FE36-47D7-A896-B5B282821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1" y="6212"/>
              <a:ext cx="8352" cy="91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运行结果</a:t>
              </a: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&amp;</a:t>
              </a: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分析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endParaRPr>
            </a:p>
          </p:txBody>
        </p:sp>
        <p:sp>
          <p:nvSpPr>
            <p:cNvPr id="26" name="isḻïḋé">
              <a:extLst>
                <a:ext uri="{FF2B5EF4-FFF2-40B4-BE49-F238E27FC236}">
                  <a16:creationId xmlns:a16="http://schemas.microsoft.com/office/drawing/2014/main" id="{C385F6EF-16FB-4D1B-8EFD-374EB187A344}"/>
                </a:ext>
              </a:extLst>
            </p:cNvPr>
            <p:cNvSpPr/>
            <p:nvPr/>
          </p:nvSpPr>
          <p:spPr>
            <a:xfrm>
              <a:off x="3948" y="2290"/>
              <a:ext cx="983" cy="98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87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27" name="ïşḻíḋê">
              <a:extLst>
                <a:ext uri="{FF2B5EF4-FFF2-40B4-BE49-F238E27FC236}">
                  <a16:creationId xmlns:a16="http://schemas.microsoft.com/office/drawing/2014/main" id="{C2575D55-5039-4DA2-802A-6AA31AF63D80}"/>
                </a:ext>
              </a:extLst>
            </p:cNvPr>
            <p:cNvSpPr/>
            <p:nvPr/>
          </p:nvSpPr>
          <p:spPr>
            <a:xfrm>
              <a:off x="3948" y="3551"/>
              <a:ext cx="983" cy="98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87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8" name="íśľíḍé">
              <a:extLst>
                <a:ext uri="{FF2B5EF4-FFF2-40B4-BE49-F238E27FC236}">
                  <a16:creationId xmlns:a16="http://schemas.microsoft.com/office/drawing/2014/main" id="{4771A7AF-F8C5-4F5F-A554-425EA98E54B1}"/>
                </a:ext>
              </a:extLst>
            </p:cNvPr>
            <p:cNvSpPr/>
            <p:nvPr/>
          </p:nvSpPr>
          <p:spPr>
            <a:xfrm>
              <a:off x="3948" y="4867"/>
              <a:ext cx="983" cy="98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87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9" name="îṡ1íḑé">
              <a:extLst>
                <a:ext uri="{FF2B5EF4-FFF2-40B4-BE49-F238E27FC236}">
                  <a16:creationId xmlns:a16="http://schemas.microsoft.com/office/drawing/2014/main" id="{6CD177C6-EB53-47D3-8CF9-99C6B4B05ED2}"/>
                </a:ext>
              </a:extLst>
            </p:cNvPr>
            <p:cNvSpPr/>
            <p:nvPr/>
          </p:nvSpPr>
          <p:spPr>
            <a:xfrm>
              <a:off x="3948" y="6228"/>
              <a:ext cx="983" cy="98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87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Text Box 12">
            <a:extLst>
              <a:ext uri="{FF2B5EF4-FFF2-40B4-BE49-F238E27FC236}">
                <a16:creationId xmlns:a16="http://schemas.microsoft.com/office/drawing/2014/main" id="{E6FBEC62-327A-46EB-BDAF-FE21E336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726" y="228598"/>
            <a:ext cx="4688548" cy="5848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任务介绍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charset="-122"/>
              <a:cs typeface="+mn-lt"/>
              <a:sym typeface="+mn-ea"/>
            </a:endParaRPr>
          </a:p>
        </p:txBody>
      </p:sp>
      <p:sp>
        <p:nvSpPr>
          <p:cNvPr id="6" name="isḻïḋé">
            <a:extLst>
              <a:ext uri="{FF2B5EF4-FFF2-40B4-BE49-F238E27FC236}">
                <a16:creationId xmlns:a16="http://schemas.microsoft.com/office/drawing/2014/main" id="{C863916F-791F-4F82-9A88-F2122CDD5E65}"/>
              </a:ext>
            </a:extLst>
          </p:cNvPr>
          <p:cNvSpPr/>
          <p:nvPr/>
        </p:nvSpPr>
        <p:spPr>
          <a:xfrm>
            <a:off x="4339536" y="228598"/>
            <a:ext cx="546007" cy="62420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BC2C3B9-6DB4-4827-A08D-42A34FB48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38788"/>
              </p:ext>
            </p:extLst>
          </p:nvPr>
        </p:nvGraphicFramePr>
        <p:xfrm>
          <a:off x="698500" y="1308100"/>
          <a:ext cx="10782300" cy="5236135"/>
        </p:xfrm>
        <a:graphic>
          <a:graphicData uri="http://schemas.openxmlformats.org/drawingml/2006/table">
            <a:tbl>
              <a:tblPr firstRow="1" firstCol="1" bandRow="1"/>
              <a:tblGrid>
                <a:gridCol w="5392270">
                  <a:extLst>
                    <a:ext uri="{9D8B030D-6E8A-4147-A177-3AD203B41FA5}">
                      <a16:colId xmlns:a16="http://schemas.microsoft.com/office/drawing/2014/main" val="3846476142"/>
                    </a:ext>
                  </a:extLst>
                </a:gridCol>
                <a:gridCol w="3968890">
                  <a:extLst>
                    <a:ext uri="{9D8B030D-6E8A-4147-A177-3AD203B41FA5}">
                      <a16:colId xmlns:a16="http://schemas.microsoft.com/office/drawing/2014/main" val="3969977195"/>
                    </a:ext>
                  </a:extLst>
                </a:gridCol>
                <a:gridCol w="1421140">
                  <a:extLst>
                    <a:ext uri="{9D8B030D-6E8A-4147-A177-3AD203B41FA5}">
                      <a16:colId xmlns:a16="http://schemas.microsoft.com/office/drawing/2014/main" val="1509785664"/>
                    </a:ext>
                  </a:extLst>
                </a:gridCol>
              </a:tblGrid>
              <a:tr h="34800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文本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标签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449222"/>
                  </a:ext>
                </a:extLst>
              </a:tr>
              <a:tr h="263617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不要再随便买奶制品给孩子喝了</a:t>
                      </a:r>
                      <a:r>
                        <a:rPr lang="en-US" sz="2000" kern="100" dirty="0">
                          <a:effectLst/>
                          <a:latin typeface="Segoe UI Emoji" panose="020B0502040204020203" pitchFamily="34" charset="0"/>
                          <a:ea typeface="楷体" panose="02010609060101010101" pitchFamily="49" charset="-122"/>
                          <a:cs typeface="Segoe UI Emoji" panose="020B0502040204020203" pitchFamily="34" charset="0"/>
                        </a:rPr>
                        <a:t>❗️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幼儿园都发通知了家长们注意：现在得白血病的小孩越来越多，妇幼保健院提示您，请不要给宝宝喝爽歪歪和有添加剂的牛奶饮料，告诉家里有小孩的朋友，旺仔牛奶、可口可乐、爽歪歪、娃哈哈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钙奶、未来星、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QQ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星、美汁源果粒奶优菠萝味的。都含有肉毒杆菌。现在紧急召回。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b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（谣言）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24123"/>
                  </a:ext>
                </a:extLst>
              </a:tr>
              <a:tr h="2251961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【男子遭遇电信诈骗 银行门口上吊自杀】据河南电视台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@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都市报道 ，一个月前，周口的熊先生带着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万元来到新乡做小生意，没想到前天接到电信诈骗电话，把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万块钱通过农行汇给了骗子，受骗后向银行和公安求助。今早，因为想不开，他来到农业银行门口自杀。目前警方已经介入此事。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b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楷体" panose="02010609060101010101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（真实）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42630"/>
                  </a:ext>
                </a:extLst>
              </a:tr>
            </a:tbl>
          </a:graphicData>
        </a:graphic>
      </p:graphicFrame>
      <p:pic>
        <p:nvPicPr>
          <p:cNvPr id="2052" name="图片 6">
            <a:extLst>
              <a:ext uri="{FF2B5EF4-FFF2-40B4-BE49-F238E27FC236}">
                <a16:creationId xmlns:a16="http://schemas.microsoft.com/office/drawing/2014/main" id="{D7C6A4E8-A365-4851-B515-D5D1CB0D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74"/>
          <a:stretch>
            <a:fillRect/>
          </a:stretch>
        </p:blipFill>
        <p:spPr bwMode="auto">
          <a:xfrm>
            <a:off x="6284257" y="4458428"/>
            <a:ext cx="3675530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图片 7">
            <a:extLst>
              <a:ext uri="{FF2B5EF4-FFF2-40B4-BE49-F238E27FC236}">
                <a16:creationId xmlns:a16="http://schemas.microsoft.com/office/drawing/2014/main" id="{BD9546E4-5D08-4FF7-AFBE-E5FF40E5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58" y="1800224"/>
            <a:ext cx="3675529" cy="22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8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6" name="ïşḻíḋê">
            <a:extLst>
              <a:ext uri="{FF2B5EF4-FFF2-40B4-BE49-F238E27FC236}">
                <a16:creationId xmlns:a16="http://schemas.microsoft.com/office/drawing/2014/main" id="{7C91E4C5-1E9C-4B00-82DF-345AA13507D8}"/>
              </a:ext>
            </a:extLst>
          </p:cNvPr>
          <p:cNvSpPr/>
          <p:nvPr/>
        </p:nvSpPr>
        <p:spPr>
          <a:xfrm>
            <a:off x="4500734" y="249235"/>
            <a:ext cx="546007" cy="62420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9954AAF1-1CFB-41AC-9438-FC11648DF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120" y="288665"/>
            <a:ext cx="2315972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数据集介绍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5D6D285-9CF3-4C11-9755-BB5B294E4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57081"/>
              </p:ext>
            </p:extLst>
          </p:nvPr>
        </p:nvGraphicFramePr>
        <p:xfrm>
          <a:off x="2514522" y="3662013"/>
          <a:ext cx="6226066" cy="2281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194">
                  <a:extLst>
                    <a:ext uri="{9D8B030D-6E8A-4147-A177-3AD203B41FA5}">
                      <a16:colId xmlns:a16="http://schemas.microsoft.com/office/drawing/2014/main" val="620067276"/>
                    </a:ext>
                  </a:extLst>
                </a:gridCol>
                <a:gridCol w="2344436">
                  <a:extLst>
                    <a:ext uri="{9D8B030D-6E8A-4147-A177-3AD203B41FA5}">
                      <a16:colId xmlns:a16="http://schemas.microsoft.com/office/drawing/2014/main" val="3195113093"/>
                    </a:ext>
                  </a:extLst>
                </a:gridCol>
                <a:gridCol w="2344436">
                  <a:extLst>
                    <a:ext uri="{9D8B030D-6E8A-4147-A177-3AD203B41FA5}">
                      <a16:colId xmlns:a16="http://schemas.microsoft.com/office/drawing/2014/main" val="2452600621"/>
                    </a:ext>
                  </a:extLst>
                </a:gridCol>
              </a:tblGrid>
              <a:tr h="76052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真实推文样本数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虚假推文样本数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395900"/>
                  </a:ext>
                </a:extLst>
              </a:tr>
              <a:tr h="76052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训练集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3568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3615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0824719"/>
                  </a:ext>
                </a:extLst>
              </a:tr>
              <a:tr h="76052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测试集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939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213029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F29EF88-42E4-470E-B599-B9D6ECF2999C}"/>
              </a:ext>
            </a:extLst>
          </p:cNvPr>
          <p:cNvSpPr txBox="1"/>
          <p:nvPr/>
        </p:nvSpPr>
        <p:spPr>
          <a:xfrm>
            <a:off x="2514521" y="1283497"/>
            <a:ext cx="7548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来源于微博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包含文本、图像、标签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谣言样本来源于微博官方辟谣平台确认的谣言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真实样本来源于新华社确认的新闻</a:t>
            </a:r>
          </a:p>
        </p:txBody>
      </p:sp>
    </p:spTree>
    <p:extLst>
      <p:ext uri="{BB962C8B-B14F-4D97-AF65-F5344CB8AC3E}">
        <p14:creationId xmlns:p14="http://schemas.microsoft.com/office/powerpoint/2010/main" val="1145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76557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ïşḻíḋê">
            <a:extLst>
              <a:ext uri="{FF2B5EF4-FFF2-40B4-BE49-F238E27FC236}">
                <a16:creationId xmlns:a16="http://schemas.microsoft.com/office/drawing/2014/main" id="{D040F7FD-B0F5-4D46-B663-69C74868C5D4}"/>
              </a:ext>
            </a:extLst>
          </p:cNvPr>
          <p:cNvSpPr/>
          <p:nvPr/>
        </p:nvSpPr>
        <p:spPr>
          <a:xfrm>
            <a:off x="4500734" y="249235"/>
            <a:ext cx="546007" cy="62420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C3DE7745-1A5A-4497-AEC1-68846EA2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120" y="288665"/>
            <a:ext cx="1887760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算法选择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EA1F84-4D41-49B0-834C-0E2214F6A10B}"/>
              </a:ext>
            </a:extLst>
          </p:cNvPr>
          <p:cNvSpPr txBox="1"/>
          <p:nvPr/>
        </p:nvSpPr>
        <p:spPr>
          <a:xfrm>
            <a:off x="600635" y="130884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贝叶斯分类器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E4F161-2198-4C78-B9F1-172806B7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377" y="2468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FB2D0E1-8FF6-46C4-BA14-98E3ED7E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347" y="4482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56EA3F-3289-41DD-AE59-716DE63D5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737" y="1407459"/>
            <a:ext cx="6882476" cy="4702101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05B2CC19-7E4C-4351-AF49-FF22269C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6AAF8D1-7345-40A2-8CCD-FD15CB537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94357"/>
              </p:ext>
            </p:extLst>
          </p:nvPr>
        </p:nvGraphicFramePr>
        <p:xfrm>
          <a:off x="600635" y="2363408"/>
          <a:ext cx="3631708" cy="998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6" imgW="2387600" imgH="660400" progId="Equation.DSMT4">
                  <p:embed/>
                </p:oleObj>
              </mc:Choice>
              <mc:Fallback>
                <p:oleObj name="Equation" r:id="rId6" imgW="2387600" imgH="66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35" y="2363408"/>
                        <a:ext cx="3631708" cy="998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>
            <a:extLst>
              <a:ext uri="{FF2B5EF4-FFF2-40B4-BE49-F238E27FC236}">
                <a16:creationId xmlns:a16="http://schemas.microsoft.com/office/drawing/2014/main" id="{DB6930B2-C18C-4666-855A-03FDEE66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35" y="41592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85ED350-A753-413D-9D19-5E3962311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36449"/>
              </p:ext>
            </p:extLst>
          </p:nvPr>
        </p:nvGraphicFramePr>
        <p:xfrm>
          <a:off x="600635" y="4050552"/>
          <a:ext cx="3590630" cy="123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8" imgW="2501640" imgH="863280" progId="Equation.DSMT4">
                  <p:embed/>
                </p:oleObj>
              </mc:Choice>
              <mc:Fallback>
                <p:oleObj name="Equation" r:id="rId8" imgW="250164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35" y="4050552"/>
                        <a:ext cx="3590630" cy="1238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60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76557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ïşḻíḋê">
            <a:extLst>
              <a:ext uri="{FF2B5EF4-FFF2-40B4-BE49-F238E27FC236}">
                <a16:creationId xmlns:a16="http://schemas.microsoft.com/office/drawing/2014/main" id="{D040F7FD-B0F5-4D46-B663-69C74868C5D4}"/>
              </a:ext>
            </a:extLst>
          </p:cNvPr>
          <p:cNvSpPr/>
          <p:nvPr/>
        </p:nvSpPr>
        <p:spPr>
          <a:xfrm>
            <a:off x="4500734" y="249235"/>
            <a:ext cx="546007" cy="62420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C3DE7745-1A5A-4497-AEC1-68846EA2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120" y="288665"/>
            <a:ext cx="1887760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算法选择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EA1F84-4D41-49B0-834C-0E2214F6A10B}"/>
              </a:ext>
            </a:extLst>
          </p:cNvPr>
          <p:cNvSpPr txBox="1"/>
          <p:nvPr/>
        </p:nvSpPr>
        <p:spPr>
          <a:xfrm>
            <a:off x="600635" y="1308847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E4F161-2198-4C78-B9F1-172806B7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377" y="2468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FB2D0E1-8FF6-46C4-BA14-98E3ED7E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347" y="4482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5B2CC19-7E4C-4351-AF49-FF22269C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DB6930B2-C18C-4666-855A-03FDEE66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35" y="41592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93B9C65-189B-4AB4-945E-AAAEBEAF640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337"/>
            <a:ext cx="5070914" cy="4669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1CC059-201E-471C-B717-420E632BE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931512"/>
              </p:ext>
            </p:extLst>
          </p:nvPr>
        </p:nvGraphicFramePr>
        <p:xfrm>
          <a:off x="664550" y="3150403"/>
          <a:ext cx="1431036" cy="73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6" imgW="875920" imgH="444307" progId="Equation.DSMT4">
                  <p:embed/>
                </p:oleObj>
              </mc:Choice>
              <mc:Fallback>
                <p:oleObj name="Equation" r:id="rId6" imgW="875920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50" y="3150403"/>
                        <a:ext cx="1431036" cy="731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6F451ED-1EB0-4E99-BA75-40AAD9635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00714"/>
              </p:ext>
            </p:extLst>
          </p:nvPr>
        </p:nvGraphicFramePr>
        <p:xfrm>
          <a:off x="664551" y="4758162"/>
          <a:ext cx="4136049" cy="73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8" imgW="2209800" imgH="393700" progId="Equation.DSMT4">
                  <p:embed/>
                </p:oleObj>
              </mc:Choice>
              <mc:Fallback>
                <p:oleObj name="Equation" r:id="rId8" imgW="22098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51" y="4758162"/>
                        <a:ext cx="4136049" cy="730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666472F0-A214-4546-A2C9-769AB44D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2596405"/>
            <a:ext cx="372409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每个支持向量到超平面的距离：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74A83F3-FEDC-4F16-9124-563ECDD7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4111118"/>
            <a:ext cx="32752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0700" algn="ctr"/>
                <a:tab pos="6121400" algn="r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最优化问题：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0700" algn="ctr"/>
                <a:tab pos="6121400" algn="r"/>
              </a:tabLst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C44523B-DC3F-4C9A-8A89-C28BA237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82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0700" algn="ctr"/>
                <a:tab pos="6121400" algn="r"/>
              </a:tabLst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0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76557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ïşḻíḋê">
            <a:extLst>
              <a:ext uri="{FF2B5EF4-FFF2-40B4-BE49-F238E27FC236}">
                <a16:creationId xmlns:a16="http://schemas.microsoft.com/office/drawing/2014/main" id="{D040F7FD-B0F5-4D46-B663-69C74868C5D4}"/>
              </a:ext>
            </a:extLst>
          </p:cNvPr>
          <p:cNvSpPr/>
          <p:nvPr/>
        </p:nvSpPr>
        <p:spPr>
          <a:xfrm>
            <a:off x="4500734" y="249235"/>
            <a:ext cx="546007" cy="62420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C3DE7745-1A5A-4497-AEC1-68846EA2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120" y="288665"/>
            <a:ext cx="1887760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算法选择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EA1F84-4D41-49B0-834C-0E2214F6A10B}"/>
              </a:ext>
            </a:extLst>
          </p:cNvPr>
          <p:cNvSpPr txBox="1"/>
          <p:nvPr/>
        </p:nvSpPr>
        <p:spPr>
          <a:xfrm>
            <a:off x="600635" y="130884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多模态神经网络分类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E4F161-2198-4C78-B9F1-172806B7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377" y="2468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FB2D0E1-8FF6-46C4-BA14-98E3ED7E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347" y="4482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5B2CC19-7E4C-4351-AF49-FF22269C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DB6930B2-C18C-4666-855A-03FDEE66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35" y="41592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66472F0-A214-4546-A2C9-769AB44D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2550239"/>
            <a:ext cx="2656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文本特征提取：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BERT</a:t>
            </a: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维度：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768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74A83F3-FEDC-4F16-9124-563ECDD7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3311784"/>
            <a:ext cx="32752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0700" algn="ctr"/>
                <a:tab pos="6121400" algn="r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图像特征提取：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VGG-19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0700" algn="ctr"/>
                <a:tab pos="6121400" algn="r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特征维度：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0700" algn="ctr"/>
                <a:tab pos="6121400" algn="r"/>
              </a:tabLst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C44523B-DC3F-4C9A-8A89-C28BA237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82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  <a:tab pos="6121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0700" algn="ctr"/>
                <a:tab pos="6121400" algn="r"/>
              </a:tabLst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20824D-1729-4240-A3FE-7550A46D1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876" y="985547"/>
            <a:ext cx="6604511" cy="5698294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8FDE4FB7-F0F2-4743-823E-F2446DD2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69" y="4506510"/>
            <a:ext cx="124632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86B8483-C7B2-4699-8300-559D8FB1F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005847"/>
              </p:ext>
            </p:extLst>
          </p:nvPr>
        </p:nvGraphicFramePr>
        <p:xfrm>
          <a:off x="600635" y="4506510"/>
          <a:ext cx="4543282" cy="43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2514600" imgH="241300" progId="Equation.DSMT4">
                  <p:embed/>
                </p:oleObj>
              </mc:Choice>
              <mc:Fallback>
                <p:oleObj name="Equation" r:id="rId6" imgW="25146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35" y="4506510"/>
                        <a:ext cx="4543282" cy="430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8A85FC9F-A7D9-4D42-8690-28359D7C5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13" y="5290037"/>
            <a:ext cx="15670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01B933B-1A12-43D8-ACC4-A4DE69FA3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84569"/>
              </p:ext>
            </p:extLst>
          </p:nvPr>
        </p:nvGraphicFramePr>
        <p:xfrm>
          <a:off x="630533" y="5321317"/>
          <a:ext cx="3207165" cy="60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8" imgW="1879600" imgH="355600" progId="Equation.DSMT4">
                  <p:embed/>
                </p:oleObj>
              </mc:Choice>
              <mc:Fallback>
                <p:oleObj name="Equation" r:id="rId8" imgW="18796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33" y="5321317"/>
                        <a:ext cx="3207165" cy="602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79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Text Box 12">
            <a:extLst>
              <a:ext uri="{FF2B5EF4-FFF2-40B4-BE49-F238E27FC236}">
                <a16:creationId xmlns:a16="http://schemas.microsoft.com/office/drawing/2014/main" id="{75102838-C271-4468-B186-DE617BD7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344" y="302258"/>
            <a:ext cx="3037955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运行结果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&amp;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分析</a:t>
            </a:r>
          </a:p>
        </p:txBody>
      </p:sp>
      <p:sp>
        <p:nvSpPr>
          <p:cNvPr id="6" name="îṡ1íḑé">
            <a:extLst>
              <a:ext uri="{FF2B5EF4-FFF2-40B4-BE49-F238E27FC236}">
                <a16:creationId xmlns:a16="http://schemas.microsoft.com/office/drawing/2014/main" id="{F80F37E6-AFD5-4905-BE45-282BB529EC3A}"/>
              </a:ext>
            </a:extLst>
          </p:cNvPr>
          <p:cNvSpPr/>
          <p:nvPr/>
        </p:nvSpPr>
        <p:spPr>
          <a:xfrm>
            <a:off x="4215338" y="282256"/>
            <a:ext cx="546007" cy="62420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54E322-919A-4BDB-9239-9D1EF528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03252"/>
              </p:ext>
            </p:extLst>
          </p:nvPr>
        </p:nvGraphicFramePr>
        <p:xfrm>
          <a:off x="381001" y="1304925"/>
          <a:ext cx="11591926" cy="5270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35">
                  <a:extLst>
                    <a:ext uri="{9D8B030D-6E8A-4147-A177-3AD203B41FA5}">
                      <a16:colId xmlns:a16="http://schemas.microsoft.com/office/drawing/2014/main" val="1602143069"/>
                    </a:ext>
                  </a:extLst>
                </a:gridCol>
                <a:gridCol w="1390839">
                  <a:extLst>
                    <a:ext uri="{9D8B030D-6E8A-4147-A177-3AD203B41FA5}">
                      <a16:colId xmlns:a16="http://schemas.microsoft.com/office/drawing/2014/main" val="4287139547"/>
                    </a:ext>
                  </a:extLst>
                </a:gridCol>
                <a:gridCol w="4093177">
                  <a:extLst>
                    <a:ext uri="{9D8B030D-6E8A-4147-A177-3AD203B41FA5}">
                      <a16:colId xmlns:a16="http://schemas.microsoft.com/office/drawing/2014/main" val="1463308612"/>
                    </a:ext>
                  </a:extLst>
                </a:gridCol>
                <a:gridCol w="1370403">
                  <a:extLst>
                    <a:ext uri="{9D8B030D-6E8A-4147-A177-3AD203B41FA5}">
                      <a16:colId xmlns:a16="http://schemas.microsoft.com/office/drawing/2014/main" val="1795727138"/>
                    </a:ext>
                  </a:extLst>
                </a:gridCol>
                <a:gridCol w="1370403">
                  <a:extLst>
                    <a:ext uri="{9D8B030D-6E8A-4147-A177-3AD203B41FA5}">
                      <a16:colId xmlns:a16="http://schemas.microsoft.com/office/drawing/2014/main" val="2318485173"/>
                    </a:ext>
                  </a:extLst>
                </a:gridCol>
                <a:gridCol w="1192490">
                  <a:extLst>
                    <a:ext uri="{9D8B030D-6E8A-4147-A177-3AD203B41FA5}">
                      <a16:colId xmlns:a16="http://schemas.microsoft.com/office/drawing/2014/main" val="3494105762"/>
                    </a:ext>
                  </a:extLst>
                </a:gridCol>
                <a:gridCol w="1185279">
                  <a:extLst>
                    <a:ext uri="{9D8B030D-6E8A-4147-A177-3AD203B41FA5}">
                      <a16:colId xmlns:a16="http://schemas.microsoft.com/office/drawing/2014/main" val="546368498"/>
                    </a:ext>
                  </a:extLst>
                </a:gridCol>
              </a:tblGrid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模型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特征提取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Accuracy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Precision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Recall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F1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5073766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bayes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10000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BOW</a:t>
                      </a:r>
                      <a:r>
                        <a:rPr lang="zh-CN" sz="2000" kern="100">
                          <a:effectLst/>
                        </a:rPr>
                        <a:t>文本嵌入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0.5993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0.9218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0.1971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0.3248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4768162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bayes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30000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BOW</a:t>
                      </a:r>
                      <a:r>
                        <a:rPr lang="zh-CN" sz="2000" kern="100">
                          <a:effectLst/>
                        </a:rPr>
                        <a:t>文本嵌入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0.6679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0.8913</a:t>
                      </a:r>
                      <a:endParaRPr lang="zh-CN" sz="3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0.3652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0.5182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8998541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bayes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text</a:t>
                      </a:r>
                      <a:endParaRPr lang="zh-CN" sz="3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34517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BOW</a:t>
                      </a:r>
                      <a:r>
                        <a:rPr lang="zh-CN" sz="2000" kern="100">
                          <a:effectLst/>
                        </a:rPr>
                        <a:t>文本嵌入（不限制）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0.6804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0.8839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0.3987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0.5495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1849288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svm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TF-IDF</a:t>
                      </a:r>
                      <a:r>
                        <a:rPr lang="zh-CN" sz="2000" kern="100">
                          <a:effectLst/>
                        </a:rPr>
                        <a:t>文本嵌入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0.6505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0.7747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0.4020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0.5293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7507922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svm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1000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TF-IDF</a:t>
                      </a:r>
                      <a:r>
                        <a:rPr lang="zh-CN" sz="2000" kern="100">
                          <a:effectLst/>
                        </a:rPr>
                        <a:t>文本嵌入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0.6772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0.8224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0.4332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0.5675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2955630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svm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5000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TF-IDF</a:t>
                      </a:r>
                      <a:r>
                        <a:rPr lang="zh-CN" sz="2000" kern="100">
                          <a:effectLst/>
                        </a:rPr>
                        <a:t>文本嵌入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0.6870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0.8968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0.4064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0.5594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657545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svm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1024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Word2Vec</a:t>
                      </a:r>
                      <a:r>
                        <a:rPr lang="zh-CN" sz="2000" kern="100">
                          <a:effectLst/>
                        </a:rPr>
                        <a:t>文本嵌入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0.5846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0.7288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0.2394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0.3604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697348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svm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512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Word2Vec</a:t>
                      </a:r>
                      <a:r>
                        <a:rPr lang="zh-CN" sz="2000" kern="100">
                          <a:effectLst/>
                        </a:rPr>
                        <a:t>文本嵌入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0.5977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0.7476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0.2673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0.3938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6493776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svm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128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Word2Vec</a:t>
                      </a:r>
                      <a:r>
                        <a:rPr lang="zh-CN" sz="2000" kern="100">
                          <a:effectLst/>
                        </a:rPr>
                        <a:t>文本嵌入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0.6000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0.7555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0.2684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0.3961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6701031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NN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768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Bert</a:t>
                      </a:r>
                      <a:r>
                        <a:rPr lang="zh-CN" sz="2000" kern="100">
                          <a:effectLst/>
                        </a:rPr>
                        <a:t>嵌入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0.8042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0.8253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0.7911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0.7919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1215833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NN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1000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VGG</a:t>
                      </a:r>
                      <a:r>
                        <a:rPr lang="zh-CN" sz="2000" kern="100">
                          <a:effectLst/>
                        </a:rPr>
                        <a:t>特征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0.6394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0.6312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0.6333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0.6323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4906990"/>
                  </a:ext>
                </a:extLst>
              </a:tr>
              <a:tr h="4054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NN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text, image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768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Bert</a:t>
                      </a:r>
                      <a:r>
                        <a:rPr lang="zh-CN" sz="2000" kern="100">
                          <a:effectLst/>
                        </a:rPr>
                        <a:t>嵌入</a:t>
                      </a:r>
                      <a:r>
                        <a:rPr lang="en-US" sz="2000" kern="100">
                          <a:effectLst/>
                        </a:rPr>
                        <a:t>,1000</a:t>
                      </a:r>
                      <a:r>
                        <a:rPr lang="zh-CN" sz="2000" kern="100">
                          <a:effectLst/>
                        </a:rPr>
                        <a:t>维</a:t>
                      </a:r>
                      <a:r>
                        <a:rPr lang="en-US" sz="2000" kern="100">
                          <a:effectLst/>
                        </a:rPr>
                        <a:t>VGG</a:t>
                      </a:r>
                      <a:r>
                        <a:rPr lang="zh-CN" sz="2000" kern="100">
                          <a:effectLst/>
                        </a:rPr>
                        <a:t>特征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0.8260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0.8159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0.8322</a:t>
                      </a:r>
                      <a:endParaRPr lang="zh-CN" sz="3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0.8240</a:t>
                      </a:r>
                      <a:endParaRPr lang="zh-CN" sz="3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999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36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Text Box 12">
            <a:extLst>
              <a:ext uri="{FF2B5EF4-FFF2-40B4-BE49-F238E27FC236}">
                <a16:creationId xmlns:a16="http://schemas.microsoft.com/office/drawing/2014/main" id="{75102838-C271-4468-B186-DE617BD7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344" y="302258"/>
            <a:ext cx="3037955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运行结果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&amp;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分析</a:t>
            </a:r>
          </a:p>
        </p:txBody>
      </p:sp>
      <p:sp>
        <p:nvSpPr>
          <p:cNvPr id="6" name="îṡ1íḑé">
            <a:extLst>
              <a:ext uri="{FF2B5EF4-FFF2-40B4-BE49-F238E27FC236}">
                <a16:creationId xmlns:a16="http://schemas.microsoft.com/office/drawing/2014/main" id="{F80F37E6-AFD5-4905-BE45-282BB529EC3A}"/>
              </a:ext>
            </a:extLst>
          </p:cNvPr>
          <p:cNvSpPr/>
          <p:nvPr/>
        </p:nvSpPr>
        <p:spPr>
          <a:xfrm>
            <a:off x="4215338" y="282256"/>
            <a:ext cx="546007" cy="62420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0AF354-E135-483D-963D-BE49FCB4060F}"/>
              </a:ext>
            </a:extLst>
          </p:cNvPr>
          <p:cNvSpPr txBox="1"/>
          <p:nvPr/>
        </p:nvSpPr>
        <p:spPr>
          <a:xfrm>
            <a:off x="2800350" y="2067414"/>
            <a:ext cx="6591300" cy="333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）深度学习算法的表现原优于机器学习；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）贝叶斯模型搭配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嵌入效果较好；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模型搭配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嵌入效果较好；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模型有极强的文本特征提取能力；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）图像数据对谣言监测是有意义的；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）使用多模态谣数据进行谣言检测可以最优化检测效果。</a:t>
            </a:r>
          </a:p>
        </p:txBody>
      </p:sp>
    </p:spTree>
    <p:extLst>
      <p:ext uri="{BB962C8B-B14F-4D97-AF65-F5344CB8AC3E}">
        <p14:creationId xmlns:p14="http://schemas.microsoft.com/office/powerpoint/2010/main" val="1834121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41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4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9474</TotalTime>
  <Words>549</Words>
  <Application>Microsoft Office PowerPoint</Application>
  <PresentationFormat>宽屏</PresentationFormat>
  <Paragraphs>168</Paragraphs>
  <Slides>10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Arial Black</vt:lpstr>
      <vt:lpstr>Georgia</vt:lpstr>
      <vt:lpstr>Impact</vt:lpstr>
      <vt:lpstr>Segoe UI Emoji</vt:lpstr>
      <vt:lpstr>Times New Roman</vt:lpstr>
      <vt:lpstr>Office 主题​​</vt:lpstr>
      <vt:lpstr>Equation</vt:lpstr>
      <vt:lpstr>基于多模态数据的 社交平台谣言检测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梁华</dc:creator>
  <cp:lastModifiedBy>Wanghui Huang</cp:lastModifiedBy>
  <cp:revision>26</cp:revision>
  <dcterms:created xsi:type="dcterms:W3CDTF">2021-11-07T12:53:41Z</dcterms:created>
  <dcterms:modified xsi:type="dcterms:W3CDTF">2022-01-04T11:12:57Z</dcterms:modified>
</cp:coreProperties>
</file>