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37" r:id="rId2"/>
    <p:sldId id="338" r:id="rId3"/>
    <p:sldId id="339" r:id="rId4"/>
    <p:sldId id="373" r:id="rId5"/>
    <p:sldId id="365" r:id="rId6"/>
    <p:sldId id="375" r:id="rId7"/>
    <p:sldId id="376" r:id="rId8"/>
    <p:sldId id="377" r:id="rId9"/>
    <p:sldId id="378" r:id="rId10"/>
    <p:sldId id="381" r:id="rId11"/>
    <p:sldId id="380" r:id="rId12"/>
    <p:sldId id="379" r:id="rId13"/>
    <p:sldId id="343" r:id="rId14"/>
  </p:sldIdLst>
  <p:sldSz cx="12192000" cy="6858000"/>
  <p:notesSz cx="7104063" cy="10234613"/>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F87"/>
    <a:srgbClr val="0C2247"/>
    <a:srgbClr val="FDEBCD"/>
    <a:srgbClr val="0F2A59"/>
    <a:srgbClr val="6C98E6"/>
    <a:srgbClr val="2F5597"/>
    <a:srgbClr val="8E7355"/>
    <a:srgbClr val="D5BB67"/>
    <a:srgbClr val="D7E0EB"/>
    <a:srgbClr val="ECE7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0" autoAdjust="0"/>
    <p:restoredTop sz="77269" autoAdjust="0"/>
  </p:normalViewPr>
  <p:slideViewPr>
    <p:cSldViewPr snapToGrid="0">
      <p:cViewPr varScale="1">
        <p:scale>
          <a:sx n="71" d="100"/>
          <a:sy n="71" d="100"/>
        </p:scale>
        <p:origin x="678"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499621"/>
          </a:xfrm>
          <a:prstGeom prst="rect">
            <a:avLst/>
          </a:prstGeom>
          <a:solidFill>
            <a:srgbClr val="0F2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baike.baidu.com/item/%E4%BA%8C%E8%BF%9B%E5%88%B6/361457"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baike.baidu.com/item/%E6%8B%92%E7%BB%9D%E6%9C%8D%E5%8A%A1%E6%94%BB%E5%87%BB/42189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baike.baidu.com/item/%E6%9C%9F%E6%9C%9B/35704" TargetMode="External"/><Relationship Id="rId4" Type="http://schemas.openxmlformats.org/officeDocument/2006/relationships/hyperlink" Target="https://baike.baidu.com/item/%E5%9F%BA%E7%A1%80/32794"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矩形 2"/>
          <p:cNvSpPr/>
          <p:nvPr/>
        </p:nvSpPr>
        <p:spPr>
          <a:xfrm>
            <a:off x="0" y="0"/>
            <a:ext cx="12192000" cy="5426729"/>
          </a:xfrm>
          <a:prstGeom prst="rect">
            <a:avLst/>
          </a:prstGeom>
          <a:solidFill>
            <a:srgbClr val="0F2A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422850" y="3940893"/>
            <a:ext cx="2212825" cy="918882"/>
          </a:xfrm>
          <a:prstGeom prst="rtTriangle">
            <a:avLst/>
          </a:prstGeom>
          <a:gradFill>
            <a:gsLst>
              <a:gs pos="39000">
                <a:srgbClr val="0C2247"/>
              </a:gs>
              <a:gs pos="7000">
                <a:srgbClr val="0C2247">
                  <a:alpha val="70000"/>
                </a:srgbClr>
              </a:gs>
            </a:gsLst>
            <a:lin ang="17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直角三角形 60"/>
          <p:cNvSpPr/>
          <p:nvPr/>
        </p:nvSpPr>
        <p:spPr>
          <a:xfrm rot="10800000">
            <a:off x="134470" y="5325035"/>
            <a:ext cx="1006667" cy="983240"/>
          </a:xfrm>
          <a:prstGeom prst="rtTriangle">
            <a:avLst/>
          </a:prstGeom>
          <a:gradFill>
            <a:gsLst>
              <a:gs pos="25000">
                <a:srgbClr val="0C2247"/>
              </a:gs>
              <a:gs pos="0">
                <a:srgbClr val="0C2247">
                  <a:alpha val="80000"/>
                </a:srgbClr>
              </a:gs>
            </a:gsLst>
            <a:lin ang="180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53353" y="715635"/>
            <a:ext cx="10085294" cy="542672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2557806" y="2463170"/>
            <a:ext cx="7076388" cy="1165137"/>
            <a:chOff x="2557806" y="2843687"/>
            <a:chExt cx="7076388" cy="1165137"/>
          </a:xfrm>
        </p:grpSpPr>
        <p:sp>
          <p:nvSpPr>
            <p:cNvPr id="5" name="文本框 4"/>
            <p:cNvSpPr txBox="1"/>
            <p:nvPr/>
          </p:nvSpPr>
          <p:spPr>
            <a:xfrm>
              <a:off x="2557806" y="3011916"/>
              <a:ext cx="7070103" cy="706755"/>
            </a:xfrm>
            <a:prstGeom prst="rect">
              <a:avLst/>
            </a:prstGeom>
            <a:noFill/>
          </p:spPr>
          <p:txBody>
            <a:bodyPr wrap="square" rtlCol="0">
              <a:spAutoFit/>
            </a:bodyPr>
            <a:lstStyle/>
            <a:p>
              <a:pPr algn="dist"/>
              <a:r>
                <a:rPr lang="zh-CN" altLang="en-US" sz="4000" spc="300" dirty="0">
                  <a:latin typeface="+mj-ea"/>
                  <a:ea typeface="+mj-ea"/>
                </a:rPr>
                <a:t>基于</a:t>
              </a:r>
              <a:r>
                <a:rPr lang="en-US" altLang="zh-CN" sz="4000" spc="300" dirty="0">
                  <a:latin typeface="+mj-ea"/>
                  <a:ea typeface="+mj-ea"/>
                </a:rPr>
                <a:t>Spark</a:t>
              </a:r>
              <a:r>
                <a:rPr lang="zh-CN" altLang="en-US" sz="4000" spc="300" dirty="0">
                  <a:latin typeface="+mj-ea"/>
                  <a:ea typeface="+mj-ea"/>
                </a:rPr>
                <a:t>的实时攻击检测</a:t>
              </a:r>
            </a:p>
          </p:txBody>
        </p:sp>
        <p:cxnSp>
          <p:nvCxnSpPr>
            <p:cNvPr id="9" name="直接连接符 8"/>
            <p:cNvCxnSpPr/>
            <p:nvPr/>
          </p:nvCxnSpPr>
          <p:spPr>
            <a:xfrm>
              <a:off x="2564091" y="2843687"/>
              <a:ext cx="7070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564091" y="4008824"/>
              <a:ext cx="7070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9" name="文本框 48"/>
          <p:cNvSpPr txBox="1"/>
          <p:nvPr/>
        </p:nvSpPr>
        <p:spPr>
          <a:xfrm>
            <a:off x="3741706" y="4522843"/>
            <a:ext cx="5282412" cy="1015663"/>
          </a:xfrm>
          <a:prstGeom prst="rect">
            <a:avLst/>
          </a:prstGeom>
          <a:noFill/>
        </p:spPr>
        <p:txBody>
          <a:bodyPr wrap="square" rtlCol="0">
            <a:spAutoFit/>
          </a:bodyPr>
          <a:lstStyle/>
          <a:p>
            <a:pPr algn="ctr"/>
            <a:r>
              <a:rPr lang="zh-CN" altLang="en-US" sz="2000" spc="300" dirty="0">
                <a:latin typeface="+mj-ea"/>
                <a:ea typeface="+mj-ea"/>
              </a:rPr>
              <a:t>冯永 教授</a:t>
            </a:r>
            <a:endParaRPr lang="en-US" altLang="zh-CN" sz="2000" spc="300" dirty="0">
              <a:latin typeface="+mj-ea"/>
              <a:ea typeface="+mj-ea"/>
            </a:endParaRPr>
          </a:p>
          <a:p>
            <a:pPr algn="ctr"/>
            <a:endParaRPr lang="en-US" altLang="zh-CN" sz="2000" spc="300" dirty="0">
              <a:latin typeface="+mj-ea"/>
              <a:ea typeface="+mj-ea"/>
            </a:endParaRPr>
          </a:p>
          <a:p>
            <a:pPr algn="ctr"/>
            <a:r>
              <a:rPr lang="zh-CN" altLang="en-US" sz="2000" spc="300" dirty="0">
                <a:latin typeface="+mj-ea"/>
                <a:ea typeface="+mj-ea"/>
              </a:rPr>
              <a:t>计算机学院</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4480" y="1076870"/>
            <a:ext cx="2758002" cy="11627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296">
        <p:random/>
      </p:transition>
    </mc:Choice>
    <mc:Fallback xmlns="">
      <p:transition spd="slow" advTm="3296">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inVertical)">
                                      <p:cBhvr>
                                        <p:cTn id="7" dur="500"/>
                                        <p:tgtEl>
                                          <p:spTgt spid="5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barn(inVertical)">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121329" y="75560"/>
            <a:ext cx="994934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en-US" altLang="zh-CN"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背景介绍</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数据集</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white"/>
                </a:solidFill>
                <a:latin typeface="黑体" panose="02010609060101010101" pitchFamily="49" charset="-122"/>
                <a:ea typeface="黑体" panose="02010609060101010101" pitchFamily="49" charset="-122"/>
              </a:rPr>
              <a:t>技术要点</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spc="30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总结</a:t>
            </a:r>
            <a:r>
              <a:rPr lang="zh-CN" altLang="en-US" spc="300" dirty="0">
                <a:solidFill>
                  <a:prstClr val="white"/>
                </a:solidFill>
                <a:latin typeface="黑体" panose="02010609060101010101" pitchFamily="49" charset="-122"/>
                <a:ea typeface="黑体" panose="02010609060101010101" pitchFamily="49" charset="-122"/>
              </a:rPr>
              <a:t>   </a:t>
            </a:r>
          </a:p>
        </p:txBody>
      </p:sp>
      <p:pic>
        <p:nvPicPr>
          <p:cNvPr id="3" name="图片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48" y="5566945"/>
            <a:ext cx="1291644" cy="1291055"/>
          </a:xfrm>
          <a:prstGeom prst="rect">
            <a:avLst/>
          </a:prstGeom>
        </p:spPr>
      </p:pic>
      <p:grpSp>
        <p:nvGrpSpPr>
          <p:cNvPr id="25" name="组合 24"/>
          <p:cNvGrpSpPr/>
          <p:nvPr/>
        </p:nvGrpSpPr>
        <p:grpSpPr>
          <a:xfrm>
            <a:off x="1121410" y="793750"/>
            <a:ext cx="5996305" cy="523240"/>
            <a:chOff x="304800" y="162968"/>
            <a:chExt cx="5453335" cy="523220"/>
          </a:xfrm>
        </p:grpSpPr>
        <p:sp>
          <p:nvSpPr>
            <p:cNvPr id="26" name="文本框 25"/>
            <p:cNvSpPr txBox="1"/>
            <p:nvPr/>
          </p:nvSpPr>
          <p:spPr>
            <a:xfrm>
              <a:off x="430610" y="162968"/>
              <a:ext cx="5327525" cy="521950"/>
            </a:xfrm>
            <a:prstGeom prst="rect">
              <a:avLst/>
            </a:prstGeom>
            <a:solidFill>
              <a:schemeClr val="bg1"/>
            </a:solidFill>
          </p:spPr>
          <p:txBody>
            <a:bodyPr wrap="square" rtlCol="0">
              <a:spAutoFit/>
            </a:bodyPr>
            <a:lstStyle/>
            <a:p>
              <a:pPr>
                <a:defRPr/>
              </a:pPr>
              <a:r>
                <a:rPr kumimoji="0" lang="en-US" altLang="zh-CN" sz="2800" b="1" i="0" u="none" strike="noStrike" kern="1200" cap="none" spc="0" normalizeH="0" baseline="0" noProof="0" dirty="0">
                  <a:ln>
                    <a:noFill/>
                  </a:ln>
                  <a:solidFill>
                    <a:srgbClr val="173F87"/>
                  </a:solidFill>
                  <a:effectLst/>
                  <a:uLnTx/>
                  <a:uFillTx/>
                  <a:latin typeface="Calibri" panose="020F0502020204030204"/>
                  <a:ea typeface="宋体" panose="02010600030101010101" pitchFamily="2" charset="-122"/>
                  <a:cs typeface="+mn-ea"/>
                  <a:sym typeface="+mn-lt"/>
                </a:rPr>
                <a:t>3.2</a:t>
              </a:r>
              <a:r>
                <a:rPr lang="zh-CN" sz="2800" b="1" noProof="0" dirty="0" err="1">
                  <a:ln>
                    <a:noFill/>
                  </a:ln>
                  <a:solidFill>
                    <a:srgbClr val="173F87"/>
                  </a:solidFill>
                  <a:effectLst/>
                  <a:uLnTx/>
                  <a:uFillTx/>
                  <a:latin typeface="Calibri" panose="020F0502020204030204"/>
                  <a:ea typeface="宋体" panose="02010600030101010101" pitchFamily="2" charset="-122"/>
                  <a:cs typeface="+mn-ea"/>
                  <a:sym typeface="+mn-lt"/>
                </a:rPr>
                <a:t>两种预测模型</a:t>
              </a:r>
            </a:p>
          </p:txBody>
        </p:sp>
        <p:sp>
          <p:nvSpPr>
            <p:cNvPr id="27" name="矩形 26"/>
            <p:cNvSpPr/>
            <p:nvPr/>
          </p:nvSpPr>
          <p:spPr>
            <a:xfrm>
              <a:off x="304800" y="162968"/>
              <a:ext cx="125812" cy="523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sp>
        <p:nvSpPr>
          <p:cNvPr id="10" name="Rectangle 71"/>
          <p:cNvSpPr/>
          <p:nvPr/>
        </p:nvSpPr>
        <p:spPr>
          <a:xfrm>
            <a:off x="4413177" y="6298717"/>
            <a:ext cx="3025591" cy="325730"/>
          </a:xfrm>
          <a:prstGeom prst="rect">
            <a:avLst/>
          </a:prstGeom>
        </p:spPr>
        <p:txBody>
          <a:bodyPr wrap="square" lIns="68580" tIns="34290" rIns="68580" bIns="34290">
            <a:spAutoFit/>
          </a:bodyPr>
          <a:lstStyle/>
          <a:p>
            <a:pPr marL="0" marR="0" lvl="0" indent="0" algn="ctr" defTabSz="914400" rtl="0" eaLnBrk="1" fontAlgn="auto" latinLnBrk="0" hangingPunct="1">
              <a:lnSpc>
                <a:spcPts val="2000"/>
              </a:lnSpc>
              <a:spcBef>
                <a:spcPts val="0"/>
              </a:spcBef>
              <a:spcAft>
                <a:spcPts val="60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Spark Stream</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工作机制</a:t>
            </a:r>
          </a:p>
        </p:txBody>
      </p:sp>
      <p:sp>
        <p:nvSpPr>
          <p:cNvPr id="4" name="文本框 3"/>
          <p:cNvSpPr txBox="1"/>
          <p:nvPr/>
        </p:nvSpPr>
        <p:spPr>
          <a:xfrm>
            <a:off x="1744010" y="2285179"/>
            <a:ext cx="1416050" cy="368300"/>
          </a:xfrm>
          <a:prstGeom prst="rect">
            <a:avLst/>
          </a:prstGeom>
          <a:noFill/>
        </p:spPr>
        <p:txBody>
          <a:bodyPr wrap="square" rtlCol="0">
            <a:spAutoFit/>
          </a:bodyPr>
          <a:lstStyle/>
          <a:p>
            <a:r>
              <a:rPr lang="zh-CN" dirty="0">
                <a:solidFill>
                  <a:srgbClr val="333333"/>
                </a:solidFill>
                <a:effectLst/>
                <a:latin typeface="Arial" panose="020B0604020202020204" pitchFamily="34" charset="0"/>
                <a:sym typeface="+mn-ea"/>
              </a:rPr>
              <a:t>深度学习</a:t>
            </a:r>
            <a:endParaRPr lang="zh-CN" dirty="0"/>
          </a:p>
        </p:txBody>
      </p:sp>
      <p:pic>
        <p:nvPicPr>
          <p:cNvPr id="2" name="图片 1"/>
          <p:cNvPicPr>
            <a:picLocks noChangeAspect="1"/>
          </p:cNvPicPr>
          <p:nvPr>
            <p:custDataLst>
              <p:tags r:id="rId2"/>
            </p:custDataLst>
          </p:nvPr>
        </p:nvPicPr>
        <p:blipFill>
          <a:blip r:embed="rId6"/>
          <a:stretch>
            <a:fillRect/>
          </a:stretch>
        </p:blipFill>
        <p:spPr>
          <a:xfrm>
            <a:off x="3717290" y="1557020"/>
            <a:ext cx="5762625" cy="4010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25147">
        <p:random/>
      </p:transition>
    </mc:Choice>
    <mc:Fallback xmlns="">
      <p:transition spd="slow" advTm="2514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1+#ppt_w/2"/>
                                          </p:val>
                                        </p:tav>
                                        <p:tav tm="100000">
                                          <p:val>
                                            <p:strVal val="#ppt_x"/>
                                          </p:val>
                                        </p:tav>
                                      </p:tavLst>
                                    </p:anim>
                                    <p:anim calcmode="lin" valueType="num">
                                      <p:cBhvr additive="base">
                                        <p:cTn id="8" dur="2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121329" y="75560"/>
            <a:ext cx="994934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en-US" altLang="zh-CN"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背景介绍</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数据集</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white"/>
                </a:solidFill>
                <a:latin typeface="黑体" panose="02010609060101010101" pitchFamily="49" charset="-122"/>
                <a:ea typeface="黑体" panose="02010609060101010101" pitchFamily="49" charset="-122"/>
              </a:rPr>
              <a:t>技术要点</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spc="30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总结</a:t>
            </a:r>
            <a:r>
              <a:rPr lang="zh-CN" altLang="en-US" spc="300" dirty="0">
                <a:solidFill>
                  <a:prstClr val="white"/>
                </a:solidFill>
                <a:latin typeface="黑体" panose="02010609060101010101" pitchFamily="49" charset="-122"/>
                <a:ea typeface="黑体" panose="02010609060101010101" pitchFamily="49" charset="-122"/>
              </a:rPr>
              <a:t>   </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8" y="5566945"/>
            <a:ext cx="1291644" cy="1291055"/>
          </a:xfrm>
          <a:prstGeom prst="rect">
            <a:avLst/>
          </a:prstGeom>
        </p:spPr>
      </p:pic>
      <p:grpSp>
        <p:nvGrpSpPr>
          <p:cNvPr id="25" name="组合 24"/>
          <p:cNvGrpSpPr/>
          <p:nvPr/>
        </p:nvGrpSpPr>
        <p:grpSpPr>
          <a:xfrm>
            <a:off x="1121410" y="793750"/>
            <a:ext cx="5996305" cy="523240"/>
            <a:chOff x="304800" y="162968"/>
            <a:chExt cx="5453335" cy="523220"/>
          </a:xfrm>
        </p:grpSpPr>
        <p:sp>
          <p:nvSpPr>
            <p:cNvPr id="26" name="文本框 25"/>
            <p:cNvSpPr txBox="1"/>
            <p:nvPr/>
          </p:nvSpPr>
          <p:spPr>
            <a:xfrm>
              <a:off x="430610" y="162968"/>
              <a:ext cx="5327525" cy="521950"/>
            </a:xfrm>
            <a:prstGeom prst="rect">
              <a:avLst/>
            </a:prstGeom>
            <a:solidFill>
              <a:schemeClr val="bg1"/>
            </a:solidFill>
          </p:spPr>
          <p:txBody>
            <a:bodyPr wrap="square" rtlCol="0">
              <a:spAutoFit/>
            </a:bodyPr>
            <a:lstStyle/>
            <a:p>
              <a:pPr>
                <a:defRPr/>
              </a:pPr>
              <a:r>
                <a:rPr kumimoji="0" lang="en-US" altLang="zh-CN" sz="2800" b="1" i="0" u="none" strike="noStrike" kern="1200" cap="none" spc="0" normalizeH="0" baseline="0" noProof="0" dirty="0">
                  <a:ln>
                    <a:noFill/>
                  </a:ln>
                  <a:solidFill>
                    <a:srgbClr val="173F87"/>
                  </a:solidFill>
                  <a:effectLst/>
                  <a:uLnTx/>
                  <a:uFillTx/>
                  <a:latin typeface="Calibri" panose="020F0502020204030204"/>
                  <a:ea typeface="宋体" panose="02010600030101010101" pitchFamily="2" charset="-122"/>
                  <a:cs typeface="+mn-ea"/>
                  <a:sym typeface="+mn-lt"/>
                </a:rPr>
                <a:t>3.3</a:t>
              </a:r>
              <a:r>
                <a:rPr lang="zh-CN" sz="2800" b="1" noProof="0" dirty="0" err="1">
                  <a:ln>
                    <a:noFill/>
                  </a:ln>
                  <a:solidFill>
                    <a:srgbClr val="173F87"/>
                  </a:solidFill>
                  <a:effectLst/>
                  <a:uLnTx/>
                  <a:uFillTx/>
                  <a:latin typeface="Calibri" panose="020F0502020204030204"/>
                  <a:ea typeface="宋体" panose="02010600030101010101" pitchFamily="2" charset="-122"/>
                  <a:cs typeface="+mn-ea"/>
                  <a:sym typeface="+mn-lt"/>
                </a:rPr>
                <a:t>分布式</a:t>
              </a:r>
            </a:p>
          </p:txBody>
        </p:sp>
        <p:sp>
          <p:nvSpPr>
            <p:cNvPr id="27" name="矩形 26"/>
            <p:cNvSpPr/>
            <p:nvPr/>
          </p:nvSpPr>
          <p:spPr>
            <a:xfrm>
              <a:off x="304800" y="162968"/>
              <a:ext cx="125812" cy="523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sp>
        <p:nvSpPr>
          <p:cNvPr id="10" name="Rectangle 71"/>
          <p:cNvSpPr/>
          <p:nvPr/>
        </p:nvSpPr>
        <p:spPr>
          <a:xfrm>
            <a:off x="4413177" y="6298717"/>
            <a:ext cx="3025591" cy="325730"/>
          </a:xfrm>
          <a:prstGeom prst="rect">
            <a:avLst/>
          </a:prstGeom>
        </p:spPr>
        <p:txBody>
          <a:bodyPr wrap="square" lIns="68580" tIns="34290" rIns="68580" bIns="34290">
            <a:spAutoFit/>
          </a:bodyPr>
          <a:lstStyle/>
          <a:p>
            <a:pPr marL="0" marR="0" lvl="0" indent="0" algn="ctr" defTabSz="914400" rtl="0" eaLnBrk="1" fontAlgn="auto" latinLnBrk="0" hangingPunct="1">
              <a:lnSpc>
                <a:spcPts val="2000"/>
              </a:lnSpc>
              <a:spcBef>
                <a:spcPts val="0"/>
              </a:spcBef>
              <a:spcAft>
                <a:spcPts val="60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Spark Stream</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工作机制</a:t>
            </a:r>
          </a:p>
        </p:txBody>
      </p:sp>
      <p:sp>
        <p:nvSpPr>
          <p:cNvPr id="4" name="文本框 3"/>
          <p:cNvSpPr txBox="1"/>
          <p:nvPr/>
        </p:nvSpPr>
        <p:spPr>
          <a:xfrm>
            <a:off x="1259746" y="1963093"/>
            <a:ext cx="9895205" cy="3139321"/>
          </a:xfrm>
          <a:prstGeom prst="rect">
            <a:avLst/>
          </a:prstGeom>
          <a:noFill/>
        </p:spPr>
        <p:txBody>
          <a:bodyPr wrap="square" rtlCol="0">
            <a:spAutoFit/>
          </a:bodyPr>
          <a:lstStyle/>
          <a:p>
            <a:pPr algn="l"/>
            <a:r>
              <a:rPr lang="zh-CN" altLang="en-US" dirty="0">
                <a:solidFill>
                  <a:srgbClr val="4D4D4D"/>
                </a:solidFill>
                <a:effectLst/>
                <a:latin typeface="-apple-system"/>
                <a:sym typeface="+mn-ea"/>
              </a:rPr>
              <a:t>使用</a:t>
            </a:r>
            <a:r>
              <a:rPr lang="en-US" altLang="zh-CN" dirty="0" err="1">
                <a:solidFill>
                  <a:srgbClr val="4D4D4D"/>
                </a:solidFill>
                <a:effectLst/>
                <a:latin typeface="-apple-system"/>
                <a:sym typeface="+mn-ea"/>
              </a:rPr>
              <a:t>Flume+Kafka</a:t>
            </a:r>
            <a:r>
              <a:rPr lang="zh-CN" altLang="en-US" dirty="0">
                <a:solidFill>
                  <a:srgbClr val="4D4D4D"/>
                </a:solidFill>
                <a:effectLst/>
                <a:latin typeface="-apple-system"/>
                <a:sym typeface="+mn-ea"/>
              </a:rPr>
              <a:t>架构完成实时流式的日志处理，后面再连接上</a:t>
            </a:r>
            <a:r>
              <a:rPr lang="en-US" altLang="zh-CN" dirty="0">
                <a:solidFill>
                  <a:srgbClr val="4D4D4D"/>
                </a:solidFill>
                <a:effectLst/>
                <a:latin typeface="-apple-system"/>
                <a:sym typeface="+mn-ea"/>
              </a:rPr>
              <a:t>Spark Streaming</a:t>
            </a:r>
            <a:r>
              <a:rPr lang="zh-CN" altLang="en-US" dirty="0">
                <a:solidFill>
                  <a:srgbClr val="4D4D4D"/>
                </a:solidFill>
                <a:effectLst/>
                <a:latin typeface="-apple-system"/>
                <a:sym typeface="+mn-ea"/>
              </a:rPr>
              <a:t>流式实时处理技术，从而完成日志实时解析的目标。</a:t>
            </a:r>
            <a:endParaRPr lang="en-US" altLang="zh-CN" dirty="0">
              <a:solidFill>
                <a:srgbClr val="4D4D4D"/>
              </a:solidFill>
              <a:effectLst/>
              <a:latin typeface="-apple-system"/>
              <a:sym typeface="+mn-ea"/>
            </a:endParaRPr>
          </a:p>
          <a:p>
            <a:pPr algn="l"/>
            <a:endParaRPr lang="zh-CN" altLang="en-US" dirty="0">
              <a:solidFill>
                <a:srgbClr val="4D4D4D"/>
              </a:solidFill>
              <a:effectLst/>
              <a:latin typeface="-apple-system"/>
              <a:sym typeface="+mn-ea"/>
            </a:endParaRPr>
          </a:p>
          <a:p>
            <a:pPr algn="l"/>
            <a:r>
              <a:rPr lang="zh-CN" altLang="en-US" dirty="0">
                <a:solidFill>
                  <a:srgbClr val="4D4D4D"/>
                </a:solidFill>
                <a:effectLst/>
                <a:latin typeface="-apple-system"/>
                <a:sym typeface="+mn-ea"/>
              </a:rPr>
              <a:t>第一、如果</a:t>
            </a:r>
            <a:r>
              <a:rPr lang="en-US" altLang="zh-CN" dirty="0">
                <a:solidFill>
                  <a:srgbClr val="4D4D4D"/>
                </a:solidFill>
                <a:effectLst/>
                <a:latin typeface="-apple-system"/>
                <a:sym typeface="+mn-ea"/>
              </a:rPr>
              <a:t>Flume</a:t>
            </a:r>
            <a:r>
              <a:rPr lang="zh-CN" altLang="en-US" dirty="0">
                <a:solidFill>
                  <a:srgbClr val="4D4D4D"/>
                </a:solidFill>
                <a:effectLst/>
                <a:latin typeface="-apple-system"/>
                <a:sym typeface="+mn-ea"/>
              </a:rPr>
              <a:t>直接对接实时计算框架，当数据采集速度大于数据处理速度，很容易发生数据堆积或者数据丢失，而</a:t>
            </a:r>
            <a:r>
              <a:rPr lang="en-US" altLang="zh-CN" dirty="0" err="1">
                <a:solidFill>
                  <a:srgbClr val="4D4D4D"/>
                </a:solidFill>
                <a:effectLst/>
                <a:latin typeface="-apple-system"/>
                <a:sym typeface="+mn-ea"/>
              </a:rPr>
              <a:t>kafka</a:t>
            </a:r>
            <a:r>
              <a:rPr lang="zh-CN" altLang="en-US" dirty="0">
                <a:solidFill>
                  <a:srgbClr val="4D4D4D"/>
                </a:solidFill>
                <a:effectLst/>
                <a:latin typeface="-apple-system"/>
                <a:sym typeface="+mn-ea"/>
              </a:rPr>
              <a:t>可以当做一个消息缓存队列，从广义上理解，把它当做一个数据库，可以存放一段时间的数据。</a:t>
            </a:r>
            <a:endParaRPr lang="en-US" altLang="zh-CN" dirty="0">
              <a:solidFill>
                <a:srgbClr val="4D4D4D"/>
              </a:solidFill>
              <a:effectLst/>
              <a:latin typeface="-apple-system"/>
              <a:sym typeface="+mn-ea"/>
            </a:endParaRPr>
          </a:p>
          <a:p>
            <a:pPr algn="l"/>
            <a:endParaRPr lang="zh-CN" altLang="en-US" dirty="0">
              <a:solidFill>
                <a:srgbClr val="4D4D4D"/>
              </a:solidFill>
              <a:effectLst/>
              <a:latin typeface="-apple-system"/>
              <a:sym typeface="+mn-ea"/>
            </a:endParaRPr>
          </a:p>
          <a:p>
            <a:pPr algn="l"/>
            <a:r>
              <a:rPr lang="zh-CN" altLang="en-US" dirty="0">
                <a:solidFill>
                  <a:srgbClr val="4D4D4D"/>
                </a:solidFill>
                <a:effectLst/>
                <a:latin typeface="-apple-system"/>
                <a:sym typeface="+mn-ea"/>
              </a:rPr>
              <a:t>第二、</a:t>
            </a:r>
            <a:r>
              <a:rPr lang="en-US" altLang="zh-CN" dirty="0">
                <a:solidFill>
                  <a:srgbClr val="4D4D4D"/>
                </a:solidFill>
                <a:effectLst/>
                <a:latin typeface="-apple-system"/>
                <a:sym typeface="+mn-ea"/>
              </a:rPr>
              <a:t>Kafka</a:t>
            </a:r>
            <a:r>
              <a:rPr lang="zh-CN" altLang="en-US" dirty="0">
                <a:solidFill>
                  <a:srgbClr val="4D4D4D"/>
                </a:solidFill>
                <a:effectLst/>
                <a:latin typeface="-apple-system"/>
                <a:sym typeface="+mn-ea"/>
              </a:rPr>
              <a:t>属于中间件，一个明显的优势就是使各层解耦，使得出错时不会干扰其他组件。</a:t>
            </a:r>
            <a:endParaRPr lang="zh-CN" altLang="en-US" b="0" i="0" dirty="0">
              <a:solidFill>
                <a:srgbClr val="4D4D4D"/>
              </a:solidFill>
              <a:effectLst/>
              <a:latin typeface="-apple-system"/>
            </a:endParaRPr>
          </a:p>
          <a:p>
            <a:pPr algn="l"/>
            <a:r>
              <a:rPr lang="zh-CN" altLang="en-US" dirty="0">
                <a:solidFill>
                  <a:srgbClr val="4D4D4D"/>
                </a:solidFill>
                <a:effectLst/>
                <a:latin typeface="-apple-system"/>
                <a:sym typeface="+mn-ea"/>
              </a:rPr>
              <a:t>因此数据从数据源到</a:t>
            </a:r>
            <a:r>
              <a:rPr lang="en-US" altLang="zh-CN" dirty="0">
                <a:solidFill>
                  <a:srgbClr val="4D4D4D"/>
                </a:solidFill>
                <a:effectLst/>
                <a:latin typeface="-apple-system"/>
                <a:sym typeface="+mn-ea"/>
              </a:rPr>
              <a:t>flume</a:t>
            </a:r>
            <a:r>
              <a:rPr lang="zh-CN" altLang="en-US" dirty="0">
                <a:solidFill>
                  <a:srgbClr val="4D4D4D"/>
                </a:solidFill>
                <a:effectLst/>
                <a:latin typeface="-apple-system"/>
                <a:sym typeface="+mn-ea"/>
              </a:rPr>
              <a:t>再到</a:t>
            </a:r>
            <a:r>
              <a:rPr lang="en-US" altLang="zh-CN" dirty="0">
                <a:solidFill>
                  <a:srgbClr val="4D4D4D"/>
                </a:solidFill>
                <a:effectLst/>
                <a:latin typeface="-apple-system"/>
                <a:sym typeface="+mn-ea"/>
              </a:rPr>
              <a:t>Kafka</a:t>
            </a:r>
            <a:r>
              <a:rPr lang="zh-CN" altLang="en-US" dirty="0">
                <a:solidFill>
                  <a:srgbClr val="4D4D4D"/>
                </a:solidFill>
                <a:effectLst/>
                <a:latin typeface="-apple-system"/>
                <a:sym typeface="+mn-ea"/>
              </a:rPr>
              <a:t>时，数据一方面可以同步到</a:t>
            </a:r>
            <a:r>
              <a:rPr lang="en-US" altLang="zh-CN" dirty="0">
                <a:solidFill>
                  <a:srgbClr val="4D4D4D"/>
                </a:solidFill>
                <a:effectLst/>
                <a:latin typeface="-apple-system"/>
                <a:sym typeface="+mn-ea"/>
              </a:rPr>
              <a:t>HDFS</a:t>
            </a:r>
            <a:r>
              <a:rPr lang="zh-CN" altLang="en-US" dirty="0">
                <a:solidFill>
                  <a:srgbClr val="4D4D4D"/>
                </a:solidFill>
                <a:effectLst/>
                <a:latin typeface="-apple-system"/>
                <a:sym typeface="+mn-ea"/>
              </a:rPr>
              <a:t>做离线计算，另一方面可以做实时计算，可实现数据多分发。</a:t>
            </a:r>
            <a:endParaRPr lang="zh-CN" altLang="en-US" b="0" i="0" dirty="0">
              <a:solidFill>
                <a:srgbClr val="4D4D4D"/>
              </a:solidFill>
              <a:effectLst/>
              <a:latin typeface="-apple-system"/>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23446">
        <p:random/>
      </p:transition>
    </mc:Choice>
    <mc:Fallback xmlns="">
      <p:transition spd="slow" advTm="23446">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1+#ppt_w/2"/>
                                          </p:val>
                                        </p:tav>
                                        <p:tav tm="100000">
                                          <p:val>
                                            <p:strVal val="#ppt_x"/>
                                          </p:val>
                                        </p:tav>
                                      </p:tavLst>
                                    </p:anim>
                                    <p:anim calcmode="lin" valueType="num">
                                      <p:cBhvr additive="base">
                                        <p:cTn id="8" dur="2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121329" y="75560"/>
            <a:ext cx="994934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en-US" altLang="zh-CN"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背景介绍</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数据集</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white"/>
                </a:solidFill>
                <a:latin typeface="黑体" panose="02010609060101010101" pitchFamily="49" charset="-122"/>
                <a:ea typeface="黑体" panose="02010609060101010101" pitchFamily="49" charset="-122"/>
              </a:rPr>
              <a:t>技术要点</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spc="30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总结</a:t>
            </a:r>
            <a:r>
              <a:rPr lang="zh-CN" altLang="en-US" spc="300" dirty="0">
                <a:solidFill>
                  <a:prstClr val="white"/>
                </a:solidFill>
                <a:latin typeface="黑体" panose="02010609060101010101" pitchFamily="49" charset="-122"/>
                <a:ea typeface="黑体" panose="02010609060101010101" pitchFamily="49" charset="-122"/>
              </a:rPr>
              <a:t>   </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8" y="5566945"/>
            <a:ext cx="1291644" cy="1291055"/>
          </a:xfrm>
          <a:prstGeom prst="rect">
            <a:avLst/>
          </a:prstGeom>
        </p:spPr>
      </p:pic>
      <p:grpSp>
        <p:nvGrpSpPr>
          <p:cNvPr id="25" name="组合 24"/>
          <p:cNvGrpSpPr/>
          <p:nvPr/>
        </p:nvGrpSpPr>
        <p:grpSpPr>
          <a:xfrm>
            <a:off x="1121410" y="793750"/>
            <a:ext cx="5996305" cy="523240"/>
            <a:chOff x="304800" y="162968"/>
            <a:chExt cx="5453335" cy="523220"/>
          </a:xfrm>
        </p:grpSpPr>
        <p:sp>
          <p:nvSpPr>
            <p:cNvPr id="26" name="文本框 25"/>
            <p:cNvSpPr txBox="1"/>
            <p:nvPr/>
          </p:nvSpPr>
          <p:spPr>
            <a:xfrm>
              <a:off x="430610" y="162968"/>
              <a:ext cx="5327525" cy="521950"/>
            </a:xfrm>
            <a:prstGeom prst="rect">
              <a:avLst/>
            </a:prstGeom>
            <a:solidFill>
              <a:schemeClr val="bg1"/>
            </a:solidFill>
          </p:spPr>
          <p:txBody>
            <a:bodyPr wrap="square" rtlCol="0">
              <a:spAutoFit/>
            </a:bodyPr>
            <a:lstStyle/>
            <a:p>
              <a:pPr>
                <a:defRPr/>
              </a:pPr>
              <a:r>
                <a:rPr kumimoji="0" lang="en-US" altLang="zh-CN" sz="2800" b="1" i="0" u="none" strike="noStrike" kern="1200" cap="none" spc="0" normalizeH="0" baseline="0" noProof="0" dirty="0">
                  <a:ln>
                    <a:noFill/>
                  </a:ln>
                  <a:solidFill>
                    <a:srgbClr val="173F87"/>
                  </a:solidFill>
                  <a:effectLst/>
                  <a:uLnTx/>
                  <a:uFillTx/>
                  <a:latin typeface="Calibri" panose="020F0502020204030204"/>
                  <a:ea typeface="宋体" panose="02010600030101010101" pitchFamily="2" charset="-122"/>
                  <a:cs typeface="+mn-ea"/>
                  <a:sym typeface="+mn-lt"/>
                </a:rPr>
                <a:t>3.4</a:t>
              </a:r>
              <a:r>
                <a:rPr kumimoji="0" lang="zh-CN" altLang="en-US" sz="2800" b="1" i="0" u="none" strike="noStrike" kern="1200" cap="none" spc="0" normalizeH="0" baseline="0" noProof="0" dirty="0">
                  <a:ln>
                    <a:noFill/>
                  </a:ln>
                  <a:solidFill>
                    <a:srgbClr val="173F87"/>
                  </a:solidFill>
                  <a:effectLst/>
                  <a:uLnTx/>
                  <a:uFillTx/>
                  <a:latin typeface="Calibri" panose="020F0502020204030204"/>
                  <a:ea typeface="宋体" panose="02010600030101010101" pitchFamily="2" charset="-122"/>
                  <a:cs typeface="+mn-ea"/>
                  <a:sym typeface="+mn-lt"/>
                </a:rPr>
                <a:t>数据库与可视化</a:t>
              </a:r>
            </a:p>
          </p:txBody>
        </p:sp>
        <p:sp>
          <p:nvSpPr>
            <p:cNvPr id="27" name="矩形 26"/>
            <p:cNvSpPr/>
            <p:nvPr/>
          </p:nvSpPr>
          <p:spPr>
            <a:xfrm>
              <a:off x="304800" y="162968"/>
              <a:ext cx="125812" cy="523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sp>
        <p:nvSpPr>
          <p:cNvPr id="10" name="Rectangle 71"/>
          <p:cNvSpPr/>
          <p:nvPr/>
        </p:nvSpPr>
        <p:spPr>
          <a:xfrm>
            <a:off x="4413177" y="6298717"/>
            <a:ext cx="3025591" cy="325730"/>
          </a:xfrm>
          <a:prstGeom prst="rect">
            <a:avLst/>
          </a:prstGeom>
        </p:spPr>
        <p:txBody>
          <a:bodyPr wrap="square" lIns="68580" tIns="34290" rIns="68580" bIns="34290">
            <a:spAutoFit/>
          </a:bodyPr>
          <a:lstStyle/>
          <a:p>
            <a:pPr marL="0" marR="0" lvl="0" indent="0" algn="ctr" defTabSz="914400" rtl="0" eaLnBrk="1" fontAlgn="auto" latinLnBrk="0" hangingPunct="1">
              <a:lnSpc>
                <a:spcPts val="2000"/>
              </a:lnSpc>
              <a:spcBef>
                <a:spcPts val="0"/>
              </a:spcBef>
              <a:spcAft>
                <a:spcPts val="60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Spark Stream</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工作机制</a:t>
            </a:r>
          </a:p>
        </p:txBody>
      </p:sp>
      <p:sp>
        <p:nvSpPr>
          <p:cNvPr id="4" name="文本框 3"/>
          <p:cNvSpPr txBox="1"/>
          <p:nvPr/>
        </p:nvSpPr>
        <p:spPr>
          <a:xfrm>
            <a:off x="1237933" y="1659719"/>
            <a:ext cx="4164965" cy="3970318"/>
          </a:xfrm>
          <a:prstGeom prst="rect">
            <a:avLst/>
          </a:prstGeom>
          <a:noFill/>
        </p:spPr>
        <p:txBody>
          <a:bodyPr wrap="square" rtlCol="0">
            <a:spAutoFit/>
          </a:bodyPr>
          <a:lstStyle/>
          <a:p>
            <a:r>
              <a:rPr lang="zh-CN" altLang="en-US" dirty="0" err="1">
                <a:sym typeface="+mn-ea"/>
              </a:rPr>
              <a:t>基于</a:t>
            </a:r>
            <a:r>
              <a:rPr lang="en-US" altLang="zh-CN" dirty="0" err="1">
                <a:sym typeface="+mn-ea"/>
              </a:rPr>
              <a:t>Redis</a:t>
            </a:r>
            <a:r>
              <a:rPr lang="zh-CN" altLang="en-US" dirty="0">
                <a:sym typeface="+mn-ea"/>
              </a:rPr>
              <a:t>和</a:t>
            </a:r>
            <a:r>
              <a:rPr lang="en-US" altLang="zh-CN" dirty="0" err="1">
                <a:sym typeface="+mn-ea"/>
              </a:rPr>
              <a:t>Mysql</a:t>
            </a:r>
            <a:r>
              <a:rPr lang="zh-CN" altLang="en-US" dirty="0">
                <a:sym typeface="+mn-ea"/>
              </a:rPr>
              <a:t>：</a:t>
            </a:r>
            <a:r>
              <a:rPr lang="en-US" altLang="zh-CN" dirty="0">
                <a:sym typeface="+mn-ea"/>
              </a:rPr>
              <a:t>Redis是一个开源的、基于内存的数据结构存储器，可以用作数据库、缓存和消息中间件。</a:t>
            </a:r>
            <a:r>
              <a:rPr lang="zh-CN" altLang="en-US" dirty="0">
                <a:sym typeface="+mn-ea"/>
              </a:rPr>
              <a:t>基于</a:t>
            </a:r>
            <a:r>
              <a:rPr lang="en-US" altLang="zh-CN" dirty="0" err="1">
                <a:sym typeface="+mn-ea"/>
              </a:rPr>
              <a:t>Redis</a:t>
            </a:r>
            <a:r>
              <a:rPr lang="zh-CN" altLang="en-US" dirty="0">
                <a:sym typeface="+mn-ea"/>
              </a:rPr>
              <a:t>做了一个布隆过滤器，它实际上是一个很长的</a:t>
            </a:r>
            <a:r>
              <a:rPr lang="zh-CN" altLang="en-US" dirty="0">
                <a:sym typeface="+mn-ea"/>
                <a:hlinkClick r:id="rId4"/>
              </a:rPr>
              <a:t>二进制</a:t>
            </a:r>
            <a:r>
              <a:rPr lang="zh-CN" altLang="en-US" dirty="0">
                <a:sym typeface="+mn-ea"/>
              </a:rPr>
              <a:t>向量和一系列随机映射函数。布隆过滤器可以用于检索一个元素是否在一个集合中。它的优点是空间效率和查询时间都比一般的算法要好的多，缺点是有一定的误识别率和删除困难。</a:t>
            </a:r>
            <a:r>
              <a:rPr lang="zh-CN" altLang="en-US" dirty="0">
                <a:solidFill>
                  <a:srgbClr val="FF0000"/>
                </a:solidFill>
                <a:sym typeface="+mn-ea"/>
              </a:rPr>
              <a:t>当布隆过滤器说某个值存在时，那可能就不存在，如果说某个值不存在时，那肯定就是不存在了</a:t>
            </a:r>
            <a:r>
              <a:rPr lang="zh-CN" altLang="en-US" dirty="0">
                <a:sym typeface="+mn-ea"/>
              </a:rPr>
              <a:t>，</a:t>
            </a:r>
            <a:r>
              <a:rPr lang="zh-CN" dirty="0">
                <a:effectLst/>
                <a:latin typeface="Arial" panose="020B0604020202020204" pitchFamily="34" charset="0"/>
                <a:sym typeface="+mn-ea"/>
              </a:rPr>
              <a:t>所以在这次实验</a:t>
            </a:r>
            <a:r>
              <a:rPr lang="zh-CN" altLang="en-US" dirty="0">
                <a:sym typeface="+mn-ea"/>
              </a:rPr>
              <a:t>中用来判断进行攻击的</a:t>
            </a:r>
            <a:r>
              <a:rPr lang="en-US" altLang="zh-CN" dirty="0">
                <a:sym typeface="+mn-ea"/>
              </a:rPr>
              <a:t>IP</a:t>
            </a:r>
            <a:r>
              <a:rPr lang="zh-CN" altLang="en-US" dirty="0">
                <a:sym typeface="+mn-ea"/>
              </a:rPr>
              <a:t>是否存在。</a:t>
            </a:r>
            <a:endParaRPr lang="zh-CN" altLang="en-US" dirty="0"/>
          </a:p>
          <a:p>
            <a:endParaRPr lang="zh-CN" altLang="en-US" dirty="0"/>
          </a:p>
        </p:txBody>
      </p:sp>
      <p:pic>
        <p:nvPicPr>
          <p:cNvPr id="5" name="图片 4" descr="classify attack"/>
          <p:cNvPicPr>
            <a:picLocks noChangeAspect="1"/>
          </p:cNvPicPr>
          <p:nvPr/>
        </p:nvPicPr>
        <p:blipFill>
          <a:blip r:embed="rId5"/>
          <a:stretch>
            <a:fillRect/>
          </a:stretch>
        </p:blipFill>
        <p:spPr>
          <a:xfrm>
            <a:off x="5492750" y="793750"/>
            <a:ext cx="3072130" cy="2304415"/>
          </a:xfrm>
          <a:prstGeom prst="rect">
            <a:avLst/>
          </a:prstGeom>
        </p:spPr>
      </p:pic>
      <p:pic>
        <p:nvPicPr>
          <p:cNvPr id="6" name="图片 5" descr="attackedPort"/>
          <p:cNvPicPr>
            <a:picLocks noChangeAspect="1"/>
          </p:cNvPicPr>
          <p:nvPr/>
        </p:nvPicPr>
        <p:blipFill>
          <a:blip r:embed="rId6"/>
          <a:stretch>
            <a:fillRect/>
          </a:stretch>
        </p:blipFill>
        <p:spPr>
          <a:xfrm>
            <a:off x="8871585" y="793750"/>
            <a:ext cx="3121660" cy="2341245"/>
          </a:xfrm>
          <a:prstGeom prst="rect">
            <a:avLst/>
          </a:prstGeom>
        </p:spPr>
      </p:pic>
      <p:pic>
        <p:nvPicPr>
          <p:cNvPr id="2" name="图片 1" descr="discardFlow"/>
          <p:cNvPicPr>
            <a:picLocks noChangeAspect="1"/>
          </p:cNvPicPr>
          <p:nvPr/>
        </p:nvPicPr>
        <p:blipFill>
          <a:blip r:embed="rId7"/>
          <a:stretch>
            <a:fillRect/>
          </a:stretch>
        </p:blipFill>
        <p:spPr>
          <a:xfrm>
            <a:off x="8871585" y="3382645"/>
            <a:ext cx="3121660" cy="2341245"/>
          </a:xfrm>
          <a:prstGeom prst="rect">
            <a:avLst/>
          </a:prstGeom>
        </p:spPr>
      </p:pic>
      <p:pic>
        <p:nvPicPr>
          <p:cNvPr id="7" name="图片 6" descr="PV_UV"/>
          <p:cNvPicPr>
            <a:picLocks noChangeAspect="1"/>
          </p:cNvPicPr>
          <p:nvPr/>
        </p:nvPicPr>
        <p:blipFill>
          <a:blip r:embed="rId8"/>
          <a:stretch>
            <a:fillRect/>
          </a:stretch>
        </p:blipFill>
        <p:spPr>
          <a:xfrm>
            <a:off x="5487670" y="3382645"/>
            <a:ext cx="3077210" cy="2308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47495">
        <p:random/>
      </p:transition>
    </mc:Choice>
    <mc:Fallback xmlns="">
      <p:transition spd="slow" advTm="47495">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1+#ppt_w/2"/>
                                          </p:val>
                                        </p:tav>
                                        <p:tav tm="100000">
                                          <p:val>
                                            <p:strVal val="#ppt_x"/>
                                          </p:val>
                                        </p:tav>
                                      </p:tavLst>
                                    </p:anim>
                                    <p:anim calcmode="lin" valueType="num">
                                      <p:cBhvr additive="base">
                                        <p:cTn id="8" dur="2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矩形 2"/>
          <p:cNvSpPr/>
          <p:nvPr/>
        </p:nvSpPr>
        <p:spPr>
          <a:xfrm>
            <a:off x="0" y="0"/>
            <a:ext cx="12192000" cy="5426729"/>
          </a:xfrm>
          <a:prstGeom prst="rect">
            <a:avLst/>
          </a:prstGeom>
          <a:solidFill>
            <a:srgbClr val="0F2A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422850" y="3940893"/>
            <a:ext cx="2212825" cy="918882"/>
          </a:xfrm>
          <a:prstGeom prst="rtTriangle">
            <a:avLst/>
          </a:prstGeom>
          <a:gradFill>
            <a:gsLst>
              <a:gs pos="39000">
                <a:srgbClr val="0C2247"/>
              </a:gs>
              <a:gs pos="7000">
                <a:srgbClr val="0C2247">
                  <a:alpha val="70000"/>
                </a:srgbClr>
              </a:gs>
            </a:gsLst>
            <a:lin ang="17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直角三角形 60"/>
          <p:cNvSpPr/>
          <p:nvPr/>
        </p:nvSpPr>
        <p:spPr>
          <a:xfrm rot="10800000">
            <a:off x="134470" y="5325035"/>
            <a:ext cx="1006667" cy="983240"/>
          </a:xfrm>
          <a:prstGeom prst="rtTriangle">
            <a:avLst/>
          </a:prstGeom>
          <a:gradFill>
            <a:gsLst>
              <a:gs pos="25000">
                <a:srgbClr val="0C2247"/>
              </a:gs>
              <a:gs pos="0">
                <a:srgbClr val="0C2247">
                  <a:alpha val="80000"/>
                </a:srgbClr>
              </a:gs>
            </a:gsLst>
            <a:lin ang="180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53353" y="715635"/>
            <a:ext cx="10085294" cy="542672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2690026" y="2934315"/>
            <a:ext cx="7070103" cy="1165137"/>
            <a:chOff x="2564091" y="2843687"/>
            <a:chExt cx="7070103" cy="1165137"/>
          </a:xfrm>
        </p:grpSpPr>
        <p:sp>
          <p:nvSpPr>
            <p:cNvPr id="5" name="文本框 4"/>
            <p:cNvSpPr txBox="1"/>
            <p:nvPr/>
          </p:nvSpPr>
          <p:spPr>
            <a:xfrm>
              <a:off x="3053101" y="3011916"/>
              <a:ext cx="6139103" cy="830997"/>
            </a:xfrm>
            <a:prstGeom prst="rect">
              <a:avLst/>
            </a:prstGeom>
            <a:noFill/>
          </p:spPr>
          <p:txBody>
            <a:bodyPr wrap="square" rtlCol="0">
              <a:spAutoFit/>
            </a:bodyPr>
            <a:lstStyle/>
            <a:p>
              <a:pPr algn="dist"/>
              <a:r>
                <a:rPr lang="zh-CN" altLang="en-US" sz="4800" spc="300">
                  <a:latin typeface="黑体" panose="02010609060101010101" pitchFamily="49" charset="-122"/>
                  <a:ea typeface="黑体" panose="02010609060101010101" pitchFamily="49" charset="-122"/>
                </a:rPr>
                <a:t>谢谢大家</a:t>
              </a:r>
              <a:endParaRPr lang="zh-CN" altLang="en-US" sz="4800" spc="300" dirty="0">
                <a:latin typeface="黑体" panose="02010609060101010101" pitchFamily="49" charset="-122"/>
                <a:ea typeface="黑体" panose="02010609060101010101" pitchFamily="49" charset="-122"/>
              </a:endParaRPr>
            </a:p>
          </p:txBody>
        </p:sp>
        <p:cxnSp>
          <p:nvCxnSpPr>
            <p:cNvPr id="9" name="直接连接符 8"/>
            <p:cNvCxnSpPr/>
            <p:nvPr/>
          </p:nvCxnSpPr>
          <p:spPr>
            <a:xfrm>
              <a:off x="2564091" y="2843687"/>
              <a:ext cx="7070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564091" y="4008824"/>
              <a:ext cx="7070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5375" y="915274"/>
            <a:ext cx="3161124" cy="13326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5512">
        <p:random/>
      </p:transition>
    </mc:Choice>
    <mc:Fallback xmlns="">
      <p:transition spd="slow" advTm="5512">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inVertic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矩形 2"/>
          <p:cNvSpPr/>
          <p:nvPr/>
        </p:nvSpPr>
        <p:spPr>
          <a:xfrm>
            <a:off x="0" y="0"/>
            <a:ext cx="12192000" cy="5426729"/>
          </a:xfrm>
          <a:prstGeom prst="rect">
            <a:avLst/>
          </a:prstGeom>
          <a:solidFill>
            <a:srgbClr val="0F2A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422850" y="3940893"/>
            <a:ext cx="2212825" cy="918882"/>
          </a:xfrm>
          <a:prstGeom prst="rtTriangle">
            <a:avLst/>
          </a:prstGeom>
          <a:gradFill>
            <a:gsLst>
              <a:gs pos="39000">
                <a:srgbClr val="0C2247"/>
              </a:gs>
              <a:gs pos="7000">
                <a:srgbClr val="0C2247">
                  <a:alpha val="70000"/>
                </a:srgbClr>
              </a:gs>
            </a:gsLst>
            <a:lin ang="17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直角三角形 60"/>
          <p:cNvSpPr/>
          <p:nvPr/>
        </p:nvSpPr>
        <p:spPr>
          <a:xfrm rot="10800000">
            <a:off x="134470" y="5325035"/>
            <a:ext cx="1006667" cy="983240"/>
          </a:xfrm>
          <a:prstGeom prst="rtTriangle">
            <a:avLst/>
          </a:prstGeom>
          <a:gradFill>
            <a:gsLst>
              <a:gs pos="25000">
                <a:srgbClr val="0C2247"/>
              </a:gs>
              <a:gs pos="0">
                <a:srgbClr val="0C2247">
                  <a:alpha val="80000"/>
                </a:srgbClr>
              </a:gs>
            </a:gsLst>
            <a:lin ang="180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53353" y="715635"/>
            <a:ext cx="10085294" cy="542672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5185482" y="1047099"/>
            <a:ext cx="1821036" cy="1001283"/>
            <a:chOff x="5185482" y="537945"/>
            <a:chExt cx="1821036" cy="1001283"/>
          </a:xfrm>
        </p:grpSpPr>
        <p:sp>
          <p:nvSpPr>
            <p:cNvPr id="50" name="文本框 49"/>
            <p:cNvSpPr txBox="1"/>
            <p:nvPr/>
          </p:nvSpPr>
          <p:spPr>
            <a:xfrm>
              <a:off x="5185482" y="1139118"/>
              <a:ext cx="1821036" cy="400110"/>
            </a:xfrm>
            <a:prstGeom prst="rect">
              <a:avLst/>
            </a:prstGeom>
            <a:noFill/>
          </p:spPr>
          <p:txBody>
            <a:bodyPr wrap="square" rtlCol="0">
              <a:spAutoFit/>
            </a:bodyPr>
            <a:lstStyle/>
            <a:p>
              <a:pPr algn="dist"/>
              <a:r>
                <a:rPr lang="en-US" altLang="zh-CN" sz="2000" spc="300" dirty="0">
                  <a:latin typeface="黑体" panose="02010609060101010101" pitchFamily="49" charset="-122"/>
                  <a:ea typeface="黑体" panose="02010609060101010101" pitchFamily="49" charset="-122"/>
                </a:rPr>
                <a:t>CONTENTS</a:t>
              </a:r>
              <a:endParaRPr lang="zh-CN" altLang="en-US" sz="2000" spc="300" dirty="0">
                <a:latin typeface="黑体" panose="02010609060101010101" pitchFamily="49" charset="-122"/>
                <a:ea typeface="黑体" panose="02010609060101010101" pitchFamily="49" charset="-122"/>
              </a:endParaRPr>
            </a:p>
          </p:txBody>
        </p:sp>
        <p:sp>
          <p:nvSpPr>
            <p:cNvPr id="51" name="文本框 50"/>
            <p:cNvSpPr txBox="1"/>
            <p:nvPr/>
          </p:nvSpPr>
          <p:spPr>
            <a:xfrm>
              <a:off x="5478888" y="537945"/>
              <a:ext cx="1287532" cy="707886"/>
            </a:xfrm>
            <a:prstGeom prst="rect">
              <a:avLst/>
            </a:prstGeom>
            <a:noFill/>
          </p:spPr>
          <p:txBody>
            <a:bodyPr wrap="none" rtlCol="0">
              <a:spAutoFit/>
            </a:bodyPr>
            <a:lstStyle/>
            <a:p>
              <a:r>
                <a:rPr lang="zh-CN" altLang="en-US" sz="4000" spc="300" dirty="0">
                  <a:latin typeface="黑体" panose="02010609060101010101" pitchFamily="49" charset="-122"/>
                  <a:ea typeface="黑体" panose="02010609060101010101" pitchFamily="49" charset="-122"/>
                </a:rPr>
                <a:t>目录</a:t>
              </a:r>
            </a:p>
          </p:txBody>
        </p:sp>
      </p:grpSp>
      <p:grpSp>
        <p:nvGrpSpPr>
          <p:cNvPr id="58" name="组合 57"/>
          <p:cNvGrpSpPr/>
          <p:nvPr/>
        </p:nvGrpSpPr>
        <p:grpSpPr>
          <a:xfrm>
            <a:off x="2356790" y="2644296"/>
            <a:ext cx="2952695" cy="1029244"/>
            <a:chOff x="2402923" y="2135777"/>
            <a:chExt cx="2952695" cy="1029244"/>
          </a:xfrm>
        </p:grpSpPr>
        <p:grpSp>
          <p:nvGrpSpPr>
            <p:cNvPr id="60" name="组合 59"/>
            <p:cNvGrpSpPr/>
            <p:nvPr/>
          </p:nvGrpSpPr>
          <p:grpSpPr>
            <a:xfrm>
              <a:off x="2402923" y="2554950"/>
              <a:ext cx="2952695" cy="610071"/>
              <a:chOff x="2402923" y="2554950"/>
              <a:chExt cx="2952695" cy="610071"/>
            </a:xfrm>
          </p:grpSpPr>
          <p:sp>
            <p:nvSpPr>
              <p:cNvPr id="65" name="文本框 64"/>
              <p:cNvSpPr txBox="1"/>
              <p:nvPr/>
            </p:nvSpPr>
            <p:spPr>
              <a:xfrm>
                <a:off x="2402923" y="2592415"/>
                <a:ext cx="2946400" cy="521970"/>
              </a:xfrm>
              <a:prstGeom prst="rect">
                <a:avLst/>
              </a:prstGeom>
              <a:noFill/>
            </p:spPr>
            <p:txBody>
              <a:bodyPr wrap="square" rtlCol="0">
                <a:spAutoFit/>
              </a:bodyPr>
              <a:lstStyle/>
              <a:p>
                <a:pPr algn="ctr"/>
                <a:r>
                  <a:rPr lang="zh-CN" sz="2800" spc="300">
                    <a:latin typeface="Times New Roman" panose="02020603050405020304" pitchFamily="18" charset="0"/>
                    <a:ea typeface="黑体" panose="02010609060101010101" pitchFamily="49" charset="-122"/>
                    <a:cs typeface="Times New Roman" panose="02020603050405020304" pitchFamily="18" charset="0"/>
                  </a:rPr>
                  <a:t>背景介绍</a:t>
                </a:r>
                <a:endParaRPr lang="zh-CN" sz="2800" spc="3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67" name="直接连接符 66"/>
              <p:cNvCxnSpPr/>
              <p:nvPr/>
            </p:nvCxnSpPr>
            <p:spPr>
              <a:xfrm>
                <a:off x="2511408" y="2554950"/>
                <a:ext cx="2844209"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511409" y="3165021"/>
                <a:ext cx="2844209"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3" name="文本框 62"/>
            <p:cNvSpPr txBox="1"/>
            <p:nvPr/>
          </p:nvSpPr>
          <p:spPr>
            <a:xfrm>
              <a:off x="3022994" y="2135777"/>
              <a:ext cx="1821036" cy="398780"/>
            </a:xfrm>
            <a:prstGeom prst="rect">
              <a:avLst/>
            </a:prstGeom>
            <a:noFill/>
          </p:spPr>
          <p:txBody>
            <a:bodyPr wrap="square" rtlCol="0">
              <a:spAutoFit/>
            </a:bodyPr>
            <a:lstStyle/>
            <a:p>
              <a:pPr algn="dist"/>
              <a:r>
                <a:rPr lang="en-US" altLang="zh-CN" sz="2000" spc="300" dirty="0">
                  <a:latin typeface="黑体" panose="02010609060101010101" pitchFamily="49" charset="-122"/>
                  <a:ea typeface="黑体" panose="02010609060101010101" pitchFamily="49" charset="-122"/>
                </a:rPr>
                <a:t>PART 01</a:t>
              </a:r>
              <a:endParaRPr lang="zh-CN" altLang="en-US" sz="2000" spc="300" dirty="0">
                <a:latin typeface="黑体" panose="02010609060101010101" pitchFamily="49" charset="-122"/>
                <a:ea typeface="黑体" panose="02010609060101010101" pitchFamily="49" charset="-122"/>
              </a:endParaRPr>
            </a:p>
          </p:txBody>
        </p:sp>
      </p:grpSp>
      <p:grpSp>
        <p:nvGrpSpPr>
          <p:cNvPr id="73" name="组合 72"/>
          <p:cNvGrpSpPr/>
          <p:nvPr/>
        </p:nvGrpSpPr>
        <p:grpSpPr>
          <a:xfrm>
            <a:off x="6471229" y="2644074"/>
            <a:ext cx="2999189" cy="1029244"/>
            <a:chOff x="2356429" y="2135777"/>
            <a:chExt cx="2999189" cy="1029244"/>
          </a:xfrm>
        </p:grpSpPr>
        <p:grpSp>
          <p:nvGrpSpPr>
            <p:cNvPr id="74" name="组合 73"/>
            <p:cNvGrpSpPr/>
            <p:nvPr/>
          </p:nvGrpSpPr>
          <p:grpSpPr>
            <a:xfrm>
              <a:off x="2356429" y="2554950"/>
              <a:ext cx="2999189" cy="610071"/>
              <a:chOff x="2356429" y="2554950"/>
              <a:chExt cx="2999189" cy="610071"/>
            </a:xfrm>
          </p:grpSpPr>
          <p:sp>
            <p:nvSpPr>
              <p:cNvPr id="76" name="文本框 75"/>
              <p:cNvSpPr txBox="1"/>
              <p:nvPr/>
            </p:nvSpPr>
            <p:spPr>
              <a:xfrm>
                <a:off x="2356429" y="2592415"/>
                <a:ext cx="2999105" cy="521970"/>
              </a:xfrm>
              <a:prstGeom prst="rect">
                <a:avLst/>
              </a:prstGeom>
              <a:noFill/>
            </p:spPr>
            <p:txBody>
              <a:bodyPr wrap="square" rtlCol="0">
                <a:spAutoFit/>
              </a:bodyPr>
              <a:lstStyle/>
              <a:p>
                <a:pPr algn="ctr"/>
                <a:r>
                  <a:rPr lang="zh-CN" sz="2800" spc="300">
                    <a:latin typeface="Times New Roman" panose="02020603050405020304" pitchFamily="18" charset="0"/>
                    <a:ea typeface="黑体" panose="02010609060101010101" pitchFamily="49" charset="-122"/>
                    <a:cs typeface="Times New Roman" panose="02020603050405020304" pitchFamily="18" charset="0"/>
                  </a:rPr>
                  <a:t>数据集</a:t>
                </a:r>
                <a:endParaRPr lang="zh-CN" sz="2800" spc="300" dirty="0">
                  <a:latin typeface="黑体" panose="02010609060101010101" pitchFamily="49" charset="-122"/>
                  <a:ea typeface="黑体" panose="02010609060101010101" pitchFamily="49" charset="-122"/>
                </a:endParaRPr>
              </a:p>
            </p:txBody>
          </p:sp>
          <p:cxnSp>
            <p:nvCxnSpPr>
              <p:cNvPr id="77" name="直接连接符 76"/>
              <p:cNvCxnSpPr/>
              <p:nvPr/>
            </p:nvCxnSpPr>
            <p:spPr>
              <a:xfrm>
                <a:off x="2511408" y="2554950"/>
                <a:ext cx="2844209"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511409" y="3165021"/>
                <a:ext cx="2844209"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75" name="文本框 74"/>
            <p:cNvSpPr txBox="1"/>
            <p:nvPr/>
          </p:nvSpPr>
          <p:spPr>
            <a:xfrm>
              <a:off x="3022994" y="2135777"/>
              <a:ext cx="1821036" cy="398780"/>
            </a:xfrm>
            <a:prstGeom prst="rect">
              <a:avLst/>
            </a:prstGeom>
            <a:noFill/>
          </p:spPr>
          <p:txBody>
            <a:bodyPr wrap="square" rtlCol="0">
              <a:spAutoFit/>
            </a:bodyPr>
            <a:lstStyle/>
            <a:p>
              <a:pPr algn="dist"/>
              <a:r>
                <a:rPr lang="en-US" altLang="zh-CN" sz="2000" spc="300" dirty="0">
                  <a:latin typeface="黑体" panose="02010609060101010101" pitchFamily="49" charset="-122"/>
                  <a:ea typeface="黑体" panose="02010609060101010101" pitchFamily="49" charset="-122"/>
                </a:rPr>
                <a:t>PART 02</a:t>
              </a:r>
              <a:endParaRPr lang="zh-CN" altLang="en-US" sz="2000" spc="300" dirty="0">
                <a:latin typeface="黑体" panose="02010609060101010101" pitchFamily="49" charset="-122"/>
                <a:ea typeface="黑体" panose="02010609060101010101" pitchFamily="49" charset="-122"/>
              </a:endParaRPr>
            </a:p>
          </p:txBody>
        </p:sp>
      </p:grpSp>
      <p:grpSp>
        <p:nvGrpSpPr>
          <p:cNvPr id="2" name="组合 1"/>
          <p:cNvGrpSpPr/>
          <p:nvPr/>
        </p:nvGrpSpPr>
        <p:grpSpPr>
          <a:xfrm>
            <a:off x="2350440" y="3990496"/>
            <a:ext cx="2952695" cy="1029244"/>
            <a:chOff x="2402923" y="2135777"/>
            <a:chExt cx="2952695" cy="1029244"/>
          </a:xfrm>
        </p:grpSpPr>
        <p:grpSp>
          <p:nvGrpSpPr>
            <p:cNvPr id="4" name="组合 3"/>
            <p:cNvGrpSpPr/>
            <p:nvPr/>
          </p:nvGrpSpPr>
          <p:grpSpPr>
            <a:xfrm>
              <a:off x="2402923" y="2554950"/>
              <a:ext cx="2952695" cy="610071"/>
              <a:chOff x="2402923" y="2554950"/>
              <a:chExt cx="2952695" cy="610071"/>
            </a:xfrm>
          </p:grpSpPr>
          <p:sp>
            <p:nvSpPr>
              <p:cNvPr id="5" name="文本框 4"/>
              <p:cNvSpPr txBox="1"/>
              <p:nvPr/>
            </p:nvSpPr>
            <p:spPr>
              <a:xfrm>
                <a:off x="2402923" y="2592415"/>
                <a:ext cx="2952115" cy="521970"/>
              </a:xfrm>
              <a:prstGeom prst="rect">
                <a:avLst/>
              </a:prstGeom>
              <a:noFill/>
            </p:spPr>
            <p:txBody>
              <a:bodyPr wrap="square" rtlCol="0">
                <a:spAutoFit/>
              </a:bodyPr>
              <a:lstStyle/>
              <a:p>
                <a:pPr algn="ctr"/>
                <a:r>
                  <a:rPr lang="zh-CN" sz="2800" spc="300">
                    <a:latin typeface="Times New Roman" panose="02020603050405020304" pitchFamily="18" charset="0"/>
                    <a:ea typeface="黑体" panose="02010609060101010101" pitchFamily="49" charset="-122"/>
                    <a:cs typeface="Times New Roman" panose="02020603050405020304" pitchFamily="18" charset="0"/>
                  </a:rPr>
                  <a:t>技术要点</a:t>
                </a:r>
                <a:endParaRPr lang="zh-CN" sz="2800" spc="3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8" name="直接连接符 7"/>
              <p:cNvCxnSpPr/>
              <p:nvPr/>
            </p:nvCxnSpPr>
            <p:spPr>
              <a:xfrm>
                <a:off x="2511408" y="2554950"/>
                <a:ext cx="2844209"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511409" y="3165021"/>
                <a:ext cx="2844209"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3022994" y="2135777"/>
              <a:ext cx="1821036" cy="398780"/>
            </a:xfrm>
            <a:prstGeom prst="rect">
              <a:avLst/>
            </a:prstGeom>
            <a:noFill/>
          </p:spPr>
          <p:txBody>
            <a:bodyPr wrap="square" rtlCol="0">
              <a:spAutoFit/>
            </a:bodyPr>
            <a:lstStyle/>
            <a:p>
              <a:pPr algn="dist"/>
              <a:r>
                <a:rPr lang="en-US" altLang="zh-CN" sz="2000" spc="300" dirty="0">
                  <a:latin typeface="黑体" panose="02010609060101010101" pitchFamily="49" charset="-122"/>
                  <a:ea typeface="黑体" panose="02010609060101010101" pitchFamily="49" charset="-122"/>
                </a:rPr>
                <a:t>PART 03</a:t>
              </a:r>
              <a:endParaRPr lang="zh-CN" altLang="en-US" sz="2000" spc="300" dirty="0">
                <a:latin typeface="黑体" panose="02010609060101010101" pitchFamily="49" charset="-122"/>
                <a:ea typeface="黑体" panose="02010609060101010101" pitchFamily="49" charset="-122"/>
              </a:endParaRPr>
            </a:p>
          </p:txBody>
        </p:sp>
      </p:grpSp>
      <p:grpSp>
        <p:nvGrpSpPr>
          <p:cNvPr id="11" name="组合 10"/>
          <p:cNvGrpSpPr/>
          <p:nvPr/>
        </p:nvGrpSpPr>
        <p:grpSpPr>
          <a:xfrm>
            <a:off x="6464879" y="3999799"/>
            <a:ext cx="2999189" cy="1029244"/>
            <a:chOff x="2356429" y="2135777"/>
            <a:chExt cx="2999189" cy="1029244"/>
          </a:xfrm>
        </p:grpSpPr>
        <p:grpSp>
          <p:nvGrpSpPr>
            <p:cNvPr id="12" name="组合 11"/>
            <p:cNvGrpSpPr/>
            <p:nvPr/>
          </p:nvGrpSpPr>
          <p:grpSpPr>
            <a:xfrm>
              <a:off x="2356429" y="2554950"/>
              <a:ext cx="2999189" cy="610071"/>
              <a:chOff x="2356429" y="2554950"/>
              <a:chExt cx="2999189" cy="610071"/>
            </a:xfrm>
          </p:grpSpPr>
          <p:sp>
            <p:nvSpPr>
              <p:cNvPr id="13" name="文本框 12"/>
              <p:cNvSpPr txBox="1"/>
              <p:nvPr/>
            </p:nvSpPr>
            <p:spPr>
              <a:xfrm>
                <a:off x="2356429" y="2592415"/>
                <a:ext cx="2999105" cy="521970"/>
              </a:xfrm>
              <a:prstGeom prst="rect">
                <a:avLst/>
              </a:prstGeom>
              <a:noFill/>
            </p:spPr>
            <p:txBody>
              <a:bodyPr wrap="square" rtlCol="0">
                <a:spAutoFit/>
              </a:bodyPr>
              <a:lstStyle/>
              <a:p>
                <a:pPr algn="ctr"/>
                <a:r>
                  <a:rPr lang="zh-CN" sz="2800" spc="300">
                    <a:latin typeface="Times New Roman" panose="02020603050405020304" pitchFamily="18" charset="0"/>
                    <a:ea typeface="黑体" panose="02010609060101010101" pitchFamily="49" charset="-122"/>
                    <a:cs typeface="Times New Roman" panose="02020603050405020304" pitchFamily="18" charset="0"/>
                  </a:rPr>
                  <a:t>总结</a:t>
                </a:r>
                <a:endParaRPr lang="zh-CN" sz="2800" spc="300" dirty="0">
                  <a:latin typeface="黑体" panose="02010609060101010101" pitchFamily="49" charset="-122"/>
                  <a:ea typeface="黑体" panose="02010609060101010101" pitchFamily="49" charset="-122"/>
                </a:endParaRPr>
              </a:p>
            </p:txBody>
          </p:sp>
          <p:cxnSp>
            <p:nvCxnSpPr>
              <p:cNvPr id="14" name="直接连接符 13"/>
              <p:cNvCxnSpPr/>
              <p:nvPr/>
            </p:nvCxnSpPr>
            <p:spPr>
              <a:xfrm>
                <a:off x="2511408" y="2554950"/>
                <a:ext cx="2844209"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511409" y="3165021"/>
                <a:ext cx="2844209"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3022994" y="2135777"/>
              <a:ext cx="1821036" cy="398780"/>
            </a:xfrm>
            <a:prstGeom prst="rect">
              <a:avLst/>
            </a:prstGeom>
            <a:noFill/>
          </p:spPr>
          <p:txBody>
            <a:bodyPr wrap="square" rtlCol="0">
              <a:spAutoFit/>
            </a:bodyPr>
            <a:lstStyle/>
            <a:p>
              <a:pPr algn="dist"/>
              <a:r>
                <a:rPr lang="en-US" altLang="zh-CN" sz="2000" spc="300" dirty="0">
                  <a:latin typeface="黑体" panose="02010609060101010101" pitchFamily="49" charset="-122"/>
                  <a:ea typeface="黑体" panose="02010609060101010101" pitchFamily="49" charset="-122"/>
                </a:rPr>
                <a:t>PART 04</a:t>
              </a:r>
              <a:endParaRPr lang="zh-CN" altLang="en-US" sz="2000" spc="300" dirty="0">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19">
        <p:random/>
      </p:transition>
    </mc:Choice>
    <mc:Fallback xmlns="">
      <p:transition spd="slow" advTm="19">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30" presetClass="entr" presetSubtype="0" fill="hold"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800" decel="100000"/>
                                        <p:tgtEl>
                                          <p:spTgt spid="58"/>
                                        </p:tgtEl>
                                      </p:cBhvr>
                                    </p:animEffect>
                                    <p:anim calcmode="lin" valueType="num">
                                      <p:cBhvr>
                                        <p:cTn id="13" dur="800" decel="100000" fill="hold"/>
                                        <p:tgtEl>
                                          <p:spTgt spid="58"/>
                                        </p:tgtEl>
                                        <p:attrNameLst>
                                          <p:attrName>style.rotation</p:attrName>
                                        </p:attrNameLst>
                                      </p:cBhvr>
                                      <p:tavLst>
                                        <p:tav tm="0">
                                          <p:val>
                                            <p:fltVal val="-90"/>
                                          </p:val>
                                        </p:tav>
                                        <p:tav tm="100000">
                                          <p:val>
                                            <p:fltVal val="0"/>
                                          </p:val>
                                        </p:tav>
                                      </p:tavLst>
                                    </p:anim>
                                    <p:anim calcmode="lin" valueType="num">
                                      <p:cBhvr>
                                        <p:cTn id="14" dur="800" decel="100000" fill="hold"/>
                                        <p:tgtEl>
                                          <p:spTgt spid="58"/>
                                        </p:tgtEl>
                                        <p:attrNameLst>
                                          <p:attrName>ppt_x</p:attrName>
                                        </p:attrNameLst>
                                      </p:cBhvr>
                                      <p:tavLst>
                                        <p:tav tm="0">
                                          <p:val>
                                            <p:strVal val="#ppt_x+0.4"/>
                                          </p:val>
                                        </p:tav>
                                        <p:tav tm="100000">
                                          <p:val>
                                            <p:strVal val="#ppt_x-0.05"/>
                                          </p:val>
                                        </p:tav>
                                      </p:tavLst>
                                    </p:anim>
                                    <p:anim calcmode="lin" valueType="num">
                                      <p:cBhvr>
                                        <p:cTn id="15" dur="800" decel="100000" fill="hold"/>
                                        <p:tgtEl>
                                          <p:spTgt spid="5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5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58"/>
                                        </p:tgtEl>
                                        <p:attrNameLst>
                                          <p:attrName>ppt_y</p:attrName>
                                        </p:attrNameLst>
                                      </p:cBhvr>
                                      <p:tavLst>
                                        <p:tav tm="0">
                                          <p:val>
                                            <p:strVal val="#ppt_y+0.1"/>
                                          </p:val>
                                        </p:tav>
                                        <p:tav tm="100000">
                                          <p:val>
                                            <p:strVal val="#ppt_y"/>
                                          </p:val>
                                        </p:tav>
                                      </p:tavLst>
                                    </p:anim>
                                  </p:childTnLst>
                                </p:cTn>
                              </p:par>
                              <p:par>
                                <p:cTn id="18" presetID="30" presetClass="entr" presetSubtype="0" fill="hold"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800" decel="100000"/>
                                        <p:tgtEl>
                                          <p:spTgt spid="73"/>
                                        </p:tgtEl>
                                      </p:cBhvr>
                                    </p:animEffect>
                                    <p:anim calcmode="lin" valueType="num">
                                      <p:cBhvr>
                                        <p:cTn id="21" dur="800" decel="100000" fill="hold"/>
                                        <p:tgtEl>
                                          <p:spTgt spid="73"/>
                                        </p:tgtEl>
                                        <p:attrNameLst>
                                          <p:attrName>style.rotation</p:attrName>
                                        </p:attrNameLst>
                                      </p:cBhvr>
                                      <p:tavLst>
                                        <p:tav tm="0">
                                          <p:val>
                                            <p:fltVal val="-90"/>
                                          </p:val>
                                        </p:tav>
                                        <p:tav tm="100000">
                                          <p:val>
                                            <p:fltVal val="0"/>
                                          </p:val>
                                        </p:tav>
                                      </p:tavLst>
                                    </p:anim>
                                    <p:anim calcmode="lin" valueType="num">
                                      <p:cBhvr>
                                        <p:cTn id="22" dur="800" decel="100000" fill="hold"/>
                                        <p:tgtEl>
                                          <p:spTgt spid="73"/>
                                        </p:tgtEl>
                                        <p:attrNameLst>
                                          <p:attrName>ppt_x</p:attrName>
                                        </p:attrNameLst>
                                      </p:cBhvr>
                                      <p:tavLst>
                                        <p:tav tm="0">
                                          <p:val>
                                            <p:strVal val="#ppt_x+0.4"/>
                                          </p:val>
                                        </p:tav>
                                        <p:tav tm="100000">
                                          <p:val>
                                            <p:strVal val="#ppt_x-0.05"/>
                                          </p:val>
                                        </p:tav>
                                      </p:tavLst>
                                    </p:anim>
                                    <p:anim calcmode="lin" valueType="num">
                                      <p:cBhvr>
                                        <p:cTn id="23" dur="800" decel="100000" fill="hold"/>
                                        <p:tgtEl>
                                          <p:spTgt spid="73"/>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73"/>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73"/>
                                        </p:tgtEl>
                                        <p:attrNameLst>
                                          <p:attrName>ppt_y</p:attrName>
                                        </p:attrNameLst>
                                      </p:cBhvr>
                                      <p:tavLst>
                                        <p:tav tm="0">
                                          <p:val>
                                            <p:strVal val="#ppt_y+0.1"/>
                                          </p:val>
                                        </p:tav>
                                        <p:tav tm="100000">
                                          <p:val>
                                            <p:strVal val="#ppt_y"/>
                                          </p:val>
                                        </p:tav>
                                      </p:tavLst>
                                    </p:anim>
                                  </p:childTnLst>
                                </p:cTn>
                              </p:par>
                              <p:par>
                                <p:cTn id="26" presetID="30"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800" decel="100000"/>
                                        <p:tgtEl>
                                          <p:spTgt spid="2"/>
                                        </p:tgtEl>
                                      </p:cBhvr>
                                    </p:animEffect>
                                    <p:anim calcmode="lin" valueType="num">
                                      <p:cBhvr>
                                        <p:cTn id="29" dur="800" decel="100000" fill="hold"/>
                                        <p:tgtEl>
                                          <p:spTgt spid="2"/>
                                        </p:tgtEl>
                                        <p:attrNameLst>
                                          <p:attrName>style.rotation</p:attrName>
                                        </p:attrNameLst>
                                      </p:cBhvr>
                                      <p:tavLst>
                                        <p:tav tm="0">
                                          <p:val>
                                            <p:fltVal val="-90"/>
                                          </p:val>
                                        </p:tav>
                                        <p:tav tm="100000">
                                          <p:val>
                                            <p:fltVal val="0"/>
                                          </p:val>
                                        </p:tav>
                                      </p:tavLst>
                                    </p:anim>
                                    <p:anim calcmode="lin" valueType="num">
                                      <p:cBhvr>
                                        <p:cTn id="30" dur="800" decel="100000" fill="hold"/>
                                        <p:tgtEl>
                                          <p:spTgt spid="2"/>
                                        </p:tgtEl>
                                        <p:attrNameLst>
                                          <p:attrName>ppt_x</p:attrName>
                                        </p:attrNameLst>
                                      </p:cBhvr>
                                      <p:tavLst>
                                        <p:tav tm="0">
                                          <p:val>
                                            <p:strVal val="#ppt_x+0.4"/>
                                          </p:val>
                                        </p:tav>
                                        <p:tav tm="100000">
                                          <p:val>
                                            <p:strVal val="#ppt_x-0.05"/>
                                          </p:val>
                                        </p:tav>
                                      </p:tavLst>
                                    </p:anim>
                                    <p:anim calcmode="lin" valueType="num">
                                      <p:cBhvr>
                                        <p:cTn id="31" dur="800" decel="100000" fill="hold"/>
                                        <p:tgtEl>
                                          <p:spTgt spid="2"/>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34" presetID="3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800" decel="100000"/>
                                        <p:tgtEl>
                                          <p:spTgt spid="11"/>
                                        </p:tgtEl>
                                      </p:cBhvr>
                                    </p:animEffect>
                                    <p:anim calcmode="lin" valueType="num">
                                      <p:cBhvr>
                                        <p:cTn id="37" dur="800" decel="100000" fill="hold"/>
                                        <p:tgtEl>
                                          <p:spTgt spid="11"/>
                                        </p:tgtEl>
                                        <p:attrNameLst>
                                          <p:attrName>style.rotation</p:attrName>
                                        </p:attrNameLst>
                                      </p:cBhvr>
                                      <p:tavLst>
                                        <p:tav tm="0">
                                          <p:val>
                                            <p:fltVal val="-90"/>
                                          </p:val>
                                        </p:tav>
                                        <p:tav tm="100000">
                                          <p:val>
                                            <p:fltVal val="0"/>
                                          </p:val>
                                        </p:tav>
                                      </p:tavLst>
                                    </p:anim>
                                    <p:anim calcmode="lin" valueType="num">
                                      <p:cBhvr>
                                        <p:cTn id="38" dur="800" decel="100000" fill="hold"/>
                                        <p:tgtEl>
                                          <p:spTgt spid="11"/>
                                        </p:tgtEl>
                                        <p:attrNameLst>
                                          <p:attrName>ppt_x</p:attrName>
                                        </p:attrNameLst>
                                      </p:cBhvr>
                                      <p:tavLst>
                                        <p:tav tm="0">
                                          <p:val>
                                            <p:strVal val="#ppt_x+0.4"/>
                                          </p:val>
                                        </p:tav>
                                        <p:tav tm="100000">
                                          <p:val>
                                            <p:strVal val="#ppt_x-0.05"/>
                                          </p:val>
                                        </p:tav>
                                      </p:tavLst>
                                    </p:anim>
                                    <p:anim calcmode="lin" valueType="num">
                                      <p:cBhvr>
                                        <p:cTn id="39" dur="800" decel="100000" fill="hold"/>
                                        <p:tgtEl>
                                          <p:spTgt spid="11"/>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矩形 2"/>
          <p:cNvSpPr/>
          <p:nvPr/>
        </p:nvSpPr>
        <p:spPr>
          <a:xfrm>
            <a:off x="0" y="0"/>
            <a:ext cx="12192000" cy="5426729"/>
          </a:xfrm>
          <a:prstGeom prst="rect">
            <a:avLst/>
          </a:prstGeom>
          <a:solidFill>
            <a:srgbClr val="0F2A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422850" y="3940893"/>
            <a:ext cx="2212825" cy="918882"/>
          </a:xfrm>
          <a:prstGeom prst="rtTriangle">
            <a:avLst/>
          </a:prstGeom>
          <a:gradFill>
            <a:gsLst>
              <a:gs pos="39000">
                <a:srgbClr val="0C2247"/>
              </a:gs>
              <a:gs pos="7000">
                <a:srgbClr val="0C2247">
                  <a:alpha val="70000"/>
                </a:srgbClr>
              </a:gs>
            </a:gsLst>
            <a:lin ang="17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直角三角形 60"/>
          <p:cNvSpPr/>
          <p:nvPr/>
        </p:nvSpPr>
        <p:spPr>
          <a:xfrm rot="10800000">
            <a:off x="134470" y="5325035"/>
            <a:ext cx="1006667" cy="983240"/>
          </a:xfrm>
          <a:prstGeom prst="rtTriangle">
            <a:avLst/>
          </a:prstGeom>
          <a:gradFill>
            <a:gsLst>
              <a:gs pos="25000">
                <a:srgbClr val="0C2247"/>
              </a:gs>
              <a:gs pos="0">
                <a:srgbClr val="0C2247">
                  <a:alpha val="80000"/>
                </a:srgbClr>
              </a:gs>
            </a:gsLst>
            <a:lin ang="180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53353" y="715635"/>
            <a:ext cx="10085294" cy="542672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512947" y="1393993"/>
            <a:ext cx="5166103" cy="2132428"/>
            <a:chOff x="4496504" y="1876396"/>
            <a:chExt cx="5137690" cy="2132428"/>
          </a:xfrm>
        </p:grpSpPr>
        <p:sp>
          <p:nvSpPr>
            <p:cNvPr id="34" name="文本框 33"/>
            <p:cNvSpPr txBox="1"/>
            <p:nvPr/>
          </p:nvSpPr>
          <p:spPr>
            <a:xfrm>
              <a:off x="6021732" y="3049935"/>
              <a:ext cx="2354260" cy="706755"/>
            </a:xfrm>
            <a:prstGeom prst="rect">
              <a:avLst/>
            </a:prstGeom>
            <a:noFill/>
          </p:spPr>
          <p:txBody>
            <a:bodyPr wrap="none" rtlCol="0">
              <a:spAutoFit/>
            </a:bodyPr>
            <a:lstStyle/>
            <a:p>
              <a:pPr algn="ctr"/>
              <a:r>
                <a:rPr lang="zh-CN" altLang="en-US" sz="4000" spc="300">
                  <a:latin typeface="黑体" panose="02010609060101010101" pitchFamily="49" charset="-122"/>
                  <a:ea typeface="黑体" panose="02010609060101010101" pitchFamily="49" charset="-122"/>
                </a:rPr>
                <a:t>背景介绍</a:t>
              </a:r>
              <a:endParaRPr lang="zh-CN" altLang="en-US" sz="4000" spc="300" dirty="0">
                <a:latin typeface="黑体" panose="02010609060101010101" pitchFamily="49" charset="-122"/>
                <a:ea typeface="黑体" panose="02010609060101010101" pitchFamily="49" charset="-122"/>
              </a:endParaRPr>
            </a:p>
          </p:txBody>
        </p:sp>
        <p:cxnSp>
          <p:nvCxnSpPr>
            <p:cNvPr id="35" name="直接连接符 34"/>
            <p:cNvCxnSpPr/>
            <p:nvPr/>
          </p:nvCxnSpPr>
          <p:spPr>
            <a:xfrm>
              <a:off x="4496504" y="2843687"/>
              <a:ext cx="513769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96504" y="4008824"/>
              <a:ext cx="513769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486886" y="1876396"/>
              <a:ext cx="3262432" cy="923330"/>
            </a:xfrm>
            <a:prstGeom prst="rect">
              <a:avLst/>
            </a:prstGeom>
            <a:noFill/>
          </p:spPr>
          <p:txBody>
            <a:bodyPr wrap="none" rtlCol="0">
              <a:spAutoFit/>
            </a:bodyPr>
            <a:lstStyle/>
            <a:p>
              <a:r>
                <a:rPr lang="en-US" altLang="zh-CN" sz="5400" spc="300" dirty="0">
                  <a:solidFill>
                    <a:srgbClr val="0C2247"/>
                  </a:solidFill>
                  <a:latin typeface="黑体" panose="02010609060101010101" pitchFamily="49" charset="-122"/>
                  <a:ea typeface="黑体" panose="02010609060101010101" pitchFamily="49" charset="-122"/>
                </a:rPr>
                <a:t>PART ONE</a:t>
              </a:r>
              <a:endParaRPr lang="zh-CN" altLang="en-US" sz="5400" spc="300" dirty="0">
                <a:solidFill>
                  <a:srgbClr val="0C2247"/>
                </a:solidFill>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92">
        <p:random/>
      </p:transition>
    </mc:Choice>
    <mc:Fallback xmlns="">
      <p:transition spd="slow" advTm="392">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121329" y="75560"/>
            <a:ext cx="994934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en-US" altLang="zh-CN"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zh-CN" altLang="en-US" sz="1800" b="0" i="0" u="none" strike="noStrike" kern="1200" cap="none" spc="300" normalizeH="0" baseline="0" dirty="0">
                <a:solidFill>
                  <a:prstClr val="white"/>
                </a:solidFill>
                <a:latin typeface="黑体" panose="02010609060101010101" pitchFamily="49" charset="-122"/>
                <a:ea typeface="黑体" panose="02010609060101010101" pitchFamily="49" charset="-122"/>
                <a:cs typeface="+mn-cs"/>
              </a:rPr>
              <a:t>背景介绍</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黑体" panose="02010609060101010101" pitchFamily="49" charset="-122"/>
                <a:ea typeface="黑体" panose="02010609060101010101" pitchFamily="49" charset="-122"/>
                <a:cs typeface="+mn-cs"/>
              </a:rPr>
              <a:t>      </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数据集    </a:t>
            </a:r>
            <a:r>
              <a:rPr kumimoji="0" lang="en-US" altLang="zh-CN"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zh-CN" spc="30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技术要点</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spc="30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总结</a:t>
            </a:r>
            <a:r>
              <a:rPr lang="zh-CN" altLang="en-US" spc="300" dirty="0">
                <a:solidFill>
                  <a:prstClr val="white"/>
                </a:solidFill>
                <a:latin typeface="黑体" panose="02010609060101010101" pitchFamily="49" charset="-122"/>
                <a:ea typeface="黑体" panose="02010609060101010101" pitchFamily="49" charset="-122"/>
              </a:rPr>
              <a:t>   </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8" y="5566945"/>
            <a:ext cx="1291644" cy="1291055"/>
          </a:xfrm>
          <a:prstGeom prst="rect">
            <a:avLst/>
          </a:prstGeom>
        </p:spPr>
      </p:pic>
      <p:grpSp>
        <p:nvGrpSpPr>
          <p:cNvPr id="25" name="组合 24"/>
          <p:cNvGrpSpPr/>
          <p:nvPr/>
        </p:nvGrpSpPr>
        <p:grpSpPr>
          <a:xfrm>
            <a:off x="1121327" y="793834"/>
            <a:ext cx="5353613" cy="523220"/>
            <a:chOff x="304800" y="162968"/>
            <a:chExt cx="5453335" cy="523220"/>
          </a:xfrm>
        </p:grpSpPr>
        <p:sp>
          <p:nvSpPr>
            <p:cNvPr id="26" name="文本框 25"/>
            <p:cNvSpPr txBox="1"/>
            <p:nvPr/>
          </p:nvSpPr>
          <p:spPr>
            <a:xfrm>
              <a:off x="430610" y="162968"/>
              <a:ext cx="5327525" cy="521970"/>
            </a:xfrm>
            <a:prstGeom prst="rect">
              <a:avLst/>
            </a:prstGeom>
            <a:solidFill>
              <a:schemeClr val="bg1"/>
            </a:solidFill>
          </p:spPr>
          <p:txBody>
            <a:bodyPr wrap="square" rtlCol="0">
              <a:spAutoFit/>
            </a:bodyPr>
            <a:lstStyle/>
            <a:p>
              <a:pPr>
                <a:defRPr/>
              </a:pPr>
              <a:r>
                <a:rPr kumimoji="0" lang="en-US" altLang="zh-CN" sz="2800" b="1" i="0" u="none" strike="noStrike" kern="1200" cap="none" spc="0" normalizeH="0" baseline="0" noProof="0" dirty="0">
                  <a:ln>
                    <a:noFill/>
                  </a:ln>
                  <a:solidFill>
                    <a:srgbClr val="173F87"/>
                  </a:solidFill>
                  <a:effectLst/>
                  <a:uLnTx/>
                  <a:uFillTx/>
                  <a:latin typeface="Calibri" panose="020F0502020204030204"/>
                  <a:ea typeface="宋体" panose="02010600030101010101" pitchFamily="2" charset="-122"/>
                  <a:cs typeface="+mn-ea"/>
                  <a:sym typeface="+mn-lt"/>
                </a:rPr>
                <a:t>1.1</a:t>
              </a:r>
              <a:r>
                <a:rPr lang="zh-CN" altLang="en-US" sz="2800" b="1" dirty="0">
                  <a:solidFill>
                    <a:srgbClr val="173F87"/>
                  </a:solidFill>
                  <a:latin typeface="Calibri" panose="020F0502020204030204"/>
                  <a:ea typeface="宋体" panose="02010600030101010101" pitchFamily="2" charset="-122"/>
                  <a:cs typeface="+mn-ea"/>
                </a:rPr>
                <a:t>分布式拒绝服务攻击</a:t>
              </a:r>
            </a:p>
          </p:txBody>
        </p:sp>
        <p:sp>
          <p:nvSpPr>
            <p:cNvPr id="27" name="矩形 26"/>
            <p:cNvSpPr/>
            <p:nvPr/>
          </p:nvSpPr>
          <p:spPr>
            <a:xfrm>
              <a:off x="304800" y="162968"/>
              <a:ext cx="125812" cy="523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sp>
        <p:nvSpPr>
          <p:cNvPr id="10" name="Rectangle 71"/>
          <p:cNvSpPr/>
          <p:nvPr/>
        </p:nvSpPr>
        <p:spPr>
          <a:xfrm>
            <a:off x="4413177" y="6298717"/>
            <a:ext cx="3025591" cy="325730"/>
          </a:xfrm>
          <a:prstGeom prst="rect">
            <a:avLst/>
          </a:prstGeom>
        </p:spPr>
        <p:txBody>
          <a:bodyPr wrap="square" lIns="68580" tIns="34290" rIns="68580" bIns="34290">
            <a:spAutoFit/>
          </a:bodyPr>
          <a:lstStyle/>
          <a:p>
            <a:pPr marL="0" marR="0" lvl="0" indent="0" algn="ctr" defTabSz="914400" rtl="0" eaLnBrk="1" fontAlgn="auto" latinLnBrk="0" hangingPunct="1">
              <a:lnSpc>
                <a:spcPts val="2000"/>
              </a:lnSpc>
              <a:spcBef>
                <a:spcPts val="0"/>
              </a:spcBef>
              <a:spcAft>
                <a:spcPts val="60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Spark Stream</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工作机制</a:t>
            </a:r>
          </a:p>
        </p:txBody>
      </p:sp>
      <p:sp>
        <p:nvSpPr>
          <p:cNvPr id="5" name="文本框 4"/>
          <p:cNvSpPr txBox="1"/>
          <p:nvPr/>
        </p:nvSpPr>
        <p:spPr>
          <a:xfrm>
            <a:off x="1183082" y="1871664"/>
            <a:ext cx="6380870" cy="3138170"/>
          </a:xfrm>
          <a:prstGeom prst="rect">
            <a:avLst/>
          </a:prstGeom>
          <a:noFill/>
        </p:spPr>
        <p:txBody>
          <a:bodyPr wrap="square" rtlCol="0">
            <a:spAutoFit/>
          </a:bodyPr>
          <a:lstStyle/>
          <a:p>
            <a:r>
              <a:rPr lang="zh-CN" altLang="en-US" b="0" i="0" dirty="0">
                <a:solidFill>
                  <a:srgbClr val="333333"/>
                </a:solidFill>
                <a:effectLst/>
                <a:latin typeface="Arial" panose="020B0604020202020204" pitchFamily="34" charset="0"/>
              </a:rPr>
              <a:t>分布式</a:t>
            </a:r>
            <a:r>
              <a:rPr lang="zh-CN" altLang="en-US" b="0" i="0" u="none" strike="noStrike" dirty="0">
                <a:solidFill>
                  <a:srgbClr val="136EC2"/>
                </a:solidFill>
                <a:effectLst/>
                <a:latin typeface="Arial" panose="020B0604020202020204" pitchFamily="34" charset="0"/>
                <a:hlinkClick r:id="rId4"/>
              </a:rPr>
              <a:t>拒绝服务攻击</a:t>
            </a:r>
            <a:r>
              <a:rPr lang="en-US" altLang="zh-CN" b="0" i="0" dirty="0">
                <a:solidFill>
                  <a:srgbClr val="333333"/>
                </a:solidFill>
                <a:effectLst/>
                <a:latin typeface="Arial" panose="020B0604020202020204" pitchFamily="34" charset="0"/>
              </a:rPr>
              <a:t>(Distributed Denial of Service</a:t>
            </a:r>
            <a:r>
              <a:rPr lang="zh-CN" altLang="en-US" b="0" i="0" dirty="0">
                <a:solidFill>
                  <a:srgbClr val="333333"/>
                </a:solidFill>
                <a:effectLst/>
                <a:latin typeface="Arial" panose="020B0604020202020204" pitchFamily="34" charset="0"/>
              </a:rPr>
              <a:t>，简称</a:t>
            </a:r>
            <a:r>
              <a:rPr lang="en-US" altLang="zh-CN" b="0" i="0" dirty="0">
                <a:solidFill>
                  <a:srgbClr val="333333"/>
                </a:solidFill>
                <a:effectLst/>
                <a:latin typeface="Arial" panose="020B0604020202020204" pitchFamily="34" charset="0"/>
              </a:rPr>
              <a:t>DDoS)</a:t>
            </a:r>
            <a:r>
              <a:rPr lang="zh-CN" altLang="en-US" b="0" i="0" dirty="0">
                <a:solidFill>
                  <a:srgbClr val="333333"/>
                </a:solidFill>
                <a:effectLst/>
                <a:latin typeface="Arial" panose="020B0604020202020204" pitchFamily="34" charset="0"/>
              </a:rPr>
              <a:t>是指处于不同位置的多个攻击者同时向一个或数个目标发动攻击，或者一个攻击者控制了位于不同位置的多台机器并利用这些机器对受害者同时实施攻击。由于攻击的发出点是分布在不同地方的，这类攻击称为分布式拒绝服务攻击，其中的攻击者可以有多个。</a:t>
            </a:r>
            <a:endParaRPr lang="en-US" altLang="zh-CN" b="0" i="0" dirty="0">
              <a:solidFill>
                <a:srgbClr val="333333"/>
              </a:solidFill>
              <a:effectLst/>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b="0" i="0" dirty="0">
                <a:solidFill>
                  <a:srgbClr val="333333"/>
                </a:solidFill>
                <a:effectLst/>
                <a:latin typeface="Arial" panose="020B0604020202020204" pitchFamily="34" charset="0"/>
              </a:rPr>
              <a:t>分布式拒绝服务攻击方式在进行攻击的时候，可以对源</a:t>
            </a:r>
            <a:r>
              <a:rPr lang="en-US" altLang="zh-CN" b="0" i="0" dirty="0">
                <a:solidFill>
                  <a:srgbClr val="333333"/>
                </a:solidFill>
                <a:effectLst/>
                <a:latin typeface="Arial" panose="020B0604020202020204" pitchFamily="34" charset="0"/>
              </a:rPr>
              <a:t>IP</a:t>
            </a:r>
            <a:r>
              <a:rPr lang="zh-CN" altLang="en-US" b="0" i="0" dirty="0">
                <a:solidFill>
                  <a:srgbClr val="333333"/>
                </a:solidFill>
                <a:effectLst/>
                <a:latin typeface="Arial" panose="020B0604020202020204" pitchFamily="34" charset="0"/>
              </a:rPr>
              <a:t>地址进行伪造，这样就使得这种攻击在发生的时候隐蔽性非常好，同时要对攻击进行检测也是非常困难的，因此这种攻击方式也成为了非常难以防范的攻击。</a:t>
            </a:r>
            <a:endParaRPr lang="zh-CN" altLang="en-US" dirty="0"/>
          </a:p>
        </p:txBody>
      </p:sp>
      <p:pic>
        <p:nvPicPr>
          <p:cNvPr id="6" name="图片 5"/>
          <p:cNvPicPr>
            <a:picLocks noChangeAspect="1"/>
          </p:cNvPicPr>
          <p:nvPr/>
        </p:nvPicPr>
        <p:blipFill>
          <a:blip r:embed="rId5"/>
          <a:srcRect t="7127" b="6425"/>
          <a:stretch>
            <a:fillRect/>
          </a:stretch>
        </p:blipFill>
        <p:spPr>
          <a:xfrm>
            <a:off x="8021320" y="1316990"/>
            <a:ext cx="3829050" cy="47675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1676">
        <p:random/>
      </p:transition>
    </mc:Choice>
    <mc:Fallback xmlns="">
      <p:transition spd="slow" advTm="1676">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1+#ppt_w/2"/>
                                          </p:val>
                                        </p:tav>
                                        <p:tav tm="100000">
                                          <p:val>
                                            <p:strVal val="#ppt_x"/>
                                          </p:val>
                                        </p:tav>
                                      </p:tavLst>
                                    </p:anim>
                                    <p:anim calcmode="lin" valueType="num">
                                      <p:cBhvr additive="base">
                                        <p:cTn id="8" dur="2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矩形 2"/>
          <p:cNvSpPr/>
          <p:nvPr/>
        </p:nvSpPr>
        <p:spPr>
          <a:xfrm>
            <a:off x="0" y="0"/>
            <a:ext cx="12192000" cy="5426729"/>
          </a:xfrm>
          <a:prstGeom prst="rect">
            <a:avLst/>
          </a:prstGeom>
          <a:solidFill>
            <a:srgbClr val="0F2A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422850" y="3940893"/>
            <a:ext cx="2212825" cy="918882"/>
          </a:xfrm>
          <a:prstGeom prst="rtTriangle">
            <a:avLst/>
          </a:prstGeom>
          <a:gradFill>
            <a:gsLst>
              <a:gs pos="39000">
                <a:srgbClr val="0C2247"/>
              </a:gs>
              <a:gs pos="7000">
                <a:srgbClr val="0C2247">
                  <a:alpha val="70000"/>
                </a:srgbClr>
              </a:gs>
            </a:gsLst>
            <a:lin ang="17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直角三角形 60"/>
          <p:cNvSpPr/>
          <p:nvPr/>
        </p:nvSpPr>
        <p:spPr>
          <a:xfrm rot="10800000">
            <a:off x="134470" y="5325035"/>
            <a:ext cx="1006667" cy="983240"/>
          </a:xfrm>
          <a:prstGeom prst="rtTriangle">
            <a:avLst/>
          </a:prstGeom>
          <a:gradFill>
            <a:gsLst>
              <a:gs pos="25000">
                <a:srgbClr val="0C2247"/>
              </a:gs>
              <a:gs pos="0">
                <a:srgbClr val="0C2247">
                  <a:alpha val="80000"/>
                </a:srgbClr>
              </a:gs>
            </a:gsLst>
            <a:lin ang="180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53353" y="715635"/>
            <a:ext cx="10085294" cy="542672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512947" y="1393993"/>
            <a:ext cx="5166103" cy="2132428"/>
            <a:chOff x="4496504" y="1876396"/>
            <a:chExt cx="5137690" cy="2132428"/>
          </a:xfrm>
        </p:grpSpPr>
        <p:sp>
          <p:nvSpPr>
            <p:cNvPr id="34" name="文本框 33"/>
            <p:cNvSpPr txBox="1"/>
            <p:nvPr/>
          </p:nvSpPr>
          <p:spPr>
            <a:xfrm>
              <a:off x="6293281" y="3049935"/>
              <a:ext cx="1811164" cy="706755"/>
            </a:xfrm>
            <a:prstGeom prst="rect">
              <a:avLst/>
            </a:prstGeom>
            <a:noFill/>
          </p:spPr>
          <p:txBody>
            <a:bodyPr wrap="none" rtlCol="0">
              <a:spAutoFit/>
            </a:bodyPr>
            <a:lstStyle/>
            <a:p>
              <a:pPr algn="ctr"/>
              <a:r>
                <a:rPr lang="zh-CN" altLang="en-US" sz="4000" spc="300">
                  <a:latin typeface="黑体" panose="02010609060101010101" pitchFamily="49" charset="-122"/>
                  <a:ea typeface="黑体" panose="02010609060101010101" pitchFamily="49" charset="-122"/>
                </a:rPr>
                <a:t>数据集</a:t>
              </a:r>
              <a:endParaRPr lang="zh-CN" altLang="en-US" sz="4000" spc="300" dirty="0">
                <a:latin typeface="黑体" panose="02010609060101010101" pitchFamily="49" charset="-122"/>
                <a:ea typeface="黑体" panose="02010609060101010101" pitchFamily="49" charset="-122"/>
              </a:endParaRPr>
            </a:p>
          </p:txBody>
        </p:sp>
        <p:cxnSp>
          <p:nvCxnSpPr>
            <p:cNvPr id="35" name="直接连接符 34"/>
            <p:cNvCxnSpPr/>
            <p:nvPr/>
          </p:nvCxnSpPr>
          <p:spPr>
            <a:xfrm>
              <a:off x="4496504" y="2843687"/>
              <a:ext cx="513769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96504" y="4008824"/>
              <a:ext cx="513769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486886" y="1876396"/>
              <a:ext cx="3213111" cy="922020"/>
            </a:xfrm>
            <a:prstGeom prst="rect">
              <a:avLst/>
            </a:prstGeom>
            <a:noFill/>
          </p:spPr>
          <p:txBody>
            <a:bodyPr wrap="none" rtlCol="0">
              <a:spAutoFit/>
            </a:bodyPr>
            <a:lstStyle/>
            <a:p>
              <a:r>
                <a:rPr lang="en-US" altLang="zh-CN" sz="5400" spc="300" dirty="0">
                  <a:solidFill>
                    <a:srgbClr val="0C2247"/>
                  </a:solidFill>
                  <a:latin typeface="黑体" panose="02010609060101010101" pitchFamily="49" charset="-122"/>
                  <a:ea typeface="黑体" panose="02010609060101010101" pitchFamily="49" charset="-122"/>
                </a:rPr>
                <a:t>PART TWO</a:t>
              </a:r>
              <a:endParaRPr lang="zh-CN" altLang="en-US" sz="5400" spc="300" dirty="0">
                <a:solidFill>
                  <a:srgbClr val="0C2247"/>
                </a:solidFill>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41">
        <p:random/>
      </p:transition>
    </mc:Choice>
    <mc:Fallback xmlns="">
      <p:transition spd="slow" advTm="41">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121329" y="75560"/>
            <a:ext cx="994934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en-US" altLang="zh-CN"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背景介绍</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黑体" panose="02010609060101010101" pitchFamily="49" charset="-122"/>
                <a:ea typeface="黑体" panose="02010609060101010101" pitchFamily="49" charset="-122"/>
                <a:cs typeface="+mn-cs"/>
              </a:rPr>
              <a:t>      </a:t>
            </a:r>
            <a:r>
              <a:rPr kumimoji="0" lang="zh-CN" altLang="en-US" sz="1800" b="0" i="0" u="none" strike="noStrike" kern="1200" cap="none" spc="300" normalizeH="0" baseline="0" dirty="0">
                <a:solidFill>
                  <a:prstClr val="white"/>
                </a:solidFill>
                <a:latin typeface="黑体" panose="02010609060101010101" pitchFamily="49" charset="-122"/>
                <a:ea typeface="黑体" panose="02010609060101010101" pitchFamily="49" charset="-122"/>
              </a:rPr>
              <a:t>数据集</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zh-CN" spc="30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技术要点</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spc="30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总结</a:t>
            </a:r>
            <a:r>
              <a:rPr lang="zh-CN" altLang="en-US" spc="300" dirty="0">
                <a:solidFill>
                  <a:prstClr val="white"/>
                </a:solidFill>
                <a:latin typeface="黑体" panose="02010609060101010101" pitchFamily="49" charset="-122"/>
                <a:ea typeface="黑体" panose="02010609060101010101" pitchFamily="49" charset="-122"/>
              </a:rPr>
              <a:t>   </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8" y="5566945"/>
            <a:ext cx="1291644" cy="1291055"/>
          </a:xfrm>
          <a:prstGeom prst="rect">
            <a:avLst/>
          </a:prstGeom>
        </p:spPr>
      </p:pic>
      <p:grpSp>
        <p:nvGrpSpPr>
          <p:cNvPr id="25" name="组合 24"/>
          <p:cNvGrpSpPr/>
          <p:nvPr/>
        </p:nvGrpSpPr>
        <p:grpSpPr>
          <a:xfrm>
            <a:off x="1121327" y="793834"/>
            <a:ext cx="5353613" cy="523220"/>
            <a:chOff x="304800" y="162968"/>
            <a:chExt cx="5453335" cy="523220"/>
          </a:xfrm>
        </p:grpSpPr>
        <p:sp>
          <p:nvSpPr>
            <p:cNvPr id="26" name="文本框 25"/>
            <p:cNvSpPr txBox="1"/>
            <p:nvPr/>
          </p:nvSpPr>
          <p:spPr>
            <a:xfrm>
              <a:off x="430610" y="162968"/>
              <a:ext cx="5327525" cy="521970"/>
            </a:xfrm>
            <a:prstGeom prst="rect">
              <a:avLst/>
            </a:prstGeom>
            <a:solidFill>
              <a:schemeClr val="bg1"/>
            </a:solidFill>
          </p:spPr>
          <p:txBody>
            <a:bodyPr wrap="square" rtlCol="0">
              <a:spAutoFit/>
            </a:bodyPr>
            <a:lstStyle/>
            <a:p>
              <a:pPr>
                <a:defRPr/>
              </a:pPr>
              <a:r>
                <a:rPr kumimoji="0" lang="en-US" altLang="zh-CN" sz="2800" b="1" i="0" u="none" strike="noStrike" kern="1200" cap="none" spc="0" normalizeH="0" baseline="0" noProof="0" dirty="0">
                  <a:ln>
                    <a:noFill/>
                  </a:ln>
                  <a:solidFill>
                    <a:srgbClr val="173F87"/>
                  </a:solidFill>
                  <a:effectLst/>
                  <a:uLnTx/>
                  <a:uFillTx/>
                  <a:latin typeface="Calibri" panose="020F0502020204030204"/>
                  <a:ea typeface="宋体" panose="02010600030101010101" pitchFamily="2" charset="-122"/>
                  <a:cs typeface="+mn-ea"/>
                  <a:sym typeface="+mn-lt"/>
                </a:rPr>
                <a:t>2.1</a:t>
              </a:r>
              <a:r>
                <a:rPr lang="zh-CN" altLang="en-US" sz="2800" b="1" noProof="0" dirty="0">
                  <a:ln>
                    <a:noFill/>
                  </a:ln>
                  <a:solidFill>
                    <a:srgbClr val="173F87"/>
                  </a:solidFill>
                  <a:effectLst/>
                  <a:uLnTx/>
                  <a:uFillTx/>
                  <a:latin typeface="Calibri" panose="020F0502020204030204"/>
                  <a:ea typeface="宋体" panose="02010600030101010101" pitchFamily="2" charset="-122"/>
                  <a:cs typeface="+mn-ea"/>
                  <a:sym typeface="+mn-lt"/>
                </a:rPr>
                <a:t>数据集介绍</a:t>
              </a:r>
              <a:endParaRPr lang="zh-CN" altLang="en-US" sz="2800" b="1" dirty="0">
                <a:solidFill>
                  <a:srgbClr val="173F87"/>
                </a:solidFill>
                <a:latin typeface="Calibri" panose="020F0502020204030204"/>
                <a:ea typeface="宋体" panose="02010600030101010101" pitchFamily="2" charset="-122"/>
                <a:cs typeface="+mn-ea"/>
              </a:endParaRPr>
            </a:p>
          </p:txBody>
        </p:sp>
        <p:sp>
          <p:nvSpPr>
            <p:cNvPr id="27" name="矩形 26"/>
            <p:cNvSpPr/>
            <p:nvPr/>
          </p:nvSpPr>
          <p:spPr>
            <a:xfrm>
              <a:off x="304800" y="162968"/>
              <a:ext cx="125812" cy="523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sp>
        <p:nvSpPr>
          <p:cNvPr id="10" name="Rectangle 71"/>
          <p:cNvSpPr/>
          <p:nvPr/>
        </p:nvSpPr>
        <p:spPr>
          <a:xfrm>
            <a:off x="4413177" y="6298717"/>
            <a:ext cx="3025591" cy="325730"/>
          </a:xfrm>
          <a:prstGeom prst="rect">
            <a:avLst/>
          </a:prstGeom>
        </p:spPr>
        <p:txBody>
          <a:bodyPr wrap="square" lIns="68580" tIns="34290" rIns="68580" bIns="34290">
            <a:spAutoFit/>
          </a:bodyPr>
          <a:lstStyle/>
          <a:p>
            <a:pPr marL="0" marR="0" lvl="0" indent="0" algn="ctr" defTabSz="914400" rtl="0" eaLnBrk="1" fontAlgn="auto" latinLnBrk="0" hangingPunct="1">
              <a:lnSpc>
                <a:spcPts val="2000"/>
              </a:lnSpc>
              <a:spcBef>
                <a:spcPts val="0"/>
              </a:spcBef>
              <a:spcAft>
                <a:spcPts val="60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Spark Stream</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工作机制</a:t>
            </a:r>
          </a:p>
        </p:txBody>
      </p:sp>
      <p:sp>
        <p:nvSpPr>
          <p:cNvPr id="4" name="文本框 3"/>
          <p:cNvSpPr txBox="1"/>
          <p:nvPr/>
        </p:nvSpPr>
        <p:spPr>
          <a:xfrm>
            <a:off x="1327092" y="1317054"/>
            <a:ext cx="4527523" cy="1476375"/>
          </a:xfrm>
          <a:prstGeom prst="rect">
            <a:avLst/>
          </a:prstGeom>
          <a:noFill/>
        </p:spPr>
        <p:txBody>
          <a:bodyPr wrap="square" rtlCol="0">
            <a:spAutoFit/>
          </a:bodyPr>
          <a:lstStyle/>
          <a:p>
            <a:r>
              <a:rPr lang="zh-CN" altLang="en-US" b="0" i="0" dirty="0">
                <a:effectLst/>
                <a:latin typeface="Inter"/>
              </a:rPr>
              <a:t>数据集来源于</a:t>
            </a:r>
            <a:r>
              <a:rPr lang="en-US" altLang="zh-CN" b="0" i="0" dirty="0">
                <a:effectLst/>
                <a:latin typeface="Inter"/>
              </a:rPr>
              <a:t>Kaggle</a:t>
            </a:r>
            <a:r>
              <a:rPr lang="zh-CN" altLang="en-US" b="0" i="0" dirty="0">
                <a:effectLst/>
                <a:latin typeface="Inter"/>
              </a:rPr>
              <a:t>，该数据集最初是由</a:t>
            </a:r>
            <a:r>
              <a:rPr lang="zh-CN" altLang="en-US" b="0" i="0" dirty="0">
                <a:solidFill>
                  <a:srgbClr val="333333"/>
                </a:solidFill>
                <a:effectLst/>
                <a:latin typeface="Arial" panose="020B0604020202020204" pitchFamily="34" charset="0"/>
              </a:rPr>
              <a:t>纽布伦斯威克大学</a:t>
            </a:r>
            <a:r>
              <a:rPr lang="zh-CN" altLang="en-US" b="0" i="0" dirty="0">
                <a:effectLst/>
                <a:latin typeface="Inter"/>
              </a:rPr>
              <a:t>创建的，用于分析</a:t>
            </a:r>
            <a:r>
              <a:rPr lang="en-US" altLang="zh-CN" b="0" i="0" dirty="0">
                <a:effectLst/>
                <a:latin typeface="Inter"/>
              </a:rPr>
              <a:t>DDoS</a:t>
            </a:r>
            <a:r>
              <a:rPr lang="zh-CN" altLang="en-US" b="0" i="0" dirty="0">
                <a:effectLst/>
                <a:latin typeface="Inter"/>
              </a:rPr>
              <a:t>数据。数据集本身基于大学服务器的日志，该日志在整个公开可用期内发现了各种</a:t>
            </a:r>
            <a:r>
              <a:rPr lang="en-US" altLang="zh-CN" b="0" i="0" dirty="0">
                <a:effectLst/>
                <a:latin typeface="Inter"/>
              </a:rPr>
              <a:t>DDoS</a:t>
            </a:r>
            <a:r>
              <a:rPr lang="zh-CN" altLang="en-US" b="0" i="0" dirty="0">
                <a:effectLst/>
                <a:latin typeface="Inter"/>
              </a:rPr>
              <a:t>攻击。</a:t>
            </a:r>
            <a:endParaRPr lang="zh-CN" altLang="en-US" dirty="0"/>
          </a:p>
        </p:txBody>
      </p:sp>
      <p:pic>
        <p:nvPicPr>
          <p:cNvPr id="2" name="图片 1"/>
          <p:cNvPicPr>
            <a:picLocks noChangeAspect="1"/>
          </p:cNvPicPr>
          <p:nvPr/>
        </p:nvPicPr>
        <p:blipFill>
          <a:blip r:embed="rId4"/>
          <a:stretch>
            <a:fillRect/>
          </a:stretch>
        </p:blipFill>
        <p:spPr>
          <a:xfrm>
            <a:off x="5854614" y="1338521"/>
            <a:ext cx="6337385" cy="1402319"/>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7387" y="3348379"/>
            <a:ext cx="4806931" cy="2795906"/>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4318" y="3348379"/>
            <a:ext cx="6197682" cy="27959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25581">
        <p:random/>
      </p:transition>
    </mc:Choice>
    <mc:Fallback xmlns="">
      <p:transition spd="slow" advTm="25581">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1+#ppt_w/2"/>
                                          </p:val>
                                        </p:tav>
                                        <p:tav tm="100000">
                                          <p:val>
                                            <p:strVal val="#ppt_x"/>
                                          </p:val>
                                        </p:tav>
                                      </p:tavLst>
                                    </p:anim>
                                    <p:anim calcmode="lin" valueType="num">
                                      <p:cBhvr additive="base">
                                        <p:cTn id="8" dur="2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矩形 2"/>
          <p:cNvSpPr/>
          <p:nvPr/>
        </p:nvSpPr>
        <p:spPr>
          <a:xfrm>
            <a:off x="0" y="0"/>
            <a:ext cx="12192000" cy="5426729"/>
          </a:xfrm>
          <a:prstGeom prst="rect">
            <a:avLst/>
          </a:prstGeom>
          <a:solidFill>
            <a:srgbClr val="0F2A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6200000">
            <a:off x="-422850" y="3940893"/>
            <a:ext cx="2212825" cy="918882"/>
          </a:xfrm>
          <a:prstGeom prst="rtTriangle">
            <a:avLst/>
          </a:prstGeom>
          <a:gradFill>
            <a:gsLst>
              <a:gs pos="39000">
                <a:srgbClr val="0C2247"/>
              </a:gs>
              <a:gs pos="7000">
                <a:srgbClr val="0C2247">
                  <a:alpha val="70000"/>
                </a:srgbClr>
              </a:gs>
            </a:gsLst>
            <a:lin ang="17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直角三角形 60"/>
          <p:cNvSpPr/>
          <p:nvPr/>
        </p:nvSpPr>
        <p:spPr>
          <a:xfrm rot="10800000">
            <a:off x="134470" y="5325035"/>
            <a:ext cx="1006667" cy="983240"/>
          </a:xfrm>
          <a:prstGeom prst="rtTriangle">
            <a:avLst/>
          </a:prstGeom>
          <a:gradFill>
            <a:gsLst>
              <a:gs pos="25000">
                <a:srgbClr val="0C2247"/>
              </a:gs>
              <a:gs pos="0">
                <a:srgbClr val="0C2247">
                  <a:alpha val="80000"/>
                </a:srgbClr>
              </a:gs>
            </a:gsLst>
            <a:lin ang="180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53353" y="715635"/>
            <a:ext cx="10085294" cy="542672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512947" y="1393993"/>
            <a:ext cx="5166103" cy="2132428"/>
            <a:chOff x="4496504" y="1876396"/>
            <a:chExt cx="5137690" cy="2132428"/>
          </a:xfrm>
        </p:grpSpPr>
        <p:sp>
          <p:nvSpPr>
            <p:cNvPr id="34" name="文本框 33"/>
            <p:cNvSpPr txBox="1"/>
            <p:nvPr/>
          </p:nvSpPr>
          <p:spPr>
            <a:xfrm>
              <a:off x="6021734" y="3049935"/>
              <a:ext cx="2354260" cy="706755"/>
            </a:xfrm>
            <a:prstGeom prst="rect">
              <a:avLst/>
            </a:prstGeom>
            <a:noFill/>
          </p:spPr>
          <p:txBody>
            <a:bodyPr wrap="none" rtlCol="0">
              <a:spAutoFit/>
            </a:bodyPr>
            <a:lstStyle/>
            <a:p>
              <a:pPr algn="ctr"/>
              <a:r>
                <a:rPr lang="zh-CN" altLang="en-US" sz="4000" spc="300">
                  <a:latin typeface="黑体" panose="02010609060101010101" pitchFamily="49" charset="-122"/>
                  <a:ea typeface="黑体" panose="02010609060101010101" pitchFamily="49" charset="-122"/>
                </a:rPr>
                <a:t>技术要点</a:t>
              </a:r>
              <a:endParaRPr lang="zh-CN" altLang="en-US" sz="4000" spc="300" dirty="0">
                <a:latin typeface="黑体" panose="02010609060101010101" pitchFamily="49" charset="-122"/>
                <a:ea typeface="黑体" panose="02010609060101010101" pitchFamily="49" charset="-122"/>
              </a:endParaRPr>
            </a:p>
          </p:txBody>
        </p:sp>
        <p:cxnSp>
          <p:nvCxnSpPr>
            <p:cNvPr id="35" name="直接连接符 34"/>
            <p:cNvCxnSpPr/>
            <p:nvPr/>
          </p:nvCxnSpPr>
          <p:spPr>
            <a:xfrm>
              <a:off x="4496504" y="2843687"/>
              <a:ext cx="513769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96504" y="4008824"/>
              <a:ext cx="513769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486886" y="1876396"/>
              <a:ext cx="3970920" cy="922020"/>
            </a:xfrm>
            <a:prstGeom prst="rect">
              <a:avLst/>
            </a:prstGeom>
            <a:noFill/>
          </p:spPr>
          <p:txBody>
            <a:bodyPr wrap="none" rtlCol="0">
              <a:spAutoFit/>
            </a:bodyPr>
            <a:lstStyle/>
            <a:p>
              <a:r>
                <a:rPr lang="en-US" altLang="zh-CN" sz="5400" spc="300" dirty="0">
                  <a:solidFill>
                    <a:srgbClr val="0C2247"/>
                  </a:solidFill>
                  <a:latin typeface="黑体" panose="02010609060101010101" pitchFamily="49" charset="-122"/>
                  <a:ea typeface="黑体" panose="02010609060101010101" pitchFamily="49" charset="-122"/>
                </a:rPr>
                <a:t>PART THREE</a:t>
              </a:r>
              <a:endParaRPr lang="zh-CN" altLang="en-US" sz="5400" spc="300" dirty="0">
                <a:solidFill>
                  <a:srgbClr val="0C2247"/>
                </a:solidFill>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8003">
        <p:random/>
      </p:transition>
    </mc:Choice>
    <mc:Fallback xmlns="">
      <p:transition spd="slow" advTm="8003">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121329" y="75560"/>
            <a:ext cx="994934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en-US" altLang="zh-CN"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背景介绍</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数据集</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white"/>
                </a:solidFill>
                <a:latin typeface="黑体" panose="02010609060101010101" pitchFamily="49" charset="-122"/>
                <a:ea typeface="黑体" panose="02010609060101010101" pitchFamily="49" charset="-122"/>
              </a:rPr>
              <a:t>技术要点</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spc="30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总结</a:t>
            </a:r>
            <a:r>
              <a:rPr lang="zh-CN" altLang="en-US" spc="300" dirty="0">
                <a:solidFill>
                  <a:prstClr val="white"/>
                </a:solidFill>
                <a:latin typeface="黑体" panose="02010609060101010101" pitchFamily="49" charset="-122"/>
                <a:ea typeface="黑体" panose="02010609060101010101" pitchFamily="49" charset="-122"/>
              </a:rPr>
              <a:t>   </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8" y="5566945"/>
            <a:ext cx="1291644" cy="1291055"/>
          </a:xfrm>
          <a:prstGeom prst="rect">
            <a:avLst/>
          </a:prstGeom>
        </p:spPr>
      </p:pic>
      <p:grpSp>
        <p:nvGrpSpPr>
          <p:cNvPr id="25" name="组合 24"/>
          <p:cNvGrpSpPr/>
          <p:nvPr/>
        </p:nvGrpSpPr>
        <p:grpSpPr>
          <a:xfrm>
            <a:off x="1121410" y="793750"/>
            <a:ext cx="6825803" cy="523240"/>
            <a:chOff x="304800" y="162968"/>
            <a:chExt cx="6207721" cy="523220"/>
          </a:xfrm>
        </p:grpSpPr>
        <p:sp>
          <p:nvSpPr>
            <p:cNvPr id="26" name="文本框 25"/>
            <p:cNvSpPr txBox="1"/>
            <p:nvPr/>
          </p:nvSpPr>
          <p:spPr>
            <a:xfrm>
              <a:off x="430610" y="162968"/>
              <a:ext cx="6081911" cy="521950"/>
            </a:xfrm>
            <a:prstGeom prst="rect">
              <a:avLst/>
            </a:prstGeom>
            <a:solidFill>
              <a:schemeClr val="bg1"/>
            </a:solidFill>
          </p:spPr>
          <p:txBody>
            <a:bodyPr wrap="square" rtlCol="0">
              <a:spAutoFit/>
            </a:bodyPr>
            <a:lstStyle/>
            <a:p>
              <a:pPr>
                <a:defRPr/>
              </a:pPr>
              <a:r>
                <a:rPr kumimoji="0" lang="en-US" altLang="zh-CN" sz="2800" b="1" i="0" u="none" strike="noStrike" kern="1200" cap="none" spc="0" normalizeH="0" baseline="0" noProof="0" dirty="0">
                  <a:ln>
                    <a:noFill/>
                  </a:ln>
                  <a:solidFill>
                    <a:srgbClr val="173F87"/>
                  </a:solidFill>
                  <a:effectLst/>
                  <a:uLnTx/>
                  <a:uFillTx/>
                  <a:latin typeface="Calibri" panose="020F0502020204030204"/>
                  <a:ea typeface="宋体" panose="02010600030101010101" pitchFamily="2" charset="-122"/>
                  <a:cs typeface="+mn-ea"/>
                  <a:sym typeface="+mn-lt"/>
                </a:rPr>
                <a:t>3.1</a:t>
              </a:r>
              <a:r>
                <a:rPr lang="en-US" altLang="zh-CN" sz="2800" b="1" noProof="0" dirty="0" err="1">
                  <a:ln>
                    <a:noFill/>
                  </a:ln>
                  <a:solidFill>
                    <a:srgbClr val="173F87"/>
                  </a:solidFill>
                  <a:effectLst/>
                  <a:uLnTx/>
                  <a:uFillTx/>
                  <a:latin typeface="Calibri" panose="020F0502020204030204"/>
                  <a:ea typeface="宋体" panose="02010600030101010101" pitchFamily="2" charset="-122"/>
                  <a:cs typeface="+mn-ea"/>
                  <a:sym typeface="+mn-lt"/>
                </a:rPr>
                <a:t>Flume+Kafka+Spark Streaming</a:t>
              </a:r>
              <a:r>
                <a:rPr lang="zh-CN" altLang="en-US" sz="2800" b="1" noProof="0" dirty="0" err="1">
                  <a:ln>
                    <a:noFill/>
                  </a:ln>
                  <a:solidFill>
                    <a:srgbClr val="173F87"/>
                  </a:solidFill>
                  <a:effectLst/>
                  <a:uLnTx/>
                  <a:uFillTx/>
                  <a:latin typeface="Calibri" panose="020F0502020204030204"/>
                  <a:ea typeface="宋体" panose="02010600030101010101" pitchFamily="2" charset="-122"/>
                  <a:cs typeface="+mn-ea"/>
                  <a:sym typeface="+mn-lt"/>
                </a:rPr>
                <a:t>框架</a:t>
              </a:r>
            </a:p>
          </p:txBody>
        </p:sp>
        <p:sp>
          <p:nvSpPr>
            <p:cNvPr id="27" name="矩形 26"/>
            <p:cNvSpPr/>
            <p:nvPr/>
          </p:nvSpPr>
          <p:spPr>
            <a:xfrm>
              <a:off x="304800" y="162968"/>
              <a:ext cx="125812" cy="523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sp>
        <p:nvSpPr>
          <p:cNvPr id="10" name="Rectangle 71"/>
          <p:cNvSpPr/>
          <p:nvPr/>
        </p:nvSpPr>
        <p:spPr>
          <a:xfrm>
            <a:off x="4413177" y="6298717"/>
            <a:ext cx="3025591" cy="325730"/>
          </a:xfrm>
          <a:prstGeom prst="rect">
            <a:avLst/>
          </a:prstGeom>
        </p:spPr>
        <p:txBody>
          <a:bodyPr wrap="square" lIns="68580" tIns="34290" rIns="68580" bIns="34290">
            <a:spAutoFit/>
          </a:bodyPr>
          <a:lstStyle/>
          <a:p>
            <a:pPr marL="0" marR="0" lvl="0" indent="0" algn="ctr" defTabSz="914400" rtl="0" eaLnBrk="1" fontAlgn="auto" latinLnBrk="0" hangingPunct="1">
              <a:lnSpc>
                <a:spcPts val="2000"/>
              </a:lnSpc>
              <a:spcBef>
                <a:spcPts val="0"/>
              </a:spcBef>
              <a:spcAft>
                <a:spcPts val="60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Spark Stream</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工作机制</a:t>
            </a:r>
          </a:p>
        </p:txBody>
      </p:sp>
      <p:sp>
        <p:nvSpPr>
          <p:cNvPr id="4" name="文本框 3"/>
          <p:cNvSpPr txBox="1"/>
          <p:nvPr/>
        </p:nvSpPr>
        <p:spPr>
          <a:xfrm>
            <a:off x="1259746" y="2079063"/>
            <a:ext cx="9895205" cy="3139321"/>
          </a:xfrm>
          <a:prstGeom prst="rect">
            <a:avLst/>
          </a:prstGeom>
          <a:noFill/>
        </p:spPr>
        <p:txBody>
          <a:bodyPr wrap="square" rtlCol="0">
            <a:spAutoFit/>
          </a:bodyPr>
          <a:lstStyle/>
          <a:p>
            <a:pPr algn="l"/>
            <a:r>
              <a:rPr lang="zh-CN" altLang="en-US" dirty="0">
                <a:solidFill>
                  <a:srgbClr val="4D4D4D"/>
                </a:solidFill>
                <a:effectLst/>
                <a:latin typeface="-apple-system"/>
                <a:sym typeface="+mn-ea"/>
              </a:rPr>
              <a:t>使用</a:t>
            </a:r>
            <a:r>
              <a:rPr lang="en-US" altLang="zh-CN" dirty="0" err="1">
                <a:solidFill>
                  <a:srgbClr val="4D4D4D"/>
                </a:solidFill>
                <a:effectLst/>
                <a:latin typeface="-apple-system"/>
                <a:sym typeface="+mn-ea"/>
              </a:rPr>
              <a:t>Flume+Kafka</a:t>
            </a:r>
            <a:r>
              <a:rPr lang="zh-CN" altLang="en-US" dirty="0">
                <a:solidFill>
                  <a:srgbClr val="4D4D4D"/>
                </a:solidFill>
                <a:effectLst/>
                <a:latin typeface="-apple-system"/>
                <a:sym typeface="+mn-ea"/>
              </a:rPr>
              <a:t>架构完成实时流式的日志处理，后面再连接上</a:t>
            </a:r>
            <a:r>
              <a:rPr lang="en-US" altLang="zh-CN" dirty="0">
                <a:solidFill>
                  <a:srgbClr val="4D4D4D"/>
                </a:solidFill>
                <a:effectLst/>
                <a:latin typeface="-apple-system"/>
                <a:sym typeface="+mn-ea"/>
              </a:rPr>
              <a:t>Spark Streaming</a:t>
            </a:r>
            <a:r>
              <a:rPr lang="zh-CN" altLang="en-US" dirty="0">
                <a:solidFill>
                  <a:srgbClr val="4D4D4D"/>
                </a:solidFill>
                <a:effectLst/>
                <a:latin typeface="-apple-system"/>
                <a:sym typeface="+mn-ea"/>
              </a:rPr>
              <a:t>流式实时处理技术，从而完成日志实时解析的目标。</a:t>
            </a:r>
            <a:endParaRPr lang="en-US" altLang="zh-CN" dirty="0">
              <a:solidFill>
                <a:srgbClr val="4D4D4D"/>
              </a:solidFill>
              <a:effectLst/>
              <a:latin typeface="-apple-system"/>
              <a:sym typeface="+mn-ea"/>
            </a:endParaRPr>
          </a:p>
          <a:p>
            <a:pPr algn="l"/>
            <a:endParaRPr lang="zh-CN" altLang="en-US" dirty="0">
              <a:solidFill>
                <a:srgbClr val="4D4D4D"/>
              </a:solidFill>
              <a:effectLst/>
              <a:latin typeface="-apple-system"/>
              <a:sym typeface="+mn-ea"/>
            </a:endParaRPr>
          </a:p>
          <a:p>
            <a:pPr algn="l"/>
            <a:r>
              <a:rPr lang="zh-CN" altLang="en-US" dirty="0">
                <a:solidFill>
                  <a:srgbClr val="4D4D4D"/>
                </a:solidFill>
                <a:effectLst/>
                <a:latin typeface="-apple-system"/>
                <a:sym typeface="+mn-ea"/>
              </a:rPr>
              <a:t>第一、如果</a:t>
            </a:r>
            <a:r>
              <a:rPr lang="en-US" altLang="zh-CN" dirty="0">
                <a:solidFill>
                  <a:srgbClr val="4D4D4D"/>
                </a:solidFill>
                <a:effectLst/>
                <a:latin typeface="-apple-system"/>
                <a:sym typeface="+mn-ea"/>
              </a:rPr>
              <a:t>Flume</a:t>
            </a:r>
            <a:r>
              <a:rPr lang="zh-CN" altLang="en-US" dirty="0">
                <a:solidFill>
                  <a:srgbClr val="4D4D4D"/>
                </a:solidFill>
                <a:effectLst/>
                <a:latin typeface="-apple-system"/>
                <a:sym typeface="+mn-ea"/>
              </a:rPr>
              <a:t>直接对接实时计算框架，当数据采集速度大于数据处理速度，很容易发生数据堆积或者数据丢失，而</a:t>
            </a:r>
            <a:r>
              <a:rPr lang="en-US" altLang="zh-CN" dirty="0" err="1">
                <a:solidFill>
                  <a:srgbClr val="4D4D4D"/>
                </a:solidFill>
                <a:effectLst/>
                <a:latin typeface="-apple-system"/>
                <a:sym typeface="+mn-ea"/>
              </a:rPr>
              <a:t>kafka</a:t>
            </a:r>
            <a:r>
              <a:rPr lang="zh-CN" altLang="en-US" dirty="0">
                <a:solidFill>
                  <a:srgbClr val="4D4D4D"/>
                </a:solidFill>
                <a:effectLst/>
                <a:latin typeface="-apple-system"/>
                <a:sym typeface="+mn-ea"/>
              </a:rPr>
              <a:t>可以当做一个消息缓存队列，从广义上理解，把它当做一个数据库，可以存放一段时间的数据。</a:t>
            </a:r>
            <a:endParaRPr lang="en-US" altLang="zh-CN" dirty="0">
              <a:solidFill>
                <a:srgbClr val="4D4D4D"/>
              </a:solidFill>
              <a:effectLst/>
              <a:latin typeface="-apple-system"/>
              <a:sym typeface="+mn-ea"/>
            </a:endParaRPr>
          </a:p>
          <a:p>
            <a:pPr algn="l"/>
            <a:endParaRPr lang="zh-CN" altLang="en-US" dirty="0">
              <a:solidFill>
                <a:srgbClr val="4D4D4D"/>
              </a:solidFill>
              <a:effectLst/>
              <a:latin typeface="-apple-system"/>
              <a:sym typeface="+mn-ea"/>
            </a:endParaRPr>
          </a:p>
          <a:p>
            <a:pPr algn="l"/>
            <a:r>
              <a:rPr lang="zh-CN" altLang="en-US" dirty="0">
                <a:solidFill>
                  <a:srgbClr val="4D4D4D"/>
                </a:solidFill>
                <a:effectLst/>
                <a:latin typeface="-apple-system"/>
                <a:sym typeface="+mn-ea"/>
              </a:rPr>
              <a:t>第二、</a:t>
            </a:r>
            <a:r>
              <a:rPr lang="en-US" altLang="zh-CN" dirty="0">
                <a:solidFill>
                  <a:srgbClr val="4D4D4D"/>
                </a:solidFill>
                <a:effectLst/>
                <a:latin typeface="-apple-system"/>
                <a:sym typeface="+mn-ea"/>
              </a:rPr>
              <a:t>Kafka</a:t>
            </a:r>
            <a:r>
              <a:rPr lang="zh-CN" altLang="en-US" dirty="0">
                <a:solidFill>
                  <a:srgbClr val="4D4D4D"/>
                </a:solidFill>
                <a:effectLst/>
                <a:latin typeface="-apple-system"/>
                <a:sym typeface="+mn-ea"/>
              </a:rPr>
              <a:t>属于中间件，一个明显的优势就是使各层解耦，使得出错时不会干扰其他组件。</a:t>
            </a:r>
            <a:endParaRPr lang="zh-CN" altLang="en-US" b="0" i="0" dirty="0">
              <a:solidFill>
                <a:srgbClr val="4D4D4D"/>
              </a:solidFill>
              <a:effectLst/>
              <a:latin typeface="-apple-system"/>
            </a:endParaRPr>
          </a:p>
          <a:p>
            <a:pPr algn="l"/>
            <a:r>
              <a:rPr lang="zh-CN" altLang="en-US" dirty="0">
                <a:solidFill>
                  <a:srgbClr val="4D4D4D"/>
                </a:solidFill>
                <a:effectLst/>
                <a:latin typeface="-apple-system"/>
                <a:sym typeface="+mn-ea"/>
              </a:rPr>
              <a:t>因此数据从数据源到</a:t>
            </a:r>
            <a:r>
              <a:rPr lang="en-US" altLang="zh-CN" dirty="0">
                <a:solidFill>
                  <a:srgbClr val="4D4D4D"/>
                </a:solidFill>
                <a:effectLst/>
                <a:latin typeface="-apple-system"/>
                <a:sym typeface="+mn-ea"/>
              </a:rPr>
              <a:t>flume</a:t>
            </a:r>
            <a:r>
              <a:rPr lang="zh-CN" altLang="en-US" dirty="0">
                <a:solidFill>
                  <a:srgbClr val="4D4D4D"/>
                </a:solidFill>
                <a:effectLst/>
                <a:latin typeface="-apple-system"/>
                <a:sym typeface="+mn-ea"/>
              </a:rPr>
              <a:t>再到</a:t>
            </a:r>
            <a:r>
              <a:rPr lang="en-US" altLang="zh-CN" dirty="0">
                <a:solidFill>
                  <a:srgbClr val="4D4D4D"/>
                </a:solidFill>
                <a:effectLst/>
                <a:latin typeface="-apple-system"/>
                <a:sym typeface="+mn-ea"/>
              </a:rPr>
              <a:t>Kafka</a:t>
            </a:r>
            <a:r>
              <a:rPr lang="zh-CN" altLang="en-US" dirty="0">
                <a:solidFill>
                  <a:srgbClr val="4D4D4D"/>
                </a:solidFill>
                <a:effectLst/>
                <a:latin typeface="-apple-system"/>
                <a:sym typeface="+mn-ea"/>
              </a:rPr>
              <a:t>时，数据一方面可以同步到</a:t>
            </a:r>
            <a:r>
              <a:rPr lang="en-US" altLang="zh-CN" dirty="0">
                <a:solidFill>
                  <a:srgbClr val="4D4D4D"/>
                </a:solidFill>
                <a:effectLst/>
                <a:latin typeface="-apple-system"/>
                <a:sym typeface="+mn-ea"/>
              </a:rPr>
              <a:t>HDFS</a:t>
            </a:r>
            <a:r>
              <a:rPr lang="zh-CN" altLang="en-US" dirty="0">
                <a:solidFill>
                  <a:srgbClr val="4D4D4D"/>
                </a:solidFill>
                <a:effectLst/>
                <a:latin typeface="-apple-system"/>
                <a:sym typeface="+mn-ea"/>
              </a:rPr>
              <a:t>做离线计算，另一方面可以做实时计算，可实现数据多分发。</a:t>
            </a:r>
            <a:endParaRPr lang="zh-CN" altLang="en-US" b="0" i="0" dirty="0">
              <a:solidFill>
                <a:srgbClr val="4D4D4D"/>
              </a:solidFill>
              <a:effectLst/>
              <a:latin typeface="-apple-system"/>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61534">
        <p:random/>
      </p:transition>
    </mc:Choice>
    <mc:Fallback xmlns="">
      <p:transition spd="slow" advTm="61534">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1+#ppt_w/2"/>
                                          </p:val>
                                        </p:tav>
                                        <p:tav tm="100000">
                                          <p:val>
                                            <p:strVal val="#ppt_x"/>
                                          </p:val>
                                        </p:tav>
                                      </p:tavLst>
                                    </p:anim>
                                    <p:anim calcmode="lin" valueType="num">
                                      <p:cBhvr additive="base">
                                        <p:cTn id="8" dur="2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121329" y="75560"/>
            <a:ext cx="994934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en-US" altLang="zh-CN" sz="1800" b="0" i="0" u="none" strike="noStrike" kern="1200" cap="none" spc="30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背景介绍</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黑体" panose="02010609060101010101" pitchFamily="49" charset="-122"/>
                <a:ea typeface="黑体" panose="02010609060101010101" pitchFamily="49" charset="-122"/>
                <a:cs typeface="+mn-cs"/>
              </a:rPr>
              <a:t>      </a:t>
            </a:r>
            <a:r>
              <a:rPr kumimoji="0" lang="zh-CN" sz="1800" b="0" i="0" u="none" strike="noStrike" kern="1200" cap="none" spc="300" normalizeH="0" baseline="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数据集</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0" i="0" u="none" strike="noStrike" kern="1200" cap="none" spc="300" normalizeH="0" baseline="0" noProof="0" dirty="0">
                <a:ln>
                  <a:noFill/>
                </a:ln>
                <a:solidFill>
                  <a:prstClr val="black">
                    <a:lumMod val="50000"/>
                    <a:lumOff val="50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white"/>
                </a:solidFill>
                <a:latin typeface="黑体" panose="02010609060101010101" pitchFamily="49" charset="-122"/>
                <a:ea typeface="黑体" panose="02010609060101010101" pitchFamily="49" charset="-122"/>
              </a:rPr>
              <a:t>技术要点</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pc="300" dirty="0">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  </a:t>
            </a:r>
            <a:r>
              <a:rPr lang="zh-CN" spc="300" dirty="0" err="1">
                <a:solidFill>
                  <a:prstClr val="black">
                    <a:lumMod val="50000"/>
                    <a:lumOff val="50000"/>
                  </a:prstClr>
                </a:solidFill>
                <a:latin typeface="Times New Roman" panose="02020603050405020304" pitchFamily="18" charset="0"/>
                <a:ea typeface="黑体" panose="02010609060101010101" pitchFamily="49" charset="-122"/>
                <a:cs typeface="Times New Roman" panose="02020603050405020304" pitchFamily="18" charset="0"/>
              </a:rPr>
              <a:t>总结</a:t>
            </a:r>
            <a:r>
              <a:rPr lang="zh-CN" altLang="en-US" spc="300" dirty="0">
                <a:solidFill>
                  <a:prstClr val="white"/>
                </a:solidFill>
                <a:latin typeface="黑体" panose="02010609060101010101" pitchFamily="49" charset="-122"/>
                <a:ea typeface="黑体" panose="02010609060101010101" pitchFamily="49" charset="-122"/>
              </a:rPr>
              <a:t>   </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8" y="5566945"/>
            <a:ext cx="1291644" cy="1291055"/>
          </a:xfrm>
          <a:prstGeom prst="rect">
            <a:avLst/>
          </a:prstGeom>
        </p:spPr>
      </p:pic>
      <p:grpSp>
        <p:nvGrpSpPr>
          <p:cNvPr id="25" name="组合 24"/>
          <p:cNvGrpSpPr/>
          <p:nvPr/>
        </p:nvGrpSpPr>
        <p:grpSpPr>
          <a:xfrm>
            <a:off x="1121410" y="793750"/>
            <a:ext cx="5996305" cy="523240"/>
            <a:chOff x="304800" y="162968"/>
            <a:chExt cx="5453335" cy="523220"/>
          </a:xfrm>
        </p:grpSpPr>
        <p:sp>
          <p:nvSpPr>
            <p:cNvPr id="26" name="文本框 25"/>
            <p:cNvSpPr txBox="1"/>
            <p:nvPr/>
          </p:nvSpPr>
          <p:spPr>
            <a:xfrm>
              <a:off x="430610" y="162968"/>
              <a:ext cx="5327525" cy="521950"/>
            </a:xfrm>
            <a:prstGeom prst="rect">
              <a:avLst/>
            </a:prstGeom>
            <a:solidFill>
              <a:schemeClr val="bg1"/>
            </a:solidFill>
          </p:spPr>
          <p:txBody>
            <a:bodyPr wrap="square" rtlCol="0">
              <a:spAutoFit/>
            </a:bodyPr>
            <a:lstStyle/>
            <a:p>
              <a:pPr>
                <a:defRPr/>
              </a:pPr>
              <a:r>
                <a:rPr kumimoji="0" lang="en-US" altLang="zh-CN" sz="2800" b="1" i="0" u="none" strike="noStrike" kern="1200" cap="none" spc="0" normalizeH="0" baseline="0" noProof="0" dirty="0">
                  <a:ln>
                    <a:noFill/>
                  </a:ln>
                  <a:solidFill>
                    <a:srgbClr val="173F87"/>
                  </a:solidFill>
                  <a:effectLst/>
                  <a:uLnTx/>
                  <a:uFillTx/>
                  <a:latin typeface="Calibri" panose="020F0502020204030204"/>
                  <a:ea typeface="宋体" panose="02010600030101010101" pitchFamily="2" charset="-122"/>
                  <a:cs typeface="+mn-ea"/>
                  <a:sym typeface="+mn-lt"/>
                </a:rPr>
                <a:t>3.2</a:t>
              </a:r>
              <a:r>
                <a:rPr lang="zh-CN" sz="2800" b="1" noProof="0" dirty="0" err="1">
                  <a:ln>
                    <a:noFill/>
                  </a:ln>
                  <a:solidFill>
                    <a:srgbClr val="173F87"/>
                  </a:solidFill>
                  <a:effectLst/>
                  <a:uLnTx/>
                  <a:uFillTx/>
                  <a:latin typeface="Calibri" panose="020F0502020204030204"/>
                  <a:ea typeface="宋体" panose="02010600030101010101" pitchFamily="2" charset="-122"/>
                  <a:cs typeface="+mn-ea"/>
                  <a:sym typeface="+mn-lt"/>
                </a:rPr>
                <a:t>两种预测模型</a:t>
              </a:r>
            </a:p>
          </p:txBody>
        </p:sp>
        <p:sp>
          <p:nvSpPr>
            <p:cNvPr id="27" name="矩形 26"/>
            <p:cNvSpPr/>
            <p:nvPr/>
          </p:nvSpPr>
          <p:spPr>
            <a:xfrm>
              <a:off x="304800" y="162968"/>
              <a:ext cx="125812" cy="523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ea"/>
                <a:sym typeface="+mn-lt"/>
              </a:endParaRPr>
            </a:p>
          </p:txBody>
        </p:sp>
      </p:grpSp>
      <p:sp>
        <p:nvSpPr>
          <p:cNvPr id="10" name="Rectangle 71"/>
          <p:cNvSpPr/>
          <p:nvPr/>
        </p:nvSpPr>
        <p:spPr>
          <a:xfrm>
            <a:off x="4413177" y="6298717"/>
            <a:ext cx="3025591" cy="325730"/>
          </a:xfrm>
          <a:prstGeom prst="rect">
            <a:avLst/>
          </a:prstGeom>
        </p:spPr>
        <p:txBody>
          <a:bodyPr wrap="square" lIns="68580" tIns="34290" rIns="68580" bIns="34290">
            <a:spAutoFit/>
          </a:bodyPr>
          <a:lstStyle/>
          <a:p>
            <a:pPr marL="0" marR="0" lvl="0" indent="0" algn="ctr" defTabSz="914400" rtl="0" eaLnBrk="1" fontAlgn="auto" latinLnBrk="0" hangingPunct="1">
              <a:lnSpc>
                <a:spcPts val="2000"/>
              </a:lnSpc>
              <a:spcBef>
                <a:spcPts val="0"/>
              </a:spcBef>
              <a:spcAft>
                <a:spcPts val="60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Spark Stream</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工作机制</a:t>
            </a:r>
          </a:p>
        </p:txBody>
      </p:sp>
      <p:sp>
        <p:nvSpPr>
          <p:cNvPr id="4" name="文本框 3"/>
          <p:cNvSpPr txBox="1"/>
          <p:nvPr/>
        </p:nvSpPr>
        <p:spPr>
          <a:xfrm>
            <a:off x="1327092" y="2251089"/>
            <a:ext cx="3802961" cy="1754326"/>
          </a:xfrm>
          <a:prstGeom prst="rect">
            <a:avLst/>
          </a:prstGeom>
          <a:noFill/>
        </p:spPr>
        <p:txBody>
          <a:bodyPr wrap="square" rtlCol="0">
            <a:spAutoFit/>
          </a:bodyPr>
          <a:lstStyle/>
          <a:p>
            <a:r>
              <a:rPr lang="zh-CN" altLang="en-US" dirty="0">
                <a:solidFill>
                  <a:srgbClr val="333333"/>
                </a:solidFill>
                <a:effectLst/>
                <a:latin typeface="Arial" panose="020B0604020202020204" pitchFamily="34" charset="0"/>
                <a:sym typeface="+mn-ea"/>
              </a:rPr>
              <a:t>决策树</a:t>
            </a:r>
            <a:r>
              <a:rPr lang="en-US" altLang="zh-CN" dirty="0">
                <a:solidFill>
                  <a:srgbClr val="333333"/>
                </a:solidFill>
                <a:effectLst/>
                <a:latin typeface="Arial" panose="020B0604020202020204" pitchFamily="34" charset="0"/>
                <a:sym typeface="+mn-ea"/>
              </a:rPr>
              <a:t>(Decision Tree</a:t>
            </a:r>
            <a:r>
              <a:rPr lang="zh-CN" altLang="en-US" dirty="0">
                <a:solidFill>
                  <a:srgbClr val="333333"/>
                </a:solidFill>
                <a:effectLst/>
                <a:latin typeface="Arial" panose="020B0604020202020204" pitchFamily="34" charset="0"/>
                <a:sym typeface="+mn-ea"/>
              </a:rPr>
              <a:t>）是在已知各种情况发生概率的</a:t>
            </a:r>
            <a:r>
              <a:rPr lang="zh-CN" altLang="en-US" dirty="0">
                <a:solidFill>
                  <a:srgbClr val="136EC2"/>
                </a:solidFill>
                <a:effectLst/>
                <a:latin typeface="Arial" panose="020B0604020202020204" pitchFamily="34" charset="0"/>
                <a:sym typeface="+mn-ea"/>
                <a:hlinkClick r:id="rId4"/>
              </a:rPr>
              <a:t>基础</a:t>
            </a:r>
            <a:r>
              <a:rPr lang="zh-CN" altLang="en-US" dirty="0">
                <a:solidFill>
                  <a:srgbClr val="333333"/>
                </a:solidFill>
                <a:effectLst/>
                <a:latin typeface="Arial" panose="020B0604020202020204" pitchFamily="34" charset="0"/>
                <a:sym typeface="+mn-ea"/>
              </a:rPr>
              <a:t>上，通过构成决策树来求取净现值的</a:t>
            </a:r>
            <a:r>
              <a:rPr lang="zh-CN" altLang="en-US" dirty="0">
                <a:solidFill>
                  <a:srgbClr val="136EC2"/>
                </a:solidFill>
                <a:effectLst/>
                <a:latin typeface="Arial" panose="020B0604020202020204" pitchFamily="34" charset="0"/>
                <a:sym typeface="+mn-ea"/>
                <a:hlinkClick r:id="rId5"/>
              </a:rPr>
              <a:t>期望</a:t>
            </a:r>
            <a:r>
              <a:rPr lang="zh-CN" altLang="en-US" dirty="0">
                <a:solidFill>
                  <a:srgbClr val="333333"/>
                </a:solidFill>
                <a:effectLst/>
                <a:latin typeface="Arial" panose="020B0604020202020204" pitchFamily="34" charset="0"/>
                <a:sym typeface="+mn-ea"/>
              </a:rPr>
              <a:t>值大于等于零的概率，评价项目风险，判断其可行性的决策分析方法，是直观运用概率分析的一种图解法。</a:t>
            </a:r>
            <a:endParaRPr lang="zh-CN" altLang="en-US" dirty="0"/>
          </a:p>
        </p:txBody>
      </p:sp>
      <p:pic>
        <p:nvPicPr>
          <p:cNvPr id="6" name="图片 5"/>
          <p:cNvPicPr>
            <a:picLocks noChangeAspect="1"/>
          </p:cNvPicPr>
          <p:nvPr/>
        </p:nvPicPr>
        <p:blipFill>
          <a:blip r:embed="rId6"/>
          <a:stretch>
            <a:fillRect/>
          </a:stretch>
        </p:blipFill>
        <p:spPr>
          <a:xfrm>
            <a:off x="6212074" y="1317054"/>
            <a:ext cx="5730429" cy="4332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44770">
        <p:random/>
      </p:transition>
    </mc:Choice>
    <mc:Fallback xmlns="">
      <p:transition spd="slow" advTm="4477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1+#ppt_w/2"/>
                                          </p:val>
                                        </p:tav>
                                        <p:tav tm="100000">
                                          <p:val>
                                            <p:strVal val="#ppt_x"/>
                                          </p:val>
                                        </p:tav>
                                      </p:tavLst>
                                    </p:anim>
                                    <p:anim calcmode="lin" valueType="num">
                                      <p:cBhvr additive="base">
                                        <p:cTn id="8" dur="2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PRESENTATION_TITLE" val="创意中国风年终总结述职报告PPT模板"/>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033.1574803149606,&quot;width&quot;:2034.0850393700787}"/>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315,&quot;width&quot;:9075}"/>
</p:tagLst>
</file>

<file path=ppt/theme/theme1.xml><?xml version="1.0" encoding="utf-8"?>
<a:theme xmlns:a="http://schemas.openxmlformats.org/drawingml/2006/main" name="千库网">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861</Words>
  <Application>Microsoft Office PowerPoint</Application>
  <PresentationFormat>宽屏</PresentationFormat>
  <Paragraphs>67</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-apple-system</vt:lpstr>
      <vt:lpstr>Inter</vt:lpstr>
      <vt:lpstr>黑体</vt:lpstr>
      <vt:lpstr>宋体</vt:lpstr>
      <vt:lpstr>微软雅黑</vt:lpstr>
      <vt:lpstr>Arial</vt:lpstr>
      <vt:lpstr>Calibri</vt:lpstr>
      <vt:lpstr>Times New Roman</vt:lpstr>
      <vt:lpstr>千库网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创意中国风年终总结述职报告PPT模板</dc:title>
  <dc:creator>优品PPT</dc:creator>
  <dc:description>http://www.ypppt.com/</dc:description>
  <cp:lastModifiedBy>李 亚玲</cp:lastModifiedBy>
  <cp:revision>285</cp:revision>
  <dcterms:created xsi:type="dcterms:W3CDTF">2017-10-10T10:00:00Z</dcterms:created>
  <dcterms:modified xsi:type="dcterms:W3CDTF">2022-01-05T10:18:51Z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