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6" r:id="rId3"/>
    <p:sldId id="301" r:id="rId4"/>
    <p:sldId id="277" r:id="rId5"/>
    <p:sldId id="299" r:id="rId6"/>
    <p:sldId id="341" r:id="rId7"/>
    <p:sldId id="302" r:id="rId8"/>
    <p:sldId id="328" r:id="rId9"/>
    <p:sldId id="329" r:id="rId10"/>
    <p:sldId id="330" r:id="rId11"/>
    <p:sldId id="327" r:id="rId12"/>
    <p:sldId id="280" r:id="rId13"/>
    <p:sldId id="319" r:id="rId14"/>
    <p:sldId id="320" r:id="rId15"/>
    <p:sldId id="321" r:id="rId16"/>
    <p:sldId id="322" r:id="rId17"/>
    <p:sldId id="323" r:id="rId18"/>
    <p:sldId id="324" r:id="rId19"/>
    <p:sldId id="325" r:id="rId20"/>
    <p:sldId id="26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00" autoAdjust="0"/>
    <p:restoredTop sz="94648"/>
  </p:normalViewPr>
  <p:slideViewPr>
    <p:cSldViewPr snapToGrid="0">
      <p:cViewPr varScale="1">
        <p:scale>
          <a:sx n="88" d="100"/>
          <a:sy n="88" d="100"/>
        </p:scale>
        <p:origin x="77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2T17:07:51.261"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11-02T17:07:51.26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C176C-4897-4EE2-BA15-9E28C18E5198}"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44E18-F227-40CD-AC3B-CA468E450A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近年来，随着无线通信技术飞速发展，频谱资源日趋紧张，可重构滤波器作为可重构系统之中的关键器件，能够有效的利用有限的频谱资源，缓解频谱资源日益紧缺的状况。</a:t>
            </a:r>
            <a:endParaRPr lang="zh-CN" altLang="en-US" dirty="0"/>
          </a:p>
        </p:txBody>
      </p:sp>
      <p:sp>
        <p:nvSpPr>
          <p:cNvPr id="4" name="灯片编号占位符 3"/>
          <p:cNvSpPr>
            <a:spLocks noGrp="1"/>
          </p:cNvSpPr>
          <p:nvPr>
            <p:ph type="sldNum" sz="quarter" idx="5"/>
          </p:nvPr>
        </p:nvSpPr>
        <p:spPr/>
        <p:txBody>
          <a:bodyPr/>
          <a:lstStyle/>
          <a:p>
            <a:fld id="{19644E18-F227-40CD-AC3B-CA468E450A83}"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近年来，随着无线通信技术飞速发展，频谱资源日趋紧张，可重构滤波器作为可重构系统之中的关键器件，能够有效的利用有限的频谱资源，缓解频谱资源日益紧缺的状况。</a:t>
            </a:r>
            <a:endParaRPr lang="zh-CN" altLang="en-US" dirty="0"/>
          </a:p>
        </p:txBody>
      </p:sp>
      <p:sp>
        <p:nvSpPr>
          <p:cNvPr id="4" name="灯片编号占位符 3"/>
          <p:cNvSpPr>
            <a:spLocks noGrp="1"/>
          </p:cNvSpPr>
          <p:nvPr>
            <p:ph type="sldNum" sz="quarter" idx="5"/>
          </p:nvPr>
        </p:nvSpPr>
        <p:spPr/>
        <p:txBody>
          <a:bodyPr/>
          <a:lstStyle/>
          <a:p>
            <a:fld id="{19644E18-F227-40CD-AC3B-CA468E450A83}"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近年来，随着无线通信技术飞速发展，频谱资源日趋紧张，可重构滤波器作为可重构系统之中的关键器件，能够有效的利用有限的频谱资源，缓解频谱资源日益紧缺的状况。</a:t>
            </a:r>
            <a:endParaRPr lang="zh-CN" altLang="en-US" dirty="0"/>
          </a:p>
        </p:txBody>
      </p:sp>
      <p:sp>
        <p:nvSpPr>
          <p:cNvPr id="4" name="灯片编号占位符 3"/>
          <p:cNvSpPr>
            <a:spLocks noGrp="1"/>
          </p:cNvSpPr>
          <p:nvPr>
            <p:ph type="sldNum" sz="quarter" idx="5"/>
          </p:nvPr>
        </p:nvSpPr>
        <p:spPr/>
        <p:txBody>
          <a:bodyPr/>
          <a:lstStyle/>
          <a:p>
            <a:fld id="{19644E18-F227-40CD-AC3B-CA468E450A83}"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318D215-3FE7-4215-BCEF-A801285A0352}" type="datetimeFigureOut">
              <a:rPr lang="zh-CN" altLang="en-US" smtClean="0"/>
              <a:t>2021/12/23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5F50A8-3899-46CC-8F3D-1128F162445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8D215-3FE7-4215-BCEF-A801285A0352}" type="datetimeFigureOut">
              <a:rPr lang="zh-CN" altLang="en-US" smtClean="0"/>
              <a:t>2021/12/23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5F50A8-3899-46CC-8F3D-1128F162445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095023" y="1888743"/>
            <a:ext cx="6941127" cy="1200329"/>
          </a:xfrm>
          <a:prstGeom prst="rect">
            <a:avLst/>
          </a:prstGeom>
          <a:noFill/>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cs typeface="Times New Roman" panose="02020603050405020304" pitchFamily="18" charset="0"/>
              </a:rPr>
              <a:t>涡扇剩余使用寿命预测</a:t>
            </a:r>
            <a:endParaRPr lang="en-US" altLang="zh-CN" sz="3600" b="1"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3600" b="1" dirty="0">
                <a:solidFill>
                  <a:schemeClr val="bg1"/>
                </a:solidFill>
                <a:latin typeface="楷体" panose="02010609060101010101" pitchFamily="49" charset="-122"/>
                <a:ea typeface="楷体" panose="02010609060101010101" pitchFamily="49" charset="-122"/>
                <a:cs typeface="Times New Roman" panose="02020603050405020304" pitchFamily="18" charset="0"/>
              </a:rPr>
              <a:t>及状态判定</a:t>
            </a:r>
            <a:endParaRPr lang="en-US" altLang="zh-CN" sz="3600" b="1"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矩形 7"/>
          <p:cNvSpPr/>
          <p:nvPr/>
        </p:nvSpPr>
        <p:spPr>
          <a:xfrm>
            <a:off x="-6413" y="3842497"/>
            <a:ext cx="9144000" cy="1774898"/>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sz="1425" dirty="0">
              <a:latin typeface="楷体" panose="02010609060101010101" pitchFamily="49" charset="-122"/>
              <a:ea typeface="楷体" panose="02010609060101010101" pitchFamily="49" charset="-122"/>
            </a:endParaRPr>
          </a:p>
        </p:txBody>
      </p:sp>
      <p:sp>
        <p:nvSpPr>
          <p:cNvPr id="9" name="文本框 41"/>
          <p:cNvSpPr txBox="1"/>
          <p:nvPr/>
        </p:nvSpPr>
        <p:spPr>
          <a:xfrm>
            <a:off x="263417" y="3315430"/>
            <a:ext cx="8874170" cy="1054133"/>
          </a:xfrm>
          <a:prstGeom prst="rect">
            <a:avLst/>
          </a:prstGeom>
          <a:noFill/>
        </p:spPr>
        <p:txBody>
          <a:bodyPr wrap="square" lIns="68579" tIns="34289" rIns="68579" bIns="34289" rtlCol="0">
            <a:spAutoFit/>
          </a:bodyPr>
          <a:lstStyle/>
          <a:p>
            <a:pPr algn="ctr"/>
            <a:r>
              <a:rPr lang="zh-CN" altLang="en-US" sz="2400" dirty="0">
                <a:solidFill>
                  <a:schemeClr val="bg1"/>
                </a:solidFill>
                <a:latin typeface="楷体" panose="02010609060101010101" pitchFamily="49" charset="-122"/>
                <a:ea typeface="楷体" panose="02010609060101010101" pitchFamily="49" charset="-122"/>
              </a:rPr>
              <a:t>冯永 教授</a:t>
            </a:r>
            <a:endParaRPr lang="en-US" altLang="zh-CN" sz="2400" dirty="0">
              <a:solidFill>
                <a:schemeClr val="bg1"/>
              </a:solidFill>
              <a:latin typeface="楷体" panose="02010609060101010101" pitchFamily="49" charset="-122"/>
              <a:ea typeface="楷体" panose="02010609060101010101" pitchFamily="49" charset="-122"/>
            </a:endParaRPr>
          </a:p>
          <a:p>
            <a:pPr algn="ctr"/>
            <a:endParaRPr lang="en-US" altLang="zh-CN" sz="2400" baseline="30000" dirty="0">
              <a:solidFill>
                <a:schemeClr val="bg1"/>
              </a:solidFill>
              <a:latin typeface="楷体" panose="02010609060101010101" pitchFamily="49" charset="-122"/>
              <a:ea typeface="楷体" panose="02010609060101010101" pitchFamily="49" charset="-122"/>
            </a:endParaRPr>
          </a:p>
          <a:p>
            <a:pPr algn="ctr"/>
            <a:r>
              <a:rPr lang="zh-CN" altLang="en-US" sz="2400" dirty="0">
                <a:solidFill>
                  <a:schemeClr val="bg1"/>
                </a:solidFill>
                <a:latin typeface="楷体" panose="02010609060101010101" pitchFamily="49" charset="-122"/>
                <a:ea typeface="楷体" panose="02010609060101010101" pitchFamily="49" charset="-122"/>
              </a:rPr>
              <a:t>计算机学院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2.3</a:t>
            </a:r>
            <a:r>
              <a:rPr lang="zh-CN" altLang="en-US" dirty="0"/>
              <a:t> 预测结果简析</a:t>
            </a:r>
            <a:endParaRPr lang="zh-CN"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612605" y="2195241"/>
            <a:ext cx="2495774" cy="369332"/>
          </a:xfrm>
          <a:prstGeom prst="rect">
            <a:avLst/>
          </a:prstGeom>
          <a:noFill/>
        </p:spPr>
        <p:txBody>
          <a:bodyPr wrap="square" rtlCol="0">
            <a:spAutoFit/>
          </a:bodyPr>
          <a:lstStyle/>
          <a:p>
            <a:r>
              <a:rPr kumimoji="1" lang="zh-CN" altLang="en-US" dirty="0"/>
              <a:t>随机预测结果展示</a:t>
            </a:r>
          </a:p>
        </p:txBody>
      </p:sp>
      <p:graphicFrame>
        <p:nvGraphicFramePr>
          <p:cNvPr id="10" name="表格 9"/>
          <p:cNvGraphicFramePr>
            <a:graphicFrameLocks noGrp="1"/>
          </p:cNvGraphicFramePr>
          <p:nvPr/>
        </p:nvGraphicFramePr>
        <p:xfrm>
          <a:off x="894448" y="2846810"/>
          <a:ext cx="7200000" cy="1483360"/>
        </p:xfrm>
        <a:graphic>
          <a:graphicData uri="http://schemas.openxmlformats.org/drawingml/2006/table">
            <a:tbl>
              <a:tblPr firstRow="1" bandRow="1">
                <a:tableStyleId>{5C22544A-7EE6-4342-B048-85BDC9FD1C3A}</a:tableStyleId>
              </a:tblPr>
              <a:tblGrid>
                <a:gridCol w="1409586">
                  <a:extLst>
                    <a:ext uri="{9D8B030D-6E8A-4147-A177-3AD203B41FA5}">
                      <a16:colId xmlns:a16="http://schemas.microsoft.com/office/drawing/2014/main" val="20000"/>
                    </a:ext>
                  </a:extLst>
                </a:gridCol>
                <a:gridCol w="999460">
                  <a:extLst>
                    <a:ext uri="{9D8B030D-6E8A-4147-A177-3AD203B41FA5}">
                      <a16:colId xmlns:a16="http://schemas.microsoft.com/office/drawing/2014/main" val="20001"/>
                    </a:ext>
                  </a:extLst>
                </a:gridCol>
                <a:gridCol w="1010093">
                  <a:extLst>
                    <a:ext uri="{9D8B030D-6E8A-4147-A177-3AD203B41FA5}">
                      <a16:colId xmlns:a16="http://schemas.microsoft.com/office/drawing/2014/main" val="20002"/>
                    </a:ext>
                  </a:extLst>
                </a:gridCol>
                <a:gridCol w="1010093">
                  <a:extLst>
                    <a:ext uri="{9D8B030D-6E8A-4147-A177-3AD203B41FA5}">
                      <a16:colId xmlns:a16="http://schemas.microsoft.com/office/drawing/2014/main" val="20003"/>
                    </a:ext>
                  </a:extLst>
                </a:gridCol>
                <a:gridCol w="893135">
                  <a:extLst>
                    <a:ext uri="{9D8B030D-6E8A-4147-A177-3AD203B41FA5}">
                      <a16:colId xmlns:a16="http://schemas.microsoft.com/office/drawing/2014/main" val="20004"/>
                    </a:ext>
                  </a:extLst>
                </a:gridCol>
                <a:gridCol w="967563">
                  <a:extLst>
                    <a:ext uri="{9D8B030D-6E8A-4147-A177-3AD203B41FA5}">
                      <a16:colId xmlns:a16="http://schemas.microsoft.com/office/drawing/2014/main" val="20005"/>
                    </a:ext>
                  </a:extLst>
                </a:gridCol>
                <a:gridCol w="910070">
                  <a:extLst>
                    <a:ext uri="{9D8B030D-6E8A-4147-A177-3AD203B41FA5}">
                      <a16:colId xmlns:a16="http://schemas.microsoft.com/office/drawing/2014/main" val="20006"/>
                    </a:ext>
                  </a:extLst>
                </a:gridCol>
              </a:tblGrid>
              <a:tr h="370840">
                <a:tc>
                  <a:txBody>
                    <a:bodyPr/>
                    <a:lstStyle/>
                    <a:p>
                      <a:pPr algn="ctr"/>
                      <a:r>
                        <a:rPr lang="zh-CN" altLang="en-US" dirty="0"/>
                        <a:t>发动机编号</a:t>
                      </a:r>
                    </a:p>
                  </a:txBody>
                  <a:tcPr/>
                </a:tc>
                <a:tc>
                  <a:txBody>
                    <a:bodyPr/>
                    <a:lstStyle/>
                    <a:p>
                      <a:pPr algn="ctr"/>
                      <a:r>
                        <a:rPr lang="en-US" altLang="zh-CN" dirty="0"/>
                        <a:t>7</a:t>
                      </a:r>
                      <a:endParaRPr lang="zh-CN" altLang="en-US" dirty="0"/>
                    </a:p>
                  </a:txBody>
                  <a:tcPr/>
                </a:tc>
                <a:tc>
                  <a:txBody>
                    <a:bodyPr/>
                    <a:lstStyle/>
                    <a:p>
                      <a:pPr algn="ctr"/>
                      <a:r>
                        <a:rPr lang="en-US" altLang="zh-CN" dirty="0"/>
                        <a:t>23</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62</a:t>
                      </a:r>
                      <a:endParaRPr lang="zh-CN" altLang="en-US" dirty="0"/>
                    </a:p>
                  </a:txBody>
                  <a:tcPr/>
                </a:tc>
                <a:tc>
                  <a:txBody>
                    <a:bodyPr/>
                    <a:lstStyle/>
                    <a:p>
                      <a:pPr algn="ctr"/>
                      <a:r>
                        <a:rPr lang="en-US" altLang="zh-CN" dirty="0"/>
                        <a:t>75</a:t>
                      </a:r>
                      <a:endParaRPr lang="zh-CN" altLang="en-US" dirty="0"/>
                    </a:p>
                  </a:txBody>
                  <a:tcPr/>
                </a:tc>
                <a:tc>
                  <a:txBody>
                    <a:bodyPr/>
                    <a:lstStyle/>
                    <a:p>
                      <a:pPr algn="ctr"/>
                      <a:r>
                        <a:rPr lang="en-US" altLang="zh-CN" dirty="0"/>
                        <a:t>85</a:t>
                      </a:r>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真实值</a:t>
                      </a:r>
                    </a:p>
                  </a:txBody>
                  <a:tcPr/>
                </a:tc>
                <a:tc>
                  <a:txBody>
                    <a:bodyPr/>
                    <a:lstStyle/>
                    <a:p>
                      <a:pPr algn="ctr"/>
                      <a:r>
                        <a:rPr lang="en-US" altLang="zh-CN" dirty="0"/>
                        <a:t>65</a:t>
                      </a:r>
                      <a:endParaRPr lang="zh-CN" altLang="en-US" dirty="0"/>
                    </a:p>
                  </a:txBody>
                  <a:tcPr/>
                </a:tc>
                <a:tc>
                  <a:txBody>
                    <a:bodyPr/>
                    <a:lstStyle/>
                    <a:p>
                      <a:pPr algn="ctr"/>
                      <a:r>
                        <a:rPr lang="en-US" altLang="zh-CN" dirty="0"/>
                        <a:t>126</a:t>
                      </a:r>
                      <a:endParaRPr lang="zh-CN" altLang="en-US" dirty="0"/>
                    </a:p>
                  </a:txBody>
                  <a:tcPr/>
                </a:tc>
                <a:tc>
                  <a:txBody>
                    <a:bodyPr/>
                    <a:lstStyle/>
                    <a:p>
                      <a:pPr algn="ctr"/>
                      <a:r>
                        <a:rPr lang="en-US" altLang="zh-CN" dirty="0"/>
                        <a:t>110</a:t>
                      </a:r>
                      <a:endParaRPr lang="zh-CN" altLang="en-US" dirty="0"/>
                    </a:p>
                  </a:txBody>
                  <a:tcPr/>
                </a:tc>
                <a:tc>
                  <a:txBody>
                    <a:bodyPr/>
                    <a:lstStyle/>
                    <a:p>
                      <a:pPr algn="ctr"/>
                      <a:r>
                        <a:rPr lang="en-US" altLang="zh-CN" dirty="0"/>
                        <a:t>145</a:t>
                      </a:r>
                      <a:endParaRPr lang="zh-CN" altLang="en-US" dirty="0"/>
                    </a:p>
                  </a:txBody>
                  <a:tcPr/>
                </a:tc>
                <a:tc>
                  <a:txBody>
                    <a:bodyPr/>
                    <a:lstStyle/>
                    <a:p>
                      <a:pPr algn="ctr"/>
                      <a:r>
                        <a:rPr lang="en-US" altLang="zh-CN" dirty="0"/>
                        <a:t>128</a:t>
                      </a:r>
                      <a:endParaRPr lang="zh-CN" altLang="en-US" dirty="0"/>
                    </a:p>
                  </a:txBody>
                  <a:tcPr/>
                </a:tc>
                <a:tc>
                  <a:txBody>
                    <a:bodyPr/>
                    <a:lstStyle/>
                    <a:p>
                      <a:pPr algn="ctr"/>
                      <a:r>
                        <a:rPr lang="en-US" altLang="zh-CN" dirty="0"/>
                        <a:t>129</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预测值</a:t>
                      </a:r>
                    </a:p>
                  </a:txBody>
                  <a:tcPr/>
                </a:tc>
                <a:tc>
                  <a:txBody>
                    <a:bodyPr/>
                    <a:lstStyle/>
                    <a:p>
                      <a:pPr algn="ctr"/>
                      <a:r>
                        <a:rPr lang="en-US" altLang="zh-CN" dirty="0"/>
                        <a:t>73.75</a:t>
                      </a:r>
                      <a:endParaRPr lang="zh-CN" altLang="en-US" dirty="0"/>
                    </a:p>
                  </a:txBody>
                  <a:tcPr/>
                </a:tc>
                <a:tc>
                  <a:txBody>
                    <a:bodyPr/>
                    <a:lstStyle/>
                    <a:p>
                      <a:pPr algn="ctr"/>
                      <a:r>
                        <a:rPr lang="en-US" altLang="zh-CN" dirty="0"/>
                        <a:t>115.35</a:t>
                      </a:r>
                      <a:endParaRPr lang="zh-CN" altLang="en-US" dirty="0"/>
                    </a:p>
                  </a:txBody>
                  <a:tcPr/>
                </a:tc>
                <a:tc>
                  <a:txBody>
                    <a:bodyPr/>
                    <a:lstStyle/>
                    <a:p>
                      <a:pPr algn="ctr"/>
                      <a:r>
                        <a:rPr lang="en-US" altLang="zh-CN" dirty="0"/>
                        <a:t>100.49</a:t>
                      </a:r>
                      <a:endParaRPr lang="zh-CN" altLang="en-US" dirty="0"/>
                    </a:p>
                  </a:txBody>
                  <a:tcPr/>
                </a:tc>
                <a:tc>
                  <a:txBody>
                    <a:bodyPr/>
                    <a:lstStyle/>
                    <a:p>
                      <a:pPr algn="ctr"/>
                      <a:r>
                        <a:rPr lang="en-US" altLang="zh-CN" dirty="0"/>
                        <a:t>148.46</a:t>
                      </a:r>
                      <a:endParaRPr lang="zh-CN" altLang="en-US" dirty="0"/>
                    </a:p>
                  </a:txBody>
                  <a:tcPr/>
                </a:tc>
                <a:tc>
                  <a:txBody>
                    <a:bodyPr/>
                    <a:lstStyle/>
                    <a:p>
                      <a:pPr algn="ctr"/>
                      <a:r>
                        <a:rPr lang="en-US" altLang="zh-CN" dirty="0"/>
                        <a:t>129.54</a:t>
                      </a:r>
                      <a:endParaRPr lang="zh-CN" altLang="en-US" dirty="0"/>
                    </a:p>
                  </a:txBody>
                  <a:tcPr/>
                </a:tc>
                <a:tc>
                  <a:txBody>
                    <a:bodyPr/>
                    <a:lstStyle/>
                    <a:p>
                      <a:pPr algn="ctr"/>
                      <a:r>
                        <a:rPr lang="en-US" altLang="zh-CN" dirty="0"/>
                        <a:t>138.47</a:t>
                      </a:r>
                      <a:endParaRPr lang="zh-CN" altLang="en-US" dirty="0"/>
                    </a:p>
                  </a:txBody>
                  <a:tcPr/>
                </a:tc>
                <a:extLst>
                  <a:ext uri="{0D108BD9-81ED-4DB2-BD59-A6C34878D82A}">
                    <a16:rowId xmlns:a16="http://schemas.microsoft.com/office/drawing/2014/main" val="10002"/>
                  </a:ext>
                </a:extLst>
              </a:tr>
              <a:tr h="370840">
                <a:tc>
                  <a:txBody>
                    <a:bodyPr/>
                    <a:lstStyle/>
                    <a:p>
                      <a:pPr algn="ctr"/>
                      <a:r>
                        <a:rPr lang="zh-CN" altLang="en-US" dirty="0"/>
                        <a:t>差值</a:t>
                      </a:r>
                    </a:p>
                  </a:txBody>
                  <a:tcPr/>
                </a:tc>
                <a:tc>
                  <a:txBody>
                    <a:bodyPr/>
                    <a:lstStyle/>
                    <a:p>
                      <a:pPr algn="ctr"/>
                      <a:r>
                        <a:rPr lang="en-US" altLang="zh-CN" dirty="0"/>
                        <a:t>-8.75</a:t>
                      </a:r>
                      <a:endParaRPr lang="zh-CN" altLang="en-US" dirty="0"/>
                    </a:p>
                  </a:txBody>
                  <a:tcPr/>
                </a:tc>
                <a:tc>
                  <a:txBody>
                    <a:bodyPr/>
                    <a:lstStyle/>
                    <a:p>
                      <a:pPr algn="ctr"/>
                      <a:r>
                        <a:rPr lang="en-US" altLang="zh-CN" dirty="0"/>
                        <a:t>10.65</a:t>
                      </a:r>
                      <a:endParaRPr lang="zh-CN" altLang="en-US" dirty="0"/>
                    </a:p>
                  </a:txBody>
                  <a:tcPr/>
                </a:tc>
                <a:tc>
                  <a:txBody>
                    <a:bodyPr/>
                    <a:lstStyle/>
                    <a:p>
                      <a:pPr algn="ctr"/>
                      <a:r>
                        <a:rPr lang="en-US" altLang="zh-CN" dirty="0"/>
                        <a:t>9.51</a:t>
                      </a:r>
                      <a:endParaRPr lang="zh-CN" altLang="en-US" dirty="0"/>
                    </a:p>
                  </a:txBody>
                  <a:tcPr/>
                </a:tc>
                <a:tc>
                  <a:txBody>
                    <a:bodyPr/>
                    <a:lstStyle/>
                    <a:p>
                      <a:pPr algn="ctr"/>
                      <a:r>
                        <a:rPr lang="en-US" altLang="zh-CN" dirty="0"/>
                        <a:t>3.46</a:t>
                      </a:r>
                      <a:endParaRPr lang="zh-CN" altLang="en-US" dirty="0"/>
                    </a:p>
                  </a:txBody>
                  <a:tcPr/>
                </a:tc>
                <a:tc>
                  <a:txBody>
                    <a:bodyPr/>
                    <a:lstStyle/>
                    <a:p>
                      <a:pPr algn="ctr"/>
                      <a:r>
                        <a:rPr lang="en-US" altLang="zh-CN" dirty="0"/>
                        <a:t>1.54</a:t>
                      </a:r>
                      <a:endParaRPr lang="zh-CN" altLang="en-US" dirty="0"/>
                    </a:p>
                  </a:txBody>
                  <a:tcPr/>
                </a:tc>
                <a:tc>
                  <a:txBody>
                    <a:bodyPr/>
                    <a:lstStyle/>
                    <a:p>
                      <a:pPr algn="ctr"/>
                      <a:r>
                        <a:rPr lang="en-US" altLang="zh-CN" dirty="0"/>
                        <a:t>9.47</a:t>
                      </a:r>
                      <a:endParaRPr lang="zh-CN" altLang="en-US" dirty="0"/>
                    </a:p>
                  </a:txBody>
                  <a:tcPr/>
                </a:tc>
                <a:extLst>
                  <a:ext uri="{0D108BD9-81ED-4DB2-BD59-A6C34878D82A}">
                    <a16:rowId xmlns:a16="http://schemas.microsoft.com/office/drawing/2014/main" val="10003"/>
                  </a:ext>
                </a:extLst>
              </a:tr>
            </a:tbl>
          </a:graphicData>
        </a:graphic>
      </p:graphicFrame>
      <p:sp>
        <p:nvSpPr>
          <p:cNvPr id="13" name="文本框 12"/>
          <p:cNvSpPr txBox="1"/>
          <p:nvPr/>
        </p:nvSpPr>
        <p:spPr>
          <a:xfrm>
            <a:off x="612605" y="4592851"/>
            <a:ext cx="2495774" cy="369332"/>
          </a:xfrm>
          <a:prstGeom prst="rect">
            <a:avLst/>
          </a:prstGeom>
          <a:noFill/>
        </p:spPr>
        <p:txBody>
          <a:bodyPr wrap="square" rtlCol="0">
            <a:spAutoFit/>
          </a:bodyPr>
          <a:lstStyle/>
          <a:p>
            <a:r>
              <a:rPr kumimoji="1" lang="zh-CN" altLang="en-US" dirty="0"/>
              <a:t>评估指标展示</a:t>
            </a:r>
          </a:p>
        </p:txBody>
      </p:sp>
      <p:graphicFrame>
        <p:nvGraphicFramePr>
          <p:cNvPr id="12" name="表格 11"/>
          <p:cNvGraphicFramePr>
            <a:graphicFrameLocks noGrp="1"/>
          </p:cNvGraphicFramePr>
          <p:nvPr/>
        </p:nvGraphicFramePr>
        <p:xfrm>
          <a:off x="2421755" y="5203327"/>
          <a:ext cx="4145385" cy="741680"/>
        </p:xfrm>
        <a:graphic>
          <a:graphicData uri="http://schemas.openxmlformats.org/drawingml/2006/table">
            <a:tbl>
              <a:tblPr firstRow="1" bandRow="1">
                <a:tableStyleId>{5C22544A-7EE6-4342-B048-85BDC9FD1C3A}</a:tableStyleId>
              </a:tblPr>
              <a:tblGrid>
                <a:gridCol w="1561673">
                  <a:extLst>
                    <a:ext uri="{9D8B030D-6E8A-4147-A177-3AD203B41FA5}">
                      <a16:colId xmlns:a16="http://schemas.microsoft.com/office/drawing/2014/main" val="20000"/>
                    </a:ext>
                  </a:extLst>
                </a:gridCol>
                <a:gridCol w="2583712">
                  <a:extLst>
                    <a:ext uri="{9D8B030D-6E8A-4147-A177-3AD203B41FA5}">
                      <a16:colId xmlns:a16="http://schemas.microsoft.com/office/drawing/2014/main" val="20001"/>
                    </a:ext>
                  </a:extLst>
                </a:gridCol>
              </a:tblGrid>
              <a:tr h="370840">
                <a:tc>
                  <a:txBody>
                    <a:bodyPr/>
                    <a:lstStyle/>
                    <a:p>
                      <a:pPr algn="ctr"/>
                      <a:r>
                        <a:rPr lang="zh-CN" altLang="en-US" dirty="0"/>
                        <a:t>评估项</a:t>
                      </a:r>
                    </a:p>
                  </a:txBody>
                  <a:tcPr/>
                </a:tc>
                <a:tc>
                  <a:txBody>
                    <a:bodyPr/>
                    <a:lstStyle/>
                    <a:p>
                      <a:pPr algn="ctr"/>
                      <a:r>
                        <a:rPr lang="zh-CN" altLang="en-US" dirty="0"/>
                        <a:t>均方根误差（</a:t>
                      </a:r>
                      <a:r>
                        <a:rPr lang="en-US" altLang="zh-CN" dirty="0"/>
                        <a:t>RMSE</a:t>
                      </a:r>
                      <a:r>
                        <a:rPr lang="zh-CN" altLang="en-US" dirty="0"/>
                        <a:t>）</a:t>
                      </a:r>
                    </a:p>
                  </a:txBody>
                  <a:tcPr/>
                </a:tc>
                <a:extLst>
                  <a:ext uri="{0D108BD9-81ED-4DB2-BD59-A6C34878D82A}">
                    <a16:rowId xmlns:a16="http://schemas.microsoft.com/office/drawing/2014/main" val="10000"/>
                  </a:ext>
                </a:extLst>
              </a:tr>
              <a:tr h="370840">
                <a:tc>
                  <a:txBody>
                    <a:bodyPr/>
                    <a:lstStyle/>
                    <a:p>
                      <a:pPr algn="ctr"/>
                      <a:r>
                        <a:rPr lang="zh-CN" altLang="en-US" dirty="0"/>
                        <a:t>评估值</a:t>
                      </a:r>
                    </a:p>
                  </a:txBody>
                  <a:tcPr/>
                </a:tc>
                <a:tc>
                  <a:txBody>
                    <a:bodyPr/>
                    <a:lstStyle/>
                    <a:p>
                      <a:pPr algn="ctr"/>
                      <a:r>
                        <a:rPr lang="en-US" altLang="zh-CN" dirty="0"/>
                        <a:t>19.04</a:t>
                      </a:r>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3" name="文本框 2"/>
          <p:cNvSpPr txBox="1"/>
          <p:nvPr/>
        </p:nvSpPr>
        <p:spPr>
          <a:xfrm>
            <a:off x="3568344" y="353312"/>
            <a:ext cx="1270000" cy="584775"/>
          </a:xfrm>
          <a:prstGeom prst="rect">
            <a:avLst/>
          </a:prstGeom>
          <a:noFill/>
        </p:spPr>
        <p:txBody>
          <a:bodyPr wrap="square" rtlCol="0">
            <a:spAutoFit/>
          </a:bodyPr>
          <a:lstStyle/>
          <a:p>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rPr>
              <a:t>目录</a:t>
            </a:r>
          </a:p>
        </p:txBody>
      </p:sp>
      <p:sp>
        <p:nvSpPr>
          <p:cNvPr id="5" name="矩形 4"/>
          <p:cNvSpPr/>
          <p:nvPr/>
        </p:nvSpPr>
        <p:spPr>
          <a:xfrm>
            <a:off x="1584325" y="3108325"/>
            <a:ext cx="5582920" cy="769441"/>
          </a:xfrm>
          <a:prstGeom prst="rect">
            <a:avLst/>
          </a:prstGeom>
          <a:noFill/>
        </p:spPr>
        <p:txBody>
          <a:bodyPr wrap="square" lIns="91440" tIns="45720" rIns="91440" bIns="45720">
            <a:spAutoFit/>
          </a:bodyPr>
          <a:lstStyle/>
          <a:p>
            <a:pPr indent="0" algn="ctr">
              <a:buFont typeface="+mj-lt"/>
              <a:buNone/>
            </a:pPr>
            <a:r>
              <a:rPr lang="en-US" altLang="zh-CN" sz="4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3</a:t>
            </a:r>
            <a:r>
              <a:rPr lang="en-US" altLang="zh-C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a:t>
            </a:r>
            <a:r>
              <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引擎所处状态判定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3.1</a:t>
            </a:r>
            <a:r>
              <a:rPr lang="zh-CN" altLang="en-US" dirty="0"/>
              <a:t> </a:t>
            </a:r>
            <a:r>
              <a:rPr lang="en-US" altLang="zh-CN" dirty="0"/>
              <a:t>SMOTE-</a:t>
            </a:r>
            <a:r>
              <a:rPr lang="zh-CN" altLang="en-US" dirty="0"/>
              <a:t>正负样本数平衡</a:t>
            </a:r>
            <a:endParaRPr lang="zh-CN"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647700" y="5207000"/>
            <a:ext cx="7848600" cy="675640"/>
          </a:xfrm>
          <a:prstGeom prst="rect">
            <a:avLst/>
          </a:prstGeom>
        </p:spPr>
        <p:txBody>
          <a:bodyPr wrap="square">
            <a:spAutoFit/>
          </a:bodyPr>
          <a:lstStyle/>
          <a:p>
            <a:pPr algn="l"/>
            <a:r>
              <a:rPr lang="en-US" sz="2000" kern="100" dirty="0">
                <a:ea typeface="楷体" panose="02010609060101010101" pitchFamily="49" charset="-122"/>
              </a:rPr>
              <a:t>         </a:t>
            </a:r>
            <a:r>
              <a:rPr lang="zh-CN" altLang="en-US" kern="100" dirty="0">
                <a:ea typeface="楷体" panose="02010609060101010101" pitchFamily="49" charset="-122"/>
              </a:rPr>
              <a:t>处于正常状态与警报状态的引擎在训练集中的样本比例大概在</a:t>
            </a:r>
            <a:r>
              <a:rPr lang="en-US" altLang="zh-CN" kern="100" dirty="0">
                <a:ea typeface="楷体" panose="02010609060101010101" pitchFamily="49" charset="-122"/>
              </a:rPr>
              <a:t>12:1</a:t>
            </a:r>
            <a:r>
              <a:rPr lang="zh-CN" altLang="en-US" kern="100" dirty="0">
                <a:ea typeface="楷体" panose="02010609060101010101" pitchFamily="49" charset="-122"/>
              </a:rPr>
              <a:t>，因此需要解决正负样本不均衡问题，采取SMOTE算法平衡正负样本数</a:t>
            </a:r>
          </a:p>
        </p:txBody>
      </p:sp>
      <p:pic>
        <p:nvPicPr>
          <p:cNvPr id="2" name="图片 1"/>
          <p:cNvPicPr>
            <a:picLocks noChangeAspect="1"/>
          </p:cNvPicPr>
          <p:nvPr/>
        </p:nvPicPr>
        <p:blipFill>
          <a:blip r:embed="rId3"/>
          <a:stretch>
            <a:fillRect/>
          </a:stretch>
        </p:blipFill>
        <p:spPr>
          <a:xfrm>
            <a:off x="358775" y="2091055"/>
            <a:ext cx="3676650" cy="2759075"/>
          </a:xfrm>
          <a:prstGeom prst="rect">
            <a:avLst/>
          </a:prstGeom>
        </p:spPr>
      </p:pic>
      <p:pic>
        <p:nvPicPr>
          <p:cNvPr id="6" name="图片 5"/>
          <p:cNvPicPr>
            <a:picLocks noChangeAspect="1"/>
          </p:cNvPicPr>
          <p:nvPr/>
        </p:nvPicPr>
        <p:blipFill>
          <a:blip r:embed="rId4"/>
          <a:stretch>
            <a:fillRect/>
          </a:stretch>
        </p:blipFill>
        <p:spPr>
          <a:xfrm>
            <a:off x="3568065" y="2801620"/>
            <a:ext cx="4768850" cy="958215"/>
          </a:xfrm>
          <a:prstGeom prst="rect">
            <a:avLst/>
          </a:prstGeom>
        </p:spPr>
      </p:pic>
      <p:sp>
        <p:nvSpPr>
          <p:cNvPr id="9" name="矩形 8"/>
          <p:cNvSpPr/>
          <p:nvPr/>
        </p:nvSpPr>
        <p:spPr>
          <a:xfrm>
            <a:off x="3608070" y="4012565"/>
            <a:ext cx="5269865" cy="460375"/>
          </a:xfrm>
          <a:prstGeom prst="rect">
            <a:avLst/>
          </a:prstGeom>
        </p:spPr>
        <p:txBody>
          <a:bodyPr wrap="square">
            <a:spAutoFit/>
          </a:bodyPr>
          <a:lstStyle/>
          <a:p>
            <a:pPr algn="l"/>
            <a:r>
              <a:rPr lang="zh-CN" altLang="en-US" sz="1200" b="1" kern="100" dirty="0">
                <a:latin typeface="+mn-ea"/>
                <a:cs typeface="+mn-ea"/>
              </a:rPr>
              <a:t>正常状态</a:t>
            </a:r>
            <a:r>
              <a:rPr lang="en-US" altLang="zh-CN" sz="1200" b="1" kern="100" dirty="0">
                <a:latin typeface="+mn-ea"/>
                <a:cs typeface="+mn-ea"/>
              </a:rPr>
              <a:t>:</a:t>
            </a:r>
            <a:r>
              <a:rPr lang="zh-CN" altLang="en-US" sz="1200" b="1" kern="100" dirty="0">
                <a:latin typeface="+mn-ea"/>
                <a:cs typeface="+mn-ea"/>
              </a:rPr>
              <a:t>引擎发生故障前</a:t>
            </a:r>
            <a:r>
              <a:rPr lang="en-US" altLang="zh-CN" sz="1200" b="1" kern="100" dirty="0">
                <a:latin typeface="+mn-ea"/>
                <a:cs typeface="+mn-ea"/>
              </a:rPr>
              <a:t>30</a:t>
            </a:r>
            <a:r>
              <a:rPr lang="zh-CN" altLang="en-US" sz="1200" b="1" kern="100" dirty="0">
                <a:latin typeface="+mn-ea"/>
                <a:cs typeface="+mn-ea"/>
              </a:rPr>
              <a:t>个运行周期之前的时间范围</a:t>
            </a:r>
          </a:p>
          <a:p>
            <a:pPr algn="l"/>
            <a:r>
              <a:rPr lang="zh-CN" altLang="en-US" sz="1200" b="1" kern="100" dirty="0">
                <a:latin typeface="+mn-ea"/>
                <a:cs typeface="+mn-ea"/>
              </a:rPr>
              <a:t>警报状态</a:t>
            </a:r>
            <a:r>
              <a:rPr lang="en-US" altLang="zh-CN" sz="1200" b="1" kern="100" dirty="0">
                <a:latin typeface="+mn-ea"/>
                <a:cs typeface="+mn-ea"/>
              </a:rPr>
              <a:t>:</a:t>
            </a:r>
            <a:r>
              <a:rPr lang="zh-CN" altLang="en-US" sz="1200" b="1" kern="100" dirty="0">
                <a:latin typeface="+mn-ea"/>
                <a:cs typeface="+mn-ea"/>
              </a:rPr>
              <a:t>引擎发生故障前</a:t>
            </a:r>
            <a:r>
              <a:rPr lang="en-US" altLang="zh-CN" sz="1200" b="1" kern="100" dirty="0">
                <a:latin typeface="+mn-ea"/>
                <a:cs typeface="+mn-ea"/>
              </a:rPr>
              <a:t>30</a:t>
            </a:r>
            <a:r>
              <a:rPr lang="zh-CN" altLang="en-US" sz="1200" b="1" kern="100" dirty="0">
                <a:latin typeface="+mn-ea"/>
                <a:cs typeface="+mn-ea"/>
              </a:rPr>
              <a:t>个运行周期的时间范围</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3.2</a:t>
            </a:r>
            <a:r>
              <a:rPr lang="zh-CN" altLang="en-US" dirty="0"/>
              <a:t> </a:t>
            </a:r>
            <a:r>
              <a:rPr lang="en-US" altLang="zh-CN" dirty="0"/>
              <a:t>SVM - </a:t>
            </a:r>
            <a:r>
              <a:rPr lang="zh-CN" altLang="en-US" dirty="0"/>
              <a:t>超参数设置</a:t>
            </a:r>
            <a:endParaRPr lang="zh-CN" altLang="en-US"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3"/>
          <a:stretch>
            <a:fillRect/>
          </a:stretch>
        </p:blipFill>
        <p:spPr>
          <a:xfrm>
            <a:off x="551815" y="3739515"/>
            <a:ext cx="3654425" cy="2743200"/>
          </a:xfrm>
          <a:prstGeom prst="rect">
            <a:avLst/>
          </a:prstGeom>
        </p:spPr>
      </p:pic>
      <p:pic>
        <p:nvPicPr>
          <p:cNvPr id="9" name="图片 8"/>
          <p:cNvPicPr>
            <a:picLocks noChangeAspect="1"/>
          </p:cNvPicPr>
          <p:nvPr/>
        </p:nvPicPr>
        <p:blipFill>
          <a:blip r:embed="rId4"/>
          <a:stretch>
            <a:fillRect/>
          </a:stretch>
        </p:blipFill>
        <p:spPr>
          <a:xfrm>
            <a:off x="4474845" y="3724910"/>
            <a:ext cx="3699510" cy="2776220"/>
          </a:xfrm>
          <a:prstGeom prst="rect">
            <a:avLst/>
          </a:prstGeom>
        </p:spPr>
      </p:pic>
      <p:sp>
        <p:nvSpPr>
          <p:cNvPr id="10" name="矩形 9"/>
          <p:cNvSpPr/>
          <p:nvPr/>
        </p:nvSpPr>
        <p:spPr>
          <a:xfrm>
            <a:off x="600075" y="2068195"/>
            <a:ext cx="7848600" cy="829945"/>
          </a:xfrm>
          <a:prstGeom prst="rect">
            <a:avLst/>
          </a:prstGeom>
        </p:spPr>
        <p:txBody>
          <a:bodyPr wrap="square">
            <a:spAutoFit/>
          </a:bodyPr>
          <a:lstStyle/>
          <a:p>
            <a:pPr algn="l"/>
            <a:r>
              <a:rPr lang="en-US" sz="1600" kern="100" dirty="0">
                <a:ea typeface="楷体" panose="02010609060101010101" pitchFamily="49" charset="-122"/>
              </a:rPr>
              <a:t>         </a:t>
            </a:r>
            <a:r>
              <a:rPr lang="zh-CN" altLang="en-US" sz="1600" kern="100" dirty="0">
                <a:ea typeface="楷体" panose="02010609060101010101" pitchFamily="49" charset="-122"/>
              </a:rPr>
              <a:t>为了确定一个</a:t>
            </a:r>
            <a:r>
              <a:rPr lang="en-US" altLang="zh-CN" sz="1600" kern="100" dirty="0">
                <a:ea typeface="楷体" panose="02010609060101010101" pitchFamily="49" charset="-122"/>
              </a:rPr>
              <a:t>SVM</a:t>
            </a:r>
            <a:r>
              <a:rPr lang="zh-CN" altLang="en-US" sz="1600" kern="100" dirty="0">
                <a:ea typeface="楷体" panose="02010609060101010101" pitchFamily="49" charset="-122"/>
              </a:rPr>
              <a:t>分类效果好的超参数，编写一个迭代程序测试不同超参数值下</a:t>
            </a:r>
            <a:r>
              <a:rPr lang="en-US" altLang="zh-CN" sz="1600" kern="100" dirty="0">
                <a:ea typeface="楷体" panose="02010609060101010101" pitchFamily="49" charset="-122"/>
              </a:rPr>
              <a:t>SVM</a:t>
            </a:r>
            <a:r>
              <a:rPr lang="zh-CN" altLang="en-US" sz="1600" kern="100" dirty="0">
                <a:ea typeface="楷体" panose="02010609060101010101" pitchFamily="49" charset="-122"/>
              </a:rPr>
              <a:t>的性能情况。由结果可知，在惩罚系数</a:t>
            </a:r>
            <a:r>
              <a:rPr lang="en-US" altLang="zh-CN" sz="1600" kern="100" dirty="0">
                <a:ea typeface="楷体" panose="02010609060101010101" pitchFamily="49" charset="-122"/>
              </a:rPr>
              <a:t>C=17,gamma=0.25</a:t>
            </a:r>
            <a:r>
              <a:rPr lang="zh-CN" altLang="en-US" sz="1600" kern="100" dirty="0">
                <a:ea typeface="楷体" panose="02010609060101010101" pitchFamily="49" charset="-122"/>
              </a:rPr>
              <a:t>时</a:t>
            </a:r>
            <a:r>
              <a:rPr lang="en-US" altLang="zh-CN" sz="1600" kern="100" dirty="0">
                <a:ea typeface="楷体" panose="02010609060101010101" pitchFamily="49" charset="-122"/>
              </a:rPr>
              <a:t>(</a:t>
            </a:r>
            <a:r>
              <a:rPr lang="zh-CN" altLang="en-US" sz="1600" kern="100" dirty="0">
                <a:ea typeface="楷体" panose="02010609060101010101" pitchFamily="49" charset="-122"/>
              </a:rPr>
              <a:t>选取的核函数为高斯核函数</a:t>
            </a:r>
            <a:r>
              <a:rPr lang="en-US" altLang="zh-CN" sz="1600" kern="100" dirty="0">
                <a:ea typeface="楷体" panose="02010609060101010101" pitchFamily="49" charset="-122"/>
              </a:rPr>
              <a:t>)</a:t>
            </a:r>
            <a:r>
              <a:rPr lang="zh-CN" altLang="en-US" sz="1600" kern="100" dirty="0">
                <a:ea typeface="楷体" panose="02010609060101010101" pitchFamily="49" charset="-122"/>
              </a:rPr>
              <a:t>，模型在测试集上的准确率最高。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460375"/>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sz="2400" dirty="0"/>
              <a:t>3.2</a:t>
            </a:r>
            <a:r>
              <a:rPr lang="zh-CN" altLang="en-US" sz="2400" dirty="0"/>
              <a:t> </a:t>
            </a:r>
            <a:r>
              <a:rPr lang="en-US" altLang="zh-CN" sz="2400" dirty="0"/>
              <a:t>SVM - </a:t>
            </a:r>
            <a:r>
              <a:rPr lang="zh-CN" altLang="en-US" sz="2400" dirty="0"/>
              <a:t>结果指标展示</a:t>
            </a:r>
            <a:endParaRPr lang="zh-CN" altLang="en-US" sz="2400"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3"/>
          <a:stretch>
            <a:fillRect/>
          </a:stretch>
        </p:blipFill>
        <p:spPr>
          <a:xfrm>
            <a:off x="956945" y="2922905"/>
            <a:ext cx="6800850" cy="3009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3.3</a:t>
            </a:r>
            <a:r>
              <a:rPr lang="zh-CN" altLang="en-US" dirty="0"/>
              <a:t> </a:t>
            </a:r>
            <a:r>
              <a:rPr lang="en-US" altLang="zh-CN" dirty="0"/>
              <a:t>DNN</a:t>
            </a:r>
            <a:endParaRPr lang="en-US" altLang="zh-CN"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矩形 9"/>
          <p:cNvSpPr/>
          <p:nvPr/>
        </p:nvSpPr>
        <p:spPr>
          <a:xfrm>
            <a:off x="600075" y="2068195"/>
            <a:ext cx="7848600" cy="1814830"/>
          </a:xfrm>
          <a:prstGeom prst="rect">
            <a:avLst/>
          </a:prstGeom>
        </p:spPr>
        <p:txBody>
          <a:bodyPr wrap="square">
            <a:spAutoFit/>
          </a:bodyPr>
          <a:lstStyle/>
          <a:p>
            <a:pPr algn="l"/>
            <a:r>
              <a:rPr lang="en-US" sz="1600" kern="100" dirty="0">
                <a:ea typeface="楷体" panose="02010609060101010101" pitchFamily="49" charset="-122"/>
              </a:rPr>
              <a:t>         </a:t>
            </a:r>
            <a:r>
              <a:rPr lang="zh-CN" altLang="en-US" sz="1600" kern="100" dirty="0">
                <a:ea typeface="楷体" panose="02010609060101010101" pitchFamily="49" charset="-122"/>
              </a:rPr>
              <a:t>因为考虑到神经网络具有较好的非线性函数的拟合能力，所以我们考虑的第二模型采用</a:t>
            </a:r>
            <a:r>
              <a:rPr lang="en-US" sz="1600" kern="100" dirty="0">
                <a:ea typeface="楷体" panose="02010609060101010101" pitchFamily="49" charset="-122"/>
              </a:rPr>
              <a:t>DNN</a:t>
            </a:r>
            <a:r>
              <a:rPr lang="zh-CN" altLang="en-US" sz="1600" kern="100" dirty="0">
                <a:ea typeface="楷体" panose="02010609060101010101" pitchFamily="49" charset="-122"/>
              </a:rPr>
              <a:t>进行引擎状态的预测</a:t>
            </a:r>
            <a:r>
              <a:rPr lang="en-US" sz="1600" kern="100" dirty="0">
                <a:ea typeface="楷体" panose="02010609060101010101" pitchFamily="49" charset="-122"/>
              </a:rPr>
              <a:t>，</a:t>
            </a:r>
            <a:r>
              <a:rPr lang="zh-CN" altLang="en-US" sz="1600" kern="100" dirty="0">
                <a:ea typeface="楷体" panose="02010609060101010101" pitchFamily="49" charset="-122"/>
              </a:rPr>
              <a:t>该</a:t>
            </a:r>
            <a:r>
              <a:rPr lang="en-US" altLang="zh-CN" sz="1600" kern="100" dirty="0">
                <a:ea typeface="楷体" panose="02010609060101010101" pitchFamily="49" charset="-122"/>
              </a:rPr>
              <a:t>DNN</a:t>
            </a:r>
            <a:r>
              <a:rPr lang="zh-CN" altLang="en-US" sz="1600" kern="100" dirty="0">
                <a:ea typeface="楷体" panose="02010609060101010101" pitchFamily="49" charset="-122"/>
              </a:rPr>
              <a:t>结构</a:t>
            </a:r>
            <a:r>
              <a:rPr lang="en-US" sz="1600" kern="100" dirty="0">
                <a:ea typeface="楷体" panose="02010609060101010101" pitchFamily="49" charset="-122"/>
              </a:rPr>
              <a:t>包含三个隐层、一个输入层和一个输出层。输入层的一维张量尺寸为(9),与主成分数量一致。中间隐层和输出层的尺寸分别是(20),(10),(4)和(1)。激活函数</a:t>
            </a:r>
            <a:r>
              <a:rPr lang="zh-CN" altLang="en-US" sz="1600" kern="100" dirty="0">
                <a:ea typeface="楷体" panose="02010609060101010101" pitchFamily="49" charset="-122"/>
              </a:rPr>
              <a:t>采用</a:t>
            </a:r>
            <a:r>
              <a:rPr lang="en-US" sz="1600" kern="100" dirty="0">
                <a:ea typeface="楷体" panose="02010609060101010101" pitchFamily="49" charset="-122"/>
                <a:sym typeface="+mn-ea"/>
              </a:rPr>
              <a:t>RelU(</a:t>
            </a:r>
            <a:r>
              <a:rPr lang="en-US" sz="1600" kern="100" dirty="0">
                <a:ea typeface="楷体" panose="02010609060101010101" pitchFamily="49" charset="-122"/>
              </a:rPr>
              <a:t>计算复杂度低，不需要进行指数运算)</a:t>
            </a:r>
            <a:r>
              <a:rPr lang="zh-CN" altLang="en-US" sz="1600" kern="100" dirty="0">
                <a:ea typeface="楷体" panose="02010609060101010101" pitchFamily="49" charset="-122"/>
              </a:rPr>
              <a:t>。最后一个输出神经元的经过</a:t>
            </a:r>
            <a:r>
              <a:rPr lang="en-US" altLang="zh-CN" sz="1600" kern="100" dirty="0">
                <a:ea typeface="楷体" panose="02010609060101010101" pitchFamily="49" charset="-122"/>
              </a:rPr>
              <a:t>sigmod</a:t>
            </a:r>
            <a:r>
              <a:rPr lang="zh-CN" altLang="en-US" sz="1600" kern="100" dirty="0">
                <a:ea typeface="楷体" panose="02010609060101010101" pitchFamily="49" charset="-122"/>
              </a:rPr>
              <a:t>函数处理后保证输出值范围在0和1之间。在阈值函数是sigmoid函数的神经网络中，对于二分类问题，损失函数采用交叉熵损失函数是较为合适的选择</a:t>
            </a:r>
          </a:p>
        </p:txBody>
      </p:sp>
      <p:pic>
        <p:nvPicPr>
          <p:cNvPr id="11" name="图片 10"/>
          <p:cNvPicPr>
            <a:picLocks noChangeAspect="1"/>
          </p:cNvPicPr>
          <p:nvPr/>
        </p:nvPicPr>
        <p:blipFill>
          <a:blip r:embed="rId3"/>
          <a:stretch>
            <a:fillRect/>
          </a:stretch>
        </p:blipFill>
        <p:spPr>
          <a:xfrm>
            <a:off x="353060" y="5029835"/>
            <a:ext cx="8342630" cy="840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3.3</a:t>
            </a:r>
            <a:r>
              <a:rPr lang="zh-CN" altLang="en-US" dirty="0"/>
              <a:t> </a:t>
            </a:r>
            <a:r>
              <a:rPr lang="en-US" altLang="zh-CN" dirty="0"/>
              <a:t>DNN - </a:t>
            </a:r>
            <a:r>
              <a:rPr lang="zh-CN" altLang="en-US" dirty="0"/>
              <a:t>分类结果</a:t>
            </a:r>
            <a:endParaRPr lang="zh-CN" altLang="en-US"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3"/>
          <a:stretch>
            <a:fillRect/>
          </a:stretch>
        </p:blipFill>
        <p:spPr>
          <a:xfrm>
            <a:off x="531495" y="2713990"/>
            <a:ext cx="3883025" cy="2914015"/>
          </a:xfrm>
          <a:prstGeom prst="rect">
            <a:avLst/>
          </a:prstGeom>
        </p:spPr>
      </p:pic>
      <p:pic>
        <p:nvPicPr>
          <p:cNvPr id="6" name="图片 5"/>
          <p:cNvPicPr>
            <a:picLocks noChangeAspect="1"/>
          </p:cNvPicPr>
          <p:nvPr/>
        </p:nvPicPr>
        <p:blipFill>
          <a:blip r:embed="rId4"/>
          <a:stretch>
            <a:fillRect/>
          </a:stretch>
        </p:blipFill>
        <p:spPr>
          <a:xfrm>
            <a:off x="4735830" y="2787015"/>
            <a:ext cx="3919855" cy="2597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3.3</a:t>
            </a:r>
            <a:r>
              <a:rPr lang="zh-CN" altLang="en-US" dirty="0"/>
              <a:t> </a:t>
            </a:r>
            <a:r>
              <a:rPr lang="en-US" altLang="zh-CN" dirty="0"/>
              <a:t>logistic</a:t>
            </a:r>
            <a:r>
              <a:rPr lang="zh-CN" altLang="en-US" dirty="0"/>
              <a:t>回归</a:t>
            </a:r>
            <a:endParaRPr lang="zh-CN" altLang="en-US"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3"/>
          <a:stretch>
            <a:fillRect/>
          </a:stretch>
        </p:blipFill>
        <p:spPr>
          <a:xfrm>
            <a:off x="372745" y="2491105"/>
            <a:ext cx="5615305" cy="4037965"/>
          </a:xfrm>
          <a:prstGeom prst="rect">
            <a:avLst/>
          </a:prstGeom>
        </p:spPr>
      </p:pic>
      <p:sp>
        <p:nvSpPr>
          <p:cNvPr id="6" name="矩形 5"/>
          <p:cNvSpPr/>
          <p:nvPr/>
        </p:nvSpPr>
        <p:spPr>
          <a:xfrm>
            <a:off x="6149975" y="3121025"/>
            <a:ext cx="2794000" cy="2061210"/>
          </a:xfrm>
          <a:prstGeom prst="rect">
            <a:avLst/>
          </a:prstGeom>
        </p:spPr>
        <p:txBody>
          <a:bodyPr wrap="square">
            <a:spAutoFit/>
          </a:bodyPr>
          <a:lstStyle/>
          <a:p>
            <a:pPr algn="l"/>
            <a:r>
              <a:rPr lang="en-US" sz="1600" kern="100" dirty="0">
                <a:ea typeface="楷体" panose="02010609060101010101" pitchFamily="49" charset="-122"/>
              </a:rPr>
              <a:t> </a:t>
            </a:r>
            <a:r>
              <a:rPr lang="zh-CN" altLang="en-US" sz="1600" kern="100" dirty="0">
                <a:ea typeface="楷体" panose="02010609060101010101" pitchFamily="49" charset="-122"/>
              </a:rPr>
              <a:t>经过测试，我们在</a:t>
            </a:r>
            <a:r>
              <a:rPr sz="1600" kern="100" dirty="0">
                <a:ea typeface="楷体" panose="02010609060101010101" pitchFamily="49" charset="-122"/>
              </a:rPr>
              <a:t>logistic回归模型其他参数设置如下:</a:t>
            </a:r>
          </a:p>
          <a:p>
            <a:pPr algn="l"/>
            <a:endParaRPr sz="1600" kern="100" dirty="0">
              <a:ea typeface="楷体" panose="02010609060101010101" pitchFamily="49" charset="-122"/>
            </a:endParaRPr>
          </a:p>
          <a:p>
            <a:pPr algn="l"/>
            <a:r>
              <a:rPr lang="zh-CN" sz="1600" kern="100" dirty="0">
                <a:ea typeface="楷体" panose="02010609060101010101" pitchFamily="49" charset="-122"/>
              </a:rPr>
              <a:t>正则化</a:t>
            </a:r>
            <a:r>
              <a:rPr lang="en-US" altLang="zh-CN" sz="1600" kern="100" dirty="0">
                <a:ea typeface="楷体" panose="02010609060101010101" pitchFamily="49" charset="-122"/>
              </a:rPr>
              <a:t>:l2</a:t>
            </a:r>
            <a:r>
              <a:rPr lang="zh-CN" altLang="en-US" sz="1600" kern="100" dirty="0">
                <a:ea typeface="楷体" panose="02010609060101010101" pitchFamily="49" charset="-122"/>
              </a:rPr>
              <a:t>正则化</a:t>
            </a:r>
            <a:endParaRPr sz="1600" kern="100" dirty="0">
              <a:ea typeface="楷体" panose="02010609060101010101" pitchFamily="49" charset="-122"/>
            </a:endParaRPr>
          </a:p>
          <a:p>
            <a:pPr algn="l"/>
            <a:r>
              <a:rPr sz="1600" kern="100" dirty="0">
                <a:ea typeface="楷体" panose="02010609060101010101" pitchFamily="49" charset="-122"/>
              </a:rPr>
              <a:t>惩罚系数C=1</a:t>
            </a:r>
          </a:p>
          <a:p>
            <a:pPr algn="l"/>
            <a:r>
              <a:rPr sz="1600" kern="100" dirty="0">
                <a:ea typeface="楷体" panose="02010609060101010101" pitchFamily="49" charset="-122"/>
              </a:rPr>
              <a:t>迭代次数max_iter = 200</a:t>
            </a:r>
          </a:p>
          <a:p>
            <a:pPr algn="l"/>
            <a:r>
              <a:rPr sz="1600" kern="100" dirty="0">
                <a:ea typeface="楷体" panose="02010609060101010101" pitchFamily="49" charset="-122"/>
              </a:rPr>
              <a:t>残差收敛条件tol = 0.01</a:t>
            </a:r>
          </a:p>
          <a:p>
            <a:pPr algn="l"/>
            <a:r>
              <a:rPr sz="1600" kern="100" dirty="0">
                <a:ea typeface="楷体" panose="02010609060101010101" pitchFamily="49" charset="-122"/>
              </a:rPr>
              <a:t>多分类参数 multi_class=ovr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3.3</a:t>
            </a:r>
            <a:r>
              <a:rPr lang="zh-CN" altLang="en-US" dirty="0"/>
              <a:t> </a:t>
            </a:r>
            <a:r>
              <a:rPr lang="en-US" altLang="zh-CN" dirty="0"/>
              <a:t>logistic</a:t>
            </a:r>
            <a:r>
              <a:rPr lang="zh-CN" altLang="en-US" dirty="0"/>
              <a:t>回归</a:t>
            </a:r>
            <a:r>
              <a:rPr lang="en-US" altLang="zh-CN" dirty="0"/>
              <a:t> - </a:t>
            </a:r>
            <a:r>
              <a:rPr lang="zh-CN" altLang="en-US" dirty="0"/>
              <a:t>分类指标</a:t>
            </a:r>
            <a:endParaRPr lang="zh-CN" altLang="en-US"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a:stretch>
            <a:fillRect/>
          </a:stretch>
        </p:blipFill>
        <p:spPr>
          <a:xfrm>
            <a:off x="1252855" y="2479675"/>
            <a:ext cx="5776595" cy="36652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3.4</a:t>
            </a:r>
            <a:r>
              <a:rPr lang="zh-CN" altLang="en-US" dirty="0"/>
              <a:t> 模型对比</a:t>
            </a:r>
            <a:endParaRPr lang="zh-CN" altLang="en-US"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3"/>
          <a:stretch>
            <a:fillRect/>
          </a:stretch>
        </p:blipFill>
        <p:spPr>
          <a:xfrm>
            <a:off x="705485" y="2922905"/>
            <a:ext cx="7584440" cy="3794125"/>
          </a:xfrm>
          <a:prstGeom prst="rect">
            <a:avLst/>
          </a:prstGeom>
        </p:spPr>
      </p:pic>
      <p:sp>
        <p:nvSpPr>
          <p:cNvPr id="10" name="矩形 9"/>
          <p:cNvSpPr/>
          <p:nvPr/>
        </p:nvSpPr>
        <p:spPr>
          <a:xfrm>
            <a:off x="600075" y="2068195"/>
            <a:ext cx="7639685" cy="583565"/>
          </a:xfrm>
          <a:prstGeom prst="rect">
            <a:avLst/>
          </a:prstGeom>
        </p:spPr>
        <p:txBody>
          <a:bodyPr wrap="square">
            <a:spAutoFit/>
          </a:bodyPr>
          <a:lstStyle/>
          <a:p>
            <a:pPr algn="l"/>
            <a:r>
              <a:rPr lang="en-US" sz="1600" kern="100" dirty="0">
                <a:ea typeface="楷体" panose="02010609060101010101" pitchFamily="49" charset="-122"/>
              </a:rPr>
              <a:t>        </a:t>
            </a:r>
            <a:r>
              <a:rPr lang="zh-CN" altLang="en-US" sz="1600" kern="100" dirty="0">
                <a:ea typeface="楷体" panose="02010609060101010101" pitchFamily="49" charset="-122"/>
              </a:rPr>
              <a:t>经过对比，综合的指标考虑下，</a:t>
            </a:r>
            <a:r>
              <a:rPr lang="en-US" altLang="zh-CN" sz="1600" kern="100" dirty="0">
                <a:ea typeface="楷体" panose="02010609060101010101" pitchFamily="49" charset="-122"/>
              </a:rPr>
              <a:t>DNN</a:t>
            </a:r>
            <a:r>
              <a:rPr lang="zh-CN" altLang="en-US" sz="1600" kern="100" dirty="0">
                <a:ea typeface="楷体" panose="02010609060101010101" pitchFamily="49" charset="-122"/>
              </a:rPr>
              <a:t>分类性能最佳，因此选择</a:t>
            </a:r>
            <a:r>
              <a:rPr lang="en-US" altLang="zh-CN" sz="1600" kern="100" dirty="0">
                <a:ea typeface="楷体" panose="02010609060101010101" pitchFamily="49" charset="-122"/>
              </a:rPr>
              <a:t>DNN</a:t>
            </a:r>
            <a:r>
              <a:rPr lang="zh-CN" altLang="en-US" sz="1600" kern="100" dirty="0">
                <a:ea typeface="楷体" panose="02010609060101010101" pitchFamily="49" charset="-122"/>
              </a:rPr>
              <a:t>模型预测的结果作为引擎状态分类的最终结果。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3" name="文本框 2"/>
          <p:cNvSpPr txBox="1"/>
          <p:nvPr/>
        </p:nvSpPr>
        <p:spPr>
          <a:xfrm>
            <a:off x="3568344" y="353312"/>
            <a:ext cx="1270000" cy="584775"/>
          </a:xfrm>
          <a:prstGeom prst="rect">
            <a:avLst/>
          </a:prstGeom>
          <a:noFill/>
        </p:spPr>
        <p:txBody>
          <a:bodyPr wrap="square" rtlCol="0">
            <a:spAutoFit/>
          </a:bodyPr>
          <a:lstStyle/>
          <a:p>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rPr>
              <a:t>目录</a:t>
            </a:r>
          </a:p>
        </p:txBody>
      </p:sp>
      <p:sp>
        <p:nvSpPr>
          <p:cNvPr id="5" name="矩形 4"/>
          <p:cNvSpPr/>
          <p:nvPr/>
        </p:nvSpPr>
        <p:spPr>
          <a:xfrm>
            <a:off x="1279525" y="2021205"/>
            <a:ext cx="6059805" cy="3046095"/>
          </a:xfrm>
          <a:prstGeom prst="rect">
            <a:avLst/>
          </a:prstGeom>
          <a:noFill/>
        </p:spPr>
        <p:txBody>
          <a:bodyPr wrap="square" lIns="91440" tIns="45720" rIns="91440" bIns="45720">
            <a:spAutoFit/>
          </a:bodyPr>
          <a:lstStyle/>
          <a:p>
            <a:pPr marL="514350" indent="-514350">
              <a:buFont typeface="+mj-lt"/>
              <a:buAutoNum type="arabicPeriod"/>
            </a:pPr>
            <a:r>
              <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PCA</a:t>
            </a:r>
            <a:r>
              <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降维</a:t>
            </a:r>
            <a:endPar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a:p>
            <a:pPr marL="514350" indent="-514350">
              <a:buFont typeface="+mj-lt"/>
              <a:buAutoNum type="arabicPeriod"/>
            </a:pPr>
            <a:endPar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a:p>
            <a:pPr marL="514350" indent="-514350">
              <a:buFont typeface="+mj-lt"/>
              <a:buAutoNum type="arabicPeriod"/>
            </a:pPr>
            <a:r>
              <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引擎剩余使用寿命预测</a:t>
            </a:r>
            <a:endPar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a:p>
            <a:pPr marL="514350" indent="-514350">
              <a:buFont typeface="+mj-lt"/>
              <a:buAutoNum type="arabicPeriod"/>
            </a:pPr>
            <a:endPar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a:p>
            <a:pPr marL="514350" indent="-514350">
              <a:buFont typeface="+mj-lt"/>
              <a:buAutoNum type="arabicPeriod"/>
            </a:pPr>
            <a:r>
              <a:rPr lang="zh-CN" alt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引擎所处状态分类预测</a:t>
            </a:r>
            <a:endParaRPr lang="en-US" altLang="zh-CN"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a:p>
            <a:pPr marL="514350" indent="-514350">
              <a:buFont typeface="+mj-lt"/>
              <a:buAutoNum type="arabicPeriod"/>
            </a:pPr>
            <a:endPar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2" name="文本框 1"/>
          <p:cNvSpPr txBox="1"/>
          <p:nvPr/>
        </p:nvSpPr>
        <p:spPr>
          <a:xfrm>
            <a:off x="3340683" y="2138278"/>
            <a:ext cx="3035179" cy="784830"/>
          </a:xfrm>
          <a:prstGeom prst="rect">
            <a:avLst/>
          </a:prstGeom>
          <a:noFill/>
        </p:spPr>
        <p:txBody>
          <a:bodyPr wrap="square" rtlCol="0">
            <a:spAutoFit/>
          </a:bodyPr>
          <a:lstStyle/>
          <a:p>
            <a:r>
              <a:rPr lang="zh-CN" altLang="en-US" sz="4500" dirty="0">
                <a:solidFill>
                  <a:schemeClr val="bg1"/>
                </a:solidFill>
                <a:latin typeface="Times New Roman" panose="02020603050405020304" pitchFamily="18" charset="0"/>
                <a:cs typeface="Times New Roman" panose="02020603050405020304" pitchFamily="18" charset="0"/>
              </a:rPr>
              <a:t>谢谢大家</a:t>
            </a:r>
            <a:r>
              <a:rPr lang="en-US" altLang="zh-CN" sz="4500" dirty="0">
                <a:solidFill>
                  <a:schemeClr val="bg1"/>
                </a:solidFill>
                <a:latin typeface="Times New Roman" panose="02020603050405020304" pitchFamily="18" charset="0"/>
                <a:cs typeface="Times New Roman" panose="02020603050405020304" pitchFamily="18" charset="0"/>
              </a:rPr>
              <a:t>!</a:t>
            </a:r>
            <a:endParaRPr lang="zh-CN" altLang="en-US" sz="45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3" name="文本框 2"/>
          <p:cNvSpPr txBox="1"/>
          <p:nvPr/>
        </p:nvSpPr>
        <p:spPr>
          <a:xfrm>
            <a:off x="3568344" y="353312"/>
            <a:ext cx="1270000" cy="584775"/>
          </a:xfrm>
          <a:prstGeom prst="rect">
            <a:avLst/>
          </a:prstGeom>
          <a:noFill/>
        </p:spPr>
        <p:txBody>
          <a:bodyPr wrap="square" rtlCol="0">
            <a:spAutoFit/>
          </a:bodyPr>
          <a:lstStyle/>
          <a:p>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rPr>
              <a:t>目录</a:t>
            </a:r>
          </a:p>
        </p:txBody>
      </p:sp>
      <p:sp>
        <p:nvSpPr>
          <p:cNvPr id="5" name="矩形 4"/>
          <p:cNvSpPr/>
          <p:nvPr/>
        </p:nvSpPr>
        <p:spPr>
          <a:xfrm>
            <a:off x="2553920" y="3044825"/>
            <a:ext cx="4036159" cy="768350"/>
          </a:xfrm>
          <a:prstGeom prst="rect">
            <a:avLst/>
          </a:prstGeom>
          <a:noFill/>
        </p:spPr>
        <p:txBody>
          <a:bodyPr wrap="square" lIns="91440" tIns="45720" rIns="91440" bIns="45720">
            <a:spAutoFit/>
          </a:bodyPr>
          <a:lstStyle/>
          <a:p>
            <a:pPr marL="514350" indent="-514350" algn="ctr">
              <a:buFont typeface="+mj-lt"/>
              <a:buAutoNum type="arabicPeriod"/>
            </a:pPr>
            <a:r>
              <a:rPr lang="en-US" altLang="zh-C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PCA</a:t>
            </a:r>
            <a:r>
              <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降维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6" name="文本框 5"/>
          <p:cNvSpPr txBox="1"/>
          <p:nvPr/>
        </p:nvSpPr>
        <p:spPr>
          <a:xfrm>
            <a:off x="304800" y="1452318"/>
            <a:ext cx="7162800" cy="521970"/>
          </a:xfrm>
          <a:prstGeom prst="rect">
            <a:avLst/>
          </a:prstGeom>
          <a:noFill/>
        </p:spPr>
        <p:txBody>
          <a:bodyPr wrap="square" rtlCol="0">
            <a:spAutoFit/>
          </a:bodyPr>
          <a:lstStyle/>
          <a:p>
            <a:r>
              <a:rPr lang="en-US" altLang="zh-C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1.1</a:t>
            </a:r>
            <a:r>
              <a:rPr lang="zh-CN"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PCA</a:t>
            </a:r>
            <a:r>
              <a:rPr lang="zh-CN"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降维</a:t>
            </a:r>
            <a:endParaRPr lang="zh-CN" altLang="en-US" sz="2800" b="1" dirty="0">
              <a:latin typeface="楷体" panose="02010609060101010101" pitchFamily="49" charset="-122"/>
              <a:ea typeface="楷体" panose="02010609060101010101" pitchFamily="49" charset="-122"/>
            </a:endParaRPr>
          </a:p>
        </p:txBody>
      </p:sp>
      <p:sp>
        <p:nvSpPr>
          <p:cNvPr id="3" name="矩形 2"/>
          <p:cNvSpPr/>
          <p:nvPr/>
        </p:nvSpPr>
        <p:spPr>
          <a:xfrm>
            <a:off x="719455" y="2117090"/>
            <a:ext cx="7848600" cy="829945"/>
          </a:xfrm>
          <a:prstGeom prst="rect">
            <a:avLst/>
          </a:prstGeom>
        </p:spPr>
        <p:txBody>
          <a:bodyPr wrap="square">
            <a:spAutoFit/>
          </a:bodyPr>
          <a:lstStyle/>
          <a:p>
            <a:pPr algn="l"/>
            <a:r>
              <a:rPr lang="en-US" sz="1600" kern="100" dirty="0">
                <a:ea typeface="楷体" panose="02010609060101010101" pitchFamily="49" charset="-122"/>
              </a:rPr>
              <a:t>         </a:t>
            </a:r>
            <a:r>
              <a:rPr lang="zh-CN" altLang="en-US" sz="1600" kern="100" dirty="0">
                <a:ea typeface="楷体" panose="02010609060101010101" pitchFamily="49" charset="-122"/>
              </a:rPr>
              <a:t>为了</a:t>
            </a:r>
            <a:r>
              <a:rPr lang="en-US" sz="1600" kern="100" dirty="0">
                <a:ea typeface="楷体" panose="02010609060101010101" pitchFamily="49" charset="-122"/>
              </a:rPr>
              <a:t>在研究复杂问题时就可以只考虑少数几个主成分而不至于损失太多信息，从而更容易抓住主要矛盾，揭示事物内部变量之间的规律性，同时使问题得到简化，提高分析效率。</a:t>
            </a:r>
            <a:r>
              <a:rPr lang="zh-CN" altLang="en-US" sz="1600" kern="100" dirty="0">
                <a:ea typeface="楷体" panose="02010609060101010101" pitchFamily="49" charset="-122"/>
              </a:rPr>
              <a:t>我们采用</a:t>
            </a:r>
            <a:r>
              <a:rPr lang="en-US" altLang="zh-CN" sz="1600" kern="100" dirty="0">
                <a:ea typeface="楷体" panose="02010609060101010101" pitchFamily="49" charset="-122"/>
              </a:rPr>
              <a:t>PCA</a:t>
            </a:r>
            <a:r>
              <a:rPr lang="zh-CN" altLang="en-US" sz="1600" kern="100" dirty="0">
                <a:ea typeface="楷体" panose="02010609060101010101" pitchFamily="49" charset="-122"/>
              </a:rPr>
              <a:t>方法对特征进行降维。</a:t>
            </a:r>
          </a:p>
        </p:txBody>
      </p:sp>
      <p:pic>
        <p:nvPicPr>
          <p:cNvPr id="5" name="图片 4"/>
          <p:cNvPicPr>
            <a:picLocks noChangeAspect="1"/>
          </p:cNvPicPr>
          <p:nvPr>
            <p:custDataLst>
              <p:tags r:id="rId1"/>
            </p:custDataLst>
          </p:nvPr>
        </p:nvPicPr>
        <p:blipFill>
          <a:blip r:embed="rId5"/>
          <a:stretch>
            <a:fillRect/>
          </a:stretch>
        </p:blipFill>
        <p:spPr>
          <a:xfrm>
            <a:off x="1437640" y="3131820"/>
            <a:ext cx="5664200" cy="33394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6" name="文本框 5"/>
          <p:cNvSpPr txBox="1"/>
          <p:nvPr/>
        </p:nvSpPr>
        <p:spPr>
          <a:xfrm>
            <a:off x="304800" y="1452318"/>
            <a:ext cx="7162800" cy="521970"/>
          </a:xfrm>
          <a:prstGeom prst="rect">
            <a:avLst/>
          </a:prstGeom>
          <a:noFill/>
        </p:spPr>
        <p:txBody>
          <a:bodyPr wrap="square" rtlCol="0">
            <a:spAutoFit/>
          </a:bodyPr>
          <a:lstStyle/>
          <a:p>
            <a:r>
              <a:rPr lang="en-US" altLang="zh-C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1.1 PCA</a:t>
            </a:r>
            <a:r>
              <a:rPr lang="zh-CN"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数据降维</a:t>
            </a:r>
            <a:endParaRPr lang="zh-CN" altLang="en-US"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805180" y="2510790"/>
            <a:ext cx="3639185" cy="2731135"/>
          </a:xfrm>
          <a:prstGeom prst="rect">
            <a:avLst/>
          </a:prstGeom>
        </p:spPr>
      </p:pic>
      <p:pic>
        <p:nvPicPr>
          <p:cNvPr id="3" name="图片 2"/>
          <p:cNvPicPr>
            <a:picLocks noChangeAspect="1"/>
          </p:cNvPicPr>
          <p:nvPr/>
        </p:nvPicPr>
        <p:blipFill>
          <a:blip r:embed="rId5"/>
          <a:stretch>
            <a:fillRect/>
          </a:stretch>
        </p:blipFill>
        <p:spPr>
          <a:xfrm>
            <a:off x="4668520" y="2512060"/>
            <a:ext cx="3630930" cy="2725420"/>
          </a:xfrm>
          <a:prstGeom prst="rect">
            <a:avLst/>
          </a:prstGeom>
        </p:spPr>
      </p:pic>
      <p:sp>
        <p:nvSpPr>
          <p:cNvPr id="5" name="矩形 4"/>
          <p:cNvSpPr/>
          <p:nvPr/>
        </p:nvSpPr>
        <p:spPr>
          <a:xfrm>
            <a:off x="732790" y="5562600"/>
            <a:ext cx="7567295" cy="706755"/>
          </a:xfrm>
          <a:prstGeom prst="rect">
            <a:avLst/>
          </a:prstGeom>
        </p:spPr>
        <p:txBody>
          <a:bodyPr wrap="square">
            <a:spAutoFit/>
          </a:bodyPr>
          <a:lstStyle/>
          <a:p>
            <a:pPr algn="l"/>
            <a:r>
              <a:rPr lang="en-US" sz="2000" kern="100" dirty="0">
                <a:ea typeface="楷体" panose="02010609060101010101" pitchFamily="49" charset="-122"/>
              </a:rPr>
              <a:t>         </a:t>
            </a:r>
            <a:r>
              <a:rPr lang="zh-CN" altLang="en-US" sz="2000" kern="100" dirty="0">
                <a:ea typeface="楷体" panose="02010609060101010101" pitchFamily="49" charset="-122"/>
              </a:rPr>
              <a:t>前</a:t>
            </a:r>
            <a:r>
              <a:rPr lang="en-US" altLang="zh-CN" sz="2000" kern="100" dirty="0">
                <a:ea typeface="楷体" panose="02010609060101010101" pitchFamily="49" charset="-122"/>
              </a:rPr>
              <a:t>9</a:t>
            </a:r>
            <a:r>
              <a:rPr lang="zh-CN" altLang="en-US" sz="2000" kern="100" dirty="0">
                <a:ea typeface="楷体" panose="02010609060101010101" pitchFamily="49" charset="-122"/>
              </a:rPr>
              <a:t>个主成分的累计贡献率已经达到</a:t>
            </a:r>
            <a:r>
              <a:rPr lang="en-US" altLang="zh-CN" sz="2000" kern="100" dirty="0">
                <a:ea typeface="楷体" panose="02010609060101010101" pitchFamily="49" charset="-122"/>
              </a:rPr>
              <a:t>90%,</a:t>
            </a:r>
            <a:r>
              <a:rPr lang="zh-CN" altLang="en-US" sz="2000" kern="100" dirty="0">
                <a:ea typeface="楷体" panose="02010609060101010101" pitchFamily="49" charset="-122"/>
              </a:rPr>
              <a:t>因此取该</a:t>
            </a:r>
            <a:r>
              <a:rPr lang="en-US" altLang="zh-CN" sz="2000" kern="100" dirty="0">
                <a:ea typeface="楷体" panose="02010609060101010101" pitchFamily="49" charset="-122"/>
              </a:rPr>
              <a:t>9</a:t>
            </a:r>
            <a:r>
              <a:rPr lang="zh-CN" altLang="en-US" sz="2000" kern="100" dirty="0">
                <a:ea typeface="楷体" panose="02010609060101010101" pitchFamily="49" charset="-122"/>
              </a:rPr>
              <a:t>个主成分作为后续新的特征输入到模型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6" name="文本框 5"/>
          <p:cNvSpPr txBox="1"/>
          <p:nvPr/>
        </p:nvSpPr>
        <p:spPr>
          <a:xfrm>
            <a:off x="304800" y="1452318"/>
            <a:ext cx="7162800" cy="521970"/>
          </a:xfrm>
          <a:prstGeom prst="rect">
            <a:avLst/>
          </a:prstGeom>
          <a:noFill/>
        </p:spPr>
        <p:txBody>
          <a:bodyPr wrap="square" rtlCol="0">
            <a:spAutoFit/>
          </a:bodyPr>
          <a:lstStyle/>
          <a:p>
            <a:r>
              <a:rPr lang="en-US" altLang="zh-CN"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1.1 PCA</a:t>
            </a:r>
            <a:r>
              <a:rPr lang="zh-CN" alt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rPr>
              <a:t>数据降维</a:t>
            </a:r>
            <a:endParaRPr lang="zh-CN" altLang="en-US"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p:cNvSpPr/>
          <p:nvPr/>
        </p:nvSpPr>
        <p:spPr>
          <a:xfrm>
            <a:off x="732790" y="5562600"/>
            <a:ext cx="7567295" cy="398780"/>
          </a:xfrm>
          <a:prstGeom prst="rect">
            <a:avLst/>
          </a:prstGeom>
        </p:spPr>
        <p:txBody>
          <a:bodyPr wrap="square">
            <a:spAutoFit/>
          </a:bodyPr>
          <a:lstStyle/>
          <a:p>
            <a:pPr algn="l"/>
            <a:r>
              <a:rPr lang="en-US" sz="2000" kern="100" dirty="0">
                <a:ea typeface="楷体" panose="02010609060101010101" pitchFamily="49" charset="-122"/>
              </a:rPr>
              <a:t>     </a:t>
            </a:r>
            <a:endParaRPr lang="zh-CN" altLang="en-US" sz="2000" kern="100" dirty="0">
              <a:ea typeface="楷体" panose="02010609060101010101" pitchFamily="49" charset="-122"/>
            </a:endParaRPr>
          </a:p>
        </p:txBody>
      </p:sp>
      <p:pic>
        <p:nvPicPr>
          <p:cNvPr id="8" name="图片 7"/>
          <p:cNvPicPr>
            <a:picLocks noChangeAspect="1"/>
          </p:cNvPicPr>
          <p:nvPr/>
        </p:nvPicPr>
        <p:blipFill>
          <a:blip r:embed="rId4"/>
          <a:stretch>
            <a:fillRect/>
          </a:stretch>
        </p:blipFill>
        <p:spPr>
          <a:xfrm>
            <a:off x="470535" y="2860675"/>
            <a:ext cx="3719195" cy="2461895"/>
          </a:xfrm>
          <a:prstGeom prst="rect">
            <a:avLst/>
          </a:prstGeom>
        </p:spPr>
      </p:pic>
      <p:pic>
        <p:nvPicPr>
          <p:cNvPr id="9" name="图片 8"/>
          <p:cNvPicPr>
            <a:picLocks noChangeAspect="1"/>
          </p:cNvPicPr>
          <p:nvPr/>
        </p:nvPicPr>
        <p:blipFill>
          <a:blip r:embed="rId5"/>
          <a:stretch>
            <a:fillRect/>
          </a:stretch>
        </p:blipFill>
        <p:spPr>
          <a:xfrm>
            <a:off x="5304790" y="2277745"/>
            <a:ext cx="3292475" cy="3284855"/>
          </a:xfrm>
          <a:prstGeom prst="rect">
            <a:avLst/>
          </a:prstGeom>
        </p:spPr>
      </p:pic>
      <p:sp>
        <p:nvSpPr>
          <p:cNvPr id="10" name="右箭头 9"/>
          <p:cNvSpPr/>
          <p:nvPr/>
        </p:nvSpPr>
        <p:spPr>
          <a:xfrm>
            <a:off x="4269740" y="3861435"/>
            <a:ext cx="955040" cy="307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3" name="文本框 2"/>
          <p:cNvSpPr txBox="1"/>
          <p:nvPr/>
        </p:nvSpPr>
        <p:spPr>
          <a:xfrm>
            <a:off x="3568344" y="353312"/>
            <a:ext cx="1270000" cy="584775"/>
          </a:xfrm>
          <a:prstGeom prst="rect">
            <a:avLst/>
          </a:prstGeom>
          <a:noFill/>
        </p:spPr>
        <p:txBody>
          <a:bodyPr wrap="square" rtlCol="0">
            <a:spAutoFit/>
          </a:bodyPr>
          <a:lstStyle/>
          <a:p>
            <a:r>
              <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宋体" panose="02010600030101010101" pitchFamily="2" charset="-122"/>
                <a:ea typeface="宋体" panose="02010600030101010101" pitchFamily="2" charset="-122"/>
              </a:rPr>
              <a:t>目录</a:t>
            </a:r>
          </a:p>
        </p:txBody>
      </p:sp>
      <p:sp>
        <p:nvSpPr>
          <p:cNvPr id="5" name="矩形 4"/>
          <p:cNvSpPr/>
          <p:nvPr/>
        </p:nvSpPr>
        <p:spPr>
          <a:xfrm>
            <a:off x="1584325" y="3108325"/>
            <a:ext cx="5582920" cy="768350"/>
          </a:xfrm>
          <a:prstGeom prst="rect">
            <a:avLst/>
          </a:prstGeom>
          <a:noFill/>
        </p:spPr>
        <p:txBody>
          <a:bodyPr wrap="square" lIns="91440" tIns="45720" rIns="91440" bIns="45720">
            <a:spAutoFit/>
          </a:bodyPr>
          <a:lstStyle/>
          <a:p>
            <a:pPr indent="0" algn="ctr">
              <a:buFont typeface="+mj-lt"/>
              <a:buNone/>
            </a:pPr>
            <a:r>
              <a:rPr lang="en-US" altLang="zh-CN"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2.</a:t>
            </a:r>
            <a:r>
              <a:rPr lang="zh-CN" alt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rPr>
              <a:t>剩余使用寿命预测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2.1</a:t>
            </a:r>
            <a:r>
              <a:rPr lang="zh-CN" altLang="en-US" dirty="0"/>
              <a:t> 模型选择及评估方法</a:t>
            </a:r>
            <a:endParaRPr lang="zh-CN"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 name="表格 20"/>
          <p:cNvGraphicFramePr>
            <a:graphicFrameLocks noGrp="1"/>
          </p:cNvGraphicFramePr>
          <p:nvPr/>
        </p:nvGraphicFramePr>
        <p:xfrm>
          <a:off x="1371600" y="2576013"/>
          <a:ext cx="6096000" cy="2865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zh-CN" altLang="en-US" dirty="0"/>
                        <a:t>项目</a:t>
                      </a:r>
                    </a:p>
                  </a:txBody>
                  <a:tcPr/>
                </a:tc>
                <a:tc>
                  <a:txBody>
                    <a:bodyPr/>
                    <a:lstStyle/>
                    <a:p>
                      <a:pPr algn="ctr"/>
                      <a:r>
                        <a:rPr lang="zh-CN" altLang="en-US" dirty="0"/>
                        <a:t>内容</a:t>
                      </a:r>
                    </a:p>
                  </a:txBody>
                  <a:tcPr/>
                </a:tc>
                <a:extLst>
                  <a:ext uri="{0D108BD9-81ED-4DB2-BD59-A6C34878D82A}">
                    <a16:rowId xmlns:a16="http://schemas.microsoft.com/office/drawing/2014/main" val="10000"/>
                  </a:ext>
                </a:extLst>
              </a:tr>
              <a:tr h="370840">
                <a:tc>
                  <a:txBody>
                    <a:bodyPr/>
                    <a:lstStyle/>
                    <a:p>
                      <a:pPr algn="ctr"/>
                      <a:r>
                        <a:rPr lang="zh-CN" altLang="en-US" dirty="0"/>
                        <a:t>训练数据</a:t>
                      </a:r>
                    </a:p>
                  </a:txBody>
                  <a:tcPr/>
                </a:tc>
                <a:tc>
                  <a:txBody>
                    <a:bodyPr/>
                    <a:lstStyle/>
                    <a:p>
                      <a:pPr algn="ctr"/>
                      <a:r>
                        <a:rPr lang="zh-CN" altLang="en-US" dirty="0"/>
                        <a:t>全体训练集</a:t>
                      </a:r>
                    </a:p>
                  </a:txBody>
                  <a:tcPr/>
                </a:tc>
                <a:extLst>
                  <a:ext uri="{0D108BD9-81ED-4DB2-BD59-A6C34878D82A}">
                    <a16:rowId xmlns:a16="http://schemas.microsoft.com/office/drawing/2014/main" val="10001"/>
                  </a:ext>
                </a:extLst>
              </a:tr>
              <a:tr h="370840">
                <a:tc>
                  <a:txBody>
                    <a:bodyPr/>
                    <a:lstStyle/>
                    <a:p>
                      <a:pPr algn="ctr"/>
                      <a:r>
                        <a:rPr lang="zh-CN" altLang="en-US" dirty="0"/>
                        <a:t>模型选择</a:t>
                      </a:r>
                    </a:p>
                  </a:txBody>
                  <a:tcPr/>
                </a:tc>
                <a:tc>
                  <a:txBody>
                    <a:bodyPr/>
                    <a:lstStyle/>
                    <a:p>
                      <a:pPr algn="ctr"/>
                      <a:r>
                        <a:rPr lang="zh-CN" altLang="en-US" dirty="0"/>
                        <a:t>线性回归</a:t>
                      </a:r>
                    </a:p>
                  </a:txBody>
                  <a:tcPr/>
                </a:tc>
                <a:extLst>
                  <a:ext uri="{0D108BD9-81ED-4DB2-BD59-A6C34878D82A}">
                    <a16:rowId xmlns:a16="http://schemas.microsoft.com/office/drawing/2014/main" val="10002"/>
                  </a:ext>
                </a:extLst>
              </a:tr>
              <a:tr h="370840">
                <a:tc>
                  <a:txBody>
                    <a:bodyPr/>
                    <a:lstStyle/>
                    <a:p>
                      <a:pPr algn="ctr"/>
                      <a:endParaRPr lang="zh-CN" altLang="en-US"/>
                    </a:p>
                  </a:txBody>
                  <a:tcPr/>
                </a:tc>
                <a:tc>
                  <a:txBody>
                    <a:bodyPr/>
                    <a:lstStyle/>
                    <a:p>
                      <a:pPr algn="ctr"/>
                      <a:r>
                        <a:rPr lang="zh-CN" altLang="en-US" dirty="0"/>
                        <a:t>广义线性回归</a:t>
                      </a:r>
                    </a:p>
                  </a:txBody>
                  <a:tcPr/>
                </a:tc>
                <a:extLst>
                  <a:ext uri="{0D108BD9-81ED-4DB2-BD59-A6C34878D82A}">
                    <a16:rowId xmlns:a16="http://schemas.microsoft.com/office/drawing/2014/main" val="10003"/>
                  </a:ext>
                </a:extLst>
              </a:tr>
              <a:tr h="370840">
                <a:tc>
                  <a:txBody>
                    <a:bodyPr/>
                    <a:lstStyle/>
                    <a:p>
                      <a:pPr algn="ctr"/>
                      <a:endParaRPr lang="zh-CN" altLang="en-US" dirty="0"/>
                    </a:p>
                  </a:txBody>
                  <a:tcPr/>
                </a:tc>
                <a:tc>
                  <a:txBody>
                    <a:bodyPr/>
                    <a:lstStyle/>
                    <a:p>
                      <a:pPr algn="ctr"/>
                      <a:r>
                        <a:rPr lang="zh-CN" altLang="en-US" dirty="0"/>
                        <a:t>决策回归树</a:t>
                      </a:r>
                    </a:p>
                  </a:txBody>
                  <a:tcPr/>
                </a:tc>
                <a:extLst>
                  <a:ext uri="{0D108BD9-81ED-4DB2-BD59-A6C34878D82A}">
                    <a16:rowId xmlns:a16="http://schemas.microsoft.com/office/drawing/2014/main" val="10004"/>
                  </a:ext>
                </a:extLst>
              </a:tr>
              <a:tr h="370840">
                <a:tc>
                  <a:txBody>
                    <a:bodyPr/>
                    <a:lstStyle/>
                    <a:p>
                      <a:pPr algn="ctr"/>
                      <a:r>
                        <a:rPr lang="zh-CN" altLang="en-US" dirty="0"/>
                        <a:t>测试数据</a:t>
                      </a:r>
                    </a:p>
                  </a:txBody>
                  <a:tcPr/>
                </a:tc>
                <a:tc>
                  <a:txBody>
                    <a:bodyPr/>
                    <a:lstStyle/>
                    <a:p>
                      <a:pPr algn="ctr"/>
                      <a:r>
                        <a:rPr lang="zh-CN" altLang="en-US" dirty="0"/>
                        <a:t>测试集中随机选择</a:t>
                      </a:r>
                      <a:r>
                        <a:rPr lang="en-US" altLang="zh-CN" dirty="0"/>
                        <a:t>5</a:t>
                      </a:r>
                      <a:r>
                        <a:rPr lang="zh-CN" altLang="en-US" dirty="0"/>
                        <a:t>台发动机的数据</a:t>
                      </a:r>
                    </a:p>
                  </a:txBody>
                  <a:tcPr/>
                </a:tc>
                <a:extLst>
                  <a:ext uri="{0D108BD9-81ED-4DB2-BD59-A6C34878D82A}">
                    <a16:rowId xmlns:a16="http://schemas.microsoft.com/office/drawing/2014/main" val="10005"/>
                  </a:ext>
                </a:extLst>
              </a:tr>
              <a:tr h="370840">
                <a:tc>
                  <a:txBody>
                    <a:bodyPr/>
                    <a:lstStyle/>
                    <a:p>
                      <a:pPr algn="ctr"/>
                      <a:r>
                        <a:rPr lang="zh-CN" altLang="en-US" dirty="0"/>
                        <a:t>评估指标</a:t>
                      </a:r>
                    </a:p>
                  </a:txBody>
                  <a:tcPr/>
                </a:tc>
                <a:tc>
                  <a:txBody>
                    <a:bodyPr/>
                    <a:lstStyle/>
                    <a:p>
                      <a:pPr algn="ctr"/>
                      <a:r>
                        <a:rPr lang="zh-CN" altLang="en-US" dirty="0"/>
                        <a:t>均方根误差（</a:t>
                      </a:r>
                      <a:r>
                        <a:rPr lang="en-US" altLang="zh-CN" dirty="0"/>
                        <a:t>RMSE</a:t>
                      </a:r>
                      <a:r>
                        <a:rPr lang="zh-CN" altLang="en-US" dirty="0"/>
                        <a: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1350607" y="29231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7" name="文本框 6"/>
          <p:cNvSpPr txBox="1"/>
          <p:nvPr/>
        </p:nvSpPr>
        <p:spPr>
          <a:xfrm>
            <a:off x="3568344" y="1225684"/>
            <a:ext cx="1482288" cy="507831"/>
          </a:xfrm>
          <a:prstGeom prst="rect">
            <a:avLst/>
          </a:prstGeom>
          <a:noFill/>
        </p:spPr>
        <p:txBody>
          <a:bodyPr wrap="square" rtlCol="0">
            <a:spAutoFit/>
          </a:bodyPr>
          <a:lstStyle/>
          <a:p>
            <a:r>
              <a:rPr lang="zh-CN" altLang="en-US" sz="27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目录</a:t>
            </a:r>
          </a:p>
        </p:txBody>
      </p:sp>
      <p:sp>
        <p:nvSpPr>
          <p:cNvPr id="8" name="文本框 7"/>
          <p:cNvSpPr txBox="1"/>
          <p:nvPr/>
        </p:nvSpPr>
        <p:spPr>
          <a:xfrm>
            <a:off x="304800" y="1451683"/>
            <a:ext cx="7162800" cy="521970"/>
          </a:xfrm>
          <a:prstGeom prst="rect">
            <a:avLst/>
          </a:prstGeom>
          <a:noFill/>
        </p:spPr>
        <p:txBody>
          <a:bodyPr wrap="square" rtlCol="0">
            <a:spAutoFit/>
          </a:bodyPr>
          <a:lstStyle>
            <a:defPPr>
              <a:defRPr lang="zh-CN"/>
            </a:defPPr>
            <a:lvl1pPr>
              <a:defRPr sz="2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 panose="02010609060101010101" pitchFamily="49" charset="-122"/>
                <a:ea typeface="楷体" panose="02010609060101010101" pitchFamily="49" charset="-122"/>
              </a:defRPr>
            </a:lvl1pPr>
          </a:lstStyle>
          <a:p>
            <a:r>
              <a:rPr lang="en-US" altLang="zh-CN" dirty="0"/>
              <a:t>2.2</a:t>
            </a:r>
            <a:r>
              <a:rPr lang="zh-CN" altLang="en-US" dirty="0"/>
              <a:t> 各模型评估结果</a:t>
            </a:r>
            <a:endParaRPr lang="zh-CN" kern="100" dirty="0">
              <a:sym typeface="+mn-ea"/>
            </a:endParaRPr>
          </a:p>
        </p:txBody>
      </p:sp>
      <p:sp>
        <p:nvSpPr>
          <p:cNvPr id="5" name="Rectangle 2"/>
          <p:cNvSpPr>
            <a:spLocks noChangeArrowheads="1"/>
          </p:cNvSpPr>
          <p:nvPr/>
        </p:nvSpPr>
        <p:spPr bwMode="auto">
          <a:xfrm>
            <a:off x="4649553" y="28494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4"/>
          <p:cNvSpPr>
            <a:spLocks noChangeArrowheads="1"/>
          </p:cNvSpPr>
          <p:nvPr/>
        </p:nvSpPr>
        <p:spPr bwMode="auto">
          <a:xfrm>
            <a:off x="6149740" y="3886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custDataLst>
              <p:tags r:id="rId1"/>
            </p:custDataLst>
          </p:nvPr>
        </p:nvGraphicFramePr>
        <p:xfrm>
          <a:off x="645834" y="2073542"/>
          <a:ext cx="7327307" cy="4450080"/>
        </p:xfrm>
        <a:graphic>
          <a:graphicData uri="http://schemas.openxmlformats.org/drawingml/2006/table">
            <a:tbl>
              <a:tblPr firstRow="1" bandRow="1">
                <a:tableStyleId>{5C22544A-7EE6-4342-B048-85BDC9FD1C3A}</a:tableStyleId>
              </a:tblPr>
              <a:tblGrid>
                <a:gridCol w="1819392">
                  <a:extLst>
                    <a:ext uri="{9D8B030D-6E8A-4147-A177-3AD203B41FA5}">
                      <a16:colId xmlns:a16="http://schemas.microsoft.com/office/drawing/2014/main" val="20000"/>
                    </a:ext>
                  </a:extLst>
                </a:gridCol>
                <a:gridCol w="2893807">
                  <a:extLst>
                    <a:ext uri="{9D8B030D-6E8A-4147-A177-3AD203B41FA5}">
                      <a16:colId xmlns:a16="http://schemas.microsoft.com/office/drawing/2014/main" val="20001"/>
                    </a:ext>
                  </a:extLst>
                </a:gridCol>
                <a:gridCol w="2614108">
                  <a:extLst>
                    <a:ext uri="{9D8B030D-6E8A-4147-A177-3AD203B41FA5}">
                      <a16:colId xmlns:a16="http://schemas.microsoft.com/office/drawing/2014/main" val="20002"/>
                    </a:ext>
                  </a:extLst>
                </a:gridCol>
              </a:tblGrid>
              <a:tr h="370840">
                <a:tc>
                  <a:txBody>
                    <a:bodyPr/>
                    <a:lstStyle/>
                    <a:p>
                      <a:pPr algn="ctr"/>
                      <a:r>
                        <a:rPr lang="zh-CN" altLang="en-US" dirty="0"/>
                        <a:t>模型</a:t>
                      </a:r>
                    </a:p>
                  </a:txBody>
                  <a:tcPr/>
                </a:tc>
                <a:tc>
                  <a:txBody>
                    <a:bodyPr/>
                    <a:lstStyle/>
                    <a:p>
                      <a:pPr algn="ctr"/>
                      <a:r>
                        <a:rPr lang="zh-CN" altLang="en-US" dirty="0"/>
                        <a:t>参数</a:t>
                      </a:r>
                    </a:p>
                  </a:txBody>
                  <a:tcPr/>
                </a:tc>
                <a:tc>
                  <a:txBody>
                    <a:bodyPr/>
                    <a:lstStyle/>
                    <a:p>
                      <a:pPr algn="ctr"/>
                      <a:r>
                        <a:rPr lang="zh-CN" altLang="en-US" dirty="0"/>
                        <a:t>均方根误差（</a:t>
                      </a:r>
                      <a:r>
                        <a:rPr lang="en-US" altLang="zh-CN" dirty="0"/>
                        <a:t>RMSE</a:t>
                      </a:r>
                      <a:r>
                        <a:rPr lang="zh-CN" altLang="en-US" dirty="0"/>
                        <a:t>）</a:t>
                      </a:r>
                    </a:p>
                  </a:txBody>
                  <a:tcPr/>
                </a:tc>
                <a:extLst>
                  <a:ext uri="{0D108BD9-81ED-4DB2-BD59-A6C34878D82A}">
                    <a16:rowId xmlns:a16="http://schemas.microsoft.com/office/drawing/2014/main" val="10000"/>
                  </a:ext>
                </a:extLst>
              </a:tr>
              <a:tr h="370840">
                <a:tc>
                  <a:txBody>
                    <a:bodyPr/>
                    <a:lstStyle/>
                    <a:p>
                      <a:pPr algn="ctr"/>
                      <a:r>
                        <a:rPr lang="zh-CN" altLang="en-US" dirty="0"/>
                        <a:t>线性回归</a:t>
                      </a:r>
                    </a:p>
                  </a:txBody>
                  <a:tcPr/>
                </a:tc>
                <a:tc>
                  <a:txBody>
                    <a:bodyPr/>
                    <a:lstStyle/>
                    <a:p>
                      <a:pPr algn="ctr"/>
                      <a:endParaRPr lang="zh-CN" altLang="en-US" dirty="0"/>
                    </a:p>
                  </a:txBody>
                  <a:tcPr/>
                </a:tc>
                <a:tc>
                  <a:txBody>
                    <a:bodyPr/>
                    <a:lstStyle/>
                    <a:p>
                      <a:pPr algn="ctr"/>
                      <a:r>
                        <a:rPr lang="en-US" altLang="zh-CN" dirty="0"/>
                        <a:t>85.85</a:t>
                      </a:r>
                      <a:endParaRPr lang="zh-CN" altLang="en-US" dirty="0"/>
                    </a:p>
                  </a:txBody>
                  <a:tcPr/>
                </a:tc>
                <a:extLst>
                  <a:ext uri="{0D108BD9-81ED-4DB2-BD59-A6C34878D82A}">
                    <a16:rowId xmlns:a16="http://schemas.microsoft.com/office/drawing/2014/main" val="10001"/>
                  </a:ext>
                </a:extLst>
              </a:tr>
              <a:tr h="370840">
                <a:tc>
                  <a:txBody>
                    <a:bodyPr/>
                    <a:lstStyle/>
                    <a:p>
                      <a:pPr algn="ctr"/>
                      <a:r>
                        <a:rPr lang="zh-CN" altLang="en-US" dirty="0"/>
                        <a:t>广义线性回归</a:t>
                      </a:r>
                    </a:p>
                  </a:txBody>
                  <a:tcPr/>
                </a:tc>
                <a:tc>
                  <a:txBody>
                    <a:bodyPr/>
                    <a:lstStyle/>
                    <a:p>
                      <a:pPr algn="ctr"/>
                      <a:r>
                        <a:rPr lang="en-GB" altLang="zh-CN" dirty="0"/>
                        <a:t>Lambda = 0</a:t>
                      </a:r>
                      <a:endParaRPr lang="zh-CN" altLang="en-US" dirty="0"/>
                    </a:p>
                  </a:txBody>
                  <a:tcPr/>
                </a:tc>
                <a:tc>
                  <a:txBody>
                    <a:bodyPr/>
                    <a:lstStyle/>
                    <a:p>
                      <a:pPr algn="ctr"/>
                      <a:r>
                        <a:rPr lang="en-US" altLang="zh-CN" dirty="0">
                          <a:solidFill>
                            <a:srgbClr val="FF0000"/>
                          </a:solidFill>
                        </a:rPr>
                        <a:t>17.58</a:t>
                      </a:r>
                      <a:endParaRPr lang="zh-CN" altLang="en-US" dirty="0">
                        <a:solidFill>
                          <a:srgbClr val="FF0000"/>
                        </a:solidFill>
                      </a:endParaRPr>
                    </a:p>
                  </a:txBody>
                  <a:tcPr/>
                </a:tc>
                <a:extLst>
                  <a:ext uri="{0D108BD9-81ED-4DB2-BD59-A6C34878D82A}">
                    <a16:rowId xmlns:a16="http://schemas.microsoft.com/office/drawing/2014/main" val="10002"/>
                  </a:ext>
                </a:extLst>
              </a:tr>
              <a:tr h="370840">
                <a:tc>
                  <a:txBody>
                    <a:bodyPr/>
                    <a:lstStyle/>
                    <a:p>
                      <a:pPr algn="ctr"/>
                      <a:r>
                        <a:rPr lang="zh-CN" altLang="en-US" dirty="0"/>
                        <a:t>广义线性回归</a:t>
                      </a:r>
                    </a:p>
                  </a:txBody>
                  <a:tcPr/>
                </a:tc>
                <a:tc>
                  <a:txBody>
                    <a:bodyPr/>
                    <a:lstStyle/>
                    <a:p>
                      <a:pPr algn="ctr"/>
                      <a:r>
                        <a:rPr lang="en-GB" altLang="zh-CN" dirty="0"/>
                        <a:t>Lambda = 0.5</a:t>
                      </a:r>
                      <a:endParaRPr lang="zh-CN" altLang="en-US" dirty="0"/>
                    </a:p>
                  </a:txBody>
                  <a:tcPr/>
                </a:tc>
                <a:tc>
                  <a:txBody>
                    <a:bodyPr/>
                    <a:lstStyle/>
                    <a:p>
                      <a:pPr algn="ctr"/>
                      <a:r>
                        <a:rPr lang="en-US" altLang="zh-CN" dirty="0"/>
                        <a:t>35.31</a:t>
                      </a:r>
                      <a:endParaRPr lang="zh-CN" altLang="en-US" dirty="0"/>
                    </a:p>
                  </a:txBody>
                  <a:tcPr/>
                </a:tc>
                <a:extLst>
                  <a:ext uri="{0D108BD9-81ED-4DB2-BD59-A6C34878D82A}">
                    <a16:rowId xmlns:a16="http://schemas.microsoft.com/office/drawing/2014/main" val="10003"/>
                  </a:ext>
                </a:extLst>
              </a:tr>
              <a:tr h="370840">
                <a:tc>
                  <a:txBody>
                    <a:bodyPr/>
                    <a:lstStyle/>
                    <a:p>
                      <a:pPr algn="ctr"/>
                      <a:r>
                        <a:rPr lang="zh-CN" altLang="en-US" dirty="0"/>
                        <a:t>广义线性回归</a:t>
                      </a:r>
                    </a:p>
                  </a:txBody>
                  <a:tcPr/>
                </a:tc>
                <a:tc>
                  <a:txBody>
                    <a:bodyPr/>
                    <a:lstStyle/>
                    <a:p>
                      <a:pPr algn="ctr"/>
                      <a:r>
                        <a:rPr lang="en-GB" altLang="zh-CN" dirty="0"/>
                        <a:t>Lambda = 1</a:t>
                      </a:r>
                      <a:endParaRPr lang="zh-CN" altLang="en-US" dirty="0"/>
                    </a:p>
                  </a:txBody>
                  <a:tcPr/>
                </a:tc>
                <a:tc>
                  <a:txBody>
                    <a:bodyPr/>
                    <a:lstStyle/>
                    <a:p>
                      <a:pPr algn="ctr"/>
                      <a:r>
                        <a:rPr lang="en-US" altLang="zh-CN" dirty="0"/>
                        <a:t>53.13</a:t>
                      </a:r>
                      <a:endParaRPr lang="zh-CN" altLang="en-US" dirty="0"/>
                    </a:p>
                  </a:txBody>
                  <a:tcPr/>
                </a:tc>
                <a:extLst>
                  <a:ext uri="{0D108BD9-81ED-4DB2-BD59-A6C34878D82A}">
                    <a16:rowId xmlns:a16="http://schemas.microsoft.com/office/drawing/2014/main" val="10004"/>
                  </a:ext>
                </a:extLst>
              </a:tr>
              <a:tr h="370840">
                <a:tc>
                  <a:txBody>
                    <a:bodyPr/>
                    <a:lstStyle/>
                    <a:p>
                      <a:pPr algn="ctr"/>
                      <a:r>
                        <a:rPr lang="zh-CN" altLang="en-US" dirty="0"/>
                        <a:t>广义线性回归</a:t>
                      </a:r>
                    </a:p>
                  </a:txBody>
                  <a:tcPr/>
                </a:tc>
                <a:tc>
                  <a:txBody>
                    <a:bodyPr/>
                    <a:lstStyle/>
                    <a:p>
                      <a:pPr algn="ctr"/>
                      <a:r>
                        <a:rPr lang="en-GB" altLang="zh-CN" dirty="0"/>
                        <a:t>Lambda = 10</a:t>
                      </a:r>
                      <a:endParaRPr lang="zh-CN" altLang="en-US" dirty="0"/>
                    </a:p>
                  </a:txBody>
                  <a:tcPr/>
                </a:tc>
                <a:tc>
                  <a:txBody>
                    <a:bodyPr/>
                    <a:lstStyle/>
                    <a:p>
                      <a:pPr algn="ctr"/>
                      <a:r>
                        <a:rPr lang="en-US" altLang="zh-CN" dirty="0"/>
                        <a:t>71.19</a:t>
                      </a:r>
                      <a:endParaRPr lang="zh-CN" altLang="en-US" dirty="0"/>
                    </a:p>
                  </a:txBody>
                  <a:tcPr/>
                </a:tc>
                <a:extLst>
                  <a:ext uri="{0D108BD9-81ED-4DB2-BD59-A6C34878D82A}">
                    <a16:rowId xmlns:a16="http://schemas.microsoft.com/office/drawing/2014/main" val="10005"/>
                  </a:ext>
                </a:extLst>
              </a:tr>
              <a:tr h="370840">
                <a:tc>
                  <a:txBody>
                    <a:bodyPr/>
                    <a:lstStyle/>
                    <a:p>
                      <a:pPr algn="ctr"/>
                      <a:r>
                        <a:rPr lang="zh-CN" altLang="en-US" dirty="0"/>
                        <a:t>广义线性回归</a:t>
                      </a:r>
                    </a:p>
                  </a:txBody>
                  <a:tcPr/>
                </a:tc>
                <a:tc>
                  <a:txBody>
                    <a:bodyPr/>
                    <a:lstStyle/>
                    <a:p>
                      <a:pPr algn="ctr"/>
                      <a:r>
                        <a:rPr lang="en-GB" altLang="zh-CN" dirty="0"/>
                        <a:t>Lambda = 30</a:t>
                      </a:r>
                      <a:endParaRPr lang="zh-CN" altLang="en-US" dirty="0"/>
                    </a:p>
                  </a:txBody>
                  <a:tcPr/>
                </a:tc>
                <a:tc>
                  <a:txBody>
                    <a:bodyPr/>
                    <a:lstStyle/>
                    <a:p>
                      <a:pPr algn="ctr"/>
                      <a:r>
                        <a:rPr lang="en-US" altLang="zh-CN" dirty="0"/>
                        <a:t>89.23</a:t>
                      </a:r>
                      <a:endParaRPr lang="zh-CN" altLang="en-US" dirty="0"/>
                    </a:p>
                  </a:txBody>
                  <a:tcPr/>
                </a:tc>
                <a:extLst>
                  <a:ext uri="{0D108BD9-81ED-4DB2-BD59-A6C34878D82A}">
                    <a16:rowId xmlns:a16="http://schemas.microsoft.com/office/drawing/2014/main" val="10006"/>
                  </a:ext>
                </a:extLst>
              </a:tr>
              <a:tr h="370840">
                <a:tc>
                  <a:txBody>
                    <a:bodyPr/>
                    <a:lstStyle/>
                    <a:p>
                      <a:pPr algn="ctr"/>
                      <a:r>
                        <a:rPr lang="zh-CN" altLang="en-US" dirty="0"/>
                        <a:t>广义线性回归</a:t>
                      </a:r>
                    </a:p>
                  </a:txBody>
                  <a:tcPr/>
                </a:tc>
                <a:tc>
                  <a:txBody>
                    <a:bodyPr/>
                    <a:lstStyle/>
                    <a:p>
                      <a:pPr algn="ctr"/>
                      <a:r>
                        <a:rPr lang="en-GB" altLang="zh-CN" dirty="0"/>
                        <a:t>Lambda = 50</a:t>
                      </a:r>
                      <a:endParaRPr lang="zh-CN" altLang="en-US" dirty="0"/>
                    </a:p>
                  </a:txBody>
                  <a:tcPr/>
                </a:tc>
                <a:tc>
                  <a:txBody>
                    <a:bodyPr/>
                    <a:lstStyle/>
                    <a:p>
                      <a:pPr algn="ctr"/>
                      <a:r>
                        <a:rPr lang="en-US" altLang="zh-CN" dirty="0"/>
                        <a:t>107.23</a:t>
                      </a:r>
                      <a:endParaRPr lang="zh-CN" altLang="en-US" dirty="0"/>
                    </a:p>
                  </a:txBody>
                  <a:tcPr/>
                </a:tc>
                <a:extLst>
                  <a:ext uri="{0D108BD9-81ED-4DB2-BD59-A6C34878D82A}">
                    <a16:rowId xmlns:a16="http://schemas.microsoft.com/office/drawing/2014/main" val="10007"/>
                  </a:ext>
                </a:extLst>
              </a:tr>
              <a:tr h="370840">
                <a:tc>
                  <a:txBody>
                    <a:bodyPr/>
                    <a:lstStyle/>
                    <a:p>
                      <a:pPr algn="ctr"/>
                      <a:r>
                        <a:rPr lang="zh-CN" altLang="en-US" dirty="0"/>
                        <a:t>决策树回归</a:t>
                      </a:r>
                    </a:p>
                  </a:txBody>
                  <a:tcPr/>
                </a:tc>
                <a:tc>
                  <a:txBody>
                    <a:bodyPr/>
                    <a:lstStyle/>
                    <a:p>
                      <a:pPr algn="ctr"/>
                      <a:r>
                        <a:rPr lang="en-GB" altLang="zh-CN" sz="1800" kern="1200" dirty="0" err="1">
                          <a:solidFill>
                            <a:schemeClr val="dk1"/>
                          </a:solidFill>
                          <a:effectLst/>
                          <a:latin typeface="+mn-lt"/>
                          <a:ea typeface="+mn-ea"/>
                          <a:cs typeface="+mn-cs"/>
                        </a:rPr>
                        <a:t>maxDepth</a:t>
                      </a:r>
                      <a:r>
                        <a:rPr lang="en-GB" altLang="zh-CN" sz="1800" kern="1200" dirty="0">
                          <a:solidFill>
                            <a:schemeClr val="dk1"/>
                          </a:solidFill>
                          <a:effectLst/>
                          <a:latin typeface="+mn-lt"/>
                          <a:ea typeface="+mn-ea"/>
                          <a:cs typeface="+mn-cs"/>
                        </a:rPr>
                        <a:t> = 5, </a:t>
                      </a:r>
                      <a:r>
                        <a:rPr lang="en-GB" altLang="zh-CN" sz="1800" kern="1200" dirty="0" err="1">
                          <a:solidFill>
                            <a:schemeClr val="dk1"/>
                          </a:solidFill>
                          <a:effectLst/>
                          <a:latin typeface="+mn-lt"/>
                          <a:ea typeface="+mn-ea"/>
                          <a:cs typeface="+mn-cs"/>
                        </a:rPr>
                        <a:t>maxBins</a:t>
                      </a:r>
                      <a:r>
                        <a:rPr lang="en-GB" altLang="zh-CN" sz="1800" kern="1200" dirty="0">
                          <a:solidFill>
                            <a:schemeClr val="dk1"/>
                          </a:solidFill>
                          <a:effectLst/>
                          <a:latin typeface="+mn-lt"/>
                          <a:ea typeface="+mn-ea"/>
                          <a:cs typeface="+mn-cs"/>
                        </a:rPr>
                        <a:t> = 4</a:t>
                      </a:r>
                      <a:endParaRPr lang="zh-CN" altLang="en-US" dirty="0"/>
                    </a:p>
                  </a:txBody>
                  <a:tcPr/>
                </a:tc>
                <a:tc>
                  <a:txBody>
                    <a:bodyPr/>
                    <a:lstStyle/>
                    <a:p>
                      <a:pPr algn="ctr"/>
                      <a:r>
                        <a:rPr lang="en-US" altLang="zh-CN" dirty="0">
                          <a:solidFill>
                            <a:srgbClr val="FFC000"/>
                          </a:solidFill>
                        </a:rPr>
                        <a:t>18.12</a:t>
                      </a:r>
                      <a:endParaRPr lang="zh-CN" altLang="en-US" dirty="0">
                        <a:solidFill>
                          <a:srgbClr val="FFC000"/>
                        </a:solidFill>
                      </a:endParaRPr>
                    </a:p>
                  </a:txBody>
                  <a:tcPr/>
                </a:tc>
                <a:extLst>
                  <a:ext uri="{0D108BD9-81ED-4DB2-BD59-A6C34878D82A}">
                    <a16:rowId xmlns:a16="http://schemas.microsoft.com/office/drawing/2014/main" val="10008"/>
                  </a:ext>
                </a:extLst>
              </a:tr>
              <a:tr h="370840">
                <a:tc>
                  <a:txBody>
                    <a:bodyPr/>
                    <a:lstStyle/>
                    <a:p>
                      <a:pPr algn="ctr"/>
                      <a:r>
                        <a:rPr lang="zh-CN" altLang="en-US" dirty="0"/>
                        <a:t>决策树回归</a:t>
                      </a:r>
                    </a:p>
                  </a:txBody>
                  <a:tcPr/>
                </a:tc>
                <a:tc>
                  <a:txBody>
                    <a:bodyPr/>
                    <a:lstStyle/>
                    <a:p>
                      <a:pPr algn="ctr"/>
                      <a:r>
                        <a:rPr lang="en-GB" altLang="zh-CN" sz="1800" kern="1200" dirty="0" err="1">
                          <a:solidFill>
                            <a:schemeClr val="dk1"/>
                          </a:solidFill>
                          <a:effectLst/>
                          <a:latin typeface="+mn-lt"/>
                          <a:ea typeface="+mn-ea"/>
                          <a:cs typeface="+mn-cs"/>
                        </a:rPr>
                        <a:t>maxDepth</a:t>
                      </a:r>
                      <a:r>
                        <a:rPr lang="en-GB" altLang="zh-CN" sz="1800" kern="1200" dirty="0">
                          <a:solidFill>
                            <a:schemeClr val="dk1"/>
                          </a:solidFill>
                          <a:effectLst/>
                          <a:latin typeface="+mn-lt"/>
                          <a:ea typeface="+mn-ea"/>
                          <a:cs typeface="+mn-cs"/>
                        </a:rPr>
                        <a:t> = 5, </a:t>
                      </a:r>
                      <a:r>
                        <a:rPr lang="en-GB" altLang="zh-CN" sz="1800" kern="1200" dirty="0" err="1">
                          <a:solidFill>
                            <a:schemeClr val="dk1"/>
                          </a:solidFill>
                          <a:effectLst/>
                          <a:latin typeface="+mn-lt"/>
                          <a:ea typeface="+mn-ea"/>
                          <a:cs typeface="+mn-cs"/>
                        </a:rPr>
                        <a:t>maxBins</a:t>
                      </a:r>
                      <a:r>
                        <a:rPr lang="en-GB" altLang="zh-CN" sz="1800" kern="1200" dirty="0">
                          <a:solidFill>
                            <a:schemeClr val="dk1"/>
                          </a:solidFill>
                          <a:effectLst/>
                          <a:latin typeface="+mn-lt"/>
                          <a:ea typeface="+mn-ea"/>
                          <a:cs typeface="+mn-cs"/>
                        </a:rPr>
                        <a:t> = 8</a:t>
                      </a:r>
                      <a:endParaRPr lang="zh-CN" altLang="en-US" dirty="0"/>
                    </a:p>
                  </a:txBody>
                  <a:tcPr/>
                </a:tc>
                <a:tc>
                  <a:txBody>
                    <a:bodyPr/>
                    <a:lstStyle/>
                    <a:p>
                      <a:pPr algn="ctr"/>
                      <a:r>
                        <a:rPr lang="en-US" altLang="zh-CN" dirty="0"/>
                        <a:t>36.20</a:t>
                      </a:r>
                      <a:endParaRPr lang="zh-CN" altLang="en-US" dirty="0"/>
                    </a:p>
                  </a:txBody>
                  <a:tcPr/>
                </a:tc>
                <a:extLst>
                  <a:ext uri="{0D108BD9-81ED-4DB2-BD59-A6C34878D82A}">
                    <a16:rowId xmlns:a16="http://schemas.microsoft.com/office/drawing/2014/main" val="10009"/>
                  </a:ext>
                </a:extLst>
              </a:tr>
              <a:tr h="370840">
                <a:tc>
                  <a:txBody>
                    <a:bodyPr/>
                    <a:lstStyle/>
                    <a:p>
                      <a:pPr algn="ctr"/>
                      <a:r>
                        <a:rPr lang="zh-CN" altLang="en-US" dirty="0"/>
                        <a:t>决策树回归</a:t>
                      </a:r>
                    </a:p>
                  </a:txBody>
                  <a:tcPr/>
                </a:tc>
                <a:tc>
                  <a:txBody>
                    <a:bodyPr/>
                    <a:lstStyle/>
                    <a:p>
                      <a:pPr algn="ctr"/>
                      <a:r>
                        <a:rPr lang="en-GB" altLang="zh-CN" sz="1800" kern="1200" dirty="0" err="1">
                          <a:solidFill>
                            <a:schemeClr val="dk1"/>
                          </a:solidFill>
                          <a:effectLst/>
                          <a:latin typeface="+mn-lt"/>
                          <a:ea typeface="+mn-ea"/>
                          <a:cs typeface="+mn-cs"/>
                        </a:rPr>
                        <a:t>maxDepth</a:t>
                      </a:r>
                      <a:r>
                        <a:rPr lang="en-GB" altLang="zh-CN" sz="1800" kern="1200" dirty="0">
                          <a:solidFill>
                            <a:schemeClr val="dk1"/>
                          </a:solidFill>
                          <a:effectLst/>
                          <a:latin typeface="+mn-lt"/>
                          <a:ea typeface="+mn-ea"/>
                          <a:cs typeface="+mn-cs"/>
                        </a:rPr>
                        <a:t> = 10, </a:t>
                      </a:r>
                      <a:r>
                        <a:rPr lang="en-GB" altLang="zh-CN" sz="1800" kern="1200" dirty="0" err="1">
                          <a:solidFill>
                            <a:schemeClr val="dk1"/>
                          </a:solidFill>
                          <a:effectLst/>
                          <a:latin typeface="+mn-lt"/>
                          <a:ea typeface="+mn-ea"/>
                          <a:cs typeface="+mn-cs"/>
                        </a:rPr>
                        <a:t>maxBins</a:t>
                      </a:r>
                      <a:r>
                        <a:rPr lang="en-GB" altLang="zh-CN" sz="1800" kern="1200" dirty="0">
                          <a:solidFill>
                            <a:schemeClr val="dk1"/>
                          </a:solidFill>
                          <a:effectLst/>
                          <a:latin typeface="+mn-lt"/>
                          <a:ea typeface="+mn-ea"/>
                          <a:cs typeface="+mn-cs"/>
                        </a:rPr>
                        <a:t> = 4</a:t>
                      </a:r>
                      <a:endParaRPr lang="zh-CN" altLang="en-US" dirty="0"/>
                    </a:p>
                  </a:txBody>
                  <a:tcPr/>
                </a:tc>
                <a:tc>
                  <a:txBody>
                    <a:bodyPr/>
                    <a:lstStyle/>
                    <a:p>
                      <a:pPr algn="ctr"/>
                      <a:r>
                        <a:rPr lang="en-US" altLang="zh-CN" dirty="0"/>
                        <a:t>54.50</a:t>
                      </a:r>
                      <a:endParaRPr lang="zh-CN" altLang="en-US" dirty="0"/>
                    </a:p>
                  </a:txBody>
                  <a:tcPr/>
                </a:tc>
                <a:extLst>
                  <a:ext uri="{0D108BD9-81ED-4DB2-BD59-A6C34878D82A}">
                    <a16:rowId xmlns:a16="http://schemas.microsoft.com/office/drawing/2014/main" val="10010"/>
                  </a:ext>
                </a:extLst>
              </a:tr>
              <a:tr h="370840">
                <a:tc>
                  <a:txBody>
                    <a:bodyPr/>
                    <a:lstStyle/>
                    <a:p>
                      <a:pPr algn="ctr"/>
                      <a:r>
                        <a:rPr lang="zh-CN" altLang="en-US" dirty="0"/>
                        <a:t>决策树回归</a:t>
                      </a:r>
                    </a:p>
                  </a:txBody>
                  <a:tcPr/>
                </a:tc>
                <a:tc>
                  <a:txBody>
                    <a:bodyPr/>
                    <a:lstStyle/>
                    <a:p>
                      <a:pPr algn="ctr"/>
                      <a:r>
                        <a:rPr lang="en-GB" altLang="zh-CN" sz="1800" kern="1200" dirty="0" err="1">
                          <a:solidFill>
                            <a:schemeClr val="dk1"/>
                          </a:solidFill>
                          <a:effectLst/>
                          <a:latin typeface="+mn-lt"/>
                          <a:ea typeface="+mn-ea"/>
                          <a:cs typeface="+mn-cs"/>
                        </a:rPr>
                        <a:t>maxDepth</a:t>
                      </a:r>
                      <a:r>
                        <a:rPr lang="en-GB" altLang="zh-CN" sz="1800" kern="1200" dirty="0">
                          <a:solidFill>
                            <a:schemeClr val="dk1"/>
                          </a:solidFill>
                          <a:effectLst/>
                          <a:latin typeface="+mn-lt"/>
                          <a:ea typeface="+mn-ea"/>
                          <a:cs typeface="+mn-cs"/>
                        </a:rPr>
                        <a:t> = 10, </a:t>
                      </a:r>
                      <a:r>
                        <a:rPr lang="en-GB" altLang="zh-CN" sz="1800" kern="1200" dirty="0" err="1">
                          <a:solidFill>
                            <a:schemeClr val="dk1"/>
                          </a:solidFill>
                          <a:effectLst/>
                          <a:latin typeface="+mn-lt"/>
                          <a:ea typeface="+mn-ea"/>
                          <a:cs typeface="+mn-cs"/>
                        </a:rPr>
                        <a:t>maxBins</a:t>
                      </a:r>
                      <a:r>
                        <a:rPr lang="en-GB" altLang="zh-CN" sz="1800" kern="1200" dirty="0">
                          <a:solidFill>
                            <a:schemeClr val="dk1"/>
                          </a:solidFill>
                          <a:effectLst/>
                          <a:latin typeface="+mn-lt"/>
                          <a:ea typeface="+mn-ea"/>
                          <a:cs typeface="+mn-cs"/>
                        </a:rPr>
                        <a:t> = 6</a:t>
                      </a:r>
                      <a:endParaRPr lang="zh-CN" altLang="en-US" dirty="0"/>
                    </a:p>
                  </a:txBody>
                  <a:tcPr/>
                </a:tc>
                <a:tc>
                  <a:txBody>
                    <a:bodyPr/>
                    <a:lstStyle/>
                    <a:p>
                      <a:pPr algn="ctr"/>
                      <a:r>
                        <a:rPr lang="en-US" altLang="zh-CN" dirty="0"/>
                        <a:t>73.06</a:t>
                      </a:r>
                      <a:endParaRPr lang="zh-CN" altLang="en-US"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250,&quot;width&quot;:918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b578c32-2239-444d-b61f-0a25402bd0d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760</Words>
  <Application>Microsoft Office PowerPoint</Application>
  <PresentationFormat>全屏显示(4:3)</PresentationFormat>
  <Paragraphs>153</Paragraphs>
  <Slides>20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等线 Light</vt:lpstr>
      <vt:lpstr>楷体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陈朕</dc:creator>
  <cp:lastModifiedBy>Wanghui Huang</cp:lastModifiedBy>
  <cp:revision>348</cp:revision>
  <dcterms:created xsi:type="dcterms:W3CDTF">2019-09-15T10:48:00Z</dcterms:created>
  <dcterms:modified xsi:type="dcterms:W3CDTF">2021-12-23T04:52:34Z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CC32CA64A9AD4C1FA94148D33A9B25F9</vt:lpwstr>
  </property>
  <property fmtid="{D5CDD505-2E9C-101B-9397-08002B2CF9AE}" pid="3" name="KSOProductBuildVer">
    <vt:lpwstr>2052-11.1.0.11115</vt:lpwstr>
  </property>
</Properties>
</file>