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5" r:id="rId5"/>
    <p:sldId id="257" r:id="rId6"/>
    <p:sldId id="274" r:id="rId7"/>
    <p:sldId id="258" r:id="rId8"/>
    <p:sldId id="266" r:id="rId9"/>
    <p:sldId id="271" r:id="rId10"/>
    <p:sldId id="267" r:id="rId11"/>
    <p:sldId id="268" r:id="rId12"/>
    <p:sldId id="269" r:id="rId13"/>
    <p:sldId id="270" r:id="rId14"/>
    <p:sldId id="272" r:id="rId15"/>
    <p:sldId id="273"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277" autoAdjust="0"/>
  </p:normalViewPr>
  <p:slideViewPr>
    <p:cSldViewPr snapToGrid="0">
      <p:cViewPr varScale="1">
        <p:scale>
          <a:sx n="101" d="100"/>
          <a:sy n="101" d="100"/>
        </p:scale>
        <p:origin x="9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7D4326-E670-4A80-80E0-C26BEAFC042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B8CED-CA0E-402E-B8FD-02D68DBB9D5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BB8CED-CA0E-402E-B8FD-02D68DBB9D5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BB8CED-CA0E-402E-B8FD-02D68DBB9D5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800" kern="100" dirty="0">
                <a:effectLst/>
                <a:latin typeface="Times New Roman" panose="02020603050405020304" pitchFamily="18" charset="0"/>
                <a:ea typeface="宋体" panose="02010600030101010101" pitchFamily="2" charset="-122"/>
              </a:rPr>
              <a:t>梯度提升回归树是通过合并多个决策树来构建一个更为强大的模型。梯度提升回归树中没有随机化，而是用到了强预剪枝。梯度提升树通常使用深度很小的树</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这样模型占用的内存更少，预测速度也更快</a:t>
            </a:r>
            <a:r>
              <a:rPr lang="en-US"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r>
              <a:rPr lang="zh-CN" altLang="en-US" b="0" i="0" dirty="0">
                <a:solidFill>
                  <a:srgbClr val="404040"/>
                </a:solidFill>
                <a:effectLst/>
                <a:latin typeface="-apple-system"/>
              </a:rPr>
              <a:t>逻辑回归是二分类算法，对线性回归的计算结果加上了一个</a:t>
            </a:r>
            <a:r>
              <a:rPr lang="en-US" altLang="zh-CN" b="0" i="0" dirty="0">
                <a:solidFill>
                  <a:srgbClr val="404040"/>
                </a:solidFill>
                <a:effectLst/>
                <a:latin typeface="-apple-system"/>
              </a:rPr>
              <a:t>Sigmoid</a:t>
            </a:r>
            <a:r>
              <a:rPr lang="zh-CN" altLang="en-US" b="0" i="0" dirty="0">
                <a:solidFill>
                  <a:srgbClr val="404040"/>
                </a:solidFill>
                <a:effectLst/>
                <a:latin typeface="-apple-system"/>
              </a:rPr>
              <a:t>函数，将数值结果转化为了</a:t>
            </a:r>
            <a:r>
              <a:rPr lang="en-US" altLang="zh-CN" b="0" i="0" dirty="0">
                <a:solidFill>
                  <a:srgbClr val="404040"/>
                </a:solidFill>
                <a:effectLst/>
                <a:latin typeface="-apple-system"/>
              </a:rPr>
              <a:t>0</a:t>
            </a:r>
            <a:r>
              <a:rPr lang="zh-CN" altLang="en-US" b="0" i="0" dirty="0">
                <a:solidFill>
                  <a:srgbClr val="404040"/>
                </a:solidFill>
                <a:effectLst/>
                <a:latin typeface="-apple-system"/>
              </a:rPr>
              <a:t>到</a:t>
            </a:r>
            <a:r>
              <a:rPr lang="en-US" altLang="zh-CN" b="0" i="0" dirty="0">
                <a:solidFill>
                  <a:srgbClr val="404040"/>
                </a:solidFill>
                <a:effectLst/>
                <a:latin typeface="-apple-system"/>
              </a:rPr>
              <a:t>1</a:t>
            </a:r>
            <a:r>
              <a:rPr lang="zh-CN" altLang="en-US" b="0" i="0" dirty="0">
                <a:solidFill>
                  <a:srgbClr val="404040"/>
                </a:solidFill>
                <a:effectLst/>
                <a:latin typeface="-apple-system"/>
              </a:rPr>
              <a:t>之间的概率</a:t>
            </a:r>
            <a:endParaRPr lang="zh-CN" altLang="en-US" dirty="0"/>
          </a:p>
        </p:txBody>
      </p:sp>
      <p:sp>
        <p:nvSpPr>
          <p:cNvPr id="4" name="灯片编号占位符 3"/>
          <p:cNvSpPr>
            <a:spLocks noGrp="1"/>
          </p:cNvSpPr>
          <p:nvPr>
            <p:ph type="sldNum" sz="quarter" idx="5"/>
          </p:nvPr>
        </p:nvSpPr>
        <p:spPr/>
        <p:txBody>
          <a:bodyPr/>
          <a:lstStyle/>
          <a:p>
            <a:fld id="{C6BB8CED-CA0E-402E-B8FD-02D68DBB9D5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21212"/>
                </a:solidFill>
                <a:effectLst/>
                <a:latin typeface="-apple-system"/>
              </a:rPr>
              <a:t>AUC</a:t>
            </a:r>
            <a:r>
              <a:rPr lang="zh-CN" altLang="en-US" b="0" i="0" dirty="0">
                <a:solidFill>
                  <a:srgbClr val="121212"/>
                </a:solidFill>
                <a:effectLst/>
                <a:latin typeface="-apple-system"/>
              </a:rPr>
              <a:t>分别随机从正负样本集中抽取一个正样本，一个负样本，正样本的预测值大于负样本的概率。</a:t>
            </a:r>
            <a:endParaRPr lang="zh-CN" altLang="en-US" dirty="0"/>
          </a:p>
        </p:txBody>
      </p:sp>
      <p:sp>
        <p:nvSpPr>
          <p:cNvPr id="4" name="灯片编号占位符 3"/>
          <p:cNvSpPr>
            <a:spLocks noGrp="1"/>
          </p:cNvSpPr>
          <p:nvPr>
            <p:ph type="sldNum" sz="quarter" idx="5"/>
          </p:nvPr>
        </p:nvSpPr>
        <p:spPr/>
        <p:txBody>
          <a:bodyPr/>
          <a:lstStyle/>
          <a:p>
            <a:fld id="{C6BB8CED-CA0E-402E-B8FD-02D68DBB9D5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BB8CED-CA0E-402E-B8FD-02D68DBB9D5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11111"/>
                </a:solidFill>
                <a:effectLst/>
                <a:latin typeface="微软雅黑" panose="020B0503020204020204" pitchFamily="34" charset="-122"/>
                <a:ea typeface="微软雅黑" panose="020B0503020204020204" pitchFamily="34" charset="-122"/>
              </a:rPr>
              <a:t>K</a:t>
            </a:r>
            <a:r>
              <a:rPr lang="zh-CN" altLang="en-US" b="0" i="0" dirty="0">
                <a:solidFill>
                  <a:srgbClr val="111111"/>
                </a:solidFill>
                <a:effectLst/>
                <a:latin typeface="微软雅黑" panose="020B0503020204020204" pitchFamily="34" charset="-122"/>
                <a:ea typeface="微软雅黑" panose="020B0503020204020204" pitchFamily="34" charset="-122"/>
              </a:rPr>
              <a:t>折</a:t>
            </a:r>
            <a:r>
              <a:rPr lang="zh-CN" altLang="en-US" b="1" i="0" dirty="0">
                <a:solidFill>
                  <a:srgbClr val="111111"/>
                </a:solidFill>
                <a:effectLst/>
                <a:latin typeface="微软雅黑" panose="020B0503020204020204" pitchFamily="34" charset="-122"/>
                <a:ea typeface="微软雅黑" panose="020B0503020204020204" pitchFamily="34" charset="-122"/>
              </a:rPr>
              <a:t>交叉验证</a:t>
            </a:r>
            <a:r>
              <a:rPr lang="zh-CN" altLang="en-US" b="0" i="0" dirty="0">
                <a:solidFill>
                  <a:srgbClr val="111111"/>
                </a:solidFill>
                <a:effectLst/>
                <a:latin typeface="微软雅黑" panose="020B0503020204020204" pitchFamily="34" charset="-122"/>
                <a:ea typeface="微软雅黑" panose="020B0503020204020204" pitchFamily="34" charset="-122"/>
              </a:rPr>
              <a:t> </a:t>
            </a:r>
            <a:r>
              <a:rPr lang="en-US" altLang="zh-CN" b="0" i="0" dirty="0">
                <a:solidFill>
                  <a:srgbClr val="111111"/>
                </a:solidFill>
                <a:effectLst/>
                <a:latin typeface="微软雅黑" panose="020B0503020204020204" pitchFamily="34" charset="-122"/>
                <a:ea typeface="微软雅黑" panose="020B0503020204020204" pitchFamily="34" charset="-122"/>
              </a:rPr>
              <a:t>(</a:t>
            </a:r>
            <a:r>
              <a:rPr lang="en-US" altLang="zh-CN" b="1" i="0" dirty="0">
                <a:solidFill>
                  <a:srgbClr val="111111"/>
                </a:solidFill>
                <a:effectLst/>
                <a:latin typeface="微软雅黑" panose="020B0503020204020204" pitchFamily="34" charset="-122"/>
                <a:ea typeface="微软雅黑" panose="020B0503020204020204" pitchFamily="34" charset="-122"/>
              </a:rPr>
              <a:t>K</a:t>
            </a:r>
            <a:r>
              <a:rPr lang="en-US" altLang="zh-CN" b="0" i="0" dirty="0">
                <a:solidFill>
                  <a:srgbClr val="111111"/>
                </a:solidFill>
                <a:effectLst/>
                <a:latin typeface="微软雅黑" panose="020B0503020204020204" pitchFamily="34" charset="-122"/>
                <a:ea typeface="微软雅黑" panose="020B0503020204020204" pitchFamily="34" charset="-122"/>
              </a:rPr>
              <a:t>-</a:t>
            </a:r>
            <a:r>
              <a:rPr lang="en-US" altLang="zh-CN" b="1" i="0" dirty="0">
                <a:solidFill>
                  <a:srgbClr val="111111"/>
                </a:solidFill>
                <a:effectLst/>
                <a:latin typeface="微软雅黑" panose="020B0503020204020204" pitchFamily="34" charset="-122"/>
                <a:ea typeface="微软雅黑" panose="020B0503020204020204" pitchFamily="34" charset="-122"/>
              </a:rPr>
              <a:t>fold cross</a:t>
            </a:r>
            <a:r>
              <a:rPr lang="en-US" altLang="zh-CN" b="0" i="0" dirty="0">
                <a:solidFill>
                  <a:srgbClr val="111111"/>
                </a:solidFill>
                <a:effectLst/>
                <a:latin typeface="微软雅黑" panose="020B0503020204020204" pitchFamily="34" charset="-122"/>
                <a:ea typeface="微软雅黑" panose="020B0503020204020204" pitchFamily="34" charset="-122"/>
              </a:rPr>
              <a:t> valida</a:t>
            </a:r>
            <a:r>
              <a:rPr lang="en-US" altLang="zh-CN" b="1" i="0" dirty="0">
                <a:solidFill>
                  <a:srgbClr val="111111"/>
                </a:solidFill>
                <a:effectLst/>
                <a:latin typeface="微软雅黑" panose="020B0503020204020204" pitchFamily="34" charset="-122"/>
                <a:ea typeface="微软雅黑" panose="020B0503020204020204" pitchFamily="34" charset="-122"/>
              </a:rPr>
              <a:t>tion</a:t>
            </a:r>
            <a:r>
              <a:rPr lang="en-US" altLang="zh-CN" b="0" i="0" dirty="0">
                <a:solidFill>
                  <a:srgbClr val="111111"/>
                </a:solidFill>
                <a:effectLst/>
                <a:latin typeface="微软雅黑" panose="020B0503020204020204" pitchFamily="34" charset="-122"/>
                <a:ea typeface="微软雅黑" panose="020B0503020204020204" pitchFamily="34" charset="-122"/>
              </a:rPr>
              <a:t>)</a:t>
            </a:r>
            <a:r>
              <a:rPr lang="zh-CN" altLang="en-US" b="0" i="0" dirty="0">
                <a:solidFill>
                  <a:srgbClr val="111111"/>
                </a:solidFill>
                <a:effectLst/>
                <a:latin typeface="微软雅黑" panose="020B0503020204020204" pitchFamily="34" charset="-122"/>
                <a:ea typeface="微软雅黑" panose="020B0503020204020204" pitchFamily="34" charset="-122"/>
              </a:rPr>
              <a:t>指的是把训练数据 </a:t>
            </a:r>
            <a:r>
              <a:rPr lang="en-US" altLang="zh-CN" b="0" i="0" dirty="0">
                <a:solidFill>
                  <a:srgbClr val="111111"/>
                </a:solidFill>
                <a:effectLst/>
                <a:latin typeface="微软雅黑" panose="020B0503020204020204" pitchFamily="34" charset="-122"/>
                <a:ea typeface="微软雅黑" panose="020B0503020204020204" pitchFamily="34" charset="-122"/>
              </a:rPr>
              <a:t>D </a:t>
            </a:r>
            <a:r>
              <a:rPr lang="zh-CN" altLang="en-US" b="0" i="0" dirty="0">
                <a:solidFill>
                  <a:srgbClr val="111111"/>
                </a:solidFill>
                <a:effectLst/>
                <a:latin typeface="微软雅黑" panose="020B0503020204020204" pitchFamily="34" charset="-122"/>
                <a:ea typeface="微软雅黑" panose="020B0503020204020204" pitchFamily="34" charset="-122"/>
              </a:rPr>
              <a:t>分为 </a:t>
            </a:r>
            <a:r>
              <a:rPr lang="en-US" altLang="zh-CN" b="0" i="0" dirty="0">
                <a:solidFill>
                  <a:srgbClr val="111111"/>
                </a:solidFill>
                <a:effectLst/>
                <a:latin typeface="微软雅黑" panose="020B0503020204020204" pitchFamily="34" charset="-122"/>
                <a:ea typeface="微软雅黑" panose="020B0503020204020204" pitchFamily="34" charset="-122"/>
              </a:rPr>
              <a:t>K</a:t>
            </a:r>
            <a:r>
              <a:rPr lang="zh-CN" altLang="en-US" b="0" i="0" dirty="0">
                <a:solidFill>
                  <a:srgbClr val="111111"/>
                </a:solidFill>
                <a:effectLst/>
                <a:latin typeface="微软雅黑" panose="020B0503020204020204" pitchFamily="34" charset="-122"/>
                <a:ea typeface="微软雅黑" panose="020B0503020204020204" pitchFamily="34" charset="-122"/>
              </a:rPr>
              <a:t>份，用其中的 </a:t>
            </a:r>
            <a:r>
              <a:rPr lang="en-US" altLang="zh-CN" b="0" i="0" dirty="0">
                <a:solidFill>
                  <a:srgbClr val="111111"/>
                </a:solidFill>
                <a:effectLst/>
                <a:latin typeface="微软雅黑" panose="020B0503020204020204" pitchFamily="34" charset="-122"/>
                <a:ea typeface="微软雅黑" panose="020B0503020204020204" pitchFamily="34" charset="-122"/>
              </a:rPr>
              <a:t>(K-1)</a:t>
            </a:r>
            <a:r>
              <a:rPr lang="zh-CN" altLang="en-US" b="0" i="0" dirty="0">
                <a:solidFill>
                  <a:srgbClr val="111111"/>
                </a:solidFill>
                <a:effectLst/>
                <a:latin typeface="微软雅黑" panose="020B0503020204020204" pitchFamily="34" charset="-122"/>
                <a:ea typeface="微软雅黑" panose="020B0503020204020204" pitchFamily="34" charset="-122"/>
              </a:rPr>
              <a:t>份训练模型，把剩余的</a:t>
            </a:r>
            <a:r>
              <a:rPr lang="en-US" altLang="zh-CN" b="0" i="0" dirty="0">
                <a:solidFill>
                  <a:srgbClr val="111111"/>
                </a:solidFill>
                <a:effectLst/>
                <a:latin typeface="微软雅黑" panose="020B0503020204020204" pitchFamily="34" charset="-122"/>
                <a:ea typeface="微软雅黑" panose="020B0503020204020204" pitchFamily="34" charset="-122"/>
              </a:rPr>
              <a:t>1</a:t>
            </a:r>
            <a:r>
              <a:rPr lang="zh-CN" altLang="en-US" b="0" i="0" dirty="0">
                <a:solidFill>
                  <a:srgbClr val="111111"/>
                </a:solidFill>
                <a:effectLst/>
                <a:latin typeface="微软雅黑" panose="020B0503020204020204" pitchFamily="34" charset="-122"/>
                <a:ea typeface="微软雅黑" panose="020B0503020204020204" pitchFamily="34" charset="-122"/>
              </a:rPr>
              <a:t>份数据用于评估模型的质量，解决过拟合问题。</a:t>
            </a:r>
            <a:endParaRPr lang="zh-CN" altLang="en-US" b="1" dirty="0"/>
          </a:p>
        </p:txBody>
      </p:sp>
      <p:sp>
        <p:nvSpPr>
          <p:cNvPr id="4" name="灯片编号占位符 3"/>
          <p:cNvSpPr>
            <a:spLocks noGrp="1"/>
          </p:cNvSpPr>
          <p:nvPr>
            <p:ph type="sldNum" sz="quarter" idx="5"/>
          </p:nvPr>
        </p:nvSpPr>
        <p:spPr/>
        <p:txBody>
          <a:bodyPr/>
          <a:lstStyle/>
          <a:p>
            <a:fld id="{C6BB8CED-CA0E-402E-B8FD-02D68DBB9D5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BB8CED-CA0E-402E-B8FD-02D68DBB9D5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BB8CED-CA0E-402E-B8FD-02D68DBB9D5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BB8CED-CA0E-402E-B8FD-02D68DBB9D5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BB8CED-CA0E-402E-B8FD-02D68DBB9D5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8338B5B-5962-4688-9928-C28634E734F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AC693D-FE0F-4E45-9EDC-2D871D08562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8338B5B-5962-4688-9928-C28634E734F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AC693D-FE0F-4E45-9EDC-2D871D08562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8338B5B-5962-4688-9928-C28634E734F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AC693D-FE0F-4E45-9EDC-2D871D08562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8338B5B-5962-4688-9928-C28634E734F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AC693D-FE0F-4E45-9EDC-2D871D08562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38338B5B-5962-4688-9928-C28634E734F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AC693D-FE0F-4E45-9EDC-2D871D08562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38338B5B-5962-4688-9928-C28634E734F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AC693D-FE0F-4E45-9EDC-2D871D08562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38338B5B-5962-4688-9928-C28634E734F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0AC693D-FE0F-4E45-9EDC-2D871D08562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8338B5B-5962-4688-9928-C28634E734F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AC693D-FE0F-4E45-9EDC-2D871D08562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8338B5B-5962-4688-9928-C28634E734F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0AC693D-FE0F-4E45-9EDC-2D871D08562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8338B5B-5962-4688-9928-C28634E734F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AC693D-FE0F-4E45-9EDC-2D871D08562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8338B5B-5962-4688-9928-C28634E734F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AC693D-FE0F-4E45-9EDC-2D871D08562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338B5B-5962-4688-9928-C28634E734F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AC693D-FE0F-4E45-9EDC-2D871D08562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file:///C:\Users\Administrator\AppData\Roaming\Tencent\Users\1007231359\QQ\WinTemp\RichOle\_K3_UQ(0U4TYVX%7b_%5dO%5dR92T.png" TargetMode="External"/><Relationship Id="rId3" Type="http://schemas.openxmlformats.org/officeDocument/2006/relationships/image" Target="../media/image2.png"/><Relationship Id="rId2" Type="http://schemas.openxmlformats.org/officeDocument/2006/relationships/image" Target="file:///C:\Users\Administrator\AppData\Roaming\Tencent\Users\1007231359\QQ\WinTemp\RichOle\U%60G6Y$%5bV3K9SGS%60IWG%25P1~N.png" TargetMode="Externa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3429000"/>
          </a:xfrm>
          <a:prstGeom prst="rect">
            <a:avLst/>
          </a:prstGeom>
          <a:solidFill>
            <a:schemeClr val="accent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zh-CN" altLang="en-US" sz="3200" b="1" dirty="0">
                <a:solidFill>
                  <a:schemeClr val="bg1"/>
                </a:solidFill>
              </a:rPr>
              <a:t>   </a:t>
            </a:r>
            <a:endParaRPr lang="zh-CN" altLang="en-US" sz="3200" b="1" dirty="0">
              <a:solidFill>
                <a:schemeClr val="bg1"/>
              </a:solidFill>
            </a:endParaRPr>
          </a:p>
        </p:txBody>
      </p:sp>
      <p:sp>
        <p:nvSpPr>
          <p:cNvPr id="2" name="标题 1"/>
          <p:cNvSpPr>
            <a:spLocks noGrp="1"/>
          </p:cNvSpPr>
          <p:nvPr>
            <p:ph type="ctrTitle"/>
          </p:nvPr>
        </p:nvSpPr>
        <p:spPr>
          <a:xfrm>
            <a:off x="1524000" y="1954212"/>
            <a:ext cx="9144000" cy="2387600"/>
          </a:xfrm>
        </p:spPr>
        <p:txBody>
          <a:bodyPr>
            <a:noAutofit/>
          </a:bodyPr>
          <a:lstStyle/>
          <a:p>
            <a:pPr>
              <a:lnSpc>
                <a:spcPct val="100000"/>
              </a:lnSpc>
            </a:pPr>
            <a:r>
              <a:rPr lang="zh-CN" altLang="en-US" b="0" i="0" dirty="0">
                <a:solidFill>
                  <a:schemeClr val="bg1"/>
                </a:solidFill>
                <a:effectLst/>
                <a:latin typeface="pingfang SC"/>
              </a:rPr>
              <a:t>基于</a:t>
            </a:r>
            <a:r>
              <a:rPr lang="en-US" altLang="zh-CN" b="0" i="0" dirty="0" err="1">
                <a:solidFill>
                  <a:schemeClr val="bg1"/>
                </a:solidFill>
                <a:effectLst/>
                <a:latin typeface="pingfang SC"/>
              </a:rPr>
              <a:t>PySpark</a:t>
            </a:r>
            <a:r>
              <a:rPr lang="zh-CN" altLang="en-US" b="0" i="0" dirty="0">
                <a:solidFill>
                  <a:schemeClr val="bg1"/>
                </a:solidFill>
                <a:effectLst/>
                <a:latin typeface="pingfang SC"/>
              </a:rPr>
              <a:t>的</a:t>
            </a:r>
            <a:br>
              <a:rPr lang="zh-CN" altLang="en-US" b="0" i="0" dirty="0">
                <a:solidFill>
                  <a:schemeClr val="bg1"/>
                </a:solidFill>
                <a:effectLst/>
                <a:latin typeface="pingfang SC"/>
              </a:rPr>
            </a:br>
            <a:r>
              <a:rPr lang="zh-CN" altLang="en-US" dirty="0">
                <a:solidFill>
                  <a:schemeClr val="accent1">
                    <a:lumMod val="75000"/>
                  </a:schemeClr>
                </a:solidFill>
              </a:rPr>
              <a:t>客户流失预测</a:t>
            </a:r>
            <a:endParaRPr lang="zh-CN" altLang="en-US" dirty="0">
              <a:solidFill>
                <a:schemeClr val="accent1">
                  <a:lumMod val="75000"/>
                </a:schemeClr>
              </a:solidFill>
            </a:endParaRPr>
          </a:p>
        </p:txBody>
      </p:sp>
      <p:sp>
        <p:nvSpPr>
          <p:cNvPr id="3" name="文本框 2"/>
          <p:cNvSpPr txBox="1"/>
          <p:nvPr/>
        </p:nvSpPr>
        <p:spPr>
          <a:xfrm>
            <a:off x="4972050" y="4699000"/>
            <a:ext cx="5695950" cy="521970"/>
          </a:xfrm>
          <a:prstGeom prst="rect">
            <a:avLst/>
          </a:prstGeom>
          <a:noFill/>
        </p:spPr>
        <p:txBody>
          <a:bodyPr wrap="square" rtlCol="0">
            <a:spAutoFit/>
          </a:bodyPr>
          <a:p>
            <a:r>
              <a:rPr lang="zh-CN" altLang="en-US" sz="2800"/>
              <a:t>冯永教授</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spd="slow" p14:dur="2000" advTm="6566"/>
    </mc:Choice>
    <mc:Fallback>
      <p:transition spd="slow" advTm="656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958788"/>
          </a:xfrm>
          <a:prstGeom prst="rect">
            <a:avLst/>
          </a:prstGeom>
          <a:solidFill>
            <a:schemeClr val="accent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zh-CN" altLang="en-US" sz="3200" b="1" dirty="0">
                <a:solidFill>
                  <a:schemeClr val="bg1"/>
                </a:solidFill>
              </a:rPr>
              <a:t>   </a:t>
            </a:r>
            <a:r>
              <a:rPr lang="en-US" altLang="zh-CN" sz="3200" b="1" dirty="0">
                <a:solidFill>
                  <a:schemeClr val="bg1"/>
                </a:solidFill>
              </a:rPr>
              <a:t>4 </a:t>
            </a:r>
            <a:r>
              <a:rPr lang="zh-CN" altLang="en-US" sz="3200" b="1" dirty="0">
                <a:solidFill>
                  <a:schemeClr val="bg1"/>
                </a:solidFill>
              </a:rPr>
              <a:t>结果可视化</a:t>
            </a:r>
            <a:endParaRPr lang="zh-CN" altLang="en-US" sz="3200" b="1" dirty="0">
              <a:solidFill>
                <a:schemeClr val="bg1"/>
              </a:solidFill>
            </a:endParaRPr>
          </a:p>
        </p:txBody>
      </p:sp>
      <p:pic>
        <p:nvPicPr>
          <p:cNvPr id="3" name="图片 2"/>
          <p:cNvPicPr>
            <a:picLocks noChangeAspect="1"/>
          </p:cNvPicPr>
          <p:nvPr/>
        </p:nvPicPr>
        <p:blipFill rotWithShape="1">
          <a:blip r:embed="rId1"/>
          <a:srcRect b="57791"/>
          <a:stretch>
            <a:fillRect/>
          </a:stretch>
        </p:blipFill>
        <p:spPr bwMode="auto">
          <a:xfrm>
            <a:off x="2774850" y="2400301"/>
            <a:ext cx="6642299" cy="3738562"/>
          </a:xfrm>
          <a:prstGeom prst="rect">
            <a:avLst/>
          </a:prstGeom>
          <a:ln>
            <a:noFill/>
          </a:ln>
        </p:spPr>
      </p:pic>
      <p:sp>
        <p:nvSpPr>
          <p:cNvPr id="5" name="文本框 4"/>
          <p:cNvSpPr txBox="1"/>
          <p:nvPr/>
        </p:nvSpPr>
        <p:spPr>
          <a:xfrm>
            <a:off x="3047999" y="1501932"/>
            <a:ext cx="6096000" cy="355225"/>
          </a:xfrm>
          <a:prstGeom prst="rect">
            <a:avLst/>
          </a:prstGeom>
          <a:noFill/>
        </p:spPr>
        <p:txBody>
          <a:bodyPr wrap="square">
            <a:spAutoFit/>
          </a:bodyPr>
          <a:lstStyle/>
          <a:p>
            <a:pPr algn="l">
              <a:lnSpc>
                <a:spcPts val="2200"/>
              </a:lnSpc>
            </a:pPr>
            <a:r>
              <a:rPr lang="zh-CN" altLang="zh-CN" sz="1800" kern="100" dirty="0">
                <a:effectLst/>
                <a:latin typeface="Times New Roman" panose="02020603050405020304" pitchFamily="18" charset="0"/>
                <a:ea typeface="宋体" panose="02010600030101010101" pitchFamily="2" charset="-122"/>
              </a:rPr>
              <a:t>流失客户和未流失客户在不同特征的分布如下：</a:t>
            </a:r>
            <a:endParaRPr lang="zh-CN" altLang="zh-CN" sz="1400" kern="100" dirty="0">
              <a:effectLst/>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1675"/>
    </mc:Choice>
    <mc:Fallback>
      <p:transition spd="slow" advTm="167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958788"/>
          </a:xfrm>
          <a:prstGeom prst="rect">
            <a:avLst/>
          </a:prstGeom>
          <a:solidFill>
            <a:schemeClr val="accent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zh-CN" altLang="en-US" sz="3200" b="1" dirty="0">
                <a:solidFill>
                  <a:schemeClr val="bg1"/>
                </a:solidFill>
              </a:rPr>
              <a:t>   </a:t>
            </a:r>
            <a:r>
              <a:rPr lang="en-US" altLang="zh-CN" sz="3200" b="1" dirty="0">
                <a:solidFill>
                  <a:schemeClr val="bg1"/>
                </a:solidFill>
              </a:rPr>
              <a:t>4 </a:t>
            </a:r>
            <a:r>
              <a:rPr lang="zh-CN" altLang="en-US" sz="3200" b="1" dirty="0">
                <a:solidFill>
                  <a:schemeClr val="bg1"/>
                </a:solidFill>
              </a:rPr>
              <a:t>结果可视化</a:t>
            </a:r>
            <a:endParaRPr lang="zh-CN" altLang="en-US" sz="3200" b="1" dirty="0">
              <a:solidFill>
                <a:schemeClr val="bg1"/>
              </a:solidFill>
            </a:endParaRPr>
          </a:p>
        </p:txBody>
      </p:sp>
      <p:pic>
        <p:nvPicPr>
          <p:cNvPr id="3" name="图片 2"/>
          <p:cNvPicPr>
            <a:picLocks noChangeAspect="1"/>
          </p:cNvPicPr>
          <p:nvPr/>
        </p:nvPicPr>
        <p:blipFill rotWithShape="1">
          <a:blip r:embed="rId1"/>
          <a:srcRect b="9180"/>
          <a:stretch>
            <a:fillRect/>
          </a:stretch>
        </p:blipFill>
        <p:spPr>
          <a:xfrm>
            <a:off x="3355181" y="1714500"/>
            <a:ext cx="5481638" cy="4978441"/>
          </a:xfrm>
          <a:prstGeom prst="rect">
            <a:avLst/>
          </a:prstGeom>
        </p:spPr>
      </p:pic>
      <p:sp>
        <p:nvSpPr>
          <p:cNvPr id="5" name="文本框 4"/>
          <p:cNvSpPr txBox="1"/>
          <p:nvPr/>
        </p:nvSpPr>
        <p:spPr>
          <a:xfrm>
            <a:off x="3048000" y="1296084"/>
            <a:ext cx="6096000" cy="646331"/>
          </a:xfrm>
          <a:prstGeom prst="rect">
            <a:avLst/>
          </a:prstGeom>
          <a:noFill/>
        </p:spPr>
        <p:txBody>
          <a:bodyPr wrap="square">
            <a:spAutoFit/>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下面的热图展示特征之间的相关性，通过颜色的深浅可以</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特征之间的</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关系</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24289"/>
    </mc:Choice>
    <mc:Fallback>
      <p:transition spd="slow" advTm="2428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958788"/>
          </a:xfrm>
          <a:prstGeom prst="rect">
            <a:avLst/>
          </a:prstGeom>
          <a:solidFill>
            <a:schemeClr val="accent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zh-CN" altLang="en-US" sz="3200" b="1" dirty="0">
                <a:solidFill>
                  <a:schemeClr val="bg1"/>
                </a:solidFill>
              </a:rPr>
              <a:t>   </a:t>
            </a:r>
            <a:r>
              <a:rPr lang="en-US" altLang="zh-CN" sz="3200" b="1" dirty="0">
                <a:solidFill>
                  <a:schemeClr val="bg1"/>
                </a:solidFill>
              </a:rPr>
              <a:t>4 </a:t>
            </a:r>
            <a:r>
              <a:rPr lang="zh-CN" altLang="en-US" sz="3200" b="1" dirty="0">
                <a:solidFill>
                  <a:schemeClr val="bg1"/>
                </a:solidFill>
              </a:rPr>
              <a:t>结果可视化</a:t>
            </a:r>
            <a:endParaRPr lang="zh-CN" altLang="en-US" sz="3200" b="1" dirty="0">
              <a:solidFill>
                <a:schemeClr val="bg1"/>
              </a:solidFill>
            </a:endParaRPr>
          </a:p>
        </p:txBody>
      </p:sp>
      <p:pic>
        <p:nvPicPr>
          <p:cNvPr id="6" name="图片 5"/>
          <p:cNvPicPr>
            <a:picLocks noChangeAspect="1"/>
          </p:cNvPicPr>
          <p:nvPr/>
        </p:nvPicPr>
        <p:blipFill rotWithShape="1">
          <a:blip r:embed="rId1"/>
          <a:srcRect t="8992" b="5982"/>
          <a:stretch>
            <a:fillRect/>
          </a:stretch>
        </p:blipFill>
        <p:spPr bwMode="auto">
          <a:xfrm>
            <a:off x="3844925" y="1808797"/>
            <a:ext cx="4502150" cy="4592955"/>
          </a:xfrm>
          <a:prstGeom prst="rect">
            <a:avLst/>
          </a:prstGeom>
          <a:ln>
            <a:noFill/>
          </a:ln>
        </p:spPr>
      </p:pic>
      <p:sp>
        <p:nvSpPr>
          <p:cNvPr id="7" name="文本框 6"/>
          <p:cNvSpPr txBox="1"/>
          <p:nvPr/>
        </p:nvSpPr>
        <p:spPr>
          <a:xfrm>
            <a:off x="3940175" y="1199126"/>
            <a:ext cx="6096000" cy="369332"/>
          </a:xfrm>
          <a:prstGeom prst="rect">
            <a:avLst/>
          </a:prstGeom>
          <a:noFill/>
        </p:spPr>
        <p:txBody>
          <a:bodyPr wrap="square">
            <a:spAutoFit/>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最终通过训练得到的特征重要度如图所示</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8128"/>
    </mc:Choice>
    <mc:Fallback>
      <p:transition spd="slow" advTm="812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958788"/>
          </a:xfrm>
          <a:prstGeom prst="rect">
            <a:avLst/>
          </a:prstGeom>
          <a:solidFill>
            <a:schemeClr val="accent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zh-CN" altLang="en-US" sz="3200" b="1" dirty="0">
                <a:solidFill>
                  <a:schemeClr val="bg1"/>
                </a:solidFill>
              </a:rPr>
              <a:t>   </a:t>
            </a:r>
            <a:r>
              <a:rPr lang="en-US" altLang="zh-CN" sz="3200" b="1" dirty="0">
                <a:solidFill>
                  <a:schemeClr val="bg1"/>
                </a:solidFill>
              </a:rPr>
              <a:t>5 </a:t>
            </a:r>
            <a:r>
              <a:rPr lang="zh-CN" altLang="en-US" sz="3200" b="1" dirty="0">
                <a:solidFill>
                  <a:schemeClr val="bg1"/>
                </a:solidFill>
              </a:rPr>
              <a:t>总结</a:t>
            </a:r>
            <a:endParaRPr lang="zh-CN" altLang="en-US" sz="3200" b="1" dirty="0">
              <a:solidFill>
                <a:schemeClr val="bg1"/>
              </a:solidFill>
            </a:endParaRPr>
          </a:p>
        </p:txBody>
      </p:sp>
      <p:sp>
        <p:nvSpPr>
          <p:cNvPr id="5" name="文本框 4"/>
          <p:cNvSpPr txBox="1"/>
          <p:nvPr/>
        </p:nvSpPr>
        <p:spPr>
          <a:xfrm>
            <a:off x="3048000" y="2667685"/>
            <a:ext cx="6096000" cy="1200329"/>
          </a:xfrm>
          <a:prstGeom prst="rect">
            <a:avLst/>
          </a:prstGeom>
          <a:noFill/>
        </p:spPr>
        <p:txBody>
          <a:bodyPr wrap="square">
            <a:spAutoFit/>
          </a:bodyPr>
          <a:lstStyle/>
          <a:p>
            <a:r>
              <a:rPr lang="zh-CN" altLang="en-US" b="0" i="0" dirty="0">
                <a:solidFill>
                  <a:srgbClr val="333333"/>
                </a:solidFill>
                <a:effectLst/>
                <a:latin typeface="pingfang SC"/>
              </a:rPr>
              <a:t>① 可以根据使用公司服务的客户网站数量和客户的总年数预测流失，针对性地提出避免流失方案。</a:t>
            </a:r>
            <a:endParaRPr lang="en-US" altLang="zh-CN" b="0" i="0" dirty="0">
              <a:solidFill>
                <a:srgbClr val="333333"/>
              </a:solidFill>
              <a:effectLst/>
              <a:latin typeface="pingfang SC"/>
            </a:endParaRPr>
          </a:p>
          <a:p>
            <a:endParaRPr lang="en-US" altLang="zh-CN" dirty="0">
              <a:solidFill>
                <a:srgbClr val="333333"/>
              </a:solidFill>
              <a:latin typeface="pingfang SC"/>
            </a:endParaRPr>
          </a:p>
          <a:p>
            <a:r>
              <a:rPr lang="zh-CN" altLang="en-US" dirty="0"/>
              <a:t>② 选用更多的新特征，构建更加准确的模型。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760"/>
    </mc:Choice>
    <mc:Fallback>
      <p:transition spd="slow" advTm="76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24100" y="379413"/>
            <a:ext cx="4119563" cy="5507038"/>
          </a:xfrm>
        </p:spPr>
        <p:txBody>
          <a:bodyPr>
            <a:normAutofit/>
          </a:bodyPr>
          <a:lstStyle/>
          <a:p>
            <a:r>
              <a:rPr lang="zh-CN" altLang="en-US" sz="5400" b="1" dirty="0"/>
              <a:t>目</a:t>
            </a:r>
            <a:br>
              <a:rPr lang="en-US" altLang="zh-CN" sz="5400" b="1" dirty="0"/>
            </a:br>
            <a:br>
              <a:rPr lang="en-US" altLang="zh-CN" sz="5400" b="1" dirty="0"/>
            </a:br>
            <a:r>
              <a:rPr lang="zh-CN" altLang="en-US" sz="5400" b="1" dirty="0"/>
              <a:t>录</a:t>
            </a:r>
            <a:endParaRPr lang="zh-CN" altLang="en-US" sz="5400" b="1" dirty="0"/>
          </a:p>
        </p:txBody>
      </p:sp>
      <p:sp>
        <p:nvSpPr>
          <p:cNvPr id="4" name="矩形 3"/>
          <p:cNvSpPr/>
          <p:nvPr/>
        </p:nvSpPr>
        <p:spPr>
          <a:xfrm>
            <a:off x="6096000" y="0"/>
            <a:ext cx="6096000" cy="6858000"/>
          </a:xfrm>
          <a:prstGeom prst="rect">
            <a:avLst/>
          </a:prstGeom>
          <a:solidFill>
            <a:schemeClr val="accent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zh-CN" altLang="en-US" sz="3200" b="1" dirty="0">
                <a:solidFill>
                  <a:schemeClr val="bg1"/>
                </a:solidFill>
              </a:rPr>
              <a:t>   </a:t>
            </a:r>
            <a:endParaRPr lang="zh-CN" altLang="en-US" sz="3200" b="1" dirty="0">
              <a:solidFill>
                <a:schemeClr val="bg1"/>
              </a:solidFill>
            </a:endParaRPr>
          </a:p>
        </p:txBody>
      </p:sp>
      <p:sp>
        <p:nvSpPr>
          <p:cNvPr id="7" name="文本框 6"/>
          <p:cNvSpPr txBox="1"/>
          <p:nvPr/>
        </p:nvSpPr>
        <p:spPr>
          <a:xfrm>
            <a:off x="7515224" y="474663"/>
            <a:ext cx="2390775" cy="584775"/>
          </a:xfrm>
          <a:prstGeom prst="rect">
            <a:avLst/>
          </a:prstGeom>
          <a:noFill/>
        </p:spPr>
        <p:txBody>
          <a:bodyPr wrap="square" rtlCol="0">
            <a:spAutoFit/>
          </a:bodyPr>
          <a:lstStyle/>
          <a:p>
            <a:r>
              <a:rPr lang="en-US" altLang="zh-CN" sz="3200" b="1" dirty="0">
                <a:solidFill>
                  <a:schemeClr val="bg1"/>
                </a:solidFill>
              </a:rPr>
              <a:t>1.</a:t>
            </a:r>
            <a:r>
              <a:rPr lang="zh-CN" altLang="en-US" sz="3200" b="1" dirty="0">
                <a:solidFill>
                  <a:schemeClr val="bg1"/>
                </a:solidFill>
              </a:rPr>
              <a:t>数据集</a:t>
            </a:r>
            <a:endParaRPr lang="zh-CN" altLang="en-US" sz="3200" b="1" dirty="0">
              <a:solidFill>
                <a:schemeClr val="bg1"/>
              </a:solidFill>
            </a:endParaRPr>
          </a:p>
        </p:txBody>
      </p:sp>
      <p:sp>
        <p:nvSpPr>
          <p:cNvPr id="8" name="文本框 7"/>
          <p:cNvSpPr txBox="1"/>
          <p:nvPr/>
        </p:nvSpPr>
        <p:spPr>
          <a:xfrm>
            <a:off x="7515223" y="1509534"/>
            <a:ext cx="2390775" cy="584775"/>
          </a:xfrm>
          <a:prstGeom prst="rect">
            <a:avLst/>
          </a:prstGeom>
          <a:noFill/>
        </p:spPr>
        <p:txBody>
          <a:bodyPr wrap="square" rtlCol="0">
            <a:spAutoFit/>
          </a:bodyPr>
          <a:lstStyle/>
          <a:p>
            <a:r>
              <a:rPr lang="en-US" altLang="zh-CN" sz="3200" b="1" dirty="0">
                <a:solidFill>
                  <a:schemeClr val="bg1"/>
                </a:solidFill>
              </a:rPr>
              <a:t>2.</a:t>
            </a:r>
            <a:r>
              <a:rPr lang="zh-CN" altLang="en-US" sz="3200" b="1" dirty="0">
                <a:solidFill>
                  <a:schemeClr val="bg1"/>
                </a:solidFill>
              </a:rPr>
              <a:t>模型构建</a:t>
            </a:r>
            <a:endParaRPr lang="zh-CN" altLang="en-US" sz="3200" b="1" dirty="0">
              <a:solidFill>
                <a:schemeClr val="bg1"/>
              </a:solidFill>
            </a:endParaRPr>
          </a:p>
        </p:txBody>
      </p:sp>
      <p:sp>
        <p:nvSpPr>
          <p:cNvPr id="9" name="文本框 8"/>
          <p:cNvSpPr txBox="1"/>
          <p:nvPr/>
        </p:nvSpPr>
        <p:spPr>
          <a:xfrm>
            <a:off x="7543800" y="2544405"/>
            <a:ext cx="2390775" cy="584775"/>
          </a:xfrm>
          <a:prstGeom prst="rect">
            <a:avLst/>
          </a:prstGeom>
          <a:noFill/>
        </p:spPr>
        <p:txBody>
          <a:bodyPr wrap="square" rtlCol="0">
            <a:spAutoFit/>
          </a:bodyPr>
          <a:lstStyle/>
          <a:p>
            <a:r>
              <a:rPr lang="en-US" altLang="zh-CN" sz="3200" b="1" dirty="0">
                <a:solidFill>
                  <a:schemeClr val="bg1"/>
                </a:solidFill>
              </a:rPr>
              <a:t>3.</a:t>
            </a:r>
            <a:r>
              <a:rPr lang="zh-CN" altLang="en-US" sz="3200" b="1" dirty="0">
                <a:solidFill>
                  <a:schemeClr val="bg1"/>
                </a:solidFill>
              </a:rPr>
              <a:t>模型评估</a:t>
            </a:r>
            <a:endParaRPr lang="zh-CN" altLang="en-US" sz="3200" b="1" dirty="0">
              <a:solidFill>
                <a:schemeClr val="bg1"/>
              </a:solidFill>
            </a:endParaRPr>
          </a:p>
        </p:txBody>
      </p:sp>
      <p:sp>
        <p:nvSpPr>
          <p:cNvPr id="10" name="文本框 9"/>
          <p:cNvSpPr txBox="1"/>
          <p:nvPr/>
        </p:nvSpPr>
        <p:spPr>
          <a:xfrm>
            <a:off x="7515222" y="3579276"/>
            <a:ext cx="2390775" cy="584775"/>
          </a:xfrm>
          <a:prstGeom prst="rect">
            <a:avLst/>
          </a:prstGeom>
          <a:noFill/>
        </p:spPr>
        <p:txBody>
          <a:bodyPr wrap="square" rtlCol="0">
            <a:spAutoFit/>
          </a:bodyPr>
          <a:lstStyle/>
          <a:p>
            <a:r>
              <a:rPr lang="en-US" altLang="zh-CN" sz="3200" b="1" dirty="0">
                <a:solidFill>
                  <a:schemeClr val="bg1"/>
                </a:solidFill>
              </a:rPr>
              <a:t>4.</a:t>
            </a:r>
            <a:r>
              <a:rPr lang="zh-CN" altLang="en-US" sz="3200" b="1" dirty="0">
                <a:solidFill>
                  <a:schemeClr val="bg1"/>
                </a:solidFill>
              </a:rPr>
              <a:t>超参调优</a:t>
            </a:r>
            <a:endParaRPr lang="zh-CN" altLang="en-US" sz="3200" b="1" dirty="0">
              <a:solidFill>
                <a:schemeClr val="bg1"/>
              </a:solidFill>
            </a:endParaRPr>
          </a:p>
        </p:txBody>
      </p:sp>
      <p:sp>
        <p:nvSpPr>
          <p:cNvPr id="11" name="文本框 10"/>
          <p:cNvSpPr txBox="1"/>
          <p:nvPr/>
        </p:nvSpPr>
        <p:spPr>
          <a:xfrm>
            <a:off x="7515222" y="4614147"/>
            <a:ext cx="3895727" cy="584775"/>
          </a:xfrm>
          <a:prstGeom prst="rect">
            <a:avLst/>
          </a:prstGeom>
          <a:noFill/>
        </p:spPr>
        <p:txBody>
          <a:bodyPr wrap="square" rtlCol="0">
            <a:spAutoFit/>
          </a:bodyPr>
          <a:lstStyle/>
          <a:p>
            <a:r>
              <a:rPr lang="en-US" altLang="zh-CN" sz="3200" b="1" dirty="0">
                <a:solidFill>
                  <a:schemeClr val="bg1"/>
                </a:solidFill>
              </a:rPr>
              <a:t>5.</a:t>
            </a:r>
            <a:r>
              <a:rPr lang="zh-CN" altLang="en-US" sz="3200" b="1" dirty="0">
                <a:solidFill>
                  <a:schemeClr val="bg1"/>
                </a:solidFill>
              </a:rPr>
              <a:t>结果可视化</a:t>
            </a:r>
            <a:endParaRPr lang="zh-CN" altLang="en-US" sz="3200" b="1" dirty="0">
              <a:solidFill>
                <a:schemeClr val="bg1"/>
              </a:solidFill>
            </a:endParaRPr>
          </a:p>
        </p:txBody>
      </p:sp>
      <p:sp>
        <p:nvSpPr>
          <p:cNvPr id="12" name="文本框 11"/>
          <p:cNvSpPr txBox="1"/>
          <p:nvPr/>
        </p:nvSpPr>
        <p:spPr>
          <a:xfrm>
            <a:off x="7543800" y="5649018"/>
            <a:ext cx="3895727" cy="584775"/>
          </a:xfrm>
          <a:prstGeom prst="rect">
            <a:avLst/>
          </a:prstGeom>
          <a:noFill/>
        </p:spPr>
        <p:txBody>
          <a:bodyPr wrap="square" rtlCol="0">
            <a:spAutoFit/>
          </a:bodyPr>
          <a:lstStyle/>
          <a:p>
            <a:r>
              <a:rPr lang="en-US" altLang="zh-CN" sz="3200" b="1" dirty="0">
                <a:solidFill>
                  <a:schemeClr val="bg1"/>
                </a:solidFill>
              </a:rPr>
              <a:t>6.</a:t>
            </a:r>
            <a:r>
              <a:rPr lang="zh-CN" altLang="en-US" sz="3200" b="1" dirty="0">
                <a:solidFill>
                  <a:schemeClr val="bg1"/>
                </a:solidFill>
              </a:rPr>
              <a:t>总结</a:t>
            </a:r>
            <a:endParaRPr lang="zh-CN" altLang="en-US" sz="32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1944"/>
    </mc:Choice>
    <mc:Fallback>
      <p:transition spd="slow" advTm="194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69602" y="1713070"/>
            <a:ext cx="5145349" cy="4351338"/>
          </a:xfrm>
        </p:spPr>
        <p:txBody>
          <a:bodyPr/>
          <a:lstStyle/>
          <a:p>
            <a:pPr indent="0">
              <a:buNone/>
            </a:pPr>
            <a:r>
              <a:rPr lang="zh-CN" altLang="en-US" sz="1800" dirty="0">
                <a:ea typeface="宋体" panose="02010600030101010101" pitchFamily="2" charset="-122"/>
                <a:cs typeface="Times New Roman" panose="02020603050405020304" pitchFamily="18" charset="0"/>
              </a:rPr>
              <a:t>客户流失分析是为了更好地了解客户流失的根本原因，以减少客户流失和提高产品销售额。通过分析，找出是什么原因导致客户离开，谁有可能离开，以及能做些什么来留住客户。</a:t>
            </a:r>
            <a:endParaRPr lang="zh-CN" altLang="en-US" dirty="0"/>
          </a:p>
        </p:txBody>
      </p:sp>
      <p:sp>
        <p:nvSpPr>
          <p:cNvPr id="4" name="矩形 3"/>
          <p:cNvSpPr/>
          <p:nvPr/>
        </p:nvSpPr>
        <p:spPr>
          <a:xfrm>
            <a:off x="0" y="0"/>
            <a:ext cx="12192000" cy="958788"/>
          </a:xfrm>
          <a:prstGeom prst="rect">
            <a:avLst/>
          </a:prstGeom>
          <a:solidFill>
            <a:schemeClr val="accent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zh-CN" altLang="en-US" sz="3200" b="1" dirty="0">
                <a:solidFill>
                  <a:schemeClr val="bg1"/>
                </a:solidFill>
              </a:rPr>
              <a:t>   </a:t>
            </a:r>
            <a:r>
              <a:rPr lang="en-US" altLang="zh-CN" sz="3200" b="1" dirty="0">
                <a:solidFill>
                  <a:schemeClr val="bg1"/>
                </a:solidFill>
              </a:rPr>
              <a:t>1 </a:t>
            </a:r>
            <a:r>
              <a:rPr lang="zh-CN" altLang="en-US" sz="3200" b="1" dirty="0">
                <a:solidFill>
                  <a:schemeClr val="bg1"/>
                </a:solidFill>
              </a:rPr>
              <a:t>数据集</a:t>
            </a:r>
            <a:endParaRPr lang="zh-CN" altLang="en-US" sz="3200" b="1" dirty="0">
              <a:solidFill>
                <a:schemeClr val="bg1"/>
              </a:solidFill>
            </a:endParaRPr>
          </a:p>
        </p:txBody>
      </p:sp>
      <p:graphicFrame>
        <p:nvGraphicFramePr>
          <p:cNvPr id="2" name="表格 1"/>
          <p:cNvGraphicFramePr>
            <a:graphicFrameLocks noGrp="1"/>
          </p:cNvGraphicFramePr>
          <p:nvPr/>
        </p:nvGraphicFramePr>
        <p:xfrm>
          <a:off x="2996459" y="3369118"/>
          <a:ext cx="5682137" cy="2695290"/>
        </p:xfrm>
        <a:graphic>
          <a:graphicData uri="http://schemas.openxmlformats.org/drawingml/2006/table">
            <a:tbl>
              <a:tblPr firstRow="1" firstCol="1" bandRow="1">
                <a:tableStyleId>{5C22544A-7EE6-4342-B048-85BDC9FD1C3A}</a:tableStyleId>
              </a:tblPr>
              <a:tblGrid>
                <a:gridCol w="2840742"/>
                <a:gridCol w="2841395"/>
              </a:tblGrid>
              <a:tr h="269529">
                <a:tc>
                  <a:txBody>
                    <a:bodyPr/>
                    <a:lstStyle/>
                    <a:p>
                      <a:pPr algn="l">
                        <a:lnSpc>
                          <a:spcPts val="2200"/>
                        </a:lnSpc>
                      </a:pPr>
                      <a:r>
                        <a:rPr lang="zh-CN" sz="1200" kern="0" dirty="0">
                          <a:effectLst/>
                        </a:rPr>
                        <a:t>列名称</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lnSpc>
                          <a:spcPts val="2200"/>
                        </a:lnSpc>
                      </a:pPr>
                      <a:r>
                        <a:rPr lang="zh-CN" sz="1200" kern="0">
                          <a:effectLst/>
                        </a:rPr>
                        <a:t>说明</a:t>
                      </a:r>
                      <a:endParaRPr lang="zh-CN" sz="1050" kern="100">
                        <a:effectLst/>
                        <a:latin typeface="Times New Roman" panose="02020603050405020304" pitchFamily="18" charset="0"/>
                        <a:ea typeface="宋体" panose="02010600030101010101" pitchFamily="2" charset="-122"/>
                      </a:endParaRPr>
                    </a:p>
                  </a:txBody>
                  <a:tcPr marL="68580" marR="68580" marT="0" marB="0"/>
                </a:tc>
              </a:tr>
              <a:tr h="269529">
                <a:tc>
                  <a:txBody>
                    <a:bodyPr/>
                    <a:lstStyle/>
                    <a:p>
                      <a:pPr algn="l">
                        <a:lnSpc>
                          <a:spcPts val="2200"/>
                        </a:lnSpc>
                      </a:pPr>
                      <a:r>
                        <a:rPr lang="en-US" sz="1200" kern="0">
                          <a:effectLst/>
                        </a:rPr>
                        <a:t>Name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lnSpc>
                          <a:spcPts val="2200"/>
                        </a:lnSpc>
                      </a:pPr>
                      <a:r>
                        <a:rPr lang="zh-CN" sz="1200" kern="0" dirty="0">
                          <a:effectLst/>
                        </a:rPr>
                        <a:t>客户姓名</a:t>
                      </a:r>
                      <a:endParaRPr lang="zh-CN" sz="1050" kern="100" dirty="0">
                        <a:effectLst/>
                        <a:latin typeface="Times New Roman" panose="02020603050405020304" pitchFamily="18" charset="0"/>
                        <a:ea typeface="宋体" panose="02010600030101010101" pitchFamily="2" charset="-122"/>
                      </a:endParaRPr>
                    </a:p>
                  </a:txBody>
                  <a:tcPr marL="68580" marR="68580" marT="0" marB="0"/>
                </a:tc>
              </a:tr>
              <a:tr h="269529">
                <a:tc>
                  <a:txBody>
                    <a:bodyPr/>
                    <a:lstStyle/>
                    <a:p>
                      <a:pPr algn="l">
                        <a:lnSpc>
                          <a:spcPts val="2200"/>
                        </a:lnSpc>
                      </a:pPr>
                      <a:r>
                        <a:rPr lang="en-US" sz="1200" kern="0" dirty="0">
                          <a:solidFill>
                            <a:srgbClr val="FFFF00"/>
                          </a:solidFill>
                          <a:effectLst/>
                        </a:rPr>
                        <a:t>Age</a:t>
                      </a:r>
                      <a:endParaRPr lang="zh-CN" sz="1050" kern="100" dirty="0">
                        <a:solidFill>
                          <a:srgbClr val="FFFF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lnSpc>
                          <a:spcPts val="2200"/>
                        </a:lnSpc>
                      </a:pPr>
                      <a:r>
                        <a:rPr lang="zh-CN" sz="1200" kern="0">
                          <a:effectLst/>
                        </a:rPr>
                        <a:t>客户年龄</a:t>
                      </a:r>
                      <a:endParaRPr lang="zh-CN" sz="1050" kern="100">
                        <a:effectLst/>
                        <a:latin typeface="Times New Roman" panose="02020603050405020304" pitchFamily="18" charset="0"/>
                        <a:ea typeface="宋体" panose="02010600030101010101" pitchFamily="2" charset="-122"/>
                      </a:endParaRPr>
                    </a:p>
                  </a:txBody>
                  <a:tcPr marL="68580" marR="68580" marT="0" marB="0"/>
                </a:tc>
              </a:tr>
              <a:tr h="269529">
                <a:tc>
                  <a:txBody>
                    <a:bodyPr/>
                    <a:lstStyle/>
                    <a:p>
                      <a:pPr algn="l">
                        <a:lnSpc>
                          <a:spcPts val="2200"/>
                        </a:lnSpc>
                      </a:pPr>
                      <a:r>
                        <a:rPr lang="en-US" sz="1200" b="1" kern="0" dirty="0">
                          <a:solidFill>
                            <a:srgbClr val="FFFF00"/>
                          </a:solidFill>
                          <a:effectLst/>
                          <a:latin typeface="+mn-lt"/>
                          <a:ea typeface="+mn-ea"/>
                          <a:cs typeface="+mn-cs"/>
                        </a:rPr>
                        <a:t>Total</a:t>
                      </a:r>
                      <a:r>
                        <a:rPr lang="en-US" sz="1200" kern="0" dirty="0">
                          <a:effectLst/>
                        </a:rPr>
                        <a:t> </a:t>
                      </a:r>
                      <a:r>
                        <a:rPr lang="en-US" sz="1200" b="1" kern="0" dirty="0">
                          <a:solidFill>
                            <a:srgbClr val="FFFF00"/>
                          </a:solidFill>
                          <a:effectLst/>
                          <a:latin typeface="+mn-lt"/>
                          <a:ea typeface="+mn-ea"/>
                          <a:cs typeface="+mn-cs"/>
                        </a:rPr>
                        <a:t>Purchase</a:t>
                      </a:r>
                      <a:endParaRPr lang="zh-CN" altLang="en-US" sz="1200" b="1" kern="0" dirty="0">
                        <a:solidFill>
                          <a:srgbClr val="FFFF00"/>
                        </a:solidFill>
                        <a:effectLst/>
                        <a:latin typeface="+mn-lt"/>
                        <a:ea typeface="+mn-ea"/>
                        <a:cs typeface="+mn-cs"/>
                      </a:endParaRPr>
                    </a:p>
                  </a:txBody>
                  <a:tcPr marL="68580" marR="68580" marT="0" marB="0"/>
                </a:tc>
                <a:tc>
                  <a:txBody>
                    <a:bodyPr/>
                    <a:lstStyle/>
                    <a:p>
                      <a:pPr algn="l">
                        <a:lnSpc>
                          <a:spcPts val="2200"/>
                        </a:lnSpc>
                      </a:pPr>
                      <a:r>
                        <a:rPr lang="zh-CN" sz="1200" kern="0">
                          <a:effectLst/>
                        </a:rPr>
                        <a:t>购买金额</a:t>
                      </a:r>
                      <a:endParaRPr lang="zh-CN" sz="1050" kern="100">
                        <a:effectLst/>
                        <a:latin typeface="Times New Roman" panose="02020603050405020304" pitchFamily="18" charset="0"/>
                        <a:ea typeface="宋体" panose="02010600030101010101" pitchFamily="2" charset="-122"/>
                      </a:endParaRPr>
                    </a:p>
                  </a:txBody>
                  <a:tcPr marL="68580" marR="68580" marT="0" marB="0"/>
                </a:tc>
              </a:tr>
              <a:tr h="269529">
                <a:tc>
                  <a:txBody>
                    <a:bodyPr/>
                    <a:lstStyle/>
                    <a:p>
                      <a:pPr algn="l">
                        <a:lnSpc>
                          <a:spcPts val="2200"/>
                        </a:lnSpc>
                      </a:pPr>
                      <a:r>
                        <a:rPr lang="en-US" sz="1200" b="1" kern="0" dirty="0">
                          <a:solidFill>
                            <a:srgbClr val="FFFF00"/>
                          </a:solidFill>
                          <a:effectLst/>
                          <a:latin typeface="+mn-lt"/>
                          <a:ea typeface="+mn-ea"/>
                          <a:cs typeface="+mn-cs"/>
                        </a:rPr>
                        <a:t>Account</a:t>
                      </a:r>
                      <a:r>
                        <a:rPr lang="en-US" sz="1200" kern="0" dirty="0">
                          <a:effectLst/>
                        </a:rPr>
                        <a:t> </a:t>
                      </a:r>
                      <a:r>
                        <a:rPr lang="en-US" sz="1200" b="1" kern="0" dirty="0">
                          <a:solidFill>
                            <a:srgbClr val="FFFF00"/>
                          </a:solidFill>
                          <a:effectLst/>
                          <a:latin typeface="+mn-lt"/>
                          <a:ea typeface="+mn-ea"/>
                          <a:cs typeface="+mn-cs"/>
                        </a:rPr>
                        <a:t>Manager</a:t>
                      </a:r>
                      <a:endParaRPr lang="zh-CN" altLang="en-US" sz="1200" b="1" kern="0" dirty="0">
                        <a:solidFill>
                          <a:srgbClr val="FFFF00"/>
                        </a:solidFill>
                        <a:effectLst/>
                        <a:latin typeface="+mn-lt"/>
                        <a:ea typeface="+mn-ea"/>
                        <a:cs typeface="+mn-cs"/>
                      </a:endParaRPr>
                    </a:p>
                  </a:txBody>
                  <a:tcPr marL="68580" marR="68580" marT="0" marB="0"/>
                </a:tc>
                <a:tc>
                  <a:txBody>
                    <a:bodyPr/>
                    <a:lstStyle/>
                    <a:p>
                      <a:pPr algn="l">
                        <a:lnSpc>
                          <a:spcPts val="2200"/>
                        </a:lnSpc>
                      </a:pPr>
                      <a:r>
                        <a:rPr lang="en-US" sz="1200" kern="0">
                          <a:effectLst/>
                        </a:rPr>
                        <a:t>0=</a:t>
                      </a:r>
                      <a:r>
                        <a:rPr lang="zh-CN" sz="1200" kern="0">
                          <a:effectLst/>
                        </a:rPr>
                        <a:t>无经理跟进，</a:t>
                      </a:r>
                      <a:r>
                        <a:rPr lang="en-US" sz="1200" kern="0">
                          <a:effectLst/>
                        </a:rPr>
                        <a:t>1=</a:t>
                      </a:r>
                      <a:r>
                        <a:rPr lang="zh-CN" sz="1200" kern="0">
                          <a:effectLst/>
                        </a:rPr>
                        <a:t>客户经理跟进</a:t>
                      </a:r>
                      <a:endParaRPr lang="zh-CN" sz="1050" kern="100">
                        <a:effectLst/>
                        <a:latin typeface="Times New Roman" panose="02020603050405020304" pitchFamily="18" charset="0"/>
                        <a:ea typeface="宋体" panose="02010600030101010101" pitchFamily="2" charset="-122"/>
                      </a:endParaRPr>
                    </a:p>
                  </a:txBody>
                  <a:tcPr marL="68580" marR="68580" marT="0" marB="0"/>
                </a:tc>
              </a:tr>
              <a:tr h="269529">
                <a:tc>
                  <a:txBody>
                    <a:bodyPr/>
                    <a:lstStyle/>
                    <a:p>
                      <a:pPr algn="l">
                        <a:lnSpc>
                          <a:spcPts val="2200"/>
                        </a:lnSpc>
                      </a:pPr>
                      <a:r>
                        <a:rPr lang="en-US" sz="1200" b="1" kern="0" dirty="0">
                          <a:solidFill>
                            <a:srgbClr val="FFFF00"/>
                          </a:solidFill>
                          <a:effectLst/>
                          <a:latin typeface="+mn-lt"/>
                          <a:ea typeface="+mn-ea"/>
                          <a:cs typeface="+mn-cs"/>
                        </a:rPr>
                        <a:t>Years</a:t>
                      </a:r>
                      <a:endParaRPr lang="zh-CN" altLang="en-US" sz="1200" b="1" kern="0" dirty="0">
                        <a:solidFill>
                          <a:srgbClr val="FFFF00"/>
                        </a:solidFill>
                        <a:effectLst/>
                        <a:latin typeface="+mn-lt"/>
                        <a:ea typeface="+mn-ea"/>
                        <a:cs typeface="+mn-cs"/>
                      </a:endParaRPr>
                    </a:p>
                  </a:txBody>
                  <a:tcPr marL="68580" marR="68580" marT="0" marB="0"/>
                </a:tc>
                <a:tc>
                  <a:txBody>
                    <a:bodyPr/>
                    <a:lstStyle/>
                    <a:p>
                      <a:pPr algn="l">
                        <a:lnSpc>
                          <a:spcPts val="2200"/>
                        </a:lnSpc>
                      </a:pPr>
                      <a:r>
                        <a:rPr lang="zh-CN" sz="1200" kern="0">
                          <a:effectLst/>
                        </a:rPr>
                        <a:t>客户的总年数</a:t>
                      </a:r>
                      <a:endParaRPr lang="zh-CN" sz="1050" kern="100">
                        <a:effectLst/>
                        <a:latin typeface="Times New Roman" panose="02020603050405020304" pitchFamily="18" charset="0"/>
                        <a:ea typeface="宋体" panose="02010600030101010101" pitchFamily="2" charset="-122"/>
                      </a:endParaRPr>
                    </a:p>
                  </a:txBody>
                  <a:tcPr marL="68580" marR="68580" marT="0" marB="0"/>
                </a:tc>
              </a:tr>
              <a:tr h="269529">
                <a:tc>
                  <a:txBody>
                    <a:bodyPr/>
                    <a:lstStyle/>
                    <a:p>
                      <a:pPr algn="l">
                        <a:lnSpc>
                          <a:spcPts val="2200"/>
                        </a:lnSpc>
                      </a:pPr>
                      <a:r>
                        <a:rPr lang="en-US" sz="1200" b="1" kern="0" dirty="0">
                          <a:solidFill>
                            <a:srgbClr val="FFFF00"/>
                          </a:solidFill>
                          <a:effectLst/>
                          <a:latin typeface="+mn-lt"/>
                          <a:ea typeface="+mn-ea"/>
                          <a:cs typeface="+mn-cs"/>
                        </a:rPr>
                        <a:t>Num</a:t>
                      </a:r>
                      <a:r>
                        <a:rPr lang="en-US" sz="1200" kern="0" dirty="0">
                          <a:effectLst/>
                        </a:rPr>
                        <a:t> </a:t>
                      </a:r>
                      <a:r>
                        <a:rPr lang="en-US" sz="1200" b="1" kern="0" dirty="0">
                          <a:solidFill>
                            <a:srgbClr val="FFFF00"/>
                          </a:solidFill>
                          <a:effectLst/>
                          <a:latin typeface="+mn-lt"/>
                          <a:ea typeface="+mn-ea"/>
                          <a:cs typeface="+mn-cs"/>
                        </a:rPr>
                        <a:t>sites</a:t>
                      </a:r>
                      <a:endParaRPr lang="zh-CN" altLang="en-US" sz="1200" b="1" kern="0" dirty="0">
                        <a:solidFill>
                          <a:srgbClr val="FFFF00"/>
                        </a:solidFill>
                        <a:effectLst/>
                        <a:latin typeface="+mn-lt"/>
                        <a:ea typeface="+mn-ea"/>
                        <a:cs typeface="+mn-cs"/>
                      </a:endParaRPr>
                    </a:p>
                  </a:txBody>
                  <a:tcPr marL="68580" marR="68580" marT="0" marB="0"/>
                </a:tc>
                <a:tc>
                  <a:txBody>
                    <a:bodyPr/>
                    <a:lstStyle/>
                    <a:p>
                      <a:pPr algn="l">
                        <a:lnSpc>
                          <a:spcPts val="2200"/>
                        </a:lnSpc>
                      </a:pPr>
                      <a:r>
                        <a:rPr lang="zh-CN" sz="1200" kern="0">
                          <a:effectLst/>
                        </a:rPr>
                        <a:t>使用公司服务的客户网站数量</a:t>
                      </a:r>
                      <a:endParaRPr lang="zh-CN" sz="1050" kern="100">
                        <a:effectLst/>
                        <a:latin typeface="Times New Roman" panose="02020603050405020304" pitchFamily="18" charset="0"/>
                        <a:ea typeface="宋体" panose="02010600030101010101" pitchFamily="2" charset="-122"/>
                      </a:endParaRPr>
                    </a:p>
                  </a:txBody>
                  <a:tcPr marL="68580" marR="68580" marT="0" marB="0"/>
                </a:tc>
              </a:tr>
              <a:tr h="269529">
                <a:tc>
                  <a:txBody>
                    <a:bodyPr/>
                    <a:lstStyle/>
                    <a:p>
                      <a:pPr algn="l">
                        <a:lnSpc>
                          <a:spcPts val="2200"/>
                        </a:lnSpc>
                      </a:pPr>
                      <a:r>
                        <a:rPr lang="en-US" sz="1200" kern="0">
                          <a:effectLst/>
                        </a:rPr>
                        <a:t>Onboard date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lnSpc>
                          <a:spcPts val="2200"/>
                        </a:lnSpc>
                      </a:pPr>
                      <a:r>
                        <a:rPr lang="zh-CN" sz="1200" kern="0">
                          <a:effectLst/>
                        </a:rPr>
                        <a:t>公司的多年客户</a:t>
                      </a:r>
                      <a:endParaRPr lang="zh-CN" sz="1050" kern="100">
                        <a:effectLst/>
                        <a:latin typeface="Times New Roman" panose="02020603050405020304" pitchFamily="18" charset="0"/>
                        <a:ea typeface="宋体" panose="02010600030101010101" pitchFamily="2" charset="-122"/>
                      </a:endParaRPr>
                    </a:p>
                  </a:txBody>
                  <a:tcPr marL="68580" marR="68580" marT="0" marB="0"/>
                </a:tc>
              </a:tr>
              <a:tr h="269529">
                <a:tc>
                  <a:txBody>
                    <a:bodyPr/>
                    <a:lstStyle/>
                    <a:p>
                      <a:pPr algn="l">
                        <a:lnSpc>
                          <a:spcPts val="2200"/>
                        </a:lnSpc>
                      </a:pPr>
                      <a:r>
                        <a:rPr lang="en-US" sz="1200" kern="0">
                          <a:effectLst/>
                        </a:rPr>
                        <a:t>Location</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lnSpc>
                          <a:spcPts val="2200"/>
                        </a:lnSpc>
                      </a:pPr>
                      <a:r>
                        <a:rPr lang="zh-CN" sz="1200" kern="0">
                          <a:effectLst/>
                        </a:rPr>
                        <a:t>客户地址</a:t>
                      </a:r>
                      <a:endParaRPr lang="zh-CN" sz="1050" kern="100">
                        <a:effectLst/>
                        <a:latin typeface="Times New Roman" panose="02020603050405020304" pitchFamily="18" charset="0"/>
                        <a:ea typeface="宋体" panose="02010600030101010101" pitchFamily="2" charset="-122"/>
                      </a:endParaRPr>
                    </a:p>
                  </a:txBody>
                  <a:tcPr marL="68580" marR="68580" marT="0" marB="0"/>
                </a:tc>
              </a:tr>
              <a:tr h="269529">
                <a:tc>
                  <a:txBody>
                    <a:bodyPr/>
                    <a:lstStyle/>
                    <a:p>
                      <a:pPr algn="l">
                        <a:lnSpc>
                          <a:spcPts val="2200"/>
                        </a:lnSpc>
                      </a:pPr>
                      <a:r>
                        <a:rPr lang="en-US" sz="1200" kern="0" dirty="0">
                          <a:effectLst/>
                        </a:rPr>
                        <a:t>Company</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lnSpc>
                          <a:spcPts val="2200"/>
                        </a:lnSpc>
                      </a:pPr>
                      <a:r>
                        <a:rPr lang="zh-CN" sz="1200" kern="0" dirty="0">
                          <a:effectLst/>
                        </a:rPr>
                        <a:t>客户公司</a:t>
                      </a:r>
                      <a:endParaRPr lang="zh-CN" sz="105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25477"/>
    </mc:Choice>
    <mc:Fallback>
      <p:transition spd="slow" advTm="2547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63034" y="1171885"/>
            <a:ext cx="5145349" cy="4351338"/>
          </a:xfrm>
        </p:spPr>
        <p:txBody>
          <a:bodyPr/>
          <a:lstStyle/>
          <a:p>
            <a:pPr indent="0" algn="just">
              <a:buNone/>
            </a:pPr>
            <a:r>
              <a:rPr lang="zh-CN" altLang="en-US" sz="1800" dirty="0">
                <a:ea typeface="宋体" panose="02010600030101010101" pitchFamily="2" charset="-122"/>
                <a:cs typeface="Times New Roman" panose="02020603050405020304" pitchFamily="18" charset="0"/>
              </a:rPr>
              <a:t>使用搭建的</a:t>
            </a:r>
            <a:r>
              <a:rPr lang="en-US" altLang="zh-CN" sz="1800" dirty="0">
                <a:ea typeface="宋体" panose="02010600030101010101" pitchFamily="2" charset="-122"/>
                <a:cs typeface="Times New Roman" panose="02020603050405020304" pitchFamily="18" charset="0"/>
              </a:rPr>
              <a:t>spark</a:t>
            </a:r>
            <a:r>
              <a:rPr lang="zh-CN" altLang="en-US" sz="1800" dirty="0">
                <a:ea typeface="宋体" panose="02010600030101010101" pitchFamily="2" charset="-122"/>
                <a:cs typeface="Times New Roman" panose="02020603050405020304" pitchFamily="18" charset="0"/>
              </a:rPr>
              <a:t>平台加载数据集</a:t>
            </a:r>
            <a:endParaRPr lang="zh-CN" altLang="en-US" sz="1800" dirty="0"/>
          </a:p>
        </p:txBody>
      </p:sp>
      <p:sp>
        <p:nvSpPr>
          <p:cNvPr id="4" name="矩形 3"/>
          <p:cNvSpPr/>
          <p:nvPr/>
        </p:nvSpPr>
        <p:spPr>
          <a:xfrm>
            <a:off x="0" y="0"/>
            <a:ext cx="12192000" cy="958788"/>
          </a:xfrm>
          <a:prstGeom prst="rect">
            <a:avLst/>
          </a:prstGeom>
          <a:solidFill>
            <a:schemeClr val="accent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zh-CN" altLang="en-US" sz="3200" b="1" dirty="0">
                <a:solidFill>
                  <a:schemeClr val="bg1"/>
                </a:solidFill>
              </a:rPr>
              <a:t>   </a:t>
            </a:r>
            <a:r>
              <a:rPr lang="en-US" altLang="zh-CN" sz="3200" b="1" dirty="0">
                <a:solidFill>
                  <a:schemeClr val="bg1"/>
                </a:solidFill>
              </a:rPr>
              <a:t>1 </a:t>
            </a:r>
            <a:r>
              <a:rPr lang="zh-CN" altLang="en-US" sz="3200" b="1" dirty="0">
                <a:solidFill>
                  <a:schemeClr val="bg1"/>
                </a:solidFill>
              </a:rPr>
              <a:t>数据集</a:t>
            </a:r>
            <a:endParaRPr lang="zh-CN" altLang="en-US" sz="3200" b="1" dirty="0">
              <a:solidFill>
                <a:schemeClr val="bg1"/>
              </a:solidFill>
            </a:endParaRPr>
          </a:p>
        </p:txBody>
      </p:sp>
      <p:pic>
        <p:nvPicPr>
          <p:cNvPr id="8" name="图片 7"/>
          <p:cNvPicPr>
            <a:picLocks noChangeAspect="1"/>
          </p:cNvPicPr>
          <p:nvPr/>
        </p:nvPicPr>
        <p:blipFill>
          <a:blip r:embed="rId1" r:link="rId2">
            <a:extLst>
              <a:ext uri="{28A0092B-C50C-407E-A947-70E740481C1C}">
                <a14:useLocalDpi xmlns:a14="http://schemas.microsoft.com/office/drawing/2010/main" val="0"/>
              </a:ext>
            </a:extLst>
          </a:blip>
          <a:srcRect/>
          <a:stretch>
            <a:fillRect/>
          </a:stretch>
        </p:blipFill>
        <p:spPr bwMode="auto">
          <a:xfrm>
            <a:off x="3448684" y="4687488"/>
            <a:ext cx="5294631" cy="442388"/>
          </a:xfrm>
          <a:prstGeom prst="rect">
            <a:avLst/>
          </a:prstGeom>
          <a:noFill/>
          <a:ln>
            <a:noFill/>
          </a:ln>
        </p:spPr>
      </p:pic>
      <p:pic>
        <p:nvPicPr>
          <p:cNvPr id="9" name="图片 8"/>
          <p:cNvPicPr>
            <a:picLocks noChangeAspect="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178333" y="5353150"/>
            <a:ext cx="5835332" cy="1214699"/>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48684" y="1833340"/>
            <a:ext cx="5294631" cy="1979595"/>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内容占位符 2"/>
          <p:cNvSpPr txBox="1"/>
          <p:nvPr/>
        </p:nvSpPr>
        <p:spPr>
          <a:xfrm>
            <a:off x="4848859" y="4298306"/>
            <a:ext cx="514534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just">
              <a:buFont typeface="Arial" panose="020B0604020202020204" pitchFamily="34" charset="0"/>
              <a:buNone/>
            </a:pPr>
            <a:r>
              <a:rPr lang="zh-CN" altLang="en-US" sz="1800" dirty="0">
                <a:ea typeface="宋体" panose="02010600030101010101" pitchFamily="2" charset="-122"/>
                <a:cs typeface="Times New Roman" panose="02020603050405020304" pitchFamily="18" charset="0"/>
              </a:rPr>
              <a:t>数据集读取结果</a:t>
            </a:r>
            <a:endParaRPr lang="zh-CN" altLang="en-US" sz="1800" dirty="0"/>
          </a:p>
        </p:txBody>
      </p:sp>
    </p:spTree>
  </p:cSld>
  <p:clrMapOvr>
    <a:masterClrMapping/>
  </p:clrMapOvr>
  <mc:AlternateContent xmlns:mc="http://schemas.openxmlformats.org/markup-compatibility/2006">
    <mc:Choice xmlns:p14="http://schemas.microsoft.com/office/powerpoint/2010/main" Requires="p14">
      <p:transition spd="slow" p14:dur="2000" advTm="14341"/>
    </mc:Choice>
    <mc:Fallback>
      <p:transition spd="slow" advTm="1434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958788"/>
          </a:xfrm>
          <a:prstGeom prst="rect">
            <a:avLst/>
          </a:prstGeom>
          <a:solidFill>
            <a:schemeClr val="accent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zh-CN" altLang="en-US" sz="3200" b="1" dirty="0">
                <a:solidFill>
                  <a:schemeClr val="bg1"/>
                </a:solidFill>
              </a:rPr>
              <a:t>   </a:t>
            </a:r>
            <a:r>
              <a:rPr lang="en-US" altLang="zh-CN" sz="3200" b="1" dirty="0">
                <a:solidFill>
                  <a:schemeClr val="bg1"/>
                </a:solidFill>
              </a:rPr>
              <a:t>2 </a:t>
            </a:r>
            <a:r>
              <a:rPr lang="zh-CN" altLang="en-US" sz="3200" b="1" dirty="0">
                <a:solidFill>
                  <a:schemeClr val="bg1"/>
                </a:solidFill>
              </a:rPr>
              <a:t>模型构建</a:t>
            </a:r>
            <a:endParaRPr lang="zh-CN" altLang="en-US" sz="3200" b="1" dirty="0">
              <a:solidFill>
                <a:schemeClr val="bg1"/>
              </a:solidFill>
            </a:endParaRPr>
          </a:p>
        </p:txBody>
      </p:sp>
      <p:sp>
        <p:nvSpPr>
          <p:cNvPr id="10" name="文本框 9"/>
          <p:cNvSpPr txBox="1"/>
          <p:nvPr/>
        </p:nvSpPr>
        <p:spPr>
          <a:xfrm>
            <a:off x="3048000" y="1257985"/>
            <a:ext cx="6096000" cy="646331"/>
          </a:xfrm>
          <a:prstGeom prst="rect">
            <a:avLst/>
          </a:prstGeom>
          <a:noFill/>
        </p:spPr>
        <p:txBody>
          <a:bodyPr wrap="square">
            <a:spAutoFit/>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使用模型对数据集进行评估预测前，先要对</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数据的特征进行转换</a:t>
            </a:r>
            <a:endParaRPr lang="zh-CN" altLang="en-US" dirty="0"/>
          </a:p>
        </p:txBody>
      </p:sp>
      <p:pic>
        <p:nvPicPr>
          <p:cNvPr id="11" name="图片 10"/>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014787" y="1904316"/>
            <a:ext cx="4162425" cy="704850"/>
          </a:xfrm>
          <a:prstGeom prst="rect">
            <a:avLst/>
          </a:prstGeom>
          <a:noFill/>
          <a:ln>
            <a:noFill/>
          </a:ln>
        </p:spPr>
      </p:pic>
      <p:sp>
        <p:nvSpPr>
          <p:cNvPr id="13" name="文本框 12"/>
          <p:cNvSpPr txBox="1"/>
          <p:nvPr/>
        </p:nvSpPr>
        <p:spPr>
          <a:xfrm>
            <a:off x="3048000" y="2976646"/>
            <a:ext cx="6096000" cy="369332"/>
          </a:xfrm>
          <a:prstGeom prst="rect">
            <a:avLst/>
          </a:prstGeom>
          <a:noFill/>
        </p:spPr>
        <p:txBody>
          <a:bodyPr wrap="square">
            <a:spAutoFit/>
          </a:bodyPr>
          <a:lstStyle/>
          <a:p>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模型构建</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采用了梯度提升树回归</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和逻辑回归</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进行训练</a:t>
            </a:r>
            <a:endParaRPr lang="zh-CN" altLang="en-US" dirty="0"/>
          </a:p>
        </p:txBody>
      </p:sp>
      <p:pic>
        <p:nvPicPr>
          <p:cNvPr id="14" name="图片 13"/>
          <p:cNvPicPr>
            <a:picLocks noChangeAspect="1"/>
          </p:cNvPicPr>
          <p:nvPr/>
        </p:nvPicPr>
        <p:blipFill rotWithShape="1">
          <a:blip r:embed="rId2">
            <a:extLst>
              <a:ext uri="{28A0092B-C50C-407E-A947-70E740481C1C}">
                <a14:useLocalDpi xmlns:a14="http://schemas.microsoft.com/office/drawing/2010/main" val="0"/>
              </a:ext>
            </a:extLst>
          </a:blip>
          <a:srcRect b="64664"/>
          <a:stretch>
            <a:fillRect/>
          </a:stretch>
        </p:blipFill>
        <p:spPr bwMode="auto">
          <a:xfrm>
            <a:off x="6496049" y="3533711"/>
            <a:ext cx="4857750" cy="952500"/>
          </a:xfrm>
          <a:prstGeom prst="rect">
            <a:avLst/>
          </a:prstGeom>
          <a:noFill/>
          <a:ln>
            <a:noFill/>
          </a:ln>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1" y="3533710"/>
            <a:ext cx="4686300" cy="952500"/>
          </a:xfrm>
          <a:prstGeom prst="rect">
            <a:avLst/>
          </a:prstGeom>
        </p:spPr>
      </p:pic>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t="31630"/>
          <a:stretch>
            <a:fillRect/>
          </a:stretch>
        </p:blipFill>
        <p:spPr bwMode="auto">
          <a:xfrm>
            <a:off x="3667124" y="4953685"/>
            <a:ext cx="4857750" cy="1842957"/>
          </a:xfrm>
          <a:prstGeom prst="rect">
            <a:avLst/>
          </a:prstGeom>
          <a:noFill/>
          <a:ln>
            <a:noFill/>
          </a:ln>
        </p:spPr>
      </p:pic>
      <p:cxnSp>
        <p:nvCxnSpPr>
          <p:cNvPr id="6" name="直接箭头连接符 5"/>
          <p:cNvCxnSpPr>
            <a:stCxn id="3" idx="2"/>
          </p:cNvCxnSpPr>
          <p:nvPr/>
        </p:nvCxnSpPr>
        <p:spPr>
          <a:xfrm>
            <a:off x="3181351" y="4486210"/>
            <a:ext cx="2638424" cy="467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14" idx="2"/>
          </p:cNvCxnSpPr>
          <p:nvPr/>
        </p:nvCxnSpPr>
        <p:spPr>
          <a:xfrm flipH="1">
            <a:off x="6496049" y="4486211"/>
            <a:ext cx="2428875" cy="467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52137"/>
    </mc:Choice>
    <mc:Fallback>
      <p:transition spd="slow" advTm="5213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958788"/>
          </a:xfrm>
          <a:prstGeom prst="rect">
            <a:avLst/>
          </a:prstGeom>
          <a:solidFill>
            <a:schemeClr val="accent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zh-CN" altLang="en-US" sz="3200" b="1" dirty="0">
                <a:solidFill>
                  <a:schemeClr val="bg1"/>
                </a:solidFill>
              </a:rPr>
              <a:t>   </a:t>
            </a:r>
            <a:r>
              <a:rPr lang="en-US" altLang="zh-CN" sz="3200" b="1" dirty="0">
                <a:solidFill>
                  <a:schemeClr val="bg1"/>
                </a:solidFill>
              </a:rPr>
              <a:t>2 </a:t>
            </a:r>
            <a:r>
              <a:rPr lang="zh-CN" altLang="en-US" sz="3200" b="1" dirty="0">
                <a:solidFill>
                  <a:schemeClr val="bg1"/>
                </a:solidFill>
              </a:rPr>
              <a:t>模型评估</a:t>
            </a:r>
            <a:endParaRPr lang="zh-CN" altLang="en-US" sz="3200" b="1" dirty="0">
              <a:solidFill>
                <a:schemeClr val="bg1"/>
              </a:solidFill>
            </a:endParaRPr>
          </a:p>
        </p:txBody>
      </p:sp>
      <p:sp>
        <p:nvSpPr>
          <p:cNvPr id="5" name="文本框 4"/>
          <p:cNvSpPr txBox="1"/>
          <p:nvPr/>
        </p:nvSpPr>
        <p:spPr>
          <a:xfrm>
            <a:off x="3048000" y="1413986"/>
            <a:ext cx="6096000" cy="1200329"/>
          </a:xfrm>
          <a:prstGeom prst="rect">
            <a:avLst/>
          </a:prstGeom>
          <a:noFill/>
        </p:spPr>
        <p:txBody>
          <a:bodyPr wrap="square">
            <a:spAutoFit/>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在前面我们将数据分为了两部分并通过管道方便的对训练集进行了拟合，</a:t>
            </a:r>
            <a:r>
              <a:rPr lang="en-US" altLang="zh-CN" sz="1800" dirty="0">
                <a:effectLst/>
                <a:latin typeface="Times New Roman" panose="02020603050405020304" pitchFamily="18" charset="0"/>
                <a:ea typeface="宋体" panose="02010600030101010101" pitchFamily="2" charset="-122"/>
              </a:rPr>
              <a:t>70%</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用于训练，</a:t>
            </a:r>
            <a:r>
              <a:rPr lang="en-US" altLang="zh-CN" sz="1800" dirty="0">
                <a:effectLst/>
                <a:latin typeface="Times New Roman" panose="02020603050405020304" pitchFamily="18" charset="0"/>
                <a:ea typeface="宋体" panose="02010600030101010101" pitchFamily="2" charset="-122"/>
              </a:rPr>
              <a:t>30%</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用于测试。使用</a:t>
            </a:r>
            <a:r>
              <a:rPr lang="en-US" altLang="zh-CN" sz="1800" dirty="0">
                <a:effectLst/>
                <a:latin typeface="Times New Roman" panose="02020603050405020304" pitchFamily="18" charset="0"/>
                <a:ea typeface="宋体" panose="02010600030101010101" pitchFamily="2" charset="-122"/>
              </a:rPr>
              <a:t> ROC</a:t>
            </a:r>
            <a:r>
              <a:rPr lang="zh-CN" altLang="en-US" sz="1800" dirty="0">
                <a:effectLst/>
                <a:latin typeface="Times New Roman" panose="02020603050405020304" pitchFamily="18" charset="0"/>
                <a:ea typeface="宋体" panose="02010600030101010101" pitchFamily="2" charset="-122"/>
              </a:rPr>
              <a:t>和</a:t>
            </a:r>
            <a:r>
              <a:rPr lang="en-US" altLang="zh-CN" sz="1800" dirty="0">
                <a:effectLst/>
                <a:latin typeface="Times New Roman" panose="02020603050405020304" pitchFamily="18" charset="0"/>
                <a:ea typeface="宋体" panose="02010600030101010101" pitchFamily="2" charset="-122"/>
              </a:rPr>
              <a:t>PR</a:t>
            </a:r>
            <a:r>
              <a:rPr lang="zh-CN" altLang="en-US" sz="1800" dirty="0">
                <a:effectLst/>
                <a:latin typeface="Times New Roman" panose="02020603050405020304" pitchFamily="18" charset="0"/>
                <a:ea typeface="宋体" panose="02010600030101010101" pitchFamily="2" charset="-122"/>
              </a:rPr>
              <a:t>曲线下面积</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评估</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两种测试集模型</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，取值范围在</a:t>
            </a:r>
            <a:r>
              <a:rPr lang="en-US" altLang="zh-CN" sz="1800" dirty="0">
                <a:effectLst/>
                <a:latin typeface="Times New Roman" panose="02020603050405020304" pitchFamily="18" charset="0"/>
                <a:ea typeface="宋体" panose="02010600030101010101" pitchFamily="2" charset="-122"/>
              </a:rPr>
              <a:t>0</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到</a:t>
            </a:r>
            <a:r>
              <a:rPr lang="en-US" altLang="zh-CN" sz="1800" dirty="0">
                <a:effectLst/>
                <a:latin typeface="Times New Roman" panose="02020603050405020304" pitchFamily="18" charset="0"/>
                <a:ea typeface="宋体" panose="02010600030101010101" pitchFamily="2" charset="-122"/>
              </a:rPr>
              <a:t>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之间，值越大说明准确率越高</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458845" y="3186112"/>
            <a:ext cx="5274310" cy="1124585"/>
          </a:xfrm>
          <a:prstGeom prst="rect">
            <a:avLst/>
          </a:prstGeom>
          <a:noFill/>
          <a:ln>
            <a:noFill/>
          </a:ln>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19464" y="5331102"/>
            <a:ext cx="1905000" cy="485775"/>
          </a:xfrm>
          <a:prstGeom prst="rect">
            <a:avLst/>
          </a:prstGeom>
          <a:noFill/>
          <a:ln>
            <a:noFill/>
          </a:ln>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7538" y="5331102"/>
            <a:ext cx="1647825" cy="523875"/>
          </a:xfrm>
          <a:prstGeom prst="rect">
            <a:avLst/>
          </a:prstGeom>
        </p:spPr>
      </p:pic>
      <p:sp>
        <p:nvSpPr>
          <p:cNvPr id="9" name="文本框 8"/>
          <p:cNvSpPr txBox="1"/>
          <p:nvPr/>
        </p:nvSpPr>
        <p:spPr>
          <a:xfrm>
            <a:off x="3319464" y="4820581"/>
            <a:ext cx="6096000" cy="369332"/>
          </a:xfrm>
          <a:prstGeom prst="rect">
            <a:avLst/>
          </a:prstGeom>
          <a:noFill/>
        </p:spPr>
        <p:txBody>
          <a:bodyPr wrap="square">
            <a:spAutoFit/>
          </a:bodyPr>
          <a:lstStyle/>
          <a:p>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梯度提升树回归</a:t>
            </a:r>
            <a:endParaRPr lang="zh-CN" altLang="en-US" dirty="0"/>
          </a:p>
        </p:txBody>
      </p:sp>
      <p:sp>
        <p:nvSpPr>
          <p:cNvPr id="10" name="文本框 9"/>
          <p:cNvSpPr txBox="1"/>
          <p:nvPr/>
        </p:nvSpPr>
        <p:spPr>
          <a:xfrm>
            <a:off x="7196138" y="4820581"/>
            <a:ext cx="6096000" cy="369332"/>
          </a:xfrm>
          <a:prstGeom prst="rect">
            <a:avLst/>
          </a:prstGeom>
          <a:noFill/>
        </p:spPr>
        <p:txBody>
          <a:bodyPr wrap="square">
            <a:spAutoFit/>
          </a:bodyPr>
          <a:lstStyle/>
          <a:p>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逻辑回归</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29231"/>
    </mc:Choice>
    <mc:Fallback>
      <p:transition spd="slow" advTm="2923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958788"/>
          </a:xfrm>
          <a:prstGeom prst="rect">
            <a:avLst/>
          </a:prstGeom>
          <a:solidFill>
            <a:schemeClr val="accent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zh-CN" altLang="en-US" sz="3200" b="1" dirty="0">
                <a:solidFill>
                  <a:schemeClr val="bg1"/>
                </a:solidFill>
              </a:rPr>
              <a:t>   </a:t>
            </a:r>
            <a:r>
              <a:rPr lang="en-US" altLang="zh-CN" sz="3200" b="1" dirty="0">
                <a:solidFill>
                  <a:schemeClr val="bg1"/>
                </a:solidFill>
              </a:rPr>
              <a:t>2 </a:t>
            </a:r>
            <a:r>
              <a:rPr lang="zh-CN" altLang="en-US" sz="3200" b="1" dirty="0">
                <a:solidFill>
                  <a:schemeClr val="bg1"/>
                </a:solidFill>
              </a:rPr>
              <a:t>模型评估</a:t>
            </a:r>
            <a:endParaRPr lang="zh-CN" altLang="en-US" sz="3200" b="1" dirty="0">
              <a:solidFill>
                <a:schemeClr val="bg1"/>
              </a:solidFill>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29186" y="3927692"/>
            <a:ext cx="2333625" cy="1343025"/>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7149" y="2985932"/>
            <a:ext cx="4457700" cy="381000"/>
          </a:xfrm>
          <a:prstGeom prst="rect">
            <a:avLst/>
          </a:prstGeom>
        </p:spPr>
      </p:pic>
      <p:sp>
        <p:nvSpPr>
          <p:cNvPr id="11" name="文本框 10"/>
          <p:cNvSpPr txBox="1"/>
          <p:nvPr/>
        </p:nvSpPr>
        <p:spPr>
          <a:xfrm>
            <a:off x="3047999" y="1606332"/>
            <a:ext cx="6096000" cy="646331"/>
          </a:xfrm>
          <a:prstGeom prst="rect">
            <a:avLst/>
          </a:prstGeom>
          <a:noFill/>
        </p:spPr>
        <p:txBody>
          <a:bodyPr wrap="square">
            <a:spAutoFit/>
          </a:bodyPr>
          <a:lstStyle/>
          <a:p>
            <a:r>
              <a:rPr lang="zh-CN" altLang="en-US" b="0" i="0" dirty="0">
                <a:solidFill>
                  <a:srgbClr val="333333"/>
                </a:solidFill>
                <a:effectLst/>
                <a:latin typeface="pingfang SC"/>
              </a:rPr>
              <a:t>分析流失用户的重要特征，可以看出使用公司服务的客户网站数量是影响客户是否流失的最重要特征。</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15389"/>
    </mc:Choice>
    <mc:Fallback>
      <p:transition spd="slow" advTm="1538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958788"/>
          </a:xfrm>
          <a:prstGeom prst="rect">
            <a:avLst/>
          </a:prstGeom>
          <a:solidFill>
            <a:schemeClr val="accent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zh-CN" altLang="en-US" sz="3200" b="1" dirty="0">
                <a:solidFill>
                  <a:schemeClr val="bg1"/>
                </a:solidFill>
              </a:rPr>
              <a:t>   </a:t>
            </a:r>
            <a:r>
              <a:rPr lang="en-US" altLang="zh-CN" sz="3200" b="1" dirty="0">
                <a:solidFill>
                  <a:schemeClr val="bg1"/>
                </a:solidFill>
              </a:rPr>
              <a:t>3 </a:t>
            </a:r>
            <a:r>
              <a:rPr lang="zh-CN" altLang="en-US" sz="3200" b="1" dirty="0">
                <a:solidFill>
                  <a:schemeClr val="bg1"/>
                </a:solidFill>
              </a:rPr>
              <a:t>超参调优</a:t>
            </a:r>
            <a:endParaRPr lang="zh-CN" altLang="en-US" sz="3200" b="1" dirty="0">
              <a:solidFill>
                <a:schemeClr val="bg1"/>
              </a:solidFill>
            </a:endParaRPr>
          </a:p>
        </p:txBody>
      </p:sp>
      <p:sp>
        <p:nvSpPr>
          <p:cNvPr id="7" name="文本框 6"/>
          <p:cNvSpPr txBox="1"/>
          <p:nvPr/>
        </p:nvSpPr>
        <p:spPr>
          <a:xfrm>
            <a:off x="3048000" y="1204436"/>
            <a:ext cx="6096000" cy="646331"/>
          </a:xfrm>
          <a:prstGeom prst="rect">
            <a:avLst/>
          </a:prstGeom>
          <a:noFill/>
        </p:spPr>
        <p:txBody>
          <a:bodyPr wrap="square">
            <a:spAutoFit/>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第一个模型因为参数往往不是最佳的可能不是最好的模型。利用超参调优能帮我们找到模型的最佳参数</a:t>
            </a:r>
            <a:endParaRPr lang="zh-CN" altLang="en-US" dirty="0"/>
          </a:p>
        </p:txBody>
      </p:sp>
      <p:sp>
        <p:nvSpPr>
          <p:cNvPr id="9" name="文本框 8"/>
          <p:cNvSpPr txBox="1"/>
          <p:nvPr/>
        </p:nvSpPr>
        <p:spPr>
          <a:xfrm>
            <a:off x="3048000" y="2127766"/>
            <a:ext cx="6096000" cy="646331"/>
          </a:xfrm>
          <a:prstGeom prst="rect">
            <a:avLst/>
          </a:prstGeom>
          <a:noFill/>
        </p:spPr>
        <p:txBody>
          <a:bodyPr wrap="square">
            <a:spAutoFit/>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在超参调优时</a:t>
            </a:r>
            <a:r>
              <a:rPr lang="en-US" altLang="zh-CN" sz="1800" dirty="0" err="1">
                <a:effectLst/>
                <a:latin typeface="Times New Roman" panose="02020603050405020304" pitchFamily="18" charset="0"/>
                <a:ea typeface="宋体" panose="02010600030101010101" pitchFamily="2" charset="-122"/>
              </a:rPr>
              <a:t>PySpark</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提供了两种验证方法：</a:t>
            </a:r>
            <a:r>
              <a:rPr lang="en-US" altLang="zh-CN" sz="1800" dirty="0">
                <a:effectLst/>
                <a:latin typeface="Times New Roman" panose="02020603050405020304" pitchFamily="18" charset="0"/>
                <a:ea typeface="宋体" panose="02010600030101010101" pitchFamily="2" charset="-122"/>
              </a:rPr>
              <a:t>K-Fold</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交叉验证和</a:t>
            </a:r>
            <a:r>
              <a:rPr lang="en-US" altLang="zh-CN" sz="1800" dirty="0">
                <a:effectLst/>
                <a:latin typeface="Times New Roman" panose="02020603050405020304" pitchFamily="18" charset="0"/>
                <a:ea typeface="宋体" panose="02010600030101010101" pitchFamily="2" charset="-122"/>
              </a:rPr>
              <a:t>train-validation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交叉验证。</a:t>
            </a:r>
            <a:endParaRPr lang="zh-CN" altLang="en-US" dirty="0"/>
          </a:p>
        </p:txBody>
      </p:sp>
      <p:sp>
        <p:nvSpPr>
          <p:cNvPr id="11" name="文本框 10"/>
          <p:cNvSpPr txBox="1"/>
          <p:nvPr/>
        </p:nvSpPr>
        <p:spPr>
          <a:xfrm>
            <a:off x="410845" y="2884128"/>
            <a:ext cx="6096000" cy="355225"/>
          </a:xfrm>
          <a:prstGeom prst="rect">
            <a:avLst/>
          </a:prstGeom>
          <a:noFill/>
        </p:spPr>
        <p:txBody>
          <a:bodyPr wrap="square">
            <a:spAutoFit/>
          </a:bodyPr>
          <a:lstStyle/>
          <a:p>
            <a:pPr algn="l">
              <a:lnSpc>
                <a:spcPts val="2200"/>
              </a:lnSpc>
            </a:pPr>
            <a:r>
              <a:rPr lang="en-US" altLang="zh-CN" sz="1800" kern="100" dirty="0">
                <a:effectLst/>
                <a:latin typeface="Times New Roman" panose="02020603050405020304" pitchFamily="18" charset="0"/>
                <a:ea typeface="宋体" panose="02010600030101010101" pitchFamily="2" charset="-122"/>
              </a:rPr>
              <a:t>K-Fold</a:t>
            </a:r>
            <a:r>
              <a:rPr lang="zh-CN" altLang="zh-CN" sz="1800" kern="100" dirty="0">
                <a:effectLst/>
                <a:latin typeface="Times New Roman" panose="02020603050405020304" pitchFamily="18" charset="0"/>
                <a:ea typeface="宋体" panose="02010600030101010101" pitchFamily="2" charset="-122"/>
              </a:rPr>
              <a:t>交叉验证：</a:t>
            </a:r>
            <a:endParaRPr lang="zh-CN" altLang="zh-CN" sz="1400" kern="100" dirty="0">
              <a:effectLst/>
              <a:latin typeface="Times New Roman" panose="02020603050405020304" pitchFamily="18" charset="0"/>
              <a:ea typeface="宋体" panose="02010600030101010101" pitchFamily="2" charset="-122"/>
            </a:endParaRPr>
          </a:p>
        </p:txBody>
      </p:sp>
      <p:pic>
        <p:nvPicPr>
          <p:cNvPr id="12" name="图片 11"/>
          <p:cNvPicPr>
            <a:picLocks noChangeAspect="1"/>
          </p:cNvPicPr>
          <p:nvPr/>
        </p:nvPicPr>
        <p:blipFill rotWithShape="1">
          <a:blip r:embed="rId1">
            <a:extLst>
              <a:ext uri="{28A0092B-C50C-407E-A947-70E740481C1C}">
                <a14:useLocalDpi xmlns:a14="http://schemas.microsoft.com/office/drawing/2010/main" val="0"/>
              </a:ext>
            </a:extLst>
          </a:blip>
          <a:srcRect t="13511"/>
          <a:stretch>
            <a:fillRect/>
          </a:stretch>
        </p:blipFill>
        <p:spPr bwMode="auto">
          <a:xfrm>
            <a:off x="410845" y="3239353"/>
            <a:ext cx="5274310" cy="2518095"/>
          </a:xfrm>
          <a:prstGeom prst="rect">
            <a:avLst/>
          </a:prstGeom>
          <a:noFill/>
          <a:ln>
            <a:noFill/>
          </a:ln>
        </p:spPr>
      </p:pic>
      <p:sp>
        <p:nvSpPr>
          <p:cNvPr id="14" name="文本框 13"/>
          <p:cNvSpPr txBox="1"/>
          <p:nvPr/>
        </p:nvSpPr>
        <p:spPr>
          <a:xfrm>
            <a:off x="6638925" y="2884128"/>
            <a:ext cx="6096000" cy="355225"/>
          </a:xfrm>
          <a:prstGeom prst="rect">
            <a:avLst/>
          </a:prstGeom>
          <a:noFill/>
        </p:spPr>
        <p:txBody>
          <a:bodyPr wrap="square">
            <a:spAutoFit/>
          </a:bodyPr>
          <a:lstStyle/>
          <a:p>
            <a:pPr algn="l">
              <a:lnSpc>
                <a:spcPts val="2200"/>
              </a:lnSpc>
            </a:pPr>
            <a:r>
              <a:rPr lang="en-US" altLang="zh-CN" sz="1800" kern="100" dirty="0">
                <a:effectLst/>
                <a:latin typeface="Times New Roman" panose="02020603050405020304" pitchFamily="18" charset="0"/>
                <a:ea typeface="宋体" panose="02010600030101010101" pitchFamily="2" charset="-122"/>
              </a:rPr>
              <a:t>train-validation</a:t>
            </a:r>
            <a:r>
              <a:rPr lang="zh-CN" altLang="zh-CN" sz="1800" kern="100" dirty="0">
                <a:effectLst/>
                <a:latin typeface="Times New Roman" panose="02020603050405020304" pitchFamily="18" charset="0"/>
                <a:ea typeface="宋体" panose="02010600030101010101" pitchFamily="2" charset="-122"/>
              </a:rPr>
              <a:t>交叉验证：</a:t>
            </a:r>
            <a:endParaRPr lang="zh-CN" altLang="zh-CN" sz="1400" kern="100" dirty="0">
              <a:effectLst/>
              <a:latin typeface="Times New Roman" panose="02020603050405020304" pitchFamily="18" charset="0"/>
              <a:ea typeface="宋体" panose="02010600030101010101" pitchFamily="2" charset="-122"/>
            </a:endParaRPr>
          </a:p>
        </p:txBody>
      </p:sp>
      <p:pic>
        <p:nvPicPr>
          <p:cNvPr id="15" name="图片 1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38925" y="3239353"/>
            <a:ext cx="4572000" cy="2770943"/>
          </a:xfrm>
          <a:prstGeom prst="rect">
            <a:avLst/>
          </a:prstGeom>
          <a:noFill/>
          <a:ln>
            <a:noFill/>
          </a:ln>
        </p:spPr>
      </p:pic>
      <p:pic>
        <p:nvPicPr>
          <p:cNvPr id="16" name="图片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0845" y="6102907"/>
            <a:ext cx="1695450" cy="561975"/>
          </a:xfrm>
          <a:prstGeom prst="rect">
            <a:avLst/>
          </a:prstGeom>
          <a:noFill/>
          <a:ln>
            <a:noFill/>
          </a:ln>
        </p:spPr>
      </p:pic>
      <p:pic>
        <p:nvPicPr>
          <p:cNvPr id="17" name="图片 1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38925" y="6102907"/>
            <a:ext cx="1685925" cy="5524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25306"/>
    </mc:Choice>
    <mc:Fallback>
      <p:transition spd="slow" advTm="2530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958788"/>
          </a:xfrm>
          <a:prstGeom prst="rect">
            <a:avLst/>
          </a:prstGeom>
          <a:solidFill>
            <a:schemeClr val="accent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zh-CN" altLang="en-US" sz="3200" b="1" dirty="0">
                <a:solidFill>
                  <a:schemeClr val="bg1"/>
                </a:solidFill>
              </a:rPr>
              <a:t>   </a:t>
            </a:r>
            <a:r>
              <a:rPr lang="en-US" altLang="zh-CN" sz="3200" b="1" dirty="0">
                <a:solidFill>
                  <a:schemeClr val="bg1"/>
                </a:solidFill>
              </a:rPr>
              <a:t>3 </a:t>
            </a:r>
            <a:r>
              <a:rPr lang="zh-CN" altLang="en-US" sz="3200" b="1" dirty="0">
                <a:solidFill>
                  <a:schemeClr val="bg1"/>
                </a:solidFill>
              </a:rPr>
              <a:t>超参调优</a:t>
            </a:r>
            <a:endParaRPr lang="zh-CN" altLang="en-US" sz="3200" b="1" dirty="0">
              <a:solidFill>
                <a:schemeClr val="bg1"/>
              </a:solidFill>
            </a:endParaRPr>
          </a:p>
        </p:txBody>
      </p:sp>
      <p:sp>
        <p:nvSpPr>
          <p:cNvPr id="5" name="文本框 4"/>
          <p:cNvSpPr txBox="1"/>
          <p:nvPr/>
        </p:nvSpPr>
        <p:spPr>
          <a:xfrm>
            <a:off x="3048000" y="1491073"/>
            <a:ext cx="6096000" cy="637354"/>
          </a:xfrm>
          <a:prstGeom prst="rect">
            <a:avLst/>
          </a:prstGeom>
          <a:noFill/>
        </p:spPr>
        <p:txBody>
          <a:bodyPr wrap="square">
            <a:spAutoFit/>
          </a:bodyPr>
          <a:lstStyle/>
          <a:p>
            <a:pPr algn="l">
              <a:lnSpc>
                <a:spcPts val="2200"/>
              </a:lnSpc>
            </a:pPr>
            <a:r>
              <a:rPr lang="zh-CN" altLang="zh-CN" sz="1800" kern="100" dirty="0">
                <a:effectLst/>
                <a:latin typeface="Times New Roman" panose="02020603050405020304" pitchFamily="18" charset="0"/>
                <a:ea typeface="宋体" panose="02010600030101010101" pitchFamily="2" charset="-122"/>
              </a:rPr>
              <a:t>通过使用最佳参数可以让结果更为准确，使用下面的代码可以查看模型最佳参数：</a:t>
            </a:r>
            <a:endParaRPr lang="zh-CN" altLang="zh-CN" sz="1400" kern="100" dirty="0">
              <a:effectLst/>
              <a:latin typeface="Times New Roman" panose="02020603050405020304" pitchFamily="18" charset="0"/>
              <a:ea typeface="宋体" panose="02010600030101010101" pitchFamily="2" charset="-122"/>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62635" y="3009900"/>
            <a:ext cx="4856480" cy="2657475"/>
          </a:xfrm>
          <a:prstGeom prst="rect">
            <a:avLst/>
          </a:prstGeom>
          <a:noFill/>
          <a:ln>
            <a:noFill/>
          </a:ln>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72887" y="3243262"/>
            <a:ext cx="4848225" cy="2190750"/>
          </a:xfrm>
          <a:prstGeom prst="rect">
            <a:avLst/>
          </a:prstGeom>
          <a:noFill/>
          <a:ln>
            <a:noFill/>
          </a:ln>
        </p:spPr>
      </p:pic>
      <p:cxnSp>
        <p:nvCxnSpPr>
          <p:cNvPr id="8" name="直接箭头连接符 7"/>
          <p:cNvCxnSpPr/>
          <p:nvPr/>
        </p:nvCxnSpPr>
        <p:spPr>
          <a:xfrm>
            <a:off x="5705475" y="4338637"/>
            <a:ext cx="676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2488"/>
    </mc:Choice>
    <mc:Fallback>
      <p:transition spd="slow" advTm="2488"/>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917</Words>
  <Application>WPS 演示</Application>
  <PresentationFormat>宽屏</PresentationFormat>
  <Paragraphs>122</Paragraphs>
  <Slides>13</Slides>
  <Notes>10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Arial</vt:lpstr>
      <vt:lpstr>宋体</vt:lpstr>
      <vt:lpstr>Wingdings</vt:lpstr>
      <vt:lpstr>pingfang SC</vt:lpstr>
      <vt:lpstr>Segoe Print</vt:lpstr>
      <vt:lpstr>Times New Roman</vt:lpstr>
      <vt:lpstr>-apple-system</vt:lpstr>
      <vt:lpstr>微软雅黑</vt:lpstr>
      <vt:lpstr>等线</vt:lpstr>
      <vt:lpstr>等线 Light</vt:lpstr>
      <vt:lpstr>Arial Unicode MS</vt:lpstr>
      <vt:lpstr>Calibri</vt:lpstr>
      <vt:lpstr>Office 主题​​</vt:lpstr>
      <vt:lpstr>基于PySpark的 客户流失预测</vt:lpstr>
      <vt:lpstr>目  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基于小波变换的图像融合</dc:title>
  <dc:creator>Administrator</dc:creator>
  <cp:lastModifiedBy>灵犀</cp:lastModifiedBy>
  <cp:revision>15</cp:revision>
  <dcterms:created xsi:type="dcterms:W3CDTF">2021-11-05T07:40:00Z</dcterms:created>
  <dcterms:modified xsi:type="dcterms:W3CDTF">2021-12-26T07:38:58Z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C678636DB28B4833BD0D7A8E03AB4959</vt:lpwstr>
  </property>
  <property fmtid="{D5CDD505-2E9C-101B-9397-08002B2CF9AE}" pid="3" name="KSOProductBuildVer">
    <vt:lpwstr>2052-11.1.0.11194</vt:lpwstr>
  </property>
</Properties>
</file>