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369" r:id="rId3"/>
    <p:sldId id="653" r:id="rId4"/>
    <p:sldId id="654" r:id="rId5"/>
    <p:sldId id="656" r:id="rId6"/>
    <p:sldId id="663" r:id="rId7"/>
    <p:sldId id="658" r:id="rId8"/>
    <p:sldId id="655" r:id="rId9"/>
    <p:sldId id="664" r:id="rId10"/>
    <p:sldId id="660" r:id="rId11"/>
    <p:sldId id="657" r:id="rId12"/>
    <p:sldId id="65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60" y="77"/>
      </p:cViewPr>
      <p:guideLst>
        <p:guide orient="horz" pos="4247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227F5-AAA5-4C84-9A6D-08F3B147AC19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45674-16A9-449D-9AB4-72315842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4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在同一时段不同区域的载客收益具有差异性。</a:t>
            </a:r>
            <a:r>
              <a:rPr lang="en-US" altLang="zh-CN" dirty="0"/>
              <a:t> </a:t>
            </a:r>
            <a:r>
              <a:rPr lang="zh-CN" altLang="en-US" dirty="0"/>
              <a:t>用载客收益热力图表示某时段所有区域的载客收益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45674-16A9-449D-9AB4-7231584265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6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用载客收益热力图 表示第 </a:t>
            </a:r>
            <a:r>
              <a:rPr lang="en-US" altLang="zh-CN" dirty="0"/>
              <a:t>t </a:t>
            </a:r>
            <a:r>
              <a:rPr lang="zh-CN" altLang="en-US" dirty="0"/>
              <a:t>时段所有区域的载客收益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45674-16A9-449D-9AB4-7231584265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5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45674-16A9-449D-9AB4-7231584265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88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5E204-A1E0-4C8C-92B8-4672DD334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D5900-90DB-43FC-B775-219629A9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2E46-3928-4399-8C4A-16F6FABA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A98CF-73CD-40EA-9B08-B0299887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193C7-0AF5-4A1C-B03F-56DE57DA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9B75F-472A-40B2-898B-9DC27BB9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8F92D-FEC7-402C-9AD3-E5EECF1C9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E46E5-5838-4A86-9324-7B7C5F1A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AED0-4BF0-4C7E-ACA2-F63E8A38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5978C-E4C5-4637-ACDD-E0A706E2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62EA92-A5ED-4D32-BD0A-2B4377B2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27DEC-292A-4C52-9447-6E300664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0EF78-E57E-4256-AC79-762DB796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03A7B-BC86-4216-913B-FCEB5982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D6B6F-3254-4FA9-AAF2-1B87982A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8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88680" y="6356761"/>
            <a:ext cx="2844800" cy="36505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6621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41E5A-CCB6-4F83-994C-64493CED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507A4-6846-4002-967F-42D09E97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78B5D-28DD-4A5F-93A9-89CDDAAA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C549-34B0-46D6-8B55-58E460DE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E7F97-402A-433F-808A-098D464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0B511-D41C-4070-A8DC-B09A5055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A7F1B-22D0-4BE0-89FD-60B1BC9C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11CA-9374-473C-9DF7-91B94850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D6FC2-1C72-4BFE-BE66-7351515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35CA3-BC99-4D00-A632-C0F2D653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4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B4161-CF00-4B32-9C5B-F90F65F3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E7277-0797-47D5-836E-C9C5FE9C0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5E428-FF02-4A2F-B2FF-A8F36855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4687C-7667-422A-8EDE-D488BF97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31A42-38AE-42AB-BEC2-5D7A2534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53127-8B4F-4FE2-882A-41FC4E74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014BE-44CE-4BF4-AD9F-FB42FD8A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AC7E-743D-40A3-A93F-32DCEEA5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B6EFC1-DD7E-4762-BAA2-9913630A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F675F9-17F7-42BF-B3BC-FE8534D4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48F4C-971C-41DF-9361-AF330F1C6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E9EEB0-08C0-4A49-AFA1-38FB8F4C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1F0DD-40DD-4411-9665-F5A09735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96C4C-4707-44A0-976E-9BBDA82B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EF82-AE93-4619-9671-11EC344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0EA3B-DC72-45DB-9922-9CB88290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68E17F-F579-4C88-90EB-4FA625A9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F13EB1-1A12-491C-9EFF-7E0EF97E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BE186-7E24-457F-8D96-5C65ED94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F5DD0-2FC3-46C3-9CC6-4E8340D5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B9691-ED90-4CF0-AE20-0484F106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1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86B6-9E8B-407F-8149-6ADEB51E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C2E2B-DF07-46F9-94DB-BF34DBD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09C4D-7A61-4B09-B125-CD36F03A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E4662-48BB-4245-967F-44DE9DA2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CF0C6-B4BA-4ABE-93BA-03D8534E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0A451-0934-4621-BDFB-030DD226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F1F7D-7BD5-4E30-8174-5A0790C4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70111C-8BED-4D1D-BEFA-62A094E48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4EFD0-28EC-4FB1-9847-A6C5724A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1950B-5340-42C9-8285-0351B5DD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64A500-E856-490B-8FAB-D734AAD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432AB-BC7F-4B5C-969B-95287016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32C9C-41AB-4CC2-ABDE-E5FCAD65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5EB7A-20D4-406E-8CF7-6261E928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36AD-A568-45D7-9207-3D87F7D49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6D63-2D40-4A1D-A92D-DD8F43CCF4A0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3F892-0785-4155-88C2-90FE8880F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E8FF-6D7F-4463-AF55-34C291F11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B926-1622-4753-995B-CD64A6865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3"/>
          <p:cNvPicPr>
            <a:picLocks noChangeAspect="1"/>
          </p:cNvPicPr>
          <p:nvPr/>
        </p:nvPicPr>
        <p:blipFill rotWithShape="1">
          <a:blip r:embed="rId4"/>
          <a:srcRect t="3238"/>
          <a:stretch/>
        </p:blipFill>
        <p:spPr bwMode="auto">
          <a:xfrm>
            <a:off x="-12700" y="0"/>
            <a:ext cx="122047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03500" y="1917249"/>
            <a:ext cx="6985000" cy="1629735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基于双注意力机制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RNN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的载客收益预测算法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194857" y="3808995"/>
            <a:ext cx="3802286" cy="4276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重庆大学计算机学院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ctr"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冯永</a:t>
            </a:r>
            <a:endParaRPr lang="zh-CN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2009" y="105862"/>
            <a:ext cx="8375564" cy="510790"/>
          </a:xfrm>
          <a:prstGeom prst="rect">
            <a:avLst/>
          </a:prstGeom>
          <a:solidFill>
            <a:srgbClr val="01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t="7088"/>
          <a:stretch/>
        </p:blipFill>
        <p:spPr>
          <a:xfrm>
            <a:off x="773430" y="-1"/>
            <a:ext cx="2431429" cy="782187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0129F7-3AC2-40EB-8017-DB4CF39D3842}"/>
              </a:ext>
            </a:extLst>
          </p:cNvPr>
          <p:cNvSpPr txBox="1"/>
          <p:nvPr/>
        </p:nvSpPr>
        <p:spPr>
          <a:xfrm>
            <a:off x="1365250" y="638589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大数据架构与技术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1524C9-5FDF-4BE9-9314-077B6CD420CE}"/>
              </a:ext>
            </a:extLst>
          </p:cNvPr>
          <p:cNvSpPr txBox="1"/>
          <p:nvPr/>
        </p:nvSpPr>
        <p:spPr>
          <a:xfrm>
            <a:off x="9163050" y="622935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Text Box 12">
            <a:extLst>
              <a:ext uri="{FF2B5EF4-FFF2-40B4-BE49-F238E27FC236}">
                <a16:creationId xmlns:a16="http://schemas.microsoft.com/office/drawing/2014/main" id="{75102838-C271-4468-B186-DE617BD7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345" y="302258"/>
            <a:ext cx="2037308" cy="5835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运行结果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charset="-122"/>
              <a:cs typeface="+mn-lt"/>
              <a:sym typeface="+mn-ea"/>
            </a:endParaRPr>
          </a:p>
        </p:txBody>
      </p:sp>
      <p:sp>
        <p:nvSpPr>
          <p:cNvPr id="6" name="îṡ1íḑé">
            <a:extLst>
              <a:ext uri="{FF2B5EF4-FFF2-40B4-BE49-F238E27FC236}">
                <a16:creationId xmlns:a16="http://schemas.microsoft.com/office/drawing/2014/main" id="{F80F37E6-AFD5-4905-BE45-282BB529EC3A}"/>
              </a:ext>
            </a:extLst>
          </p:cNvPr>
          <p:cNvSpPr/>
          <p:nvPr/>
        </p:nvSpPr>
        <p:spPr>
          <a:xfrm>
            <a:off x="4215338" y="282256"/>
            <a:ext cx="546007" cy="62420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5A1A1EB-A2C5-4C93-934D-34FE34066417}"/>
              </a:ext>
            </a:extLst>
          </p:cNvPr>
          <p:cNvSpPr/>
          <p:nvPr/>
        </p:nvSpPr>
        <p:spPr>
          <a:xfrm>
            <a:off x="5773364" y="3127375"/>
            <a:ext cx="645271" cy="60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BDFCC7-4981-4575-B976-F5ED9CFD0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6" y="1054098"/>
            <a:ext cx="5459263" cy="46577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2122B06-208C-4496-9964-06FEDA456051}"/>
              </a:ext>
            </a:extLst>
          </p:cNvPr>
          <p:cNvSpPr/>
          <p:nvPr/>
        </p:nvSpPr>
        <p:spPr>
          <a:xfrm>
            <a:off x="647700" y="5086350"/>
            <a:ext cx="1714500" cy="2857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1B05FB-DB36-45BF-BC40-F776F70398A9}"/>
              </a:ext>
            </a:extLst>
          </p:cNvPr>
          <p:cNvCxnSpPr>
            <a:cxnSpLocks/>
          </p:cNvCxnSpPr>
          <p:nvPr/>
        </p:nvCxnSpPr>
        <p:spPr>
          <a:xfrm flipH="1" flipV="1">
            <a:off x="2395985" y="5372100"/>
            <a:ext cx="790560" cy="7977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41F457-46E7-4D17-86F3-91EF423693BA}"/>
              </a:ext>
            </a:extLst>
          </p:cNvPr>
          <p:cNvSpPr/>
          <p:nvPr/>
        </p:nvSpPr>
        <p:spPr>
          <a:xfrm>
            <a:off x="982809" y="6233301"/>
            <a:ext cx="4407472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算法运行结果：</a:t>
            </a:r>
            <a:r>
              <a:rPr lang="en-US" altLang="zh-CN" b="1" dirty="0">
                <a:solidFill>
                  <a:srgbClr val="FF0000"/>
                </a:solidFill>
              </a:rPr>
              <a:t>MAE</a:t>
            </a:r>
            <a:r>
              <a:rPr lang="zh-CN" altLang="en-US" b="1" dirty="0">
                <a:solidFill>
                  <a:schemeClr val="tx1"/>
                </a:solidFill>
              </a:rPr>
              <a:t>（预测平均误差）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0E06DD-DFA8-4468-9C7A-0167CD251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09"/>
          <a:stretch/>
        </p:blipFill>
        <p:spPr>
          <a:xfrm>
            <a:off x="6472911" y="2855116"/>
            <a:ext cx="5623817" cy="85487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C34A10A-32FC-4CC8-8A7D-F738D4C80EAE}"/>
              </a:ext>
            </a:extLst>
          </p:cNvPr>
          <p:cNvSpPr/>
          <p:nvPr/>
        </p:nvSpPr>
        <p:spPr>
          <a:xfrm>
            <a:off x="8371588" y="3127375"/>
            <a:ext cx="1056387" cy="6462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9E48CC-DB3A-4B55-8194-C78F0D0D399F}"/>
              </a:ext>
            </a:extLst>
          </p:cNvPr>
          <p:cNvCxnSpPr>
            <a:cxnSpLocks/>
          </p:cNvCxnSpPr>
          <p:nvPr/>
        </p:nvCxnSpPr>
        <p:spPr>
          <a:xfrm flipV="1">
            <a:off x="8899781" y="4152900"/>
            <a:ext cx="0" cy="6462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7C2F393-EBB9-464F-A50E-B7C19AEACBA4}"/>
              </a:ext>
            </a:extLst>
          </p:cNvPr>
          <p:cNvSpPr/>
          <p:nvPr/>
        </p:nvSpPr>
        <p:spPr>
          <a:xfrm>
            <a:off x="7979529" y="4885556"/>
            <a:ext cx="1840504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预测精度更高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1CF392-7644-488A-ABFE-3C66549C0898}"/>
              </a:ext>
            </a:extLst>
          </p:cNvPr>
          <p:cNvCxnSpPr>
            <a:cxnSpLocks/>
          </p:cNvCxnSpPr>
          <p:nvPr/>
        </p:nvCxnSpPr>
        <p:spPr>
          <a:xfrm flipH="1">
            <a:off x="6522245" y="3700463"/>
            <a:ext cx="825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6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6" name="îṡ1íḑé">
            <a:extLst>
              <a:ext uri="{FF2B5EF4-FFF2-40B4-BE49-F238E27FC236}">
                <a16:creationId xmlns:a16="http://schemas.microsoft.com/office/drawing/2014/main" id="{A37AED38-4E9D-484E-8BF7-AFE14D115CA1}"/>
              </a:ext>
            </a:extLst>
          </p:cNvPr>
          <p:cNvSpPr/>
          <p:nvPr/>
        </p:nvSpPr>
        <p:spPr>
          <a:xfrm>
            <a:off x="3952247" y="284774"/>
            <a:ext cx="546007" cy="62420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0307F1-42F3-4924-907C-2AFAB075AB29}"/>
              </a:ext>
            </a:extLst>
          </p:cNvPr>
          <p:cNvSpPr txBox="1"/>
          <p:nvPr/>
        </p:nvSpPr>
        <p:spPr>
          <a:xfrm>
            <a:off x="3856997" y="6157338"/>
            <a:ext cx="4940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出长度  </a:t>
            </a:r>
            <a:r>
              <a:rPr lang="en-US" altLang="zh-CN" sz="1600" b="1" dirty="0">
                <a:solidFill>
                  <a:srgbClr val="FF0000"/>
                </a:solidFill>
              </a:rPr>
              <a:t>:</a:t>
            </a:r>
            <a:r>
              <a:rPr lang="zh-CN" altLang="en-US" sz="1600" dirty="0"/>
              <a:t>深度学习算法输入</a:t>
            </a:r>
            <a:r>
              <a:rPr lang="en-US" altLang="zh-CN" sz="1600" dirty="0"/>
              <a:t>/</a:t>
            </a:r>
            <a:r>
              <a:rPr lang="zh-CN" altLang="en-US" sz="1600" dirty="0"/>
              <a:t>出数据的时间长度</a:t>
            </a:r>
            <a:endParaRPr lang="en-US" altLang="zh-CN" sz="1600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输入区域数量</a:t>
            </a:r>
            <a:r>
              <a:rPr lang="en-US" altLang="zh-CN" sz="1600" b="1" dirty="0">
                <a:solidFill>
                  <a:srgbClr val="FF0000"/>
                </a:solidFill>
              </a:rPr>
              <a:t>:</a:t>
            </a:r>
            <a:r>
              <a:rPr lang="zh-CN" altLang="en-US" sz="1600" dirty="0"/>
              <a:t>深度学习算法邻近区域的个数</a:t>
            </a:r>
            <a:endParaRPr lang="en-US" altLang="zh-CN" sz="1600" dirty="0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A55DF580-8D09-4AF1-8F26-52D25DCAF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795" y="303189"/>
            <a:ext cx="3162407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运行结果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&amp;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分析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charset="-122"/>
              <a:cs typeface="+mn-lt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4932C6-BCBE-4E4F-A824-4CCCED4F0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333" y="1733597"/>
            <a:ext cx="3345333" cy="2948377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DB25F4-297F-4AF5-8B1B-2142A54627AE}"/>
              </a:ext>
            </a:extLst>
          </p:cNvPr>
          <p:cNvSpPr/>
          <p:nvPr/>
        </p:nvSpPr>
        <p:spPr>
          <a:xfrm>
            <a:off x="618517" y="4895454"/>
            <a:ext cx="3033983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不同</a:t>
            </a:r>
            <a:r>
              <a:rPr lang="zh-CN" altLang="en-US" sz="1400" b="1" dirty="0">
                <a:solidFill>
                  <a:srgbClr val="FF0000"/>
                </a:solidFill>
              </a:rPr>
              <a:t>输入长度</a:t>
            </a:r>
            <a:r>
              <a:rPr lang="zh-CN" altLang="en-US" sz="1400" b="1" dirty="0">
                <a:solidFill>
                  <a:schemeClr val="tx1"/>
                </a:solidFill>
              </a:rPr>
              <a:t>的载客收益预测精度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C87CA4E-5629-4343-8F97-C719AEDD0637}"/>
              </a:ext>
            </a:extLst>
          </p:cNvPr>
          <p:cNvSpPr/>
          <p:nvPr/>
        </p:nvSpPr>
        <p:spPr>
          <a:xfrm>
            <a:off x="4705850" y="4917918"/>
            <a:ext cx="2971352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不同</a:t>
            </a:r>
            <a:r>
              <a:rPr lang="zh-CN" altLang="en-US" sz="1400" b="1" dirty="0">
                <a:solidFill>
                  <a:srgbClr val="FF0000"/>
                </a:solidFill>
              </a:rPr>
              <a:t>输出长度</a:t>
            </a:r>
            <a:r>
              <a:rPr lang="zh-CN" altLang="en-US" sz="1400" b="1" dirty="0">
                <a:solidFill>
                  <a:schemeClr val="tx1"/>
                </a:solidFill>
              </a:rPr>
              <a:t>的载客收益预测精度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ACD3E49-BE73-4C25-B7F2-25D4FBA33DE7}"/>
              </a:ext>
            </a:extLst>
          </p:cNvPr>
          <p:cNvSpPr/>
          <p:nvPr/>
        </p:nvSpPr>
        <p:spPr>
          <a:xfrm>
            <a:off x="8614483" y="4917918"/>
            <a:ext cx="3269529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不同</a:t>
            </a:r>
            <a:r>
              <a:rPr lang="zh-CN" altLang="en-US" sz="1400" b="1" dirty="0">
                <a:solidFill>
                  <a:srgbClr val="FF0000"/>
                </a:solidFill>
              </a:rPr>
              <a:t>输入区域数量</a:t>
            </a:r>
            <a:r>
              <a:rPr lang="zh-CN" altLang="en-US" sz="1400" b="1" dirty="0">
                <a:solidFill>
                  <a:schemeClr val="tx1"/>
                </a:solidFill>
              </a:rPr>
              <a:t>的载客收益预测精度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7518E7-55A3-4C17-8778-5CAE7A395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03" y="1733597"/>
            <a:ext cx="3560013" cy="29370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C7734B-38CD-48E4-B1F3-40E60D4DF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758" y="1733597"/>
            <a:ext cx="3913459" cy="29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92405"/>
            <a:ext cx="122047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46465" y="6356761"/>
            <a:ext cx="2844800" cy="36505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-71436"/>
            <a:ext cx="2162047" cy="91149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9144" y="6472518"/>
            <a:ext cx="12210796" cy="317726"/>
          </a:xfrm>
          <a:prstGeom prst="rect">
            <a:avLst/>
          </a:prstGeom>
          <a:solidFill>
            <a:srgbClr val="0168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5066" y="2767280"/>
            <a:ext cx="732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Thank you</a:t>
            </a:r>
            <a:r>
              <a:rPr lang="zh-CN" altLang="en-US" sz="8000"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5" name="矩形 4"/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25BB15-7E1E-415C-BD72-65D150F51366}"/>
              </a:ext>
            </a:extLst>
          </p:cNvPr>
          <p:cNvGrpSpPr/>
          <p:nvPr/>
        </p:nvGrpSpPr>
        <p:grpSpPr>
          <a:xfrm>
            <a:off x="3177113" y="1866265"/>
            <a:ext cx="5837773" cy="3125470"/>
            <a:chOff x="3948" y="2289"/>
            <a:chExt cx="10510" cy="4922"/>
          </a:xfrm>
        </p:grpSpPr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918721F-AEC5-4E13-907D-A50B67B96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" y="3209"/>
              <a:ext cx="9330" cy="9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86AE76C-26A8-4097-A92B-251E4C322D8F}"/>
                </a:ext>
              </a:extLst>
            </p:cNvPr>
            <p:cNvGrpSpPr/>
            <p:nvPr/>
          </p:nvGrpSpPr>
          <p:grpSpPr>
            <a:xfrm>
              <a:off x="4929" y="4519"/>
              <a:ext cx="9493" cy="1341"/>
              <a:chOff x="4624" y="4050"/>
              <a:chExt cx="9493" cy="1341"/>
            </a:xfrm>
          </p:grpSpPr>
          <p:sp>
            <p:nvSpPr>
              <p:cNvPr id="33" name="Text Box 12">
                <a:extLst>
                  <a:ext uri="{FF2B5EF4-FFF2-40B4-BE49-F238E27FC236}">
                    <a16:creationId xmlns:a16="http://schemas.microsoft.com/office/drawing/2014/main" id="{7F0905E8-D452-4640-9991-879D85842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6" y="4472"/>
                <a:ext cx="8441" cy="919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lvl="0" algn="l">
                  <a:buClrTx/>
                  <a:buSzTx/>
                  <a:buFontTx/>
                  <a:defRPr/>
                </a:pPr>
                <a:r>
                  <a:rPr lang="zh-CN" altLang="en-US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charset="-122"/>
                    <a:cs typeface="+mn-lt"/>
                    <a:sym typeface="+mn-ea"/>
                  </a:rPr>
                  <a:t>算法运行</a:t>
                </a:r>
                <a:endPara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endParaRPr>
              </a:p>
            </p:txBody>
          </p:sp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1417603C-32EC-461C-BC7B-0D4750A3B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4" y="4050"/>
                <a:ext cx="9330" cy="1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14712315-89F7-456A-B95B-6B49D6848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3" y="5850"/>
              <a:ext cx="9366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52F62A1D-B20D-400E-BBC3-96049D7DD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1" y="7207"/>
              <a:ext cx="9328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BE443A29-1484-4F01-BA5A-FCD39604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" y="2289"/>
              <a:ext cx="8441" cy="92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任务介绍</a:t>
              </a:r>
              <a:endPara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endParaRPr>
            </a:p>
          </p:txBody>
        </p: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3A0F48E1-2105-4446-8CB2-31990878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" y="3615"/>
              <a:ext cx="8477" cy="91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算法设计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B0894252-FE36-47D7-A896-B5B282821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" y="6212"/>
              <a:ext cx="8352" cy="91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运行结果</a:t>
              </a: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&amp;</a:t>
              </a: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charset="-122"/>
                  <a:cs typeface="+mn-lt"/>
                  <a:sym typeface="+mn-ea"/>
                </a:rPr>
                <a:t>分析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endParaRPr>
            </a:p>
          </p:txBody>
        </p:sp>
        <p:sp>
          <p:nvSpPr>
            <p:cNvPr id="26" name="isḻïḋé">
              <a:extLst>
                <a:ext uri="{FF2B5EF4-FFF2-40B4-BE49-F238E27FC236}">
                  <a16:creationId xmlns:a16="http://schemas.microsoft.com/office/drawing/2014/main" id="{C385F6EF-16FB-4D1B-8EFD-374EB187A344}"/>
                </a:ext>
              </a:extLst>
            </p:cNvPr>
            <p:cNvSpPr/>
            <p:nvPr/>
          </p:nvSpPr>
          <p:spPr>
            <a:xfrm>
              <a:off x="3948" y="2290"/>
              <a:ext cx="983" cy="98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7" name="ïşḻíḋê">
              <a:extLst>
                <a:ext uri="{FF2B5EF4-FFF2-40B4-BE49-F238E27FC236}">
                  <a16:creationId xmlns:a16="http://schemas.microsoft.com/office/drawing/2014/main" id="{C2575D55-5039-4DA2-802A-6AA31AF63D80}"/>
                </a:ext>
              </a:extLst>
            </p:cNvPr>
            <p:cNvSpPr/>
            <p:nvPr/>
          </p:nvSpPr>
          <p:spPr>
            <a:xfrm>
              <a:off x="3948" y="3551"/>
              <a:ext cx="983" cy="98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8" name="íśľíḍé">
              <a:extLst>
                <a:ext uri="{FF2B5EF4-FFF2-40B4-BE49-F238E27FC236}">
                  <a16:creationId xmlns:a16="http://schemas.microsoft.com/office/drawing/2014/main" id="{4771A7AF-F8C5-4F5F-A554-425EA98E54B1}"/>
                </a:ext>
              </a:extLst>
            </p:cNvPr>
            <p:cNvSpPr/>
            <p:nvPr/>
          </p:nvSpPr>
          <p:spPr>
            <a:xfrm>
              <a:off x="3948" y="4867"/>
              <a:ext cx="983" cy="98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9" name="îṡ1íḑé">
              <a:extLst>
                <a:ext uri="{FF2B5EF4-FFF2-40B4-BE49-F238E27FC236}">
                  <a16:creationId xmlns:a16="http://schemas.microsoft.com/office/drawing/2014/main" id="{6CD177C6-EB53-47D3-8CF9-99C6B4B05ED2}"/>
                </a:ext>
              </a:extLst>
            </p:cNvPr>
            <p:cNvSpPr/>
            <p:nvPr/>
          </p:nvSpPr>
          <p:spPr>
            <a:xfrm>
              <a:off x="3948" y="6228"/>
              <a:ext cx="983" cy="98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8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Text Box 12">
            <a:extLst>
              <a:ext uri="{FF2B5EF4-FFF2-40B4-BE49-F238E27FC236}">
                <a16:creationId xmlns:a16="http://schemas.microsoft.com/office/drawing/2014/main" id="{E6FBEC62-327A-46EB-BDAF-FE21E336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726" y="228598"/>
            <a:ext cx="4688548" cy="5848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任务介绍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charset="-122"/>
              <a:cs typeface="+mn-lt"/>
              <a:sym typeface="+mn-ea"/>
            </a:endParaRPr>
          </a:p>
        </p:txBody>
      </p:sp>
      <p:sp>
        <p:nvSpPr>
          <p:cNvPr id="6" name="isḻïḋé">
            <a:extLst>
              <a:ext uri="{FF2B5EF4-FFF2-40B4-BE49-F238E27FC236}">
                <a16:creationId xmlns:a16="http://schemas.microsoft.com/office/drawing/2014/main" id="{C863916F-791F-4F82-9A88-F2122CDD5E65}"/>
              </a:ext>
            </a:extLst>
          </p:cNvPr>
          <p:cNvSpPr/>
          <p:nvPr/>
        </p:nvSpPr>
        <p:spPr>
          <a:xfrm>
            <a:off x="4339536" y="228598"/>
            <a:ext cx="546007" cy="62420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78286-EA95-4DC0-95FC-1D82966D4F8C}"/>
              </a:ext>
            </a:extLst>
          </p:cNvPr>
          <p:cNvSpPr txBox="1"/>
          <p:nvPr/>
        </p:nvSpPr>
        <p:spPr>
          <a:xfrm>
            <a:off x="7347535" y="3514746"/>
            <a:ext cx="305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智联网汽车感知任务分配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9D4E3A-E2C7-490A-8557-757A63E7011C}"/>
              </a:ext>
            </a:extLst>
          </p:cNvPr>
          <p:cNvSpPr txBox="1"/>
          <p:nvPr/>
        </p:nvSpPr>
        <p:spPr>
          <a:xfrm>
            <a:off x="2534469" y="5762268"/>
            <a:ext cx="1335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800" b="1" dirty="0"/>
              <a:t>数据集</a:t>
            </a:r>
            <a:endParaRPr lang="en-US" altLang="zh-CN" sz="28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4BFCFC-80E0-4350-8B23-16FA5FAE9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6"/>
          <a:stretch/>
        </p:blipFill>
        <p:spPr>
          <a:xfrm>
            <a:off x="7528663" y="1592748"/>
            <a:ext cx="2323998" cy="199948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F2E39E5-00B3-4205-ABC7-BED51DE99CB3}"/>
              </a:ext>
            </a:extLst>
          </p:cNvPr>
          <p:cNvSpPr txBox="1"/>
          <p:nvPr/>
        </p:nvSpPr>
        <p:spPr>
          <a:xfrm>
            <a:off x="7388286" y="6125871"/>
            <a:ext cx="255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载客收益预测算法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B6792BD-88FA-49BF-85B1-12EAF990B2CF}"/>
              </a:ext>
            </a:extLst>
          </p:cNvPr>
          <p:cNvSpPr/>
          <p:nvPr/>
        </p:nvSpPr>
        <p:spPr>
          <a:xfrm>
            <a:off x="8440274" y="3963657"/>
            <a:ext cx="449580" cy="316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E02522D-3BA2-4397-8165-CB684398234E}"/>
              </a:ext>
            </a:extLst>
          </p:cNvPr>
          <p:cNvGrpSpPr/>
          <p:nvPr/>
        </p:nvGrpSpPr>
        <p:grpSpPr>
          <a:xfrm>
            <a:off x="7604862" y="4383777"/>
            <a:ext cx="2171598" cy="1636837"/>
            <a:chOff x="7604862" y="4062342"/>
            <a:chExt cx="2171598" cy="163683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683E8FB-4D61-4742-8D82-33F95FE29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1902" r="6616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93" t="15851" r="32779" b="20437"/>
            <a:stretch/>
          </p:blipFill>
          <p:spPr>
            <a:xfrm>
              <a:off x="7604862" y="4333151"/>
              <a:ext cx="2171598" cy="1355945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CCFB258-D114-430A-9668-3C4C218DA9E5}"/>
                </a:ext>
              </a:extLst>
            </p:cNvPr>
            <p:cNvSpPr/>
            <p:nvPr/>
          </p:nvSpPr>
          <p:spPr>
            <a:xfrm>
              <a:off x="7662014" y="4062342"/>
              <a:ext cx="2061158" cy="163683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1AD4AEC-6220-497A-A7DE-7E18654DAC41}"/>
              </a:ext>
            </a:extLst>
          </p:cNvPr>
          <p:cNvSpPr txBox="1"/>
          <p:nvPr/>
        </p:nvSpPr>
        <p:spPr>
          <a:xfrm>
            <a:off x="1634996" y="6277154"/>
            <a:ext cx="416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/>
              <a:t>重庆市的智联网汽车数据集</a:t>
            </a:r>
            <a:endParaRPr lang="zh-CN" altLang="zh-CN" sz="12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6680E4-E879-493C-8422-8341FDF69656}"/>
              </a:ext>
            </a:extLst>
          </p:cNvPr>
          <p:cNvGrpSpPr>
            <a:grpSpLocks noChangeAspect="1"/>
          </p:cNvGrpSpPr>
          <p:nvPr/>
        </p:nvGrpSpPr>
        <p:grpSpPr>
          <a:xfrm>
            <a:off x="607700" y="1441929"/>
            <a:ext cx="5193174" cy="4242163"/>
            <a:chOff x="559277" y="1752692"/>
            <a:chExt cx="3036179" cy="2366971"/>
          </a:xfrm>
        </p:grpSpPr>
        <p:pic>
          <p:nvPicPr>
            <p:cNvPr id="23" name="内容占位符 6">
              <a:extLst>
                <a:ext uri="{FF2B5EF4-FFF2-40B4-BE49-F238E27FC236}">
                  <a16:creationId xmlns:a16="http://schemas.microsoft.com/office/drawing/2014/main" id="{300984C9-5597-4DC5-A71C-2B8D7780D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655" y="1771795"/>
              <a:ext cx="2973146" cy="23381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67DB9D-3DC3-4360-81B5-D4DF67EC149F}"/>
                </a:ext>
              </a:extLst>
            </p:cNvPr>
            <p:cNvSpPr/>
            <p:nvPr/>
          </p:nvSpPr>
          <p:spPr>
            <a:xfrm>
              <a:off x="559277" y="1752692"/>
              <a:ext cx="3036179" cy="2366971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08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6" name="ïşḻíḋê">
            <a:extLst>
              <a:ext uri="{FF2B5EF4-FFF2-40B4-BE49-F238E27FC236}">
                <a16:creationId xmlns:a16="http://schemas.microsoft.com/office/drawing/2014/main" id="{7C91E4C5-1E9C-4B00-82DF-345AA13507D8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9954AAF1-1CFB-41AC-9438-FC11648DF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1887760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6A4D01-0D6A-4C89-A608-28C2B33F9489}"/>
              </a:ext>
            </a:extLst>
          </p:cNvPr>
          <p:cNvSpPr txBox="1"/>
          <p:nvPr/>
        </p:nvSpPr>
        <p:spPr>
          <a:xfrm>
            <a:off x="1424604" y="1447355"/>
            <a:ext cx="9342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基于双注意力机制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RNN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的载客收益预测算法</a:t>
            </a:r>
            <a:endParaRPr lang="zh-CN" altLang="en-US" sz="3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576B58-8BCA-4F01-8CEF-D2C2B5ACA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6"/>
          <a:stretch/>
        </p:blipFill>
        <p:spPr>
          <a:xfrm>
            <a:off x="1458298" y="2400263"/>
            <a:ext cx="2323998" cy="19994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B4D205-FD7B-4517-92B0-EAF28E6ABA39}"/>
              </a:ext>
            </a:extLst>
          </p:cNvPr>
          <p:cNvSpPr txBox="1"/>
          <p:nvPr/>
        </p:nvSpPr>
        <p:spPr>
          <a:xfrm>
            <a:off x="4700885" y="3366924"/>
            <a:ext cx="279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基于双注意力机制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RNN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的载客收益预测算法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129B8E-8C46-4B45-A23E-D5C4DF300E05}"/>
              </a:ext>
            </a:extLst>
          </p:cNvPr>
          <p:cNvSpPr txBox="1"/>
          <p:nvPr/>
        </p:nvSpPr>
        <p:spPr>
          <a:xfrm>
            <a:off x="1936811" y="4400381"/>
            <a:ext cx="1445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覆盖面积广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7BF00B5-E870-433C-9F1C-822494199A44}"/>
              </a:ext>
            </a:extLst>
          </p:cNvPr>
          <p:cNvSpPr/>
          <p:nvPr/>
        </p:nvSpPr>
        <p:spPr>
          <a:xfrm>
            <a:off x="1004806" y="5282893"/>
            <a:ext cx="3059532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智联网汽车感知任务分配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6F15EC-7DB6-4B90-A60B-6054D14852A7}"/>
              </a:ext>
            </a:extLst>
          </p:cNvPr>
          <p:cNvSpPr txBox="1"/>
          <p:nvPr/>
        </p:nvSpPr>
        <p:spPr>
          <a:xfrm>
            <a:off x="1743997" y="4705667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大量的空闲时间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64C9A76-4515-414B-B077-31C011C5E2B7}"/>
              </a:ext>
            </a:extLst>
          </p:cNvPr>
          <p:cNvSpPr/>
          <p:nvPr/>
        </p:nvSpPr>
        <p:spPr>
          <a:xfrm>
            <a:off x="4953298" y="5282894"/>
            <a:ext cx="2285405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载客收益预测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4AAA7B3-01DF-4A7D-A87D-4DF2D2BFE8BD}"/>
              </a:ext>
            </a:extLst>
          </p:cNvPr>
          <p:cNvSpPr/>
          <p:nvPr/>
        </p:nvSpPr>
        <p:spPr>
          <a:xfrm>
            <a:off x="8776908" y="5275329"/>
            <a:ext cx="2410286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以实现感知任务分配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7D2F9F4-3A16-4352-B28C-183B9DA54D39}"/>
              </a:ext>
            </a:extLst>
          </p:cNvPr>
          <p:cNvSpPr/>
          <p:nvPr/>
        </p:nvSpPr>
        <p:spPr>
          <a:xfrm>
            <a:off x="8722077" y="2556436"/>
            <a:ext cx="2324000" cy="186981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8EB39E-6446-4C7F-8A4D-40BAEFA22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126" y="2671616"/>
            <a:ext cx="1611578" cy="161157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42B22564-E027-4C0C-98E6-B2F2999D31E3}"/>
              </a:ext>
            </a:extLst>
          </p:cNvPr>
          <p:cNvSpPr/>
          <p:nvPr/>
        </p:nvSpPr>
        <p:spPr>
          <a:xfrm>
            <a:off x="4158343" y="3306065"/>
            <a:ext cx="542542" cy="52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25EF3A1-7DE9-452D-82CE-A689F4109A2F}"/>
              </a:ext>
            </a:extLst>
          </p:cNvPr>
          <p:cNvSpPr/>
          <p:nvPr/>
        </p:nvSpPr>
        <p:spPr>
          <a:xfrm>
            <a:off x="7739705" y="3302268"/>
            <a:ext cx="542542" cy="525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76557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ïşḻíḋê">
            <a:extLst>
              <a:ext uri="{FF2B5EF4-FFF2-40B4-BE49-F238E27FC236}">
                <a16:creationId xmlns:a16="http://schemas.microsoft.com/office/drawing/2014/main" id="{D040F7FD-B0F5-4D46-B663-69C74868C5D4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3DE7745-1A5A-4497-AEC1-68846EA2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1887760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2790B-1605-40DB-B3FB-B6A226A46BD8}"/>
              </a:ext>
            </a:extLst>
          </p:cNvPr>
          <p:cNvSpPr txBox="1"/>
          <p:nvPr/>
        </p:nvSpPr>
        <p:spPr>
          <a:xfrm>
            <a:off x="1446117" y="5681595"/>
            <a:ext cx="305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数据集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（重庆市）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95685CF-1AE9-4B00-8871-CF83E189AEA0}"/>
              </a:ext>
            </a:extLst>
          </p:cNvPr>
          <p:cNvGrpSpPr>
            <a:grpSpLocks noChangeAspect="1"/>
          </p:cNvGrpSpPr>
          <p:nvPr/>
        </p:nvGrpSpPr>
        <p:grpSpPr>
          <a:xfrm>
            <a:off x="203355" y="1136018"/>
            <a:ext cx="5631571" cy="4600278"/>
            <a:chOff x="559277" y="1752692"/>
            <a:chExt cx="3036179" cy="2366971"/>
          </a:xfrm>
        </p:grpSpPr>
        <p:pic>
          <p:nvPicPr>
            <p:cNvPr id="16" name="内容占位符 6">
              <a:extLst>
                <a:ext uri="{FF2B5EF4-FFF2-40B4-BE49-F238E27FC236}">
                  <a16:creationId xmlns:a16="http://schemas.microsoft.com/office/drawing/2014/main" id="{B63A7874-7DC2-4FCF-99F6-CCB5D37D1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655" y="1771795"/>
              <a:ext cx="2973146" cy="233812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9812BBD-3C84-4566-8312-54E59904F8C8}"/>
                </a:ext>
              </a:extLst>
            </p:cNvPr>
            <p:cNvSpPr/>
            <p:nvPr/>
          </p:nvSpPr>
          <p:spPr>
            <a:xfrm>
              <a:off x="559277" y="1752692"/>
              <a:ext cx="3036179" cy="2366971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B000DED-BF98-4F4A-B82D-D80E8188DF74}"/>
              </a:ext>
            </a:extLst>
          </p:cNvPr>
          <p:cNvSpPr/>
          <p:nvPr/>
        </p:nvSpPr>
        <p:spPr>
          <a:xfrm>
            <a:off x="6023328" y="3152174"/>
            <a:ext cx="816282" cy="51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554F06-2AD7-4651-B1CB-A810BBE289E7}"/>
              </a:ext>
            </a:extLst>
          </p:cNvPr>
          <p:cNvSpPr txBox="1"/>
          <p:nvPr/>
        </p:nvSpPr>
        <p:spPr>
          <a:xfrm>
            <a:off x="39063" y="6273225"/>
            <a:ext cx="621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主要包含汽车 </a:t>
            </a:r>
            <a:r>
              <a:rPr lang="en-US" altLang="zh-CN" sz="1600" dirty="0"/>
              <a:t>ID</a:t>
            </a:r>
            <a:r>
              <a:rPr lang="zh-CN" altLang="en-US" sz="1600" dirty="0"/>
              <a:t>、时间、</a:t>
            </a:r>
            <a:r>
              <a:rPr lang="en-US" altLang="zh-CN" sz="1600" dirty="0"/>
              <a:t>GPS </a:t>
            </a:r>
            <a:r>
              <a:rPr lang="zh-CN" altLang="en-US" sz="1600" dirty="0"/>
              <a:t>位置、速度以及载客</a:t>
            </a:r>
            <a:r>
              <a:rPr lang="en-US" altLang="zh-CN" sz="1600" dirty="0"/>
              <a:t>/</a:t>
            </a:r>
            <a:r>
              <a:rPr lang="zh-CN" altLang="en-US" sz="1600" dirty="0"/>
              <a:t>空载状态等</a:t>
            </a:r>
            <a:endParaRPr lang="en-US" altLang="zh-CN" sz="1600" dirty="0"/>
          </a:p>
          <a:p>
            <a:pPr algn="ctr"/>
            <a:r>
              <a:rPr lang="zh-CN" altLang="en-US" sz="1600" dirty="0"/>
              <a:t>约</a:t>
            </a:r>
            <a:r>
              <a:rPr lang="en-US" altLang="zh-CN" sz="1600" dirty="0"/>
              <a:t>12493</a:t>
            </a:r>
            <a:r>
              <a:rPr lang="zh-CN" altLang="en-US" sz="1600" dirty="0"/>
              <a:t>辆车、</a:t>
            </a:r>
            <a:r>
              <a:rPr lang="en-US" altLang="zh-CN" sz="1600" dirty="0"/>
              <a:t>1.13</a:t>
            </a:r>
            <a:r>
              <a:rPr lang="zh-CN" altLang="en-US" sz="1600" dirty="0"/>
              <a:t>亿个行程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1D0F54D-3819-4B60-934A-7E445BC7781F}"/>
              </a:ext>
            </a:extLst>
          </p:cNvPr>
          <p:cNvSpPr txBox="1"/>
          <p:nvPr/>
        </p:nvSpPr>
        <p:spPr>
          <a:xfrm>
            <a:off x="5836420" y="2803051"/>
            <a:ext cx="1704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/>
              <a:t>数据</a:t>
            </a:r>
            <a:r>
              <a:rPr lang="zh-CN" altLang="en-US" b="1" dirty="0"/>
              <a:t>预</a:t>
            </a:r>
            <a:r>
              <a:rPr lang="zh-CN" altLang="zh-CN" b="1" dirty="0"/>
              <a:t>处理</a:t>
            </a:r>
            <a:endParaRPr lang="zh-CN" altLang="en-US" b="1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12A66FE-66CB-46F5-A682-6DEE42AF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26" y="1328622"/>
            <a:ext cx="4434381" cy="298957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1C329EF-3D3A-47CC-B767-CCAEA665C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107" y="1805768"/>
            <a:ext cx="4413802" cy="297044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F99CFC9-A510-4667-8217-57B41BB53B63}"/>
              </a:ext>
            </a:extLst>
          </p:cNvPr>
          <p:cNvSpPr txBox="1"/>
          <p:nvPr/>
        </p:nvSpPr>
        <p:spPr>
          <a:xfrm>
            <a:off x="7589536" y="5208313"/>
            <a:ext cx="412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各个子区域在多个时间段的汽车总数、总接客数等</a:t>
            </a:r>
          </a:p>
        </p:txBody>
      </p:sp>
      <p:pic>
        <p:nvPicPr>
          <p:cNvPr id="40" name="内容占位符 23">
            <a:extLst>
              <a:ext uri="{FF2B5EF4-FFF2-40B4-BE49-F238E27FC236}">
                <a16:creationId xmlns:a16="http://schemas.microsoft.com/office/drawing/2014/main" id="{09711F46-DE29-43B5-9FE4-565139CB0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19" y="2410731"/>
            <a:ext cx="4434381" cy="277679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5670594-FD34-4C12-A800-BCE360FC93E4}"/>
              </a:ext>
            </a:extLst>
          </p:cNvPr>
          <p:cNvSpPr txBox="1"/>
          <p:nvPr/>
        </p:nvSpPr>
        <p:spPr>
          <a:xfrm>
            <a:off x="7598119" y="5788878"/>
            <a:ext cx="412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文件：     </a:t>
            </a:r>
            <a:r>
              <a:rPr lang="en-US" altLang="zh-CN" sz="1600" dirty="0"/>
              <a:t>count2.csv</a:t>
            </a:r>
          </a:p>
          <a:p>
            <a:r>
              <a:rPr lang="en-US" altLang="zh-CN" sz="1600" dirty="0"/>
              <a:t>	pick2 .csv </a:t>
            </a:r>
          </a:p>
          <a:p>
            <a:r>
              <a:rPr lang="en-US" altLang="zh-CN" sz="1600" dirty="0"/>
              <a:t>	profit2 .csv</a:t>
            </a:r>
            <a:endParaRPr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786ECE-8633-4978-B04D-6E2ABD15A522}"/>
              </a:ext>
            </a:extLst>
          </p:cNvPr>
          <p:cNvSpPr/>
          <p:nvPr/>
        </p:nvSpPr>
        <p:spPr>
          <a:xfrm>
            <a:off x="121920" y="1107643"/>
            <a:ext cx="5694918" cy="2639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76557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5" name="ïşḻíḋê">
            <a:extLst>
              <a:ext uri="{FF2B5EF4-FFF2-40B4-BE49-F238E27FC236}">
                <a16:creationId xmlns:a16="http://schemas.microsoft.com/office/drawing/2014/main" id="{D040F7FD-B0F5-4D46-B663-69C74868C5D4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3DE7745-1A5A-4497-AEC1-68846EA2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1887760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F91F0E-13DB-4419-9014-9A9D8DC20D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72"/>
          <a:stretch/>
        </p:blipFill>
        <p:spPr>
          <a:xfrm>
            <a:off x="8821239" y="2700648"/>
            <a:ext cx="2682831" cy="147017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5B2168-91D1-4B98-B45C-139C9533C3C5}"/>
              </a:ext>
            </a:extLst>
          </p:cNvPr>
          <p:cNvSpPr txBox="1"/>
          <p:nvPr/>
        </p:nvSpPr>
        <p:spPr>
          <a:xfrm>
            <a:off x="4183653" y="5663020"/>
            <a:ext cx="3892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（司机通过接送乘客所获得的收益）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B000DED-BF98-4F4A-B82D-D80E8188DF74}"/>
              </a:ext>
            </a:extLst>
          </p:cNvPr>
          <p:cNvSpPr/>
          <p:nvPr/>
        </p:nvSpPr>
        <p:spPr>
          <a:xfrm>
            <a:off x="4042244" y="3109179"/>
            <a:ext cx="645271" cy="60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12855D5-F1F2-4AAB-83A9-3963593FB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3" y="1795817"/>
            <a:ext cx="3303862" cy="222739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AA168C-ABF8-4A92-B752-809E8B24F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10" y="2140243"/>
            <a:ext cx="3491498" cy="2349742"/>
          </a:xfrm>
          <a:prstGeom prst="rect">
            <a:avLst/>
          </a:prstGeom>
        </p:spPr>
      </p:pic>
      <p:pic>
        <p:nvPicPr>
          <p:cNvPr id="34" name="内容占位符 23">
            <a:extLst>
              <a:ext uri="{FF2B5EF4-FFF2-40B4-BE49-F238E27FC236}">
                <a16:creationId xmlns:a16="http://schemas.microsoft.com/office/drawing/2014/main" id="{11CFBFF1-52FE-4369-A046-24FC14902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32" y="2544501"/>
            <a:ext cx="3502661" cy="2193355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CE24406-914E-454B-A03B-A091542F6726}"/>
              </a:ext>
            </a:extLst>
          </p:cNvPr>
          <p:cNvSpPr/>
          <p:nvPr/>
        </p:nvSpPr>
        <p:spPr>
          <a:xfrm>
            <a:off x="915322" y="5204627"/>
            <a:ext cx="1692917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预处理的数据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105326B-169A-4B94-A278-DD11AB5411CB}"/>
              </a:ext>
            </a:extLst>
          </p:cNvPr>
          <p:cNvSpPr/>
          <p:nvPr/>
        </p:nvSpPr>
        <p:spPr>
          <a:xfrm>
            <a:off x="4928140" y="5223423"/>
            <a:ext cx="2335720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计算历史载客收益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E1562D0-9987-45CD-BD7A-02780C11C5EE}"/>
              </a:ext>
            </a:extLst>
          </p:cNvPr>
          <p:cNvSpPr/>
          <p:nvPr/>
        </p:nvSpPr>
        <p:spPr>
          <a:xfrm>
            <a:off x="9010413" y="5204627"/>
            <a:ext cx="2396727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历史载客收益热力图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17BDE6-8C78-4C23-926F-B1411849EF84}"/>
              </a:ext>
            </a:extLst>
          </p:cNvPr>
          <p:cNvSpPr txBox="1"/>
          <p:nvPr/>
        </p:nvSpPr>
        <p:spPr>
          <a:xfrm>
            <a:off x="4556860" y="2576395"/>
            <a:ext cx="1405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载客概率 </a:t>
            </a:r>
            <a:r>
              <a:rPr lang="en-US" altLang="zh-CN" b="1" dirty="0"/>
              <a:t>= 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60E128E-DA73-4708-8DFE-515B289D779E}"/>
              </a:ext>
            </a:extLst>
          </p:cNvPr>
          <p:cNvSpPr txBox="1"/>
          <p:nvPr/>
        </p:nvSpPr>
        <p:spPr>
          <a:xfrm>
            <a:off x="5865568" y="2351566"/>
            <a:ext cx="2244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成功载客车辆数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78C33C0-F758-44DA-B304-A2D325646A84}"/>
              </a:ext>
            </a:extLst>
          </p:cNvPr>
          <p:cNvSpPr txBox="1"/>
          <p:nvPr/>
        </p:nvSpPr>
        <p:spPr>
          <a:xfrm>
            <a:off x="5961166" y="2786597"/>
            <a:ext cx="1618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总空闲车辆数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0E1433F-507C-453F-B29A-F4B2DB3CA6EF}"/>
              </a:ext>
            </a:extLst>
          </p:cNvPr>
          <p:cNvCxnSpPr>
            <a:cxnSpLocks/>
          </p:cNvCxnSpPr>
          <p:nvPr/>
        </p:nvCxnSpPr>
        <p:spPr>
          <a:xfrm flipH="1">
            <a:off x="5870700" y="2761061"/>
            <a:ext cx="16189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F91D5FB-476F-4B15-9193-E83E001264D6}"/>
              </a:ext>
            </a:extLst>
          </p:cNvPr>
          <p:cNvSpPr txBox="1"/>
          <p:nvPr/>
        </p:nvSpPr>
        <p:spPr>
          <a:xfrm>
            <a:off x="4970890" y="3131019"/>
            <a:ext cx="283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成功载客</a:t>
            </a:r>
            <a:r>
              <a:rPr lang="en-US" altLang="zh-CN" dirty="0"/>
              <a:t>)</a:t>
            </a:r>
            <a:r>
              <a:rPr lang="zh-CN" altLang="en-US" b="1" dirty="0"/>
              <a:t> </a:t>
            </a:r>
            <a:r>
              <a:rPr lang="en-US" altLang="zh-CN" b="1" dirty="0"/>
              <a:t>GPS</a:t>
            </a:r>
            <a:r>
              <a:rPr lang="zh-CN" altLang="en-US" b="1" dirty="0"/>
              <a:t>轨迹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A04A90D-EB25-42C9-AF2C-B83EBBFDD69B}"/>
              </a:ext>
            </a:extLst>
          </p:cNvPr>
          <p:cNvSpPr txBox="1"/>
          <p:nvPr/>
        </p:nvSpPr>
        <p:spPr>
          <a:xfrm>
            <a:off x="5605154" y="3714088"/>
            <a:ext cx="1141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行程距离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C8B123-997C-4D04-98B8-39FB9D01FD58}"/>
              </a:ext>
            </a:extLst>
          </p:cNvPr>
          <p:cNvCxnSpPr>
            <a:cxnSpLocks/>
          </p:cNvCxnSpPr>
          <p:nvPr/>
        </p:nvCxnSpPr>
        <p:spPr>
          <a:xfrm>
            <a:off x="6134313" y="3455308"/>
            <a:ext cx="0" cy="25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670F226-F5F1-49C5-9965-99522E6700B4}"/>
              </a:ext>
            </a:extLst>
          </p:cNvPr>
          <p:cNvCxnSpPr>
            <a:cxnSpLocks/>
          </p:cNvCxnSpPr>
          <p:nvPr/>
        </p:nvCxnSpPr>
        <p:spPr>
          <a:xfrm>
            <a:off x="6133104" y="4046396"/>
            <a:ext cx="0" cy="437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727F296-0DC6-43A8-ADD2-2CB106BE0783}"/>
              </a:ext>
            </a:extLst>
          </p:cNvPr>
          <p:cNvSpPr txBox="1"/>
          <p:nvPr/>
        </p:nvSpPr>
        <p:spPr>
          <a:xfrm>
            <a:off x="6166754" y="4114163"/>
            <a:ext cx="18072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出租车计价规则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377721F-8E7D-47EC-A9E7-3EEACC340CD4}"/>
              </a:ext>
            </a:extLst>
          </p:cNvPr>
          <p:cNvSpPr txBox="1"/>
          <p:nvPr/>
        </p:nvSpPr>
        <p:spPr>
          <a:xfrm>
            <a:off x="5559370" y="4430993"/>
            <a:ext cx="114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载客收益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0C3E38F5-53F7-484A-8DF5-45EA40489BEF}"/>
              </a:ext>
            </a:extLst>
          </p:cNvPr>
          <p:cNvSpPr/>
          <p:nvPr/>
        </p:nvSpPr>
        <p:spPr>
          <a:xfrm>
            <a:off x="7737662" y="3134111"/>
            <a:ext cx="645271" cy="60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FFDEB3-F2E4-492F-9080-12138A9DE811}"/>
              </a:ext>
            </a:extLst>
          </p:cNvPr>
          <p:cNvSpPr txBox="1"/>
          <p:nvPr/>
        </p:nvSpPr>
        <p:spPr>
          <a:xfrm>
            <a:off x="8427947" y="5700963"/>
            <a:ext cx="3561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在同一时段不同区域的载客收益具有差异性。</a:t>
            </a:r>
          </a:p>
        </p:txBody>
      </p:sp>
    </p:spTree>
    <p:extLst>
      <p:ext uri="{BB962C8B-B14F-4D97-AF65-F5344CB8AC3E}">
        <p14:creationId xmlns:p14="http://schemas.microsoft.com/office/powerpoint/2010/main" val="35586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38" grpId="0" animBg="1"/>
      <p:bldP spid="39" grpId="0" animBg="1"/>
      <p:bldP spid="40" grpId="0"/>
      <p:bldP spid="43" grpId="0"/>
      <p:bldP spid="45" grpId="0"/>
      <p:bldP spid="50" grpId="0"/>
      <p:bldP spid="52" grpId="0"/>
      <p:bldP spid="60" grpId="0"/>
      <p:bldP spid="62" grpId="0"/>
      <p:bldP spid="70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8" name="ïşḻíḋê">
            <a:extLst>
              <a:ext uri="{FF2B5EF4-FFF2-40B4-BE49-F238E27FC236}">
                <a16:creationId xmlns:a16="http://schemas.microsoft.com/office/drawing/2014/main" id="{3B6F5185-B15B-40BD-A3D5-C1B82A909755}"/>
              </a:ext>
            </a:extLst>
          </p:cNvPr>
          <p:cNvSpPr/>
          <p:nvPr/>
        </p:nvSpPr>
        <p:spPr>
          <a:xfrm>
            <a:off x="4500734" y="249235"/>
            <a:ext cx="546007" cy="62420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ACF8EF8E-450B-4965-9E0B-40D3224C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120" y="288665"/>
            <a:ext cx="1887760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算法设计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F8E3F4-E99C-4B34-A804-D391FBFE85E3}"/>
              </a:ext>
            </a:extLst>
          </p:cNvPr>
          <p:cNvSpPr txBox="1"/>
          <p:nvPr/>
        </p:nvSpPr>
        <p:spPr>
          <a:xfrm>
            <a:off x="1905910" y="910743"/>
            <a:ext cx="8380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/>
              <a:t>基于</a:t>
            </a:r>
            <a:r>
              <a:rPr lang="zh-CN" altLang="en-US" sz="2800" b="1" dirty="0">
                <a:solidFill>
                  <a:srgbClr val="FF0000"/>
                </a:solidFill>
              </a:rPr>
              <a:t>空间、时间</a:t>
            </a:r>
            <a:r>
              <a:rPr lang="zh-CN" altLang="en-US" sz="2800" b="1" dirty="0"/>
              <a:t>的双注意力机制的</a:t>
            </a:r>
            <a:r>
              <a:rPr lang="zh-CN" altLang="en-US" sz="2800" b="1" dirty="0">
                <a:solidFill>
                  <a:srgbClr val="FF0000"/>
                </a:solidFill>
              </a:rPr>
              <a:t>编码和解码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061B4E-0BD0-4080-827D-DBD3A01FD7EA}"/>
              </a:ext>
            </a:extLst>
          </p:cNvPr>
          <p:cNvSpPr txBox="1"/>
          <p:nvPr/>
        </p:nvSpPr>
        <p:spPr>
          <a:xfrm>
            <a:off x="1774393" y="4486163"/>
            <a:ext cx="2430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循环神经网络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RNN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4AD6E57-5553-46DE-BD9C-6EB09F7471FC}"/>
              </a:ext>
            </a:extLst>
          </p:cNvPr>
          <p:cNvSpPr/>
          <p:nvPr/>
        </p:nvSpPr>
        <p:spPr>
          <a:xfrm rot="5400000">
            <a:off x="2836783" y="2296497"/>
            <a:ext cx="400110" cy="38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C0E80-FA5E-4C81-8504-2B5378346C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5" t="5224" r="6582"/>
          <a:stretch/>
        </p:blipFill>
        <p:spPr>
          <a:xfrm>
            <a:off x="2568322" y="2897885"/>
            <a:ext cx="1681334" cy="1546102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6EBB7DF9-8D1E-45C3-8B39-053A2F568955}"/>
              </a:ext>
            </a:extLst>
          </p:cNvPr>
          <p:cNvSpPr/>
          <p:nvPr/>
        </p:nvSpPr>
        <p:spPr>
          <a:xfrm rot="5400000">
            <a:off x="2849531" y="4987365"/>
            <a:ext cx="400112" cy="38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322B5A-C1EB-46BD-A7D3-4151007283CF}"/>
              </a:ext>
            </a:extLst>
          </p:cNvPr>
          <p:cNvSpPr txBox="1"/>
          <p:nvPr/>
        </p:nvSpPr>
        <p:spPr>
          <a:xfrm>
            <a:off x="6701080" y="6144591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基于双注意力机制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RNN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Georgia" panose="02040502050405020303" charset="0"/>
              </a:rPr>
              <a:t>的载客收益预测算法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1412E50-443F-40C4-AD3F-C10765CDF638}"/>
              </a:ext>
            </a:extLst>
          </p:cNvPr>
          <p:cNvSpPr/>
          <p:nvPr/>
        </p:nvSpPr>
        <p:spPr>
          <a:xfrm>
            <a:off x="1888018" y="1787783"/>
            <a:ext cx="2316390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历史</a:t>
            </a:r>
            <a:r>
              <a:rPr lang="zh-CN" altLang="en-US" dirty="0">
                <a:solidFill>
                  <a:schemeClr val="tx1"/>
                </a:solidFill>
              </a:rPr>
              <a:t>载客收益热力图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18F950C-97B5-473B-899A-3BA1AE36C68A}"/>
              </a:ext>
            </a:extLst>
          </p:cNvPr>
          <p:cNvSpPr/>
          <p:nvPr/>
        </p:nvSpPr>
        <p:spPr>
          <a:xfrm>
            <a:off x="1171944" y="5456722"/>
            <a:ext cx="3703440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预测每个区域的载客收益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AFD8E6-A74B-41CA-9F11-35F93054B1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7" r="37742"/>
          <a:stretch/>
        </p:blipFill>
        <p:spPr>
          <a:xfrm>
            <a:off x="1510683" y="3011410"/>
            <a:ext cx="92202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D00F5F-0EE6-4ABD-AF0B-39A93955F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930" y="1433963"/>
            <a:ext cx="5372375" cy="458357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63E501-546A-49EF-96CE-7FEACE1730E3}"/>
              </a:ext>
            </a:extLst>
          </p:cNvPr>
          <p:cNvSpPr/>
          <p:nvPr/>
        </p:nvSpPr>
        <p:spPr>
          <a:xfrm>
            <a:off x="1375063" y="2760646"/>
            <a:ext cx="3145832" cy="213865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8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5A3ADA6-FA13-471D-9796-F892DA09F54C}"/>
              </a:ext>
            </a:extLst>
          </p:cNvPr>
          <p:cNvSpPr/>
          <p:nvPr/>
        </p:nvSpPr>
        <p:spPr>
          <a:xfrm>
            <a:off x="6399367" y="5121471"/>
            <a:ext cx="1434880" cy="46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Tatt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F70BD7F-A8DA-45CE-A410-3E0316AC5F6D}"/>
              </a:ext>
            </a:extLst>
          </p:cNvPr>
          <p:cNvSpPr/>
          <p:nvPr/>
        </p:nvSpPr>
        <p:spPr>
          <a:xfrm>
            <a:off x="6399367" y="4098740"/>
            <a:ext cx="1434880" cy="46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Seq2Seq</a:t>
            </a:r>
            <a:endParaRPr lang="zh-CN" altLang="en-US" sz="2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A1C0704-4298-4B6C-8148-628E78A49CFE}"/>
              </a:ext>
            </a:extLst>
          </p:cNvPr>
          <p:cNvSpPr/>
          <p:nvPr/>
        </p:nvSpPr>
        <p:spPr>
          <a:xfrm>
            <a:off x="6399367" y="3179772"/>
            <a:ext cx="1434880" cy="46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LSTM</a:t>
            </a:r>
            <a:endParaRPr lang="zh-CN" alt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18" name="Text Box 12">
            <a:extLst>
              <a:ext uri="{FF2B5EF4-FFF2-40B4-BE49-F238E27FC236}">
                <a16:creationId xmlns:a16="http://schemas.microsoft.com/office/drawing/2014/main" id="{8C3AED4D-E51A-4184-998F-A2B31678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013" y="269554"/>
            <a:ext cx="2315973" cy="5835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算法运行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charset="-122"/>
              <a:cs typeface="+mn-lt"/>
              <a:sym typeface="+mn-ea"/>
            </a:endParaRPr>
          </a:p>
        </p:txBody>
      </p:sp>
      <p:sp>
        <p:nvSpPr>
          <p:cNvPr id="22" name="íśľíḍé">
            <a:extLst>
              <a:ext uri="{FF2B5EF4-FFF2-40B4-BE49-F238E27FC236}">
                <a16:creationId xmlns:a16="http://schemas.microsoft.com/office/drawing/2014/main" id="{437729B8-6EE0-4A20-859F-5B3B069B3FFD}"/>
              </a:ext>
            </a:extLst>
          </p:cNvPr>
          <p:cNvSpPr/>
          <p:nvPr/>
        </p:nvSpPr>
        <p:spPr>
          <a:xfrm>
            <a:off x="4511198" y="249233"/>
            <a:ext cx="546007" cy="62420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7033264-A2E5-4108-9FE5-EFD56F7BC34E}"/>
              </a:ext>
            </a:extLst>
          </p:cNvPr>
          <p:cNvSpPr txBox="1"/>
          <p:nvPr/>
        </p:nvSpPr>
        <p:spPr>
          <a:xfrm>
            <a:off x="781384" y="3714469"/>
            <a:ext cx="48302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预测平均误差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MAE</a:t>
            </a:r>
            <a:r>
              <a:rPr lang="en-US" altLang="zh-CN" sz="2400" b="1" dirty="0"/>
              <a:t>)</a:t>
            </a:r>
          </a:p>
          <a:p>
            <a:pPr algn="ctr"/>
            <a:r>
              <a:rPr lang="zh-CN" altLang="en-US" sz="2000" dirty="0"/>
              <a:t>深度学习预测值与真实值之间的平均绝对误差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FF6120-CAA4-40FC-ADAD-AD3FD6FC513E}"/>
              </a:ext>
            </a:extLst>
          </p:cNvPr>
          <p:cNvSpPr txBox="1"/>
          <p:nvPr/>
        </p:nvSpPr>
        <p:spPr>
          <a:xfrm>
            <a:off x="8043709" y="3198167"/>
            <a:ext cx="5874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长短期记忆网络深度学习算法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B64802-4B57-4D77-B7B5-4D8579759DD8}"/>
              </a:ext>
            </a:extLst>
          </p:cNvPr>
          <p:cNvSpPr txBox="1"/>
          <p:nvPr/>
        </p:nvSpPr>
        <p:spPr>
          <a:xfrm>
            <a:off x="8043710" y="4057519"/>
            <a:ext cx="4062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基于递归神经网络的序列预测模型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58B1752-0C7C-4181-A6D8-AF179297C338}"/>
              </a:ext>
            </a:extLst>
          </p:cNvPr>
          <p:cNvSpPr txBox="1"/>
          <p:nvPr/>
        </p:nvSpPr>
        <p:spPr>
          <a:xfrm>
            <a:off x="8043709" y="5111391"/>
            <a:ext cx="3986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基于时间注意力机制的循环神经网络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EB006C-409A-4537-B7FD-D7138640674E}"/>
              </a:ext>
            </a:extLst>
          </p:cNvPr>
          <p:cNvSpPr txBox="1"/>
          <p:nvPr/>
        </p:nvSpPr>
        <p:spPr>
          <a:xfrm>
            <a:off x="2457780" y="1424499"/>
            <a:ext cx="7276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随机选取街区作为目标预测区域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0120F2E-09D2-462E-BDF9-398CDA635694}"/>
              </a:ext>
            </a:extLst>
          </p:cNvPr>
          <p:cNvSpPr/>
          <p:nvPr/>
        </p:nvSpPr>
        <p:spPr>
          <a:xfrm>
            <a:off x="2257406" y="2373086"/>
            <a:ext cx="2253792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性能评价指标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C225C06-9576-47C4-8EA8-02CA62306ECB}"/>
              </a:ext>
            </a:extLst>
          </p:cNvPr>
          <p:cNvSpPr/>
          <p:nvPr/>
        </p:nvSpPr>
        <p:spPr>
          <a:xfrm>
            <a:off x="7876431" y="2339764"/>
            <a:ext cx="2253792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对比方法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BCC075-5261-495C-A831-6F0E24C8DC6C}"/>
              </a:ext>
            </a:extLst>
          </p:cNvPr>
          <p:cNvSpPr txBox="1"/>
          <p:nvPr/>
        </p:nvSpPr>
        <p:spPr>
          <a:xfrm>
            <a:off x="2832020" y="1057194"/>
            <a:ext cx="652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基于重庆市智联网汽车数据集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7A5D70-3FC5-48E8-BDAF-2325AE2058FD}"/>
              </a:ext>
            </a:extLst>
          </p:cNvPr>
          <p:cNvCxnSpPr>
            <a:cxnSpLocks/>
          </p:cNvCxnSpPr>
          <p:nvPr/>
        </p:nvCxnSpPr>
        <p:spPr>
          <a:xfrm>
            <a:off x="6089777" y="1950499"/>
            <a:ext cx="0" cy="479161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A7FA54-5E15-4CBE-8A42-E52E0CED6757}"/>
              </a:ext>
            </a:extLst>
          </p:cNvPr>
          <p:cNvGrpSpPr/>
          <p:nvPr/>
        </p:nvGrpSpPr>
        <p:grpSpPr>
          <a:xfrm>
            <a:off x="0" y="127952"/>
            <a:ext cx="12192000" cy="808990"/>
            <a:chOff x="0" y="228"/>
            <a:chExt cx="19220" cy="12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4F9EFE-1FE2-4AB4-BEBB-326A916E35D9}"/>
                </a:ext>
              </a:extLst>
            </p:cNvPr>
            <p:cNvSpPr/>
            <p:nvPr/>
          </p:nvSpPr>
          <p:spPr>
            <a:xfrm>
              <a:off x="0" y="318"/>
              <a:ext cx="19220" cy="1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437E45-0C38-4C90-8F0E-9D609A57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" y="228"/>
              <a:ext cx="3651" cy="1274"/>
            </a:xfrm>
            <a:prstGeom prst="rect">
              <a:avLst/>
            </a:prstGeom>
          </p:spPr>
        </p:pic>
      </p:grpSp>
      <p:sp>
        <p:nvSpPr>
          <p:cNvPr id="18" name="Text Box 12">
            <a:extLst>
              <a:ext uri="{FF2B5EF4-FFF2-40B4-BE49-F238E27FC236}">
                <a16:creationId xmlns:a16="http://schemas.microsoft.com/office/drawing/2014/main" id="{8C3AED4D-E51A-4184-998F-A2B31678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013" y="269554"/>
            <a:ext cx="2315973" cy="5835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charset="-122"/>
                <a:cs typeface="+mn-lt"/>
                <a:sym typeface="+mn-ea"/>
              </a:rPr>
              <a:t>算法运行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charset="-122"/>
              <a:cs typeface="+mn-lt"/>
              <a:sym typeface="+mn-ea"/>
            </a:endParaRPr>
          </a:p>
        </p:txBody>
      </p:sp>
      <p:sp>
        <p:nvSpPr>
          <p:cNvPr id="22" name="íśľíḍé">
            <a:extLst>
              <a:ext uri="{FF2B5EF4-FFF2-40B4-BE49-F238E27FC236}">
                <a16:creationId xmlns:a16="http://schemas.microsoft.com/office/drawing/2014/main" id="{437729B8-6EE0-4A20-859F-5B3B069B3FFD}"/>
              </a:ext>
            </a:extLst>
          </p:cNvPr>
          <p:cNvSpPr/>
          <p:nvPr/>
        </p:nvSpPr>
        <p:spPr>
          <a:xfrm>
            <a:off x="4511198" y="249233"/>
            <a:ext cx="546007" cy="62420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875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D8E2BDA-170E-4504-B49D-EACABAFF3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" y="929482"/>
            <a:ext cx="5859334" cy="4999035"/>
          </a:xfrm>
          <a:prstGeom prst="rect">
            <a:avLst/>
          </a:prstGeom>
        </p:spPr>
      </p:pic>
      <p:pic>
        <p:nvPicPr>
          <p:cNvPr id="15" name="ee6c3f87b5632c0ce5c9524cc14302e5">
            <a:hlinkClick r:id="" action="ppaction://media"/>
            <a:extLst>
              <a:ext uri="{FF2B5EF4-FFF2-40B4-BE49-F238E27FC236}">
                <a16:creationId xmlns:a16="http://schemas.microsoft.com/office/drawing/2014/main" id="{FB94F319-5416-481A-8EB6-30065B5E6A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32668" y="1982932"/>
            <a:ext cx="5553361" cy="347085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BA82F1-614E-42CA-AB0F-F0275F176FE7}"/>
              </a:ext>
            </a:extLst>
          </p:cNvPr>
          <p:cNvSpPr/>
          <p:nvPr/>
        </p:nvSpPr>
        <p:spPr>
          <a:xfrm>
            <a:off x="1798203" y="6016443"/>
            <a:ext cx="2253792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代码示例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3804BBF-0BBB-453C-9501-0ADF806BFAC7}"/>
              </a:ext>
            </a:extLst>
          </p:cNvPr>
          <p:cNvSpPr/>
          <p:nvPr/>
        </p:nvSpPr>
        <p:spPr>
          <a:xfrm>
            <a:off x="8140007" y="6016443"/>
            <a:ext cx="2253792" cy="439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训练演示</a:t>
            </a:r>
          </a:p>
        </p:txBody>
      </p:sp>
    </p:spTree>
    <p:extLst>
      <p:ext uri="{BB962C8B-B14F-4D97-AF65-F5344CB8AC3E}">
        <p14:creationId xmlns:p14="http://schemas.microsoft.com/office/powerpoint/2010/main" val="1685847182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 mute="1">
                <p:cTn id="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41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4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9447</TotalTime>
  <Words>444</Words>
  <Application>Microsoft Office PowerPoint</Application>
  <PresentationFormat>宽屏</PresentationFormat>
  <Paragraphs>96</Paragraphs>
  <Slides>12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Arial Black</vt:lpstr>
      <vt:lpstr>Georgia</vt:lpstr>
      <vt:lpstr>Impact</vt:lpstr>
      <vt:lpstr>Times New Roman</vt:lpstr>
      <vt:lpstr>Office 主题​​</vt:lpstr>
      <vt:lpstr>基于双注意力机制RNN的载客收益预测算法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梁华</dc:creator>
  <cp:lastModifiedBy>Wanghui Huang</cp:lastModifiedBy>
  <cp:revision>22</cp:revision>
  <dcterms:created xsi:type="dcterms:W3CDTF">2021-11-07T12:53:41Z</dcterms:created>
  <dcterms:modified xsi:type="dcterms:W3CDTF">2022-01-04T11:05:15Z</dcterms:modified>
</cp:coreProperties>
</file>