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jpg" ContentType="image/jpg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207499" y="2964180"/>
            <a:ext cx="2981960" cy="3208020"/>
          </a:xfrm>
          <a:custGeom>
            <a:avLst/>
            <a:gdLst/>
            <a:ahLst/>
            <a:cxnLst/>
            <a:rect l="l" t="t" r="r" b="b"/>
            <a:pathLst>
              <a:path w="2981959" h="3208020">
                <a:moveTo>
                  <a:pt x="2980435" y="0"/>
                </a:moveTo>
                <a:lnTo>
                  <a:pt x="2067559" y="912749"/>
                </a:lnTo>
              </a:path>
              <a:path w="2981959" h="3208020">
                <a:moveTo>
                  <a:pt x="2981832" y="226060"/>
                </a:moveTo>
                <a:lnTo>
                  <a:pt x="0" y="3207918"/>
                </a:lnTo>
              </a:path>
              <a:path w="2981959" h="3208020">
                <a:moveTo>
                  <a:pt x="2981071" y="320040"/>
                </a:moveTo>
                <a:lnTo>
                  <a:pt x="1084579" y="2216531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443209" y="3133089"/>
            <a:ext cx="1747520" cy="1821180"/>
          </a:xfrm>
          <a:custGeom>
            <a:avLst/>
            <a:gdLst/>
            <a:ahLst/>
            <a:cxnLst/>
            <a:rect l="l" t="t" r="r" b="b"/>
            <a:pathLst>
              <a:path w="1747520" h="1821179">
                <a:moveTo>
                  <a:pt x="1745742" y="0"/>
                </a:moveTo>
                <a:lnTo>
                  <a:pt x="0" y="1745742"/>
                </a:lnTo>
              </a:path>
              <a:path w="1747520" h="1821179">
                <a:moveTo>
                  <a:pt x="1747520" y="551180"/>
                </a:moveTo>
                <a:lnTo>
                  <a:pt x="477520" y="1821180"/>
                </a:lnTo>
              </a:path>
            </a:pathLst>
          </a:custGeom>
          <a:ln w="279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1724" y="1016952"/>
            <a:ext cx="8988551" cy="210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2029" y="3306381"/>
            <a:ext cx="10187940" cy="326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6103620" y="2540"/>
            <a:ext cx="6103620" cy="6177280"/>
            <a:chOff x="6103620" y="2540"/>
            <a:chExt cx="6103620" cy="6177280"/>
          </a:xfrm>
        </p:grpSpPr>
        <p:sp>
          <p:nvSpPr>
            <p:cNvPr id="4" name="object 4" descr=""/>
            <p:cNvSpPr/>
            <p:nvPr/>
          </p:nvSpPr>
          <p:spPr>
            <a:xfrm>
              <a:off x="6109970" y="8890"/>
              <a:ext cx="6080760" cy="6164580"/>
            </a:xfrm>
            <a:custGeom>
              <a:avLst/>
              <a:gdLst/>
              <a:ahLst/>
              <a:cxnLst/>
              <a:rect l="l" t="t" r="r" b="b"/>
              <a:pathLst>
                <a:path w="6080759" h="6164580">
                  <a:moveTo>
                    <a:pt x="5928359" y="0"/>
                  </a:moveTo>
                  <a:lnTo>
                    <a:pt x="2118359" y="3809999"/>
                  </a:lnTo>
                </a:path>
                <a:path w="6080759" h="6164580">
                  <a:moveTo>
                    <a:pt x="6080633" y="83819"/>
                  </a:moveTo>
                  <a:lnTo>
                    <a:pt x="0" y="6164478"/>
                  </a:lnTo>
                </a:path>
                <a:path w="6080759" h="6164580">
                  <a:moveTo>
                    <a:pt x="6080759" y="220979"/>
                  </a:moveTo>
                  <a:lnTo>
                    <a:pt x="1127759" y="5173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336790" y="34290"/>
              <a:ext cx="4853940" cy="4919980"/>
            </a:xfrm>
            <a:custGeom>
              <a:avLst/>
              <a:gdLst/>
              <a:ahLst/>
              <a:cxnLst/>
              <a:rect l="l" t="t" r="r" b="b"/>
              <a:pathLst>
                <a:path w="4853940" h="4919980">
                  <a:moveTo>
                    <a:pt x="4853051" y="0"/>
                  </a:moveTo>
                  <a:lnTo>
                    <a:pt x="0" y="4853051"/>
                  </a:lnTo>
                </a:path>
                <a:path w="4853940" h="4919980">
                  <a:moveTo>
                    <a:pt x="4853939" y="576579"/>
                  </a:moveTo>
                  <a:lnTo>
                    <a:pt x="510539" y="4919980"/>
                  </a:lnTo>
                </a:path>
              </a:pathLst>
            </a:custGeom>
            <a:ln w="330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698879" y="1307084"/>
            <a:ext cx="879856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4765" marR="17780" indent="-5080">
              <a:lnSpc>
                <a:spcPct val="100000"/>
              </a:lnSpc>
              <a:spcBef>
                <a:spcPts val="100"/>
              </a:spcBef>
              <a:tabLst>
                <a:tab pos="1625600" algn="l"/>
              </a:tabLst>
            </a:pPr>
            <a:r>
              <a:rPr dirty="0" sz="5400" spc="395">
                <a:latin typeface="Georgia"/>
                <a:cs typeface="Georgia"/>
              </a:rPr>
              <a:t>21</a:t>
            </a:r>
            <a:r>
              <a:rPr dirty="0" baseline="24691" sz="5400" spc="592">
                <a:latin typeface="Georgia"/>
                <a:cs typeface="Georgia"/>
              </a:rPr>
              <a:t>ST</a:t>
            </a:r>
            <a:r>
              <a:rPr dirty="0" baseline="24691" sz="5400">
                <a:latin typeface="Georgia"/>
                <a:cs typeface="Georgia"/>
              </a:rPr>
              <a:t>	</a:t>
            </a:r>
            <a:r>
              <a:rPr dirty="0" sz="5400" spc="360">
                <a:latin typeface="Georgia"/>
                <a:cs typeface="Georgia"/>
              </a:rPr>
              <a:t>CENTURY </a:t>
            </a:r>
            <a:r>
              <a:rPr dirty="0" sz="5400" spc="320">
                <a:latin typeface="Georgia"/>
                <a:cs typeface="Georgia"/>
              </a:rPr>
              <a:t>LITERATURE</a:t>
            </a:r>
            <a:r>
              <a:rPr dirty="0" sz="5400" spc="30">
                <a:latin typeface="Georgia"/>
                <a:cs typeface="Georgia"/>
              </a:rPr>
              <a:t> </a:t>
            </a:r>
            <a:r>
              <a:rPr dirty="0" sz="5400" spc="120">
                <a:latin typeface="Georgia"/>
                <a:cs typeface="Georgia"/>
              </a:rPr>
              <a:t>FROM</a:t>
            </a:r>
            <a:r>
              <a:rPr dirty="0" sz="5400" spc="65">
                <a:latin typeface="Georgia"/>
                <a:cs typeface="Georgia"/>
              </a:rPr>
              <a:t> </a:t>
            </a:r>
            <a:r>
              <a:rPr dirty="0" sz="5400" spc="160">
                <a:latin typeface="Georgia"/>
                <a:cs typeface="Georgia"/>
              </a:rPr>
              <a:t>THE </a:t>
            </a:r>
            <a:r>
              <a:rPr dirty="0" sz="5400" spc="229">
                <a:latin typeface="Georgia"/>
                <a:cs typeface="Georgia"/>
              </a:rPr>
              <a:t>PHILIPPINES</a:t>
            </a:r>
            <a:r>
              <a:rPr dirty="0" sz="5400" spc="60">
                <a:latin typeface="Georgia"/>
                <a:cs typeface="Georgia"/>
              </a:rPr>
              <a:t> </a:t>
            </a:r>
            <a:r>
              <a:rPr dirty="0" sz="5400" spc="465">
                <a:latin typeface="Georgia"/>
                <a:cs typeface="Georgia"/>
              </a:rPr>
              <a:t>AND</a:t>
            </a:r>
            <a:r>
              <a:rPr dirty="0" sz="5400" spc="65">
                <a:latin typeface="Georgia"/>
                <a:cs typeface="Georgia"/>
              </a:rPr>
              <a:t> </a:t>
            </a:r>
            <a:r>
              <a:rPr dirty="0" sz="5400" spc="160">
                <a:latin typeface="Georgia"/>
                <a:cs typeface="Georgia"/>
              </a:rPr>
              <a:t>THE </a:t>
            </a:r>
            <a:r>
              <a:rPr dirty="0" sz="5400" spc="204">
                <a:latin typeface="Georgia"/>
                <a:cs typeface="Georgia"/>
              </a:rPr>
              <a:t>WORLD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696591" y="5088001"/>
            <a:ext cx="67957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>
                <a:latin typeface="Arial MT"/>
                <a:cs typeface="Arial MT"/>
              </a:rPr>
              <a:t>(Second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85">
                <a:latin typeface="Arial MT"/>
                <a:cs typeface="Arial MT"/>
              </a:rPr>
              <a:t>Semester,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FOURTH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50">
                <a:latin typeface="Arial MT"/>
                <a:cs typeface="Arial MT"/>
              </a:rPr>
              <a:t>GRADING)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3684" y="1193228"/>
            <a:ext cx="10975975" cy="4416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9085" marR="1863089" indent="-287020">
              <a:lnSpc>
                <a:spcPct val="100000"/>
              </a:lnSpc>
              <a:spcBef>
                <a:spcPts val="100"/>
              </a:spcBef>
              <a:buSzPct val="80208"/>
              <a:buFont typeface="Wingdings"/>
              <a:buChar char=""/>
              <a:tabLst>
                <a:tab pos="299085" algn="l"/>
                <a:tab pos="552450" algn="l"/>
              </a:tabLst>
            </a:pP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48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-30">
                <a:solidFill>
                  <a:srgbClr val="FFFFFF"/>
                </a:solidFill>
                <a:latin typeface="Arial MT"/>
                <a:cs typeface="Arial MT"/>
              </a:rPr>
              <a:t>ESSAY</a:t>
            </a:r>
            <a:r>
              <a:rPr dirty="0" sz="48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DISCUSSES</a:t>
            </a:r>
            <a:r>
              <a:rPr dirty="0" sz="48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3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4800" spc="105">
                <a:solidFill>
                  <a:srgbClr val="FFFFFF"/>
                </a:solidFill>
                <a:latin typeface="Arial MT"/>
                <a:cs typeface="Arial MT"/>
              </a:rPr>
              <a:t>AUTHOR’S</a:t>
            </a:r>
            <a:r>
              <a:rPr dirty="0" sz="4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STRUGGLES</a:t>
            </a:r>
            <a:r>
              <a:rPr dirty="0" sz="4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3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ADVANTAGES</a:t>
            </a:r>
            <a:r>
              <a:rPr dirty="0" sz="48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-10">
                <a:solidFill>
                  <a:srgbClr val="FFFFFF"/>
                </a:solidFill>
                <a:latin typeface="Arial MT"/>
                <a:cs typeface="Arial MT"/>
              </a:rPr>
              <a:t>FACED</a:t>
            </a:r>
            <a:r>
              <a:rPr dirty="0" sz="48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65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4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-25">
                <a:solidFill>
                  <a:srgbClr val="FFFFFF"/>
                </a:solidFill>
                <a:latin typeface="Arial MT"/>
                <a:cs typeface="Arial MT"/>
              </a:rPr>
              <a:t>HER</a:t>
            </a:r>
            <a:endParaRPr sz="4800">
              <a:latin typeface="Arial MT"/>
              <a:cs typeface="Arial MT"/>
            </a:endParaRPr>
          </a:p>
          <a:p>
            <a:pPr marL="299085" marR="5080">
              <a:lnSpc>
                <a:spcPct val="100000"/>
              </a:lnSpc>
              <a:spcBef>
                <a:spcPts val="10"/>
              </a:spcBef>
            </a:pPr>
            <a:r>
              <a:rPr dirty="0" sz="4800" spc="50">
                <a:solidFill>
                  <a:srgbClr val="FFFFFF"/>
                </a:solidFill>
                <a:latin typeface="Arial MT"/>
                <a:cs typeface="Arial MT"/>
              </a:rPr>
              <a:t>MOTHER’S</a:t>
            </a:r>
            <a:r>
              <a:rPr dirty="0" sz="4800" spc="-1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70">
                <a:solidFill>
                  <a:srgbClr val="FFFFFF"/>
                </a:solidFill>
                <a:latin typeface="Arial MT"/>
                <a:cs typeface="Arial MT"/>
              </a:rPr>
              <a:t>COU</a:t>
            </a:r>
            <a:r>
              <a:rPr dirty="0" sz="4800" spc="5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4800" spc="6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4800" spc="-11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800" spc="-455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4800" spc="7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48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25">
                <a:latin typeface="Arial MT"/>
                <a:cs typeface="Arial MT"/>
              </a:rPr>
              <a:t>AS</a:t>
            </a:r>
            <a:r>
              <a:rPr dirty="0" sz="4800" spc="-185">
                <a:latin typeface="Arial MT"/>
                <a:cs typeface="Arial MT"/>
              </a:rPr>
              <a:t> </a:t>
            </a:r>
            <a:r>
              <a:rPr dirty="0" sz="4800" spc="95">
                <a:latin typeface="Arial MT"/>
                <a:cs typeface="Arial MT"/>
              </a:rPr>
              <a:t>WELL</a:t>
            </a:r>
            <a:r>
              <a:rPr dirty="0" sz="4800" spc="-160">
                <a:latin typeface="Arial MT"/>
                <a:cs typeface="Arial MT"/>
              </a:rPr>
              <a:t> </a:t>
            </a:r>
            <a:r>
              <a:rPr dirty="0" sz="4800" spc="100">
                <a:latin typeface="Arial MT"/>
                <a:cs typeface="Arial MT"/>
              </a:rPr>
              <a:t>AS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65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PRIVILEGE</a:t>
            </a:r>
            <a:r>
              <a:rPr dirty="0" sz="4800" spc="-185">
                <a:latin typeface="Arial MT"/>
                <a:cs typeface="Arial MT"/>
              </a:rPr>
              <a:t> </a:t>
            </a:r>
            <a:r>
              <a:rPr dirty="0" sz="4800" spc="75">
                <a:latin typeface="Arial MT"/>
                <a:cs typeface="Arial MT"/>
              </a:rPr>
              <a:t>FE</a:t>
            </a:r>
            <a:r>
              <a:rPr dirty="0" sz="4800" spc="-484">
                <a:latin typeface="Arial MT"/>
                <a:cs typeface="Arial MT"/>
              </a:rPr>
              <a:t>L</a:t>
            </a:r>
            <a:r>
              <a:rPr dirty="0" sz="4800" spc="75">
                <a:latin typeface="Arial MT"/>
                <a:cs typeface="Arial MT"/>
              </a:rPr>
              <a:t>T</a:t>
            </a:r>
            <a:r>
              <a:rPr dirty="0" sz="4800" spc="-160">
                <a:latin typeface="Arial MT"/>
                <a:cs typeface="Arial MT"/>
              </a:rPr>
              <a:t> </a:t>
            </a:r>
            <a:r>
              <a:rPr dirty="0" sz="4800" spc="95">
                <a:latin typeface="Arial MT"/>
                <a:cs typeface="Arial MT"/>
              </a:rPr>
              <a:t>WHICH</a:t>
            </a:r>
            <a:r>
              <a:rPr dirty="0" sz="4800" spc="-165">
                <a:latin typeface="Arial MT"/>
                <a:cs typeface="Arial MT"/>
              </a:rPr>
              <a:t> </a:t>
            </a:r>
            <a:r>
              <a:rPr dirty="0" sz="4800" spc="45">
                <a:latin typeface="Arial MT"/>
                <a:cs typeface="Arial MT"/>
              </a:rPr>
              <a:t>GIVES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70">
                <a:latin typeface="Arial MT"/>
                <a:cs typeface="Arial MT"/>
              </a:rPr>
              <a:t>CHARACTER</a:t>
            </a:r>
            <a:r>
              <a:rPr dirty="0" sz="4800" spc="-18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DISCOMFO</a:t>
            </a:r>
            <a:r>
              <a:rPr dirty="0" sz="4800" spc="-165">
                <a:latin typeface="Arial MT"/>
                <a:cs typeface="Arial MT"/>
              </a:rPr>
              <a:t>R</a:t>
            </a:r>
            <a:r>
              <a:rPr dirty="0" sz="4800" spc="-525">
                <a:latin typeface="Arial MT"/>
                <a:cs typeface="Arial MT"/>
              </a:rPr>
              <a:t>T</a:t>
            </a:r>
            <a:r>
              <a:rPr dirty="0" sz="4800" spc="65">
                <a:latin typeface="Arial MT"/>
                <a:cs typeface="Arial MT"/>
              </a:rPr>
              <a:t>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3684" y="1559559"/>
            <a:ext cx="10823575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299085" algn="l"/>
                <a:tab pos="552450" algn="l"/>
              </a:tabLst>
            </a:pPr>
            <a:r>
              <a:rPr dirty="0" sz="4800" spc="90">
                <a:latin typeface="Arial MT"/>
                <a:cs typeface="Arial MT"/>
              </a:rPr>
              <a:t>	</a:t>
            </a:r>
            <a:r>
              <a:rPr dirty="0" sz="4800" spc="90">
                <a:latin typeface="Arial MT"/>
                <a:cs typeface="Arial MT"/>
              </a:rPr>
              <a:t>LAUREL</a:t>
            </a:r>
            <a:r>
              <a:rPr dirty="0" sz="4800" spc="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FANTAUZZO,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HERSELF </a:t>
            </a:r>
            <a:r>
              <a:rPr dirty="0" sz="4800">
                <a:latin typeface="Arial MT"/>
                <a:cs typeface="Arial MT"/>
              </a:rPr>
              <a:t>EXPLAINS</a:t>
            </a:r>
            <a:r>
              <a:rPr dirty="0" sz="4800" spc="-5">
                <a:latin typeface="Arial MT"/>
                <a:cs typeface="Arial MT"/>
              </a:rPr>
              <a:t> </a:t>
            </a:r>
            <a:r>
              <a:rPr dirty="0" sz="4800" spc="7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dirty="0" sz="4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95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4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14">
                <a:solidFill>
                  <a:srgbClr val="FFFFFF"/>
                </a:solidFill>
                <a:latin typeface="Arial MT"/>
                <a:cs typeface="Arial MT"/>
              </a:rPr>
              <a:t>INDIVIDUAL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EXPERIENCES</a:t>
            </a:r>
            <a:r>
              <a:rPr dirty="0" sz="48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65">
                <a:solidFill>
                  <a:srgbClr val="FFFFFF"/>
                </a:solidFill>
                <a:latin typeface="Arial MT"/>
                <a:cs typeface="Arial MT"/>
              </a:rPr>
              <a:t>INEQUALITY</a:t>
            </a:r>
            <a:r>
              <a:rPr dirty="0" sz="48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BASED </a:t>
            </a:r>
            <a:r>
              <a:rPr dirty="0" sz="4800" spc="105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48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14">
                <a:solidFill>
                  <a:srgbClr val="FFFFFF"/>
                </a:solidFill>
                <a:latin typeface="Arial MT"/>
                <a:cs typeface="Arial MT"/>
              </a:rPr>
              <a:t>ONE’S</a:t>
            </a:r>
            <a:r>
              <a:rPr dirty="0" sz="48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65">
                <a:solidFill>
                  <a:srgbClr val="FFFFFF"/>
                </a:solidFill>
                <a:latin typeface="Arial MT"/>
                <a:cs typeface="Arial MT"/>
              </a:rPr>
              <a:t>SKIN</a:t>
            </a:r>
            <a:r>
              <a:rPr dirty="0" sz="48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COLOR</a:t>
            </a:r>
            <a:r>
              <a:rPr dirty="0" sz="48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65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48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3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PHILIPPINES.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3684" y="1559559"/>
            <a:ext cx="10878820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SzPct val="80208"/>
              <a:buFont typeface="Wingdings"/>
              <a:buChar char=""/>
              <a:tabLst>
                <a:tab pos="299085" algn="l"/>
                <a:tab pos="552450" algn="l"/>
                <a:tab pos="9365615" algn="l"/>
              </a:tabLst>
            </a:pP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COLORISM</a:t>
            </a:r>
            <a:r>
              <a:rPr dirty="0" sz="4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95">
                <a:latin typeface="Arial MT"/>
                <a:cs typeface="Arial MT"/>
              </a:rPr>
              <a:t>WHICH</a:t>
            </a:r>
            <a:r>
              <a:rPr dirty="0" sz="4800" spc="15">
                <a:latin typeface="Arial MT"/>
                <a:cs typeface="Arial MT"/>
              </a:rPr>
              <a:t> </a:t>
            </a:r>
            <a:r>
              <a:rPr dirty="0" sz="4800" spc="45">
                <a:latin typeface="Arial MT"/>
                <a:cs typeface="Arial MT"/>
              </a:rPr>
              <a:t>GIVES </a:t>
            </a:r>
            <a:r>
              <a:rPr dirty="0" sz="4800">
                <a:latin typeface="Arial MT"/>
                <a:cs typeface="Arial MT"/>
              </a:rPr>
              <a:t>DIFFERENT</a:t>
            </a:r>
            <a:r>
              <a:rPr dirty="0" sz="4800" spc="-5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TREATMENT</a:t>
            </a:r>
            <a:r>
              <a:rPr dirty="0" sz="4800" spc="-85">
                <a:latin typeface="Arial MT"/>
                <a:cs typeface="Arial MT"/>
              </a:rPr>
              <a:t> </a:t>
            </a:r>
            <a:r>
              <a:rPr dirty="0" sz="4800" spc="135">
                <a:latin typeface="Arial MT"/>
                <a:cs typeface="Arial MT"/>
              </a:rPr>
              <a:t>AND </a:t>
            </a:r>
            <a:r>
              <a:rPr dirty="0" sz="4800">
                <a:latin typeface="Arial MT"/>
                <a:cs typeface="Arial MT"/>
              </a:rPr>
              <a:t>ADVANTAGES</a:t>
            </a:r>
            <a:r>
              <a:rPr dirty="0" sz="4800" spc="-7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-15">
                <a:latin typeface="Arial MT"/>
                <a:cs typeface="Arial MT"/>
              </a:rPr>
              <a:t> </a:t>
            </a:r>
            <a:r>
              <a:rPr dirty="0" sz="4800" spc="220">
                <a:latin typeface="Arial MT"/>
                <a:cs typeface="Arial MT"/>
              </a:rPr>
              <a:t>A</a:t>
            </a:r>
            <a:r>
              <a:rPr dirty="0" sz="4800" spc="-35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PERSON,</a:t>
            </a:r>
            <a:r>
              <a:rPr dirty="0" sz="4800">
                <a:latin typeface="Arial MT"/>
                <a:cs typeface="Arial MT"/>
              </a:rPr>
              <a:t>	</a:t>
            </a:r>
            <a:r>
              <a:rPr dirty="0" sz="4800" spc="120">
                <a:latin typeface="Arial MT"/>
                <a:cs typeface="Arial MT"/>
              </a:rPr>
              <a:t>WILL </a:t>
            </a:r>
            <a:r>
              <a:rPr dirty="0" sz="4800">
                <a:latin typeface="Arial MT"/>
                <a:cs typeface="Arial MT"/>
              </a:rPr>
              <a:t>EITHER</a:t>
            </a:r>
            <a:r>
              <a:rPr dirty="0" sz="4800" spc="-80">
                <a:latin typeface="Arial MT"/>
                <a:cs typeface="Arial MT"/>
              </a:rPr>
              <a:t> </a:t>
            </a:r>
            <a:r>
              <a:rPr dirty="0" sz="4800" spc="55">
                <a:solidFill>
                  <a:srgbClr val="FFFFFF"/>
                </a:solidFill>
                <a:latin typeface="Arial MT"/>
                <a:cs typeface="Arial MT"/>
              </a:rPr>
              <a:t>GIVE</a:t>
            </a:r>
            <a:r>
              <a:rPr dirty="0" sz="48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22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48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80">
                <a:solidFill>
                  <a:srgbClr val="FFFFFF"/>
                </a:solidFill>
                <a:latin typeface="Arial MT"/>
                <a:cs typeface="Arial MT"/>
              </a:rPr>
              <a:t>BURDEN</a:t>
            </a:r>
            <a:r>
              <a:rPr dirty="0" sz="48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48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70">
                <a:solidFill>
                  <a:srgbClr val="FFFFFF"/>
                </a:solidFill>
                <a:latin typeface="Arial MT"/>
                <a:cs typeface="Arial MT"/>
              </a:rPr>
              <a:t>AN </a:t>
            </a:r>
            <a:r>
              <a:rPr dirty="0" sz="4800" spc="4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dirty="0" sz="4800" spc="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4800" spc="40">
                <a:solidFill>
                  <a:srgbClr val="FFFFFF"/>
                </a:solidFill>
                <a:latin typeface="Arial MT"/>
                <a:cs typeface="Arial MT"/>
              </a:rPr>
              <a:t>ITLEME</a:t>
            </a:r>
            <a:r>
              <a:rPr dirty="0" sz="4800" spc="1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4800" spc="-55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4800" spc="4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3684" y="2291334"/>
            <a:ext cx="1073340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299085" algn="l"/>
                <a:tab pos="552450" algn="l"/>
              </a:tabLst>
            </a:pPr>
            <a:r>
              <a:rPr dirty="0" sz="4800" spc="55">
                <a:latin typeface="Arial MT"/>
                <a:cs typeface="Arial MT"/>
              </a:rPr>
              <a:t>	</a:t>
            </a:r>
            <a:r>
              <a:rPr dirty="0" sz="4800" spc="55">
                <a:latin typeface="Arial MT"/>
                <a:cs typeface="Arial MT"/>
              </a:rPr>
              <a:t>HOWEVER,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80">
                <a:latin typeface="Arial MT"/>
                <a:cs typeface="Arial MT"/>
              </a:rPr>
              <a:t>THIS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ARE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135">
                <a:latin typeface="Arial MT"/>
                <a:cs typeface="Arial MT"/>
              </a:rPr>
              <a:t>JUST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170">
                <a:latin typeface="Arial MT"/>
                <a:cs typeface="Arial MT"/>
              </a:rPr>
              <a:t>A </a:t>
            </a:r>
            <a:r>
              <a:rPr dirty="0" sz="4800">
                <a:latin typeface="Arial MT"/>
                <a:cs typeface="Arial MT"/>
              </a:rPr>
              <a:t>FEW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THE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50">
                <a:latin typeface="Arial MT"/>
                <a:cs typeface="Arial MT"/>
              </a:rPr>
              <a:t>ISSUES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THAT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40">
                <a:latin typeface="Arial MT"/>
                <a:cs typeface="Arial MT"/>
              </a:rPr>
              <a:t>ARE </a:t>
            </a:r>
            <a:r>
              <a:rPr dirty="0" sz="4800" spc="55">
                <a:latin typeface="Arial MT"/>
                <a:cs typeface="Arial MT"/>
              </a:rPr>
              <a:t>RAISED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165">
                <a:latin typeface="Arial MT"/>
                <a:cs typeface="Arial MT"/>
              </a:rPr>
              <a:t>IN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130">
                <a:latin typeface="Arial MT"/>
                <a:cs typeface="Arial MT"/>
              </a:rPr>
              <a:t>S</a:t>
            </a:r>
            <a:r>
              <a:rPr dirty="0" sz="4800" spc="65">
                <a:latin typeface="Arial MT"/>
                <a:cs typeface="Arial MT"/>
              </a:rPr>
              <a:t>T</a:t>
            </a:r>
            <a:r>
              <a:rPr dirty="0" sz="4800" spc="125">
                <a:latin typeface="Arial MT"/>
                <a:cs typeface="Arial MT"/>
              </a:rPr>
              <a:t>O</a:t>
            </a:r>
            <a:r>
              <a:rPr dirty="0" sz="4800" spc="-55">
                <a:latin typeface="Arial MT"/>
                <a:cs typeface="Arial MT"/>
              </a:rPr>
              <a:t>R</a:t>
            </a:r>
            <a:r>
              <a:rPr dirty="0" sz="4800" spc="-459">
                <a:latin typeface="Arial MT"/>
                <a:cs typeface="Arial MT"/>
              </a:rPr>
              <a:t>Y</a:t>
            </a:r>
            <a:r>
              <a:rPr dirty="0" sz="4800" spc="130">
                <a:latin typeface="Arial MT"/>
                <a:cs typeface="Arial MT"/>
              </a:rPr>
              <a:t>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3684" y="1559559"/>
            <a:ext cx="11092180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299085" algn="l"/>
                <a:tab pos="552450" algn="l"/>
              </a:tabLst>
            </a:pPr>
            <a:r>
              <a:rPr dirty="0" sz="4800" spc="165">
                <a:latin typeface="Arial MT"/>
                <a:cs typeface="Arial MT"/>
              </a:rPr>
              <a:t>	</a:t>
            </a:r>
            <a:r>
              <a:rPr dirty="0" sz="4800" spc="165">
                <a:latin typeface="Arial MT"/>
                <a:cs typeface="Arial MT"/>
              </a:rPr>
              <a:t>IN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THE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105">
                <a:latin typeface="Arial MT"/>
                <a:cs typeface="Arial MT"/>
              </a:rPr>
              <a:t>LAST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-75">
                <a:latin typeface="Arial MT"/>
                <a:cs typeface="Arial MT"/>
              </a:rPr>
              <a:t>PART</a:t>
            </a:r>
            <a:r>
              <a:rPr dirty="0" sz="4800" spc="-16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120">
                <a:latin typeface="Arial MT"/>
                <a:cs typeface="Arial MT"/>
              </a:rPr>
              <a:t>ESS</a:t>
            </a:r>
            <a:r>
              <a:rPr dirty="0" sz="4800" spc="-150">
                <a:latin typeface="Arial MT"/>
                <a:cs typeface="Arial MT"/>
              </a:rPr>
              <a:t>A</a:t>
            </a:r>
            <a:r>
              <a:rPr dirty="0" sz="4800" spc="-395">
                <a:latin typeface="Arial MT"/>
                <a:cs typeface="Arial MT"/>
              </a:rPr>
              <a:t>Y</a:t>
            </a:r>
            <a:r>
              <a:rPr dirty="0" sz="4800" spc="125">
                <a:latin typeface="Arial MT"/>
                <a:cs typeface="Arial MT"/>
              </a:rPr>
              <a:t>,</a:t>
            </a:r>
            <a:r>
              <a:rPr dirty="0" sz="4800" spc="-10">
                <a:latin typeface="Arial MT"/>
                <a:cs typeface="Arial MT"/>
              </a:rPr>
              <a:t> EVERYONE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IS</a:t>
            </a:r>
            <a:r>
              <a:rPr dirty="0" sz="4800" spc="-170">
                <a:latin typeface="Arial MT"/>
                <a:cs typeface="Arial MT"/>
              </a:rPr>
              <a:t> </a:t>
            </a:r>
            <a:r>
              <a:rPr dirty="0" sz="4800" spc="80">
                <a:latin typeface="Arial MT"/>
                <a:cs typeface="Arial MT"/>
              </a:rPr>
              <a:t>SOAKED</a:t>
            </a:r>
            <a:r>
              <a:rPr dirty="0" sz="4800" spc="-190">
                <a:latin typeface="Arial MT"/>
                <a:cs typeface="Arial MT"/>
              </a:rPr>
              <a:t> </a:t>
            </a:r>
            <a:r>
              <a:rPr dirty="0" sz="4800" spc="165">
                <a:latin typeface="Arial MT"/>
                <a:cs typeface="Arial MT"/>
              </a:rPr>
              <a:t>IN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114">
                <a:latin typeface="Arial MT"/>
                <a:cs typeface="Arial MT"/>
              </a:rPr>
              <a:t>RAIN </a:t>
            </a:r>
            <a:r>
              <a:rPr dirty="0" sz="4800" spc="165">
                <a:latin typeface="Arial MT"/>
                <a:cs typeface="Arial MT"/>
              </a:rPr>
              <a:t>AND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AUTHOR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90">
                <a:latin typeface="Arial MT"/>
                <a:cs typeface="Arial MT"/>
              </a:rPr>
              <a:t>DECLINES</a:t>
            </a:r>
            <a:r>
              <a:rPr dirty="0" sz="4800" spc="-160">
                <a:latin typeface="Arial MT"/>
                <a:cs typeface="Arial MT"/>
              </a:rPr>
              <a:t> </a:t>
            </a:r>
            <a:r>
              <a:rPr dirty="0" sz="4800" spc="170">
                <a:latin typeface="Arial MT"/>
                <a:cs typeface="Arial MT"/>
              </a:rPr>
              <a:t>AN </a:t>
            </a:r>
            <a:r>
              <a:rPr dirty="0" sz="4800">
                <a:latin typeface="Arial MT"/>
                <a:cs typeface="Arial MT"/>
              </a:rPr>
              <a:t>OFFER</a:t>
            </a:r>
            <a:r>
              <a:rPr dirty="0" sz="4800" spc="-20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195">
                <a:latin typeface="Arial MT"/>
                <a:cs typeface="Arial MT"/>
              </a:rPr>
              <a:t> </a:t>
            </a:r>
            <a:r>
              <a:rPr dirty="0" sz="4800" spc="114">
                <a:latin typeface="Arial MT"/>
                <a:cs typeface="Arial MT"/>
              </a:rPr>
              <a:t>BEING</a:t>
            </a:r>
            <a:r>
              <a:rPr dirty="0" sz="4800" spc="-200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S</a:t>
            </a:r>
            <a:r>
              <a:rPr dirty="0" sz="4800" spc="35">
                <a:latin typeface="Arial MT"/>
                <a:cs typeface="Arial MT"/>
              </a:rPr>
              <a:t>H</a:t>
            </a:r>
            <a:r>
              <a:rPr dirty="0" sz="4800" spc="55">
                <a:latin typeface="Arial MT"/>
                <a:cs typeface="Arial MT"/>
              </a:rPr>
              <a:t>E</a:t>
            </a:r>
            <a:r>
              <a:rPr dirty="0" sz="4800" spc="-509">
                <a:latin typeface="Arial MT"/>
                <a:cs typeface="Arial MT"/>
              </a:rPr>
              <a:t>L</a:t>
            </a:r>
            <a:r>
              <a:rPr dirty="0" sz="4800" spc="50">
                <a:latin typeface="Arial MT"/>
                <a:cs typeface="Arial MT"/>
              </a:rPr>
              <a:t>TERE</a:t>
            </a:r>
            <a:r>
              <a:rPr dirty="0" sz="4800" spc="55">
                <a:latin typeface="Arial MT"/>
                <a:cs typeface="Arial MT"/>
              </a:rPr>
              <a:t>D</a:t>
            </a:r>
            <a:r>
              <a:rPr dirty="0" sz="4800" spc="-204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BY</a:t>
            </a:r>
            <a:r>
              <a:rPr dirty="0" sz="4800" spc="-200">
                <a:latin typeface="Arial MT"/>
                <a:cs typeface="Arial MT"/>
              </a:rPr>
              <a:t> </a:t>
            </a:r>
            <a:r>
              <a:rPr dirty="0" sz="4800" spc="170">
                <a:latin typeface="Arial MT"/>
                <a:cs typeface="Arial MT"/>
              </a:rPr>
              <a:t>A </a:t>
            </a:r>
            <a:r>
              <a:rPr dirty="0" sz="4800">
                <a:latin typeface="Arial MT"/>
                <a:cs typeface="Arial MT"/>
              </a:rPr>
              <a:t>GUARD,</a:t>
            </a:r>
            <a:r>
              <a:rPr dirty="0" sz="4800" spc="-75">
                <a:latin typeface="Arial MT"/>
                <a:cs typeface="Arial MT"/>
              </a:rPr>
              <a:t> </a:t>
            </a:r>
            <a:r>
              <a:rPr dirty="0" sz="4800" spc="-50">
                <a:latin typeface="Arial MT"/>
                <a:cs typeface="Arial MT"/>
              </a:rPr>
              <a:t>-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3684" y="1925002"/>
            <a:ext cx="11577320" cy="2953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spc="85">
                <a:latin typeface="Arial MT"/>
                <a:cs typeface="Arial MT"/>
              </a:rPr>
              <a:t>HENCE,</a:t>
            </a:r>
            <a:r>
              <a:rPr dirty="0" sz="4800" spc="-95">
                <a:latin typeface="Arial MT"/>
                <a:cs typeface="Arial MT"/>
              </a:rPr>
              <a:t> </a:t>
            </a:r>
            <a:r>
              <a:rPr dirty="0" sz="4800" spc="9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48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REPRESENTS</a:t>
            </a:r>
            <a:r>
              <a:rPr dirty="0" sz="48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3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EQUALITY DESIRED</a:t>
            </a:r>
            <a:r>
              <a:rPr dirty="0" sz="4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4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4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50">
                <a:solidFill>
                  <a:srgbClr val="FFFFFF"/>
                </a:solidFill>
                <a:latin typeface="Arial MT"/>
                <a:cs typeface="Arial MT"/>
              </a:rPr>
              <a:t>AUTHOR </a:t>
            </a:r>
            <a:r>
              <a:rPr dirty="0" sz="4800" spc="9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48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480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90">
                <a:solidFill>
                  <a:srgbClr val="FFFFFF"/>
                </a:solidFill>
                <a:latin typeface="Arial MT"/>
                <a:cs typeface="Arial MT"/>
              </a:rPr>
              <a:t>FILIPINOS</a:t>
            </a:r>
            <a:r>
              <a:rPr dirty="0" sz="48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6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480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48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55">
                <a:solidFill>
                  <a:srgbClr val="FFFFFF"/>
                </a:solidFill>
                <a:latin typeface="Arial MT"/>
                <a:cs typeface="Arial MT"/>
              </a:rPr>
              <a:t>WANTS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4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BECOME</a:t>
            </a:r>
            <a:r>
              <a:rPr dirty="0" sz="4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ONE.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3677" y="-175323"/>
            <a:ext cx="10951210" cy="4681220"/>
          </a:xfrm>
          <a:prstGeom prst="rect">
            <a:avLst/>
          </a:prstGeom>
        </p:spPr>
        <p:txBody>
          <a:bodyPr wrap="square" lIns="0" tIns="400050" rIns="0" bIns="0" rtlCol="0" vert="horz">
            <a:spAutoFit/>
          </a:bodyPr>
          <a:lstStyle/>
          <a:p>
            <a:pPr marL="563880">
              <a:lnSpc>
                <a:spcPct val="100000"/>
              </a:lnSpc>
              <a:spcBef>
                <a:spcPts val="3150"/>
              </a:spcBef>
            </a:pPr>
            <a:r>
              <a:rPr dirty="0" sz="4800" spc="405">
                <a:solidFill>
                  <a:srgbClr val="FFFFFF"/>
                </a:solidFill>
                <a:latin typeface="Georgia"/>
                <a:cs typeface="Georgia"/>
              </a:rPr>
              <a:t>ACTIVITY</a:t>
            </a:r>
            <a:r>
              <a:rPr dirty="0" sz="4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800">
                <a:solidFill>
                  <a:srgbClr val="FFFFFF"/>
                </a:solidFill>
                <a:latin typeface="Georgia"/>
                <a:cs typeface="Georgia"/>
              </a:rPr>
              <a:t>#</a:t>
            </a:r>
            <a:r>
              <a:rPr dirty="0" sz="4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800" spc="11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4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55"/>
              </a:spcBef>
            </a:pPr>
            <a:r>
              <a:rPr dirty="0" sz="4800" spc="-80">
                <a:latin typeface="Arial MT"/>
                <a:cs typeface="Arial MT"/>
              </a:rPr>
              <a:t>PART</a:t>
            </a:r>
            <a:r>
              <a:rPr dirty="0" sz="4800" spc="-254">
                <a:latin typeface="Arial MT"/>
                <a:cs typeface="Arial MT"/>
              </a:rPr>
              <a:t> </a:t>
            </a:r>
            <a:r>
              <a:rPr dirty="0" sz="4800" spc="110">
                <a:latin typeface="Arial MT"/>
                <a:cs typeface="Arial MT"/>
              </a:rPr>
              <a:t>1</a:t>
            </a:r>
            <a:endParaRPr sz="4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1745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299085" algn="l"/>
                <a:tab pos="552450" algn="l"/>
              </a:tabLst>
            </a:pPr>
            <a:r>
              <a:rPr dirty="0" sz="4800" spc="85">
                <a:latin typeface="Arial MT"/>
                <a:cs typeface="Arial MT"/>
              </a:rPr>
              <a:t>	</a:t>
            </a:r>
            <a:r>
              <a:rPr dirty="0" sz="4800" spc="85">
                <a:latin typeface="Arial MT"/>
                <a:cs typeface="Arial MT"/>
              </a:rPr>
              <a:t>A</a:t>
            </a:r>
            <a:r>
              <a:rPr dirty="0" sz="4800" spc="30">
                <a:latin typeface="Arial MT"/>
                <a:cs typeface="Arial MT"/>
              </a:rPr>
              <a:t>N</a:t>
            </a:r>
            <a:r>
              <a:rPr dirty="0" sz="4800" spc="85">
                <a:latin typeface="Arial MT"/>
                <a:cs typeface="Arial MT"/>
              </a:rPr>
              <a:t>A</a:t>
            </a:r>
            <a:r>
              <a:rPr dirty="0" sz="4800" spc="-465">
                <a:latin typeface="Arial MT"/>
                <a:cs typeface="Arial MT"/>
              </a:rPr>
              <a:t>L</a:t>
            </a:r>
            <a:r>
              <a:rPr dirty="0" sz="4800" spc="85">
                <a:latin typeface="Arial MT"/>
                <a:cs typeface="Arial MT"/>
              </a:rPr>
              <a:t>YZE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THE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-40">
                <a:latin typeface="Arial MT"/>
                <a:cs typeface="Arial MT"/>
              </a:rPr>
              <a:t>ESSAY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165">
                <a:latin typeface="Arial MT"/>
                <a:cs typeface="Arial MT"/>
              </a:rPr>
              <a:t> </a:t>
            </a:r>
            <a:r>
              <a:rPr dirty="0" sz="4800" spc="-10" b="1">
                <a:latin typeface="Arial"/>
                <a:cs typeface="Arial"/>
              </a:rPr>
              <a:t>LAUREL </a:t>
            </a:r>
            <a:r>
              <a:rPr dirty="0" sz="4800" b="1">
                <a:latin typeface="Arial"/>
                <a:cs typeface="Arial"/>
              </a:rPr>
              <a:t>FANTAUZZO</a:t>
            </a:r>
            <a:r>
              <a:rPr dirty="0" sz="4800" spc="-290" b="1">
                <a:latin typeface="Arial"/>
                <a:cs typeface="Arial"/>
              </a:rPr>
              <a:t> </a:t>
            </a:r>
            <a:r>
              <a:rPr dirty="0" sz="4800" spc="150">
                <a:latin typeface="Arial MT"/>
                <a:cs typeface="Arial MT"/>
              </a:rPr>
              <a:t>“UNDER</a:t>
            </a:r>
            <a:r>
              <a:rPr dirty="0" sz="4800" spc="-240">
                <a:latin typeface="Arial MT"/>
                <a:cs typeface="Arial MT"/>
              </a:rPr>
              <a:t> </a:t>
            </a:r>
            <a:r>
              <a:rPr dirty="0" sz="4800" spc="-20">
                <a:latin typeface="Arial MT"/>
                <a:cs typeface="Arial MT"/>
              </a:rPr>
              <a:t>MY</a:t>
            </a:r>
            <a:r>
              <a:rPr dirty="0" sz="4800" spc="-245">
                <a:latin typeface="Arial MT"/>
                <a:cs typeface="Arial MT"/>
              </a:rPr>
              <a:t> </a:t>
            </a:r>
            <a:r>
              <a:rPr dirty="0" sz="4800" spc="110">
                <a:latin typeface="Arial MT"/>
                <a:cs typeface="Arial MT"/>
              </a:rPr>
              <a:t>INVISIBLE </a:t>
            </a:r>
            <a:r>
              <a:rPr dirty="0" sz="4800" spc="150">
                <a:latin typeface="Arial MT"/>
                <a:cs typeface="Arial MT"/>
              </a:rPr>
              <a:t>UMBRELLA”.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26819"/>
            <a:ext cx="12191999" cy="44043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1940"/>
            <a:ext cx="12191999" cy="6294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8754" y="214884"/>
            <a:ext cx="65341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45">
                <a:latin typeface="Georgia"/>
                <a:cs typeface="Georgia"/>
              </a:rPr>
              <a:t>LESSON</a:t>
            </a:r>
            <a:r>
              <a:rPr dirty="0" sz="4800" spc="-30">
                <a:latin typeface="Georgia"/>
                <a:cs typeface="Georgia"/>
              </a:rPr>
              <a:t> </a:t>
            </a:r>
            <a:r>
              <a:rPr dirty="0" sz="4800">
                <a:latin typeface="Georgia"/>
                <a:cs typeface="Georgia"/>
              </a:rPr>
              <a:t>#</a:t>
            </a:r>
            <a:r>
              <a:rPr dirty="0" sz="4800" spc="-25">
                <a:latin typeface="Georgia"/>
                <a:cs typeface="Georgia"/>
              </a:rPr>
              <a:t> </a:t>
            </a:r>
            <a:r>
              <a:rPr dirty="0" sz="4800" spc="160">
                <a:latin typeface="Georgia"/>
                <a:cs typeface="Georgia"/>
              </a:rPr>
              <a:t>4</a:t>
            </a:r>
            <a:r>
              <a:rPr dirty="0" sz="4800" spc="-50">
                <a:latin typeface="Georgia"/>
                <a:cs typeface="Georgia"/>
              </a:rPr>
              <a:t> </a:t>
            </a:r>
            <a:r>
              <a:rPr dirty="0" sz="4800" spc="450">
                <a:latin typeface="Georgia"/>
                <a:cs typeface="Georgia"/>
              </a:rPr>
              <a:t>(ESSAY)</a:t>
            </a:r>
            <a:endParaRPr sz="4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7795" rIns="0" bIns="0" rtlCol="0" vert="horz">
            <a:spAutoFit/>
          </a:bodyPr>
          <a:lstStyle/>
          <a:p>
            <a:pPr marL="3134995" marR="5080" indent="-3122295">
              <a:lnSpc>
                <a:spcPts val="7759"/>
              </a:lnSpc>
              <a:spcBef>
                <a:spcPts val="1085"/>
              </a:spcBef>
            </a:pPr>
            <a:r>
              <a:rPr dirty="0" spc="250"/>
              <a:t>THE</a:t>
            </a:r>
            <a:r>
              <a:rPr dirty="0" spc="75"/>
              <a:t> </a:t>
            </a:r>
            <a:r>
              <a:rPr dirty="0" spc="370"/>
              <a:t>QUESTION</a:t>
            </a:r>
            <a:r>
              <a:rPr dirty="0" spc="80"/>
              <a:t> </a:t>
            </a:r>
            <a:r>
              <a:rPr dirty="0" spc="305"/>
              <a:t>OF </a:t>
            </a:r>
            <a:r>
              <a:rPr dirty="0" spc="500"/>
              <a:t>RACE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6525" rIns="0" bIns="0" rtlCol="0" vert="horz">
            <a:spAutoFit/>
          </a:bodyPr>
          <a:lstStyle/>
          <a:p>
            <a:pPr algn="ctr" marL="12065" marR="5080">
              <a:lnSpc>
                <a:spcPts val="7780"/>
              </a:lnSpc>
              <a:spcBef>
                <a:spcPts val="1075"/>
              </a:spcBef>
            </a:pPr>
            <a:r>
              <a:rPr dirty="0" spc="225"/>
              <a:t>“UNDER</a:t>
            </a:r>
            <a:r>
              <a:rPr dirty="0" spc="-325"/>
              <a:t> </a:t>
            </a:r>
            <a:r>
              <a:rPr dirty="0" spc="-30"/>
              <a:t>MY</a:t>
            </a:r>
            <a:r>
              <a:rPr dirty="0" spc="-320"/>
              <a:t> </a:t>
            </a:r>
            <a:r>
              <a:rPr dirty="0" spc="200"/>
              <a:t>INVISIBLE </a:t>
            </a:r>
            <a:r>
              <a:rPr dirty="0" spc="225"/>
              <a:t>UMBRELLA”</a:t>
            </a:r>
          </a:p>
          <a:p>
            <a:pPr algn="ctr" marL="187325">
              <a:lnSpc>
                <a:spcPct val="100000"/>
              </a:lnSpc>
              <a:spcBef>
                <a:spcPts val="1795"/>
              </a:spcBef>
            </a:pPr>
            <a:r>
              <a:rPr dirty="0" sz="6000" spc="-100" b="1">
                <a:latin typeface="Arial"/>
                <a:cs typeface="Arial"/>
              </a:rPr>
              <a:t>BY</a:t>
            </a:r>
            <a:r>
              <a:rPr dirty="0" sz="6000" spc="-320" b="1">
                <a:latin typeface="Arial"/>
                <a:cs typeface="Arial"/>
              </a:rPr>
              <a:t> </a:t>
            </a:r>
            <a:r>
              <a:rPr dirty="0" sz="6000" spc="-20" b="1">
                <a:latin typeface="Arial"/>
                <a:cs typeface="Arial"/>
              </a:rPr>
              <a:t>LAUREL</a:t>
            </a:r>
            <a:r>
              <a:rPr dirty="0" sz="6000" spc="-380" b="1">
                <a:latin typeface="Arial"/>
                <a:cs typeface="Arial"/>
              </a:rPr>
              <a:t> </a:t>
            </a:r>
            <a:r>
              <a:rPr dirty="0" sz="6000" spc="-10" b="1">
                <a:latin typeface="Arial"/>
                <a:cs typeface="Arial"/>
              </a:rPr>
              <a:t>FANTAUZZO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63600"/>
            <a:ext cx="12191999" cy="50368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840"/>
            <a:ext cx="12191999" cy="63525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0"/>
            <a:ext cx="12191999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1940"/>
            <a:ext cx="12191999" cy="62941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3677" y="762392"/>
            <a:ext cx="11028045" cy="4128135"/>
          </a:xfrm>
          <a:prstGeom prst="rect">
            <a:avLst/>
          </a:prstGeom>
        </p:spPr>
        <p:txBody>
          <a:bodyPr wrap="square" lIns="0" tIns="2343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z="4800" spc="-80">
                <a:latin typeface="Arial MT"/>
                <a:cs typeface="Arial MT"/>
              </a:rPr>
              <a:t>PART</a:t>
            </a:r>
            <a:r>
              <a:rPr dirty="0" sz="4800" spc="-254">
                <a:latin typeface="Arial MT"/>
                <a:cs typeface="Arial MT"/>
              </a:rPr>
              <a:t> </a:t>
            </a:r>
            <a:r>
              <a:rPr dirty="0" sz="4800" spc="110">
                <a:latin typeface="Arial MT"/>
                <a:cs typeface="Arial MT"/>
              </a:rPr>
              <a:t>2</a:t>
            </a:r>
            <a:endParaRPr sz="4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1750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299085" algn="l"/>
                <a:tab pos="552450" algn="l"/>
              </a:tabLst>
            </a:pPr>
            <a:r>
              <a:rPr dirty="0" sz="4800">
                <a:latin typeface="Arial MT"/>
                <a:cs typeface="Arial MT"/>
              </a:rPr>
              <a:t>	</a:t>
            </a:r>
            <a:r>
              <a:rPr dirty="0" sz="4800">
                <a:latin typeface="Arial MT"/>
                <a:cs typeface="Arial MT"/>
              </a:rPr>
              <a:t>WHAT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HAVE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YOU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 spc="80">
                <a:latin typeface="Arial MT"/>
                <a:cs typeface="Arial MT"/>
              </a:rPr>
              <a:t>LEARNED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165">
                <a:latin typeface="Arial MT"/>
                <a:cs typeface="Arial MT"/>
              </a:rPr>
              <a:t>IN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 spc="35">
                <a:latin typeface="Arial MT"/>
                <a:cs typeface="Arial MT"/>
              </a:rPr>
              <a:t>THE </a:t>
            </a:r>
            <a:r>
              <a:rPr dirty="0" sz="4800" spc="-35">
                <a:latin typeface="Arial MT"/>
                <a:cs typeface="Arial MT"/>
              </a:rPr>
              <a:t>ESSAY</a:t>
            </a:r>
            <a:r>
              <a:rPr dirty="0" sz="4800" spc="-260">
                <a:latin typeface="Arial MT"/>
                <a:cs typeface="Arial MT"/>
              </a:rPr>
              <a:t> </a:t>
            </a:r>
            <a:r>
              <a:rPr dirty="0" sz="4800" spc="150">
                <a:latin typeface="Arial MT"/>
                <a:cs typeface="Arial MT"/>
              </a:rPr>
              <a:t>“UNDER</a:t>
            </a:r>
            <a:r>
              <a:rPr dirty="0" sz="4800" spc="-235">
                <a:latin typeface="Arial MT"/>
                <a:cs typeface="Arial MT"/>
              </a:rPr>
              <a:t> </a:t>
            </a:r>
            <a:r>
              <a:rPr dirty="0" sz="4800" spc="-20">
                <a:latin typeface="Arial MT"/>
                <a:cs typeface="Arial MT"/>
              </a:rPr>
              <a:t>MY</a:t>
            </a:r>
            <a:r>
              <a:rPr dirty="0" sz="4800" spc="-240">
                <a:latin typeface="Arial MT"/>
                <a:cs typeface="Arial MT"/>
              </a:rPr>
              <a:t> </a:t>
            </a:r>
            <a:r>
              <a:rPr dirty="0" sz="4800" spc="110">
                <a:latin typeface="Arial MT"/>
                <a:cs typeface="Arial MT"/>
              </a:rPr>
              <a:t>INVISIBLE </a:t>
            </a:r>
            <a:r>
              <a:rPr dirty="0" sz="4800" spc="160">
                <a:latin typeface="Arial MT"/>
                <a:cs typeface="Arial MT"/>
              </a:rPr>
              <a:t>UMBRELLA”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BY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-10" b="1">
                <a:latin typeface="Arial"/>
                <a:cs typeface="Arial"/>
              </a:rPr>
              <a:t>LAUREL FANTAUZZO</a:t>
            </a:r>
            <a:r>
              <a:rPr dirty="0" sz="4800" spc="-10">
                <a:latin typeface="Arial MT"/>
                <a:cs typeface="Arial MT"/>
              </a:rPr>
              <a:t>?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3677" y="-175323"/>
            <a:ext cx="11179175" cy="3728085"/>
          </a:xfrm>
          <a:prstGeom prst="rect">
            <a:avLst/>
          </a:prstGeom>
        </p:spPr>
        <p:txBody>
          <a:bodyPr wrap="square" lIns="0" tIns="400050" rIns="0" bIns="0" rtlCol="0" vert="horz">
            <a:spAutoFit/>
          </a:bodyPr>
          <a:lstStyle/>
          <a:p>
            <a:pPr marL="563880">
              <a:lnSpc>
                <a:spcPct val="100000"/>
              </a:lnSpc>
              <a:spcBef>
                <a:spcPts val="3150"/>
              </a:spcBef>
            </a:pPr>
            <a:r>
              <a:rPr dirty="0" sz="4800" spc="290">
                <a:solidFill>
                  <a:srgbClr val="FFFFFF"/>
                </a:solidFill>
                <a:latin typeface="Georgia"/>
                <a:cs typeface="Georgia"/>
              </a:rPr>
              <a:t>ASSIGNMENT</a:t>
            </a:r>
            <a:r>
              <a:rPr dirty="0" sz="4800" spc="-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800">
                <a:solidFill>
                  <a:srgbClr val="FFFFFF"/>
                </a:solidFill>
                <a:latin typeface="Georgia"/>
                <a:cs typeface="Georgia"/>
              </a:rPr>
              <a:t>#</a:t>
            </a:r>
            <a:r>
              <a:rPr dirty="0" sz="48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800" spc="11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48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3055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299085" algn="l"/>
                <a:tab pos="552450" algn="l"/>
              </a:tabLst>
            </a:pPr>
            <a:r>
              <a:rPr dirty="0" sz="4800" spc="65">
                <a:latin typeface="Arial MT"/>
                <a:cs typeface="Arial MT"/>
              </a:rPr>
              <a:t>	</a:t>
            </a:r>
            <a:r>
              <a:rPr dirty="0" sz="4800" spc="65">
                <a:latin typeface="Arial MT"/>
                <a:cs typeface="Arial MT"/>
              </a:rPr>
              <a:t>READ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 spc="165">
                <a:latin typeface="Arial MT"/>
                <a:cs typeface="Arial MT"/>
              </a:rPr>
              <a:t>AND</a:t>
            </a:r>
            <a:r>
              <a:rPr dirty="0" sz="4800" spc="-160">
                <a:latin typeface="Arial MT"/>
                <a:cs typeface="Arial MT"/>
              </a:rPr>
              <a:t> </a:t>
            </a:r>
            <a:r>
              <a:rPr dirty="0" sz="4800" spc="85">
                <a:latin typeface="Arial MT"/>
                <a:cs typeface="Arial MT"/>
              </a:rPr>
              <a:t>A</a:t>
            </a:r>
            <a:r>
              <a:rPr dirty="0" sz="4800" spc="25">
                <a:latin typeface="Arial MT"/>
                <a:cs typeface="Arial MT"/>
              </a:rPr>
              <a:t>N</a:t>
            </a:r>
            <a:r>
              <a:rPr dirty="0" sz="4800" spc="85">
                <a:latin typeface="Arial MT"/>
                <a:cs typeface="Arial MT"/>
              </a:rPr>
              <a:t>A</a:t>
            </a:r>
            <a:r>
              <a:rPr dirty="0" sz="4800" spc="-470">
                <a:latin typeface="Arial MT"/>
                <a:cs typeface="Arial MT"/>
              </a:rPr>
              <a:t>L</a:t>
            </a:r>
            <a:r>
              <a:rPr dirty="0" sz="4800" spc="85">
                <a:latin typeface="Arial MT"/>
                <a:cs typeface="Arial MT"/>
              </a:rPr>
              <a:t>YZE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-35">
                <a:latin typeface="Arial MT"/>
                <a:cs typeface="Arial MT"/>
              </a:rPr>
              <a:t>ESSAY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320">
                <a:latin typeface="Arial MT"/>
                <a:cs typeface="Arial MT"/>
              </a:rPr>
              <a:t>“A </a:t>
            </a:r>
            <a:r>
              <a:rPr dirty="0" sz="4800" spc="70">
                <a:latin typeface="Arial MT"/>
                <a:cs typeface="Arial MT"/>
              </a:rPr>
              <a:t>SONG</a:t>
            </a:r>
            <a:r>
              <a:rPr dirty="0" sz="4800" spc="-1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10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TWO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145">
                <a:latin typeface="Arial MT"/>
                <a:cs typeface="Arial MT"/>
              </a:rPr>
              <a:t>CITIES”</a:t>
            </a:r>
            <a:r>
              <a:rPr dirty="0" sz="4800" spc="-110">
                <a:latin typeface="Arial MT"/>
                <a:cs typeface="Arial MT"/>
              </a:rPr>
              <a:t> </a:t>
            </a:r>
            <a:r>
              <a:rPr dirty="0" sz="4800" spc="-25">
                <a:latin typeface="Arial MT"/>
                <a:cs typeface="Arial MT"/>
              </a:rPr>
              <a:t>BY </a:t>
            </a:r>
            <a:r>
              <a:rPr dirty="0" sz="4800" spc="80">
                <a:latin typeface="Arial MT"/>
                <a:cs typeface="Arial MT"/>
              </a:rPr>
              <a:t>LAWRENCE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 spc="180">
                <a:latin typeface="Arial MT"/>
                <a:cs typeface="Arial MT"/>
              </a:rPr>
              <a:t>L.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YPIL.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8754" y="214884"/>
            <a:ext cx="11748770" cy="39262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54">
                <a:latin typeface="Georgia"/>
                <a:cs typeface="Georgia"/>
              </a:rPr>
              <a:t>MARKER:</a:t>
            </a:r>
            <a:endParaRPr sz="4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4800">
              <a:latin typeface="Georgia"/>
              <a:cs typeface="Georgia"/>
            </a:endParaRPr>
          </a:p>
          <a:p>
            <a:pPr marL="582930" indent="-540385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582930" algn="l"/>
              </a:tabLst>
            </a:pPr>
            <a:r>
              <a:rPr dirty="0" sz="4800" spc="85">
                <a:latin typeface="Arial MT"/>
                <a:cs typeface="Arial MT"/>
              </a:rPr>
              <a:t>LIMINALITY</a:t>
            </a:r>
            <a:endParaRPr sz="4800">
              <a:latin typeface="Arial MT"/>
              <a:cs typeface="Arial MT"/>
            </a:endParaRPr>
          </a:p>
          <a:p>
            <a:pPr marL="42545" marR="5080">
              <a:lnSpc>
                <a:spcPct val="100000"/>
              </a:lnSpc>
              <a:spcBef>
                <a:spcPts val="1739"/>
              </a:spcBef>
            </a:pPr>
            <a:r>
              <a:rPr dirty="0" sz="4800">
                <a:latin typeface="Arial MT"/>
                <a:cs typeface="Arial MT"/>
              </a:rPr>
              <a:t>-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IS</a:t>
            </a:r>
            <a:r>
              <a:rPr dirty="0" sz="4800" spc="-95">
                <a:latin typeface="Arial MT"/>
                <a:cs typeface="Arial MT"/>
              </a:rPr>
              <a:t> </a:t>
            </a:r>
            <a:r>
              <a:rPr dirty="0" sz="4800" spc="220">
                <a:latin typeface="Arial MT"/>
                <a:cs typeface="Arial MT"/>
              </a:rPr>
              <a:t>A</a:t>
            </a:r>
            <a:r>
              <a:rPr dirty="0" sz="4800" spc="-9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METAPHYSICAL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-45">
                <a:latin typeface="Arial MT"/>
                <a:cs typeface="Arial MT"/>
              </a:rPr>
              <a:t>STATE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95">
                <a:latin typeface="Arial MT"/>
                <a:cs typeface="Arial MT"/>
              </a:rPr>
              <a:t> </a:t>
            </a:r>
            <a:r>
              <a:rPr dirty="0" sz="4800" spc="105">
                <a:latin typeface="Arial MT"/>
                <a:cs typeface="Arial MT"/>
              </a:rPr>
              <a:t>BEING </a:t>
            </a:r>
            <a:r>
              <a:rPr dirty="0" sz="4800" spc="65">
                <a:latin typeface="Arial MT"/>
                <a:cs typeface="Arial MT"/>
              </a:rPr>
              <a:t>NEITHER</a:t>
            </a:r>
            <a:r>
              <a:rPr dirty="0" sz="4800" spc="-6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HERE</a:t>
            </a:r>
            <a:r>
              <a:rPr dirty="0" sz="4800" spc="-80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NOR</a:t>
            </a:r>
            <a:r>
              <a:rPr dirty="0" sz="4800" spc="-75">
                <a:latin typeface="Arial MT"/>
                <a:cs typeface="Arial MT"/>
              </a:rPr>
              <a:t> </a:t>
            </a:r>
            <a:r>
              <a:rPr dirty="0" sz="4800" spc="45">
                <a:latin typeface="Arial MT"/>
                <a:cs typeface="Arial MT"/>
              </a:rPr>
              <a:t>THERE.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3684" y="2010790"/>
            <a:ext cx="11242040" cy="3679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5080" indent="-287020">
              <a:lnSpc>
                <a:spcPct val="99900"/>
              </a:lnSpc>
              <a:spcBef>
                <a:spcPts val="105"/>
              </a:spcBef>
              <a:buSzPct val="80208"/>
              <a:buFont typeface="Wingdings"/>
              <a:buChar char=""/>
              <a:tabLst>
                <a:tab pos="299085" algn="l"/>
                <a:tab pos="552450" algn="l"/>
              </a:tabLst>
            </a:pPr>
            <a:r>
              <a:rPr dirty="0" sz="4800" spc="9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4800" spc="90">
                <a:solidFill>
                  <a:srgbClr val="FFFFFF"/>
                </a:solidFill>
                <a:latin typeface="Arial MT"/>
                <a:cs typeface="Arial MT"/>
              </a:rPr>
              <a:t>LAUREL</a:t>
            </a:r>
            <a:r>
              <a:rPr dirty="0" sz="4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FANTAUZZO</a:t>
            </a:r>
            <a:r>
              <a:rPr dirty="0" sz="4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6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4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22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4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75">
                <a:solidFill>
                  <a:srgbClr val="FFFFFF"/>
                </a:solidFill>
                <a:latin typeface="Arial MT"/>
                <a:cs typeface="Arial MT"/>
              </a:rPr>
              <a:t>FILIPINO- </a:t>
            </a:r>
            <a:r>
              <a:rPr dirty="0" sz="4800" spc="125">
                <a:solidFill>
                  <a:srgbClr val="FFFFFF"/>
                </a:solidFill>
                <a:latin typeface="Arial MT"/>
                <a:cs typeface="Arial MT"/>
              </a:rPr>
              <a:t>ITALIAN</a:t>
            </a:r>
            <a:r>
              <a:rPr dirty="0" sz="48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BY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ETHNICITY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90">
                <a:latin typeface="Arial MT"/>
                <a:cs typeface="Arial MT"/>
              </a:rPr>
              <a:t>BUT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35">
                <a:latin typeface="Arial MT"/>
                <a:cs typeface="Arial MT"/>
              </a:rPr>
              <a:t>WAS </a:t>
            </a:r>
            <a:r>
              <a:rPr dirty="0" sz="4800" spc="100">
                <a:solidFill>
                  <a:srgbClr val="FFFFFF"/>
                </a:solidFill>
                <a:latin typeface="Arial MT"/>
                <a:cs typeface="Arial MT"/>
              </a:rPr>
              <a:t>BORN</a:t>
            </a:r>
            <a:r>
              <a:rPr dirty="0" sz="4800" spc="-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65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48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5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48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90">
                <a:solidFill>
                  <a:srgbClr val="FFFFFF"/>
                </a:solidFill>
                <a:latin typeface="Arial MT"/>
                <a:cs typeface="Arial MT"/>
              </a:rPr>
              <a:t>UNITED</a:t>
            </a:r>
            <a:r>
              <a:rPr dirty="0" sz="48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-40">
                <a:solidFill>
                  <a:srgbClr val="FFFFFF"/>
                </a:solidFill>
                <a:latin typeface="Arial MT"/>
                <a:cs typeface="Arial MT"/>
              </a:rPr>
              <a:t>STATES</a:t>
            </a:r>
            <a:r>
              <a:rPr dirty="0" sz="4800" spc="-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35">
                <a:latin typeface="Arial MT"/>
                <a:cs typeface="Arial MT"/>
              </a:rPr>
              <a:t>AND </a:t>
            </a:r>
            <a:r>
              <a:rPr dirty="0" sz="4800" spc="130">
                <a:latin typeface="Arial MT"/>
                <a:cs typeface="Arial MT"/>
              </a:rPr>
              <a:t>HAS</a:t>
            </a:r>
            <a:r>
              <a:rPr dirty="0" sz="4800" spc="-65">
                <a:latin typeface="Arial MT"/>
                <a:cs typeface="Arial MT"/>
              </a:rPr>
              <a:t> </a:t>
            </a:r>
            <a:r>
              <a:rPr dirty="0" sz="4800" spc="105">
                <a:solidFill>
                  <a:srgbClr val="FFFFFF"/>
                </a:solidFill>
                <a:latin typeface="Arial MT"/>
                <a:cs typeface="Arial MT"/>
              </a:rPr>
              <a:t>LIVED</a:t>
            </a:r>
            <a:r>
              <a:rPr dirty="0" sz="4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65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48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65">
                <a:solidFill>
                  <a:srgbClr val="FFFFFF"/>
                </a:solidFill>
                <a:latin typeface="Arial MT"/>
                <a:cs typeface="Arial MT"/>
              </a:rPr>
              <a:t>BROOK</a:t>
            </a:r>
            <a:r>
              <a:rPr dirty="0" sz="4800" spc="-49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4800" spc="65">
                <a:solidFill>
                  <a:srgbClr val="FFFFFF"/>
                </a:solidFill>
                <a:latin typeface="Arial MT"/>
                <a:cs typeface="Arial MT"/>
              </a:rPr>
              <a:t>YN</a:t>
            </a:r>
            <a:r>
              <a:rPr dirty="0" sz="48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3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4800" spc="70">
                <a:solidFill>
                  <a:srgbClr val="FFFFFF"/>
                </a:solidFill>
                <a:latin typeface="Arial MT"/>
                <a:cs typeface="Arial MT"/>
              </a:rPr>
              <a:t>LOWA.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305050" y="214884"/>
            <a:ext cx="75374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7865" indent="-6851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697865" algn="l"/>
              </a:tabLst>
            </a:pPr>
            <a:r>
              <a:rPr dirty="0" sz="4800" spc="360">
                <a:latin typeface="Georgia"/>
                <a:cs typeface="Georgia"/>
              </a:rPr>
              <a:t>ABOUT</a:t>
            </a:r>
            <a:r>
              <a:rPr dirty="0" sz="4800" spc="50">
                <a:latin typeface="Georgia"/>
                <a:cs typeface="Georgia"/>
              </a:rPr>
              <a:t> </a:t>
            </a:r>
            <a:r>
              <a:rPr dirty="0" sz="4800" spc="165">
                <a:latin typeface="Georgia"/>
                <a:cs typeface="Georgia"/>
              </a:rPr>
              <a:t>THE</a:t>
            </a:r>
            <a:r>
              <a:rPr dirty="0" sz="4800" spc="55">
                <a:latin typeface="Georgia"/>
                <a:cs typeface="Georgia"/>
              </a:rPr>
              <a:t> </a:t>
            </a:r>
            <a:r>
              <a:rPr dirty="0" sz="4800" spc="260">
                <a:latin typeface="Georgia"/>
                <a:cs typeface="Georgia"/>
              </a:rPr>
              <a:t>AUTHOR</a:t>
            </a:r>
            <a:endParaRPr sz="4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3684" y="1559559"/>
            <a:ext cx="11572875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SzPct val="80208"/>
              <a:buFont typeface="Wingdings"/>
              <a:buChar char=""/>
              <a:tabLst>
                <a:tab pos="299085" algn="l"/>
                <a:tab pos="552450" algn="l"/>
              </a:tabLst>
            </a:pP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SHE</a:t>
            </a:r>
            <a:r>
              <a:rPr dirty="0" sz="4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55">
                <a:solidFill>
                  <a:srgbClr val="FFFFFF"/>
                </a:solidFill>
                <a:latin typeface="Arial MT"/>
                <a:cs typeface="Arial MT"/>
              </a:rPr>
              <a:t>STUDIED</a:t>
            </a:r>
            <a:r>
              <a:rPr dirty="0" sz="4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CREATIVE</a:t>
            </a:r>
            <a:r>
              <a:rPr dirty="0" sz="48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45">
                <a:solidFill>
                  <a:srgbClr val="FFFFFF"/>
                </a:solidFill>
                <a:latin typeface="Arial MT"/>
                <a:cs typeface="Arial MT"/>
              </a:rPr>
              <a:t>WRITING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dirty="0" sz="4800" spc="-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48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55">
                <a:solidFill>
                  <a:srgbClr val="FFFFFF"/>
                </a:solidFill>
                <a:latin typeface="Arial MT"/>
                <a:cs typeface="Arial MT"/>
              </a:rPr>
              <a:t>UNIVERSITY</a:t>
            </a:r>
            <a:r>
              <a:rPr dirty="0" sz="48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48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80">
                <a:solidFill>
                  <a:srgbClr val="FFFFFF"/>
                </a:solidFill>
                <a:latin typeface="Arial MT"/>
                <a:cs typeface="Arial MT"/>
              </a:rPr>
              <a:t>LOWA,</a:t>
            </a:r>
            <a:r>
              <a:rPr dirty="0" sz="48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-20">
                <a:latin typeface="Arial MT"/>
                <a:cs typeface="Arial MT"/>
              </a:rPr>
              <a:t>HOME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THE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MOST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35">
                <a:latin typeface="Arial MT"/>
                <a:cs typeface="Arial MT"/>
              </a:rPr>
              <a:t>PRESTIGIOUS </a:t>
            </a:r>
            <a:r>
              <a:rPr dirty="0" sz="4800">
                <a:latin typeface="Arial MT"/>
                <a:cs typeface="Arial MT"/>
              </a:rPr>
              <a:t>CREATIVE</a:t>
            </a:r>
            <a:r>
              <a:rPr dirty="0" sz="4800" spc="-60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WRITING</a:t>
            </a:r>
            <a:r>
              <a:rPr dirty="0" sz="4800" spc="-1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PROGRAMS</a:t>
            </a:r>
            <a:r>
              <a:rPr dirty="0" sz="4800" spc="-10">
                <a:latin typeface="Arial MT"/>
                <a:cs typeface="Arial MT"/>
              </a:rPr>
              <a:t> </a:t>
            </a:r>
            <a:r>
              <a:rPr dirty="0" sz="4800" spc="140">
                <a:latin typeface="Arial MT"/>
                <a:cs typeface="Arial MT"/>
              </a:rPr>
              <a:t>IN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WORLD.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48284" y="1559559"/>
            <a:ext cx="10612120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4485" marR="30480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324485" algn="l"/>
                <a:tab pos="577850" algn="l"/>
              </a:tabLst>
            </a:pPr>
            <a:r>
              <a:rPr dirty="0" sz="4800" spc="165">
                <a:latin typeface="Arial MT"/>
                <a:cs typeface="Arial MT"/>
              </a:rPr>
              <a:t>	</a:t>
            </a:r>
            <a:r>
              <a:rPr dirty="0" sz="4800" spc="165">
                <a:latin typeface="Arial MT"/>
                <a:cs typeface="Arial MT"/>
              </a:rPr>
              <a:t>IN</a:t>
            </a:r>
            <a:r>
              <a:rPr dirty="0" sz="4800" spc="-75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THE</a:t>
            </a:r>
            <a:r>
              <a:rPr dirty="0" sz="4800" spc="-7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CREATIVE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 spc="75">
                <a:latin typeface="Arial MT"/>
                <a:cs typeface="Arial MT"/>
              </a:rPr>
              <a:t>NONFICTION </a:t>
            </a:r>
            <a:r>
              <a:rPr dirty="0" sz="4800" spc="80">
                <a:latin typeface="Arial MT"/>
                <a:cs typeface="Arial MT"/>
              </a:rPr>
              <a:t>ENTITLED</a:t>
            </a:r>
            <a:r>
              <a:rPr dirty="0" sz="4800" spc="-170">
                <a:latin typeface="Arial MT"/>
                <a:cs typeface="Arial MT"/>
              </a:rPr>
              <a:t> </a:t>
            </a:r>
            <a:r>
              <a:rPr dirty="0" sz="4800" spc="150">
                <a:solidFill>
                  <a:srgbClr val="FFFFFF"/>
                </a:solidFill>
                <a:latin typeface="Arial MT"/>
                <a:cs typeface="Arial MT"/>
              </a:rPr>
              <a:t>“UNDER</a:t>
            </a:r>
            <a:r>
              <a:rPr dirty="0" sz="4800" spc="-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-60">
                <a:solidFill>
                  <a:srgbClr val="FFFFFF"/>
                </a:solidFill>
                <a:latin typeface="Arial MT"/>
                <a:cs typeface="Arial MT"/>
              </a:rPr>
              <a:t>MY</a:t>
            </a:r>
            <a:r>
              <a:rPr dirty="0" sz="4800" spc="-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14">
                <a:solidFill>
                  <a:srgbClr val="FFFFFF"/>
                </a:solidFill>
                <a:latin typeface="Arial MT"/>
                <a:cs typeface="Arial MT"/>
              </a:rPr>
              <a:t>INVISIBLE </a:t>
            </a:r>
            <a:r>
              <a:rPr dirty="0" sz="4800" spc="145">
                <a:solidFill>
                  <a:srgbClr val="FFFFFF"/>
                </a:solidFill>
                <a:latin typeface="Arial MT"/>
                <a:cs typeface="Arial MT"/>
              </a:rPr>
              <a:t>UMBRELLA”</a:t>
            </a:r>
            <a:r>
              <a:rPr dirty="0" sz="48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WRITTEN</a:t>
            </a:r>
            <a:r>
              <a:rPr dirty="0" sz="480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4800" spc="-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80">
                <a:solidFill>
                  <a:srgbClr val="FFFFFF"/>
                </a:solidFill>
                <a:latin typeface="Arial MT"/>
                <a:cs typeface="Arial MT"/>
              </a:rPr>
              <a:t>LAUREL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FANTAUZZO</a:t>
            </a:r>
            <a:r>
              <a:rPr dirty="0" sz="4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10">
                <a:latin typeface="Arial MT"/>
                <a:cs typeface="Arial MT"/>
              </a:rPr>
              <a:t>WHICH</a:t>
            </a:r>
            <a:r>
              <a:rPr dirty="0" sz="4800" spc="-65">
                <a:latin typeface="Arial MT"/>
                <a:cs typeface="Arial MT"/>
              </a:rPr>
              <a:t> </a:t>
            </a:r>
            <a:r>
              <a:rPr dirty="0" sz="4800" spc="70">
                <a:latin typeface="Arial MT"/>
                <a:cs typeface="Arial MT"/>
              </a:rPr>
              <a:t>WON</a:t>
            </a:r>
            <a:r>
              <a:rPr dirty="0" sz="4800" spc="-65">
                <a:latin typeface="Arial MT"/>
                <a:cs typeface="Arial MT"/>
              </a:rPr>
              <a:t> </a:t>
            </a:r>
            <a:r>
              <a:rPr dirty="0" sz="4800" spc="220">
                <a:latin typeface="Arial MT"/>
                <a:cs typeface="Arial MT"/>
              </a:rPr>
              <a:t>A</a:t>
            </a:r>
            <a:r>
              <a:rPr dirty="0" sz="4800" spc="-65">
                <a:latin typeface="Arial MT"/>
                <a:cs typeface="Arial MT"/>
              </a:rPr>
              <a:t> </a:t>
            </a:r>
            <a:r>
              <a:rPr dirty="0" sz="4800" spc="75">
                <a:latin typeface="Arial MT"/>
                <a:cs typeface="Arial MT"/>
              </a:rPr>
              <a:t>2</a:t>
            </a:r>
            <a:r>
              <a:rPr dirty="0" baseline="25173" sz="4800" spc="112">
                <a:latin typeface="Arial MT"/>
                <a:cs typeface="Arial MT"/>
              </a:rPr>
              <a:t>ND </a:t>
            </a:r>
            <a:r>
              <a:rPr dirty="0" sz="4800" spc="55">
                <a:latin typeface="Arial MT"/>
                <a:cs typeface="Arial MT"/>
              </a:rPr>
              <a:t>PRIZE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165">
                <a:latin typeface="Arial MT"/>
                <a:cs typeface="Arial MT"/>
              </a:rPr>
              <a:t>IN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105">
                <a:latin typeface="Arial MT"/>
                <a:cs typeface="Arial MT"/>
              </a:rPr>
              <a:t>DON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50">
                <a:latin typeface="Arial MT"/>
                <a:cs typeface="Arial MT"/>
              </a:rPr>
              <a:t>CARLOS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-50">
                <a:latin typeface="Arial MT"/>
                <a:cs typeface="Arial MT"/>
              </a:rPr>
              <a:t>-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3684" y="1925002"/>
            <a:ext cx="11318240" cy="2953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spc="85">
                <a:latin typeface="Arial MT"/>
                <a:cs typeface="Arial MT"/>
              </a:rPr>
              <a:t>PALANCA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95">
                <a:latin typeface="Arial MT"/>
                <a:cs typeface="Arial MT"/>
              </a:rPr>
              <a:t>AWARD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90">
                <a:latin typeface="Arial MT"/>
                <a:cs typeface="Arial MT"/>
              </a:rPr>
              <a:t>DURING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THE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-20">
                <a:latin typeface="Arial MT"/>
                <a:cs typeface="Arial MT"/>
              </a:rPr>
              <a:t>YEAR </a:t>
            </a:r>
            <a:r>
              <a:rPr dirty="0" sz="4800" spc="160">
                <a:latin typeface="Arial MT"/>
                <a:cs typeface="Arial MT"/>
              </a:rPr>
              <a:t>2013,</a:t>
            </a:r>
            <a:r>
              <a:rPr dirty="0" sz="4800" spc="-160">
                <a:latin typeface="Arial MT"/>
                <a:cs typeface="Arial MT"/>
              </a:rPr>
              <a:t> </a:t>
            </a:r>
            <a:r>
              <a:rPr dirty="0" sz="4800" spc="50">
                <a:solidFill>
                  <a:srgbClr val="FFFFFF"/>
                </a:solidFill>
                <a:latin typeface="Arial MT"/>
                <a:cs typeface="Arial MT"/>
              </a:rPr>
              <a:t>SHOWCASES</a:t>
            </a:r>
            <a:r>
              <a:rPr dirty="0" sz="48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48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14">
                <a:solidFill>
                  <a:srgbClr val="FFFFFF"/>
                </a:solidFill>
                <a:latin typeface="Arial MT"/>
                <a:cs typeface="Arial MT"/>
              </a:rPr>
              <a:t>SOCIAL</a:t>
            </a:r>
            <a:r>
              <a:rPr dirty="0" sz="48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3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4800" spc="50">
                <a:solidFill>
                  <a:srgbClr val="FFFFFF"/>
                </a:solidFill>
                <a:latin typeface="Arial MT"/>
                <a:cs typeface="Arial MT"/>
              </a:rPr>
              <a:t>ECONOMIC</a:t>
            </a:r>
            <a:r>
              <a:rPr dirty="0" sz="48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50">
                <a:solidFill>
                  <a:srgbClr val="FFFFFF"/>
                </a:solidFill>
                <a:latin typeface="Arial MT"/>
                <a:cs typeface="Arial MT"/>
              </a:rPr>
              <a:t>ISSUES</a:t>
            </a:r>
            <a:r>
              <a:rPr dirty="0" sz="48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PRESENTED</a:t>
            </a:r>
            <a:r>
              <a:rPr dirty="0" sz="48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4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48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PHILIPPINES.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3684" y="1193228"/>
            <a:ext cx="10773410" cy="4416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SzPct val="80208"/>
              <a:buFont typeface="Wingdings"/>
              <a:buChar char=""/>
              <a:tabLst>
                <a:tab pos="299085" algn="l"/>
                <a:tab pos="552450" algn="l"/>
              </a:tabLst>
            </a:pP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48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85">
                <a:solidFill>
                  <a:srgbClr val="FFFFFF"/>
                </a:solidFill>
                <a:latin typeface="Arial MT"/>
                <a:cs typeface="Arial MT"/>
              </a:rPr>
              <a:t>NONFICTION</a:t>
            </a:r>
            <a:r>
              <a:rPr dirty="0" sz="4800" spc="-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-60">
                <a:solidFill>
                  <a:srgbClr val="FFFFFF"/>
                </a:solidFill>
                <a:latin typeface="Arial MT"/>
                <a:cs typeface="Arial MT"/>
              </a:rPr>
              <a:t>STORY</a:t>
            </a:r>
            <a:r>
              <a:rPr dirty="0" sz="4800" spc="-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45">
                <a:solidFill>
                  <a:srgbClr val="FFFFFF"/>
                </a:solidFill>
                <a:latin typeface="Arial MT"/>
                <a:cs typeface="Arial MT"/>
              </a:rPr>
              <a:t>WAS </a:t>
            </a:r>
            <a:r>
              <a:rPr dirty="0" sz="4800" spc="60">
                <a:solidFill>
                  <a:srgbClr val="FFFFFF"/>
                </a:solidFill>
                <a:latin typeface="Arial MT"/>
                <a:cs typeface="Arial MT"/>
              </a:rPr>
              <a:t>WRITTEN</a:t>
            </a:r>
            <a:r>
              <a:rPr dirty="0" sz="480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65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dirty="0" sz="4800" spc="-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90">
                <a:solidFill>
                  <a:srgbClr val="FFFFFF"/>
                </a:solidFill>
                <a:latin typeface="Arial MT"/>
                <a:cs typeface="Arial MT"/>
              </a:rPr>
              <a:t>LAUREL</a:t>
            </a:r>
            <a:r>
              <a:rPr dirty="0" sz="48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6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4800" spc="-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-25">
                <a:solidFill>
                  <a:srgbClr val="FFFFFF"/>
                </a:solidFill>
                <a:latin typeface="Arial MT"/>
                <a:cs typeface="Arial MT"/>
              </a:rPr>
              <a:t>HER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MOTHER</a:t>
            </a:r>
            <a:r>
              <a:rPr dirty="0" sz="48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MOVED</a:t>
            </a:r>
            <a:r>
              <a:rPr dirty="0" sz="48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48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3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4800" spc="80">
                <a:solidFill>
                  <a:srgbClr val="FFFFFF"/>
                </a:solidFill>
                <a:latin typeface="Arial MT"/>
                <a:cs typeface="Arial MT"/>
              </a:rPr>
              <a:t>PHILIPPINES</a:t>
            </a:r>
            <a:r>
              <a:rPr dirty="0" sz="4800" spc="-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FOR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220">
                <a:latin typeface="Arial MT"/>
                <a:cs typeface="Arial MT"/>
              </a:rPr>
              <a:t>A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GREATER </a:t>
            </a:r>
            <a:r>
              <a:rPr dirty="0" sz="4800">
                <a:latin typeface="Arial MT"/>
                <a:cs typeface="Arial MT"/>
              </a:rPr>
              <a:t>EXPERIENCE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165">
                <a:latin typeface="Arial MT"/>
                <a:cs typeface="Arial MT"/>
              </a:rPr>
              <a:t>IN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85">
                <a:latin typeface="Arial MT"/>
                <a:cs typeface="Arial MT"/>
              </a:rPr>
              <a:t>TEACHING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-20">
                <a:latin typeface="Arial MT"/>
                <a:cs typeface="Arial MT"/>
              </a:rPr>
              <a:t>ARTS </a:t>
            </a:r>
            <a:r>
              <a:rPr dirty="0" sz="4800" spc="165">
                <a:latin typeface="Arial MT"/>
                <a:cs typeface="Arial MT"/>
              </a:rPr>
              <a:t>AND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LITERATURE.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Charles Earhon Azañon</dc:creator>
  <dcterms:created xsi:type="dcterms:W3CDTF">2025-03-11T11:34:02Z</dcterms:created>
  <dcterms:modified xsi:type="dcterms:W3CDTF">2025-03-11T11:34:02Z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2025-03-11T00:00:00Z</vt:filetime>
  </property>
  <property fmtid="{D5CDD505-2E9C-101B-9397-08002B2CF9AE}" pid="5" name="Producer">
    <vt:lpwstr>Microsoft® PowerPoint® 2016</vt:lpwstr>
  </property>
</Properties>
</file>