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6" r:id="rId3"/>
    <p:sldId id="345" r:id="rId4"/>
    <p:sldId id="347" r:id="rId5"/>
    <p:sldId id="348" r:id="rId6"/>
    <p:sldId id="353" r:id="rId7"/>
    <p:sldId id="354" r:id="rId8"/>
    <p:sldId id="366" r:id="rId9"/>
    <p:sldId id="365" r:id="rId10"/>
    <p:sldId id="367" r:id="rId11"/>
    <p:sldId id="368" r:id="rId12"/>
    <p:sldId id="369" r:id="rId13"/>
    <p:sldId id="370" r:id="rId14"/>
    <p:sldId id="371" r:id="rId15"/>
    <p:sldId id="372" r:id="rId16"/>
    <p:sldId id="373" r:id="rId17"/>
    <p:sldId id="374" r:id="rId18"/>
    <p:sldId id="375" r:id="rId19"/>
    <p:sldId id="376" r:id="rId20"/>
    <p:sldId id="377" r:id="rId21"/>
    <p:sldId id="364" r:id="rId22"/>
    <p:sldId id="378" r:id="rId23"/>
    <p:sldId id="379" r:id="rId24"/>
    <p:sldId id="380" r:id="rId25"/>
    <p:sldId id="381" r:id="rId26"/>
    <p:sldId id="355" r:id="rId27"/>
    <p:sldId id="356" r:id="rId28"/>
    <p:sldId id="357" r:id="rId29"/>
    <p:sldId id="358" r:id="rId30"/>
    <p:sldId id="359" r:id="rId31"/>
    <p:sldId id="360" r:id="rId32"/>
    <p:sldId id="36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B85A0-E38A-3252-D78E-5D722DC5B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7D0867-BB5A-5266-07EA-E96932F99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534D1-730B-C238-27B7-2FDEA10A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F37B-C998-A36D-1748-C5EB5E910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D9E883-604F-0F99-091D-44AC6A43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62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8B8A-4669-F0DB-1D39-06823414D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2DAA3-C581-F9CF-FA74-9991AE257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8A0C8-CD49-02BB-169C-A981A3733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F1AEC-C394-2983-310E-095034668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F49B3-2BBD-B432-F60B-A1B9D77E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9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207053-4620-6DC6-E69C-5DE165B4CE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D98E-93F4-B5B7-FC00-C18F0434C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495C-D2F7-8752-F3AA-9D66E79AB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2663B-4B02-AC47-DB79-343D0DDC0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FE615-6DF3-C9AC-B0E8-4E7E9415B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171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0EBF-305A-5292-1570-B4EFAEB94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E813-CC43-BF4B-BA4B-AC1102F85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9D42F-A88D-4DE0-0E74-7355E6D22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A854-E27A-B737-6D92-B2252A8F9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55798-A1B2-B69B-301B-619BAC499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4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2150F-8CD7-368D-B81A-396084129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FCEF09-3A3F-A8A8-F6E9-A5F7CD752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681FB-91BB-3CE7-7208-B48BE74E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AD92-D2F8-2D4F-BC27-ED755CADD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83E37-799E-0410-924E-C4C61AEB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4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6C89-909A-AC5D-5544-421760CD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FF882-9124-6E4A-369D-8187BD854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E3197A-3F8F-E5E9-AB18-40C1B281F8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247D2-81D6-D6F9-51E5-BE07CC6FD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D37EE9-5129-74EA-B73E-EBB18E03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35918-DF68-935E-2B1C-EACCA28F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2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CCC3-1ACF-A48A-55F1-9F2C1E1B2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BE731-AE10-1F71-7A6C-B9E69D0D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71233-8E1E-B8AC-40D4-0BB6F4589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99290C-56EC-D3F0-75B9-8947778C6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D67DDB-30E1-262C-81F2-EC3F12117C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69B82F-CEE9-A0C6-B92E-8A72B4D38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174DA-D37C-C74B-3281-0FEC6D026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33D42-20A3-828A-42B6-F5B3D021E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A69-436C-630E-F6A8-8306FCB2B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6CA0C-7E43-BF70-8545-B531368D9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45D9F-58DD-0309-C7C3-1E532AB3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3BD44-9F4A-CBBA-E09A-A016A702A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559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90D3F6-C48C-4BE3-3F23-D3E33D634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7F527-E0E4-8FC6-0660-691D86808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721AA-D485-C0D0-58D3-379D324D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34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58B5-BE9F-9456-F4F8-E213BB911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B66AD-C257-A2CC-A3A4-20482951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E5B975-5623-4E9C-3254-C0AB9B784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FA11-A8A1-A77B-2217-E7E446A9D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848A0-9193-B079-6567-10ED68919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81CEC2-522F-DCA2-1270-E19DBCA73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11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0821-1E4F-0B9C-F781-7BE0D66F5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0E1100-E9DF-DA59-120E-568AEA68B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C6E5F-C5FE-0094-4123-A84626A74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16D1A-20CC-9EFA-D2E9-43F975327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467AF0-08D3-6B69-59D2-DADA8FF9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CEFE4-1FA9-71CC-D534-256AC5A1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209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A70B3E-A8F2-E7C1-FE44-E8E676D13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B6A0-0F56-B505-8471-EA44EBECD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63C18A-F06D-86C4-3563-3EEA027B6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081B2-55BD-46A3-BC4D-06CBF03C02B4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B5596-1C65-35EF-3AF6-A8BAB399A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267EF-233E-405B-A1F4-0519629B9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266B7-ED53-4C28-BAAF-3E7539B90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44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2493818" y="2424545"/>
            <a:ext cx="7703128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2147454" y="2154382"/>
            <a:ext cx="7703128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2279074" y="2256334"/>
            <a:ext cx="770312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latin typeface="Rockwell" panose="02060603020205020403" pitchFamily="18" charset="0"/>
                <a:ea typeface="SimSun" panose="02010600030101010101" pitchFamily="2" charset="-122"/>
              </a:rPr>
              <a:t>Statistics and Probability</a:t>
            </a:r>
          </a:p>
        </p:txBody>
      </p:sp>
    </p:spTree>
    <p:extLst>
      <p:ext uri="{BB962C8B-B14F-4D97-AF65-F5344CB8AC3E}">
        <p14:creationId xmlns:p14="http://schemas.microsoft.com/office/powerpoint/2010/main" val="1171888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16032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Finding The Area Under The Normal Curve</a:t>
            </a:r>
            <a:endParaRPr lang="en-US" sz="5400" b="1" dirty="0">
              <a:solidFill>
                <a:prstClr val="black"/>
              </a:solidFill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441043" y="2018728"/>
                <a:ext cx="11308379" cy="4209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800" dirty="0" smtClean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Formula </a:t>
                </a:r>
                <a:r>
                  <a:rPr lang="en-US" sz="48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used to </a:t>
                </a:r>
                <a:r>
                  <a:rPr lang="en-US" sz="4800" dirty="0" smtClean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manually </a:t>
                </a:r>
                <a:r>
                  <a:rPr lang="en-US" sz="48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compute the approximate </a:t>
                </a:r>
                <a:r>
                  <a:rPr lang="en-US" sz="4800" dirty="0" smtClean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area:</a:t>
                </a: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8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algn="just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𝜋</m:t>
                              </m:r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800" b="0" i="1" smtClean="0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4800" b="0" i="1" smtClean="0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8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3" y="2018728"/>
                <a:ext cx="11308379" cy="4209999"/>
              </a:xfrm>
              <a:prstGeom prst="rect">
                <a:avLst/>
              </a:prstGeom>
              <a:blipFill>
                <a:blip r:embed="rId3"/>
                <a:stretch>
                  <a:fillRect l="-2426" t="-3618" r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88925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16032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Z-Table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41043" y="2018728"/>
            <a:ext cx="11308379" cy="398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outermost column and row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represent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z-values. The first two digits of the z-value are found in the leftmost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the last digit (hundredth place) is found on the first row.</a:t>
            </a:r>
          </a:p>
        </p:txBody>
      </p:sp>
    </p:spTree>
    <p:extLst>
      <p:ext uri="{BB962C8B-B14F-4D97-AF65-F5344CB8AC3E}">
        <p14:creationId xmlns:p14="http://schemas.microsoft.com/office/powerpoint/2010/main" val="1522204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516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9144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that corresponds to z =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1.85.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two digits 1.8 in the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leftmost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and the last digit, .05, can be located at the first row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find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intersection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gives the corresponding area.</a:t>
            </a:r>
          </a:p>
        </p:txBody>
      </p:sp>
    </p:spTree>
    <p:extLst>
      <p:ext uri="{BB962C8B-B14F-4D97-AF65-F5344CB8AC3E}">
        <p14:creationId xmlns:p14="http://schemas.microsoft.com/office/powerpoint/2010/main" val="1038499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1101016" y="1203366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76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9144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that corresponds to z =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1.85.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44" y="2327905"/>
            <a:ext cx="11495567" cy="3014616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853538" y="5342521"/>
            <a:ext cx="10407818" cy="154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given z = 1.85, the area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 </a:t>
            </a:r>
            <a:r>
              <a:rPr lang="en-US" sz="4400" dirty="0">
                <a:solidFill>
                  <a:srgbClr val="FF000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0.9678.</a:t>
            </a:r>
            <a:endParaRPr lang="en-US" sz="4400" dirty="0" smtClean="0">
              <a:solidFill>
                <a:srgbClr val="FF0000"/>
              </a:solidFill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813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516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Find the area that corresponds to z = 2.67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two digits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2.6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leftmost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and the last digit, .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07,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located at the first row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find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intersection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gives the corresponding area.</a:t>
            </a:r>
          </a:p>
        </p:txBody>
      </p:sp>
    </p:spTree>
    <p:extLst>
      <p:ext uri="{BB962C8B-B14F-4D97-AF65-F5344CB8AC3E}">
        <p14:creationId xmlns:p14="http://schemas.microsoft.com/office/powerpoint/2010/main" val="4087181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76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Find the area that corresponds to z = 2.67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499" y="2273652"/>
            <a:ext cx="11412274" cy="288511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853538" y="5342521"/>
            <a:ext cx="10407818" cy="154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given z =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2.67,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 </a:t>
            </a:r>
            <a:r>
              <a:rPr lang="en-US" sz="4400" dirty="0" smtClean="0">
                <a:solidFill>
                  <a:srgbClr val="FF000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0.9962</a:t>
            </a:r>
          </a:p>
        </p:txBody>
      </p:sp>
    </p:spTree>
    <p:extLst>
      <p:ext uri="{BB962C8B-B14F-4D97-AF65-F5344CB8AC3E}">
        <p14:creationId xmlns:p14="http://schemas.microsoft.com/office/powerpoint/2010/main" val="1999526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516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Find the area that corresponds to z = 1.29 Steps: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two digits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1.2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leftmost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and the last digit, .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09,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located at the first row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find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intersection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gives the corresponding area.</a:t>
            </a:r>
          </a:p>
        </p:txBody>
      </p:sp>
    </p:spTree>
    <p:extLst>
      <p:ext uri="{BB962C8B-B14F-4D97-AF65-F5344CB8AC3E}">
        <p14:creationId xmlns:p14="http://schemas.microsoft.com/office/powerpoint/2010/main" val="6203164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154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the area that corresponds to z = 3 </a:t>
            </a:r>
            <a:endParaRPr lang="en-US" sz="4400" dirty="0" smtClean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2059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5163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Find the area that corresponds to z = - 0.64 Steps: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first two digits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-0.6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leftmost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 and the last digit, .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04,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located at the first row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Then find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their intersection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which gives the corresponding area.</a:t>
            </a:r>
          </a:p>
        </p:txBody>
      </p:sp>
    </p:spTree>
    <p:extLst>
      <p:ext uri="{BB962C8B-B14F-4D97-AF65-F5344CB8AC3E}">
        <p14:creationId xmlns:p14="http://schemas.microsoft.com/office/powerpoint/2010/main" val="205772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86066" y="1495688"/>
            <a:ext cx="11264125" cy="7613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Find the area that corresponds to z =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-0.64</a:t>
            </a:r>
            <a:endParaRPr lang="en-US" sz="44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939" y="2259917"/>
            <a:ext cx="11186564" cy="2896021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853538" y="5342521"/>
            <a:ext cx="10407818" cy="1541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Therefore, given z =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-0.64,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area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equal to </a:t>
            </a:r>
            <a:r>
              <a:rPr lang="en-US" sz="4400" dirty="0" smtClean="0">
                <a:solidFill>
                  <a:srgbClr val="FF000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0.2611</a:t>
            </a:r>
          </a:p>
        </p:txBody>
      </p:sp>
    </p:spTree>
    <p:extLst>
      <p:ext uri="{BB962C8B-B14F-4D97-AF65-F5344CB8AC3E}">
        <p14:creationId xmlns:p14="http://schemas.microsoft.com/office/powerpoint/2010/main" val="272840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845129" y="2424545"/>
            <a:ext cx="11215254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415633" y="2154382"/>
            <a:ext cx="10931239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564458" y="2315806"/>
            <a:ext cx="1069570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Finding the z-score of a random variable X</a:t>
            </a:r>
            <a:endParaRPr lang="en-US" sz="6000" b="1" dirty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5465270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845129" y="2424545"/>
            <a:ext cx="11215254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415633" y="2154382"/>
            <a:ext cx="10931239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564458" y="2315806"/>
            <a:ext cx="106957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Regions Under The Normal Curve That Corresponds To Different Standard Normal Values</a:t>
            </a:r>
            <a:endParaRPr lang="en-US" sz="4800" b="1" dirty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627561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22307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106380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Regions Under The Normal Curve That Corresponds To Different Standard Normal Values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585747" y="3340228"/>
            <a:ext cx="10528456" cy="2726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indent="-57150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sz="40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notation </a:t>
            </a:r>
            <a:r>
              <a:rPr lang="en-US" sz="4000" dirty="0">
                <a:solidFill>
                  <a:srgbClr val="00206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P(a &lt; Z &lt; b)</a:t>
            </a:r>
            <a:r>
              <a:rPr lang="en-US" sz="40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indicates that the z-value is between a </a:t>
            </a:r>
            <a:r>
              <a:rPr lang="en-US" sz="40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-US" sz="40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b, </a:t>
            </a:r>
            <a:r>
              <a:rPr lang="en-US" sz="4000" dirty="0">
                <a:solidFill>
                  <a:srgbClr val="00206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P(Z &gt; a)</a:t>
            </a:r>
            <a:r>
              <a:rPr lang="en-US" sz="40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z-value is above a and </a:t>
            </a:r>
            <a:r>
              <a:rPr lang="en-US" sz="4000" dirty="0">
                <a:solidFill>
                  <a:srgbClr val="002060"/>
                </a:solidFill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P(Z &lt; a)</a:t>
            </a:r>
            <a:r>
              <a:rPr lang="en-US" sz="40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means z-value is below a. </a:t>
            </a:r>
            <a:endParaRPr lang="en-US" sz="40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93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16032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1063807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Steps in finding the area under the normal curve.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41043" y="2018728"/>
            <a:ext cx="11308379" cy="4773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Graph the z-score in normal curve.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8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Observe the working equation.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Plot the intersection of the z-scores in Standard Normal Table.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8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 the operation needed. </a:t>
            </a:r>
          </a:p>
          <a:p>
            <a:pPr marL="914400" marR="0" indent="-9144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 the answer in percent form.</a:t>
            </a:r>
            <a:endParaRPr lang="en-US" sz="48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0944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987539" y="1471240"/>
            <a:ext cx="10215387" cy="299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marR="0" indent="-74295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proportion of the area between z = -1.25 and 2.19, this can be 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expressed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P(-1.25 &lt; Z &lt; 2.19) </a:t>
            </a:r>
            <a:endParaRPr lang="en-US" sz="4400" dirty="0" smtClean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987539" y="1471240"/>
            <a:ext cx="10215387" cy="299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Compute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using the standard normal curve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P(Z &lt; 1.67) =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12342267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02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5400" b="1" dirty="0" smtClean="0">
                <a:solidFill>
                  <a:prstClr val="black"/>
                </a:solidFill>
                <a:latin typeface="Rockwell" panose="02060603020205020403" pitchFamily="18" charset="0"/>
                <a:ea typeface="SimSun" panose="02010600030101010101" pitchFamily="2" charset="-122"/>
              </a:rPr>
              <a:t>Example: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987539" y="1471240"/>
            <a:ext cx="10215387" cy="2990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Compute 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probability using the standard normal curve</a:t>
            </a: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44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P(Z &gt; -0.65) = ______________</a:t>
            </a:r>
          </a:p>
        </p:txBody>
      </p:sp>
    </p:spTree>
    <p:extLst>
      <p:ext uri="{BB962C8B-B14F-4D97-AF65-F5344CB8AC3E}">
        <p14:creationId xmlns:p14="http://schemas.microsoft.com/office/powerpoint/2010/main" val="35172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Example 1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515522" y="1497974"/>
                <a:ext cx="11406312" cy="65573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Graph the following z-score: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=1.54</m:t>
                    </m:r>
                  </m:oMath>
                </a14:m>
                <a:endParaRPr lang="en-US" sz="44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=−2.12</m:t>
                    </m:r>
                  </m:oMath>
                </a14:m>
                <a:endParaRPr lang="en-US" sz="44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=−2.35</m:t>
                    </m:r>
                  </m:oMath>
                </a14:m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=1.68</m:t>
                    </m:r>
                  </m:oMath>
                </a14:m>
                <a:endParaRPr lang="en-US" sz="4400" b="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=1.52</m:t>
                    </m:r>
                  </m:oMath>
                </a14:m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=2.5</m:t>
                    </m:r>
                  </m:oMath>
                </a14:m>
                <a:endParaRPr lang="en-US" sz="44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right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=−1.31</m:t>
                    </m:r>
                  </m:oMath>
                </a14:m>
                <a:endParaRPr lang="en-US" sz="4400" b="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right of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=1.78</m:t>
                    </m:r>
                  </m:oMath>
                </a14:m>
                <a:endParaRPr lang="en-US" sz="44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endParaRPr lang="en-US" sz="44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4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" y="1497974"/>
                <a:ext cx="11406312" cy="6557308"/>
              </a:xfrm>
              <a:prstGeom prst="rect">
                <a:avLst/>
              </a:prstGeom>
              <a:blipFill>
                <a:blip r:embed="rId3"/>
                <a:stretch>
                  <a:fillRect l="-2191" t="-20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457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474989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Worksheet 4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515522" y="1497974"/>
                <a:ext cx="11406312" cy="69638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35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Graph the following z-scores: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=1.32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=0 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=−2.48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=1.32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=1.96</m:t>
                    </m:r>
                  </m:oMath>
                </a14:m>
                <a:endParaRPr lang="en-US" sz="3500" b="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=−2.56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=2.56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right of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=−1.23</m:t>
                    </m:r>
                  </m:oMath>
                </a14:m>
                <a:endParaRPr lang="en-US" sz="3500" b="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To the left of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=1.54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indent="-742950">
                  <a:lnSpc>
                    <a:spcPct val="107000"/>
                  </a:lnSpc>
                  <a:buFontTx/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=−2.86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=−1.31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indent="-742950">
                  <a:lnSpc>
                    <a:spcPct val="107000"/>
                  </a:lnSpc>
                  <a:buFontTx/>
                  <a:buAutoNum type="arabicPeriod"/>
                </a:pPr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Between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=−1.78</m:t>
                    </m:r>
                  </m:oMath>
                </a14:m>
                <a:r>
                  <a:rPr lang="en-US" sz="35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35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=2.11</m:t>
                    </m:r>
                  </m:oMath>
                </a14:m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endParaRPr lang="en-US" sz="3500" dirty="0"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35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" y="1497974"/>
                <a:ext cx="11406312" cy="6963894"/>
              </a:xfrm>
              <a:prstGeom prst="rect">
                <a:avLst/>
              </a:prstGeom>
              <a:blipFill>
                <a:blip r:embed="rId3"/>
                <a:stretch>
                  <a:fillRect l="-1603" t="-1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09686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2493818" y="2424545"/>
            <a:ext cx="9319640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1356851" y="2154382"/>
            <a:ext cx="9990021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1356851" y="2256334"/>
            <a:ext cx="98666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latin typeface="Rockwell" panose="02060603020205020403" pitchFamily="18" charset="0"/>
                <a:ea typeface="SimSun" panose="02010600030101010101" pitchFamily="2" charset="-122"/>
              </a:rPr>
              <a:t>Problems Involving z-scores and Normal Curve</a:t>
            </a:r>
          </a:p>
        </p:txBody>
      </p:sp>
    </p:spTree>
    <p:extLst>
      <p:ext uri="{BB962C8B-B14F-4D97-AF65-F5344CB8AC3E}">
        <p14:creationId xmlns:p14="http://schemas.microsoft.com/office/powerpoint/2010/main" val="2050856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Example 1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515522" y="1497974"/>
            <a:ext cx="11406312" cy="438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job fair sponsored by the three big companies, 2500 applicants applied fo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a job. Their mean age was found to be 35 with a standard deviation of 5 years.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A. What is the probability of the job applicants who are below 33 yea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rs old?</a:t>
            </a:r>
            <a:endParaRPr lang="en-US" sz="44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9606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7005931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91737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106380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Finding the z-score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524939" y="1533297"/>
                <a:ext cx="11308379" cy="52481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Converting a normal random variable X to a standard normal random variable Z.</a:t>
                </a: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sz="48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Use the formula for calculating the z-score:</a:t>
                </a:r>
              </a:p>
              <a:p>
                <a:pPr marL="685800" marR="0" indent="-6858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4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𝜎</m:t>
                        </m:r>
                      </m:den>
                    </m:f>
                  </m:oMath>
                </a14:m>
                <a:r>
                  <a:rPr lang="en-US" sz="48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OR 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4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4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4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</m:num>
                      <m:den>
                        <m:r>
                          <a:rPr lang="en-US" sz="4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</m:oMath>
                </a14:m>
                <a:endParaRPr lang="en-US" sz="48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8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939" y="1533297"/>
                <a:ext cx="11308379" cy="5248168"/>
              </a:xfrm>
              <a:prstGeom prst="rect">
                <a:avLst/>
              </a:prstGeom>
              <a:blipFill>
                <a:blip r:embed="rId3"/>
                <a:stretch>
                  <a:fillRect l="-2210" t="-2907" r="-2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647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Example 2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515522" y="1497974"/>
            <a:ext cx="11406312" cy="438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job fair sponsored by the three big companies, 2500 applicants applied fo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a job. Their mean age was found to be 35 with a standard deviation of 5 years.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Find the percentage of the applicants who are above 39 years old.</a:t>
            </a:r>
          </a:p>
        </p:txBody>
      </p:sp>
    </p:spTree>
    <p:extLst>
      <p:ext uri="{BB962C8B-B14F-4D97-AF65-F5344CB8AC3E}">
        <p14:creationId xmlns:p14="http://schemas.microsoft.com/office/powerpoint/2010/main" val="17242247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Example 3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515522" y="1497974"/>
            <a:ext cx="11406312" cy="4383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a job fair sponsored by the three big companies, 2500 applicants applied fo</a:t>
            </a: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 a job. Their mean age was found to be 35 with a standard deviation of 5 years.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4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4400" dirty="0">
                <a:effectLst/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How many applicants have ages between 28 and 44 years?</a:t>
            </a:r>
          </a:p>
        </p:txBody>
      </p:sp>
    </p:spTree>
    <p:extLst>
      <p:ext uri="{BB962C8B-B14F-4D97-AF65-F5344CB8AC3E}">
        <p14:creationId xmlns:p14="http://schemas.microsoft.com/office/powerpoint/2010/main" val="42863866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AD98B-B078-0755-7790-6AEA28A6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B3585D9-7249-D9D8-B036-44973BBE2672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346FC9F-C0A0-C384-FC98-5D595D94C04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F5176307-BFA8-B6E6-8DEC-BF00E5CD7E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C6F3F9E9-7908-96D5-14A1-A906BC11D05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BBB08D5-8F5B-1238-0D37-7B3484B03F7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2379242-9EE2-527E-21C5-F0981BB379CA}"/>
              </a:ext>
            </a:extLst>
          </p:cNvPr>
          <p:cNvGrpSpPr/>
          <p:nvPr/>
        </p:nvGrpSpPr>
        <p:grpSpPr>
          <a:xfrm>
            <a:off x="318652" y="235526"/>
            <a:ext cx="11575473" cy="6474989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6AFFCA36-C207-CBCB-FC27-EF55637093A2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87D0BE-E24F-AE7C-5BFA-62AEED228290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10544B-B0C7-5B17-FD29-C71F6612C683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5010BEA-81A5-0208-429B-30FE3045FA1C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B64EC01-FA1F-4AD9-A5F2-1DD4CC3825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A952AE-9525-2604-7C1D-301A0BA15C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61D72BB-2406-289D-C0AE-D2F4C87065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324FF6-2475-CC39-ACDC-0A7B763258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42AF7C-CB84-025A-A37A-7C2215CA6BE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1FBC821-3E1F-5322-6133-E99B7FE2F7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078507-BC2C-14EE-D2E4-1FCA394774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4ACFEB5B-5E09-BC76-E95A-4146576FB4FF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BF788B6F-77C9-C2F5-2564-89CDE55A68B0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A80564F1-40E6-A057-4E55-2B01DF686F08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4ABDF0FA-B080-9622-71B3-DDEE977697D4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F2D33FDB-DF10-FF55-35B7-A7616CC63B1A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967513CB-794B-A8F7-F722-A0E1CAE18044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8124B155-96A7-B902-CDF1-538968C6BA0C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85CDA87B-24DB-1E97-1DF8-2E7F5FB1E860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68ED8A52-51FA-3FA2-A757-E49A47FF7D3A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956223F9-E67E-9011-7B13-5CF6738E7C98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694C56B0-0A2F-D721-82D5-ED89036769EC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C051F54D-D6ED-7D45-CF77-96D31C6ECEEE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0A32B1E-FD98-323C-2107-3ECC21A5399D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FC700E59-4925-4A83-2268-1E313914AB39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D9E110F-DDBF-2113-B12C-0B8E9B4828D1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2365A8A-6058-961F-94B0-2FB3BA8ACBB3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63ED3552-217D-4935-238B-E2777E1A1695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4AB83437-B305-849C-4C05-CFEF662625D2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F1F77ECD-51F0-1786-5A1C-69E56A30E60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006C6E9-D47A-BAAA-C0E2-46F1DA70ACCF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891F708C-A2AA-9FDA-E1AF-177BB96460CB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18B784D5-1B5D-CAF5-FF38-6DE5C43237BD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DD688396-FB56-85E8-AD77-1AE53E88A4E0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0B41710-8C44-D2C6-E32E-9A87EFDE91EE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E3422367-6796-95A7-E31D-3B219755DD0F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6FEA5E7C-F8E2-249C-22F7-A70DB9C8A15E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73B16ADC-3A20-6D73-F4A1-98886824C8B7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7DEA9BE7-8408-3E2B-8D21-D5EC4FC7F63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BFB831CB-2F99-64E6-FFED-435FACC404FB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77AD1E6-37A6-A6A2-2F0B-B27E4F8EC5C2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84754D4-B5EF-04C5-93A1-F489EECD4923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3E2BD1-F556-8BE1-760C-FAD097648872}"/>
              </a:ext>
            </a:extLst>
          </p:cNvPr>
          <p:cNvSpPr txBox="1"/>
          <p:nvPr/>
        </p:nvSpPr>
        <p:spPr>
          <a:xfrm>
            <a:off x="650657" y="482030"/>
            <a:ext cx="3695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Worksheet 5</a:t>
            </a:r>
            <a:endParaRPr lang="en-US" sz="4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087641-527E-1188-F3EF-DEDF2739B067}"/>
              </a:ext>
            </a:extLst>
          </p:cNvPr>
          <p:cNvSpPr txBox="1"/>
          <p:nvPr/>
        </p:nvSpPr>
        <p:spPr>
          <a:xfrm>
            <a:off x="515522" y="1497974"/>
            <a:ext cx="11406312" cy="581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5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researcher studies the diesel consumption of traditionally manufactured motorcycles sold in the Philippines. The data taken at random and normally distributed to an average consumption of 25 kilometers in a liter and a standard deviation of 3 kilometers.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35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percentage of the motorcycles consume 29 or more kilometers in a liter?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lphaLcPeriod"/>
            </a:pPr>
            <a:r>
              <a:rPr lang="en-US" sz="35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about 23 – 30?</a:t>
            </a:r>
          </a:p>
          <a:p>
            <a:pPr marL="742950" marR="0" indent="-7429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endParaRPr lang="en-US" sz="3500" dirty="0"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35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5438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Example 1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515522" y="1497974"/>
                <a:ext cx="11406312" cy="5832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a math test 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=77</m:t>
                    </m:r>
                  </m:oMath>
                </a14:m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=14</m:t>
                    </m:r>
                  </m:oMath>
                </a14:m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Find the z-score that corresponds to each of the following scores (in 2 decimal places).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63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50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112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84</a:t>
                </a:r>
                <a:endParaRPr lang="en-US" sz="44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4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" y="1497974"/>
                <a:ext cx="11406312" cy="5832815"/>
              </a:xfrm>
              <a:prstGeom prst="rect">
                <a:avLst/>
              </a:prstGeom>
              <a:blipFill>
                <a:blip r:embed="rId3"/>
                <a:stretch>
                  <a:fillRect l="-2191" t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611278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7"/>
            <a:ext cx="11575473" cy="6276108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362211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3821288" cy="868467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61648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latin typeface="Rockwell" panose="02060603020205020403" pitchFamily="18" charset="0"/>
                <a:ea typeface="SimSun" panose="02010600030101010101" pitchFamily="2" charset="-122"/>
              </a:rPr>
              <a:t>Let’s try!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/>
              <p:nvPr/>
            </p:nvSpPr>
            <p:spPr>
              <a:xfrm>
                <a:off x="515522" y="1497974"/>
                <a:ext cx="11406312" cy="58328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In a math test given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44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44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acc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=32</m:t>
                    </m:r>
                  </m:oMath>
                </a14:m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44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=4</m:t>
                    </m:r>
                  </m:oMath>
                </a14:m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 Find the z-score that corresponds to each of the following scores (in 2 decimal places).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45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30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effectLst/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25</a:t>
                </a:r>
              </a:p>
              <a:p>
                <a:pPr marL="742950" marR="0" indent="-74295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AutoNum type="arabicPeriod"/>
                </a:pPr>
                <a:r>
                  <a:rPr lang="en-US" sz="4400" dirty="0">
                    <a:latin typeface="Berlin Sans FB" panose="020E0602020502020306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= 52</a:t>
                </a:r>
                <a:endParaRPr lang="en-US" sz="44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4400" dirty="0">
                  <a:effectLst/>
                  <a:latin typeface="Berlin Sans FB" panose="020E0602020502020306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F9A7D81-FC5A-5510-A2FE-74E92D151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522" y="1497974"/>
                <a:ext cx="11406312" cy="5832815"/>
              </a:xfrm>
              <a:prstGeom prst="rect">
                <a:avLst/>
              </a:prstGeom>
              <a:blipFill>
                <a:blip r:embed="rId3"/>
                <a:stretch>
                  <a:fillRect l="-2191" t="-2299" r="-23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74064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845129" y="2424545"/>
            <a:ext cx="11215254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415633" y="2154382"/>
            <a:ext cx="10931239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564458" y="2315806"/>
            <a:ext cx="10695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The Standard Normal Distribution</a:t>
            </a:r>
            <a:endParaRPr lang="en-US" sz="6600" b="1" dirty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37018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16032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10638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Rockwell" panose="02060603020205020403" pitchFamily="18" charset="0"/>
                <a:ea typeface="SimSun" panose="02010600030101010101" pitchFamily="2" charset="-122"/>
              </a:rPr>
              <a:t>Standard Normal </a:t>
            </a:r>
            <a:r>
              <a:rPr lang="en-US" sz="54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Distribution</a:t>
            </a:r>
            <a:endParaRPr 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41043" y="2018728"/>
            <a:ext cx="11308379" cy="31931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standard normal distribution, which is denoted by Z, is also a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distribution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having a mean of 0 and a standard deviation of 1.</a:t>
            </a:r>
            <a:endParaRPr lang="en-US" sz="48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488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B601645-6B4F-E732-9E57-9624A60F9092}"/>
              </a:ext>
            </a:extLst>
          </p:cNvPr>
          <p:cNvGrpSpPr/>
          <p:nvPr/>
        </p:nvGrpSpPr>
        <p:grpSpPr>
          <a:xfrm>
            <a:off x="318652" y="235526"/>
            <a:ext cx="11575473" cy="6622473"/>
            <a:chOff x="318652" y="235527"/>
            <a:chExt cx="11575473" cy="627610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816CCA5-115F-7C21-DEA1-3F004451E0DE}"/>
                </a:ext>
              </a:extLst>
            </p:cNvPr>
            <p:cNvSpPr/>
            <p:nvPr/>
          </p:nvSpPr>
          <p:spPr>
            <a:xfrm>
              <a:off x="318652" y="235527"/>
              <a:ext cx="11575473" cy="6276108"/>
            </a:xfrm>
            <a:prstGeom prst="roundRect">
              <a:avLst>
                <a:gd name="adj" fmla="val 7111"/>
              </a:avLst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71FA0F-D8B9-1531-72BE-E091E458CE04}"/>
                </a:ext>
              </a:extLst>
            </p:cNvPr>
            <p:cNvCxnSpPr/>
            <p:nvPr/>
          </p:nvCxnSpPr>
          <p:spPr>
            <a:xfrm>
              <a:off x="10210800" y="2373880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CBFB34E-76CE-35D3-3EC1-C324E5CCD906}"/>
                </a:ext>
              </a:extLst>
            </p:cNvPr>
            <p:cNvCxnSpPr/>
            <p:nvPr/>
          </p:nvCxnSpPr>
          <p:spPr>
            <a:xfrm>
              <a:off x="7716982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7EF9C6F-32AE-DBC7-90DD-03A1167ADD42}"/>
                </a:ext>
              </a:extLst>
            </p:cNvPr>
            <p:cNvCxnSpPr/>
            <p:nvPr/>
          </p:nvCxnSpPr>
          <p:spPr>
            <a:xfrm>
              <a:off x="10210800" y="4158778"/>
              <a:ext cx="0" cy="4572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454423C-0309-89A0-3043-6C170E33A5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43542" y="3948545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6E5667-53B0-7FF7-411F-AD484C48D7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492" y="3858490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E731FEE-DE3E-8DFB-68AB-40018BF05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98429" y="2984656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9572273-DF08-A5C5-C3B8-EE120DADB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63102" y="2969088"/>
              <a:ext cx="417446" cy="2102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7F75FF-573C-5E8F-93E9-51C6752D8B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76632" y="3871729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3558FB6-ED36-094B-5257-1F15E4D609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29162" y="3825572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179FFDD-EE53-49FB-9DC8-F338FE48C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92492" y="2950105"/>
              <a:ext cx="451169" cy="2346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7C1D4C6C-7C6B-491C-97EB-4D0590BCB47C}"/>
                </a:ext>
              </a:extLst>
            </p:cNvPr>
            <p:cNvSpPr/>
            <p:nvPr/>
          </p:nvSpPr>
          <p:spPr>
            <a:xfrm>
              <a:off x="6677286" y="3352087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AF2A5737-EB8E-6C18-0157-5C93C9FE33FA}"/>
                </a:ext>
              </a:extLst>
            </p:cNvPr>
            <p:cNvSpPr/>
            <p:nvPr/>
          </p:nvSpPr>
          <p:spPr>
            <a:xfrm>
              <a:off x="9116573" y="33922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D4B52CC9-62F0-695D-B9CF-15649134A5A7}"/>
                </a:ext>
              </a:extLst>
            </p:cNvPr>
            <p:cNvSpPr/>
            <p:nvPr/>
          </p:nvSpPr>
          <p:spPr>
            <a:xfrm flipH="1">
              <a:off x="11007152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0D8CF408-0DE7-C015-AE85-4AE3F169ED91}"/>
                </a:ext>
              </a:extLst>
            </p:cNvPr>
            <p:cNvSpPr/>
            <p:nvPr/>
          </p:nvSpPr>
          <p:spPr>
            <a:xfrm flipH="1">
              <a:off x="8567865" y="330497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08DFA350-181D-C09C-3458-2F5D5BDBC7DB}"/>
                </a:ext>
              </a:extLst>
            </p:cNvPr>
            <p:cNvSpPr/>
            <p:nvPr/>
          </p:nvSpPr>
          <p:spPr>
            <a:xfrm rot="7880717" flipH="1">
              <a:off x="7076282" y="4107702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0281AD52-7B08-A77E-F6FF-A72DE2EF27C5}"/>
                </a:ext>
              </a:extLst>
            </p:cNvPr>
            <p:cNvSpPr/>
            <p:nvPr/>
          </p:nvSpPr>
          <p:spPr>
            <a:xfrm rot="13719283">
              <a:off x="8157147" y="41603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4B24E6A0-4693-1C4C-9A22-C50B4DF3F51A}"/>
                </a:ext>
              </a:extLst>
            </p:cNvPr>
            <p:cNvSpPr/>
            <p:nvPr/>
          </p:nvSpPr>
          <p:spPr>
            <a:xfrm rot="7880717" flipH="1">
              <a:off x="9540833" y="4137996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30A343DC-1703-E580-93D3-A54226C91261}"/>
                </a:ext>
              </a:extLst>
            </p:cNvPr>
            <p:cNvSpPr/>
            <p:nvPr/>
          </p:nvSpPr>
          <p:spPr>
            <a:xfrm rot="13719283">
              <a:off x="10634915" y="4148465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4CBE9CAB-4EB0-10A6-CC9E-2D5F8C1C1D55}"/>
                </a:ext>
              </a:extLst>
            </p:cNvPr>
            <p:cNvSpPr/>
            <p:nvPr/>
          </p:nvSpPr>
          <p:spPr>
            <a:xfrm rot="13719283" flipH="1" flipV="1">
              <a:off x="7062628" y="2524343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3EC1648F-2E57-4085-F484-342C6C9AF7E9}"/>
                </a:ext>
              </a:extLst>
            </p:cNvPr>
            <p:cNvSpPr/>
            <p:nvPr/>
          </p:nvSpPr>
          <p:spPr>
            <a:xfrm rot="13719283" flipH="1" flipV="1">
              <a:off x="9514262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55AAF803-A3F9-3321-EB11-767F9A7FE882}"/>
                </a:ext>
              </a:extLst>
            </p:cNvPr>
            <p:cNvSpPr/>
            <p:nvPr/>
          </p:nvSpPr>
          <p:spPr>
            <a:xfrm rot="7880717" flipV="1">
              <a:off x="10651183" y="250605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1C8E13FF-3589-6605-254A-A6B8FA7D9952}"/>
                </a:ext>
              </a:extLst>
            </p:cNvPr>
            <p:cNvSpPr/>
            <p:nvPr/>
          </p:nvSpPr>
          <p:spPr>
            <a:xfrm rot="7880717" flipV="1">
              <a:off x="8144486" y="2547604"/>
              <a:ext cx="301503" cy="348461"/>
            </a:xfrm>
            <a:prstGeom prst="arc">
              <a:avLst>
                <a:gd name="adj1" fmla="val 16200000"/>
                <a:gd name="adj2" fmla="val 501437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37CE056-C05B-F55D-E77C-C38B87109E54}"/>
              </a:ext>
            </a:extLst>
          </p:cNvPr>
          <p:cNvGrpSpPr/>
          <p:nvPr/>
        </p:nvGrpSpPr>
        <p:grpSpPr>
          <a:xfrm>
            <a:off x="715630" y="2088919"/>
            <a:ext cx="4182594" cy="2666594"/>
            <a:chOff x="715630" y="2088919"/>
            <a:chExt cx="4182594" cy="2666594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44AE9F01-A599-B509-2753-048FB688BC4A}"/>
                </a:ext>
              </a:extLst>
            </p:cNvPr>
            <p:cNvSpPr/>
            <p:nvPr/>
          </p:nvSpPr>
          <p:spPr>
            <a:xfrm rot="7376614">
              <a:off x="1756815" y="2115787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5914F98-B8CD-6390-480B-6253B0FF169B}"/>
                </a:ext>
              </a:extLst>
            </p:cNvPr>
            <p:cNvSpPr/>
            <p:nvPr/>
          </p:nvSpPr>
          <p:spPr>
            <a:xfrm rot="7376614">
              <a:off x="3646484" y="2512729"/>
              <a:ext cx="471948" cy="418211"/>
            </a:xfrm>
            <a:prstGeom prst="arc">
              <a:avLst>
                <a:gd name="adj1" fmla="val 17069755"/>
                <a:gd name="adj2" fmla="val 67816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328B969-F6B8-5487-3BF0-3ED391F76FFB}"/>
                </a:ext>
              </a:extLst>
            </p:cNvPr>
            <p:cNvGrpSpPr/>
            <p:nvPr/>
          </p:nvGrpSpPr>
          <p:grpSpPr>
            <a:xfrm>
              <a:off x="715630" y="3913882"/>
              <a:ext cx="631999" cy="551500"/>
              <a:chOff x="4030568" y="3067190"/>
              <a:chExt cx="922051" cy="734987"/>
            </a:xfrm>
          </p:grpSpPr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4DF46A95-F55D-C6A9-991D-915AA32C4B4F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9964B17B-53F2-8733-8A96-5FE691D12531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EA3522AC-6127-5DE7-FD7C-6DAD70256F6A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519251-1E12-3D3E-FF71-7D397F5C558D}"/>
                </a:ext>
              </a:extLst>
            </p:cNvPr>
            <p:cNvGrpSpPr/>
            <p:nvPr/>
          </p:nvGrpSpPr>
          <p:grpSpPr>
            <a:xfrm>
              <a:off x="2793953" y="3871729"/>
              <a:ext cx="631999" cy="551500"/>
              <a:chOff x="4030568" y="3067190"/>
              <a:chExt cx="922051" cy="734987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5045C137-325C-B071-57A8-786BC5F03239}"/>
                  </a:ext>
                </a:extLst>
              </p:cNvPr>
              <p:cNvSpPr/>
              <p:nvPr/>
            </p:nvSpPr>
            <p:spPr>
              <a:xfrm rot="20451728">
                <a:off x="4030568" y="3324488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08562C2-6A31-F571-7DC1-3E02ABCEC2E5}"/>
                  </a:ext>
                </a:extLst>
              </p:cNvPr>
              <p:cNvSpPr/>
              <p:nvPr/>
            </p:nvSpPr>
            <p:spPr>
              <a:xfrm rot="19928968">
                <a:off x="4212218" y="3287968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553C1258-D69A-5D4D-05A9-60EA292F689C}"/>
                  </a:ext>
                </a:extLst>
              </p:cNvPr>
              <p:cNvSpPr/>
              <p:nvPr/>
            </p:nvSpPr>
            <p:spPr>
              <a:xfrm rot="19928968">
                <a:off x="4322555" y="3067190"/>
                <a:ext cx="630064" cy="734987"/>
              </a:xfrm>
              <a:prstGeom prst="arc">
                <a:avLst>
                  <a:gd name="adj1" fmla="val 18549544"/>
                  <a:gd name="adj2" fmla="val 240189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B7512A8-60C6-9DEB-B6CC-CDC816A8E2EF}"/>
                </a:ext>
              </a:extLst>
            </p:cNvPr>
            <p:cNvGrpSpPr/>
            <p:nvPr/>
          </p:nvGrpSpPr>
          <p:grpSpPr>
            <a:xfrm>
              <a:off x="2657006" y="3910705"/>
              <a:ext cx="562384" cy="844808"/>
              <a:chOff x="6659720" y="3227925"/>
              <a:chExt cx="574096" cy="782464"/>
            </a:xfrm>
          </p:grpSpPr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BB1DA38B-D334-1AC4-24B1-010E3F53F575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3862570A-206A-E7C9-5D12-8226B703C9F8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6D4328C-A89F-5AA7-9888-F92D9A150C59}"/>
                </a:ext>
              </a:extLst>
            </p:cNvPr>
            <p:cNvGrpSpPr/>
            <p:nvPr/>
          </p:nvGrpSpPr>
          <p:grpSpPr>
            <a:xfrm>
              <a:off x="4335840" y="3871271"/>
              <a:ext cx="562384" cy="844808"/>
              <a:chOff x="6659720" y="3227925"/>
              <a:chExt cx="574096" cy="782464"/>
            </a:xfrm>
          </p:grpSpPr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55538B6B-81FB-E8EE-3921-E238A0B1C798}"/>
                  </a:ext>
                </a:extLst>
              </p:cNvPr>
              <p:cNvSpPr/>
              <p:nvPr/>
            </p:nvSpPr>
            <p:spPr>
              <a:xfrm rot="14461726">
                <a:off x="6555536" y="3332109"/>
                <a:ext cx="630064" cy="421696"/>
              </a:xfrm>
              <a:prstGeom prst="arc">
                <a:avLst>
                  <a:gd name="adj1" fmla="val 18549544"/>
                  <a:gd name="adj2" fmla="val 1943725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F3BEA410-62D1-6225-23BB-016679EBB893}"/>
                  </a:ext>
                </a:extLst>
              </p:cNvPr>
              <p:cNvSpPr/>
              <p:nvPr/>
            </p:nvSpPr>
            <p:spPr>
              <a:xfrm rot="14461726">
                <a:off x="6707936" y="3484509"/>
                <a:ext cx="630064" cy="421696"/>
              </a:xfrm>
              <a:prstGeom prst="arc">
                <a:avLst>
                  <a:gd name="adj1" fmla="val 19834018"/>
                  <a:gd name="adj2" fmla="val 1132032"/>
                </a:avLst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BF5ACC-82DC-1885-6B94-432A9FBE042F}"/>
              </a:ext>
            </a:extLst>
          </p:cNvPr>
          <p:cNvSpPr txBox="1"/>
          <p:nvPr/>
        </p:nvSpPr>
        <p:spPr>
          <a:xfrm>
            <a:off x="931561" y="1597737"/>
            <a:ext cx="10517417" cy="4188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4C1B017-8876-9ADC-4194-474318CB2B97}"/>
              </a:ext>
            </a:extLst>
          </p:cNvPr>
          <p:cNvSpPr/>
          <p:nvPr/>
        </p:nvSpPr>
        <p:spPr>
          <a:xfrm>
            <a:off x="524939" y="444841"/>
            <a:ext cx="11140588" cy="160325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0D745F4-D8A0-CA6F-CD2D-0585866552F1}"/>
              </a:ext>
            </a:extLst>
          </p:cNvPr>
          <p:cNvSpPr txBox="1"/>
          <p:nvPr/>
        </p:nvSpPr>
        <p:spPr>
          <a:xfrm>
            <a:off x="810906" y="575026"/>
            <a:ext cx="106380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400" b="1" dirty="0">
                <a:latin typeface="Rockwell" panose="02060603020205020403" pitchFamily="18" charset="0"/>
                <a:ea typeface="SimSun" panose="02010600030101010101" pitchFamily="2" charset="-122"/>
              </a:rPr>
              <a:t>Standard Normal </a:t>
            </a:r>
            <a:r>
              <a:rPr lang="en-US" sz="54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Distribution</a:t>
            </a:r>
            <a:endParaRPr lang="en-US" sz="5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9A7D81-FC5A-5510-A2FE-74E92D151C49}"/>
              </a:ext>
            </a:extLst>
          </p:cNvPr>
          <p:cNvSpPr txBox="1"/>
          <p:nvPr/>
        </p:nvSpPr>
        <p:spPr>
          <a:xfrm>
            <a:off x="441043" y="2018728"/>
            <a:ext cx="11308379" cy="3983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variable is standardized by setting the mean to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standard deviation to 1. This is for the purpose of simplifying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process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</a:t>
            </a:r>
            <a:r>
              <a:rPr lang="en-US" sz="4800" dirty="0" smtClean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approximating </a:t>
            </a:r>
            <a:r>
              <a:rPr lang="en-US" sz="4800" dirty="0">
                <a:latin typeface="Berlin Sans FB" panose="020E0602020502020306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areas for normal curves.</a:t>
            </a:r>
            <a:endParaRPr lang="en-US" sz="4800" dirty="0">
              <a:effectLst/>
              <a:latin typeface="Berlin Sans FB" panose="020E0602020502020306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7761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8778848-A821-3C00-E55E-3CB26F095B45}"/>
              </a:ext>
            </a:extLst>
          </p:cNvPr>
          <p:cNvGrpSpPr/>
          <p:nvPr/>
        </p:nvGrpSpPr>
        <p:grpSpPr>
          <a:xfrm>
            <a:off x="0" y="1"/>
            <a:ext cx="12330547" cy="6998640"/>
            <a:chOff x="0" y="1"/>
            <a:chExt cx="12330547" cy="6998640"/>
          </a:xfrm>
        </p:grpSpPr>
        <p:pic>
          <p:nvPicPr>
            <p:cNvPr id="27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05C50E06-51A4-CC94-714D-9FA7500F14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49069" y="1203248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2A97EE2F-8E17-D174-159C-D180532072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75796" y="134388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458913D4-2E7B-56AD-3257-33A5106FD6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620378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Free Printable Dot Paper: Dotted Grid Sheets (PDF &amp; PNG) – DIY Projects,  Patterns, Monograms, Designs, Templates">
              <a:extLst>
                <a:ext uri="{FF2B5EF4-FFF2-40B4-BE49-F238E27FC236}">
                  <a16:creationId xmlns:a16="http://schemas.microsoft.com/office/drawing/2014/main" id="{8BFD1381-731F-CB07-735F-223D5A018C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03" t="3232" r="2744" b="5455"/>
            <a:stretch/>
          </p:blipFill>
          <p:spPr bwMode="auto">
            <a:xfrm rot="16200000">
              <a:off x="621360" y="-621359"/>
              <a:ext cx="5033392" cy="62761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16CCA5-115F-7C21-DEA1-3F004451E0DE}"/>
              </a:ext>
            </a:extLst>
          </p:cNvPr>
          <p:cNvSpPr/>
          <p:nvPr/>
        </p:nvSpPr>
        <p:spPr>
          <a:xfrm>
            <a:off x="845129" y="2424545"/>
            <a:ext cx="11215254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D2D0F44-B088-ABBC-BC65-19ACE9331387}"/>
              </a:ext>
            </a:extLst>
          </p:cNvPr>
          <p:cNvSpPr/>
          <p:nvPr/>
        </p:nvSpPr>
        <p:spPr>
          <a:xfrm>
            <a:off x="415633" y="2154382"/>
            <a:ext cx="10931239" cy="2327563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29B6A3B-6BC2-6329-A93A-9A63FEB69B0B}"/>
              </a:ext>
            </a:extLst>
          </p:cNvPr>
          <p:cNvSpPr/>
          <p:nvPr/>
        </p:nvSpPr>
        <p:spPr>
          <a:xfrm>
            <a:off x="7897091" y="1136073"/>
            <a:ext cx="3449782" cy="72043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651821-1199-F271-131B-68FB8CBA34A8}"/>
              </a:ext>
            </a:extLst>
          </p:cNvPr>
          <p:cNvSpPr/>
          <p:nvPr/>
        </p:nvSpPr>
        <p:spPr>
          <a:xfrm>
            <a:off x="1066800" y="5514109"/>
            <a:ext cx="748145" cy="748146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DD3D76-3174-F023-E083-114B1F52BC1D}"/>
              </a:ext>
            </a:extLst>
          </p:cNvPr>
          <p:cNvSpPr/>
          <p:nvPr/>
        </p:nvSpPr>
        <p:spPr>
          <a:xfrm>
            <a:off x="2493818" y="5514109"/>
            <a:ext cx="748145" cy="74814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5207D1-5A09-106C-6880-70544DE277AB}"/>
              </a:ext>
            </a:extLst>
          </p:cNvPr>
          <p:cNvSpPr/>
          <p:nvPr/>
        </p:nvSpPr>
        <p:spPr>
          <a:xfrm>
            <a:off x="3796145" y="5514109"/>
            <a:ext cx="748145" cy="748146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BB527C-4818-12FB-5D1F-188EEB02245F}"/>
              </a:ext>
            </a:extLst>
          </p:cNvPr>
          <p:cNvCxnSpPr>
            <a:cxnSpLocks/>
          </p:cNvCxnSpPr>
          <p:nvPr/>
        </p:nvCxnSpPr>
        <p:spPr>
          <a:xfrm>
            <a:off x="0" y="526473"/>
            <a:ext cx="586739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67FEF3-9E9F-306E-057D-784061D0AF22}"/>
              </a:ext>
            </a:extLst>
          </p:cNvPr>
          <p:cNvCxnSpPr/>
          <p:nvPr/>
        </p:nvCxnSpPr>
        <p:spPr>
          <a:xfrm>
            <a:off x="6192982" y="5888182"/>
            <a:ext cx="59990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38A7781-34CB-2308-1B63-164EB12D3C13}"/>
              </a:ext>
            </a:extLst>
          </p:cNvPr>
          <p:cNvSpPr/>
          <p:nvPr/>
        </p:nvSpPr>
        <p:spPr>
          <a:xfrm>
            <a:off x="8610601" y="782782"/>
            <a:ext cx="3449782" cy="720436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8DC7F9-96D0-EE69-963D-7E5392B489A8}"/>
              </a:ext>
            </a:extLst>
          </p:cNvPr>
          <p:cNvSpPr txBox="1"/>
          <p:nvPr/>
        </p:nvSpPr>
        <p:spPr>
          <a:xfrm>
            <a:off x="564458" y="2315806"/>
            <a:ext cx="1069570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>
                <a:latin typeface="Rockwell" panose="02060603020205020403" pitchFamily="18" charset="0"/>
                <a:ea typeface="SimSun" panose="02010600030101010101" pitchFamily="2" charset="-122"/>
              </a:rPr>
              <a:t>Finding The Area Under The Normal Curve</a:t>
            </a:r>
            <a:endParaRPr lang="en-US" sz="6600" b="1" dirty="0">
              <a:latin typeface="Rockwell" panose="02060603020205020403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06588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1883</TotalTime>
  <Words>1020</Words>
  <Application>Microsoft Office PowerPoint</Application>
  <PresentationFormat>Widescreen</PresentationFormat>
  <Paragraphs>111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SimSun</vt:lpstr>
      <vt:lpstr>Arial</vt:lpstr>
      <vt:lpstr>Berlin Sans FB</vt:lpstr>
      <vt:lpstr>Calibri</vt:lpstr>
      <vt:lpstr>Calibri Light</vt:lpstr>
      <vt:lpstr>Cambria Math</vt:lpstr>
      <vt:lpstr>Rockwell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User</cp:lastModifiedBy>
  <cp:revision>30</cp:revision>
  <dcterms:created xsi:type="dcterms:W3CDTF">2023-03-22T22:22:42Z</dcterms:created>
  <dcterms:modified xsi:type="dcterms:W3CDTF">2025-02-10T05:22:16Z</dcterms:modified>
</cp:coreProperties>
</file>