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5"/>
  </p:notesMasterIdLst>
  <p:sldIdLst>
    <p:sldId id="257" r:id="rId2"/>
    <p:sldId id="258" r:id="rId3"/>
    <p:sldId id="260" r:id="rId4"/>
    <p:sldId id="268" r:id="rId5"/>
    <p:sldId id="269" r:id="rId6"/>
    <p:sldId id="303" r:id="rId7"/>
    <p:sldId id="293" r:id="rId8"/>
    <p:sldId id="294" r:id="rId9"/>
    <p:sldId id="271" r:id="rId10"/>
    <p:sldId id="295" r:id="rId11"/>
    <p:sldId id="297" r:id="rId12"/>
    <p:sldId id="298" r:id="rId13"/>
    <p:sldId id="273" r:id="rId14"/>
    <p:sldId id="299" r:id="rId15"/>
    <p:sldId id="300" r:id="rId16"/>
    <p:sldId id="301" r:id="rId17"/>
    <p:sldId id="302" r:id="rId18"/>
    <p:sldId id="275" r:id="rId19"/>
    <p:sldId id="291" r:id="rId20"/>
    <p:sldId id="276" r:id="rId21"/>
    <p:sldId id="277" r:id="rId22"/>
    <p:sldId id="304" r:id="rId23"/>
    <p:sldId id="279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Open Sans ExtraBold" panose="020B0604020202020204" charset="0"/>
      <p:bold r:id="rId27"/>
      <p:italic r:id="rId28"/>
      <p:boldItalic r:id="rId29"/>
    </p:embeddedFont>
    <p:embeddedFont>
      <p:font typeface="Poppins Black" panose="00000A00000000000000" pitchFamily="2" charset="0"/>
      <p:bold r:id="rId30"/>
    </p:embeddedFont>
    <p:embeddedFont>
      <p:font typeface="Open Sans" panose="020B0604020202020204" charset="0"/>
      <p:regular r:id="rId31"/>
      <p:bold r:id="rId32"/>
      <p:italic r:id="rId33"/>
      <p:boldItalic r:id="rId34"/>
    </p:embeddedFont>
    <p:embeddedFont>
      <p:font typeface="Open Sans SemiBold" panose="020B0604020202020204" charset="0"/>
      <p:regular r:id="rId35"/>
      <p:bold r:id="rId36"/>
      <p:italic r:id="rId37"/>
      <p:boldItalic r:id="rId38"/>
    </p:embeddedFont>
    <p:embeddedFont>
      <p:font typeface="Poppins" panose="00000500000000000000" pitchFamily="2" charset="0"/>
      <p:regular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6B6F03-EBD7-4A84-A0D0-369802B93B1D}">
  <a:tblStyle styleId="{B16B6F03-EBD7-4A84-A0D0-369802B93B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73"/>
  </p:normalViewPr>
  <p:slideViewPr>
    <p:cSldViewPr snapToGrid="0">
      <p:cViewPr varScale="1">
        <p:scale>
          <a:sx n="63" d="100"/>
          <a:sy n="63" d="100"/>
        </p:scale>
        <p:origin x="624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6125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4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ac0785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ac07853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ac07853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9749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ac0785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ac07853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ac07853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814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ac0785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ac07853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ac07853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6085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a18c2c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a18c2cf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4a18c2cf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310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a18c2c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a18c2cf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4a18c2cf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0184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a18c2c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a18c2cf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4a18c2cf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3977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a18c2c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a18c2cf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4a18c2cf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697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a18c2c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a18c2cf2b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g4a18c2cf2b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3861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ac07853c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ac07853c5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4ac07853c5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9681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ac07853c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ac07853c5_0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4ac07853c5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146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9f17e7f05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9f17e7f05_6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49f17e7f05_6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995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ac07853c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ac07853c5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g4ac07853c5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7703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ac07853c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ac07853c5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4ac07853c5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957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4ac07853c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4ac07853c5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g4ac07853c5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780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4ac07853c5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4ac07853c5_0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4ac07853c5_0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8243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9e649d319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49e649d319_1_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49e649d319_1_1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8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4ac07853c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4ac07853c5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g4ac07853c5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49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a4722e8c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a4722e8cb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4a4722e8cb_1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518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a4722e8c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a4722e8cb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4a4722e8cb_1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428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a4722e8c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a4722e8cb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4a4722e8cb_1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175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4a4722e8cb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4a4722e8cb_1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4a4722e8cb_1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550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ac07853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ac07853c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ac07853c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23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>
  <p:cSld name="TITLE_2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3750" y="838858"/>
            <a:ext cx="2007577" cy="5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 flipH="1">
            <a:off x="9850250" y="0"/>
            <a:ext cx="2341800" cy="68580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 about it!">
  <p:cSld name="TITLE_1_3_1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8ED7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25" y="375100"/>
            <a:ext cx="925799" cy="97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184496" y="537025"/>
            <a:ext cx="51867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Learn about It!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do you think?">
  <p:cSld name="TITLE_1_3_1_1_1_1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8ED7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26" y="370325"/>
            <a:ext cx="894032" cy="864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1184496" y="537025"/>
            <a:ext cx="51867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Guide Questions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pper side">
  <p:cSld name="TITLE_1_3_1_1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 flipH="1">
            <a:off x="10438200" y="0"/>
            <a:ext cx="1753800" cy="68580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56475" y="5945405"/>
            <a:ext cx="1317227" cy="3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minder">
  <p:cSld name="TITLE_1_3_1_1_1_1_1_1_1_1_1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4075" y="6097805"/>
            <a:ext cx="1317227" cy="3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ipper Bottom">
  <p:cSld name="TITLE_1_3_1_1_1_1_1_1_1_1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flipH="1">
            <a:off x="0" y="6266650"/>
            <a:ext cx="12192000" cy="5913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4075" y="6402605"/>
            <a:ext cx="1317227" cy="3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1">
  <p:cSld name="TITLE_3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799" y="5716674"/>
            <a:ext cx="1649401" cy="4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 flipH="1">
            <a:off x="3551450" y="0"/>
            <a:ext cx="8640600" cy="68580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00" y="744450"/>
            <a:ext cx="1227876" cy="112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326693" y="1947197"/>
            <a:ext cx="26790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600" b="1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sz="3600" b="1"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TITLE_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3799" y="5716674"/>
            <a:ext cx="1649401" cy="42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/>
          <p:nvPr/>
        </p:nvSpPr>
        <p:spPr>
          <a:xfrm flipH="1">
            <a:off x="9850250" y="0"/>
            <a:ext cx="2341800" cy="68580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ives 2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00B0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Google Shape;2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/>
          <p:nvPr/>
        </p:nvSpPr>
        <p:spPr>
          <a:xfrm>
            <a:off x="1184504" y="537018"/>
            <a:ext cx="26790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75" y="366550"/>
            <a:ext cx="870426" cy="79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Points">
  <p:cSld name="TITLE_1_4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DD73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950" y="211850"/>
            <a:ext cx="1017724" cy="1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/>
        </p:nvSpPr>
        <p:spPr>
          <a:xfrm>
            <a:off x="955904" y="537018"/>
            <a:ext cx="26790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Key Points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y it! Solution">
  <p:cSld name="TITLE_1_3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8D55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00" y="351425"/>
            <a:ext cx="973398" cy="9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/>
        </p:nvSpPr>
        <p:spPr>
          <a:xfrm>
            <a:off x="1108294" y="537025"/>
            <a:ext cx="68553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 It!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ps">
  <p:cSld name="TITLE_1_3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EFD0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00" y="370074"/>
            <a:ext cx="851107" cy="8646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 txBox="1"/>
          <p:nvPr/>
        </p:nvSpPr>
        <p:spPr>
          <a:xfrm>
            <a:off x="1108304" y="537018"/>
            <a:ext cx="26790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Synthesis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you understand?">
  <p:cSld name="TITLE_1_3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EFD07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5" y="298175"/>
            <a:ext cx="997975" cy="100922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1108296" y="537025"/>
            <a:ext cx="51867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Let’s Practice!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t's Think">
  <p:cSld name="TITLE_1_3_1_1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/>
          <p:nvPr/>
        </p:nvSpPr>
        <p:spPr>
          <a:xfrm flipH="1">
            <a:off x="0" y="0"/>
            <a:ext cx="12192000" cy="1307400"/>
          </a:xfrm>
          <a:prstGeom prst="rect">
            <a:avLst/>
          </a:prstGeom>
          <a:solidFill>
            <a:srgbClr val="8ED7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00700" y="740900"/>
            <a:ext cx="1317227" cy="3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50" y="329424"/>
            <a:ext cx="823803" cy="8645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1108296" y="537025"/>
            <a:ext cx="51867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Essential Questions</a:t>
            </a:r>
            <a:endParaRPr sz="30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/>
        </p:nvSpPr>
        <p:spPr>
          <a:xfrm>
            <a:off x="597664" y="2194560"/>
            <a:ext cx="6808976" cy="399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Poppins Black" panose="00000A00000000000000" pitchFamily="2" charset="0"/>
                <a:ea typeface="Open Sans SemiBold"/>
                <a:cs typeface="Poppins Black" panose="00000A00000000000000" pitchFamily="2" charset="0"/>
                <a:sym typeface="Open Sans SemiBold"/>
              </a:rPr>
              <a:t>LESSON </a:t>
            </a:r>
            <a:r>
              <a:rPr lang="en-US" sz="3600" dirty="0">
                <a:latin typeface="Poppins Black" panose="00000A00000000000000" pitchFamily="2" charset="0"/>
                <a:ea typeface="Open Sans SemiBold"/>
                <a:cs typeface="Poppins Black" panose="00000A00000000000000" pitchFamily="2" charset="0"/>
                <a:sym typeface="Open Sans SemiBold"/>
              </a:rPr>
              <a:t>3</a:t>
            </a:r>
            <a:endParaRPr lang="en-US" sz="3600" dirty="0" smtClean="0">
              <a:latin typeface="Poppins Black" panose="00000A00000000000000" pitchFamily="2" charset="0"/>
              <a:ea typeface="Open Sans SemiBold"/>
              <a:cs typeface="Poppins Black" panose="00000A00000000000000" pitchFamily="2" charset="0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 smtClean="0">
              <a:latin typeface="Poppins Black" panose="00000A00000000000000" pitchFamily="2" charset="0"/>
              <a:ea typeface="Open Sans SemiBold"/>
              <a:cs typeface="Poppins Black" panose="00000A00000000000000" pitchFamily="2" charset="0"/>
              <a:sym typeface="Open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solidFill>
                  <a:srgbClr val="00B0E8"/>
                </a:solidFill>
                <a:latin typeface="Poppins Black" panose="00000A00000000000000" pitchFamily="2" charset="0"/>
                <a:ea typeface="Open Sans ExtraBold"/>
                <a:cs typeface="Poppins Black" panose="00000A00000000000000" pitchFamily="2" charset="0"/>
                <a:sym typeface="Open Sans ExtraBold"/>
              </a:rPr>
              <a:t>VARIANCE OF A SAMPLING DISTRIBUTION</a:t>
            </a:r>
            <a:endParaRPr lang="en-US" sz="7200" dirty="0"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845040" cy="154432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8;p69"/>
          <p:cNvSpPr txBox="1"/>
          <p:nvPr/>
        </p:nvSpPr>
        <p:spPr>
          <a:xfrm>
            <a:off x="464000" y="1476376"/>
            <a:ext cx="11529563" cy="1143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Solution: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1.  </a:t>
            </a:r>
            <a:r>
              <a:rPr lang="en-US" sz="3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Compute for the variance of the population</a:t>
            </a:r>
            <a:r>
              <a:rPr lang="en-PH" sz="3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.</a:t>
            </a:r>
          </a:p>
          <a:p>
            <a:pPr lvl="0"/>
            <a:endParaRPr lang="en-PH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/>
            <a:endParaRPr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885756"/>
                  </p:ext>
                </p:extLst>
              </p:nvPr>
            </p:nvGraphicFramePr>
            <p:xfrm>
              <a:off x="3633218" y="2757488"/>
              <a:ext cx="5191126" cy="2959926"/>
            </p:xfrm>
            <a:graphic>
              <a:graphicData uri="http://schemas.openxmlformats.org/drawingml/2006/table">
                <a:tbl>
                  <a:tblPr firstRow="1" bandRow="1">
                    <a:tableStyleId>{B16B6F03-EBD7-4A84-A0D0-369802B93B1D}</a:tableStyleId>
                  </a:tblPr>
                  <a:tblGrid>
                    <a:gridCol w="2595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55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543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EFFFE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Observation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>
                                  <a:solidFill>
                                    <a:srgbClr val="FEFFF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4020202020204" charset="0"/>
                                  <a:cs typeface="Open Sans" panose="020B0604020202020204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solidFill>
                                    <a:srgbClr val="FEFFF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4020202020204" charset="0"/>
                                  <a:cs typeface="Open Sans" panose="020B0604020202020204" charset="0"/>
                                </a:rPr>
                                <m:t>𝑿</m:t>
                              </m:r>
                              <m:r>
                                <a:rPr lang="en-US" sz="2000" b="1" i="1">
                                  <a:solidFill>
                                    <a:srgbClr val="FEFFF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4020202020204" charset="0"/>
                                  <a:cs typeface="Open Sans" panose="020B0604020202020204" charset="0"/>
                                </a:rPr>
                                <m:t>)</m:t>
                              </m:r>
                            </m:oMath>
                          </a14:m>
                          <a:endParaRPr lang="en-PH" sz="20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PH" sz="2000" b="1" i="1">
                                        <a:solidFill>
                                          <a:srgbClr val="FEFFFE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1" i="1">
                                        <a:solidFill>
                                          <a:srgbClr val="FEFFFE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rgbClr val="FEFFFE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sz="20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65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Open Sans" panose="020B0604020202020204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5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Open Sans" panose="020B0604020202020204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65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Open Sans" panose="020B0604020202020204" charset="0"/>
                                  </a:rPr>
                                  <m:t>16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65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Open Sans" panose="020B0604020202020204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65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Open Sans" panose="020B0604020202020204" charset="0"/>
                                  </a:rPr>
                                  <m:t>36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391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PH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Open Sans" panose="020B060402020202020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Open Sans" panose="020B0604020202020204" charset="0"/>
                                      </a:rPr>
                                      <m:t>𝑋</m:t>
                                    </m:r>
                                  </m:e>
                                </m:nary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Open Sans" panose="020B0604020202020204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PH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Open Sans" panose="020B060402020202020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PH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Open Sans" panose="020B060402020202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Open Sans" panose="020B0604020202020204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Open Sans" panose="020B060402020202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Open Sans" panose="020B0604020202020204" charset="0"/>
                                      </a:rPr>
                                      <m:t>=90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885756"/>
                  </p:ext>
                </p:extLst>
              </p:nvPr>
            </p:nvGraphicFramePr>
            <p:xfrm>
              <a:off x="3633218" y="2757488"/>
              <a:ext cx="5191126" cy="2959926"/>
            </p:xfrm>
            <a:graphic>
              <a:graphicData uri="http://schemas.openxmlformats.org/drawingml/2006/table">
                <a:tbl>
                  <a:tblPr firstRow="1" bandRow="1">
                    <a:tableStyleId>{B16B6F03-EBD7-4A84-A0D0-369802B93B1D}</a:tableStyleId>
                  </a:tblPr>
                  <a:tblGrid>
                    <a:gridCol w="25955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955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584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" t="-15254" r="-100469" b="-727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235" t="-15254" r="-469" b="-727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" t="-119298" r="-100469" b="-6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235" t="-119298" r="-469" b="-65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" t="-215517" r="-100469" b="-5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235" t="-215517" r="-469" b="-5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" t="-315517" r="-100469" b="-4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235" t="-315517" r="-469" b="-4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" t="-422807" r="-100469" b="-3491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235" t="-422807" r="-469" b="-3491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" t="-513793" r="-100469" b="-24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235" t="-513793" r="-469" b="-24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488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" t="-256115" r="-100469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235" t="-256115" r="-469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388;p69"/>
              <p:cNvSpPr txBox="1"/>
              <p:nvPr/>
            </p:nvSpPr>
            <p:spPr>
              <a:xfrm>
                <a:off x="476700" y="1474788"/>
                <a:ext cx="11529563" cy="46085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3000" b="1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Solution: </a:t>
                </a:r>
              </a:p>
              <a:p>
                <a:r>
                  <a:rPr lang="en-SG" sz="3000" dirty="0">
                    <a:solidFill>
                      <a:schemeClr val="tx1"/>
                    </a:solidFill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1.  </a:t>
                </a:r>
                <a:r>
                  <a:rPr lang="en-US" sz="3000" dirty="0">
                    <a:solidFill>
                      <a:schemeClr val="tx1"/>
                    </a:solidFill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Compute for the variance of the population</a:t>
                </a:r>
                <a:r>
                  <a:rPr lang="en-PH" sz="3000" dirty="0">
                    <a:solidFill>
                      <a:schemeClr val="tx1"/>
                    </a:solidFill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PH" sz="3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PH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PH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PH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bHide m:val="on"/>
                                              <m:supHide m:val="on"/>
                                              <m:ctrlPr>
                                                <a:rPr lang="en-PH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90−</m:t>
                          </m:r>
                          <m:f>
                            <m:fPr>
                              <m:ctrlPr>
                                <a:rPr lang="en-PH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PH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PH" sz="32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lvl="0"/>
                <a:endParaRPr lang="en-PH" sz="32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lvl="0"/>
                <a:endParaRPr sz="30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388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0" y="1474788"/>
                <a:ext cx="11529563" cy="4608512"/>
              </a:xfrm>
              <a:prstGeom prst="rect">
                <a:avLst/>
              </a:prstGeom>
              <a:blipFill>
                <a:blip r:embed="rId3"/>
                <a:stretch>
                  <a:fillRect l="-1216" t="-6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0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388;p69"/>
              <p:cNvSpPr txBox="1"/>
              <p:nvPr/>
            </p:nvSpPr>
            <p:spPr>
              <a:xfrm>
                <a:off x="476701" y="1487487"/>
                <a:ext cx="11156500" cy="5222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/>
                <a:r>
                  <a:rPr lang="en-SG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  <a:sym typeface="Open Sans"/>
                  </a:rPr>
                  <a:t>Solution:</a:t>
                </a:r>
              </a:p>
              <a:p>
                <a:pPr marL="514350" indent="-514350">
                  <a:buAutoNum type="arabicPeriod" startAt="2"/>
                </a:pPr>
                <a:r>
                  <a:rPr lang="en-SG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  <a:sym typeface="Open Sans"/>
                  </a:rPr>
                  <a:t>S</a:t>
                </a:r>
                <a:r>
                  <a:rPr lang="en-US" sz="3000" dirty="0" err="1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olve</a:t>
                </a:r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for the variance of the sampling distribution of the sample mean.</a:t>
                </a:r>
              </a:p>
              <a:p>
                <a:endParaRPr lang="en-US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marL="539750" algn="just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Substitute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 to the formula.</a:t>
                </a:r>
              </a:p>
              <a:p>
                <a:pPr marL="539750" algn="just"/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PH" sz="3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marL="539750" algn="just"/>
                <a:endParaRPr lang="en-US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marL="539750" algn="just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Thus, the variance of the sampling distribution of the sample mean is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.</a:t>
                </a:r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algn="just"/>
                <a:endParaRPr lang="en-US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1" algn="just"/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algn="just"/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0" algn="just"/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0" algn="just"/>
                <a:endParaRPr sz="30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388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1" y="1487487"/>
                <a:ext cx="11156500" cy="5222231"/>
              </a:xfrm>
              <a:prstGeom prst="rect">
                <a:avLst/>
              </a:prstGeom>
              <a:blipFill>
                <a:blip r:embed="rId3"/>
                <a:stretch>
                  <a:fillRect l="-1749" t="-467" r="-1311" b="-26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2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3"/>
          <p:cNvSpPr txBox="1"/>
          <p:nvPr/>
        </p:nvSpPr>
        <p:spPr>
          <a:xfrm>
            <a:off x="429075" y="1538275"/>
            <a:ext cx="11077200" cy="158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SG" sz="30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  <a:sym typeface="Open Sans"/>
              </a:rPr>
              <a:t>Example 2</a:t>
            </a:r>
            <a:r>
              <a:rPr lang="en-SG" sz="3000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  <a:sym typeface="Open Sans"/>
              </a:rPr>
              <a:t>: </a:t>
            </a:r>
            <a:r>
              <a:rPr lang="en-US" sz="3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From the given in </a:t>
            </a:r>
            <a:r>
              <a:rPr lang="en-US" sz="3000" i="1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Example 1</a:t>
            </a:r>
            <a:r>
              <a:rPr lang="en-US" sz="3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, construct the sampling distribution of the samples of size 2 and compute for the variance of the sampling distribution.</a:t>
            </a:r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0B0E8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0B0E8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8;p69"/>
          <p:cNvSpPr txBox="1"/>
          <p:nvPr/>
        </p:nvSpPr>
        <p:spPr>
          <a:xfrm>
            <a:off x="454474" y="1393032"/>
            <a:ext cx="11089825" cy="546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SG" sz="3000" b="1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  <a:sym typeface="Open Sans"/>
              </a:rPr>
              <a:t>Solution: </a:t>
            </a:r>
          </a:p>
          <a:p>
            <a:pPr marL="514350" indent="-514350">
              <a:buAutoNum type="arabicPeriod"/>
            </a:pPr>
            <a:r>
              <a:rPr lang="en-US" sz="3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  <a:sym typeface="Open Sans"/>
              </a:rPr>
              <a:t>L</a:t>
            </a:r>
            <a:r>
              <a:rPr lang="en-PH" sz="3000" dirty="0" err="1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  <a:sym typeface="Open Sans"/>
              </a:rPr>
              <a:t>ist</a:t>
            </a:r>
            <a:r>
              <a:rPr lang="en-PH" sz="3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  <a:sym typeface="Open Sans"/>
              </a:rPr>
              <a:t> all the possible samples of size 2 and their corresponding mean.</a:t>
            </a:r>
          </a:p>
          <a:p>
            <a:endParaRPr lang="en-US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lvl="1" algn="just"/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algn="just"/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lvl="0" algn="just"/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lvl="0" algn="just"/>
            <a:endParaRPr sz="3000" b="1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915184"/>
                  </p:ext>
                </p:extLst>
              </p:nvPr>
            </p:nvGraphicFramePr>
            <p:xfrm>
              <a:off x="3378236" y="3074988"/>
              <a:ext cx="4864103" cy="3606710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31369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20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</a:rPr>
                            <a:t>Possible Samples of Size 2</a:t>
                          </a:r>
                          <a:endParaRPr lang="en-PH" sz="18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en-PH" sz="18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3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2, 3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64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2, 4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64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2, 5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2 ,6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64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3, 4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3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3, 5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89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3, 6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989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4, 5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989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4, 6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989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5, 6</m:t>
                                </m:r>
                              </m:oMath>
                            </m:oMathPara>
                          </a14:m>
                          <a:endParaRPr lang="en-PH" sz="18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>
                                    <a:effectLst/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oMath>
                            </m:oMathPara>
                          </a14:m>
                          <a:endParaRPr lang="en-PH" sz="18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8915184"/>
                  </p:ext>
                </p:extLst>
              </p:nvPr>
            </p:nvGraphicFramePr>
            <p:xfrm>
              <a:off x="3378236" y="3074988"/>
              <a:ext cx="4864103" cy="3606710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31369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20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</a:rPr>
                            <a:t>Possible Samples of Size 2</a:t>
                          </a:r>
                          <a:endParaRPr lang="en-PH" sz="18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solidFill>
                                <a:schemeClr val="bg1"/>
                              </a:solidFill>
                              <a:effectLst/>
                            </a:rPr>
                            <a:t>Mean</a:t>
                          </a:r>
                          <a:endParaRPr lang="en-PH" sz="18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4" t="-144231" r="-55534" b="-9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690" t="-144231" r="-704" b="-9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4" t="-244231" r="-55534" b="-8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690" t="-244231" r="-704" b="-8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4" t="-344231" r="-55534" b="-7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690" t="-344231" r="-704" b="-7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4" t="-444231" r="-55534" b="-6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690" t="-444231" r="-704" b="-6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4" t="-544231" r="-55534" b="-5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690" t="-544231" r="-704" b="-5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4" t="-644231" r="-55534" b="-4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690" t="-644231" r="-704" b="-4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4" t="-758824" r="-55534" b="-3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690" t="-758824" r="-704" b="-30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4" t="-842308" r="-55534" b="-2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690" t="-842308" r="-704" b="-2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4" t="-942308" r="-55534" b="-1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690" t="-942308" r="-704" b="-10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4" t="-1042308" r="-55534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81690" t="-1042308" r="-704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7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8;p69"/>
          <p:cNvSpPr txBox="1"/>
          <p:nvPr/>
        </p:nvSpPr>
        <p:spPr>
          <a:xfrm>
            <a:off x="444500" y="1393032"/>
            <a:ext cx="11137900" cy="497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SG" sz="3000" b="1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  <a:sym typeface="Open Sans"/>
              </a:rPr>
              <a:t>Solution: </a:t>
            </a:r>
          </a:p>
          <a:p>
            <a:pPr marL="514350" lvl="0" indent="-514350">
              <a:buAutoNum type="arabicPeriod" startAt="2"/>
            </a:pPr>
            <a:r>
              <a:rPr lang="en-US" sz="3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Construct the sampling distribution of the sample mean.</a:t>
            </a:r>
          </a:p>
          <a:p>
            <a:pPr lvl="0"/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lvl="1" algn="just"/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algn="just"/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lvl="0" algn="just"/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lvl="0" algn="just"/>
            <a:endParaRPr sz="3000" b="1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252978"/>
                  </p:ext>
                </p:extLst>
              </p:nvPr>
            </p:nvGraphicFramePr>
            <p:xfrm>
              <a:off x="3606836" y="2554288"/>
              <a:ext cx="5346664" cy="3568229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25145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20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EFFFE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PH" sz="2000" b="1" i="1">
                                      <a:solidFill>
                                        <a:srgbClr val="FEFFFE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4020202020204" charset="0"/>
                                      <a:cs typeface="Open Sans" panose="020B060402020202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rgbClr val="FEFFFE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4020202020204" charset="0"/>
                                      <a:cs typeface="Open Sans" panose="020B0604020202020204" charset="0"/>
                                    </a:rPr>
                                    <m:t>𝑿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b="1" dirty="0">
                              <a:solidFill>
                                <a:srgbClr val="FEFFFE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)</a:t>
                          </a:r>
                          <a:endParaRPr lang="en-PH" sz="20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EFFFE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Probability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>
                                  <a:solidFill>
                                    <a:srgbClr val="FEFFF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4020202020204" charset="0"/>
                                  <a:cs typeface="Open Sans" panose="020B0604020202020204" charset="0"/>
                                </a:rPr>
                                <m:t>𝑷</m:t>
                              </m:r>
                              <m:r>
                                <a:rPr lang="en-US" sz="2000" b="1" i="1">
                                  <a:solidFill>
                                    <a:srgbClr val="FEFFF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4020202020204" charset="0"/>
                                  <a:cs typeface="Open Sans" panose="020B0604020202020204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PH" sz="2000" b="1" i="1">
                                      <a:solidFill>
                                        <a:srgbClr val="FEFFFE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4020202020204" charset="0"/>
                                      <a:cs typeface="Open Sans" panose="020B060402020202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rgbClr val="FEFFFE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4020202020204" charset="0"/>
                                      <a:cs typeface="Open Sans" panose="020B0604020202020204" charset="0"/>
                                    </a:rPr>
                                    <m:t>𝑿</m:t>
                                  </m:r>
                                </m:e>
                              </m:acc>
                              <m:r>
                                <a:rPr lang="en-US" sz="2000" b="1" i="1">
                                  <a:solidFill>
                                    <a:srgbClr val="FEFFFE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Open Sans" panose="020B0604020202020204" charset="0"/>
                                  <a:cs typeface="Open Sans" panose="020B060402020202020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000" b="1" dirty="0">
                              <a:solidFill>
                                <a:srgbClr val="FEFFFE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)</a:t>
                          </a:r>
                          <a:endParaRPr lang="en-PH" sz="20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3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64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2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64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2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64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2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3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2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89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5.5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1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989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Total</a:t>
                          </a:r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252978"/>
                  </p:ext>
                </p:extLst>
              </p:nvPr>
            </p:nvGraphicFramePr>
            <p:xfrm>
              <a:off x="3606836" y="2554288"/>
              <a:ext cx="5346664" cy="3568229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25145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20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2703" r="-113075" b="-7202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2703" r="-430" b="-7202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116923" r="-113075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116923" r="-430" b="-7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216923" r="-113075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216923" r="-430" b="-6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316923" r="-113075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316923" r="-430" b="-5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416923" r="-113075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416923" r="-430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516923" r="-113075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516923" r="-430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616923" r="-11307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616923" r="-430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5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728125" r="-113075" b="-1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728125" r="-430" b="-1234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Total</a:t>
                          </a:r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913793" r="-430" b="-3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23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8;p69"/>
          <p:cNvSpPr txBox="1"/>
          <p:nvPr/>
        </p:nvSpPr>
        <p:spPr>
          <a:xfrm>
            <a:off x="444500" y="1393031"/>
            <a:ext cx="11061700" cy="5378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SG" sz="3000" b="1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  <a:sym typeface="Open Sans"/>
              </a:rPr>
              <a:t>Solution: </a:t>
            </a:r>
          </a:p>
          <a:p>
            <a:pPr marL="514350" lvl="0" indent="-514350">
              <a:buAutoNum type="arabicPeriod" startAt="3"/>
            </a:pPr>
            <a:r>
              <a:rPr lang="en-US" sz="3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Solve for the variance of the sampling distribution of the sample mean.</a:t>
            </a:r>
          </a:p>
          <a:p>
            <a:pPr lvl="0"/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lvl="1" algn="just"/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algn="just"/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lvl="0" algn="just"/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lvl="0" algn="just"/>
            <a:endParaRPr sz="3000" b="1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  <a:sym typeface="Open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921172"/>
                  </p:ext>
                </p:extLst>
              </p:nvPr>
            </p:nvGraphicFramePr>
            <p:xfrm>
              <a:off x="3530636" y="2879738"/>
              <a:ext cx="5346664" cy="3754538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25145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203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rgbClr val="FEFFFE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PH" sz="2000" b="1" i="1">
                                      <a:solidFill>
                                        <a:srgbClr val="FEFFFE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4020202020204" charset="0"/>
                                      <a:cs typeface="Open Sans" panose="020B060402020202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rgbClr val="FEFFFE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Open Sans" panose="020B0604020202020204" charset="0"/>
                                      <a:cs typeface="Open Sans" panose="020B0604020202020204" charset="0"/>
                                    </a:rPr>
                                    <m:t>𝑿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b="1" dirty="0">
                              <a:solidFill>
                                <a:srgbClr val="FEFFFE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)</a:t>
                          </a:r>
                          <a:endParaRPr lang="en-PH" sz="20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PH" sz="20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PH" sz="20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Open Sans" panose="020B0604020202020204" charset="0"/>
                                            <a:cs typeface="Open Sans" panose="020B060402020202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1" i="1">
                                            <a:solidFill>
                                              <a:schemeClr val="bg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Open Sans" panose="020B0604020202020204" charset="0"/>
                                            <a:cs typeface="Open Sans" panose="020B0604020202020204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1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3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2.5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6.25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64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3.0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9.00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64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3.5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12.25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3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4.0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16.00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644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4.5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20.25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395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25.00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89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5.5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Open Sans" panose="020B0604020202020204" charset="0"/>
                                    <a:cs typeface="Open Sans" panose="020B0604020202020204" charset="0"/>
                                  </a:rPr>
                                  <m:t>30.25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9893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PH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PH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Open Sans" panose="020B0604020202020204" charset="0"/>
                                            <a:cs typeface="Open Sans" panose="020B060402020202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Open Sans" panose="020B0604020202020204" charset="0"/>
                                            <a:cs typeface="Open Sans" panose="020B0604020202020204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=28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200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PH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PH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Open Sans" panose="020B0604020202020204" charset="0"/>
                                            <a:cs typeface="Open Sans" panose="020B0604020202020204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PH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Open Sans" panose="020B0604020202020204" charset="0"/>
                                                <a:cs typeface="Open Sans" panose="020B060402020202020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Open Sans" panose="020B0604020202020204" charset="0"/>
                                                <a:cs typeface="Open Sans" panose="020B0604020202020204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Open Sans" panose="020B0604020202020204" charset="0"/>
                                            <a:cs typeface="Open Sans" panose="020B060402020202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Open Sans" panose="020B0604020202020204" charset="0"/>
                                        <a:cs typeface="Open Sans" panose="020B0604020202020204" charset="0"/>
                                      </a:rPr>
                                      <m:t>=119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0921172"/>
                  </p:ext>
                </p:extLst>
              </p:nvPr>
            </p:nvGraphicFramePr>
            <p:xfrm>
              <a:off x="3530636" y="2879738"/>
              <a:ext cx="5346664" cy="3754538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25145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321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20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1351" r="-113075" b="-73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1351" r="-430" b="-7364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129310" r="-113075" b="-83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129310" r="-430" b="-83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233333" r="-113075" b="-7543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233333" r="-430" b="-7543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327586" r="-113075" b="-6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327586" r="-430" b="-6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427586" r="-113075" b="-5413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427586" r="-430" b="-5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536842" r="-113075" b="-450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536842" r="-430" b="-450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625862" r="-113075" b="-34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625862" r="-430" b="-34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725862" r="-113075" b="-243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725862" r="-430" b="-24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8488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2" t="-344604" r="-113075" b="-1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9032" t="-344604" r="-430" b="-1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60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388;p69"/>
              <p:cNvSpPr txBox="1"/>
              <p:nvPr/>
            </p:nvSpPr>
            <p:spPr>
              <a:xfrm>
                <a:off x="405037" y="1423988"/>
                <a:ext cx="11381925" cy="3363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just"/>
                <a:r>
                  <a:rPr lang="en-SG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  <a:sym typeface="Open Sans"/>
                  </a:rPr>
                  <a:t>Solution: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PH" sz="3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PH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PH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PH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PH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PH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bHide m:val="on"/>
                                              <m:supHide m:val="on"/>
                                              <m:ctrlPr>
                                                <a:rPr lang="en-PH" sz="3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PH" sz="3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3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119−</m:t>
                          </m:r>
                          <m:f>
                            <m:f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PH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PH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28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3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 </a:t>
                </a:r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Thus, the variance of the sampling distribution of the sample mean is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.</a:t>
                </a:r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1" algn="just"/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algn="just"/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0" algn="just"/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0" algn="just"/>
                <a:endParaRPr sz="30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3" name="Google Shape;388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37" y="1423988"/>
                <a:ext cx="11381925" cy="3363912"/>
              </a:xfrm>
              <a:prstGeom prst="rect">
                <a:avLst/>
              </a:prstGeom>
              <a:blipFill>
                <a:blip r:embed="rId3"/>
                <a:stretch>
                  <a:fillRect l="-1231" t="-907" b="-3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4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5"/>
          <p:cNvSpPr txBox="1"/>
          <p:nvPr/>
        </p:nvSpPr>
        <p:spPr>
          <a:xfrm>
            <a:off x="657674" y="1812595"/>
            <a:ext cx="6746426" cy="4804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Individual Practice:</a:t>
            </a:r>
            <a:endParaRPr sz="3000" b="1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The following table gives the monthly sales (in millions) of big franchising companies. Suppose that random samples of size 4 are taken from this population of six franchising companies. Compute for the population variance.</a:t>
            </a:r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</p:txBody>
      </p:sp>
      <p:graphicFrame>
        <p:nvGraphicFramePr>
          <p:cNvPr id="3" name="Google Shape;413;p72"/>
          <p:cNvGraphicFramePr/>
          <p:nvPr>
            <p:extLst>
              <p:ext uri="{D42A27DB-BD31-4B8C-83A1-F6EECF244321}">
                <p14:modId xmlns:p14="http://schemas.microsoft.com/office/powerpoint/2010/main" val="919126523"/>
              </p:ext>
            </p:extLst>
          </p:nvPr>
        </p:nvGraphicFramePr>
        <p:xfrm>
          <a:off x="7404100" y="2652052"/>
          <a:ext cx="4554538" cy="3300423"/>
        </p:xfrm>
        <a:graphic>
          <a:graphicData uri="http://schemas.openxmlformats.org/drawingml/2006/table">
            <a:tbl>
              <a:tblPr>
                <a:noFill/>
                <a:tableStyleId>{B16B6F03-EBD7-4A84-A0D0-369802B93B1D}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EFFFE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Company</a:t>
                      </a:r>
                      <a:endParaRPr lang="en-PH" sz="2000" dirty="0">
                        <a:solidFill>
                          <a:srgbClr val="495C76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EFFFE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Sales (in Millions)</a:t>
                      </a:r>
                      <a:endParaRPr lang="en-PH" sz="2000" dirty="0">
                        <a:solidFill>
                          <a:srgbClr val="495C76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X</a:t>
                      </a:r>
                      <a:endParaRPr lang="en-PH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  <a:endParaRPr lang="en-PH" sz="20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Y</a:t>
                      </a:r>
                      <a:endParaRPr lang="en-PH" sz="20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  <a:endParaRPr lang="en-PH" sz="20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Z</a:t>
                      </a:r>
                      <a:endParaRPr lang="en-PH" sz="20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</a:t>
                      </a:r>
                      <a:endParaRPr lang="en-PH" sz="20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</a:t>
                      </a:r>
                      <a:endParaRPr lang="en-PH" sz="20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20</a:t>
                      </a:r>
                      <a:endParaRPr lang="en-PH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</a:t>
                      </a:r>
                      <a:endParaRPr lang="en-PH" sz="200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</a:t>
                      </a:r>
                      <a:endParaRPr lang="en-PH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</a:t>
                      </a:r>
                      <a:endParaRPr lang="en-PH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28</a:t>
                      </a:r>
                      <a:endParaRPr lang="en-PH" sz="20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5"/>
          <p:cNvSpPr txBox="1"/>
          <p:nvPr/>
        </p:nvSpPr>
        <p:spPr>
          <a:xfrm>
            <a:off x="657675" y="1843075"/>
            <a:ext cx="5933625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Individual Practice:</a:t>
            </a: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SG" sz="3000" b="1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514350" indent="-514350">
              <a:buAutoNum type="arabicPeriod" startAt="2"/>
            </a:pPr>
            <a:r>
              <a:rPr lang="en-US" sz="3000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Compute for the variance of the sampling distribution of the sample mean of size 4 from the given data at the right. </a:t>
            </a:r>
          </a:p>
          <a:p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013667"/>
                  </p:ext>
                </p:extLst>
              </p:nvPr>
            </p:nvGraphicFramePr>
            <p:xfrm>
              <a:off x="7028811" y="2174399"/>
              <a:ext cx="4832988" cy="3992565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24164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64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184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PH" sz="20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Probability 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  <m:r>
                                <a:rPr lang="en-US" sz="2000" b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̅"/>
                                  <m:ctrlPr>
                                    <a:rPr lang="en-PH" sz="20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</m:acc>
                              <m:r>
                                <a:rPr lang="en-US" sz="2000" b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891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20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20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20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20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184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PH" sz="20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PH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PH" sz="20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2796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Total</a:t>
                          </a:r>
                          <a:endParaRPr lang="en-PH" sz="20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PH" sz="2000" dirty="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9013667"/>
                  </p:ext>
                </p:extLst>
              </p:nvPr>
            </p:nvGraphicFramePr>
            <p:xfrm>
              <a:off x="7028811" y="2174399"/>
              <a:ext cx="4832988" cy="3992565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24164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164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4" t="-13793" r="-100252" b="-10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58" t="-13793" r="-505" b="-10689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585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4" t="-61111" r="-100252" b="-4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58" t="-61111" r="-505" b="-474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585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4" t="-161111" r="-100252" b="-3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58" t="-161111" r="-505" b="-374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572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4" t="-261111" r="-100252" b="-2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58" t="-261111" r="-505" b="-274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585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4" t="-361111" r="-100252" b="-1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58" t="-361111" r="-505" b="-174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585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4" t="-461111" r="-100252" b="-740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58" t="-461111" r="-505" b="-740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Total</a:t>
                          </a:r>
                          <a:endParaRPr lang="en-PH" sz="2000">
                            <a:solidFill>
                              <a:srgbClr val="495C76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758" t="-1044828" r="-505" b="-379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5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/>
        </p:nvSpPr>
        <p:spPr>
          <a:xfrm>
            <a:off x="968550" y="1774575"/>
            <a:ext cx="10064700" cy="9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At the end of this lesson, the learner should be able to</a:t>
            </a:r>
            <a:endParaRPr sz="2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</p:txBody>
      </p:sp>
      <p:sp>
        <p:nvSpPr>
          <p:cNvPr id="307" name="Google Shape;307;p58"/>
          <p:cNvSpPr txBox="1"/>
          <p:nvPr/>
        </p:nvSpPr>
        <p:spPr>
          <a:xfrm>
            <a:off x="972800" y="2599975"/>
            <a:ext cx="98826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>
              <a:buSzPts val="3000"/>
              <a:buFont typeface="Open Sans"/>
              <a:buChar char="●"/>
            </a:pPr>
            <a:r>
              <a:rPr lang="en-PH" sz="3000" dirty="0">
                <a:latin typeface="Poppins" panose="00000500000000000000" pitchFamily="2" charset="0"/>
                <a:ea typeface="Open Sans" charset="0"/>
                <a:cs typeface="Poppins" panose="00000500000000000000" pitchFamily="2" charset="0"/>
                <a:sym typeface="Open Sans"/>
              </a:rPr>
              <a:t>accurately compute </a:t>
            </a:r>
            <a:r>
              <a:rPr lang="en-US" sz="3000" dirty="0">
                <a:latin typeface="Poppins" panose="00000500000000000000" pitchFamily="2" charset="0"/>
                <a:ea typeface="Open Sans" charset="0"/>
                <a:cs typeface="Poppins" panose="00000500000000000000" pitchFamily="2" charset="0"/>
              </a:rPr>
              <a:t>the variance of a population and a sampling distribution; and</a:t>
            </a:r>
          </a:p>
          <a:p>
            <a:pPr marL="457200" lvl="0" indent="-419100">
              <a:buSzPts val="3000"/>
            </a:pPr>
            <a:endParaRPr lang="en-PH" sz="3000" dirty="0">
              <a:latin typeface="Poppins" panose="00000500000000000000" pitchFamily="2" charset="0"/>
              <a:ea typeface="Open Sans" charset="0"/>
              <a:cs typeface="Poppins" panose="00000500000000000000" pitchFamily="2" charset="0"/>
              <a:sym typeface="Open Sans"/>
            </a:endParaRPr>
          </a:p>
          <a:p>
            <a:pPr marL="457200" lvl="0" indent="-419100">
              <a:buSzPts val="3000"/>
              <a:buFont typeface="Open Sans"/>
              <a:buChar char="●"/>
            </a:pPr>
            <a:r>
              <a:rPr lang="en-PH" sz="3000" dirty="0">
                <a:latin typeface="Poppins" panose="00000500000000000000" pitchFamily="2" charset="0"/>
                <a:ea typeface="Open Sans" charset="0"/>
                <a:cs typeface="Poppins" panose="00000500000000000000" pitchFamily="2" charset="0"/>
                <a:sym typeface="Open Sans"/>
              </a:rPr>
              <a:t>correctly solve problems involving variance of a sample distribution.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6"/>
          <p:cNvSpPr txBox="1"/>
          <p:nvPr/>
        </p:nvSpPr>
        <p:spPr>
          <a:xfrm>
            <a:off x="302075" y="2046275"/>
            <a:ext cx="7406825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3000" b="1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Group Practice</a:t>
            </a:r>
            <a:r>
              <a:rPr lang="en-SG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: </a:t>
            </a:r>
            <a:r>
              <a:rPr lang="en-PH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To be done in 5 groups.</a:t>
            </a:r>
            <a:endParaRPr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PH" sz="3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Six of the branches of a fast-food chain reported their income (in thousands) in a day. If three branches are selected at random, compute the variance of the sampling distribution for the sample mean. </a:t>
            </a:r>
            <a:endParaRPr lang="en-PH" sz="3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PH" sz="2000" dirty="0"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5475184"/>
                  </p:ext>
                </p:extLst>
              </p:nvPr>
            </p:nvGraphicFramePr>
            <p:xfrm>
              <a:off x="7848600" y="2046275"/>
              <a:ext cx="3937000" cy="4206240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15121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248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803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Branch</a:t>
                          </a:r>
                          <a:endParaRPr lang="en-PH" sz="30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Income (in thousands)</a:t>
                          </a:r>
                          <a:endParaRPr lang="en-PH" sz="30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A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>
                                    <a:effectLst/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PH" sz="30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B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>
                                    <a:effectLst/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oMath>
                            </m:oMathPara>
                          </a14:m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C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>
                                    <a:effectLst/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oMath>
                            </m:oMathPara>
                          </a14:m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D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>
                                    <a:effectLst/>
                                    <a:latin typeface="Cambria Math" panose="02040503050406030204" pitchFamily="18" charset="0"/>
                                  </a:rPr>
                                  <m:t>57</m:t>
                                </m:r>
                              </m:oMath>
                            </m:oMathPara>
                          </a14:m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E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>
                                    <a:effectLst/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oMath>
                            </m:oMathPara>
                          </a14:m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803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F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>
                                    <a:effectLst/>
                                    <a:latin typeface="Cambria Math" panose="02040503050406030204" pitchFamily="18" charset="0"/>
                                  </a:rPr>
                                  <m:t>45</m:t>
                                </m:r>
                              </m:oMath>
                            </m:oMathPara>
                          </a14:m>
                          <a:endParaRPr lang="en-PH" sz="30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5475184"/>
                  </p:ext>
                </p:extLst>
              </p:nvPr>
            </p:nvGraphicFramePr>
            <p:xfrm>
              <a:off x="7848600" y="2046275"/>
              <a:ext cx="3937000" cy="4206240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151213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2486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15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Branch</a:t>
                          </a:r>
                          <a:endParaRPr lang="en-PH" sz="30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Income (in thousands)</a:t>
                          </a:r>
                          <a:endParaRPr lang="en-PH" sz="30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A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814" t="-217442" r="-503" b="-540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B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814" t="-313793" r="-503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C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814" t="-418605" r="-503" b="-339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D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814" t="-518605" r="-503" b="-239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E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814" t="-611494" r="-503" b="-1367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0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F</a:t>
                          </a:r>
                          <a:endParaRPr lang="en-PH" sz="30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814" t="-719767" r="-503" b="-3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84;p69"/>
          <p:cNvSpPr/>
          <p:nvPr/>
        </p:nvSpPr>
        <p:spPr>
          <a:xfrm>
            <a:off x="591800" y="1537986"/>
            <a:ext cx="11147400" cy="2502673"/>
          </a:xfrm>
          <a:prstGeom prst="roundRect">
            <a:avLst>
              <a:gd name="adj" fmla="val 87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85;p69"/>
              <p:cNvSpPr txBox="1"/>
              <p:nvPr/>
            </p:nvSpPr>
            <p:spPr>
              <a:xfrm>
                <a:off x="1743250" y="1603387"/>
                <a:ext cx="9890700" cy="2437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PH" sz="3200" b="1" dirty="0">
                    <a:latin typeface="Poppins" panose="00000500000000000000" pitchFamily="2" charset="0"/>
                    <a:ea typeface="Open Sans" panose="020B0606030504020204" pitchFamily="34" charset="0"/>
                    <a:cs typeface="Poppins" panose="00000500000000000000" pitchFamily="2" charset="0"/>
                  </a:rPr>
                  <a:t>Variance of a Population</a:t>
                </a:r>
              </a:p>
              <a:p>
                <a:pPr lvl="0"/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describes the dispersion or the variability of the population</a:t>
                </a:r>
              </a:p>
              <a:p>
                <a:pPr lvl="0"/>
                <a:r>
                  <a: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It can be computed using the formula </a:t>
                </a:r>
              </a:p>
              <a:p>
                <a:pPr lvl="0"/>
                <a:endParaRPr lang="en-PH" sz="2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PH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PH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PH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PH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bHide m:val="on"/>
                                              <m:supHide m:val="on"/>
                                              <m:ctrlPr>
                                                <a:rPr lang="en-PH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lvl="0"/>
                <a:endParaRPr lang="en-PH" sz="2000" dirty="0">
                  <a:latin typeface="Poppins" panose="00000500000000000000" pitchFamily="2" charset="0"/>
                  <a:ea typeface="Open Sans" panose="020B0606030504020204" pitchFamily="34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8" name="Google Shape;385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250" y="1603387"/>
                <a:ext cx="9890700" cy="2437272"/>
              </a:xfrm>
              <a:prstGeom prst="rect">
                <a:avLst/>
              </a:prstGeom>
              <a:blipFill>
                <a:blip r:embed="rId3"/>
                <a:stretch>
                  <a:fillRect l="-1603" t="-1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386;p69"/>
          <p:cNvSpPr/>
          <p:nvPr/>
        </p:nvSpPr>
        <p:spPr>
          <a:xfrm>
            <a:off x="740925" y="1638187"/>
            <a:ext cx="844200" cy="847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Google Shape;387;p69"/>
          <p:cNvSpPr txBox="1"/>
          <p:nvPr/>
        </p:nvSpPr>
        <p:spPr>
          <a:xfrm>
            <a:off x="899795" y="1679577"/>
            <a:ext cx="603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rPr>
              <a:t>1</a:t>
            </a:r>
            <a:endParaRPr sz="4000" b="1" dirty="0">
              <a:solidFill>
                <a:srgbClr val="FFFFFF"/>
              </a:solidFill>
              <a:latin typeface="Poppins" panose="00000500000000000000" pitchFamily="2" charset="0"/>
              <a:ea typeface="Open Sans" pitchFamily="34" charset="0"/>
              <a:cs typeface="Poppins" panose="00000500000000000000" pitchFamily="2" charset="0"/>
              <a:sym typeface="Roboto Black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32FCA4-1B4F-624B-AE9D-35B062EE20A8}"/>
              </a:ext>
            </a:extLst>
          </p:cNvPr>
          <p:cNvGrpSpPr/>
          <p:nvPr/>
        </p:nvGrpSpPr>
        <p:grpSpPr>
          <a:xfrm>
            <a:off x="522300" y="1694012"/>
            <a:ext cx="11147400" cy="2421925"/>
            <a:chOff x="591800" y="2904974"/>
            <a:chExt cx="11147400" cy="2421925"/>
          </a:xfrm>
        </p:grpSpPr>
        <p:sp>
          <p:nvSpPr>
            <p:cNvPr id="11" name="Google Shape;384;p69"/>
            <p:cNvSpPr/>
            <p:nvPr/>
          </p:nvSpPr>
          <p:spPr>
            <a:xfrm>
              <a:off x="591800" y="2904974"/>
              <a:ext cx="11147400" cy="2247793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Google Shape;385;p69"/>
                <p:cNvSpPr txBox="1"/>
                <p:nvPr/>
              </p:nvSpPr>
              <p:spPr>
                <a:xfrm>
                  <a:off x="1743250" y="2970374"/>
                  <a:ext cx="9890700" cy="23565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lvl="0"/>
                  <a:r>
                    <a:rPr lang="en-PH" sz="3200" b="1" dirty="0">
                      <a:latin typeface="Poppins" panose="00000500000000000000" pitchFamily="2" charset="0"/>
                      <a:ea typeface="Open Sans" panose="020B0606030504020204" pitchFamily="34" charset="0"/>
                      <a:cs typeface="Poppins" panose="00000500000000000000" pitchFamily="2" charset="0"/>
                    </a:rPr>
                    <a:t>Variance of the Sampling Distribution </a:t>
                  </a:r>
                </a:p>
                <a:p>
                  <a:pPr lvl="0"/>
                  <a:r>
                    <a:rPr lang="en-US" sz="2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the variability of the sample means</a:t>
                  </a:r>
                </a:p>
                <a:p>
                  <a:pPr lvl="0"/>
                  <a:r>
                    <a:rPr lang="en-US" sz="2000" dirty="0">
                      <a:latin typeface="Poppins" panose="00000500000000000000" pitchFamily="2" charset="0"/>
                      <a:ea typeface="Open Sans" panose="020B0604020202020204" charset="0"/>
                      <a:cs typeface="Poppins" panose="00000500000000000000" pitchFamily="2" charset="0"/>
                    </a:rPr>
                    <a:t>It can be computed using the formula</a:t>
                  </a:r>
                  <a:endParaRPr lang="en-PH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PH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PH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acc>
                                  <m:accPr>
                                    <m:chr m:val="̅"/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PH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PH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PH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P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P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limLoc m:val="undOvr"/>
                                                <m:subHide m:val="on"/>
                                                <m:supHide m:val="on"/>
                                                <m:ctrlPr>
                                                  <a:rPr lang="en-PH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PH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nary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endParaRPr>
                </a:p>
                <a:p>
                  <a:pPr lvl="0"/>
                  <a:endParaRPr lang="en-PH" sz="2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12" name="Google Shape;385;p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3250" y="2970374"/>
                  <a:ext cx="9890700" cy="2356525"/>
                </a:xfrm>
                <a:prstGeom prst="rect">
                  <a:avLst/>
                </a:prstGeom>
                <a:blipFill>
                  <a:blip r:embed="rId3"/>
                  <a:stretch>
                    <a:fillRect l="-1669" t="-1613" b="-32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Google Shape;386;p69"/>
            <p:cNvSpPr/>
            <p:nvPr/>
          </p:nvSpPr>
          <p:spPr>
            <a:xfrm>
              <a:off x="740925" y="3005175"/>
              <a:ext cx="844200" cy="8475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4" name="Google Shape;387;p69"/>
            <p:cNvSpPr txBox="1"/>
            <p:nvPr/>
          </p:nvSpPr>
          <p:spPr>
            <a:xfrm>
              <a:off x="899795" y="3046565"/>
              <a:ext cx="6033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SG" sz="4000" b="1" dirty="0">
                  <a:solidFill>
                    <a:srgbClr val="FFFFFF"/>
                  </a:solidFill>
                  <a:latin typeface="Poppins" panose="00000500000000000000" pitchFamily="2" charset="0"/>
                  <a:ea typeface="Open Sans" pitchFamily="34" charset="0"/>
                  <a:cs typeface="Poppins" panose="00000500000000000000" pitchFamily="2" charset="0"/>
                  <a:sym typeface="Roboto Black"/>
                </a:rPr>
                <a:t>2</a:t>
              </a:r>
              <a:endParaRPr sz="40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3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9"/>
          <p:cNvSpPr txBox="1"/>
          <p:nvPr/>
        </p:nvSpPr>
        <p:spPr>
          <a:xfrm>
            <a:off x="657675" y="1538275"/>
            <a:ext cx="11077200" cy="51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>
              <a:lnSpc>
                <a:spcPct val="115000"/>
              </a:lnSpc>
              <a:buSzPts val="3000"/>
              <a:buFont typeface="Open Sans"/>
              <a:buChar char="●"/>
            </a:pPr>
            <a:r>
              <a:rPr lang="en-US" sz="3000" dirty="0">
                <a:latin typeface="Poppins" panose="00000500000000000000" pitchFamily="2" charset="0"/>
                <a:ea typeface="Open Sans" charset="0"/>
                <a:cs typeface="Poppins" panose="00000500000000000000" pitchFamily="2" charset="0"/>
              </a:rPr>
              <a:t>How do we compute for the variance of the population and  the sampling distribution?</a:t>
            </a:r>
          </a:p>
          <a:p>
            <a:pPr marL="38100" lvl="0">
              <a:lnSpc>
                <a:spcPct val="115000"/>
              </a:lnSpc>
              <a:buSzPts val="3000"/>
            </a:pPr>
            <a:endParaRPr sz="3000" dirty="0">
              <a:latin typeface="Poppins" panose="00000500000000000000" pitchFamily="2" charset="0"/>
              <a:ea typeface="Open Sans" charset="0"/>
              <a:cs typeface="Poppins" panose="00000500000000000000" pitchFamily="2" charset="0"/>
              <a:sym typeface="Open Sans"/>
            </a:endParaRPr>
          </a:p>
          <a:p>
            <a:pPr marL="457200" lvl="0" indent="-419100">
              <a:lnSpc>
                <a:spcPct val="90000"/>
              </a:lnSpc>
              <a:buSzPts val="3000"/>
              <a:buFont typeface="Open Sans"/>
              <a:buChar char="●"/>
            </a:pPr>
            <a:r>
              <a:rPr lang="en-US" sz="3000" dirty="0">
                <a:latin typeface="Poppins" panose="00000500000000000000" pitchFamily="2" charset="0"/>
                <a:ea typeface="Open Sans" charset="0"/>
                <a:cs typeface="Poppins" panose="00000500000000000000" pitchFamily="2" charset="0"/>
              </a:rPr>
              <a:t>Did you encounter problems in solving for the variance?  Did you stop and leave the problem, or did you get up and try again?</a:t>
            </a:r>
          </a:p>
          <a:p>
            <a:pPr marL="457200" lvl="0" indent="-419100">
              <a:lnSpc>
                <a:spcPct val="90000"/>
              </a:lnSpc>
              <a:buSzPts val="3000"/>
            </a:pPr>
            <a:endParaRPr sz="3000" dirty="0">
              <a:latin typeface="Poppins" panose="00000500000000000000" pitchFamily="2" charset="0"/>
              <a:ea typeface="Open Sans" charset="0"/>
              <a:cs typeface="Poppins" panose="00000500000000000000" pitchFamily="2" charset="0"/>
              <a:sym typeface="Open Sans"/>
            </a:endParaRPr>
          </a:p>
          <a:p>
            <a:pPr marL="457200" lvl="0" indent="-419100">
              <a:lnSpc>
                <a:spcPct val="90000"/>
              </a:lnSpc>
              <a:buSzPts val="3000"/>
              <a:buFont typeface="Open Sans"/>
              <a:buChar char="●"/>
            </a:pPr>
            <a:r>
              <a:rPr lang="en-US" sz="3000" dirty="0">
                <a:latin typeface="Poppins" panose="00000500000000000000" pitchFamily="2" charset="0"/>
                <a:ea typeface="Open Sans" charset="0"/>
                <a:cs typeface="Poppins" panose="00000500000000000000" pitchFamily="2" charset="0"/>
              </a:rPr>
              <a:t>What is the standard error of the mean?</a:t>
            </a:r>
            <a:endParaRPr sz="3000" dirty="0">
              <a:latin typeface="Poppins" panose="00000500000000000000" pitchFamily="2" charset="0"/>
              <a:ea typeface="Open Sans" charset="0"/>
              <a:cs typeface="Poppins" panose="00000500000000000000" pitchFamily="2" charset="0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0"/>
          <p:cNvSpPr txBox="1"/>
          <p:nvPr/>
        </p:nvSpPr>
        <p:spPr>
          <a:xfrm>
            <a:off x="657675" y="1538275"/>
            <a:ext cx="11077200" cy="41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lvl="0" indent="-419100">
              <a:lnSpc>
                <a:spcPct val="115000"/>
              </a:lnSpc>
              <a:buSzPts val="3000"/>
              <a:buFont typeface="Open Sans"/>
              <a:buChar char="●"/>
            </a:pPr>
            <a:r>
              <a:rPr lang="en-PH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What is the difference between the variance of a population and a sample distribution?</a:t>
            </a:r>
          </a:p>
          <a:p>
            <a:pPr marL="38100" lvl="0">
              <a:lnSpc>
                <a:spcPct val="115000"/>
              </a:lnSpc>
              <a:buSzPts val="3000"/>
            </a:pPr>
            <a:endParaRPr lang="en-PH"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-419100">
              <a:lnSpc>
                <a:spcPct val="115000"/>
              </a:lnSpc>
              <a:buSzPts val="3000"/>
              <a:buFont typeface="Open Sans"/>
              <a:buChar char="●"/>
            </a:pPr>
            <a:r>
              <a:rPr lang="en-PH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How do we compute for the variance of a sampling distribution?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8"/>
          <p:cNvSpPr txBox="1"/>
          <p:nvPr/>
        </p:nvSpPr>
        <p:spPr>
          <a:xfrm>
            <a:off x="657675" y="1538275"/>
            <a:ext cx="11077200" cy="5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PH" sz="3000" dirty="0">
                <a:solidFill>
                  <a:schemeClr val="dk1"/>
                </a:solidFill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How was variance derived, and how is it related to the mean?</a:t>
            </a:r>
            <a:endParaRPr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Char char="●"/>
            </a:pPr>
            <a:r>
              <a:rPr lang="en-PH" sz="3000" dirty="0">
                <a:solidFill>
                  <a:schemeClr val="dk1"/>
                </a:solidFill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How important is it to know a data’s variance and standard deviation?</a:t>
            </a:r>
            <a:endParaRPr sz="3000" dirty="0">
              <a:solidFill>
                <a:schemeClr val="dk1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457200" lvl="0" indent="-419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-PH" sz="3000" dirty="0">
                <a:solidFill>
                  <a:schemeClr val="dk1"/>
                </a:solidFill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If the variance and the standard deviation are important to a population, do you think it is also important to a sampling distribution?</a:t>
            </a:r>
            <a:endParaRPr sz="3000" dirty="0">
              <a:solidFill>
                <a:schemeClr val="dk1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9"/>
          <p:cNvSpPr/>
          <p:nvPr/>
        </p:nvSpPr>
        <p:spPr>
          <a:xfrm>
            <a:off x="591800" y="1537986"/>
            <a:ext cx="11147400" cy="104805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5" name="Google Shape;385;p69"/>
          <p:cNvSpPr txBox="1"/>
          <p:nvPr/>
        </p:nvSpPr>
        <p:spPr>
          <a:xfrm>
            <a:off x="1743250" y="1603387"/>
            <a:ext cx="9890700" cy="9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sz="32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Variance of a Population</a:t>
            </a:r>
          </a:p>
          <a:p>
            <a:pPr lvl="0"/>
            <a:r>
              <a:rPr lang="en-US" sz="2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describes the dispersion or the variability of the population</a:t>
            </a:r>
            <a:endParaRPr lang="en-PH" sz="2000" dirty="0">
              <a:latin typeface="Poppins" panose="00000500000000000000" pitchFamily="2" charset="0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386" name="Google Shape;386;p69"/>
          <p:cNvSpPr/>
          <p:nvPr/>
        </p:nvSpPr>
        <p:spPr>
          <a:xfrm>
            <a:off x="740925" y="1638187"/>
            <a:ext cx="844200" cy="847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7" name="Google Shape;387;p69"/>
          <p:cNvSpPr txBox="1"/>
          <p:nvPr/>
        </p:nvSpPr>
        <p:spPr>
          <a:xfrm>
            <a:off x="899795" y="1679577"/>
            <a:ext cx="603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rPr>
              <a:t>1</a:t>
            </a:r>
            <a:endParaRPr sz="4000" b="1" dirty="0">
              <a:solidFill>
                <a:srgbClr val="FFFFFF"/>
              </a:solidFill>
              <a:latin typeface="Poppins" panose="00000500000000000000" pitchFamily="2" charset="0"/>
              <a:ea typeface="Open Sans" pitchFamily="34" charset="0"/>
              <a:cs typeface="Poppins" panose="00000500000000000000" pitchFamily="2" charset="0"/>
              <a:sym typeface="Roboto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2843BF2-174B-1141-88DA-62ED87E1E682}"/>
                  </a:ext>
                </a:extLst>
              </p:cNvPr>
              <p:cNvSpPr/>
              <p:nvPr/>
            </p:nvSpPr>
            <p:spPr>
              <a:xfrm>
                <a:off x="591800" y="2989841"/>
                <a:ext cx="11147400" cy="2238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It can be computed using the formula </a:t>
                </a:r>
              </a:p>
              <a:p>
                <a:pPr lvl="0"/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PH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PH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PH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PH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bHide m:val="on"/>
                                              <m:supHide m:val="on"/>
                                              <m:ctrlPr>
                                                <a:rPr lang="en-PH" sz="3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en-US" sz="3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0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2843BF2-174B-1141-88DA-62ED87E1E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00" y="2989841"/>
                <a:ext cx="11147400" cy="2238626"/>
              </a:xfrm>
              <a:prstGeom prst="rect">
                <a:avLst/>
              </a:prstGeom>
              <a:blipFill>
                <a:blip r:embed="rId3"/>
                <a:stretch>
                  <a:fillRect l="-1258" t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animBg="1"/>
      <p:bldP spid="385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88;p69"/>
              <p:cNvSpPr txBox="1"/>
              <p:nvPr/>
            </p:nvSpPr>
            <p:spPr>
              <a:xfrm>
                <a:off x="463213" y="1321499"/>
                <a:ext cx="6666250" cy="2031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3000" b="1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Example:</a:t>
                </a:r>
              </a:p>
              <a:p>
                <a:pPr lvl="0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Compute for the population variance of the scores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2, 4, 6, 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PH" sz="3000" b="1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  <a:sym typeface="Open Sans"/>
                  </a:rPr>
                  <a:t>.</a:t>
                </a:r>
              </a:p>
              <a:p>
                <a:pPr lvl="0"/>
                <a:endParaRPr lang="en-PH" sz="30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  <a:p>
                <a:pPr lvl="0"/>
                <a:endParaRPr sz="30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7" name="Google Shape;388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13" y="1321499"/>
                <a:ext cx="6666250" cy="2031301"/>
              </a:xfrm>
              <a:prstGeom prst="rect">
                <a:avLst/>
              </a:prstGeom>
              <a:blipFill>
                <a:blip r:embed="rId3"/>
                <a:stretch>
                  <a:fillRect l="-2194" t="-1502" b="-63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267339"/>
                  </p:ext>
                </p:extLst>
              </p:nvPr>
            </p:nvGraphicFramePr>
            <p:xfrm>
              <a:off x="7283449" y="1896700"/>
              <a:ext cx="4600575" cy="2961513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28003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098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dirty="0">
                              <a:solidFill>
                                <a:schemeClr val="bg1"/>
                              </a:solidFill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Observations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sz="2400" b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24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PH" sz="2400" b="1" i="1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p>
                                    <m:r>
                                      <a:rPr lang="en-US" sz="2400" b="1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sz="2400" b="1" dirty="0">
                            <a:solidFill>
                              <a:schemeClr val="bg1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55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2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4</a:t>
                          </a:r>
                          <a:endParaRPr lang="en-PH" sz="24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55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4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16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55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6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36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5563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8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64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0519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PH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=20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2000" dirty="0">
                            <a:solidFill>
                              <a:srgbClr val="231F2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PH" sz="2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PH" sz="2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=120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2000" dirty="0">
                            <a:solidFill>
                              <a:srgbClr val="231F2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8267339"/>
                  </p:ext>
                </p:extLst>
              </p:nvPr>
            </p:nvGraphicFramePr>
            <p:xfrm>
              <a:off x="7283449" y="1896700"/>
              <a:ext cx="4600575" cy="2961513"/>
            </p:xfrm>
            <a:graphic>
              <a:graphicData uri="http://schemas.openxmlformats.org/drawingml/2006/table">
                <a:tbl>
                  <a:tblPr firstRow="1" firstCol="1" bandRow="1">
                    <a:tableStyleId>{B16B6F03-EBD7-4A84-A0D0-369802B93B1D}</a:tableStyleId>
                  </a:tblPr>
                  <a:tblGrid>
                    <a:gridCol w="28003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01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7" t="-14085" r="-64783" b="-588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5743" t="-14085" r="-676" b="-588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2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4</a:t>
                          </a:r>
                          <a:endParaRPr lang="en-PH" sz="24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4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16</a:t>
                          </a:r>
                          <a:endParaRPr lang="en-PH" sz="240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6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36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8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>
                              <a:effectLst/>
                              <a:latin typeface="Open Sans" panose="020B0604020202020204" charset="0"/>
                              <a:ea typeface="Open Sans" panose="020B0604020202020204" charset="0"/>
                              <a:cs typeface="Open Sans" panose="020B0604020202020204" charset="0"/>
                            </a:rPr>
                            <a:t>64</a:t>
                          </a:r>
                          <a:endParaRPr lang="en-PH" sz="2400" dirty="0">
                            <a:solidFill>
                              <a:srgbClr val="231F20"/>
                            </a:solidFill>
                            <a:effectLst/>
                            <a:latin typeface="Open Sans" panose="020B0604020202020204" charset="0"/>
                            <a:ea typeface="Open Sans" panose="020B0604020202020204" charset="0"/>
                            <a:cs typeface="Open Sans" panose="020B0604020202020204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488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7" t="-256835" r="-64783" b="-2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5743" t="-256835" r="-676" b="-2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88;p69"/>
              <p:cNvSpPr txBox="1"/>
              <p:nvPr/>
            </p:nvSpPr>
            <p:spPr>
              <a:xfrm>
                <a:off x="0" y="3109659"/>
                <a:ext cx="6666250" cy="5005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endParaRPr lang="en-PH" sz="30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PH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PH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PH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PH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bHide m:val="on"/>
                                              <m:supHide m:val="on"/>
                                              <m:ctrlPr>
                                                <a:rPr lang="en-PH" sz="3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r>
                                                <a:rPr lang="en-US" sz="30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120−</m:t>
                          </m:r>
                          <m:f>
                            <m:f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PH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PH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PH" sz="3000" dirty="0">
                  <a:latin typeface="Poppins" panose="00000500000000000000" pitchFamily="2" charset="0"/>
                  <a:cs typeface="Poppins" panose="00000500000000000000" pitchFamily="2" charset="0"/>
                </a:endParaRPr>
              </a:p>
              <a:p>
                <a:pPr lvl="0"/>
                <a:endParaRPr sz="30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5" name="Google Shape;388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09659"/>
                <a:ext cx="6666250" cy="5005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13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9"/>
          <p:cNvSpPr/>
          <p:nvPr/>
        </p:nvSpPr>
        <p:spPr>
          <a:xfrm>
            <a:off x="591800" y="1523699"/>
            <a:ext cx="11147400" cy="104805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5" name="Google Shape;385;p69"/>
          <p:cNvSpPr txBox="1"/>
          <p:nvPr/>
        </p:nvSpPr>
        <p:spPr>
          <a:xfrm>
            <a:off x="1743250" y="1589100"/>
            <a:ext cx="9890700" cy="9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sz="32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Variance of the Sampling Distribution </a:t>
            </a:r>
          </a:p>
          <a:p>
            <a:pPr lvl="0"/>
            <a:r>
              <a:rPr lang="en-US" sz="2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the variability of the sample means </a:t>
            </a:r>
            <a:endParaRPr lang="en-PH" sz="2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</p:txBody>
      </p:sp>
      <p:sp>
        <p:nvSpPr>
          <p:cNvPr id="386" name="Google Shape;386;p69"/>
          <p:cNvSpPr/>
          <p:nvPr/>
        </p:nvSpPr>
        <p:spPr>
          <a:xfrm>
            <a:off x="740925" y="1623900"/>
            <a:ext cx="844200" cy="847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7" name="Google Shape;387;p69"/>
          <p:cNvSpPr txBox="1"/>
          <p:nvPr/>
        </p:nvSpPr>
        <p:spPr>
          <a:xfrm>
            <a:off x="899795" y="1665290"/>
            <a:ext cx="603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rPr>
              <a:t>2</a:t>
            </a:r>
            <a:endParaRPr sz="4000" b="1" dirty="0">
              <a:solidFill>
                <a:srgbClr val="FFFFFF"/>
              </a:solidFill>
              <a:latin typeface="Poppins" panose="00000500000000000000" pitchFamily="2" charset="0"/>
              <a:ea typeface="Open Sans" pitchFamily="34" charset="0"/>
              <a:cs typeface="Poppins" panose="00000500000000000000" pitchFamily="2" charset="0"/>
              <a:sym typeface="Roboto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388;p69"/>
              <p:cNvSpPr txBox="1"/>
              <p:nvPr/>
            </p:nvSpPr>
            <p:spPr>
              <a:xfrm>
                <a:off x="591800" y="2703524"/>
                <a:ext cx="11325993" cy="4154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sz="28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It can be computed using the formula</a:t>
                </a:r>
                <a:endParaRPr lang="en-PH" sz="28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n"/>
                              <m:supHide m:val="on"/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PH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PH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PH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limLoc m:val="undOvr"/>
                                              <m:subHide m:val="on"/>
                                              <m:supHide m:val="on"/>
                                              <m:ctrlPr>
                                                <a:rPr lang="en-PH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en-PH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</m:acc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nary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endParaRPr lang="en-US" sz="2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r>
                  <a:rPr lang="en-US" sz="28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The variance of the sampling distribution of a sample mean is also equal to the quotient of the population variance and the sample size. That is, </a:t>
                </a:r>
                <a:endParaRPr lang="en-PH" sz="28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PH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PH" sz="28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0"/>
                <a:endParaRPr sz="30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9" name="Google Shape;388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00" y="2703524"/>
                <a:ext cx="11325993" cy="4154476"/>
              </a:xfrm>
              <a:prstGeom prst="rect">
                <a:avLst/>
              </a:prstGeom>
              <a:blipFill>
                <a:blip r:embed="rId3"/>
                <a:stretch>
                  <a:fillRect l="-1076" t="-440" r="-7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87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animBg="1"/>
      <p:bldP spid="38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9"/>
          <p:cNvSpPr/>
          <p:nvPr/>
        </p:nvSpPr>
        <p:spPr>
          <a:xfrm>
            <a:off x="591800" y="1523699"/>
            <a:ext cx="11147400" cy="1048051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5" name="Google Shape;385;p69"/>
          <p:cNvSpPr txBox="1"/>
          <p:nvPr/>
        </p:nvSpPr>
        <p:spPr>
          <a:xfrm>
            <a:off x="1743250" y="1589100"/>
            <a:ext cx="9890700" cy="9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sz="3200" b="1" dirty="0">
                <a:latin typeface="Poppins" panose="00000500000000000000" pitchFamily="2" charset="0"/>
                <a:ea typeface="Open Sans" panose="020B0606030504020204" pitchFamily="34" charset="0"/>
                <a:cs typeface="Poppins" panose="00000500000000000000" pitchFamily="2" charset="0"/>
              </a:rPr>
              <a:t>Variance of the Sampling Distribution </a:t>
            </a:r>
          </a:p>
          <a:p>
            <a:pPr lvl="0"/>
            <a:r>
              <a:rPr lang="en-US" sz="2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the variability of the sample means</a:t>
            </a:r>
            <a:endParaRPr lang="en-PH" sz="2000" dirty="0"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</a:endParaRPr>
          </a:p>
        </p:txBody>
      </p:sp>
      <p:sp>
        <p:nvSpPr>
          <p:cNvPr id="386" name="Google Shape;386;p69"/>
          <p:cNvSpPr/>
          <p:nvPr/>
        </p:nvSpPr>
        <p:spPr>
          <a:xfrm>
            <a:off x="740925" y="1623900"/>
            <a:ext cx="844200" cy="847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7" name="Google Shape;387;p69"/>
          <p:cNvSpPr txBox="1"/>
          <p:nvPr/>
        </p:nvSpPr>
        <p:spPr>
          <a:xfrm>
            <a:off x="899795" y="1665290"/>
            <a:ext cx="6033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4000" b="1" dirty="0">
                <a:solidFill>
                  <a:srgbClr val="FFFFFF"/>
                </a:solidFill>
                <a:latin typeface="Poppins" panose="00000500000000000000" pitchFamily="2" charset="0"/>
                <a:ea typeface="Open Sans" pitchFamily="34" charset="0"/>
                <a:cs typeface="Poppins" panose="00000500000000000000" pitchFamily="2" charset="0"/>
                <a:sym typeface="Roboto Black"/>
              </a:rPr>
              <a:t>2</a:t>
            </a:r>
            <a:endParaRPr sz="4000" b="1" dirty="0">
              <a:solidFill>
                <a:srgbClr val="FFFFFF"/>
              </a:solidFill>
              <a:latin typeface="Poppins" panose="00000500000000000000" pitchFamily="2" charset="0"/>
              <a:ea typeface="Open Sans" pitchFamily="34" charset="0"/>
              <a:cs typeface="Poppins" panose="00000500000000000000" pitchFamily="2" charset="0"/>
              <a:sym typeface="Roboto Bl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388;p69"/>
              <p:cNvSpPr txBox="1"/>
              <p:nvPr/>
            </p:nvSpPr>
            <p:spPr>
              <a:xfrm>
                <a:off x="591799" y="3643311"/>
                <a:ext cx="11147400" cy="1934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SG" sz="3000" b="1" dirty="0">
                    <a:latin typeface="Poppins" panose="00000500000000000000" pitchFamily="2" charset="0"/>
                    <a:ea typeface="Open Sans"/>
                    <a:cs typeface="Poppins" panose="00000500000000000000" pitchFamily="2" charset="0"/>
                    <a:sym typeface="Open Sans"/>
                  </a:rPr>
                  <a:t>Example:</a:t>
                </a:r>
              </a:p>
              <a:p>
                <a:pPr algn="just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A set of scores has a population variance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. What is the variance of the sampling distribution if the sample size is 2</a:t>
                </a:r>
                <a:r>
                  <a:rPr lang="en-US" sz="3000" dirty="0" smtClean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?</a:t>
                </a:r>
                <a:endParaRPr lang="en-US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Google Shape;388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99" y="3643311"/>
                <a:ext cx="11147400" cy="1934529"/>
              </a:xfrm>
              <a:prstGeom prst="rect">
                <a:avLst/>
              </a:prstGeom>
              <a:blipFill>
                <a:blip r:embed="rId3"/>
                <a:stretch>
                  <a:fillRect l="-1258" t="-1577" r="-1258" b="-116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388;p69"/>
              <p:cNvSpPr txBox="1"/>
              <p:nvPr/>
            </p:nvSpPr>
            <p:spPr>
              <a:xfrm>
                <a:off x="899795" y="5062200"/>
                <a:ext cx="11147400" cy="28432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algn="ctr"/>
                <a:r>
                  <a:rPr lang="en-US" sz="3000" dirty="0">
                    <a:latin typeface="Poppins" panose="00000500000000000000" pitchFamily="2" charset="0"/>
                    <a:ea typeface="Open Sans" panose="020B0604020202020204" charset="0"/>
                    <a:cs typeface="Poppins" panose="00000500000000000000" pitchFamily="2" charset="0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PH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PH" sz="3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sub>
                        </m:sSub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PH" sz="3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PH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PH" sz="3000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</a:endParaRPr>
              </a:p>
              <a:p>
                <a:pPr lvl="0"/>
                <a:endParaRPr sz="3000" b="1" dirty="0">
                  <a:latin typeface="Poppins" panose="00000500000000000000" pitchFamily="2" charset="0"/>
                  <a:ea typeface="Open Sans" panose="020B0604020202020204" charset="0"/>
                  <a:cs typeface="Poppins" panose="00000500000000000000" pitchFamily="2" charset="0"/>
                  <a:sym typeface="Open Sans"/>
                </a:endParaRPr>
              </a:p>
            </p:txBody>
          </p:sp>
        </mc:Choice>
        <mc:Fallback xmlns="">
          <p:sp>
            <p:nvSpPr>
              <p:cNvPr id="9" name="Google Shape;388;p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95" y="5062200"/>
                <a:ext cx="11147400" cy="28432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05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animBg="1"/>
      <p:bldP spid="385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1"/>
          <p:cNvSpPr txBox="1"/>
          <p:nvPr/>
        </p:nvSpPr>
        <p:spPr>
          <a:xfrm>
            <a:off x="400500" y="1409687"/>
            <a:ext cx="11077200" cy="51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SG" sz="3000" b="1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Example 1</a:t>
            </a:r>
            <a:r>
              <a:rPr lang="en-SG" sz="3000" dirty="0">
                <a:latin typeface="Poppins" panose="00000500000000000000" pitchFamily="2" charset="0"/>
                <a:ea typeface="Open Sans"/>
                <a:cs typeface="Poppins" panose="00000500000000000000" pitchFamily="2" charset="0"/>
                <a:sym typeface="Open Sans"/>
              </a:rPr>
              <a:t>: </a:t>
            </a:r>
            <a:r>
              <a:rPr lang="en-US" sz="3000" dirty="0">
                <a:latin typeface="Poppins" panose="00000500000000000000" pitchFamily="2" charset="0"/>
                <a:ea typeface="Open Sans" panose="020B0604020202020204" charset="0"/>
                <a:cs typeface="Poppins" panose="00000500000000000000" pitchFamily="2" charset="0"/>
              </a:rPr>
              <a:t>A population consists of five values: 2, 3, 4, 5, and 6. Compute for the variance of the sampling distribution of the sample mean if the sample of size 2 is to be taken from the population.</a:t>
            </a:r>
            <a:endParaRPr sz="3000" dirty="0">
              <a:solidFill>
                <a:srgbClr val="00B0E8"/>
              </a:solidFill>
              <a:latin typeface="Poppins" panose="00000500000000000000" pitchFamily="2" charset="0"/>
              <a:ea typeface="Open Sans" panose="020B0604020202020204" charset="0"/>
              <a:cs typeface="Poppins" panose="00000500000000000000" pitchFamily="2" charset="0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0B0E8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rgbClr val="00B0E8"/>
              </a:solidFill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Poppins" panose="00000500000000000000" pitchFamily="2" charset="0"/>
              <a:ea typeface="Open Sans"/>
              <a:cs typeface="Poppins" panose="00000500000000000000" pitchFamily="2" charset="0"/>
              <a:sym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38240" y="0"/>
            <a:ext cx="5953760" cy="128016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765</Words>
  <Application>Microsoft Office PowerPoint</Application>
  <PresentationFormat>Widescreen</PresentationFormat>
  <Paragraphs>256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Cambria Math</vt:lpstr>
      <vt:lpstr>Times New Roman</vt:lpstr>
      <vt:lpstr>Open Sans ExtraBold</vt:lpstr>
      <vt:lpstr>Poppins Black</vt:lpstr>
      <vt:lpstr>Open Sans</vt:lpstr>
      <vt:lpstr>Open Sans SemiBold</vt:lpstr>
      <vt:lpstr>Poppins</vt:lpstr>
      <vt:lpstr>Calibri</vt:lpstr>
      <vt:lpstr>Roboto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Thesally Dalisay</dc:creator>
  <cp:lastModifiedBy>User</cp:lastModifiedBy>
  <cp:revision>45</cp:revision>
  <dcterms:modified xsi:type="dcterms:W3CDTF">2025-02-10T05:21:18Z</dcterms:modified>
</cp:coreProperties>
</file>