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207500" y="2964179"/>
            <a:ext cx="2981960" cy="3208020"/>
          </a:xfrm>
          <a:custGeom>
            <a:avLst/>
            <a:gdLst/>
            <a:ahLst/>
            <a:cxnLst/>
            <a:rect l="l" t="t" r="r" b="b"/>
            <a:pathLst>
              <a:path w="2981959" h="3208020">
                <a:moveTo>
                  <a:pt x="2980435" y="0"/>
                </a:moveTo>
                <a:lnTo>
                  <a:pt x="2067559" y="912749"/>
                </a:lnTo>
              </a:path>
              <a:path w="2981959" h="3208020">
                <a:moveTo>
                  <a:pt x="2981832" y="226060"/>
                </a:moveTo>
                <a:lnTo>
                  <a:pt x="0" y="3207918"/>
                </a:lnTo>
              </a:path>
              <a:path w="2981959" h="3208020">
                <a:moveTo>
                  <a:pt x="2981071" y="320040"/>
                </a:moveTo>
                <a:lnTo>
                  <a:pt x="1084579" y="2216531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443209" y="3133089"/>
            <a:ext cx="1747520" cy="1821180"/>
          </a:xfrm>
          <a:custGeom>
            <a:avLst/>
            <a:gdLst/>
            <a:ahLst/>
            <a:cxnLst/>
            <a:rect l="l" t="t" r="r" b="b"/>
            <a:pathLst>
              <a:path w="1747520" h="1821179">
                <a:moveTo>
                  <a:pt x="1745742" y="0"/>
                </a:moveTo>
                <a:lnTo>
                  <a:pt x="0" y="1745742"/>
                </a:lnTo>
              </a:path>
              <a:path w="1747520" h="1821179">
                <a:moveTo>
                  <a:pt x="1747520" y="551180"/>
                </a:moveTo>
                <a:lnTo>
                  <a:pt x="477520" y="1821180"/>
                </a:lnTo>
              </a:path>
            </a:pathLst>
          </a:custGeom>
          <a:ln w="279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600" y="1712023"/>
            <a:ext cx="296989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600" y="1523682"/>
            <a:ext cx="10783570" cy="4462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6103620" y="2540"/>
            <a:ext cx="6103620" cy="6177280"/>
            <a:chOff x="6103620" y="2540"/>
            <a:chExt cx="6103620" cy="6177280"/>
          </a:xfrm>
        </p:grpSpPr>
        <p:sp>
          <p:nvSpPr>
            <p:cNvPr id="4" name="object 4" descr=""/>
            <p:cNvSpPr/>
            <p:nvPr/>
          </p:nvSpPr>
          <p:spPr>
            <a:xfrm>
              <a:off x="6109970" y="8890"/>
              <a:ext cx="6080760" cy="6164580"/>
            </a:xfrm>
            <a:custGeom>
              <a:avLst/>
              <a:gdLst/>
              <a:ahLst/>
              <a:cxnLst/>
              <a:rect l="l" t="t" r="r" b="b"/>
              <a:pathLst>
                <a:path w="6080759" h="6164580">
                  <a:moveTo>
                    <a:pt x="5928359" y="0"/>
                  </a:moveTo>
                  <a:lnTo>
                    <a:pt x="2118359" y="3809999"/>
                  </a:lnTo>
                </a:path>
                <a:path w="6080759" h="6164580">
                  <a:moveTo>
                    <a:pt x="6080633" y="83819"/>
                  </a:moveTo>
                  <a:lnTo>
                    <a:pt x="0" y="6164478"/>
                  </a:lnTo>
                </a:path>
                <a:path w="6080759" h="6164580">
                  <a:moveTo>
                    <a:pt x="6080759" y="220979"/>
                  </a:moveTo>
                  <a:lnTo>
                    <a:pt x="1127759" y="5173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336790" y="34290"/>
              <a:ext cx="4853940" cy="4919980"/>
            </a:xfrm>
            <a:custGeom>
              <a:avLst/>
              <a:gdLst/>
              <a:ahLst/>
              <a:cxnLst/>
              <a:rect l="l" t="t" r="r" b="b"/>
              <a:pathLst>
                <a:path w="4853940" h="4919980">
                  <a:moveTo>
                    <a:pt x="4853051" y="0"/>
                  </a:moveTo>
                  <a:lnTo>
                    <a:pt x="0" y="4853051"/>
                  </a:lnTo>
                </a:path>
                <a:path w="4853940" h="4919980">
                  <a:moveTo>
                    <a:pt x="4853939" y="576579"/>
                  </a:moveTo>
                  <a:lnTo>
                    <a:pt x="510539" y="4919980"/>
                  </a:lnTo>
                </a:path>
              </a:pathLst>
            </a:custGeom>
            <a:ln w="330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698879" y="1307084"/>
            <a:ext cx="8798560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4765" marR="17780" indent="-5080">
              <a:lnSpc>
                <a:spcPct val="100000"/>
              </a:lnSpc>
              <a:spcBef>
                <a:spcPts val="100"/>
              </a:spcBef>
              <a:tabLst>
                <a:tab pos="1625600" algn="l"/>
              </a:tabLst>
            </a:pPr>
            <a:r>
              <a:rPr dirty="0" sz="5400" spc="395">
                <a:latin typeface="Georgia"/>
                <a:cs typeface="Georgia"/>
              </a:rPr>
              <a:t>21</a:t>
            </a:r>
            <a:r>
              <a:rPr dirty="0" baseline="24691" sz="5400" spc="592">
                <a:latin typeface="Georgia"/>
                <a:cs typeface="Georgia"/>
              </a:rPr>
              <a:t>ST</a:t>
            </a:r>
            <a:r>
              <a:rPr dirty="0" baseline="24691" sz="5400">
                <a:latin typeface="Georgia"/>
                <a:cs typeface="Georgia"/>
              </a:rPr>
              <a:t>	</a:t>
            </a:r>
            <a:r>
              <a:rPr dirty="0" sz="5400" spc="360">
                <a:latin typeface="Georgia"/>
                <a:cs typeface="Georgia"/>
              </a:rPr>
              <a:t>CENTURY </a:t>
            </a:r>
            <a:r>
              <a:rPr dirty="0" sz="5400" spc="320">
                <a:latin typeface="Georgia"/>
                <a:cs typeface="Georgia"/>
              </a:rPr>
              <a:t>LITERATURE</a:t>
            </a:r>
            <a:r>
              <a:rPr dirty="0" sz="5400" spc="30">
                <a:latin typeface="Georgia"/>
                <a:cs typeface="Georgia"/>
              </a:rPr>
              <a:t> </a:t>
            </a:r>
            <a:r>
              <a:rPr dirty="0" sz="5400" spc="120">
                <a:latin typeface="Georgia"/>
                <a:cs typeface="Georgia"/>
              </a:rPr>
              <a:t>FROM</a:t>
            </a:r>
            <a:r>
              <a:rPr dirty="0" sz="5400" spc="65">
                <a:latin typeface="Georgia"/>
                <a:cs typeface="Georgia"/>
              </a:rPr>
              <a:t> </a:t>
            </a:r>
            <a:r>
              <a:rPr dirty="0" sz="5400" spc="160">
                <a:latin typeface="Georgia"/>
                <a:cs typeface="Georgia"/>
              </a:rPr>
              <a:t>THE </a:t>
            </a:r>
            <a:r>
              <a:rPr dirty="0" sz="5400" spc="229">
                <a:latin typeface="Georgia"/>
                <a:cs typeface="Georgia"/>
              </a:rPr>
              <a:t>PHILIPPINES</a:t>
            </a:r>
            <a:r>
              <a:rPr dirty="0" sz="5400" spc="60">
                <a:latin typeface="Georgia"/>
                <a:cs typeface="Georgia"/>
              </a:rPr>
              <a:t> </a:t>
            </a:r>
            <a:r>
              <a:rPr dirty="0" sz="5400" spc="465">
                <a:latin typeface="Georgia"/>
                <a:cs typeface="Georgia"/>
              </a:rPr>
              <a:t>AND</a:t>
            </a:r>
            <a:r>
              <a:rPr dirty="0" sz="5400" spc="65">
                <a:latin typeface="Georgia"/>
                <a:cs typeface="Georgia"/>
              </a:rPr>
              <a:t> </a:t>
            </a:r>
            <a:r>
              <a:rPr dirty="0" sz="5400" spc="160">
                <a:latin typeface="Georgia"/>
                <a:cs typeface="Georgia"/>
              </a:rPr>
              <a:t>THE </a:t>
            </a:r>
            <a:r>
              <a:rPr dirty="0" sz="5400" spc="204">
                <a:latin typeface="Georgia"/>
                <a:cs typeface="Georgia"/>
              </a:rPr>
              <a:t>WORLD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716910" y="5088001"/>
            <a:ext cx="67525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>
                <a:latin typeface="Arial MT"/>
                <a:cs typeface="Arial MT"/>
              </a:rPr>
              <a:t>(Second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95">
                <a:latin typeface="Arial MT"/>
                <a:cs typeface="Arial MT"/>
              </a:rPr>
              <a:t>semester,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FOURTH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 spc="50">
                <a:latin typeface="Arial MT"/>
                <a:cs typeface="Arial MT"/>
              </a:rPr>
              <a:t>GRADING)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600" y="1932940"/>
            <a:ext cx="11280775" cy="295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720" marR="5080" indent="-28765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80208"/>
              <a:buFont typeface="Wingdings"/>
              <a:buChar char=""/>
              <a:tabLst>
                <a:tab pos="299720" algn="l"/>
                <a:tab pos="552450" algn="l"/>
              </a:tabLst>
            </a:pPr>
            <a:r>
              <a:rPr dirty="0" sz="4800" spc="70">
                <a:latin typeface="Arial MT"/>
                <a:cs typeface="Arial MT"/>
              </a:rPr>
              <a:t>	</a:t>
            </a:r>
            <a:r>
              <a:rPr dirty="0" sz="4800" spc="70">
                <a:latin typeface="Arial MT"/>
                <a:cs typeface="Arial MT"/>
              </a:rPr>
              <a:t>WHEN</a:t>
            </a:r>
            <a:r>
              <a:rPr dirty="0" sz="4800" spc="-16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WE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 spc="130">
                <a:latin typeface="Arial MT"/>
                <a:cs typeface="Arial MT"/>
              </a:rPr>
              <a:t>DISLIKE</a:t>
            </a:r>
            <a:r>
              <a:rPr dirty="0" sz="4800" spc="-165">
                <a:latin typeface="Arial MT"/>
                <a:cs typeface="Arial MT"/>
              </a:rPr>
              <a:t> </a:t>
            </a:r>
            <a:r>
              <a:rPr dirty="0" sz="4800" spc="45">
                <a:latin typeface="Arial MT"/>
                <a:cs typeface="Arial MT"/>
              </a:rPr>
              <a:t>SOMEONE’S </a:t>
            </a:r>
            <a:r>
              <a:rPr dirty="0" sz="4800">
                <a:latin typeface="Arial MT"/>
                <a:cs typeface="Arial MT"/>
              </a:rPr>
              <a:t>FASHION</a:t>
            </a:r>
            <a:r>
              <a:rPr dirty="0" sz="4800" spc="-105">
                <a:latin typeface="Arial MT"/>
                <a:cs typeface="Arial MT"/>
              </a:rPr>
              <a:t> </a:t>
            </a:r>
            <a:r>
              <a:rPr dirty="0" sz="4800" spc="50">
                <a:latin typeface="Arial MT"/>
                <a:cs typeface="Arial MT"/>
              </a:rPr>
              <a:t>SENSE,</a:t>
            </a:r>
            <a:r>
              <a:rPr dirty="0" sz="4800" spc="-10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WE</a:t>
            </a:r>
            <a:r>
              <a:rPr dirty="0" sz="4800" spc="-100">
                <a:latin typeface="Arial MT"/>
                <a:cs typeface="Arial MT"/>
              </a:rPr>
              <a:t> </a:t>
            </a:r>
            <a:r>
              <a:rPr dirty="0" sz="4800" spc="-70">
                <a:latin typeface="Arial MT"/>
                <a:cs typeface="Arial MT"/>
              </a:rPr>
              <a:t>SAY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THAT</a:t>
            </a:r>
            <a:r>
              <a:rPr dirty="0" sz="4800" spc="-105">
                <a:latin typeface="Arial MT"/>
                <a:cs typeface="Arial MT"/>
              </a:rPr>
              <a:t> </a:t>
            </a:r>
            <a:r>
              <a:rPr dirty="0" sz="4800" spc="40">
                <a:latin typeface="Arial MT"/>
                <a:cs typeface="Arial MT"/>
              </a:rPr>
              <a:t>OUR </a:t>
            </a:r>
            <a:r>
              <a:rPr dirty="0" sz="4800">
                <a:latin typeface="Arial MT"/>
                <a:cs typeface="Arial MT"/>
              </a:rPr>
              <a:t>FRIENDS</a:t>
            </a:r>
            <a:r>
              <a:rPr dirty="0" sz="4800" spc="-100">
                <a:latin typeface="Arial MT"/>
                <a:cs typeface="Arial MT"/>
              </a:rPr>
              <a:t> </a:t>
            </a:r>
            <a:r>
              <a:rPr dirty="0" sz="4800" spc="130">
                <a:latin typeface="Arial MT"/>
                <a:cs typeface="Arial MT"/>
              </a:rPr>
              <a:t>HAS</a:t>
            </a:r>
            <a:r>
              <a:rPr dirty="0" sz="4800" spc="-95">
                <a:latin typeface="Arial MT"/>
                <a:cs typeface="Arial MT"/>
              </a:rPr>
              <a:t> </a:t>
            </a:r>
            <a:r>
              <a:rPr dirty="0" sz="4800" spc="590">
                <a:solidFill>
                  <a:srgbClr val="FFFFFF"/>
                </a:solidFill>
                <a:latin typeface="Arial MT"/>
                <a:cs typeface="Arial MT"/>
              </a:rPr>
              <a:t>“</a:t>
            </a:r>
            <a:r>
              <a:rPr dirty="0" sz="4800" spc="-3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05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48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TASTE</a:t>
            </a:r>
            <a:r>
              <a:rPr dirty="0" sz="48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4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endParaRPr sz="4800">
              <a:latin typeface="Arial MT"/>
              <a:cs typeface="Arial MT"/>
            </a:endParaRPr>
          </a:p>
          <a:p>
            <a:pPr marL="299720">
              <a:lnSpc>
                <a:spcPct val="100000"/>
              </a:lnSpc>
              <a:spcBef>
                <a:spcPts val="5"/>
              </a:spcBef>
            </a:pPr>
            <a:r>
              <a:rPr dirty="0" sz="4800" spc="60">
                <a:solidFill>
                  <a:srgbClr val="FFFFFF"/>
                </a:solidFill>
                <a:latin typeface="Arial MT"/>
                <a:cs typeface="Arial MT"/>
              </a:rPr>
              <a:t>CLOTHES.”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600" y="1932940"/>
            <a:ext cx="10577830" cy="295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720" marR="5080" indent="-28765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80208"/>
              <a:buFont typeface="Wingdings"/>
              <a:buChar char=""/>
              <a:tabLst>
                <a:tab pos="299720" algn="l"/>
                <a:tab pos="552450" algn="l"/>
              </a:tabLst>
            </a:pPr>
            <a:r>
              <a:rPr dirty="0" sz="4800" spc="165">
                <a:latin typeface="Arial MT"/>
                <a:cs typeface="Arial MT"/>
              </a:rPr>
              <a:t>	</a:t>
            </a:r>
            <a:r>
              <a:rPr dirty="0" sz="4800" spc="165">
                <a:latin typeface="Arial MT"/>
                <a:cs typeface="Arial MT"/>
              </a:rPr>
              <a:t>IN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 spc="90">
                <a:latin typeface="Arial MT"/>
                <a:cs typeface="Arial MT"/>
              </a:rPr>
              <a:t>FILIPINO,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 spc="70">
                <a:latin typeface="Arial MT"/>
                <a:cs typeface="Arial MT"/>
              </a:rPr>
              <a:t>WHEN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WE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LOSE</a:t>
            </a:r>
            <a:r>
              <a:rPr dirty="0" sz="4800" spc="-140">
                <a:latin typeface="Arial MT"/>
                <a:cs typeface="Arial MT"/>
              </a:rPr>
              <a:t> </a:t>
            </a:r>
            <a:r>
              <a:rPr dirty="0" sz="4800" spc="35">
                <a:latin typeface="Arial MT"/>
                <a:cs typeface="Arial MT"/>
              </a:rPr>
              <a:t>THE </a:t>
            </a:r>
            <a:r>
              <a:rPr dirty="0" sz="4800" spc="60">
                <a:latin typeface="Arial MT"/>
                <a:cs typeface="Arial MT"/>
              </a:rPr>
              <a:t>DRIVE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 spc="70">
                <a:latin typeface="Arial MT"/>
                <a:cs typeface="Arial MT"/>
              </a:rPr>
              <a:t>DO</a:t>
            </a:r>
            <a:r>
              <a:rPr dirty="0" sz="4800" spc="-135">
                <a:latin typeface="Arial MT"/>
                <a:cs typeface="Arial MT"/>
              </a:rPr>
              <a:t> </a:t>
            </a:r>
            <a:r>
              <a:rPr dirty="0" sz="4800" spc="70">
                <a:latin typeface="Arial MT"/>
                <a:cs typeface="Arial MT"/>
              </a:rPr>
              <a:t>ANYTHING </a:t>
            </a:r>
            <a:r>
              <a:rPr dirty="0" sz="4800" spc="55">
                <a:latin typeface="Arial MT"/>
                <a:cs typeface="Arial MT"/>
              </a:rPr>
              <a:t>PRODUCTIVE,</a:t>
            </a:r>
            <a:r>
              <a:rPr dirty="0" sz="4800" spc="-20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WE</a:t>
            </a:r>
            <a:r>
              <a:rPr dirty="0" sz="4800" spc="-165">
                <a:latin typeface="Arial MT"/>
                <a:cs typeface="Arial MT"/>
              </a:rPr>
              <a:t> </a:t>
            </a:r>
            <a:r>
              <a:rPr dirty="0" sz="4800" spc="-65">
                <a:latin typeface="Arial MT"/>
                <a:cs typeface="Arial MT"/>
              </a:rPr>
              <a:t>SAY</a:t>
            </a:r>
            <a:r>
              <a:rPr dirty="0" sz="4800" spc="-180">
                <a:latin typeface="Arial MT"/>
                <a:cs typeface="Arial MT"/>
              </a:rPr>
              <a:t> </a:t>
            </a:r>
            <a:r>
              <a:rPr dirty="0" sz="4800" spc="220">
                <a:solidFill>
                  <a:srgbClr val="FFFFFF"/>
                </a:solidFill>
                <a:latin typeface="Arial MT"/>
                <a:cs typeface="Arial MT"/>
              </a:rPr>
              <a:t>“WALA</a:t>
            </a:r>
            <a:r>
              <a:rPr dirty="0" sz="4800" spc="-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30">
                <a:solidFill>
                  <a:srgbClr val="FFFFFF"/>
                </a:solidFill>
                <a:latin typeface="Arial MT"/>
                <a:cs typeface="Arial MT"/>
              </a:rPr>
              <a:t>NA AKONG</a:t>
            </a:r>
            <a:r>
              <a:rPr dirty="0" sz="4800" spc="-1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80">
                <a:solidFill>
                  <a:srgbClr val="FFFFFF"/>
                </a:solidFill>
                <a:latin typeface="Arial MT"/>
                <a:cs typeface="Arial MT"/>
              </a:rPr>
              <a:t>GANA.”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600" y="2298382"/>
            <a:ext cx="11118215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3720" indent="-541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80208"/>
              <a:buFont typeface="Wingdings"/>
              <a:buChar char=""/>
              <a:tabLst>
                <a:tab pos="553720" algn="l"/>
              </a:tabLst>
            </a:pPr>
            <a:r>
              <a:rPr dirty="0" sz="4800" spc="65">
                <a:latin typeface="Arial MT"/>
                <a:cs typeface="Arial MT"/>
              </a:rPr>
              <a:t>WHEN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WE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 spc="85">
                <a:latin typeface="Arial MT"/>
                <a:cs typeface="Arial MT"/>
              </a:rPr>
              <a:t>ACHIEVE</a:t>
            </a:r>
            <a:r>
              <a:rPr dirty="0" sz="4800" spc="-170">
                <a:latin typeface="Arial MT"/>
                <a:cs typeface="Arial MT"/>
              </a:rPr>
              <a:t> </a:t>
            </a:r>
            <a:r>
              <a:rPr dirty="0" sz="4800" spc="45">
                <a:latin typeface="Arial MT"/>
                <a:cs typeface="Arial MT"/>
              </a:rPr>
              <a:t>SOMETHING</a:t>
            </a:r>
            <a:endParaRPr sz="4800">
              <a:latin typeface="Arial MT"/>
              <a:cs typeface="Arial MT"/>
            </a:endParaRPr>
          </a:p>
          <a:p>
            <a:pPr marL="299720" marR="5080">
              <a:lnSpc>
                <a:spcPct val="100000"/>
              </a:lnSpc>
              <a:spcBef>
                <a:spcPts val="5"/>
              </a:spcBef>
            </a:pPr>
            <a:r>
              <a:rPr dirty="0" sz="4800" spc="110">
                <a:latin typeface="Arial MT"/>
                <a:cs typeface="Arial MT"/>
              </a:rPr>
              <a:t>SIG</a:t>
            </a:r>
            <a:r>
              <a:rPr dirty="0" sz="4800" spc="90">
                <a:latin typeface="Arial MT"/>
                <a:cs typeface="Arial MT"/>
              </a:rPr>
              <a:t>N</a:t>
            </a:r>
            <a:r>
              <a:rPr dirty="0" sz="4800" spc="110">
                <a:latin typeface="Arial MT"/>
                <a:cs typeface="Arial MT"/>
              </a:rPr>
              <a:t>IFICAN</a:t>
            </a:r>
            <a:r>
              <a:rPr dirty="0" sz="4800" spc="-430">
                <a:latin typeface="Arial MT"/>
                <a:cs typeface="Arial MT"/>
              </a:rPr>
              <a:t>T</a:t>
            </a:r>
            <a:r>
              <a:rPr dirty="0" sz="4800" spc="110">
                <a:latin typeface="Arial MT"/>
                <a:cs typeface="Arial MT"/>
              </a:rPr>
              <a:t>,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WE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OFTEN</a:t>
            </a:r>
            <a:r>
              <a:rPr dirty="0" sz="4800" spc="-135">
                <a:latin typeface="Arial MT"/>
                <a:cs typeface="Arial MT"/>
              </a:rPr>
              <a:t> </a:t>
            </a:r>
            <a:r>
              <a:rPr dirty="0" sz="4800" spc="50">
                <a:latin typeface="Arial MT"/>
                <a:cs typeface="Arial MT"/>
              </a:rPr>
              <a:t>S</a:t>
            </a:r>
            <a:r>
              <a:rPr dirty="0" sz="4800" spc="-229">
                <a:latin typeface="Arial MT"/>
                <a:cs typeface="Arial MT"/>
              </a:rPr>
              <a:t>A</a:t>
            </a:r>
            <a:r>
              <a:rPr dirty="0" sz="4800" spc="-470">
                <a:latin typeface="Arial MT"/>
                <a:cs typeface="Arial MT"/>
              </a:rPr>
              <a:t>Y</a:t>
            </a:r>
            <a:r>
              <a:rPr dirty="0" sz="4800" spc="55">
                <a:latin typeface="Arial MT"/>
                <a:cs typeface="Arial MT"/>
              </a:rPr>
              <a:t>,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 spc="204">
                <a:latin typeface="Arial MT"/>
                <a:cs typeface="Arial MT"/>
              </a:rPr>
              <a:t>“</a:t>
            </a:r>
            <a:r>
              <a:rPr dirty="0" sz="4800" spc="204">
                <a:solidFill>
                  <a:srgbClr val="FFFFFF"/>
                </a:solidFill>
                <a:latin typeface="Arial MT"/>
                <a:cs typeface="Arial MT"/>
              </a:rPr>
              <a:t>ANG </a:t>
            </a:r>
            <a:r>
              <a:rPr dirty="0" sz="4800" spc="75">
                <a:solidFill>
                  <a:srgbClr val="FFFFFF"/>
                </a:solidFill>
                <a:latin typeface="Arial MT"/>
                <a:cs typeface="Arial MT"/>
              </a:rPr>
              <a:t>SARAP</a:t>
            </a:r>
            <a:r>
              <a:rPr dirty="0" sz="4800" spc="-1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05">
                <a:solidFill>
                  <a:srgbClr val="FFFFFF"/>
                </a:solidFill>
                <a:latin typeface="Arial MT"/>
                <a:cs typeface="Arial MT"/>
              </a:rPr>
              <a:t>NG</a:t>
            </a:r>
            <a:r>
              <a:rPr dirty="0" sz="48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14">
                <a:solidFill>
                  <a:srgbClr val="FFFFFF"/>
                </a:solidFill>
                <a:latin typeface="Arial MT"/>
                <a:cs typeface="Arial MT"/>
              </a:rPr>
              <a:t>FEELING.”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600" y="1200848"/>
            <a:ext cx="11423015" cy="4416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720" marR="5080" indent="-28765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80208"/>
              <a:buFont typeface="Wingdings"/>
              <a:buChar char=""/>
              <a:tabLst>
                <a:tab pos="299720" algn="l"/>
                <a:tab pos="552450" algn="l"/>
              </a:tabLst>
            </a:pPr>
            <a:r>
              <a:rPr dirty="0" sz="4800">
                <a:latin typeface="Arial MT"/>
                <a:cs typeface="Arial MT"/>
              </a:rPr>
              <a:t>	</a:t>
            </a:r>
            <a:r>
              <a:rPr dirty="0" sz="4800">
                <a:latin typeface="Arial MT"/>
                <a:cs typeface="Arial MT"/>
              </a:rPr>
              <a:t>THESE</a:t>
            </a:r>
            <a:r>
              <a:rPr dirty="0" sz="4800" spc="-100">
                <a:latin typeface="Arial MT"/>
                <a:cs typeface="Arial MT"/>
              </a:rPr>
              <a:t> </a:t>
            </a:r>
            <a:r>
              <a:rPr dirty="0" sz="4800" spc="110">
                <a:latin typeface="Arial MT"/>
                <a:cs typeface="Arial MT"/>
              </a:rPr>
              <a:t>TELL</a:t>
            </a:r>
            <a:r>
              <a:rPr dirty="0" sz="4800" spc="-100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US</a:t>
            </a:r>
            <a:r>
              <a:rPr dirty="0" sz="4800" spc="-9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THAT</a:t>
            </a:r>
            <a:r>
              <a:rPr dirty="0" sz="4800" spc="-10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TASTE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IS</a:t>
            </a:r>
            <a:r>
              <a:rPr dirty="0" sz="4800" spc="-100">
                <a:latin typeface="Arial MT"/>
                <a:cs typeface="Arial MT"/>
              </a:rPr>
              <a:t> </a:t>
            </a:r>
            <a:r>
              <a:rPr dirty="0" sz="4800" spc="-25">
                <a:latin typeface="Arial MT"/>
                <a:cs typeface="Arial MT"/>
              </a:rPr>
              <a:t>NOT </a:t>
            </a:r>
            <a:r>
              <a:rPr dirty="0" sz="4800" spc="150">
                <a:latin typeface="Arial MT"/>
                <a:cs typeface="Arial MT"/>
              </a:rPr>
              <a:t>JUST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CONFINED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TONGUE </a:t>
            </a:r>
            <a:r>
              <a:rPr dirty="0" sz="4800" spc="90">
                <a:latin typeface="Arial MT"/>
                <a:cs typeface="Arial MT"/>
              </a:rPr>
              <a:t>BUT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165">
                <a:latin typeface="Arial MT"/>
                <a:cs typeface="Arial MT"/>
              </a:rPr>
              <a:t>IN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MANY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 spc="-90">
                <a:latin typeface="Arial MT"/>
                <a:cs typeface="Arial MT"/>
              </a:rPr>
              <a:t>WAYS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165">
                <a:latin typeface="Arial MT"/>
                <a:cs typeface="Arial MT"/>
              </a:rPr>
              <a:t>CAN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 spc="80">
                <a:latin typeface="Arial MT"/>
                <a:cs typeface="Arial MT"/>
              </a:rPr>
              <a:t>FUNCTION </a:t>
            </a:r>
            <a:r>
              <a:rPr dirty="0" sz="4800" spc="125">
                <a:latin typeface="Arial MT"/>
                <a:cs typeface="Arial MT"/>
              </a:rPr>
              <a:t>AS</a:t>
            </a:r>
            <a:r>
              <a:rPr dirty="0" sz="4800" spc="-60">
                <a:latin typeface="Arial MT"/>
                <a:cs typeface="Arial MT"/>
              </a:rPr>
              <a:t> </a:t>
            </a:r>
            <a:r>
              <a:rPr dirty="0" sz="4800" spc="220">
                <a:latin typeface="Arial MT"/>
                <a:cs typeface="Arial MT"/>
              </a:rPr>
              <a:t>A</a:t>
            </a:r>
            <a:r>
              <a:rPr dirty="0" sz="4800" spc="-6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PARTICULAR</a:t>
            </a:r>
            <a:r>
              <a:rPr dirty="0" sz="4800" spc="-90">
                <a:latin typeface="Arial MT"/>
                <a:cs typeface="Arial MT"/>
              </a:rPr>
              <a:t> </a:t>
            </a:r>
            <a:r>
              <a:rPr dirty="0" sz="4800" spc="165">
                <a:latin typeface="Arial MT"/>
                <a:cs typeface="Arial MT"/>
              </a:rPr>
              <a:t>KIND</a:t>
            </a:r>
            <a:r>
              <a:rPr dirty="0" sz="4800" spc="-7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60">
                <a:latin typeface="Arial MT"/>
                <a:cs typeface="Arial MT"/>
              </a:rPr>
              <a:t> </a:t>
            </a:r>
            <a:r>
              <a:rPr dirty="0" sz="4800" spc="45">
                <a:latin typeface="Arial MT"/>
                <a:cs typeface="Arial MT"/>
              </a:rPr>
              <a:t>SIGHT </a:t>
            </a:r>
            <a:r>
              <a:rPr dirty="0" sz="4800" spc="165">
                <a:latin typeface="Arial MT"/>
                <a:cs typeface="Arial MT"/>
              </a:rPr>
              <a:t>AND</a:t>
            </a:r>
            <a:r>
              <a:rPr dirty="0" sz="4800" spc="-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SENSATION,</a:t>
            </a:r>
            <a:r>
              <a:rPr dirty="0" sz="4800" spc="-30">
                <a:latin typeface="Arial MT"/>
                <a:cs typeface="Arial MT"/>
              </a:rPr>
              <a:t> </a:t>
            </a:r>
            <a:r>
              <a:rPr dirty="0" sz="4800" spc="220">
                <a:latin typeface="Arial MT"/>
                <a:cs typeface="Arial MT"/>
              </a:rPr>
              <a:t>A</a:t>
            </a:r>
            <a:r>
              <a:rPr dirty="0" sz="4800" spc="-50">
                <a:latin typeface="Arial MT"/>
                <a:cs typeface="Arial MT"/>
              </a:rPr>
              <a:t> </a:t>
            </a:r>
            <a:r>
              <a:rPr dirty="0" sz="4800" spc="105">
                <a:latin typeface="Arial MT"/>
                <a:cs typeface="Arial MT"/>
              </a:rPr>
              <a:t>UNIQUE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20">
                <a:latin typeface="Arial MT"/>
                <a:cs typeface="Arial MT"/>
              </a:rPr>
              <a:t>FORM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5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ACCCESS</a:t>
            </a:r>
            <a:r>
              <a:rPr dirty="0" sz="4800" spc="-10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</a:t>
            </a:r>
            <a:r>
              <a:rPr dirty="0" sz="4800" spc="-45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THE</a:t>
            </a:r>
            <a:r>
              <a:rPr dirty="0" sz="4800" spc="-50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WORLD.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754" y="214884"/>
            <a:ext cx="35140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70">
                <a:solidFill>
                  <a:srgbClr val="000000"/>
                </a:solidFill>
                <a:latin typeface="Georgia"/>
                <a:cs typeface="Georgia"/>
              </a:rPr>
              <a:t>MARKERS: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49555" rIns="0" bIns="0" rtlCol="0" vert="horz">
            <a:spAutoFit/>
          </a:bodyPr>
          <a:lstStyle/>
          <a:p>
            <a:pPr marL="553720" indent="-541020">
              <a:lnSpc>
                <a:spcPct val="100000"/>
              </a:lnSpc>
              <a:spcBef>
                <a:spcPts val="1965"/>
              </a:spcBef>
              <a:buSzPct val="74038"/>
              <a:buFont typeface="Wingdings"/>
              <a:buChar char=""/>
              <a:tabLst>
                <a:tab pos="553720" algn="l"/>
              </a:tabLst>
            </a:pPr>
            <a:r>
              <a:rPr dirty="0" spc="55"/>
              <a:t>PARABLE</a:t>
            </a:r>
          </a:p>
          <a:p>
            <a:pPr marL="12700" marR="5080">
              <a:lnSpc>
                <a:spcPct val="100000"/>
              </a:lnSpc>
              <a:spcBef>
                <a:spcPts val="1865"/>
              </a:spcBef>
            </a:pPr>
            <a:r>
              <a:rPr dirty="0">
                <a:solidFill>
                  <a:srgbClr val="000000"/>
                </a:solidFill>
              </a:rPr>
              <a:t>-</a:t>
            </a:r>
            <a:r>
              <a:rPr dirty="0" spc="-55">
                <a:solidFill>
                  <a:srgbClr val="000000"/>
                </a:solidFill>
              </a:rPr>
              <a:t> </a:t>
            </a:r>
            <a:r>
              <a:rPr dirty="0" spc="75">
                <a:solidFill>
                  <a:srgbClr val="000000"/>
                </a:solidFill>
              </a:rPr>
              <a:t>PO</a:t>
            </a:r>
            <a:r>
              <a:rPr dirty="0" spc="50">
                <a:solidFill>
                  <a:srgbClr val="000000"/>
                </a:solidFill>
              </a:rPr>
              <a:t>P</a:t>
            </a:r>
            <a:r>
              <a:rPr dirty="0" spc="75">
                <a:solidFill>
                  <a:srgbClr val="000000"/>
                </a:solidFill>
              </a:rPr>
              <a:t>U</a:t>
            </a:r>
            <a:r>
              <a:rPr dirty="0" spc="15">
                <a:solidFill>
                  <a:srgbClr val="000000"/>
                </a:solidFill>
              </a:rPr>
              <a:t>L</a:t>
            </a:r>
            <a:r>
              <a:rPr dirty="0" spc="75">
                <a:solidFill>
                  <a:srgbClr val="000000"/>
                </a:solidFill>
              </a:rPr>
              <a:t>AR</a:t>
            </a:r>
            <a:r>
              <a:rPr dirty="0" spc="-550">
                <a:solidFill>
                  <a:srgbClr val="000000"/>
                </a:solidFill>
              </a:rPr>
              <a:t>L</a:t>
            </a:r>
            <a:r>
              <a:rPr dirty="0" spc="75">
                <a:solidFill>
                  <a:srgbClr val="000000"/>
                </a:solidFill>
              </a:rPr>
              <a:t>Y</a:t>
            </a:r>
            <a:r>
              <a:rPr dirty="0" spc="-10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ASSOCIATED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 spc="75">
                <a:solidFill>
                  <a:srgbClr val="000000"/>
                </a:solidFill>
              </a:rPr>
              <a:t>WITH </a:t>
            </a:r>
            <a:r>
              <a:rPr dirty="0" spc="90"/>
              <a:t>RELIGIOUS</a:t>
            </a:r>
            <a:r>
              <a:rPr dirty="0" spc="-215"/>
              <a:t> </a:t>
            </a:r>
            <a:r>
              <a:rPr dirty="0" spc="-20"/>
              <a:t>TEXT</a:t>
            </a:r>
            <a:r>
              <a:rPr dirty="0" spc="-180"/>
              <a:t> </a:t>
            </a:r>
            <a:r>
              <a:rPr dirty="0" spc="195"/>
              <a:t>LIKE</a:t>
            </a:r>
            <a:r>
              <a:rPr dirty="0" spc="-175"/>
              <a:t> </a:t>
            </a:r>
            <a:r>
              <a:rPr dirty="0" spc="70"/>
              <a:t>THE</a:t>
            </a:r>
            <a:r>
              <a:rPr dirty="0" spc="-204"/>
              <a:t> </a:t>
            </a:r>
            <a:r>
              <a:rPr dirty="0" spc="130"/>
              <a:t>HO</a:t>
            </a:r>
            <a:r>
              <a:rPr dirty="0" spc="-470"/>
              <a:t>L</a:t>
            </a:r>
            <a:r>
              <a:rPr dirty="0" spc="130"/>
              <a:t>Y</a:t>
            </a:r>
            <a:r>
              <a:rPr dirty="0" spc="-20"/>
              <a:t> </a:t>
            </a:r>
            <a:r>
              <a:rPr dirty="0" spc="185"/>
              <a:t>BIBLE,</a:t>
            </a:r>
            <a:r>
              <a:rPr dirty="0" spc="-155"/>
              <a:t> </a:t>
            </a:r>
            <a:r>
              <a:rPr dirty="0" spc="275">
                <a:solidFill>
                  <a:srgbClr val="000000"/>
                </a:solidFill>
              </a:rPr>
              <a:t>A</a:t>
            </a:r>
            <a:r>
              <a:rPr dirty="0" spc="-135">
                <a:solidFill>
                  <a:srgbClr val="000000"/>
                </a:solidFill>
              </a:rPr>
              <a:t> </a:t>
            </a:r>
            <a:r>
              <a:rPr dirty="0" spc="65">
                <a:solidFill>
                  <a:srgbClr val="000000"/>
                </a:solidFill>
              </a:rPr>
              <a:t>PARABLE</a:t>
            </a:r>
            <a:r>
              <a:rPr dirty="0" spc="-130">
                <a:solidFill>
                  <a:srgbClr val="000000"/>
                </a:solidFill>
              </a:rPr>
              <a:t> </a:t>
            </a:r>
            <a:r>
              <a:rPr dirty="0" spc="70">
                <a:solidFill>
                  <a:srgbClr val="000000"/>
                </a:solidFill>
              </a:rPr>
              <a:t>IS</a:t>
            </a:r>
            <a:r>
              <a:rPr dirty="0" spc="-160">
                <a:solidFill>
                  <a:srgbClr val="000000"/>
                </a:solidFill>
              </a:rPr>
              <a:t> </a:t>
            </a:r>
            <a:r>
              <a:rPr dirty="0" spc="275">
                <a:solidFill>
                  <a:srgbClr val="000000"/>
                </a:solidFill>
              </a:rPr>
              <a:t>A</a:t>
            </a:r>
            <a:r>
              <a:rPr dirty="0" spc="-13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SHORT </a:t>
            </a:r>
            <a:r>
              <a:rPr dirty="0" spc="80"/>
              <a:t>DIDACTIC</a:t>
            </a:r>
            <a:r>
              <a:rPr dirty="0" spc="-100"/>
              <a:t> </a:t>
            </a:r>
            <a:r>
              <a:rPr dirty="0" spc="135"/>
              <a:t>S</a:t>
            </a:r>
            <a:r>
              <a:rPr dirty="0" spc="80"/>
              <a:t>T</a:t>
            </a:r>
            <a:r>
              <a:rPr dirty="0" spc="130"/>
              <a:t>O</a:t>
            </a:r>
            <a:r>
              <a:rPr dirty="0" spc="-65"/>
              <a:t>R</a:t>
            </a:r>
            <a:r>
              <a:rPr dirty="0" spc="-480"/>
              <a:t>Y</a:t>
            </a:r>
            <a:r>
              <a:rPr dirty="0" spc="135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600" y="458152"/>
            <a:ext cx="11315065" cy="60452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553720" indent="-541020">
              <a:lnSpc>
                <a:spcPct val="100000"/>
              </a:lnSpc>
              <a:spcBef>
                <a:spcPts val="700"/>
              </a:spcBef>
              <a:buSzPct val="80208"/>
              <a:buFont typeface="Wingdings"/>
              <a:buChar char=""/>
              <a:tabLst>
                <a:tab pos="553720" algn="l"/>
              </a:tabLst>
            </a:pPr>
            <a:r>
              <a:rPr dirty="0" sz="4800" spc="-20">
                <a:solidFill>
                  <a:srgbClr val="FFFFFF"/>
                </a:solidFill>
                <a:latin typeface="Arial MT"/>
                <a:cs typeface="Arial MT"/>
              </a:rPr>
              <a:t>PLOT</a:t>
            </a:r>
            <a:endParaRPr sz="4800">
              <a:latin typeface="Arial MT"/>
              <a:cs typeface="Arial MT"/>
            </a:endParaRPr>
          </a:p>
          <a:p>
            <a:pPr marL="12700" marR="1565275">
              <a:lnSpc>
                <a:spcPts val="4620"/>
              </a:lnSpc>
              <a:spcBef>
                <a:spcPts val="1710"/>
              </a:spcBef>
            </a:pPr>
            <a:r>
              <a:rPr dirty="0" sz="4800">
                <a:latin typeface="Arial MT"/>
                <a:cs typeface="Arial MT"/>
              </a:rPr>
              <a:t>-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IS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THE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 spc="75">
                <a:latin typeface="Arial MT"/>
                <a:cs typeface="Arial MT"/>
              </a:rPr>
              <a:t>MANNER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165">
                <a:latin typeface="Arial MT"/>
                <a:cs typeface="Arial MT"/>
              </a:rPr>
              <a:t>IN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105">
                <a:latin typeface="Arial MT"/>
                <a:cs typeface="Arial MT"/>
              </a:rPr>
              <a:t>WHICH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35">
                <a:latin typeface="Arial MT"/>
                <a:cs typeface="Arial MT"/>
              </a:rPr>
              <a:t>THE </a:t>
            </a:r>
            <a:r>
              <a:rPr dirty="0" sz="4800" spc="-60">
                <a:latin typeface="Arial MT"/>
                <a:cs typeface="Arial MT"/>
              </a:rPr>
              <a:t>STORY</a:t>
            </a:r>
            <a:r>
              <a:rPr dirty="0" sz="4800" spc="-204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IS</a:t>
            </a:r>
            <a:r>
              <a:rPr dirty="0" sz="4800" spc="-180">
                <a:latin typeface="Arial MT"/>
                <a:cs typeface="Arial MT"/>
              </a:rPr>
              <a:t> </a:t>
            </a:r>
            <a:r>
              <a:rPr dirty="0" sz="4800" spc="40">
                <a:latin typeface="Arial MT"/>
                <a:cs typeface="Arial MT"/>
              </a:rPr>
              <a:t>ARRANGED.</a:t>
            </a:r>
            <a:endParaRPr sz="4800">
              <a:latin typeface="Arial MT"/>
              <a:cs typeface="Arial MT"/>
            </a:endParaRPr>
          </a:p>
          <a:p>
            <a:pPr marL="553720" indent="-541020">
              <a:lnSpc>
                <a:spcPct val="100000"/>
              </a:lnSpc>
              <a:spcBef>
                <a:spcPts val="640"/>
              </a:spcBef>
              <a:buSzPct val="80208"/>
              <a:buFont typeface="Wingdings"/>
              <a:buChar char=""/>
              <a:tabLst>
                <a:tab pos="553720" algn="l"/>
              </a:tabLst>
            </a:pPr>
            <a:r>
              <a:rPr dirty="0" sz="4800" spc="80">
                <a:solidFill>
                  <a:srgbClr val="FFFFFF"/>
                </a:solidFill>
                <a:latin typeface="Arial MT"/>
                <a:cs typeface="Arial MT"/>
              </a:rPr>
              <a:t>CONFLICT</a:t>
            </a:r>
            <a:endParaRPr sz="4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4800">
                <a:latin typeface="Arial MT"/>
                <a:cs typeface="Arial MT"/>
              </a:rPr>
              <a:t>-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IS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100">
                <a:latin typeface="Arial MT"/>
                <a:cs typeface="Arial MT"/>
              </a:rPr>
              <a:t>CENTRAL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THE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PLOTTING.</a:t>
            </a:r>
            <a:endParaRPr sz="4800">
              <a:latin typeface="Arial MT"/>
              <a:cs typeface="Arial MT"/>
            </a:endParaRPr>
          </a:p>
          <a:p>
            <a:pPr marL="553720" indent="-541020">
              <a:lnSpc>
                <a:spcPct val="100000"/>
              </a:lnSpc>
              <a:spcBef>
                <a:spcPts val="605"/>
              </a:spcBef>
              <a:buSzPct val="80208"/>
              <a:buFont typeface="Wingdings"/>
              <a:buChar char=""/>
              <a:tabLst>
                <a:tab pos="553720" algn="l"/>
              </a:tabLst>
            </a:pPr>
            <a:r>
              <a:rPr dirty="0" sz="4800" spc="110">
                <a:solidFill>
                  <a:srgbClr val="FFFFFF"/>
                </a:solidFill>
                <a:latin typeface="Arial MT"/>
                <a:cs typeface="Arial MT"/>
              </a:rPr>
              <a:t>TURNING</a:t>
            </a:r>
            <a:r>
              <a:rPr dirty="0" sz="48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75">
                <a:solidFill>
                  <a:srgbClr val="FFFFFF"/>
                </a:solidFill>
                <a:latin typeface="Arial MT"/>
                <a:cs typeface="Arial MT"/>
              </a:rPr>
              <a:t>POINT</a:t>
            </a:r>
            <a:endParaRPr sz="4800">
              <a:latin typeface="Arial MT"/>
              <a:cs typeface="Arial MT"/>
            </a:endParaRPr>
          </a:p>
          <a:p>
            <a:pPr marL="12700" marR="5080">
              <a:lnSpc>
                <a:spcPct val="79900"/>
              </a:lnSpc>
              <a:spcBef>
                <a:spcPts val="1760"/>
              </a:spcBef>
            </a:pPr>
            <a:r>
              <a:rPr dirty="0" sz="4800">
                <a:latin typeface="Arial MT"/>
                <a:cs typeface="Arial MT"/>
              </a:rPr>
              <a:t>-</a:t>
            </a:r>
            <a:r>
              <a:rPr dirty="0" sz="4800" spc="-135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INDICATE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RESOLUTION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135">
                <a:latin typeface="Arial MT"/>
                <a:cs typeface="Arial MT"/>
              </a:rPr>
              <a:t> </a:t>
            </a:r>
            <a:r>
              <a:rPr dirty="0" sz="4800" spc="35">
                <a:latin typeface="Arial MT"/>
                <a:cs typeface="Arial MT"/>
              </a:rPr>
              <a:t>THE </a:t>
            </a:r>
            <a:r>
              <a:rPr dirty="0" sz="4800" spc="70">
                <a:latin typeface="Arial MT"/>
                <a:cs typeface="Arial MT"/>
              </a:rPr>
              <a:t>CONFLICT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600" y="1099375"/>
            <a:ext cx="9338310" cy="3420110"/>
          </a:xfrm>
          <a:prstGeom prst="rect">
            <a:avLst/>
          </a:prstGeom>
        </p:spPr>
        <p:txBody>
          <a:bodyPr wrap="square" lIns="0" tIns="246379" rIns="0" bIns="0" rtlCol="0" vert="horz">
            <a:spAutoFit/>
          </a:bodyPr>
          <a:lstStyle/>
          <a:p>
            <a:pPr algn="just" marL="596265" indent="-583565">
              <a:lnSpc>
                <a:spcPct val="100000"/>
              </a:lnSpc>
              <a:spcBef>
                <a:spcPts val="1939"/>
              </a:spcBef>
              <a:buSzPct val="86458"/>
              <a:buFont typeface="Wingdings"/>
              <a:buChar char=""/>
              <a:tabLst>
                <a:tab pos="596265" algn="l"/>
              </a:tabLst>
            </a:pP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WESTERN</a:t>
            </a:r>
            <a:r>
              <a:rPr dirty="0" sz="4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25">
                <a:solidFill>
                  <a:srgbClr val="FFFFFF"/>
                </a:solidFill>
                <a:latin typeface="Arial MT"/>
                <a:cs typeface="Arial MT"/>
              </a:rPr>
              <a:t>CANON</a:t>
            </a:r>
            <a:endParaRPr sz="4800">
              <a:latin typeface="Arial MT"/>
              <a:cs typeface="Arial MT"/>
            </a:endParaRPr>
          </a:p>
          <a:p>
            <a:pPr algn="just" marL="12700" marR="5080">
              <a:lnSpc>
                <a:spcPct val="100000"/>
              </a:lnSpc>
              <a:spcBef>
                <a:spcPts val="1839"/>
              </a:spcBef>
            </a:pPr>
            <a:r>
              <a:rPr dirty="0" sz="4800">
                <a:latin typeface="Arial MT"/>
                <a:cs typeface="Arial MT"/>
              </a:rPr>
              <a:t>-</a:t>
            </a:r>
            <a:r>
              <a:rPr dirty="0" sz="4800" spc="-100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IS</a:t>
            </a:r>
            <a:r>
              <a:rPr dirty="0" sz="4800" spc="-100">
                <a:latin typeface="Arial MT"/>
                <a:cs typeface="Arial MT"/>
              </a:rPr>
              <a:t> </a:t>
            </a:r>
            <a:r>
              <a:rPr dirty="0" sz="4800" spc="220">
                <a:latin typeface="Arial MT"/>
                <a:cs typeface="Arial MT"/>
              </a:rPr>
              <a:t>A</a:t>
            </a:r>
            <a:r>
              <a:rPr dirty="0" sz="4800" spc="-100">
                <a:latin typeface="Arial MT"/>
                <a:cs typeface="Arial MT"/>
              </a:rPr>
              <a:t> </a:t>
            </a:r>
            <a:r>
              <a:rPr dirty="0" sz="4800" spc="100">
                <a:latin typeface="Arial MT"/>
                <a:cs typeface="Arial MT"/>
              </a:rPr>
              <a:t>LIST</a:t>
            </a:r>
            <a:r>
              <a:rPr dirty="0" sz="4800" spc="-10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114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LITERARY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TEXTS </a:t>
            </a:r>
            <a:r>
              <a:rPr dirty="0" sz="4800">
                <a:latin typeface="Arial MT"/>
                <a:cs typeface="Arial MT"/>
              </a:rPr>
              <a:t>DEEMED</a:t>
            </a:r>
            <a:r>
              <a:rPr dirty="0" sz="4800" spc="-14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BY</a:t>
            </a:r>
            <a:r>
              <a:rPr dirty="0" sz="4800" spc="-135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SCHOOLARS</a:t>
            </a:r>
            <a:r>
              <a:rPr dirty="0" sz="4800" spc="-180">
                <a:latin typeface="Arial MT"/>
                <a:cs typeface="Arial MT"/>
              </a:rPr>
              <a:t> </a:t>
            </a:r>
            <a:r>
              <a:rPr dirty="0" sz="4800" spc="135">
                <a:latin typeface="Arial MT"/>
                <a:cs typeface="Arial MT"/>
              </a:rPr>
              <a:t>AND </a:t>
            </a:r>
            <a:r>
              <a:rPr dirty="0" sz="4800">
                <a:latin typeface="Arial MT"/>
                <a:cs typeface="Arial MT"/>
              </a:rPr>
              <a:t>WRITERS</a:t>
            </a:r>
            <a:r>
              <a:rPr dirty="0" sz="4800" spc="-135">
                <a:latin typeface="Arial MT"/>
                <a:cs typeface="Arial MT"/>
              </a:rPr>
              <a:t> </a:t>
            </a:r>
            <a:r>
              <a:rPr dirty="0" sz="4800" spc="125">
                <a:latin typeface="Arial MT"/>
                <a:cs typeface="Arial MT"/>
              </a:rPr>
              <a:t>AS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 spc="170">
                <a:solidFill>
                  <a:srgbClr val="FFFFFF"/>
                </a:solidFill>
                <a:latin typeface="Arial MT"/>
                <a:cs typeface="Arial MT"/>
              </a:rPr>
              <a:t>“CLASSICAL”.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600" y="648080"/>
            <a:ext cx="11251565" cy="5300345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553085" indent="-540385">
              <a:lnSpc>
                <a:spcPct val="100000"/>
              </a:lnSpc>
              <a:spcBef>
                <a:spcPts val="1260"/>
              </a:spcBef>
              <a:buSzPct val="80208"/>
              <a:buFont typeface="Wingdings"/>
              <a:buChar char=""/>
              <a:tabLst>
                <a:tab pos="553085" algn="l"/>
              </a:tabLst>
            </a:pPr>
            <a:r>
              <a:rPr dirty="0" sz="4800" spc="-10">
                <a:solidFill>
                  <a:srgbClr val="FFFFFF"/>
                </a:solidFill>
                <a:latin typeface="Arial MT"/>
                <a:cs typeface="Arial MT"/>
              </a:rPr>
              <a:t>WORLDVIEW</a:t>
            </a:r>
            <a:endParaRPr sz="4800">
              <a:latin typeface="Arial MT"/>
              <a:cs typeface="Arial MT"/>
            </a:endParaRPr>
          </a:p>
          <a:p>
            <a:pPr marL="12700" marR="1413510" indent="356235">
              <a:lnSpc>
                <a:spcPts val="5200"/>
              </a:lnSpc>
              <a:spcBef>
                <a:spcPts val="1805"/>
              </a:spcBef>
              <a:buChar char="-"/>
              <a:tabLst>
                <a:tab pos="368935" algn="l"/>
              </a:tabLst>
            </a:pPr>
            <a:r>
              <a:rPr dirty="0" sz="4800" spc="65">
                <a:latin typeface="Arial MT"/>
                <a:cs typeface="Arial MT"/>
              </a:rPr>
              <a:t>IS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 spc="220">
                <a:latin typeface="Arial MT"/>
                <a:cs typeface="Arial MT"/>
              </a:rPr>
              <a:t>A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 spc="-90">
                <a:latin typeface="Arial MT"/>
                <a:cs typeface="Arial MT"/>
              </a:rPr>
              <a:t>WAY</a:t>
            </a:r>
            <a:r>
              <a:rPr dirty="0" sz="4800" spc="-16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 spc="40">
                <a:latin typeface="Arial MT"/>
                <a:cs typeface="Arial MT"/>
              </a:rPr>
              <a:t>COMPREHENDING </a:t>
            </a:r>
            <a:r>
              <a:rPr dirty="0" sz="4800" spc="55">
                <a:latin typeface="Arial MT"/>
                <a:cs typeface="Arial MT"/>
              </a:rPr>
              <a:t>RE</a:t>
            </a:r>
            <a:r>
              <a:rPr dirty="0" sz="4800" spc="70">
                <a:latin typeface="Arial MT"/>
                <a:cs typeface="Arial MT"/>
              </a:rPr>
              <a:t>A</a:t>
            </a:r>
            <a:r>
              <a:rPr dirty="0" sz="4800" spc="60">
                <a:latin typeface="Arial MT"/>
                <a:cs typeface="Arial MT"/>
              </a:rPr>
              <a:t>LIT</a:t>
            </a:r>
            <a:r>
              <a:rPr dirty="0" sz="4800" spc="-525">
                <a:latin typeface="Arial MT"/>
                <a:cs typeface="Arial MT"/>
              </a:rPr>
              <a:t>Y</a:t>
            </a:r>
            <a:r>
              <a:rPr dirty="0" sz="4800" spc="60">
                <a:latin typeface="Arial MT"/>
                <a:cs typeface="Arial MT"/>
              </a:rPr>
              <a:t>.</a:t>
            </a:r>
            <a:endParaRPr sz="4800">
              <a:latin typeface="Arial MT"/>
              <a:cs typeface="Arial MT"/>
            </a:endParaRPr>
          </a:p>
          <a:p>
            <a:pPr marL="12700" marR="5080" indent="355600">
              <a:lnSpc>
                <a:spcPct val="90100"/>
              </a:lnSpc>
              <a:spcBef>
                <a:spcPts val="1650"/>
              </a:spcBef>
              <a:buChar char="-"/>
              <a:tabLst>
                <a:tab pos="368300" algn="l"/>
              </a:tabLst>
            </a:pPr>
            <a:r>
              <a:rPr dirty="0" sz="4800" spc="105">
                <a:latin typeface="Arial MT"/>
                <a:cs typeface="Arial MT"/>
              </a:rPr>
              <a:t>IT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ENCOMPASSES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PRINCIPLES, </a:t>
            </a:r>
            <a:r>
              <a:rPr dirty="0" sz="4800">
                <a:latin typeface="Arial MT"/>
                <a:cs typeface="Arial MT"/>
              </a:rPr>
              <a:t>VALUES,</a:t>
            </a:r>
            <a:r>
              <a:rPr dirty="0" sz="4800" spc="-50">
                <a:latin typeface="Arial MT"/>
                <a:cs typeface="Arial MT"/>
              </a:rPr>
              <a:t> </a:t>
            </a:r>
            <a:r>
              <a:rPr dirty="0" sz="4800" spc="165">
                <a:latin typeface="Arial MT"/>
                <a:cs typeface="Arial MT"/>
              </a:rPr>
              <a:t>AND</a:t>
            </a:r>
            <a:r>
              <a:rPr dirty="0" sz="4800" spc="-45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PHILOSOPHIES</a:t>
            </a:r>
            <a:r>
              <a:rPr dirty="0" sz="4800" spc="-30">
                <a:latin typeface="Arial MT"/>
                <a:cs typeface="Arial MT"/>
              </a:rPr>
              <a:t> </a:t>
            </a:r>
            <a:r>
              <a:rPr dirty="0" sz="4800" spc="-20">
                <a:latin typeface="Arial MT"/>
                <a:cs typeface="Arial MT"/>
              </a:rPr>
              <a:t>THAT </a:t>
            </a:r>
            <a:r>
              <a:rPr dirty="0" sz="4800" spc="65">
                <a:latin typeface="Arial MT"/>
                <a:cs typeface="Arial MT"/>
              </a:rPr>
              <a:t>SHAPE</a:t>
            </a:r>
            <a:r>
              <a:rPr dirty="0" sz="4800" spc="-110">
                <a:latin typeface="Arial MT"/>
                <a:cs typeface="Arial MT"/>
              </a:rPr>
              <a:t> </a:t>
            </a:r>
            <a:r>
              <a:rPr dirty="0" sz="4800" spc="6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48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-95">
                <a:solidFill>
                  <a:srgbClr val="FFFFFF"/>
                </a:solidFill>
                <a:latin typeface="Arial MT"/>
                <a:cs typeface="Arial MT"/>
              </a:rPr>
              <a:t>WAY</a:t>
            </a:r>
            <a:r>
              <a:rPr dirty="0" sz="48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dirty="0" sz="48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INTERPRET</a:t>
            </a:r>
            <a:r>
              <a:rPr dirty="0" sz="4800" spc="-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35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4800" spc="90">
                <a:solidFill>
                  <a:srgbClr val="FFFFFF"/>
                </a:solidFill>
                <a:latin typeface="Arial MT"/>
                <a:cs typeface="Arial MT"/>
              </a:rPr>
              <a:t>THINGS</a:t>
            </a:r>
            <a:r>
              <a:rPr dirty="0" sz="48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10">
                <a:solidFill>
                  <a:srgbClr val="FFFFFF"/>
                </a:solidFill>
                <a:latin typeface="Arial MT"/>
                <a:cs typeface="Arial MT"/>
              </a:rPr>
              <a:t>AROUND</a:t>
            </a:r>
            <a:r>
              <a:rPr dirty="0" sz="4800" spc="-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-25">
                <a:solidFill>
                  <a:srgbClr val="FFFFFF"/>
                </a:solidFill>
                <a:latin typeface="Arial MT"/>
                <a:cs typeface="Arial MT"/>
              </a:rPr>
              <a:t>US.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600" y="620588"/>
            <a:ext cx="10695940" cy="4405630"/>
          </a:xfrm>
          <a:prstGeom prst="rect">
            <a:avLst/>
          </a:prstGeom>
        </p:spPr>
        <p:txBody>
          <a:bodyPr wrap="square" lIns="0" tIns="260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55"/>
              </a:spcBef>
              <a:tabLst>
                <a:tab pos="596900" algn="l"/>
              </a:tabLst>
            </a:pPr>
            <a:r>
              <a:rPr dirty="0" sz="3500" spc="-50">
                <a:solidFill>
                  <a:srgbClr val="FFFFFF"/>
                </a:solidFill>
                <a:latin typeface="Segoe UI Symbol"/>
                <a:cs typeface="Segoe UI Symbol"/>
              </a:rPr>
              <a:t>⯈</a:t>
            </a:r>
            <a:r>
              <a:rPr dirty="0" sz="3500">
                <a:solidFill>
                  <a:srgbClr val="FFFFFF"/>
                </a:solidFill>
                <a:latin typeface="Segoe UI Symbol"/>
                <a:cs typeface="Segoe UI Symbol"/>
              </a:rPr>
              <a:t>	</a:t>
            </a:r>
            <a:r>
              <a:rPr dirty="0" sz="4800">
                <a:solidFill>
                  <a:srgbClr val="FFFFFF"/>
                </a:solidFill>
                <a:latin typeface="Arial Black"/>
                <a:cs typeface="Arial Black"/>
              </a:rPr>
              <a:t>Plot</a:t>
            </a:r>
            <a:r>
              <a:rPr dirty="0" sz="4800" spc="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80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4800" spc="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800">
                <a:solidFill>
                  <a:srgbClr val="FFFFFF"/>
                </a:solidFill>
                <a:latin typeface="Arial Black"/>
                <a:cs typeface="Arial Black"/>
              </a:rPr>
              <a:t>Structure</a:t>
            </a:r>
            <a:r>
              <a:rPr dirty="0" sz="4800" spc="-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80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4800" spc="3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80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4800" spc="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800" spc="-20">
                <a:solidFill>
                  <a:srgbClr val="FFFFFF"/>
                </a:solidFill>
                <a:latin typeface="Arial Black"/>
                <a:cs typeface="Arial Black"/>
              </a:rPr>
              <a:t>Text</a:t>
            </a:r>
            <a:endParaRPr sz="4800">
              <a:latin typeface="Arial Black"/>
              <a:cs typeface="Arial Black"/>
            </a:endParaRPr>
          </a:p>
          <a:p>
            <a:pPr marL="12700" marR="1133475" indent="355600">
              <a:lnSpc>
                <a:spcPct val="100000"/>
              </a:lnSpc>
              <a:spcBef>
                <a:spcPts val="1964"/>
              </a:spcBef>
              <a:buChar char="-"/>
              <a:tabLst>
                <a:tab pos="368300" algn="l"/>
              </a:tabLst>
            </a:pPr>
            <a:r>
              <a:rPr dirty="0" sz="4800" spc="195">
                <a:latin typeface="Arial MT"/>
                <a:cs typeface="Arial MT"/>
              </a:rPr>
              <a:t>AN</a:t>
            </a:r>
            <a:r>
              <a:rPr dirty="0" sz="4800" spc="-114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EARNEST</a:t>
            </a:r>
            <a:r>
              <a:rPr dirty="0" sz="4800" spc="-114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PARABLE</a:t>
            </a:r>
            <a:r>
              <a:rPr dirty="0" sz="4800" spc="-175">
                <a:latin typeface="Arial MT"/>
                <a:cs typeface="Arial MT"/>
              </a:rPr>
              <a:t> </a:t>
            </a:r>
            <a:r>
              <a:rPr dirty="0" sz="4800" spc="90">
                <a:latin typeface="Arial MT"/>
                <a:cs typeface="Arial MT"/>
              </a:rPr>
              <a:t>TALKS </a:t>
            </a:r>
            <a:r>
              <a:rPr dirty="0" sz="4800" spc="150">
                <a:latin typeface="Arial MT"/>
                <a:cs typeface="Arial MT"/>
              </a:rPr>
              <a:t>ABOUT</a:t>
            </a:r>
            <a:r>
              <a:rPr dirty="0" sz="4800" spc="-17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SIX</a:t>
            </a:r>
            <a:r>
              <a:rPr dirty="0" sz="4800" spc="-170">
                <a:latin typeface="Arial MT"/>
                <a:cs typeface="Arial MT"/>
              </a:rPr>
              <a:t> </a:t>
            </a:r>
            <a:r>
              <a:rPr dirty="0" sz="4800" spc="45">
                <a:latin typeface="Arial MT"/>
                <a:cs typeface="Arial MT"/>
              </a:rPr>
              <a:t>FOREIGN</a:t>
            </a:r>
            <a:r>
              <a:rPr dirty="0" sz="4800" spc="-175">
                <a:latin typeface="Arial MT"/>
                <a:cs typeface="Arial MT"/>
              </a:rPr>
              <a:t> </a:t>
            </a:r>
            <a:r>
              <a:rPr dirty="0" sz="4800" spc="45">
                <a:latin typeface="Arial MT"/>
                <a:cs typeface="Arial MT"/>
              </a:rPr>
              <a:t>PEOPLE.</a:t>
            </a:r>
            <a:endParaRPr sz="4800">
              <a:latin typeface="Arial MT"/>
              <a:cs typeface="Arial MT"/>
            </a:endParaRPr>
          </a:p>
          <a:p>
            <a:pPr marL="12700" marR="5080" indent="355600">
              <a:lnSpc>
                <a:spcPct val="100000"/>
              </a:lnSpc>
              <a:spcBef>
                <a:spcPts val="1764"/>
              </a:spcBef>
              <a:buChar char="-"/>
              <a:tabLst>
                <a:tab pos="368300" algn="l"/>
              </a:tabLst>
            </a:pPr>
            <a:r>
              <a:rPr dirty="0" sz="4800">
                <a:latin typeface="Arial MT"/>
                <a:cs typeface="Arial MT"/>
              </a:rPr>
              <a:t>THEY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225">
                <a:latin typeface="Arial MT"/>
                <a:cs typeface="Arial MT"/>
              </a:rPr>
              <a:t>ALL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 spc="100">
                <a:latin typeface="Arial MT"/>
                <a:cs typeface="Arial MT"/>
              </a:rPr>
              <a:t>LIVE</a:t>
            </a:r>
            <a:r>
              <a:rPr dirty="0" sz="4800" spc="-135">
                <a:latin typeface="Arial MT"/>
                <a:cs typeface="Arial MT"/>
              </a:rPr>
              <a:t> </a:t>
            </a:r>
            <a:r>
              <a:rPr dirty="0" sz="4800" spc="155">
                <a:latin typeface="Arial MT"/>
                <a:cs typeface="Arial MT"/>
              </a:rPr>
              <a:t>IN</a:t>
            </a:r>
            <a:r>
              <a:rPr dirty="0" sz="4800" spc="-140">
                <a:latin typeface="Arial MT"/>
                <a:cs typeface="Arial MT"/>
              </a:rPr>
              <a:t> </a:t>
            </a:r>
            <a:r>
              <a:rPr dirty="0" sz="4800" spc="40">
                <a:latin typeface="Arial MT"/>
                <a:cs typeface="Arial MT"/>
              </a:rPr>
              <a:t>ONE </a:t>
            </a:r>
            <a:r>
              <a:rPr dirty="0" sz="4800" spc="75">
                <a:latin typeface="Arial MT"/>
                <a:cs typeface="Arial MT"/>
              </a:rPr>
              <a:t>NEIGHBORHOOD,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60">
                <a:solidFill>
                  <a:srgbClr val="FFFFFF"/>
                </a:solidFill>
                <a:latin typeface="Arial MT"/>
                <a:cs typeface="Arial MT"/>
              </a:rPr>
              <a:t>BESSEL</a:t>
            </a:r>
            <a:r>
              <a:rPr dirty="0" sz="4800" spc="-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70">
                <a:solidFill>
                  <a:srgbClr val="FFFFFF"/>
                </a:solidFill>
                <a:latin typeface="Arial MT"/>
                <a:cs typeface="Arial MT"/>
              </a:rPr>
              <a:t>STREE</a:t>
            </a:r>
            <a:r>
              <a:rPr dirty="0" sz="4800" spc="-52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4800" spc="7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8754" y="-147829"/>
            <a:ext cx="11769090" cy="4037965"/>
          </a:xfrm>
          <a:prstGeom prst="rect">
            <a:avLst/>
          </a:prstGeom>
        </p:spPr>
        <p:txBody>
          <a:bodyPr wrap="square" lIns="0" tIns="3752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5"/>
              </a:spcBef>
            </a:pPr>
            <a:r>
              <a:rPr dirty="0" sz="4800" spc="215">
                <a:latin typeface="Georgia"/>
                <a:cs typeface="Georgia"/>
              </a:rPr>
              <a:t>MOTIVATIONAL</a:t>
            </a:r>
            <a:r>
              <a:rPr dirty="0" sz="4800" spc="50">
                <a:latin typeface="Georgia"/>
                <a:cs typeface="Georgia"/>
              </a:rPr>
              <a:t> </a:t>
            </a:r>
            <a:r>
              <a:rPr dirty="0" sz="4800" spc="390">
                <a:latin typeface="Georgia"/>
                <a:cs typeface="Georgia"/>
              </a:rPr>
              <a:t>ACTIVITY</a:t>
            </a:r>
            <a:endParaRPr sz="4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dirty="0" sz="4800" spc="65">
                <a:latin typeface="Arial MT"/>
                <a:cs typeface="Arial MT"/>
              </a:rPr>
              <a:t>GUIDED</a:t>
            </a:r>
            <a:r>
              <a:rPr dirty="0" sz="4800" spc="-110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QUESTION:</a:t>
            </a:r>
            <a:endParaRPr sz="4800">
              <a:latin typeface="Arial MT"/>
              <a:cs typeface="Arial MT"/>
            </a:endParaRPr>
          </a:p>
          <a:p>
            <a:pPr marL="577850" indent="-540385">
              <a:lnSpc>
                <a:spcPct val="100000"/>
              </a:lnSpc>
              <a:spcBef>
                <a:spcPts val="2835"/>
              </a:spcBef>
              <a:buClr>
                <a:srgbClr val="FFFFFF"/>
              </a:buClr>
              <a:buSzPct val="80208"/>
              <a:buFont typeface="Wingdings"/>
              <a:buChar char=""/>
              <a:tabLst>
                <a:tab pos="577850" algn="l"/>
              </a:tabLst>
            </a:pPr>
            <a:r>
              <a:rPr dirty="0" sz="4800">
                <a:latin typeface="Arial MT"/>
                <a:cs typeface="Arial MT"/>
              </a:rPr>
              <a:t>WHAT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ARE</a:t>
            </a:r>
            <a:r>
              <a:rPr dirty="0" sz="4800" spc="-16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YOUR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 spc="80">
                <a:latin typeface="Arial MT"/>
                <a:cs typeface="Arial MT"/>
              </a:rPr>
              <a:t>THOUGHTS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 spc="140">
                <a:latin typeface="Arial MT"/>
                <a:cs typeface="Arial MT"/>
              </a:rPr>
              <a:t>ABOUT</a:t>
            </a:r>
            <a:endParaRPr sz="4800">
              <a:latin typeface="Arial MT"/>
              <a:cs typeface="Arial MT"/>
            </a:endParaRPr>
          </a:p>
          <a:p>
            <a:pPr marL="4061460">
              <a:lnSpc>
                <a:spcPct val="100000"/>
              </a:lnSpc>
              <a:spcBef>
                <a:spcPts val="5"/>
              </a:spcBef>
            </a:pPr>
            <a:r>
              <a:rPr dirty="0" sz="4800" spc="80">
                <a:latin typeface="Arial MT"/>
                <a:cs typeface="Arial MT"/>
              </a:rPr>
              <a:t>THIS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45">
                <a:latin typeface="Arial MT"/>
                <a:cs typeface="Arial MT"/>
              </a:rPr>
              <a:t>IMAGE?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600" y="1930336"/>
            <a:ext cx="10731500" cy="2953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Arial MT"/>
                <a:cs typeface="Arial MT"/>
              </a:rPr>
              <a:t>-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 spc="85">
                <a:latin typeface="Arial MT"/>
                <a:cs typeface="Arial MT"/>
              </a:rPr>
              <a:t>EACH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CHARACTER</a:t>
            </a:r>
            <a:r>
              <a:rPr dirty="0" sz="4800" spc="-185">
                <a:latin typeface="Arial MT"/>
                <a:cs typeface="Arial MT"/>
              </a:rPr>
              <a:t> </a:t>
            </a:r>
            <a:r>
              <a:rPr dirty="0" sz="4800" spc="130">
                <a:latin typeface="Arial MT"/>
                <a:cs typeface="Arial MT"/>
              </a:rPr>
              <a:t>HAS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70">
                <a:latin typeface="Arial MT"/>
                <a:cs typeface="Arial MT"/>
              </a:rPr>
              <a:t>ITS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OWN </a:t>
            </a:r>
            <a:r>
              <a:rPr dirty="0" sz="4800" spc="80">
                <a:latin typeface="Arial MT"/>
                <a:cs typeface="Arial MT"/>
              </a:rPr>
              <a:t>CU</a:t>
            </a:r>
            <a:r>
              <a:rPr dirty="0" sz="4800" spc="-480">
                <a:latin typeface="Arial MT"/>
                <a:cs typeface="Arial MT"/>
              </a:rPr>
              <a:t>L</a:t>
            </a:r>
            <a:r>
              <a:rPr dirty="0" sz="4800" spc="80">
                <a:latin typeface="Arial MT"/>
                <a:cs typeface="Arial MT"/>
              </a:rPr>
              <a:t>TURE</a:t>
            </a:r>
            <a:r>
              <a:rPr dirty="0" sz="4800" spc="-105">
                <a:latin typeface="Arial MT"/>
                <a:cs typeface="Arial MT"/>
              </a:rPr>
              <a:t> </a:t>
            </a:r>
            <a:r>
              <a:rPr dirty="0" sz="4800" spc="165">
                <a:latin typeface="Arial MT"/>
                <a:cs typeface="Arial MT"/>
              </a:rPr>
              <a:t>AND</a:t>
            </a:r>
            <a:r>
              <a:rPr dirty="0" sz="4800" spc="-105">
                <a:latin typeface="Arial MT"/>
                <a:cs typeface="Arial MT"/>
              </a:rPr>
              <a:t> </a:t>
            </a:r>
            <a:r>
              <a:rPr dirty="0" sz="4800" spc="95">
                <a:latin typeface="Arial MT"/>
                <a:cs typeface="Arial MT"/>
              </a:rPr>
              <a:t>TRADITIONS</a:t>
            </a:r>
            <a:r>
              <a:rPr dirty="0" sz="4800" spc="-140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B</a:t>
            </a:r>
            <a:r>
              <a:rPr dirty="0" sz="4800" spc="155">
                <a:latin typeface="Arial MT"/>
                <a:cs typeface="Arial MT"/>
              </a:rPr>
              <a:t>U</a:t>
            </a:r>
            <a:r>
              <a:rPr dirty="0" sz="4800" spc="-385">
                <a:latin typeface="Arial MT"/>
                <a:cs typeface="Arial MT"/>
              </a:rPr>
              <a:t>T</a:t>
            </a:r>
            <a:r>
              <a:rPr dirty="0" sz="4800" spc="155">
                <a:latin typeface="Arial MT"/>
                <a:cs typeface="Arial MT"/>
              </a:rPr>
              <a:t>,</a:t>
            </a:r>
            <a:r>
              <a:rPr dirty="0" sz="4800" spc="-2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DESPITE</a:t>
            </a:r>
            <a:r>
              <a:rPr dirty="0" sz="4800" spc="-85">
                <a:latin typeface="Arial MT"/>
                <a:cs typeface="Arial MT"/>
              </a:rPr>
              <a:t> </a:t>
            </a:r>
            <a:r>
              <a:rPr dirty="0" sz="4800" spc="80">
                <a:latin typeface="Arial MT"/>
                <a:cs typeface="Arial MT"/>
              </a:rPr>
              <a:t>THIS,</a:t>
            </a:r>
            <a:r>
              <a:rPr dirty="0" sz="4800" spc="-8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THEY</a:t>
            </a:r>
            <a:r>
              <a:rPr dirty="0" sz="4800" spc="-85">
                <a:latin typeface="Arial MT"/>
                <a:cs typeface="Arial MT"/>
              </a:rPr>
              <a:t> </a:t>
            </a:r>
            <a:r>
              <a:rPr dirty="0" sz="4800" spc="125">
                <a:latin typeface="Arial MT"/>
                <a:cs typeface="Arial MT"/>
              </a:rPr>
              <a:t>STILL</a:t>
            </a:r>
            <a:r>
              <a:rPr dirty="0" sz="4800" spc="-85">
                <a:latin typeface="Arial MT"/>
                <a:cs typeface="Arial MT"/>
              </a:rPr>
              <a:t> </a:t>
            </a:r>
            <a:r>
              <a:rPr dirty="0" sz="4800" spc="130">
                <a:latin typeface="Arial MT"/>
                <a:cs typeface="Arial MT"/>
              </a:rPr>
              <a:t>BUILD</a:t>
            </a:r>
            <a:r>
              <a:rPr dirty="0" sz="4800" spc="-105">
                <a:latin typeface="Arial MT"/>
                <a:cs typeface="Arial MT"/>
              </a:rPr>
              <a:t> </a:t>
            </a:r>
            <a:r>
              <a:rPr dirty="0" sz="4800" spc="170">
                <a:latin typeface="Arial MT"/>
                <a:cs typeface="Arial MT"/>
              </a:rPr>
              <a:t>A </a:t>
            </a:r>
            <a:r>
              <a:rPr dirty="0" sz="4800">
                <a:latin typeface="Arial MT"/>
                <a:cs typeface="Arial MT"/>
              </a:rPr>
              <a:t>STRONG</a:t>
            </a:r>
            <a:r>
              <a:rPr dirty="0" sz="4800" spc="70">
                <a:latin typeface="Arial MT"/>
                <a:cs typeface="Arial MT"/>
              </a:rPr>
              <a:t> </a:t>
            </a:r>
            <a:r>
              <a:rPr dirty="0" sz="4800" spc="80">
                <a:latin typeface="Arial MT"/>
                <a:cs typeface="Arial MT"/>
              </a:rPr>
              <a:t>RE</a:t>
            </a:r>
            <a:r>
              <a:rPr dirty="0" sz="4800" spc="30">
                <a:latin typeface="Arial MT"/>
                <a:cs typeface="Arial MT"/>
              </a:rPr>
              <a:t>L</a:t>
            </a:r>
            <a:r>
              <a:rPr dirty="0" sz="4800" spc="-305">
                <a:latin typeface="Arial MT"/>
                <a:cs typeface="Arial MT"/>
              </a:rPr>
              <a:t>A</a:t>
            </a:r>
            <a:r>
              <a:rPr dirty="0" sz="4800" spc="80">
                <a:latin typeface="Arial MT"/>
                <a:cs typeface="Arial MT"/>
              </a:rPr>
              <a:t>TIONS</a:t>
            </a:r>
            <a:r>
              <a:rPr dirty="0" sz="4800" spc="60">
                <a:latin typeface="Arial MT"/>
                <a:cs typeface="Arial MT"/>
              </a:rPr>
              <a:t>H</a:t>
            </a:r>
            <a:r>
              <a:rPr dirty="0" sz="4800" spc="80">
                <a:latin typeface="Arial MT"/>
                <a:cs typeface="Arial MT"/>
              </a:rPr>
              <a:t>I</a:t>
            </a:r>
            <a:r>
              <a:rPr dirty="0" sz="4800" spc="-650">
                <a:latin typeface="Arial MT"/>
                <a:cs typeface="Arial MT"/>
              </a:rPr>
              <a:t>P</a:t>
            </a:r>
            <a:r>
              <a:rPr dirty="0" sz="4800" spc="80">
                <a:latin typeface="Arial MT"/>
                <a:cs typeface="Arial MT"/>
              </a:rPr>
              <a:t>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latin typeface="Segoe UI Symbol"/>
                <a:cs typeface="Segoe UI Symbol"/>
              </a:rPr>
              <a:t>⯈</a:t>
            </a:r>
            <a:r>
              <a:rPr dirty="0" sz="3500" spc="140">
                <a:latin typeface="Segoe UI Symbol"/>
                <a:cs typeface="Segoe UI Symbol"/>
              </a:rPr>
              <a:t> </a:t>
            </a:r>
            <a:r>
              <a:rPr dirty="0" spc="-10"/>
              <a:t>Setting</a:t>
            </a:r>
            <a:endParaRPr sz="3500">
              <a:latin typeface="Segoe UI Symbol"/>
              <a:cs typeface="Segoe UI Symbo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8600" y="2692717"/>
            <a:ext cx="1175766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Arial MT"/>
                <a:cs typeface="Arial MT"/>
              </a:rPr>
              <a:t>-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285">
                <a:latin typeface="Arial MT"/>
                <a:cs typeface="Arial MT"/>
              </a:rPr>
              <a:t>“AN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EARNEST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 spc="130">
                <a:latin typeface="Arial MT"/>
                <a:cs typeface="Arial MT"/>
              </a:rPr>
              <a:t>PARABLE”,</a:t>
            </a:r>
            <a:r>
              <a:rPr dirty="0" sz="4800" spc="-165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STORY </a:t>
            </a:r>
            <a:r>
              <a:rPr dirty="0" sz="4800" spc="100">
                <a:latin typeface="Arial MT"/>
                <a:cs typeface="Arial MT"/>
              </a:rPr>
              <a:t>TOOK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PLACE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AT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185">
                <a:latin typeface="Arial MT"/>
                <a:cs typeface="Arial MT"/>
              </a:rPr>
              <a:t> </a:t>
            </a:r>
            <a:r>
              <a:rPr dirty="0" sz="4800" spc="60">
                <a:solidFill>
                  <a:srgbClr val="FFFFFF"/>
                </a:solidFill>
                <a:latin typeface="Arial MT"/>
                <a:cs typeface="Arial MT"/>
              </a:rPr>
              <a:t>BESSEL</a:t>
            </a:r>
            <a:r>
              <a:rPr dirty="0" sz="48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70">
                <a:solidFill>
                  <a:srgbClr val="FFFFFF"/>
                </a:solidFill>
                <a:latin typeface="Arial MT"/>
                <a:cs typeface="Arial MT"/>
              </a:rPr>
              <a:t>ST</a:t>
            </a:r>
            <a:r>
              <a:rPr dirty="0" sz="4800" spc="8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4800" spc="75">
                <a:solidFill>
                  <a:srgbClr val="FFFFFF"/>
                </a:solidFill>
                <a:latin typeface="Arial MT"/>
                <a:cs typeface="Arial MT"/>
              </a:rPr>
              <a:t>EE</a:t>
            </a:r>
            <a:r>
              <a:rPr dirty="0" sz="4800" spc="-52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4800" spc="75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600" y="397830"/>
            <a:ext cx="7827009" cy="5805805"/>
          </a:xfrm>
          <a:prstGeom prst="rect">
            <a:avLst/>
          </a:prstGeom>
        </p:spPr>
        <p:txBody>
          <a:bodyPr wrap="square" lIns="0" tIns="261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dirty="0" sz="3500">
                <a:solidFill>
                  <a:srgbClr val="FFFFFF"/>
                </a:solidFill>
                <a:latin typeface="Segoe UI Symbol"/>
                <a:cs typeface="Segoe UI Symbol"/>
              </a:rPr>
              <a:t>⯈</a:t>
            </a:r>
            <a:r>
              <a:rPr dirty="0" sz="3500" spc="145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 sz="4800" spc="-10">
                <a:solidFill>
                  <a:srgbClr val="FFFFFF"/>
                </a:solidFill>
                <a:latin typeface="Arial Black"/>
                <a:cs typeface="Arial Black"/>
              </a:rPr>
              <a:t>Characters</a:t>
            </a:r>
            <a:endParaRPr sz="4800">
              <a:latin typeface="Arial Black"/>
              <a:cs typeface="Arial Black"/>
            </a:endParaRPr>
          </a:p>
          <a:p>
            <a:pPr marL="1041400" indent="-1028700">
              <a:lnSpc>
                <a:spcPct val="100000"/>
              </a:lnSpc>
              <a:spcBef>
                <a:spcPts val="1960"/>
              </a:spcBef>
              <a:buClr>
                <a:srgbClr val="FFFFFF"/>
              </a:buClr>
              <a:buSzPct val="80208"/>
              <a:buAutoNum type="romanUcPeriod"/>
              <a:tabLst>
                <a:tab pos="1041400" algn="l"/>
              </a:tabLst>
            </a:pPr>
            <a:r>
              <a:rPr dirty="0" sz="4800" spc="100">
                <a:latin typeface="Arial MT"/>
                <a:cs typeface="Arial MT"/>
              </a:rPr>
              <a:t>FILIPINO</a:t>
            </a:r>
            <a:r>
              <a:rPr dirty="0" sz="4800" spc="-100">
                <a:latin typeface="Arial MT"/>
                <a:cs typeface="Arial MT"/>
              </a:rPr>
              <a:t> </a:t>
            </a:r>
            <a:r>
              <a:rPr dirty="0" sz="4800" spc="114">
                <a:latin typeface="Arial MT"/>
                <a:cs typeface="Arial MT"/>
              </a:rPr>
              <a:t>COOK</a:t>
            </a:r>
            <a:endParaRPr sz="4800">
              <a:latin typeface="Arial MT"/>
              <a:cs typeface="Arial MT"/>
            </a:endParaRPr>
          </a:p>
          <a:p>
            <a:pPr marL="1041400" indent="-1028700">
              <a:lnSpc>
                <a:spcPct val="100000"/>
              </a:lnSpc>
              <a:spcBef>
                <a:spcPts val="1765"/>
              </a:spcBef>
              <a:buClr>
                <a:srgbClr val="FFFFFF"/>
              </a:buClr>
              <a:buSzPct val="80208"/>
              <a:buAutoNum type="romanUcPeriod"/>
              <a:tabLst>
                <a:tab pos="1041400" algn="l"/>
              </a:tabLst>
            </a:pPr>
            <a:r>
              <a:rPr dirty="0" sz="4800" spc="125">
                <a:latin typeface="Arial MT"/>
                <a:cs typeface="Arial MT"/>
              </a:rPr>
              <a:t>ITALIAN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BUTCHER</a:t>
            </a:r>
            <a:endParaRPr sz="4800">
              <a:latin typeface="Arial MT"/>
              <a:cs typeface="Arial MT"/>
            </a:endParaRPr>
          </a:p>
          <a:p>
            <a:pPr marL="1041400" indent="-1028700">
              <a:lnSpc>
                <a:spcPct val="100000"/>
              </a:lnSpc>
              <a:spcBef>
                <a:spcPts val="1739"/>
              </a:spcBef>
              <a:buClr>
                <a:srgbClr val="FFFFFF"/>
              </a:buClr>
              <a:buSzPct val="80208"/>
              <a:buAutoNum type="romanUcPeriod"/>
              <a:tabLst>
                <a:tab pos="1041400" algn="l"/>
              </a:tabLst>
            </a:pPr>
            <a:r>
              <a:rPr dirty="0" sz="4800" spc="125">
                <a:latin typeface="Arial MT"/>
                <a:cs typeface="Arial MT"/>
              </a:rPr>
              <a:t>AUSTRALIAN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COUPLE</a:t>
            </a:r>
            <a:endParaRPr sz="4800">
              <a:latin typeface="Arial MT"/>
              <a:cs typeface="Arial MT"/>
            </a:endParaRPr>
          </a:p>
          <a:p>
            <a:pPr marL="1041400" indent="-1028700">
              <a:lnSpc>
                <a:spcPct val="100000"/>
              </a:lnSpc>
              <a:spcBef>
                <a:spcPts val="1765"/>
              </a:spcBef>
              <a:buClr>
                <a:srgbClr val="FFFFFF"/>
              </a:buClr>
              <a:buSzPct val="80208"/>
              <a:buAutoNum type="romanUcPeriod"/>
              <a:tabLst>
                <a:tab pos="1041400" algn="l"/>
              </a:tabLst>
            </a:pPr>
            <a:r>
              <a:rPr dirty="0" sz="4800" spc="50">
                <a:latin typeface="Arial MT"/>
                <a:cs typeface="Arial MT"/>
              </a:rPr>
              <a:t>SRI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215">
                <a:latin typeface="Arial MT"/>
                <a:cs typeface="Arial MT"/>
              </a:rPr>
              <a:t>LANKAN</a:t>
            </a:r>
            <a:r>
              <a:rPr dirty="0" sz="4800" spc="-140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TAILOR</a:t>
            </a:r>
            <a:endParaRPr sz="4800">
              <a:latin typeface="Arial MT"/>
              <a:cs typeface="Arial MT"/>
            </a:endParaRPr>
          </a:p>
          <a:p>
            <a:pPr marL="1041400" indent="-1028700">
              <a:lnSpc>
                <a:spcPct val="100000"/>
              </a:lnSpc>
              <a:spcBef>
                <a:spcPts val="1760"/>
              </a:spcBef>
              <a:buClr>
                <a:srgbClr val="FFFFFF"/>
              </a:buClr>
              <a:buSzPct val="80208"/>
              <a:buAutoNum type="romanUcPeriod"/>
              <a:tabLst>
                <a:tab pos="1041400" algn="l"/>
              </a:tabLst>
            </a:pPr>
            <a:r>
              <a:rPr dirty="0" sz="4800" spc="110">
                <a:latin typeface="Arial MT"/>
                <a:cs typeface="Arial MT"/>
              </a:rPr>
              <a:t>BAKER</a:t>
            </a:r>
            <a:r>
              <a:rPr dirty="0" sz="4800" spc="-16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FROM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 spc="50">
                <a:latin typeface="Arial MT"/>
                <a:cs typeface="Arial MT"/>
              </a:rPr>
              <a:t>TURKEY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600" y="476694"/>
            <a:ext cx="11320780" cy="5646420"/>
          </a:xfrm>
          <a:prstGeom prst="rect">
            <a:avLst/>
          </a:prstGeom>
        </p:spPr>
        <p:txBody>
          <a:bodyPr wrap="square" lIns="0" tIns="261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  <a:tabLst>
                <a:tab pos="680720" algn="l"/>
              </a:tabLst>
            </a:pPr>
            <a:r>
              <a:rPr dirty="0" sz="3500" spc="-50">
                <a:solidFill>
                  <a:srgbClr val="FFFFFF"/>
                </a:solidFill>
                <a:latin typeface="Segoe UI Symbol"/>
                <a:cs typeface="Segoe UI Symbol"/>
              </a:rPr>
              <a:t>⯈</a:t>
            </a:r>
            <a:r>
              <a:rPr dirty="0" sz="3500">
                <a:solidFill>
                  <a:srgbClr val="FFFFFF"/>
                </a:solidFill>
                <a:latin typeface="Segoe UI Symbol"/>
                <a:cs typeface="Segoe UI Symbol"/>
              </a:rPr>
              <a:t>	</a:t>
            </a:r>
            <a:r>
              <a:rPr dirty="0" sz="4800" spc="-10">
                <a:solidFill>
                  <a:srgbClr val="FFFFFF"/>
                </a:solidFill>
                <a:latin typeface="Arial Black"/>
                <a:cs typeface="Arial Black"/>
              </a:rPr>
              <a:t>Theme</a:t>
            </a:r>
            <a:endParaRPr sz="48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1960"/>
              </a:spcBef>
            </a:pPr>
            <a:r>
              <a:rPr dirty="0" sz="4800">
                <a:latin typeface="Arial MT"/>
                <a:cs typeface="Arial MT"/>
              </a:rPr>
              <a:t>-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 spc="100">
                <a:latin typeface="Arial MT"/>
                <a:cs typeface="Arial MT"/>
              </a:rPr>
              <a:t>MORAL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165">
                <a:latin typeface="Arial MT"/>
                <a:cs typeface="Arial MT"/>
              </a:rPr>
              <a:t> </a:t>
            </a:r>
            <a:r>
              <a:rPr dirty="0" sz="4800" spc="-65">
                <a:latin typeface="Arial MT"/>
                <a:cs typeface="Arial MT"/>
              </a:rPr>
              <a:t>STORY</a:t>
            </a:r>
            <a:r>
              <a:rPr dirty="0" sz="4800" spc="-175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IS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 spc="-20">
                <a:latin typeface="Arial MT"/>
                <a:cs typeface="Arial MT"/>
              </a:rPr>
              <a:t>THAT </a:t>
            </a:r>
            <a:r>
              <a:rPr dirty="0" sz="4800" spc="140">
                <a:latin typeface="Arial MT"/>
                <a:cs typeface="Arial MT"/>
              </a:rPr>
              <a:t>CU</a:t>
            </a:r>
            <a:r>
              <a:rPr dirty="0" sz="4800" spc="-420">
                <a:latin typeface="Arial MT"/>
                <a:cs typeface="Arial MT"/>
              </a:rPr>
              <a:t>L</a:t>
            </a:r>
            <a:r>
              <a:rPr dirty="0" sz="4800" spc="140">
                <a:latin typeface="Arial MT"/>
                <a:cs typeface="Arial MT"/>
              </a:rPr>
              <a:t>TURAL</a:t>
            </a:r>
            <a:r>
              <a:rPr dirty="0" sz="4800" spc="-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DIFFERENCES</a:t>
            </a:r>
            <a:r>
              <a:rPr dirty="0" sz="4800" spc="-10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ARE</a:t>
            </a:r>
            <a:r>
              <a:rPr dirty="0" sz="4800" spc="-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NOT</a:t>
            </a:r>
            <a:r>
              <a:rPr dirty="0" sz="4800" spc="-10">
                <a:latin typeface="Arial MT"/>
                <a:cs typeface="Arial MT"/>
              </a:rPr>
              <a:t> </a:t>
            </a:r>
            <a:r>
              <a:rPr dirty="0" sz="4800" spc="170">
                <a:latin typeface="Arial MT"/>
                <a:cs typeface="Arial MT"/>
              </a:rPr>
              <a:t>A </a:t>
            </a:r>
            <a:r>
              <a:rPr dirty="0" sz="4800" spc="120">
                <a:latin typeface="Arial MT"/>
                <a:cs typeface="Arial MT"/>
              </a:rPr>
              <a:t>HINDRANCE</a:t>
            </a:r>
            <a:r>
              <a:rPr dirty="0" sz="4800" spc="-114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</a:t>
            </a:r>
            <a:r>
              <a:rPr dirty="0" sz="4800" spc="-135">
                <a:latin typeface="Arial MT"/>
                <a:cs typeface="Arial MT"/>
              </a:rPr>
              <a:t> </a:t>
            </a:r>
            <a:r>
              <a:rPr dirty="0" sz="4800" spc="125">
                <a:latin typeface="Arial MT"/>
                <a:cs typeface="Arial MT"/>
              </a:rPr>
              <a:t>BUILDING</a:t>
            </a:r>
            <a:r>
              <a:rPr dirty="0" sz="4800" spc="-110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STRONG </a:t>
            </a:r>
            <a:r>
              <a:rPr dirty="0" sz="4800">
                <a:latin typeface="Arial MT"/>
                <a:cs typeface="Arial MT"/>
              </a:rPr>
              <a:t>RELATIONSHIPS</a:t>
            </a:r>
            <a:r>
              <a:rPr dirty="0" sz="4800" spc="170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BETWEEN</a:t>
            </a:r>
            <a:r>
              <a:rPr dirty="0" sz="4800" spc="175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PEOPLE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DIFFERENT</a:t>
            </a:r>
            <a:r>
              <a:rPr dirty="0" sz="4800" spc="-10">
                <a:latin typeface="Arial MT"/>
                <a:cs typeface="Arial MT"/>
              </a:rPr>
              <a:t> </a:t>
            </a:r>
            <a:r>
              <a:rPr dirty="0" sz="4800" spc="70">
                <a:latin typeface="Arial MT"/>
                <a:cs typeface="Arial MT"/>
              </a:rPr>
              <a:t>NATIONALITIES</a:t>
            </a:r>
            <a:r>
              <a:rPr dirty="0" sz="4800" spc="-20">
                <a:latin typeface="Arial MT"/>
                <a:cs typeface="Arial MT"/>
              </a:rPr>
              <a:t> </a:t>
            </a:r>
            <a:r>
              <a:rPr dirty="0" sz="4800" spc="135">
                <a:latin typeface="Arial MT"/>
                <a:cs typeface="Arial MT"/>
              </a:rPr>
              <a:t>AND </a:t>
            </a:r>
            <a:r>
              <a:rPr dirty="0" sz="4800" spc="70">
                <a:latin typeface="Arial MT"/>
                <a:cs typeface="Arial MT"/>
              </a:rPr>
              <a:t>CU</a:t>
            </a:r>
            <a:r>
              <a:rPr dirty="0" sz="4800" spc="-490">
                <a:latin typeface="Arial MT"/>
                <a:cs typeface="Arial MT"/>
              </a:rPr>
              <a:t>L</a:t>
            </a:r>
            <a:r>
              <a:rPr dirty="0" sz="4800" spc="70">
                <a:latin typeface="Arial MT"/>
                <a:cs typeface="Arial MT"/>
              </a:rPr>
              <a:t>TURE</a:t>
            </a:r>
            <a:r>
              <a:rPr dirty="0" sz="4800" spc="-110">
                <a:latin typeface="Arial MT"/>
                <a:cs typeface="Arial MT"/>
              </a:rPr>
              <a:t>S</a:t>
            </a:r>
            <a:r>
              <a:rPr dirty="0" sz="4800" spc="70">
                <a:latin typeface="Arial MT"/>
                <a:cs typeface="Arial MT"/>
              </a:rPr>
              <a:t>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600" y="772286"/>
            <a:ext cx="10529570" cy="4157979"/>
          </a:xfrm>
          <a:prstGeom prst="rect">
            <a:avLst/>
          </a:prstGeom>
        </p:spPr>
        <p:txBody>
          <a:bodyPr wrap="square" lIns="0" tIns="257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  <a:tabLst>
                <a:tab pos="680720" algn="l"/>
              </a:tabLst>
            </a:pPr>
            <a:r>
              <a:rPr dirty="0" sz="3500" spc="-50">
                <a:solidFill>
                  <a:srgbClr val="FFFFFF"/>
                </a:solidFill>
                <a:latin typeface="Segoe UI Symbol"/>
                <a:cs typeface="Segoe UI Symbol"/>
              </a:rPr>
              <a:t>⯈</a:t>
            </a:r>
            <a:r>
              <a:rPr dirty="0" sz="3500">
                <a:solidFill>
                  <a:srgbClr val="FFFFFF"/>
                </a:solidFill>
                <a:latin typeface="Segoe UI Symbol"/>
                <a:cs typeface="Segoe UI Symbol"/>
              </a:rPr>
              <a:t>	</a:t>
            </a:r>
            <a:r>
              <a:rPr dirty="0" sz="4800" spc="-10">
                <a:solidFill>
                  <a:srgbClr val="FFFFFF"/>
                </a:solidFill>
                <a:latin typeface="Arial Black"/>
                <a:cs typeface="Arial Black"/>
              </a:rPr>
              <a:t>Summary</a:t>
            </a:r>
            <a:endParaRPr sz="4800">
              <a:latin typeface="Arial Black"/>
              <a:cs typeface="Arial Black"/>
            </a:endParaRPr>
          </a:p>
          <a:p>
            <a:pPr marL="12700" marR="5080">
              <a:lnSpc>
                <a:spcPct val="99300"/>
              </a:lnSpc>
              <a:spcBef>
                <a:spcPts val="1964"/>
              </a:spcBef>
            </a:pPr>
            <a:r>
              <a:rPr dirty="0" sz="4800">
                <a:solidFill>
                  <a:srgbClr val="151515"/>
                </a:solidFill>
                <a:latin typeface="Arial MT"/>
                <a:cs typeface="Arial MT"/>
              </a:rPr>
              <a:t>-</a:t>
            </a:r>
            <a:r>
              <a:rPr dirty="0" sz="4800" spc="1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 spc="195">
                <a:solidFill>
                  <a:srgbClr val="151515"/>
                </a:solidFill>
                <a:latin typeface="Arial MT"/>
                <a:cs typeface="Arial MT"/>
              </a:rPr>
              <a:t>AN</a:t>
            </a:r>
            <a:r>
              <a:rPr dirty="0" sz="4800" spc="-13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 spc="45">
                <a:solidFill>
                  <a:srgbClr val="151515"/>
                </a:solidFill>
                <a:latin typeface="Arial MT"/>
                <a:cs typeface="Arial MT"/>
              </a:rPr>
              <a:t>EARNEST</a:t>
            </a:r>
            <a:r>
              <a:rPr dirty="0" sz="4800" spc="-17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 spc="55">
                <a:solidFill>
                  <a:srgbClr val="151515"/>
                </a:solidFill>
                <a:latin typeface="Arial MT"/>
                <a:cs typeface="Arial MT"/>
              </a:rPr>
              <a:t>PARABLE</a:t>
            </a:r>
            <a:r>
              <a:rPr dirty="0" sz="4800" spc="-17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 spc="65">
                <a:solidFill>
                  <a:srgbClr val="151515"/>
                </a:solidFill>
                <a:latin typeface="Arial MT"/>
                <a:cs typeface="Arial MT"/>
              </a:rPr>
              <a:t>IS</a:t>
            </a:r>
            <a:r>
              <a:rPr dirty="0" sz="4800" spc="-13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 spc="120">
                <a:solidFill>
                  <a:srgbClr val="151515"/>
                </a:solidFill>
                <a:latin typeface="Arial MT"/>
                <a:cs typeface="Arial MT"/>
              </a:rPr>
              <a:t>ABOUT </a:t>
            </a:r>
            <a:r>
              <a:rPr dirty="0" sz="4800" spc="60">
                <a:solidFill>
                  <a:srgbClr val="151515"/>
                </a:solidFill>
                <a:latin typeface="Arial MT"/>
                <a:cs typeface="Arial MT"/>
              </a:rPr>
              <a:t>THE</a:t>
            </a:r>
            <a:r>
              <a:rPr dirty="0" sz="4800" spc="-12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 spc="110">
                <a:solidFill>
                  <a:srgbClr val="151515"/>
                </a:solidFill>
                <a:latin typeface="Arial MT"/>
                <a:cs typeface="Arial MT"/>
              </a:rPr>
              <a:t>AUTHOR’S</a:t>
            </a:r>
            <a:r>
              <a:rPr dirty="0" sz="4800" spc="-13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151515"/>
                </a:solidFill>
                <a:latin typeface="Arial MT"/>
                <a:cs typeface="Arial MT"/>
              </a:rPr>
              <a:t>EXPERIENCE</a:t>
            </a:r>
            <a:r>
              <a:rPr dirty="0" sz="4800" spc="-12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 spc="135">
                <a:solidFill>
                  <a:srgbClr val="151515"/>
                </a:solidFill>
                <a:latin typeface="Arial MT"/>
                <a:cs typeface="Arial MT"/>
              </a:rPr>
              <a:t>AND </a:t>
            </a:r>
            <a:r>
              <a:rPr dirty="0" sz="4800">
                <a:solidFill>
                  <a:srgbClr val="151515"/>
                </a:solidFill>
                <a:latin typeface="Arial MT"/>
                <a:cs typeface="Arial MT"/>
              </a:rPr>
              <a:t>PERSPECTIVE</a:t>
            </a:r>
            <a:r>
              <a:rPr dirty="0" sz="4800" spc="7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 spc="140">
                <a:solidFill>
                  <a:srgbClr val="151515"/>
                </a:solidFill>
                <a:latin typeface="Arial MT"/>
                <a:cs typeface="Arial MT"/>
              </a:rPr>
              <a:t>ABOUT </a:t>
            </a:r>
            <a:r>
              <a:rPr dirty="0" sz="4800" spc="-10">
                <a:solidFill>
                  <a:srgbClr val="FFFFFF"/>
                </a:solidFill>
                <a:latin typeface="Arial Black"/>
                <a:cs typeface="Arial Black"/>
              </a:rPr>
              <a:t>MULTICULTURALISM</a:t>
            </a:r>
            <a:r>
              <a:rPr dirty="0" sz="4800" spc="-10">
                <a:solidFill>
                  <a:srgbClr val="151515"/>
                </a:solidFill>
                <a:latin typeface="Arial MT"/>
                <a:cs typeface="Arial MT"/>
              </a:rPr>
              <a:t>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600" y="1601152"/>
            <a:ext cx="11500485" cy="36849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151515"/>
                </a:solidFill>
                <a:latin typeface="Arial MT"/>
                <a:cs typeface="Arial MT"/>
              </a:rPr>
              <a:t>-</a:t>
            </a:r>
            <a:r>
              <a:rPr dirty="0" sz="4400" spc="-7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151515"/>
                </a:solidFill>
                <a:latin typeface="Arial MT"/>
                <a:cs typeface="Arial MT"/>
              </a:rPr>
              <a:t>SHE</a:t>
            </a:r>
            <a:r>
              <a:rPr dirty="0" sz="4800" spc="-7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151515"/>
                </a:solidFill>
                <a:latin typeface="Arial MT"/>
                <a:cs typeface="Arial MT"/>
              </a:rPr>
              <a:t>USED</a:t>
            </a:r>
            <a:r>
              <a:rPr dirty="0" sz="4800" spc="-7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 spc="60">
                <a:solidFill>
                  <a:srgbClr val="151515"/>
                </a:solidFill>
                <a:latin typeface="Arial MT"/>
                <a:cs typeface="Arial MT"/>
              </a:rPr>
              <a:t>THE</a:t>
            </a:r>
            <a:r>
              <a:rPr dirty="0" sz="4800" spc="-7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151515"/>
                </a:solidFill>
                <a:latin typeface="Arial MT"/>
                <a:cs typeface="Arial MT"/>
              </a:rPr>
              <a:t>WORD</a:t>
            </a:r>
            <a:r>
              <a:rPr dirty="0" sz="4800" spc="-7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 spc="50">
                <a:solidFill>
                  <a:srgbClr val="151515"/>
                </a:solidFill>
                <a:latin typeface="Arial MT"/>
                <a:cs typeface="Arial MT"/>
              </a:rPr>
              <a:t>TONGUE</a:t>
            </a:r>
            <a:r>
              <a:rPr dirty="0" sz="4800" spc="-7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 spc="-25">
                <a:solidFill>
                  <a:srgbClr val="151515"/>
                </a:solidFill>
                <a:latin typeface="Arial MT"/>
                <a:cs typeface="Arial MT"/>
              </a:rPr>
              <a:t>TO </a:t>
            </a:r>
            <a:r>
              <a:rPr dirty="0" sz="4800" spc="60">
                <a:solidFill>
                  <a:srgbClr val="151515"/>
                </a:solidFill>
                <a:latin typeface="Arial MT"/>
                <a:cs typeface="Arial MT"/>
              </a:rPr>
              <a:t>SYMBOLIZE</a:t>
            </a:r>
            <a:r>
              <a:rPr dirty="0" sz="4800" spc="-2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 spc="60">
                <a:solidFill>
                  <a:srgbClr val="151515"/>
                </a:solidFill>
                <a:latin typeface="Arial MT"/>
                <a:cs typeface="Arial MT"/>
              </a:rPr>
              <a:t>THE</a:t>
            </a:r>
            <a:r>
              <a:rPr dirty="0" sz="4800" spc="-1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151515"/>
                </a:solidFill>
                <a:latin typeface="Arial MT"/>
                <a:cs typeface="Arial MT"/>
              </a:rPr>
              <a:t>ADAPTATION</a:t>
            </a:r>
            <a:r>
              <a:rPr dirty="0" sz="4800" spc="-7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 spc="135">
                <a:solidFill>
                  <a:srgbClr val="151515"/>
                </a:solidFill>
                <a:latin typeface="Arial MT"/>
                <a:cs typeface="Arial MT"/>
              </a:rPr>
              <a:t>AND </a:t>
            </a:r>
            <a:r>
              <a:rPr dirty="0" sz="4800">
                <a:solidFill>
                  <a:srgbClr val="151515"/>
                </a:solidFill>
                <a:latin typeface="Arial MT"/>
                <a:cs typeface="Arial MT"/>
              </a:rPr>
              <a:t>ACCEPTANCE</a:t>
            </a:r>
            <a:r>
              <a:rPr dirty="0" sz="4800" spc="-6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151515"/>
                </a:solidFill>
                <a:latin typeface="Arial MT"/>
                <a:cs typeface="Arial MT"/>
              </a:rPr>
              <a:t>OF</a:t>
            </a:r>
            <a:r>
              <a:rPr dirty="0" sz="4800" spc="-2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 spc="-50">
                <a:solidFill>
                  <a:srgbClr val="151515"/>
                </a:solidFill>
                <a:latin typeface="Arial MT"/>
                <a:cs typeface="Arial MT"/>
              </a:rPr>
              <a:t>EVERY</a:t>
            </a:r>
            <a:r>
              <a:rPr dirty="0" sz="4800" spc="-4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 spc="50">
                <a:solidFill>
                  <a:srgbClr val="151515"/>
                </a:solidFill>
                <a:latin typeface="Arial MT"/>
                <a:cs typeface="Arial MT"/>
              </a:rPr>
              <a:t>CHARACTER </a:t>
            </a:r>
            <a:r>
              <a:rPr dirty="0" sz="4800" spc="90">
                <a:solidFill>
                  <a:srgbClr val="151515"/>
                </a:solidFill>
                <a:latin typeface="Arial MT"/>
                <a:cs typeface="Arial MT"/>
              </a:rPr>
              <a:t>WITH</a:t>
            </a:r>
            <a:r>
              <a:rPr dirty="0" sz="4800" spc="-1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 spc="220">
                <a:solidFill>
                  <a:srgbClr val="151515"/>
                </a:solidFill>
                <a:latin typeface="Arial MT"/>
                <a:cs typeface="Arial MT"/>
              </a:rPr>
              <a:t>A</a:t>
            </a:r>
            <a:r>
              <a:rPr dirty="0" sz="4800" spc="-2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151515"/>
                </a:solidFill>
                <a:latin typeface="Arial MT"/>
                <a:cs typeface="Arial MT"/>
              </a:rPr>
              <a:t>DIFFERENT</a:t>
            </a:r>
            <a:r>
              <a:rPr dirty="0" sz="4800" spc="-1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 spc="130">
                <a:solidFill>
                  <a:srgbClr val="151515"/>
                </a:solidFill>
                <a:latin typeface="Arial MT"/>
                <a:cs typeface="Arial MT"/>
              </a:rPr>
              <a:t>CU</a:t>
            </a:r>
            <a:r>
              <a:rPr dirty="0" sz="4800" spc="-434">
                <a:solidFill>
                  <a:srgbClr val="151515"/>
                </a:solidFill>
                <a:latin typeface="Arial MT"/>
                <a:cs typeface="Arial MT"/>
              </a:rPr>
              <a:t>L</a:t>
            </a:r>
            <a:r>
              <a:rPr dirty="0" sz="4800" spc="130">
                <a:solidFill>
                  <a:srgbClr val="151515"/>
                </a:solidFill>
                <a:latin typeface="Arial MT"/>
                <a:cs typeface="Arial MT"/>
              </a:rPr>
              <a:t>TURAL</a:t>
            </a:r>
            <a:r>
              <a:rPr dirty="0" sz="4800" spc="5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4800" spc="-10">
                <a:solidFill>
                  <a:srgbClr val="151515"/>
                </a:solidFill>
                <a:latin typeface="Arial MT"/>
                <a:cs typeface="Arial MT"/>
              </a:rPr>
              <a:t>EXCHANGE.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09620" y="5639117"/>
            <a:ext cx="55289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Arial MT"/>
                <a:cs typeface="Arial MT"/>
              </a:rPr>
              <a:t>TOWER</a:t>
            </a:r>
            <a:r>
              <a:rPr dirty="0" sz="4800" spc="-17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 spc="125">
                <a:latin typeface="Arial MT"/>
                <a:cs typeface="Arial MT"/>
              </a:rPr>
              <a:t>BABEL</a:t>
            </a:r>
            <a:endParaRPr sz="48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717039" y="88900"/>
            <a:ext cx="8746490" cy="5701030"/>
            <a:chOff x="1717039" y="88900"/>
            <a:chExt cx="8746490" cy="57010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7039" y="88900"/>
              <a:ext cx="8746490" cy="57010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2479" y="434340"/>
              <a:ext cx="8067040" cy="502157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018029" y="389890"/>
              <a:ext cx="8156575" cy="5111115"/>
            </a:xfrm>
            <a:custGeom>
              <a:avLst/>
              <a:gdLst/>
              <a:ahLst/>
              <a:cxnLst/>
              <a:rect l="l" t="t" r="r" b="b"/>
              <a:pathLst>
                <a:path w="8156575" h="5111115">
                  <a:moveTo>
                    <a:pt x="880363" y="0"/>
                  </a:moveTo>
                  <a:lnTo>
                    <a:pt x="8156194" y="0"/>
                  </a:lnTo>
                  <a:lnTo>
                    <a:pt x="8156194" y="4230243"/>
                  </a:lnTo>
                  <a:lnTo>
                    <a:pt x="8151622" y="4319270"/>
                  </a:lnTo>
                  <a:lnTo>
                    <a:pt x="8138287" y="4406646"/>
                  </a:lnTo>
                  <a:lnTo>
                    <a:pt x="8116570" y="4491101"/>
                  </a:lnTo>
                  <a:lnTo>
                    <a:pt x="8086852" y="4572254"/>
                  </a:lnTo>
                  <a:lnTo>
                    <a:pt x="8050022" y="4649216"/>
                  </a:lnTo>
                  <a:lnTo>
                    <a:pt x="8005699" y="4721987"/>
                  </a:lnTo>
                  <a:lnTo>
                    <a:pt x="7954772" y="4790059"/>
                  </a:lnTo>
                  <a:lnTo>
                    <a:pt x="7897876" y="4852289"/>
                  </a:lnTo>
                  <a:lnTo>
                    <a:pt x="7835646" y="4909058"/>
                  </a:lnTo>
                  <a:lnTo>
                    <a:pt x="7767447" y="4960112"/>
                  </a:lnTo>
                  <a:lnTo>
                    <a:pt x="7694803" y="5004054"/>
                  </a:lnTo>
                  <a:lnTo>
                    <a:pt x="7617968" y="5041265"/>
                  </a:lnTo>
                  <a:lnTo>
                    <a:pt x="7536815" y="5070856"/>
                  </a:lnTo>
                  <a:lnTo>
                    <a:pt x="7452360" y="5092700"/>
                  </a:lnTo>
                  <a:lnTo>
                    <a:pt x="7364984" y="5106035"/>
                  </a:lnTo>
                  <a:lnTo>
                    <a:pt x="7275830" y="5110607"/>
                  </a:lnTo>
                  <a:lnTo>
                    <a:pt x="0" y="5110607"/>
                  </a:lnTo>
                  <a:lnTo>
                    <a:pt x="0" y="880363"/>
                  </a:lnTo>
                  <a:lnTo>
                    <a:pt x="4571" y="791210"/>
                  </a:lnTo>
                  <a:lnTo>
                    <a:pt x="17906" y="703834"/>
                  </a:lnTo>
                  <a:lnTo>
                    <a:pt x="39624" y="619379"/>
                  </a:lnTo>
                  <a:lnTo>
                    <a:pt x="69342" y="538226"/>
                  </a:lnTo>
                  <a:lnTo>
                    <a:pt x="106552" y="461390"/>
                  </a:lnTo>
                  <a:lnTo>
                    <a:pt x="150494" y="388620"/>
                  </a:lnTo>
                  <a:lnTo>
                    <a:pt x="201421" y="320929"/>
                  </a:lnTo>
                  <a:lnTo>
                    <a:pt x="258190" y="258190"/>
                  </a:lnTo>
                  <a:lnTo>
                    <a:pt x="320928" y="201422"/>
                  </a:lnTo>
                  <a:lnTo>
                    <a:pt x="388619" y="150495"/>
                  </a:lnTo>
                  <a:lnTo>
                    <a:pt x="461390" y="106552"/>
                  </a:lnTo>
                  <a:lnTo>
                    <a:pt x="538226" y="69342"/>
                  </a:lnTo>
                  <a:lnTo>
                    <a:pt x="619378" y="39624"/>
                  </a:lnTo>
                  <a:lnTo>
                    <a:pt x="703833" y="17907"/>
                  </a:lnTo>
                  <a:lnTo>
                    <a:pt x="791209" y="4572"/>
                  </a:lnTo>
                  <a:lnTo>
                    <a:pt x="880363" y="0"/>
                  </a:lnTo>
                  <a:close/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3677" y="1970087"/>
            <a:ext cx="11417935" cy="295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</a:pPr>
            <a:r>
              <a:rPr dirty="0" sz="3850">
                <a:solidFill>
                  <a:srgbClr val="FFFFFF"/>
                </a:solidFill>
                <a:latin typeface="Segoe UI Symbol"/>
                <a:cs typeface="Segoe UI Symbol"/>
              </a:rPr>
              <a:t>⯈</a:t>
            </a:r>
            <a:r>
              <a:rPr dirty="0" sz="3850" spc="135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 sz="4800">
                <a:latin typeface="Arial MT"/>
                <a:cs typeface="Arial MT"/>
              </a:rPr>
              <a:t>SO,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LORD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SCATTERED</a:t>
            </a:r>
            <a:r>
              <a:rPr dirty="0" sz="4800" spc="-165">
                <a:latin typeface="Arial MT"/>
                <a:cs typeface="Arial MT"/>
              </a:rPr>
              <a:t> </a:t>
            </a:r>
            <a:r>
              <a:rPr dirty="0" sz="4800" spc="-20">
                <a:latin typeface="Arial MT"/>
                <a:cs typeface="Arial MT"/>
              </a:rPr>
              <a:t>THEM </a:t>
            </a:r>
            <a:r>
              <a:rPr dirty="0" sz="4800">
                <a:latin typeface="Arial MT"/>
                <a:cs typeface="Arial MT"/>
              </a:rPr>
              <a:t>FROM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THERE</a:t>
            </a:r>
            <a:r>
              <a:rPr dirty="0" sz="4800" spc="-114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OVER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225">
                <a:latin typeface="Arial MT"/>
                <a:cs typeface="Arial MT"/>
              </a:rPr>
              <a:t>ALL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40">
                <a:latin typeface="Arial MT"/>
                <a:cs typeface="Arial MT"/>
              </a:rPr>
              <a:t>EARTH, </a:t>
            </a:r>
            <a:r>
              <a:rPr dirty="0" sz="4800" spc="165">
                <a:latin typeface="Arial MT"/>
                <a:cs typeface="Arial MT"/>
              </a:rPr>
              <a:t>AND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THEY</a:t>
            </a:r>
            <a:r>
              <a:rPr dirty="0" sz="4800" spc="-13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STOPPED</a:t>
            </a:r>
            <a:r>
              <a:rPr dirty="0" sz="4800" spc="-135">
                <a:latin typeface="Arial MT"/>
                <a:cs typeface="Arial MT"/>
              </a:rPr>
              <a:t> </a:t>
            </a:r>
            <a:r>
              <a:rPr dirty="0" sz="4800" spc="125">
                <a:latin typeface="Arial MT"/>
                <a:cs typeface="Arial MT"/>
              </a:rPr>
              <a:t>BUILDING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35">
                <a:latin typeface="Arial MT"/>
                <a:cs typeface="Arial MT"/>
              </a:rPr>
              <a:t>THE </a:t>
            </a:r>
            <a:r>
              <a:rPr dirty="0" sz="4800" spc="95">
                <a:latin typeface="Arial MT"/>
                <a:cs typeface="Arial MT"/>
              </a:rPr>
              <a:t>CIT</a:t>
            </a:r>
            <a:r>
              <a:rPr dirty="0" sz="4800" spc="-484">
                <a:latin typeface="Arial MT"/>
                <a:cs typeface="Arial MT"/>
              </a:rPr>
              <a:t>Y</a:t>
            </a:r>
            <a:r>
              <a:rPr dirty="0" sz="4800" spc="95">
                <a:latin typeface="Arial MT"/>
                <a:cs typeface="Arial MT"/>
              </a:rPr>
              <a:t>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3677" y="1970087"/>
            <a:ext cx="11230610" cy="295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Arial MT"/>
                <a:cs typeface="Arial MT"/>
              </a:rPr>
              <a:t>THAT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IS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W</a:t>
            </a:r>
            <a:r>
              <a:rPr dirty="0" sz="4800" spc="40">
                <a:latin typeface="Arial MT"/>
                <a:cs typeface="Arial MT"/>
              </a:rPr>
              <a:t>H</a:t>
            </a:r>
            <a:r>
              <a:rPr dirty="0" sz="4800" spc="-459">
                <a:latin typeface="Arial MT"/>
                <a:cs typeface="Arial MT"/>
              </a:rPr>
              <a:t>Y</a:t>
            </a:r>
            <a:r>
              <a:rPr dirty="0" sz="4800" spc="65">
                <a:latin typeface="Arial MT"/>
                <a:cs typeface="Arial MT"/>
              </a:rPr>
              <a:t>,</a:t>
            </a:r>
            <a:r>
              <a:rPr dirty="0" sz="4800" spc="-140">
                <a:latin typeface="Arial MT"/>
                <a:cs typeface="Arial MT"/>
              </a:rPr>
              <a:t> </a:t>
            </a:r>
            <a:r>
              <a:rPr dirty="0" sz="4800" spc="105">
                <a:latin typeface="Arial MT"/>
                <a:cs typeface="Arial MT"/>
              </a:rPr>
              <a:t>IT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 spc="70">
                <a:latin typeface="Arial MT"/>
                <a:cs typeface="Arial MT"/>
              </a:rPr>
              <a:t>WAS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 spc="120">
                <a:latin typeface="Arial MT"/>
                <a:cs typeface="Arial MT"/>
              </a:rPr>
              <a:t>CALLED</a:t>
            </a:r>
            <a:r>
              <a:rPr dirty="0" sz="4800" spc="-185">
                <a:latin typeface="Arial MT"/>
                <a:cs typeface="Arial MT"/>
              </a:rPr>
              <a:t> </a:t>
            </a:r>
            <a:r>
              <a:rPr dirty="0" sz="4800" spc="135">
                <a:latin typeface="Arial MT"/>
                <a:cs typeface="Arial MT"/>
              </a:rPr>
              <a:t>BABEL </a:t>
            </a:r>
            <a:r>
              <a:rPr dirty="0" sz="4800" spc="70">
                <a:latin typeface="Arial MT"/>
                <a:cs typeface="Arial MT"/>
              </a:rPr>
              <a:t>BECAUSE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THERE,</a:t>
            </a:r>
            <a:r>
              <a:rPr dirty="0" sz="4800" spc="-114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114">
                <a:latin typeface="Arial MT"/>
                <a:cs typeface="Arial MT"/>
              </a:rPr>
              <a:t> </a:t>
            </a:r>
            <a:r>
              <a:rPr dirty="0" sz="4800" spc="-20">
                <a:latin typeface="Arial MT"/>
                <a:cs typeface="Arial MT"/>
              </a:rPr>
              <a:t>LORD </a:t>
            </a:r>
            <a:r>
              <a:rPr dirty="0" sz="4800" spc="60">
                <a:latin typeface="Arial MT"/>
                <a:cs typeface="Arial MT"/>
              </a:rPr>
              <a:t>CONFUSED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 spc="80">
                <a:latin typeface="Arial MT"/>
                <a:cs typeface="Arial MT"/>
              </a:rPr>
              <a:t>LANGUAGE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 spc="-25">
                <a:latin typeface="Arial MT"/>
                <a:cs typeface="Arial MT"/>
              </a:rPr>
              <a:t>OF </a:t>
            </a:r>
            <a:r>
              <a:rPr dirty="0" sz="4800" spc="85">
                <a:latin typeface="Arial MT"/>
                <a:cs typeface="Arial MT"/>
              </a:rPr>
              <a:t>WHOLE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WORLD.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3677" y="1858581"/>
            <a:ext cx="11676380" cy="3174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Arial MT"/>
                <a:cs typeface="Arial MT"/>
              </a:rPr>
              <a:t>FROM</a:t>
            </a:r>
            <a:r>
              <a:rPr dirty="0" sz="4800" spc="-114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THERE,</a:t>
            </a:r>
            <a:r>
              <a:rPr dirty="0" sz="4800" spc="-114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THE</a:t>
            </a:r>
            <a:r>
              <a:rPr dirty="0" sz="4800" spc="-1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LORD</a:t>
            </a:r>
            <a:r>
              <a:rPr dirty="0" sz="4800" spc="-114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SCATTERED </a:t>
            </a:r>
            <a:r>
              <a:rPr dirty="0" sz="4800">
                <a:latin typeface="Arial MT"/>
                <a:cs typeface="Arial MT"/>
              </a:rPr>
              <a:t>THEM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OVER</a:t>
            </a:r>
            <a:r>
              <a:rPr dirty="0" sz="4800" spc="-160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 spc="-25">
                <a:latin typeface="Arial MT"/>
                <a:cs typeface="Arial MT"/>
              </a:rPr>
              <a:t>FACE</a:t>
            </a:r>
            <a:r>
              <a:rPr dirty="0" sz="4800" spc="-16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135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THE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75">
                <a:latin typeface="Arial MT"/>
                <a:cs typeface="Arial MT"/>
              </a:rPr>
              <a:t>WHOLE </a:t>
            </a:r>
            <a:r>
              <a:rPr dirty="0" sz="4800" spc="50">
                <a:latin typeface="Arial MT"/>
                <a:cs typeface="Arial MT"/>
              </a:rPr>
              <a:t>EARTH.</a:t>
            </a:r>
            <a:endParaRPr sz="4800">
              <a:latin typeface="Arial MT"/>
              <a:cs typeface="Arial MT"/>
            </a:endParaRPr>
          </a:p>
          <a:p>
            <a:pPr marL="5804535">
              <a:lnSpc>
                <a:spcPct val="100000"/>
              </a:lnSpc>
              <a:spcBef>
                <a:spcPts val="1750"/>
              </a:spcBef>
            </a:pP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dirty="0" sz="4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GENESIS</a:t>
            </a:r>
            <a:r>
              <a:rPr dirty="0" sz="4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25">
                <a:solidFill>
                  <a:srgbClr val="FFFFFF"/>
                </a:solidFill>
                <a:latin typeface="Arial MT"/>
                <a:cs typeface="Arial MT"/>
              </a:rPr>
              <a:t>11:8-</a:t>
            </a:r>
            <a:r>
              <a:rPr dirty="0" sz="4800" spc="110">
                <a:solidFill>
                  <a:srgbClr val="FFFFFF"/>
                </a:solidFill>
                <a:latin typeface="Arial MT"/>
                <a:cs typeface="Arial MT"/>
              </a:rPr>
              <a:t>9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8754" y="214884"/>
            <a:ext cx="89928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245">
                <a:latin typeface="Georgia"/>
                <a:cs typeface="Georgia"/>
              </a:rPr>
              <a:t>LESSON</a:t>
            </a:r>
            <a:r>
              <a:rPr dirty="0" sz="4800" spc="-10">
                <a:latin typeface="Georgia"/>
                <a:cs typeface="Georgia"/>
              </a:rPr>
              <a:t> </a:t>
            </a:r>
            <a:r>
              <a:rPr dirty="0" sz="4800">
                <a:latin typeface="Georgia"/>
                <a:cs typeface="Georgia"/>
              </a:rPr>
              <a:t>#</a:t>
            </a:r>
            <a:r>
              <a:rPr dirty="0" sz="4800" spc="-10">
                <a:latin typeface="Georgia"/>
                <a:cs typeface="Georgia"/>
              </a:rPr>
              <a:t> </a:t>
            </a:r>
            <a:r>
              <a:rPr dirty="0" sz="4800" spc="800">
                <a:latin typeface="Georgia"/>
                <a:cs typeface="Georgia"/>
              </a:rPr>
              <a:t>1</a:t>
            </a:r>
            <a:r>
              <a:rPr dirty="0" sz="4800" spc="-30">
                <a:latin typeface="Georgia"/>
                <a:cs typeface="Georgia"/>
              </a:rPr>
              <a:t> </a:t>
            </a:r>
            <a:r>
              <a:rPr dirty="0" sz="4800" spc="265">
                <a:latin typeface="Georgia"/>
                <a:cs typeface="Georgia"/>
              </a:rPr>
              <a:t>(SHORT</a:t>
            </a:r>
            <a:r>
              <a:rPr dirty="0" sz="4800">
                <a:latin typeface="Georgia"/>
                <a:cs typeface="Georgia"/>
              </a:rPr>
              <a:t> </a:t>
            </a:r>
            <a:r>
              <a:rPr dirty="0" sz="4800" spc="380">
                <a:latin typeface="Georgia"/>
                <a:cs typeface="Georgia"/>
              </a:rPr>
              <a:t>STORY)</a:t>
            </a:r>
            <a:endParaRPr sz="48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6470" y="1406207"/>
            <a:ext cx="8719185" cy="2220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020" marR="5080" indent="-20320">
              <a:lnSpc>
                <a:spcPct val="100000"/>
              </a:lnSpc>
              <a:spcBef>
                <a:spcPts val="100"/>
              </a:spcBef>
            </a:pPr>
            <a:r>
              <a:rPr dirty="0" sz="7200" spc="365">
                <a:solidFill>
                  <a:srgbClr val="000000"/>
                </a:solidFill>
                <a:latin typeface="Georgia"/>
                <a:cs typeface="Georgia"/>
              </a:rPr>
              <a:t>RETHINKING</a:t>
            </a:r>
            <a:r>
              <a:rPr dirty="0" sz="7200" spc="5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7200" spc="225">
                <a:solidFill>
                  <a:srgbClr val="000000"/>
                </a:solidFill>
                <a:latin typeface="Georgia"/>
                <a:cs typeface="Georgia"/>
              </a:rPr>
              <a:t>THE </a:t>
            </a:r>
            <a:r>
              <a:rPr dirty="0" sz="7200" spc="330">
                <a:solidFill>
                  <a:srgbClr val="000000"/>
                </a:solidFill>
                <a:latin typeface="Georgia"/>
                <a:cs typeface="Georgia"/>
              </a:rPr>
              <a:t>TOWER</a:t>
            </a:r>
            <a:r>
              <a:rPr dirty="0" sz="7200" spc="8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7200" spc="335">
                <a:solidFill>
                  <a:srgbClr val="000000"/>
                </a:solidFill>
                <a:latin typeface="Georgia"/>
                <a:cs typeface="Georgia"/>
              </a:rPr>
              <a:t>OF</a:t>
            </a:r>
            <a:r>
              <a:rPr dirty="0" sz="7200" spc="7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7200" spc="455">
                <a:solidFill>
                  <a:srgbClr val="000000"/>
                </a:solidFill>
                <a:latin typeface="Georgia"/>
                <a:cs typeface="Georgia"/>
              </a:rPr>
              <a:t>BABEL</a:t>
            </a:r>
            <a:endParaRPr sz="72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5129" y="3511260"/>
            <a:ext cx="11382375" cy="2781300"/>
          </a:xfrm>
          <a:prstGeom prst="rect">
            <a:avLst/>
          </a:prstGeom>
        </p:spPr>
        <p:txBody>
          <a:bodyPr wrap="square" lIns="0" tIns="41846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294"/>
              </a:spcBef>
            </a:pPr>
            <a:r>
              <a:rPr dirty="0" sz="7200" spc="430">
                <a:solidFill>
                  <a:srgbClr val="FFFFFF"/>
                </a:solidFill>
                <a:latin typeface="Arial MT"/>
                <a:cs typeface="Arial MT"/>
              </a:rPr>
              <a:t>“AN</a:t>
            </a:r>
            <a:r>
              <a:rPr dirty="0" sz="7200" spc="-1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7200" spc="95">
                <a:solidFill>
                  <a:srgbClr val="FFFFFF"/>
                </a:solidFill>
                <a:latin typeface="Arial MT"/>
                <a:cs typeface="Arial MT"/>
              </a:rPr>
              <a:t>EARNEST</a:t>
            </a:r>
            <a:r>
              <a:rPr dirty="0" sz="7200" spc="-22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7200" spc="-39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7200" spc="250">
                <a:solidFill>
                  <a:srgbClr val="FFFFFF"/>
                </a:solidFill>
                <a:latin typeface="Arial MT"/>
                <a:cs typeface="Arial MT"/>
              </a:rPr>
              <a:t>ARABLE”</a:t>
            </a:r>
            <a:endParaRPr sz="7200">
              <a:latin typeface="Arial MT"/>
              <a:cs typeface="Arial MT"/>
            </a:endParaRPr>
          </a:p>
          <a:p>
            <a:pPr algn="ctr" marL="185420">
              <a:lnSpc>
                <a:spcPct val="100000"/>
              </a:lnSpc>
              <a:spcBef>
                <a:spcPts val="2660"/>
              </a:spcBef>
            </a:pPr>
            <a:r>
              <a:rPr dirty="0" sz="6000" spc="-100" b="1">
                <a:latin typeface="Arial"/>
                <a:cs typeface="Arial"/>
              </a:rPr>
              <a:t>BY</a:t>
            </a:r>
            <a:r>
              <a:rPr dirty="0" sz="6000" spc="-195" b="1">
                <a:latin typeface="Arial"/>
                <a:cs typeface="Arial"/>
              </a:rPr>
              <a:t> </a:t>
            </a:r>
            <a:r>
              <a:rPr dirty="0" sz="6000" b="1">
                <a:latin typeface="Arial"/>
                <a:cs typeface="Arial"/>
              </a:rPr>
              <a:t>MERLINDA</a:t>
            </a:r>
            <a:r>
              <a:rPr dirty="0" sz="6000" spc="-210" b="1">
                <a:latin typeface="Arial"/>
                <a:cs typeface="Arial"/>
              </a:rPr>
              <a:t> </a:t>
            </a:r>
            <a:r>
              <a:rPr dirty="0" sz="6000" spc="-10" b="1">
                <a:latin typeface="Arial"/>
                <a:cs typeface="Arial"/>
              </a:rPr>
              <a:t>BOBIS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73629" y="214884"/>
            <a:ext cx="74002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7865" indent="-68516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697865" algn="l"/>
              </a:tabLst>
            </a:pPr>
            <a:r>
              <a:rPr dirty="0" sz="4800" spc="74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4800" spc="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800" spc="229">
                <a:solidFill>
                  <a:srgbClr val="FFFFFF"/>
                </a:solidFill>
                <a:latin typeface="Georgia"/>
                <a:cs typeface="Georgia"/>
              </a:rPr>
              <a:t>DIET</a:t>
            </a:r>
            <a:r>
              <a:rPr dirty="0" sz="4800" spc="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800" spc="22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4800" spc="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800" spc="290">
                <a:solidFill>
                  <a:srgbClr val="FFFFFF"/>
                </a:solidFill>
                <a:latin typeface="Georgia"/>
                <a:cs typeface="Georgia"/>
              </a:rPr>
              <a:t>IDENTITY</a:t>
            </a:r>
            <a:endParaRPr sz="48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8600" y="1921573"/>
            <a:ext cx="11376025" cy="295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720" marR="5080" indent="-28765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80208"/>
              <a:buFont typeface="Wingdings"/>
              <a:buChar char=""/>
              <a:tabLst>
                <a:tab pos="299720" algn="l"/>
                <a:tab pos="552450" algn="l"/>
              </a:tabLst>
            </a:pPr>
            <a:r>
              <a:rPr dirty="0" sz="4800">
                <a:latin typeface="Arial MT"/>
                <a:cs typeface="Arial MT"/>
              </a:rPr>
              <a:t>	</a:t>
            </a:r>
            <a:r>
              <a:rPr dirty="0" sz="4800">
                <a:latin typeface="Arial MT"/>
                <a:cs typeface="Arial MT"/>
              </a:rPr>
              <a:t>TASTE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IS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220">
                <a:latin typeface="Arial MT"/>
                <a:cs typeface="Arial MT"/>
              </a:rPr>
              <a:t>A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90">
                <a:latin typeface="Arial MT"/>
                <a:cs typeface="Arial MT"/>
              </a:rPr>
              <a:t>PLEASANT</a:t>
            </a:r>
            <a:r>
              <a:rPr dirty="0" sz="4800" spc="-160">
                <a:latin typeface="Arial MT"/>
                <a:cs typeface="Arial MT"/>
              </a:rPr>
              <a:t> </a:t>
            </a:r>
            <a:r>
              <a:rPr dirty="0" sz="4800" spc="-25">
                <a:latin typeface="Arial MT"/>
                <a:cs typeface="Arial MT"/>
              </a:rPr>
              <a:t>OR </a:t>
            </a:r>
            <a:r>
              <a:rPr dirty="0" sz="4800" spc="105">
                <a:latin typeface="Arial MT"/>
                <a:cs typeface="Arial MT"/>
              </a:rPr>
              <a:t>UNPLEASANT</a:t>
            </a:r>
            <a:r>
              <a:rPr dirty="0" sz="4800" spc="-85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SENSATION </a:t>
            </a:r>
            <a:r>
              <a:rPr dirty="0" sz="4800">
                <a:latin typeface="Arial MT"/>
                <a:cs typeface="Arial MT"/>
              </a:rPr>
              <a:t>TRIGGERED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BY</a:t>
            </a:r>
            <a:r>
              <a:rPr dirty="0" sz="4800" spc="-90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9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NERVES</a:t>
            </a:r>
            <a:r>
              <a:rPr dirty="0" sz="4800" spc="-85">
                <a:latin typeface="Arial MT"/>
                <a:cs typeface="Arial MT"/>
              </a:rPr>
              <a:t> </a:t>
            </a:r>
            <a:r>
              <a:rPr dirty="0" sz="4800" spc="165">
                <a:latin typeface="Arial MT"/>
                <a:cs typeface="Arial MT"/>
              </a:rPr>
              <a:t>IN</a:t>
            </a:r>
            <a:r>
              <a:rPr dirty="0" sz="4800" spc="-90">
                <a:latin typeface="Arial MT"/>
                <a:cs typeface="Arial MT"/>
              </a:rPr>
              <a:t> </a:t>
            </a:r>
            <a:r>
              <a:rPr dirty="0" sz="4800" spc="40">
                <a:latin typeface="Arial MT"/>
                <a:cs typeface="Arial MT"/>
              </a:rPr>
              <a:t>OUR </a:t>
            </a:r>
            <a:r>
              <a:rPr dirty="0" sz="4800" spc="60">
                <a:latin typeface="Arial MT"/>
                <a:cs typeface="Arial MT"/>
              </a:rPr>
              <a:t>TONGUE.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600" y="1932940"/>
            <a:ext cx="11280775" cy="295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720" marR="5080" indent="-28765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80208"/>
              <a:buFont typeface="Wingdings"/>
              <a:buChar char=""/>
              <a:tabLst>
                <a:tab pos="299720" algn="l"/>
                <a:tab pos="552450" algn="l"/>
              </a:tabLst>
            </a:pPr>
            <a:r>
              <a:rPr dirty="0" sz="4800" spc="70">
                <a:latin typeface="Arial MT"/>
                <a:cs typeface="Arial MT"/>
              </a:rPr>
              <a:t>	</a:t>
            </a:r>
            <a:r>
              <a:rPr dirty="0" sz="4800" spc="70">
                <a:latin typeface="Arial MT"/>
                <a:cs typeface="Arial MT"/>
              </a:rPr>
              <a:t>WHEN</a:t>
            </a:r>
            <a:r>
              <a:rPr dirty="0" sz="4800" spc="-16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WE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 spc="130">
                <a:latin typeface="Arial MT"/>
                <a:cs typeface="Arial MT"/>
              </a:rPr>
              <a:t>DISLIKE</a:t>
            </a:r>
            <a:r>
              <a:rPr dirty="0" sz="4800" spc="-165">
                <a:latin typeface="Arial MT"/>
                <a:cs typeface="Arial MT"/>
              </a:rPr>
              <a:t> </a:t>
            </a:r>
            <a:r>
              <a:rPr dirty="0" sz="4800" spc="45">
                <a:latin typeface="Arial MT"/>
                <a:cs typeface="Arial MT"/>
              </a:rPr>
              <a:t>SOMEONE’S </a:t>
            </a:r>
            <a:r>
              <a:rPr dirty="0" sz="4800">
                <a:latin typeface="Arial MT"/>
                <a:cs typeface="Arial MT"/>
              </a:rPr>
              <a:t>FASHION</a:t>
            </a:r>
            <a:r>
              <a:rPr dirty="0" sz="4800" spc="-105">
                <a:latin typeface="Arial MT"/>
                <a:cs typeface="Arial MT"/>
              </a:rPr>
              <a:t> </a:t>
            </a:r>
            <a:r>
              <a:rPr dirty="0" sz="4800" spc="50">
                <a:latin typeface="Arial MT"/>
                <a:cs typeface="Arial MT"/>
              </a:rPr>
              <a:t>SENSE,</a:t>
            </a:r>
            <a:r>
              <a:rPr dirty="0" sz="4800" spc="-10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WE</a:t>
            </a:r>
            <a:r>
              <a:rPr dirty="0" sz="4800" spc="-100">
                <a:latin typeface="Arial MT"/>
                <a:cs typeface="Arial MT"/>
              </a:rPr>
              <a:t> </a:t>
            </a:r>
            <a:r>
              <a:rPr dirty="0" sz="4800" spc="-70">
                <a:latin typeface="Arial MT"/>
                <a:cs typeface="Arial MT"/>
              </a:rPr>
              <a:t>SAY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THAT</a:t>
            </a:r>
            <a:r>
              <a:rPr dirty="0" sz="4800" spc="-105">
                <a:latin typeface="Arial MT"/>
                <a:cs typeface="Arial MT"/>
              </a:rPr>
              <a:t> </a:t>
            </a:r>
            <a:r>
              <a:rPr dirty="0" sz="4800" spc="40">
                <a:latin typeface="Arial MT"/>
                <a:cs typeface="Arial MT"/>
              </a:rPr>
              <a:t>OUR </a:t>
            </a:r>
            <a:r>
              <a:rPr dirty="0" sz="4800">
                <a:latin typeface="Arial MT"/>
                <a:cs typeface="Arial MT"/>
              </a:rPr>
              <a:t>FRIENDS</a:t>
            </a:r>
            <a:r>
              <a:rPr dirty="0" sz="4800" spc="-100">
                <a:latin typeface="Arial MT"/>
                <a:cs typeface="Arial MT"/>
              </a:rPr>
              <a:t> </a:t>
            </a:r>
            <a:r>
              <a:rPr dirty="0" sz="4800" spc="130">
                <a:latin typeface="Arial MT"/>
                <a:cs typeface="Arial MT"/>
              </a:rPr>
              <a:t>HAS</a:t>
            </a:r>
            <a:r>
              <a:rPr dirty="0" sz="4800" spc="-95">
                <a:latin typeface="Arial MT"/>
                <a:cs typeface="Arial MT"/>
              </a:rPr>
              <a:t> </a:t>
            </a:r>
            <a:r>
              <a:rPr dirty="0" sz="4800" spc="590">
                <a:solidFill>
                  <a:srgbClr val="FFFFFF"/>
                </a:solidFill>
                <a:latin typeface="Arial MT"/>
                <a:cs typeface="Arial MT"/>
              </a:rPr>
              <a:t>“</a:t>
            </a:r>
            <a:r>
              <a:rPr dirty="0" sz="4800" spc="-3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05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48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TASTE</a:t>
            </a:r>
            <a:r>
              <a:rPr dirty="0" sz="48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4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endParaRPr sz="4800">
              <a:latin typeface="Arial MT"/>
              <a:cs typeface="Arial MT"/>
            </a:endParaRPr>
          </a:p>
          <a:p>
            <a:pPr marL="299720">
              <a:lnSpc>
                <a:spcPct val="100000"/>
              </a:lnSpc>
              <a:spcBef>
                <a:spcPts val="5"/>
              </a:spcBef>
            </a:pPr>
            <a:r>
              <a:rPr dirty="0" sz="4800" spc="60">
                <a:solidFill>
                  <a:srgbClr val="FFFFFF"/>
                </a:solidFill>
                <a:latin typeface="Arial MT"/>
                <a:cs typeface="Arial MT"/>
              </a:rPr>
              <a:t>CLOTHES.”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Charles Earhon Azañon</dc:creator>
  <dc:title>21st century literature from the Philippines and the world</dc:title>
  <dcterms:created xsi:type="dcterms:W3CDTF">2025-03-11T11:32:20Z</dcterms:created>
  <dcterms:modified xsi:type="dcterms:W3CDTF">2025-03-11T11:32:20Z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2025-03-11T00:00:00Z</vt:filetime>
  </property>
  <property fmtid="{D5CDD505-2E9C-101B-9397-08002B2CF9AE}" pid="5" name="Producer">
    <vt:lpwstr>Microsoft® PowerPoint® 2016</vt:lpwstr>
  </property>
</Properties>
</file>