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61"/>
  </p:notesMasterIdLst>
  <p:sldIdLst>
    <p:sldId id="257" r:id="rId2"/>
    <p:sldId id="258" r:id="rId3"/>
    <p:sldId id="269" r:id="rId4"/>
    <p:sldId id="403" r:id="rId5"/>
    <p:sldId id="406" r:id="rId6"/>
    <p:sldId id="424" r:id="rId7"/>
    <p:sldId id="439" r:id="rId8"/>
    <p:sldId id="407" r:id="rId9"/>
    <p:sldId id="442" r:id="rId10"/>
    <p:sldId id="408" r:id="rId11"/>
    <p:sldId id="440" r:id="rId12"/>
    <p:sldId id="409" r:id="rId13"/>
    <p:sldId id="441" r:id="rId14"/>
    <p:sldId id="410" r:id="rId15"/>
    <p:sldId id="303" r:id="rId16"/>
    <p:sldId id="328" r:id="rId17"/>
    <p:sldId id="427" r:id="rId18"/>
    <p:sldId id="428" r:id="rId19"/>
    <p:sldId id="443" r:id="rId20"/>
    <p:sldId id="429" r:id="rId21"/>
    <p:sldId id="444" r:id="rId22"/>
    <p:sldId id="430" r:id="rId23"/>
    <p:sldId id="445" r:id="rId24"/>
    <p:sldId id="431" r:id="rId25"/>
    <p:sldId id="446" r:id="rId26"/>
    <p:sldId id="425" r:id="rId27"/>
    <p:sldId id="404" r:id="rId28"/>
    <p:sldId id="405" r:id="rId29"/>
    <p:sldId id="271" r:id="rId30"/>
    <p:sldId id="302" r:id="rId31"/>
    <p:sldId id="422" r:id="rId32"/>
    <p:sldId id="423" r:id="rId33"/>
    <p:sldId id="426" r:id="rId34"/>
    <p:sldId id="275" r:id="rId35"/>
    <p:sldId id="276" r:id="rId36"/>
    <p:sldId id="447" r:id="rId37"/>
    <p:sldId id="448" r:id="rId38"/>
    <p:sldId id="449" r:id="rId39"/>
    <p:sldId id="293" r:id="rId40"/>
    <p:sldId id="402" r:id="rId41"/>
    <p:sldId id="420" r:id="rId42"/>
    <p:sldId id="432" r:id="rId43"/>
    <p:sldId id="438"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Lst>
  <p:sldSz cx="12192000" cy="6858000"/>
  <p:notesSz cx="6858000" cy="9144000"/>
  <p:embeddedFontLst>
    <p:embeddedFont>
      <p:font typeface="Cambria Math" panose="02040503050406030204" pitchFamily="18" charset="0"/>
      <p:regular r:id="rId62"/>
    </p:embeddedFont>
    <p:embeddedFont>
      <p:font typeface="Open Sans ExtraBold" panose="020B0604020202020204" charset="0"/>
      <p:bold r:id="rId63"/>
      <p:italic r:id="rId64"/>
      <p:boldItalic r:id="rId65"/>
    </p:embeddedFont>
    <p:embeddedFont>
      <p:font typeface="Open Sans" panose="020B0604020202020204" charset="0"/>
      <p:regular r:id="rId66"/>
      <p:bold r:id="rId67"/>
      <p:italic r:id="rId68"/>
      <p:boldItalic r:id="rId69"/>
    </p:embeddedFont>
    <p:embeddedFont>
      <p:font typeface="Open Sans SemiBold" panose="020B0604020202020204" charset="0"/>
      <p:regular r:id="rId70"/>
      <p:bold r:id="rId71"/>
      <p:italic r:id="rId72"/>
      <p:boldItalic r:id="rId73"/>
    </p:embeddedFont>
    <p:embeddedFont>
      <p:font typeface="Noticia Text" panose="02000503060000020004" pitchFamily="2" charset="0"/>
      <p:regular r:id="rId74"/>
      <p:bold r:id="rId75"/>
    </p:embeddedFont>
    <p:embeddedFont>
      <p:font typeface="Calibri" panose="020F0502020204030204"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B6F03-EBD7-4A84-A0D0-369802B93B1D}">
  <a:tblStyle styleId="{B16B6F03-EBD7-4A84-A0D0-369802B93B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4" autoAdjust="0"/>
    <p:restoredTop sz="94673"/>
  </p:normalViewPr>
  <p:slideViewPr>
    <p:cSldViewPr snapToGrid="0">
      <p:cViewPr varScale="1">
        <p:scale>
          <a:sx n="63" d="100"/>
          <a:sy n="63" d="100"/>
        </p:scale>
        <p:origin x="736" y="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10</a:t>
            </a:fld>
            <a:endParaRPr/>
          </a:p>
        </p:txBody>
      </p:sp>
    </p:spTree>
    <p:extLst>
      <p:ext uri="{BB962C8B-B14F-4D97-AF65-F5344CB8AC3E}">
        <p14:creationId xmlns:p14="http://schemas.microsoft.com/office/powerpoint/2010/main" val="331854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11</a:t>
            </a:fld>
            <a:endParaRPr/>
          </a:p>
        </p:txBody>
      </p:sp>
    </p:spTree>
    <p:extLst>
      <p:ext uri="{BB962C8B-B14F-4D97-AF65-F5344CB8AC3E}">
        <p14:creationId xmlns:p14="http://schemas.microsoft.com/office/powerpoint/2010/main" val="385282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12</a:t>
            </a:fld>
            <a:endParaRPr/>
          </a:p>
        </p:txBody>
      </p:sp>
    </p:spTree>
    <p:extLst>
      <p:ext uri="{BB962C8B-B14F-4D97-AF65-F5344CB8AC3E}">
        <p14:creationId xmlns:p14="http://schemas.microsoft.com/office/powerpoint/2010/main" val="1528915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13</a:t>
            </a:fld>
            <a:endParaRPr/>
          </a:p>
        </p:txBody>
      </p:sp>
    </p:spTree>
    <p:extLst>
      <p:ext uri="{BB962C8B-B14F-4D97-AF65-F5344CB8AC3E}">
        <p14:creationId xmlns:p14="http://schemas.microsoft.com/office/powerpoint/2010/main" val="2256894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14</a:t>
            </a:fld>
            <a:endParaRPr/>
          </a:p>
        </p:txBody>
      </p:sp>
    </p:spTree>
    <p:extLst>
      <p:ext uri="{BB962C8B-B14F-4D97-AF65-F5344CB8AC3E}">
        <p14:creationId xmlns:p14="http://schemas.microsoft.com/office/powerpoint/2010/main" val="399122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15</a:t>
            </a:fld>
            <a:endParaRPr/>
          </a:p>
        </p:txBody>
      </p:sp>
    </p:spTree>
    <p:extLst>
      <p:ext uri="{BB962C8B-B14F-4D97-AF65-F5344CB8AC3E}">
        <p14:creationId xmlns:p14="http://schemas.microsoft.com/office/powerpoint/2010/main" val="2601361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16</a:t>
            </a:fld>
            <a:endParaRPr/>
          </a:p>
        </p:txBody>
      </p:sp>
    </p:spTree>
    <p:extLst>
      <p:ext uri="{BB962C8B-B14F-4D97-AF65-F5344CB8AC3E}">
        <p14:creationId xmlns:p14="http://schemas.microsoft.com/office/powerpoint/2010/main" val="252887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17</a:t>
            </a:fld>
            <a:endParaRPr/>
          </a:p>
        </p:txBody>
      </p:sp>
    </p:spTree>
    <p:extLst>
      <p:ext uri="{BB962C8B-B14F-4D97-AF65-F5344CB8AC3E}">
        <p14:creationId xmlns:p14="http://schemas.microsoft.com/office/powerpoint/2010/main" val="3558055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18</a:t>
            </a:fld>
            <a:endParaRPr/>
          </a:p>
        </p:txBody>
      </p:sp>
    </p:spTree>
    <p:extLst>
      <p:ext uri="{BB962C8B-B14F-4D97-AF65-F5344CB8AC3E}">
        <p14:creationId xmlns:p14="http://schemas.microsoft.com/office/powerpoint/2010/main" val="2060528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19</a:t>
            </a:fld>
            <a:endParaRPr/>
          </a:p>
        </p:txBody>
      </p:sp>
    </p:spTree>
    <p:extLst>
      <p:ext uri="{BB962C8B-B14F-4D97-AF65-F5344CB8AC3E}">
        <p14:creationId xmlns:p14="http://schemas.microsoft.com/office/powerpoint/2010/main" val="127328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9f17e7f05_6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9f17e7f05_6_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49f17e7f05_6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20</a:t>
            </a:fld>
            <a:endParaRPr/>
          </a:p>
        </p:txBody>
      </p:sp>
    </p:spTree>
    <p:extLst>
      <p:ext uri="{BB962C8B-B14F-4D97-AF65-F5344CB8AC3E}">
        <p14:creationId xmlns:p14="http://schemas.microsoft.com/office/powerpoint/2010/main" val="1560102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21</a:t>
            </a:fld>
            <a:endParaRPr/>
          </a:p>
        </p:txBody>
      </p:sp>
    </p:spTree>
    <p:extLst>
      <p:ext uri="{BB962C8B-B14F-4D97-AF65-F5344CB8AC3E}">
        <p14:creationId xmlns:p14="http://schemas.microsoft.com/office/powerpoint/2010/main" val="2266493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22</a:t>
            </a:fld>
            <a:endParaRPr/>
          </a:p>
        </p:txBody>
      </p:sp>
    </p:spTree>
    <p:extLst>
      <p:ext uri="{BB962C8B-B14F-4D97-AF65-F5344CB8AC3E}">
        <p14:creationId xmlns:p14="http://schemas.microsoft.com/office/powerpoint/2010/main" val="1441074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23</a:t>
            </a:fld>
            <a:endParaRPr/>
          </a:p>
        </p:txBody>
      </p:sp>
    </p:spTree>
    <p:extLst>
      <p:ext uri="{BB962C8B-B14F-4D97-AF65-F5344CB8AC3E}">
        <p14:creationId xmlns:p14="http://schemas.microsoft.com/office/powerpoint/2010/main" val="2735852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24</a:t>
            </a:fld>
            <a:endParaRPr/>
          </a:p>
        </p:txBody>
      </p:sp>
    </p:spTree>
    <p:extLst>
      <p:ext uri="{BB962C8B-B14F-4D97-AF65-F5344CB8AC3E}">
        <p14:creationId xmlns:p14="http://schemas.microsoft.com/office/powerpoint/2010/main" val="1642400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25</a:t>
            </a:fld>
            <a:endParaRPr/>
          </a:p>
        </p:txBody>
      </p:sp>
    </p:spTree>
    <p:extLst>
      <p:ext uri="{BB962C8B-B14F-4D97-AF65-F5344CB8AC3E}">
        <p14:creationId xmlns:p14="http://schemas.microsoft.com/office/powerpoint/2010/main" val="1222422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26</a:t>
            </a:fld>
            <a:endParaRPr/>
          </a:p>
        </p:txBody>
      </p:sp>
    </p:spTree>
    <p:extLst>
      <p:ext uri="{BB962C8B-B14F-4D97-AF65-F5344CB8AC3E}">
        <p14:creationId xmlns:p14="http://schemas.microsoft.com/office/powerpoint/2010/main" val="3085215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27</a:t>
            </a:fld>
            <a:endParaRPr/>
          </a:p>
        </p:txBody>
      </p:sp>
    </p:spTree>
    <p:extLst>
      <p:ext uri="{BB962C8B-B14F-4D97-AF65-F5344CB8AC3E}">
        <p14:creationId xmlns:p14="http://schemas.microsoft.com/office/powerpoint/2010/main" val="2727160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28</a:t>
            </a:fld>
            <a:endParaRPr/>
          </a:p>
        </p:txBody>
      </p:sp>
    </p:spTree>
    <p:extLst>
      <p:ext uri="{BB962C8B-B14F-4D97-AF65-F5344CB8AC3E}">
        <p14:creationId xmlns:p14="http://schemas.microsoft.com/office/powerpoint/2010/main" val="73420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30</a:t>
            </a:fld>
            <a:endParaRPr/>
          </a:p>
        </p:txBody>
      </p:sp>
    </p:spTree>
    <p:extLst>
      <p:ext uri="{BB962C8B-B14F-4D97-AF65-F5344CB8AC3E}">
        <p14:creationId xmlns:p14="http://schemas.microsoft.com/office/powerpoint/2010/main" val="3723585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31</a:t>
            </a:fld>
            <a:endParaRPr/>
          </a:p>
        </p:txBody>
      </p:sp>
    </p:spTree>
    <p:extLst>
      <p:ext uri="{BB962C8B-B14F-4D97-AF65-F5344CB8AC3E}">
        <p14:creationId xmlns:p14="http://schemas.microsoft.com/office/powerpoint/2010/main" val="2256758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32</a:t>
            </a:fld>
            <a:endParaRPr/>
          </a:p>
        </p:txBody>
      </p:sp>
    </p:spTree>
    <p:extLst>
      <p:ext uri="{BB962C8B-B14F-4D97-AF65-F5344CB8AC3E}">
        <p14:creationId xmlns:p14="http://schemas.microsoft.com/office/powerpoint/2010/main" val="712847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33</a:t>
            </a:fld>
            <a:endParaRPr/>
          </a:p>
        </p:txBody>
      </p:sp>
    </p:spTree>
    <p:extLst>
      <p:ext uri="{BB962C8B-B14F-4D97-AF65-F5344CB8AC3E}">
        <p14:creationId xmlns:p14="http://schemas.microsoft.com/office/powerpoint/2010/main" val="1502305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ac07853c5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ac07853c5_0_8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1" name="Google Shape;431;g4ac07853c5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4ac07853c5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4ac07853c5_0_9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g4ac07853c5_0_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36</a:t>
            </a:fld>
            <a:endParaRPr/>
          </a:p>
        </p:txBody>
      </p:sp>
    </p:spTree>
    <p:extLst>
      <p:ext uri="{BB962C8B-B14F-4D97-AF65-F5344CB8AC3E}">
        <p14:creationId xmlns:p14="http://schemas.microsoft.com/office/powerpoint/2010/main" val="4235521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37</a:t>
            </a:fld>
            <a:endParaRPr/>
          </a:p>
        </p:txBody>
      </p:sp>
    </p:spTree>
    <p:extLst>
      <p:ext uri="{BB962C8B-B14F-4D97-AF65-F5344CB8AC3E}">
        <p14:creationId xmlns:p14="http://schemas.microsoft.com/office/powerpoint/2010/main" val="3263845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38</a:t>
            </a:fld>
            <a:endParaRPr/>
          </a:p>
        </p:txBody>
      </p:sp>
    </p:spTree>
    <p:extLst>
      <p:ext uri="{BB962C8B-B14F-4D97-AF65-F5344CB8AC3E}">
        <p14:creationId xmlns:p14="http://schemas.microsoft.com/office/powerpoint/2010/main" val="1296258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ac07853c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ac07853c5_0_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4ac07853c5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39</a:t>
            </a:fld>
            <a:endParaRPr/>
          </a:p>
        </p:txBody>
      </p:sp>
    </p:spTree>
    <p:extLst>
      <p:ext uri="{BB962C8B-B14F-4D97-AF65-F5344CB8AC3E}">
        <p14:creationId xmlns:p14="http://schemas.microsoft.com/office/powerpoint/2010/main" val="1212066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a:t>
            </a:fld>
            <a:endParaRPr/>
          </a:p>
        </p:txBody>
      </p:sp>
    </p:spTree>
    <p:extLst>
      <p:ext uri="{BB962C8B-B14F-4D97-AF65-F5344CB8AC3E}">
        <p14:creationId xmlns:p14="http://schemas.microsoft.com/office/powerpoint/2010/main" val="1989498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ac07853c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ac07853c5_0_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4ac07853c5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40</a:t>
            </a:fld>
            <a:endParaRPr/>
          </a:p>
        </p:txBody>
      </p:sp>
    </p:spTree>
    <p:extLst>
      <p:ext uri="{BB962C8B-B14F-4D97-AF65-F5344CB8AC3E}">
        <p14:creationId xmlns:p14="http://schemas.microsoft.com/office/powerpoint/2010/main" val="996606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ac07853c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ac07853c5_0_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4ac07853c5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41</a:t>
            </a:fld>
            <a:endParaRPr/>
          </a:p>
        </p:txBody>
      </p:sp>
    </p:spTree>
    <p:extLst>
      <p:ext uri="{BB962C8B-B14F-4D97-AF65-F5344CB8AC3E}">
        <p14:creationId xmlns:p14="http://schemas.microsoft.com/office/powerpoint/2010/main" val="2229857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ac07853c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ac07853c5_0_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4ac07853c5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42</a:t>
            </a:fld>
            <a:endParaRPr/>
          </a:p>
        </p:txBody>
      </p:sp>
    </p:spTree>
    <p:extLst>
      <p:ext uri="{BB962C8B-B14F-4D97-AF65-F5344CB8AC3E}">
        <p14:creationId xmlns:p14="http://schemas.microsoft.com/office/powerpoint/2010/main" val="3487169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ac07853c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ac07853c5_0_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4ac07853c5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43</a:t>
            </a:fld>
            <a:endParaRPr/>
          </a:p>
        </p:txBody>
      </p:sp>
    </p:spTree>
    <p:extLst>
      <p:ext uri="{BB962C8B-B14F-4D97-AF65-F5344CB8AC3E}">
        <p14:creationId xmlns:p14="http://schemas.microsoft.com/office/powerpoint/2010/main" val="11132217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44</a:t>
            </a:fld>
            <a:endParaRPr/>
          </a:p>
        </p:txBody>
      </p:sp>
    </p:spTree>
    <p:extLst>
      <p:ext uri="{BB962C8B-B14F-4D97-AF65-F5344CB8AC3E}">
        <p14:creationId xmlns:p14="http://schemas.microsoft.com/office/powerpoint/2010/main" val="2969447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45</a:t>
            </a:fld>
            <a:endParaRPr/>
          </a:p>
        </p:txBody>
      </p:sp>
    </p:spTree>
    <p:extLst>
      <p:ext uri="{BB962C8B-B14F-4D97-AF65-F5344CB8AC3E}">
        <p14:creationId xmlns:p14="http://schemas.microsoft.com/office/powerpoint/2010/main" val="1774105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46</a:t>
            </a:fld>
            <a:endParaRPr/>
          </a:p>
        </p:txBody>
      </p:sp>
    </p:spTree>
    <p:extLst>
      <p:ext uri="{BB962C8B-B14F-4D97-AF65-F5344CB8AC3E}">
        <p14:creationId xmlns:p14="http://schemas.microsoft.com/office/powerpoint/2010/main" val="20092698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47</a:t>
            </a:fld>
            <a:endParaRPr/>
          </a:p>
        </p:txBody>
      </p:sp>
    </p:spTree>
    <p:extLst>
      <p:ext uri="{BB962C8B-B14F-4D97-AF65-F5344CB8AC3E}">
        <p14:creationId xmlns:p14="http://schemas.microsoft.com/office/powerpoint/2010/main" val="30146093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48</a:t>
            </a:fld>
            <a:endParaRPr/>
          </a:p>
        </p:txBody>
      </p:sp>
    </p:spTree>
    <p:extLst>
      <p:ext uri="{BB962C8B-B14F-4D97-AF65-F5344CB8AC3E}">
        <p14:creationId xmlns:p14="http://schemas.microsoft.com/office/powerpoint/2010/main" val="4200098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49</a:t>
            </a:fld>
            <a:endParaRPr/>
          </a:p>
        </p:txBody>
      </p:sp>
    </p:spTree>
    <p:extLst>
      <p:ext uri="{BB962C8B-B14F-4D97-AF65-F5344CB8AC3E}">
        <p14:creationId xmlns:p14="http://schemas.microsoft.com/office/powerpoint/2010/main" val="290869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a:t>
            </a:fld>
            <a:endParaRPr/>
          </a:p>
        </p:txBody>
      </p:sp>
    </p:spTree>
    <p:extLst>
      <p:ext uri="{BB962C8B-B14F-4D97-AF65-F5344CB8AC3E}">
        <p14:creationId xmlns:p14="http://schemas.microsoft.com/office/powerpoint/2010/main" val="16425731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50</a:t>
            </a:fld>
            <a:endParaRPr/>
          </a:p>
        </p:txBody>
      </p:sp>
    </p:spTree>
    <p:extLst>
      <p:ext uri="{BB962C8B-B14F-4D97-AF65-F5344CB8AC3E}">
        <p14:creationId xmlns:p14="http://schemas.microsoft.com/office/powerpoint/2010/main" val="4932799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51</a:t>
            </a:fld>
            <a:endParaRPr/>
          </a:p>
        </p:txBody>
      </p:sp>
    </p:spTree>
    <p:extLst>
      <p:ext uri="{BB962C8B-B14F-4D97-AF65-F5344CB8AC3E}">
        <p14:creationId xmlns:p14="http://schemas.microsoft.com/office/powerpoint/2010/main" val="1903994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52</a:t>
            </a:fld>
            <a:endParaRPr/>
          </a:p>
        </p:txBody>
      </p:sp>
    </p:spTree>
    <p:extLst>
      <p:ext uri="{BB962C8B-B14F-4D97-AF65-F5344CB8AC3E}">
        <p14:creationId xmlns:p14="http://schemas.microsoft.com/office/powerpoint/2010/main" val="191077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53</a:t>
            </a:fld>
            <a:endParaRPr/>
          </a:p>
        </p:txBody>
      </p:sp>
    </p:spTree>
    <p:extLst>
      <p:ext uri="{BB962C8B-B14F-4D97-AF65-F5344CB8AC3E}">
        <p14:creationId xmlns:p14="http://schemas.microsoft.com/office/powerpoint/2010/main" val="42879394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54</a:t>
            </a:fld>
            <a:endParaRPr/>
          </a:p>
        </p:txBody>
      </p:sp>
    </p:spTree>
    <p:extLst>
      <p:ext uri="{BB962C8B-B14F-4D97-AF65-F5344CB8AC3E}">
        <p14:creationId xmlns:p14="http://schemas.microsoft.com/office/powerpoint/2010/main" val="2413495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55</a:t>
            </a:fld>
            <a:endParaRPr/>
          </a:p>
        </p:txBody>
      </p:sp>
    </p:spTree>
    <p:extLst>
      <p:ext uri="{BB962C8B-B14F-4D97-AF65-F5344CB8AC3E}">
        <p14:creationId xmlns:p14="http://schemas.microsoft.com/office/powerpoint/2010/main" val="1847510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56</a:t>
            </a:fld>
            <a:endParaRPr/>
          </a:p>
        </p:txBody>
      </p:sp>
    </p:spTree>
    <p:extLst>
      <p:ext uri="{BB962C8B-B14F-4D97-AF65-F5344CB8AC3E}">
        <p14:creationId xmlns:p14="http://schemas.microsoft.com/office/powerpoint/2010/main" val="29714550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57</a:t>
            </a:fld>
            <a:endParaRPr/>
          </a:p>
        </p:txBody>
      </p:sp>
    </p:spTree>
    <p:extLst>
      <p:ext uri="{BB962C8B-B14F-4D97-AF65-F5344CB8AC3E}">
        <p14:creationId xmlns:p14="http://schemas.microsoft.com/office/powerpoint/2010/main" val="38507942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58</a:t>
            </a:fld>
            <a:endParaRPr/>
          </a:p>
        </p:txBody>
      </p:sp>
    </p:spTree>
    <p:extLst>
      <p:ext uri="{BB962C8B-B14F-4D97-AF65-F5344CB8AC3E}">
        <p14:creationId xmlns:p14="http://schemas.microsoft.com/office/powerpoint/2010/main" val="30619761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c0785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ac07853c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4ac07853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59</a:t>
            </a:fld>
            <a:endParaRPr/>
          </a:p>
        </p:txBody>
      </p:sp>
    </p:spTree>
    <p:extLst>
      <p:ext uri="{BB962C8B-B14F-4D97-AF65-F5344CB8AC3E}">
        <p14:creationId xmlns:p14="http://schemas.microsoft.com/office/powerpoint/2010/main" val="159181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6</a:t>
            </a:fld>
            <a:endParaRPr/>
          </a:p>
        </p:txBody>
      </p:sp>
    </p:spTree>
    <p:extLst>
      <p:ext uri="{BB962C8B-B14F-4D97-AF65-F5344CB8AC3E}">
        <p14:creationId xmlns:p14="http://schemas.microsoft.com/office/powerpoint/2010/main" val="4242903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7</a:t>
            </a:fld>
            <a:endParaRPr/>
          </a:p>
        </p:txBody>
      </p:sp>
    </p:spTree>
    <p:extLst>
      <p:ext uri="{BB962C8B-B14F-4D97-AF65-F5344CB8AC3E}">
        <p14:creationId xmlns:p14="http://schemas.microsoft.com/office/powerpoint/2010/main" val="360189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8</a:t>
            </a:fld>
            <a:endParaRPr/>
          </a:p>
        </p:txBody>
      </p:sp>
    </p:spTree>
    <p:extLst>
      <p:ext uri="{BB962C8B-B14F-4D97-AF65-F5344CB8AC3E}">
        <p14:creationId xmlns:p14="http://schemas.microsoft.com/office/powerpoint/2010/main" val="369700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a4722e8cb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a4722e8cb_1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4a4722e8cb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pPr marL="0" lvl="0" indent="0" algn="r" rtl="0">
                <a:spcBef>
                  <a:spcPts val="0"/>
                </a:spcBef>
                <a:spcAft>
                  <a:spcPts val="0"/>
                </a:spcAft>
                <a:buClr>
                  <a:srgbClr val="000000"/>
                </a:buClr>
                <a:buFont typeface="Arial"/>
                <a:buNone/>
              </a:pPr>
              <a:t>9</a:t>
            </a:fld>
            <a:endParaRPr/>
          </a:p>
        </p:txBody>
      </p:sp>
    </p:spTree>
    <p:extLst>
      <p:ext uri="{BB962C8B-B14F-4D97-AF65-F5344CB8AC3E}">
        <p14:creationId xmlns:p14="http://schemas.microsoft.com/office/powerpoint/2010/main" val="259519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TITLE_2_2">
    <p:spTree>
      <p:nvGrpSpPr>
        <p:cNvPr id="1" name="Shape 15"/>
        <p:cNvGrpSpPr/>
        <p:nvPr/>
      </p:nvGrpSpPr>
      <p:grpSpPr>
        <a:xfrm>
          <a:off x="0" y="0"/>
          <a:ext cx="0" cy="0"/>
          <a:chOff x="0" y="0"/>
          <a:chExt cx="0" cy="0"/>
        </a:xfrm>
      </p:grpSpPr>
      <p:pic>
        <p:nvPicPr>
          <p:cNvPr id="16" name="Google Shape;16;p2"/>
          <p:cNvPicPr preferRelativeResize="0"/>
          <p:nvPr/>
        </p:nvPicPr>
        <p:blipFill>
          <a:blip r:embed="rId2">
            <a:alphaModFix/>
          </a:blip>
          <a:stretch>
            <a:fillRect/>
          </a:stretch>
        </p:blipFill>
        <p:spPr>
          <a:xfrm>
            <a:off x="623750" y="838858"/>
            <a:ext cx="2007577" cy="516850"/>
          </a:xfrm>
          <a:prstGeom prst="rect">
            <a:avLst/>
          </a:prstGeom>
          <a:noFill/>
          <a:ln>
            <a:noFill/>
          </a:ln>
        </p:spPr>
      </p:pic>
      <p:sp>
        <p:nvSpPr>
          <p:cNvPr id="17" name="Google Shape;17;p2"/>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minder">
  <p:cSld name="TITLE_1_3_1_1_1_1_1_1_1_1_1_2">
    <p:spTree>
      <p:nvGrpSpPr>
        <p:cNvPr id="1" name="Shape 79"/>
        <p:cNvGrpSpPr/>
        <p:nvPr/>
      </p:nvGrpSpPr>
      <p:grpSpPr>
        <a:xfrm>
          <a:off x="0" y="0"/>
          <a:ext cx="0" cy="0"/>
          <a:chOff x="0" y="0"/>
          <a:chExt cx="0" cy="0"/>
        </a:xfrm>
      </p:grpSpPr>
      <p:sp>
        <p:nvSpPr>
          <p:cNvPr id="80" name="Google Shape;80;p16"/>
          <p:cNvSpPr/>
          <p:nvPr/>
        </p:nvSpPr>
        <p:spPr>
          <a:xfrm flipH="1">
            <a:off x="0" y="0"/>
            <a:ext cx="121920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6"/>
          <p:cNvPicPr preferRelativeResize="0"/>
          <p:nvPr/>
        </p:nvPicPr>
        <p:blipFill>
          <a:blip r:embed="rId2">
            <a:alphaModFix/>
          </a:blip>
          <a:stretch>
            <a:fillRect/>
          </a:stretch>
        </p:blipFill>
        <p:spPr>
          <a:xfrm>
            <a:off x="10504075" y="6097805"/>
            <a:ext cx="1317227" cy="3391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ipper Bottom">
  <p:cSld name="TITLE_1_3_1_1_1_1_1_1_1_1_1_1">
    <p:spTree>
      <p:nvGrpSpPr>
        <p:cNvPr id="1" name="Shape 82"/>
        <p:cNvGrpSpPr/>
        <p:nvPr/>
      </p:nvGrpSpPr>
      <p:grpSpPr>
        <a:xfrm>
          <a:off x="0" y="0"/>
          <a:ext cx="0" cy="0"/>
          <a:chOff x="0" y="0"/>
          <a:chExt cx="0" cy="0"/>
        </a:xfrm>
      </p:grpSpPr>
      <p:sp>
        <p:nvSpPr>
          <p:cNvPr id="83" name="Google Shape;83;p17"/>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a:blip r:embed="rId2">
            <a:alphaModFix/>
          </a:blip>
          <a:stretch>
            <a:fillRect/>
          </a:stretch>
        </p:blipFill>
        <p:spPr>
          <a:xfrm>
            <a:off x="10504075" y="6402605"/>
            <a:ext cx="1317227" cy="3391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7" name="Google Shape;87;p18"/>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3" name="Google Shape;93;p19"/>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94" name="Google Shape;94;p1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9" name="Google Shape;99;p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22"/>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08" name="Google Shape;108;p22"/>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0" name="Google Shape;110;p22"/>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2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6" name="Google Shape;116;p23"/>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3"/>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2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3" name="Google Shape;123;p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8" name="Google Shape;128;p25"/>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ives 1">
  <p:cSld name="TITLE_3">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433799" y="5716674"/>
            <a:ext cx="1649401" cy="424625"/>
          </a:xfrm>
          <a:prstGeom prst="rect">
            <a:avLst/>
          </a:prstGeom>
          <a:noFill/>
          <a:ln>
            <a:noFill/>
          </a:ln>
        </p:spPr>
      </p:pic>
      <p:sp>
        <p:nvSpPr>
          <p:cNvPr id="20" name="Google Shape;20;p3"/>
          <p:cNvSpPr/>
          <p:nvPr/>
        </p:nvSpPr>
        <p:spPr>
          <a:xfrm flipH="1">
            <a:off x="3551450" y="0"/>
            <a:ext cx="86406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3"/>
          <p:cNvPicPr preferRelativeResize="0"/>
          <p:nvPr/>
        </p:nvPicPr>
        <p:blipFill>
          <a:blip r:embed="rId3">
            <a:alphaModFix/>
          </a:blip>
          <a:stretch>
            <a:fillRect/>
          </a:stretch>
        </p:blipFill>
        <p:spPr>
          <a:xfrm>
            <a:off x="281400" y="744450"/>
            <a:ext cx="1227876" cy="1126551"/>
          </a:xfrm>
          <a:prstGeom prst="rect">
            <a:avLst/>
          </a:prstGeom>
          <a:noFill/>
          <a:ln>
            <a:noFill/>
          </a:ln>
        </p:spPr>
      </p:pic>
      <p:sp>
        <p:nvSpPr>
          <p:cNvPr id="22" name="Google Shape;22;p3"/>
          <p:cNvSpPr txBox="1"/>
          <p:nvPr/>
        </p:nvSpPr>
        <p:spPr>
          <a:xfrm>
            <a:off x="326693" y="1947197"/>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600" b="1">
                <a:solidFill>
                  <a:srgbClr val="0B5394"/>
                </a:solidFill>
                <a:latin typeface="Open Sans"/>
                <a:ea typeface="Open Sans"/>
                <a:cs typeface="Open Sans"/>
                <a:sym typeface="Open Sans"/>
              </a:rPr>
              <a:t>Objectives</a:t>
            </a:r>
            <a:endParaRPr sz="3600" b="1">
              <a:solidFill>
                <a:srgbClr val="0B5394"/>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5" name="Google Shape;135;p26"/>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6" name="Google Shape;136;p26"/>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7" name="Google Shape;137;p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2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42" name="Google Shape;142;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2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48" name="Google Shape;148;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9" name="Google Shape;149;p2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2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Break">
  <p:cSld name="TITLE_2">
    <p:spTree>
      <p:nvGrpSpPr>
        <p:cNvPr id="1"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433799" y="5716674"/>
            <a:ext cx="1649401" cy="424625"/>
          </a:xfrm>
          <a:prstGeom prst="rect">
            <a:avLst/>
          </a:prstGeom>
          <a:noFill/>
          <a:ln>
            <a:noFill/>
          </a:ln>
        </p:spPr>
      </p:pic>
      <p:sp>
        <p:nvSpPr>
          <p:cNvPr id="25" name="Google Shape;25;p4"/>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ectives 2">
  <p:cSld name="TITLE_1">
    <p:spTree>
      <p:nvGrpSpPr>
        <p:cNvPr id="1" name="Shape 26"/>
        <p:cNvGrpSpPr/>
        <p:nvPr/>
      </p:nvGrpSpPr>
      <p:grpSpPr>
        <a:xfrm>
          <a:off x="0" y="0"/>
          <a:ext cx="0" cy="0"/>
          <a:chOff x="0" y="0"/>
          <a:chExt cx="0" cy="0"/>
        </a:xfrm>
      </p:grpSpPr>
      <p:sp>
        <p:nvSpPr>
          <p:cNvPr id="27" name="Google Shape;27;p5"/>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a:blip r:embed="rId2">
            <a:alphaModFix/>
          </a:blip>
          <a:stretch>
            <a:fillRect/>
          </a:stretch>
        </p:blipFill>
        <p:spPr>
          <a:xfrm>
            <a:off x="10200700" y="740900"/>
            <a:ext cx="1317227" cy="339100"/>
          </a:xfrm>
          <a:prstGeom prst="rect">
            <a:avLst/>
          </a:prstGeom>
          <a:noFill/>
          <a:ln>
            <a:noFill/>
          </a:ln>
        </p:spPr>
      </p:pic>
      <p:sp>
        <p:nvSpPr>
          <p:cNvPr id="29" name="Google Shape;29;p5"/>
          <p:cNvSpPr txBox="1"/>
          <p:nvPr/>
        </p:nvSpPr>
        <p:spPr>
          <a:xfrm>
            <a:off x="11845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Objectives</a:t>
            </a:r>
            <a:endParaRPr sz="3000" b="1">
              <a:solidFill>
                <a:srgbClr val="FFFFFF"/>
              </a:solidFill>
              <a:latin typeface="Open Sans"/>
              <a:ea typeface="Open Sans"/>
              <a:cs typeface="Open Sans"/>
              <a:sym typeface="Open Sans"/>
            </a:endParaRPr>
          </a:p>
        </p:txBody>
      </p:sp>
      <p:pic>
        <p:nvPicPr>
          <p:cNvPr id="30" name="Google Shape;30;p5"/>
          <p:cNvPicPr preferRelativeResize="0"/>
          <p:nvPr/>
        </p:nvPicPr>
        <p:blipFill>
          <a:blip r:embed="rId3">
            <a:alphaModFix/>
          </a:blip>
          <a:stretch>
            <a:fillRect/>
          </a:stretch>
        </p:blipFill>
        <p:spPr>
          <a:xfrm>
            <a:off x="345075" y="366550"/>
            <a:ext cx="870426" cy="798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y Points">
  <p:cSld name="TITLE_1_4">
    <p:spTree>
      <p:nvGrpSpPr>
        <p:cNvPr id="1" name="Shape 36"/>
        <p:cNvGrpSpPr/>
        <p:nvPr/>
      </p:nvGrpSpPr>
      <p:grpSpPr>
        <a:xfrm>
          <a:off x="0" y="0"/>
          <a:ext cx="0" cy="0"/>
          <a:chOff x="0" y="0"/>
          <a:chExt cx="0" cy="0"/>
        </a:xfrm>
      </p:grpSpPr>
      <p:sp>
        <p:nvSpPr>
          <p:cNvPr id="37" name="Google Shape;37;p7"/>
          <p:cNvSpPr/>
          <p:nvPr/>
        </p:nvSpPr>
        <p:spPr>
          <a:xfrm flipH="1">
            <a:off x="0" y="0"/>
            <a:ext cx="12192000" cy="1307400"/>
          </a:xfrm>
          <a:prstGeom prst="rect">
            <a:avLst/>
          </a:prstGeom>
          <a:solidFill>
            <a:srgbClr val="DD7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7"/>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39" name="Google Shape;39;p7"/>
          <p:cNvPicPr preferRelativeResize="0"/>
          <p:nvPr/>
        </p:nvPicPr>
        <p:blipFill>
          <a:blip r:embed="rId3">
            <a:alphaModFix/>
          </a:blip>
          <a:stretch>
            <a:fillRect/>
          </a:stretch>
        </p:blipFill>
        <p:spPr>
          <a:xfrm>
            <a:off x="196950" y="211850"/>
            <a:ext cx="1017724" cy="1095500"/>
          </a:xfrm>
          <a:prstGeom prst="rect">
            <a:avLst/>
          </a:prstGeom>
          <a:noFill/>
          <a:ln>
            <a:noFill/>
          </a:ln>
        </p:spPr>
      </p:pic>
      <p:sp>
        <p:nvSpPr>
          <p:cNvPr id="40" name="Google Shape;40;p7"/>
          <p:cNvSpPr txBox="1"/>
          <p:nvPr/>
        </p:nvSpPr>
        <p:spPr>
          <a:xfrm>
            <a:off x="9559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Key Points</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y it! Solution">
  <p:cSld name="TITLE_1_3_1">
    <p:spTree>
      <p:nvGrpSpPr>
        <p:cNvPr id="1" name="Shape 46"/>
        <p:cNvGrpSpPr/>
        <p:nvPr/>
      </p:nvGrpSpPr>
      <p:grpSpPr>
        <a:xfrm>
          <a:off x="0" y="0"/>
          <a:ext cx="0" cy="0"/>
          <a:chOff x="0" y="0"/>
          <a:chExt cx="0" cy="0"/>
        </a:xfrm>
      </p:grpSpPr>
      <p:sp>
        <p:nvSpPr>
          <p:cNvPr id="47" name="Google Shape;47;p9"/>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Google Shape;48;p9"/>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49" name="Google Shape;49;p9"/>
          <p:cNvPicPr preferRelativeResize="0"/>
          <p:nvPr/>
        </p:nvPicPr>
        <p:blipFill>
          <a:blip r:embed="rId3">
            <a:alphaModFix/>
          </a:blip>
          <a:stretch>
            <a:fillRect/>
          </a:stretch>
        </p:blipFill>
        <p:spPr>
          <a:xfrm>
            <a:off x="310800" y="351425"/>
            <a:ext cx="973398" cy="955975"/>
          </a:xfrm>
          <a:prstGeom prst="rect">
            <a:avLst/>
          </a:prstGeom>
          <a:noFill/>
          <a:ln>
            <a:noFill/>
          </a:ln>
        </p:spPr>
      </p:pic>
      <p:sp>
        <p:nvSpPr>
          <p:cNvPr id="50" name="Google Shape;50;p9"/>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 you understand?">
  <p:cSld name="TITLE_1_3_1_1_1">
    <p:spTree>
      <p:nvGrpSpPr>
        <p:cNvPr id="1" name="Shape 56"/>
        <p:cNvGrpSpPr/>
        <p:nvPr/>
      </p:nvGrpSpPr>
      <p:grpSpPr>
        <a:xfrm>
          <a:off x="0" y="0"/>
          <a:ext cx="0" cy="0"/>
          <a:chOff x="0" y="0"/>
          <a:chExt cx="0" cy="0"/>
        </a:xfrm>
      </p:grpSpPr>
      <p:sp>
        <p:nvSpPr>
          <p:cNvPr id="57" name="Google Shape;57;p11"/>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1"/>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9" name="Google Shape;59;p11"/>
          <p:cNvPicPr preferRelativeResize="0"/>
          <p:nvPr/>
        </p:nvPicPr>
        <p:blipFill>
          <a:blip r:embed="rId3">
            <a:alphaModFix/>
          </a:blip>
          <a:stretch>
            <a:fillRect/>
          </a:stretch>
        </p:blipFill>
        <p:spPr>
          <a:xfrm>
            <a:off x="301225" y="298175"/>
            <a:ext cx="997975" cy="1009226"/>
          </a:xfrm>
          <a:prstGeom prst="rect">
            <a:avLst/>
          </a:prstGeom>
          <a:noFill/>
          <a:ln>
            <a:noFill/>
          </a:ln>
        </p:spPr>
      </p:pic>
      <p:sp>
        <p:nvSpPr>
          <p:cNvPr id="60" name="Google Shape;60;p11"/>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Let’s Practice!</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 about it!">
  <p:cSld name="TITLE_1_3_1_1_1_1_1">
    <p:spTree>
      <p:nvGrpSpPr>
        <p:cNvPr id="1" name="Shape 66"/>
        <p:cNvGrpSpPr/>
        <p:nvPr/>
      </p:nvGrpSpPr>
      <p:grpSpPr>
        <a:xfrm>
          <a:off x="0" y="0"/>
          <a:ext cx="0" cy="0"/>
          <a:chOff x="0" y="0"/>
          <a:chExt cx="0" cy="0"/>
        </a:xfrm>
      </p:grpSpPr>
      <p:sp>
        <p:nvSpPr>
          <p:cNvPr id="67" name="Google Shape;67;p13"/>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3"/>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69" name="Google Shape;69;p13"/>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70" name="Google Shape;70;p13"/>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Learn about It!</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ipper side">
  <p:cSld name="TITLE_1_3_1_1_1_1_1_1_1_1">
    <p:spTree>
      <p:nvGrpSpPr>
        <p:cNvPr id="1" name="Shape 76"/>
        <p:cNvGrpSpPr/>
        <p:nvPr/>
      </p:nvGrpSpPr>
      <p:grpSpPr>
        <a:xfrm>
          <a:off x="0" y="0"/>
          <a:ext cx="0" cy="0"/>
          <a:chOff x="0" y="0"/>
          <a:chExt cx="0" cy="0"/>
        </a:xfrm>
      </p:grpSpPr>
      <p:sp>
        <p:nvSpPr>
          <p:cNvPr id="77" name="Google Shape;77;p15"/>
          <p:cNvSpPr/>
          <p:nvPr/>
        </p:nvSpPr>
        <p:spPr>
          <a:xfrm flipH="1">
            <a:off x="10438200" y="0"/>
            <a:ext cx="1753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5"/>
          <p:cNvPicPr preferRelativeResize="0"/>
          <p:nvPr/>
        </p:nvPicPr>
        <p:blipFill>
          <a:blip r:embed="rId2">
            <a:alphaModFix/>
          </a:blip>
          <a:stretch>
            <a:fillRect/>
          </a:stretch>
        </p:blipFill>
        <p:spPr>
          <a:xfrm>
            <a:off x="10656475" y="5945405"/>
            <a:ext cx="1317227" cy="339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9"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txBox="1"/>
          <p:nvPr/>
        </p:nvSpPr>
        <p:spPr>
          <a:xfrm>
            <a:off x="671360" y="3225476"/>
            <a:ext cx="7267379" cy="50324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6600" b="1" dirty="0" smtClean="0">
              <a:solidFill>
                <a:srgbClr val="00B0F0"/>
              </a:solidFill>
              <a:latin typeface="Noticia Text" panose="02000503060000020004" pitchFamily="2" charset="0"/>
              <a:ea typeface="Open Sans SemiBold"/>
              <a:cs typeface="Open Sans SemiBold"/>
              <a:sym typeface="Open Sans SemiBold"/>
            </a:endParaRPr>
          </a:p>
          <a:p>
            <a:pPr marL="0" lvl="0" indent="0" algn="l" rtl="0">
              <a:spcBef>
                <a:spcPts val="0"/>
              </a:spcBef>
              <a:spcAft>
                <a:spcPts val="0"/>
              </a:spcAft>
              <a:buNone/>
            </a:pPr>
            <a:endParaRPr lang="en-US" sz="6600" b="1" dirty="0" smtClean="0">
              <a:solidFill>
                <a:srgbClr val="00B0F0"/>
              </a:solidFill>
              <a:latin typeface="Noticia Text" panose="02000503060000020004" pitchFamily="2" charset="0"/>
              <a:ea typeface="Open Sans SemiBold"/>
              <a:cs typeface="Open Sans SemiBold"/>
              <a:sym typeface="Open Sans SemiBold"/>
            </a:endParaRPr>
          </a:p>
          <a:p>
            <a:pPr marL="0" lvl="0" indent="0" algn="l" rtl="0">
              <a:spcBef>
                <a:spcPts val="0"/>
              </a:spcBef>
              <a:spcAft>
                <a:spcPts val="0"/>
              </a:spcAft>
              <a:buNone/>
            </a:pPr>
            <a:r>
              <a:rPr lang="en-US" sz="6600" b="1" dirty="0" smtClean="0">
                <a:solidFill>
                  <a:srgbClr val="00B0F0"/>
                </a:solidFill>
                <a:latin typeface="Noticia Text" panose="02000503060000020004" pitchFamily="2" charset="0"/>
                <a:ea typeface="Open Sans ExtraBold"/>
                <a:cs typeface="Open Sans ExtraBold"/>
                <a:sym typeface="Open Sans ExtraBold"/>
              </a:rPr>
              <a:t>PARAMETER, STATISTIC, AND SAMPLING PLAN</a:t>
            </a:r>
            <a:endParaRPr lang="en-US" sz="6600" b="1" dirty="0">
              <a:solidFill>
                <a:srgbClr val="00B0F0"/>
              </a:solidFill>
              <a:latin typeface="Noticia Text" panose="02000503060000020004" pitchFamily="2" charset="0"/>
            </a:endParaRPr>
          </a:p>
        </p:txBody>
      </p:sp>
      <p:sp>
        <p:nvSpPr>
          <p:cNvPr id="2" name="Rectangle 1"/>
          <p:cNvSpPr/>
          <p:nvPr/>
        </p:nvSpPr>
        <p:spPr>
          <a:xfrm>
            <a:off x="0" y="0"/>
            <a:ext cx="9895840" cy="1625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wipe(down)">
                                      <p:cBhvr>
                                        <p:cTn id="7" dur="580">
                                          <p:stCondLst>
                                            <p:cond delay="0"/>
                                          </p:stCondLst>
                                        </p:cTn>
                                        <p:tgtEl>
                                          <p:spTgt spid="300"/>
                                        </p:tgtEl>
                                      </p:cBhvr>
                                    </p:animEffect>
                                    <p:anim calcmode="lin" valueType="num">
                                      <p:cBhvr>
                                        <p:cTn id="8" dur="1822" tmFilter="0,0; 0.14,0.36; 0.43,0.73; 0.71,0.91; 1.0,1.0">
                                          <p:stCondLst>
                                            <p:cond delay="0"/>
                                          </p:stCondLst>
                                        </p:cTn>
                                        <p:tgtEl>
                                          <p:spTgt spid="30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0"/>
                                        </p:tgtEl>
                                        <p:attrNameLst>
                                          <p:attrName>ppt_y</p:attrName>
                                        </p:attrNameLst>
                                      </p:cBhvr>
                                      <p:tavLst>
                                        <p:tav tm="0" fmla="#ppt_y-sin(pi*$)/81">
                                          <p:val>
                                            <p:fltVal val="0"/>
                                          </p:val>
                                        </p:tav>
                                        <p:tav tm="100000">
                                          <p:val>
                                            <p:fltVal val="1"/>
                                          </p:val>
                                        </p:tav>
                                      </p:tavLst>
                                    </p:anim>
                                    <p:animScale>
                                      <p:cBhvr>
                                        <p:cTn id="13" dur="26">
                                          <p:stCondLst>
                                            <p:cond delay="650"/>
                                          </p:stCondLst>
                                        </p:cTn>
                                        <p:tgtEl>
                                          <p:spTgt spid="300"/>
                                        </p:tgtEl>
                                      </p:cBhvr>
                                      <p:to x="100000" y="60000"/>
                                    </p:animScale>
                                    <p:animScale>
                                      <p:cBhvr>
                                        <p:cTn id="14" dur="166" decel="50000">
                                          <p:stCondLst>
                                            <p:cond delay="676"/>
                                          </p:stCondLst>
                                        </p:cTn>
                                        <p:tgtEl>
                                          <p:spTgt spid="300"/>
                                        </p:tgtEl>
                                      </p:cBhvr>
                                      <p:to x="100000" y="100000"/>
                                    </p:animScale>
                                    <p:animScale>
                                      <p:cBhvr>
                                        <p:cTn id="15" dur="26">
                                          <p:stCondLst>
                                            <p:cond delay="1312"/>
                                          </p:stCondLst>
                                        </p:cTn>
                                        <p:tgtEl>
                                          <p:spTgt spid="300"/>
                                        </p:tgtEl>
                                      </p:cBhvr>
                                      <p:to x="100000" y="80000"/>
                                    </p:animScale>
                                    <p:animScale>
                                      <p:cBhvr>
                                        <p:cTn id="16" dur="166" decel="50000">
                                          <p:stCondLst>
                                            <p:cond delay="1338"/>
                                          </p:stCondLst>
                                        </p:cTn>
                                        <p:tgtEl>
                                          <p:spTgt spid="300"/>
                                        </p:tgtEl>
                                      </p:cBhvr>
                                      <p:to x="100000" y="100000"/>
                                    </p:animScale>
                                    <p:animScale>
                                      <p:cBhvr>
                                        <p:cTn id="17" dur="26">
                                          <p:stCondLst>
                                            <p:cond delay="1642"/>
                                          </p:stCondLst>
                                        </p:cTn>
                                        <p:tgtEl>
                                          <p:spTgt spid="300"/>
                                        </p:tgtEl>
                                      </p:cBhvr>
                                      <p:to x="100000" y="90000"/>
                                    </p:animScale>
                                    <p:animScale>
                                      <p:cBhvr>
                                        <p:cTn id="18" dur="166" decel="50000">
                                          <p:stCondLst>
                                            <p:cond delay="1668"/>
                                          </p:stCondLst>
                                        </p:cTn>
                                        <p:tgtEl>
                                          <p:spTgt spid="300"/>
                                        </p:tgtEl>
                                      </p:cBhvr>
                                      <p:to x="100000" y="100000"/>
                                    </p:animScale>
                                    <p:animScale>
                                      <p:cBhvr>
                                        <p:cTn id="19" dur="26">
                                          <p:stCondLst>
                                            <p:cond delay="1808"/>
                                          </p:stCondLst>
                                        </p:cTn>
                                        <p:tgtEl>
                                          <p:spTgt spid="300"/>
                                        </p:tgtEl>
                                      </p:cBhvr>
                                      <p:to x="100000" y="95000"/>
                                    </p:animScale>
                                    <p:animScale>
                                      <p:cBhvr>
                                        <p:cTn id="20" dur="166" decel="50000">
                                          <p:stCondLst>
                                            <p:cond delay="1834"/>
                                          </p:stCondLst>
                                        </p:cTn>
                                        <p:tgtEl>
                                          <p:spTgt spid="3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59097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5255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Cluster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The population is first divided into separate groups called </a:t>
            </a:r>
            <a:r>
              <a:rPr lang="en-PH" sz="2000" b="1" dirty="0">
                <a:latin typeface="Noticia Text" panose="02000503060000020004" pitchFamily="2" charset="0"/>
                <a:ea typeface="Open Sans"/>
                <a:cs typeface="Open Sans"/>
                <a:sym typeface="Open Sans"/>
              </a:rPr>
              <a:t>clusters</a:t>
            </a:r>
            <a:r>
              <a:rPr lang="en-PH" sz="2000" dirty="0">
                <a:latin typeface="Noticia Text" panose="02000503060000020004" pitchFamily="2" charset="0"/>
                <a:ea typeface="Open Sans"/>
                <a:cs typeface="Open Sans"/>
                <a:sym typeface="Open Sans"/>
              </a:rPr>
              <a:t>. Then, a simple random sample of clusters from the available clusters in the population is selected.</a:t>
            </a: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662922"/>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If the population is composed of all the senior citizens from Metro Manila, the clusters could be senior citizens from the different municipalities and cities in Metro Manila.</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Data is then gathered from selected clusters, like 5 cities.</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6</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8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8">
                                            <p:txEl>
                                              <p:pRg st="0" end="0"/>
                                            </p:txEl>
                                          </p:spTgt>
                                        </p:tgtEl>
                                        <p:attrNameLst>
                                          <p:attrName>style.visibility</p:attrName>
                                        </p:attrNameLst>
                                      </p:cBhvr>
                                      <p:to>
                                        <p:strVal val="visible"/>
                                      </p:to>
                                    </p:set>
                                    <p:anim calcmode="lin" valueType="num">
                                      <p:cBhvr additive="base">
                                        <p:cTn id="23"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8">
                                            <p:txEl>
                                              <p:pRg st="1" end="1"/>
                                            </p:txEl>
                                          </p:spTgt>
                                        </p:tgtEl>
                                        <p:attrNameLst>
                                          <p:attrName>style.visibility</p:attrName>
                                        </p:attrNameLst>
                                      </p:cBhvr>
                                      <p:to>
                                        <p:strVal val="visible"/>
                                      </p:to>
                                    </p:set>
                                    <p:animEffect transition="in" filter="fade">
                                      <p:cBhvr>
                                        <p:cTn id="29" dur="500"/>
                                        <p:tgtEl>
                                          <p:spTgt spid="388">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88">
                                            <p:txEl>
                                              <p:pRg st="2" end="2"/>
                                            </p:txEl>
                                          </p:spTgt>
                                        </p:tgtEl>
                                        <p:attrNameLst>
                                          <p:attrName>style.visibility</p:attrName>
                                        </p:attrNameLst>
                                      </p:cBhvr>
                                      <p:to>
                                        <p:strVal val="visible"/>
                                      </p:to>
                                    </p:set>
                                    <p:animEffect transition="in" filter="fade">
                                      <p:cBhvr>
                                        <p:cTn id="32" dur="500"/>
                                        <p:tgtEl>
                                          <p:spTgt spid="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luster sampli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4" y="1649094"/>
            <a:ext cx="6356985" cy="499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824899"/>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1743250" y="1903424"/>
                <a:ext cx="9890700" cy="15255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1-in-</a:t>
                </a:r>
                <a14:m>
                  <m:oMath xmlns:m="http://schemas.openxmlformats.org/officeDocument/2006/math">
                    <m:r>
                      <a:rPr lang="en-PH" sz="3000" b="1" i="1" smtClean="0">
                        <a:latin typeface="Cambria Math" panose="02040503050406030204" pitchFamily="18" charset="0"/>
                        <a:ea typeface="Open Sans"/>
                        <a:cs typeface="Open Sans"/>
                        <a:sym typeface="Open Sans"/>
                      </a:rPr>
                      <m:t>𝒌</m:t>
                    </m:r>
                  </m:oMath>
                </a14:m>
                <a:r>
                  <a:rPr lang="en-PH" sz="3000" b="1" dirty="0">
                    <a:latin typeface="Noticia Text" panose="02000503060000020004" pitchFamily="2" charset="0"/>
                    <a:ea typeface="Open Sans"/>
                    <a:cs typeface="Open Sans"/>
                    <a:sym typeface="Open Sans"/>
                  </a:rPr>
                  <a:t> Systematic Random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This involves the random selection of one of the first </a:t>
                </a:r>
                <a14:m>
                  <m:oMath xmlns:m="http://schemas.openxmlformats.org/officeDocument/2006/math">
                    <m:r>
                      <a:rPr lang="en-PH" sz="2000" b="0" i="1" smtClean="0">
                        <a:latin typeface="Cambria Math" panose="02040503050406030204" pitchFamily="18" charset="0"/>
                        <a:ea typeface="Open Sans"/>
                        <a:cs typeface="Open Sans"/>
                        <a:sym typeface="Open Sans"/>
                      </a:rPr>
                      <m:t>𝑘</m:t>
                    </m:r>
                  </m:oMath>
                </a14:m>
                <a:r>
                  <a:rPr lang="en-PH" sz="2000" dirty="0">
                    <a:latin typeface="Noticia Text" panose="02000503060000020004" pitchFamily="2" charset="0"/>
                    <a:ea typeface="Open Sans"/>
                    <a:cs typeface="Open Sans"/>
                    <a:sym typeface="Open Sans"/>
                  </a:rPr>
                  <a:t> elements in an ordered population, and then the systematic selection of every </a:t>
                </a:r>
                <a14:m>
                  <m:oMath xmlns:m="http://schemas.openxmlformats.org/officeDocument/2006/math">
                    <m:r>
                      <a:rPr lang="en-PH" sz="2000" b="0" i="1" smtClean="0">
                        <a:latin typeface="Cambria Math" panose="02040503050406030204" pitchFamily="18" charset="0"/>
                        <a:ea typeface="Open Sans"/>
                        <a:cs typeface="Open Sans"/>
                        <a:sym typeface="Open Sans"/>
                      </a:rPr>
                      <m:t>𝑘</m:t>
                    </m:r>
                  </m:oMath>
                </a14:m>
                <a:r>
                  <a:rPr lang="en-PH" sz="2000" dirty="0" err="1">
                    <a:latin typeface="Noticia Text" panose="02000503060000020004" pitchFamily="2" charset="0"/>
                    <a:ea typeface="Open Sans"/>
                    <a:cs typeface="Open Sans"/>
                    <a:sym typeface="Open Sans"/>
                  </a:rPr>
                  <a:t>th</a:t>
                </a:r>
                <a:r>
                  <a:rPr lang="en-PH" sz="2000" dirty="0">
                    <a:latin typeface="Noticia Text" panose="02000503060000020004" pitchFamily="2" charset="0"/>
                    <a:ea typeface="Open Sans"/>
                    <a:cs typeface="Open Sans"/>
                    <a:sym typeface="Open Sans"/>
                  </a:rPr>
                  <a:t> element thereafter.</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The value of </a:t>
                </a:r>
                <a14:m>
                  <m:oMath xmlns:m="http://schemas.openxmlformats.org/officeDocument/2006/math">
                    <m:r>
                      <a:rPr lang="en-PH" sz="2000" b="0" i="1" smtClean="0">
                        <a:latin typeface="Cambria Math" panose="02040503050406030204" pitchFamily="18" charset="0"/>
                        <a:ea typeface="Open Sans"/>
                        <a:cs typeface="Open Sans"/>
                        <a:sym typeface="Open Sans"/>
                      </a:rPr>
                      <m:t>𝑘</m:t>
                    </m:r>
                  </m:oMath>
                </a14:m>
                <a:r>
                  <a:rPr lang="en-PH" sz="2000" dirty="0">
                    <a:latin typeface="Noticia Text" panose="02000503060000020004" pitchFamily="2" charset="0"/>
                    <a:ea typeface="Open Sans"/>
                    <a:cs typeface="Open Sans"/>
                    <a:sym typeface="Open Sans"/>
                  </a:rPr>
                  <a:t> is first calculated by dividing the population size by the sample size.</a:t>
                </a: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1743250" y="1903424"/>
                <a:ext cx="9890700" cy="1525576"/>
              </a:xfrm>
              <a:prstGeom prst="rect">
                <a:avLst/>
              </a:prstGeom>
              <a:blipFill>
                <a:blip r:embed="rId3"/>
                <a:stretch>
                  <a:fillRect l="-1480" t="-1992" b="-25896"/>
                </a:stretch>
              </a:blipFill>
              <a:ln>
                <a:noFill/>
              </a:ln>
            </p:spPr>
            <p:txBody>
              <a:bodyPr/>
              <a:lstStyle/>
              <a:p>
                <a:r>
                  <a:rPr lang="en-US">
                    <a:noFill/>
                  </a:rPr>
                  <a:t> </a:t>
                </a:r>
              </a:p>
            </p:txBody>
          </p:sp>
        </mc:Fallback>
      </mc:AlternateContent>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662922"/>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Suppose there are 500 grade 5 students and you need to select 50 students as your sample.</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Dividing the population size 500 by the sample size 50, we get 10. That means, every 10th student will be included in the sample.</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7</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49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85">
                                            <p:txEl>
                                              <p:pRg st="2" end="2"/>
                                            </p:txEl>
                                          </p:spTgt>
                                        </p:tgtEl>
                                        <p:attrNameLst>
                                          <p:attrName>style.visibility</p:attrName>
                                        </p:attrNameLst>
                                      </p:cBhvr>
                                      <p:to>
                                        <p:strVal val="visible"/>
                                      </p:to>
                                    </p:set>
                                    <p:animEffect transition="in" filter="barn(inVertical)">
                                      <p:cBhvr>
                                        <p:cTn id="21" dur="500"/>
                                        <p:tgtEl>
                                          <p:spTgt spid="38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88">
                                            <p:txEl>
                                              <p:pRg st="0" end="0"/>
                                            </p:txEl>
                                          </p:spTgt>
                                        </p:tgtEl>
                                        <p:attrNameLst>
                                          <p:attrName>style.visibility</p:attrName>
                                        </p:attrNameLst>
                                      </p:cBhvr>
                                      <p:to>
                                        <p:strVal val="visible"/>
                                      </p:to>
                                    </p:set>
                                    <p:anim calcmode="lin" valueType="num">
                                      <p:cBhvr additive="base">
                                        <p:cTn id="26"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8">
                                            <p:txEl>
                                              <p:pRg st="1" end="1"/>
                                            </p:txEl>
                                          </p:spTgt>
                                        </p:tgtEl>
                                        <p:attrNameLst>
                                          <p:attrName>style.visibility</p:attrName>
                                        </p:attrNameLst>
                                      </p:cBhvr>
                                      <p:to>
                                        <p:strVal val="visible"/>
                                      </p:to>
                                    </p:set>
                                    <p:animEffect transition="in" filter="fade">
                                      <p:cBhvr>
                                        <p:cTn id="32" dur="500"/>
                                        <p:tgtEl>
                                          <p:spTgt spid="388">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88">
                                            <p:txEl>
                                              <p:pRg st="2" end="2"/>
                                            </p:txEl>
                                          </p:spTgt>
                                        </p:tgtEl>
                                        <p:attrNameLst>
                                          <p:attrName>style.visibility</p:attrName>
                                        </p:attrNameLst>
                                      </p:cBhvr>
                                      <p:to>
                                        <p:strVal val="visible"/>
                                      </p:to>
                                    </p:set>
                                    <p:animEffect transition="in" filter="fade">
                                      <p:cBhvr>
                                        <p:cTn id="35" dur="500"/>
                                        <p:tgtEl>
                                          <p:spTgt spid="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ystematic Random Sampling: The Complete Gu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135" y="1747520"/>
            <a:ext cx="8272498" cy="465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19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357055"/>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1625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Multi-stage </a:t>
            </a:r>
            <a:r>
              <a:rPr lang="en-PH" sz="3000" b="1" dirty="0">
                <a:latin typeface="Noticia Text" panose="02000503060000020004" pitchFamily="2" charset="0"/>
                <a:ea typeface="Open Sans"/>
                <a:cs typeface="Open Sans"/>
                <a:sym typeface="Open Sans"/>
              </a:rPr>
              <a:t>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Two or more probability techniques are combined. It can be described as sampling within the sample.</a:t>
            </a: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662922"/>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If the population is compose of all the senior citizens from Metro Manila, we can use clustered sampling where the clusters are the municipalities and cities in Metro manila.</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Then from the selected clusters, we can use stratified sampling and divide into different age groups.</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8</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13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8">
                                            <p:txEl>
                                              <p:pRg st="0" end="0"/>
                                            </p:txEl>
                                          </p:spTgt>
                                        </p:tgtEl>
                                        <p:attrNameLst>
                                          <p:attrName>style.visibility</p:attrName>
                                        </p:attrNameLst>
                                      </p:cBhvr>
                                      <p:to>
                                        <p:strVal val="visible"/>
                                      </p:to>
                                    </p:set>
                                    <p:anim calcmode="lin" valueType="num">
                                      <p:cBhvr additive="base">
                                        <p:cTn id="23"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8">
                                            <p:txEl>
                                              <p:pRg st="1" end="1"/>
                                            </p:txEl>
                                          </p:spTgt>
                                        </p:tgtEl>
                                        <p:attrNameLst>
                                          <p:attrName>style.visibility</p:attrName>
                                        </p:attrNameLst>
                                      </p:cBhvr>
                                      <p:to>
                                        <p:strVal val="visible"/>
                                      </p:to>
                                    </p:set>
                                    <p:animEffect transition="in" filter="fade">
                                      <p:cBhvr>
                                        <p:cTn id="29" dur="500"/>
                                        <p:tgtEl>
                                          <p:spTgt spid="388">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88">
                                            <p:txEl>
                                              <p:pRg st="2" end="2"/>
                                            </p:txEl>
                                          </p:spTgt>
                                        </p:tgtEl>
                                        <p:attrNameLst>
                                          <p:attrName>style.visibility</p:attrName>
                                        </p:attrNameLst>
                                      </p:cBhvr>
                                      <p:to>
                                        <p:strVal val="visible"/>
                                      </p:to>
                                    </p:set>
                                    <p:animEffect transition="in" filter="fade">
                                      <p:cBhvr>
                                        <p:cTn id="32" dur="500"/>
                                        <p:tgtEl>
                                          <p:spTgt spid="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5" name="Google Shape;405;p71"/>
              <p:cNvSpPr txBox="1"/>
              <p:nvPr/>
            </p:nvSpPr>
            <p:spPr>
              <a:xfrm>
                <a:off x="429075" y="1538275"/>
                <a:ext cx="11095054" cy="5115000"/>
              </a:xfrm>
              <a:prstGeom prst="rect">
                <a:avLst/>
              </a:prstGeom>
              <a:noFill/>
              <a:ln>
                <a:noFill/>
              </a:ln>
            </p:spPr>
            <p:txBody>
              <a:bodyPr spcFirstLastPara="1" wrap="square" lIns="91425" tIns="45700" rIns="91425" bIns="45700" anchor="t" anchorCtr="0">
                <a:noAutofit/>
              </a:bodyPr>
              <a:lstStyle/>
              <a:p>
                <a:pPr marL="23813" lvl="0" indent="-23813">
                  <a:lnSpc>
                    <a:spcPct val="90000"/>
                  </a:lnSpc>
                </a:pPr>
                <a:r>
                  <a:rPr lang="en-SG" sz="3000" b="1" dirty="0">
                    <a:latin typeface="Noticia Text" panose="02000503060000020004" pitchFamily="2" charset="0"/>
                    <a:ea typeface="Open Sans"/>
                    <a:cs typeface="Open Sans"/>
                    <a:sym typeface="Open Sans"/>
                  </a:rPr>
                  <a:t>Example </a:t>
                </a:r>
                <a:r>
                  <a:rPr lang="en-SG" sz="3000" b="1" dirty="0" smtClean="0">
                    <a:latin typeface="Noticia Text" panose="02000503060000020004" pitchFamily="2" charset="0"/>
                    <a:ea typeface="Open Sans"/>
                    <a:cs typeface="Open Sans"/>
                    <a:sym typeface="Open Sans"/>
                  </a:rPr>
                  <a:t>1</a:t>
                </a:r>
                <a:r>
                  <a:rPr lang="en-SG" sz="3000" dirty="0" smtClean="0">
                    <a:latin typeface="Noticia Text" panose="02000503060000020004" pitchFamily="2" charset="0"/>
                    <a:ea typeface="Open Sans"/>
                    <a:cs typeface="Open Sans"/>
                    <a:sym typeface="Open Sans"/>
                  </a:rPr>
                  <a:t>: </a:t>
                </a:r>
              </a:p>
              <a:p>
                <a:pPr marL="23813" lvl="0" indent="-23813">
                  <a:lnSpc>
                    <a:spcPct val="90000"/>
                  </a:lnSpc>
                </a:pPr>
                <a:r>
                  <a:rPr lang="en-PH" sz="3000" dirty="0" smtClean="0">
                    <a:latin typeface="Noticia Text" panose="02000503060000020004" pitchFamily="2" charset="0"/>
                    <a:ea typeface="Open Sans"/>
                    <a:cs typeface="Open Sans"/>
                    <a:sym typeface="Open Sans"/>
                  </a:rPr>
                  <a:t>The </a:t>
                </a:r>
                <a:r>
                  <a:rPr lang="en-PH" sz="3000" dirty="0">
                    <a:latin typeface="Noticia Text" panose="02000503060000020004" pitchFamily="2" charset="0"/>
                    <a:ea typeface="Open Sans"/>
                    <a:cs typeface="Open Sans"/>
                    <a:sym typeface="Open Sans"/>
                  </a:rPr>
                  <a:t>Marketing Department of a certain university is doing a satisfaction survey. To do this, the staff takes an alphabetized list of student names and picks a random starting point. Then every 15th student is given a survey form. Determine whether the survey employs simple random sampling, stratified random sampling, cluster sampling, or 1-in-</a:t>
                </a:r>
                <a14:m>
                  <m:oMath xmlns:m="http://schemas.openxmlformats.org/officeDocument/2006/math">
                    <m:r>
                      <a:rPr lang="en-PH" sz="3000" b="0" i="1" smtClean="0">
                        <a:latin typeface="Cambria Math" panose="02040503050406030204" pitchFamily="18" charset="0"/>
                        <a:ea typeface="Open Sans"/>
                        <a:cs typeface="Open Sans"/>
                        <a:sym typeface="Open Sans"/>
                      </a:rPr>
                      <m:t>𝑘</m:t>
                    </m:r>
                  </m:oMath>
                </a14:m>
                <a:r>
                  <a:rPr lang="en-SG" sz="3000" dirty="0">
                    <a:solidFill>
                      <a:srgbClr val="00B0E8"/>
                    </a:solidFill>
                    <a:latin typeface="Noticia Text" panose="02000503060000020004" pitchFamily="2" charset="0"/>
                    <a:ea typeface="Open Sans"/>
                    <a:cs typeface="Open Sans"/>
                    <a:sym typeface="Open Sans"/>
                  </a:rPr>
                  <a:t> </a:t>
                </a:r>
                <a:r>
                  <a:rPr lang="en-PH" sz="3000" dirty="0">
                    <a:latin typeface="Noticia Text" panose="02000503060000020004" pitchFamily="2" charset="0"/>
                    <a:ea typeface="Open Sans"/>
                    <a:cs typeface="Open Sans"/>
                    <a:sym typeface="Open Sans"/>
                  </a:rPr>
                  <a:t>systematic random sampling.</a:t>
                </a:r>
                <a:endParaRPr lang="en-SG" sz="3000" dirty="0">
                  <a:solidFill>
                    <a:srgbClr val="00B0E8"/>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lang="en-SG" sz="3000" dirty="0">
                  <a:solidFill>
                    <a:srgbClr val="00B0E8"/>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lang="en-SG" sz="3000" dirty="0">
                  <a:solidFill>
                    <a:srgbClr val="00B0E8"/>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sz="3000" dirty="0">
                  <a:latin typeface="Noticia Text" panose="02000503060000020004" pitchFamily="2" charset="0"/>
                  <a:ea typeface="Open Sans"/>
                  <a:cs typeface="Open Sans"/>
                  <a:sym typeface="Open Sans"/>
                </a:endParaRPr>
              </a:p>
            </p:txBody>
          </p:sp>
        </mc:Choice>
        <mc:Fallback xmlns="">
          <p:sp>
            <p:nvSpPr>
              <p:cNvPr id="405" name="Google Shape;405;p71"/>
              <p:cNvSpPr txBox="1">
                <a:spLocks noRot="1" noChangeAspect="1" noMove="1" noResize="1" noEditPoints="1" noAdjustHandles="1" noChangeArrowheads="1" noChangeShapeType="1" noTextEdit="1"/>
              </p:cNvSpPr>
              <p:nvPr/>
            </p:nvSpPr>
            <p:spPr>
              <a:xfrm>
                <a:off x="429075" y="1538275"/>
                <a:ext cx="11095054" cy="5115000"/>
              </a:xfrm>
              <a:prstGeom prst="rect">
                <a:avLst/>
              </a:prstGeom>
              <a:blipFill>
                <a:blip r:embed="rId3"/>
                <a:stretch>
                  <a:fillRect l="-1264" t="-2384" r="-495"/>
                </a:stretch>
              </a:blipFill>
              <a:ln>
                <a:noFill/>
              </a:ln>
            </p:spPr>
            <p:txBody>
              <a:bodyPr/>
              <a:lstStyle/>
              <a:p>
                <a:r>
                  <a:rPr lang="en-US">
                    <a:noFill/>
                  </a:rPr>
                  <a:t> </a:t>
                </a:r>
              </a:p>
            </p:txBody>
          </p:sp>
        </mc:Fallback>
      </mc:AlternateContent>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1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500" fill="hold"/>
                                        <p:tgtEl>
                                          <p:spTgt spid="4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1" end="1"/>
                                            </p:txEl>
                                          </p:spTgt>
                                        </p:tgtEl>
                                        <p:attrNameLst>
                                          <p:attrName>style.visibility</p:attrName>
                                        </p:attrNameLst>
                                      </p:cBhvr>
                                      <p:to>
                                        <p:strVal val="visible"/>
                                      </p:to>
                                    </p:set>
                                    <p:animEffect transition="in" filter="fade">
                                      <p:cBhvr>
                                        <p:cTn id="13" dur="500"/>
                                        <p:tgtEl>
                                          <p:spTgt spid="4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5" name="Google Shape;405;p71"/>
              <p:cNvSpPr txBox="1"/>
              <p:nvPr/>
            </p:nvSpPr>
            <p:spPr>
              <a:xfrm>
                <a:off x="429076" y="1538275"/>
                <a:ext cx="11149780" cy="5115000"/>
              </a:xfrm>
              <a:prstGeom prst="rect">
                <a:avLst/>
              </a:prstGeom>
              <a:noFill/>
              <a:ln>
                <a:noFill/>
              </a:ln>
            </p:spPr>
            <p:txBody>
              <a:bodyPr spcFirstLastPara="1" wrap="square" lIns="91425" tIns="45700" rIns="91425" bIns="45700" anchor="t" anchorCtr="0">
                <a:noAutofit/>
              </a:bodyPr>
              <a:lstStyle/>
              <a:p>
                <a:pPr marL="23813" lvl="0" indent="-23813">
                  <a:lnSpc>
                    <a:spcPct val="90000"/>
                  </a:lnSpc>
                </a:pPr>
                <a:r>
                  <a:rPr lang="en-SG" sz="3000" b="1" dirty="0">
                    <a:solidFill>
                      <a:schemeClr val="tx1">
                        <a:lumMod val="50000"/>
                        <a:lumOff val="50000"/>
                      </a:schemeClr>
                    </a:solidFill>
                    <a:latin typeface="Noticia Text" panose="02000503060000020004" pitchFamily="2" charset="0"/>
                    <a:ea typeface="Open Sans"/>
                    <a:cs typeface="Open Sans"/>
                    <a:sym typeface="Open Sans"/>
                  </a:rPr>
                  <a:t>Example </a:t>
                </a:r>
                <a:r>
                  <a:rPr lang="en-SG" sz="3000" b="1" dirty="0" smtClean="0">
                    <a:solidFill>
                      <a:schemeClr val="tx1">
                        <a:lumMod val="50000"/>
                        <a:lumOff val="50000"/>
                      </a:schemeClr>
                    </a:solidFill>
                    <a:latin typeface="Noticia Text" panose="02000503060000020004" pitchFamily="2" charset="0"/>
                    <a:ea typeface="Open Sans"/>
                    <a:cs typeface="Open Sans"/>
                    <a:sym typeface="Open Sans"/>
                  </a:rPr>
                  <a:t>1</a:t>
                </a:r>
                <a:r>
                  <a:rPr lang="en-SG" sz="3000" dirty="0" smtClean="0">
                    <a:solidFill>
                      <a:schemeClr val="tx1">
                        <a:lumMod val="50000"/>
                        <a:lumOff val="50000"/>
                      </a:schemeClr>
                    </a:solidFill>
                    <a:latin typeface="Noticia Text" panose="02000503060000020004" pitchFamily="2" charset="0"/>
                    <a:ea typeface="Open Sans"/>
                    <a:cs typeface="Open Sans"/>
                    <a:sym typeface="Open Sans"/>
                  </a:rPr>
                  <a:t>: </a:t>
                </a:r>
                <a:r>
                  <a:rPr lang="en-PH" sz="3000" dirty="0">
                    <a:solidFill>
                      <a:schemeClr val="tx1">
                        <a:lumMod val="50000"/>
                        <a:lumOff val="50000"/>
                      </a:schemeClr>
                    </a:solidFill>
                    <a:latin typeface="Noticia Text" panose="02000503060000020004" pitchFamily="2" charset="0"/>
                    <a:ea typeface="Open Sans"/>
                    <a:cs typeface="Open Sans"/>
                    <a:sym typeface="Open Sans"/>
                  </a:rPr>
                  <a:t>The Marketing Department of a certain university is doing a satisfaction survey. To do this, the staff takes an alphabetized list of student names and picks a random starting point. Then every 15th student is given a survey form. Determine whether the survey employs simple random sampling, stratified random sampling, cluster sampling, or 1-in-</a:t>
                </a:r>
                <a14:m>
                  <m:oMath xmlns:m="http://schemas.openxmlformats.org/officeDocument/2006/math">
                    <m:r>
                      <a:rPr lang="en-PH" sz="3000" i="1">
                        <a:solidFill>
                          <a:schemeClr val="tx1">
                            <a:lumMod val="50000"/>
                            <a:lumOff val="50000"/>
                          </a:schemeClr>
                        </a:solidFill>
                        <a:latin typeface="Cambria Math" panose="02040503050406030204" pitchFamily="18" charset="0"/>
                        <a:ea typeface="Open Sans"/>
                        <a:cs typeface="Open Sans"/>
                        <a:sym typeface="Open Sans"/>
                      </a:rPr>
                      <m:t>𝑘</m:t>
                    </m:r>
                  </m:oMath>
                </a14:m>
                <a:r>
                  <a:rPr lang="en-SG" sz="3000" dirty="0">
                    <a:solidFill>
                      <a:schemeClr val="tx1">
                        <a:lumMod val="50000"/>
                        <a:lumOff val="50000"/>
                      </a:schemeClr>
                    </a:solidFill>
                    <a:latin typeface="Noticia Text" panose="02000503060000020004" pitchFamily="2" charset="0"/>
                    <a:ea typeface="Open Sans"/>
                    <a:cs typeface="Open Sans"/>
                    <a:sym typeface="Open Sans"/>
                  </a:rPr>
                  <a:t> </a:t>
                </a:r>
                <a:r>
                  <a:rPr lang="en-PH" sz="3000" dirty="0">
                    <a:solidFill>
                      <a:schemeClr val="tx1">
                        <a:lumMod val="50000"/>
                        <a:lumOff val="50000"/>
                      </a:schemeClr>
                    </a:solidFill>
                    <a:latin typeface="Noticia Text" panose="02000503060000020004" pitchFamily="2" charset="0"/>
                    <a:ea typeface="Open Sans"/>
                    <a:cs typeface="Open Sans"/>
                    <a:sym typeface="Open Sans"/>
                  </a:rPr>
                  <a:t>systematic</a:t>
                </a:r>
                <a:r>
                  <a:rPr lang="en-PH" sz="3000" dirty="0">
                    <a:latin typeface="Noticia Text" panose="02000503060000020004" pitchFamily="2" charset="0"/>
                    <a:ea typeface="Open Sans"/>
                    <a:cs typeface="Open Sans"/>
                    <a:sym typeface="Open Sans"/>
                  </a:rPr>
                  <a:t> </a:t>
                </a:r>
                <a:r>
                  <a:rPr lang="en-PH" sz="3000" dirty="0">
                    <a:solidFill>
                      <a:schemeClr val="tx1">
                        <a:lumMod val="50000"/>
                        <a:lumOff val="50000"/>
                      </a:schemeClr>
                    </a:solidFill>
                    <a:latin typeface="Noticia Text" panose="02000503060000020004" pitchFamily="2" charset="0"/>
                    <a:ea typeface="Open Sans"/>
                    <a:cs typeface="Open Sans"/>
                    <a:sym typeface="Open Sans"/>
                  </a:rPr>
                  <a:t>random sampling.</a:t>
                </a:r>
                <a:endParaRPr lang="en-SG" sz="3000" dirty="0">
                  <a:solidFill>
                    <a:schemeClr val="tx1">
                      <a:lumMod val="50000"/>
                      <a:lumOff val="50000"/>
                    </a:schemeClr>
                  </a:solidFill>
                  <a:latin typeface="Noticia Text" panose="02000503060000020004" pitchFamily="2" charset="0"/>
                  <a:ea typeface="Open Sans"/>
                  <a:cs typeface="Open Sans"/>
                  <a:sym typeface="Open Sans"/>
                </a:endParaRPr>
              </a:p>
              <a:p>
                <a:pPr marL="2147888" lvl="0" indent="-2147888" algn="l" rtl="0">
                  <a:lnSpc>
                    <a:spcPct val="90000"/>
                  </a:lnSpc>
                  <a:spcBef>
                    <a:spcPts val="0"/>
                  </a:spcBef>
                  <a:spcAft>
                    <a:spcPts val="0"/>
                  </a:spcAft>
                  <a:buNone/>
                </a:pPr>
                <a:endParaRPr lang="en-SG" sz="3000" dirty="0">
                  <a:solidFill>
                    <a:srgbClr val="00B0E8"/>
                  </a:solidFill>
                  <a:latin typeface="Noticia Text" panose="02000503060000020004" pitchFamily="2" charset="0"/>
                  <a:ea typeface="Open Sans"/>
                  <a:cs typeface="Open Sans"/>
                  <a:sym typeface="Open Sans"/>
                </a:endParaRPr>
              </a:p>
              <a:p>
                <a:pPr lvl="0">
                  <a:lnSpc>
                    <a:spcPct val="90000"/>
                  </a:lnSpc>
                </a:pPr>
                <a:r>
                  <a:rPr lang="en-PH" sz="3000" b="1" dirty="0">
                    <a:latin typeface="Noticia Text" panose="02000503060000020004" pitchFamily="2" charset="0"/>
                    <a:ea typeface="Open Sans"/>
                    <a:cs typeface="Open Sans"/>
                    <a:sym typeface="Open Sans"/>
                  </a:rPr>
                  <a:t>Solution</a:t>
                </a:r>
                <a:r>
                  <a:rPr lang="en-PH" sz="3000" dirty="0">
                    <a:latin typeface="Noticia Text" panose="02000503060000020004" pitchFamily="2" charset="0"/>
                    <a:ea typeface="Open Sans"/>
                    <a:cs typeface="Open Sans"/>
                    <a:sym typeface="Open Sans"/>
                  </a:rPr>
                  <a:t>:</a:t>
                </a:r>
              </a:p>
              <a:p>
                <a:pPr lvl="0">
                  <a:lnSpc>
                    <a:spcPct val="90000"/>
                  </a:lnSpc>
                </a:pPr>
                <a:r>
                  <a:rPr lang="en-PH" sz="3000" dirty="0">
                    <a:latin typeface="Noticia Text" panose="02000503060000020004" pitchFamily="2" charset="0"/>
                    <a:ea typeface="Open Sans"/>
                    <a:cs typeface="Open Sans"/>
                    <a:sym typeface="Open Sans"/>
                  </a:rPr>
                  <a:t>Since this survey chooses every </a:t>
                </a:r>
                <a14:m>
                  <m:oMath xmlns:m="http://schemas.openxmlformats.org/officeDocument/2006/math">
                    <m:r>
                      <a:rPr lang="en-PH" sz="3000" i="1" dirty="0" smtClean="0">
                        <a:latin typeface="Cambria Math" panose="02040503050406030204" pitchFamily="18" charset="0"/>
                        <a:ea typeface="Open Sans"/>
                        <a:cs typeface="Open Sans"/>
                        <a:sym typeface="Open Sans"/>
                      </a:rPr>
                      <m:t>𝑘</m:t>
                    </m:r>
                  </m:oMath>
                </a14:m>
                <a:r>
                  <a:rPr lang="en-PH" sz="3000" dirty="0">
                    <a:latin typeface="Noticia Text" panose="02000503060000020004" pitchFamily="2" charset="0"/>
                    <a:ea typeface="Open Sans"/>
                    <a:cs typeface="Open Sans"/>
                    <a:sym typeface="Open Sans"/>
                  </a:rPr>
                  <a:t>th element as member of the sample, it employs a 1-in-</a:t>
                </a:r>
                <a14:m>
                  <m:oMath xmlns:m="http://schemas.openxmlformats.org/officeDocument/2006/math">
                    <m:r>
                      <a:rPr lang="en-PH" sz="3000" i="1" dirty="0" smtClean="0">
                        <a:latin typeface="Cambria Math" panose="02040503050406030204" pitchFamily="18" charset="0"/>
                        <a:ea typeface="Open Sans"/>
                        <a:cs typeface="Open Sans"/>
                        <a:sym typeface="Open Sans"/>
                      </a:rPr>
                      <m:t>𝑘</m:t>
                    </m:r>
                  </m:oMath>
                </a14:m>
                <a:r>
                  <a:rPr lang="en-PH" sz="3000" dirty="0">
                    <a:latin typeface="Noticia Text" panose="02000503060000020004" pitchFamily="2" charset="0"/>
                    <a:ea typeface="Open Sans"/>
                    <a:cs typeface="Open Sans"/>
                    <a:sym typeface="Open Sans"/>
                  </a:rPr>
                  <a:t> systematic random sampling.</a:t>
                </a:r>
              </a:p>
            </p:txBody>
          </p:sp>
        </mc:Choice>
        <mc:Fallback xmlns="">
          <p:sp>
            <p:nvSpPr>
              <p:cNvPr id="405" name="Google Shape;405;p71"/>
              <p:cNvSpPr txBox="1">
                <a:spLocks noRot="1" noChangeAspect="1" noMove="1" noResize="1" noEditPoints="1" noAdjustHandles="1" noChangeArrowheads="1" noChangeShapeType="1" noTextEdit="1"/>
              </p:cNvSpPr>
              <p:nvPr/>
            </p:nvSpPr>
            <p:spPr>
              <a:xfrm>
                <a:off x="429076" y="1538275"/>
                <a:ext cx="11149780" cy="5115000"/>
              </a:xfrm>
              <a:prstGeom prst="rect">
                <a:avLst/>
              </a:prstGeom>
              <a:blipFill>
                <a:blip r:embed="rId3"/>
                <a:stretch>
                  <a:fillRect l="-1258" t="-2384" r="-1258"/>
                </a:stretch>
              </a:blipFill>
              <a:ln>
                <a:noFill/>
              </a:ln>
            </p:spPr>
            <p:txBody>
              <a:bodyPr/>
              <a:lstStyle/>
              <a:p>
                <a:r>
                  <a:rPr lang="en-US">
                    <a:noFill/>
                  </a:rPr>
                  <a:t> </a:t>
                </a:r>
              </a:p>
            </p:txBody>
          </p:sp>
        </mc:Fallback>
      </mc:AlternateContent>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26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2" end="2"/>
                                            </p:txEl>
                                          </p:spTgt>
                                        </p:tgtEl>
                                        <p:attrNameLst>
                                          <p:attrName>style.visibility</p:attrName>
                                        </p:attrNameLst>
                                      </p:cBhvr>
                                      <p:to>
                                        <p:strVal val="visible"/>
                                      </p:to>
                                    </p:set>
                                    <p:anim calcmode="lin" valueType="num">
                                      <p:cBhvr additive="base">
                                        <p:cTn id="7" dur="500" fill="hold"/>
                                        <p:tgtEl>
                                          <p:spTgt spid="40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3" end="3"/>
                                            </p:txEl>
                                          </p:spTgt>
                                        </p:tgtEl>
                                        <p:attrNameLst>
                                          <p:attrName>style.visibility</p:attrName>
                                        </p:attrNameLst>
                                      </p:cBhvr>
                                      <p:to>
                                        <p:strVal val="visible"/>
                                      </p:to>
                                    </p:set>
                                    <p:animEffect transition="in" filter="fade">
                                      <p:cBhvr>
                                        <p:cTn id="13" dur="500"/>
                                        <p:tgtEl>
                                          <p:spTgt spid="4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22013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0185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Non-Probability Sampling</a:t>
            </a:r>
          </a:p>
          <a:p>
            <a:pPr marL="0" lvl="0" indent="0" algn="l" rtl="0">
              <a:spcBef>
                <a:spcPts val="0"/>
              </a:spcBef>
              <a:spcAft>
                <a:spcPts val="0"/>
              </a:spcAft>
              <a:buNone/>
            </a:pPr>
            <a:r>
              <a:rPr lang="en-PH" sz="2000" dirty="0" smtClean="0">
                <a:latin typeface="Noticia Text" panose="02000503060000020004" pitchFamily="2" charset="0"/>
                <a:ea typeface="Open Sans"/>
                <a:cs typeface="Open Sans"/>
                <a:sym typeface="Open Sans"/>
              </a:rPr>
              <a:t>The sampling techniques that do not involve random selection of data.</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429000"/>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Different Types of Non-Probability Sampling:</a:t>
            </a:r>
            <a:endParaRPr lang="en-PH" sz="3000" b="1" dirty="0">
              <a:latin typeface="Noticia Text" panose="02000503060000020004" pitchFamily="2" charset="0"/>
              <a:ea typeface="Open Sans"/>
              <a:cs typeface="Open Sans"/>
              <a:sym typeface="Open Sans"/>
            </a:endParaRPr>
          </a:p>
          <a:p>
            <a:pPr marL="457200" lvl="0" indent="-457200" algn="l" rtl="0">
              <a:spcBef>
                <a:spcPts val="0"/>
              </a:spcBef>
              <a:spcAft>
                <a:spcPts val="0"/>
              </a:spcAft>
              <a:buFont typeface="Arial" panose="020B0604020202020204" pitchFamily="34" charset="0"/>
              <a:buChar char="•"/>
            </a:pPr>
            <a:r>
              <a:rPr lang="en-US" sz="3000" dirty="0" smtClean="0">
                <a:latin typeface="Noticia Text" panose="02000503060000020004" pitchFamily="2" charset="0"/>
                <a:ea typeface="Open Sans"/>
                <a:cs typeface="Open Sans"/>
                <a:sym typeface="Open Sans"/>
              </a:rPr>
              <a:t>Convenience Sampling</a:t>
            </a:r>
          </a:p>
          <a:p>
            <a:pPr marL="457200" lvl="0" indent="-457200" algn="l" rtl="0">
              <a:spcBef>
                <a:spcPts val="0"/>
              </a:spcBef>
              <a:spcAft>
                <a:spcPts val="0"/>
              </a:spcAft>
              <a:buFont typeface="Arial" panose="020B0604020202020204" pitchFamily="34" charset="0"/>
              <a:buChar char="•"/>
            </a:pPr>
            <a:r>
              <a:rPr lang="en-US" sz="3000" dirty="0" smtClean="0">
                <a:latin typeface="Noticia Text" panose="02000503060000020004" pitchFamily="2" charset="0"/>
                <a:ea typeface="Open Sans"/>
                <a:cs typeface="Open Sans"/>
                <a:sym typeface="Open Sans"/>
              </a:rPr>
              <a:t>Snowball Sampling</a:t>
            </a:r>
          </a:p>
          <a:p>
            <a:pPr marL="457200" lvl="0" indent="-457200" algn="l" rtl="0">
              <a:spcBef>
                <a:spcPts val="0"/>
              </a:spcBef>
              <a:spcAft>
                <a:spcPts val="0"/>
              </a:spcAft>
              <a:buFont typeface="Arial" panose="020B0604020202020204" pitchFamily="34" charset="0"/>
              <a:buChar char="•"/>
            </a:pPr>
            <a:r>
              <a:rPr lang="en-US" sz="3000" dirty="0" smtClean="0">
                <a:latin typeface="Noticia Text" panose="02000503060000020004" pitchFamily="2" charset="0"/>
                <a:ea typeface="Open Sans"/>
                <a:cs typeface="Open Sans"/>
                <a:sym typeface="Open Sans"/>
              </a:rPr>
              <a:t>Quota Sampling</a:t>
            </a:r>
          </a:p>
          <a:p>
            <a:pPr marL="457200" lvl="0" indent="-457200" algn="l" rtl="0">
              <a:spcBef>
                <a:spcPts val="0"/>
              </a:spcBef>
              <a:spcAft>
                <a:spcPts val="0"/>
              </a:spcAft>
              <a:buFont typeface="Arial" panose="020B0604020202020204" pitchFamily="34" charset="0"/>
              <a:buChar char="•"/>
            </a:pPr>
            <a:r>
              <a:rPr lang="en-US" sz="3000" dirty="0" smtClean="0">
                <a:latin typeface="Noticia Text" panose="02000503060000020004" pitchFamily="2" charset="0"/>
                <a:ea typeface="Open Sans"/>
                <a:cs typeface="Open Sans"/>
                <a:sym typeface="Open Sans"/>
              </a:rPr>
              <a:t>Volunteer Sampling</a:t>
            </a: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9</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06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8">
                                            <p:txEl>
                                              <p:pRg st="0" end="0"/>
                                            </p:txEl>
                                          </p:spTgt>
                                        </p:tgtEl>
                                        <p:attrNameLst>
                                          <p:attrName>style.visibility</p:attrName>
                                        </p:attrNameLst>
                                      </p:cBhvr>
                                      <p:to>
                                        <p:strVal val="visible"/>
                                      </p:to>
                                    </p:set>
                                    <p:anim calcmode="lin" valueType="num">
                                      <p:cBhvr additive="base">
                                        <p:cTn id="23"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8">
                                            <p:txEl>
                                              <p:pRg st="1" end="1"/>
                                            </p:txEl>
                                          </p:spTgt>
                                        </p:tgtEl>
                                        <p:attrNameLst>
                                          <p:attrName>style.visibility</p:attrName>
                                        </p:attrNameLst>
                                      </p:cBhvr>
                                      <p:to>
                                        <p:strVal val="visible"/>
                                      </p:to>
                                    </p:set>
                                    <p:anim calcmode="lin" valueType="num">
                                      <p:cBhvr additive="base">
                                        <p:cTn id="29" dur="500" fill="hold"/>
                                        <p:tgtEl>
                                          <p:spTgt spid="38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88">
                                            <p:txEl>
                                              <p:pRg st="2" end="2"/>
                                            </p:txEl>
                                          </p:spTgt>
                                        </p:tgtEl>
                                        <p:attrNameLst>
                                          <p:attrName>style.visibility</p:attrName>
                                        </p:attrNameLst>
                                      </p:cBhvr>
                                      <p:to>
                                        <p:strVal val="visible"/>
                                      </p:to>
                                    </p:set>
                                    <p:anim calcmode="lin" valueType="num">
                                      <p:cBhvr additive="base">
                                        <p:cTn id="35" dur="500" fill="hold"/>
                                        <p:tgtEl>
                                          <p:spTgt spid="388">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88">
                                            <p:txEl>
                                              <p:pRg st="3" end="3"/>
                                            </p:txEl>
                                          </p:spTgt>
                                        </p:tgtEl>
                                        <p:attrNameLst>
                                          <p:attrName>style.visibility</p:attrName>
                                        </p:attrNameLst>
                                      </p:cBhvr>
                                      <p:to>
                                        <p:strVal val="visible"/>
                                      </p:to>
                                    </p:set>
                                    <p:anim calcmode="lin" valueType="num">
                                      <p:cBhvr additive="base">
                                        <p:cTn id="41" dur="500" fill="hold"/>
                                        <p:tgtEl>
                                          <p:spTgt spid="38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88">
                                            <p:txEl>
                                              <p:pRg st="4" end="4"/>
                                            </p:txEl>
                                          </p:spTgt>
                                        </p:tgtEl>
                                        <p:attrNameLst>
                                          <p:attrName>style.visibility</p:attrName>
                                        </p:attrNameLst>
                                      </p:cBhvr>
                                      <p:to>
                                        <p:strVal val="visible"/>
                                      </p:to>
                                    </p:set>
                                    <p:anim calcmode="lin" valueType="num">
                                      <p:cBhvr additive="base">
                                        <p:cTn id="47" dur="500" fill="hold"/>
                                        <p:tgtEl>
                                          <p:spTgt spid="388">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59097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3"/>
            <a:ext cx="9890700" cy="1525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Convenience Sampling</a:t>
            </a:r>
          </a:p>
          <a:p>
            <a:r>
              <a:rPr lang="en-PH" sz="2000" dirty="0" smtClean="0">
                <a:latin typeface="Noticia Text" panose="02000503060000020004" pitchFamily="2" charset="0"/>
                <a:ea typeface="Open Sans"/>
                <a:cs typeface="Open Sans"/>
                <a:sym typeface="Open Sans"/>
              </a:rPr>
              <a:t>Wherein the researcher gathers data from nearby sources of information exerting minimal effort. </a:t>
            </a:r>
            <a:r>
              <a:rPr lang="en-US" sz="2000" dirty="0">
                <a:latin typeface="Noticia Text" panose="02000503060000020004" pitchFamily="2" charset="0"/>
                <a:ea typeface="Open Sans"/>
                <a:cs typeface="Open Sans"/>
                <a:sym typeface="Open Sans"/>
              </a:rPr>
              <a:t>Convenience is being used by persons </a:t>
            </a:r>
            <a:r>
              <a:rPr lang="en-US" sz="2000" dirty="0" smtClean="0">
                <a:latin typeface="Noticia Text" panose="02000503060000020004" pitchFamily="2" charset="0"/>
                <a:ea typeface="Open Sans"/>
                <a:cs typeface="Open Sans"/>
                <a:sym typeface="Open Sans"/>
              </a:rPr>
              <a:t>giving questionnaires </a:t>
            </a:r>
            <a:r>
              <a:rPr lang="en-US" sz="2000" dirty="0">
                <a:latin typeface="Noticia Text" panose="02000503060000020004" pitchFamily="2" charset="0"/>
                <a:ea typeface="Open Sans"/>
                <a:cs typeface="Open Sans"/>
                <a:sym typeface="Open Sans"/>
              </a:rPr>
              <a:t>on the streets to ask the passersby.</a:t>
            </a:r>
          </a:p>
          <a:p>
            <a:pPr marL="0" lvl="0" indent="0" algn="l" rtl="0">
              <a:spcBef>
                <a:spcPts val="0"/>
              </a:spcBef>
              <a:spcAft>
                <a:spcPts val="0"/>
              </a:spcAft>
              <a:buNone/>
            </a:pPr>
            <a:r>
              <a:rPr lang="en-PH" sz="2000" dirty="0" smtClean="0">
                <a:latin typeface="Noticia Text" panose="02000503060000020004" pitchFamily="2" charset="0"/>
                <a:ea typeface="Open Sans"/>
                <a:cs typeface="Open Sans"/>
                <a:sym typeface="Open Sans"/>
              </a:rPr>
              <a:t> </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800673" y="2024475"/>
            <a:ext cx="73370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10</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4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85">
                                            <p:txEl>
                                              <p:pRg st="2" end="2"/>
                                            </p:txEl>
                                          </p:spTgt>
                                        </p:tgtEl>
                                        <p:attrNameLst>
                                          <p:attrName>style.visibility</p:attrName>
                                        </p:attrNameLst>
                                      </p:cBhvr>
                                      <p:to>
                                        <p:strVal val="visible"/>
                                      </p:to>
                                    </p:set>
                                    <p:animEffect transition="in" filter="barn(inVertical)">
                                      <p:cBhvr>
                                        <p:cTn id="23" dur="500"/>
                                        <p:tgtEl>
                                          <p:spTgt spid="3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onvenience Sampling (Accidental Sampling): Definition, Method &amp;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520" y="1619198"/>
            <a:ext cx="6065520" cy="5052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1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8"/>
          <p:cNvSpPr txBox="1"/>
          <p:nvPr/>
        </p:nvSpPr>
        <p:spPr>
          <a:xfrm>
            <a:off x="968550" y="1604447"/>
            <a:ext cx="10064700" cy="9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dirty="0">
                <a:latin typeface="Noticia Text" panose="02000503060000020004" pitchFamily="2" charset="0"/>
                <a:ea typeface="Open Sans"/>
                <a:cs typeface="Open Sans"/>
                <a:sym typeface="Open Sans"/>
              </a:rPr>
              <a:t>At the end of this lesson, the learner should be able to</a:t>
            </a:r>
            <a:endParaRPr sz="2000" dirty="0">
              <a:latin typeface="Noticia Text" panose="02000503060000020004" pitchFamily="2" charset="0"/>
              <a:ea typeface="Open Sans"/>
              <a:cs typeface="Open Sans"/>
              <a:sym typeface="Open Sans"/>
            </a:endParaRPr>
          </a:p>
        </p:txBody>
      </p:sp>
      <p:sp>
        <p:nvSpPr>
          <p:cNvPr id="307" name="Google Shape;307;p58"/>
          <p:cNvSpPr txBox="1"/>
          <p:nvPr/>
        </p:nvSpPr>
        <p:spPr>
          <a:xfrm>
            <a:off x="786809" y="2227820"/>
            <a:ext cx="11206717" cy="38808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Open Sans"/>
              <a:buChar char="●"/>
            </a:pPr>
            <a:r>
              <a:rPr lang="en-PH" sz="3000" dirty="0">
                <a:latin typeface="Noticia Text" panose="02000503060000020004" pitchFamily="2" charset="0"/>
                <a:ea typeface="Open Sans"/>
                <a:cs typeface="Open Sans"/>
                <a:sym typeface="Open Sans"/>
              </a:rPr>
              <a:t>properly distinguish between parameter and statistic</a:t>
            </a:r>
            <a:r>
              <a:rPr lang="en-SG" sz="3000" dirty="0">
                <a:latin typeface="Noticia Text" panose="02000503060000020004" pitchFamily="2" charset="0"/>
                <a:ea typeface="Open Sans"/>
                <a:cs typeface="Open Sans"/>
                <a:sym typeface="Open Sans"/>
              </a:rPr>
              <a:t>;</a:t>
            </a:r>
          </a:p>
          <a:p>
            <a:pPr marL="457200" lvl="0" indent="-419100" algn="l" rtl="0">
              <a:spcBef>
                <a:spcPts val="0"/>
              </a:spcBef>
              <a:spcAft>
                <a:spcPts val="0"/>
              </a:spcAft>
              <a:buSzPts val="3000"/>
              <a:buFont typeface="Open Sans"/>
              <a:buChar char="●"/>
            </a:pPr>
            <a:endParaRPr lang="en-SG" sz="3000" dirty="0">
              <a:latin typeface="Noticia Text" panose="02000503060000020004" pitchFamily="2" charset="0"/>
              <a:ea typeface="Open Sans"/>
              <a:cs typeface="Open Sans"/>
              <a:sym typeface="Open Sans"/>
            </a:endParaRPr>
          </a:p>
          <a:p>
            <a:pPr marL="457200" lvl="0" indent="-419100">
              <a:buSzPts val="3000"/>
              <a:buFont typeface="Open Sans"/>
              <a:buChar char="●"/>
            </a:pPr>
            <a:r>
              <a:rPr lang="en-PH" sz="3000" dirty="0">
                <a:latin typeface="Noticia Text" panose="02000503060000020004" pitchFamily="2" charset="0"/>
                <a:ea typeface="Open Sans"/>
                <a:cs typeface="Open Sans"/>
                <a:sym typeface="Open Sans"/>
              </a:rPr>
              <a:t>correctly identify the different random sampling methods</a:t>
            </a:r>
            <a:r>
              <a:rPr lang="en-SG" sz="3000" dirty="0">
                <a:latin typeface="Noticia Text" panose="02000503060000020004" pitchFamily="2" charset="0"/>
                <a:ea typeface="Open Sans"/>
                <a:cs typeface="Open Sans"/>
                <a:sym typeface="Open Sans"/>
              </a:rPr>
              <a:t>; and</a:t>
            </a:r>
          </a:p>
          <a:p>
            <a:pPr marL="457200" lvl="0" indent="-419100" algn="l" rtl="0">
              <a:spcBef>
                <a:spcPts val="0"/>
              </a:spcBef>
              <a:spcAft>
                <a:spcPts val="0"/>
              </a:spcAft>
              <a:buSzPts val="3000"/>
              <a:buFont typeface="Open Sans"/>
              <a:buChar char="●"/>
            </a:pPr>
            <a:endParaRPr lang="en-SG" sz="3000" dirty="0">
              <a:latin typeface="Noticia Text" panose="02000503060000020004" pitchFamily="2" charset="0"/>
              <a:ea typeface="Open Sans"/>
              <a:cs typeface="Open Sans"/>
              <a:sym typeface="Open Sans"/>
            </a:endParaRPr>
          </a:p>
          <a:p>
            <a:pPr marL="457200" lvl="0" indent="-419100" algn="l" rtl="0">
              <a:spcBef>
                <a:spcPts val="0"/>
              </a:spcBef>
              <a:spcAft>
                <a:spcPts val="0"/>
              </a:spcAft>
              <a:buSzPts val="3000"/>
              <a:buFont typeface="Open Sans"/>
              <a:buChar char="●"/>
            </a:pPr>
            <a:r>
              <a:rPr lang="en-SG" sz="3000" dirty="0">
                <a:solidFill>
                  <a:schemeClr val="dk1"/>
                </a:solidFill>
                <a:latin typeface="Noticia Text" panose="02000503060000020004" pitchFamily="2" charset="0"/>
                <a:ea typeface="Open Sans"/>
                <a:cs typeface="Open Sans"/>
                <a:sym typeface="Open Sans"/>
              </a:rPr>
              <a:t>accurately solve real-life problems involving random sampling.</a:t>
            </a:r>
            <a:endParaRPr sz="3000" dirty="0">
              <a:solidFill>
                <a:schemeClr val="dk1"/>
              </a:solidFill>
              <a:latin typeface="Noticia Text" panose="02000503060000020004" pitchFamily="2" charset="0"/>
              <a:ea typeface="Open Sans"/>
              <a:cs typeface="Open Sans"/>
              <a:sym typeface="Open Sans"/>
            </a:endParaRPr>
          </a:p>
        </p:txBody>
      </p:sp>
      <p:sp>
        <p:nvSpPr>
          <p:cNvPr id="2" name="Rectangle 1"/>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barn(inVertical)">
                                      <p:cBhvr>
                                        <p:cTn id="7" dur="5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7"/>
                                        </p:tgtEl>
                                        <p:attrNameLst>
                                          <p:attrName>style.visibility</p:attrName>
                                        </p:attrNameLst>
                                      </p:cBhvr>
                                      <p:to>
                                        <p:strVal val="visible"/>
                                      </p:to>
                                    </p:set>
                                    <p:anim calcmode="lin" valueType="num">
                                      <p:cBhvr additive="base">
                                        <p:cTn id="12" dur="500" fill="hold"/>
                                        <p:tgtEl>
                                          <p:spTgt spid="307"/>
                                        </p:tgtEl>
                                        <p:attrNameLst>
                                          <p:attrName>ppt_x</p:attrName>
                                        </p:attrNameLst>
                                      </p:cBhvr>
                                      <p:tavLst>
                                        <p:tav tm="0">
                                          <p:val>
                                            <p:strVal val="#ppt_x"/>
                                          </p:val>
                                        </p:tav>
                                        <p:tav tm="100000">
                                          <p:val>
                                            <p:strVal val="#ppt_x"/>
                                          </p:val>
                                        </p:tav>
                                      </p:tavLst>
                                    </p:anim>
                                    <p:anim calcmode="lin" valueType="num">
                                      <p:cBhvr additive="base">
                                        <p:cTn id="13"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
                                            <p:txEl>
                                              <p:pRg st="0" end="0"/>
                                            </p:txEl>
                                          </p:spTgt>
                                        </p:tgtEl>
                                        <p:attrNameLst>
                                          <p:attrName>style.visibility</p:attrName>
                                        </p:attrNameLst>
                                      </p:cBhvr>
                                      <p:to>
                                        <p:strVal val="visible"/>
                                      </p:to>
                                    </p:set>
                                    <p:anim calcmode="lin" valueType="num">
                                      <p:cBhvr additive="base">
                                        <p:cTn id="18" dur="500" fill="hold"/>
                                        <p:tgtEl>
                                          <p:spTgt spid="30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
                                            <p:txEl>
                                              <p:pRg st="2" end="2"/>
                                            </p:txEl>
                                          </p:spTgt>
                                        </p:tgtEl>
                                        <p:attrNameLst>
                                          <p:attrName>style.visibility</p:attrName>
                                        </p:attrNameLst>
                                      </p:cBhvr>
                                      <p:to>
                                        <p:strVal val="visible"/>
                                      </p:to>
                                    </p:set>
                                    <p:anim calcmode="lin" valueType="num">
                                      <p:cBhvr additive="base">
                                        <p:cTn id="24" dur="500" fill="hold"/>
                                        <p:tgtEl>
                                          <p:spTgt spid="30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
                                            <p:txEl>
                                              <p:pRg st="4" end="4"/>
                                            </p:txEl>
                                          </p:spTgt>
                                        </p:tgtEl>
                                        <p:attrNameLst>
                                          <p:attrName>style.visibility</p:attrName>
                                        </p:attrNameLst>
                                      </p:cBhvr>
                                      <p:to>
                                        <p:strVal val="visible"/>
                                      </p:to>
                                    </p:set>
                                    <p:anim calcmode="lin" valueType="num">
                                      <p:cBhvr additive="base">
                                        <p:cTn id="30" dur="500" fill="hold"/>
                                        <p:tgtEl>
                                          <p:spTgt spid="307">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p:bldP spid="30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590978"/>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1547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Snowball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o</a:t>
            </a:r>
            <a:r>
              <a:rPr lang="en-PH" sz="2000" dirty="0" smtClean="0">
                <a:latin typeface="Noticia Text" panose="02000503060000020004" pitchFamily="2" charset="0"/>
                <a:ea typeface="Open Sans"/>
                <a:cs typeface="Open Sans"/>
                <a:sym typeface="Open Sans"/>
              </a:rPr>
              <a:t>r chain-referral sampling in which the samples have traits that are rare to find. This is a sampling technique, in which existing subjects provide referrals to recruit samples required for a research study.</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800673" y="2024475"/>
            <a:ext cx="73370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24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nowball Sampling: Definition, Method, Pros &amp; 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55" y="1534160"/>
            <a:ext cx="8299529" cy="496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80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590978"/>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3"/>
            <a:ext cx="9890700" cy="1525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Quota Sampling</a:t>
            </a:r>
          </a:p>
          <a:p>
            <a:pPr marL="0" lvl="0" indent="0" algn="l" rtl="0">
              <a:spcBef>
                <a:spcPts val="0"/>
              </a:spcBef>
              <a:spcAft>
                <a:spcPts val="0"/>
              </a:spcAft>
              <a:buNone/>
            </a:pPr>
            <a:r>
              <a:rPr lang="en-PH" sz="2000" dirty="0" smtClean="0">
                <a:latin typeface="Noticia Text" panose="02000503060000020004" pitchFamily="2" charset="0"/>
                <a:ea typeface="Open Sans"/>
                <a:cs typeface="Open Sans"/>
                <a:sym typeface="Open Sans"/>
              </a:rPr>
              <a:t>Sample units are picked for convenience but certain quotas are given to interviewers. This design is specially used in market research. Researchers choose these individuals according to specific traits or qualities.</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800673" y="2024475"/>
            <a:ext cx="73370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12</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51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Quota sampling: Difition, application, advantages and disadvan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055" y="1704022"/>
            <a:ext cx="7758388" cy="463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68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30141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3"/>
            <a:ext cx="9890700" cy="12360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Volunteer Sampling</a:t>
            </a:r>
          </a:p>
          <a:p>
            <a:pPr marL="0" lvl="0" indent="0" algn="l" rtl="0">
              <a:spcBef>
                <a:spcPts val="0"/>
              </a:spcBef>
              <a:spcAft>
                <a:spcPts val="0"/>
              </a:spcAft>
              <a:buNone/>
            </a:pPr>
            <a:r>
              <a:rPr lang="en-PH" sz="2000" dirty="0" smtClean="0">
                <a:latin typeface="Noticia Text" panose="02000503060000020004" pitchFamily="2" charset="0"/>
                <a:ea typeface="Open Sans"/>
                <a:cs typeface="Open Sans"/>
                <a:sym typeface="Open Sans"/>
              </a:rPr>
              <a:t>Sample units are volunteers in studies wherein the measuring process is painful or troublesome to a respondent.</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800673" y="2024475"/>
            <a:ext cx="73370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13</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53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Volunteer Sampling - Definition, Methods and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095" y="1603635"/>
            <a:ext cx="7911465" cy="445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5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378275" y="1330960"/>
            <a:ext cx="11095054" cy="5394960"/>
          </a:xfrm>
          <a:prstGeom prst="rect">
            <a:avLst/>
          </a:prstGeom>
          <a:noFill/>
          <a:ln>
            <a:noFill/>
          </a:ln>
        </p:spPr>
        <p:txBody>
          <a:bodyPr spcFirstLastPara="1" wrap="square" lIns="91425" tIns="45700" rIns="91425" bIns="45700" anchor="t" anchorCtr="0">
            <a:noAutofit/>
          </a:bodyPr>
          <a:lstStyle/>
          <a:p>
            <a:pPr marL="23813" lvl="0" indent="-23813">
              <a:lnSpc>
                <a:spcPct val="90000"/>
              </a:lnSpc>
            </a:pPr>
            <a:r>
              <a:rPr lang="en-US" sz="3000" b="1" dirty="0">
                <a:latin typeface="Noticia Text" panose="02000503060000020004" pitchFamily="2" charset="0"/>
                <a:ea typeface="Open Sans"/>
                <a:cs typeface="Open Sans"/>
                <a:sym typeface="Open Sans"/>
              </a:rPr>
              <a:t>Identify the type of sampling method. Write your answer on a </a:t>
            </a:r>
            <a:r>
              <a:rPr lang="en-US" sz="3000" b="1" dirty="0" smtClean="0">
                <a:latin typeface="Noticia Text" panose="02000503060000020004" pitchFamily="2" charset="0"/>
                <a:ea typeface="Open Sans"/>
                <a:cs typeface="Open Sans"/>
                <a:sym typeface="Open Sans"/>
              </a:rPr>
              <a:t>1/4 </a:t>
            </a:r>
            <a:r>
              <a:rPr lang="en-US" sz="3000" b="1" dirty="0">
                <a:latin typeface="Noticia Text" panose="02000503060000020004" pitchFamily="2" charset="0"/>
                <a:ea typeface="Open Sans"/>
                <a:cs typeface="Open Sans"/>
                <a:sym typeface="Open Sans"/>
              </a:rPr>
              <a:t>sheet </a:t>
            </a:r>
            <a:r>
              <a:rPr lang="en-US" sz="3000" b="1" dirty="0" smtClean="0">
                <a:latin typeface="Noticia Text" panose="02000503060000020004" pitchFamily="2" charset="0"/>
                <a:ea typeface="Open Sans"/>
                <a:cs typeface="Open Sans"/>
                <a:sym typeface="Open Sans"/>
              </a:rPr>
              <a:t>of paper</a:t>
            </a:r>
            <a:r>
              <a:rPr lang="en-US" sz="3000" b="1" dirty="0">
                <a:latin typeface="Noticia Text" panose="02000503060000020004" pitchFamily="2" charset="0"/>
                <a:ea typeface="Open Sans"/>
                <a:cs typeface="Open Sans"/>
                <a:sym typeface="Open Sans"/>
              </a:rPr>
              <a:t>.</a:t>
            </a:r>
          </a:p>
          <a:p>
            <a:pPr marL="23813" lvl="0" indent="-23813">
              <a:lnSpc>
                <a:spcPct val="90000"/>
              </a:lnSpc>
            </a:pPr>
            <a:endParaRPr lang="en-US" sz="3000" b="1" dirty="0" smtClean="0">
              <a:latin typeface="Noticia Text" panose="02000503060000020004" pitchFamily="2" charset="0"/>
              <a:ea typeface="Open Sans"/>
              <a:cs typeface="Open Sans"/>
              <a:sym typeface="Open Sans"/>
            </a:endParaRP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The teacher writes all the names of students in a piece of paper </a:t>
            </a:r>
            <a:r>
              <a:rPr lang="en-US" sz="3000" dirty="0" smtClean="0">
                <a:solidFill>
                  <a:schemeClr val="tx1"/>
                </a:solidFill>
                <a:latin typeface="Noticia Text" panose="02000503060000020004" pitchFamily="2" charset="0"/>
                <a:ea typeface="Open Sans"/>
                <a:cs typeface="Open Sans"/>
                <a:sym typeface="Open Sans"/>
              </a:rPr>
              <a:t>and puts </a:t>
            </a:r>
            <a:r>
              <a:rPr lang="en-US" sz="3000" dirty="0">
                <a:solidFill>
                  <a:schemeClr val="tx1"/>
                </a:solidFill>
                <a:latin typeface="Noticia Text" panose="02000503060000020004" pitchFamily="2" charset="0"/>
                <a:ea typeface="Open Sans"/>
                <a:cs typeface="Open Sans"/>
                <a:sym typeface="Open Sans"/>
              </a:rPr>
              <a:t>it in a box for the graded recitation</a:t>
            </a:r>
            <a:r>
              <a:rPr lang="en-US" sz="3000" dirty="0" smtClean="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The teacher gets the class record and call every 4th name in the list</a:t>
            </a:r>
            <a:r>
              <a:rPr lang="en-US" sz="3000" dirty="0" smtClean="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Every five files out of 500 files will be chosen</a:t>
            </a:r>
            <a:r>
              <a:rPr lang="en-US" sz="3000" dirty="0" smtClean="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There are 20 toddlers, 40 teenagers, 45 middle aged and 55 </a:t>
            </a:r>
            <a:r>
              <a:rPr lang="en-US" sz="3000" dirty="0" smtClean="0">
                <a:solidFill>
                  <a:schemeClr val="tx1"/>
                </a:solidFill>
                <a:latin typeface="Noticia Text" panose="02000503060000020004" pitchFamily="2" charset="0"/>
                <a:ea typeface="Open Sans"/>
                <a:cs typeface="Open Sans"/>
                <a:sym typeface="Open Sans"/>
              </a:rPr>
              <a:t>senior citizens </a:t>
            </a:r>
            <a:r>
              <a:rPr lang="en-US" sz="3000" dirty="0">
                <a:solidFill>
                  <a:schemeClr val="tx1"/>
                </a:solidFill>
                <a:latin typeface="Noticia Text" panose="02000503060000020004" pitchFamily="2" charset="0"/>
                <a:ea typeface="Open Sans"/>
                <a:cs typeface="Open Sans"/>
                <a:sym typeface="Open Sans"/>
              </a:rPr>
              <a:t>in a certain area. Samples are taken according to the total number </a:t>
            </a:r>
            <a:r>
              <a:rPr lang="en-US" sz="3000" dirty="0" smtClean="0">
                <a:solidFill>
                  <a:schemeClr val="tx1"/>
                </a:solidFill>
                <a:latin typeface="Noticia Text" panose="02000503060000020004" pitchFamily="2" charset="0"/>
                <a:ea typeface="Open Sans"/>
                <a:cs typeface="Open Sans"/>
                <a:sym typeface="Open Sans"/>
              </a:rPr>
              <a:t>of people </a:t>
            </a:r>
            <a:r>
              <a:rPr lang="en-US" sz="3000" dirty="0">
                <a:solidFill>
                  <a:schemeClr val="tx1"/>
                </a:solidFill>
                <a:latin typeface="Noticia Text" panose="02000503060000020004" pitchFamily="2" charset="0"/>
                <a:ea typeface="Open Sans"/>
                <a:cs typeface="Open Sans"/>
                <a:sym typeface="Open Sans"/>
              </a:rPr>
              <a:t>in the area</a:t>
            </a:r>
            <a:r>
              <a:rPr lang="en-US" sz="3000" dirty="0" smtClean="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All the names of the employees of the company are put in a raffle box.</a:t>
            </a:r>
          </a:p>
          <a:p>
            <a:pPr marL="514350" lvl="0" indent="-514350">
              <a:lnSpc>
                <a:spcPct val="90000"/>
              </a:lnSpc>
              <a:buFont typeface="+mj-lt"/>
              <a:buAutoNum type="arabicPeriod"/>
            </a:pPr>
            <a:endParaRPr lang="en-SG" sz="3000" dirty="0" smtClean="0">
              <a:solidFill>
                <a:srgbClr val="00B0E8"/>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44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500" fill="hold"/>
                                        <p:tgtEl>
                                          <p:spTgt spid="4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2" end="2"/>
                                            </p:txEl>
                                          </p:spTgt>
                                        </p:tgtEl>
                                        <p:attrNameLst>
                                          <p:attrName>style.visibility</p:attrName>
                                        </p:attrNameLst>
                                      </p:cBhvr>
                                      <p:to>
                                        <p:strVal val="visible"/>
                                      </p:to>
                                    </p:set>
                                    <p:animEffect transition="in" filter="fade">
                                      <p:cBhvr>
                                        <p:cTn id="13" dur="500"/>
                                        <p:tgtEl>
                                          <p:spTgt spid="40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5">
                                            <p:txEl>
                                              <p:pRg st="3" end="3"/>
                                            </p:txEl>
                                          </p:spTgt>
                                        </p:tgtEl>
                                        <p:attrNameLst>
                                          <p:attrName>style.visibility</p:attrName>
                                        </p:attrNameLst>
                                      </p:cBhvr>
                                      <p:to>
                                        <p:strVal val="visible"/>
                                      </p:to>
                                    </p:set>
                                    <p:animEffect transition="in" filter="fade">
                                      <p:cBhvr>
                                        <p:cTn id="16" dur="500"/>
                                        <p:tgtEl>
                                          <p:spTgt spid="40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5">
                                            <p:txEl>
                                              <p:pRg st="4" end="4"/>
                                            </p:txEl>
                                          </p:spTgt>
                                        </p:tgtEl>
                                        <p:attrNameLst>
                                          <p:attrName>style.visibility</p:attrName>
                                        </p:attrNameLst>
                                      </p:cBhvr>
                                      <p:to>
                                        <p:strVal val="visible"/>
                                      </p:to>
                                    </p:set>
                                    <p:animEffect transition="in" filter="fade">
                                      <p:cBhvr>
                                        <p:cTn id="19" dur="500"/>
                                        <p:tgtEl>
                                          <p:spTgt spid="40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5">
                                            <p:txEl>
                                              <p:pRg st="5" end="5"/>
                                            </p:txEl>
                                          </p:spTgt>
                                        </p:tgtEl>
                                        <p:attrNameLst>
                                          <p:attrName>style.visibility</p:attrName>
                                        </p:attrNameLst>
                                      </p:cBhvr>
                                      <p:to>
                                        <p:strVal val="visible"/>
                                      </p:to>
                                    </p:set>
                                    <p:animEffect transition="in" filter="fade">
                                      <p:cBhvr>
                                        <p:cTn id="22" dur="500"/>
                                        <p:tgtEl>
                                          <p:spTgt spid="40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5">
                                            <p:txEl>
                                              <p:pRg st="6" end="6"/>
                                            </p:txEl>
                                          </p:spTgt>
                                        </p:tgtEl>
                                        <p:attrNameLst>
                                          <p:attrName>style.visibility</p:attrName>
                                        </p:attrNameLst>
                                      </p:cBhvr>
                                      <p:to>
                                        <p:strVal val="visible"/>
                                      </p:to>
                                    </p:set>
                                    <p:animEffect transition="in" filter="fade">
                                      <p:cBhvr>
                                        <p:cTn id="25" dur="500"/>
                                        <p:tgtEl>
                                          <p:spTgt spid="4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4"/>
            <a:ext cx="11147400" cy="1116224"/>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39495" y="1803863"/>
            <a:ext cx="9890700" cy="1116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Parameter</a:t>
            </a:r>
          </a:p>
          <a:p>
            <a:pPr marL="0" lvl="0" indent="0" algn="l" rtl="0">
              <a:spcBef>
                <a:spcPts val="0"/>
              </a:spcBef>
              <a:spcAft>
                <a:spcPts val="0"/>
              </a:spcAft>
              <a:buNone/>
            </a:pPr>
            <a:r>
              <a:rPr lang="en-PH" sz="2000" dirty="0" smtClean="0">
                <a:latin typeface="Noticia Text" panose="02000503060000020004" pitchFamily="2" charset="0"/>
                <a:ea typeface="Open Sans"/>
                <a:cs typeface="Open Sans"/>
                <a:sym typeface="Open Sans"/>
              </a:rPr>
              <a:t>Measurement or quantity that describes </a:t>
            </a:r>
            <a:r>
              <a:rPr lang="en-PH" sz="2000" dirty="0">
                <a:latin typeface="Noticia Text" panose="02000503060000020004" pitchFamily="2" charset="0"/>
                <a:ea typeface="Open Sans"/>
                <a:cs typeface="Open Sans"/>
                <a:sym typeface="Open Sans"/>
              </a:rPr>
              <a:t>an entire </a:t>
            </a:r>
            <a:r>
              <a:rPr lang="en-PH" sz="2000" dirty="0" smtClean="0">
                <a:latin typeface="Noticia Text" panose="02000503060000020004" pitchFamily="2" charset="0"/>
                <a:ea typeface="Open Sans"/>
                <a:cs typeface="Open Sans"/>
                <a:sym typeface="Open Sans"/>
              </a:rPr>
              <a:t>population, which is the entire group you’re interested in studying.</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226793"/>
            <a:ext cx="11147400" cy="329592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457200" lvl="0" indent="-457200">
              <a:buFont typeface="Arial" panose="020B0604020202020204" pitchFamily="34" charset="0"/>
              <a:buChar char="•"/>
            </a:pPr>
            <a:r>
              <a:rPr lang="en-US" sz="3000" dirty="0" smtClean="0">
                <a:latin typeface="Noticia Text" panose="02000503060000020004" pitchFamily="2" charset="0"/>
                <a:ea typeface="Open Sans"/>
                <a:cs typeface="Open Sans"/>
                <a:sym typeface="Open Sans"/>
              </a:rPr>
              <a:t>All </a:t>
            </a:r>
            <a:r>
              <a:rPr lang="en-US" sz="3000" dirty="0">
                <a:latin typeface="Noticia Text" panose="02000503060000020004" pitchFamily="2" charset="0"/>
                <a:ea typeface="Open Sans"/>
                <a:cs typeface="Open Sans"/>
                <a:sym typeface="Open Sans"/>
              </a:rPr>
              <a:t>people living in one city, all-male teenagers worldwide, </a:t>
            </a:r>
            <a:r>
              <a:rPr lang="en-US" sz="3000" dirty="0" smtClean="0">
                <a:latin typeface="Noticia Text" panose="02000503060000020004" pitchFamily="2" charset="0"/>
                <a:ea typeface="Open Sans"/>
                <a:cs typeface="Open Sans"/>
                <a:sym typeface="Open Sans"/>
              </a:rPr>
              <a:t>all elements </a:t>
            </a:r>
            <a:r>
              <a:rPr lang="en-US" sz="3000" dirty="0">
                <a:latin typeface="Noticia Text" panose="02000503060000020004" pitchFamily="2" charset="0"/>
                <a:ea typeface="Open Sans"/>
                <a:cs typeface="Open Sans"/>
                <a:sym typeface="Open Sans"/>
              </a:rPr>
              <a:t>in a shopping cart, and all students in a classroom.</a:t>
            </a:r>
            <a:endParaRPr lang="en-PH" sz="3000" dirty="0">
              <a:latin typeface="Noticia Text" panose="02000503060000020004" pitchFamily="2" charset="0"/>
              <a:ea typeface="Open Sans"/>
              <a:cs typeface="Open Sans"/>
              <a:sym typeface="Open Sans"/>
            </a:endParaRPr>
          </a:p>
          <a:p>
            <a:pPr marL="457200" lvl="0" indent="-457200">
              <a:buFont typeface="Arial" panose="020B0604020202020204" pitchFamily="34" charset="0"/>
              <a:buChar char="•"/>
            </a:pPr>
            <a:r>
              <a:rPr lang="en-US" sz="3000" dirty="0">
                <a:latin typeface="Noticia Text" panose="02000503060000020004" pitchFamily="2" charset="0"/>
                <a:ea typeface="Open Sans"/>
                <a:cs typeface="Open Sans"/>
                <a:sym typeface="Open Sans"/>
              </a:rPr>
              <a:t>The researcher interviewed all the students of a school for their </a:t>
            </a:r>
            <a:r>
              <a:rPr lang="en-US" sz="3000" dirty="0" smtClean="0">
                <a:latin typeface="Noticia Text" panose="02000503060000020004" pitchFamily="2" charset="0"/>
                <a:ea typeface="Open Sans"/>
                <a:cs typeface="Open Sans"/>
                <a:sym typeface="Open Sans"/>
              </a:rPr>
              <a:t>favorite </a:t>
            </a:r>
            <a:r>
              <a:rPr lang="en-US" sz="3000" dirty="0">
                <a:latin typeface="Noticia Text" panose="02000503060000020004" pitchFamily="2" charset="0"/>
                <a:ea typeface="Open Sans"/>
                <a:cs typeface="Open Sans"/>
                <a:sym typeface="Open Sans"/>
              </a:rPr>
              <a:t>apparel brand.</a:t>
            </a: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817620" y="2045170"/>
            <a:ext cx="82995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14</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41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85"/>
                                        </p:tgtEl>
                                        <p:attrNameLst>
                                          <p:attrName>style.visibility</p:attrName>
                                        </p:attrNameLst>
                                      </p:cBhvr>
                                      <p:to>
                                        <p:strVal val="visible"/>
                                      </p:to>
                                    </p:set>
                                    <p:animEffect transition="in" filter="barn(inVertical)">
                                      <p:cBhvr>
                                        <p:cTn id="13" dur="500"/>
                                        <p:tgtEl>
                                          <p:spTgt spid="38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0" end="0"/>
                                            </p:txEl>
                                          </p:spTgt>
                                        </p:tgtEl>
                                        <p:attrNameLst>
                                          <p:attrName>style.visibility</p:attrName>
                                        </p:attrNameLst>
                                      </p:cBhvr>
                                      <p:to>
                                        <p:strVal val="visible"/>
                                      </p:to>
                                    </p:set>
                                    <p:animEffect transition="in" filter="barn(inVertical)">
                                      <p:cBhvr>
                                        <p:cTn id="18" dur="500"/>
                                        <p:tgtEl>
                                          <p:spTgt spid="38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85">
                                            <p:txEl>
                                              <p:pRg st="1" end="1"/>
                                            </p:txEl>
                                          </p:spTgt>
                                        </p:tgtEl>
                                        <p:attrNameLst>
                                          <p:attrName>style.visibility</p:attrName>
                                        </p:attrNameLst>
                                      </p:cBhvr>
                                      <p:to>
                                        <p:strVal val="visible"/>
                                      </p:to>
                                    </p:set>
                                    <p:animEffect transition="in" filter="barn(inVertical)">
                                      <p:cBhvr>
                                        <p:cTn id="23" dur="500"/>
                                        <p:tgtEl>
                                          <p:spTgt spid="38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8"/>
                                        </p:tgtEl>
                                        <p:attrNameLst>
                                          <p:attrName>style.visibility</p:attrName>
                                        </p:attrNameLst>
                                      </p:cBhvr>
                                      <p:to>
                                        <p:strVal val="visible"/>
                                      </p:to>
                                    </p:set>
                                    <p:anim calcmode="lin" valueType="num">
                                      <p:cBhvr additive="base">
                                        <p:cTn id="28" dur="500" fill="hold"/>
                                        <p:tgtEl>
                                          <p:spTgt spid="388"/>
                                        </p:tgtEl>
                                        <p:attrNameLst>
                                          <p:attrName>ppt_x</p:attrName>
                                        </p:attrNameLst>
                                      </p:cBhvr>
                                      <p:tavLst>
                                        <p:tav tm="0">
                                          <p:val>
                                            <p:strVal val="#ppt_x"/>
                                          </p:val>
                                        </p:tav>
                                        <p:tav tm="100000">
                                          <p:val>
                                            <p:strVal val="#ppt_x"/>
                                          </p:val>
                                        </p:tav>
                                      </p:tavLst>
                                    </p:anim>
                                    <p:anim calcmode="lin" valueType="num">
                                      <p:cBhvr additive="base">
                                        <p:cTn id="29" dur="500" fill="hold"/>
                                        <p:tgtEl>
                                          <p:spTgt spid="38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88">
                                            <p:txEl>
                                              <p:pRg st="0" end="0"/>
                                            </p:txEl>
                                          </p:spTgt>
                                        </p:tgtEl>
                                        <p:attrNameLst>
                                          <p:attrName>style.visibility</p:attrName>
                                        </p:attrNameLst>
                                      </p:cBhvr>
                                      <p:to>
                                        <p:strVal val="visible"/>
                                      </p:to>
                                    </p:set>
                                    <p:anim calcmode="lin" valueType="num">
                                      <p:cBhvr additive="base">
                                        <p:cTn id="34"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8">
                                            <p:txEl>
                                              <p:pRg st="2" end="2"/>
                                            </p:txEl>
                                          </p:spTgt>
                                        </p:tgtEl>
                                        <p:attrNameLst>
                                          <p:attrName>style.visibility</p:attrName>
                                        </p:attrNameLst>
                                      </p:cBhvr>
                                      <p:to>
                                        <p:strVal val="visible"/>
                                      </p:to>
                                    </p:set>
                                    <p:animEffect transition="in" filter="fade">
                                      <p:cBhvr>
                                        <p:cTn id="40" dur="500"/>
                                        <p:tgtEl>
                                          <p:spTgt spid="38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8">
                                            <p:txEl>
                                              <p:pRg st="3" end="3"/>
                                            </p:txEl>
                                          </p:spTgt>
                                        </p:tgtEl>
                                        <p:attrNameLst>
                                          <p:attrName>style.visibility</p:attrName>
                                        </p:attrNameLst>
                                      </p:cBhvr>
                                      <p:to>
                                        <p:strVal val="visible"/>
                                      </p:to>
                                    </p:set>
                                    <p:animEffect transition="in" filter="fade">
                                      <p:cBhvr>
                                        <p:cTn id="45" dur="500"/>
                                        <p:tgtEl>
                                          <p:spTgt spid="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p:bldP spid="388"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4"/>
            <a:ext cx="11147400" cy="1116224"/>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995" y="1772625"/>
            <a:ext cx="9890700" cy="1116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Statistic</a:t>
            </a:r>
          </a:p>
          <a:p>
            <a:pPr marL="0" lvl="0" indent="0" algn="l" rtl="0">
              <a:spcBef>
                <a:spcPts val="0"/>
              </a:spcBef>
              <a:spcAft>
                <a:spcPts val="0"/>
              </a:spcAft>
              <a:buNone/>
            </a:pPr>
            <a:r>
              <a:rPr lang="en-PH" sz="2000" dirty="0" smtClean="0">
                <a:latin typeface="Noticia Text" panose="02000503060000020004" pitchFamily="2" charset="0"/>
                <a:ea typeface="Open Sans"/>
                <a:cs typeface="Open Sans"/>
                <a:sym typeface="Open Sans"/>
              </a:rPr>
              <a:t>Measurement or quantity that describes </a:t>
            </a:r>
            <a:r>
              <a:rPr lang="en-PH" sz="2000" dirty="0">
                <a:latin typeface="Noticia Text" panose="02000503060000020004" pitchFamily="2" charset="0"/>
                <a:ea typeface="Open Sans"/>
                <a:cs typeface="Open Sans"/>
                <a:sym typeface="Open Sans"/>
              </a:rPr>
              <a:t>only the </a:t>
            </a:r>
            <a:r>
              <a:rPr lang="en-PH" sz="2000" dirty="0" smtClean="0">
                <a:latin typeface="Noticia Text" panose="02000503060000020004" pitchFamily="2" charset="0"/>
                <a:ea typeface="Open Sans"/>
                <a:cs typeface="Open Sans"/>
                <a:sym typeface="Open Sans"/>
              </a:rPr>
              <a:t>sample, which is a smaller group taken from the population</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019647"/>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457200" lvl="0" indent="-457200" algn="l" rtl="0">
              <a:spcBef>
                <a:spcPts val="0"/>
              </a:spcBef>
              <a:spcAft>
                <a:spcPts val="0"/>
              </a:spcAft>
              <a:buFont typeface="Arial" panose="020B0604020202020204" pitchFamily="34" charset="0"/>
              <a:buChar char="•"/>
            </a:pPr>
            <a:r>
              <a:rPr lang="en-PH" sz="3000" dirty="0">
                <a:latin typeface="Noticia Text" panose="02000503060000020004" pitchFamily="2" charset="0"/>
                <a:ea typeface="Open Sans"/>
                <a:cs typeface="Open Sans"/>
                <a:sym typeface="Open Sans"/>
              </a:rPr>
              <a:t>Twenty-five out of the 100 randomly chosen grade 11 students belong to STEM strand</a:t>
            </a:r>
            <a:r>
              <a:rPr lang="en-PH" sz="3000" dirty="0" smtClean="0">
                <a:latin typeface="Noticia Text" panose="02000503060000020004" pitchFamily="2" charset="0"/>
                <a:ea typeface="Open Sans"/>
                <a:cs typeface="Open Sans"/>
                <a:sym typeface="Open Sans"/>
              </a:rPr>
              <a:t>.</a:t>
            </a:r>
          </a:p>
          <a:p>
            <a:pPr marL="457200" lvl="0" indent="-457200">
              <a:buFont typeface="Arial" panose="020B0604020202020204" pitchFamily="34" charset="0"/>
              <a:buChar char="•"/>
            </a:pPr>
            <a:r>
              <a:rPr lang="en-US" sz="3000" dirty="0">
                <a:latin typeface="Noticia Text" panose="02000503060000020004" pitchFamily="2" charset="0"/>
                <a:ea typeface="Open Sans"/>
                <a:cs typeface="Open Sans"/>
                <a:sym typeface="Open Sans"/>
              </a:rPr>
              <a:t>Fifty percent of people living in the U.S. agree with the latest health </a:t>
            </a:r>
            <a:r>
              <a:rPr lang="en-US" sz="3000" dirty="0" smtClean="0">
                <a:latin typeface="Noticia Text" panose="02000503060000020004" pitchFamily="2" charset="0"/>
                <a:ea typeface="Open Sans"/>
                <a:cs typeface="Open Sans"/>
                <a:sym typeface="Open Sans"/>
              </a:rPr>
              <a:t>care proposal</a:t>
            </a:r>
            <a:r>
              <a:rPr lang="en-US" sz="3000" dirty="0">
                <a:latin typeface="Noticia Text" panose="02000503060000020004" pitchFamily="2" charset="0"/>
                <a:ea typeface="Open Sans"/>
                <a:cs typeface="Open Sans"/>
                <a:sym typeface="Open Sans"/>
              </a:rPr>
              <a:t>. Researchers can’t ask hundreds of millions of people if they agree, </a:t>
            </a:r>
            <a:r>
              <a:rPr lang="en-US" sz="3000" dirty="0" smtClean="0">
                <a:latin typeface="Noticia Text" panose="02000503060000020004" pitchFamily="2" charset="0"/>
                <a:ea typeface="Open Sans"/>
                <a:cs typeface="Open Sans"/>
                <a:sym typeface="Open Sans"/>
              </a:rPr>
              <a:t>so they </a:t>
            </a:r>
            <a:r>
              <a:rPr lang="en-US" sz="3000" dirty="0">
                <a:latin typeface="Noticia Text" panose="02000503060000020004" pitchFamily="2" charset="0"/>
                <a:ea typeface="Open Sans"/>
                <a:cs typeface="Open Sans"/>
                <a:sym typeface="Open Sans"/>
              </a:rPr>
              <a:t>take samples or part of the population and calculate the rest.</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781967" y="2021005"/>
            <a:ext cx="83895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81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8">
                                            <p:txEl>
                                              <p:pRg st="0" end="0"/>
                                            </p:txEl>
                                          </p:spTgt>
                                        </p:tgtEl>
                                        <p:attrNameLst>
                                          <p:attrName>style.visibility</p:attrName>
                                        </p:attrNameLst>
                                      </p:cBhvr>
                                      <p:to>
                                        <p:strVal val="visible"/>
                                      </p:to>
                                    </p:set>
                                    <p:anim calcmode="lin" valueType="num">
                                      <p:cBhvr additive="base">
                                        <p:cTn id="23"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8">
                                            <p:txEl>
                                              <p:pRg st="2" end="2"/>
                                            </p:txEl>
                                          </p:spTgt>
                                        </p:tgtEl>
                                        <p:attrNameLst>
                                          <p:attrName>style.visibility</p:attrName>
                                        </p:attrNameLst>
                                      </p:cBhvr>
                                      <p:to>
                                        <p:strVal val="visible"/>
                                      </p:to>
                                    </p:set>
                                    <p:animEffect transition="in" filter="fade">
                                      <p:cBhvr>
                                        <p:cTn id="29" dur="500"/>
                                        <p:tgtEl>
                                          <p:spTgt spid="38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8">
                                            <p:txEl>
                                              <p:pRg st="3" end="3"/>
                                            </p:txEl>
                                          </p:spTgt>
                                        </p:tgtEl>
                                        <p:attrNameLst>
                                          <p:attrName>style.visibility</p:attrName>
                                        </p:attrNameLst>
                                      </p:cBhvr>
                                      <p:to>
                                        <p:strVal val="visible"/>
                                      </p:to>
                                    </p:set>
                                    <p:animEffect transition="in" filter="fade">
                                      <p:cBhvr>
                                        <p:cTn id="34" dur="500"/>
                                        <p:tgtEl>
                                          <p:spTgt spid="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429075" y="1538275"/>
            <a:ext cx="11077200" cy="5115000"/>
          </a:xfrm>
          <a:prstGeom prst="rect">
            <a:avLst/>
          </a:prstGeom>
          <a:noFill/>
          <a:ln>
            <a:noFill/>
          </a:ln>
        </p:spPr>
        <p:txBody>
          <a:bodyPr spcFirstLastPara="1" wrap="square" lIns="91425" tIns="45700" rIns="91425" bIns="45700" anchor="t" anchorCtr="0">
            <a:noAutofit/>
          </a:bodyPr>
          <a:lstStyle/>
          <a:p>
            <a:pPr marL="47625" lvl="0" indent="-47625">
              <a:lnSpc>
                <a:spcPct val="90000"/>
              </a:lnSpc>
            </a:pPr>
            <a:r>
              <a:rPr lang="en-SG" sz="3000" b="1" dirty="0">
                <a:latin typeface="Noticia Text" panose="02000503060000020004" pitchFamily="2" charset="0"/>
                <a:ea typeface="Open Sans"/>
                <a:cs typeface="Open Sans"/>
                <a:sym typeface="Open Sans"/>
              </a:rPr>
              <a:t>Example </a:t>
            </a:r>
            <a:r>
              <a:rPr lang="en-SG" sz="3000" b="1" dirty="0" smtClean="0">
                <a:latin typeface="Noticia Text" panose="02000503060000020004" pitchFamily="2" charset="0"/>
                <a:ea typeface="Open Sans"/>
                <a:cs typeface="Open Sans"/>
                <a:sym typeface="Open Sans"/>
              </a:rPr>
              <a:t>2</a:t>
            </a:r>
            <a:r>
              <a:rPr lang="en-SG" sz="3000" dirty="0" smtClean="0">
                <a:latin typeface="Noticia Text" panose="02000503060000020004" pitchFamily="2" charset="0"/>
                <a:ea typeface="Open Sans"/>
                <a:cs typeface="Open Sans"/>
                <a:sym typeface="Open Sans"/>
              </a:rPr>
              <a:t>: </a:t>
            </a:r>
          </a:p>
          <a:p>
            <a:pPr marL="47625" lvl="0" indent="-47625">
              <a:lnSpc>
                <a:spcPct val="90000"/>
              </a:lnSpc>
            </a:pPr>
            <a:r>
              <a:rPr lang="en-PH" sz="3000" dirty="0" smtClean="0">
                <a:latin typeface="Noticia Text" panose="02000503060000020004" pitchFamily="2" charset="0"/>
                <a:ea typeface="Open Sans"/>
                <a:cs typeface="Open Sans"/>
                <a:sym typeface="Open Sans"/>
              </a:rPr>
              <a:t>Suppose </a:t>
            </a:r>
            <a:r>
              <a:rPr lang="en-PH" sz="3000" dirty="0">
                <a:latin typeface="Noticia Text" panose="02000503060000020004" pitchFamily="2" charset="0"/>
                <a:ea typeface="Open Sans"/>
                <a:cs typeface="Open Sans"/>
                <a:sym typeface="Open Sans"/>
              </a:rPr>
              <a:t>the quality manager wants to know the average life of the battery they manufacture. He asked his employees to obtain 100 random sample of batteries and test how long the batteries will last. From the sample, it was found out that the average life of the battery is 1 100 hours. Identify the parameter and statistic.</a:t>
            </a:r>
            <a:endParaRPr lang="en-SG" sz="3000" dirty="0">
              <a:solidFill>
                <a:srgbClr val="00B0E8"/>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lang="en-SG" sz="3000" dirty="0">
              <a:solidFill>
                <a:srgbClr val="00B0E8"/>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lang="en-SG" sz="3000" dirty="0">
              <a:solidFill>
                <a:srgbClr val="00B0E8"/>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500" fill="hold"/>
                                        <p:tgtEl>
                                          <p:spTgt spid="4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1" end="1"/>
                                            </p:txEl>
                                          </p:spTgt>
                                        </p:tgtEl>
                                        <p:attrNameLst>
                                          <p:attrName>style.visibility</p:attrName>
                                        </p:attrNameLst>
                                      </p:cBhvr>
                                      <p:to>
                                        <p:strVal val="visible"/>
                                      </p:to>
                                    </p:set>
                                    <p:animEffect transition="in" filter="fade">
                                      <p:cBhvr>
                                        <p:cTn id="13" dur="500"/>
                                        <p:tgtEl>
                                          <p:spTgt spid="4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37511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2438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Population</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 group where members have something in common, that is, the total set of observations that can be made</a:t>
            </a: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710763"/>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Examples:</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457200" lvl="0" indent="-457200" algn="l" rtl="0">
              <a:spcBef>
                <a:spcPts val="0"/>
              </a:spcBef>
              <a:spcAft>
                <a:spcPts val="0"/>
              </a:spcAft>
              <a:buFont typeface="Arial" panose="020B0604020202020204" pitchFamily="34" charset="0"/>
              <a:buChar char="•"/>
            </a:pPr>
            <a:r>
              <a:rPr lang="en-PH" sz="3000" dirty="0">
                <a:latin typeface="Noticia Text" panose="02000503060000020004" pitchFamily="2" charset="0"/>
                <a:ea typeface="Open Sans"/>
                <a:cs typeface="Open Sans"/>
                <a:sym typeface="Open Sans"/>
              </a:rPr>
              <a:t>the population of senior citizens in Metro Manila</a:t>
            </a:r>
          </a:p>
          <a:p>
            <a:pPr marL="457200" lvl="0" indent="-457200" algn="l" rtl="0">
              <a:spcBef>
                <a:spcPts val="0"/>
              </a:spcBef>
              <a:spcAft>
                <a:spcPts val="0"/>
              </a:spcAft>
              <a:buFont typeface="Arial" panose="020B0604020202020204" pitchFamily="34" charset="0"/>
              <a:buChar char="•"/>
            </a:pPr>
            <a:r>
              <a:rPr lang="en-PH" sz="3000" dirty="0">
                <a:latin typeface="Noticia Text" panose="02000503060000020004" pitchFamily="2" charset="0"/>
                <a:ea typeface="Open Sans"/>
                <a:cs typeface="Open Sans"/>
                <a:sym typeface="Open Sans"/>
              </a:rPr>
              <a:t>the population of students in the senior high school program</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85"/>
                                        </p:tgtEl>
                                        <p:attrNameLst>
                                          <p:attrName>style.visibility</p:attrName>
                                        </p:attrNameLst>
                                      </p:cBhvr>
                                      <p:to>
                                        <p:strVal val="visible"/>
                                      </p:to>
                                    </p:set>
                                    <p:animEffect transition="in" filter="barn(inVertical)">
                                      <p:cBhvr>
                                        <p:cTn id="13" dur="500"/>
                                        <p:tgtEl>
                                          <p:spTgt spid="38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0" end="0"/>
                                            </p:txEl>
                                          </p:spTgt>
                                        </p:tgtEl>
                                        <p:attrNameLst>
                                          <p:attrName>style.visibility</p:attrName>
                                        </p:attrNameLst>
                                      </p:cBhvr>
                                      <p:to>
                                        <p:strVal val="visible"/>
                                      </p:to>
                                    </p:set>
                                    <p:animEffect transition="in" filter="barn(inVertical)">
                                      <p:cBhvr>
                                        <p:cTn id="18" dur="500"/>
                                        <p:tgtEl>
                                          <p:spTgt spid="38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85">
                                            <p:txEl>
                                              <p:pRg st="1" end="1"/>
                                            </p:txEl>
                                          </p:spTgt>
                                        </p:tgtEl>
                                        <p:attrNameLst>
                                          <p:attrName>style.visibility</p:attrName>
                                        </p:attrNameLst>
                                      </p:cBhvr>
                                      <p:to>
                                        <p:strVal val="visible"/>
                                      </p:to>
                                    </p:set>
                                    <p:animEffect transition="in" filter="barn(inVertical)">
                                      <p:cBhvr>
                                        <p:cTn id="23" dur="500"/>
                                        <p:tgtEl>
                                          <p:spTgt spid="38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8"/>
                                        </p:tgtEl>
                                        <p:attrNameLst>
                                          <p:attrName>style.visibility</p:attrName>
                                        </p:attrNameLst>
                                      </p:cBhvr>
                                      <p:to>
                                        <p:strVal val="visible"/>
                                      </p:to>
                                    </p:set>
                                    <p:anim calcmode="lin" valueType="num">
                                      <p:cBhvr additive="base">
                                        <p:cTn id="28" dur="500" fill="hold"/>
                                        <p:tgtEl>
                                          <p:spTgt spid="388"/>
                                        </p:tgtEl>
                                        <p:attrNameLst>
                                          <p:attrName>ppt_x</p:attrName>
                                        </p:attrNameLst>
                                      </p:cBhvr>
                                      <p:tavLst>
                                        <p:tav tm="0">
                                          <p:val>
                                            <p:strVal val="#ppt_x"/>
                                          </p:val>
                                        </p:tav>
                                        <p:tav tm="100000">
                                          <p:val>
                                            <p:strVal val="#ppt_x"/>
                                          </p:val>
                                        </p:tav>
                                      </p:tavLst>
                                    </p:anim>
                                    <p:anim calcmode="lin" valueType="num">
                                      <p:cBhvr additive="base">
                                        <p:cTn id="29" dur="500" fill="hold"/>
                                        <p:tgtEl>
                                          <p:spTgt spid="38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88">
                                            <p:txEl>
                                              <p:pRg st="0" end="0"/>
                                            </p:txEl>
                                          </p:spTgt>
                                        </p:tgtEl>
                                        <p:attrNameLst>
                                          <p:attrName>style.visibility</p:attrName>
                                        </p:attrNameLst>
                                      </p:cBhvr>
                                      <p:to>
                                        <p:strVal val="visible"/>
                                      </p:to>
                                    </p:set>
                                    <p:anim calcmode="lin" valueType="num">
                                      <p:cBhvr additive="base">
                                        <p:cTn id="34"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8">
                                            <p:txEl>
                                              <p:pRg st="2" end="2"/>
                                            </p:txEl>
                                          </p:spTgt>
                                        </p:tgtEl>
                                        <p:attrNameLst>
                                          <p:attrName>style.visibility</p:attrName>
                                        </p:attrNameLst>
                                      </p:cBhvr>
                                      <p:to>
                                        <p:strVal val="visible"/>
                                      </p:to>
                                    </p:set>
                                    <p:animEffect transition="in" filter="fade">
                                      <p:cBhvr>
                                        <p:cTn id="40" dur="500"/>
                                        <p:tgtEl>
                                          <p:spTgt spid="38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8">
                                            <p:txEl>
                                              <p:pRg st="3" end="3"/>
                                            </p:txEl>
                                          </p:spTgt>
                                        </p:tgtEl>
                                        <p:attrNameLst>
                                          <p:attrName>style.visibility</p:attrName>
                                        </p:attrNameLst>
                                      </p:cBhvr>
                                      <p:to>
                                        <p:strVal val="visible"/>
                                      </p:to>
                                    </p:set>
                                    <p:animEffect transition="in" filter="fade">
                                      <p:cBhvr>
                                        <p:cTn id="45" dur="500"/>
                                        <p:tgtEl>
                                          <p:spTgt spid="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p:bldP spid="388"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429074" y="1538275"/>
            <a:ext cx="11171047" cy="5224032"/>
          </a:xfrm>
          <a:prstGeom prst="rect">
            <a:avLst/>
          </a:prstGeom>
          <a:noFill/>
          <a:ln>
            <a:noFill/>
          </a:ln>
        </p:spPr>
        <p:txBody>
          <a:bodyPr spcFirstLastPara="1" wrap="square" lIns="91425" tIns="45700" rIns="91425" bIns="45700" anchor="t" anchorCtr="0">
            <a:noAutofit/>
          </a:bodyPr>
          <a:lstStyle/>
          <a:p>
            <a:pPr marL="47625" lvl="0" indent="-47625">
              <a:lnSpc>
                <a:spcPct val="90000"/>
              </a:lnSpc>
            </a:pPr>
            <a:r>
              <a:rPr lang="en-SG" sz="3000" b="1" dirty="0">
                <a:solidFill>
                  <a:schemeClr val="tx1">
                    <a:lumMod val="50000"/>
                    <a:lumOff val="50000"/>
                  </a:schemeClr>
                </a:solidFill>
                <a:latin typeface="Noticia Text" panose="02000503060000020004" pitchFamily="2" charset="0"/>
                <a:ea typeface="Open Sans"/>
                <a:cs typeface="Open Sans"/>
                <a:sym typeface="Open Sans"/>
              </a:rPr>
              <a:t>Example </a:t>
            </a:r>
            <a:r>
              <a:rPr lang="en-SG" sz="3000" b="1" dirty="0" smtClean="0">
                <a:solidFill>
                  <a:schemeClr val="tx1">
                    <a:lumMod val="50000"/>
                    <a:lumOff val="50000"/>
                  </a:schemeClr>
                </a:solidFill>
                <a:latin typeface="Noticia Text" panose="02000503060000020004" pitchFamily="2" charset="0"/>
                <a:ea typeface="Open Sans"/>
                <a:cs typeface="Open Sans"/>
                <a:sym typeface="Open Sans"/>
              </a:rPr>
              <a:t>2</a:t>
            </a:r>
            <a:r>
              <a:rPr lang="en-SG" sz="3000" dirty="0" smtClean="0">
                <a:solidFill>
                  <a:schemeClr val="tx1">
                    <a:lumMod val="50000"/>
                    <a:lumOff val="50000"/>
                  </a:schemeClr>
                </a:solidFill>
                <a:latin typeface="Noticia Text" panose="02000503060000020004" pitchFamily="2" charset="0"/>
                <a:ea typeface="Open Sans"/>
                <a:cs typeface="Open Sans"/>
                <a:sym typeface="Open Sans"/>
              </a:rPr>
              <a:t>: </a:t>
            </a:r>
            <a:r>
              <a:rPr lang="en-PH" sz="3000" dirty="0">
                <a:solidFill>
                  <a:schemeClr val="tx1">
                    <a:lumMod val="50000"/>
                    <a:lumOff val="50000"/>
                  </a:schemeClr>
                </a:solidFill>
                <a:latin typeface="Noticia Text" panose="02000503060000020004" pitchFamily="2" charset="0"/>
                <a:ea typeface="Open Sans"/>
                <a:cs typeface="Open Sans"/>
                <a:sym typeface="Open Sans"/>
              </a:rPr>
              <a:t>Suppose the quality manager wants to know the average life of the battery they manufacture. He asked his employees to obtain 100 random sample of batteries and test how long the batteries will last. From the sample, it was found out that the average life of the battery is 1100 hours. Identify the parameter and statistic. </a:t>
            </a:r>
            <a:endParaRPr lang="en-SG" sz="3000" dirty="0">
              <a:solidFill>
                <a:schemeClr val="tx1">
                  <a:lumMod val="50000"/>
                  <a:lumOff val="50000"/>
                </a:schemeClr>
              </a:solidFill>
              <a:latin typeface="Noticia Text" panose="02000503060000020004" pitchFamily="2" charset="0"/>
              <a:ea typeface="Open Sans"/>
              <a:cs typeface="Open Sans"/>
              <a:sym typeface="Open Sans"/>
            </a:endParaRPr>
          </a:p>
          <a:p>
            <a:pPr lvl="0">
              <a:lnSpc>
                <a:spcPct val="90000"/>
              </a:lnSpc>
            </a:pPr>
            <a:endParaRPr lang="en-PH" sz="3000" b="1" dirty="0">
              <a:latin typeface="Noticia Text" panose="02000503060000020004" pitchFamily="2" charset="0"/>
              <a:ea typeface="Open Sans"/>
              <a:cs typeface="Open Sans"/>
              <a:sym typeface="Open Sans"/>
            </a:endParaRPr>
          </a:p>
          <a:p>
            <a:pPr lvl="0">
              <a:lnSpc>
                <a:spcPct val="90000"/>
              </a:lnSpc>
            </a:pPr>
            <a:r>
              <a:rPr lang="en-PH" sz="3000" b="1" dirty="0">
                <a:latin typeface="Noticia Text" panose="02000503060000020004" pitchFamily="2" charset="0"/>
                <a:ea typeface="Open Sans"/>
                <a:cs typeface="Open Sans"/>
                <a:sym typeface="Open Sans"/>
              </a:rPr>
              <a:t>Solution</a:t>
            </a:r>
            <a:r>
              <a:rPr lang="en-PH" sz="3000" dirty="0">
                <a:latin typeface="Noticia Text" panose="02000503060000020004" pitchFamily="2" charset="0"/>
                <a:ea typeface="Open Sans"/>
                <a:cs typeface="Open Sans"/>
                <a:sym typeface="Open Sans"/>
              </a:rPr>
              <a:t>:</a:t>
            </a:r>
          </a:p>
          <a:p>
            <a:pPr lvl="0">
              <a:lnSpc>
                <a:spcPct val="90000"/>
              </a:lnSpc>
            </a:pPr>
            <a:r>
              <a:rPr lang="en-PH" sz="3000" dirty="0">
                <a:latin typeface="Noticia Text" panose="02000503060000020004" pitchFamily="2" charset="0"/>
                <a:ea typeface="Open Sans"/>
                <a:cs typeface="Open Sans"/>
                <a:sym typeface="Open Sans"/>
              </a:rPr>
              <a:t>In the study, 100 batteries are chosen as sample and it was found out that the average life is 1 100 hours.</a:t>
            </a: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81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2" end="2"/>
                                            </p:txEl>
                                          </p:spTgt>
                                        </p:tgtEl>
                                        <p:attrNameLst>
                                          <p:attrName>style.visibility</p:attrName>
                                        </p:attrNameLst>
                                      </p:cBhvr>
                                      <p:to>
                                        <p:strVal val="visible"/>
                                      </p:to>
                                    </p:set>
                                    <p:anim calcmode="lin" valueType="num">
                                      <p:cBhvr additive="base">
                                        <p:cTn id="7" dur="500" fill="hold"/>
                                        <p:tgtEl>
                                          <p:spTgt spid="40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3" end="3"/>
                                            </p:txEl>
                                          </p:spTgt>
                                        </p:tgtEl>
                                        <p:attrNameLst>
                                          <p:attrName>style.visibility</p:attrName>
                                        </p:attrNameLst>
                                      </p:cBhvr>
                                      <p:to>
                                        <p:strVal val="visible"/>
                                      </p:to>
                                    </p:set>
                                    <p:animEffect transition="in" filter="fade">
                                      <p:cBhvr>
                                        <p:cTn id="13" dur="500"/>
                                        <p:tgtEl>
                                          <p:spTgt spid="4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429074" y="1538275"/>
            <a:ext cx="11171047" cy="5224032"/>
          </a:xfrm>
          <a:prstGeom prst="rect">
            <a:avLst/>
          </a:prstGeom>
          <a:noFill/>
          <a:ln>
            <a:noFill/>
          </a:ln>
        </p:spPr>
        <p:txBody>
          <a:bodyPr spcFirstLastPara="1" wrap="square" lIns="91425" tIns="45700" rIns="91425" bIns="45700" anchor="t" anchorCtr="0">
            <a:noAutofit/>
          </a:bodyPr>
          <a:lstStyle/>
          <a:p>
            <a:pPr marL="47625" lvl="0" indent="-47625">
              <a:lnSpc>
                <a:spcPct val="90000"/>
              </a:lnSpc>
            </a:pPr>
            <a:r>
              <a:rPr lang="en-SG" sz="3000" b="1" dirty="0">
                <a:solidFill>
                  <a:schemeClr val="tx1">
                    <a:lumMod val="50000"/>
                    <a:lumOff val="50000"/>
                  </a:schemeClr>
                </a:solidFill>
                <a:latin typeface="Noticia Text" panose="02000503060000020004" pitchFamily="2" charset="0"/>
                <a:ea typeface="Open Sans"/>
                <a:cs typeface="Open Sans"/>
                <a:sym typeface="Open Sans"/>
              </a:rPr>
              <a:t>Example </a:t>
            </a:r>
            <a:r>
              <a:rPr lang="en-SG" sz="3000" b="1" dirty="0" smtClean="0">
                <a:solidFill>
                  <a:schemeClr val="tx1">
                    <a:lumMod val="50000"/>
                    <a:lumOff val="50000"/>
                  </a:schemeClr>
                </a:solidFill>
                <a:latin typeface="Noticia Text" panose="02000503060000020004" pitchFamily="2" charset="0"/>
                <a:ea typeface="Open Sans"/>
                <a:cs typeface="Open Sans"/>
                <a:sym typeface="Open Sans"/>
              </a:rPr>
              <a:t>2</a:t>
            </a:r>
            <a:r>
              <a:rPr lang="en-SG" sz="3000" dirty="0" smtClean="0">
                <a:solidFill>
                  <a:schemeClr val="tx1">
                    <a:lumMod val="50000"/>
                    <a:lumOff val="50000"/>
                  </a:schemeClr>
                </a:solidFill>
                <a:latin typeface="Noticia Text" panose="02000503060000020004" pitchFamily="2" charset="0"/>
                <a:ea typeface="Open Sans"/>
                <a:cs typeface="Open Sans"/>
                <a:sym typeface="Open Sans"/>
              </a:rPr>
              <a:t>: </a:t>
            </a:r>
            <a:r>
              <a:rPr lang="en-PH" sz="3000" dirty="0">
                <a:solidFill>
                  <a:schemeClr val="tx1">
                    <a:lumMod val="50000"/>
                    <a:lumOff val="50000"/>
                  </a:schemeClr>
                </a:solidFill>
                <a:latin typeface="Noticia Text" panose="02000503060000020004" pitchFamily="2" charset="0"/>
                <a:ea typeface="Open Sans"/>
                <a:cs typeface="Open Sans"/>
                <a:sym typeface="Open Sans"/>
              </a:rPr>
              <a:t>Suppose the quality manager wants to know the average life of the battery they manufacture. He asked his employees to obtain 100 random sample of batteries and test how long the batteries will last. From the sample, it was found out that the average life of the battery is 1100 hours. Identify the parameter and statistic. </a:t>
            </a:r>
            <a:endParaRPr lang="en-SG" sz="3000" dirty="0">
              <a:solidFill>
                <a:schemeClr val="tx1">
                  <a:lumMod val="50000"/>
                  <a:lumOff val="50000"/>
                </a:schemeClr>
              </a:solidFill>
              <a:latin typeface="Noticia Text" panose="02000503060000020004" pitchFamily="2" charset="0"/>
              <a:ea typeface="Open Sans"/>
              <a:cs typeface="Open Sans"/>
              <a:sym typeface="Open Sans"/>
            </a:endParaRPr>
          </a:p>
          <a:p>
            <a:pPr lvl="0">
              <a:lnSpc>
                <a:spcPct val="90000"/>
              </a:lnSpc>
            </a:pPr>
            <a:endParaRPr lang="en-PH" sz="3000" b="1" dirty="0">
              <a:latin typeface="Noticia Text" panose="02000503060000020004" pitchFamily="2" charset="0"/>
              <a:ea typeface="Open Sans"/>
              <a:cs typeface="Open Sans"/>
              <a:sym typeface="Open Sans"/>
            </a:endParaRPr>
          </a:p>
          <a:p>
            <a:pPr lvl="0"/>
            <a:r>
              <a:rPr lang="en-PH" sz="3000" b="1" dirty="0">
                <a:latin typeface="Noticia Text" panose="02000503060000020004" pitchFamily="2" charset="0"/>
                <a:ea typeface="Open Sans"/>
                <a:cs typeface="Open Sans"/>
                <a:sym typeface="Open Sans"/>
              </a:rPr>
              <a:t>Solution:		</a:t>
            </a:r>
          </a:p>
          <a:p>
            <a:endParaRPr lang="en-PH" sz="3000" dirty="0">
              <a:latin typeface="Noticia Text" panose="02000503060000020004" pitchFamily="2" charset="0"/>
              <a:ea typeface="Open Sans"/>
              <a:cs typeface="Open Sans"/>
              <a:sym typeface="Open Sans"/>
            </a:endParaRPr>
          </a:p>
          <a:p>
            <a:r>
              <a:rPr lang="en-PH" sz="3000" dirty="0">
                <a:latin typeface="Noticia Text" panose="02000503060000020004" pitchFamily="2" charset="0"/>
                <a:ea typeface="Open Sans"/>
                <a:cs typeface="Open Sans"/>
                <a:sym typeface="Open Sans"/>
              </a:rPr>
              <a:t>The statistic describes the sample. Therefore, 1 100 hours is the statistic in the study.</a:t>
            </a: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2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2" end="2"/>
                                            </p:txEl>
                                          </p:spTgt>
                                        </p:tgtEl>
                                        <p:attrNameLst>
                                          <p:attrName>style.visibility</p:attrName>
                                        </p:attrNameLst>
                                      </p:cBhvr>
                                      <p:to>
                                        <p:strVal val="visible"/>
                                      </p:to>
                                    </p:set>
                                    <p:anim calcmode="lin" valueType="num">
                                      <p:cBhvr additive="base">
                                        <p:cTn id="7" dur="500" fill="hold"/>
                                        <p:tgtEl>
                                          <p:spTgt spid="40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4" end="4"/>
                                            </p:txEl>
                                          </p:spTgt>
                                        </p:tgtEl>
                                        <p:attrNameLst>
                                          <p:attrName>style.visibility</p:attrName>
                                        </p:attrNameLst>
                                      </p:cBhvr>
                                      <p:to>
                                        <p:strVal val="visible"/>
                                      </p:to>
                                    </p:set>
                                    <p:animEffect transition="in" filter="fade">
                                      <p:cBhvr>
                                        <p:cTn id="13" dur="500"/>
                                        <p:tgtEl>
                                          <p:spTgt spid="4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429074" y="1538275"/>
            <a:ext cx="11171047" cy="5224032"/>
          </a:xfrm>
          <a:prstGeom prst="rect">
            <a:avLst/>
          </a:prstGeom>
          <a:noFill/>
          <a:ln>
            <a:noFill/>
          </a:ln>
        </p:spPr>
        <p:txBody>
          <a:bodyPr spcFirstLastPara="1" wrap="square" lIns="91425" tIns="45700" rIns="91425" bIns="45700" anchor="t" anchorCtr="0">
            <a:noAutofit/>
          </a:bodyPr>
          <a:lstStyle/>
          <a:p>
            <a:pPr marL="47625" lvl="0" indent="-47625">
              <a:lnSpc>
                <a:spcPct val="90000"/>
              </a:lnSpc>
            </a:pPr>
            <a:r>
              <a:rPr lang="en-SG" sz="3000" b="1" dirty="0">
                <a:solidFill>
                  <a:schemeClr val="tx1">
                    <a:lumMod val="50000"/>
                    <a:lumOff val="50000"/>
                  </a:schemeClr>
                </a:solidFill>
                <a:latin typeface="Noticia Text" panose="02000503060000020004" pitchFamily="2" charset="0"/>
                <a:ea typeface="Open Sans"/>
                <a:cs typeface="Open Sans"/>
                <a:sym typeface="Open Sans"/>
              </a:rPr>
              <a:t>Example </a:t>
            </a:r>
            <a:r>
              <a:rPr lang="en-SG" sz="3000" b="1" dirty="0" smtClean="0">
                <a:solidFill>
                  <a:schemeClr val="tx1">
                    <a:lumMod val="50000"/>
                    <a:lumOff val="50000"/>
                  </a:schemeClr>
                </a:solidFill>
                <a:latin typeface="Noticia Text" panose="02000503060000020004" pitchFamily="2" charset="0"/>
                <a:ea typeface="Open Sans"/>
                <a:cs typeface="Open Sans"/>
                <a:sym typeface="Open Sans"/>
              </a:rPr>
              <a:t>2</a:t>
            </a:r>
            <a:r>
              <a:rPr lang="en-SG" sz="3000" dirty="0" smtClean="0">
                <a:solidFill>
                  <a:schemeClr val="tx1">
                    <a:lumMod val="50000"/>
                    <a:lumOff val="50000"/>
                  </a:schemeClr>
                </a:solidFill>
                <a:latin typeface="Noticia Text" panose="02000503060000020004" pitchFamily="2" charset="0"/>
                <a:ea typeface="Open Sans"/>
                <a:cs typeface="Open Sans"/>
                <a:sym typeface="Open Sans"/>
              </a:rPr>
              <a:t>: </a:t>
            </a:r>
            <a:r>
              <a:rPr lang="en-PH" sz="3000" dirty="0">
                <a:solidFill>
                  <a:schemeClr val="tx1">
                    <a:lumMod val="50000"/>
                    <a:lumOff val="50000"/>
                  </a:schemeClr>
                </a:solidFill>
                <a:latin typeface="Noticia Text" panose="02000503060000020004" pitchFamily="2" charset="0"/>
                <a:ea typeface="Open Sans"/>
                <a:cs typeface="Open Sans"/>
                <a:sym typeface="Open Sans"/>
              </a:rPr>
              <a:t>Suppose the quality manager wants to know the average life of the battery they manufacture. He asked his employees to obtain 100 random sample of batteries and test how long the batteries will last. From the sample, it was found out that the average life of the battery is 1100 hours. Identify the parameter and statistic. </a:t>
            </a:r>
            <a:endParaRPr lang="en-SG" sz="3000" dirty="0">
              <a:solidFill>
                <a:schemeClr val="tx1">
                  <a:lumMod val="50000"/>
                  <a:lumOff val="50000"/>
                </a:schemeClr>
              </a:solidFill>
              <a:latin typeface="Noticia Text" panose="02000503060000020004" pitchFamily="2" charset="0"/>
              <a:ea typeface="Open Sans"/>
              <a:cs typeface="Open Sans"/>
              <a:sym typeface="Open Sans"/>
            </a:endParaRPr>
          </a:p>
          <a:p>
            <a:pPr lvl="0">
              <a:lnSpc>
                <a:spcPct val="90000"/>
              </a:lnSpc>
            </a:pPr>
            <a:endParaRPr lang="en-PH" sz="3000" b="1" dirty="0">
              <a:latin typeface="Noticia Text" panose="02000503060000020004" pitchFamily="2" charset="0"/>
              <a:ea typeface="Open Sans"/>
              <a:cs typeface="Open Sans"/>
              <a:sym typeface="Open Sans"/>
            </a:endParaRPr>
          </a:p>
          <a:p>
            <a:pPr lvl="0"/>
            <a:r>
              <a:rPr lang="en-PH" sz="3000" b="1" dirty="0">
                <a:latin typeface="Noticia Text" panose="02000503060000020004" pitchFamily="2" charset="0"/>
                <a:ea typeface="Open Sans"/>
                <a:cs typeface="Open Sans"/>
                <a:sym typeface="Open Sans"/>
              </a:rPr>
              <a:t>Solution:		</a:t>
            </a:r>
          </a:p>
          <a:p>
            <a:endParaRPr lang="en-PH" sz="3000" dirty="0">
              <a:latin typeface="Noticia Text" panose="02000503060000020004" pitchFamily="2" charset="0"/>
              <a:ea typeface="Open Sans"/>
              <a:cs typeface="Open Sans"/>
              <a:sym typeface="Open Sans"/>
            </a:endParaRPr>
          </a:p>
          <a:p>
            <a:r>
              <a:rPr lang="en-PH" sz="3000" dirty="0">
                <a:latin typeface="Noticia Text" panose="02000503060000020004" pitchFamily="2" charset="0"/>
                <a:ea typeface="Open Sans"/>
                <a:cs typeface="Open Sans"/>
                <a:sym typeface="Open Sans"/>
              </a:rPr>
              <a:t>The parameter is the average life of the battery they manufacture.</a:t>
            </a: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8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2" end="2"/>
                                            </p:txEl>
                                          </p:spTgt>
                                        </p:tgtEl>
                                        <p:attrNameLst>
                                          <p:attrName>style.visibility</p:attrName>
                                        </p:attrNameLst>
                                      </p:cBhvr>
                                      <p:to>
                                        <p:strVal val="visible"/>
                                      </p:to>
                                    </p:set>
                                    <p:anim calcmode="lin" valueType="num">
                                      <p:cBhvr additive="base">
                                        <p:cTn id="7" dur="500" fill="hold"/>
                                        <p:tgtEl>
                                          <p:spTgt spid="40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4" end="4"/>
                                            </p:txEl>
                                          </p:spTgt>
                                        </p:tgtEl>
                                        <p:attrNameLst>
                                          <p:attrName>style.visibility</p:attrName>
                                        </p:attrNameLst>
                                      </p:cBhvr>
                                      <p:to>
                                        <p:strVal val="visible"/>
                                      </p:to>
                                    </p:set>
                                    <p:animEffect transition="in" filter="fade">
                                      <p:cBhvr>
                                        <p:cTn id="13" dur="500"/>
                                        <p:tgtEl>
                                          <p:spTgt spid="4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286835" y="2143760"/>
            <a:ext cx="11095054" cy="5394960"/>
          </a:xfrm>
          <a:prstGeom prst="rect">
            <a:avLst/>
          </a:prstGeom>
          <a:noFill/>
          <a:ln>
            <a:noFill/>
          </a:ln>
        </p:spPr>
        <p:txBody>
          <a:bodyPr spcFirstLastPara="1" wrap="square" lIns="91425" tIns="45700" rIns="91425" bIns="45700" anchor="t" anchorCtr="0">
            <a:noAutofit/>
          </a:bodyPr>
          <a:lstStyle/>
          <a:p>
            <a:pPr marL="23813" lvl="0" indent="-23813">
              <a:lnSpc>
                <a:spcPct val="90000"/>
              </a:lnSpc>
            </a:pPr>
            <a:r>
              <a:rPr lang="en-US" sz="3000" b="1" dirty="0">
                <a:latin typeface="Noticia Text" panose="02000503060000020004" pitchFamily="2" charset="0"/>
                <a:ea typeface="Open Sans"/>
                <a:cs typeface="Open Sans"/>
                <a:sym typeface="Open Sans"/>
              </a:rPr>
              <a:t>Decide whether the statement describes a </a:t>
            </a:r>
            <a:r>
              <a:rPr lang="en-US" sz="3000" b="1" u="sng" dirty="0">
                <a:latin typeface="Noticia Text" panose="02000503060000020004" pitchFamily="2" charset="0"/>
                <a:ea typeface="Open Sans"/>
                <a:cs typeface="Open Sans"/>
                <a:sym typeface="Open Sans"/>
              </a:rPr>
              <a:t>parameter</a:t>
            </a:r>
            <a:r>
              <a:rPr lang="en-US" sz="3000" b="1" dirty="0">
                <a:latin typeface="Noticia Text" panose="02000503060000020004" pitchFamily="2" charset="0"/>
                <a:ea typeface="Open Sans"/>
                <a:cs typeface="Open Sans"/>
                <a:sym typeface="Open Sans"/>
              </a:rPr>
              <a:t> or </a:t>
            </a:r>
            <a:r>
              <a:rPr lang="en-US" sz="3000" b="1" u="sng" dirty="0">
                <a:latin typeface="Noticia Text" panose="02000503060000020004" pitchFamily="2" charset="0"/>
                <a:ea typeface="Open Sans"/>
                <a:cs typeface="Open Sans"/>
                <a:sym typeface="Open Sans"/>
              </a:rPr>
              <a:t>statistic</a:t>
            </a:r>
            <a:r>
              <a:rPr lang="en-US" sz="3000" b="1" dirty="0">
                <a:latin typeface="Noticia Text" panose="02000503060000020004" pitchFamily="2" charset="0"/>
                <a:ea typeface="Open Sans"/>
                <a:cs typeface="Open Sans"/>
                <a:sym typeface="Open Sans"/>
              </a:rPr>
              <a:t>. Write </a:t>
            </a:r>
            <a:r>
              <a:rPr lang="en-US" sz="3000" b="1" dirty="0" smtClean="0">
                <a:latin typeface="Noticia Text" panose="02000503060000020004" pitchFamily="2" charset="0"/>
                <a:ea typeface="Open Sans"/>
                <a:cs typeface="Open Sans"/>
                <a:sym typeface="Open Sans"/>
              </a:rPr>
              <a:t>your answer </a:t>
            </a:r>
            <a:r>
              <a:rPr lang="en-US" sz="3000" b="1" dirty="0">
                <a:latin typeface="Noticia Text" panose="02000503060000020004" pitchFamily="2" charset="0"/>
                <a:ea typeface="Open Sans"/>
                <a:cs typeface="Open Sans"/>
                <a:sym typeface="Open Sans"/>
              </a:rPr>
              <a:t>on a separate sheet of paper.</a:t>
            </a:r>
          </a:p>
          <a:p>
            <a:pPr marL="23813" lvl="0" indent="-23813">
              <a:lnSpc>
                <a:spcPct val="90000"/>
              </a:lnSpc>
            </a:pPr>
            <a:endParaRPr lang="en-US" sz="3000" b="1" dirty="0" smtClean="0">
              <a:latin typeface="Noticia Text" panose="02000503060000020004" pitchFamily="2" charset="0"/>
              <a:ea typeface="Open Sans"/>
              <a:cs typeface="Open Sans"/>
              <a:sym typeface="Open Sans"/>
            </a:endParaRP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The average income of 40 out of 100 households in a certain Barangay </a:t>
            </a:r>
            <a:r>
              <a:rPr lang="en-US" sz="3000" dirty="0" smtClean="0">
                <a:solidFill>
                  <a:schemeClr val="tx1"/>
                </a:solidFill>
                <a:latin typeface="Noticia Text" panose="02000503060000020004" pitchFamily="2" charset="0"/>
                <a:ea typeface="Open Sans"/>
                <a:cs typeface="Open Sans"/>
                <a:sym typeface="Open Sans"/>
              </a:rPr>
              <a:t>is P </a:t>
            </a:r>
            <a:r>
              <a:rPr lang="en-US" sz="3000" dirty="0">
                <a:solidFill>
                  <a:schemeClr val="tx1"/>
                </a:solidFill>
                <a:latin typeface="Noticia Text" panose="02000503060000020004" pitchFamily="2" charset="0"/>
                <a:ea typeface="Open Sans"/>
                <a:cs typeface="Open Sans"/>
                <a:sym typeface="Open Sans"/>
              </a:rPr>
              <a:t>12, 213.00 a month</a:t>
            </a:r>
            <a:r>
              <a:rPr lang="en-US" sz="3000" dirty="0" smtClean="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Percentage of red cars in the Philippines.</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Number of senior high schools in Region 3</a:t>
            </a:r>
            <a:r>
              <a:rPr lang="en-US" sz="3000" dirty="0" smtClean="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A recent survey of a sample of 250 high school students reported </a:t>
            </a:r>
            <a:r>
              <a:rPr lang="en-US" sz="3000" dirty="0" smtClean="0">
                <a:solidFill>
                  <a:schemeClr val="tx1"/>
                </a:solidFill>
                <a:latin typeface="Noticia Text" panose="02000503060000020004" pitchFamily="2" charset="0"/>
                <a:ea typeface="Open Sans"/>
                <a:cs typeface="Open Sans"/>
                <a:sym typeface="Open Sans"/>
              </a:rPr>
              <a:t>the average </a:t>
            </a:r>
            <a:r>
              <a:rPr lang="en-US" sz="3000" dirty="0">
                <a:solidFill>
                  <a:schemeClr val="tx1"/>
                </a:solidFill>
                <a:latin typeface="Noticia Text" panose="02000503060000020004" pitchFamily="2" charset="0"/>
                <a:ea typeface="Open Sans"/>
                <a:cs typeface="Open Sans"/>
                <a:sym typeface="Open Sans"/>
              </a:rPr>
              <a:t>weight of 54.3 kg</a:t>
            </a:r>
            <a:r>
              <a:rPr lang="en-US" sz="3000" dirty="0" smtClean="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000" dirty="0">
                <a:solidFill>
                  <a:schemeClr val="tx1"/>
                </a:solidFill>
                <a:latin typeface="Noticia Text" panose="02000503060000020004" pitchFamily="2" charset="0"/>
                <a:ea typeface="Open Sans"/>
                <a:cs typeface="Open Sans"/>
                <a:sym typeface="Open Sans"/>
              </a:rPr>
              <a:t>Average age of students in East High School.</a:t>
            </a:r>
          </a:p>
          <a:p>
            <a:pPr marL="514350" lvl="0" indent="-514350">
              <a:lnSpc>
                <a:spcPct val="90000"/>
              </a:lnSpc>
              <a:buFont typeface="+mj-lt"/>
              <a:buAutoNum type="arabicPeriod"/>
            </a:pPr>
            <a:endParaRPr lang="en-SG" sz="3000" dirty="0" smtClean="0">
              <a:solidFill>
                <a:schemeClr val="tx1"/>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5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500" fill="hold"/>
                                        <p:tgtEl>
                                          <p:spTgt spid="4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5">
                                            <p:txEl>
                                              <p:pRg st="2" end="2"/>
                                            </p:txEl>
                                          </p:spTgt>
                                        </p:tgtEl>
                                        <p:attrNameLst>
                                          <p:attrName>style.visibility</p:attrName>
                                        </p:attrNameLst>
                                      </p:cBhvr>
                                      <p:to>
                                        <p:strVal val="visible"/>
                                      </p:to>
                                    </p:set>
                                    <p:animEffect transition="in" filter="fade">
                                      <p:cBhvr>
                                        <p:cTn id="13" dur="500"/>
                                        <p:tgtEl>
                                          <p:spTgt spid="40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5">
                                            <p:txEl>
                                              <p:pRg st="3" end="3"/>
                                            </p:txEl>
                                          </p:spTgt>
                                        </p:tgtEl>
                                        <p:attrNameLst>
                                          <p:attrName>style.visibility</p:attrName>
                                        </p:attrNameLst>
                                      </p:cBhvr>
                                      <p:to>
                                        <p:strVal val="visible"/>
                                      </p:to>
                                    </p:set>
                                    <p:animEffect transition="in" filter="fade">
                                      <p:cBhvr>
                                        <p:cTn id="16" dur="500"/>
                                        <p:tgtEl>
                                          <p:spTgt spid="40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5">
                                            <p:txEl>
                                              <p:pRg st="4" end="4"/>
                                            </p:txEl>
                                          </p:spTgt>
                                        </p:tgtEl>
                                        <p:attrNameLst>
                                          <p:attrName>style.visibility</p:attrName>
                                        </p:attrNameLst>
                                      </p:cBhvr>
                                      <p:to>
                                        <p:strVal val="visible"/>
                                      </p:to>
                                    </p:set>
                                    <p:animEffect transition="in" filter="fade">
                                      <p:cBhvr>
                                        <p:cTn id="19" dur="500"/>
                                        <p:tgtEl>
                                          <p:spTgt spid="40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5">
                                            <p:txEl>
                                              <p:pRg st="5" end="5"/>
                                            </p:txEl>
                                          </p:spTgt>
                                        </p:tgtEl>
                                        <p:attrNameLst>
                                          <p:attrName>style.visibility</p:attrName>
                                        </p:attrNameLst>
                                      </p:cBhvr>
                                      <p:to>
                                        <p:strVal val="visible"/>
                                      </p:to>
                                    </p:set>
                                    <p:animEffect transition="in" filter="fade">
                                      <p:cBhvr>
                                        <p:cTn id="22" dur="500"/>
                                        <p:tgtEl>
                                          <p:spTgt spid="40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5">
                                            <p:txEl>
                                              <p:pRg st="6" end="6"/>
                                            </p:txEl>
                                          </p:spTgt>
                                        </p:tgtEl>
                                        <p:attrNameLst>
                                          <p:attrName>style.visibility</p:attrName>
                                        </p:attrNameLst>
                                      </p:cBhvr>
                                      <p:to>
                                        <p:strVal val="visible"/>
                                      </p:to>
                                    </p:set>
                                    <p:animEffect transition="in" filter="fade">
                                      <p:cBhvr>
                                        <p:cTn id="25" dur="500"/>
                                        <p:tgtEl>
                                          <p:spTgt spid="4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3" name="Google Shape;433;p75"/>
              <p:cNvSpPr txBox="1"/>
              <p:nvPr/>
            </p:nvSpPr>
            <p:spPr>
              <a:xfrm>
                <a:off x="657674" y="1492196"/>
                <a:ext cx="11080670" cy="511031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SG" sz="3000" b="1" dirty="0">
                    <a:latin typeface="Noticia Text" panose="02000503060000020004" pitchFamily="2" charset="0"/>
                    <a:ea typeface="Open Sans"/>
                    <a:cs typeface="Open Sans"/>
                    <a:sym typeface="Open Sans"/>
                  </a:rPr>
                  <a:t>Individual Practice:</a:t>
                </a:r>
              </a:p>
              <a:p>
                <a:pPr marL="457200" lvl="0" indent="-419100">
                  <a:lnSpc>
                    <a:spcPct val="90000"/>
                  </a:lnSpc>
                  <a:buSzPts val="3000"/>
                  <a:buFont typeface="Open Sans"/>
                  <a:buAutoNum type="arabicPeriod"/>
                </a:pPr>
                <a:r>
                  <a:rPr lang="en-PH" sz="3000" dirty="0">
                    <a:latin typeface="Noticia Text" panose="02000503060000020004" pitchFamily="2" charset="0"/>
                    <a:ea typeface="Open Sans"/>
                    <a:cs typeface="Open Sans"/>
                    <a:sym typeface="Open Sans"/>
                  </a:rPr>
                  <a:t>Ms. Cruz wants to know the average weekly allowance of the grade 10 students. She randomly asked 50 students how much their weekly allowance is. She found out that the average weekly allowance of these 50 students is </a:t>
                </a:r>
                <a14:m>
                  <m:oMath xmlns:m="http://schemas.openxmlformats.org/officeDocument/2006/math">
                    <m:r>
                      <a:rPr lang="en-PH" sz="3000" i="1" smtClean="0">
                        <a:latin typeface="Cambria Math" panose="02040503050406030204" pitchFamily="18" charset="0"/>
                        <a:ea typeface="Open Sans"/>
                        <a:cs typeface="Open Sans"/>
                        <a:sym typeface="Open Sans"/>
                      </a:rPr>
                      <m:t>₱</m:t>
                    </m:r>
                    <m:r>
                      <a:rPr lang="en-PH" sz="3000" b="0" i="1" smtClean="0">
                        <a:latin typeface="Cambria Math" panose="02040503050406030204" pitchFamily="18" charset="0"/>
                        <a:ea typeface="Open Sans"/>
                        <a:cs typeface="Open Sans"/>
                        <a:sym typeface="Open Sans"/>
                      </a:rPr>
                      <m:t>375</m:t>
                    </m:r>
                  </m:oMath>
                </a14:m>
                <a:r>
                  <a:rPr lang="en-SG" sz="3000" dirty="0">
                    <a:latin typeface="Noticia Text" panose="02000503060000020004" pitchFamily="2" charset="0"/>
                    <a:ea typeface="Open Sans"/>
                    <a:cs typeface="Open Sans"/>
                    <a:sym typeface="Open Sans"/>
                  </a:rPr>
                  <a:t>. Identify the parameter and statistic.</a:t>
                </a:r>
              </a:p>
              <a:p>
                <a:pPr marL="457200" lvl="0" indent="-419100" algn="l" rtl="0">
                  <a:lnSpc>
                    <a:spcPct val="90000"/>
                  </a:lnSpc>
                  <a:spcBef>
                    <a:spcPts val="0"/>
                  </a:spcBef>
                  <a:spcAft>
                    <a:spcPts val="0"/>
                  </a:spcAft>
                  <a:buSzPts val="3000"/>
                  <a:buFont typeface="Open Sans"/>
                  <a:buAutoNum type="arabicPeriod"/>
                </a:pPr>
                <a:endParaRPr lang="en-SG" sz="3000" dirty="0">
                  <a:latin typeface="Noticia Text" panose="02000503060000020004" pitchFamily="2" charset="0"/>
                  <a:ea typeface="Open Sans"/>
                  <a:cs typeface="Open Sans"/>
                  <a:sym typeface="Open Sans"/>
                </a:endParaRPr>
              </a:p>
              <a:p>
                <a:pPr marL="457200" lvl="0" indent="-419100">
                  <a:lnSpc>
                    <a:spcPct val="90000"/>
                  </a:lnSpc>
                  <a:buSzPts val="3000"/>
                  <a:buFont typeface="Open Sans"/>
                  <a:buAutoNum type="arabicPeriod"/>
                </a:pPr>
                <a:r>
                  <a:rPr lang="en-PH" sz="3000" dirty="0">
                    <a:latin typeface="Noticia Text" panose="02000503060000020004" pitchFamily="2" charset="0"/>
                    <a:ea typeface="Open Sans"/>
                    <a:cs typeface="Open Sans"/>
                    <a:sym typeface="Open Sans"/>
                  </a:rPr>
                  <a:t>The school canteen is doing a survey on the food preferences of the students. They printed 100 survey forms and they randomly select 10 students from each grade level from grade 1 to grade 10. What type of random sampling is used?</a:t>
                </a:r>
                <a:endParaRPr sz="3000" dirty="0">
                  <a:latin typeface="Noticia Text" panose="02000503060000020004" pitchFamily="2" charset="0"/>
                  <a:ea typeface="Open Sans"/>
                  <a:cs typeface="Open Sans"/>
                  <a:sym typeface="Open Sans"/>
                </a:endParaRPr>
              </a:p>
            </p:txBody>
          </p:sp>
        </mc:Choice>
        <mc:Fallback xmlns="">
          <p:sp>
            <p:nvSpPr>
              <p:cNvPr id="433" name="Google Shape;433;p75"/>
              <p:cNvSpPr txBox="1">
                <a:spLocks noRot="1" noChangeAspect="1" noMove="1" noResize="1" noEditPoints="1" noAdjustHandles="1" noChangeArrowheads="1" noChangeShapeType="1" noTextEdit="1"/>
              </p:cNvSpPr>
              <p:nvPr/>
            </p:nvSpPr>
            <p:spPr>
              <a:xfrm>
                <a:off x="657674" y="1492196"/>
                <a:ext cx="11080670" cy="5110310"/>
              </a:xfrm>
              <a:prstGeom prst="rect">
                <a:avLst/>
              </a:prstGeom>
              <a:blipFill>
                <a:blip r:embed="rId3"/>
                <a:stretch>
                  <a:fillRect l="-1320" t="-2387" r="-2145" b="-2148"/>
                </a:stretch>
              </a:blipFill>
              <a:ln>
                <a:noFill/>
              </a:ln>
            </p:spPr>
            <p:txBody>
              <a:bodyPr/>
              <a:lstStyle/>
              <a:p>
                <a:r>
                  <a:rPr lang="en-US">
                    <a:noFill/>
                  </a:rPr>
                  <a:t> </a:t>
                </a:r>
              </a:p>
            </p:txBody>
          </p:sp>
        </mc:Fallback>
      </mc:AlternateContent>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anim calcmode="lin" valueType="num">
                                      <p:cBhvr additive="base">
                                        <p:cTn id="7" dur="500" fill="hold"/>
                                        <p:tgtEl>
                                          <p:spTgt spid="4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3">
                                            <p:txEl>
                                              <p:pRg st="1" end="1"/>
                                            </p:txEl>
                                          </p:spTgt>
                                        </p:tgtEl>
                                        <p:attrNameLst>
                                          <p:attrName>style.visibility</p:attrName>
                                        </p:attrNameLst>
                                      </p:cBhvr>
                                      <p:to>
                                        <p:strVal val="visible"/>
                                      </p:to>
                                    </p:set>
                                    <p:animEffect transition="in" filter="fade">
                                      <p:cBhvr>
                                        <p:cTn id="13" dur="500"/>
                                        <p:tgtEl>
                                          <p:spTgt spid="43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3">
                                            <p:txEl>
                                              <p:pRg st="3" end="3"/>
                                            </p:txEl>
                                          </p:spTgt>
                                        </p:tgtEl>
                                        <p:attrNameLst>
                                          <p:attrName>style.visibility</p:attrName>
                                        </p:attrNameLst>
                                      </p:cBhvr>
                                      <p:to>
                                        <p:strVal val="visible"/>
                                      </p:to>
                                    </p:set>
                                    <p:animEffect transition="in" filter="fade">
                                      <p:cBhvr>
                                        <p:cTn id="18" dur="500"/>
                                        <p:tgtEl>
                                          <p:spTgt spid="4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6"/>
          <p:cNvSpPr txBox="1"/>
          <p:nvPr/>
        </p:nvSpPr>
        <p:spPr>
          <a:xfrm>
            <a:off x="657675" y="1843075"/>
            <a:ext cx="10836120" cy="410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PH" sz="3000" b="1" dirty="0">
                <a:latin typeface="Noticia Text" panose="02000503060000020004" pitchFamily="2" charset="0"/>
                <a:ea typeface="Open Sans"/>
                <a:cs typeface="Open Sans"/>
                <a:sym typeface="Open Sans"/>
              </a:rPr>
              <a:t>Group Practice</a:t>
            </a:r>
            <a:r>
              <a:rPr lang="en-PH" sz="3000" dirty="0">
                <a:latin typeface="Noticia Text" panose="02000503060000020004" pitchFamily="2" charset="0"/>
                <a:ea typeface="Open Sans"/>
                <a:cs typeface="Open Sans"/>
                <a:sym typeface="Open Sans"/>
              </a:rPr>
              <a:t>: To be done by 2-5 groups</a:t>
            </a:r>
          </a:p>
          <a:p>
            <a:pPr marL="0" lvl="0" indent="0" algn="l" rtl="0">
              <a:lnSpc>
                <a:spcPct val="90000"/>
              </a:lnSpc>
              <a:spcBef>
                <a:spcPts val="0"/>
              </a:spcBef>
              <a:spcAft>
                <a:spcPts val="0"/>
              </a:spcAft>
              <a:buNone/>
            </a:pPr>
            <a:endParaRPr lang="en-PH" sz="3000" dirty="0">
              <a:latin typeface="Noticia Text" panose="02000503060000020004" pitchFamily="2" charset="0"/>
            </a:endParaRPr>
          </a:p>
          <a:p>
            <a:pPr marL="0" lvl="0" indent="0" algn="l" rtl="0">
              <a:lnSpc>
                <a:spcPct val="90000"/>
              </a:lnSpc>
              <a:spcBef>
                <a:spcPts val="0"/>
              </a:spcBef>
              <a:spcAft>
                <a:spcPts val="0"/>
              </a:spcAft>
              <a:buNone/>
            </a:pPr>
            <a:endParaRPr lang="en-PH" sz="3000" dirty="0">
              <a:latin typeface="Noticia Text" panose="02000503060000020004" pitchFamily="2" charset="0"/>
            </a:endParaRPr>
          </a:p>
          <a:p>
            <a:pPr lvl="0">
              <a:lnSpc>
                <a:spcPct val="90000"/>
              </a:lnSpc>
            </a:pPr>
            <a:r>
              <a:rPr lang="en-PH" sz="3000" dirty="0">
                <a:latin typeface="Noticia Text" panose="02000503060000020004" pitchFamily="2" charset="0"/>
                <a:ea typeface="Open Sans"/>
                <a:cs typeface="Open Sans"/>
                <a:sym typeface="Open Sans"/>
              </a:rPr>
              <a:t>A statistical company was commissioned to do a survey on which TV network is most preferred by the viewers in Metro Manila by age group. What type of sampling method can be used? Explain.</a:t>
            </a: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anim calcmode="lin" valueType="num">
                                      <p:cBhvr additive="base">
                                        <p:cTn id="7" dur="500" fill="hold"/>
                                        <p:tgtEl>
                                          <p:spTgt spid="4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9">
                                            <p:txEl>
                                              <p:pRg st="3" end="3"/>
                                            </p:txEl>
                                          </p:spTgt>
                                        </p:tgtEl>
                                        <p:attrNameLst>
                                          <p:attrName>style.visibility</p:attrName>
                                        </p:attrNameLst>
                                      </p:cBhvr>
                                      <p:to>
                                        <p:strVal val="visible"/>
                                      </p:to>
                                    </p:set>
                                    <p:animEffect transition="in" filter="fade">
                                      <p:cBhvr>
                                        <p:cTn id="13" dur="500"/>
                                        <p:tgtEl>
                                          <p:spTgt spid="4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0" y="1330960"/>
            <a:ext cx="12291246" cy="5394960"/>
          </a:xfrm>
          <a:prstGeom prst="rect">
            <a:avLst/>
          </a:prstGeom>
          <a:noFill/>
          <a:ln>
            <a:noFill/>
          </a:ln>
        </p:spPr>
        <p:txBody>
          <a:bodyPr spcFirstLastPara="1" wrap="square" lIns="91425" tIns="45700" rIns="91425" bIns="45700" anchor="t" anchorCtr="0">
            <a:noAutofit/>
          </a:bodyPr>
          <a:lstStyle/>
          <a:p>
            <a:pPr marL="23813" lvl="0" indent="-23813">
              <a:lnSpc>
                <a:spcPct val="90000"/>
              </a:lnSpc>
            </a:pPr>
            <a:r>
              <a:rPr lang="en-US" sz="2850" b="1" dirty="0">
                <a:latin typeface="Noticia Text" panose="02000503060000020004" pitchFamily="2" charset="0"/>
                <a:ea typeface="Open Sans"/>
                <a:cs typeface="Open Sans"/>
                <a:sym typeface="Open Sans"/>
              </a:rPr>
              <a:t>A. Determine whether the underlined numerical value or word is a </a:t>
            </a:r>
            <a:r>
              <a:rPr lang="en-US" sz="2850" b="1" u="sng" dirty="0">
                <a:latin typeface="Noticia Text" panose="02000503060000020004" pitchFamily="2" charset="0"/>
                <a:ea typeface="Open Sans"/>
                <a:cs typeface="Open Sans"/>
                <a:sym typeface="Open Sans"/>
              </a:rPr>
              <a:t>parameter</a:t>
            </a:r>
            <a:r>
              <a:rPr lang="en-US" sz="2850" b="1" dirty="0">
                <a:latin typeface="Noticia Text" panose="02000503060000020004" pitchFamily="2" charset="0"/>
                <a:ea typeface="Open Sans"/>
                <a:cs typeface="Open Sans"/>
                <a:sym typeface="Open Sans"/>
              </a:rPr>
              <a:t>, </a:t>
            </a:r>
            <a:r>
              <a:rPr lang="en-US" sz="2850" b="1" u="sng" dirty="0" smtClean="0">
                <a:latin typeface="Noticia Text" panose="02000503060000020004" pitchFamily="2" charset="0"/>
                <a:ea typeface="Open Sans"/>
                <a:cs typeface="Open Sans"/>
                <a:sym typeface="Open Sans"/>
              </a:rPr>
              <a:t>statistic</a:t>
            </a:r>
            <a:r>
              <a:rPr lang="en-US" sz="2850" b="1" dirty="0" smtClean="0">
                <a:latin typeface="Noticia Text" panose="02000503060000020004" pitchFamily="2" charset="0"/>
                <a:ea typeface="Open Sans"/>
                <a:cs typeface="Open Sans"/>
                <a:sym typeface="Open Sans"/>
              </a:rPr>
              <a:t>, </a:t>
            </a:r>
            <a:r>
              <a:rPr lang="en-US" sz="2850" b="1" u="sng" dirty="0" smtClean="0">
                <a:latin typeface="Noticia Text" panose="02000503060000020004" pitchFamily="2" charset="0"/>
                <a:ea typeface="Open Sans"/>
                <a:cs typeface="Open Sans"/>
                <a:sym typeface="Open Sans"/>
              </a:rPr>
              <a:t>population</a:t>
            </a:r>
            <a:r>
              <a:rPr lang="en-US" sz="2850" b="1" dirty="0">
                <a:latin typeface="Noticia Text" panose="02000503060000020004" pitchFamily="2" charset="0"/>
                <a:ea typeface="Open Sans"/>
                <a:cs typeface="Open Sans"/>
                <a:sym typeface="Open Sans"/>
              </a:rPr>
              <a:t>, or </a:t>
            </a:r>
            <a:r>
              <a:rPr lang="en-US" sz="2850" b="1" u="sng" dirty="0">
                <a:latin typeface="Noticia Text" panose="02000503060000020004" pitchFamily="2" charset="0"/>
                <a:ea typeface="Open Sans"/>
                <a:cs typeface="Open Sans"/>
                <a:sym typeface="Open Sans"/>
              </a:rPr>
              <a:t>sample</a:t>
            </a:r>
            <a:r>
              <a:rPr lang="en-US" sz="2850" b="1" dirty="0" smtClean="0">
                <a:latin typeface="Noticia Text" panose="02000503060000020004" pitchFamily="2" charset="0"/>
                <a:ea typeface="Open Sans"/>
                <a:cs typeface="Open Sans"/>
                <a:sym typeface="Open Sans"/>
              </a:rPr>
              <a:t>. (8 </a:t>
            </a:r>
            <a:r>
              <a:rPr lang="en-US" sz="2850" b="1" dirty="0">
                <a:latin typeface="Noticia Text" panose="02000503060000020004" pitchFamily="2" charset="0"/>
                <a:ea typeface="Open Sans"/>
                <a:cs typeface="Open Sans"/>
                <a:sym typeface="Open Sans"/>
              </a:rPr>
              <a:t>points)</a:t>
            </a:r>
            <a:endParaRPr lang="en-US" sz="2850" b="1" dirty="0" smtClean="0">
              <a:latin typeface="Noticia Text" panose="02000503060000020004" pitchFamily="2" charset="0"/>
              <a:ea typeface="Open Sans"/>
              <a:cs typeface="Open Sans"/>
              <a:sym typeface="Open Sans"/>
            </a:endParaRPr>
          </a:p>
          <a:p>
            <a:pPr marL="514350" lvl="0" indent="-514350">
              <a:lnSpc>
                <a:spcPct val="90000"/>
              </a:lnSpc>
              <a:buFont typeface="+mj-lt"/>
              <a:buAutoNum type="arabicPeriod"/>
            </a:pPr>
            <a:r>
              <a:rPr lang="en-US" sz="2850" dirty="0" smtClean="0">
                <a:solidFill>
                  <a:schemeClr val="tx1"/>
                </a:solidFill>
                <a:latin typeface="Noticia Text" panose="02000503060000020004" pitchFamily="2" charset="0"/>
                <a:ea typeface="Open Sans"/>
                <a:cs typeface="Open Sans"/>
                <a:sym typeface="Open Sans"/>
              </a:rPr>
              <a:t>The </a:t>
            </a:r>
            <a:r>
              <a:rPr lang="en-US" sz="2850" dirty="0">
                <a:solidFill>
                  <a:schemeClr val="tx1"/>
                </a:solidFill>
                <a:latin typeface="Noticia Text" panose="02000503060000020004" pitchFamily="2" charset="0"/>
                <a:ea typeface="Open Sans"/>
                <a:cs typeface="Open Sans"/>
                <a:sym typeface="Open Sans"/>
              </a:rPr>
              <a:t>average charging time of a certain phone brand is </a:t>
            </a:r>
            <a:r>
              <a:rPr lang="en-US" sz="2850" u="sng" dirty="0">
                <a:solidFill>
                  <a:schemeClr val="tx1"/>
                </a:solidFill>
                <a:latin typeface="Noticia Text" panose="02000503060000020004" pitchFamily="2" charset="0"/>
                <a:ea typeface="Open Sans"/>
                <a:cs typeface="Open Sans"/>
                <a:sym typeface="Open Sans"/>
              </a:rPr>
              <a:t>1 hour</a:t>
            </a:r>
            <a:r>
              <a:rPr lang="en-US" sz="2850" dirty="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2850" dirty="0" smtClean="0">
                <a:solidFill>
                  <a:schemeClr val="tx1"/>
                </a:solidFill>
                <a:latin typeface="Noticia Text" panose="02000503060000020004" pitchFamily="2" charset="0"/>
                <a:ea typeface="Open Sans"/>
                <a:cs typeface="Open Sans"/>
                <a:sym typeface="Open Sans"/>
              </a:rPr>
              <a:t>The </a:t>
            </a:r>
            <a:r>
              <a:rPr lang="en-US" sz="2850" dirty="0">
                <a:solidFill>
                  <a:schemeClr val="tx1"/>
                </a:solidFill>
                <a:latin typeface="Noticia Text" panose="02000503060000020004" pitchFamily="2" charset="0"/>
                <a:ea typeface="Open Sans"/>
                <a:cs typeface="Open Sans"/>
                <a:sym typeface="Open Sans"/>
              </a:rPr>
              <a:t>median score of the </a:t>
            </a:r>
            <a:r>
              <a:rPr lang="en-US" sz="2850" u="sng" dirty="0">
                <a:solidFill>
                  <a:schemeClr val="tx1"/>
                </a:solidFill>
                <a:latin typeface="Noticia Text" panose="02000503060000020004" pitchFamily="2" charset="0"/>
                <a:ea typeface="Open Sans"/>
                <a:cs typeface="Open Sans"/>
                <a:sym typeface="Open Sans"/>
              </a:rPr>
              <a:t>class</a:t>
            </a:r>
            <a:r>
              <a:rPr lang="en-US" sz="2850" dirty="0">
                <a:solidFill>
                  <a:schemeClr val="tx1"/>
                </a:solidFill>
                <a:latin typeface="Noticia Text" panose="02000503060000020004" pitchFamily="2" charset="0"/>
                <a:ea typeface="Open Sans"/>
                <a:cs typeface="Open Sans"/>
                <a:sym typeface="Open Sans"/>
              </a:rPr>
              <a:t> is 80.</a:t>
            </a:r>
          </a:p>
          <a:p>
            <a:pPr marL="514350" lvl="0" indent="-514350">
              <a:lnSpc>
                <a:spcPct val="90000"/>
              </a:lnSpc>
              <a:buFont typeface="+mj-lt"/>
              <a:buAutoNum type="arabicPeriod"/>
            </a:pPr>
            <a:r>
              <a:rPr lang="en-US" sz="2850" u="sng" dirty="0" smtClean="0">
                <a:solidFill>
                  <a:schemeClr val="tx1"/>
                </a:solidFill>
                <a:latin typeface="Noticia Text" panose="02000503060000020004" pitchFamily="2" charset="0"/>
                <a:ea typeface="Open Sans"/>
                <a:cs typeface="Open Sans"/>
                <a:sym typeface="Open Sans"/>
              </a:rPr>
              <a:t>Ten</a:t>
            </a:r>
            <a:r>
              <a:rPr lang="en-US" sz="2850" dirty="0" smtClean="0">
                <a:solidFill>
                  <a:schemeClr val="tx1"/>
                </a:solidFill>
                <a:latin typeface="Noticia Text" panose="02000503060000020004" pitchFamily="2" charset="0"/>
                <a:ea typeface="Open Sans"/>
                <a:cs typeface="Open Sans"/>
                <a:sym typeface="Open Sans"/>
              </a:rPr>
              <a:t> </a:t>
            </a:r>
            <a:r>
              <a:rPr lang="en-US" sz="2850" dirty="0">
                <a:solidFill>
                  <a:schemeClr val="tx1"/>
                </a:solidFill>
                <a:latin typeface="Noticia Text" panose="02000503060000020004" pitchFamily="2" charset="0"/>
                <a:ea typeface="Open Sans"/>
                <a:cs typeface="Open Sans"/>
                <a:sym typeface="Open Sans"/>
              </a:rPr>
              <a:t>out of 30 students were surveyed on their favorite brand </a:t>
            </a:r>
            <a:r>
              <a:rPr lang="en-US" sz="2850" dirty="0" smtClean="0">
                <a:solidFill>
                  <a:schemeClr val="tx1"/>
                </a:solidFill>
                <a:latin typeface="Noticia Text" panose="02000503060000020004" pitchFamily="2" charset="0"/>
                <a:ea typeface="Open Sans"/>
                <a:cs typeface="Open Sans"/>
                <a:sym typeface="Open Sans"/>
              </a:rPr>
              <a:t>of toothpaste</a:t>
            </a:r>
            <a:r>
              <a:rPr lang="en-US" sz="2850" dirty="0">
                <a:solidFill>
                  <a:schemeClr val="tx1"/>
                </a:solidFill>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2850" u="sng" dirty="0" smtClean="0">
                <a:solidFill>
                  <a:schemeClr val="tx1"/>
                </a:solidFill>
                <a:latin typeface="Noticia Text" panose="02000503060000020004" pitchFamily="2" charset="0"/>
                <a:ea typeface="Open Sans"/>
                <a:cs typeface="Open Sans"/>
                <a:sym typeface="Open Sans"/>
              </a:rPr>
              <a:t>Forty</a:t>
            </a:r>
            <a:r>
              <a:rPr lang="en-US" sz="2850" dirty="0" smtClean="0">
                <a:solidFill>
                  <a:schemeClr val="tx1"/>
                </a:solidFill>
                <a:latin typeface="Noticia Text" panose="02000503060000020004" pitchFamily="2" charset="0"/>
                <a:ea typeface="Open Sans"/>
                <a:cs typeface="Open Sans"/>
                <a:sym typeface="Open Sans"/>
              </a:rPr>
              <a:t> </a:t>
            </a:r>
            <a:r>
              <a:rPr lang="en-US" sz="2850" dirty="0">
                <a:solidFill>
                  <a:schemeClr val="tx1"/>
                </a:solidFill>
                <a:latin typeface="Noticia Text" panose="02000503060000020004" pitchFamily="2" charset="0"/>
                <a:ea typeface="Open Sans"/>
                <a:cs typeface="Open Sans"/>
                <a:sym typeface="Open Sans"/>
              </a:rPr>
              <a:t>boxes of battery were selected and tested for any </a:t>
            </a:r>
            <a:r>
              <a:rPr lang="en-US" sz="2850" dirty="0" smtClean="0">
                <a:solidFill>
                  <a:schemeClr val="tx1"/>
                </a:solidFill>
                <a:latin typeface="Noticia Text" panose="02000503060000020004" pitchFamily="2" charset="0"/>
                <a:ea typeface="Open Sans"/>
                <a:cs typeface="Open Sans"/>
                <a:sym typeface="Open Sans"/>
              </a:rPr>
              <a:t>defect.</a:t>
            </a:r>
          </a:p>
          <a:p>
            <a:pPr marL="514350" lvl="0" indent="-514350">
              <a:lnSpc>
                <a:spcPct val="90000"/>
              </a:lnSpc>
              <a:buFont typeface="+mj-lt"/>
              <a:buAutoNum type="arabicPeriod"/>
            </a:pPr>
            <a:r>
              <a:rPr lang="en-US" sz="2850" dirty="0" smtClean="0">
                <a:solidFill>
                  <a:schemeClr val="tx1"/>
                </a:solidFill>
                <a:latin typeface="Noticia Text" panose="02000503060000020004" pitchFamily="2" charset="0"/>
                <a:ea typeface="Open Sans"/>
                <a:cs typeface="Open Sans"/>
                <a:sym typeface="Open Sans"/>
              </a:rPr>
              <a:t>The </a:t>
            </a:r>
            <a:r>
              <a:rPr lang="en-US" sz="2850" dirty="0">
                <a:solidFill>
                  <a:schemeClr val="tx1"/>
                </a:solidFill>
                <a:latin typeface="Noticia Text" panose="02000503060000020004" pitchFamily="2" charset="0"/>
                <a:ea typeface="Open Sans"/>
                <a:cs typeface="Open Sans"/>
                <a:sym typeface="Open Sans"/>
              </a:rPr>
              <a:t>highest grade among the </a:t>
            </a:r>
            <a:r>
              <a:rPr lang="en-US" sz="2850" u="sng" dirty="0">
                <a:solidFill>
                  <a:schemeClr val="tx1"/>
                </a:solidFill>
                <a:latin typeface="Noticia Text" panose="02000503060000020004" pitchFamily="2" charset="0"/>
                <a:ea typeface="Open Sans"/>
                <a:cs typeface="Open Sans"/>
                <a:sym typeface="Open Sans"/>
              </a:rPr>
              <a:t>graduates</a:t>
            </a:r>
            <a:r>
              <a:rPr lang="en-US" sz="2850" dirty="0">
                <a:solidFill>
                  <a:schemeClr val="tx1"/>
                </a:solidFill>
                <a:latin typeface="Noticia Text" panose="02000503060000020004" pitchFamily="2" charset="0"/>
                <a:ea typeface="Open Sans"/>
                <a:cs typeface="Open Sans"/>
                <a:sym typeface="Open Sans"/>
              </a:rPr>
              <a:t> of a certain university </a:t>
            </a:r>
            <a:r>
              <a:rPr lang="en-US" sz="2850" dirty="0" smtClean="0">
                <a:solidFill>
                  <a:schemeClr val="tx1"/>
                </a:solidFill>
                <a:latin typeface="Noticia Text" panose="02000503060000020004" pitchFamily="2" charset="0"/>
                <a:ea typeface="Open Sans"/>
                <a:cs typeface="Open Sans"/>
                <a:sym typeface="Open Sans"/>
              </a:rPr>
              <a:t>is 1.009.</a:t>
            </a:r>
          </a:p>
          <a:p>
            <a:pPr marL="514350" lvl="0" indent="-514350">
              <a:lnSpc>
                <a:spcPct val="90000"/>
              </a:lnSpc>
              <a:buFont typeface="+mj-lt"/>
              <a:buAutoNum type="arabicPeriod"/>
            </a:pPr>
            <a:r>
              <a:rPr lang="en-US" sz="2850" dirty="0">
                <a:solidFill>
                  <a:schemeClr val="tx1"/>
                </a:solidFill>
                <a:latin typeface="Noticia Text" panose="02000503060000020004" pitchFamily="2" charset="0"/>
                <a:ea typeface="Open Sans"/>
                <a:cs typeface="Open Sans"/>
                <a:sym typeface="Open Sans"/>
              </a:rPr>
              <a:t>The average height of 100 randomly selected students of </a:t>
            </a:r>
            <a:r>
              <a:rPr lang="en-US" sz="2850" dirty="0" smtClean="0">
                <a:solidFill>
                  <a:schemeClr val="tx1"/>
                </a:solidFill>
                <a:latin typeface="Noticia Text" panose="02000503060000020004" pitchFamily="2" charset="0"/>
                <a:ea typeface="Open Sans"/>
                <a:cs typeface="Open Sans"/>
                <a:sym typeface="Open Sans"/>
              </a:rPr>
              <a:t>the school </a:t>
            </a:r>
            <a:r>
              <a:rPr lang="en-US" sz="2850" dirty="0">
                <a:solidFill>
                  <a:schemeClr val="tx1"/>
                </a:solidFill>
                <a:latin typeface="Noticia Text" panose="02000503060000020004" pitchFamily="2" charset="0"/>
                <a:ea typeface="Open Sans"/>
                <a:cs typeface="Open Sans"/>
                <a:sym typeface="Open Sans"/>
              </a:rPr>
              <a:t>is </a:t>
            </a:r>
            <a:r>
              <a:rPr lang="en-US" sz="2850" u="sng" dirty="0">
                <a:solidFill>
                  <a:schemeClr val="tx1"/>
                </a:solidFill>
                <a:latin typeface="Noticia Text" panose="02000503060000020004" pitchFamily="2" charset="0"/>
                <a:ea typeface="Open Sans"/>
                <a:cs typeface="Open Sans"/>
                <a:sym typeface="Open Sans"/>
              </a:rPr>
              <a:t>165 cm</a:t>
            </a:r>
            <a:r>
              <a:rPr lang="en-US" sz="2850" dirty="0" smtClean="0">
                <a:solidFill>
                  <a:schemeClr val="tx1"/>
                </a:solidFill>
                <a:latin typeface="Noticia Text" panose="02000503060000020004" pitchFamily="2" charset="0"/>
                <a:ea typeface="Open Sans"/>
                <a:cs typeface="Open Sans"/>
                <a:sym typeface="Open Sans"/>
              </a:rPr>
              <a:t>.</a:t>
            </a:r>
            <a:endParaRPr lang="en-US" sz="2850" dirty="0">
              <a:solidFill>
                <a:schemeClr val="tx1"/>
              </a:solidFill>
              <a:latin typeface="Noticia Text" panose="02000503060000020004" pitchFamily="2" charset="0"/>
              <a:ea typeface="Open Sans"/>
              <a:cs typeface="Open Sans"/>
              <a:sym typeface="Open Sans"/>
            </a:endParaRPr>
          </a:p>
          <a:p>
            <a:pPr marL="514350" lvl="0" indent="-514350">
              <a:lnSpc>
                <a:spcPct val="90000"/>
              </a:lnSpc>
              <a:buFont typeface="+mj-lt"/>
              <a:buAutoNum type="arabicPeriod"/>
            </a:pPr>
            <a:r>
              <a:rPr lang="en-US" sz="2850" dirty="0" smtClean="0">
                <a:solidFill>
                  <a:schemeClr val="tx1"/>
                </a:solidFill>
                <a:latin typeface="Noticia Text" panose="02000503060000020004" pitchFamily="2" charset="0"/>
                <a:ea typeface="Open Sans"/>
                <a:cs typeface="Open Sans"/>
                <a:sym typeface="Open Sans"/>
              </a:rPr>
              <a:t>The </a:t>
            </a:r>
            <a:r>
              <a:rPr lang="en-US" sz="2850" dirty="0">
                <a:solidFill>
                  <a:schemeClr val="tx1"/>
                </a:solidFill>
                <a:latin typeface="Noticia Text" panose="02000503060000020004" pitchFamily="2" charset="0"/>
                <a:ea typeface="Open Sans"/>
                <a:cs typeface="Open Sans"/>
                <a:sym typeface="Open Sans"/>
              </a:rPr>
              <a:t>average daily wage of the employees of certain company </a:t>
            </a:r>
            <a:r>
              <a:rPr lang="en-US" sz="2850" dirty="0" smtClean="0">
                <a:solidFill>
                  <a:schemeClr val="tx1"/>
                </a:solidFill>
                <a:latin typeface="Noticia Text" panose="02000503060000020004" pitchFamily="2" charset="0"/>
                <a:ea typeface="Open Sans"/>
                <a:cs typeface="Open Sans"/>
                <a:sym typeface="Open Sans"/>
              </a:rPr>
              <a:t>is </a:t>
            </a:r>
            <a:r>
              <a:rPr lang="en-US" sz="2850" u="sng" dirty="0" smtClean="0">
                <a:solidFill>
                  <a:schemeClr val="tx1"/>
                </a:solidFill>
                <a:latin typeface="Noticia Text" panose="02000503060000020004" pitchFamily="2" charset="0"/>
                <a:ea typeface="Open Sans"/>
                <a:cs typeface="Open Sans"/>
                <a:sym typeface="Open Sans"/>
              </a:rPr>
              <a:t>₱</a:t>
            </a:r>
            <a:r>
              <a:rPr lang="en-US" sz="2850" u="sng" dirty="0">
                <a:solidFill>
                  <a:schemeClr val="tx1"/>
                </a:solidFill>
                <a:latin typeface="Noticia Text" panose="02000503060000020004" pitchFamily="2" charset="0"/>
                <a:ea typeface="Open Sans"/>
                <a:cs typeface="Open Sans"/>
                <a:sym typeface="Open Sans"/>
              </a:rPr>
              <a:t>585</a:t>
            </a:r>
            <a:r>
              <a:rPr lang="en-US" sz="2850" dirty="0" smtClean="0">
                <a:solidFill>
                  <a:schemeClr val="tx1"/>
                </a:solidFill>
                <a:latin typeface="Noticia Text" panose="02000503060000020004" pitchFamily="2" charset="0"/>
                <a:ea typeface="Open Sans"/>
                <a:cs typeface="Open Sans"/>
                <a:sym typeface="Open Sans"/>
              </a:rPr>
              <a:t>.</a:t>
            </a:r>
            <a:endParaRPr lang="en-US" sz="2850" dirty="0">
              <a:solidFill>
                <a:schemeClr val="tx1"/>
              </a:solidFill>
              <a:latin typeface="Noticia Text" panose="02000503060000020004" pitchFamily="2" charset="0"/>
              <a:ea typeface="Open Sans"/>
              <a:cs typeface="Open Sans"/>
              <a:sym typeface="Open Sans"/>
            </a:endParaRPr>
          </a:p>
          <a:p>
            <a:pPr marL="514350" lvl="0" indent="-514350">
              <a:lnSpc>
                <a:spcPct val="90000"/>
              </a:lnSpc>
              <a:buFont typeface="+mj-lt"/>
              <a:buAutoNum type="arabicPeriod"/>
            </a:pPr>
            <a:r>
              <a:rPr lang="en-US" sz="2850" dirty="0" smtClean="0">
                <a:solidFill>
                  <a:schemeClr val="tx1"/>
                </a:solidFill>
                <a:latin typeface="Noticia Text" panose="02000503060000020004" pitchFamily="2" charset="0"/>
                <a:ea typeface="Open Sans"/>
                <a:cs typeface="Open Sans"/>
                <a:sym typeface="Open Sans"/>
              </a:rPr>
              <a:t>The </a:t>
            </a:r>
            <a:r>
              <a:rPr lang="en-US" sz="2850" dirty="0">
                <a:solidFill>
                  <a:schemeClr val="tx1"/>
                </a:solidFill>
                <a:latin typeface="Noticia Text" panose="02000503060000020004" pitchFamily="2" charset="0"/>
                <a:ea typeface="Open Sans"/>
                <a:cs typeface="Open Sans"/>
                <a:sym typeface="Open Sans"/>
              </a:rPr>
              <a:t>lowest score among the 20 randomly selected scores is </a:t>
            </a:r>
            <a:r>
              <a:rPr lang="en-US" sz="2850" u="sng" dirty="0" smtClean="0">
                <a:solidFill>
                  <a:schemeClr val="tx1"/>
                </a:solidFill>
                <a:latin typeface="Noticia Text" panose="02000503060000020004" pitchFamily="2" charset="0"/>
                <a:ea typeface="Open Sans"/>
                <a:cs typeface="Open Sans"/>
                <a:sym typeface="Open Sans"/>
              </a:rPr>
              <a:t>5 points</a:t>
            </a:r>
            <a:r>
              <a:rPr lang="en-US" sz="2850" dirty="0">
                <a:solidFill>
                  <a:schemeClr val="tx1"/>
                </a:solidFill>
                <a:latin typeface="Noticia Text" panose="02000503060000020004" pitchFamily="2" charset="0"/>
                <a:ea typeface="Open Sans"/>
                <a:cs typeface="Open Sans"/>
                <a:sym typeface="Open Sans"/>
              </a:rPr>
              <a:t>.</a:t>
            </a:r>
            <a:endParaRPr lang="en-SG" sz="2850" dirty="0" smtClean="0">
              <a:solidFill>
                <a:schemeClr val="tx1"/>
              </a:solidFill>
              <a:latin typeface="Noticia Text" panose="02000503060000020004" pitchFamily="2" charset="0"/>
              <a:ea typeface="Open Sans"/>
              <a:cs typeface="Open Sans"/>
              <a:sym typeface="Open Sans"/>
            </a:endParaRPr>
          </a:p>
          <a:p>
            <a:pPr marL="0" lvl="0" indent="0" algn="l" rtl="0">
              <a:lnSpc>
                <a:spcPct val="90000"/>
              </a:lnSpc>
              <a:spcBef>
                <a:spcPts val="0"/>
              </a:spcBef>
              <a:spcAft>
                <a:spcPts val="0"/>
              </a:spcAft>
              <a:buNone/>
            </a:pPr>
            <a:endParaRPr sz="2850" dirty="0">
              <a:latin typeface="Noticia Text" panose="02000503060000020004" pitchFamily="2" charset="0"/>
              <a:ea typeface="Open Sans"/>
              <a:cs typeface="Open Sans"/>
              <a:sym typeface="Open Sans"/>
            </a:endParaRP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88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274320" y="1351280"/>
            <a:ext cx="11633200" cy="5394960"/>
          </a:xfrm>
          <a:prstGeom prst="rect">
            <a:avLst/>
          </a:prstGeom>
          <a:noFill/>
          <a:ln>
            <a:noFill/>
          </a:ln>
        </p:spPr>
        <p:txBody>
          <a:bodyPr spcFirstLastPara="1" wrap="square" lIns="91425" tIns="45700" rIns="91425" bIns="45700" anchor="t" anchorCtr="0">
            <a:noAutofit/>
          </a:bodyPr>
          <a:lstStyle/>
          <a:p>
            <a:pPr marL="23813" lvl="0" indent="-23813">
              <a:lnSpc>
                <a:spcPct val="90000"/>
              </a:lnSpc>
            </a:pPr>
            <a:r>
              <a:rPr lang="en-US" sz="3200" b="1" dirty="0">
                <a:latin typeface="Noticia Text" panose="02000503060000020004" pitchFamily="2" charset="0"/>
                <a:ea typeface="Open Sans"/>
                <a:cs typeface="Open Sans"/>
                <a:sym typeface="Open Sans"/>
              </a:rPr>
              <a:t>B. Identify the sampling method used in the following. Write your answer on the </a:t>
            </a:r>
            <a:r>
              <a:rPr lang="en-US" sz="3200" b="1" dirty="0" smtClean="0">
                <a:latin typeface="Noticia Text" panose="02000503060000020004" pitchFamily="2" charset="0"/>
                <a:ea typeface="Open Sans"/>
                <a:cs typeface="Open Sans"/>
                <a:sym typeface="Open Sans"/>
              </a:rPr>
              <a:t>space provided</a:t>
            </a:r>
            <a:r>
              <a:rPr lang="en-US" sz="3200" b="1" dirty="0">
                <a:latin typeface="Noticia Text" panose="02000503060000020004" pitchFamily="2" charset="0"/>
                <a:ea typeface="Open Sans"/>
                <a:cs typeface="Open Sans"/>
                <a:sym typeface="Open Sans"/>
              </a:rPr>
              <a:t>. (8 points</a:t>
            </a:r>
            <a:r>
              <a:rPr lang="en-US" sz="3200" b="1" dirty="0" smtClean="0">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200" dirty="0" smtClean="0">
                <a:latin typeface="Noticia Text" panose="02000503060000020004" pitchFamily="2" charset="0"/>
                <a:ea typeface="Open Sans"/>
                <a:cs typeface="Open Sans"/>
                <a:sym typeface="Open Sans"/>
              </a:rPr>
              <a:t>All </a:t>
            </a:r>
            <a:r>
              <a:rPr lang="en-US" sz="3200" dirty="0">
                <a:latin typeface="Noticia Text" panose="02000503060000020004" pitchFamily="2" charset="0"/>
                <a:ea typeface="Open Sans"/>
                <a:cs typeface="Open Sans"/>
                <a:sym typeface="Open Sans"/>
              </a:rPr>
              <a:t>the toys from 10 of the 50 boxes of toys were inspected </a:t>
            </a:r>
            <a:r>
              <a:rPr lang="en-US" sz="3200" dirty="0" smtClean="0">
                <a:latin typeface="Noticia Text" panose="02000503060000020004" pitchFamily="2" charset="0"/>
                <a:ea typeface="Open Sans"/>
                <a:cs typeface="Open Sans"/>
                <a:sym typeface="Open Sans"/>
              </a:rPr>
              <a:t>for any </a:t>
            </a:r>
            <a:r>
              <a:rPr lang="en-US" sz="3200" dirty="0">
                <a:latin typeface="Noticia Text" panose="02000503060000020004" pitchFamily="2" charset="0"/>
                <a:ea typeface="Open Sans"/>
                <a:cs typeface="Open Sans"/>
                <a:sym typeface="Open Sans"/>
              </a:rPr>
              <a:t>defect</a:t>
            </a:r>
            <a:r>
              <a:rPr lang="en-US" sz="3200" dirty="0" smtClean="0">
                <a:latin typeface="Noticia Text" panose="02000503060000020004" pitchFamily="2" charset="0"/>
                <a:ea typeface="Open Sans"/>
                <a:cs typeface="Open Sans"/>
                <a:sym typeface="Open Sans"/>
              </a:rPr>
              <a:t>.</a:t>
            </a:r>
            <a:endParaRPr lang="en-US" sz="3200" dirty="0">
              <a:latin typeface="Noticia Text" panose="02000503060000020004" pitchFamily="2" charset="0"/>
              <a:ea typeface="Open Sans"/>
              <a:cs typeface="Open Sans"/>
              <a:sym typeface="Open Sans"/>
            </a:endParaRPr>
          </a:p>
          <a:p>
            <a:pPr marL="514350" lvl="0" indent="-514350">
              <a:lnSpc>
                <a:spcPct val="90000"/>
              </a:lnSpc>
              <a:buFont typeface="+mj-lt"/>
              <a:buAutoNum type="arabicPeriod"/>
            </a:pPr>
            <a:r>
              <a:rPr lang="en-US" sz="3200" dirty="0" smtClean="0">
                <a:latin typeface="Noticia Text" panose="02000503060000020004" pitchFamily="2" charset="0"/>
                <a:ea typeface="Open Sans"/>
                <a:cs typeface="Open Sans"/>
                <a:sym typeface="Open Sans"/>
              </a:rPr>
              <a:t>Five </a:t>
            </a:r>
            <a:r>
              <a:rPr lang="en-US" sz="3200" dirty="0">
                <a:latin typeface="Noticia Text" panose="02000503060000020004" pitchFamily="2" charset="0"/>
                <a:ea typeface="Open Sans"/>
                <a:cs typeface="Open Sans"/>
                <a:sym typeface="Open Sans"/>
              </a:rPr>
              <a:t>male and 5 female students were selected from the class </a:t>
            </a:r>
            <a:r>
              <a:rPr lang="en-US" sz="3200" dirty="0" smtClean="0">
                <a:latin typeface="Noticia Text" panose="02000503060000020004" pitchFamily="2" charset="0"/>
                <a:ea typeface="Open Sans"/>
                <a:cs typeface="Open Sans"/>
                <a:sym typeface="Open Sans"/>
              </a:rPr>
              <a:t>to be </a:t>
            </a:r>
            <a:r>
              <a:rPr lang="en-US" sz="3200" dirty="0">
                <a:latin typeface="Noticia Text" panose="02000503060000020004" pitchFamily="2" charset="0"/>
                <a:ea typeface="Open Sans"/>
                <a:cs typeface="Open Sans"/>
                <a:sym typeface="Open Sans"/>
              </a:rPr>
              <a:t>sample</a:t>
            </a:r>
            <a:r>
              <a:rPr lang="en-US" sz="3200" dirty="0" smtClean="0">
                <a:latin typeface="Noticia Text" panose="02000503060000020004" pitchFamily="2" charset="0"/>
                <a:ea typeface="Open Sans"/>
                <a:cs typeface="Open Sans"/>
                <a:sym typeface="Open Sans"/>
              </a:rPr>
              <a:t>.</a:t>
            </a:r>
          </a:p>
          <a:p>
            <a:pPr marL="514350" lvl="0" indent="-514350">
              <a:lnSpc>
                <a:spcPct val="90000"/>
              </a:lnSpc>
              <a:buFont typeface="+mj-lt"/>
              <a:buAutoNum type="arabicPeriod"/>
            </a:pPr>
            <a:r>
              <a:rPr lang="en-US" sz="3200" dirty="0" smtClean="0">
                <a:latin typeface="Noticia Text" panose="02000503060000020004" pitchFamily="2" charset="0"/>
                <a:ea typeface="Open Sans"/>
                <a:cs typeface="Open Sans"/>
                <a:sym typeface="Open Sans"/>
              </a:rPr>
              <a:t>The </a:t>
            </a:r>
            <a:r>
              <a:rPr lang="en-US" sz="3200" dirty="0">
                <a:latin typeface="Noticia Text" panose="02000503060000020004" pitchFamily="2" charset="0"/>
                <a:ea typeface="Open Sans"/>
                <a:cs typeface="Open Sans"/>
                <a:sym typeface="Open Sans"/>
              </a:rPr>
              <a:t>teacher arranged the names of her students in </a:t>
            </a:r>
            <a:r>
              <a:rPr lang="en-US" sz="3200" dirty="0" smtClean="0">
                <a:latin typeface="Noticia Text" panose="02000503060000020004" pitchFamily="2" charset="0"/>
                <a:ea typeface="Open Sans"/>
                <a:cs typeface="Open Sans"/>
                <a:sym typeface="Open Sans"/>
              </a:rPr>
              <a:t>alphabetical order </a:t>
            </a:r>
            <a:r>
              <a:rPr lang="en-US" sz="3200" dirty="0">
                <a:latin typeface="Noticia Text" panose="02000503060000020004" pitchFamily="2" charset="0"/>
                <a:ea typeface="Open Sans"/>
                <a:cs typeface="Open Sans"/>
                <a:sym typeface="Open Sans"/>
              </a:rPr>
              <a:t>then randomly select the starting name, and every </a:t>
            </a:r>
            <a:r>
              <a:rPr lang="en-US" sz="3200" dirty="0" smtClean="0">
                <a:latin typeface="Noticia Text" panose="02000503060000020004" pitchFamily="2" charset="0"/>
                <a:ea typeface="Open Sans"/>
                <a:cs typeface="Open Sans"/>
                <a:sym typeface="Open Sans"/>
              </a:rPr>
              <a:t>3</a:t>
            </a:r>
            <a:r>
              <a:rPr lang="en-US" sz="3200" baseline="30000" dirty="0" smtClean="0">
                <a:latin typeface="Noticia Text" panose="02000503060000020004" pitchFamily="2" charset="0"/>
                <a:ea typeface="Open Sans"/>
                <a:cs typeface="Open Sans"/>
                <a:sym typeface="Open Sans"/>
              </a:rPr>
              <a:t>rd</a:t>
            </a:r>
            <a:r>
              <a:rPr lang="en-US" sz="3200" dirty="0" smtClean="0">
                <a:latin typeface="Noticia Text" panose="02000503060000020004" pitchFamily="2" charset="0"/>
                <a:ea typeface="Open Sans"/>
                <a:cs typeface="Open Sans"/>
                <a:sym typeface="Open Sans"/>
              </a:rPr>
              <a:t> student </a:t>
            </a:r>
            <a:r>
              <a:rPr lang="en-US" sz="3200" dirty="0">
                <a:latin typeface="Noticia Text" panose="02000503060000020004" pitchFamily="2" charset="0"/>
                <a:ea typeface="Open Sans"/>
                <a:cs typeface="Open Sans"/>
                <a:sym typeface="Open Sans"/>
              </a:rPr>
              <a:t>from the list is asked for their score</a:t>
            </a:r>
            <a:r>
              <a:rPr lang="en-US" sz="3200" dirty="0" smtClean="0">
                <a:latin typeface="Noticia Text" panose="02000503060000020004" pitchFamily="2" charset="0"/>
                <a:ea typeface="Open Sans"/>
                <a:cs typeface="Open Sans"/>
                <a:sym typeface="Open Sans"/>
              </a:rPr>
              <a:t>.</a:t>
            </a:r>
            <a:endParaRPr lang="en-US" sz="3200" dirty="0">
              <a:latin typeface="Noticia Text" panose="02000503060000020004" pitchFamily="2" charset="0"/>
              <a:ea typeface="Open Sans"/>
              <a:cs typeface="Open Sans"/>
              <a:sym typeface="Open Sans"/>
            </a:endParaRPr>
          </a:p>
          <a:p>
            <a:pPr marL="514350" lvl="0" indent="-514350">
              <a:lnSpc>
                <a:spcPct val="90000"/>
              </a:lnSpc>
              <a:buFont typeface="+mj-lt"/>
              <a:buAutoNum type="arabicPeriod"/>
            </a:pPr>
            <a:r>
              <a:rPr lang="en-US" sz="3200" dirty="0" smtClean="0">
                <a:latin typeface="Noticia Text" panose="02000503060000020004" pitchFamily="2" charset="0"/>
                <a:ea typeface="Open Sans"/>
                <a:cs typeface="Open Sans"/>
                <a:sym typeface="Open Sans"/>
              </a:rPr>
              <a:t>The </a:t>
            </a:r>
            <a:r>
              <a:rPr lang="en-US" sz="3200" dirty="0">
                <a:latin typeface="Noticia Text" panose="02000503060000020004" pitchFamily="2" charset="0"/>
                <a:ea typeface="Open Sans"/>
                <a:cs typeface="Open Sans"/>
                <a:sym typeface="Open Sans"/>
              </a:rPr>
              <a:t>teacher assigned numbers 1-25 to her class of 25 </a:t>
            </a:r>
            <a:r>
              <a:rPr lang="en-US" sz="3200" dirty="0" smtClean="0">
                <a:latin typeface="Noticia Text" panose="02000503060000020004" pitchFamily="2" charset="0"/>
                <a:ea typeface="Open Sans"/>
                <a:cs typeface="Open Sans"/>
                <a:sym typeface="Open Sans"/>
              </a:rPr>
              <a:t>students then </a:t>
            </a:r>
            <a:r>
              <a:rPr lang="en-US" sz="3200" dirty="0">
                <a:latin typeface="Noticia Text" panose="02000503060000020004" pitchFamily="2" charset="0"/>
                <a:ea typeface="Open Sans"/>
                <a:cs typeface="Open Sans"/>
                <a:sym typeface="Open Sans"/>
              </a:rPr>
              <a:t>generate 5 numbers from the computer.</a:t>
            </a:r>
            <a:endParaRPr sz="3200" dirty="0">
              <a:latin typeface="Noticia Text" panose="02000503060000020004" pitchFamily="2" charset="0"/>
              <a:ea typeface="Open Sans"/>
              <a:cs typeface="Open Sans"/>
              <a:sym typeface="Open Sans"/>
            </a:endParaRP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85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274320" y="1351280"/>
            <a:ext cx="11633200" cy="5394960"/>
          </a:xfrm>
          <a:prstGeom prst="rect">
            <a:avLst/>
          </a:prstGeom>
          <a:noFill/>
          <a:ln>
            <a:noFill/>
          </a:ln>
        </p:spPr>
        <p:txBody>
          <a:bodyPr spcFirstLastPara="1" wrap="square" lIns="91425" tIns="45700" rIns="91425" bIns="45700" anchor="t" anchorCtr="0">
            <a:noAutofit/>
          </a:bodyPr>
          <a:lstStyle/>
          <a:p>
            <a:pPr marL="23813" lvl="0" indent="-23813" algn="just">
              <a:lnSpc>
                <a:spcPct val="90000"/>
              </a:lnSpc>
            </a:pPr>
            <a:r>
              <a:rPr lang="en-US" sz="3000" b="1" dirty="0">
                <a:latin typeface="Noticia Text" panose="02000503060000020004" pitchFamily="2" charset="0"/>
                <a:ea typeface="Open Sans"/>
                <a:cs typeface="Open Sans"/>
                <a:sym typeface="Open Sans"/>
              </a:rPr>
              <a:t>C. Identify the population, sample, parameter, </a:t>
            </a:r>
            <a:r>
              <a:rPr lang="en-US" sz="3000" b="1" dirty="0" smtClean="0">
                <a:latin typeface="Noticia Text" panose="02000503060000020004" pitchFamily="2" charset="0"/>
                <a:ea typeface="Open Sans"/>
                <a:cs typeface="Open Sans"/>
                <a:sym typeface="Open Sans"/>
              </a:rPr>
              <a:t>and statistic </a:t>
            </a:r>
            <a:r>
              <a:rPr lang="en-US" sz="3000" b="1" dirty="0">
                <a:latin typeface="Noticia Text" panose="02000503060000020004" pitchFamily="2" charset="0"/>
                <a:ea typeface="Open Sans"/>
                <a:cs typeface="Open Sans"/>
                <a:sym typeface="Open Sans"/>
              </a:rPr>
              <a:t>in the given situation. (</a:t>
            </a:r>
            <a:r>
              <a:rPr lang="en-US" sz="3000" b="1" dirty="0" smtClean="0">
                <a:latin typeface="Noticia Text" panose="02000503060000020004" pitchFamily="2" charset="0"/>
                <a:ea typeface="Open Sans"/>
                <a:cs typeface="Open Sans"/>
                <a:sym typeface="Open Sans"/>
              </a:rPr>
              <a:t>4 points)</a:t>
            </a:r>
          </a:p>
          <a:p>
            <a:pPr marL="514350" lvl="0" indent="-514350" algn="just">
              <a:lnSpc>
                <a:spcPct val="90000"/>
              </a:lnSpc>
              <a:buFont typeface="+mj-lt"/>
              <a:buAutoNum type="arabicPeriod"/>
            </a:pPr>
            <a:r>
              <a:rPr lang="en-US" sz="3000" dirty="0" smtClean="0">
                <a:latin typeface="Noticia Text" panose="02000503060000020004" pitchFamily="2" charset="0"/>
                <a:ea typeface="Open Sans"/>
                <a:cs typeface="Open Sans"/>
                <a:sym typeface="Open Sans"/>
              </a:rPr>
              <a:t>According </a:t>
            </a:r>
            <a:r>
              <a:rPr lang="en-US" sz="3000" dirty="0">
                <a:latin typeface="Noticia Text" panose="02000503060000020004" pitchFamily="2" charset="0"/>
                <a:ea typeface="Open Sans"/>
                <a:cs typeface="Open Sans"/>
                <a:sym typeface="Open Sans"/>
              </a:rPr>
              <a:t>to a previous survey, the average time spent by the college </a:t>
            </a:r>
            <a:r>
              <a:rPr lang="en-US" sz="3000" dirty="0" smtClean="0">
                <a:latin typeface="Noticia Text" panose="02000503060000020004" pitchFamily="2" charset="0"/>
                <a:ea typeface="Open Sans"/>
                <a:cs typeface="Open Sans"/>
                <a:sym typeface="Open Sans"/>
              </a:rPr>
              <a:t>students studying </a:t>
            </a:r>
            <a:r>
              <a:rPr lang="en-US" sz="3000" dirty="0">
                <a:latin typeface="Noticia Text" panose="02000503060000020004" pitchFamily="2" charset="0"/>
                <a:ea typeface="Open Sans"/>
                <a:cs typeface="Open Sans"/>
                <a:sym typeface="Open Sans"/>
              </a:rPr>
              <a:t>at home every day is 40 minutes. To verify this, a </a:t>
            </a:r>
            <a:r>
              <a:rPr lang="en-US" sz="3000" dirty="0" smtClean="0">
                <a:latin typeface="Noticia Text" panose="02000503060000020004" pitchFamily="2" charset="0"/>
                <a:ea typeface="Open Sans"/>
                <a:cs typeface="Open Sans"/>
                <a:sym typeface="Open Sans"/>
              </a:rPr>
              <a:t>researcher randomly </a:t>
            </a:r>
            <a:r>
              <a:rPr lang="en-US" sz="3000" dirty="0">
                <a:latin typeface="Noticia Text" panose="02000503060000020004" pitchFamily="2" charset="0"/>
                <a:ea typeface="Open Sans"/>
                <a:cs typeface="Open Sans"/>
                <a:sym typeface="Open Sans"/>
              </a:rPr>
              <a:t>selected 100 college students from a certain university and </a:t>
            </a:r>
            <a:r>
              <a:rPr lang="en-US" sz="3000" dirty="0" smtClean="0">
                <a:latin typeface="Noticia Text" panose="02000503060000020004" pitchFamily="2" charset="0"/>
                <a:ea typeface="Open Sans"/>
                <a:cs typeface="Open Sans"/>
                <a:sym typeface="Open Sans"/>
              </a:rPr>
              <a:t>asked how </a:t>
            </a:r>
            <a:r>
              <a:rPr lang="en-US" sz="3000" dirty="0">
                <a:latin typeface="Noticia Text" panose="02000503060000020004" pitchFamily="2" charset="0"/>
                <a:ea typeface="Open Sans"/>
                <a:cs typeface="Open Sans"/>
                <a:sym typeface="Open Sans"/>
              </a:rPr>
              <a:t>long they spend studying at home every day. Then she calculated </a:t>
            </a:r>
            <a:r>
              <a:rPr lang="en-US" sz="3000" dirty="0" smtClean="0">
                <a:latin typeface="Noticia Text" panose="02000503060000020004" pitchFamily="2" charset="0"/>
                <a:ea typeface="Open Sans"/>
                <a:cs typeface="Open Sans"/>
                <a:sym typeface="Open Sans"/>
              </a:rPr>
              <a:t>the average.</a:t>
            </a:r>
          </a:p>
          <a:p>
            <a:pPr lvl="0" algn="just">
              <a:lnSpc>
                <a:spcPct val="90000"/>
              </a:lnSpc>
            </a:pPr>
            <a:endParaRPr lang="en-US" sz="3000" dirty="0" smtClean="0">
              <a:latin typeface="Noticia Text" panose="02000503060000020004" pitchFamily="2" charset="0"/>
              <a:ea typeface="Open Sans"/>
              <a:cs typeface="Open Sans"/>
              <a:sym typeface="Open Sans"/>
            </a:endParaRPr>
          </a:p>
          <a:p>
            <a:pPr lvl="0" algn="just">
              <a:lnSpc>
                <a:spcPct val="90000"/>
              </a:lnSpc>
            </a:pPr>
            <a:r>
              <a:rPr lang="en-US" sz="3000" dirty="0" smtClean="0">
                <a:latin typeface="Noticia Text" panose="02000503060000020004" pitchFamily="2" charset="0"/>
                <a:ea typeface="Open Sans"/>
                <a:cs typeface="Open Sans"/>
                <a:sym typeface="Open Sans"/>
              </a:rPr>
              <a:t>population: ___________________________________</a:t>
            </a:r>
          </a:p>
          <a:p>
            <a:pPr lvl="0" algn="just">
              <a:lnSpc>
                <a:spcPct val="90000"/>
              </a:lnSpc>
            </a:pPr>
            <a:r>
              <a:rPr lang="en-US" sz="3000" dirty="0" smtClean="0">
                <a:latin typeface="Noticia Text" panose="02000503060000020004" pitchFamily="2" charset="0"/>
                <a:ea typeface="Open Sans"/>
                <a:cs typeface="Open Sans"/>
                <a:sym typeface="Open Sans"/>
              </a:rPr>
              <a:t>sample: ______________________________________</a:t>
            </a:r>
          </a:p>
          <a:p>
            <a:pPr lvl="0" algn="just">
              <a:lnSpc>
                <a:spcPct val="90000"/>
              </a:lnSpc>
            </a:pPr>
            <a:r>
              <a:rPr lang="en-US" sz="3000" dirty="0" smtClean="0">
                <a:latin typeface="Noticia Text" panose="02000503060000020004" pitchFamily="2" charset="0"/>
                <a:ea typeface="Open Sans"/>
                <a:cs typeface="Open Sans"/>
                <a:sym typeface="Open Sans"/>
              </a:rPr>
              <a:t>parameter: ___________________________________</a:t>
            </a:r>
          </a:p>
          <a:p>
            <a:pPr lvl="0" algn="just">
              <a:lnSpc>
                <a:spcPct val="90000"/>
              </a:lnSpc>
            </a:pPr>
            <a:r>
              <a:rPr lang="en-US" sz="3000" dirty="0" smtClean="0">
                <a:latin typeface="Noticia Text" panose="02000503060000020004" pitchFamily="2" charset="0"/>
                <a:ea typeface="Open Sans"/>
                <a:cs typeface="Open Sans"/>
                <a:sym typeface="Open Sans"/>
              </a:rPr>
              <a:t>statistic: _____________________________________</a:t>
            </a:r>
            <a:endParaRPr sz="3000" dirty="0">
              <a:latin typeface="Noticia Text" panose="02000503060000020004" pitchFamily="2" charset="0"/>
              <a:ea typeface="Open Sans"/>
              <a:cs typeface="Open Sans"/>
              <a:sym typeface="Open Sans"/>
            </a:endParaRP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8396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6" name="Google Shape;384;p69">
            <a:extLst>
              <a:ext uri="{FF2B5EF4-FFF2-40B4-BE49-F238E27FC236}">
                <a16:creationId xmlns:a16="http://schemas.microsoft.com/office/drawing/2014/main" id="{C339AA46-CDC6-4308-A703-9A8CD74511E6}"/>
              </a:ext>
            </a:extLst>
          </p:cNvPr>
          <p:cNvSpPr/>
          <p:nvPr/>
        </p:nvSpPr>
        <p:spPr>
          <a:xfrm>
            <a:off x="591800" y="1465882"/>
            <a:ext cx="11147400" cy="131984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7" name="Google Shape;385;p69">
            <a:extLst>
              <a:ext uri="{FF2B5EF4-FFF2-40B4-BE49-F238E27FC236}">
                <a16:creationId xmlns:a16="http://schemas.microsoft.com/office/drawing/2014/main" id="{DBECC730-00F1-4C43-89F3-F06E4F3B82AD}"/>
              </a:ext>
            </a:extLst>
          </p:cNvPr>
          <p:cNvSpPr txBox="1"/>
          <p:nvPr/>
        </p:nvSpPr>
        <p:spPr>
          <a:xfrm>
            <a:off x="1743250" y="1531283"/>
            <a:ext cx="9890700" cy="1116223"/>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Population</a:t>
            </a:r>
          </a:p>
          <a:p>
            <a:pPr lvl="0"/>
            <a:r>
              <a:rPr lang="en-PH" sz="2000" dirty="0">
                <a:latin typeface="Noticia Text" panose="02000503060000020004" pitchFamily="2" charset="0"/>
                <a:ea typeface="Open Sans"/>
                <a:cs typeface="Open Sans"/>
                <a:sym typeface="Open Sans"/>
              </a:rPr>
              <a:t>A group where members have something in common, that is, the total set of observations that can be made</a:t>
            </a:r>
          </a:p>
        </p:txBody>
      </p:sp>
      <p:sp>
        <p:nvSpPr>
          <p:cNvPr id="9" name="Google Shape;387;p69">
            <a:extLst>
              <a:ext uri="{FF2B5EF4-FFF2-40B4-BE49-F238E27FC236}">
                <a16:creationId xmlns:a16="http://schemas.microsoft.com/office/drawing/2014/main" id="{AC4D5525-B401-4139-87C3-4CC12091871C}"/>
              </a:ext>
            </a:extLst>
          </p:cNvPr>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0" name="Google Shape;386;p69">
            <a:extLst>
              <a:ext uri="{FF2B5EF4-FFF2-40B4-BE49-F238E27FC236}">
                <a16:creationId xmlns:a16="http://schemas.microsoft.com/office/drawing/2014/main" id="{203681E0-B0C9-4271-9496-6589D441A0B9}"/>
              </a:ext>
            </a:extLst>
          </p:cNvPr>
          <p:cNvSpPr/>
          <p:nvPr/>
        </p:nvSpPr>
        <p:spPr>
          <a:xfrm>
            <a:off x="745425" y="156608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1" name="Google Shape;387;p69">
            <a:extLst>
              <a:ext uri="{FF2B5EF4-FFF2-40B4-BE49-F238E27FC236}">
                <a16:creationId xmlns:a16="http://schemas.microsoft.com/office/drawing/2014/main" id="{525A36D6-4E20-497C-AA3C-66CFA88AD170}"/>
              </a:ext>
            </a:extLst>
          </p:cNvPr>
          <p:cNvSpPr txBox="1"/>
          <p:nvPr/>
        </p:nvSpPr>
        <p:spPr>
          <a:xfrm>
            <a:off x="904295" y="1607474"/>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2" name="Google Shape;384;p69">
            <a:extLst>
              <a:ext uri="{FF2B5EF4-FFF2-40B4-BE49-F238E27FC236}">
                <a16:creationId xmlns:a16="http://schemas.microsoft.com/office/drawing/2014/main" id="{CCC0AEFA-9496-4DF2-8637-94E2620CAD3C}"/>
              </a:ext>
            </a:extLst>
          </p:cNvPr>
          <p:cNvSpPr/>
          <p:nvPr/>
        </p:nvSpPr>
        <p:spPr>
          <a:xfrm>
            <a:off x="616604" y="2957982"/>
            <a:ext cx="11147400" cy="1029219"/>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3" name="Google Shape;385;p69">
            <a:extLst>
              <a:ext uri="{FF2B5EF4-FFF2-40B4-BE49-F238E27FC236}">
                <a16:creationId xmlns:a16="http://schemas.microsoft.com/office/drawing/2014/main" id="{D1A902B0-5BEA-42D2-9770-228E1A60B458}"/>
              </a:ext>
            </a:extLst>
          </p:cNvPr>
          <p:cNvSpPr txBox="1"/>
          <p:nvPr/>
        </p:nvSpPr>
        <p:spPr>
          <a:xfrm>
            <a:off x="1768054" y="3023383"/>
            <a:ext cx="9890700" cy="1116223"/>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Sample</a:t>
            </a:r>
          </a:p>
          <a:p>
            <a:pPr lvl="0"/>
            <a:r>
              <a:rPr lang="en-PH" sz="2000" dirty="0">
                <a:latin typeface="Noticia Text" panose="02000503060000020004" pitchFamily="2" charset="0"/>
                <a:ea typeface="Open Sans"/>
                <a:cs typeface="Open Sans"/>
                <a:sym typeface="Open Sans"/>
              </a:rPr>
              <a:t>a smaller group or subset of the population in question</a:t>
            </a:r>
          </a:p>
        </p:txBody>
      </p:sp>
      <p:sp>
        <p:nvSpPr>
          <p:cNvPr id="16" name="Google Shape;386;p69">
            <a:extLst>
              <a:ext uri="{FF2B5EF4-FFF2-40B4-BE49-F238E27FC236}">
                <a16:creationId xmlns:a16="http://schemas.microsoft.com/office/drawing/2014/main" id="{CF8A9643-B25F-4644-B447-AF5204E0CC82}"/>
              </a:ext>
            </a:extLst>
          </p:cNvPr>
          <p:cNvSpPr/>
          <p:nvPr/>
        </p:nvSpPr>
        <p:spPr>
          <a:xfrm>
            <a:off x="770229" y="305818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7" name="Google Shape;387;p69">
            <a:extLst>
              <a:ext uri="{FF2B5EF4-FFF2-40B4-BE49-F238E27FC236}">
                <a16:creationId xmlns:a16="http://schemas.microsoft.com/office/drawing/2014/main" id="{53F7F08F-8C05-4676-AB44-97AE85C65FFE}"/>
              </a:ext>
            </a:extLst>
          </p:cNvPr>
          <p:cNvSpPr txBox="1"/>
          <p:nvPr/>
        </p:nvSpPr>
        <p:spPr>
          <a:xfrm>
            <a:off x="929099" y="3099574"/>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2</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8" name="Google Shape;384;p69">
            <a:extLst>
              <a:ext uri="{FF2B5EF4-FFF2-40B4-BE49-F238E27FC236}">
                <a16:creationId xmlns:a16="http://schemas.microsoft.com/office/drawing/2014/main" id="{CB2EA09F-C8CE-4CF7-A68D-70D7C5E5FD01}"/>
              </a:ext>
            </a:extLst>
          </p:cNvPr>
          <p:cNvSpPr/>
          <p:nvPr/>
        </p:nvSpPr>
        <p:spPr>
          <a:xfrm>
            <a:off x="620148" y="4173638"/>
            <a:ext cx="11147400" cy="1029219"/>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9" name="Google Shape;385;p69">
            <a:extLst>
              <a:ext uri="{FF2B5EF4-FFF2-40B4-BE49-F238E27FC236}">
                <a16:creationId xmlns:a16="http://schemas.microsoft.com/office/drawing/2014/main" id="{F4A04D69-9359-4190-84F3-90543AAFCEC9}"/>
              </a:ext>
            </a:extLst>
          </p:cNvPr>
          <p:cNvSpPr txBox="1"/>
          <p:nvPr/>
        </p:nvSpPr>
        <p:spPr>
          <a:xfrm>
            <a:off x="1771598" y="4239039"/>
            <a:ext cx="9890700" cy="1116223"/>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Parameter</a:t>
            </a:r>
          </a:p>
          <a:p>
            <a:pPr lvl="0"/>
            <a:r>
              <a:rPr lang="en-PH" sz="2000" dirty="0">
                <a:latin typeface="Noticia Text" panose="02000503060000020004" pitchFamily="2" charset="0"/>
                <a:ea typeface="Open Sans"/>
                <a:cs typeface="Open Sans"/>
                <a:sym typeface="Open Sans"/>
              </a:rPr>
              <a:t>describes an entire population</a:t>
            </a:r>
          </a:p>
        </p:txBody>
      </p:sp>
      <p:sp>
        <p:nvSpPr>
          <p:cNvPr id="20" name="Google Shape;386;p69">
            <a:extLst>
              <a:ext uri="{FF2B5EF4-FFF2-40B4-BE49-F238E27FC236}">
                <a16:creationId xmlns:a16="http://schemas.microsoft.com/office/drawing/2014/main" id="{8ADFEC8D-A147-4941-9559-D654F266B415}"/>
              </a:ext>
            </a:extLst>
          </p:cNvPr>
          <p:cNvSpPr/>
          <p:nvPr/>
        </p:nvSpPr>
        <p:spPr>
          <a:xfrm>
            <a:off x="773773" y="4273840"/>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1" name="Google Shape;387;p69">
            <a:extLst>
              <a:ext uri="{FF2B5EF4-FFF2-40B4-BE49-F238E27FC236}">
                <a16:creationId xmlns:a16="http://schemas.microsoft.com/office/drawing/2014/main" id="{7826C4C0-BD0F-45FB-8E41-87C41BEE2954}"/>
              </a:ext>
            </a:extLst>
          </p:cNvPr>
          <p:cNvSpPr txBox="1"/>
          <p:nvPr/>
        </p:nvSpPr>
        <p:spPr>
          <a:xfrm>
            <a:off x="932643" y="4315230"/>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3</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22" name="Google Shape;384;p69">
            <a:extLst>
              <a:ext uri="{FF2B5EF4-FFF2-40B4-BE49-F238E27FC236}">
                <a16:creationId xmlns:a16="http://schemas.microsoft.com/office/drawing/2014/main" id="{E2FB49A2-433F-484A-B2D5-6EDD34A3DCA3}"/>
              </a:ext>
            </a:extLst>
          </p:cNvPr>
          <p:cNvSpPr/>
          <p:nvPr/>
        </p:nvSpPr>
        <p:spPr>
          <a:xfrm>
            <a:off x="595338" y="5392855"/>
            <a:ext cx="11147400" cy="1116224"/>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3" name="Google Shape;385;p69">
            <a:extLst>
              <a:ext uri="{FF2B5EF4-FFF2-40B4-BE49-F238E27FC236}">
                <a16:creationId xmlns:a16="http://schemas.microsoft.com/office/drawing/2014/main" id="{BC99B9EA-92AB-48A9-82C0-27AB85E0049A}"/>
              </a:ext>
            </a:extLst>
          </p:cNvPr>
          <p:cNvSpPr txBox="1"/>
          <p:nvPr/>
        </p:nvSpPr>
        <p:spPr>
          <a:xfrm>
            <a:off x="1746788" y="5458255"/>
            <a:ext cx="9890700" cy="1116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Statistic</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describes only the sample</a:t>
            </a:r>
          </a:p>
        </p:txBody>
      </p:sp>
      <p:sp>
        <p:nvSpPr>
          <p:cNvPr id="26" name="Google Shape;386;p69">
            <a:extLst>
              <a:ext uri="{FF2B5EF4-FFF2-40B4-BE49-F238E27FC236}">
                <a16:creationId xmlns:a16="http://schemas.microsoft.com/office/drawing/2014/main" id="{89F3B9E5-8576-4315-8767-99ADF7FEBD35}"/>
              </a:ext>
            </a:extLst>
          </p:cNvPr>
          <p:cNvSpPr/>
          <p:nvPr/>
        </p:nvSpPr>
        <p:spPr>
          <a:xfrm>
            <a:off x="748963" y="5493056"/>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7" name="Google Shape;387;p69">
            <a:extLst>
              <a:ext uri="{FF2B5EF4-FFF2-40B4-BE49-F238E27FC236}">
                <a16:creationId xmlns:a16="http://schemas.microsoft.com/office/drawing/2014/main" id="{D8736A50-CBA5-4197-B88E-029458FD86BE}"/>
              </a:ext>
            </a:extLst>
          </p:cNvPr>
          <p:cNvSpPr txBox="1"/>
          <p:nvPr/>
        </p:nvSpPr>
        <p:spPr>
          <a:xfrm>
            <a:off x="907833" y="5534446"/>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4</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24" name="Rectangle 23"/>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8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xEl>
                                              <p:pRg st="1" end="1"/>
                                            </p:txEl>
                                          </p:spTgt>
                                        </p:tgtEl>
                                        <p:attrNameLst>
                                          <p:attrName>style.visibility</p:attrName>
                                        </p:attrNameLst>
                                      </p:cBhvr>
                                      <p:to>
                                        <p:strVal val="visible"/>
                                      </p:to>
                                    </p:set>
                                    <p:animEffect transition="in" filter="fade">
                                      <p:cBhvr>
                                        <p:cTn id="34" dur="500"/>
                                        <p:tgtEl>
                                          <p:spTgt spid="1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fade">
                                      <p:cBhvr>
                                        <p:cTn id="45" dur="500"/>
                                        <p:tgtEl>
                                          <p:spTgt spid="1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
                                            <p:txEl>
                                              <p:pRg st="1" end="1"/>
                                            </p:txEl>
                                          </p:spTgt>
                                        </p:tgtEl>
                                        <p:attrNameLst>
                                          <p:attrName>style.visibility</p:attrName>
                                        </p:attrNameLst>
                                      </p:cBhvr>
                                      <p:to>
                                        <p:strVal val="visible"/>
                                      </p:to>
                                    </p:set>
                                    <p:animEffect transition="in" filter="fade">
                                      <p:cBhvr>
                                        <p:cTn id="50" dur="500"/>
                                        <p:tgtEl>
                                          <p:spTgt spid="19">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fade">
                                      <p:cBhvr>
                                        <p:cTn id="61" dur="500"/>
                                        <p:tgtEl>
                                          <p:spTgt spid="2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xEl>
                                              <p:pRg st="1" end="1"/>
                                            </p:txEl>
                                          </p:spTgt>
                                        </p:tgtEl>
                                        <p:attrNameLst>
                                          <p:attrName>style.visibility</p:attrName>
                                        </p:attrNameLst>
                                      </p:cBhvr>
                                      <p:to>
                                        <p:strVal val="visible"/>
                                      </p:to>
                                    </p:set>
                                    <p:animEffect transition="in" filter="fade">
                                      <p:cBhvr>
                                        <p:cTn id="66"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1"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4"/>
            <a:ext cx="11147400" cy="1116224"/>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116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Sample</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a smaller group or subset of the population in question</a:t>
            </a: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710763"/>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Examples:</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457200" lvl="0" indent="-457200" algn="l" rtl="0">
              <a:spcBef>
                <a:spcPts val="0"/>
              </a:spcBef>
              <a:spcAft>
                <a:spcPts val="0"/>
              </a:spcAft>
              <a:buFont typeface="Arial" panose="020B0604020202020204" pitchFamily="34" charset="0"/>
              <a:buChar char="•"/>
            </a:pPr>
            <a:r>
              <a:rPr lang="en-PH" sz="3000" dirty="0">
                <a:latin typeface="Noticia Text" panose="02000503060000020004" pitchFamily="2" charset="0"/>
                <a:ea typeface="Open Sans"/>
                <a:cs typeface="Open Sans"/>
                <a:sym typeface="Open Sans"/>
              </a:rPr>
              <a:t>a sample of 500 senior citizens from Metro Manila</a:t>
            </a:r>
          </a:p>
          <a:p>
            <a:pPr marL="457200" lvl="0" indent="-457200" algn="l" rtl="0">
              <a:spcBef>
                <a:spcPts val="0"/>
              </a:spcBef>
              <a:spcAft>
                <a:spcPts val="0"/>
              </a:spcAft>
              <a:buFont typeface="Arial" panose="020B0604020202020204" pitchFamily="34" charset="0"/>
              <a:buChar char="•"/>
            </a:pPr>
            <a:r>
              <a:rPr lang="en-PH" sz="3000" dirty="0">
                <a:latin typeface="Noticia Text" panose="02000503060000020004" pitchFamily="2" charset="0"/>
                <a:ea typeface="Open Sans"/>
                <a:cs typeface="Open Sans"/>
                <a:sym typeface="Open Sans"/>
              </a:rPr>
              <a:t>a sample of 1000 grade 11 students from Metro Manila</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2</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9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85"/>
                                        </p:tgtEl>
                                        <p:attrNameLst>
                                          <p:attrName>style.visibility</p:attrName>
                                        </p:attrNameLst>
                                      </p:cBhvr>
                                      <p:to>
                                        <p:strVal val="visible"/>
                                      </p:to>
                                    </p:set>
                                    <p:animEffect transition="in" filter="barn(inVertical)">
                                      <p:cBhvr>
                                        <p:cTn id="13" dur="500"/>
                                        <p:tgtEl>
                                          <p:spTgt spid="38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0" end="0"/>
                                            </p:txEl>
                                          </p:spTgt>
                                        </p:tgtEl>
                                        <p:attrNameLst>
                                          <p:attrName>style.visibility</p:attrName>
                                        </p:attrNameLst>
                                      </p:cBhvr>
                                      <p:to>
                                        <p:strVal val="visible"/>
                                      </p:to>
                                    </p:set>
                                    <p:animEffect transition="in" filter="barn(inVertical)">
                                      <p:cBhvr>
                                        <p:cTn id="18" dur="500"/>
                                        <p:tgtEl>
                                          <p:spTgt spid="38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85">
                                            <p:txEl>
                                              <p:pRg st="1" end="1"/>
                                            </p:txEl>
                                          </p:spTgt>
                                        </p:tgtEl>
                                        <p:attrNameLst>
                                          <p:attrName>style.visibility</p:attrName>
                                        </p:attrNameLst>
                                      </p:cBhvr>
                                      <p:to>
                                        <p:strVal val="visible"/>
                                      </p:to>
                                    </p:set>
                                    <p:animEffect transition="in" filter="wipe(down)">
                                      <p:cBhvr>
                                        <p:cTn id="23" dur="500"/>
                                        <p:tgtEl>
                                          <p:spTgt spid="38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8"/>
                                        </p:tgtEl>
                                        <p:attrNameLst>
                                          <p:attrName>style.visibility</p:attrName>
                                        </p:attrNameLst>
                                      </p:cBhvr>
                                      <p:to>
                                        <p:strVal val="visible"/>
                                      </p:to>
                                    </p:set>
                                    <p:anim calcmode="lin" valueType="num">
                                      <p:cBhvr additive="base">
                                        <p:cTn id="28" dur="500" fill="hold"/>
                                        <p:tgtEl>
                                          <p:spTgt spid="388"/>
                                        </p:tgtEl>
                                        <p:attrNameLst>
                                          <p:attrName>ppt_x</p:attrName>
                                        </p:attrNameLst>
                                      </p:cBhvr>
                                      <p:tavLst>
                                        <p:tav tm="0">
                                          <p:val>
                                            <p:strVal val="#ppt_x"/>
                                          </p:val>
                                        </p:tav>
                                        <p:tav tm="100000">
                                          <p:val>
                                            <p:strVal val="#ppt_x"/>
                                          </p:val>
                                        </p:tav>
                                      </p:tavLst>
                                    </p:anim>
                                    <p:anim calcmode="lin" valueType="num">
                                      <p:cBhvr additive="base">
                                        <p:cTn id="29" dur="500" fill="hold"/>
                                        <p:tgtEl>
                                          <p:spTgt spid="38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88">
                                            <p:txEl>
                                              <p:pRg st="0" end="0"/>
                                            </p:txEl>
                                          </p:spTgt>
                                        </p:tgtEl>
                                        <p:attrNameLst>
                                          <p:attrName>style.visibility</p:attrName>
                                        </p:attrNameLst>
                                      </p:cBhvr>
                                      <p:to>
                                        <p:strVal val="visible"/>
                                      </p:to>
                                    </p:set>
                                    <p:anim calcmode="lin" valueType="num">
                                      <p:cBhvr additive="base">
                                        <p:cTn id="34"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8">
                                            <p:txEl>
                                              <p:pRg st="2" end="2"/>
                                            </p:txEl>
                                          </p:spTgt>
                                        </p:tgtEl>
                                        <p:attrNameLst>
                                          <p:attrName>style.visibility</p:attrName>
                                        </p:attrNameLst>
                                      </p:cBhvr>
                                      <p:to>
                                        <p:strVal val="visible"/>
                                      </p:to>
                                    </p:set>
                                    <p:animEffect transition="in" filter="fade">
                                      <p:cBhvr>
                                        <p:cTn id="40" dur="500"/>
                                        <p:tgtEl>
                                          <p:spTgt spid="38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8">
                                            <p:txEl>
                                              <p:pRg st="3" end="3"/>
                                            </p:txEl>
                                          </p:spTgt>
                                        </p:tgtEl>
                                        <p:attrNameLst>
                                          <p:attrName>style.visibility</p:attrName>
                                        </p:attrNameLst>
                                      </p:cBhvr>
                                      <p:to>
                                        <p:strVal val="visible"/>
                                      </p:to>
                                    </p:set>
                                    <p:animEffect transition="in" filter="fade">
                                      <p:cBhvr>
                                        <p:cTn id="45" dur="500"/>
                                        <p:tgtEl>
                                          <p:spTgt spid="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p:bldP spid="388"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8" name="Google Shape;384;p69">
            <a:extLst>
              <a:ext uri="{FF2B5EF4-FFF2-40B4-BE49-F238E27FC236}">
                <a16:creationId xmlns:a16="http://schemas.microsoft.com/office/drawing/2014/main" id="{676A8190-8E98-40D1-B7A1-29554301CF85}"/>
              </a:ext>
            </a:extLst>
          </p:cNvPr>
          <p:cNvSpPr/>
          <p:nvPr/>
        </p:nvSpPr>
        <p:spPr>
          <a:xfrm>
            <a:off x="591800" y="1550932"/>
            <a:ext cx="11147400" cy="1309213"/>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9" name="Google Shape;385;p69">
            <a:extLst>
              <a:ext uri="{FF2B5EF4-FFF2-40B4-BE49-F238E27FC236}">
                <a16:creationId xmlns:a16="http://schemas.microsoft.com/office/drawing/2014/main" id="{DB3C5B77-83FC-49AC-A35F-98DCEF88F096}"/>
              </a:ext>
            </a:extLst>
          </p:cNvPr>
          <p:cNvSpPr txBox="1"/>
          <p:nvPr/>
        </p:nvSpPr>
        <p:spPr>
          <a:xfrm>
            <a:off x="1743250" y="1616333"/>
            <a:ext cx="9890700" cy="1116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Simple Random </a:t>
            </a:r>
            <a:r>
              <a:rPr lang="en-PH" sz="3000" b="1" dirty="0" smtClean="0">
                <a:latin typeface="Noticia Text" panose="02000503060000020004" pitchFamily="2" charset="0"/>
                <a:ea typeface="Open Sans"/>
                <a:cs typeface="Open Sans"/>
                <a:sym typeface="Open Sans"/>
              </a:rPr>
              <a:t>Sampling/Lottery Sampling</a:t>
            </a:r>
            <a:endParaRPr lang="en-PH" sz="3000" b="1" dirty="0">
              <a:latin typeface="Noticia Text" panose="02000503060000020004" pitchFamily="2" charset="0"/>
              <a:ea typeface="Open Sans"/>
              <a:cs typeface="Open Sans"/>
              <a:sym typeface="Open Sans"/>
            </a:endParaRP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The simplest way of getting random sample where each member of the population has an equal chance of being chosen as the sample.</a:t>
            </a:r>
          </a:p>
        </p:txBody>
      </p:sp>
      <p:sp>
        <p:nvSpPr>
          <p:cNvPr id="10" name="Google Shape;386;p69">
            <a:extLst>
              <a:ext uri="{FF2B5EF4-FFF2-40B4-BE49-F238E27FC236}">
                <a16:creationId xmlns:a16="http://schemas.microsoft.com/office/drawing/2014/main" id="{3A1C45D3-A22D-4F65-A97A-07FB26EDBED6}"/>
              </a:ext>
            </a:extLst>
          </p:cNvPr>
          <p:cNvSpPr/>
          <p:nvPr/>
        </p:nvSpPr>
        <p:spPr>
          <a:xfrm>
            <a:off x="740925" y="165113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1" name="Google Shape;387;p69">
            <a:extLst>
              <a:ext uri="{FF2B5EF4-FFF2-40B4-BE49-F238E27FC236}">
                <a16:creationId xmlns:a16="http://schemas.microsoft.com/office/drawing/2014/main" id="{C1C5AA8A-8F33-4745-BC3E-06B25CF650DB}"/>
              </a:ext>
            </a:extLst>
          </p:cNvPr>
          <p:cNvSpPr txBox="1"/>
          <p:nvPr/>
        </p:nvSpPr>
        <p:spPr>
          <a:xfrm>
            <a:off x="899795" y="1692524"/>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2" name="Google Shape;386;p69">
            <a:extLst>
              <a:ext uri="{FF2B5EF4-FFF2-40B4-BE49-F238E27FC236}">
                <a16:creationId xmlns:a16="http://schemas.microsoft.com/office/drawing/2014/main" id="{077C155B-9572-4C62-B335-96397FEC1F2A}"/>
              </a:ext>
            </a:extLst>
          </p:cNvPr>
          <p:cNvSpPr/>
          <p:nvPr/>
        </p:nvSpPr>
        <p:spPr>
          <a:xfrm>
            <a:off x="745425" y="165113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3" name="Google Shape;387;p69">
            <a:extLst>
              <a:ext uri="{FF2B5EF4-FFF2-40B4-BE49-F238E27FC236}">
                <a16:creationId xmlns:a16="http://schemas.microsoft.com/office/drawing/2014/main" id="{0A2E2D77-1004-4EA3-8D78-92FBB86A1E6B}"/>
              </a:ext>
            </a:extLst>
          </p:cNvPr>
          <p:cNvSpPr txBox="1"/>
          <p:nvPr/>
        </p:nvSpPr>
        <p:spPr>
          <a:xfrm>
            <a:off x="904295" y="1692524"/>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4" name="Google Shape;384;p69">
            <a:extLst>
              <a:ext uri="{FF2B5EF4-FFF2-40B4-BE49-F238E27FC236}">
                <a16:creationId xmlns:a16="http://schemas.microsoft.com/office/drawing/2014/main" id="{ED1F286E-CA4F-4444-B0D0-40778C4DEE7B}"/>
              </a:ext>
            </a:extLst>
          </p:cNvPr>
          <p:cNvSpPr/>
          <p:nvPr/>
        </p:nvSpPr>
        <p:spPr>
          <a:xfrm>
            <a:off x="595339" y="3117472"/>
            <a:ext cx="11147400" cy="1309214"/>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5" name="Google Shape;385;p69">
            <a:extLst>
              <a:ext uri="{FF2B5EF4-FFF2-40B4-BE49-F238E27FC236}">
                <a16:creationId xmlns:a16="http://schemas.microsoft.com/office/drawing/2014/main" id="{389F8517-5501-49B0-B4F4-32F68B4D92AB}"/>
              </a:ext>
            </a:extLst>
          </p:cNvPr>
          <p:cNvSpPr txBox="1"/>
          <p:nvPr/>
        </p:nvSpPr>
        <p:spPr>
          <a:xfrm>
            <a:off x="1746789" y="3182872"/>
            <a:ext cx="9890700" cy="1116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Stratified Random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This involves selecting a simple random sample from each of a given number of subpopulations. Each subpopulation is called a </a:t>
            </a:r>
            <a:r>
              <a:rPr lang="en-PH" sz="2000" b="1" dirty="0">
                <a:latin typeface="Noticia Text" panose="02000503060000020004" pitchFamily="2" charset="0"/>
                <a:ea typeface="Open Sans"/>
                <a:cs typeface="Open Sans"/>
                <a:sym typeface="Open Sans"/>
              </a:rPr>
              <a:t>stratum</a:t>
            </a:r>
            <a:r>
              <a:rPr lang="en-PH" sz="2000" dirty="0">
                <a:latin typeface="Noticia Text" panose="02000503060000020004" pitchFamily="2" charset="0"/>
                <a:ea typeface="Open Sans"/>
                <a:cs typeface="Open Sans"/>
                <a:sym typeface="Open Sans"/>
              </a:rPr>
              <a:t> (plural: strata),</a:t>
            </a:r>
          </a:p>
        </p:txBody>
      </p:sp>
      <p:sp>
        <p:nvSpPr>
          <p:cNvPr id="16" name="Google Shape;386;p69">
            <a:extLst>
              <a:ext uri="{FF2B5EF4-FFF2-40B4-BE49-F238E27FC236}">
                <a16:creationId xmlns:a16="http://schemas.microsoft.com/office/drawing/2014/main" id="{20B6119E-1C8B-4EFE-BEB2-A7F56F9B3158}"/>
              </a:ext>
            </a:extLst>
          </p:cNvPr>
          <p:cNvSpPr/>
          <p:nvPr/>
        </p:nvSpPr>
        <p:spPr>
          <a:xfrm>
            <a:off x="744464" y="3217673"/>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7" name="Google Shape;387;p69">
            <a:extLst>
              <a:ext uri="{FF2B5EF4-FFF2-40B4-BE49-F238E27FC236}">
                <a16:creationId xmlns:a16="http://schemas.microsoft.com/office/drawing/2014/main" id="{F25DE934-D87B-4EB1-BDF2-2006A8075738}"/>
              </a:ext>
            </a:extLst>
          </p:cNvPr>
          <p:cNvSpPr txBox="1"/>
          <p:nvPr/>
        </p:nvSpPr>
        <p:spPr>
          <a:xfrm>
            <a:off x="903334" y="3259063"/>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24" name="Google Shape;386;p69">
            <a:extLst>
              <a:ext uri="{FF2B5EF4-FFF2-40B4-BE49-F238E27FC236}">
                <a16:creationId xmlns:a16="http://schemas.microsoft.com/office/drawing/2014/main" id="{39ED580F-70A4-47EE-AEBF-C3A776F3BD36}"/>
              </a:ext>
            </a:extLst>
          </p:cNvPr>
          <p:cNvSpPr/>
          <p:nvPr/>
        </p:nvSpPr>
        <p:spPr>
          <a:xfrm>
            <a:off x="748964" y="3217673"/>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5" name="Google Shape;387;p69">
            <a:extLst>
              <a:ext uri="{FF2B5EF4-FFF2-40B4-BE49-F238E27FC236}">
                <a16:creationId xmlns:a16="http://schemas.microsoft.com/office/drawing/2014/main" id="{4F8B1FD2-4406-430E-A351-E9276B933FF9}"/>
              </a:ext>
            </a:extLst>
          </p:cNvPr>
          <p:cNvSpPr txBox="1"/>
          <p:nvPr/>
        </p:nvSpPr>
        <p:spPr>
          <a:xfrm>
            <a:off x="907834" y="3259063"/>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6</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26" name="Google Shape;384;p69">
            <a:extLst>
              <a:ext uri="{FF2B5EF4-FFF2-40B4-BE49-F238E27FC236}">
                <a16:creationId xmlns:a16="http://schemas.microsoft.com/office/drawing/2014/main" id="{E07519E6-EF54-4173-8DD3-24F42EC84123}"/>
              </a:ext>
            </a:extLst>
          </p:cNvPr>
          <p:cNvSpPr/>
          <p:nvPr/>
        </p:nvSpPr>
        <p:spPr>
          <a:xfrm>
            <a:off x="595338" y="4667529"/>
            <a:ext cx="11147400" cy="159097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7" name="Google Shape;385;p69">
            <a:extLst>
              <a:ext uri="{FF2B5EF4-FFF2-40B4-BE49-F238E27FC236}">
                <a16:creationId xmlns:a16="http://schemas.microsoft.com/office/drawing/2014/main" id="{4E1BF875-E457-4C16-83F9-B7BC35E136CC}"/>
              </a:ext>
            </a:extLst>
          </p:cNvPr>
          <p:cNvSpPr txBox="1"/>
          <p:nvPr/>
        </p:nvSpPr>
        <p:spPr>
          <a:xfrm>
            <a:off x="1746788" y="4732930"/>
            <a:ext cx="9890700" cy="1116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Cluster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The population is first divided into separate groups called </a:t>
            </a:r>
            <a:r>
              <a:rPr lang="en-PH" sz="2000" b="1" dirty="0">
                <a:latin typeface="Noticia Text" panose="02000503060000020004" pitchFamily="2" charset="0"/>
                <a:ea typeface="Open Sans"/>
                <a:cs typeface="Open Sans"/>
                <a:sym typeface="Open Sans"/>
              </a:rPr>
              <a:t>clusters</a:t>
            </a:r>
            <a:r>
              <a:rPr lang="en-PH" sz="2000" dirty="0">
                <a:latin typeface="Noticia Text" panose="02000503060000020004" pitchFamily="2" charset="0"/>
                <a:ea typeface="Open Sans"/>
                <a:cs typeface="Open Sans"/>
                <a:sym typeface="Open Sans"/>
              </a:rPr>
              <a:t>. Then, a simple random sample of clusters from the available clusters in the population is selected.</a:t>
            </a:r>
          </a:p>
        </p:txBody>
      </p:sp>
      <p:sp>
        <p:nvSpPr>
          <p:cNvPr id="30" name="Google Shape;386;p69">
            <a:extLst>
              <a:ext uri="{FF2B5EF4-FFF2-40B4-BE49-F238E27FC236}">
                <a16:creationId xmlns:a16="http://schemas.microsoft.com/office/drawing/2014/main" id="{E6318D16-60B4-4BD8-9EB7-C1039E551E0D}"/>
              </a:ext>
            </a:extLst>
          </p:cNvPr>
          <p:cNvSpPr/>
          <p:nvPr/>
        </p:nvSpPr>
        <p:spPr>
          <a:xfrm>
            <a:off x="748963" y="4767731"/>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1" name="Google Shape;387;p69">
            <a:extLst>
              <a:ext uri="{FF2B5EF4-FFF2-40B4-BE49-F238E27FC236}">
                <a16:creationId xmlns:a16="http://schemas.microsoft.com/office/drawing/2014/main" id="{E7BCDBF2-129F-421F-A974-64A9DD99A9DD}"/>
              </a:ext>
            </a:extLst>
          </p:cNvPr>
          <p:cNvSpPr txBox="1"/>
          <p:nvPr/>
        </p:nvSpPr>
        <p:spPr>
          <a:xfrm>
            <a:off x="907833" y="4809121"/>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7</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8" name="Rectangle 17"/>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97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anim calcmode="lin" valueType="num">
                                      <p:cBhvr additive="base">
                                        <p:cTn id="2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xEl>
                                              <p:pRg st="1" end="1"/>
                                            </p:txEl>
                                          </p:spTgt>
                                        </p:tgtEl>
                                        <p:attrNameLst>
                                          <p:attrName>style.visibility</p:attrName>
                                        </p:attrNameLst>
                                      </p:cBhvr>
                                      <p:to>
                                        <p:strVal val="visible"/>
                                      </p:to>
                                    </p:set>
                                    <p:animEffect transition="in" filter="fade">
                                      <p:cBhvr>
                                        <p:cTn id="34" dur="500"/>
                                        <p:tgtEl>
                                          <p:spTgt spid="1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xEl>
                                              <p:pRg st="1" end="1"/>
                                            </p:txEl>
                                          </p:spTgt>
                                        </p:tgtEl>
                                        <p:attrNameLst>
                                          <p:attrName>style.visibility</p:attrName>
                                        </p:attrNameLst>
                                      </p:cBhvr>
                                      <p:to>
                                        <p:strVal val="visible"/>
                                      </p:to>
                                    </p:set>
                                    <p:animEffect transition="in" filter="fade">
                                      <p:cBhvr>
                                        <p:cTn id="50"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0" name="Google Shape;384;p69">
            <a:extLst>
              <a:ext uri="{FF2B5EF4-FFF2-40B4-BE49-F238E27FC236}">
                <a16:creationId xmlns:a16="http://schemas.microsoft.com/office/drawing/2014/main" id="{0869301D-1F53-4102-8D65-D080A4C18F1A}"/>
              </a:ext>
            </a:extLst>
          </p:cNvPr>
          <p:cNvSpPr/>
          <p:nvPr/>
        </p:nvSpPr>
        <p:spPr>
          <a:xfrm>
            <a:off x="591800" y="1838023"/>
            <a:ext cx="11147400" cy="191101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21" name="Google Shape;385;p69">
                <a:extLst>
                  <a:ext uri="{FF2B5EF4-FFF2-40B4-BE49-F238E27FC236}">
                    <a16:creationId xmlns:a16="http://schemas.microsoft.com/office/drawing/2014/main" id="{8F2D67E2-6EAD-46A8-91B2-96C640496080}"/>
                  </a:ext>
                </a:extLst>
              </p:cNvPr>
              <p:cNvSpPr txBox="1"/>
              <p:nvPr/>
            </p:nvSpPr>
            <p:spPr>
              <a:xfrm>
                <a:off x="1743250" y="1903424"/>
                <a:ext cx="9890700" cy="17236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1-in-</a:t>
                </a:r>
                <a14:m>
                  <m:oMath xmlns:m="http://schemas.openxmlformats.org/officeDocument/2006/math">
                    <m:r>
                      <a:rPr lang="en-PH" sz="3000" b="1" i="1" smtClean="0">
                        <a:latin typeface="Cambria Math" panose="02040503050406030204" pitchFamily="18" charset="0"/>
                        <a:ea typeface="Open Sans"/>
                        <a:cs typeface="Open Sans"/>
                        <a:sym typeface="Open Sans"/>
                      </a:rPr>
                      <m:t>𝒌</m:t>
                    </m:r>
                  </m:oMath>
                </a14:m>
                <a:r>
                  <a:rPr lang="en-PH" sz="3000" b="1" dirty="0">
                    <a:latin typeface="Noticia Text" panose="02000503060000020004" pitchFamily="2" charset="0"/>
                    <a:ea typeface="Open Sans"/>
                    <a:cs typeface="Open Sans"/>
                    <a:sym typeface="Open Sans"/>
                  </a:rPr>
                  <a:t> Systematic Random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This involves the random selection of one of the first </a:t>
                </a:r>
                <a14:m>
                  <m:oMath xmlns:m="http://schemas.openxmlformats.org/officeDocument/2006/math">
                    <m:r>
                      <a:rPr lang="en-PH" sz="2000" b="0" i="1" smtClean="0">
                        <a:latin typeface="Cambria Math" panose="02040503050406030204" pitchFamily="18" charset="0"/>
                        <a:ea typeface="Open Sans"/>
                        <a:cs typeface="Open Sans"/>
                        <a:sym typeface="Open Sans"/>
                      </a:rPr>
                      <m:t>𝑘</m:t>
                    </m:r>
                  </m:oMath>
                </a14:m>
                <a:r>
                  <a:rPr lang="en-PH" sz="2000" dirty="0">
                    <a:latin typeface="Noticia Text" panose="02000503060000020004" pitchFamily="2" charset="0"/>
                    <a:ea typeface="Open Sans"/>
                    <a:cs typeface="Open Sans"/>
                    <a:sym typeface="Open Sans"/>
                  </a:rPr>
                  <a:t> elements in an ordered population, and then the systematic selection of every </a:t>
                </a:r>
                <a14:m>
                  <m:oMath xmlns:m="http://schemas.openxmlformats.org/officeDocument/2006/math">
                    <m:r>
                      <a:rPr lang="en-PH" sz="2000" b="0" i="1" smtClean="0">
                        <a:latin typeface="Cambria Math" panose="02040503050406030204" pitchFamily="18" charset="0"/>
                        <a:ea typeface="Open Sans"/>
                        <a:cs typeface="Open Sans"/>
                        <a:sym typeface="Open Sans"/>
                      </a:rPr>
                      <m:t>𝑘</m:t>
                    </m:r>
                  </m:oMath>
                </a14:m>
                <a:r>
                  <a:rPr lang="en-PH" sz="2000" dirty="0" err="1">
                    <a:latin typeface="Noticia Text" panose="02000503060000020004" pitchFamily="2" charset="0"/>
                    <a:ea typeface="Open Sans"/>
                    <a:cs typeface="Open Sans"/>
                    <a:sym typeface="Open Sans"/>
                  </a:rPr>
                  <a:t>th</a:t>
                </a:r>
                <a:r>
                  <a:rPr lang="en-PH" sz="2000" dirty="0">
                    <a:latin typeface="Noticia Text" panose="02000503060000020004" pitchFamily="2" charset="0"/>
                    <a:ea typeface="Open Sans"/>
                    <a:cs typeface="Open Sans"/>
                    <a:sym typeface="Open Sans"/>
                  </a:rPr>
                  <a:t> element thereafter.</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The value of </a:t>
                </a:r>
                <a14:m>
                  <m:oMath xmlns:m="http://schemas.openxmlformats.org/officeDocument/2006/math">
                    <m:r>
                      <a:rPr lang="en-PH" sz="2000" b="0" i="1" smtClean="0">
                        <a:latin typeface="Cambria Math" panose="02040503050406030204" pitchFamily="18" charset="0"/>
                        <a:ea typeface="Open Sans"/>
                        <a:cs typeface="Open Sans"/>
                        <a:sym typeface="Open Sans"/>
                      </a:rPr>
                      <m:t>𝑘</m:t>
                    </m:r>
                  </m:oMath>
                </a14:m>
                <a:r>
                  <a:rPr lang="en-PH" sz="2000" dirty="0">
                    <a:latin typeface="Noticia Text" panose="02000503060000020004" pitchFamily="2" charset="0"/>
                    <a:ea typeface="Open Sans"/>
                    <a:cs typeface="Open Sans"/>
                    <a:sym typeface="Open Sans"/>
                  </a:rPr>
                  <a:t> is first calculated by dividing the population size by the sample size.</a:t>
                </a:r>
              </a:p>
            </p:txBody>
          </p:sp>
        </mc:Choice>
        <mc:Fallback xmlns="">
          <p:sp>
            <p:nvSpPr>
              <p:cNvPr id="21" name="Google Shape;385;p69">
                <a:extLst>
                  <a:ext uri="{FF2B5EF4-FFF2-40B4-BE49-F238E27FC236}">
                    <a16:creationId xmlns:a16="http://schemas.microsoft.com/office/drawing/2014/main" id="{8F2D67E2-6EAD-46A8-91B2-96C640496080}"/>
                  </a:ext>
                </a:extLst>
              </p:cNvPr>
              <p:cNvSpPr txBox="1">
                <a:spLocks noRot="1" noChangeAspect="1" noMove="1" noResize="1" noEditPoints="1" noAdjustHandles="1" noChangeArrowheads="1" noChangeShapeType="1" noTextEdit="1"/>
              </p:cNvSpPr>
              <p:nvPr/>
            </p:nvSpPr>
            <p:spPr>
              <a:xfrm>
                <a:off x="1743250" y="1903424"/>
                <a:ext cx="9890700" cy="1723696"/>
              </a:xfrm>
              <a:prstGeom prst="rect">
                <a:avLst/>
              </a:prstGeom>
              <a:blipFill>
                <a:blip r:embed="rId3"/>
                <a:stretch>
                  <a:fillRect l="-1480" t="-1767" b="-11661"/>
                </a:stretch>
              </a:blipFill>
              <a:ln>
                <a:noFill/>
              </a:ln>
            </p:spPr>
            <p:txBody>
              <a:bodyPr/>
              <a:lstStyle/>
              <a:p>
                <a:r>
                  <a:rPr lang="en-US">
                    <a:noFill/>
                  </a:rPr>
                  <a:t> </a:t>
                </a:r>
              </a:p>
            </p:txBody>
          </p:sp>
        </mc:Fallback>
      </mc:AlternateContent>
      <p:sp>
        <p:nvSpPr>
          <p:cNvPr id="22" name="Google Shape;386;p69">
            <a:extLst>
              <a:ext uri="{FF2B5EF4-FFF2-40B4-BE49-F238E27FC236}">
                <a16:creationId xmlns:a16="http://schemas.microsoft.com/office/drawing/2014/main" id="{3AF8E4A8-75F3-41C1-8678-EE64E40F7B04}"/>
              </a:ext>
            </a:extLst>
          </p:cNvPr>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3" name="Google Shape;387;p69">
            <a:extLst>
              <a:ext uri="{FF2B5EF4-FFF2-40B4-BE49-F238E27FC236}">
                <a16:creationId xmlns:a16="http://schemas.microsoft.com/office/drawing/2014/main" id="{61AA48EF-BA10-4C7A-BEB1-91D8A07AFAF0}"/>
              </a:ext>
            </a:extLst>
          </p:cNvPr>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2" name="Google Shape;386;p69">
            <a:extLst>
              <a:ext uri="{FF2B5EF4-FFF2-40B4-BE49-F238E27FC236}">
                <a16:creationId xmlns:a16="http://schemas.microsoft.com/office/drawing/2014/main" id="{D354E7F8-9EEF-4B6C-9DE9-6FEF5E1922D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3" name="Google Shape;387;p69">
            <a:extLst>
              <a:ext uri="{FF2B5EF4-FFF2-40B4-BE49-F238E27FC236}">
                <a16:creationId xmlns:a16="http://schemas.microsoft.com/office/drawing/2014/main" id="{AEC7BFF6-A74B-4944-9846-74DB601C18BB}"/>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8</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4" name="Google Shape;384;p69">
            <a:extLst>
              <a:ext uri="{FF2B5EF4-FFF2-40B4-BE49-F238E27FC236}">
                <a16:creationId xmlns:a16="http://schemas.microsoft.com/office/drawing/2014/main" id="{3E719067-B299-40D8-B01F-68924FCBCBA1}"/>
              </a:ext>
            </a:extLst>
          </p:cNvPr>
          <p:cNvSpPr/>
          <p:nvPr/>
        </p:nvSpPr>
        <p:spPr>
          <a:xfrm>
            <a:off x="595342" y="3978712"/>
            <a:ext cx="11147400" cy="1357055"/>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5" name="Google Shape;385;p69">
            <a:extLst>
              <a:ext uri="{FF2B5EF4-FFF2-40B4-BE49-F238E27FC236}">
                <a16:creationId xmlns:a16="http://schemas.microsoft.com/office/drawing/2014/main" id="{97A1EBAC-7F2B-4552-897F-B52C633FA03D}"/>
              </a:ext>
            </a:extLst>
          </p:cNvPr>
          <p:cNvSpPr txBox="1"/>
          <p:nvPr/>
        </p:nvSpPr>
        <p:spPr>
          <a:xfrm>
            <a:off x="1746792" y="4044113"/>
            <a:ext cx="9890700" cy="12916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Multistage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Two or more probability techniques are combined. It can be described as sampling within the sample.</a:t>
            </a:r>
          </a:p>
        </p:txBody>
      </p:sp>
      <p:sp>
        <p:nvSpPr>
          <p:cNvPr id="36" name="Google Shape;386;p69">
            <a:extLst>
              <a:ext uri="{FF2B5EF4-FFF2-40B4-BE49-F238E27FC236}">
                <a16:creationId xmlns:a16="http://schemas.microsoft.com/office/drawing/2014/main" id="{167D7DAE-5CDD-4D33-A84D-A8FFFD369ED1}"/>
              </a:ext>
            </a:extLst>
          </p:cNvPr>
          <p:cNvSpPr/>
          <p:nvPr/>
        </p:nvSpPr>
        <p:spPr>
          <a:xfrm>
            <a:off x="744467" y="407891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7" name="Google Shape;387;p69">
            <a:extLst>
              <a:ext uri="{FF2B5EF4-FFF2-40B4-BE49-F238E27FC236}">
                <a16:creationId xmlns:a16="http://schemas.microsoft.com/office/drawing/2014/main" id="{02DE7797-FB14-4185-8CAF-4456F6905628}"/>
              </a:ext>
            </a:extLst>
          </p:cNvPr>
          <p:cNvSpPr txBox="1"/>
          <p:nvPr/>
        </p:nvSpPr>
        <p:spPr>
          <a:xfrm>
            <a:off x="903337" y="4120304"/>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 name="Google Shape;386;p69">
            <a:extLst>
              <a:ext uri="{FF2B5EF4-FFF2-40B4-BE49-F238E27FC236}">
                <a16:creationId xmlns:a16="http://schemas.microsoft.com/office/drawing/2014/main" id="{35132B68-A7C4-4159-86C7-04F5AC7AAAFC}"/>
              </a:ext>
            </a:extLst>
          </p:cNvPr>
          <p:cNvSpPr/>
          <p:nvPr/>
        </p:nvSpPr>
        <p:spPr>
          <a:xfrm>
            <a:off x="748967" y="407891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9" name="Google Shape;387;p69">
            <a:extLst>
              <a:ext uri="{FF2B5EF4-FFF2-40B4-BE49-F238E27FC236}">
                <a16:creationId xmlns:a16="http://schemas.microsoft.com/office/drawing/2014/main" id="{64507E8F-91EB-447A-B398-01E0A5A647F0}"/>
              </a:ext>
            </a:extLst>
          </p:cNvPr>
          <p:cNvSpPr txBox="1"/>
          <p:nvPr/>
        </p:nvSpPr>
        <p:spPr>
          <a:xfrm>
            <a:off x="907837" y="4120304"/>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9</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4" name="Rectangle 13"/>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77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500"/>
                                        <p:tgtEl>
                                          <p:spTgt spid="21">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Effect transition="in" filter="fade">
                                      <p:cBhvr>
                                        <p:cTn id="21" dur="500"/>
                                        <p:tgtEl>
                                          <p:spTgt spid="2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fill="hold"/>
                                        <p:tgtEl>
                                          <p:spTgt spid="39"/>
                                        </p:tgtEl>
                                        <p:attrNameLst>
                                          <p:attrName>ppt_x</p:attrName>
                                        </p:attrNameLst>
                                      </p:cBhvr>
                                      <p:tavLst>
                                        <p:tav tm="0">
                                          <p:val>
                                            <p:strVal val="#ppt_x"/>
                                          </p:val>
                                        </p:tav>
                                        <p:tav tm="100000">
                                          <p:val>
                                            <p:strVal val="#ppt_x"/>
                                          </p:val>
                                        </p:tav>
                                      </p:tavLst>
                                    </p:anim>
                                    <p:anim calcmode="lin" valueType="num">
                                      <p:cBhvr additive="base">
                                        <p:cTn id="2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xEl>
                                              <p:pRg st="1" end="1"/>
                                            </p:txEl>
                                          </p:spTgt>
                                        </p:tgtEl>
                                        <p:attrNameLst>
                                          <p:attrName>style.visibility</p:attrName>
                                        </p:attrNameLst>
                                      </p:cBhvr>
                                      <p:to>
                                        <p:strVal val="visible"/>
                                      </p:to>
                                    </p:set>
                                    <p:animEffect transition="in" filter="fade">
                                      <p:cBhvr>
                                        <p:cTn id="37"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6" name="Google Shape;384;p69">
            <a:extLst>
              <a:ext uri="{FF2B5EF4-FFF2-40B4-BE49-F238E27FC236}">
                <a16:creationId xmlns:a16="http://schemas.microsoft.com/office/drawing/2014/main" id="{C339AA46-CDC6-4308-A703-9A8CD74511E6}"/>
              </a:ext>
            </a:extLst>
          </p:cNvPr>
          <p:cNvSpPr/>
          <p:nvPr/>
        </p:nvSpPr>
        <p:spPr>
          <a:xfrm>
            <a:off x="591800" y="1465883"/>
            <a:ext cx="11147400" cy="1114758"/>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7" name="Google Shape;385;p69">
            <a:extLst>
              <a:ext uri="{FF2B5EF4-FFF2-40B4-BE49-F238E27FC236}">
                <a16:creationId xmlns:a16="http://schemas.microsoft.com/office/drawing/2014/main" id="{DBECC730-00F1-4C43-89F3-F06E4F3B82AD}"/>
              </a:ext>
            </a:extLst>
          </p:cNvPr>
          <p:cNvSpPr txBox="1"/>
          <p:nvPr/>
        </p:nvSpPr>
        <p:spPr>
          <a:xfrm>
            <a:off x="1642134" y="1527762"/>
            <a:ext cx="9890700" cy="968077"/>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Non-Probability Sampling</a:t>
            </a:r>
          </a:p>
          <a:p>
            <a:pPr lvl="0"/>
            <a:r>
              <a:rPr lang="en-PH" sz="2000" dirty="0">
                <a:latin typeface="Noticia Text" panose="02000503060000020004" pitchFamily="2" charset="0"/>
                <a:ea typeface="Open Sans"/>
                <a:cs typeface="Open Sans"/>
                <a:sym typeface="Open Sans"/>
              </a:rPr>
              <a:t>The sampling techniques that do not involve random selection of data.</a:t>
            </a:r>
          </a:p>
        </p:txBody>
      </p:sp>
      <p:sp>
        <p:nvSpPr>
          <p:cNvPr id="9" name="Google Shape;387;p69">
            <a:extLst>
              <a:ext uri="{FF2B5EF4-FFF2-40B4-BE49-F238E27FC236}">
                <a16:creationId xmlns:a16="http://schemas.microsoft.com/office/drawing/2014/main" id="{AC4D5525-B401-4139-87C3-4CC12091871C}"/>
              </a:ext>
            </a:extLst>
          </p:cNvPr>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0" name="Google Shape;386;p69">
            <a:extLst>
              <a:ext uri="{FF2B5EF4-FFF2-40B4-BE49-F238E27FC236}">
                <a16:creationId xmlns:a16="http://schemas.microsoft.com/office/drawing/2014/main" id="{203681E0-B0C9-4271-9496-6589D441A0B9}"/>
              </a:ext>
            </a:extLst>
          </p:cNvPr>
          <p:cNvSpPr/>
          <p:nvPr/>
        </p:nvSpPr>
        <p:spPr>
          <a:xfrm>
            <a:off x="745425" y="156608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1" name="Google Shape;387;p69">
            <a:extLst>
              <a:ext uri="{FF2B5EF4-FFF2-40B4-BE49-F238E27FC236}">
                <a16:creationId xmlns:a16="http://schemas.microsoft.com/office/drawing/2014/main" id="{525A36D6-4E20-497C-AA3C-66CFA88AD170}"/>
              </a:ext>
            </a:extLst>
          </p:cNvPr>
          <p:cNvSpPr txBox="1"/>
          <p:nvPr/>
        </p:nvSpPr>
        <p:spPr>
          <a:xfrm>
            <a:off x="904294" y="1607474"/>
            <a:ext cx="75242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10</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2" name="Google Shape;384;p69">
            <a:extLst>
              <a:ext uri="{FF2B5EF4-FFF2-40B4-BE49-F238E27FC236}">
                <a16:creationId xmlns:a16="http://schemas.microsoft.com/office/drawing/2014/main" id="{CCC0AEFA-9496-4DF2-8637-94E2620CAD3C}"/>
              </a:ext>
            </a:extLst>
          </p:cNvPr>
          <p:cNvSpPr/>
          <p:nvPr/>
        </p:nvSpPr>
        <p:spPr>
          <a:xfrm>
            <a:off x="591800" y="2785725"/>
            <a:ext cx="11147400" cy="1131653"/>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3" name="Google Shape;385;p69">
            <a:extLst>
              <a:ext uri="{FF2B5EF4-FFF2-40B4-BE49-F238E27FC236}">
                <a16:creationId xmlns:a16="http://schemas.microsoft.com/office/drawing/2014/main" id="{D1A902B0-5BEA-42D2-9770-228E1A60B458}"/>
              </a:ext>
            </a:extLst>
          </p:cNvPr>
          <p:cNvSpPr txBox="1"/>
          <p:nvPr/>
        </p:nvSpPr>
        <p:spPr>
          <a:xfrm>
            <a:off x="1642134" y="2742977"/>
            <a:ext cx="10121227" cy="1116223"/>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Convenience Sampling</a:t>
            </a:r>
          </a:p>
          <a:p>
            <a:r>
              <a:rPr lang="en-PH" sz="2000" dirty="0">
                <a:latin typeface="Noticia Text" panose="02000503060000020004" pitchFamily="2" charset="0"/>
                <a:ea typeface="Open Sans"/>
                <a:cs typeface="Open Sans"/>
                <a:sym typeface="Open Sans"/>
              </a:rPr>
              <a:t>Wherein the researcher gathers data from nearby sources of information exerting minimal effort. </a:t>
            </a:r>
            <a:endParaRPr lang="en-US" sz="2000" dirty="0">
              <a:latin typeface="Noticia Text" panose="02000503060000020004" pitchFamily="2" charset="0"/>
              <a:ea typeface="Open Sans"/>
              <a:cs typeface="Open Sans"/>
              <a:sym typeface="Open Sans"/>
            </a:endParaRPr>
          </a:p>
        </p:txBody>
      </p:sp>
      <p:sp>
        <p:nvSpPr>
          <p:cNvPr id="16" name="Google Shape;386;p69">
            <a:extLst>
              <a:ext uri="{FF2B5EF4-FFF2-40B4-BE49-F238E27FC236}">
                <a16:creationId xmlns:a16="http://schemas.microsoft.com/office/drawing/2014/main" id="{CF8A9643-B25F-4644-B447-AF5204E0CC82}"/>
              </a:ext>
            </a:extLst>
          </p:cNvPr>
          <p:cNvSpPr/>
          <p:nvPr/>
        </p:nvSpPr>
        <p:spPr>
          <a:xfrm>
            <a:off x="713711" y="2927801"/>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7" name="Google Shape;387;p69">
            <a:extLst>
              <a:ext uri="{FF2B5EF4-FFF2-40B4-BE49-F238E27FC236}">
                <a16:creationId xmlns:a16="http://schemas.microsoft.com/office/drawing/2014/main" id="{53F7F08F-8C05-4676-AB44-97AE85C65FFE}"/>
              </a:ext>
            </a:extLst>
          </p:cNvPr>
          <p:cNvSpPr txBox="1"/>
          <p:nvPr/>
        </p:nvSpPr>
        <p:spPr>
          <a:xfrm>
            <a:off x="856217" y="2963588"/>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8" name="Google Shape;384;p69">
            <a:extLst>
              <a:ext uri="{FF2B5EF4-FFF2-40B4-BE49-F238E27FC236}">
                <a16:creationId xmlns:a16="http://schemas.microsoft.com/office/drawing/2014/main" id="{CB2EA09F-C8CE-4CF7-A68D-70D7C5E5FD01}"/>
              </a:ext>
            </a:extLst>
          </p:cNvPr>
          <p:cNvSpPr/>
          <p:nvPr/>
        </p:nvSpPr>
        <p:spPr>
          <a:xfrm>
            <a:off x="591800" y="4135633"/>
            <a:ext cx="11147400" cy="1029219"/>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9" name="Google Shape;385;p69">
            <a:extLst>
              <a:ext uri="{FF2B5EF4-FFF2-40B4-BE49-F238E27FC236}">
                <a16:creationId xmlns:a16="http://schemas.microsoft.com/office/drawing/2014/main" id="{F4A04D69-9359-4190-84F3-90543AAFCEC9}"/>
              </a:ext>
            </a:extLst>
          </p:cNvPr>
          <p:cNvSpPr txBox="1"/>
          <p:nvPr/>
        </p:nvSpPr>
        <p:spPr>
          <a:xfrm>
            <a:off x="1642134" y="4012931"/>
            <a:ext cx="9890700" cy="1116223"/>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Snowball Sampling</a:t>
            </a:r>
          </a:p>
          <a:p>
            <a:pPr lvl="0"/>
            <a:r>
              <a:rPr lang="en-PH" sz="2000" dirty="0">
                <a:latin typeface="Noticia Text" panose="02000503060000020004" pitchFamily="2" charset="0"/>
                <a:ea typeface="Open Sans"/>
                <a:cs typeface="Open Sans"/>
                <a:sym typeface="Open Sans"/>
              </a:rPr>
              <a:t>or chain-referral sampling in which the </a:t>
            </a:r>
            <a:r>
              <a:rPr lang="en-PH" sz="2000" dirty="0" smtClean="0">
                <a:latin typeface="Noticia Text" panose="02000503060000020004" pitchFamily="2" charset="0"/>
                <a:ea typeface="Open Sans"/>
                <a:cs typeface="Open Sans"/>
                <a:sym typeface="Open Sans"/>
              </a:rPr>
              <a:t>existing </a:t>
            </a:r>
            <a:r>
              <a:rPr lang="en-PH" sz="2000" dirty="0">
                <a:latin typeface="Noticia Text" panose="02000503060000020004" pitchFamily="2" charset="0"/>
                <a:ea typeface="Open Sans"/>
                <a:cs typeface="Open Sans"/>
                <a:sym typeface="Open Sans"/>
              </a:rPr>
              <a:t>subjects provide referrals to recruit samples required for a research study.</a:t>
            </a:r>
          </a:p>
        </p:txBody>
      </p:sp>
      <p:sp>
        <p:nvSpPr>
          <p:cNvPr id="20" name="Google Shape;386;p69">
            <a:extLst>
              <a:ext uri="{FF2B5EF4-FFF2-40B4-BE49-F238E27FC236}">
                <a16:creationId xmlns:a16="http://schemas.microsoft.com/office/drawing/2014/main" id="{8ADFEC8D-A147-4941-9559-D654F266B415}"/>
              </a:ext>
            </a:extLst>
          </p:cNvPr>
          <p:cNvSpPr/>
          <p:nvPr/>
        </p:nvSpPr>
        <p:spPr>
          <a:xfrm>
            <a:off x="735767" y="4226492"/>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1" name="Google Shape;387;p69">
            <a:extLst>
              <a:ext uri="{FF2B5EF4-FFF2-40B4-BE49-F238E27FC236}">
                <a16:creationId xmlns:a16="http://schemas.microsoft.com/office/drawing/2014/main" id="{7826C4C0-BD0F-45FB-8E41-87C41BEE2954}"/>
              </a:ext>
            </a:extLst>
          </p:cNvPr>
          <p:cNvSpPr txBox="1"/>
          <p:nvPr/>
        </p:nvSpPr>
        <p:spPr>
          <a:xfrm>
            <a:off x="805487" y="4289179"/>
            <a:ext cx="724076"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12</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22" name="Google Shape;384;p69">
            <a:extLst>
              <a:ext uri="{FF2B5EF4-FFF2-40B4-BE49-F238E27FC236}">
                <a16:creationId xmlns:a16="http://schemas.microsoft.com/office/drawing/2014/main" id="{E2FB49A2-433F-484A-B2D5-6EDD34A3DCA3}"/>
              </a:ext>
            </a:extLst>
          </p:cNvPr>
          <p:cNvSpPr/>
          <p:nvPr/>
        </p:nvSpPr>
        <p:spPr>
          <a:xfrm>
            <a:off x="591800" y="5396849"/>
            <a:ext cx="11147400" cy="1116224"/>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3" name="Google Shape;385;p69">
            <a:extLst>
              <a:ext uri="{FF2B5EF4-FFF2-40B4-BE49-F238E27FC236}">
                <a16:creationId xmlns:a16="http://schemas.microsoft.com/office/drawing/2014/main" id="{BC99B9EA-92AB-48A9-82C0-27AB85E0049A}"/>
              </a:ext>
            </a:extLst>
          </p:cNvPr>
          <p:cNvSpPr txBox="1"/>
          <p:nvPr/>
        </p:nvSpPr>
        <p:spPr>
          <a:xfrm>
            <a:off x="1642134" y="5297905"/>
            <a:ext cx="9890700" cy="1116223"/>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Quota Sampling</a:t>
            </a:r>
          </a:p>
          <a:p>
            <a:pPr lvl="0"/>
            <a:r>
              <a:rPr lang="en-PH" sz="2000" dirty="0">
                <a:latin typeface="Noticia Text" panose="02000503060000020004" pitchFamily="2" charset="0"/>
                <a:ea typeface="Open Sans"/>
                <a:cs typeface="Open Sans"/>
                <a:sym typeface="Open Sans"/>
              </a:rPr>
              <a:t>Sample units are picked for convenience but certain quotas are given to interviewers.</a:t>
            </a:r>
          </a:p>
        </p:txBody>
      </p:sp>
      <p:sp>
        <p:nvSpPr>
          <p:cNvPr id="26" name="Google Shape;386;p69">
            <a:extLst>
              <a:ext uri="{FF2B5EF4-FFF2-40B4-BE49-F238E27FC236}">
                <a16:creationId xmlns:a16="http://schemas.microsoft.com/office/drawing/2014/main" id="{89F3B9E5-8576-4315-8767-99ADF7FEBD35}"/>
              </a:ext>
            </a:extLst>
          </p:cNvPr>
          <p:cNvSpPr/>
          <p:nvPr/>
        </p:nvSpPr>
        <p:spPr>
          <a:xfrm>
            <a:off x="713711" y="5499834"/>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7" name="Google Shape;387;p69">
            <a:extLst>
              <a:ext uri="{FF2B5EF4-FFF2-40B4-BE49-F238E27FC236}">
                <a16:creationId xmlns:a16="http://schemas.microsoft.com/office/drawing/2014/main" id="{D8736A50-CBA5-4197-B88E-029458FD86BE}"/>
              </a:ext>
            </a:extLst>
          </p:cNvPr>
          <p:cNvSpPr txBox="1"/>
          <p:nvPr/>
        </p:nvSpPr>
        <p:spPr>
          <a:xfrm>
            <a:off x="773108" y="5499834"/>
            <a:ext cx="748886"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13</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24" name="Rectangle 23"/>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0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xEl>
                                              <p:pRg st="1" end="1"/>
                                            </p:txEl>
                                          </p:spTgt>
                                        </p:tgtEl>
                                        <p:attrNameLst>
                                          <p:attrName>style.visibility</p:attrName>
                                        </p:attrNameLst>
                                      </p:cBhvr>
                                      <p:to>
                                        <p:strVal val="visible"/>
                                      </p:to>
                                    </p:set>
                                    <p:animEffect transition="in" filter="fade">
                                      <p:cBhvr>
                                        <p:cTn id="34" dur="500"/>
                                        <p:tgtEl>
                                          <p:spTgt spid="1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fade">
                                      <p:cBhvr>
                                        <p:cTn id="45" dur="500"/>
                                        <p:tgtEl>
                                          <p:spTgt spid="1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
                                            <p:txEl>
                                              <p:pRg st="1" end="1"/>
                                            </p:txEl>
                                          </p:spTgt>
                                        </p:tgtEl>
                                        <p:attrNameLst>
                                          <p:attrName>style.visibility</p:attrName>
                                        </p:attrNameLst>
                                      </p:cBhvr>
                                      <p:to>
                                        <p:strVal val="visible"/>
                                      </p:to>
                                    </p:set>
                                    <p:animEffect transition="in" filter="fade">
                                      <p:cBhvr>
                                        <p:cTn id="50" dur="500"/>
                                        <p:tgtEl>
                                          <p:spTgt spid="19">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fade">
                                      <p:cBhvr>
                                        <p:cTn id="61" dur="500"/>
                                        <p:tgtEl>
                                          <p:spTgt spid="2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xEl>
                                              <p:pRg st="1" end="1"/>
                                            </p:txEl>
                                          </p:spTgt>
                                        </p:tgtEl>
                                        <p:attrNameLst>
                                          <p:attrName>style.visibility</p:attrName>
                                        </p:attrNameLst>
                                      </p:cBhvr>
                                      <p:to>
                                        <p:strVal val="visible"/>
                                      </p:to>
                                    </p:set>
                                    <p:animEffect transition="in" filter="fade">
                                      <p:cBhvr>
                                        <p:cTn id="66"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1" grpId="0"/>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0" name="Google Shape;384;p69">
            <a:extLst>
              <a:ext uri="{FF2B5EF4-FFF2-40B4-BE49-F238E27FC236}">
                <a16:creationId xmlns:a16="http://schemas.microsoft.com/office/drawing/2014/main" id="{0869301D-1F53-4102-8D65-D080A4C18F1A}"/>
              </a:ext>
            </a:extLst>
          </p:cNvPr>
          <p:cNvSpPr/>
          <p:nvPr/>
        </p:nvSpPr>
        <p:spPr>
          <a:xfrm>
            <a:off x="591800" y="1838023"/>
            <a:ext cx="11147400" cy="128109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1" name="Google Shape;385;p69">
            <a:extLst>
              <a:ext uri="{FF2B5EF4-FFF2-40B4-BE49-F238E27FC236}">
                <a16:creationId xmlns:a16="http://schemas.microsoft.com/office/drawing/2014/main" id="{8F2D67E2-6EAD-46A8-91B2-96C640496080}"/>
              </a:ext>
            </a:extLst>
          </p:cNvPr>
          <p:cNvSpPr txBox="1"/>
          <p:nvPr/>
        </p:nvSpPr>
        <p:spPr>
          <a:xfrm>
            <a:off x="1734250" y="1838023"/>
            <a:ext cx="9890700" cy="1199817"/>
          </a:xfrm>
          <a:prstGeom prst="rect">
            <a:avLst/>
          </a:prstGeom>
          <a:noFill/>
          <a:ln>
            <a:noFill/>
          </a:ln>
        </p:spPr>
        <p:txBody>
          <a:bodyPr spcFirstLastPara="1" wrap="square" lIns="91425" tIns="91425" rIns="91425" bIns="91425" anchor="t" anchorCtr="0">
            <a:noAutofit/>
          </a:bodyPr>
          <a:lstStyle/>
          <a:p>
            <a:pPr lvl="0"/>
            <a:r>
              <a:rPr lang="en-PH" sz="3000" b="1" dirty="0">
                <a:latin typeface="Noticia Text" panose="02000503060000020004" pitchFamily="2" charset="0"/>
                <a:ea typeface="Open Sans"/>
                <a:cs typeface="Open Sans"/>
                <a:sym typeface="Open Sans"/>
              </a:rPr>
              <a:t>Volunteer Sampling</a:t>
            </a:r>
          </a:p>
          <a:p>
            <a:pPr lvl="0"/>
            <a:r>
              <a:rPr lang="en-PH" sz="2000" dirty="0">
                <a:latin typeface="Noticia Text" panose="02000503060000020004" pitchFamily="2" charset="0"/>
                <a:ea typeface="Open Sans"/>
                <a:cs typeface="Open Sans"/>
                <a:sym typeface="Open Sans"/>
              </a:rPr>
              <a:t>Sample units are volunteers in studies wherein the measuring process is painful or troublesome to a respondent.</a:t>
            </a:r>
          </a:p>
        </p:txBody>
      </p:sp>
      <p:sp>
        <p:nvSpPr>
          <p:cNvPr id="22" name="Google Shape;386;p69">
            <a:extLst>
              <a:ext uri="{FF2B5EF4-FFF2-40B4-BE49-F238E27FC236}">
                <a16:creationId xmlns:a16="http://schemas.microsoft.com/office/drawing/2014/main" id="{3AF8E4A8-75F3-41C1-8678-EE64E40F7B04}"/>
              </a:ext>
            </a:extLst>
          </p:cNvPr>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23" name="Google Shape;387;p69">
            <a:extLst>
              <a:ext uri="{FF2B5EF4-FFF2-40B4-BE49-F238E27FC236}">
                <a16:creationId xmlns:a16="http://schemas.microsoft.com/office/drawing/2014/main" id="{61AA48EF-BA10-4C7A-BEB1-91D8A07AFAF0}"/>
              </a:ext>
            </a:extLst>
          </p:cNvPr>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2" name="Google Shape;386;p69">
            <a:extLst>
              <a:ext uri="{FF2B5EF4-FFF2-40B4-BE49-F238E27FC236}">
                <a16:creationId xmlns:a16="http://schemas.microsoft.com/office/drawing/2014/main" id="{D354E7F8-9EEF-4B6C-9DE9-6FEF5E1922D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3" name="Google Shape;387;p69">
            <a:extLst>
              <a:ext uri="{FF2B5EF4-FFF2-40B4-BE49-F238E27FC236}">
                <a16:creationId xmlns:a16="http://schemas.microsoft.com/office/drawing/2014/main" id="{AEC7BFF6-A74B-4944-9846-74DB601C18BB}"/>
              </a:ext>
            </a:extLst>
          </p:cNvPr>
          <p:cNvSpPr txBox="1"/>
          <p:nvPr/>
        </p:nvSpPr>
        <p:spPr>
          <a:xfrm>
            <a:off x="853670" y="1976317"/>
            <a:ext cx="73370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14</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7" name="Google Shape;387;p69">
            <a:extLst>
              <a:ext uri="{FF2B5EF4-FFF2-40B4-BE49-F238E27FC236}">
                <a16:creationId xmlns:a16="http://schemas.microsoft.com/office/drawing/2014/main" id="{02DE7797-FB14-4185-8CAF-4456F6905628}"/>
              </a:ext>
            </a:extLst>
          </p:cNvPr>
          <p:cNvSpPr txBox="1"/>
          <p:nvPr/>
        </p:nvSpPr>
        <p:spPr>
          <a:xfrm>
            <a:off x="903337" y="4120304"/>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4" name="Rectangle 13"/>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78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4"/>
            <a:ext cx="11147400" cy="1822114"/>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995" y="1772625"/>
            <a:ext cx="9890700" cy="14887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Sampling Distribution of Sample Means</a:t>
            </a:r>
            <a:endParaRPr lang="en-PH" sz="3000" b="1" dirty="0">
              <a:latin typeface="Noticia Text" panose="02000503060000020004" pitchFamily="2" charset="0"/>
              <a:ea typeface="Open Sans"/>
              <a:cs typeface="Open Sans"/>
              <a:sym typeface="Open Sans"/>
            </a:endParaRPr>
          </a:p>
          <a:p>
            <a:pPr lvl="0"/>
            <a:r>
              <a:rPr lang="en-US" sz="2000" dirty="0">
                <a:latin typeface="Noticia Text" panose="02000503060000020004" pitchFamily="2" charset="0"/>
                <a:ea typeface="Open Sans"/>
                <a:cs typeface="Open Sans"/>
                <a:sym typeface="Open Sans"/>
              </a:rPr>
              <a:t>A sampling distribution of sample mean is a frequency distribution using </a:t>
            </a:r>
          </a:p>
          <a:p>
            <a:pPr lvl="0"/>
            <a:r>
              <a:rPr lang="en-US" sz="2000" dirty="0">
                <a:latin typeface="Noticia Text" panose="02000503060000020004" pitchFamily="2" charset="0"/>
                <a:ea typeface="Open Sans"/>
                <a:cs typeface="Open Sans"/>
                <a:sym typeface="Open Sans"/>
              </a:rPr>
              <a:t>the means computed from all possible random samples of a specific size </a:t>
            </a:r>
          </a:p>
          <a:p>
            <a:pPr lvl="0"/>
            <a:r>
              <a:rPr lang="en-US" sz="2000" dirty="0">
                <a:latin typeface="Noticia Text" panose="02000503060000020004" pitchFamily="2" charset="0"/>
                <a:ea typeface="Open Sans"/>
                <a:cs typeface="Open Sans"/>
                <a:sym typeface="Open Sans"/>
              </a:rPr>
              <a:t>taken from a population</a:t>
            </a:r>
            <a:r>
              <a:rPr lang="en-US" sz="2000" dirty="0" smtClean="0">
                <a:latin typeface="Noticia Text" panose="02000503060000020004" pitchFamily="2" charset="0"/>
                <a:ea typeface="Open Sans"/>
                <a:cs typeface="Open Sans"/>
                <a:sym typeface="Open Sans"/>
              </a:rPr>
              <a:t>. The means of the samples are less than or greater than the mean of the population.</a:t>
            </a:r>
            <a:endParaRPr lang="en-US"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781967" y="2021005"/>
            <a:ext cx="83895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16</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384;p69"/>
          <p:cNvSpPr/>
          <p:nvPr/>
        </p:nvSpPr>
        <p:spPr>
          <a:xfrm>
            <a:off x="487295" y="4167202"/>
            <a:ext cx="11147400" cy="1044878"/>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1" name="Google Shape;386;p69">
            <a:extLst>
              <a:ext uri="{FF2B5EF4-FFF2-40B4-BE49-F238E27FC236}">
                <a16:creationId xmlns:a16="http://schemas.microsoft.com/office/drawing/2014/main" id="{320BBAE8-2303-4CD2-8B59-B0A731F1FA63}"/>
              </a:ext>
            </a:extLst>
          </p:cNvPr>
          <p:cNvSpPr/>
          <p:nvPr/>
        </p:nvSpPr>
        <p:spPr>
          <a:xfrm>
            <a:off x="740925" y="4230759"/>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12" name="Google Shape;387;p69">
            <a:extLst>
              <a:ext uri="{FF2B5EF4-FFF2-40B4-BE49-F238E27FC236}">
                <a16:creationId xmlns:a16="http://schemas.microsoft.com/office/drawing/2014/main" id="{081D6037-0999-455D-85A8-C7BDD062C5FF}"/>
              </a:ext>
            </a:extLst>
          </p:cNvPr>
          <p:cNvSpPr txBox="1"/>
          <p:nvPr/>
        </p:nvSpPr>
        <p:spPr>
          <a:xfrm>
            <a:off x="781967" y="4317009"/>
            <a:ext cx="83895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17</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13" name="Google Shape;385;p69"/>
          <p:cNvSpPr txBox="1"/>
          <p:nvPr/>
        </p:nvSpPr>
        <p:spPr>
          <a:xfrm>
            <a:off x="1743995" y="4167202"/>
            <a:ext cx="9890700" cy="9110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Sampling Error </a:t>
            </a:r>
          </a:p>
          <a:p>
            <a:pPr marL="0" lvl="0" indent="0" algn="l" rtl="0">
              <a:spcBef>
                <a:spcPts val="0"/>
              </a:spcBef>
              <a:spcAft>
                <a:spcPts val="0"/>
              </a:spcAft>
              <a:buNone/>
            </a:pPr>
            <a:r>
              <a:rPr lang="en-US" sz="2000" dirty="0" smtClean="0">
                <a:latin typeface="Noticia Text" panose="02000503060000020004" pitchFamily="2" charset="0"/>
                <a:ea typeface="Open Sans"/>
                <a:cs typeface="Open Sans"/>
                <a:sym typeface="Open Sans"/>
              </a:rPr>
              <a:t>The difference between the sample means and the population.</a:t>
            </a:r>
            <a:endParaRPr lang="en-US" sz="2000" dirty="0">
              <a:latin typeface="Noticia Text" panose="02000503060000020004" pitchFamily="2" charset="0"/>
              <a:ea typeface="Open Sans"/>
              <a:cs typeface="Open Sans"/>
              <a:sym typeface="Open Sans"/>
            </a:endParaRPr>
          </a:p>
        </p:txBody>
      </p:sp>
    </p:spTree>
    <p:extLst>
      <p:ext uri="{BB962C8B-B14F-4D97-AF65-F5344CB8AC3E}">
        <p14:creationId xmlns:p14="http://schemas.microsoft.com/office/powerpoint/2010/main" val="25859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fade">
                                      <p:cBhvr>
                                        <p:cTn id="18" dur="500"/>
                                        <p:tgtEl>
                                          <p:spTgt spid="385">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85">
                                            <p:txEl>
                                              <p:pRg st="2" end="2"/>
                                            </p:txEl>
                                          </p:spTgt>
                                        </p:tgtEl>
                                        <p:attrNameLst>
                                          <p:attrName>style.visibility</p:attrName>
                                        </p:attrNameLst>
                                      </p:cBhvr>
                                      <p:to>
                                        <p:strVal val="visible"/>
                                      </p:to>
                                    </p:set>
                                    <p:animEffect transition="in" filter="fade">
                                      <p:cBhvr>
                                        <p:cTn id="21" dur="500"/>
                                        <p:tgtEl>
                                          <p:spTgt spid="385">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85">
                                            <p:txEl>
                                              <p:pRg st="3" end="3"/>
                                            </p:txEl>
                                          </p:spTgt>
                                        </p:tgtEl>
                                        <p:attrNameLst>
                                          <p:attrName>style.visibility</p:attrName>
                                        </p:attrNameLst>
                                      </p:cBhvr>
                                      <p:to>
                                        <p:strVal val="visible"/>
                                      </p:to>
                                    </p:set>
                                    <p:animEffect transition="in" filter="fade">
                                      <p:cBhvr>
                                        <p:cTn id="24" dur="500"/>
                                        <p:tgtEl>
                                          <p:spTgt spid="38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barn(inVertical)">
                                      <p:cBhvr>
                                        <p:cTn id="35" dur="500"/>
                                        <p:tgtEl>
                                          <p:spTgt spid="1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xEl>
                                              <p:pRg st="1" end="1"/>
                                            </p:txEl>
                                          </p:spTgt>
                                        </p:tgtEl>
                                        <p:attrNameLst>
                                          <p:attrName>style.visibility</p:attrName>
                                        </p:attrNameLst>
                                      </p:cBhvr>
                                      <p:to>
                                        <p:strVal val="visible"/>
                                      </p:to>
                                    </p:set>
                                    <p:animEffect transition="in" filter="fade">
                                      <p:cBhvr>
                                        <p:cTn id="40"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523064"/>
            <a:ext cx="11147400" cy="461357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1743995" y="1772625"/>
                <a:ext cx="9890700" cy="43640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Steps in Constructing the Sampling Distribution of the Means</a:t>
                </a:r>
              </a:p>
              <a:p>
                <a:pPr marL="514350" lvl="0" indent="-514350">
                  <a:buFont typeface="+mj-lt"/>
                  <a:buAutoNum type="arabicPeriod"/>
                </a:pPr>
                <a:r>
                  <a:rPr lang="en-PH" sz="3000" dirty="0" smtClean="0">
                    <a:latin typeface="Noticia Text" panose="02000503060000020004" pitchFamily="2" charset="0"/>
                    <a:ea typeface="Open Sans"/>
                    <a:cs typeface="Open Sans"/>
                    <a:sym typeface="Open Sans"/>
                  </a:rPr>
                  <a:t>Determine the number of sets of all possible random samples that can be drawn from the given population by using the formula,</a:t>
                </a:r>
                <a14:m>
                  <m:oMath xmlns:m="http://schemas.openxmlformats.org/officeDocument/2006/math">
                    <m:sSub>
                      <m:sSubPr>
                        <m:ctrlPr>
                          <a:rPr lang="en-PH" sz="3000" b="1" i="1" smtClean="0">
                            <a:latin typeface="Cambria Math" panose="02040503050406030204" pitchFamily="18" charset="0"/>
                            <a:ea typeface="Open Sans"/>
                            <a:cs typeface="Open Sans"/>
                            <a:sym typeface="Open Sans"/>
                          </a:rPr>
                        </m:ctrlPr>
                      </m:sSubPr>
                      <m:e>
                        <m:r>
                          <a:rPr lang="en-US" sz="3000" b="1" i="1" smtClean="0">
                            <a:solidFill>
                              <a:schemeClr val="bg1"/>
                            </a:solidFill>
                            <a:latin typeface="Cambria Math" panose="02040503050406030204" pitchFamily="18" charset="0"/>
                            <a:ea typeface="Open Sans"/>
                            <a:cs typeface="Open Sans"/>
                            <a:sym typeface="Open Sans"/>
                          </a:rPr>
                          <m:t>𝒃</m:t>
                        </m:r>
                      </m:e>
                      <m:sub>
                        <m:r>
                          <a:rPr lang="en-US" sz="3000" b="1" i="1" smtClean="0">
                            <a:latin typeface="Cambria Math" panose="02040503050406030204" pitchFamily="18" charset="0"/>
                            <a:ea typeface="Open Sans"/>
                            <a:cs typeface="Open Sans"/>
                            <a:sym typeface="Open Sans"/>
                          </a:rPr>
                          <m:t>𝑵</m:t>
                        </m:r>
                      </m:sub>
                    </m:sSub>
                    <m:sSub>
                      <m:sSubPr>
                        <m:ctrlPr>
                          <a:rPr lang="en-PH" sz="3000" b="1" i="1" smtClean="0">
                            <a:latin typeface="Cambria Math" panose="02040503050406030204" pitchFamily="18" charset="0"/>
                            <a:ea typeface="Open Sans"/>
                            <a:cs typeface="Open Sans"/>
                            <a:sym typeface="Open Sans"/>
                          </a:rPr>
                        </m:ctrlPr>
                      </m:sSubPr>
                      <m:e>
                        <m:r>
                          <a:rPr lang="en-US" sz="3000" b="1" i="1" smtClean="0">
                            <a:latin typeface="Cambria Math" panose="02040503050406030204" pitchFamily="18" charset="0"/>
                            <a:ea typeface="Open Sans"/>
                            <a:cs typeface="Open Sans"/>
                            <a:sym typeface="Open Sans"/>
                          </a:rPr>
                          <m:t>𝑪</m:t>
                        </m:r>
                      </m:e>
                      <m:sub>
                        <m:r>
                          <a:rPr lang="en-US" sz="3000" b="1" i="1" smtClean="0">
                            <a:latin typeface="Cambria Math" panose="02040503050406030204" pitchFamily="18" charset="0"/>
                            <a:ea typeface="Open Sans"/>
                            <a:cs typeface="Open Sans"/>
                            <a:sym typeface="Open Sans"/>
                          </a:rPr>
                          <m:t>𝒏</m:t>
                        </m:r>
                      </m:sub>
                    </m:sSub>
                  </m:oMath>
                </a14:m>
                <a:r>
                  <a:rPr lang="en-PH" sz="3000" dirty="0" smtClean="0">
                    <a:latin typeface="Noticia Text" panose="02000503060000020004" pitchFamily="2" charset="0"/>
                    <a:ea typeface="Open Sans"/>
                    <a:cs typeface="Open Sans"/>
                    <a:sym typeface="Open Sans"/>
                  </a:rPr>
                  <a:t>, where </a:t>
                </a:r>
                <a:r>
                  <a:rPr lang="en-PH" sz="3000" b="1" dirty="0" smtClean="0">
                    <a:latin typeface="Noticia Text" panose="02000503060000020004" pitchFamily="2" charset="0"/>
                    <a:ea typeface="Open Sans"/>
                    <a:cs typeface="Open Sans"/>
                    <a:sym typeface="Open Sans"/>
                  </a:rPr>
                  <a:t>N</a:t>
                </a:r>
                <a:r>
                  <a:rPr lang="en-PH" sz="3000" dirty="0" smtClean="0">
                    <a:latin typeface="Noticia Text" panose="02000503060000020004" pitchFamily="2" charset="0"/>
                    <a:ea typeface="Open Sans"/>
                    <a:cs typeface="Open Sans"/>
                    <a:sym typeface="Open Sans"/>
                  </a:rPr>
                  <a:t> is the population size and </a:t>
                </a:r>
                <a:r>
                  <a:rPr lang="en-PH" sz="3000" b="1" dirty="0" smtClean="0">
                    <a:latin typeface="Noticia Text" panose="02000503060000020004" pitchFamily="2" charset="0"/>
                    <a:ea typeface="Open Sans"/>
                    <a:cs typeface="Open Sans"/>
                    <a:sym typeface="Open Sans"/>
                  </a:rPr>
                  <a:t>n</a:t>
                </a:r>
                <a:r>
                  <a:rPr lang="en-PH" sz="3000" dirty="0" smtClean="0">
                    <a:latin typeface="Noticia Text" panose="02000503060000020004" pitchFamily="2" charset="0"/>
                    <a:ea typeface="Open Sans"/>
                    <a:cs typeface="Open Sans"/>
                    <a:sym typeface="Open Sans"/>
                  </a:rPr>
                  <a:t> is the sample size.</a:t>
                </a:r>
              </a:p>
              <a:p>
                <a:pPr marL="514350" lvl="0" indent="-514350">
                  <a:buFont typeface="+mj-lt"/>
                  <a:buAutoNum type="arabicPeriod"/>
                </a:pPr>
                <a:r>
                  <a:rPr lang="en-PH" sz="3000" dirty="0" smtClean="0">
                    <a:latin typeface="Noticia Text" panose="02000503060000020004" pitchFamily="2" charset="0"/>
                    <a:ea typeface="Open Sans"/>
                    <a:cs typeface="Open Sans"/>
                    <a:sym typeface="Open Sans"/>
                  </a:rPr>
                  <a:t>List all the possible samples and compute the mean of each sample.</a:t>
                </a:r>
              </a:p>
              <a:p>
                <a:pPr marL="514350" lvl="0" indent="-514350">
                  <a:buFont typeface="+mj-lt"/>
                  <a:buAutoNum type="arabicPeriod"/>
                </a:pPr>
                <a:r>
                  <a:rPr lang="en-PH" sz="3000" dirty="0" smtClean="0">
                    <a:latin typeface="Noticia Text" panose="02000503060000020004" pitchFamily="2" charset="0"/>
                    <a:ea typeface="Open Sans"/>
                    <a:cs typeface="Open Sans"/>
                    <a:sym typeface="Open Sans"/>
                  </a:rPr>
                  <a:t>Construct the sampling distribution.</a:t>
                </a: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1743995" y="1772625"/>
                <a:ext cx="9890700" cy="4364015"/>
              </a:xfrm>
              <a:prstGeom prst="rect">
                <a:avLst/>
              </a:prstGeom>
              <a:blipFill>
                <a:blip r:embed="rId3"/>
                <a:stretch>
                  <a:fillRect l="-1725" t="-838" r="-1664" b="-2654"/>
                </a:stretch>
              </a:blipFill>
              <a:ln>
                <a:noFill/>
              </a:ln>
            </p:spPr>
            <p:txBody>
              <a:bodyPr/>
              <a:lstStyle/>
              <a:p>
                <a:r>
                  <a:rPr lang="en-US">
                    <a:noFill/>
                  </a:rPr>
                  <a:t> </a:t>
                </a:r>
              </a:p>
            </p:txBody>
          </p:sp>
        </mc:Fallback>
      </mc:AlternateContent>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781967" y="2021005"/>
            <a:ext cx="838955"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smtClean="0">
                <a:solidFill>
                  <a:srgbClr val="FFFFFF"/>
                </a:solidFill>
                <a:latin typeface="Noticia Text" panose="02000503060000020004" pitchFamily="2" charset="0"/>
                <a:ea typeface="Open Sans" pitchFamily="34" charset="0"/>
                <a:cs typeface="Open Sans" pitchFamily="34" charset="0"/>
                <a:sym typeface="Roboto Black"/>
              </a:rPr>
              <a:t>18</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15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85">
                                            <p:txEl>
                                              <p:pRg st="2" end="2"/>
                                            </p:txEl>
                                          </p:spTgt>
                                        </p:tgtEl>
                                        <p:attrNameLst>
                                          <p:attrName>style.visibility</p:attrName>
                                        </p:attrNameLst>
                                      </p:cBhvr>
                                      <p:to>
                                        <p:strVal val="visible"/>
                                      </p:to>
                                    </p:set>
                                    <p:animEffect transition="in" filter="barn(inVertical)">
                                      <p:cBhvr>
                                        <p:cTn id="23" dur="500"/>
                                        <p:tgtEl>
                                          <p:spTgt spid="38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85">
                                            <p:txEl>
                                              <p:pRg st="3" end="3"/>
                                            </p:txEl>
                                          </p:spTgt>
                                        </p:tgtEl>
                                        <p:attrNameLst>
                                          <p:attrName>style.visibility</p:attrName>
                                        </p:attrNameLst>
                                      </p:cBhvr>
                                      <p:to>
                                        <p:strVal val="visible"/>
                                      </p:to>
                                    </p:set>
                                    <p:animEffect transition="in" filter="barn(inVertical)">
                                      <p:cBhvr>
                                        <p:cTn id="28" dur="500"/>
                                        <p:tgtEl>
                                          <p:spTgt spid="3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PH" sz="3000" b="1" dirty="0" smtClean="0">
                    <a:latin typeface="Noticia Text" panose="02000503060000020004" pitchFamily="2" charset="0"/>
                    <a:ea typeface="Open Sans"/>
                    <a:cs typeface="Open Sans"/>
                    <a:sym typeface="Open Sans"/>
                  </a:rPr>
                  <a:t>Example 1. </a:t>
                </a:r>
                <a:r>
                  <a:rPr lang="en-US" sz="3000" b="1" dirty="0">
                    <a:latin typeface="Noticia Text" panose="02000503060000020004" pitchFamily="2" charset="0"/>
                    <a:ea typeface="Open Sans"/>
                    <a:cs typeface="Open Sans"/>
                    <a:sym typeface="Open Sans"/>
                  </a:rPr>
                  <a:t>A population consists of the five numbers 2, 3, 6, 10 and 12. Consider </a:t>
                </a:r>
                <a:r>
                  <a:rPr lang="en-US" sz="3000" b="1" dirty="0" smtClean="0">
                    <a:latin typeface="Noticia Text" panose="02000503060000020004" pitchFamily="2" charset="0"/>
                    <a:ea typeface="Open Sans"/>
                    <a:cs typeface="Open Sans"/>
                    <a:sym typeface="Open Sans"/>
                  </a:rPr>
                  <a:t>samples </a:t>
                </a:r>
                <a:r>
                  <a:rPr lang="en-US" sz="3000" b="1" dirty="0">
                    <a:latin typeface="Noticia Text" panose="02000503060000020004" pitchFamily="2" charset="0"/>
                    <a:ea typeface="Open Sans"/>
                    <a:cs typeface="Open Sans"/>
                    <a:sym typeface="Open Sans"/>
                  </a:rPr>
                  <a:t>of size 2 that can be drawn from this population.</a:t>
                </a:r>
                <a:endParaRPr lang="en-PH" sz="3000" b="1" dirty="0" smtClean="0">
                  <a:latin typeface="Noticia Text" panose="02000503060000020004" pitchFamily="2" charset="0"/>
                  <a:ea typeface="Open Sans"/>
                  <a:cs typeface="Open Sans"/>
                  <a:sym typeface="Open Sans"/>
                </a:endParaRPr>
              </a:p>
              <a:p>
                <a:pPr marL="514350" lvl="0" indent="-514350">
                  <a:buFont typeface="+mj-lt"/>
                  <a:buAutoNum type="arabicPeriod"/>
                </a:pPr>
                <a:r>
                  <a:rPr lang="en-PH" sz="3000" dirty="0" smtClean="0">
                    <a:latin typeface="Noticia Text" panose="02000503060000020004" pitchFamily="2" charset="0"/>
                    <a:ea typeface="Open Sans"/>
                    <a:cs typeface="Open Sans"/>
                    <a:sym typeface="Open Sans"/>
                  </a:rPr>
                  <a:t>Determine the number of sets of all possible random samples that can be drawn from the given population by using the formula</a:t>
                </a:r>
                <a:r>
                  <a:rPr lang="en-PH" sz="3000" dirty="0">
                    <a:latin typeface="Noticia Text" panose="02000503060000020004" pitchFamily="2" charset="0"/>
                    <a:ea typeface="Open Sans"/>
                    <a:cs typeface="Open Sans"/>
                    <a:sym typeface="Open Sans"/>
                  </a:rPr>
                  <a:t>, </a:t>
                </a:r>
                <a14:m>
                  <m:oMath xmlns:m="http://schemas.openxmlformats.org/officeDocument/2006/math">
                    <m:sSub>
                      <m:sSubPr>
                        <m:ctrlPr>
                          <a:rPr lang="en-PH" sz="3000" b="1" i="1" smtClean="0">
                            <a:latin typeface="Cambria Math" panose="02040503050406030204" pitchFamily="18" charset="0"/>
                            <a:ea typeface="Open Sans"/>
                            <a:cs typeface="Open Sans"/>
                            <a:sym typeface="Open Sans"/>
                          </a:rPr>
                        </m:ctrlPr>
                      </m:sSubPr>
                      <m:e>
                        <m:r>
                          <a:rPr lang="en-US" sz="3000" b="1" i="1" smtClean="0">
                            <a:solidFill>
                              <a:schemeClr val="bg1"/>
                            </a:solidFill>
                            <a:latin typeface="Cambria Math" panose="02040503050406030204" pitchFamily="18" charset="0"/>
                            <a:ea typeface="Open Sans"/>
                            <a:cs typeface="Open Sans"/>
                            <a:sym typeface="Open Sans"/>
                          </a:rPr>
                          <m:t>𝒃</m:t>
                        </m:r>
                      </m:e>
                      <m:sub>
                        <m:r>
                          <a:rPr lang="en-US" sz="3000" b="1" i="1" smtClean="0">
                            <a:latin typeface="Cambria Math" panose="02040503050406030204" pitchFamily="18" charset="0"/>
                            <a:ea typeface="Open Sans"/>
                            <a:cs typeface="Open Sans"/>
                            <a:sym typeface="Open Sans"/>
                          </a:rPr>
                          <m:t>𝑵</m:t>
                        </m:r>
                      </m:sub>
                    </m:sSub>
                    <m:sSub>
                      <m:sSubPr>
                        <m:ctrlPr>
                          <a:rPr lang="en-PH" sz="3000" b="1" i="1" smtClean="0">
                            <a:latin typeface="Cambria Math" panose="02040503050406030204" pitchFamily="18" charset="0"/>
                            <a:ea typeface="Open Sans"/>
                            <a:cs typeface="Open Sans"/>
                            <a:sym typeface="Open Sans"/>
                          </a:rPr>
                        </m:ctrlPr>
                      </m:sSubPr>
                      <m:e>
                        <m:r>
                          <a:rPr lang="en-US" sz="3000" b="1" i="1" smtClean="0">
                            <a:latin typeface="Cambria Math" panose="02040503050406030204" pitchFamily="18" charset="0"/>
                            <a:ea typeface="Open Sans"/>
                            <a:cs typeface="Open Sans"/>
                            <a:sym typeface="Open Sans"/>
                          </a:rPr>
                          <m:t>𝑪</m:t>
                        </m:r>
                      </m:e>
                      <m:sub>
                        <m:r>
                          <a:rPr lang="en-US" sz="3000" b="1" i="1" smtClean="0">
                            <a:latin typeface="Cambria Math" panose="02040503050406030204" pitchFamily="18" charset="0"/>
                            <a:ea typeface="Open Sans"/>
                            <a:cs typeface="Open Sans"/>
                            <a:sym typeface="Open Sans"/>
                          </a:rPr>
                          <m:t>𝒏</m:t>
                        </m:r>
                      </m:sub>
                    </m:sSub>
                  </m:oMath>
                </a14:m>
                <a:r>
                  <a:rPr lang="en-PH" sz="3000" dirty="0" smtClean="0">
                    <a:latin typeface="Noticia Text" panose="02000503060000020004" pitchFamily="2" charset="0"/>
                    <a:ea typeface="Open Sans"/>
                    <a:cs typeface="Open Sans"/>
                    <a:sym typeface="Open Sans"/>
                  </a:rPr>
                  <a:t>, where </a:t>
                </a:r>
                <a:r>
                  <a:rPr lang="en-PH" sz="3000" b="1" dirty="0" smtClean="0">
                    <a:latin typeface="Noticia Text" panose="02000503060000020004" pitchFamily="2" charset="0"/>
                    <a:ea typeface="Open Sans"/>
                    <a:cs typeface="Open Sans"/>
                    <a:sym typeface="Open Sans"/>
                  </a:rPr>
                  <a:t>N</a:t>
                </a:r>
                <a:r>
                  <a:rPr lang="en-PH" sz="3000" dirty="0" smtClean="0">
                    <a:latin typeface="Noticia Text" panose="02000503060000020004" pitchFamily="2" charset="0"/>
                    <a:ea typeface="Open Sans"/>
                    <a:cs typeface="Open Sans"/>
                    <a:sym typeface="Open Sans"/>
                  </a:rPr>
                  <a:t> is the population size and </a:t>
                </a:r>
                <a:r>
                  <a:rPr lang="en-PH" sz="3000" b="1" dirty="0" smtClean="0">
                    <a:latin typeface="Noticia Text" panose="02000503060000020004" pitchFamily="2" charset="0"/>
                    <a:ea typeface="Open Sans"/>
                    <a:cs typeface="Open Sans"/>
                    <a:sym typeface="Open Sans"/>
                  </a:rPr>
                  <a:t>n</a:t>
                </a:r>
                <a:r>
                  <a:rPr lang="en-PH" sz="3000" dirty="0" smtClean="0">
                    <a:latin typeface="Noticia Text" panose="02000503060000020004" pitchFamily="2" charset="0"/>
                    <a:ea typeface="Open Sans"/>
                    <a:cs typeface="Open Sans"/>
                    <a:sym typeface="Open Sans"/>
                  </a:rPr>
                  <a:t> is the sample size.</a:t>
                </a:r>
                <a:endParaRPr lang="en-PH" sz="3000" dirty="0">
                  <a:latin typeface="Noticia Text" panose="02000503060000020004" pitchFamily="2" charset="0"/>
                  <a:ea typeface="Open Sans"/>
                  <a:cs typeface="Open Sans"/>
                  <a:sym typeface="Open Sans"/>
                </a:endParaRPr>
              </a:p>
              <a:p>
                <a:pPr lvl="0" algn="ctr"/>
                <a:r>
                  <a:rPr lang="en-US" sz="3000" dirty="0">
                    <a:latin typeface="Noticia Text" panose="02000503060000020004" pitchFamily="2" charset="0"/>
                    <a:ea typeface="Open Sans"/>
                    <a:cs typeface="Open Sans"/>
                    <a:sym typeface="Open Sans"/>
                  </a:rPr>
                  <a:t>In this case N= 5 and n= 2</a:t>
                </a:r>
              </a:p>
              <a:p>
                <a:pPr lvl="0" algn="ctr"/>
                <a14:m>
                  <m:oMath xmlns:m="http://schemas.openxmlformats.org/officeDocument/2006/math">
                    <m:sSub>
                      <m:sSubPr>
                        <m:ctrlPr>
                          <a:rPr lang="en-US" sz="3000" b="1" i="1">
                            <a:latin typeface="Cambria Math" panose="02040503050406030204" pitchFamily="18" charset="0"/>
                            <a:ea typeface="Open Sans"/>
                            <a:cs typeface="Open Sans"/>
                            <a:sym typeface="Open Sans"/>
                          </a:rPr>
                        </m:ctrlPr>
                      </m:sSubPr>
                      <m:e>
                        <m:r>
                          <a:rPr lang="en-US" sz="3000" b="1" i="1" smtClean="0">
                            <a:solidFill>
                              <a:schemeClr val="bg1"/>
                            </a:solidFill>
                            <a:latin typeface="Cambria Math" panose="02040503050406030204" pitchFamily="18" charset="0"/>
                            <a:ea typeface="Open Sans"/>
                            <a:cs typeface="Open Sans"/>
                            <a:sym typeface="Open Sans"/>
                          </a:rPr>
                          <m:t>𝒃</m:t>
                        </m:r>
                      </m:e>
                      <m:sub>
                        <m:r>
                          <a:rPr lang="en-US" sz="3000" b="1" i="1">
                            <a:latin typeface="Cambria Math" panose="02040503050406030204" pitchFamily="18" charset="0"/>
                            <a:ea typeface="Open Sans"/>
                            <a:cs typeface="Open Sans"/>
                            <a:sym typeface="Open Sans"/>
                          </a:rPr>
                          <m:t>𝑵</m:t>
                        </m:r>
                      </m:sub>
                    </m:sSub>
                    <m:sSub>
                      <m:sSubPr>
                        <m:ctrlPr>
                          <a:rPr lang="en-US" sz="3000" b="1" i="1">
                            <a:latin typeface="Cambria Math" panose="02040503050406030204" pitchFamily="18" charset="0"/>
                            <a:ea typeface="Open Sans"/>
                            <a:cs typeface="Open Sans"/>
                            <a:sym typeface="Open Sans"/>
                          </a:rPr>
                        </m:ctrlPr>
                      </m:sSubPr>
                      <m:e>
                        <m:r>
                          <a:rPr lang="en-US" sz="3000" b="1" i="1">
                            <a:latin typeface="Cambria Math" panose="02040503050406030204" pitchFamily="18" charset="0"/>
                            <a:ea typeface="Open Sans"/>
                            <a:cs typeface="Open Sans"/>
                            <a:sym typeface="Open Sans"/>
                          </a:rPr>
                          <m:t>𝑪</m:t>
                        </m:r>
                      </m:e>
                      <m:sub>
                        <m:r>
                          <a:rPr lang="en-US" sz="3000" b="1" i="1">
                            <a:latin typeface="Cambria Math" panose="02040503050406030204" pitchFamily="18" charset="0"/>
                            <a:ea typeface="Open Sans"/>
                            <a:cs typeface="Open Sans"/>
                            <a:sym typeface="Open Sans"/>
                          </a:rPr>
                          <m:t>𝒏</m:t>
                        </m:r>
                      </m:sub>
                    </m:sSub>
                    <m:r>
                      <a:rPr lang="en-US" sz="3000" b="1" i="1">
                        <a:latin typeface="Cambria Math" panose="02040503050406030204" pitchFamily="18" charset="0"/>
                        <a:ea typeface="Open Sans"/>
                        <a:cs typeface="Open Sans"/>
                        <a:sym typeface="Open Sans"/>
                      </a:rPr>
                      <m:t>=</m:t>
                    </m:r>
                    <m:f>
                      <m:fPr>
                        <m:ctrlPr>
                          <a:rPr lang="en-US" sz="3000" b="1" i="1">
                            <a:latin typeface="Cambria Math" panose="02040503050406030204" pitchFamily="18" charset="0"/>
                            <a:ea typeface="Open Sans"/>
                            <a:cs typeface="Open Sans"/>
                            <a:sym typeface="Open Sans"/>
                          </a:rPr>
                        </m:ctrlPr>
                      </m:fPr>
                      <m:num>
                        <m:r>
                          <a:rPr lang="en-US" sz="3000" b="1" i="1">
                            <a:latin typeface="Cambria Math" panose="02040503050406030204" pitchFamily="18" charset="0"/>
                            <a:ea typeface="Open Sans"/>
                            <a:cs typeface="Open Sans"/>
                            <a:sym typeface="Open Sans"/>
                          </a:rPr>
                          <m:t>𝑵</m:t>
                        </m:r>
                        <m:r>
                          <a:rPr lang="en-US" sz="3000" b="1" i="1">
                            <a:latin typeface="Cambria Math" panose="02040503050406030204" pitchFamily="18" charset="0"/>
                            <a:ea typeface="Cambria Math" panose="02040503050406030204" pitchFamily="18" charset="0"/>
                            <a:cs typeface="Open Sans"/>
                            <a:sym typeface="Open Sans"/>
                          </a:rPr>
                          <m:t>!</m:t>
                        </m:r>
                      </m:num>
                      <m:den>
                        <m:r>
                          <a:rPr lang="en-US" sz="3000" b="1" i="1">
                            <a:latin typeface="Cambria Math" panose="02040503050406030204" pitchFamily="18" charset="0"/>
                            <a:ea typeface="Open Sans"/>
                            <a:cs typeface="Open Sans"/>
                            <a:sym typeface="Open Sans"/>
                          </a:rPr>
                          <m:t>𝒏</m:t>
                        </m:r>
                        <m:r>
                          <a:rPr lang="en-US" sz="3000" b="1" i="1">
                            <a:latin typeface="Cambria Math" panose="02040503050406030204" pitchFamily="18" charset="0"/>
                            <a:ea typeface="Cambria Math" panose="02040503050406030204" pitchFamily="18" charset="0"/>
                            <a:cs typeface="Open Sans"/>
                            <a:sym typeface="Open Sans"/>
                          </a:rPr>
                          <m:t>!(</m:t>
                        </m:r>
                        <m:r>
                          <a:rPr lang="en-US" sz="3000" b="1" i="1">
                            <a:latin typeface="Cambria Math" panose="02040503050406030204" pitchFamily="18" charset="0"/>
                            <a:ea typeface="Cambria Math" panose="02040503050406030204" pitchFamily="18" charset="0"/>
                            <a:cs typeface="Open Sans"/>
                            <a:sym typeface="Open Sans"/>
                          </a:rPr>
                          <m:t>𝑵</m:t>
                        </m:r>
                        <m:r>
                          <a:rPr lang="en-US" sz="3000" b="1" i="1">
                            <a:latin typeface="Cambria Math" panose="02040503050406030204" pitchFamily="18" charset="0"/>
                            <a:ea typeface="Cambria Math" panose="02040503050406030204" pitchFamily="18" charset="0"/>
                            <a:cs typeface="Open Sans"/>
                            <a:sym typeface="Open Sans"/>
                          </a:rPr>
                          <m:t>−</m:t>
                        </m:r>
                        <m:r>
                          <a:rPr lang="en-US" sz="3000" b="1" i="1">
                            <a:latin typeface="Cambria Math" panose="02040503050406030204" pitchFamily="18" charset="0"/>
                            <a:ea typeface="Cambria Math" panose="02040503050406030204" pitchFamily="18" charset="0"/>
                            <a:cs typeface="Open Sans"/>
                            <a:sym typeface="Open Sans"/>
                          </a:rPr>
                          <m:t>𝒏</m:t>
                        </m:r>
                        <m:r>
                          <a:rPr lang="en-US" sz="3000" b="1" i="1">
                            <a:latin typeface="Cambria Math" panose="02040503050406030204" pitchFamily="18" charset="0"/>
                            <a:ea typeface="Cambria Math" panose="02040503050406030204" pitchFamily="18" charset="0"/>
                            <a:cs typeface="Open Sans"/>
                            <a:sym typeface="Open Sans"/>
                          </a:rPr>
                          <m:t>)!</m:t>
                        </m:r>
                      </m:den>
                    </m:f>
                  </m:oMath>
                </a14:m>
                <a:r>
                  <a:rPr lang="en-US" sz="3000" dirty="0" smtClean="0">
                    <a:latin typeface="Noticia Text" panose="02000503060000020004" pitchFamily="2" charset="0"/>
                    <a:ea typeface="Open Sans"/>
                    <a:cs typeface="Open Sans"/>
                    <a:sym typeface="Open Sans"/>
                  </a:rPr>
                  <a:t> or </a:t>
                </a:r>
                <a14:m>
                  <m:oMath xmlns:m="http://schemas.openxmlformats.org/officeDocument/2006/math">
                    <m:sSub>
                      <m:sSubPr>
                        <m:ctrlPr>
                          <a:rPr lang="en-PH" sz="3000" b="1" i="1">
                            <a:latin typeface="Cambria Math" panose="02040503050406030204" pitchFamily="18" charset="0"/>
                            <a:ea typeface="Open Sans"/>
                            <a:cs typeface="Open Sans"/>
                            <a:sym typeface="Open Sans"/>
                          </a:rPr>
                        </m:ctrlPr>
                      </m:sSubPr>
                      <m:e>
                        <m:r>
                          <a:rPr lang="en-US" sz="3000" b="1" i="1">
                            <a:solidFill>
                              <a:schemeClr val="bg1"/>
                            </a:solidFill>
                            <a:latin typeface="Cambria Math" panose="02040503050406030204" pitchFamily="18" charset="0"/>
                            <a:ea typeface="Open Sans"/>
                            <a:cs typeface="Open Sans"/>
                            <a:sym typeface="Open Sans"/>
                          </a:rPr>
                          <m:t>𝒃</m:t>
                        </m:r>
                      </m:e>
                      <m:sub>
                        <m:r>
                          <a:rPr lang="en-US" sz="3000" b="1" i="1" smtClean="0">
                            <a:solidFill>
                              <a:schemeClr val="tx1"/>
                            </a:solidFill>
                            <a:latin typeface="Cambria Math" panose="02040503050406030204" pitchFamily="18" charset="0"/>
                            <a:ea typeface="Open Sans"/>
                            <a:cs typeface="Open Sans"/>
                            <a:sym typeface="Open Sans"/>
                          </a:rPr>
                          <m:t>𝟓</m:t>
                        </m:r>
                      </m:sub>
                    </m:sSub>
                    <m:sSub>
                      <m:sSubPr>
                        <m:ctrlPr>
                          <a:rPr lang="en-PH" sz="3000" b="1" i="1">
                            <a:latin typeface="Cambria Math" panose="02040503050406030204" pitchFamily="18" charset="0"/>
                            <a:ea typeface="Open Sans"/>
                            <a:cs typeface="Open Sans"/>
                            <a:sym typeface="Open Sans"/>
                          </a:rPr>
                        </m:ctrlPr>
                      </m:sSubPr>
                      <m:e>
                        <m:r>
                          <a:rPr lang="en-US" sz="3000" b="1" i="1">
                            <a:latin typeface="Cambria Math" panose="02040503050406030204" pitchFamily="18" charset="0"/>
                            <a:ea typeface="Open Sans"/>
                            <a:cs typeface="Open Sans"/>
                            <a:sym typeface="Open Sans"/>
                          </a:rPr>
                          <m:t>𝑪</m:t>
                        </m:r>
                      </m:e>
                      <m:sub>
                        <m:r>
                          <a:rPr lang="en-US" sz="3000" b="1" i="1" smtClean="0">
                            <a:latin typeface="Cambria Math" panose="02040503050406030204" pitchFamily="18" charset="0"/>
                            <a:ea typeface="Open Sans"/>
                            <a:cs typeface="Open Sans"/>
                            <a:sym typeface="Open Sans"/>
                          </a:rPr>
                          <m:t>𝟐</m:t>
                        </m:r>
                      </m:sub>
                    </m:sSub>
                  </m:oMath>
                </a14:m>
                <a:r>
                  <a:rPr lang="en-US" sz="3000" dirty="0" smtClean="0">
                    <a:latin typeface="Noticia Text" panose="02000503060000020004" pitchFamily="2" charset="0"/>
                    <a:ea typeface="Open Sans"/>
                    <a:cs typeface="Open Sans"/>
                    <a:sym typeface="Open Sans"/>
                  </a:rPr>
                  <a:t>= 10</a:t>
                </a:r>
                <a:endParaRPr lang="en-US" sz="3000" dirty="0">
                  <a:latin typeface="Noticia Text" panose="02000503060000020004" pitchFamily="2" charset="0"/>
                  <a:ea typeface="Open Sans"/>
                  <a:cs typeface="Open Sans"/>
                  <a:sym typeface="Open Sans"/>
                </a:endParaRPr>
              </a:p>
              <a:p>
                <a:pPr lvl="0" algn="ctr"/>
                <a:r>
                  <a:rPr lang="en-US" sz="3000" dirty="0">
                    <a:latin typeface="Noticia Text" panose="02000503060000020004" pitchFamily="2" charset="0"/>
                    <a:ea typeface="Open Sans"/>
                    <a:cs typeface="Open Sans"/>
                    <a:sym typeface="Open Sans"/>
                  </a:rPr>
                  <a:t>So, there are 10 possible samples to be </a:t>
                </a:r>
                <a:r>
                  <a:rPr lang="en-US" sz="3000" dirty="0" smtClean="0">
                    <a:latin typeface="Noticia Text" panose="02000503060000020004" pitchFamily="2" charset="0"/>
                    <a:ea typeface="Open Sans"/>
                    <a:cs typeface="Open Sans"/>
                    <a:sym typeface="Open Sans"/>
                  </a:rPr>
                  <a:t>drawn.</a:t>
                </a:r>
                <a:endParaRPr lang="en-PH" sz="3000" dirty="0" smtClean="0">
                  <a:latin typeface="Noticia Text" panose="02000503060000020004" pitchFamily="2" charset="0"/>
                  <a:ea typeface="Open Sans"/>
                  <a:cs typeface="Open Sans"/>
                  <a:sym typeface="Open Sans"/>
                </a:endParaRP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355600" y="1564640"/>
                <a:ext cx="11633200" cy="5151120"/>
              </a:xfrm>
              <a:prstGeom prst="rect">
                <a:avLst/>
              </a:prstGeom>
              <a:blipFill>
                <a:blip r:embed="rId3"/>
                <a:stretch>
                  <a:fillRect l="-1467" t="-710" r="-1886" b="-118"/>
                </a:stretch>
              </a:blipFill>
              <a:ln>
                <a:noFill/>
              </a:ln>
            </p:spPr>
            <p:txBody>
              <a:bodyPr/>
              <a:lstStyle/>
              <a:p>
                <a:r>
                  <a:rPr lang="en-US">
                    <a:noFill/>
                  </a:rPr>
                  <a:t> </a:t>
                </a:r>
              </a:p>
            </p:txBody>
          </p:sp>
        </mc:Fallback>
      </mc:AlternateContent>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5231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1" end="1"/>
                                            </p:txEl>
                                          </p:spTgt>
                                        </p:tgtEl>
                                        <p:attrNameLst>
                                          <p:attrName>style.visibility</p:attrName>
                                        </p:attrNameLst>
                                      </p:cBhvr>
                                      <p:to>
                                        <p:strVal val="visible"/>
                                      </p:to>
                                    </p:set>
                                    <p:animEffect transition="in" filter="barn(inVertical)">
                                      <p:cBhvr>
                                        <p:cTn id="12" dur="500"/>
                                        <p:tgtEl>
                                          <p:spTgt spid="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5">
                                            <p:txEl>
                                              <p:pRg st="2" end="2"/>
                                            </p:txEl>
                                          </p:spTgt>
                                        </p:tgtEl>
                                        <p:attrNameLst>
                                          <p:attrName>style.visibility</p:attrName>
                                        </p:attrNameLst>
                                      </p:cBhvr>
                                      <p:to>
                                        <p:strVal val="visible"/>
                                      </p:to>
                                    </p:set>
                                    <p:animEffect transition="in" filter="barn(inVertical)">
                                      <p:cBhvr>
                                        <p:cTn id="17" dur="500"/>
                                        <p:tgtEl>
                                          <p:spTgt spid="3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85">
                                            <p:txEl>
                                              <p:pRg st="3" end="3"/>
                                            </p:txEl>
                                          </p:spTgt>
                                        </p:tgtEl>
                                        <p:attrNameLst>
                                          <p:attrName>style.visibility</p:attrName>
                                        </p:attrNameLst>
                                      </p:cBhvr>
                                      <p:to>
                                        <p:strVal val="visible"/>
                                      </p:to>
                                    </p:set>
                                    <p:animEffect transition="in" filter="barn(inVertical)">
                                      <p:cBhvr>
                                        <p:cTn id="22" dur="500"/>
                                        <p:tgtEl>
                                          <p:spTgt spid="3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85">
                                            <p:txEl>
                                              <p:pRg st="4" end="4"/>
                                            </p:txEl>
                                          </p:spTgt>
                                        </p:tgtEl>
                                        <p:attrNameLst>
                                          <p:attrName>style.visibility</p:attrName>
                                        </p:attrNameLst>
                                      </p:cBhvr>
                                      <p:to>
                                        <p:strVal val="visible"/>
                                      </p:to>
                                    </p:set>
                                    <p:animEffect transition="in" filter="barn(inVertical)">
                                      <p:cBhvr>
                                        <p:cTn id="27" dur="500"/>
                                        <p:tgtEl>
                                          <p:spTgt spid="3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r>
              <a:rPr lang="en-US" sz="3000" dirty="0" smtClean="0">
                <a:latin typeface="Noticia Text" panose="02000503060000020004" pitchFamily="2" charset="0"/>
                <a:ea typeface="Open Sans"/>
                <a:cs typeface="Open Sans"/>
                <a:sym typeface="Open Sans"/>
              </a:rPr>
              <a:t>2. </a:t>
            </a:r>
            <a:r>
              <a:rPr lang="en-PH" sz="3000" dirty="0">
                <a:latin typeface="Noticia Text" panose="02000503060000020004" pitchFamily="2" charset="0"/>
                <a:ea typeface="Open Sans"/>
                <a:cs typeface="Open Sans"/>
                <a:sym typeface="Open Sans"/>
              </a:rPr>
              <a:t>List all the possible samples and compute the mean of each </a:t>
            </a:r>
            <a:r>
              <a:rPr lang="en-PH" sz="3000" dirty="0" smtClean="0">
                <a:latin typeface="Noticia Text" panose="02000503060000020004" pitchFamily="2" charset="0"/>
                <a:ea typeface="Open Sans"/>
                <a:cs typeface="Open Sans"/>
                <a:sym typeface="Open Sans"/>
              </a:rPr>
              <a:t>sample.                               2	3	6	10	12</a:t>
            </a:r>
            <a:endParaRPr lang="en-PH" sz="3000" dirty="0">
              <a:latin typeface="Noticia Text" panose="02000503060000020004" pitchFamily="2" charset="0"/>
              <a:ea typeface="Open Sans"/>
              <a:cs typeface="Open Sans"/>
              <a:sym typeface="Open Sans"/>
            </a:endParaRPr>
          </a:p>
          <a:p>
            <a:pPr lvl="0"/>
            <a:endParaRPr lang="en-PH" sz="3000" dirty="0" smtClean="0">
              <a:latin typeface="Noticia Text" panose="02000503060000020004" pitchFamily="2" charset="0"/>
              <a:ea typeface="Open Sans"/>
              <a:cs typeface="Open Sans"/>
              <a:sym typeface="Open Sans"/>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5240964"/>
              </p:ext>
            </p:extLst>
          </p:nvPr>
        </p:nvGraphicFramePr>
        <p:xfrm>
          <a:off x="2270760" y="2552244"/>
          <a:ext cx="8128000" cy="4079240"/>
        </p:xfrm>
        <a:graphic>
          <a:graphicData uri="http://schemas.openxmlformats.org/drawingml/2006/table">
            <a:tbl>
              <a:tblPr firstRow="1" bandRow="1">
                <a:tableStyleId>{B16B6F03-EBD7-4A84-A0D0-369802B93B1D}</a:tableStyleId>
              </a:tblPr>
              <a:tblGrid>
                <a:gridCol w="4064000">
                  <a:extLst>
                    <a:ext uri="{9D8B030D-6E8A-4147-A177-3AD203B41FA5}">
                      <a16:colId xmlns:a16="http://schemas.microsoft.com/office/drawing/2014/main" val="3839185640"/>
                    </a:ext>
                  </a:extLst>
                </a:gridCol>
                <a:gridCol w="4064000">
                  <a:extLst>
                    <a:ext uri="{9D8B030D-6E8A-4147-A177-3AD203B41FA5}">
                      <a16:colId xmlns:a16="http://schemas.microsoft.com/office/drawing/2014/main" val="3006777824"/>
                    </a:ext>
                  </a:extLst>
                </a:gridCol>
              </a:tblGrid>
              <a:tr h="370840">
                <a:tc>
                  <a:txBody>
                    <a:bodyPr/>
                    <a:lstStyle/>
                    <a:p>
                      <a:pPr algn="ctr"/>
                      <a:r>
                        <a:rPr lang="en-US" sz="1800" b="1" dirty="0" smtClean="0">
                          <a:latin typeface="Noticia Text" panose="02000503060000020004" pitchFamily="2" charset="0"/>
                        </a:rPr>
                        <a:t>Sample</a:t>
                      </a:r>
                      <a:endParaRPr lang="en-US" sz="1800" b="1" dirty="0">
                        <a:latin typeface="Noticia Text" panose="02000503060000020004" pitchFamily="2" charset="0"/>
                      </a:endParaRPr>
                    </a:p>
                  </a:txBody>
                  <a:tcPr/>
                </a:tc>
                <a:tc>
                  <a:txBody>
                    <a:bodyPr/>
                    <a:lstStyle/>
                    <a:p>
                      <a:pPr algn="ctr"/>
                      <a:r>
                        <a:rPr lang="en-US" sz="1800" b="1" dirty="0" smtClean="0">
                          <a:latin typeface="Noticia Text" panose="02000503060000020004" pitchFamily="2" charset="0"/>
                        </a:rPr>
                        <a:t>Mean</a:t>
                      </a:r>
                      <a:endParaRPr lang="en-US" sz="1800" b="1" dirty="0">
                        <a:latin typeface="Noticia Text" panose="02000503060000020004" pitchFamily="2" charset="0"/>
                      </a:endParaRPr>
                    </a:p>
                  </a:txBody>
                  <a:tcPr/>
                </a:tc>
                <a:extLst>
                  <a:ext uri="{0D108BD9-81ED-4DB2-BD59-A6C34878D82A}">
                    <a16:rowId xmlns:a16="http://schemas.microsoft.com/office/drawing/2014/main" val="2682049065"/>
                  </a:ext>
                </a:extLst>
              </a:tr>
              <a:tr h="370840">
                <a:tc>
                  <a:txBody>
                    <a:bodyPr/>
                    <a:lstStyle/>
                    <a:p>
                      <a:pPr algn="ctr"/>
                      <a:r>
                        <a:rPr lang="en-US" sz="1800" dirty="0" smtClean="0">
                          <a:latin typeface="Noticia Text" panose="02000503060000020004" pitchFamily="2" charset="0"/>
                        </a:rPr>
                        <a:t>2, 3</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2.5</a:t>
                      </a:r>
                      <a:endParaRPr lang="en-US" sz="1800" dirty="0">
                        <a:latin typeface="Noticia Text" panose="02000503060000020004" pitchFamily="2" charset="0"/>
                      </a:endParaRPr>
                    </a:p>
                  </a:txBody>
                  <a:tcPr/>
                </a:tc>
                <a:extLst>
                  <a:ext uri="{0D108BD9-81ED-4DB2-BD59-A6C34878D82A}">
                    <a16:rowId xmlns:a16="http://schemas.microsoft.com/office/drawing/2014/main" val="2535926590"/>
                  </a:ext>
                </a:extLst>
              </a:tr>
              <a:tr h="370840">
                <a:tc>
                  <a:txBody>
                    <a:bodyPr/>
                    <a:lstStyle/>
                    <a:p>
                      <a:pPr algn="ctr"/>
                      <a:r>
                        <a:rPr lang="en-US" sz="1800" dirty="0" smtClean="0">
                          <a:latin typeface="Noticia Text" panose="02000503060000020004" pitchFamily="2" charset="0"/>
                        </a:rPr>
                        <a:t>2, 6</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4</a:t>
                      </a:r>
                      <a:endParaRPr lang="en-US" sz="1800" dirty="0">
                        <a:latin typeface="Noticia Text" panose="02000503060000020004" pitchFamily="2" charset="0"/>
                      </a:endParaRPr>
                    </a:p>
                  </a:txBody>
                  <a:tcPr/>
                </a:tc>
                <a:extLst>
                  <a:ext uri="{0D108BD9-81ED-4DB2-BD59-A6C34878D82A}">
                    <a16:rowId xmlns:a16="http://schemas.microsoft.com/office/drawing/2014/main" val="375109854"/>
                  </a:ext>
                </a:extLst>
              </a:tr>
              <a:tr h="370840">
                <a:tc>
                  <a:txBody>
                    <a:bodyPr/>
                    <a:lstStyle/>
                    <a:p>
                      <a:pPr algn="ctr"/>
                      <a:r>
                        <a:rPr lang="en-US" sz="1800" dirty="0" smtClean="0">
                          <a:latin typeface="Noticia Text" panose="02000503060000020004" pitchFamily="2" charset="0"/>
                        </a:rPr>
                        <a:t>2, 10</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6</a:t>
                      </a:r>
                      <a:endParaRPr lang="en-US" sz="1800" dirty="0">
                        <a:latin typeface="Noticia Text" panose="02000503060000020004" pitchFamily="2" charset="0"/>
                      </a:endParaRPr>
                    </a:p>
                  </a:txBody>
                  <a:tcPr/>
                </a:tc>
                <a:extLst>
                  <a:ext uri="{0D108BD9-81ED-4DB2-BD59-A6C34878D82A}">
                    <a16:rowId xmlns:a16="http://schemas.microsoft.com/office/drawing/2014/main" val="3511959040"/>
                  </a:ext>
                </a:extLst>
              </a:tr>
              <a:tr h="370840">
                <a:tc>
                  <a:txBody>
                    <a:bodyPr/>
                    <a:lstStyle/>
                    <a:p>
                      <a:pPr algn="ctr"/>
                      <a:r>
                        <a:rPr lang="en-US" sz="1800" dirty="0" smtClean="0">
                          <a:latin typeface="Noticia Text" panose="02000503060000020004" pitchFamily="2" charset="0"/>
                        </a:rPr>
                        <a:t>2, 12</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7</a:t>
                      </a:r>
                      <a:endParaRPr lang="en-US" sz="1800" dirty="0">
                        <a:latin typeface="Noticia Text" panose="02000503060000020004" pitchFamily="2" charset="0"/>
                      </a:endParaRPr>
                    </a:p>
                  </a:txBody>
                  <a:tcPr/>
                </a:tc>
                <a:extLst>
                  <a:ext uri="{0D108BD9-81ED-4DB2-BD59-A6C34878D82A}">
                    <a16:rowId xmlns:a16="http://schemas.microsoft.com/office/drawing/2014/main" val="3302344293"/>
                  </a:ext>
                </a:extLst>
              </a:tr>
              <a:tr h="370840">
                <a:tc>
                  <a:txBody>
                    <a:bodyPr/>
                    <a:lstStyle/>
                    <a:p>
                      <a:pPr algn="ctr"/>
                      <a:r>
                        <a:rPr lang="en-US" sz="1800" dirty="0" smtClean="0">
                          <a:latin typeface="Noticia Text" panose="02000503060000020004" pitchFamily="2" charset="0"/>
                        </a:rPr>
                        <a:t>3, 6</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4.5</a:t>
                      </a:r>
                      <a:endParaRPr lang="en-US" sz="1800" dirty="0">
                        <a:latin typeface="Noticia Text" panose="02000503060000020004" pitchFamily="2" charset="0"/>
                      </a:endParaRPr>
                    </a:p>
                  </a:txBody>
                  <a:tcPr/>
                </a:tc>
                <a:extLst>
                  <a:ext uri="{0D108BD9-81ED-4DB2-BD59-A6C34878D82A}">
                    <a16:rowId xmlns:a16="http://schemas.microsoft.com/office/drawing/2014/main" val="2500199021"/>
                  </a:ext>
                </a:extLst>
              </a:tr>
              <a:tr h="370840">
                <a:tc>
                  <a:txBody>
                    <a:bodyPr/>
                    <a:lstStyle/>
                    <a:p>
                      <a:pPr algn="ctr"/>
                      <a:r>
                        <a:rPr lang="en-US" sz="1800" dirty="0" smtClean="0">
                          <a:latin typeface="Noticia Text" panose="02000503060000020004" pitchFamily="2" charset="0"/>
                        </a:rPr>
                        <a:t>3, 10</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6.5</a:t>
                      </a:r>
                      <a:endParaRPr lang="en-US" sz="1800" dirty="0">
                        <a:latin typeface="Noticia Text" panose="02000503060000020004" pitchFamily="2" charset="0"/>
                      </a:endParaRPr>
                    </a:p>
                  </a:txBody>
                  <a:tcPr/>
                </a:tc>
                <a:extLst>
                  <a:ext uri="{0D108BD9-81ED-4DB2-BD59-A6C34878D82A}">
                    <a16:rowId xmlns:a16="http://schemas.microsoft.com/office/drawing/2014/main" val="3240069635"/>
                  </a:ext>
                </a:extLst>
              </a:tr>
              <a:tr h="370840">
                <a:tc>
                  <a:txBody>
                    <a:bodyPr/>
                    <a:lstStyle/>
                    <a:p>
                      <a:pPr algn="ctr"/>
                      <a:r>
                        <a:rPr lang="en-US" sz="1800" dirty="0" smtClean="0">
                          <a:latin typeface="Noticia Text" panose="02000503060000020004" pitchFamily="2" charset="0"/>
                        </a:rPr>
                        <a:t>3, 12</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7.5</a:t>
                      </a:r>
                      <a:endParaRPr lang="en-US" sz="1800" dirty="0">
                        <a:latin typeface="Noticia Text" panose="02000503060000020004" pitchFamily="2" charset="0"/>
                      </a:endParaRPr>
                    </a:p>
                  </a:txBody>
                  <a:tcPr/>
                </a:tc>
                <a:extLst>
                  <a:ext uri="{0D108BD9-81ED-4DB2-BD59-A6C34878D82A}">
                    <a16:rowId xmlns:a16="http://schemas.microsoft.com/office/drawing/2014/main" val="294460833"/>
                  </a:ext>
                </a:extLst>
              </a:tr>
              <a:tr h="370840">
                <a:tc>
                  <a:txBody>
                    <a:bodyPr/>
                    <a:lstStyle/>
                    <a:p>
                      <a:pPr algn="ctr"/>
                      <a:r>
                        <a:rPr lang="en-US" sz="1800" dirty="0" smtClean="0">
                          <a:latin typeface="Noticia Text" panose="02000503060000020004" pitchFamily="2" charset="0"/>
                        </a:rPr>
                        <a:t>6, 10</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8</a:t>
                      </a:r>
                      <a:endParaRPr lang="en-US" sz="1800" dirty="0">
                        <a:latin typeface="Noticia Text" panose="02000503060000020004" pitchFamily="2" charset="0"/>
                      </a:endParaRPr>
                    </a:p>
                  </a:txBody>
                  <a:tcPr/>
                </a:tc>
                <a:extLst>
                  <a:ext uri="{0D108BD9-81ED-4DB2-BD59-A6C34878D82A}">
                    <a16:rowId xmlns:a16="http://schemas.microsoft.com/office/drawing/2014/main" val="3216232636"/>
                  </a:ext>
                </a:extLst>
              </a:tr>
              <a:tr h="370840">
                <a:tc>
                  <a:txBody>
                    <a:bodyPr/>
                    <a:lstStyle/>
                    <a:p>
                      <a:pPr algn="ctr"/>
                      <a:r>
                        <a:rPr lang="en-US" sz="1800" dirty="0" smtClean="0">
                          <a:latin typeface="Noticia Text" panose="02000503060000020004" pitchFamily="2" charset="0"/>
                        </a:rPr>
                        <a:t>6, 12</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a:t>
                      </a:r>
                      <a:endParaRPr lang="en-US" sz="1800" dirty="0">
                        <a:latin typeface="Noticia Text" panose="02000503060000020004" pitchFamily="2" charset="0"/>
                      </a:endParaRPr>
                    </a:p>
                  </a:txBody>
                  <a:tcPr/>
                </a:tc>
                <a:extLst>
                  <a:ext uri="{0D108BD9-81ED-4DB2-BD59-A6C34878D82A}">
                    <a16:rowId xmlns:a16="http://schemas.microsoft.com/office/drawing/2014/main" val="1321655549"/>
                  </a:ext>
                </a:extLst>
              </a:tr>
              <a:tr h="370840">
                <a:tc>
                  <a:txBody>
                    <a:bodyPr/>
                    <a:lstStyle/>
                    <a:p>
                      <a:pPr algn="ctr"/>
                      <a:r>
                        <a:rPr lang="en-US" sz="1800" dirty="0" smtClean="0">
                          <a:latin typeface="Noticia Text" panose="02000503060000020004" pitchFamily="2" charset="0"/>
                        </a:rPr>
                        <a:t>10, 12</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11</a:t>
                      </a:r>
                      <a:endParaRPr lang="en-US" sz="1800" dirty="0">
                        <a:latin typeface="Noticia Text" panose="02000503060000020004" pitchFamily="2" charset="0"/>
                      </a:endParaRPr>
                    </a:p>
                  </a:txBody>
                  <a:tcPr/>
                </a:tc>
                <a:extLst>
                  <a:ext uri="{0D108BD9-81ED-4DB2-BD59-A6C34878D82A}">
                    <a16:rowId xmlns:a16="http://schemas.microsoft.com/office/drawing/2014/main" val="3678124187"/>
                  </a:ext>
                </a:extLst>
              </a:tr>
            </a:tbl>
          </a:graphicData>
        </a:graphic>
      </p:graphicFrame>
    </p:spTree>
    <p:extLst>
      <p:ext uri="{BB962C8B-B14F-4D97-AF65-F5344CB8AC3E}">
        <p14:creationId xmlns:p14="http://schemas.microsoft.com/office/powerpoint/2010/main" val="267945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447040" y="1487972"/>
            <a:ext cx="11216640" cy="5151120"/>
          </a:xfrm>
          <a:prstGeom prst="rect">
            <a:avLst/>
          </a:prstGeom>
          <a:noFill/>
          <a:ln>
            <a:noFill/>
          </a:ln>
        </p:spPr>
        <p:txBody>
          <a:bodyPr spcFirstLastPara="1" wrap="square" lIns="91425" tIns="91425" rIns="91425" bIns="91425" anchor="t" anchorCtr="0">
            <a:noAutofit/>
          </a:bodyPr>
          <a:lstStyle/>
          <a:p>
            <a:r>
              <a:rPr lang="en-PH" sz="3000" dirty="0" smtClean="0">
                <a:latin typeface="Noticia Text" panose="02000503060000020004" pitchFamily="2" charset="0"/>
                <a:ea typeface="Open Sans"/>
                <a:cs typeface="Open Sans"/>
                <a:sym typeface="Open Sans"/>
              </a:rPr>
              <a:t>3. Construct </a:t>
            </a:r>
            <a:r>
              <a:rPr lang="en-PH" sz="3000" dirty="0">
                <a:latin typeface="Noticia Text" panose="02000503060000020004" pitchFamily="2" charset="0"/>
                <a:ea typeface="Open Sans"/>
                <a:cs typeface="Open Sans"/>
                <a:sym typeface="Open Sans"/>
              </a:rPr>
              <a:t>the sampling </a:t>
            </a:r>
            <a:r>
              <a:rPr lang="en-PH" sz="3000" dirty="0" smtClean="0">
                <a:latin typeface="Noticia Text" panose="02000503060000020004" pitchFamily="2" charset="0"/>
                <a:ea typeface="Open Sans"/>
                <a:cs typeface="Open Sans"/>
                <a:sym typeface="Open Sans"/>
              </a:rPr>
              <a:t>table.</a:t>
            </a:r>
            <a:endParaRPr lang="en-PH" sz="3000" dirty="0">
              <a:latin typeface="Noticia Text" panose="02000503060000020004" pitchFamily="2" charset="0"/>
              <a:ea typeface="Open Sans"/>
              <a:cs typeface="Open Sans"/>
              <a:sym typeface="Open Sans"/>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1419674"/>
              </p:ext>
            </p:extLst>
          </p:nvPr>
        </p:nvGraphicFramePr>
        <p:xfrm>
          <a:off x="2026920" y="1990892"/>
          <a:ext cx="8127999" cy="4754880"/>
        </p:xfrm>
        <a:graphic>
          <a:graphicData uri="http://schemas.openxmlformats.org/drawingml/2006/table">
            <a:tbl>
              <a:tblPr firstRow="1" bandRow="1">
                <a:tableStyleId>{B16B6F03-EBD7-4A84-A0D0-369802B93B1D}</a:tableStyleId>
              </a:tblPr>
              <a:tblGrid>
                <a:gridCol w="2709333">
                  <a:extLst>
                    <a:ext uri="{9D8B030D-6E8A-4147-A177-3AD203B41FA5}">
                      <a16:colId xmlns:a16="http://schemas.microsoft.com/office/drawing/2014/main" val="3033801609"/>
                    </a:ext>
                  </a:extLst>
                </a:gridCol>
                <a:gridCol w="2709333">
                  <a:extLst>
                    <a:ext uri="{9D8B030D-6E8A-4147-A177-3AD203B41FA5}">
                      <a16:colId xmlns:a16="http://schemas.microsoft.com/office/drawing/2014/main" val="3231092192"/>
                    </a:ext>
                  </a:extLst>
                </a:gridCol>
                <a:gridCol w="2709333">
                  <a:extLst>
                    <a:ext uri="{9D8B030D-6E8A-4147-A177-3AD203B41FA5}">
                      <a16:colId xmlns:a16="http://schemas.microsoft.com/office/drawing/2014/main" val="1961774542"/>
                    </a:ext>
                  </a:extLst>
                </a:gridCol>
              </a:tblGrid>
              <a:tr h="370840">
                <a:tc>
                  <a:txBody>
                    <a:bodyPr/>
                    <a:lstStyle/>
                    <a:p>
                      <a:pPr algn="ctr"/>
                      <a:r>
                        <a:rPr lang="en-US" sz="2000" b="1" dirty="0" smtClean="0">
                          <a:latin typeface="Noticia Text" panose="02000503060000020004" pitchFamily="2" charset="0"/>
                        </a:rPr>
                        <a:t>Sample Mean (x)</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Frequency</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Probability</a:t>
                      </a:r>
                      <a:endParaRPr lang="en-US" sz="2000" b="1" dirty="0">
                        <a:latin typeface="Noticia Text" panose="02000503060000020004" pitchFamily="2" charset="0"/>
                      </a:endParaRPr>
                    </a:p>
                  </a:txBody>
                  <a:tcPr/>
                </a:tc>
                <a:extLst>
                  <a:ext uri="{0D108BD9-81ED-4DB2-BD59-A6C34878D82A}">
                    <a16:rowId xmlns:a16="http://schemas.microsoft.com/office/drawing/2014/main" val="2473419111"/>
                  </a:ext>
                </a:extLst>
              </a:tr>
              <a:tr h="370840">
                <a:tc>
                  <a:txBody>
                    <a:bodyPr/>
                    <a:lstStyle/>
                    <a:p>
                      <a:pPr algn="ctr"/>
                      <a:r>
                        <a:rPr lang="en-US" sz="2000" dirty="0" smtClean="0">
                          <a:latin typeface="Noticia Text" panose="02000503060000020004" pitchFamily="2" charset="0"/>
                        </a:rPr>
                        <a:t>2.5</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1/10</a:t>
                      </a:r>
                      <a:endParaRPr lang="en-US" sz="2000" dirty="0">
                        <a:latin typeface="Noticia Text" panose="02000503060000020004" pitchFamily="2" charset="0"/>
                      </a:endParaRPr>
                    </a:p>
                  </a:txBody>
                  <a:tcPr/>
                </a:tc>
                <a:extLst>
                  <a:ext uri="{0D108BD9-81ED-4DB2-BD59-A6C34878D82A}">
                    <a16:rowId xmlns:a16="http://schemas.microsoft.com/office/drawing/2014/main" val="3322219539"/>
                  </a:ext>
                </a:extLst>
              </a:tr>
              <a:tr h="370840">
                <a:tc>
                  <a:txBody>
                    <a:bodyPr/>
                    <a:lstStyle/>
                    <a:p>
                      <a:pPr algn="ctr"/>
                      <a:r>
                        <a:rPr lang="en-US" sz="2000" dirty="0" smtClean="0">
                          <a:latin typeface="Noticia Text" panose="02000503060000020004" pitchFamily="2" charset="0"/>
                        </a:rPr>
                        <a:t>4</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1/10</a:t>
                      </a:r>
                      <a:endParaRPr lang="en-US" sz="2000" dirty="0">
                        <a:latin typeface="Noticia Text" panose="02000503060000020004" pitchFamily="2" charset="0"/>
                      </a:endParaRPr>
                    </a:p>
                  </a:txBody>
                  <a:tcPr/>
                </a:tc>
                <a:extLst>
                  <a:ext uri="{0D108BD9-81ED-4DB2-BD59-A6C34878D82A}">
                    <a16:rowId xmlns:a16="http://schemas.microsoft.com/office/drawing/2014/main" val="1814706263"/>
                  </a:ext>
                </a:extLst>
              </a:tr>
              <a:tr h="370840">
                <a:tc>
                  <a:txBody>
                    <a:bodyPr/>
                    <a:lstStyle/>
                    <a:p>
                      <a:pPr algn="ctr"/>
                      <a:r>
                        <a:rPr lang="en-US" sz="2000" smtClean="0">
                          <a:latin typeface="Noticia Text" panose="02000503060000020004" pitchFamily="2" charset="0"/>
                        </a:rPr>
                        <a:t>4.5</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483724103"/>
                  </a:ext>
                </a:extLst>
              </a:tr>
              <a:tr h="370840">
                <a:tc>
                  <a:txBody>
                    <a:bodyPr/>
                    <a:lstStyle/>
                    <a:p>
                      <a:pPr algn="ctr"/>
                      <a:r>
                        <a:rPr lang="en-US" sz="2000" dirty="0" smtClean="0">
                          <a:latin typeface="Noticia Text" panose="02000503060000020004" pitchFamily="2" charset="0"/>
                        </a:rPr>
                        <a:t>6</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4164915357"/>
                  </a:ext>
                </a:extLst>
              </a:tr>
              <a:tr h="370840">
                <a:tc>
                  <a:txBody>
                    <a:bodyPr/>
                    <a:lstStyle/>
                    <a:p>
                      <a:pPr algn="ctr"/>
                      <a:r>
                        <a:rPr lang="en-US" sz="2000" dirty="0" smtClean="0">
                          <a:latin typeface="Noticia Text" panose="02000503060000020004" pitchFamily="2" charset="0"/>
                        </a:rPr>
                        <a:t>6.5</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3190566779"/>
                  </a:ext>
                </a:extLst>
              </a:tr>
              <a:tr h="370840">
                <a:tc>
                  <a:txBody>
                    <a:bodyPr/>
                    <a:lstStyle/>
                    <a:p>
                      <a:pPr algn="ctr"/>
                      <a:r>
                        <a:rPr lang="en-US" sz="2000" dirty="0" smtClean="0">
                          <a:latin typeface="Noticia Text" panose="02000503060000020004" pitchFamily="2" charset="0"/>
                        </a:rPr>
                        <a:t>7</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2957993738"/>
                  </a:ext>
                </a:extLst>
              </a:tr>
              <a:tr h="370840">
                <a:tc>
                  <a:txBody>
                    <a:bodyPr/>
                    <a:lstStyle/>
                    <a:p>
                      <a:pPr algn="ctr"/>
                      <a:r>
                        <a:rPr lang="en-US" sz="2000" dirty="0" smtClean="0">
                          <a:latin typeface="Noticia Text" panose="02000503060000020004" pitchFamily="2" charset="0"/>
                        </a:rPr>
                        <a:t>7.5</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3193680342"/>
                  </a:ext>
                </a:extLst>
              </a:tr>
              <a:tr h="370840">
                <a:tc>
                  <a:txBody>
                    <a:bodyPr/>
                    <a:lstStyle/>
                    <a:p>
                      <a:pPr algn="ctr"/>
                      <a:r>
                        <a:rPr lang="en-US" sz="2000" dirty="0" smtClean="0">
                          <a:latin typeface="Noticia Text" panose="02000503060000020004" pitchFamily="2" charset="0"/>
                        </a:rPr>
                        <a:t>8</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2724538274"/>
                  </a:ext>
                </a:extLst>
              </a:tr>
              <a:tr h="370840">
                <a:tc>
                  <a:txBody>
                    <a:bodyPr/>
                    <a:lstStyle/>
                    <a:p>
                      <a:pPr algn="ctr"/>
                      <a:r>
                        <a:rPr lang="en-US" sz="2000" dirty="0" smtClean="0">
                          <a:latin typeface="Noticia Text" panose="02000503060000020004" pitchFamily="2" charset="0"/>
                        </a:rPr>
                        <a:t>9</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3000952717"/>
                  </a:ext>
                </a:extLst>
              </a:tr>
              <a:tr h="370840">
                <a:tc>
                  <a:txBody>
                    <a:bodyPr/>
                    <a:lstStyle/>
                    <a:p>
                      <a:pPr algn="ctr"/>
                      <a:r>
                        <a:rPr lang="en-US" sz="2000" dirty="0" smtClean="0">
                          <a:latin typeface="Noticia Text" panose="02000503060000020004" pitchFamily="2" charset="0"/>
                        </a:rPr>
                        <a:t>11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980615611"/>
                  </a:ext>
                </a:extLst>
              </a:tr>
              <a:tr h="370840">
                <a:tc>
                  <a:txBody>
                    <a:bodyPr/>
                    <a:lstStyle/>
                    <a:p>
                      <a:pPr algn="ctr"/>
                      <a:r>
                        <a:rPr lang="en-US" sz="2000" b="1" dirty="0" smtClean="0">
                          <a:latin typeface="Noticia Text" panose="02000503060000020004" pitchFamily="2" charset="0"/>
                        </a:rPr>
                        <a:t>Total</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10</a:t>
                      </a:r>
                      <a:endParaRPr lang="en-US" sz="2000" b="1"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smtClean="0">
                          <a:latin typeface="Noticia Text" panose="02000503060000020004" pitchFamily="2" charset="0"/>
                        </a:rPr>
                        <a:t>1</a:t>
                      </a:r>
                    </a:p>
                  </a:txBody>
                  <a:tcPr/>
                </a:tc>
                <a:extLst>
                  <a:ext uri="{0D108BD9-81ED-4DB2-BD59-A6C34878D82A}">
                    <a16:rowId xmlns:a16="http://schemas.microsoft.com/office/drawing/2014/main" val="3205435160"/>
                  </a:ext>
                </a:extLst>
              </a:tr>
            </a:tbl>
          </a:graphicData>
        </a:graphic>
      </p:graphicFrame>
    </p:spTree>
    <p:extLst>
      <p:ext uri="{BB962C8B-B14F-4D97-AF65-F5344CB8AC3E}">
        <p14:creationId xmlns:p14="http://schemas.microsoft.com/office/powerpoint/2010/main" val="14338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US" sz="3000" b="1" dirty="0" smtClean="0">
                    <a:latin typeface="Noticia Text" panose="02000503060000020004" pitchFamily="2" charset="0"/>
                    <a:ea typeface="Open Sans"/>
                    <a:cs typeface="Open Sans"/>
                    <a:sym typeface="Open Sans"/>
                  </a:rPr>
                  <a:t>Example 2. Construct </a:t>
                </a:r>
                <a:r>
                  <a:rPr lang="en-US" sz="3000" b="1" dirty="0">
                    <a:latin typeface="Noticia Text" panose="02000503060000020004" pitchFamily="2" charset="0"/>
                    <a:ea typeface="Open Sans"/>
                    <a:cs typeface="Open Sans"/>
                    <a:sym typeface="Open Sans"/>
                  </a:rPr>
                  <a:t>a sampling distribution of sample mean for the set of data 86 88 90 95 </a:t>
                </a:r>
                <a:r>
                  <a:rPr lang="en-US" sz="3000" b="1" dirty="0" smtClean="0">
                    <a:latin typeface="Noticia Text" panose="02000503060000020004" pitchFamily="2" charset="0"/>
                    <a:ea typeface="Open Sans"/>
                    <a:cs typeface="Open Sans"/>
                    <a:sym typeface="Open Sans"/>
                  </a:rPr>
                  <a:t>98. Consider </a:t>
                </a:r>
                <a:r>
                  <a:rPr lang="en-US" sz="3000" b="1" dirty="0">
                    <a:latin typeface="Noticia Text" panose="02000503060000020004" pitchFamily="2" charset="0"/>
                    <a:ea typeface="Open Sans"/>
                    <a:cs typeface="Open Sans"/>
                    <a:sym typeface="Open Sans"/>
                  </a:rPr>
                  <a:t>a sample size of 3 that can be drawn from a population</a:t>
                </a:r>
                <a:r>
                  <a:rPr lang="en-US" sz="3000" b="1" dirty="0" smtClean="0">
                    <a:latin typeface="Noticia Text" panose="02000503060000020004" pitchFamily="2" charset="0"/>
                    <a:ea typeface="Open Sans"/>
                    <a:cs typeface="Open Sans"/>
                    <a:sym typeface="Open Sans"/>
                  </a:rPr>
                  <a:t>. </a:t>
                </a:r>
                <a:endParaRPr lang="en-US" sz="3000" b="1" dirty="0">
                  <a:latin typeface="Noticia Text" panose="02000503060000020004" pitchFamily="2" charset="0"/>
                  <a:ea typeface="Open Sans"/>
                  <a:cs typeface="Open Sans"/>
                  <a:sym typeface="Open Sans"/>
                </a:endParaRPr>
              </a:p>
              <a:p>
                <a:pPr marL="514350" lvl="0" indent="-514350">
                  <a:buFont typeface="+mj-lt"/>
                  <a:buAutoNum type="arabicPeriod"/>
                </a:pPr>
                <a:r>
                  <a:rPr lang="en-PH" sz="3000" dirty="0" smtClean="0">
                    <a:latin typeface="Noticia Text" panose="02000503060000020004" pitchFamily="2" charset="0"/>
                    <a:ea typeface="Open Sans"/>
                    <a:cs typeface="Open Sans"/>
                    <a:sym typeface="Open Sans"/>
                  </a:rPr>
                  <a:t>Determine the number of sets of all possible random samples that can be drawn from the given population by using the formula</a:t>
                </a:r>
                <a:r>
                  <a:rPr lang="en-PH" sz="3000" dirty="0">
                    <a:latin typeface="Noticia Text" panose="02000503060000020004" pitchFamily="2" charset="0"/>
                    <a:ea typeface="Open Sans"/>
                    <a:cs typeface="Open Sans"/>
                    <a:sym typeface="Open Sans"/>
                  </a:rPr>
                  <a:t>, </a:t>
                </a:r>
                <a14:m>
                  <m:oMath xmlns:m="http://schemas.openxmlformats.org/officeDocument/2006/math">
                    <m:sSub>
                      <m:sSubPr>
                        <m:ctrlPr>
                          <a:rPr lang="en-PH" sz="3000" b="1" i="1" smtClean="0">
                            <a:latin typeface="Cambria Math" panose="02040503050406030204" pitchFamily="18" charset="0"/>
                            <a:ea typeface="Open Sans"/>
                            <a:cs typeface="Open Sans"/>
                            <a:sym typeface="Open Sans"/>
                          </a:rPr>
                        </m:ctrlPr>
                      </m:sSubPr>
                      <m:e>
                        <m:r>
                          <a:rPr lang="en-US" sz="3000" b="1" i="1" smtClean="0">
                            <a:solidFill>
                              <a:schemeClr val="bg1"/>
                            </a:solidFill>
                            <a:latin typeface="Cambria Math" panose="02040503050406030204" pitchFamily="18" charset="0"/>
                            <a:ea typeface="Open Sans"/>
                            <a:cs typeface="Open Sans"/>
                            <a:sym typeface="Open Sans"/>
                          </a:rPr>
                          <m:t>𝒃</m:t>
                        </m:r>
                      </m:e>
                      <m:sub>
                        <m:r>
                          <a:rPr lang="en-US" sz="3000" b="1" i="1" smtClean="0">
                            <a:latin typeface="Cambria Math" panose="02040503050406030204" pitchFamily="18" charset="0"/>
                            <a:ea typeface="Open Sans"/>
                            <a:cs typeface="Open Sans"/>
                            <a:sym typeface="Open Sans"/>
                          </a:rPr>
                          <m:t>𝑵</m:t>
                        </m:r>
                      </m:sub>
                    </m:sSub>
                    <m:sSub>
                      <m:sSubPr>
                        <m:ctrlPr>
                          <a:rPr lang="en-PH" sz="3000" b="1" i="1" smtClean="0">
                            <a:latin typeface="Cambria Math" panose="02040503050406030204" pitchFamily="18" charset="0"/>
                            <a:ea typeface="Open Sans"/>
                            <a:cs typeface="Open Sans"/>
                            <a:sym typeface="Open Sans"/>
                          </a:rPr>
                        </m:ctrlPr>
                      </m:sSubPr>
                      <m:e>
                        <m:r>
                          <a:rPr lang="en-US" sz="3000" b="1" i="1" smtClean="0">
                            <a:latin typeface="Cambria Math" panose="02040503050406030204" pitchFamily="18" charset="0"/>
                            <a:ea typeface="Open Sans"/>
                            <a:cs typeface="Open Sans"/>
                            <a:sym typeface="Open Sans"/>
                          </a:rPr>
                          <m:t>𝑪</m:t>
                        </m:r>
                      </m:e>
                      <m:sub>
                        <m:r>
                          <a:rPr lang="en-US" sz="3000" b="1" i="1" smtClean="0">
                            <a:latin typeface="Cambria Math" panose="02040503050406030204" pitchFamily="18" charset="0"/>
                            <a:ea typeface="Open Sans"/>
                            <a:cs typeface="Open Sans"/>
                            <a:sym typeface="Open Sans"/>
                          </a:rPr>
                          <m:t>𝒏</m:t>
                        </m:r>
                      </m:sub>
                    </m:sSub>
                  </m:oMath>
                </a14:m>
                <a:r>
                  <a:rPr lang="en-PH" sz="3000" dirty="0" smtClean="0">
                    <a:latin typeface="Noticia Text" panose="02000503060000020004" pitchFamily="2" charset="0"/>
                    <a:ea typeface="Open Sans"/>
                    <a:cs typeface="Open Sans"/>
                    <a:sym typeface="Open Sans"/>
                  </a:rPr>
                  <a:t>, where </a:t>
                </a:r>
                <a:r>
                  <a:rPr lang="en-PH" sz="3000" b="1" dirty="0" smtClean="0">
                    <a:latin typeface="Noticia Text" panose="02000503060000020004" pitchFamily="2" charset="0"/>
                    <a:ea typeface="Open Sans"/>
                    <a:cs typeface="Open Sans"/>
                    <a:sym typeface="Open Sans"/>
                  </a:rPr>
                  <a:t>N</a:t>
                </a:r>
                <a:r>
                  <a:rPr lang="en-PH" sz="3000" dirty="0" smtClean="0">
                    <a:latin typeface="Noticia Text" panose="02000503060000020004" pitchFamily="2" charset="0"/>
                    <a:ea typeface="Open Sans"/>
                    <a:cs typeface="Open Sans"/>
                    <a:sym typeface="Open Sans"/>
                  </a:rPr>
                  <a:t> is the population size and </a:t>
                </a:r>
                <a:r>
                  <a:rPr lang="en-PH" sz="3000" b="1" dirty="0" smtClean="0">
                    <a:latin typeface="Noticia Text" panose="02000503060000020004" pitchFamily="2" charset="0"/>
                    <a:ea typeface="Open Sans"/>
                    <a:cs typeface="Open Sans"/>
                    <a:sym typeface="Open Sans"/>
                  </a:rPr>
                  <a:t>n</a:t>
                </a:r>
                <a:r>
                  <a:rPr lang="en-PH" sz="3000" dirty="0" smtClean="0">
                    <a:latin typeface="Noticia Text" panose="02000503060000020004" pitchFamily="2" charset="0"/>
                    <a:ea typeface="Open Sans"/>
                    <a:cs typeface="Open Sans"/>
                    <a:sym typeface="Open Sans"/>
                  </a:rPr>
                  <a:t> is the sample size.</a:t>
                </a:r>
                <a:endParaRPr lang="en-PH" sz="3000" dirty="0">
                  <a:latin typeface="Noticia Text" panose="02000503060000020004" pitchFamily="2" charset="0"/>
                  <a:ea typeface="Open Sans"/>
                  <a:cs typeface="Open Sans"/>
                  <a:sym typeface="Open Sans"/>
                </a:endParaRPr>
              </a:p>
              <a:p>
                <a:pPr lvl="0" algn="ctr"/>
                <a:r>
                  <a:rPr lang="en-US" sz="3000" dirty="0">
                    <a:latin typeface="Noticia Text" panose="02000503060000020004" pitchFamily="2" charset="0"/>
                    <a:ea typeface="Open Sans"/>
                    <a:cs typeface="Open Sans"/>
                    <a:sym typeface="Open Sans"/>
                  </a:rPr>
                  <a:t>In this case N= 5 and n= 2</a:t>
                </a:r>
              </a:p>
              <a:p>
                <a:pPr lvl="0" algn="ctr"/>
                <a14:m>
                  <m:oMath xmlns:m="http://schemas.openxmlformats.org/officeDocument/2006/math">
                    <m:sSub>
                      <m:sSubPr>
                        <m:ctrlPr>
                          <a:rPr lang="en-US" sz="3000" b="1" i="1">
                            <a:latin typeface="Cambria Math" panose="02040503050406030204" pitchFamily="18" charset="0"/>
                            <a:ea typeface="Open Sans"/>
                            <a:cs typeface="Open Sans"/>
                            <a:sym typeface="Open Sans"/>
                          </a:rPr>
                        </m:ctrlPr>
                      </m:sSubPr>
                      <m:e>
                        <m:r>
                          <a:rPr lang="en-US" sz="3000" b="1" i="1" smtClean="0">
                            <a:solidFill>
                              <a:schemeClr val="bg1"/>
                            </a:solidFill>
                            <a:latin typeface="Cambria Math" panose="02040503050406030204" pitchFamily="18" charset="0"/>
                            <a:ea typeface="Open Sans"/>
                            <a:cs typeface="Open Sans"/>
                            <a:sym typeface="Open Sans"/>
                          </a:rPr>
                          <m:t>𝒃</m:t>
                        </m:r>
                      </m:e>
                      <m:sub>
                        <m:r>
                          <a:rPr lang="en-US" sz="3000" b="1" i="1">
                            <a:latin typeface="Cambria Math" panose="02040503050406030204" pitchFamily="18" charset="0"/>
                            <a:ea typeface="Open Sans"/>
                            <a:cs typeface="Open Sans"/>
                            <a:sym typeface="Open Sans"/>
                          </a:rPr>
                          <m:t>𝑵</m:t>
                        </m:r>
                      </m:sub>
                    </m:sSub>
                    <m:sSub>
                      <m:sSubPr>
                        <m:ctrlPr>
                          <a:rPr lang="en-US" sz="3000" b="1" i="1">
                            <a:latin typeface="Cambria Math" panose="02040503050406030204" pitchFamily="18" charset="0"/>
                            <a:ea typeface="Open Sans"/>
                            <a:cs typeface="Open Sans"/>
                            <a:sym typeface="Open Sans"/>
                          </a:rPr>
                        </m:ctrlPr>
                      </m:sSubPr>
                      <m:e>
                        <m:r>
                          <a:rPr lang="en-US" sz="3000" b="1" i="1">
                            <a:latin typeface="Cambria Math" panose="02040503050406030204" pitchFamily="18" charset="0"/>
                            <a:ea typeface="Open Sans"/>
                            <a:cs typeface="Open Sans"/>
                            <a:sym typeface="Open Sans"/>
                          </a:rPr>
                          <m:t>𝑪</m:t>
                        </m:r>
                      </m:e>
                      <m:sub>
                        <m:r>
                          <a:rPr lang="en-US" sz="3000" b="1" i="1">
                            <a:latin typeface="Cambria Math" panose="02040503050406030204" pitchFamily="18" charset="0"/>
                            <a:ea typeface="Open Sans"/>
                            <a:cs typeface="Open Sans"/>
                            <a:sym typeface="Open Sans"/>
                          </a:rPr>
                          <m:t>𝒏</m:t>
                        </m:r>
                      </m:sub>
                    </m:sSub>
                    <m:r>
                      <a:rPr lang="en-US" sz="3000" b="1" i="1">
                        <a:latin typeface="Cambria Math" panose="02040503050406030204" pitchFamily="18" charset="0"/>
                        <a:ea typeface="Open Sans"/>
                        <a:cs typeface="Open Sans"/>
                        <a:sym typeface="Open Sans"/>
                      </a:rPr>
                      <m:t>=</m:t>
                    </m:r>
                    <m:f>
                      <m:fPr>
                        <m:ctrlPr>
                          <a:rPr lang="en-US" sz="3000" b="1" i="1">
                            <a:latin typeface="Cambria Math" panose="02040503050406030204" pitchFamily="18" charset="0"/>
                            <a:ea typeface="Open Sans"/>
                            <a:cs typeface="Open Sans"/>
                            <a:sym typeface="Open Sans"/>
                          </a:rPr>
                        </m:ctrlPr>
                      </m:fPr>
                      <m:num>
                        <m:r>
                          <a:rPr lang="en-US" sz="3000" b="1" i="1">
                            <a:latin typeface="Cambria Math" panose="02040503050406030204" pitchFamily="18" charset="0"/>
                            <a:ea typeface="Open Sans"/>
                            <a:cs typeface="Open Sans"/>
                            <a:sym typeface="Open Sans"/>
                          </a:rPr>
                          <m:t>𝑵</m:t>
                        </m:r>
                        <m:r>
                          <a:rPr lang="en-US" sz="3000" b="1" i="1">
                            <a:latin typeface="Cambria Math" panose="02040503050406030204" pitchFamily="18" charset="0"/>
                            <a:ea typeface="Cambria Math" panose="02040503050406030204" pitchFamily="18" charset="0"/>
                            <a:cs typeface="Open Sans"/>
                            <a:sym typeface="Open Sans"/>
                          </a:rPr>
                          <m:t>!</m:t>
                        </m:r>
                      </m:num>
                      <m:den>
                        <m:r>
                          <a:rPr lang="en-US" sz="3000" b="1" i="1">
                            <a:latin typeface="Cambria Math" panose="02040503050406030204" pitchFamily="18" charset="0"/>
                            <a:ea typeface="Open Sans"/>
                            <a:cs typeface="Open Sans"/>
                            <a:sym typeface="Open Sans"/>
                          </a:rPr>
                          <m:t>𝒏</m:t>
                        </m:r>
                        <m:r>
                          <a:rPr lang="en-US" sz="3000" b="1" i="1">
                            <a:latin typeface="Cambria Math" panose="02040503050406030204" pitchFamily="18" charset="0"/>
                            <a:ea typeface="Cambria Math" panose="02040503050406030204" pitchFamily="18" charset="0"/>
                            <a:cs typeface="Open Sans"/>
                            <a:sym typeface="Open Sans"/>
                          </a:rPr>
                          <m:t>!(</m:t>
                        </m:r>
                        <m:r>
                          <a:rPr lang="en-US" sz="3000" b="1" i="1">
                            <a:latin typeface="Cambria Math" panose="02040503050406030204" pitchFamily="18" charset="0"/>
                            <a:ea typeface="Cambria Math" panose="02040503050406030204" pitchFamily="18" charset="0"/>
                            <a:cs typeface="Open Sans"/>
                            <a:sym typeface="Open Sans"/>
                          </a:rPr>
                          <m:t>𝑵</m:t>
                        </m:r>
                        <m:r>
                          <a:rPr lang="en-US" sz="3000" b="1" i="1">
                            <a:latin typeface="Cambria Math" panose="02040503050406030204" pitchFamily="18" charset="0"/>
                            <a:ea typeface="Cambria Math" panose="02040503050406030204" pitchFamily="18" charset="0"/>
                            <a:cs typeface="Open Sans"/>
                            <a:sym typeface="Open Sans"/>
                          </a:rPr>
                          <m:t>−</m:t>
                        </m:r>
                        <m:r>
                          <a:rPr lang="en-US" sz="3000" b="1" i="1">
                            <a:latin typeface="Cambria Math" panose="02040503050406030204" pitchFamily="18" charset="0"/>
                            <a:ea typeface="Cambria Math" panose="02040503050406030204" pitchFamily="18" charset="0"/>
                            <a:cs typeface="Open Sans"/>
                            <a:sym typeface="Open Sans"/>
                          </a:rPr>
                          <m:t>𝒏</m:t>
                        </m:r>
                        <m:r>
                          <a:rPr lang="en-US" sz="3000" b="1" i="1">
                            <a:latin typeface="Cambria Math" panose="02040503050406030204" pitchFamily="18" charset="0"/>
                            <a:ea typeface="Cambria Math" panose="02040503050406030204" pitchFamily="18" charset="0"/>
                            <a:cs typeface="Open Sans"/>
                            <a:sym typeface="Open Sans"/>
                          </a:rPr>
                          <m:t>)!</m:t>
                        </m:r>
                      </m:den>
                    </m:f>
                  </m:oMath>
                </a14:m>
                <a:r>
                  <a:rPr lang="en-US" sz="3000" dirty="0" smtClean="0">
                    <a:latin typeface="Noticia Text" panose="02000503060000020004" pitchFamily="2" charset="0"/>
                    <a:ea typeface="Open Sans"/>
                    <a:cs typeface="Open Sans"/>
                    <a:sym typeface="Open Sans"/>
                  </a:rPr>
                  <a:t> or </a:t>
                </a:r>
                <a14:m>
                  <m:oMath xmlns:m="http://schemas.openxmlformats.org/officeDocument/2006/math">
                    <m:sSub>
                      <m:sSubPr>
                        <m:ctrlPr>
                          <a:rPr lang="en-PH" sz="3000" b="1" i="1">
                            <a:latin typeface="Cambria Math" panose="02040503050406030204" pitchFamily="18" charset="0"/>
                            <a:ea typeface="Open Sans"/>
                            <a:cs typeface="Open Sans"/>
                            <a:sym typeface="Open Sans"/>
                          </a:rPr>
                        </m:ctrlPr>
                      </m:sSubPr>
                      <m:e>
                        <m:r>
                          <a:rPr lang="en-US" sz="3000" b="1" i="1">
                            <a:solidFill>
                              <a:schemeClr val="bg1"/>
                            </a:solidFill>
                            <a:latin typeface="Cambria Math" panose="02040503050406030204" pitchFamily="18" charset="0"/>
                            <a:ea typeface="Open Sans"/>
                            <a:cs typeface="Open Sans"/>
                            <a:sym typeface="Open Sans"/>
                          </a:rPr>
                          <m:t>𝒃</m:t>
                        </m:r>
                      </m:e>
                      <m:sub>
                        <m:r>
                          <a:rPr lang="en-US" sz="3000" b="1" i="1" smtClean="0">
                            <a:solidFill>
                              <a:schemeClr val="tx1"/>
                            </a:solidFill>
                            <a:latin typeface="Cambria Math" panose="02040503050406030204" pitchFamily="18" charset="0"/>
                            <a:ea typeface="Open Sans"/>
                            <a:cs typeface="Open Sans"/>
                            <a:sym typeface="Open Sans"/>
                          </a:rPr>
                          <m:t>𝟓</m:t>
                        </m:r>
                      </m:sub>
                    </m:sSub>
                    <m:sSub>
                      <m:sSubPr>
                        <m:ctrlPr>
                          <a:rPr lang="en-PH" sz="3000" b="1" i="1">
                            <a:latin typeface="Cambria Math" panose="02040503050406030204" pitchFamily="18" charset="0"/>
                            <a:ea typeface="Open Sans"/>
                            <a:cs typeface="Open Sans"/>
                            <a:sym typeface="Open Sans"/>
                          </a:rPr>
                        </m:ctrlPr>
                      </m:sSubPr>
                      <m:e>
                        <m:r>
                          <a:rPr lang="en-US" sz="3000" b="1" i="1">
                            <a:latin typeface="Cambria Math" panose="02040503050406030204" pitchFamily="18" charset="0"/>
                            <a:ea typeface="Open Sans"/>
                            <a:cs typeface="Open Sans"/>
                            <a:sym typeface="Open Sans"/>
                          </a:rPr>
                          <m:t>𝑪</m:t>
                        </m:r>
                      </m:e>
                      <m:sub>
                        <m:r>
                          <a:rPr lang="en-US" sz="3000" b="1" i="1" smtClean="0">
                            <a:latin typeface="Cambria Math" panose="02040503050406030204" pitchFamily="18" charset="0"/>
                            <a:ea typeface="Open Sans"/>
                            <a:cs typeface="Open Sans"/>
                            <a:sym typeface="Open Sans"/>
                          </a:rPr>
                          <m:t>𝟑</m:t>
                        </m:r>
                      </m:sub>
                    </m:sSub>
                  </m:oMath>
                </a14:m>
                <a:r>
                  <a:rPr lang="en-US" sz="3000" dirty="0" smtClean="0">
                    <a:latin typeface="Noticia Text" panose="02000503060000020004" pitchFamily="2" charset="0"/>
                    <a:ea typeface="Open Sans"/>
                    <a:cs typeface="Open Sans"/>
                    <a:sym typeface="Open Sans"/>
                  </a:rPr>
                  <a:t>= 10</a:t>
                </a:r>
                <a:endParaRPr lang="en-US" sz="3000" dirty="0">
                  <a:latin typeface="Noticia Text" panose="02000503060000020004" pitchFamily="2" charset="0"/>
                  <a:ea typeface="Open Sans"/>
                  <a:cs typeface="Open Sans"/>
                  <a:sym typeface="Open Sans"/>
                </a:endParaRPr>
              </a:p>
              <a:p>
                <a:pPr lvl="0" algn="ctr"/>
                <a:r>
                  <a:rPr lang="en-US" sz="3000" dirty="0">
                    <a:latin typeface="Noticia Text" panose="02000503060000020004" pitchFamily="2" charset="0"/>
                    <a:ea typeface="Open Sans"/>
                    <a:cs typeface="Open Sans"/>
                    <a:sym typeface="Open Sans"/>
                  </a:rPr>
                  <a:t>So, there are 10 possible samples to be </a:t>
                </a:r>
                <a:r>
                  <a:rPr lang="en-US" sz="3000" dirty="0" smtClean="0">
                    <a:latin typeface="Noticia Text" panose="02000503060000020004" pitchFamily="2" charset="0"/>
                    <a:ea typeface="Open Sans"/>
                    <a:cs typeface="Open Sans"/>
                    <a:sym typeface="Open Sans"/>
                  </a:rPr>
                  <a:t>drawn.</a:t>
                </a:r>
                <a:endParaRPr lang="en-PH" sz="3000" dirty="0" smtClean="0">
                  <a:latin typeface="Noticia Text" panose="02000503060000020004" pitchFamily="2" charset="0"/>
                  <a:ea typeface="Open Sans"/>
                  <a:cs typeface="Open Sans"/>
                  <a:sym typeface="Open Sans"/>
                </a:endParaRP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355600" y="1564640"/>
                <a:ext cx="11633200" cy="5151120"/>
              </a:xfrm>
              <a:prstGeom prst="rect">
                <a:avLst/>
              </a:prstGeom>
              <a:blipFill>
                <a:blip r:embed="rId3"/>
                <a:stretch>
                  <a:fillRect l="-1467" t="-710" r="-1833" b="-118"/>
                </a:stretch>
              </a:blipFill>
              <a:ln>
                <a:noFill/>
              </a:ln>
            </p:spPr>
            <p:txBody>
              <a:bodyPr/>
              <a:lstStyle/>
              <a:p>
                <a:r>
                  <a:rPr lang="en-US">
                    <a:noFill/>
                  </a:rPr>
                  <a:t> </a:t>
                </a:r>
              </a:p>
            </p:txBody>
          </p:sp>
        </mc:Fallback>
      </mc:AlternateContent>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6699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1" end="1"/>
                                            </p:txEl>
                                          </p:spTgt>
                                        </p:tgtEl>
                                        <p:attrNameLst>
                                          <p:attrName>style.visibility</p:attrName>
                                        </p:attrNameLst>
                                      </p:cBhvr>
                                      <p:to>
                                        <p:strVal val="visible"/>
                                      </p:to>
                                    </p:set>
                                    <p:animEffect transition="in" filter="barn(inVertical)">
                                      <p:cBhvr>
                                        <p:cTn id="12" dur="500"/>
                                        <p:tgtEl>
                                          <p:spTgt spid="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5">
                                            <p:txEl>
                                              <p:pRg st="2" end="2"/>
                                            </p:txEl>
                                          </p:spTgt>
                                        </p:tgtEl>
                                        <p:attrNameLst>
                                          <p:attrName>style.visibility</p:attrName>
                                        </p:attrNameLst>
                                      </p:cBhvr>
                                      <p:to>
                                        <p:strVal val="visible"/>
                                      </p:to>
                                    </p:set>
                                    <p:animEffect transition="in" filter="barn(inVertical)">
                                      <p:cBhvr>
                                        <p:cTn id="17" dur="500"/>
                                        <p:tgtEl>
                                          <p:spTgt spid="3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85">
                                            <p:txEl>
                                              <p:pRg st="3" end="3"/>
                                            </p:txEl>
                                          </p:spTgt>
                                        </p:tgtEl>
                                        <p:attrNameLst>
                                          <p:attrName>style.visibility</p:attrName>
                                        </p:attrNameLst>
                                      </p:cBhvr>
                                      <p:to>
                                        <p:strVal val="visible"/>
                                      </p:to>
                                    </p:set>
                                    <p:animEffect transition="in" filter="barn(inVertical)">
                                      <p:cBhvr>
                                        <p:cTn id="22" dur="500"/>
                                        <p:tgtEl>
                                          <p:spTgt spid="3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85">
                                            <p:txEl>
                                              <p:pRg st="4" end="4"/>
                                            </p:txEl>
                                          </p:spTgt>
                                        </p:tgtEl>
                                        <p:attrNameLst>
                                          <p:attrName>style.visibility</p:attrName>
                                        </p:attrNameLst>
                                      </p:cBhvr>
                                      <p:to>
                                        <p:strVal val="visible"/>
                                      </p:to>
                                    </p:set>
                                    <p:animEffect transition="in" filter="barn(inVertical)">
                                      <p:cBhvr>
                                        <p:cTn id="27" dur="500"/>
                                        <p:tgtEl>
                                          <p:spTgt spid="3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590977"/>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5255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Random Sampling</a:t>
            </a:r>
          </a:p>
          <a:p>
            <a:pPr marL="0" lvl="0" indent="0" algn="l" rtl="0">
              <a:spcBef>
                <a:spcPts val="0"/>
              </a:spcBef>
              <a:spcAft>
                <a:spcPts val="0"/>
              </a:spcAft>
              <a:buNone/>
            </a:pPr>
            <a:r>
              <a:rPr lang="en-PH" sz="2000" dirty="0" smtClean="0">
                <a:latin typeface="Noticia Text" panose="02000503060000020004" pitchFamily="2" charset="0"/>
                <a:ea typeface="Open Sans"/>
                <a:cs typeface="Open Sans"/>
                <a:sym typeface="Open Sans"/>
              </a:rPr>
              <a:t>It is a sampling method of choosing representatives from the population wherein every sample has an equal chance of being selected. Accurate data can be collected using random sampling techniques.</a:t>
            </a:r>
            <a:endParaRPr lang="en-PH" sz="2000" dirty="0">
              <a:latin typeface="Noticia Text" panose="02000503060000020004" pitchFamily="2" charset="0"/>
              <a:ea typeface="Open Sans"/>
              <a:cs typeface="Open Sans"/>
              <a:sym typeface="Open Sans"/>
            </a:endParaRP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429000"/>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smtClean="0">
                <a:latin typeface="Noticia Text" panose="02000503060000020004" pitchFamily="2" charset="0"/>
                <a:ea typeface="Open Sans"/>
                <a:cs typeface="Open Sans"/>
                <a:sym typeface="Open Sans"/>
              </a:rPr>
              <a:t>Different Types of Random Sampling:</a:t>
            </a:r>
            <a:endParaRPr lang="en-PH" sz="3000" b="1" dirty="0">
              <a:latin typeface="Noticia Text" panose="02000503060000020004" pitchFamily="2" charset="0"/>
              <a:ea typeface="Open Sans"/>
              <a:cs typeface="Open Sans"/>
              <a:sym typeface="Open Sans"/>
            </a:endParaRPr>
          </a:p>
          <a:p>
            <a:pPr marL="457200" lvl="0" indent="-457200" algn="l" rtl="0">
              <a:spcBef>
                <a:spcPts val="0"/>
              </a:spcBef>
              <a:spcAft>
                <a:spcPts val="0"/>
              </a:spcAft>
              <a:buFont typeface="Arial" panose="020B0604020202020204" pitchFamily="34" charset="0"/>
              <a:buChar char="•"/>
            </a:pPr>
            <a:r>
              <a:rPr lang="en-PH" sz="3000" dirty="0" smtClean="0">
                <a:latin typeface="Noticia Text" panose="02000503060000020004" pitchFamily="2" charset="0"/>
                <a:ea typeface="Open Sans"/>
                <a:cs typeface="Open Sans"/>
                <a:sym typeface="Open Sans"/>
              </a:rPr>
              <a:t>Simple Random Sampling/Lottery Sampling</a:t>
            </a:r>
          </a:p>
          <a:p>
            <a:pPr marL="457200" lvl="0" indent="-457200" algn="l" rtl="0">
              <a:spcBef>
                <a:spcPts val="0"/>
              </a:spcBef>
              <a:spcAft>
                <a:spcPts val="0"/>
              </a:spcAft>
              <a:buFont typeface="Arial" panose="020B0604020202020204" pitchFamily="34" charset="0"/>
              <a:buChar char="•"/>
            </a:pPr>
            <a:r>
              <a:rPr lang="en-PH" sz="3000" dirty="0" smtClean="0">
                <a:latin typeface="Noticia Text" panose="02000503060000020004" pitchFamily="2" charset="0"/>
                <a:ea typeface="Open Sans"/>
                <a:cs typeface="Open Sans"/>
                <a:sym typeface="Open Sans"/>
              </a:rPr>
              <a:t>Stratified Random Sampling</a:t>
            </a:r>
          </a:p>
          <a:p>
            <a:pPr marL="457200" lvl="0" indent="-457200" algn="l" rtl="0">
              <a:spcBef>
                <a:spcPts val="0"/>
              </a:spcBef>
              <a:spcAft>
                <a:spcPts val="0"/>
              </a:spcAft>
              <a:buFont typeface="Arial" panose="020B0604020202020204" pitchFamily="34" charset="0"/>
              <a:buChar char="•"/>
            </a:pPr>
            <a:r>
              <a:rPr lang="en-PH" sz="3000" dirty="0" smtClean="0">
                <a:latin typeface="Noticia Text" panose="02000503060000020004" pitchFamily="2" charset="0"/>
                <a:ea typeface="Open Sans"/>
                <a:cs typeface="Open Sans"/>
                <a:sym typeface="Open Sans"/>
              </a:rPr>
              <a:t>Cluster Sampling</a:t>
            </a:r>
          </a:p>
          <a:p>
            <a:pPr marL="457200" lvl="0" indent="-457200" algn="l" rtl="0">
              <a:spcBef>
                <a:spcPts val="0"/>
              </a:spcBef>
              <a:spcAft>
                <a:spcPts val="0"/>
              </a:spcAft>
              <a:buFont typeface="Arial" panose="020B0604020202020204" pitchFamily="34" charset="0"/>
              <a:buChar char="•"/>
            </a:pPr>
            <a:r>
              <a:rPr lang="en-PH" sz="3000" dirty="0" smtClean="0">
                <a:latin typeface="Noticia Text" panose="02000503060000020004" pitchFamily="2" charset="0"/>
                <a:ea typeface="Open Sans"/>
                <a:cs typeface="Open Sans"/>
                <a:sym typeface="Open Sans"/>
              </a:rPr>
              <a:t>Systematic Random Sampling</a:t>
            </a:r>
            <a:endParaRPr lang="en-PH" sz="3000" dirty="0">
              <a:latin typeface="Noticia Text" panose="02000503060000020004" pitchFamily="2" charset="0"/>
              <a:ea typeface="Open Sans"/>
              <a:cs typeface="Open Sans"/>
              <a:sym typeface="Open Sans"/>
            </a:endParaRPr>
          </a:p>
          <a:p>
            <a:pPr marL="457200" lvl="0" indent="-457200" algn="l" rtl="0">
              <a:spcBef>
                <a:spcPts val="0"/>
              </a:spcBef>
              <a:spcAft>
                <a:spcPts val="0"/>
              </a:spcAft>
              <a:buFont typeface="Arial" panose="020B0604020202020204" pitchFamily="34" charset="0"/>
              <a:buChar char="•"/>
            </a:pPr>
            <a:r>
              <a:rPr lang="en-PH" sz="3000" dirty="0" smtClean="0">
                <a:latin typeface="Noticia Text" panose="02000503060000020004" pitchFamily="2" charset="0"/>
                <a:ea typeface="Open Sans"/>
                <a:cs typeface="Open Sans"/>
                <a:sym typeface="Open Sans"/>
              </a:rPr>
              <a:t>Multi-stage Sampling</a:t>
            </a: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3</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70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8">
                                            <p:txEl>
                                              <p:pRg st="0" end="0"/>
                                            </p:txEl>
                                          </p:spTgt>
                                        </p:tgtEl>
                                        <p:attrNameLst>
                                          <p:attrName>style.visibility</p:attrName>
                                        </p:attrNameLst>
                                      </p:cBhvr>
                                      <p:to>
                                        <p:strVal val="visible"/>
                                      </p:to>
                                    </p:set>
                                    <p:anim calcmode="lin" valueType="num">
                                      <p:cBhvr additive="base">
                                        <p:cTn id="23"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8">
                                            <p:txEl>
                                              <p:pRg st="1" end="1"/>
                                            </p:txEl>
                                          </p:spTgt>
                                        </p:tgtEl>
                                        <p:attrNameLst>
                                          <p:attrName>style.visibility</p:attrName>
                                        </p:attrNameLst>
                                      </p:cBhvr>
                                      <p:to>
                                        <p:strVal val="visible"/>
                                      </p:to>
                                    </p:set>
                                    <p:anim calcmode="lin" valueType="num">
                                      <p:cBhvr additive="base">
                                        <p:cTn id="29" dur="500" fill="hold"/>
                                        <p:tgtEl>
                                          <p:spTgt spid="38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88">
                                            <p:txEl>
                                              <p:pRg st="2" end="2"/>
                                            </p:txEl>
                                          </p:spTgt>
                                        </p:tgtEl>
                                        <p:attrNameLst>
                                          <p:attrName>style.visibility</p:attrName>
                                        </p:attrNameLst>
                                      </p:cBhvr>
                                      <p:to>
                                        <p:strVal val="visible"/>
                                      </p:to>
                                    </p:set>
                                    <p:anim calcmode="lin" valueType="num">
                                      <p:cBhvr additive="base">
                                        <p:cTn id="35" dur="500" fill="hold"/>
                                        <p:tgtEl>
                                          <p:spTgt spid="388">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88">
                                            <p:txEl>
                                              <p:pRg st="3" end="3"/>
                                            </p:txEl>
                                          </p:spTgt>
                                        </p:tgtEl>
                                        <p:attrNameLst>
                                          <p:attrName>style.visibility</p:attrName>
                                        </p:attrNameLst>
                                      </p:cBhvr>
                                      <p:to>
                                        <p:strVal val="visible"/>
                                      </p:to>
                                    </p:set>
                                    <p:anim calcmode="lin" valueType="num">
                                      <p:cBhvr additive="base">
                                        <p:cTn id="41" dur="500" fill="hold"/>
                                        <p:tgtEl>
                                          <p:spTgt spid="38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88">
                                            <p:txEl>
                                              <p:pRg st="4" end="4"/>
                                            </p:txEl>
                                          </p:spTgt>
                                        </p:tgtEl>
                                        <p:attrNameLst>
                                          <p:attrName>style.visibility</p:attrName>
                                        </p:attrNameLst>
                                      </p:cBhvr>
                                      <p:to>
                                        <p:strVal val="visible"/>
                                      </p:to>
                                    </p:set>
                                    <p:anim calcmode="lin" valueType="num">
                                      <p:cBhvr additive="base">
                                        <p:cTn id="47" dur="500" fill="hold"/>
                                        <p:tgtEl>
                                          <p:spTgt spid="388">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88">
                                            <p:txEl>
                                              <p:pRg st="5" end="5"/>
                                            </p:txEl>
                                          </p:spTgt>
                                        </p:tgtEl>
                                        <p:attrNameLst>
                                          <p:attrName>style.visibility</p:attrName>
                                        </p:attrNameLst>
                                      </p:cBhvr>
                                      <p:to>
                                        <p:strVal val="visible"/>
                                      </p:to>
                                    </p:set>
                                    <p:anim calcmode="lin" valueType="num">
                                      <p:cBhvr additive="base">
                                        <p:cTn id="53" dur="500" fill="hold"/>
                                        <p:tgtEl>
                                          <p:spTgt spid="388">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8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r>
              <a:rPr lang="en-US" sz="3000" dirty="0" smtClean="0">
                <a:latin typeface="Noticia Text" panose="02000503060000020004" pitchFamily="2" charset="0"/>
                <a:ea typeface="Open Sans"/>
                <a:cs typeface="Open Sans"/>
                <a:sym typeface="Open Sans"/>
              </a:rPr>
              <a:t>2. </a:t>
            </a:r>
            <a:r>
              <a:rPr lang="en-PH" sz="3000" dirty="0">
                <a:latin typeface="Noticia Text" panose="02000503060000020004" pitchFamily="2" charset="0"/>
                <a:ea typeface="Open Sans"/>
                <a:cs typeface="Open Sans"/>
                <a:sym typeface="Open Sans"/>
              </a:rPr>
              <a:t>List all the possible samples and compute the mean of each </a:t>
            </a:r>
            <a:r>
              <a:rPr lang="en-PH" sz="3000" dirty="0" smtClean="0">
                <a:latin typeface="Noticia Text" panose="02000503060000020004" pitchFamily="2" charset="0"/>
                <a:ea typeface="Open Sans"/>
                <a:cs typeface="Open Sans"/>
                <a:sym typeface="Open Sans"/>
              </a:rPr>
              <a:t>sample</a:t>
            </a:r>
            <a:r>
              <a:rPr lang="en-PH" sz="3000" dirty="0">
                <a:latin typeface="Noticia Text" panose="02000503060000020004" pitchFamily="2" charset="0"/>
                <a:ea typeface="Open Sans"/>
                <a:cs typeface="Open Sans"/>
                <a:sym typeface="Open Sans"/>
              </a:rPr>
              <a:t>. </a:t>
            </a:r>
            <a:r>
              <a:rPr lang="en-PH" sz="3000" dirty="0" smtClean="0">
                <a:latin typeface="Noticia Text" panose="02000503060000020004" pitchFamily="2" charset="0"/>
                <a:ea typeface="Open Sans"/>
                <a:cs typeface="Open Sans"/>
                <a:sym typeface="Open Sans"/>
              </a:rPr>
              <a:t>			86	88	90	95	98</a:t>
            </a: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2684461"/>
              </p:ext>
            </p:extLst>
          </p:nvPr>
        </p:nvGraphicFramePr>
        <p:xfrm>
          <a:off x="2270760" y="2552244"/>
          <a:ext cx="8128000" cy="4079240"/>
        </p:xfrm>
        <a:graphic>
          <a:graphicData uri="http://schemas.openxmlformats.org/drawingml/2006/table">
            <a:tbl>
              <a:tblPr firstRow="1" bandRow="1">
                <a:tableStyleId>{B16B6F03-EBD7-4A84-A0D0-369802B93B1D}</a:tableStyleId>
              </a:tblPr>
              <a:tblGrid>
                <a:gridCol w="4064000">
                  <a:extLst>
                    <a:ext uri="{9D8B030D-6E8A-4147-A177-3AD203B41FA5}">
                      <a16:colId xmlns:a16="http://schemas.microsoft.com/office/drawing/2014/main" val="3839185640"/>
                    </a:ext>
                  </a:extLst>
                </a:gridCol>
                <a:gridCol w="4064000">
                  <a:extLst>
                    <a:ext uri="{9D8B030D-6E8A-4147-A177-3AD203B41FA5}">
                      <a16:colId xmlns:a16="http://schemas.microsoft.com/office/drawing/2014/main" val="3006777824"/>
                    </a:ext>
                  </a:extLst>
                </a:gridCol>
              </a:tblGrid>
              <a:tr h="370840">
                <a:tc>
                  <a:txBody>
                    <a:bodyPr/>
                    <a:lstStyle/>
                    <a:p>
                      <a:pPr algn="ctr"/>
                      <a:r>
                        <a:rPr lang="en-US" sz="1800" b="1" dirty="0" smtClean="0">
                          <a:latin typeface="Noticia Text" panose="02000503060000020004" pitchFamily="2" charset="0"/>
                        </a:rPr>
                        <a:t>Sample</a:t>
                      </a:r>
                      <a:endParaRPr lang="en-US" sz="1800" b="1" dirty="0">
                        <a:latin typeface="Noticia Text" panose="02000503060000020004" pitchFamily="2" charset="0"/>
                      </a:endParaRPr>
                    </a:p>
                  </a:txBody>
                  <a:tcPr/>
                </a:tc>
                <a:tc>
                  <a:txBody>
                    <a:bodyPr/>
                    <a:lstStyle/>
                    <a:p>
                      <a:pPr algn="ctr"/>
                      <a:r>
                        <a:rPr lang="en-US" sz="1800" b="1" dirty="0" smtClean="0">
                          <a:latin typeface="Noticia Text" panose="02000503060000020004" pitchFamily="2" charset="0"/>
                        </a:rPr>
                        <a:t>Mean</a:t>
                      </a:r>
                      <a:endParaRPr lang="en-US" sz="1800" b="1" dirty="0">
                        <a:latin typeface="Noticia Text" panose="02000503060000020004" pitchFamily="2" charset="0"/>
                      </a:endParaRPr>
                    </a:p>
                  </a:txBody>
                  <a:tcPr/>
                </a:tc>
                <a:extLst>
                  <a:ext uri="{0D108BD9-81ED-4DB2-BD59-A6C34878D82A}">
                    <a16:rowId xmlns:a16="http://schemas.microsoft.com/office/drawing/2014/main" val="2682049065"/>
                  </a:ext>
                </a:extLst>
              </a:tr>
              <a:tr h="370840">
                <a:tc>
                  <a:txBody>
                    <a:bodyPr/>
                    <a:lstStyle/>
                    <a:p>
                      <a:pPr algn="ctr"/>
                      <a:r>
                        <a:rPr lang="en-US" sz="1800" dirty="0" smtClean="0">
                          <a:latin typeface="Noticia Text" panose="02000503060000020004" pitchFamily="2" charset="0"/>
                        </a:rPr>
                        <a:t>86,</a:t>
                      </a:r>
                      <a:r>
                        <a:rPr lang="en-US" sz="1800" baseline="0" dirty="0" smtClean="0">
                          <a:latin typeface="Noticia Text" panose="02000503060000020004" pitchFamily="2" charset="0"/>
                        </a:rPr>
                        <a:t> 88, 90</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88</a:t>
                      </a:r>
                      <a:endParaRPr lang="en-US" sz="1800" dirty="0">
                        <a:latin typeface="Noticia Text" panose="02000503060000020004" pitchFamily="2" charset="0"/>
                      </a:endParaRPr>
                    </a:p>
                  </a:txBody>
                  <a:tcPr/>
                </a:tc>
                <a:extLst>
                  <a:ext uri="{0D108BD9-81ED-4DB2-BD59-A6C34878D82A}">
                    <a16:rowId xmlns:a16="http://schemas.microsoft.com/office/drawing/2014/main" val="2535926590"/>
                  </a:ext>
                </a:extLst>
              </a:tr>
              <a:tr h="370840">
                <a:tc>
                  <a:txBody>
                    <a:bodyPr/>
                    <a:lstStyle/>
                    <a:p>
                      <a:pPr algn="ctr"/>
                      <a:r>
                        <a:rPr lang="en-US" sz="1800" dirty="0" smtClean="0">
                          <a:latin typeface="Noticia Text" panose="02000503060000020004" pitchFamily="2" charset="0"/>
                        </a:rPr>
                        <a:t>86,</a:t>
                      </a:r>
                      <a:r>
                        <a:rPr lang="en-US" sz="1800" baseline="0" dirty="0" smtClean="0">
                          <a:latin typeface="Noticia Text" panose="02000503060000020004" pitchFamily="2" charset="0"/>
                        </a:rPr>
                        <a:t> 88, 95</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89.67</a:t>
                      </a:r>
                      <a:endParaRPr lang="en-US" sz="1800" dirty="0">
                        <a:latin typeface="Noticia Text" panose="02000503060000020004" pitchFamily="2" charset="0"/>
                      </a:endParaRPr>
                    </a:p>
                  </a:txBody>
                  <a:tcPr/>
                </a:tc>
                <a:extLst>
                  <a:ext uri="{0D108BD9-81ED-4DB2-BD59-A6C34878D82A}">
                    <a16:rowId xmlns:a16="http://schemas.microsoft.com/office/drawing/2014/main" val="375109854"/>
                  </a:ext>
                </a:extLst>
              </a:tr>
              <a:tr h="370840">
                <a:tc>
                  <a:txBody>
                    <a:bodyPr/>
                    <a:lstStyle/>
                    <a:p>
                      <a:pPr algn="ctr"/>
                      <a:r>
                        <a:rPr lang="en-US" sz="1800" dirty="0" smtClean="0">
                          <a:latin typeface="Noticia Text" panose="02000503060000020004" pitchFamily="2" charset="0"/>
                        </a:rPr>
                        <a:t>86,</a:t>
                      </a:r>
                      <a:r>
                        <a:rPr lang="en-US" sz="1800" baseline="0" dirty="0" smtClean="0">
                          <a:latin typeface="Noticia Text" panose="02000503060000020004" pitchFamily="2" charset="0"/>
                        </a:rPr>
                        <a:t> 88, 98</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90.67</a:t>
                      </a:r>
                      <a:endParaRPr lang="en-US" sz="1800" dirty="0">
                        <a:latin typeface="Noticia Text" panose="02000503060000020004" pitchFamily="2" charset="0"/>
                      </a:endParaRPr>
                    </a:p>
                  </a:txBody>
                  <a:tcPr/>
                </a:tc>
                <a:extLst>
                  <a:ext uri="{0D108BD9-81ED-4DB2-BD59-A6C34878D82A}">
                    <a16:rowId xmlns:a16="http://schemas.microsoft.com/office/drawing/2014/main" val="3511959040"/>
                  </a:ext>
                </a:extLst>
              </a:tr>
              <a:tr h="370840">
                <a:tc>
                  <a:txBody>
                    <a:bodyPr/>
                    <a:lstStyle/>
                    <a:p>
                      <a:pPr algn="ctr"/>
                      <a:r>
                        <a:rPr lang="en-US" sz="1800" dirty="0" smtClean="0">
                          <a:latin typeface="Noticia Text" panose="02000503060000020004" pitchFamily="2" charset="0"/>
                        </a:rPr>
                        <a:t>86, 90, 95</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90.33</a:t>
                      </a:r>
                      <a:endParaRPr lang="en-US" sz="1800" dirty="0">
                        <a:latin typeface="Noticia Text" panose="02000503060000020004" pitchFamily="2" charset="0"/>
                      </a:endParaRPr>
                    </a:p>
                  </a:txBody>
                  <a:tcPr/>
                </a:tc>
                <a:extLst>
                  <a:ext uri="{0D108BD9-81ED-4DB2-BD59-A6C34878D82A}">
                    <a16:rowId xmlns:a16="http://schemas.microsoft.com/office/drawing/2014/main" val="3302344293"/>
                  </a:ext>
                </a:extLst>
              </a:tr>
              <a:tr h="370840">
                <a:tc>
                  <a:txBody>
                    <a:bodyPr/>
                    <a:lstStyle/>
                    <a:p>
                      <a:pPr algn="ctr"/>
                      <a:r>
                        <a:rPr lang="en-US" sz="1800" dirty="0" smtClean="0">
                          <a:latin typeface="Noticia Text" panose="02000503060000020004" pitchFamily="2" charset="0"/>
                        </a:rPr>
                        <a:t>86,</a:t>
                      </a:r>
                      <a:r>
                        <a:rPr lang="en-US" sz="1800" baseline="0" dirty="0" smtClean="0">
                          <a:latin typeface="Noticia Text" panose="02000503060000020004" pitchFamily="2" charset="0"/>
                        </a:rPr>
                        <a:t> 90, 98</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91.33</a:t>
                      </a:r>
                      <a:endParaRPr lang="en-US" sz="1800" dirty="0">
                        <a:latin typeface="Noticia Text" panose="02000503060000020004" pitchFamily="2" charset="0"/>
                      </a:endParaRPr>
                    </a:p>
                  </a:txBody>
                  <a:tcPr/>
                </a:tc>
                <a:extLst>
                  <a:ext uri="{0D108BD9-81ED-4DB2-BD59-A6C34878D82A}">
                    <a16:rowId xmlns:a16="http://schemas.microsoft.com/office/drawing/2014/main" val="2500199021"/>
                  </a:ext>
                </a:extLst>
              </a:tr>
              <a:tr h="370840">
                <a:tc>
                  <a:txBody>
                    <a:bodyPr/>
                    <a:lstStyle/>
                    <a:p>
                      <a:pPr algn="ctr"/>
                      <a:r>
                        <a:rPr lang="en-US" sz="1800" dirty="0" smtClean="0">
                          <a:latin typeface="Noticia Text" panose="02000503060000020004" pitchFamily="2" charset="0"/>
                        </a:rPr>
                        <a:t>86,</a:t>
                      </a:r>
                      <a:r>
                        <a:rPr lang="en-US" sz="1800" baseline="0" dirty="0" smtClean="0">
                          <a:latin typeface="Noticia Text" panose="02000503060000020004" pitchFamily="2" charset="0"/>
                        </a:rPr>
                        <a:t> 95, 98</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93</a:t>
                      </a:r>
                      <a:endParaRPr lang="en-US" sz="1800" dirty="0">
                        <a:latin typeface="Noticia Text" panose="02000503060000020004" pitchFamily="2" charset="0"/>
                      </a:endParaRPr>
                    </a:p>
                  </a:txBody>
                  <a:tcPr/>
                </a:tc>
                <a:extLst>
                  <a:ext uri="{0D108BD9-81ED-4DB2-BD59-A6C34878D82A}">
                    <a16:rowId xmlns:a16="http://schemas.microsoft.com/office/drawing/2014/main" val="3240069635"/>
                  </a:ext>
                </a:extLst>
              </a:tr>
              <a:tr h="370840">
                <a:tc>
                  <a:txBody>
                    <a:bodyPr/>
                    <a:lstStyle/>
                    <a:p>
                      <a:pPr algn="ctr"/>
                      <a:r>
                        <a:rPr lang="en-US" sz="1800" dirty="0" smtClean="0">
                          <a:latin typeface="Noticia Text" panose="02000503060000020004" pitchFamily="2" charset="0"/>
                        </a:rPr>
                        <a:t>88,</a:t>
                      </a:r>
                      <a:r>
                        <a:rPr lang="en-US" sz="1800" baseline="0" dirty="0" smtClean="0">
                          <a:latin typeface="Noticia Text" panose="02000503060000020004" pitchFamily="2" charset="0"/>
                        </a:rPr>
                        <a:t> 90, 95</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91</a:t>
                      </a:r>
                      <a:endParaRPr lang="en-US" sz="1800" dirty="0">
                        <a:latin typeface="Noticia Text" panose="02000503060000020004" pitchFamily="2" charset="0"/>
                      </a:endParaRPr>
                    </a:p>
                  </a:txBody>
                  <a:tcPr/>
                </a:tc>
                <a:extLst>
                  <a:ext uri="{0D108BD9-81ED-4DB2-BD59-A6C34878D82A}">
                    <a16:rowId xmlns:a16="http://schemas.microsoft.com/office/drawing/2014/main" val="294460833"/>
                  </a:ext>
                </a:extLst>
              </a:tr>
              <a:tr h="370840">
                <a:tc>
                  <a:txBody>
                    <a:bodyPr/>
                    <a:lstStyle/>
                    <a:p>
                      <a:pPr algn="ctr"/>
                      <a:r>
                        <a:rPr lang="en-US" sz="1800" dirty="0" smtClean="0">
                          <a:latin typeface="Noticia Text" panose="02000503060000020004" pitchFamily="2" charset="0"/>
                        </a:rPr>
                        <a:t>88,</a:t>
                      </a:r>
                      <a:r>
                        <a:rPr lang="en-US" sz="1800" baseline="0" dirty="0" smtClean="0">
                          <a:latin typeface="Noticia Text" panose="02000503060000020004" pitchFamily="2" charset="0"/>
                        </a:rPr>
                        <a:t> 90, 98</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92</a:t>
                      </a:r>
                      <a:endParaRPr lang="en-US" sz="1800" dirty="0">
                        <a:latin typeface="Noticia Text" panose="02000503060000020004" pitchFamily="2" charset="0"/>
                      </a:endParaRPr>
                    </a:p>
                  </a:txBody>
                  <a:tcPr/>
                </a:tc>
                <a:extLst>
                  <a:ext uri="{0D108BD9-81ED-4DB2-BD59-A6C34878D82A}">
                    <a16:rowId xmlns:a16="http://schemas.microsoft.com/office/drawing/2014/main" val="3216232636"/>
                  </a:ext>
                </a:extLst>
              </a:tr>
              <a:tr h="370840">
                <a:tc>
                  <a:txBody>
                    <a:bodyPr/>
                    <a:lstStyle/>
                    <a:p>
                      <a:pPr algn="ctr"/>
                      <a:r>
                        <a:rPr lang="en-US" sz="1800" dirty="0" smtClean="0">
                          <a:latin typeface="Noticia Text" panose="02000503060000020004" pitchFamily="2" charset="0"/>
                        </a:rPr>
                        <a:t>88,</a:t>
                      </a:r>
                      <a:r>
                        <a:rPr lang="en-US" sz="1800" baseline="0" dirty="0" smtClean="0">
                          <a:latin typeface="Noticia Text" panose="02000503060000020004" pitchFamily="2" charset="0"/>
                        </a:rPr>
                        <a:t> 95, 98</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93.67</a:t>
                      </a:r>
                      <a:endParaRPr lang="en-US" sz="1800" dirty="0">
                        <a:latin typeface="Noticia Text" panose="02000503060000020004" pitchFamily="2" charset="0"/>
                      </a:endParaRPr>
                    </a:p>
                  </a:txBody>
                  <a:tcPr/>
                </a:tc>
                <a:extLst>
                  <a:ext uri="{0D108BD9-81ED-4DB2-BD59-A6C34878D82A}">
                    <a16:rowId xmlns:a16="http://schemas.microsoft.com/office/drawing/2014/main" val="1321655549"/>
                  </a:ext>
                </a:extLst>
              </a:tr>
              <a:tr h="370840">
                <a:tc>
                  <a:txBody>
                    <a:bodyPr/>
                    <a:lstStyle/>
                    <a:p>
                      <a:pPr algn="ctr"/>
                      <a:r>
                        <a:rPr lang="en-US" sz="1800" dirty="0" smtClean="0">
                          <a:latin typeface="Noticia Text" panose="02000503060000020004" pitchFamily="2" charset="0"/>
                        </a:rPr>
                        <a:t>90, 95, 98</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94.33</a:t>
                      </a:r>
                      <a:endParaRPr lang="en-US" sz="1800" dirty="0">
                        <a:latin typeface="Noticia Text" panose="02000503060000020004" pitchFamily="2" charset="0"/>
                      </a:endParaRPr>
                    </a:p>
                  </a:txBody>
                  <a:tcPr/>
                </a:tc>
                <a:extLst>
                  <a:ext uri="{0D108BD9-81ED-4DB2-BD59-A6C34878D82A}">
                    <a16:rowId xmlns:a16="http://schemas.microsoft.com/office/drawing/2014/main" val="3678124187"/>
                  </a:ext>
                </a:extLst>
              </a:tr>
            </a:tbl>
          </a:graphicData>
        </a:graphic>
      </p:graphicFrame>
    </p:spTree>
    <p:extLst>
      <p:ext uri="{BB962C8B-B14F-4D97-AF65-F5344CB8AC3E}">
        <p14:creationId xmlns:p14="http://schemas.microsoft.com/office/powerpoint/2010/main" val="76893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447040" y="1487972"/>
            <a:ext cx="11216640" cy="5151120"/>
          </a:xfrm>
          <a:prstGeom prst="rect">
            <a:avLst/>
          </a:prstGeom>
          <a:noFill/>
          <a:ln>
            <a:noFill/>
          </a:ln>
        </p:spPr>
        <p:txBody>
          <a:bodyPr spcFirstLastPara="1" wrap="square" lIns="91425" tIns="91425" rIns="91425" bIns="91425" anchor="t" anchorCtr="0">
            <a:noAutofit/>
          </a:bodyPr>
          <a:lstStyle/>
          <a:p>
            <a:r>
              <a:rPr lang="en-PH" sz="3000" dirty="0" smtClean="0">
                <a:latin typeface="Noticia Text" panose="02000503060000020004" pitchFamily="2" charset="0"/>
                <a:ea typeface="Open Sans"/>
                <a:cs typeface="Open Sans"/>
                <a:sym typeface="Open Sans"/>
              </a:rPr>
              <a:t>3. Construct </a:t>
            </a:r>
            <a:r>
              <a:rPr lang="en-PH" sz="3000" dirty="0">
                <a:latin typeface="Noticia Text" panose="02000503060000020004" pitchFamily="2" charset="0"/>
                <a:ea typeface="Open Sans"/>
                <a:cs typeface="Open Sans"/>
                <a:sym typeface="Open Sans"/>
              </a:rPr>
              <a:t>the sampling </a:t>
            </a:r>
            <a:r>
              <a:rPr lang="en-PH" sz="3000" dirty="0" smtClean="0">
                <a:latin typeface="Noticia Text" panose="02000503060000020004" pitchFamily="2" charset="0"/>
                <a:ea typeface="Open Sans"/>
                <a:cs typeface="Open Sans"/>
                <a:sym typeface="Open Sans"/>
              </a:rPr>
              <a:t>table.</a:t>
            </a:r>
            <a:endParaRPr lang="en-PH" sz="3000" dirty="0">
              <a:latin typeface="Noticia Text" panose="02000503060000020004" pitchFamily="2" charset="0"/>
              <a:ea typeface="Open Sans"/>
              <a:cs typeface="Open Sans"/>
              <a:sym typeface="Open Sans"/>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30829108"/>
              </p:ext>
            </p:extLst>
          </p:nvPr>
        </p:nvGraphicFramePr>
        <p:xfrm>
          <a:off x="2026920" y="1990892"/>
          <a:ext cx="8127999" cy="4754880"/>
        </p:xfrm>
        <a:graphic>
          <a:graphicData uri="http://schemas.openxmlformats.org/drawingml/2006/table">
            <a:tbl>
              <a:tblPr firstRow="1" bandRow="1">
                <a:tableStyleId>{B16B6F03-EBD7-4A84-A0D0-369802B93B1D}</a:tableStyleId>
              </a:tblPr>
              <a:tblGrid>
                <a:gridCol w="2709333">
                  <a:extLst>
                    <a:ext uri="{9D8B030D-6E8A-4147-A177-3AD203B41FA5}">
                      <a16:colId xmlns:a16="http://schemas.microsoft.com/office/drawing/2014/main" val="3033801609"/>
                    </a:ext>
                  </a:extLst>
                </a:gridCol>
                <a:gridCol w="2709333">
                  <a:extLst>
                    <a:ext uri="{9D8B030D-6E8A-4147-A177-3AD203B41FA5}">
                      <a16:colId xmlns:a16="http://schemas.microsoft.com/office/drawing/2014/main" val="3231092192"/>
                    </a:ext>
                  </a:extLst>
                </a:gridCol>
                <a:gridCol w="2709333">
                  <a:extLst>
                    <a:ext uri="{9D8B030D-6E8A-4147-A177-3AD203B41FA5}">
                      <a16:colId xmlns:a16="http://schemas.microsoft.com/office/drawing/2014/main" val="1961774542"/>
                    </a:ext>
                  </a:extLst>
                </a:gridCol>
              </a:tblGrid>
              <a:tr h="370840">
                <a:tc>
                  <a:txBody>
                    <a:bodyPr/>
                    <a:lstStyle/>
                    <a:p>
                      <a:pPr algn="ctr"/>
                      <a:r>
                        <a:rPr lang="en-US" sz="2000" b="1" dirty="0" smtClean="0">
                          <a:latin typeface="Noticia Text" panose="02000503060000020004" pitchFamily="2" charset="0"/>
                        </a:rPr>
                        <a:t>Sample Mean (x)</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Frequency</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Probability</a:t>
                      </a:r>
                      <a:endParaRPr lang="en-US" sz="2000" b="1" dirty="0">
                        <a:latin typeface="Noticia Text" panose="02000503060000020004" pitchFamily="2" charset="0"/>
                      </a:endParaRPr>
                    </a:p>
                  </a:txBody>
                  <a:tcPr/>
                </a:tc>
                <a:extLst>
                  <a:ext uri="{0D108BD9-81ED-4DB2-BD59-A6C34878D82A}">
                    <a16:rowId xmlns:a16="http://schemas.microsoft.com/office/drawing/2014/main" val="2473419111"/>
                  </a:ext>
                </a:extLst>
              </a:tr>
              <a:tr h="376388">
                <a:tc>
                  <a:txBody>
                    <a:bodyPr/>
                    <a:lstStyle/>
                    <a:p>
                      <a:pPr algn="ctr"/>
                      <a:r>
                        <a:rPr lang="en-US" sz="2000" dirty="0" smtClean="0">
                          <a:latin typeface="Noticia Text" panose="02000503060000020004" pitchFamily="2" charset="0"/>
                        </a:rPr>
                        <a:t>88</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1/10</a:t>
                      </a:r>
                      <a:endParaRPr lang="en-US" sz="2000" dirty="0">
                        <a:latin typeface="Noticia Text" panose="02000503060000020004" pitchFamily="2" charset="0"/>
                      </a:endParaRPr>
                    </a:p>
                  </a:txBody>
                  <a:tcPr/>
                </a:tc>
                <a:extLst>
                  <a:ext uri="{0D108BD9-81ED-4DB2-BD59-A6C34878D82A}">
                    <a16:rowId xmlns:a16="http://schemas.microsoft.com/office/drawing/2014/main" val="33222195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89.67</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a:t>
                      </a:r>
                    </a:p>
                  </a:txBody>
                  <a:tcPr/>
                </a:tc>
                <a:tc>
                  <a:txBody>
                    <a:bodyPr/>
                    <a:lstStyle/>
                    <a:p>
                      <a:pPr algn="ctr"/>
                      <a:r>
                        <a:rPr lang="en-US" sz="2000" dirty="0" smtClean="0">
                          <a:latin typeface="Noticia Text" panose="02000503060000020004" pitchFamily="2" charset="0"/>
                        </a:rPr>
                        <a:t>1/10</a:t>
                      </a:r>
                      <a:endParaRPr lang="en-US" sz="2000" dirty="0">
                        <a:latin typeface="Noticia Text" panose="02000503060000020004" pitchFamily="2" charset="0"/>
                      </a:endParaRPr>
                    </a:p>
                  </a:txBody>
                  <a:tcPr/>
                </a:tc>
                <a:extLst>
                  <a:ext uri="{0D108BD9-81ED-4DB2-BD59-A6C34878D82A}">
                    <a16:rowId xmlns:a16="http://schemas.microsoft.com/office/drawing/2014/main" val="181470626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90.33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483724103"/>
                  </a:ext>
                </a:extLst>
              </a:tr>
              <a:tr h="370840">
                <a:tc>
                  <a:txBody>
                    <a:bodyPr/>
                    <a:lstStyle/>
                    <a:p>
                      <a:pPr algn="ctr"/>
                      <a:r>
                        <a:rPr lang="en-US" sz="2000" dirty="0" smtClean="0">
                          <a:latin typeface="Noticia Text" panose="02000503060000020004" pitchFamily="2" charset="0"/>
                        </a:rPr>
                        <a:t>90.67</a:t>
                      </a:r>
                      <a:endParaRPr lang="en-US" sz="2000" dirty="0">
                        <a:latin typeface="Noticia Text" panose="02000503060000020004" pitchFamily="2" charset="0"/>
                      </a:endParaRPr>
                    </a:p>
                  </a:txBody>
                  <a:tcPr/>
                </a:tc>
                <a:tc>
                  <a:txBody>
                    <a:bodyPr/>
                    <a:lstStyle/>
                    <a:p>
                      <a:pPr algn="ctr"/>
                      <a:r>
                        <a:rPr lang="en-US" sz="1800" b="0" i="0" u="none" strike="noStrike" cap="none" dirty="0" smtClean="0">
                          <a:solidFill>
                            <a:srgbClr val="000000"/>
                          </a:solidFill>
                          <a:latin typeface="Noticia Text" panose="02000503060000020004" pitchFamily="2" charset="0"/>
                          <a:ea typeface="Arial"/>
                          <a:cs typeface="Arial"/>
                          <a:sym typeface="Arial"/>
                        </a:rPr>
                        <a:t>1</a:t>
                      </a:r>
                      <a:endParaRPr lang="en-US" sz="1800" b="0" i="0" u="none" strike="noStrike" cap="none" dirty="0">
                        <a:solidFill>
                          <a:srgbClr val="000000"/>
                        </a:solidFill>
                        <a:latin typeface="Noticia Text" panose="02000503060000020004" pitchFamily="2" charset="0"/>
                        <a:ea typeface="Arial"/>
                        <a:cs typeface="Arial"/>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4164915357"/>
                  </a:ext>
                </a:extLst>
              </a:tr>
              <a:tr h="370840">
                <a:tc>
                  <a:txBody>
                    <a:bodyPr/>
                    <a:lstStyle/>
                    <a:p>
                      <a:pPr algn="ctr"/>
                      <a:r>
                        <a:rPr lang="en-US" sz="2000" dirty="0" smtClean="0">
                          <a:latin typeface="Noticia Text" panose="02000503060000020004" pitchFamily="2" charset="0"/>
                        </a:rPr>
                        <a:t>91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3190566779"/>
                  </a:ext>
                </a:extLst>
              </a:tr>
              <a:tr h="370840">
                <a:tc>
                  <a:txBody>
                    <a:bodyPr/>
                    <a:lstStyle/>
                    <a:p>
                      <a:pPr algn="ctr"/>
                      <a:r>
                        <a:rPr lang="en-US" sz="2000" dirty="0" smtClean="0">
                          <a:latin typeface="Noticia Text" panose="02000503060000020004" pitchFamily="2" charset="0"/>
                        </a:rPr>
                        <a:t>91.33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2957993738"/>
                  </a:ext>
                </a:extLst>
              </a:tr>
              <a:tr h="370840">
                <a:tc>
                  <a:txBody>
                    <a:bodyPr/>
                    <a:lstStyle/>
                    <a:p>
                      <a:pPr algn="ctr"/>
                      <a:r>
                        <a:rPr lang="en-US" sz="2000" dirty="0" smtClean="0">
                          <a:latin typeface="Noticia Text" panose="02000503060000020004" pitchFamily="2" charset="0"/>
                        </a:rPr>
                        <a:t>92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3193680342"/>
                  </a:ext>
                </a:extLst>
              </a:tr>
              <a:tr h="370840">
                <a:tc>
                  <a:txBody>
                    <a:bodyPr/>
                    <a:lstStyle/>
                    <a:p>
                      <a:pPr algn="ctr"/>
                      <a:r>
                        <a:rPr lang="en-US" sz="2000" dirty="0" smtClean="0">
                          <a:latin typeface="Noticia Text" panose="02000503060000020004" pitchFamily="2" charset="0"/>
                        </a:rPr>
                        <a:t>93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2724538274"/>
                  </a:ext>
                </a:extLst>
              </a:tr>
              <a:tr h="370840">
                <a:tc>
                  <a:txBody>
                    <a:bodyPr/>
                    <a:lstStyle/>
                    <a:p>
                      <a:pPr algn="ctr"/>
                      <a:r>
                        <a:rPr lang="en-US" sz="1800" dirty="0" smtClean="0">
                          <a:latin typeface="Noticia Text" panose="02000503060000020004" pitchFamily="2" charset="0"/>
                        </a:rPr>
                        <a:t>93.67</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1</a:t>
                      </a:r>
                      <a:endParaRPr lang="en-US" sz="18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3000952717"/>
                  </a:ext>
                </a:extLst>
              </a:tr>
              <a:tr h="370840">
                <a:tc>
                  <a:txBody>
                    <a:bodyPr/>
                    <a:lstStyle/>
                    <a:p>
                      <a:pPr algn="ctr"/>
                      <a:r>
                        <a:rPr lang="en-US" sz="1800" dirty="0" smtClean="0">
                          <a:latin typeface="Noticia Text" panose="02000503060000020004" pitchFamily="2" charset="0"/>
                        </a:rPr>
                        <a:t>94.33</a:t>
                      </a:r>
                      <a:endParaRPr lang="en-US" sz="1800" dirty="0">
                        <a:latin typeface="Noticia Text" panose="02000503060000020004" pitchFamily="2" charset="0"/>
                      </a:endParaRPr>
                    </a:p>
                  </a:txBody>
                  <a:tcPr/>
                </a:tc>
                <a:tc>
                  <a:txBody>
                    <a:bodyPr/>
                    <a:lstStyle/>
                    <a:p>
                      <a:pPr algn="ctr"/>
                      <a:r>
                        <a:rPr lang="en-US" sz="1800" dirty="0" smtClean="0">
                          <a:latin typeface="Noticia Text" panose="02000503060000020004" pitchFamily="2" charset="0"/>
                        </a:rPr>
                        <a:t>1</a:t>
                      </a:r>
                      <a:endParaRPr lang="en-US" sz="1800"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Noticia Text" panose="02000503060000020004" pitchFamily="2" charset="0"/>
                        </a:rPr>
                        <a:t>1/10</a:t>
                      </a:r>
                    </a:p>
                  </a:txBody>
                  <a:tcPr/>
                </a:tc>
                <a:extLst>
                  <a:ext uri="{0D108BD9-81ED-4DB2-BD59-A6C34878D82A}">
                    <a16:rowId xmlns:a16="http://schemas.microsoft.com/office/drawing/2014/main" val="980615611"/>
                  </a:ext>
                </a:extLst>
              </a:tr>
              <a:tr h="370840">
                <a:tc>
                  <a:txBody>
                    <a:bodyPr/>
                    <a:lstStyle/>
                    <a:p>
                      <a:pPr algn="ctr"/>
                      <a:r>
                        <a:rPr lang="en-US" sz="2000" b="1" dirty="0" smtClean="0">
                          <a:latin typeface="Noticia Text" panose="02000503060000020004" pitchFamily="2" charset="0"/>
                        </a:rPr>
                        <a:t>Total</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10</a:t>
                      </a:r>
                      <a:endParaRPr lang="en-US" sz="2000" b="1" dirty="0">
                        <a:latin typeface="Noticia Text" panose="0200050306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smtClean="0">
                          <a:latin typeface="Noticia Text" panose="02000503060000020004" pitchFamily="2" charset="0"/>
                        </a:rPr>
                        <a:t>1</a:t>
                      </a:r>
                    </a:p>
                  </a:txBody>
                  <a:tcPr/>
                </a:tc>
                <a:extLst>
                  <a:ext uri="{0D108BD9-81ED-4DB2-BD59-A6C34878D82A}">
                    <a16:rowId xmlns:a16="http://schemas.microsoft.com/office/drawing/2014/main" val="3205435160"/>
                  </a:ext>
                </a:extLst>
              </a:tr>
            </a:tbl>
          </a:graphicData>
        </a:graphic>
      </p:graphicFrame>
    </p:spTree>
    <p:extLst>
      <p:ext uri="{BB962C8B-B14F-4D97-AF65-F5344CB8AC3E}">
        <p14:creationId xmlns:p14="http://schemas.microsoft.com/office/powerpoint/2010/main" val="289609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US" sz="3000" b="1" dirty="0" smtClean="0">
                <a:latin typeface="Noticia Text" panose="02000503060000020004" pitchFamily="2" charset="0"/>
                <a:ea typeface="Open Sans"/>
                <a:cs typeface="Open Sans"/>
                <a:sym typeface="Open Sans"/>
              </a:rPr>
              <a:t>Example 3. John Mark receives 82 or 83 as his grade on his three major subjects. Construct the sampling of his mean grade.</a:t>
            </a:r>
            <a:endParaRPr lang="en-US" sz="3000" b="1" dirty="0">
              <a:latin typeface="Noticia Text" panose="02000503060000020004" pitchFamily="2" charset="0"/>
              <a:ea typeface="Open Sans"/>
              <a:cs typeface="Open Sans"/>
              <a:sym typeface="Open Sans"/>
            </a:endParaRPr>
          </a:p>
          <a:p>
            <a:pPr marL="514350" lvl="0" indent="-514350">
              <a:buFont typeface="+mj-lt"/>
              <a:buAutoNum type="arabicPeriod"/>
            </a:pPr>
            <a:r>
              <a:rPr lang="en-US" sz="3000" dirty="0" smtClean="0">
                <a:latin typeface="Noticia Text" panose="02000503060000020004" pitchFamily="2" charset="0"/>
                <a:ea typeface="Open Sans"/>
                <a:cs typeface="Open Sans"/>
                <a:sym typeface="Open Sans"/>
              </a:rPr>
              <a:t>List all the samples.</a:t>
            </a:r>
          </a:p>
          <a:p>
            <a:pPr lvl="0"/>
            <a:endParaRPr lang="en-PH" sz="3000" dirty="0">
              <a:latin typeface="Noticia Text" panose="02000503060000020004" pitchFamily="2" charset="0"/>
              <a:ea typeface="Open Sans"/>
              <a:cs typeface="Open Sans"/>
              <a:sym typeface="Open Sans"/>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94230118"/>
              </p:ext>
            </p:extLst>
          </p:nvPr>
        </p:nvGraphicFramePr>
        <p:xfrm>
          <a:off x="934721" y="4063532"/>
          <a:ext cx="4389120" cy="1981200"/>
        </p:xfrm>
        <a:graphic>
          <a:graphicData uri="http://schemas.openxmlformats.org/drawingml/2006/table">
            <a:tbl>
              <a:tblPr firstRow="1" bandRow="1">
                <a:tableStyleId>{B16B6F03-EBD7-4A84-A0D0-369802B93B1D}</a:tableStyleId>
              </a:tblPr>
              <a:tblGrid>
                <a:gridCol w="1463040">
                  <a:extLst>
                    <a:ext uri="{9D8B030D-6E8A-4147-A177-3AD203B41FA5}">
                      <a16:colId xmlns:a16="http://schemas.microsoft.com/office/drawing/2014/main" val="2330247254"/>
                    </a:ext>
                  </a:extLst>
                </a:gridCol>
                <a:gridCol w="1463040">
                  <a:extLst>
                    <a:ext uri="{9D8B030D-6E8A-4147-A177-3AD203B41FA5}">
                      <a16:colId xmlns:a16="http://schemas.microsoft.com/office/drawing/2014/main" val="4281675756"/>
                    </a:ext>
                  </a:extLst>
                </a:gridCol>
                <a:gridCol w="1463040">
                  <a:extLst>
                    <a:ext uri="{9D8B030D-6E8A-4147-A177-3AD203B41FA5}">
                      <a16:colId xmlns:a16="http://schemas.microsoft.com/office/drawing/2014/main" val="51271800"/>
                    </a:ext>
                  </a:extLst>
                </a:gridCol>
              </a:tblGrid>
              <a:tr h="370840">
                <a:tc>
                  <a:txBody>
                    <a:bodyPr/>
                    <a:lstStyle/>
                    <a:p>
                      <a:pPr algn="ctr"/>
                      <a:r>
                        <a:rPr lang="en-US" sz="2000" b="1" dirty="0" smtClean="0">
                          <a:latin typeface="Noticia Text" panose="02000503060000020004" pitchFamily="2" charset="0"/>
                        </a:rPr>
                        <a:t>A</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B</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C</a:t>
                      </a:r>
                      <a:endParaRPr lang="en-US" sz="2000" b="1" dirty="0">
                        <a:latin typeface="Noticia Text" panose="02000503060000020004" pitchFamily="2" charset="0"/>
                      </a:endParaRPr>
                    </a:p>
                  </a:txBody>
                  <a:tcPr/>
                </a:tc>
                <a:extLst>
                  <a:ext uri="{0D108BD9-81ED-4DB2-BD59-A6C34878D82A}">
                    <a16:rowId xmlns:a16="http://schemas.microsoft.com/office/drawing/2014/main" val="2867079569"/>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extLst>
                  <a:ext uri="{0D108BD9-81ED-4DB2-BD59-A6C34878D82A}">
                    <a16:rowId xmlns:a16="http://schemas.microsoft.com/office/drawing/2014/main" val="2202663624"/>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extLst>
                  <a:ext uri="{0D108BD9-81ED-4DB2-BD59-A6C34878D82A}">
                    <a16:rowId xmlns:a16="http://schemas.microsoft.com/office/drawing/2014/main" val="692672626"/>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extLst>
                  <a:ext uri="{0D108BD9-81ED-4DB2-BD59-A6C34878D82A}">
                    <a16:rowId xmlns:a16="http://schemas.microsoft.com/office/drawing/2014/main" val="3963887763"/>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extLst>
                  <a:ext uri="{0D108BD9-81ED-4DB2-BD59-A6C34878D82A}">
                    <a16:rowId xmlns:a16="http://schemas.microsoft.com/office/drawing/2014/main" val="371392004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0463723"/>
              </p:ext>
            </p:extLst>
          </p:nvPr>
        </p:nvGraphicFramePr>
        <p:xfrm>
          <a:off x="6461760" y="4063532"/>
          <a:ext cx="4389120" cy="1981200"/>
        </p:xfrm>
        <a:graphic>
          <a:graphicData uri="http://schemas.openxmlformats.org/drawingml/2006/table">
            <a:tbl>
              <a:tblPr firstRow="1" bandRow="1">
                <a:tableStyleId>{B16B6F03-EBD7-4A84-A0D0-369802B93B1D}</a:tableStyleId>
              </a:tblPr>
              <a:tblGrid>
                <a:gridCol w="1463040">
                  <a:extLst>
                    <a:ext uri="{9D8B030D-6E8A-4147-A177-3AD203B41FA5}">
                      <a16:colId xmlns:a16="http://schemas.microsoft.com/office/drawing/2014/main" val="2330247254"/>
                    </a:ext>
                  </a:extLst>
                </a:gridCol>
                <a:gridCol w="1463040">
                  <a:extLst>
                    <a:ext uri="{9D8B030D-6E8A-4147-A177-3AD203B41FA5}">
                      <a16:colId xmlns:a16="http://schemas.microsoft.com/office/drawing/2014/main" val="4281675756"/>
                    </a:ext>
                  </a:extLst>
                </a:gridCol>
                <a:gridCol w="1463040">
                  <a:extLst>
                    <a:ext uri="{9D8B030D-6E8A-4147-A177-3AD203B41FA5}">
                      <a16:colId xmlns:a16="http://schemas.microsoft.com/office/drawing/2014/main" val="51271800"/>
                    </a:ext>
                  </a:extLst>
                </a:gridCol>
              </a:tblGrid>
              <a:tr h="370840">
                <a:tc>
                  <a:txBody>
                    <a:bodyPr/>
                    <a:lstStyle/>
                    <a:p>
                      <a:pPr algn="ctr"/>
                      <a:r>
                        <a:rPr lang="en-US" sz="2000" b="1" dirty="0" smtClean="0">
                          <a:latin typeface="Noticia Text" panose="02000503060000020004" pitchFamily="2" charset="0"/>
                        </a:rPr>
                        <a:t>A</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B</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C</a:t>
                      </a:r>
                      <a:endParaRPr lang="en-US" sz="2000" b="1" dirty="0">
                        <a:latin typeface="Noticia Text" panose="02000503060000020004" pitchFamily="2" charset="0"/>
                      </a:endParaRPr>
                    </a:p>
                  </a:txBody>
                  <a:tcPr/>
                </a:tc>
                <a:extLst>
                  <a:ext uri="{0D108BD9-81ED-4DB2-BD59-A6C34878D82A}">
                    <a16:rowId xmlns:a16="http://schemas.microsoft.com/office/drawing/2014/main" val="2867079569"/>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extLst>
                  <a:ext uri="{0D108BD9-81ED-4DB2-BD59-A6C34878D82A}">
                    <a16:rowId xmlns:a16="http://schemas.microsoft.com/office/drawing/2014/main" val="2202663624"/>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extLst>
                  <a:ext uri="{0D108BD9-81ED-4DB2-BD59-A6C34878D82A}">
                    <a16:rowId xmlns:a16="http://schemas.microsoft.com/office/drawing/2014/main" val="692672626"/>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extLst>
                  <a:ext uri="{0D108BD9-81ED-4DB2-BD59-A6C34878D82A}">
                    <a16:rowId xmlns:a16="http://schemas.microsoft.com/office/drawing/2014/main" val="3963887763"/>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extLst>
                  <a:ext uri="{0D108BD9-81ED-4DB2-BD59-A6C34878D82A}">
                    <a16:rowId xmlns:a16="http://schemas.microsoft.com/office/drawing/2014/main" val="3713920048"/>
                  </a:ext>
                </a:extLst>
              </a:tr>
            </a:tbl>
          </a:graphicData>
        </a:graphic>
      </p:graphicFrame>
    </p:spTree>
    <p:extLst>
      <p:ext uri="{BB962C8B-B14F-4D97-AF65-F5344CB8AC3E}">
        <p14:creationId xmlns:p14="http://schemas.microsoft.com/office/powerpoint/2010/main" val="135271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1" end="1"/>
                                            </p:txEl>
                                          </p:spTgt>
                                        </p:tgtEl>
                                        <p:attrNameLst>
                                          <p:attrName>style.visibility</p:attrName>
                                        </p:attrNameLst>
                                      </p:cBhvr>
                                      <p:to>
                                        <p:strVal val="visible"/>
                                      </p:to>
                                    </p:set>
                                    <p:animEffect transition="in" filter="barn(inVertical)">
                                      <p:cBhvr>
                                        <p:cTn id="12" dur="500"/>
                                        <p:tgtEl>
                                          <p:spTgt spid="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PH" sz="3000" dirty="0" smtClean="0">
                <a:latin typeface="Noticia Text" panose="02000503060000020004" pitchFamily="2" charset="0"/>
                <a:ea typeface="Open Sans"/>
                <a:cs typeface="Open Sans"/>
                <a:sym typeface="Open Sans"/>
              </a:rPr>
              <a:t>2. Compute the mean of each sample.</a:t>
            </a:r>
            <a:endParaRPr lang="en-PH" sz="3000" dirty="0">
              <a:latin typeface="Noticia Text" panose="02000503060000020004" pitchFamily="2" charset="0"/>
              <a:ea typeface="Open Sans"/>
              <a:cs typeface="Open Sans"/>
              <a:sym typeface="Open Sans"/>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1962706"/>
              </p:ext>
            </p:extLst>
          </p:nvPr>
        </p:nvGraphicFramePr>
        <p:xfrm>
          <a:off x="1107440" y="2549692"/>
          <a:ext cx="10129520" cy="3566160"/>
        </p:xfrm>
        <a:graphic>
          <a:graphicData uri="http://schemas.openxmlformats.org/drawingml/2006/table">
            <a:tbl>
              <a:tblPr firstRow="1" bandRow="1">
                <a:tableStyleId>{B16B6F03-EBD7-4A84-A0D0-369802B93B1D}</a:tableStyleId>
              </a:tblPr>
              <a:tblGrid>
                <a:gridCol w="2532380">
                  <a:extLst>
                    <a:ext uri="{9D8B030D-6E8A-4147-A177-3AD203B41FA5}">
                      <a16:colId xmlns:a16="http://schemas.microsoft.com/office/drawing/2014/main" val="2330247254"/>
                    </a:ext>
                  </a:extLst>
                </a:gridCol>
                <a:gridCol w="2532380">
                  <a:extLst>
                    <a:ext uri="{9D8B030D-6E8A-4147-A177-3AD203B41FA5}">
                      <a16:colId xmlns:a16="http://schemas.microsoft.com/office/drawing/2014/main" val="4281675756"/>
                    </a:ext>
                  </a:extLst>
                </a:gridCol>
                <a:gridCol w="2532380">
                  <a:extLst>
                    <a:ext uri="{9D8B030D-6E8A-4147-A177-3AD203B41FA5}">
                      <a16:colId xmlns:a16="http://schemas.microsoft.com/office/drawing/2014/main" val="51271800"/>
                    </a:ext>
                  </a:extLst>
                </a:gridCol>
                <a:gridCol w="2532380">
                  <a:extLst>
                    <a:ext uri="{9D8B030D-6E8A-4147-A177-3AD203B41FA5}">
                      <a16:colId xmlns:a16="http://schemas.microsoft.com/office/drawing/2014/main" val="2126452562"/>
                    </a:ext>
                  </a:extLst>
                </a:gridCol>
              </a:tblGrid>
              <a:tr h="370840">
                <a:tc>
                  <a:txBody>
                    <a:bodyPr/>
                    <a:lstStyle/>
                    <a:p>
                      <a:pPr algn="ctr"/>
                      <a:r>
                        <a:rPr lang="en-US" sz="2000" b="1" dirty="0" smtClean="0">
                          <a:latin typeface="Noticia Text" panose="02000503060000020004" pitchFamily="2" charset="0"/>
                        </a:rPr>
                        <a:t>A</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B</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C</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x</a:t>
                      </a:r>
                      <a:endParaRPr lang="en-US" sz="2000" b="1" dirty="0">
                        <a:latin typeface="Noticia Text" panose="02000503060000020004" pitchFamily="2" charset="0"/>
                      </a:endParaRPr>
                    </a:p>
                  </a:txBody>
                  <a:tcPr/>
                </a:tc>
                <a:extLst>
                  <a:ext uri="{0D108BD9-81ED-4DB2-BD59-A6C34878D82A}">
                    <a16:rowId xmlns:a16="http://schemas.microsoft.com/office/drawing/2014/main" val="2867079569"/>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extLst>
                  <a:ext uri="{0D108BD9-81ED-4DB2-BD59-A6C34878D82A}">
                    <a16:rowId xmlns:a16="http://schemas.microsoft.com/office/drawing/2014/main" val="2202663624"/>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extLst>
                  <a:ext uri="{0D108BD9-81ED-4DB2-BD59-A6C34878D82A}">
                    <a16:rowId xmlns:a16="http://schemas.microsoft.com/office/drawing/2014/main" val="692672626"/>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extLst>
                  <a:ext uri="{0D108BD9-81ED-4DB2-BD59-A6C34878D82A}">
                    <a16:rowId xmlns:a16="http://schemas.microsoft.com/office/drawing/2014/main" val="3963887763"/>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extLst>
                  <a:ext uri="{0D108BD9-81ED-4DB2-BD59-A6C34878D82A}">
                    <a16:rowId xmlns:a16="http://schemas.microsoft.com/office/drawing/2014/main" val="3713920048"/>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extLst>
                  <a:ext uri="{0D108BD9-81ED-4DB2-BD59-A6C34878D82A}">
                    <a16:rowId xmlns:a16="http://schemas.microsoft.com/office/drawing/2014/main" val="2172143239"/>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extLst>
                  <a:ext uri="{0D108BD9-81ED-4DB2-BD59-A6C34878D82A}">
                    <a16:rowId xmlns:a16="http://schemas.microsoft.com/office/drawing/2014/main" val="3101852128"/>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extLst>
                  <a:ext uri="{0D108BD9-81ED-4DB2-BD59-A6C34878D82A}">
                    <a16:rowId xmlns:a16="http://schemas.microsoft.com/office/drawing/2014/main" val="689568294"/>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extLst>
                  <a:ext uri="{0D108BD9-81ED-4DB2-BD59-A6C34878D82A}">
                    <a16:rowId xmlns:a16="http://schemas.microsoft.com/office/drawing/2014/main" val="3237851636"/>
                  </a:ext>
                </a:extLst>
              </a:tr>
            </a:tbl>
          </a:graphicData>
        </a:graphic>
      </p:graphicFrame>
    </p:spTree>
    <p:extLst>
      <p:ext uri="{BB962C8B-B14F-4D97-AF65-F5344CB8AC3E}">
        <p14:creationId xmlns:p14="http://schemas.microsoft.com/office/powerpoint/2010/main" val="113092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PH" sz="3000" dirty="0" smtClean="0">
                <a:latin typeface="Noticia Text" panose="02000503060000020004" pitchFamily="2" charset="0"/>
                <a:ea typeface="Open Sans"/>
                <a:cs typeface="Open Sans"/>
                <a:sym typeface="Open Sans"/>
              </a:rPr>
              <a:t>3. Construct the sampling distribution.</a:t>
            </a:r>
            <a:endParaRPr lang="en-PH" sz="3000" dirty="0">
              <a:latin typeface="Noticia Text" panose="02000503060000020004" pitchFamily="2" charset="0"/>
              <a:ea typeface="Open Sans"/>
              <a:cs typeface="Open Sans"/>
              <a:sym typeface="Open Sans"/>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0572547"/>
              </p:ext>
            </p:extLst>
          </p:nvPr>
        </p:nvGraphicFramePr>
        <p:xfrm>
          <a:off x="2026920" y="2874812"/>
          <a:ext cx="8127999" cy="2377440"/>
        </p:xfrm>
        <a:graphic>
          <a:graphicData uri="http://schemas.openxmlformats.org/drawingml/2006/table">
            <a:tbl>
              <a:tblPr firstRow="1" bandRow="1">
                <a:tableStyleId>{B16B6F03-EBD7-4A84-A0D0-369802B93B1D}</a:tableStyleId>
              </a:tblPr>
              <a:tblGrid>
                <a:gridCol w="2709333">
                  <a:extLst>
                    <a:ext uri="{9D8B030D-6E8A-4147-A177-3AD203B41FA5}">
                      <a16:colId xmlns:a16="http://schemas.microsoft.com/office/drawing/2014/main" val="4230022824"/>
                    </a:ext>
                  </a:extLst>
                </a:gridCol>
                <a:gridCol w="2709333">
                  <a:extLst>
                    <a:ext uri="{9D8B030D-6E8A-4147-A177-3AD203B41FA5}">
                      <a16:colId xmlns:a16="http://schemas.microsoft.com/office/drawing/2014/main" val="2338384911"/>
                    </a:ext>
                  </a:extLst>
                </a:gridCol>
                <a:gridCol w="2709333">
                  <a:extLst>
                    <a:ext uri="{9D8B030D-6E8A-4147-A177-3AD203B41FA5}">
                      <a16:colId xmlns:a16="http://schemas.microsoft.com/office/drawing/2014/main" val="3375317073"/>
                    </a:ext>
                  </a:extLst>
                </a:gridCol>
              </a:tblGrid>
              <a:tr h="370840">
                <a:tc>
                  <a:txBody>
                    <a:bodyPr/>
                    <a:lstStyle/>
                    <a:p>
                      <a:pPr algn="ctr"/>
                      <a:r>
                        <a:rPr lang="en-US" sz="2000" b="1" dirty="0" smtClean="0">
                          <a:latin typeface="Noticia Text" panose="02000503060000020004" pitchFamily="2" charset="0"/>
                        </a:rPr>
                        <a:t>Sample Mean</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Frequency</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P(x)</a:t>
                      </a:r>
                      <a:endParaRPr lang="en-US" sz="2000" b="1" dirty="0">
                        <a:latin typeface="Noticia Text" panose="02000503060000020004" pitchFamily="2" charset="0"/>
                      </a:endParaRPr>
                    </a:p>
                  </a:txBody>
                  <a:tcPr/>
                </a:tc>
                <a:extLst>
                  <a:ext uri="{0D108BD9-81ED-4DB2-BD59-A6C34878D82A}">
                    <a16:rowId xmlns:a16="http://schemas.microsoft.com/office/drawing/2014/main" val="955438919"/>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1048999343"/>
                  </a:ext>
                </a:extLst>
              </a:tr>
              <a:tr h="370840">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4141467337"/>
                  </a:ext>
                </a:extLst>
              </a:tr>
              <a:tr h="370840">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3930398492"/>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288317704"/>
                  </a:ext>
                </a:extLst>
              </a:tr>
              <a:tr h="370840">
                <a:tc>
                  <a:txBody>
                    <a:bodyPr/>
                    <a:lstStyle/>
                    <a:p>
                      <a:pPr algn="ctr"/>
                      <a:r>
                        <a:rPr lang="en-US" sz="2000" b="1" dirty="0" smtClean="0">
                          <a:latin typeface="Noticia Text" panose="02000503060000020004" pitchFamily="2" charset="0"/>
                        </a:rPr>
                        <a:t>Total</a:t>
                      </a:r>
                      <a:endParaRPr lang="en-US" sz="2000" b="1"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1.00</a:t>
                      </a:r>
                      <a:endParaRPr lang="en-US" sz="2000" dirty="0">
                        <a:latin typeface="Noticia Text" panose="02000503060000020004" pitchFamily="2" charset="0"/>
                      </a:endParaRPr>
                    </a:p>
                  </a:txBody>
                  <a:tcPr/>
                </a:tc>
                <a:extLst>
                  <a:ext uri="{0D108BD9-81ED-4DB2-BD59-A6C34878D82A}">
                    <a16:rowId xmlns:a16="http://schemas.microsoft.com/office/drawing/2014/main" val="678598609"/>
                  </a:ext>
                </a:extLst>
              </a:tr>
            </a:tbl>
          </a:graphicData>
        </a:graphic>
      </p:graphicFrame>
    </p:spTree>
    <p:extLst>
      <p:ext uri="{BB962C8B-B14F-4D97-AF65-F5344CB8AC3E}">
        <p14:creationId xmlns:p14="http://schemas.microsoft.com/office/powerpoint/2010/main" val="114024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PH" sz="3000" dirty="0" smtClean="0">
                    <a:latin typeface="Noticia Text" panose="02000503060000020004" pitchFamily="2" charset="0"/>
                    <a:ea typeface="Open Sans"/>
                    <a:cs typeface="Open Sans"/>
                    <a:sym typeface="Open Sans"/>
                  </a:rPr>
                  <a:t>Q1. What is the probability that his mean grade is lower than 83?</a:t>
                </a:r>
              </a:p>
              <a:p>
                <a:pPr lvl="0"/>
                <a:endParaRPr lang="en-PH" sz="3000" dirty="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14:m>
                  <m:oMath xmlns:m="http://schemas.openxmlformats.org/officeDocument/2006/math">
                    <m:r>
                      <a:rPr lang="en-US" sz="3000" b="0" i="1" smtClean="0">
                        <a:latin typeface="Cambria Math" panose="02040503050406030204" pitchFamily="18" charset="0"/>
                        <a:ea typeface="Open Sans"/>
                        <a:cs typeface="Open Sans"/>
                        <a:sym typeface="Open Sans"/>
                      </a:rPr>
                      <m:t>𝑃</m:t>
                    </m:r>
                    <m:d>
                      <m:dPr>
                        <m:ctrlPr>
                          <a:rPr lang="en-US" sz="3000" b="0" i="1" smtClean="0">
                            <a:latin typeface="Cambria Math" panose="02040503050406030204" pitchFamily="18" charset="0"/>
                            <a:ea typeface="Open Sans"/>
                            <a:cs typeface="Open Sans"/>
                            <a:sym typeface="Open Sans"/>
                          </a:rPr>
                        </m:ctrlPr>
                      </m:dPr>
                      <m:e>
                        <m:r>
                          <a:rPr lang="en-US" sz="3000" b="0" i="1" smtClean="0">
                            <a:latin typeface="Cambria Math" panose="02040503050406030204" pitchFamily="18" charset="0"/>
                            <a:ea typeface="Open Sans"/>
                            <a:cs typeface="Open Sans"/>
                            <a:sym typeface="Open Sans"/>
                          </a:rPr>
                          <m:t>𝑋</m:t>
                        </m:r>
                        <m:r>
                          <a:rPr lang="en-US" sz="3000" b="0" i="1" smtClean="0">
                            <a:latin typeface="Cambria Math" panose="02040503050406030204" pitchFamily="18" charset="0"/>
                            <a:ea typeface="Open Sans"/>
                            <a:cs typeface="Open Sans"/>
                            <a:sym typeface="Open Sans"/>
                          </a:rPr>
                          <m:t>&lt;83</m:t>
                        </m:r>
                      </m:e>
                    </m:d>
                    <m:r>
                      <a:rPr lang="en-US" sz="3000" b="0" i="1" smtClean="0">
                        <a:latin typeface="Cambria Math" panose="02040503050406030204" pitchFamily="18" charset="0"/>
                        <a:ea typeface="Open Sans"/>
                        <a:cs typeface="Open Sans"/>
                        <a:sym typeface="Open Sans"/>
                      </a:rPr>
                      <m:t>=0.125+0.375+0.375</m:t>
                    </m:r>
                  </m:oMath>
                </a14:m>
                <a:endParaRPr lang="en-US" sz="3000" b="0" dirty="0" smtClean="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14:m>
                  <m:oMath xmlns:m="http://schemas.openxmlformats.org/officeDocument/2006/math">
                    <m:r>
                      <a:rPr lang="en-US" sz="3000" b="0" i="1" smtClean="0">
                        <a:latin typeface="Cambria Math" panose="02040503050406030204" pitchFamily="18" charset="0"/>
                        <a:ea typeface="Open Sans"/>
                        <a:cs typeface="Open Sans"/>
                        <a:sym typeface="Open Sans"/>
                      </a:rPr>
                      <m:t>𝑃</m:t>
                    </m:r>
                    <m:d>
                      <m:dPr>
                        <m:ctrlPr>
                          <a:rPr lang="en-US" sz="3000" b="0" i="1" smtClean="0">
                            <a:latin typeface="Cambria Math" panose="02040503050406030204" pitchFamily="18" charset="0"/>
                            <a:ea typeface="Open Sans"/>
                            <a:cs typeface="Open Sans"/>
                            <a:sym typeface="Open Sans"/>
                          </a:rPr>
                        </m:ctrlPr>
                      </m:dPr>
                      <m:e>
                        <m:r>
                          <a:rPr lang="en-US" sz="3000" b="0" i="1" smtClean="0">
                            <a:latin typeface="Cambria Math" panose="02040503050406030204" pitchFamily="18" charset="0"/>
                            <a:ea typeface="Open Sans"/>
                            <a:cs typeface="Open Sans"/>
                            <a:sym typeface="Open Sans"/>
                          </a:rPr>
                          <m:t>𝑋</m:t>
                        </m:r>
                        <m:r>
                          <a:rPr lang="en-US" sz="3000" b="0" i="1" smtClean="0">
                            <a:latin typeface="Cambria Math" panose="02040503050406030204" pitchFamily="18" charset="0"/>
                            <a:ea typeface="Open Sans"/>
                            <a:cs typeface="Open Sans"/>
                            <a:sym typeface="Open Sans"/>
                          </a:rPr>
                          <m:t>&lt;83</m:t>
                        </m:r>
                      </m:e>
                    </m:d>
                    <m:r>
                      <a:rPr lang="en-US" sz="3000" b="0" i="1" smtClean="0">
                        <a:latin typeface="Cambria Math" panose="02040503050406030204" pitchFamily="18" charset="0"/>
                        <a:ea typeface="Open Sans"/>
                        <a:cs typeface="Open Sans"/>
                        <a:sym typeface="Open Sans"/>
                      </a:rPr>
                      <m:t>=0.875 </m:t>
                    </m:r>
                    <m:r>
                      <a:rPr lang="en-US" sz="3000" b="0" i="1" smtClean="0">
                        <a:latin typeface="Cambria Math" panose="02040503050406030204" pitchFamily="18" charset="0"/>
                        <a:ea typeface="Open Sans"/>
                        <a:cs typeface="Open Sans"/>
                        <a:sym typeface="Open Sans"/>
                      </a:rPr>
                      <m:t>𝑜𝑟</m:t>
                    </m:r>
                    <m:r>
                      <a:rPr lang="en-US" sz="3000" b="0" i="1" smtClean="0">
                        <a:latin typeface="Cambria Math" panose="02040503050406030204" pitchFamily="18" charset="0"/>
                        <a:ea typeface="Open Sans"/>
                        <a:cs typeface="Open Sans"/>
                        <a:sym typeface="Open Sans"/>
                      </a:rPr>
                      <m:t> 87.5%</m:t>
                    </m:r>
                  </m:oMath>
                </a14:m>
                <a:endParaRPr lang="en-PH" sz="3000" dirty="0">
                  <a:latin typeface="Noticia Text" panose="02000503060000020004" pitchFamily="2" charset="0"/>
                  <a:ea typeface="Open Sans"/>
                  <a:cs typeface="Open Sans"/>
                  <a:sym typeface="Open Sans"/>
                </a:endParaRP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355600" y="1564640"/>
                <a:ext cx="11633200" cy="5151120"/>
              </a:xfrm>
              <a:prstGeom prst="rect">
                <a:avLst/>
              </a:prstGeom>
              <a:blipFill>
                <a:blip r:embed="rId3"/>
                <a:stretch>
                  <a:fillRect l="-1205" t="-710"/>
                </a:stretch>
              </a:blipFill>
              <a:ln>
                <a:noFill/>
              </a:ln>
            </p:spPr>
            <p:txBody>
              <a:bodyPr/>
              <a:lstStyle/>
              <a:p>
                <a:r>
                  <a:rPr lang="en-US">
                    <a:noFill/>
                  </a:rPr>
                  <a:t> </a:t>
                </a:r>
              </a:p>
            </p:txBody>
          </p:sp>
        </mc:Fallback>
      </mc:AlternateContent>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40240794"/>
              </p:ext>
            </p:extLst>
          </p:nvPr>
        </p:nvGraphicFramePr>
        <p:xfrm>
          <a:off x="736598" y="2799080"/>
          <a:ext cx="4384041" cy="2682240"/>
        </p:xfrm>
        <a:graphic>
          <a:graphicData uri="http://schemas.openxmlformats.org/drawingml/2006/table">
            <a:tbl>
              <a:tblPr firstRow="1" bandRow="1">
                <a:tableStyleId>{B16B6F03-EBD7-4A84-A0D0-369802B93B1D}</a:tableStyleId>
              </a:tblPr>
              <a:tblGrid>
                <a:gridCol w="1461347">
                  <a:extLst>
                    <a:ext uri="{9D8B030D-6E8A-4147-A177-3AD203B41FA5}">
                      <a16:colId xmlns:a16="http://schemas.microsoft.com/office/drawing/2014/main" val="4230022824"/>
                    </a:ext>
                  </a:extLst>
                </a:gridCol>
                <a:gridCol w="1461347">
                  <a:extLst>
                    <a:ext uri="{9D8B030D-6E8A-4147-A177-3AD203B41FA5}">
                      <a16:colId xmlns:a16="http://schemas.microsoft.com/office/drawing/2014/main" val="2338384911"/>
                    </a:ext>
                  </a:extLst>
                </a:gridCol>
                <a:gridCol w="1461347">
                  <a:extLst>
                    <a:ext uri="{9D8B030D-6E8A-4147-A177-3AD203B41FA5}">
                      <a16:colId xmlns:a16="http://schemas.microsoft.com/office/drawing/2014/main" val="3375317073"/>
                    </a:ext>
                  </a:extLst>
                </a:gridCol>
              </a:tblGrid>
              <a:tr h="370840">
                <a:tc>
                  <a:txBody>
                    <a:bodyPr/>
                    <a:lstStyle/>
                    <a:p>
                      <a:pPr algn="ctr"/>
                      <a:r>
                        <a:rPr lang="en-US" sz="2000" b="1" dirty="0" smtClean="0">
                          <a:latin typeface="Noticia Text" panose="02000503060000020004" pitchFamily="2" charset="0"/>
                        </a:rPr>
                        <a:t>Sample Mean</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Frequency</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P(x)</a:t>
                      </a:r>
                      <a:endParaRPr lang="en-US" sz="2000" b="1" dirty="0">
                        <a:latin typeface="Noticia Text" panose="02000503060000020004" pitchFamily="2" charset="0"/>
                      </a:endParaRPr>
                    </a:p>
                  </a:txBody>
                  <a:tcPr/>
                </a:tc>
                <a:extLst>
                  <a:ext uri="{0D108BD9-81ED-4DB2-BD59-A6C34878D82A}">
                    <a16:rowId xmlns:a16="http://schemas.microsoft.com/office/drawing/2014/main" val="955438919"/>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1048999343"/>
                  </a:ext>
                </a:extLst>
              </a:tr>
              <a:tr h="370840">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4141467337"/>
                  </a:ext>
                </a:extLst>
              </a:tr>
              <a:tr h="370840">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3930398492"/>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288317704"/>
                  </a:ext>
                </a:extLst>
              </a:tr>
              <a:tr h="370840">
                <a:tc>
                  <a:txBody>
                    <a:bodyPr/>
                    <a:lstStyle/>
                    <a:p>
                      <a:pPr algn="ctr"/>
                      <a:r>
                        <a:rPr lang="en-US" sz="2000" b="1" dirty="0" smtClean="0">
                          <a:latin typeface="Noticia Text" panose="02000503060000020004" pitchFamily="2" charset="0"/>
                        </a:rPr>
                        <a:t>Total</a:t>
                      </a:r>
                      <a:endParaRPr lang="en-US" sz="2000" b="1"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1.00</a:t>
                      </a:r>
                      <a:endParaRPr lang="en-US" sz="2000" dirty="0">
                        <a:latin typeface="Noticia Text" panose="02000503060000020004" pitchFamily="2" charset="0"/>
                      </a:endParaRPr>
                    </a:p>
                  </a:txBody>
                  <a:tcPr/>
                </a:tc>
                <a:extLst>
                  <a:ext uri="{0D108BD9-81ED-4DB2-BD59-A6C34878D82A}">
                    <a16:rowId xmlns:a16="http://schemas.microsoft.com/office/drawing/2014/main" val="678598609"/>
                  </a:ext>
                </a:extLst>
              </a:tr>
            </a:tbl>
          </a:graphicData>
        </a:graphic>
      </p:graphicFrame>
    </p:spTree>
    <p:extLst>
      <p:ext uri="{BB962C8B-B14F-4D97-AF65-F5344CB8AC3E}">
        <p14:creationId xmlns:p14="http://schemas.microsoft.com/office/powerpoint/2010/main" val="3316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2" end="2"/>
                                            </p:txEl>
                                          </p:spTgt>
                                        </p:tgtEl>
                                        <p:attrNameLst>
                                          <p:attrName>style.visibility</p:attrName>
                                        </p:attrNameLst>
                                      </p:cBhvr>
                                      <p:to>
                                        <p:strVal val="visible"/>
                                      </p:to>
                                    </p:set>
                                    <p:animEffect transition="in" filter="barn(inVertical)">
                                      <p:cBhvr>
                                        <p:cTn id="12" dur="500"/>
                                        <p:tgtEl>
                                          <p:spTgt spid="3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5">
                                            <p:txEl>
                                              <p:pRg st="3" end="3"/>
                                            </p:txEl>
                                          </p:spTgt>
                                        </p:tgtEl>
                                        <p:attrNameLst>
                                          <p:attrName>style.visibility</p:attrName>
                                        </p:attrNameLst>
                                      </p:cBhvr>
                                      <p:to>
                                        <p:strVal val="visible"/>
                                      </p:to>
                                    </p:set>
                                    <p:animEffect transition="in" filter="barn(inVertical)">
                                      <p:cBhvr>
                                        <p:cTn id="17" dur="500"/>
                                        <p:tgtEl>
                                          <p:spTgt spid="3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PH" sz="3000" dirty="0" smtClean="0">
                    <a:latin typeface="Noticia Text" panose="02000503060000020004" pitchFamily="2" charset="0"/>
                    <a:ea typeface="Open Sans"/>
                    <a:cs typeface="Open Sans"/>
                    <a:sym typeface="Open Sans"/>
                  </a:rPr>
                  <a:t>Q2. What is the probability that his mean grade is grater than 82.33?</a:t>
                </a:r>
              </a:p>
              <a:p>
                <a:pPr lvl="0"/>
                <a:endParaRPr lang="en-PH" sz="3000" dirty="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14:m>
                  <m:oMath xmlns:m="http://schemas.openxmlformats.org/officeDocument/2006/math">
                    <m:r>
                      <a:rPr lang="en-US" sz="3000" b="0" i="1" smtClean="0">
                        <a:latin typeface="Cambria Math" panose="02040503050406030204" pitchFamily="18" charset="0"/>
                        <a:ea typeface="Open Sans"/>
                        <a:cs typeface="Open Sans"/>
                        <a:sym typeface="Open Sans"/>
                      </a:rPr>
                      <m:t>𝑃</m:t>
                    </m:r>
                    <m:d>
                      <m:dPr>
                        <m:ctrlPr>
                          <a:rPr lang="en-US" sz="3000" b="0" i="1" smtClean="0">
                            <a:latin typeface="Cambria Math" panose="02040503050406030204" pitchFamily="18" charset="0"/>
                            <a:ea typeface="Open Sans"/>
                            <a:cs typeface="Open Sans"/>
                            <a:sym typeface="Open Sans"/>
                          </a:rPr>
                        </m:ctrlPr>
                      </m:dPr>
                      <m:e>
                        <m:r>
                          <a:rPr lang="en-US" sz="3000" b="0" i="1" smtClean="0">
                            <a:latin typeface="Cambria Math" panose="02040503050406030204" pitchFamily="18" charset="0"/>
                            <a:ea typeface="Open Sans"/>
                            <a:cs typeface="Open Sans"/>
                            <a:sym typeface="Open Sans"/>
                          </a:rPr>
                          <m:t>𝑋</m:t>
                        </m:r>
                        <m:r>
                          <a:rPr lang="en-US" sz="3000" b="0" i="1" smtClean="0">
                            <a:latin typeface="Cambria Math" panose="02040503050406030204" pitchFamily="18" charset="0"/>
                            <a:ea typeface="Open Sans"/>
                            <a:cs typeface="Open Sans"/>
                            <a:sym typeface="Open Sans"/>
                          </a:rPr>
                          <m:t>&gt;82.33</m:t>
                        </m:r>
                      </m:e>
                    </m:d>
                    <m:r>
                      <a:rPr lang="en-US" sz="3000" b="0" i="1" smtClean="0">
                        <a:latin typeface="Cambria Math" panose="02040503050406030204" pitchFamily="18" charset="0"/>
                        <a:ea typeface="Open Sans"/>
                        <a:cs typeface="Open Sans"/>
                        <a:sym typeface="Open Sans"/>
                      </a:rPr>
                      <m:t>=0.375+0.125</m:t>
                    </m:r>
                  </m:oMath>
                </a14:m>
                <a:endParaRPr lang="en-US" sz="3000" b="0" dirty="0" smtClean="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14:m>
                  <m:oMath xmlns:m="http://schemas.openxmlformats.org/officeDocument/2006/math">
                    <m:r>
                      <a:rPr lang="en-US" sz="3000" b="0" i="1" smtClean="0">
                        <a:latin typeface="Cambria Math" panose="02040503050406030204" pitchFamily="18" charset="0"/>
                        <a:ea typeface="Open Sans"/>
                        <a:cs typeface="Open Sans"/>
                        <a:sym typeface="Open Sans"/>
                      </a:rPr>
                      <m:t>𝑃</m:t>
                    </m:r>
                    <m:d>
                      <m:dPr>
                        <m:ctrlPr>
                          <a:rPr lang="en-US" sz="3000" b="0" i="1" smtClean="0">
                            <a:latin typeface="Cambria Math" panose="02040503050406030204" pitchFamily="18" charset="0"/>
                            <a:ea typeface="Open Sans"/>
                            <a:cs typeface="Open Sans"/>
                            <a:sym typeface="Open Sans"/>
                          </a:rPr>
                        </m:ctrlPr>
                      </m:dPr>
                      <m:e>
                        <m:r>
                          <a:rPr lang="en-US" sz="3000" b="0" i="1" smtClean="0">
                            <a:latin typeface="Cambria Math" panose="02040503050406030204" pitchFamily="18" charset="0"/>
                            <a:ea typeface="Open Sans"/>
                            <a:cs typeface="Open Sans"/>
                            <a:sym typeface="Open Sans"/>
                          </a:rPr>
                          <m:t>𝑋</m:t>
                        </m:r>
                        <m:r>
                          <a:rPr lang="en-US" sz="3000" b="0" i="1" smtClean="0">
                            <a:latin typeface="Cambria Math" panose="02040503050406030204" pitchFamily="18" charset="0"/>
                            <a:ea typeface="Open Sans"/>
                            <a:cs typeface="Open Sans"/>
                            <a:sym typeface="Open Sans"/>
                          </a:rPr>
                          <m:t>&gt;82.33</m:t>
                        </m:r>
                      </m:e>
                    </m:d>
                    <m:r>
                      <a:rPr lang="en-US" sz="3000" b="0" i="1" smtClean="0">
                        <a:latin typeface="Cambria Math" panose="02040503050406030204" pitchFamily="18" charset="0"/>
                        <a:ea typeface="Open Sans"/>
                        <a:cs typeface="Open Sans"/>
                        <a:sym typeface="Open Sans"/>
                      </a:rPr>
                      <m:t>=0.5 </m:t>
                    </m:r>
                    <m:r>
                      <a:rPr lang="en-US" sz="3000" b="0" i="1" smtClean="0">
                        <a:latin typeface="Cambria Math" panose="02040503050406030204" pitchFamily="18" charset="0"/>
                        <a:ea typeface="Open Sans"/>
                        <a:cs typeface="Open Sans"/>
                        <a:sym typeface="Open Sans"/>
                      </a:rPr>
                      <m:t>𝑜𝑟</m:t>
                    </m:r>
                    <m:r>
                      <a:rPr lang="en-US" sz="3000" b="0" i="1" smtClean="0">
                        <a:latin typeface="Cambria Math" panose="02040503050406030204" pitchFamily="18" charset="0"/>
                        <a:ea typeface="Open Sans"/>
                        <a:cs typeface="Open Sans"/>
                        <a:sym typeface="Open Sans"/>
                      </a:rPr>
                      <m:t> 50%</m:t>
                    </m:r>
                  </m:oMath>
                </a14:m>
                <a:endParaRPr lang="en-PH" sz="3000" dirty="0">
                  <a:latin typeface="Noticia Text" panose="02000503060000020004" pitchFamily="2" charset="0"/>
                  <a:ea typeface="Open Sans"/>
                  <a:cs typeface="Open Sans"/>
                  <a:sym typeface="Open Sans"/>
                </a:endParaRP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355600" y="1564640"/>
                <a:ext cx="11633200" cy="5151120"/>
              </a:xfrm>
              <a:prstGeom prst="rect">
                <a:avLst/>
              </a:prstGeom>
              <a:blipFill>
                <a:blip r:embed="rId3"/>
                <a:stretch>
                  <a:fillRect l="-1205" t="-710"/>
                </a:stretch>
              </a:blipFill>
              <a:ln>
                <a:noFill/>
              </a:ln>
            </p:spPr>
            <p:txBody>
              <a:bodyPr/>
              <a:lstStyle/>
              <a:p>
                <a:r>
                  <a:rPr lang="en-US">
                    <a:noFill/>
                  </a:rPr>
                  <a:t> </a:t>
                </a:r>
              </a:p>
            </p:txBody>
          </p:sp>
        </mc:Fallback>
      </mc:AlternateContent>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40240794"/>
              </p:ext>
            </p:extLst>
          </p:nvPr>
        </p:nvGraphicFramePr>
        <p:xfrm>
          <a:off x="736598" y="2799080"/>
          <a:ext cx="4384041" cy="2682240"/>
        </p:xfrm>
        <a:graphic>
          <a:graphicData uri="http://schemas.openxmlformats.org/drawingml/2006/table">
            <a:tbl>
              <a:tblPr firstRow="1" bandRow="1">
                <a:tableStyleId>{B16B6F03-EBD7-4A84-A0D0-369802B93B1D}</a:tableStyleId>
              </a:tblPr>
              <a:tblGrid>
                <a:gridCol w="1461347">
                  <a:extLst>
                    <a:ext uri="{9D8B030D-6E8A-4147-A177-3AD203B41FA5}">
                      <a16:colId xmlns:a16="http://schemas.microsoft.com/office/drawing/2014/main" val="4230022824"/>
                    </a:ext>
                  </a:extLst>
                </a:gridCol>
                <a:gridCol w="1461347">
                  <a:extLst>
                    <a:ext uri="{9D8B030D-6E8A-4147-A177-3AD203B41FA5}">
                      <a16:colId xmlns:a16="http://schemas.microsoft.com/office/drawing/2014/main" val="2338384911"/>
                    </a:ext>
                  </a:extLst>
                </a:gridCol>
                <a:gridCol w="1461347">
                  <a:extLst>
                    <a:ext uri="{9D8B030D-6E8A-4147-A177-3AD203B41FA5}">
                      <a16:colId xmlns:a16="http://schemas.microsoft.com/office/drawing/2014/main" val="3375317073"/>
                    </a:ext>
                  </a:extLst>
                </a:gridCol>
              </a:tblGrid>
              <a:tr h="370840">
                <a:tc>
                  <a:txBody>
                    <a:bodyPr/>
                    <a:lstStyle/>
                    <a:p>
                      <a:pPr algn="ctr"/>
                      <a:r>
                        <a:rPr lang="en-US" sz="2000" b="1" dirty="0" smtClean="0">
                          <a:latin typeface="Noticia Text" panose="02000503060000020004" pitchFamily="2" charset="0"/>
                        </a:rPr>
                        <a:t>Sample Mean</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Frequency</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P(x)</a:t>
                      </a:r>
                      <a:endParaRPr lang="en-US" sz="2000" b="1" dirty="0">
                        <a:latin typeface="Noticia Text" panose="02000503060000020004" pitchFamily="2" charset="0"/>
                      </a:endParaRPr>
                    </a:p>
                  </a:txBody>
                  <a:tcPr/>
                </a:tc>
                <a:extLst>
                  <a:ext uri="{0D108BD9-81ED-4DB2-BD59-A6C34878D82A}">
                    <a16:rowId xmlns:a16="http://schemas.microsoft.com/office/drawing/2014/main" val="955438919"/>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1048999343"/>
                  </a:ext>
                </a:extLst>
              </a:tr>
              <a:tr h="370840">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4141467337"/>
                  </a:ext>
                </a:extLst>
              </a:tr>
              <a:tr h="370840">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3930398492"/>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288317704"/>
                  </a:ext>
                </a:extLst>
              </a:tr>
              <a:tr h="370840">
                <a:tc>
                  <a:txBody>
                    <a:bodyPr/>
                    <a:lstStyle/>
                    <a:p>
                      <a:pPr algn="ctr"/>
                      <a:r>
                        <a:rPr lang="en-US" sz="2000" b="1" dirty="0" smtClean="0">
                          <a:latin typeface="Noticia Text" panose="02000503060000020004" pitchFamily="2" charset="0"/>
                        </a:rPr>
                        <a:t>Total</a:t>
                      </a:r>
                      <a:endParaRPr lang="en-US" sz="2000" b="1"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1.00</a:t>
                      </a:r>
                      <a:endParaRPr lang="en-US" sz="2000" dirty="0">
                        <a:latin typeface="Noticia Text" panose="02000503060000020004" pitchFamily="2" charset="0"/>
                      </a:endParaRPr>
                    </a:p>
                  </a:txBody>
                  <a:tcPr/>
                </a:tc>
                <a:extLst>
                  <a:ext uri="{0D108BD9-81ED-4DB2-BD59-A6C34878D82A}">
                    <a16:rowId xmlns:a16="http://schemas.microsoft.com/office/drawing/2014/main" val="678598609"/>
                  </a:ext>
                </a:extLst>
              </a:tr>
            </a:tbl>
          </a:graphicData>
        </a:graphic>
      </p:graphicFrame>
    </p:spTree>
    <p:extLst>
      <p:ext uri="{BB962C8B-B14F-4D97-AF65-F5344CB8AC3E}">
        <p14:creationId xmlns:p14="http://schemas.microsoft.com/office/powerpoint/2010/main" val="364678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2" end="2"/>
                                            </p:txEl>
                                          </p:spTgt>
                                        </p:tgtEl>
                                        <p:attrNameLst>
                                          <p:attrName>style.visibility</p:attrName>
                                        </p:attrNameLst>
                                      </p:cBhvr>
                                      <p:to>
                                        <p:strVal val="visible"/>
                                      </p:to>
                                    </p:set>
                                    <p:animEffect transition="in" filter="barn(inVertical)">
                                      <p:cBhvr>
                                        <p:cTn id="12" dur="500"/>
                                        <p:tgtEl>
                                          <p:spTgt spid="3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5">
                                            <p:txEl>
                                              <p:pRg st="3" end="3"/>
                                            </p:txEl>
                                          </p:spTgt>
                                        </p:tgtEl>
                                        <p:attrNameLst>
                                          <p:attrName>style.visibility</p:attrName>
                                        </p:attrNameLst>
                                      </p:cBhvr>
                                      <p:to>
                                        <p:strVal val="visible"/>
                                      </p:to>
                                    </p:set>
                                    <p:animEffect transition="in" filter="barn(inVertical)">
                                      <p:cBhvr>
                                        <p:cTn id="17" dur="500"/>
                                        <p:tgtEl>
                                          <p:spTgt spid="3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9304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PH" sz="3000" dirty="0" smtClean="0">
                    <a:latin typeface="Noticia Text" panose="02000503060000020004" pitchFamily="2" charset="0"/>
                    <a:ea typeface="Open Sans"/>
                    <a:cs typeface="Open Sans"/>
                    <a:sym typeface="Open Sans"/>
                  </a:rPr>
                  <a:t>Q3. What is the probability that his mean grade is 82.67?</a:t>
                </a:r>
              </a:p>
              <a:p>
                <a:pPr lvl="0"/>
                <a:endParaRPr lang="en-PH" sz="3000" dirty="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14:m>
                  <m:oMath xmlns:m="http://schemas.openxmlformats.org/officeDocument/2006/math">
                    <m:r>
                      <a:rPr lang="en-US" sz="3000" b="0" i="1" smtClean="0">
                        <a:latin typeface="Cambria Math" panose="02040503050406030204" pitchFamily="18" charset="0"/>
                        <a:ea typeface="Open Sans"/>
                        <a:cs typeface="Open Sans"/>
                        <a:sym typeface="Open Sans"/>
                      </a:rPr>
                      <m:t>𝑃</m:t>
                    </m:r>
                    <m:d>
                      <m:dPr>
                        <m:ctrlPr>
                          <a:rPr lang="en-US" sz="3000" b="0" i="1" smtClean="0">
                            <a:latin typeface="Cambria Math" panose="02040503050406030204" pitchFamily="18" charset="0"/>
                            <a:ea typeface="Open Sans"/>
                            <a:cs typeface="Open Sans"/>
                            <a:sym typeface="Open Sans"/>
                          </a:rPr>
                        </m:ctrlPr>
                      </m:dPr>
                      <m:e>
                        <m:r>
                          <a:rPr lang="en-US" sz="3000" b="0" i="1" smtClean="0">
                            <a:latin typeface="Cambria Math" panose="02040503050406030204" pitchFamily="18" charset="0"/>
                            <a:ea typeface="Open Sans"/>
                            <a:cs typeface="Open Sans"/>
                            <a:sym typeface="Open Sans"/>
                          </a:rPr>
                          <m:t>𝑋</m:t>
                        </m:r>
                        <m:r>
                          <a:rPr lang="en-US" sz="3000" b="0" i="1" smtClean="0">
                            <a:latin typeface="Cambria Math" panose="02040503050406030204" pitchFamily="18" charset="0"/>
                            <a:ea typeface="Open Sans"/>
                            <a:cs typeface="Open Sans"/>
                            <a:sym typeface="Open Sans"/>
                          </a:rPr>
                          <m:t>=82.67</m:t>
                        </m:r>
                      </m:e>
                    </m:d>
                    <m:r>
                      <a:rPr lang="en-US" sz="3000" b="0" i="1" smtClean="0">
                        <a:latin typeface="Cambria Math" panose="02040503050406030204" pitchFamily="18" charset="0"/>
                        <a:ea typeface="Open Sans"/>
                        <a:cs typeface="Open Sans"/>
                        <a:sym typeface="Open Sans"/>
                      </a:rPr>
                      <m:t>=0.375 </m:t>
                    </m:r>
                    <m:r>
                      <a:rPr lang="en-US" sz="3000" b="0" i="1" smtClean="0">
                        <a:latin typeface="Cambria Math" panose="02040503050406030204" pitchFamily="18" charset="0"/>
                        <a:ea typeface="Open Sans"/>
                        <a:cs typeface="Open Sans"/>
                        <a:sym typeface="Open Sans"/>
                      </a:rPr>
                      <m:t>𝑜𝑟</m:t>
                    </m:r>
                    <m:r>
                      <a:rPr lang="en-US" sz="3000" b="0" i="1" smtClean="0">
                        <a:latin typeface="Cambria Math" panose="02040503050406030204" pitchFamily="18" charset="0"/>
                        <a:ea typeface="Open Sans"/>
                        <a:cs typeface="Open Sans"/>
                        <a:sym typeface="Open Sans"/>
                      </a:rPr>
                      <m:t> 37.5%</m:t>
                    </m:r>
                  </m:oMath>
                </a14:m>
                <a:endParaRPr lang="en-US" sz="3000" b="0" dirty="0" smtClean="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endParaRPr lang="en-PH" sz="3000" dirty="0">
                  <a:latin typeface="Noticia Text" panose="02000503060000020004" pitchFamily="2" charset="0"/>
                  <a:ea typeface="Open Sans"/>
                  <a:cs typeface="Open Sans"/>
                  <a:sym typeface="Open Sans"/>
                </a:endParaRP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355600" y="1564640"/>
                <a:ext cx="11633200" cy="5151120"/>
              </a:xfrm>
              <a:prstGeom prst="rect">
                <a:avLst/>
              </a:prstGeom>
              <a:blipFill>
                <a:blip r:embed="rId3"/>
                <a:stretch>
                  <a:fillRect l="-1205" t="-710"/>
                </a:stretch>
              </a:blipFill>
              <a:ln>
                <a:noFill/>
              </a:ln>
            </p:spPr>
            <p:txBody>
              <a:bodyPr/>
              <a:lstStyle/>
              <a:p>
                <a:r>
                  <a:rPr lang="en-US">
                    <a:noFill/>
                  </a:rPr>
                  <a:t> </a:t>
                </a:r>
              </a:p>
            </p:txBody>
          </p:sp>
        </mc:Fallback>
      </mc:AlternateContent>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40240794"/>
              </p:ext>
            </p:extLst>
          </p:nvPr>
        </p:nvGraphicFramePr>
        <p:xfrm>
          <a:off x="736598" y="2799080"/>
          <a:ext cx="4384041" cy="2682240"/>
        </p:xfrm>
        <a:graphic>
          <a:graphicData uri="http://schemas.openxmlformats.org/drawingml/2006/table">
            <a:tbl>
              <a:tblPr firstRow="1" bandRow="1">
                <a:tableStyleId>{B16B6F03-EBD7-4A84-A0D0-369802B93B1D}</a:tableStyleId>
              </a:tblPr>
              <a:tblGrid>
                <a:gridCol w="1461347">
                  <a:extLst>
                    <a:ext uri="{9D8B030D-6E8A-4147-A177-3AD203B41FA5}">
                      <a16:colId xmlns:a16="http://schemas.microsoft.com/office/drawing/2014/main" val="4230022824"/>
                    </a:ext>
                  </a:extLst>
                </a:gridCol>
                <a:gridCol w="1461347">
                  <a:extLst>
                    <a:ext uri="{9D8B030D-6E8A-4147-A177-3AD203B41FA5}">
                      <a16:colId xmlns:a16="http://schemas.microsoft.com/office/drawing/2014/main" val="2338384911"/>
                    </a:ext>
                  </a:extLst>
                </a:gridCol>
                <a:gridCol w="1461347">
                  <a:extLst>
                    <a:ext uri="{9D8B030D-6E8A-4147-A177-3AD203B41FA5}">
                      <a16:colId xmlns:a16="http://schemas.microsoft.com/office/drawing/2014/main" val="3375317073"/>
                    </a:ext>
                  </a:extLst>
                </a:gridCol>
              </a:tblGrid>
              <a:tr h="370840">
                <a:tc>
                  <a:txBody>
                    <a:bodyPr/>
                    <a:lstStyle/>
                    <a:p>
                      <a:pPr algn="ctr"/>
                      <a:r>
                        <a:rPr lang="en-US" sz="2000" b="1" dirty="0" smtClean="0">
                          <a:latin typeface="Noticia Text" panose="02000503060000020004" pitchFamily="2" charset="0"/>
                        </a:rPr>
                        <a:t>Sample Mean</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Frequency</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P(x)</a:t>
                      </a:r>
                      <a:endParaRPr lang="en-US" sz="2000" b="1" dirty="0">
                        <a:latin typeface="Noticia Text" panose="02000503060000020004" pitchFamily="2" charset="0"/>
                      </a:endParaRPr>
                    </a:p>
                  </a:txBody>
                  <a:tcPr/>
                </a:tc>
                <a:extLst>
                  <a:ext uri="{0D108BD9-81ED-4DB2-BD59-A6C34878D82A}">
                    <a16:rowId xmlns:a16="http://schemas.microsoft.com/office/drawing/2014/main" val="955438919"/>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1048999343"/>
                  </a:ext>
                </a:extLst>
              </a:tr>
              <a:tr h="370840">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4141467337"/>
                  </a:ext>
                </a:extLst>
              </a:tr>
              <a:tr h="370840">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3930398492"/>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288317704"/>
                  </a:ext>
                </a:extLst>
              </a:tr>
              <a:tr h="370840">
                <a:tc>
                  <a:txBody>
                    <a:bodyPr/>
                    <a:lstStyle/>
                    <a:p>
                      <a:pPr algn="ctr"/>
                      <a:r>
                        <a:rPr lang="en-US" sz="2000" b="1" dirty="0" smtClean="0">
                          <a:latin typeface="Noticia Text" panose="02000503060000020004" pitchFamily="2" charset="0"/>
                        </a:rPr>
                        <a:t>Total</a:t>
                      </a:r>
                      <a:endParaRPr lang="en-US" sz="2000" b="1"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1.00</a:t>
                      </a:r>
                      <a:endParaRPr lang="en-US" sz="2000" dirty="0">
                        <a:latin typeface="Noticia Text" panose="02000503060000020004" pitchFamily="2" charset="0"/>
                      </a:endParaRPr>
                    </a:p>
                  </a:txBody>
                  <a:tcPr/>
                </a:tc>
                <a:extLst>
                  <a:ext uri="{0D108BD9-81ED-4DB2-BD59-A6C34878D82A}">
                    <a16:rowId xmlns:a16="http://schemas.microsoft.com/office/drawing/2014/main" val="678598609"/>
                  </a:ext>
                </a:extLst>
              </a:tr>
            </a:tbl>
          </a:graphicData>
        </a:graphic>
      </p:graphicFrame>
    </p:spTree>
    <p:extLst>
      <p:ext uri="{BB962C8B-B14F-4D97-AF65-F5344CB8AC3E}">
        <p14:creationId xmlns:p14="http://schemas.microsoft.com/office/powerpoint/2010/main" val="11922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2" end="2"/>
                                            </p:txEl>
                                          </p:spTgt>
                                        </p:tgtEl>
                                        <p:attrNameLst>
                                          <p:attrName>style.visibility</p:attrName>
                                        </p:attrNameLst>
                                      </p:cBhvr>
                                      <p:to>
                                        <p:strVal val="visible"/>
                                      </p:to>
                                    </p:set>
                                    <p:animEffect transition="in" filter="barn(inVertical)">
                                      <p:cBhvr>
                                        <p:cTn id="12" dur="500"/>
                                        <p:tgtEl>
                                          <p:spTgt spid="3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5">
                                            <p:txEl>
                                              <p:pRg st="3" end="3"/>
                                            </p:txEl>
                                          </p:spTgt>
                                        </p:tgtEl>
                                        <p:attrNameLst>
                                          <p:attrName>style.visibility</p:attrName>
                                        </p:attrNameLst>
                                      </p:cBhvr>
                                      <p:to>
                                        <p:strVal val="visible"/>
                                      </p:to>
                                    </p:set>
                                    <p:animEffect transition="in" filter="barn(inVertical)">
                                      <p:cBhvr>
                                        <p:cTn id="17" dur="500"/>
                                        <p:tgtEl>
                                          <p:spTgt spid="3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101600" y="1411304"/>
            <a:ext cx="11795760" cy="5304456"/>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mc:AlternateContent xmlns:mc="http://schemas.openxmlformats.org/markup-compatibility/2006" xmlns:a14="http://schemas.microsoft.com/office/drawing/2010/main">
        <mc:Choice Requires="a14">
          <p:sp>
            <p:nvSpPr>
              <p:cNvPr id="385" name="Google Shape;385;p69"/>
              <p:cNvSpPr txBox="1"/>
              <p:nvPr/>
            </p:nvSpPr>
            <p:spPr>
              <a:xfrm>
                <a:off x="355600" y="1564640"/>
                <a:ext cx="11633200" cy="5151120"/>
              </a:xfrm>
              <a:prstGeom prst="rect">
                <a:avLst/>
              </a:prstGeom>
              <a:noFill/>
              <a:ln>
                <a:noFill/>
              </a:ln>
            </p:spPr>
            <p:txBody>
              <a:bodyPr spcFirstLastPara="1" wrap="square" lIns="91425" tIns="91425" rIns="91425" bIns="91425" anchor="t" anchorCtr="0">
                <a:noAutofit/>
              </a:bodyPr>
              <a:lstStyle/>
              <a:p>
                <a:pPr lvl="0"/>
                <a:r>
                  <a:rPr lang="en-PH" sz="3000" dirty="0" smtClean="0">
                    <a:latin typeface="Noticia Text" panose="02000503060000020004" pitchFamily="2" charset="0"/>
                    <a:ea typeface="Open Sans"/>
                    <a:cs typeface="Open Sans"/>
                    <a:sym typeface="Open Sans"/>
                  </a:rPr>
                  <a:t>Q4. What is the probability that his mean grade is between 82.33 and 83?</a:t>
                </a:r>
              </a:p>
              <a:p>
                <a:pPr lvl="0"/>
                <a:endParaRPr lang="en-PH" sz="3000" dirty="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14:m>
                  <m:oMath xmlns:m="http://schemas.openxmlformats.org/officeDocument/2006/math">
                    <m:r>
                      <a:rPr lang="en-US" sz="3000" b="0" i="1" smtClean="0">
                        <a:latin typeface="Cambria Math" panose="02040503050406030204" pitchFamily="18" charset="0"/>
                        <a:ea typeface="Open Sans"/>
                        <a:cs typeface="Open Sans"/>
                        <a:sym typeface="Open Sans"/>
                      </a:rPr>
                      <m:t>𝑃</m:t>
                    </m:r>
                    <m:d>
                      <m:dPr>
                        <m:ctrlPr>
                          <a:rPr lang="en-US" sz="3000" b="0" i="1" smtClean="0">
                            <a:latin typeface="Cambria Math" panose="02040503050406030204" pitchFamily="18" charset="0"/>
                            <a:ea typeface="Open Sans"/>
                            <a:cs typeface="Open Sans"/>
                            <a:sym typeface="Open Sans"/>
                          </a:rPr>
                        </m:ctrlPr>
                      </m:dPr>
                      <m:e>
                        <m:r>
                          <a:rPr lang="en-US" sz="3000" b="0" i="1" smtClean="0">
                            <a:latin typeface="Cambria Math" panose="02040503050406030204" pitchFamily="18" charset="0"/>
                            <a:ea typeface="Open Sans"/>
                            <a:cs typeface="Open Sans"/>
                            <a:sym typeface="Open Sans"/>
                          </a:rPr>
                          <m:t>82.33&lt;</m:t>
                        </m:r>
                        <m:r>
                          <a:rPr lang="en-US" sz="3000" b="0" i="1" smtClean="0">
                            <a:latin typeface="Cambria Math" panose="02040503050406030204" pitchFamily="18" charset="0"/>
                            <a:ea typeface="Open Sans"/>
                            <a:cs typeface="Open Sans"/>
                            <a:sym typeface="Open Sans"/>
                          </a:rPr>
                          <m:t>𝑋</m:t>
                        </m:r>
                        <m:r>
                          <a:rPr lang="en-US" sz="3000" b="0" i="1" smtClean="0">
                            <a:latin typeface="Cambria Math" panose="02040503050406030204" pitchFamily="18" charset="0"/>
                            <a:ea typeface="Open Sans"/>
                            <a:cs typeface="Open Sans"/>
                            <a:sym typeface="Open Sans"/>
                          </a:rPr>
                          <m:t>&lt;83</m:t>
                        </m:r>
                      </m:e>
                    </m:d>
                    <m:r>
                      <a:rPr lang="en-US" sz="3000" b="0" i="1" smtClean="0">
                        <a:latin typeface="Cambria Math" panose="02040503050406030204" pitchFamily="18" charset="0"/>
                        <a:ea typeface="Open Sans"/>
                        <a:cs typeface="Open Sans"/>
                        <a:sym typeface="Open Sans"/>
                      </a:rPr>
                      <m:t>=0.375 </m:t>
                    </m:r>
                    <m:r>
                      <a:rPr lang="en-US" sz="3000" b="0" i="1" smtClean="0">
                        <a:latin typeface="Cambria Math" panose="02040503050406030204" pitchFamily="18" charset="0"/>
                        <a:ea typeface="Open Sans"/>
                        <a:cs typeface="Open Sans"/>
                        <a:sym typeface="Open Sans"/>
                      </a:rPr>
                      <m:t>𝑜𝑟</m:t>
                    </m:r>
                    <m:r>
                      <a:rPr lang="en-US" sz="3000" b="0" i="1" smtClean="0">
                        <a:latin typeface="Cambria Math" panose="02040503050406030204" pitchFamily="18" charset="0"/>
                        <a:ea typeface="Open Sans"/>
                        <a:cs typeface="Open Sans"/>
                        <a:sym typeface="Open Sans"/>
                      </a:rPr>
                      <m:t> 37.5%</m:t>
                    </m:r>
                  </m:oMath>
                </a14:m>
                <a:endParaRPr lang="en-US" sz="3000" b="0" dirty="0" smtClean="0">
                  <a:latin typeface="Noticia Text" panose="02000503060000020004" pitchFamily="2" charset="0"/>
                  <a:ea typeface="Open Sans"/>
                  <a:cs typeface="Open Sans"/>
                  <a:sym typeface="Open Sans"/>
                </a:endParaRPr>
              </a:p>
              <a:p>
                <a:pPr lvl="0"/>
                <a:r>
                  <a:rPr lang="en-PH" sz="3000" dirty="0" smtClean="0">
                    <a:latin typeface="Noticia Text" panose="02000503060000020004" pitchFamily="2" charset="0"/>
                    <a:ea typeface="Open Sans"/>
                    <a:cs typeface="Open Sans"/>
                    <a:sym typeface="Open Sans"/>
                  </a:rPr>
                  <a:t>						</a:t>
                </a:r>
                <a:endParaRPr lang="en-PH" sz="3000" dirty="0">
                  <a:latin typeface="Noticia Text" panose="02000503060000020004" pitchFamily="2" charset="0"/>
                  <a:ea typeface="Open Sans"/>
                  <a:cs typeface="Open Sans"/>
                  <a:sym typeface="Open Sans"/>
                </a:endParaRPr>
              </a:p>
            </p:txBody>
          </p:sp>
        </mc:Choice>
        <mc:Fallback xmlns="">
          <p:sp>
            <p:nvSpPr>
              <p:cNvPr id="385" name="Google Shape;385;p69"/>
              <p:cNvSpPr txBox="1">
                <a:spLocks noRot="1" noChangeAspect="1" noMove="1" noResize="1" noEditPoints="1" noAdjustHandles="1" noChangeArrowheads="1" noChangeShapeType="1" noTextEdit="1"/>
              </p:cNvSpPr>
              <p:nvPr/>
            </p:nvSpPr>
            <p:spPr>
              <a:xfrm>
                <a:off x="355600" y="1564640"/>
                <a:ext cx="11633200" cy="5151120"/>
              </a:xfrm>
              <a:prstGeom prst="rect">
                <a:avLst/>
              </a:prstGeom>
              <a:blipFill>
                <a:blip r:embed="rId3"/>
                <a:stretch>
                  <a:fillRect l="-1205" t="-710" r="-1572"/>
                </a:stretch>
              </a:blipFill>
              <a:ln>
                <a:noFill/>
              </a:ln>
            </p:spPr>
            <p:txBody>
              <a:bodyPr/>
              <a:lstStyle/>
              <a:p>
                <a:r>
                  <a:rPr lang="en-US">
                    <a:noFill/>
                  </a:rPr>
                  <a:t> </a:t>
                </a:r>
              </a:p>
            </p:txBody>
          </p:sp>
        </mc:Fallback>
      </mc:AlternateContent>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48960" y="2966720"/>
            <a:ext cx="65" cy="215444"/>
          </a:xfrm>
          <a:prstGeom prst="rect">
            <a:avLst/>
          </a:prstGeom>
          <a:noFill/>
        </p:spPr>
        <p:txBody>
          <a:bodyPr wrap="none" lIns="0" tIns="0" rIns="0" bIns="0"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9002400"/>
              </p:ext>
            </p:extLst>
          </p:nvPr>
        </p:nvGraphicFramePr>
        <p:xfrm>
          <a:off x="452118" y="2890520"/>
          <a:ext cx="4384041" cy="2682240"/>
        </p:xfrm>
        <a:graphic>
          <a:graphicData uri="http://schemas.openxmlformats.org/drawingml/2006/table">
            <a:tbl>
              <a:tblPr firstRow="1" bandRow="1">
                <a:tableStyleId>{B16B6F03-EBD7-4A84-A0D0-369802B93B1D}</a:tableStyleId>
              </a:tblPr>
              <a:tblGrid>
                <a:gridCol w="1461347">
                  <a:extLst>
                    <a:ext uri="{9D8B030D-6E8A-4147-A177-3AD203B41FA5}">
                      <a16:colId xmlns:a16="http://schemas.microsoft.com/office/drawing/2014/main" val="4230022824"/>
                    </a:ext>
                  </a:extLst>
                </a:gridCol>
                <a:gridCol w="1461347">
                  <a:extLst>
                    <a:ext uri="{9D8B030D-6E8A-4147-A177-3AD203B41FA5}">
                      <a16:colId xmlns:a16="http://schemas.microsoft.com/office/drawing/2014/main" val="2338384911"/>
                    </a:ext>
                  </a:extLst>
                </a:gridCol>
                <a:gridCol w="1461347">
                  <a:extLst>
                    <a:ext uri="{9D8B030D-6E8A-4147-A177-3AD203B41FA5}">
                      <a16:colId xmlns:a16="http://schemas.microsoft.com/office/drawing/2014/main" val="3375317073"/>
                    </a:ext>
                  </a:extLst>
                </a:gridCol>
              </a:tblGrid>
              <a:tr h="370840">
                <a:tc>
                  <a:txBody>
                    <a:bodyPr/>
                    <a:lstStyle/>
                    <a:p>
                      <a:pPr algn="ctr"/>
                      <a:r>
                        <a:rPr lang="en-US" sz="2000" b="1" dirty="0" smtClean="0">
                          <a:latin typeface="Noticia Text" panose="02000503060000020004" pitchFamily="2" charset="0"/>
                        </a:rPr>
                        <a:t>Sample Mean</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Frequency</a:t>
                      </a:r>
                      <a:endParaRPr lang="en-US" sz="2000" b="1" dirty="0">
                        <a:latin typeface="Noticia Text" panose="02000503060000020004" pitchFamily="2" charset="0"/>
                      </a:endParaRPr>
                    </a:p>
                  </a:txBody>
                  <a:tcPr/>
                </a:tc>
                <a:tc>
                  <a:txBody>
                    <a:bodyPr/>
                    <a:lstStyle/>
                    <a:p>
                      <a:pPr algn="ctr"/>
                      <a:r>
                        <a:rPr lang="en-US" sz="2000" b="1" dirty="0" smtClean="0">
                          <a:latin typeface="Noticia Text" panose="02000503060000020004" pitchFamily="2" charset="0"/>
                        </a:rPr>
                        <a:t>P(x)</a:t>
                      </a:r>
                      <a:endParaRPr lang="en-US" sz="2000" b="1" dirty="0">
                        <a:latin typeface="Noticia Text" panose="02000503060000020004" pitchFamily="2" charset="0"/>
                      </a:endParaRPr>
                    </a:p>
                  </a:txBody>
                  <a:tcPr/>
                </a:tc>
                <a:extLst>
                  <a:ext uri="{0D108BD9-81ED-4DB2-BD59-A6C34878D82A}">
                    <a16:rowId xmlns:a16="http://schemas.microsoft.com/office/drawing/2014/main" val="955438919"/>
                  </a:ext>
                </a:extLst>
              </a:tr>
              <a:tr h="370840">
                <a:tc>
                  <a:txBody>
                    <a:bodyPr/>
                    <a:lstStyle/>
                    <a:p>
                      <a:pPr algn="ctr"/>
                      <a:r>
                        <a:rPr lang="en-US" sz="2000" dirty="0" smtClean="0">
                          <a:latin typeface="Noticia Text" panose="02000503060000020004" pitchFamily="2" charset="0"/>
                        </a:rPr>
                        <a:t>82</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1048999343"/>
                  </a:ext>
                </a:extLst>
              </a:tr>
              <a:tr h="370840">
                <a:tc>
                  <a:txBody>
                    <a:bodyPr/>
                    <a:lstStyle/>
                    <a:p>
                      <a:pPr algn="ctr"/>
                      <a:r>
                        <a:rPr lang="en-US" sz="2000" dirty="0" smtClean="0">
                          <a:latin typeface="Noticia Text" panose="02000503060000020004" pitchFamily="2" charset="0"/>
                        </a:rPr>
                        <a:t>82.33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4141467337"/>
                  </a:ext>
                </a:extLst>
              </a:tr>
              <a:tr h="370840">
                <a:tc>
                  <a:txBody>
                    <a:bodyPr/>
                    <a:lstStyle/>
                    <a:p>
                      <a:pPr algn="ctr"/>
                      <a:r>
                        <a:rPr lang="en-US" sz="2000" dirty="0" smtClean="0">
                          <a:latin typeface="Noticia Text" panose="02000503060000020004" pitchFamily="2" charset="0"/>
                        </a:rPr>
                        <a:t>82.67</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3/8</a:t>
                      </a:r>
                      <a:r>
                        <a:rPr lang="en-US" sz="2000" baseline="0" dirty="0" smtClean="0">
                          <a:latin typeface="Noticia Text" panose="02000503060000020004" pitchFamily="2" charset="0"/>
                        </a:rPr>
                        <a:t> = 0.375</a:t>
                      </a:r>
                      <a:endParaRPr lang="en-US" sz="2000" dirty="0">
                        <a:latin typeface="Noticia Text" panose="02000503060000020004" pitchFamily="2" charset="0"/>
                      </a:endParaRPr>
                    </a:p>
                  </a:txBody>
                  <a:tcPr/>
                </a:tc>
                <a:extLst>
                  <a:ext uri="{0D108BD9-81ED-4DB2-BD59-A6C34878D82A}">
                    <a16:rowId xmlns:a16="http://schemas.microsoft.com/office/drawing/2014/main" val="3930398492"/>
                  </a:ext>
                </a:extLst>
              </a:tr>
              <a:tr h="370840">
                <a:tc>
                  <a:txBody>
                    <a:bodyPr/>
                    <a:lstStyle/>
                    <a:p>
                      <a:pPr algn="ctr"/>
                      <a:r>
                        <a:rPr lang="en-US" sz="2000" dirty="0" smtClean="0">
                          <a:latin typeface="Noticia Text" panose="02000503060000020004" pitchFamily="2" charset="0"/>
                        </a:rPr>
                        <a:t>83</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1/8 = 0.125</a:t>
                      </a:r>
                      <a:endParaRPr lang="en-US" sz="2000" dirty="0">
                        <a:latin typeface="Noticia Text" panose="02000503060000020004" pitchFamily="2" charset="0"/>
                      </a:endParaRPr>
                    </a:p>
                  </a:txBody>
                  <a:tcPr/>
                </a:tc>
                <a:extLst>
                  <a:ext uri="{0D108BD9-81ED-4DB2-BD59-A6C34878D82A}">
                    <a16:rowId xmlns:a16="http://schemas.microsoft.com/office/drawing/2014/main" val="288317704"/>
                  </a:ext>
                </a:extLst>
              </a:tr>
              <a:tr h="370840">
                <a:tc>
                  <a:txBody>
                    <a:bodyPr/>
                    <a:lstStyle/>
                    <a:p>
                      <a:pPr algn="ctr"/>
                      <a:r>
                        <a:rPr lang="en-US" sz="2000" b="1" dirty="0" smtClean="0">
                          <a:latin typeface="Noticia Text" panose="02000503060000020004" pitchFamily="2" charset="0"/>
                        </a:rPr>
                        <a:t>Total</a:t>
                      </a:r>
                      <a:endParaRPr lang="en-US" sz="2000" b="1"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8</a:t>
                      </a:r>
                      <a:endParaRPr lang="en-US" sz="2000" dirty="0">
                        <a:latin typeface="Noticia Text" panose="02000503060000020004" pitchFamily="2" charset="0"/>
                      </a:endParaRPr>
                    </a:p>
                  </a:txBody>
                  <a:tcPr/>
                </a:tc>
                <a:tc>
                  <a:txBody>
                    <a:bodyPr/>
                    <a:lstStyle/>
                    <a:p>
                      <a:pPr algn="ctr"/>
                      <a:r>
                        <a:rPr lang="en-US" sz="2000" dirty="0" smtClean="0">
                          <a:latin typeface="Noticia Text" panose="02000503060000020004" pitchFamily="2" charset="0"/>
                        </a:rPr>
                        <a:t>1.00</a:t>
                      </a:r>
                      <a:endParaRPr lang="en-US" sz="2000" dirty="0">
                        <a:latin typeface="Noticia Text" panose="02000503060000020004" pitchFamily="2" charset="0"/>
                      </a:endParaRPr>
                    </a:p>
                  </a:txBody>
                  <a:tcPr/>
                </a:tc>
                <a:extLst>
                  <a:ext uri="{0D108BD9-81ED-4DB2-BD59-A6C34878D82A}">
                    <a16:rowId xmlns:a16="http://schemas.microsoft.com/office/drawing/2014/main" val="678598609"/>
                  </a:ext>
                </a:extLst>
              </a:tr>
            </a:tbl>
          </a:graphicData>
        </a:graphic>
      </p:graphicFrame>
    </p:spTree>
    <p:extLst>
      <p:ext uri="{BB962C8B-B14F-4D97-AF65-F5344CB8AC3E}">
        <p14:creationId xmlns:p14="http://schemas.microsoft.com/office/powerpoint/2010/main" val="20981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barn(inVertical)">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2" end="2"/>
                                            </p:txEl>
                                          </p:spTgt>
                                        </p:tgtEl>
                                        <p:attrNameLst>
                                          <p:attrName>style.visibility</p:attrName>
                                        </p:attrNameLst>
                                      </p:cBhvr>
                                      <p:to>
                                        <p:strVal val="visible"/>
                                      </p:to>
                                    </p:set>
                                    <p:animEffect transition="in" filter="barn(inVertical)">
                                      <p:cBhvr>
                                        <p:cTn id="12" dur="500"/>
                                        <p:tgtEl>
                                          <p:spTgt spid="3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5">
                                            <p:txEl>
                                              <p:pRg st="3" end="3"/>
                                            </p:txEl>
                                          </p:spTgt>
                                        </p:tgtEl>
                                        <p:attrNameLst>
                                          <p:attrName>style.visibility</p:attrName>
                                        </p:attrNameLst>
                                      </p:cBhvr>
                                      <p:to>
                                        <p:strVal val="visible"/>
                                      </p:to>
                                    </p:set>
                                    <p:animEffect transition="in" filter="barn(inVertical)">
                                      <p:cBhvr>
                                        <p:cTn id="17" dur="500"/>
                                        <p:tgtEl>
                                          <p:spTgt spid="3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p:nvPr/>
        </p:nvSpPr>
        <p:spPr>
          <a:xfrm>
            <a:off x="274320" y="1351280"/>
            <a:ext cx="11633200" cy="5394960"/>
          </a:xfrm>
          <a:prstGeom prst="rect">
            <a:avLst/>
          </a:prstGeom>
          <a:noFill/>
          <a:ln>
            <a:noFill/>
          </a:ln>
        </p:spPr>
        <p:txBody>
          <a:bodyPr spcFirstLastPara="1" wrap="square" lIns="91425" tIns="45700" rIns="91425" bIns="45700" anchor="t" anchorCtr="0">
            <a:noAutofit/>
          </a:bodyPr>
          <a:lstStyle/>
          <a:p>
            <a:pPr marL="23813" lvl="0" indent="-23813" algn="just">
              <a:lnSpc>
                <a:spcPct val="90000"/>
              </a:lnSpc>
            </a:pPr>
            <a:r>
              <a:rPr lang="en-US" sz="3000" b="1" dirty="0">
                <a:latin typeface="Noticia Text" panose="02000503060000020004" pitchFamily="2" charset="0"/>
                <a:ea typeface="Open Sans"/>
                <a:cs typeface="Open Sans"/>
                <a:sym typeface="Open Sans"/>
              </a:rPr>
              <a:t>Construct a sampling distribution of sample mean </a:t>
            </a:r>
            <a:r>
              <a:rPr lang="en-US" sz="3000" b="1" dirty="0" smtClean="0">
                <a:latin typeface="Noticia Text" panose="02000503060000020004" pitchFamily="2" charset="0"/>
                <a:ea typeface="Open Sans"/>
                <a:cs typeface="Open Sans"/>
                <a:sym typeface="Open Sans"/>
              </a:rPr>
              <a:t>and answer </a:t>
            </a:r>
            <a:r>
              <a:rPr lang="en-US" sz="3000" b="1" dirty="0">
                <a:latin typeface="Noticia Text" panose="02000503060000020004" pitchFamily="2" charset="0"/>
                <a:ea typeface="Open Sans"/>
                <a:cs typeface="Open Sans"/>
                <a:sym typeface="Open Sans"/>
              </a:rPr>
              <a:t>the questions on </a:t>
            </a:r>
            <a:r>
              <a:rPr lang="en-US" sz="3000" b="1" dirty="0" smtClean="0">
                <a:latin typeface="Noticia Text" panose="02000503060000020004" pitchFamily="2" charset="0"/>
                <a:ea typeface="Open Sans"/>
                <a:cs typeface="Open Sans"/>
                <a:sym typeface="Open Sans"/>
              </a:rPr>
              <a:t>your </a:t>
            </a:r>
            <a:r>
              <a:rPr lang="en-US" sz="3000" b="1" dirty="0">
                <a:latin typeface="Noticia Text" panose="02000503060000020004" pitchFamily="2" charset="0"/>
                <a:ea typeface="Open Sans"/>
                <a:cs typeface="Open Sans"/>
                <a:sym typeface="Open Sans"/>
              </a:rPr>
              <a:t>answer sheet.</a:t>
            </a:r>
          </a:p>
          <a:p>
            <a:pPr marL="23813" lvl="0" indent="-23813" algn="just">
              <a:lnSpc>
                <a:spcPct val="90000"/>
              </a:lnSpc>
            </a:pPr>
            <a:endParaRPr lang="en-US" sz="3000" b="1" dirty="0" smtClean="0">
              <a:latin typeface="Noticia Text" panose="02000503060000020004" pitchFamily="2" charset="0"/>
              <a:ea typeface="Open Sans"/>
              <a:cs typeface="Open Sans"/>
              <a:sym typeface="Open Sans"/>
            </a:endParaRPr>
          </a:p>
          <a:p>
            <a:pPr marL="457200" lvl="0" indent="-457200" algn="just">
              <a:lnSpc>
                <a:spcPct val="90000"/>
              </a:lnSpc>
              <a:buFont typeface="Wingdings" panose="05000000000000000000" pitchFamily="2" charset="2"/>
              <a:buChar char="v"/>
            </a:pPr>
            <a:r>
              <a:rPr lang="en-US" sz="3000" b="1" dirty="0" smtClean="0">
                <a:latin typeface="Noticia Text" panose="02000503060000020004" pitchFamily="2" charset="0"/>
                <a:ea typeface="Open Sans"/>
                <a:cs typeface="Open Sans"/>
                <a:sym typeface="Open Sans"/>
              </a:rPr>
              <a:t>Samples </a:t>
            </a:r>
            <a:r>
              <a:rPr lang="en-US" sz="3000" b="1" dirty="0">
                <a:latin typeface="Noticia Text" panose="02000503060000020004" pitchFamily="2" charset="0"/>
                <a:ea typeface="Open Sans"/>
                <a:cs typeface="Open Sans"/>
                <a:sym typeface="Open Sans"/>
              </a:rPr>
              <a:t>of 3 cards are drawn from a population of five cards numbered from 1-5</a:t>
            </a:r>
            <a:r>
              <a:rPr lang="en-US" sz="3000" b="1" dirty="0" smtClean="0">
                <a:latin typeface="Noticia Text" panose="02000503060000020004" pitchFamily="2" charset="0"/>
                <a:ea typeface="Open Sans"/>
                <a:cs typeface="Open Sans"/>
                <a:sym typeface="Open Sans"/>
              </a:rPr>
              <a:t>.</a:t>
            </a:r>
          </a:p>
          <a:p>
            <a:pPr lvl="0" algn="just">
              <a:lnSpc>
                <a:spcPct val="90000"/>
              </a:lnSpc>
            </a:pPr>
            <a:endParaRPr lang="en-US" sz="3000" b="1" dirty="0">
              <a:latin typeface="Noticia Text" panose="02000503060000020004" pitchFamily="2" charset="0"/>
              <a:ea typeface="Open Sans"/>
              <a:cs typeface="Open Sans"/>
              <a:sym typeface="Open Sans"/>
            </a:endParaRPr>
          </a:p>
          <a:p>
            <a:pPr marL="514350" lvl="0" indent="-514350" algn="just">
              <a:lnSpc>
                <a:spcPct val="90000"/>
              </a:lnSpc>
              <a:buFont typeface="+mj-lt"/>
              <a:buAutoNum type="arabicPeriod"/>
            </a:pPr>
            <a:r>
              <a:rPr lang="en-US" sz="3000" dirty="0" smtClean="0">
                <a:latin typeface="Noticia Text" panose="02000503060000020004" pitchFamily="2" charset="0"/>
                <a:ea typeface="Open Sans"/>
                <a:cs typeface="Open Sans"/>
                <a:sym typeface="Open Sans"/>
              </a:rPr>
              <a:t>How </a:t>
            </a:r>
            <a:r>
              <a:rPr lang="en-US" sz="3000" dirty="0">
                <a:latin typeface="Noticia Text" panose="02000503060000020004" pitchFamily="2" charset="0"/>
                <a:ea typeface="Open Sans"/>
                <a:cs typeface="Open Sans"/>
                <a:sym typeface="Open Sans"/>
              </a:rPr>
              <a:t>many are the possible outcomes?</a:t>
            </a:r>
          </a:p>
          <a:p>
            <a:pPr marL="514350" lvl="0" indent="-514350" algn="just">
              <a:lnSpc>
                <a:spcPct val="90000"/>
              </a:lnSpc>
              <a:buFont typeface="+mj-lt"/>
              <a:buAutoNum type="arabicPeriod"/>
            </a:pPr>
            <a:r>
              <a:rPr lang="en-US" sz="3000" dirty="0" smtClean="0">
                <a:latin typeface="Noticia Text" panose="02000503060000020004" pitchFamily="2" charset="0"/>
                <a:ea typeface="Open Sans"/>
                <a:cs typeface="Open Sans"/>
                <a:sym typeface="Open Sans"/>
              </a:rPr>
              <a:t>What </a:t>
            </a:r>
            <a:r>
              <a:rPr lang="en-US" sz="3000" dirty="0">
                <a:latin typeface="Noticia Text" panose="02000503060000020004" pitchFamily="2" charset="0"/>
                <a:ea typeface="Open Sans"/>
                <a:cs typeface="Open Sans"/>
                <a:sym typeface="Open Sans"/>
              </a:rPr>
              <a:t>are the possible </a:t>
            </a:r>
            <a:r>
              <a:rPr lang="en-US" sz="3000" dirty="0" smtClean="0">
                <a:latin typeface="Noticia Text" panose="02000503060000020004" pitchFamily="2" charset="0"/>
                <a:ea typeface="Open Sans"/>
                <a:cs typeface="Open Sans"/>
                <a:sym typeface="Open Sans"/>
              </a:rPr>
              <a:t>means?</a:t>
            </a:r>
          </a:p>
          <a:p>
            <a:pPr marL="514350" lvl="0" indent="-514350" algn="just">
              <a:lnSpc>
                <a:spcPct val="90000"/>
              </a:lnSpc>
              <a:buFont typeface="+mj-lt"/>
              <a:buAutoNum type="arabicPeriod"/>
            </a:pPr>
            <a:r>
              <a:rPr lang="en-US" sz="3000" dirty="0" smtClean="0">
                <a:latin typeface="Noticia Text" panose="02000503060000020004" pitchFamily="2" charset="0"/>
                <a:ea typeface="Open Sans"/>
                <a:cs typeface="Open Sans"/>
                <a:sym typeface="Open Sans"/>
              </a:rPr>
              <a:t>What </a:t>
            </a:r>
            <a:r>
              <a:rPr lang="en-US" sz="3000" dirty="0">
                <a:latin typeface="Noticia Text" panose="02000503060000020004" pitchFamily="2" charset="0"/>
                <a:ea typeface="Open Sans"/>
                <a:cs typeface="Open Sans"/>
                <a:sym typeface="Open Sans"/>
              </a:rPr>
              <a:t>is the probability of getting 4 as a mean?</a:t>
            </a:r>
          </a:p>
          <a:p>
            <a:pPr marL="514350" lvl="0" indent="-514350" algn="just">
              <a:lnSpc>
                <a:spcPct val="90000"/>
              </a:lnSpc>
              <a:buFont typeface="+mj-lt"/>
              <a:buAutoNum type="arabicPeriod"/>
            </a:pPr>
            <a:r>
              <a:rPr lang="en-US" sz="3000" dirty="0" smtClean="0">
                <a:latin typeface="Noticia Text" panose="02000503060000020004" pitchFamily="2" charset="0"/>
                <a:ea typeface="Open Sans"/>
                <a:cs typeface="Open Sans"/>
                <a:sym typeface="Open Sans"/>
              </a:rPr>
              <a:t>What </a:t>
            </a:r>
            <a:r>
              <a:rPr lang="en-US" sz="3000" dirty="0">
                <a:latin typeface="Noticia Text" panose="02000503060000020004" pitchFamily="2" charset="0"/>
                <a:ea typeface="Open Sans"/>
                <a:cs typeface="Open Sans"/>
                <a:sym typeface="Open Sans"/>
              </a:rPr>
              <a:t>is the probability of getting 2 as a mean?</a:t>
            </a:r>
          </a:p>
          <a:p>
            <a:pPr marL="514350" lvl="0" indent="-514350" algn="just">
              <a:lnSpc>
                <a:spcPct val="90000"/>
              </a:lnSpc>
              <a:buFont typeface="+mj-lt"/>
              <a:buAutoNum type="arabicPeriod"/>
            </a:pPr>
            <a:r>
              <a:rPr lang="en-US" sz="3000" dirty="0" smtClean="0">
                <a:latin typeface="Noticia Text" panose="02000503060000020004" pitchFamily="2" charset="0"/>
                <a:ea typeface="Open Sans"/>
                <a:cs typeface="Open Sans"/>
                <a:sym typeface="Open Sans"/>
              </a:rPr>
              <a:t>What </a:t>
            </a:r>
            <a:r>
              <a:rPr lang="en-US" sz="3000" dirty="0">
                <a:latin typeface="Noticia Text" panose="02000503060000020004" pitchFamily="2" charset="0"/>
                <a:ea typeface="Open Sans"/>
                <a:cs typeface="Open Sans"/>
                <a:sym typeface="Open Sans"/>
              </a:rPr>
              <a:t>is the probability of getting 3.33 as a mean</a:t>
            </a:r>
            <a:r>
              <a:rPr lang="en-US" sz="3000" dirty="0" smtClean="0">
                <a:latin typeface="Noticia Text" panose="02000503060000020004" pitchFamily="2" charset="0"/>
                <a:ea typeface="Open Sans"/>
                <a:cs typeface="Open Sans"/>
                <a:sym typeface="Open Sans"/>
              </a:rPr>
              <a:t>?</a:t>
            </a:r>
            <a:endParaRPr sz="3000" dirty="0">
              <a:latin typeface="Noticia Text" panose="02000503060000020004" pitchFamily="2" charset="0"/>
              <a:ea typeface="Open Sans"/>
              <a:cs typeface="Open Sans"/>
              <a:sym typeface="Open Sans"/>
            </a:endParaRPr>
          </a:p>
        </p:txBody>
      </p:sp>
      <p:sp>
        <p:nvSpPr>
          <p:cNvPr id="3" name="Rectangle 2"/>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5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309213"/>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2438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Simple Random </a:t>
            </a:r>
            <a:r>
              <a:rPr lang="en-PH" sz="3000" b="1" dirty="0" smtClean="0">
                <a:latin typeface="Noticia Text" panose="02000503060000020004" pitchFamily="2" charset="0"/>
                <a:ea typeface="Open Sans"/>
                <a:cs typeface="Open Sans"/>
                <a:sym typeface="Open Sans"/>
              </a:rPr>
              <a:t>Sampling/ Lottery Sampling</a:t>
            </a:r>
            <a:endParaRPr lang="en-PH" sz="3000" b="1" dirty="0">
              <a:latin typeface="Noticia Text" panose="02000503060000020004" pitchFamily="2" charset="0"/>
              <a:ea typeface="Open Sans"/>
              <a:cs typeface="Open Sans"/>
              <a:sym typeface="Open Sans"/>
            </a:endParaRP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The simplest way of getting random sample where each member of the population has an equal chance of being chosen as the sample.</a:t>
            </a: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429000"/>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To choose the sample, arrange the elements of the population in order, and then use a computer or a scientific calculator to generate as many random numbers as required. The sample will be composed of those elements which correspond to the random numbers.</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4</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44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5">
                                            <p:txEl>
                                              <p:pRg st="0" end="0"/>
                                            </p:txEl>
                                          </p:spTgt>
                                        </p:tgtEl>
                                        <p:attrNameLst>
                                          <p:attrName>style.visibility</p:attrName>
                                        </p:attrNameLst>
                                      </p:cBhvr>
                                      <p:to>
                                        <p:strVal val="visible"/>
                                      </p:to>
                                    </p:set>
                                    <p:animEffect transition="in" filter="barn(inVertical)">
                                      <p:cBhvr>
                                        <p:cTn id="13" dur="500"/>
                                        <p:tgtEl>
                                          <p:spTgt spid="38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85">
                                            <p:txEl>
                                              <p:pRg st="1" end="1"/>
                                            </p:txEl>
                                          </p:spTgt>
                                        </p:tgtEl>
                                        <p:attrNameLst>
                                          <p:attrName>style.visibility</p:attrName>
                                        </p:attrNameLst>
                                      </p:cBhvr>
                                      <p:to>
                                        <p:strVal val="visible"/>
                                      </p:to>
                                    </p:set>
                                    <p:animEffect transition="in" filter="barn(inVertical)">
                                      <p:cBhvr>
                                        <p:cTn id="18" dur="500"/>
                                        <p:tgtEl>
                                          <p:spTgt spid="3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8">
                                            <p:txEl>
                                              <p:pRg st="0" end="0"/>
                                            </p:txEl>
                                          </p:spTgt>
                                        </p:tgtEl>
                                        <p:attrNameLst>
                                          <p:attrName>style.visibility</p:attrName>
                                        </p:attrNameLst>
                                      </p:cBhvr>
                                      <p:to>
                                        <p:strVal val="visible"/>
                                      </p:to>
                                    </p:set>
                                    <p:anim calcmode="lin" valueType="num">
                                      <p:cBhvr additive="base">
                                        <p:cTn id="23"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8">
                                            <p:txEl>
                                              <p:pRg st="1" end="1"/>
                                            </p:txEl>
                                          </p:spTgt>
                                        </p:tgtEl>
                                        <p:attrNameLst>
                                          <p:attrName>style.visibility</p:attrName>
                                        </p:attrNameLst>
                                      </p:cBhvr>
                                      <p:to>
                                        <p:strVal val="visible"/>
                                      </p:to>
                                    </p:set>
                                    <p:animEffect transition="in" filter="fade">
                                      <p:cBhvr>
                                        <p:cTn id="29" dur="500"/>
                                        <p:tgtEl>
                                          <p:spTgt spid="3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imple Random Sampling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1524000"/>
            <a:ext cx="7685405" cy="520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20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9"/>
          <p:cNvSpPr/>
          <p:nvPr/>
        </p:nvSpPr>
        <p:spPr>
          <a:xfrm>
            <a:off x="591800" y="1838023"/>
            <a:ext cx="11147400" cy="1357055"/>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5" name="Google Shape;385;p69"/>
          <p:cNvSpPr txBox="1"/>
          <p:nvPr/>
        </p:nvSpPr>
        <p:spPr>
          <a:xfrm>
            <a:off x="1743250" y="1903424"/>
            <a:ext cx="9890700" cy="12916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Stratified Random Sampling</a:t>
            </a:r>
          </a:p>
          <a:p>
            <a:pPr marL="0" lvl="0" indent="0" algn="l" rtl="0">
              <a:spcBef>
                <a:spcPts val="0"/>
              </a:spcBef>
              <a:spcAft>
                <a:spcPts val="0"/>
              </a:spcAft>
              <a:buNone/>
            </a:pPr>
            <a:r>
              <a:rPr lang="en-PH" sz="2000" dirty="0">
                <a:latin typeface="Noticia Text" panose="02000503060000020004" pitchFamily="2" charset="0"/>
                <a:ea typeface="Open Sans"/>
                <a:cs typeface="Open Sans"/>
                <a:sym typeface="Open Sans"/>
              </a:rPr>
              <a:t>This involves selecting a simple random sample from each of a given number of subpopulations. Each subpopulation is called a </a:t>
            </a:r>
            <a:r>
              <a:rPr lang="en-PH" sz="2000" b="1" dirty="0">
                <a:latin typeface="Noticia Text" panose="02000503060000020004" pitchFamily="2" charset="0"/>
                <a:ea typeface="Open Sans"/>
                <a:cs typeface="Open Sans"/>
                <a:sym typeface="Open Sans"/>
              </a:rPr>
              <a:t>stratum</a:t>
            </a:r>
            <a:r>
              <a:rPr lang="en-PH" sz="2000" dirty="0">
                <a:latin typeface="Noticia Text" panose="02000503060000020004" pitchFamily="2" charset="0"/>
                <a:ea typeface="Open Sans"/>
                <a:cs typeface="Open Sans"/>
                <a:sym typeface="Open Sans"/>
              </a:rPr>
              <a:t> (plural: strata),</a:t>
            </a:r>
          </a:p>
        </p:txBody>
      </p:sp>
      <p:sp>
        <p:nvSpPr>
          <p:cNvPr id="386" name="Google Shape;386;p69"/>
          <p:cNvSpPr/>
          <p:nvPr/>
        </p:nvSpPr>
        <p:spPr>
          <a:xfrm>
            <a:off x="7409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388" name="Google Shape;388;p69"/>
          <p:cNvSpPr txBox="1"/>
          <p:nvPr/>
        </p:nvSpPr>
        <p:spPr>
          <a:xfrm>
            <a:off x="591800" y="3662922"/>
            <a:ext cx="11147400" cy="2881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PH" sz="3000" b="1" dirty="0">
                <a:latin typeface="Noticia Text" panose="02000503060000020004" pitchFamily="2" charset="0"/>
                <a:ea typeface="Open Sans"/>
                <a:cs typeface="Open Sans"/>
                <a:sym typeface="Open Sans"/>
              </a:rPr>
              <a:t>Example:</a:t>
            </a:r>
          </a:p>
          <a:p>
            <a:pPr marL="0" lvl="0" indent="0" algn="l" rtl="0">
              <a:spcBef>
                <a:spcPts val="0"/>
              </a:spcBef>
              <a:spcAft>
                <a:spcPts val="0"/>
              </a:spcAft>
              <a:buNone/>
            </a:pPr>
            <a:r>
              <a:rPr lang="en-PH" sz="3000" dirty="0">
                <a:latin typeface="Noticia Text" panose="02000503060000020004" pitchFamily="2" charset="0"/>
                <a:ea typeface="Open Sans"/>
                <a:cs typeface="Open Sans"/>
                <a:sym typeface="Open Sans"/>
              </a:rPr>
              <a:t>If a study is taking senior citizens into consideration, the population may need to be subdivided into subgroups like 60-69 years old, 70-79 years old, etc. The sample will be chosen from each subgroups.</a:t>
            </a: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lang="en-PH" sz="3000" dirty="0">
              <a:latin typeface="Noticia Text" panose="02000503060000020004" pitchFamily="2" charset="0"/>
              <a:ea typeface="Open Sans"/>
              <a:cs typeface="Open Sans"/>
              <a:sym typeface="Open Sans"/>
            </a:endParaRPr>
          </a:p>
          <a:p>
            <a:pPr marL="0" lvl="0" indent="0" algn="l" rtl="0">
              <a:spcBef>
                <a:spcPts val="0"/>
              </a:spcBef>
              <a:spcAft>
                <a:spcPts val="0"/>
              </a:spcAft>
              <a:buNone/>
            </a:pPr>
            <a:endParaRPr sz="3000" dirty="0">
              <a:latin typeface="Noticia Text" panose="02000503060000020004" pitchFamily="2" charset="0"/>
              <a:ea typeface="Open Sans"/>
              <a:cs typeface="Open Sans"/>
              <a:sym typeface="Open Sans"/>
            </a:endParaRPr>
          </a:p>
        </p:txBody>
      </p:sp>
      <p:sp>
        <p:nvSpPr>
          <p:cNvPr id="7" name="Google Shape;386;p69">
            <a:extLst>
              <a:ext uri="{FF2B5EF4-FFF2-40B4-BE49-F238E27FC236}">
                <a16:creationId xmlns:a16="http://schemas.microsoft.com/office/drawing/2014/main" id="{320BBAE8-2303-4CD2-8B59-B0A731F1FA63}"/>
              </a:ext>
            </a:extLst>
          </p:cNvPr>
          <p:cNvSpPr/>
          <p:nvPr/>
        </p:nvSpPr>
        <p:spPr>
          <a:xfrm>
            <a:off x="745425" y="1938225"/>
            <a:ext cx="844200" cy="847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icia Text" panose="02000503060000020004" pitchFamily="2" charset="0"/>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70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5">
                                            <p:txEl>
                                              <p:pRg st="0" end="0"/>
                                            </p:txEl>
                                          </p:spTgt>
                                        </p:tgtEl>
                                        <p:attrNameLst>
                                          <p:attrName>style.visibility</p:attrName>
                                        </p:attrNameLst>
                                      </p:cBhvr>
                                      <p:to>
                                        <p:strVal val="visible"/>
                                      </p:to>
                                    </p:set>
                                    <p:animEffect transition="in" filter="barn(inVertical)">
                                      <p:cBhvr>
                                        <p:cTn id="12" dur="500"/>
                                        <p:tgtEl>
                                          <p:spTgt spid="3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5">
                                            <p:txEl>
                                              <p:pRg st="1" end="1"/>
                                            </p:txEl>
                                          </p:spTgt>
                                        </p:tgtEl>
                                        <p:attrNameLst>
                                          <p:attrName>style.visibility</p:attrName>
                                        </p:attrNameLst>
                                      </p:cBhvr>
                                      <p:to>
                                        <p:strVal val="visible"/>
                                      </p:to>
                                    </p:set>
                                    <p:animEffect transition="in" filter="barn(inVertical)">
                                      <p:cBhvr>
                                        <p:cTn id="17" dur="500"/>
                                        <p:tgtEl>
                                          <p:spTgt spid="3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88">
                                            <p:txEl>
                                              <p:pRg st="0" end="0"/>
                                            </p:txEl>
                                          </p:spTgt>
                                        </p:tgtEl>
                                        <p:attrNameLst>
                                          <p:attrName>style.visibility</p:attrName>
                                        </p:attrNameLst>
                                      </p:cBhvr>
                                      <p:to>
                                        <p:strVal val="visible"/>
                                      </p:to>
                                    </p:set>
                                    <p:anim calcmode="lin" valueType="num">
                                      <p:cBhvr additive="base">
                                        <p:cTn id="22"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8">
                                            <p:txEl>
                                              <p:pRg st="1" end="1"/>
                                            </p:txEl>
                                          </p:spTgt>
                                        </p:tgtEl>
                                        <p:attrNameLst>
                                          <p:attrName>style.visibility</p:attrName>
                                        </p:attrNameLst>
                                      </p:cBhvr>
                                      <p:to>
                                        <p:strVal val="visible"/>
                                      </p:to>
                                    </p:set>
                                    <p:animEffect transition="in" filter="fade">
                                      <p:cBhvr>
                                        <p:cTn id="28" dur="500"/>
                                        <p:tgtEl>
                                          <p:spTgt spid="3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69"/>
          <p:cNvSpPr txBox="1"/>
          <p:nvPr/>
        </p:nvSpPr>
        <p:spPr>
          <a:xfrm>
            <a:off x="8997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1</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8" name="Google Shape;387;p69">
            <a:extLst>
              <a:ext uri="{FF2B5EF4-FFF2-40B4-BE49-F238E27FC236}">
                <a16:creationId xmlns:a16="http://schemas.microsoft.com/office/drawing/2014/main" id="{081D6037-0999-455D-85A8-C7BDD062C5FF}"/>
              </a:ext>
            </a:extLst>
          </p:cNvPr>
          <p:cNvSpPr txBox="1"/>
          <p:nvPr/>
        </p:nvSpPr>
        <p:spPr>
          <a:xfrm>
            <a:off x="904295" y="1979615"/>
            <a:ext cx="6033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4000" b="1" dirty="0">
                <a:solidFill>
                  <a:srgbClr val="FFFFFF"/>
                </a:solidFill>
                <a:latin typeface="Noticia Text" panose="02000503060000020004" pitchFamily="2" charset="0"/>
                <a:ea typeface="Open Sans" pitchFamily="34" charset="0"/>
                <a:cs typeface="Open Sans" pitchFamily="34" charset="0"/>
                <a:sym typeface="Roboto Black"/>
              </a:rPr>
              <a:t>5</a:t>
            </a:r>
            <a:endParaRPr sz="4000" b="1" dirty="0">
              <a:solidFill>
                <a:srgbClr val="FFFFFF"/>
              </a:solidFill>
              <a:latin typeface="Noticia Text" panose="02000503060000020004" pitchFamily="2" charset="0"/>
              <a:ea typeface="Open Sans" pitchFamily="34" charset="0"/>
              <a:cs typeface="Open Sans" pitchFamily="34" charset="0"/>
              <a:sym typeface="Roboto Black"/>
            </a:endParaRPr>
          </a:p>
        </p:txBody>
      </p:sp>
      <p:sp>
        <p:nvSpPr>
          <p:cNvPr id="9" name="Rectangle 8"/>
          <p:cNvSpPr/>
          <p:nvPr/>
        </p:nvSpPr>
        <p:spPr>
          <a:xfrm>
            <a:off x="9504326" y="0"/>
            <a:ext cx="2687674" cy="133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tratified Random Sampling: Definition, Method &amp;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805" y="1460182"/>
            <a:ext cx="5955451" cy="496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04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7792</TotalTime>
  <Words>3232</Words>
  <Application>Microsoft Office PowerPoint</Application>
  <PresentationFormat>Widescreen</PresentationFormat>
  <Paragraphs>640</Paragraphs>
  <Slides>59</Slides>
  <Notes>59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Cambria Math</vt:lpstr>
      <vt:lpstr>Open Sans ExtraBold</vt:lpstr>
      <vt:lpstr>Open Sans</vt:lpstr>
      <vt:lpstr>Open Sans SemiBold</vt:lpstr>
      <vt:lpstr>Noticia Text</vt:lpstr>
      <vt:lpstr>Calibri</vt:lpstr>
      <vt:lpstr>Roboto Black</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jinky l cabrela</dc:creator>
  <cp:lastModifiedBy>User</cp:lastModifiedBy>
  <cp:revision>248</cp:revision>
  <dcterms:modified xsi:type="dcterms:W3CDTF">2025-02-10T05:22:45Z</dcterms:modified>
</cp:coreProperties>
</file>