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9"/>
  </p:notesMasterIdLst>
  <p:sldIdLst>
    <p:sldId id="257" r:id="rId2"/>
    <p:sldId id="258" r:id="rId3"/>
    <p:sldId id="260" r:id="rId4"/>
    <p:sldId id="268" r:id="rId5"/>
    <p:sldId id="269" r:id="rId6"/>
    <p:sldId id="293" r:id="rId7"/>
    <p:sldId id="294" r:id="rId8"/>
    <p:sldId id="270" r:id="rId9"/>
    <p:sldId id="271" r:id="rId10"/>
    <p:sldId id="303" r:id="rId11"/>
    <p:sldId id="304" r:id="rId12"/>
    <p:sldId id="306" r:id="rId13"/>
    <p:sldId id="307" r:id="rId14"/>
    <p:sldId id="308" r:id="rId15"/>
    <p:sldId id="273" r:id="rId16"/>
    <p:sldId id="309" r:id="rId17"/>
    <p:sldId id="310" r:id="rId18"/>
    <p:sldId id="311" r:id="rId19"/>
    <p:sldId id="312" r:id="rId20"/>
    <p:sldId id="313" r:id="rId21"/>
    <p:sldId id="275" r:id="rId22"/>
    <p:sldId id="291" r:id="rId23"/>
    <p:sldId id="290" r:id="rId24"/>
    <p:sldId id="292" r:id="rId25"/>
    <p:sldId id="277" r:id="rId26"/>
    <p:sldId id="302" r:id="rId27"/>
    <p:sldId id="279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Poppins" panose="00000500000000000000" pitchFamily="2" charset="0"/>
      <p:regular r:id="rId31"/>
    </p:embeddedFont>
    <p:embeddedFont>
      <p:font typeface="Poppins Black" panose="00000A00000000000000" pitchFamily="2" charset="0"/>
      <p:bold r:id="rId32"/>
    </p:embeddedFont>
    <p:embeddedFont>
      <p:font typeface="Open Sans ExtraBold" panose="020B0604020202020204" charset="0"/>
      <p:bold r:id="rId33"/>
      <p:italic r:id="rId34"/>
      <p:boldItalic r:id="rId35"/>
    </p:embeddedFont>
    <p:embeddedFont>
      <p:font typeface="Open Sans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Open Sans SemiBold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B6F03-EBD7-4A84-A0D0-369802B93B1D}">
  <a:tblStyle styleId="{B16B6F03-EBD7-4A84-A0D0-369802B93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/>
    <p:restoredTop sz="94825"/>
  </p:normalViewPr>
  <p:slideViewPr>
    <p:cSldViewPr snapToGrid="0">
      <p:cViewPr varScale="1">
        <p:scale>
          <a:sx n="63" d="100"/>
          <a:sy n="63" d="100"/>
        </p:scale>
        <p:origin x="48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esally%20Dalisay\Documents\Histogram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8796928"/>
        <c:axId val="168798848"/>
      </c:barChart>
      <c:catAx>
        <c:axId val="168796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050" b="1" i="1">
                    <a:solidFill>
                      <a:schemeClr val="accent1">
                        <a:lumMod val="75000"/>
                      </a:schemeClr>
                    </a:solidFill>
                  </a:rPr>
                  <a:t>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98848"/>
        <c:crosses val="autoZero"/>
        <c:auto val="1"/>
        <c:lblAlgn val="ctr"/>
        <c:lblOffset val="100"/>
        <c:noMultiLvlLbl val="0"/>
      </c:catAx>
      <c:valAx>
        <c:axId val="16879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i="1">
                    <a:solidFill>
                      <a:schemeClr val="accent1">
                        <a:lumMod val="75000"/>
                      </a:schemeClr>
                    </a:solidFill>
                  </a:rPr>
                  <a:t>P(X=x)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796928"/>
        <c:crosses val="autoZero"/>
        <c:crossBetween val="between"/>
      </c:valAx>
      <c:spPr>
        <a:noFill/>
        <a:ln>
          <a:solidFill>
            <a:srgbClr val="00206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71175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04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431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224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602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614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563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514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587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08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442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693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f17e7f05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f17e7f05_6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49f17e7f05_6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988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001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ac07853c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ac07853c5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4ac07853c5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80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ac07853c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ac07853c5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4ac07853c5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590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ac07853c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ac07853c5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4ac07853c5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1790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ac07853c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ac07853c5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4ac07853c5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1967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ac07853c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ac07853c5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4ac07853c5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63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ac07853c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ac07853c5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4ac07853c5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006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ac07853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ac07853c5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4ac07853c5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5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9e649d319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9e649d319_1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49e649d319_1_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52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ac07853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ac07853c5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4ac07853c5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94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a4722e8c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a4722e8cb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4a4722e8cb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045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a4722e8c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a4722e8cb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4a4722e8cb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0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a4722e8c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a4722e8cb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4a4722e8cb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370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ac07853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ac07853c5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g4ac07853c5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53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3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_2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3750" y="838858"/>
            <a:ext cx="2007577" cy="5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 flipH="1">
            <a:off x="9850250" y="0"/>
            <a:ext cx="23418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 about it!">
  <p:cSld name="TITLE_1_3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8ED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5" y="375100"/>
            <a:ext cx="925799" cy="9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184496" y="537025"/>
            <a:ext cx="51867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Learn about It!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do you think?">
  <p:cSld name="TITLE_1_3_1_1_1_1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8ED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26" y="370325"/>
            <a:ext cx="894032" cy="8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184496" y="537025"/>
            <a:ext cx="51867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Guide Questions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pper side">
  <p:cSld name="TITLE_1_3_1_1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>
            <a:off x="10438200" y="0"/>
            <a:ext cx="17538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56475" y="5945405"/>
            <a:ext cx="1317227" cy="3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inder">
  <p:cSld name="TITLE_1_3_1_1_1_1_1_1_1_1_1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4075" y="6097805"/>
            <a:ext cx="1317227" cy="3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pper Bottom">
  <p:cSld name="TITLE_1_3_1_1_1_1_1_1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>
            <a:off x="0" y="6266650"/>
            <a:ext cx="12192000" cy="5913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4075" y="6402605"/>
            <a:ext cx="1317227" cy="3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1">
  <p:cSld name="TITLE_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799" y="5716674"/>
            <a:ext cx="1649401" cy="4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 flipH="1">
            <a:off x="3551450" y="0"/>
            <a:ext cx="86406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00" y="744450"/>
            <a:ext cx="1227876" cy="11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326693" y="1947197"/>
            <a:ext cx="2679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3600" b="1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TITLE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799" y="5716674"/>
            <a:ext cx="1649401" cy="4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 flipH="1">
            <a:off x="9850250" y="0"/>
            <a:ext cx="23418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2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/>
        </p:nvSpPr>
        <p:spPr>
          <a:xfrm>
            <a:off x="1184504" y="537018"/>
            <a:ext cx="2679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75" y="366550"/>
            <a:ext cx="870426" cy="7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s">
  <p:cSld name="TITLE_1_4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DD7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0" y="211850"/>
            <a:ext cx="1017724" cy="1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/>
        </p:nvSpPr>
        <p:spPr>
          <a:xfrm>
            <a:off x="955904" y="537018"/>
            <a:ext cx="2679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Points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y it! Solution">
  <p:cSld name="TITLE_1_3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8D5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00" y="351425"/>
            <a:ext cx="973398" cy="9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/>
        </p:nvSpPr>
        <p:spPr>
          <a:xfrm>
            <a:off x="1108294" y="537025"/>
            <a:ext cx="68553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 It!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ps">
  <p:cSld name="TITLE_1_3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EFD0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0" y="370074"/>
            <a:ext cx="851107" cy="864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/>
        </p:nvSpPr>
        <p:spPr>
          <a:xfrm>
            <a:off x="1108304" y="537018"/>
            <a:ext cx="2679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Synthesis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you understand?">
  <p:cSld name="TITLE_1_3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EFD0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5" y="298175"/>
            <a:ext cx="997975" cy="100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1108296" y="537025"/>
            <a:ext cx="51867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Let’s Practice!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Think">
  <p:cSld name="TITLE_1_3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8ED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50" y="329424"/>
            <a:ext cx="823803" cy="8645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108296" y="537025"/>
            <a:ext cx="51867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Essential Questions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/>
        </p:nvSpPr>
        <p:spPr>
          <a:xfrm>
            <a:off x="609332" y="2589146"/>
            <a:ext cx="7376427" cy="3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smtClean="0">
                <a:latin typeface="Poppins Black" panose="00000A00000000000000" pitchFamily="2" charset="0"/>
                <a:ea typeface="Open Sans SemiBold"/>
                <a:cs typeface="Poppins Black" panose="00000A00000000000000" pitchFamily="2" charset="0"/>
                <a:sym typeface="Open Sans SemiBold"/>
              </a:rPr>
              <a:t>LESSON </a:t>
            </a:r>
            <a:r>
              <a:rPr lang="en-US" sz="3600">
                <a:latin typeface="Poppins Black" panose="00000A00000000000000" pitchFamily="2" charset="0"/>
                <a:ea typeface="Open Sans SemiBold"/>
                <a:cs typeface="Poppins Black" panose="00000A00000000000000" pitchFamily="2" charset="0"/>
                <a:sym typeface="Open Sans SemiBold"/>
              </a:rPr>
              <a:t>2</a:t>
            </a:r>
            <a:endParaRPr lang="en-US" sz="3600" dirty="0" smtClean="0">
              <a:latin typeface="Poppins Black" panose="00000A00000000000000" pitchFamily="2" charset="0"/>
              <a:ea typeface="Open Sans SemiBold"/>
              <a:cs typeface="Poppins Black" panose="00000A00000000000000" pitchFamily="2" charset="0"/>
              <a:sym typeface="Open Sans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latin typeface="Poppins Black" panose="00000A00000000000000" pitchFamily="2" charset="0"/>
              <a:ea typeface="Open Sans SemiBold"/>
              <a:cs typeface="Poppins Black" panose="00000A00000000000000" pitchFamily="2" charset="0"/>
              <a:sym typeface="Open Sans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B0E8"/>
                </a:solidFill>
                <a:latin typeface="Poppins Black" panose="00000A00000000000000" pitchFamily="2" charset="0"/>
                <a:ea typeface="Open Sans ExtraBold"/>
                <a:cs typeface="Poppins Black" panose="00000A00000000000000" pitchFamily="2" charset="0"/>
                <a:sym typeface="Open Sans ExtraBold"/>
              </a:rPr>
              <a:t>MEAN OF A SAMPLING DISTRIBUTION</a:t>
            </a:r>
            <a:endParaRPr lang="en-US" sz="7200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855200" cy="16967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05;p71">
                <a:extLst>
                  <a:ext uri="{FF2B5EF4-FFF2-40B4-BE49-F238E27FC236}">
                    <a16:creationId xmlns:a16="http://schemas.microsoft.com/office/drawing/2014/main" id="{BD3C9CE8-5A09-974F-8A05-D9E9BDA2FD87}"/>
                  </a:ext>
                </a:extLst>
              </p:cNvPr>
              <p:cNvSpPr txBox="1"/>
              <p:nvPr/>
            </p:nvSpPr>
            <p:spPr>
              <a:xfrm>
                <a:off x="534336" y="1448177"/>
                <a:ext cx="11486700" cy="30249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SG" sz="3000" b="1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  <a:sym typeface="Open Sans"/>
                  </a:rPr>
                  <a:t>Solution:</a:t>
                </a:r>
              </a:p>
              <a:p>
                <a:pPr marL="514350" lvl="0" indent="-514350">
                  <a:buAutoNum type="arabicPeriod"/>
                </a:pPr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Identify the number of possible samples of size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using the formula.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 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 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SG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405;p71">
                <a:extLst>
                  <a:ext uri="{FF2B5EF4-FFF2-40B4-BE49-F238E27FC236}">
                    <a16:creationId xmlns:a16="http://schemas.microsoft.com/office/drawing/2014/main" id="{BD3C9CE8-5A09-974F-8A05-D9E9BDA2F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6" y="1448177"/>
                <a:ext cx="11486700" cy="3024969"/>
              </a:xfrm>
              <a:prstGeom prst="rect">
                <a:avLst/>
              </a:prstGeom>
              <a:blipFill>
                <a:blip r:embed="rId3"/>
                <a:stretch>
                  <a:fillRect l="-1752" t="-2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3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05;p71">
                <a:extLst>
                  <a:ext uri="{FF2B5EF4-FFF2-40B4-BE49-F238E27FC236}">
                    <a16:creationId xmlns:a16="http://schemas.microsoft.com/office/drawing/2014/main" id="{BD3C9CE8-5A09-974F-8A05-D9E9BDA2FD87}"/>
                  </a:ext>
                </a:extLst>
              </p:cNvPr>
              <p:cNvSpPr txBox="1"/>
              <p:nvPr/>
            </p:nvSpPr>
            <p:spPr>
              <a:xfrm>
                <a:off x="515674" y="1448177"/>
                <a:ext cx="11486700" cy="5167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SG" sz="3000" b="1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  <a:sym typeface="Open Sans"/>
                  </a:rPr>
                  <a:t>Solution: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(the population size) 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(the sample size)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 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Thus, the number of all possible samples of size 2 is 10. 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 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SG" sz="3000" b="1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  <a:sym typeface="Open Sans"/>
                  </a:rPr>
                  <a:t> </a:t>
                </a:r>
                <a:endParaRPr lang="en-SG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 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SG" sz="3000" b="1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  <a:sym typeface="Open Sans"/>
                  </a:rPr>
                  <a:t> </a:t>
                </a:r>
                <a:endParaRPr lang="en-SG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SG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405;p71">
                <a:extLst>
                  <a:ext uri="{FF2B5EF4-FFF2-40B4-BE49-F238E27FC236}">
                    <a16:creationId xmlns:a16="http://schemas.microsoft.com/office/drawing/2014/main" id="{BD3C9CE8-5A09-974F-8A05-D9E9BDA2F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4" y="1448177"/>
                <a:ext cx="11486700" cy="5167227"/>
              </a:xfrm>
              <a:prstGeom prst="rect">
                <a:avLst/>
              </a:prstGeom>
              <a:blipFill>
                <a:blip r:embed="rId3"/>
                <a:stretch>
                  <a:fillRect l="-1274" t="-1417" b="-23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5;p71">
            <a:extLst>
              <a:ext uri="{FF2B5EF4-FFF2-40B4-BE49-F238E27FC236}">
                <a16:creationId xmlns:a16="http://schemas.microsoft.com/office/drawing/2014/main" id="{BD3C9CE8-5A09-974F-8A05-D9E9BDA2FD87}"/>
              </a:ext>
            </a:extLst>
          </p:cNvPr>
          <p:cNvSpPr txBox="1"/>
          <p:nvPr/>
        </p:nvSpPr>
        <p:spPr>
          <a:xfrm>
            <a:off x="497014" y="1410253"/>
            <a:ext cx="5598986" cy="24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SG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  <a:sym typeface="Open Sans"/>
              </a:rPr>
              <a:t>Solution:</a:t>
            </a:r>
          </a:p>
          <a:p>
            <a:pPr marL="514350" indent="-514350">
              <a:buAutoNum type="arabicPeriod" startAt="2"/>
            </a:pPr>
            <a:r>
              <a:rPr lang="en-PH" sz="3000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List all possible samples of the indicated size and its corresponding mean in a tabular form.   </a:t>
            </a:r>
            <a:r>
              <a:rPr lang="en-US" sz="3000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 </a:t>
            </a:r>
          </a:p>
          <a:p>
            <a:endParaRPr lang="en-PH" sz="3000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r>
              <a:rPr lang="en-SG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  <a:sym typeface="Open Sans"/>
              </a:rPr>
              <a:t> </a:t>
            </a:r>
            <a:endParaRPr lang="en-SG" sz="3000" dirty="0">
              <a:solidFill>
                <a:srgbClr val="00B0E8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Open Sans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3000" dirty="0">
              <a:solidFill>
                <a:srgbClr val="00B0E8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Open Sans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E60611F-294B-8942-90ED-2C32B732D2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512820"/>
                  </p:ext>
                </p:extLst>
              </p:nvPr>
            </p:nvGraphicFramePr>
            <p:xfrm>
              <a:off x="7148558" y="1920801"/>
              <a:ext cx="3936210" cy="4626864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1968105">
                      <a:extLst>
                        <a:ext uri="{9D8B030D-6E8A-4147-A177-3AD203B41FA5}">
                          <a16:colId xmlns:a16="http://schemas.microsoft.com/office/drawing/2014/main" val="3373938566"/>
                        </a:ext>
                      </a:extLst>
                    </a:gridCol>
                    <a:gridCol w="1968105">
                      <a:extLst>
                        <a:ext uri="{9D8B030D-6E8A-4147-A177-3AD203B41FA5}">
                          <a16:colId xmlns:a16="http://schemas.microsoft.com/office/drawing/2014/main" val="3723411024"/>
                        </a:ext>
                      </a:extLst>
                    </a:gridCol>
                  </a:tblGrid>
                  <a:tr h="308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Sample</a:t>
                          </a:r>
                          <a:endParaRPr lang="en-PH" sz="24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Mean</a:t>
                          </a:r>
                          <a:endParaRPr lang="en-PH" sz="24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297733"/>
                      </a:ext>
                    </a:extLst>
                  </a:tr>
                  <a:tr h="2952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4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7149610"/>
                      </a:ext>
                    </a:extLst>
                  </a:tr>
                  <a:tr h="308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24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8817764"/>
                      </a:ext>
                    </a:extLst>
                  </a:tr>
                  <a:tr h="308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4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7681216"/>
                      </a:ext>
                    </a:extLst>
                  </a:tr>
                  <a:tr h="2952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00900807"/>
                      </a:ext>
                    </a:extLst>
                  </a:tr>
                  <a:tr h="3087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56526173"/>
                      </a:ext>
                    </a:extLst>
                  </a:tr>
                  <a:tr h="29529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5770973"/>
                      </a:ext>
                    </a:extLst>
                  </a:tr>
                  <a:tr h="3222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PH" sz="24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93725105"/>
                      </a:ext>
                    </a:extLst>
                  </a:tr>
                  <a:tr h="3222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4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31505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PH" sz="24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41945926"/>
                      </a:ext>
                    </a:extLst>
                  </a:tr>
                  <a:tr h="32222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PH" sz="24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322587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E60611F-294B-8942-90ED-2C32B732D2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512820"/>
                  </p:ext>
                </p:extLst>
              </p:nvPr>
            </p:nvGraphicFramePr>
            <p:xfrm>
              <a:off x="7148558" y="1920801"/>
              <a:ext cx="3936210" cy="4626864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1968105">
                      <a:extLst>
                        <a:ext uri="{9D8B030D-6E8A-4147-A177-3AD203B41FA5}">
                          <a16:colId xmlns:a16="http://schemas.microsoft.com/office/drawing/2014/main" val="3373938566"/>
                        </a:ext>
                      </a:extLst>
                    </a:gridCol>
                    <a:gridCol w="1968105">
                      <a:extLst>
                        <a:ext uri="{9D8B030D-6E8A-4147-A177-3AD203B41FA5}">
                          <a16:colId xmlns:a16="http://schemas.microsoft.com/office/drawing/2014/main" val="3723411024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Sample</a:t>
                          </a:r>
                          <a:endParaRPr lang="en-PH" sz="24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Mean</a:t>
                          </a:r>
                          <a:endParaRPr lang="en-PH" sz="24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29773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114493" r="-100000" b="-9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114493" r="-310" b="-90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149610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214493" r="-100000" b="-8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214493" r="-310" b="-80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8177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314493" r="-100000" b="-7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314493" r="-310" b="-70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768121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414493" r="-100000" b="-6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414493" r="-310" b="-60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900807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507143" r="-100000" b="-4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507143" r="-310" b="-4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52617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615942" r="-100000" b="-4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615942" r="-310" b="-4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77097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715942" r="-100000" b="-3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715942" r="-310" b="-3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3725105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815942" r="-100000" b="-2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815942" r="-310" b="-2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3150567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915942" r="-100000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915942" r="-310" b="-10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194592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9" t="-1015942" r="-100000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0619" t="-1015942" r="-310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258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94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5;p71">
            <a:extLst>
              <a:ext uri="{FF2B5EF4-FFF2-40B4-BE49-F238E27FC236}">
                <a16:creationId xmlns:a16="http://schemas.microsoft.com/office/drawing/2014/main" id="{BD3C9CE8-5A09-974F-8A05-D9E9BDA2FD87}"/>
              </a:ext>
            </a:extLst>
          </p:cNvPr>
          <p:cNvSpPr txBox="1"/>
          <p:nvPr/>
        </p:nvSpPr>
        <p:spPr>
          <a:xfrm>
            <a:off x="497014" y="1410253"/>
            <a:ext cx="5598986" cy="24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SG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  <a:sym typeface="Open Sans"/>
              </a:rPr>
              <a:t>Solution:</a:t>
            </a:r>
          </a:p>
          <a:p>
            <a:pPr marL="514350" indent="-514350">
              <a:buAutoNum type="arabicPeriod" startAt="3"/>
            </a:pPr>
            <a:r>
              <a:rPr lang="en-US" sz="3000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Construct the sampling distribution of the sample means.</a:t>
            </a:r>
          </a:p>
          <a:p>
            <a:endParaRPr lang="en-US" sz="3000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r>
              <a:rPr lang="en-US" sz="3000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 </a:t>
            </a:r>
          </a:p>
          <a:p>
            <a:endParaRPr lang="en-PH" sz="3000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r>
              <a:rPr lang="en-SG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  <a:sym typeface="Open Sans"/>
              </a:rPr>
              <a:t> </a:t>
            </a:r>
            <a:endParaRPr lang="en-SG" sz="3000" dirty="0">
              <a:solidFill>
                <a:srgbClr val="00B0E8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Open Sans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3000" dirty="0">
              <a:solidFill>
                <a:srgbClr val="00B0E8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Open Sans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C8CEA48-2336-0B44-9F49-97FBD4FFA0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747701"/>
                  </p:ext>
                </p:extLst>
              </p:nvPr>
            </p:nvGraphicFramePr>
            <p:xfrm>
              <a:off x="6346062" y="1586287"/>
              <a:ext cx="5443476" cy="5129821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1718992">
                      <a:extLst>
                        <a:ext uri="{9D8B030D-6E8A-4147-A177-3AD203B41FA5}">
                          <a16:colId xmlns:a16="http://schemas.microsoft.com/office/drawing/2014/main" val="3526819986"/>
                        </a:ext>
                      </a:extLst>
                    </a:gridCol>
                    <a:gridCol w="1862242">
                      <a:extLst>
                        <a:ext uri="{9D8B030D-6E8A-4147-A177-3AD203B41FA5}">
                          <a16:colId xmlns:a16="http://schemas.microsoft.com/office/drawing/2014/main" val="1306499"/>
                        </a:ext>
                      </a:extLst>
                    </a:gridCol>
                    <a:gridCol w="1862242">
                      <a:extLst>
                        <a:ext uri="{9D8B030D-6E8A-4147-A177-3AD203B41FA5}">
                          <a16:colId xmlns:a16="http://schemas.microsoft.com/office/drawing/2014/main" val="1305481321"/>
                        </a:ext>
                      </a:extLst>
                    </a:gridCol>
                  </a:tblGrid>
                  <a:tr h="5725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Mean</a:t>
                          </a:r>
                          <a:endParaRPr lang="en-PH" sz="1800" b="1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PH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)</a:t>
                          </a:r>
                          <a:endParaRPr lang="en-PH" sz="1800" b="1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Frequency</a:t>
                          </a:r>
                          <a:endParaRPr lang="en-PH" sz="1800" b="1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oMath>
                          </a14:m>
                          <a:r>
                            <a:rPr lang="en-US" sz="1800" b="1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)</a:t>
                          </a:r>
                          <a:endParaRPr lang="en-PH" sz="1800" b="1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Probability</a:t>
                          </a:r>
                          <a:endParaRPr lang="en-PH" sz="18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PH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acc>
                              <m:r>
                                <a:rPr lang="en-US" sz="1800" b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)</a:t>
                          </a:r>
                          <a:endParaRPr lang="en-PH" sz="18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37498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76398980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02334565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40130677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18750675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81413940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490311038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30845585"/>
                      </a:ext>
                    </a:extLst>
                  </a:tr>
                  <a:tr h="350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35115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C8CEA48-2336-0B44-9F49-97FBD4FFA0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747701"/>
                  </p:ext>
                </p:extLst>
              </p:nvPr>
            </p:nvGraphicFramePr>
            <p:xfrm>
              <a:off x="6346062" y="1586287"/>
              <a:ext cx="5443476" cy="5129821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1718992">
                      <a:extLst>
                        <a:ext uri="{9D8B030D-6E8A-4147-A177-3AD203B41FA5}">
                          <a16:colId xmlns:a16="http://schemas.microsoft.com/office/drawing/2014/main" val="3526819986"/>
                        </a:ext>
                      </a:extLst>
                    </a:gridCol>
                    <a:gridCol w="1862242">
                      <a:extLst>
                        <a:ext uri="{9D8B030D-6E8A-4147-A177-3AD203B41FA5}">
                          <a16:colId xmlns:a16="http://schemas.microsoft.com/office/drawing/2014/main" val="1306499"/>
                        </a:ext>
                      </a:extLst>
                    </a:gridCol>
                    <a:gridCol w="1862242">
                      <a:extLst>
                        <a:ext uri="{9D8B030D-6E8A-4147-A177-3AD203B41FA5}">
                          <a16:colId xmlns:a16="http://schemas.microsoft.com/office/drawing/2014/main" val="1305481321"/>
                        </a:ext>
                      </a:extLst>
                    </a:gridCol>
                  </a:tblGrid>
                  <a:tr h="630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5" t="-8654" r="-217376" b="-7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2787" t="-8654" r="-100984" b="-7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157" t="-8654" r="-654" b="-7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37498"/>
                      </a:ext>
                    </a:extLst>
                  </a:tr>
                  <a:tr h="5926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5" t="-116495" r="-217376" b="-679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2787" t="-116495" r="-100984" b="-679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157" t="-116495" r="-654" b="-679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398980"/>
                      </a:ext>
                    </a:extLst>
                  </a:tr>
                  <a:tr h="5926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5" t="-216495" r="-217376" b="-579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2787" t="-216495" r="-100984" b="-579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157" t="-216495" r="-654" b="-579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334565"/>
                      </a:ext>
                    </a:extLst>
                  </a:tr>
                  <a:tr h="5926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5" t="-316495" r="-217376" b="-479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2787" t="-316495" r="-100984" b="-479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157" t="-316495" r="-654" b="-479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30677"/>
                      </a:ext>
                    </a:extLst>
                  </a:tr>
                  <a:tr h="5926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5" t="-412245" r="-217376" b="-37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2787" t="-412245" r="-100984" b="-37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157" t="-412245" r="-654" b="-3744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8750675"/>
                      </a:ext>
                    </a:extLst>
                  </a:tr>
                  <a:tr h="5926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5" t="-517526" r="-217376" b="-278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2787" t="-517526" r="-100984" b="-278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157" t="-517526" r="-654" b="-278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413940"/>
                      </a:ext>
                    </a:extLst>
                  </a:tr>
                  <a:tr h="5926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5" t="-617526" r="-217376" b="-178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2787" t="-617526" r="-100984" b="-178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157" t="-617526" r="-654" b="-178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0311038"/>
                      </a:ext>
                    </a:extLst>
                  </a:tr>
                  <a:tr h="5926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55" t="-717526" r="-217376" b="-78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2787" t="-717526" r="-100984" b="-78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157" t="-717526" r="-654" b="-78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845585"/>
                      </a:ext>
                    </a:extLst>
                  </a:tr>
                  <a:tr h="350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2787" t="-1367241" r="-100984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92157" t="-1367241" r="-654" b="-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1150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6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05;p71">
            <a:extLst>
              <a:ext uri="{FF2B5EF4-FFF2-40B4-BE49-F238E27FC236}">
                <a16:creationId xmlns:a16="http://schemas.microsoft.com/office/drawing/2014/main" id="{BD3C9CE8-5A09-974F-8A05-D9E9BDA2FD87}"/>
              </a:ext>
            </a:extLst>
          </p:cNvPr>
          <p:cNvSpPr txBox="1"/>
          <p:nvPr/>
        </p:nvSpPr>
        <p:spPr>
          <a:xfrm>
            <a:off x="497014" y="1410254"/>
            <a:ext cx="4806506" cy="112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SG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  <a:sym typeface="Open Sans"/>
              </a:rPr>
              <a:t>Solution:</a:t>
            </a:r>
          </a:p>
          <a:p>
            <a:r>
              <a:rPr lang="en-US" sz="3000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4.  Create a histogram.</a:t>
            </a:r>
          </a:p>
          <a:p>
            <a:r>
              <a:rPr lang="en-US" sz="3000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 </a:t>
            </a:r>
          </a:p>
          <a:p>
            <a:endParaRPr lang="en-PH" sz="3000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  <a:p>
            <a:r>
              <a:rPr lang="en-SG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  <a:sym typeface="Open Sans"/>
              </a:rPr>
              <a:t> </a:t>
            </a:r>
            <a:endParaRPr lang="en-SG" sz="3000" dirty="0">
              <a:solidFill>
                <a:srgbClr val="00B0E8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Open Sans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3000" dirty="0">
              <a:solidFill>
                <a:srgbClr val="00B0E8"/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Open Sans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20F7C9-CE9A-5345-9A27-7DCF1D29E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648432"/>
              </p:ext>
            </p:extLst>
          </p:nvPr>
        </p:nvGraphicFramePr>
        <p:xfrm>
          <a:off x="2891480" y="2537929"/>
          <a:ext cx="6215165" cy="432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Google Shape;419;p73"/>
              <p:cNvSpPr txBox="1"/>
              <p:nvPr/>
            </p:nvSpPr>
            <p:spPr>
              <a:xfrm>
                <a:off x="429075" y="1538274"/>
                <a:ext cx="6624868" cy="2873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SG" sz="3000" b="1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Example 2</a:t>
                </a:r>
                <a:r>
                  <a:rPr lang="en-SG" sz="3000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: </a:t>
                </a:r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Based on the given in </a:t>
                </a:r>
                <a:r>
                  <a:rPr lang="en-US" sz="3000" i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Example 1</a:t>
                </a:r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, compute for the population mean (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) and the mean of the sampling distribution of the sample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PH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, and compare the values.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419" name="Google Shape;419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5" y="1538274"/>
                <a:ext cx="6624868" cy="2873088"/>
              </a:xfrm>
              <a:prstGeom prst="rect">
                <a:avLst/>
              </a:prstGeom>
              <a:blipFill>
                <a:blip r:embed="rId3"/>
                <a:stretch>
                  <a:fillRect l="-2116" t="-2542" r="-1656" b="-52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2FDB746-142D-D846-A1BC-A1DCE1310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3203976"/>
                  </p:ext>
                </p:extLst>
              </p:nvPr>
            </p:nvGraphicFramePr>
            <p:xfrm>
              <a:off x="7277878" y="1707944"/>
              <a:ext cx="4329404" cy="4879467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164702">
                      <a:extLst>
                        <a:ext uri="{9D8B030D-6E8A-4147-A177-3AD203B41FA5}">
                          <a16:colId xmlns:a16="http://schemas.microsoft.com/office/drawing/2014/main" val="3136051755"/>
                        </a:ext>
                      </a:extLst>
                    </a:gridCol>
                    <a:gridCol w="2164702">
                      <a:extLst>
                        <a:ext uri="{9D8B030D-6E8A-4147-A177-3AD203B41FA5}">
                          <a16:colId xmlns:a16="http://schemas.microsoft.com/office/drawing/2014/main" val="1079390838"/>
                        </a:ext>
                      </a:extLst>
                    </a:gridCol>
                  </a:tblGrid>
                  <a:tr h="3574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PH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)</a:t>
                          </a:r>
                          <a:endParaRPr lang="en-PH" sz="18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Probability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PH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acc>
                              <m:r>
                                <a:rPr lang="en-US" sz="18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)</a:t>
                          </a:r>
                          <a:endParaRPr lang="en-PH" sz="18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654991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39441353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8541752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157342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12451706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81931826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6979809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96639128"/>
                      </a:ext>
                    </a:extLst>
                  </a:tr>
                  <a:tr h="3730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</a:t>
                          </a:r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3342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2FDB746-142D-D846-A1BC-A1DCE13109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3203976"/>
                  </p:ext>
                </p:extLst>
              </p:nvPr>
            </p:nvGraphicFramePr>
            <p:xfrm>
              <a:off x="7277878" y="1707944"/>
              <a:ext cx="4329404" cy="4879467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164702">
                      <a:extLst>
                        <a:ext uri="{9D8B030D-6E8A-4147-A177-3AD203B41FA5}">
                          <a16:colId xmlns:a16="http://schemas.microsoft.com/office/drawing/2014/main" val="3136051755"/>
                        </a:ext>
                      </a:extLst>
                    </a:gridCol>
                    <a:gridCol w="2164702">
                      <a:extLst>
                        <a:ext uri="{9D8B030D-6E8A-4147-A177-3AD203B41FA5}">
                          <a16:colId xmlns:a16="http://schemas.microsoft.com/office/drawing/2014/main" val="1079390838"/>
                        </a:ext>
                      </a:extLst>
                    </a:gridCol>
                  </a:tblGrid>
                  <a:tr h="3574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8475" r="-100281" b="-1284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000" t="-8475" r="-281" b="-1284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654991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65979" r="-100281" b="-681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000" t="-65979" r="-281" b="-681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441353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165979" r="-100281" b="-581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000" t="-165979" r="-281" b="-581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8541752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263265" r="-100281" b="-475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000" t="-263265" r="-281" b="-475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157342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367010" r="-100281" b="-380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000" t="-367010" r="-281" b="-380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451706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467010" r="-100281" b="-280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000" t="-467010" r="-281" b="-280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931826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567010" r="-100281" b="-180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000" t="-567010" r="-281" b="-180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979809"/>
                      </a:ext>
                    </a:extLst>
                  </a:tr>
                  <a:tr h="5927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t="-660204" r="-100281" b="-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000" t="-660204" r="-281" b="-7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639128"/>
                      </a:ext>
                    </a:extLst>
                  </a:tr>
                  <a:tr h="3730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</a:t>
                          </a:r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33421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Google Shape;419;p73"/>
              <p:cNvSpPr txBox="1"/>
              <p:nvPr/>
            </p:nvSpPr>
            <p:spPr>
              <a:xfrm>
                <a:off x="449394" y="1538274"/>
                <a:ext cx="11196869" cy="3478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SG" sz="3000" b="1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Solution:</a:t>
                </a:r>
              </a:p>
              <a:p>
                <a:pPr marL="514350" indent="-514350">
                  <a:buAutoNum type="arabicPeriod"/>
                </a:pPr>
                <a:r>
                  <a:rPr lang="en-SG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Compute for the population mean.</a:t>
                </a:r>
              </a:p>
              <a:p>
                <a:endParaRPr lang="en-SG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marL="533400"/>
                <a:r>
                  <a:rPr lang="en-SG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In computing the population mean, use the formula</a:t>
                </a:r>
              </a:p>
              <a:p>
                <a:pPr marL="533400"/>
                <a:endParaRPr lang="en-SG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 marL="533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SG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00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m:rPr>
                              <m:sty m:val="p"/>
                            </m:rPr>
                            <a:rPr lang="en-SG" sz="3000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ar-AE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ar-AE" sz="3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sz="3000" dirty="0">
                  <a:latin typeface="Poppi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533400"/>
                <a:r>
                  <a:rPr lang="ar-AE" sz="3000" dirty="0">
                    <a:latin typeface="Poppins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</a:p>
              <a:p>
                <a:r>
                  <a:rPr lang="ar-AE" sz="3000" dirty="0">
                    <a:latin typeface="Poppins" panose="00000500000000000000" pitchFamily="2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/>
                  <a:cs typeface="Open Sans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/>
                  <a:cs typeface="Open Sans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/>
                  <a:cs typeface="Open Sans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419" name="Google Shape;419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4" y="1538274"/>
                <a:ext cx="11196869" cy="3478569"/>
              </a:xfrm>
              <a:prstGeom prst="rect">
                <a:avLst/>
              </a:prstGeom>
              <a:blipFill>
                <a:blip r:embed="rId3"/>
                <a:stretch>
                  <a:fillRect l="-1797" t="-2102" b="-245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Google Shape;419;p73"/>
              <p:cNvSpPr txBox="1"/>
              <p:nvPr/>
            </p:nvSpPr>
            <p:spPr>
              <a:xfrm>
                <a:off x="429074" y="1538274"/>
                <a:ext cx="11196869" cy="3873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SG" sz="3000" b="1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Solution:</a:t>
                </a:r>
              </a:p>
              <a:p>
                <a:pPr marL="514350" indent="-514350">
                  <a:buAutoNum type="arabicPeriod"/>
                </a:pPr>
                <a:r>
                  <a:rPr lang="en-US" sz="3000" dirty="0">
                    <a:solidFill>
                      <a:schemeClr val="tx1"/>
                    </a:solidFill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Compute for the population mean.</a:t>
                </a:r>
              </a:p>
              <a:p>
                <a:endParaRPr lang="en-US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marL="533400"/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The given values are 2, 3, 4, 5, and 6. Thus,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 marL="533400"/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 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 marL="533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aln/>
                        </m:rP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>
                              <a:latin typeface="Cambria Math" panose="02040503050406030204" pitchFamily="18" charset="0"/>
                            </a:rPr>
                            <m:t>2+3+4+5+6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m:rPr>
                          <m:aln/>
                        </m:rP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419" name="Google Shape;419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4" y="1538274"/>
                <a:ext cx="11196869" cy="3873985"/>
              </a:xfrm>
              <a:prstGeom prst="rect">
                <a:avLst/>
              </a:prstGeom>
              <a:blipFill>
                <a:blip r:embed="rId3"/>
                <a:stretch>
                  <a:fillRect l="-1742" t="-18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Google Shape;419;p73"/>
              <p:cNvSpPr txBox="1"/>
              <p:nvPr/>
            </p:nvSpPr>
            <p:spPr>
              <a:xfrm>
                <a:off x="429074" y="1538274"/>
                <a:ext cx="11196869" cy="43929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SG" sz="3000" b="1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  <a:sym typeface="Open Sans"/>
                  </a:rPr>
                  <a:t>Solution:</a:t>
                </a:r>
              </a:p>
              <a:p>
                <a:pPr marL="514350" indent="-514350">
                  <a:buAutoNum type="arabicPeriod" startAt="2"/>
                </a:pPr>
                <a:r>
                  <a:rPr lang="en-SG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Compute for the mean of the sampling distribution of the sample means. </a:t>
                </a:r>
              </a:p>
              <a:p>
                <a:endParaRPr lang="en-SG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endParaRPr lang="en-SG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 marL="496888"/>
                <a:r>
                  <a:rPr lang="en-SG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To compute the mean of the sampling distribution of the sample means, use the formula</a:t>
                </a:r>
              </a:p>
              <a:p>
                <a:r>
                  <a:rPr lang="en-SG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3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ar-AE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00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3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ar-AE" sz="3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3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ar-AE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ar-AE" sz="3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3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 sz="3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sz="3000" dirty="0">
                  <a:latin typeface="Poppi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ar-AE" sz="3000" dirty="0">
                  <a:latin typeface="Poppi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ar-AE" sz="3000" dirty="0">
                  <a:latin typeface="Poppi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ar-AE" sz="3000" dirty="0">
                    <a:latin typeface="Poppins" panose="000005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ar-AE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419" name="Google Shape;419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4" y="1538274"/>
                <a:ext cx="11196869" cy="4392969"/>
              </a:xfrm>
              <a:prstGeom prst="rect">
                <a:avLst/>
              </a:prstGeom>
              <a:blipFill>
                <a:blip r:embed="rId3"/>
                <a:stretch>
                  <a:fillRect l="-1742" t="-1664" b="-31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Google Shape;419;p73"/>
              <p:cNvSpPr txBox="1"/>
              <p:nvPr/>
            </p:nvSpPr>
            <p:spPr>
              <a:xfrm>
                <a:off x="429074" y="1538274"/>
                <a:ext cx="5260526" cy="2885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SG" sz="3000" b="1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  <a:sym typeface="Open Sans"/>
                  </a:rPr>
                  <a:t>Solution:</a:t>
                </a:r>
              </a:p>
              <a:p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Therefore, the mean of the sampling distribution of the sample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PH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. 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endParaRPr lang="en-US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419" name="Google Shape;419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4" y="1538274"/>
                <a:ext cx="5260526" cy="2885445"/>
              </a:xfrm>
              <a:prstGeom prst="rect">
                <a:avLst/>
              </a:prstGeom>
              <a:blipFill>
                <a:blip r:embed="rId3"/>
                <a:stretch>
                  <a:fillRect l="-2665" t="-2532" r="-3940" b="-4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567B44-F433-B342-870E-4D4A7BB8F0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2248011"/>
                  </p:ext>
                </p:extLst>
              </p:nvPr>
            </p:nvGraphicFramePr>
            <p:xfrm>
              <a:off x="6885993" y="1861024"/>
              <a:ext cx="4638578" cy="4819695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1380065">
                      <a:extLst>
                        <a:ext uri="{9D8B030D-6E8A-4147-A177-3AD203B41FA5}">
                          <a16:colId xmlns:a16="http://schemas.microsoft.com/office/drawing/2014/main" val="233680396"/>
                        </a:ext>
                      </a:extLst>
                    </a:gridCol>
                    <a:gridCol w="1544893">
                      <a:extLst>
                        <a:ext uri="{9D8B030D-6E8A-4147-A177-3AD203B41FA5}">
                          <a16:colId xmlns:a16="http://schemas.microsoft.com/office/drawing/2014/main" val="4204194274"/>
                        </a:ext>
                      </a:extLst>
                    </a:gridCol>
                    <a:gridCol w="1713620">
                      <a:extLst>
                        <a:ext uri="{9D8B030D-6E8A-4147-A177-3AD203B41FA5}">
                          <a16:colId xmlns:a16="http://schemas.microsoft.com/office/drawing/2014/main" val="2609736691"/>
                        </a:ext>
                      </a:extLst>
                    </a:gridCol>
                  </a:tblGrid>
                  <a:tr h="5725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PH" sz="16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acc>
                              <m:r>
                                <a:rPr lang="en-US" sz="16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6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Probability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US" sz="16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PH" sz="16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acc>
                              <m:r>
                                <a:rPr lang="en-US" sz="16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6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PH" sz="16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  <m:r>
                                  <a:rPr lang="en-US" sz="1600" b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US" sz="1600" b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PH" sz="16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  <m:r>
                                  <a:rPr lang="en-US" sz="1600" b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600" b="1" dirty="0">
                            <a:solidFill>
                              <a:schemeClr val="bg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767389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PH" sz="16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889971068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68596396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0.70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940401792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0.80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487620478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0.90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2606494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0.50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62495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oMath>
                            </m:oMathPara>
                          </a14:m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81546740"/>
                      </a:ext>
                    </a:extLst>
                  </a:tr>
                  <a:tr h="350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</a:t>
                          </a:r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PH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PH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PH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PH" sz="16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PH" sz="16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25619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567B44-F433-B342-870E-4D4A7BB8F0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2248011"/>
                  </p:ext>
                </p:extLst>
              </p:nvPr>
            </p:nvGraphicFramePr>
            <p:xfrm>
              <a:off x="6885993" y="1861024"/>
              <a:ext cx="4638578" cy="4819695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1380065">
                      <a:extLst>
                        <a:ext uri="{9D8B030D-6E8A-4147-A177-3AD203B41FA5}">
                          <a16:colId xmlns:a16="http://schemas.microsoft.com/office/drawing/2014/main" val="233680396"/>
                        </a:ext>
                      </a:extLst>
                    </a:gridCol>
                    <a:gridCol w="1544893">
                      <a:extLst>
                        <a:ext uri="{9D8B030D-6E8A-4147-A177-3AD203B41FA5}">
                          <a16:colId xmlns:a16="http://schemas.microsoft.com/office/drawing/2014/main" val="4204194274"/>
                        </a:ext>
                      </a:extLst>
                    </a:gridCol>
                    <a:gridCol w="1713620">
                      <a:extLst>
                        <a:ext uri="{9D8B030D-6E8A-4147-A177-3AD203B41FA5}">
                          <a16:colId xmlns:a16="http://schemas.microsoft.com/office/drawing/2014/main" val="2609736691"/>
                        </a:ext>
                      </a:extLst>
                    </a:gridCol>
                  </a:tblGrid>
                  <a:tr h="5725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41" t="-5319" r="-236564" b="-7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119" t="-5319" r="-112253" b="-7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70567" t="-5319" r="-709" b="-7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1767389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41" t="-108791" r="-236564" b="-680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119" t="-108791" r="-112253" b="-680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70567" t="-108791" r="-709" b="-680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971068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41" t="-206522" r="-236564" b="-572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119" t="-206522" r="-112253" b="-572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70567" t="-206522" r="-709" b="-572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8596396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41" t="-309890" r="-236564" b="-479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119" t="-309890" r="-112253" b="-479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70567" t="-309890" r="-709" b="-479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0401792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41" t="-409890" r="-236564" b="-379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119" t="-409890" r="-112253" b="-379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70567" t="-409890" r="-709" b="-379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7620478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41" t="-504348" r="-236564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119" t="-504348" r="-112253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70567" t="-504348" r="-709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606494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41" t="-610989" r="-236564" b="-1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119" t="-610989" r="-112253" b="-1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70567" t="-610989" r="-709" b="-1780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62495"/>
                      </a:ext>
                    </a:extLst>
                  </a:tr>
                  <a:tr h="556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41" t="-710989" r="-236564" b="-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0119" t="-710989" r="-112253" b="-78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70567" t="-710989" r="-709" b="-780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546740"/>
                      </a:ext>
                    </a:extLst>
                  </a:tr>
                  <a:tr h="350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</a:t>
                          </a:r>
                          <a:endParaRPr lang="en-PH" sz="160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70567" t="-1272414" r="-709" b="-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619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/>
        </p:nvSpPr>
        <p:spPr>
          <a:xfrm>
            <a:off x="640080" y="1485247"/>
            <a:ext cx="1155192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At the end of this lesson, the learner should be able to</a:t>
            </a:r>
            <a:endParaRPr sz="28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07" name="Google Shape;307;p58"/>
          <p:cNvSpPr txBox="1"/>
          <p:nvPr/>
        </p:nvSpPr>
        <p:spPr>
          <a:xfrm>
            <a:off x="964692" y="2599975"/>
            <a:ext cx="9854537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SzPts val="3000"/>
              <a:buFont typeface="Open Sans"/>
              <a:buChar char="●"/>
            </a:pPr>
            <a:r>
              <a:rPr lang="en-PH" sz="36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accurately compute for the mean of a sampling distribution; and</a:t>
            </a:r>
          </a:p>
          <a:p>
            <a:pPr marL="38100" lvl="0">
              <a:buSzPts val="3000"/>
            </a:pPr>
            <a:endParaRPr lang="en-PH" sz="36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-419100">
              <a:buSzPts val="3000"/>
              <a:buFont typeface="Open Sans"/>
              <a:buChar char="●"/>
            </a:pPr>
            <a:r>
              <a:rPr lang="en-PH" sz="36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correctly solve problems involving the mean of a sample distribution. </a:t>
            </a:r>
          </a:p>
        </p:txBody>
      </p:sp>
      <p:sp>
        <p:nvSpPr>
          <p:cNvPr id="2" name="Rectangle 1"/>
          <p:cNvSpPr/>
          <p:nvPr/>
        </p:nvSpPr>
        <p:spPr>
          <a:xfrm>
            <a:off x="9446459" y="0"/>
            <a:ext cx="2745541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Google Shape;419;p73"/>
              <p:cNvSpPr txBox="1"/>
              <p:nvPr/>
            </p:nvSpPr>
            <p:spPr>
              <a:xfrm>
                <a:off x="429074" y="1538274"/>
                <a:ext cx="11178208" cy="44794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SG" sz="3000" b="1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  <a:sym typeface="Open Sans"/>
                  </a:rPr>
                  <a:t>Solution:</a:t>
                </a:r>
              </a:p>
              <a:p>
                <a:pPr marL="514350" lvl="0" indent="-514350">
                  <a:buAutoNum type="arabicPeriod" startAt="3"/>
                </a:pPr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Compare the values of the population mean and the mean of the sampling distribution of the sample means.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 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 marL="533400"/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Observe that the population mean (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is equal to the mean of the sampling distribution of the sample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PH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, which is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. 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 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 marL="533400"/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3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3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PH" sz="3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sz="3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000" b="1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.</a:t>
                </a:r>
                <a:r>
                  <a:rPr lang="en-PH" sz="3000" dirty="0">
                    <a:effectLst/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endParaRPr lang="en-US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</a:t>
                </a:r>
                <a:endParaRPr lang="en-PH"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419" name="Google Shape;419;p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74" y="1538274"/>
                <a:ext cx="11178208" cy="4479467"/>
              </a:xfrm>
              <a:prstGeom prst="rect">
                <a:avLst/>
              </a:prstGeom>
              <a:blipFill>
                <a:blip r:embed="rId3"/>
                <a:stretch>
                  <a:fillRect l="-1745" t="-1633" b="-8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Google Shape;433;p75"/>
              <p:cNvSpPr txBox="1"/>
              <p:nvPr/>
            </p:nvSpPr>
            <p:spPr>
              <a:xfrm>
                <a:off x="365760" y="1443024"/>
                <a:ext cx="11383403" cy="5093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3000" b="1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Individual Practice:</a:t>
                </a:r>
                <a:endParaRPr sz="3000" b="1" dirty="0"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The following table shows the monthly sales (in millions) of big franchising companies. Suppose that random samples of size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are taken from this population of six franchising companies.</a:t>
                </a:r>
              </a:p>
              <a:p>
                <a:pPr marL="1030288" lvl="0" indent="-496888">
                  <a:lnSpc>
                    <a:spcPct val="90000"/>
                  </a:lnSpc>
                  <a:buSzPts val="3000"/>
                  <a:buAutoNum type="alphaLcPeriod"/>
                </a:pPr>
                <a:r>
                  <a:rPr lang="en-PH" sz="3000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How many samples are possible? List them and compute the mean of each sample.</a:t>
                </a:r>
              </a:p>
              <a:p>
                <a:pPr marL="1030288" lvl="0" indent="-496888">
                  <a:lnSpc>
                    <a:spcPct val="90000"/>
                  </a:lnSpc>
                  <a:buSzPts val="3000"/>
                  <a:buAutoNum type="alphaLcPeriod" startAt="2"/>
                </a:pPr>
                <a:r>
                  <a:rPr lang="en-PH" sz="3000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Construct the sampling distribution of the sample means.</a:t>
                </a:r>
              </a:p>
              <a:p>
                <a:pPr marL="1030288" lvl="0" indent="-496888">
                  <a:lnSpc>
                    <a:spcPct val="90000"/>
                  </a:lnSpc>
                  <a:buSzPts val="3000"/>
                </a:pPr>
                <a:r>
                  <a:rPr lang="en-PH" sz="3000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c.	Construct the histogram of the sampling distribution of the sample means.</a:t>
                </a:r>
              </a:p>
              <a:p>
                <a:pPr algn="just"/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433" name="Google Shape;433;p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443024"/>
                <a:ext cx="11383403" cy="5093699"/>
              </a:xfrm>
              <a:prstGeom prst="rect">
                <a:avLst/>
              </a:prstGeom>
              <a:blipFill>
                <a:blip r:embed="rId3"/>
                <a:stretch>
                  <a:fillRect l="-1768" t="-2275" r="-696" b="-19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5"/>
          <p:cNvSpPr txBox="1"/>
          <p:nvPr/>
        </p:nvSpPr>
        <p:spPr>
          <a:xfrm>
            <a:off x="671963" y="1443025"/>
            <a:ext cx="11077200" cy="513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Individual Practice: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p:graphicFrame>
        <p:nvGraphicFramePr>
          <p:cNvPr id="3" name="Google Shape;413;p72"/>
          <p:cNvGraphicFramePr/>
          <p:nvPr>
            <p:extLst>
              <p:ext uri="{D42A27DB-BD31-4B8C-83A1-F6EECF244321}">
                <p14:modId xmlns:p14="http://schemas.microsoft.com/office/powerpoint/2010/main" val="1749459783"/>
              </p:ext>
            </p:extLst>
          </p:nvPr>
        </p:nvGraphicFramePr>
        <p:xfrm>
          <a:off x="2033775" y="2042533"/>
          <a:ext cx="8221572" cy="4245724"/>
        </p:xfrm>
        <a:graphic>
          <a:graphicData uri="http://schemas.openxmlformats.org/drawingml/2006/table">
            <a:tbl>
              <a:tblPr>
                <a:noFill/>
                <a:tableStyleId>{B16B6F03-EBD7-4A84-A0D0-369802B93B1D}</a:tableStyleId>
              </a:tblPr>
              <a:tblGrid>
                <a:gridCol w="4110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0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</a:t>
                      </a:r>
                      <a:endParaRPr lang="en-PH" sz="2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Sales (in Millions)</a:t>
                      </a:r>
                      <a:endParaRPr lang="en-PH" sz="2400" dirty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endParaRPr lang="en-PH" sz="2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PH" sz="2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</a:t>
                      </a:r>
                      <a:endParaRPr lang="en-PH" sz="2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  <a:endParaRPr lang="en-PH" sz="2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</a:t>
                      </a:r>
                      <a:endParaRPr lang="en-PH" sz="2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PH" sz="2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PH" sz="2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</a:t>
                      </a:r>
                      <a:endParaRPr lang="en-PH" sz="2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en-PH" sz="2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</a:t>
                      </a:r>
                      <a:endParaRPr lang="en-PH" sz="2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</a:t>
                      </a:r>
                      <a:endParaRPr lang="en-PH" sz="24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</a:t>
                      </a:r>
                      <a:endParaRPr lang="en-PH" sz="24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9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5"/>
          <p:cNvSpPr txBox="1"/>
          <p:nvPr/>
        </p:nvSpPr>
        <p:spPr>
          <a:xfrm>
            <a:off x="671963" y="1443025"/>
            <a:ext cx="5560886" cy="359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Individual Practice:</a:t>
            </a:r>
            <a:endParaRPr sz="3000" b="1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628650" lvl="0" indent="-590550">
              <a:lnSpc>
                <a:spcPct val="90000"/>
              </a:lnSpc>
              <a:buSzPts val="3000"/>
            </a:pPr>
            <a:r>
              <a:rPr lang="en-PH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2.  Compute for the mean of the </a:t>
            </a:r>
            <a:r>
              <a:rPr lang="en-PH" sz="3000" dirty="0" smtClean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sampling distribution </a:t>
            </a:r>
            <a:r>
              <a:rPr lang="en-PH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of </a:t>
            </a:r>
            <a:r>
              <a:rPr lang="en-PH" sz="3000" dirty="0" smtClean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the sample </a:t>
            </a:r>
            <a:r>
              <a:rPr lang="en-PH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means given on the right and compare the value to the population mean computed as 24.</a:t>
            </a:r>
            <a:endParaRPr lang="en-SG"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413;p72"/>
              <p:cNvGraphicFramePr/>
              <p:nvPr>
                <p:extLst>
                  <p:ext uri="{D42A27DB-BD31-4B8C-83A1-F6EECF244321}">
                    <p14:modId xmlns:p14="http://schemas.microsoft.com/office/powerpoint/2010/main" val="1346317316"/>
                  </p:ext>
                </p:extLst>
              </p:nvPr>
            </p:nvGraphicFramePr>
            <p:xfrm>
              <a:off x="6639950" y="1935145"/>
              <a:ext cx="5137902" cy="3895156"/>
            </p:xfrm>
            <a:graphic>
              <a:graphicData uri="http://schemas.openxmlformats.org/drawingml/2006/table">
                <a:tbl>
                  <a:tblPr>
                    <a:noFill/>
                    <a:tableStyleId>{B16B6F03-EBD7-4A84-A0D0-369802B93B1D}</a:tableStyleId>
                  </a:tblPr>
                  <a:tblGrid>
                    <a:gridCol w="25689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89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solidFill>
                                <a:srgbClr val="FEFFFE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PH" sz="24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sz="24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solidFill>
                                <a:srgbClr val="FEFFFE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Probability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𝑷</m:t>
                              </m:r>
                              <m:r>
                                <a:rPr lang="en-US" sz="24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PH" sz="24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sz="24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)</m:t>
                              </m:r>
                            </m:oMath>
                          </a14:m>
                          <a:endParaRPr lang="en-PH" sz="2400" dirty="0">
                            <a:solidFill>
                              <a:srgbClr val="495C76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18</a:t>
                          </a:r>
                          <a:endParaRPr lang="en-PH" sz="24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21</a:t>
                          </a:r>
                          <a:endParaRPr lang="en-PH" sz="24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24</a:t>
                          </a:r>
                          <a:endParaRPr lang="en-PH" sz="24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27</a:t>
                          </a:r>
                          <a:endParaRPr lang="en-PH" sz="240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30</a:t>
                          </a:r>
                          <a:endParaRPr lang="en-PH" sz="240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6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  <a:endParaRPr lang="en-PH" sz="240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</a:t>
                          </a:r>
                          <a:endParaRPr lang="en-PH" sz="24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413;p72"/>
              <p:cNvGraphicFramePr/>
              <p:nvPr>
                <p:extLst>
                  <p:ext uri="{D42A27DB-BD31-4B8C-83A1-F6EECF244321}">
                    <p14:modId xmlns:p14="http://schemas.microsoft.com/office/powerpoint/2010/main" val="1346317316"/>
                  </p:ext>
                </p:extLst>
              </p:nvPr>
            </p:nvGraphicFramePr>
            <p:xfrm>
              <a:off x="6639950" y="1935145"/>
              <a:ext cx="5137902" cy="3895156"/>
            </p:xfrm>
            <a:graphic>
              <a:graphicData uri="http://schemas.openxmlformats.org/drawingml/2006/table">
                <a:tbl>
                  <a:tblPr>
                    <a:noFill/>
                    <a:tableStyleId>{B16B6F03-EBD7-4A84-A0D0-369802B93B1D}</a:tableStyleId>
                  </a:tblPr>
                  <a:tblGrid>
                    <a:gridCol w="25689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89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412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7" t="-7246" r="-100474" b="-3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7" t="-7246" r="-474" b="-3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18</a:t>
                          </a:r>
                          <a:endParaRPr lang="en-PH" sz="24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7" t="-170115" r="-474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68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21</a:t>
                          </a:r>
                          <a:endParaRPr lang="en-PH" sz="24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7" t="-273256" r="-474" b="-4127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58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24</a:t>
                          </a:r>
                          <a:endParaRPr lang="en-PH" sz="24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7" t="-368966" r="-474" b="-3080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68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27</a:t>
                          </a:r>
                          <a:endParaRPr lang="en-PH" sz="240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7" t="-474419" r="-474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68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30</a:t>
                          </a:r>
                          <a:endParaRPr lang="en-PH" sz="240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37" t="-567816" r="-474" b="-109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Total</a:t>
                          </a:r>
                          <a:endParaRPr lang="en-PH" sz="240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1</a:t>
                          </a:r>
                          <a:endParaRPr lang="en-PH" sz="2400" dirty="0">
                            <a:solidFill>
                              <a:schemeClr val="tx1"/>
                            </a:solidFill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Google Shape;439;p76"/>
              <p:cNvSpPr txBox="1"/>
              <p:nvPr/>
            </p:nvSpPr>
            <p:spPr>
              <a:xfrm>
                <a:off x="657675" y="1843075"/>
                <a:ext cx="11077200" cy="41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3000" b="1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Group Practice</a:t>
                </a:r>
                <a:r>
                  <a:rPr lang="en-SG" sz="3000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: </a:t>
                </a:r>
                <a:r>
                  <a:rPr lang="en-PH" sz="3000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To be done in 5 groups</a:t>
                </a:r>
                <a:endParaRPr sz="3000" dirty="0"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  <a:p>
                <a:pPr lvl="0">
                  <a:lnSpc>
                    <a:spcPct val="90000"/>
                  </a:lnSpc>
                </a:pPr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Prove that the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PH" sz="3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 is true for the population of even numbers 10, 12, 14, 16, 18, and 20 taking 3 samples at a time.</a:t>
                </a:r>
                <a:endParaRPr sz="3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439" name="Google Shape;439;p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75" y="1843075"/>
                <a:ext cx="11077200" cy="4109400"/>
              </a:xfrm>
              <a:prstGeom prst="rect">
                <a:avLst/>
              </a:prstGeom>
              <a:blipFill>
                <a:blip r:embed="rId3"/>
                <a:stretch>
                  <a:fillRect l="-1321" t="-28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84;p69"/>
          <p:cNvSpPr/>
          <p:nvPr/>
        </p:nvSpPr>
        <p:spPr>
          <a:xfrm>
            <a:off x="563665" y="1735593"/>
            <a:ext cx="11147400" cy="201960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385;p69"/>
              <p:cNvSpPr txBox="1"/>
              <p:nvPr/>
            </p:nvSpPr>
            <p:spPr>
              <a:xfrm>
                <a:off x="1715115" y="1800994"/>
                <a:ext cx="10154820" cy="19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Mean (Expected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PH" sz="3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of a Sampling Distribution</a:t>
                </a:r>
              </a:p>
              <a:p>
                <a:pPr lvl="0"/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the mean of the population from the sampled scores; the sum of the product of the sample means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and its corresponding probability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) defined as</a:t>
                </a:r>
                <a:endParaRPr lang="en-PH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 algn="just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12" name="Google Shape;385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15" y="1800994"/>
                <a:ext cx="10154820" cy="1954200"/>
              </a:xfrm>
              <a:prstGeom prst="rect">
                <a:avLst/>
              </a:prstGeom>
              <a:blipFill>
                <a:blip r:embed="rId3"/>
                <a:stretch>
                  <a:fillRect l="-1381" t="-1246" b="-3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386;p69"/>
          <p:cNvSpPr/>
          <p:nvPr/>
        </p:nvSpPr>
        <p:spPr>
          <a:xfrm>
            <a:off x="712790" y="1835794"/>
            <a:ext cx="844200" cy="84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Google Shape;387;p69"/>
          <p:cNvSpPr txBox="1"/>
          <p:nvPr/>
        </p:nvSpPr>
        <p:spPr>
          <a:xfrm>
            <a:off x="871660" y="1877184"/>
            <a:ext cx="60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rPr>
              <a:t>1</a:t>
            </a:r>
            <a:endParaRPr sz="4000" b="1" dirty="0">
              <a:solidFill>
                <a:srgbClr val="FFFFFF"/>
              </a:solidFill>
              <a:latin typeface="Poppins" panose="00000500000000000000" pitchFamily="2" charset="0"/>
              <a:ea typeface="Open Sans" pitchFamily="34" charset="0"/>
              <a:cs typeface="Poppins" panose="00000500000000000000" pitchFamily="2" charset="0"/>
              <a:sym typeface="Roboto Black"/>
            </a:endParaRPr>
          </a:p>
        </p:txBody>
      </p:sp>
      <p:sp>
        <p:nvSpPr>
          <p:cNvPr id="22" name="Google Shape;384;p69"/>
          <p:cNvSpPr/>
          <p:nvPr/>
        </p:nvSpPr>
        <p:spPr>
          <a:xfrm>
            <a:off x="563665" y="4265433"/>
            <a:ext cx="11147400" cy="11194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385;p69"/>
              <p:cNvSpPr txBox="1"/>
              <p:nvPr/>
            </p:nvSpPr>
            <p:spPr>
              <a:xfrm>
                <a:off x="1715115" y="4330834"/>
                <a:ext cx="9890700" cy="88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PH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Population Mean</a:t>
                </a:r>
              </a:p>
              <a:p>
                <a:pPr lvl="0"/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the average of all the scores in the population denoted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PH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 algn="just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28" name="Google Shape;385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15" y="4330834"/>
                <a:ext cx="9890700" cy="882300"/>
              </a:xfrm>
              <a:prstGeom prst="rect">
                <a:avLst/>
              </a:prstGeom>
              <a:blipFill>
                <a:blip r:embed="rId4"/>
                <a:stretch>
                  <a:fillRect l="-1417" t="-2759" b="-15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386;p69"/>
          <p:cNvSpPr/>
          <p:nvPr/>
        </p:nvSpPr>
        <p:spPr>
          <a:xfrm>
            <a:off x="712790" y="4365634"/>
            <a:ext cx="844200" cy="84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0" name="Google Shape;387;p69"/>
          <p:cNvSpPr txBox="1"/>
          <p:nvPr/>
        </p:nvSpPr>
        <p:spPr>
          <a:xfrm>
            <a:off x="871660" y="4407024"/>
            <a:ext cx="60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rPr>
              <a:t>2</a:t>
            </a:r>
            <a:endParaRPr sz="4000" b="1" dirty="0">
              <a:solidFill>
                <a:srgbClr val="FFFFFF"/>
              </a:solidFill>
              <a:latin typeface="Poppins" panose="00000500000000000000" pitchFamily="2" charset="0"/>
              <a:ea typeface="Open Sans" pitchFamily="34" charset="0"/>
              <a:cs typeface="Poppins" panose="00000500000000000000" pitchFamily="2" charset="0"/>
              <a:sym typeface="Roboto Blac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2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394;p70"/>
          <p:cNvGrpSpPr/>
          <p:nvPr/>
        </p:nvGrpSpPr>
        <p:grpSpPr>
          <a:xfrm>
            <a:off x="570907" y="1804252"/>
            <a:ext cx="11147450" cy="2035051"/>
            <a:chOff x="591800" y="1974975"/>
            <a:chExt cx="11147450" cy="1749300"/>
          </a:xfrm>
        </p:grpSpPr>
        <p:sp>
          <p:nvSpPr>
            <p:cNvPr id="15" name="Google Shape;395;p70"/>
            <p:cNvSpPr/>
            <p:nvPr/>
          </p:nvSpPr>
          <p:spPr>
            <a:xfrm>
              <a:off x="591800" y="1974975"/>
              <a:ext cx="11147400" cy="1749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Google Shape;396;p70"/>
            <p:cNvSpPr/>
            <p:nvPr/>
          </p:nvSpPr>
          <p:spPr>
            <a:xfrm>
              <a:off x="740925" y="2061662"/>
              <a:ext cx="844200" cy="101967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Google Shape;397;p70"/>
            <p:cNvSpPr txBox="1"/>
            <p:nvPr/>
          </p:nvSpPr>
          <p:spPr>
            <a:xfrm>
              <a:off x="899805" y="2073513"/>
              <a:ext cx="6033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4400" b="1" dirty="0">
                  <a:solidFill>
                    <a:srgbClr val="FFFFFF"/>
                  </a:solidFill>
                  <a:latin typeface="Poppins" panose="00000500000000000000" pitchFamily="2" charset="0"/>
                  <a:ea typeface="Open Sans" pitchFamily="34" charset="0"/>
                  <a:cs typeface="Poppins" panose="00000500000000000000" pitchFamily="2" charset="0"/>
                  <a:sym typeface="Roboto Black"/>
                </a:rPr>
                <a:t>3</a:t>
              </a:r>
              <a:endParaRPr sz="44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Google Shape;398;p70"/>
                <p:cNvSpPr txBox="1"/>
                <p:nvPr/>
              </p:nvSpPr>
              <p:spPr>
                <a:xfrm>
                  <a:off x="1743250" y="2044275"/>
                  <a:ext cx="9996000" cy="16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r>
                    <a:rPr lang="en-US" sz="3000" b="1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Number of samples</a:t>
                  </a:r>
                  <a:r>
                    <a:rPr lang="en-US" sz="3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  </a:t>
                  </a:r>
                  <a:endParaRPr lang="en-PH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endParaRPr>
                </a:p>
                <a:p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The possible number of samples can be obtained from the population denoted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, where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 is the population size, and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 is the sample size. </a:t>
                  </a:r>
                  <a:endParaRPr lang="en-PH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PH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18" name="Google Shape;398;p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250" y="2044275"/>
                  <a:ext cx="9996000" cy="1680000"/>
                </a:xfrm>
                <a:prstGeom prst="rect">
                  <a:avLst/>
                </a:prstGeom>
                <a:blipFill>
                  <a:blip r:embed="rId3"/>
                  <a:stretch>
                    <a:fillRect l="-1396" t="-6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9"/>
          <p:cNvSpPr txBox="1"/>
          <p:nvPr/>
        </p:nvSpPr>
        <p:spPr>
          <a:xfrm>
            <a:off x="657675" y="1538275"/>
            <a:ext cx="11077200" cy="51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>
              <a:lnSpc>
                <a:spcPct val="115000"/>
              </a:lnSpc>
              <a:buSzPts val="3000"/>
              <a:buFont typeface="Open Sans"/>
              <a:buChar char="●"/>
            </a:pPr>
            <a:r>
              <a:rPr lang="en-PH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How do we compute for the mean of a sampling distribution?</a:t>
            </a:r>
          </a:p>
          <a:p>
            <a:pPr marL="38100" lvl="0">
              <a:lnSpc>
                <a:spcPct val="115000"/>
              </a:lnSpc>
              <a:buSzPts val="3000"/>
            </a:pP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-419100">
              <a:lnSpc>
                <a:spcPct val="90000"/>
              </a:lnSpc>
              <a:buSzPts val="3000"/>
              <a:buFont typeface="Open Sans"/>
              <a:buChar char="●"/>
            </a:pPr>
            <a:r>
              <a:rPr lang="en-PH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Why do think it is important to discover that the population mean is equal to the mean of the sampling distribution of the sample means?</a:t>
            </a:r>
          </a:p>
          <a:p>
            <a:pPr marL="38100" lvl="0">
              <a:lnSpc>
                <a:spcPct val="90000"/>
              </a:lnSpc>
              <a:buSzPts val="3000"/>
            </a:pP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-419100">
              <a:lnSpc>
                <a:spcPct val="90000"/>
              </a:lnSpc>
              <a:buSzPts val="3000"/>
              <a:buFont typeface="Open Sans"/>
              <a:buChar char="●"/>
            </a:pPr>
            <a:r>
              <a:rPr lang="en-PH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What is the relationship of a population standard deviation to a sample standard deviation?</a:t>
            </a: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/>
          <p:nvPr/>
        </p:nvSpPr>
        <p:spPr>
          <a:xfrm>
            <a:off x="617035" y="1497634"/>
            <a:ext cx="11077200" cy="486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ea typeface="Open Sans" charset="0"/>
              <a:cs typeface="Poppins" panose="00000500000000000000" pitchFamily="2" charset="0"/>
            </a:endParaRPr>
          </a:p>
          <a:p>
            <a:pPr marL="457200" lvl="0" indent="-419100">
              <a:lnSpc>
                <a:spcPct val="115000"/>
              </a:lnSpc>
              <a:buSzPts val="3000"/>
              <a:buFont typeface="Open Sans"/>
              <a:buChar char="●"/>
            </a:pPr>
            <a:r>
              <a:rPr lang="en-PH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  <a:sym typeface="Open Sans"/>
              </a:rPr>
              <a:t>What is the difference between a sampling distribution and a population distribution?</a:t>
            </a:r>
          </a:p>
          <a:p>
            <a:pPr marL="457200" lvl="0" indent="-419100">
              <a:lnSpc>
                <a:spcPct val="115000"/>
              </a:lnSpc>
              <a:buSzPts val="3000"/>
            </a:pPr>
            <a:endParaRPr lang="en-PH" sz="3000" dirty="0">
              <a:latin typeface="Poppins" panose="00000500000000000000" pitchFamily="2" charset="0"/>
              <a:ea typeface="Open Sans" charset="0"/>
              <a:cs typeface="Poppins" panose="00000500000000000000" pitchFamily="2" charset="0"/>
              <a:sym typeface="Open Sans"/>
            </a:endParaRPr>
          </a:p>
          <a:p>
            <a:pPr marL="457200" lvl="0" indent="-419100">
              <a:lnSpc>
                <a:spcPct val="115000"/>
              </a:lnSpc>
              <a:buSzPts val="3000"/>
              <a:buFont typeface="Open Sans"/>
              <a:buChar char="●"/>
            </a:pPr>
            <a:r>
              <a:rPr lang="en-PH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  <a:sym typeface="Open Sans"/>
              </a:rPr>
              <a:t>How do we compute for the mean of a sampling distribution </a:t>
            </a:r>
            <a:r>
              <a:rPr lang="en-US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</a:rPr>
              <a:t>and a population distribution?</a:t>
            </a:r>
          </a:p>
          <a:p>
            <a:pPr marL="457200" lvl="0" indent="-419100">
              <a:lnSpc>
                <a:spcPct val="115000"/>
              </a:lnSpc>
              <a:buSzPts val="3000"/>
              <a:buFont typeface="Open Sans"/>
              <a:buChar char="●"/>
            </a:pPr>
            <a:endParaRPr lang="en-US" sz="3000" dirty="0">
              <a:latin typeface="Poppins" panose="00000500000000000000" pitchFamily="2" charset="0"/>
              <a:ea typeface="Open Sans" charset="0"/>
              <a:cs typeface="Poppins" panose="00000500000000000000" pitchFamily="2" charset="0"/>
            </a:endParaRPr>
          </a:p>
          <a:p>
            <a:pPr marL="457200" lvl="0" indent="-419100">
              <a:lnSpc>
                <a:spcPct val="115000"/>
              </a:lnSpc>
              <a:buSzPts val="3000"/>
              <a:buFont typeface="Open Sans"/>
              <a:buChar char="●"/>
            </a:pPr>
            <a:r>
              <a:rPr lang="en-US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</a:rPr>
              <a:t>How will you compare the means of a population and a sample?</a:t>
            </a:r>
          </a:p>
          <a:p>
            <a:pPr marL="457200" lvl="0" indent="-419100">
              <a:lnSpc>
                <a:spcPct val="115000"/>
              </a:lnSpc>
              <a:buSzPts val="3000"/>
            </a:pPr>
            <a:endParaRPr lang="en-PH" sz="3000" dirty="0">
              <a:latin typeface="Poppins" panose="00000500000000000000" pitchFamily="2" charset="0"/>
              <a:ea typeface="Open Sans" charset="0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8"/>
          <p:cNvSpPr txBox="1"/>
          <p:nvPr/>
        </p:nvSpPr>
        <p:spPr>
          <a:xfrm>
            <a:off x="657675" y="2360141"/>
            <a:ext cx="11077200" cy="4178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PH" sz="3000" dirty="0">
                <a:solidFill>
                  <a:schemeClr val="dk1"/>
                </a:solidFill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How does the data evolved from time to time?</a:t>
            </a: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PH" sz="3000" dirty="0">
                <a:solidFill>
                  <a:schemeClr val="dk1"/>
                </a:solidFill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How is it impossible to store large data?</a:t>
            </a:r>
            <a:endParaRPr sz="3000" dirty="0">
              <a:solidFill>
                <a:schemeClr val="dk1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PH" sz="3000" dirty="0">
                <a:solidFill>
                  <a:schemeClr val="dk1"/>
                </a:solidFill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Do you think Statistics will play a very vital role in these large data? Why or why not?</a:t>
            </a:r>
            <a:endParaRPr sz="3000" dirty="0">
              <a:solidFill>
                <a:schemeClr val="dk1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/>
          <p:nvPr/>
        </p:nvSpPr>
        <p:spPr>
          <a:xfrm>
            <a:off x="591800" y="1580849"/>
            <a:ext cx="11147400" cy="201960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Google Shape;385;p69"/>
              <p:cNvSpPr txBox="1"/>
              <p:nvPr/>
            </p:nvSpPr>
            <p:spPr>
              <a:xfrm>
                <a:off x="1743250" y="1646250"/>
                <a:ext cx="10154820" cy="277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Mean (Expected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PH" sz="3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of a Sampling Distribution</a:t>
                </a:r>
              </a:p>
              <a:p>
                <a:pPr lvl="0"/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the mean of the population from the sampled scores; the sum of the product of the sample means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and its corresponding probability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) defined as</a:t>
                </a:r>
                <a:endParaRPr lang="en-PH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 algn="just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385" name="Google Shape;385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250" y="1646250"/>
                <a:ext cx="10154820" cy="2773350"/>
              </a:xfrm>
              <a:prstGeom prst="rect">
                <a:avLst/>
              </a:prstGeom>
              <a:blipFill>
                <a:blip r:embed="rId3"/>
                <a:stretch>
                  <a:fillRect l="-1441" t="-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Google Shape;386;p69"/>
          <p:cNvSpPr/>
          <p:nvPr/>
        </p:nvSpPr>
        <p:spPr>
          <a:xfrm>
            <a:off x="740925" y="1681050"/>
            <a:ext cx="844200" cy="84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7" name="Google Shape;387;p69"/>
          <p:cNvSpPr txBox="1"/>
          <p:nvPr/>
        </p:nvSpPr>
        <p:spPr>
          <a:xfrm>
            <a:off x="899795" y="1722440"/>
            <a:ext cx="60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rPr>
              <a:t>1</a:t>
            </a:r>
            <a:endParaRPr sz="4000" b="1" dirty="0">
              <a:solidFill>
                <a:srgbClr val="FFFFFF"/>
              </a:solidFill>
              <a:latin typeface="Poppins" panose="00000500000000000000" pitchFamily="2" charset="0"/>
              <a:ea typeface="Open Sans" pitchFamily="34" charset="0"/>
              <a:cs typeface="Poppins" panose="00000500000000000000" pitchFamily="2" charset="0"/>
              <a:sym typeface="Roboto Black"/>
            </a:endParaRPr>
          </a:p>
        </p:txBody>
      </p:sp>
      <p:sp>
        <p:nvSpPr>
          <p:cNvPr id="7" name="Google Shape;388;p69"/>
          <p:cNvSpPr txBox="1"/>
          <p:nvPr/>
        </p:nvSpPr>
        <p:spPr>
          <a:xfrm>
            <a:off x="591800" y="3674102"/>
            <a:ext cx="5623263" cy="24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b="1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Example:</a:t>
            </a:r>
          </a:p>
          <a:p>
            <a:r>
              <a:rPr lang="en-US" sz="28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Determine the mean of the sampling distribution of the given table below.</a:t>
            </a:r>
            <a:endParaRPr lang="en-PH" sz="28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0"/>
            <a:endParaRPr sz="3000" b="1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  <a:sym typeface="Open San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42581"/>
              </p:ext>
            </p:extLst>
          </p:nvPr>
        </p:nvGraphicFramePr>
        <p:xfrm>
          <a:off x="6472238" y="3801648"/>
          <a:ext cx="5472113" cy="2804160"/>
        </p:xfrm>
        <a:graphic>
          <a:graphicData uri="http://schemas.openxmlformats.org/drawingml/2006/table">
            <a:tbl>
              <a:tblPr firstRow="1" firstCol="1" bandRow="1">
                <a:tableStyleId>{B16B6F03-EBD7-4A84-A0D0-369802B93B1D}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Sample Mean</a:t>
                      </a:r>
                      <a:endParaRPr lang="en-PH" sz="2400" b="1" dirty="0">
                        <a:solidFill>
                          <a:schemeClr val="bg1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Frequency</a:t>
                      </a:r>
                      <a:endParaRPr lang="en-PH" sz="2400" b="1" dirty="0">
                        <a:solidFill>
                          <a:schemeClr val="bg1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Probability</a:t>
                      </a:r>
                      <a:endParaRPr lang="en-PH" sz="2400" b="1" dirty="0">
                        <a:solidFill>
                          <a:schemeClr val="bg1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4</a:t>
                      </a:r>
                      <a:endParaRPr lang="en-PH" sz="2400" dirty="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0.1</a:t>
                      </a:r>
                      <a:endParaRPr lang="en-PH" sz="2400" dirty="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6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</a:t>
                      </a:r>
                      <a:endParaRPr lang="en-PH" sz="2400" dirty="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0.1</a:t>
                      </a:r>
                      <a:endParaRPr lang="en-PH" sz="2400" dirty="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8</a:t>
                      </a:r>
                      <a:endParaRPr lang="en-PH" sz="2400" dirty="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2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0.2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10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2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0.2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12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2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0.2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14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0.1</a:t>
                      </a:r>
                      <a:endParaRPr lang="en-PH" sz="2400" dirty="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16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1</a:t>
                      </a:r>
                      <a:endParaRPr lang="en-PH" sz="240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0.1</a:t>
                      </a:r>
                      <a:endParaRPr lang="en-PH" sz="2400" dirty="0">
                        <a:solidFill>
                          <a:srgbClr val="231F20"/>
                        </a:solidFill>
                        <a:effectLst/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446459" y="0"/>
            <a:ext cx="2745541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8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/>
          <p:nvPr/>
        </p:nvSpPr>
        <p:spPr>
          <a:xfrm>
            <a:off x="591800" y="1580849"/>
            <a:ext cx="11147400" cy="201960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Google Shape;385;p69"/>
              <p:cNvSpPr txBox="1"/>
              <p:nvPr/>
            </p:nvSpPr>
            <p:spPr>
              <a:xfrm>
                <a:off x="1743249" y="1646250"/>
                <a:ext cx="10145075" cy="19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Mean (Expected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PH" sz="3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of a Sampling Distribution</a:t>
                </a:r>
              </a:p>
              <a:p>
                <a:pPr lvl="0"/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the mean of the population from the sampled scores; the sum of the product of the sample means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and its corresponding probability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PH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) defined as</a:t>
                </a:r>
                <a:endParaRPr lang="en-PH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̅"/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PH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 algn="just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385" name="Google Shape;385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249" y="1646250"/>
                <a:ext cx="10145075" cy="1954200"/>
              </a:xfrm>
              <a:prstGeom prst="rect">
                <a:avLst/>
              </a:prstGeom>
              <a:blipFill>
                <a:blip r:embed="rId3"/>
                <a:stretch>
                  <a:fillRect l="-1442" t="-1246" b="-37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Google Shape;386;p69"/>
          <p:cNvSpPr/>
          <p:nvPr/>
        </p:nvSpPr>
        <p:spPr>
          <a:xfrm>
            <a:off x="740925" y="1681050"/>
            <a:ext cx="844200" cy="84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7" name="Google Shape;387;p69"/>
          <p:cNvSpPr txBox="1"/>
          <p:nvPr/>
        </p:nvSpPr>
        <p:spPr>
          <a:xfrm>
            <a:off x="899795" y="1722440"/>
            <a:ext cx="60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rPr>
              <a:t>1</a:t>
            </a:r>
            <a:endParaRPr sz="4000" b="1" dirty="0">
              <a:solidFill>
                <a:srgbClr val="FFFFFF"/>
              </a:solidFill>
              <a:latin typeface="Poppins" panose="00000500000000000000" pitchFamily="2" charset="0"/>
              <a:ea typeface="Open Sans" pitchFamily="34" charset="0"/>
              <a:cs typeface="Poppins" panose="00000500000000000000" pitchFamily="2" charset="0"/>
              <a:sym typeface="Roboto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88;p69"/>
              <p:cNvSpPr txBox="1"/>
              <p:nvPr/>
            </p:nvSpPr>
            <p:spPr>
              <a:xfrm>
                <a:off x="591800" y="3674102"/>
                <a:ext cx="11147400" cy="31838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28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  <a:sym typeface="Open Sans"/>
                  </a:rPr>
                  <a:t>Example: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m:rPr>
                          <m:aln/>
                        </m:rP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PH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PH" sz="2800" i="1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marL="406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m:rPr>
                          <m:aln/>
                        </m:rP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PH" sz="28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  <a:p>
                <a:endParaRPr lang="en-PH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  <a:p>
                <a:r>
                  <a:rPr lang="en-PH" sz="28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  <a:sym typeface="Open Sans"/>
                  </a:rPr>
                  <a:t>Thus, the mean of the sampling distribution is </a:t>
                </a:r>
                <a14:m>
                  <m:oMath xmlns:m="http://schemas.openxmlformats.org/officeDocument/2006/math">
                    <m:r>
                      <a:rPr lang="en-PH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rPr>
                      <m:t>𝟏𝟎</m:t>
                    </m:r>
                    <m:r>
                      <a:rPr lang="en-PH" sz="2800" b="0" i="1" smtClean="0">
                        <a:latin typeface="Cambria Math" panose="02040503050406030204" pitchFamily="18" charset="0"/>
                        <a:ea typeface="Open Sans" panose="020B0604020202020204" charset="0"/>
                        <a:cs typeface="Open Sans" panose="020B0604020202020204" charset="0"/>
                        <a:sym typeface="Open Sans"/>
                      </a:rPr>
                      <m:t>.</m:t>
                    </m:r>
                  </m:oMath>
                </a14:m>
                <a:endParaRPr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7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0" y="3674102"/>
                <a:ext cx="11147400" cy="3183898"/>
              </a:xfrm>
              <a:prstGeom prst="rect">
                <a:avLst/>
              </a:prstGeom>
              <a:blipFill>
                <a:blip r:embed="rId4"/>
                <a:stretch>
                  <a:fillRect l="-1093" t="-575"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8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/>
          <p:nvPr/>
        </p:nvSpPr>
        <p:spPr>
          <a:xfrm>
            <a:off x="591800" y="1580849"/>
            <a:ext cx="11147400" cy="111948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Google Shape;385;p69"/>
              <p:cNvSpPr txBox="1"/>
              <p:nvPr/>
            </p:nvSpPr>
            <p:spPr>
              <a:xfrm>
                <a:off x="1743995" y="1681050"/>
                <a:ext cx="9890700" cy="88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/>
                <a:r>
                  <a:rPr lang="en-PH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Population Mean</a:t>
                </a:r>
              </a:p>
              <a:p>
                <a:pPr lvl="0"/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the average of all the scores in the population denoted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PH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 algn="just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385" name="Google Shape;385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95" y="1681050"/>
                <a:ext cx="9890700" cy="882300"/>
              </a:xfrm>
              <a:prstGeom prst="rect">
                <a:avLst/>
              </a:prstGeom>
              <a:blipFill>
                <a:blip r:embed="rId3"/>
                <a:stretch>
                  <a:fillRect l="-1417" t="-3472" b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Google Shape;386;p69"/>
          <p:cNvSpPr/>
          <p:nvPr/>
        </p:nvSpPr>
        <p:spPr>
          <a:xfrm>
            <a:off x="740925" y="1681050"/>
            <a:ext cx="844200" cy="84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7" name="Google Shape;387;p69"/>
          <p:cNvSpPr txBox="1"/>
          <p:nvPr/>
        </p:nvSpPr>
        <p:spPr>
          <a:xfrm>
            <a:off x="899795" y="1722440"/>
            <a:ext cx="60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rPr>
              <a:t>2</a:t>
            </a:r>
            <a:endParaRPr sz="4000" b="1" dirty="0">
              <a:solidFill>
                <a:srgbClr val="FFFFFF"/>
              </a:solidFill>
              <a:latin typeface="Poppins" panose="00000500000000000000" pitchFamily="2" charset="0"/>
              <a:ea typeface="Open Sans" pitchFamily="34" charset="0"/>
              <a:cs typeface="Poppins" panose="00000500000000000000" pitchFamily="2" charset="0"/>
              <a:sym typeface="Roboto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88;p69"/>
              <p:cNvSpPr txBox="1"/>
              <p:nvPr/>
            </p:nvSpPr>
            <p:spPr>
              <a:xfrm>
                <a:off x="563400" y="3045452"/>
                <a:ext cx="10952325" cy="3812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3000" b="1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Example:</a:t>
                </a: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Determine the population mean of the following scores:</a:t>
                </a:r>
              </a:p>
              <a:p>
                <a:pPr algn="ctr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Thus, the population mean is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.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SG" sz="3000" b="1" dirty="0">
                  <a:latin typeface="Poppins" panose="00000500000000000000" pitchFamily="2" charset="0"/>
                  <a:ea typeface="Open Sans"/>
                  <a:cs typeface="Poppins" panose="00000500000000000000" pitchFamily="2" charset="0"/>
                  <a:sym typeface="Open Sans"/>
                </a:endParaRPr>
              </a:p>
              <a:p>
                <a:pPr lvl="0"/>
                <a:endParaRPr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7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0" y="3045452"/>
                <a:ext cx="10952325" cy="3812548"/>
              </a:xfrm>
              <a:prstGeom prst="rect">
                <a:avLst/>
              </a:prstGeom>
              <a:blipFill>
                <a:blip r:embed="rId4"/>
                <a:stretch>
                  <a:fillRect l="-1280" t="-800" b="-3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8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70"/>
          <p:cNvGrpSpPr/>
          <p:nvPr/>
        </p:nvGrpSpPr>
        <p:grpSpPr>
          <a:xfrm>
            <a:off x="577512" y="1579686"/>
            <a:ext cx="11147450" cy="2035051"/>
            <a:chOff x="591800" y="1974975"/>
            <a:chExt cx="11147450" cy="1749300"/>
          </a:xfrm>
        </p:grpSpPr>
        <p:sp>
          <p:nvSpPr>
            <p:cNvPr id="395" name="Google Shape;395;p70"/>
            <p:cNvSpPr/>
            <p:nvPr/>
          </p:nvSpPr>
          <p:spPr>
            <a:xfrm>
              <a:off x="591800" y="1974975"/>
              <a:ext cx="11147400" cy="1749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96" name="Google Shape;396;p70"/>
            <p:cNvSpPr/>
            <p:nvPr/>
          </p:nvSpPr>
          <p:spPr>
            <a:xfrm>
              <a:off x="740925" y="2061662"/>
              <a:ext cx="844200" cy="101967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97" name="Google Shape;397;p70"/>
            <p:cNvSpPr txBox="1"/>
            <p:nvPr/>
          </p:nvSpPr>
          <p:spPr>
            <a:xfrm>
              <a:off x="899805" y="2073513"/>
              <a:ext cx="603300" cy="75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4400" b="1" dirty="0">
                  <a:solidFill>
                    <a:srgbClr val="FFFFFF"/>
                  </a:solidFill>
                  <a:latin typeface="Poppins" panose="00000500000000000000" pitchFamily="2" charset="0"/>
                  <a:ea typeface="Open Sans" pitchFamily="34" charset="0"/>
                  <a:cs typeface="Poppins" panose="00000500000000000000" pitchFamily="2" charset="0"/>
                  <a:sym typeface="Roboto Black"/>
                </a:rPr>
                <a:t>3</a:t>
              </a:r>
              <a:endParaRPr sz="44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Google Shape;398;p70"/>
                <p:cNvSpPr txBox="1"/>
                <p:nvPr/>
              </p:nvSpPr>
              <p:spPr>
                <a:xfrm>
                  <a:off x="1743250" y="2044275"/>
                  <a:ext cx="9996000" cy="16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r>
                    <a:rPr lang="en-US" sz="3000" b="1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Number of samples</a:t>
                  </a:r>
                  <a:r>
                    <a:rPr lang="en-US" sz="3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  </a:t>
                  </a:r>
                  <a:endParaRPr lang="en-PH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endParaRPr>
                </a:p>
                <a:p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The possible number of samples can be obtained from the population denoted by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Pre>
                            <m:sPrePr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sPre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, where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 is the population size, and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 is the sample size. </a:t>
                  </a:r>
                  <a:endParaRPr lang="en-PH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PH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98" name="Google Shape;398;p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250" y="2044275"/>
                  <a:ext cx="9996000" cy="1680000"/>
                </a:xfrm>
                <a:prstGeom prst="rect">
                  <a:avLst/>
                </a:prstGeom>
                <a:blipFill>
                  <a:blip r:embed="rId3"/>
                  <a:stretch>
                    <a:fillRect l="-1269" t="-1290" r="-1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88;p69"/>
              <p:cNvSpPr txBox="1"/>
              <p:nvPr/>
            </p:nvSpPr>
            <p:spPr>
              <a:xfrm>
                <a:off x="577512" y="3715584"/>
                <a:ext cx="10952325" cy="31424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28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  <a:sym typeface="Open Sans"/>
                  </a:rPr>
                  <a:t>Example:</a:t>
                </a:r>
              </a:p>
              <a:p>
                <a:r>
                  <a:rPr lang="en-US" sz="28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Determine the number of samples from a set of 8 scores with a sample size of 3.</a:t>
                </a:r>
                <a:endParaRPr lang="en-PH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8!</m:t>
                          </m:r>
                        </m:num>
                        <m:den>
                          <m:d>
                            <m:d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8−3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!3!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8×7×6×5!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5!×3×2×1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336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=56</m:t>
                      </m:r>
                    </m:oMath>
                  </m:oMathPara>
                </a14:m>
                <a:endParaRPr lang="en-PH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endParaRPr lang="en-PH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r>
                  <a:rPr lang="en-US" sz="28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Thus, the number of samples  of size 3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𝟓𝟔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PH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SG" sz="28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  <a:p>
                <a:pPr lvl="0"/>
                <a:endParaRPr sz="28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8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12" y="3715584"/>
                <a:ext cx="10952325" cy="3142416"/>
              </a:xfrm>
              <a:prstGeom prst="rect">
                <a:avLst/>
              </a:prstGeom>
              <a:blipFill>
                <a:blip r:embed="rId4"/>
                <a:stretch>
                  <a:fillRect l="-1169" t="-583" b="-54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Google Shape;405;p71"/>
              <p:cNvSpPr txBox="1"/>
              <p:nvPr/>
            </p:nvSpPr>
            <p:spPr>
              <a:xfrm>
                <a:off x="503853" y="1466838"/>
                <a:ext cx="11311910" cy="2405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SG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  <a:sym typeface="Open Sans"/>
                  </a:rPr>
                  <a:t>Example 1</a:t>
                </a:r>
                <a:r>
                  <a:rPr lang="en-SG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  <a:sym typeface="Open Sans"/>
                  </a:rPr>
                  <a:t>: </a:t>
                </a:r>
                <a:r>
                  <a:rPr lang="en-SG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A population is consists of five values:</a:t>
                </a:r>
                <a14:m>
                  <m:oMath xmlns:m="http://schemas.openxmlformats.org/officeDocument/2006/math">
                    <m:r>
                      <a:rPr lang="en-SG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3000" i="1">
                        <a:latin typeface="Cambria Math" panose="02040503050406030204" pitchFamily="18" charset="0"/>
                      </a:rPr>
                      <m:t>2, 3, 4, 5,</m:t>
                    </m:r>
                  </m:oMath>
                </a14:m>
                <a:r>
                  <a:rPr lang="en-SG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30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SG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. A sample of size </a:t>
                </a:r>
                <a14:m>
                  <m:oMath xmlns:m="http://schemas.openxmlformats.org/officeDocument/2006/math">
                    <m:r>
                      <a:rPr lang="en-SG" sz="3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is to be taken from the population. How many samples are possible? Construct the sampling distribution of the sample means and its corresponding histogram.</a:t>
                </a:r>
                <a:endParaRPr lang="en-SG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SG" sz="3000" dirty="0">
                  <a:solidFill>
                    <a:srgbClr val="00B0E8"/>
                  </a:solidFill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  <a:p>
                <a:pPr marL="0" lvl="0" indent="0" algn="just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405" name="Google Shape;405;p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3" y="1466838"/>
                <a:ext cx="11311910" cy="2405075"/>
              </a:xfrm>
              <a:prstGeom prst="rect">
                <a:avLst/>
              </a:prstGeom>
              <a:blipFill>
                <a:blip r:embed="rId3"/>
                <a:stretch>
                  <a:fillRect l="-1294" t="-3046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943600" y="0"/>
            <a:ext cx="6248400" cy="1290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895</Words>
  <Application>Microsoft Office PowerPoint</Application>
  <PresentationFormat>Widescreen</PresentationFormat>
  <Paragraphs>350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Cambria Math</vt:lpstr>
      <vt:lpstr>Poppins</vt:lpstr>
      <vt:lpstr>Poppins Black</vt:lpstr>
      <vt:lpstr>Open Sans ExtraBold</vt:lpstr>
      <vt:lpstr>Open Sans</vt:lpstr>
      <vt:lpstr>Calibri</vt:lpstr>
      <vt:lpstr>Open Sans SemiBold</vt:lpstr>
      <vt:lpstr>Roboto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Thesally Dalisay</dc:creator>
  <cp:lastModifiedBy>User</cp:lastModifiedBy>
  <cp:revision>46</cp:revision>
  <dcterms:modified xsi:type="dcterms:W3CDTF">2024-04-22T22:08:21Z</dcterms:modified>
</cp:coreProperties>
</file>