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44" r:id="rId2"/>
  </p:sldMasterIdLst>
  <p:notesMasterIdLst>
    <p:notesMasterId r:id="rId16"/>
  </p:notesMasterIdLst>
  <p:sldIdLst>
    <p:sldId id="545" r:id="rId3"/>
    <p:sldId id="507" r:id="rId4"/>
    <p:sldId id="546" r:id="rId5"/>
    <p:sldId id="547" r:id="rId6"/>
    <p:sldId id="548" r:id="rId7"/>
    <p:sldId id="549" r:id="rId8"/>
    <p:sldId id="550" r:id="rId9"/>
    <p:sldId id="508" r:id="rId10"/>
    <p:sldId id="509" r:id="rId11"/>
    <p:sldId id="511" r:id="rId12"/>
    <p:sldId id="512" r:id="rId13"/>
    <p:sldId id="513" r:id="rId14"/>
    <p:sldId id="269" r:id="rId15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29BCD-4396-421D-B277-49EC423D8DA1}">
          <p14:sldIdLst>
            <p14:sldId id="545"/>
            <p14:sldId id="507"/>
            <p14:sldId id="546"/>
            <p14:sldId id="547"/>
            <p14:sldId id="548"/>
            <p14:sldId id="549"/>
            <p14:sldId id="550"/>
            <p14:sldId id="508"/>
            <p14:sldId id="509"/>
            <p14:sldId id="511"/>
            <p14:sldId id="512"/>
            <p14:sldId id="51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rul" initials="n" lastIdx="1" clrIdx="0">
    <p:extLst>
      <p:ext uri="{19B8F6BF-5375-455C-9EA6-DF929625EA0E}">
        <p15:presenceInfo xmlns:p15="http://schemas.microsoft.com/office/powerpoint/2012/main" userId="nasr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29" autoAdjust="0"/>
    <p:restoredTop sz="88214" autoAdjust="0"/>
  </p:normalViewPr>
  <p:slideViewPr>
    <p:cSldViewPr snapToGrid="0">
      <p:cViewPr varScale="1">
        <p:scale>
          <a:sx n="52" d="100"/>
          <a:sy n="52" d="100"/>
        </p:scale>
        <p:origin x="840" y="60"/>
      </p:cViewPr>
      <p:guideLst>
        <p:guide orient="horz" pos="2381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d-ID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d-ID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65A2962-0C7B-47AA-BB82-484C477958EA}" type="slidenum">
              <a:rPr lang="id-ID" sz="1400" b="0" strike="noStrike" spc="-1">
                <a:latin typeface="Times New Roman"/>
              </a:rPr>
              <a:t>‹#›</a:t>
            </a:fld>
            <a:endParaRPr lang="id-ID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24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/Child pada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Mahasiswa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 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(Person)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subclass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Mahasiswa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Mahasiswa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menginduk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superclass Person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prodi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semester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 __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self,nama,gender,umur,prodi,semester</a:t>
            </a:r>
            <a:r>
              <a:rPr 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jembatan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super().__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gender, 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umur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konstruktor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menginduk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konstruktor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superclass Person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cetak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 print(…)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data-data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mahasiswa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Setelah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selesai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Mahasiswa.py</a:t>
            </a:r>
            <a:endParaRPr lang="en-US" sz="1200" b="1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1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inheritance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*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class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*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class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 = new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Mahasiswa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(‘Siti Aminah’,’Wanita’,20,’SI’,3);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object m1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lima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 = new 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Sirojul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Munir’,’Pria’,43,’S.Si, M.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1’);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object d1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lima data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d1.setGaji(), d2.setGaji(), m1.cetak(), m2.cetak() dan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seterusnya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fungsi-fungsi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class.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Setelah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selesai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civitasAkademik.py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17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inheritance: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aplikasi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CMD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terminal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folder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penyimpanan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Ketikkan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CMD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terminal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civitasAkademik.py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Setelah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dieksekusi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terbaca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inheritance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40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Oktober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menurunkan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turunan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sub class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super class )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hirarki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sharing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dan method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(relationship)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1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menurunkan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turunan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sub class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super class )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hirarki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sharing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dan method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(relationship)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0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menurunkan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turunan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sub class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super class )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hirarki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sharing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dan method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(relationship)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32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menurunkan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turunan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sub class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super class )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hirarki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sharing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dan method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(relationship)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7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menurunkan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turunan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sub class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super class )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hirarki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sharing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dan method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(relationship)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9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menurunkan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turunan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sub class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super class )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dan method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hirarki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sharing 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dan method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(relationship)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80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/Parent pada Class Person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 Person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Person,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Person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superclass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gender dan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umur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__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self,nama,gender,umur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jembatan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Karena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superclass,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subclass/child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cetak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print(…)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data-data person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subclass/child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menginduk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superclass Person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Setelah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selesai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Person.py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3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/Child pada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Dosen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 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(Person)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subclass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Dosen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Dosen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menginduk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superclass Person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gelar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gaji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jabatan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__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self,gender,umur,gelar,jabatan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jembatan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super().__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gender, 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umur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konstruktor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menginduk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konstruktor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superclass Person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 </a:t>
            </a:r>
            <a:r>
              <a:rPr lang="en-US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setGaji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self,uang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mengeset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endParaRPr lang="en-US" sz="1200" b="1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cetak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 print(…)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data-data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dosen</a:t>
            </a: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Setelah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selesai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Dosen.py</a:t>
            </a:r>
            <a:endParaRPr lang="en-US" sz="1200" b="1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1033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4090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53140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01451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25" y="7055697"/>
            <a:ext cx="119952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982410"/>
            <a:ext cx="119952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849" y="836604"/>
            <a:ext cx="9898618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873" spc="-49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576" y="4911496"/>
            <a:ext cx="9898618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62" cap="all" spc="197" baseline="0">
                <a:solidFill>
                  <a:schemeClr val="tx2"/>
                </a:solidFill>
                <a:latin typeface="+mj-lt"/>
              </a:defRPr>
            </a:lvl1pPr>
            <a:lvl2pPr marL="449931" indent="0" algn="ctr">
              <a:buNone/>
              <a:defRPr sz="2362"/>
            </a:lvl2pPr>
            <a:lvl3pPr marL="899861" indent="0" algn="ctr">
              <a:buNone/>
              <a:defRPr sz="2362"/>
            </a:lvl3pPr>
            <a:lvl4pPr marL="1349792" indent="0" algn="ctr">
              <a:buNone/>
              <a:defRPr sz="1968"/>
            </a:lvl4pPr>
            <a:lvl5pPr marL="1799722" indent="0" algn="ctr">
              <a:buNone/>
              <a:defRPr sz="1968"/>
            </a:lvl5pPr>
            <a:lvl6pPr marL="2249653" indent="0" algn="ctr">
              <a:buNone/>
              <a:defRPr sz="1968"/>
            </a:lvl6pPr>
            <a:lvl7pPr marL="2699583" indent="0" algn="ctr">
              <a:buNone/>
              <a:defRPr sz="1968"/>
            </a:lvl7pPr>
            <a:lvl8pPr marL="3149514" indent="0" algn="ctr">
              <a:buNone/>
              <a:defRPr sz="1968"/>
            </a:lvl8pPr>
            <a:lvl9pPr marL="3599444" indent="0" algn="ctr">
              <a:buNone/>
              <a:defRPr sz="196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75D1-D321-480C-82F1-F726E883965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AB9E-C3C5-43A2-AC85-2A230D9FF5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474" y="4787794"/>
            <a:ext cx="97186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75D1-D321-480C-82F1-F726E883965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AB9E-C3C5-43A2-AC85-2A230D9F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25" y="7055697"/>
            <a:ext cx="119952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982410"/>
            <a:ext cx="119952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849" y="836604"/>
            <a:ext cx="9898618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87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849" y="4908749"/>
            <a:ext cx="9898618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62" cap="all" spc="197" baseline="0">
                <a:solidFill>
                  <a:schemeClr val="tx2"/>
                </a:solidFill>
                <a:latin typeface="+mj-lt"/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75D1-D321-480C-82F1-F726E883965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AB9E-C3C5-43A2-AC85-2A230D9FF5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474" y="4787794"/>
            <a:ext cx="97186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10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9849" y="315927"/>
            <a:ext cx="9898618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848" y="2034580"/>
            <a:ext cx="4859322" cy="4435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146" y="2034581"/>
            <a:ext cx="4859322" cy="4435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75D1-D321-480C-82F1-F726E883965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AB9E-C3C5-43A2-AC85-2A230D9F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79849" y="315927"/>
            <a:ext cx="9898618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849" y="2034930"/>
            <a:ext cx="4859322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68" b="0" cap="all" baseline="0">
                <a:solidFill>
                  <a:schemeClr val="tx2"/>
                </a:solidFill>
              </a:defRPr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849" y="2846545"/>
            <a:ext cx="4859322" cy="3723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9146" y="2034930"/>
            <a:ext cx="4859322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68" b="0" cap="all" baseline="0">
                <a:solidFill>
                  <a:schemeClr val="tx2"/>
                </a:solidFill>
              </a:defRPr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9146" y="2846545"/>
            <a:ext cx="4859322" cy="3723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75D1-D321-480C-82F1-F726E883965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AB9E-C3C5-43A2-AC85-2A230D9F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75D1-D321-480C-82F1-F726E883965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AB9E-C3C5-43A2-AC85-2A230D9F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05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5" y="7055697"/>
            <a:ext cx="119952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982410"/>
            <a:ext cx="119952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75D1-D321-480C-82F1-F726E883965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AB9E-C3C5-43A2-AC85-2A230D9F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5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117604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986442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975893" y="0"/>
            <a:ext cx="62991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37" y="655171"/>
            <a:ext cx="3149560" cy="2519892"/>
          </a:xfrm>
        </p:spPr>
        <p:txBody>
          <a:bodyPr anchor="b">
            <a:normAutofit/>
          </a:bodyPr>
          <a:lstStyle>
            <a:lvl1pPr>
              <a:defRPr sz="3543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341" y="806365"/>
            <a:ext cx="6389108" cy="5795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937" y="3225462"/>
            <a:ext cx="3149560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76">
                <a:solidFill>
                  <a:srgbClr val="FFFFFF"/>
                </a:solidFill>
              </a:defRPr>
            </a:lvl1pPr>
            <a:lvl2pPr marL="449931" indent="0">
              <a:buNone/>
              <a:defRPr sz="1181"/>
            </a:lvl2pPr>
            <a:lvl3pPr marL="899861" indent="0">
              <a:buNone/>
              <a:defRPr sz="984"/>
            </a:lvl3pPr>
            <a:lvl4pPr marL="1349792" indent="0">
              <a:buNone/>
              <a:defRPr sz="886"/>
            </a:lvl4pPr>
            <a:lvl5pPr marL="1799722" indent="0">
              <a:buNone/>
              <a:defRPr sz="886"/>
            </a:lvl5pPr>
            <a:lvl6pPr marL="2249653" indent="0">
              <a:buNone/>
              <a:defRPr sz="886"/>
            </a:lvl6pPr>
            <a:lvl7pPr marL="2699583" indent="0">
              <a:buNone/>
              <a:defRPr sz="886"/>
            </a:lvl7pPr>
            <a:lvl8pPr marL="3149514" indent="0">
              <a:buNone/>
              <a:defRPr sz="886"/>
            </a:lvl8pPr>
            <a:lvl9pPr marL="3599444" indent="0">
              <a:buNone/>
              <a:defRPr sz="88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8117" y="7120717"/>
            <a:ext cx="2576914" cy="402483"/>
          </a:xfrm>
        </p:spPr>
        <p:txBody>
          <a:bodyPr/>
          <a:lstStyle>
            <a:lvl1pPr algn="l">
              <a:defRPr/>
            </a:lvl1pPr>
          </a:lstStyle>
          <a:p>
            <a:fld id="{542175D1-D321-480C-82F1-F726E883965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341" y="7120717"/>
            <a:ext cx="4574361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5AB9E-C3C5-43A2-AC85-2A230D9F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19952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5417961"/>
            <a:ext cx="119952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849" y="5594160"/>
            <a:ext cx="9952611" cy="907161"/>
          </a:xfrm>
        </p:spPr>
        <p:txBody>
          <a:bodyPr lIns="91440" tIns="0" rIns="91440" bIns="0" anchor="b">
            <a:noAutofit/>
          </a:bodyPr>
          <a:lstStyle>
            <a:lvl1pPr>
              <a:defRPr sz="3543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1998310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49">
                <a:solidFill>
                  <a:schemeClr val="bg1"/>
                </a:solidFill>
              </a:defRPr>
            </a:lvl1pPr>
            <a:lvl2pPr marL="449931" indent="0">
              <a:buNone/>
              <a:defRPr sz="2755"/>
            </a:lvl2pPr>
            <a:lvl3pPr marL="899861" indent="0">
              <a:buNone/>
              <a:defRPr sz="2362"/>
            </a:lvl3pPr>
            <a:lvl4pPr marL="1349792" indent="0">
              <a:buNone/>
              <a:defRPr sz="1968"/>
            </a:lvl4pPr>
            <a:lvl5pPr marL="1799722" indent="0">
              <a:buNone/>
              <a:defRPr sz="1968"/>
            </a:lvl5pPr>
            <a:lvl6pPr marL="2249653" indent="0">
              <a:buNone/>
              <a:defRPr sz="1968"/>
            </a:lvl6pPr>
            <a:lvl7pPr marL="2699583" indent="0">
              <a:buNone/>
              <a:defRPr sz="1968"/>
            </a:lvl7pPr>
            <a:lvl8pPr marL="3149514" indent="0">
              <a:buNone/>
              <a:defRPr sz="1968"/>
            </a:lvl8pPr>
            <a:lvl9pPr marL="3599444" indent="0">
              <a:buNone/>
              <a:defRPr sz="196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849" y="6511399"/>
            <a:ext cx="9952611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0"/>
              </a:spcAft>
              <a:buNone/>
              <a:defRPr sz="1476">
                <a:solidFill>
                  <a:srgbClr val="FFFFFF"/>
                </a:solidFill>
              </a:defRPr>
            </a:lvl1pPr>
            <a:lvl2pPr marL="449931" indent="0">
              <a:buNone/>
              <a:defRPr sz="1181"/>
            </a:lvl2pPr>
            <a:lvl3pPr marL="899861" indent="0">
              <a:buNone/>
              <a:defRPr sz="984"/>
            </a:lvl3pPr>
            <a:lvl4pPr marL="1349792" indent="0">
              <a:buNone/>
              <a:defRPr sz="886"/>
            </a:lvl4pPr>
            <a:lvl5pPr marL="1799722" indent="0">
              <a:buNone/>
              <a:defRPr sz="886"/>
            </a:lvl5pPr>
            <a:lvl6pPr marL="2249653" indent="0">
              <a:buNone/>
              <a:defRPr sz="886"/>
            </a:lvl6pPr>
            <a:lvl7pPr marL="2699583" indent="0">
              <a:buNone/>
              <a:defRPr sz="886"/>
            </a:lvl7pPr>
            <a:lvl8pPr marL="3149514" indent="0">
              <a:buNone/>
              <a:defRPr sz="886"/>
            </a:lvl8pPr>
            <a:lvl9pPr marL="3599444" indent="0">
              <a:buNone/>
              <a:defRPr sz="88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20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75D1-D321-480C-82F1-F726E883965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AB9E-C3C5-43A2-AC85-2A230D9F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63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25" y="7055697"/>
            <a:ext cx="119952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982410"/>
            <a:ext cx="119952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6301" y="457217"/>
            <a:ext cx="2587139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4885" y="457216"/>
            <a:ext cx="7611437" cy="634649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75D1-D321-480C-82F1-F726E883965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AB9E-C3C5-43A2-AC85-2A230D9F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4562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24247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30975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31500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58948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1789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24123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731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1998325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982410"/>
            <a:ext cx="11998326" cy="727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849" y="315927"/>
            <a:ext cx="9898618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849" y="2034580"/>
            <a:ext cx="9898618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9850" y="7120717"/>
            <a:ext cx="24329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7628" y="7120717"/>
            <a:ext cx="474619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43186" y="7120717"/>
            <a:ext cx="129118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3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74572" y="1915652"/>
            <a:ext cx="980863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06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899861" rtl="0" eaLnBrk="1" latinLnBrk="0" hangingPunct="1">
        <a:lnSpc>
          <a:spcPct val="85000"/>
        </a:lnSpc>
        <a:spcBef>
          <a:spcPct val="0"/>
        </a:spcBef>
        <a:buNone/>
        <a:defRPr sz="4724" kern="1200" spc="-49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89986" indent="-89986" algn="l" defTabSz="899861" rtl="0" eaLnBrk="1" latinLnBrk="0" hangingPunct="1">
        <a:lnSpc>
          <a:spcPct val="90000"/>
        </a:lnSpc>
        <a:spcBef>
          <a:spcPts val="1181"/>
        </a:spcBef>
        <a:spcAft>
          <a:spcPts val="19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77942" indent="-179972" algn="l" defTabSz="899861" rtl="0" eaLnBrk="1" latinLnBrk="0" hangingPunct="1">
        <a:lnSpc>
          <a:spcPct val="90000"/>
        </a:lnSpc>
        <a:spcBef>
          <a:spcPts val="197"/>
        </a:spcBef>
        <a:spcAft>
          <a:spcPts val="394"/>
        </a:spcAft>
        <a:buClr>
          <a:schemeClr val="accent1"/>
        </a:buClr>
        <a:buFont typeface="Calibri" pitchFamily="34" charset="0"/>
        <a:buChar char="◦"/>
        <a:defRPr sz="17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57914" indent="-179972" algn="l" defTabSz="899861" rtl="0" eaLnBrk="1" latinLnBrk="0" hangingPunct="1">
        <a:lnSpc>
          <a:spcPct val="90000"/>
        </a:lnSpc>
        <a:spcBef>
          <a:spcPts val="197"/>
        </a:spcBef>
        <a:spcAft>
          <a:spcPts val="394"/>
        </a:spcAft>
        <a:buClr>
          <a:schemeClr val="accent1"/>
        </a:buClr>
        <a:buFont typeface="Calibri" pitchFamily="34" charset="0"/>
        <a:buChar char="◦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37886" indent="-179972" algn="l" defTabSz="899861" rtl="0" eaLnBrk="1" latinLnBrk="0" hangingPunct="1">
        <a:lnSpc>
          <a:spcPct val="90000"/>
        </a:lnSpc>
        <a:spcBef>
          <a:spcPts val="197"/>
        </a:spcBef>
        <a:spcAft>
          <a:spcPts val="394"/>
        </a:spcAft>
        <a:buClr>
          <a:schemeClr val="accent1"/>
        </a:buClr>
        <a:buFont typeface="Calibri" pitchFamily="34" charset="0"/>
        <a:buChar char="◦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7858" indent="-179972" algn="l" defTabSz="899861" rtl="0" eaLnBrk="1" latinLnBrk="0" hangingPunct="1">
        <a:lnSpc>
          <a:spcPct val="90000"/>
        </a:lnSpc>
        <a:spcBef>
          <a:spcPts val="197"/>
        </a:spcBef>
        <a:spcAft>
          <a:spcPts val="394"/>
        </a:spcAft>
        <a:buClr>
          <a:schemeClr val="accent1"/>
        </a:buClr>
        <a:buFont typeface="Calibri" pitchFamily="34" charset="0"/>
        <a:buChar char="◦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82510" indent="-224965" algn="l" defTabSz="899861" rtl="0" eaLnBrk="1" latinLnBrk="0" hangingPunct="1">
        <a:lnSpc>
          <a:spcPct val="90000"/>
        </a:lnSpc>
        <a:spcBef>
          <a:spcPts val="197"/>
        </a:spcBef>
        <a:spcAft>
          <a:spcPts val="394"/>
        </a:spcAft>
        <a:buClr>
          <a:schemeClr val="accent1"/>
        </a:buClr>
        <a:buFont typeface="Calibri" pitchFamily="34" charset="0"/>
        <a:buChar char="◦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79330" indent="-224965" algn="l" defTabSz="899861" rtl="0" eaLnBrk="1" latinLnBrk="0" hangingPunct="1">
        <a:lnSpc>
          <a:spcPct val="90000"/>
        </a:lnSpc>
        <a:spcBef>
          <a:spcPts val="197"/>
        </a:spcBef>
        <a:spcAft>
          <a:spcPts val="394"/>
        </a:spcAft>
        <a:buClr>
          <a:schemeClr val="accent1"/>
        </a:buClr>
        <a:buFont typeface="Calibri" pitchFamily="34" charset="0"/>
        <a:buChar char="◦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76150" indent="-224965" algn="l" defTabSz="899861" rtl="0" eaLnBrk="1" latinLnBrk="0" hangingPunct="1">
        <a:lnSpc>
          <a:spcPct val="90000"/>
        </a:lnSpc>
        <a:spcBef>
          <a:spcPts val="197"/>
        </a:spcBef>
        <a:spcAft>
          <a:spcPts val="394"/>
        </a:spcAft>
        <a:buClr>
          <a:schemeClr val="accent1"/>
        </a:buClr>
        <a:buFont typeface="Calibri" pitchFamily="34" charset="0"/>
        <a:buChar char="◦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72970" indent="-224965" algn="l" defTabSz="899861" rtl="0" eaLnBrk="1" latinLnBrk="0" hangingPunct="1">
        <a:lnSpc>
          <a:spcPct val="90000"/>
        </a:lnSpc>
        <a:spcBef>
          <a:spcPts val="197"/>
        </a:spcBef>
        <a:spcAft>
          <a:spcPts val="394"/>
        </a:spcAft>
        <a:buClr>
          <a:schemeClr val="accent1"/>
        </a:buClr>
        <a:buFont typeface="Calibri" pitchFamily="34" charset="0"/>
        <a:buChar char="◦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931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861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792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722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653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583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514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4" algn="l" defTabSz="89986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1" normalizeH="0" baseline="0" noProof="0" dirty="0">
                <a:ln>
                  <a:noFill/>
                </a:ln>
                <a:solidFill>
                  <a:srgbClr val="0066B3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</a:rPr>
              <a:t>Python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1" normalizeH="0" baseline="0" noProof="0" dirty="0">
                <a:ln>
                  <a:noFill/>
                </a:ln>
                <a:solidFill>
                  <a:srgbClr val="0066B3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</a:rPr>
              <a:t>Fundamental</a:t>
            </a:r>
            <a:endParaRPr kumimoji="0" lang="id-ID" sz="72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52960" y="5351661"/>
            <a:ext cx="10789560" cy="5602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1" normalizeH="0" baseline="0" noProof="0">
                <a:ln>
                  <a:noFill/>
                </a:ln>
                <a:solidFill>
                  <a:srgbClr val="DBF5F9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</a:rPr>
              <a:t>OOP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spc="-1">
                <a:solidFill>
                  <a:srgbClr val="DBF5F9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INHERITANCE</a:t>
            </a:r>
            <a:endParaRPr kumimoji="0" lang="en-US" sz="4800" b="1" i="0" u="none" strike="noStrike" kern="1200" cap="none" spc="-1" normalizeH="0" baseline="0" noProof="0">
              <a:ln>
                <a:noFill/>
              </a:ln>
              <a:solidFill>
                <a:srgbClr val="DBF5F9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8A4AA-E906-4186-9136-4F4DB3EC3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7" y="866261"/>
            <a:ext cx="2210873" cy="22022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277090"/>
            <a:ext cx="10798200" cy="801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/>
              <a:t>Membuat</a:t>
            </a:r>
            <a:r>
              <a:rPr lang="en-US" sz="4400" b="1" spc="-1" dirty="0"/>
              <a:t> </a:t>
            </a:r>
            <a:r>
              <a:rPr lang="en-US" sz="4400" b="1" spc="-1" dirty="0" err="1"/>
              <a:t>SubClass</a:t>
            </a:r>
            <a:r>
              <a:rPr lang="en-US" sz="4400" b="1" spc="-1" dirty="0"/>
              <a:t> / Child(2)</a:t>
            </a:r>
            <a:endParaRPr lang="id-ID" sz="4400" spc="-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9BA4B-6FEF-4CBC-9A24-196BAC65C21D}"/>
              </a:ext>
            </a:extLst>
          </p:cNvPr>
          <p:cNvSpPr txBox="1"/>
          <p:nvPr/>
        </p:nvSpPr>
        <p:spPr>
          <a:xfrm>
            <a:off x="600062" y="1395166"/>
            <a:ext cx="107981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semester =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gender,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semester):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super().__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gender,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prodi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.semester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semester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super().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"Prodi \t\t :"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nSemester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\t :"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.semester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"\n-------------------------------"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66710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490652"/>
            <a:ext cx="10798200" cy="5963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2500" lnSpcReduction="10000"/>
          </a:bodyPr>
          <a:lstStyle/>
          <a:p>
            <a:pPr lvl="0">
              <a:defRPr/>
            </a:pPr>
            <a:r>
              <a:rPr lang="en-US" sz="4400" b="1" spc="-1" dirty="0" err="1"/>
              <a:t>Membuat</a:t>
            </a:r>
            <a:r>
              <a:rPr lang="en-US" sz="4400" b="1" spc="-1" dirty="0"/>
              <a:t> Object Inheritance</a:t>
            </a:r>
            <a:endParaRPr lang="id-ID" sz="4400" spc="-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EECED-2F6F-441A-BEF9-2C7843F61E19}"/>
              </a:ext>
            </a:extLst>
          </p:cNvPr>
          <p:cNvSpPr txBox="1"/>
          <p:nvPr/>
        </p:nvSpPr>
        <p:spPr>
          <a:xfrm>
            <a:off x="483183" y="1606713"/>
            <a:ext cx="110319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Dosen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#ciptakan object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m1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'Siti Aminah'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'Wanita'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m2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'Budi Santoso'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d1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Dosen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Sirojul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Munir'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'S.Si, 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M.Kom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'LPPM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d2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Dosen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'Henry Saptono'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'S.Si, 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M.Kom</a:t>
            </a:r>
            <a:r>
              <a:rPr lang="en-US" sz="2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'LTSI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#gunakan fungsi2 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yg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di class 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d1.setGaji(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12000000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d2.setGaji(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m1.cetak()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m2.cetak()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d1.cetak()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d2.cetak()</a:t>
            </a:r>
          </a:p>
        </p:txBody>
      </p:sp>
    </p:spTree>
    <p:extLst>
      <p:ext uri="{BB962C8B-B14F-4D97-AF65-F5344CB8AC3E}">
        <p14:creationId xmlns:p14="http://schemas.microsoft.com/office/powerpoint/2010/main" val="42682325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27667" y="-168443"/>
            <a:ext cx="11218901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pc="-1" dirty="0" err="1">
                <a:latin typeface="Arial"/>
                <a:ea typeface="DejaVu Sans"/>
                <a:cs typeface="DejaVu Sans"/>
              </a:rPr>
              <a:t>Mencetak</a:t>
            </a:r>
            <a:r>
              <a:rPr lang="en-US" sz="4000" b="1" spc="-1" dirty="0">
                <a:latin typeface="Arial"/>
                <a:ea typeface="DejaVu Sans"/>
                <a:cs typeface="DejaVu Sans"/>
              </a:rPr>
              <a:t> Hasil Object Inheritance</a:t>
            </a:r>
            <a:endParaRPr kumimoji="0" lang="id-ID" sz="4000" b="0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DA42D-1D1C-458B-B966-1C04CBD73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90" y="1578896"/>
            <a:ext cx="4404943" cy="5259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4544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id-ID" sz="32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578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 Rio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Adriansyah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Slide Python Fundamental, NF Computer 2019 </a:t>
            </a:r>
          </a:p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Henry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Saptono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Modul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PPST, LP3T Nurul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</a:t>
            </a:r>
          </a:p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https://belajarpython.com/</a:t>
            </a:r>
          </a:p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https://pythonindo.com/</a:t>
            </a:r>
          </a:p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https://www.petanikode.com/python-mysql/</a:t>
            </a:r>
          </a:p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tutorialspoint.com/python/</a:t>
            </a:r>
          </a:p>
          <a:p>
            <a:pPr marL="432000" indent="-32364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277090"/>
            <a:ext cx="10798200" cy="801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/>
              <a:t>Inheritance</a:t>
            </a:r>
            <a:endParaRPr lang="id-ID" sz="4400" spc="-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B3B96-9A42-4373-AF97-ED8D17104458}"/>
              </a:ext>
            </a:extLst>
          </p:cNvPr>
          <p:cNvSpPr txBox="1"/>
          <p:nvPr/>
        </p:nvSpPr>
        <p:spPr>
          <a:xfrm>
            <a:off x="600062" y="2032429"/>
            <a:ext cx="10798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pewarisan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lain.</a:t>
            </a:r>
          </a:p>
          <a:p>
            <a:pPr algn="just"/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diwarisi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(base class)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turunan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(derived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345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277090"/>
            <a:ext cx="10798200" cy="801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 smtClean="0"/>
              <a:t>Membuat</a:t>
            </a:r>
            <a:r>
              <a:rPr lang="en-US" sz="4400" b="1" spc="-1" dirty="0" smtClean="0"/>
              <a:t> Parent Class</a:t>
            </a:r>
            <a:endParaRPr lang="id-ID" sz="4400" spc="-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B3B96-9A42-4373-AF97-ED8D17104458}"/>
              </a:ext>
            </a:extLst>
          </p:cNvPr>
          <p:cNvSpPr txBox="1"/>
          <p:nvPr/>
        </p:nvSpPr>
        <p:spPr>
          <a:xfrm>
            <a:off x="600062" y="1414591"/>
            <a:ext cx="10798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Person:</a:t>
            </a: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self.firstname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self.lastname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self.firstname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self.lastname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Person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(“Reza”, “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Maulana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x.printname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253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277090"/>
            <a:ext cx="10798200" cy="801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 smtClean="0"/>
              <a:t>Membuat</a:t>
            </a:r>
            <a:r>
              <a:rPr lang="en-US" sz="4400" b="1" spc="-1" dirty="0" smtClean="0"/>
              <a:t> Child Class (1)</a:t>
            </a:r>
            <a:endParaRPr lang="id-ID" sz="4400" spc="-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B3B96-9A42-4373-AF97-ED8D17104458}"/>
              </a:ext>
            </a:extLst>
          </p:cNvPr>
          <p:cNvSpPr txBox="1"/>
          <p:nvPr/>
        </p:nvSpPr>
        <p:spPr>
          <a:xfrm>
            <a:off x="600062" y="1414591"/>
            <a:ext cx="1079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fungsionalitas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kirimkan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Student(Person):</a:t>
            </a: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 algn="just"/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Student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(“Reza", “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Maulana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y.printname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159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277090"/>
            <a:ext cx="10798200" cy="801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 smtClean="0"/>
              <a:t>Membuat</a:t>
            </a:r>
            <a:r>
              <a:rPr lang="en-US" sz="4400" b="1" spc="-1" dirty="0" smtClean="0"/>
              <a:t> Child Class (2)</a:t>
            </a:r>
            <a:endParaRPr lang="id-ID" sz="4400" spc="-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B3B96-9A42-4373-AF97-ED8D17104458}"/>
              </a:ext>
            </a:extLst>
          </p:cNvPr>
          <p:cNvSpPr txBox="1"/>
          <p:nvPr/>
        </p:nvSpPr>
        <p:spPr>
          <a:xfrm>
            <a:off x="600062" y="1414591"/>
            <a:ext cx="10798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Sejauh ini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telah membuat kelas anak yang mewarisi properti dan metode dari induknya.</a:t>
            </a:r>
          </a:p>
          <a:p>
            <a:pPr algn="just"/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ingin menambahkan __init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__() fungsi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 kelas anak (bukan </a:t>
            </a:r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kunci)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 algn="just"/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Student(Person):</a:t>
            </a: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Person.__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847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277090"/>
            <a:ext cx="10798200" cy="801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 smtClean="0"/>
              <a:t>Membuat</a:t>
            </a:r>
            <a:r>
              <a:rPr lang="en-US" sz="4400" b="1" spc="-1" dirty="0" smtClean="0"/>
              <a:t> Child Class (3)</a:t>
            </a:r>
            <a:endParaRPr lang="id-ID" sz="4400" spc="-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B3B96-9A42-4373-AF97-ED8D17104458}"/>
              </a:ext>
            </a:extLst>
          </p:cNvPr>
          <p:cNvSpPr txBox="1"/>
          <p:nvPr/>
        </p:nvSpPr>
        <p:spPr>
          <a:xfrm>
            <a:off x="600062" y="1414591"/>
            <a:ext cx="1079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Fungsi super()</a:t>
            </a:r>
          </a:p>
          <a:p>
            <a:pPr algn="just"/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juga memiliki super()fungsi yang akan membuat kelas turunan mewarisi semua metode dan properti dari induknya:</a:t>
            </a:r>
          </a:p>
          <a:p>
            <a:pPr algn="just"/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 algn="just"/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Student(Person):</a:t>
            </a: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super().__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ID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super()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induknya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651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277090"/>
            <a:ext cx="10798200" cy="801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 smtClean="0"/>
              <a:t>Membuat</a:t>
            </a:r>
            <a:r>
              <a:rPr lang="en-US" sz="4400" b="1" spc="-1" dirty="0" smtClean="0"/>
              <a:t> Child Class (4)</a:t>
            </a:r>
            <a:endParaRPr lang="id-ID" sz="4400" spc="-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B3B96-9A42-4373-AF97-ED8D17104458}"/>
              </a:ext>
            </a:extLst>
          </p:cNvPr>
          <p:cNvSpPr txBox="1"/>
          <p:nvPr/>
        </p:nvSpPr>
        <p:spPr>
          <a:xfrm>
            <a:off x="600062" y="1414591"/>
            <a:ext cx="10798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property: </a:t>
            </a:r>
          </a:p>
          <a:p>
            <a:pPr algn="just"/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algn="just"/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Student(Person):</a:t>
            </a:r>
          </a:p>
          <a:p>
            <a:pPr algn="just"/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year):</a:t>
            </a:r>
          </a:p>
          <a:p>
            <a:pPr algn="just"/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super().__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self.graduationyear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year</a:t>
            </a:r>
          </a:p>
          <a:p>
            <a:pPr algn="just"/>
            <a:endParaRPr lang="en-ID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welcome(self):</a:t>
            </a:r>
          </a:p>
          <a:p>
            <a:pPr algn="just"/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print("Welcome", 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self.firstname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self.lastname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"to the class of", </a:t>
            </a:r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self.graduationyear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ID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Student</a:t>
            </a:r>
            <a:r>
              <a:rPr lang="en-ID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(“Reza", “</a:t>
            </a:r>
            <a:r>
              <a:rPr lang="en-ID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Maulana</a:t>
            </a:r>
            <a:r>
              <a:rPr lang="en-ID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2020)</a:t>
            </a:r>
            <a:endParaRPr lang="en-ID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x.welcome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73993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178236"/>
            <a:ext cx="10798200" cy="801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/>
              <a:t>Membuat</a:t>
            </a:r>
            <a:r>
              <a:rPr lang="en-US" sz="4400" b="1" spc="-1" dirty="0"/>
              <a:t> </a:t>
            </a:r>
            <a:r>
              <a:rPr lang="en-US" sz="4400" b="1" spc="-1" dirty="0" err="1"/>
              <a:t>SuperClass</a:t>
            </a:r>
            <a:r>
              <a:rPr lang="en-US" sz="4400" b="1" spc="-1" dirty="0"/>
              <a:t> / Parent</a:t>
            </a:r>
            <a:endParaRPr lang="id-ID" sz="4400" spc="-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EABBB-5DA2-4177-AF05-241052E3AE9D}"/>
              </a:ext>
            </a:extLst>
          </p:cNvPr>
          <p:cNvSpPr txBox="1"/>
          <p:nvPr/>
        </p:nvSpPr>
        <p:spPr>
          <a:xfrm>
            <a:off x="1163782" y="1672487"/>
            <a:ext cx="94487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gender =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gender,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nama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.gender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gender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.umur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umur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"Nama \t\t :"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nJenis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Kelamin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\t :"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.gender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nUmur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\t\t :"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.umur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9084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277090"/>
            <a:ext cx="10798200" cy="801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/>
              <a:t>Membuat</a:t>
            </a:r>
            <a:r>
              <a:rPr lang="en-US" sz="4400" b="1" spc="-1" dirty="0"/>
              <a:t> </a:t>
            </a:r>
            <a:r>
              <a:rPr lang="en-US" sz="4400" b="1" spc="-1" dirty="0" err="1"/>
              <a:t>SubClass</a:t>
            </a:r>
            <a:r>
              <a:rPr lang="en-US" sz="4400" b="1" spc="-1" dirty="0"/>
              <a:t> / Child(1)</a:t>
            </a:r>
            <a:endParaRPr lang="id-ID" sz="4400" spc="-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7A91F-B59D-4A4D-A2D9-FCFECC14C6F2}"/>
              </a:ext>
            </a:extLst>
          </p:cNvPr>
          <p:cNvSpPr txBox="1"/>
          <p:nvPr/>
        </p:nvSpPr>
        <p:spPr>
          <a:xfrm>
            <a:off x="886835" y="1617804"/>
            <a:ext cx="1022465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#pass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jika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tambahan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property dan method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lainnya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gaji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gender,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super().__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gender,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umur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gelar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.jabatan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jabatan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setGaji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self,uang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.gaji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uang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super().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Gelar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\t\t 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nJabatan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\t 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.jabatan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nGaji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\t\t : Rp."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.gaji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"\n-------------------------------"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198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Template_Modul_Pelatihan_dalam_format_PowerPoint</Template>
  <TotalTime>11178</TotalTime>
  <Words>1105</Words>
  <Application>Microsoft Office PowerPoint</Application>
  <PresentationFormat>Custom</PresentationFormat>
  <Paragraphs>197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DejaVu Sans</vt:lpstr>
      <vt:lpstr>STXinwei</vt:lpstr>
      <vt:lpstr>Symbol</vt:lpstr>
      <vt:lpstr>Times New Roman</vt:lpstr>
      <vt:lpstr>Wingdings</vt:lpstr>
      <vt:lpstr>1_Office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Windows User</cp:lastModifiedBy>
  <cp:revision>683</cp:revision>
  <cp:lastPrinted>2020-02-04T05:56:17Z</cp:lastPrinted>
  <dcterms:created xsi:type="dcterms:W3CDTF">2020-02-14T18:01:45Z</dcterms:created>
  <dcterms:modified xsi:type="dcterms:W3CDTF">2022-12-29T02:01:54Z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