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3"/>
  </p:notesMasterIdLst>
  <p:sldIdLst>
    <p:sldId id="256" r:id="rId2"/>
    <p:sldId id="257" r:id="rId3"/>
    <p:sldId id="258" r:id="rId4"/>
    <p:sldId id="259" r:id="rId5"/>
    <p:sldId id="261" r:id="rId6"/>
    <p:sldId id="262" r:id="rId7"/>
    <p:sldId id="260"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8" d="100"/>
          <a:sy n="78" d="100"/>
        </p:scale>
        <p:origin x="3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aseline="0" dirty="0"/>
              <a:t> City Level Distribution</a:t>
            </a:r>
            <a:endParaRPr lang="en-US" sz="14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4AA-4D15-91B5-AD7E39A787F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4AA-4D15-91B5-AD7E39A787F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4AA-4D15-91B5-AD7E39A787F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4AA-4D15-91B5-AD7E39A787F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BIT P</c:v>
                </c:pt>
                <c:pt idx="1">
                  <c:v>NIT P</c:v>
                </c:pt>
                <c:pt idx="2">
                  <c:v>IIT P</c:v>
                </c:pt>
                <c:pt idx="3">
                  <c:v>NSIT P</c:v>
                </c:pt>
              </c:strCache>
            </c:strRef>
          </c:cat>
          <c:val>
            <c:numRef>
              <c:f>Sheet1!$B$2:$B$5</c:f>
              <c:numCache>
                <c:formatCode>General</c:formatCode>
                <c:ptCount val="4"/>
                <c:pt idx="0">
                  <c:v>6</c:v>
                </c:pt>
                <c:pt idx="1">
                  <c:v>3</c:v>
                </c:pt>
                <c:pt idx="2">
                  <c:v>3</c:v>
                </c:pt>
                <c:pt idx="3">
                  <c:v>3</c:v>
                </c:pt>
              </c:numCache>
            </c:numRef>
          </c:val>
          <c:extLst>
            <c:ext xmlns:c16="http://schemas.microsoft.com/office/drawing/2014/chart" uri="{C3380CC4-5D6E-409C-BE32-E72D297353CC}">
              <c16:uniqueId val="{00000000-A14F-45AD-9359-BDB3902B5921}"/>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978779527559055"/>
          <c:y val="0.82457375091181628"/>
          <c:w val="0.65111909448818894"/>
          <c:h val="0.1448854117401864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aseline="0" dirty="0"/>
              <a:t> BIT P Distribution</a:t>
            </a:r>
            <a:endParaRPr lang="en-US" sz="14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D26-4F5A-856A-C5519751826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D26-4F5A-856A-C5519751826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D26-4F5A-856A-C5519751826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D26-4F5A-856A-C5519751826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3rd yr</c:v>
                </c:pt>
                <c:pt idx="1">
                  <c:v>2nd yr</c:v>
                </c:pt>
                <c:pt idx="2">
                  <c:v>1st yr</c:v>
                </c:pt>
              </c:strCache>
            </c:strRef>
          </c:cat>
          <c:val>
            <c:numRef>
              <c:f>Sheet1!$B$2:$B$5</c:f>
              <c:numCache>
                <c:formatCode>General</c:formatCode>
                <c:ptCount val="4"/>
                <c:pt idx="0">
                  <c:v>2</c:v>
                </c:pt>
                <c:pt idx="1">
                  <c:v>2</c:v>
                </c:pt>
                <c:pt idx="2">
                  <c:v>2</c:v>
                </c:pt>
              </c:numCache>
            </c:numRef>
          </c:val>
          <c:extLst>
            <c:ext xmlns:c16="http://schemas.microsoft.com/office/drawing/2014/chart" uri="{C3380CC4-5D6E-409C-BE32-E72D297353CC}">
              <c16:uniqueId val="{00000008-AD26-4F5A-856A-C55197518266}"/>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layout>
        <c:manualLayout>
          <c:xMode val="edge"/>
          <c:yMode val="edge"/>
          <c:x val="0.1978779527559055"/>
          <c:y val="0.82457375091181628"/>
          <c:w val="0.65111909448818894"/>
          <c:h val="0.1448854117401864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dirty="0"/>
              <a:t>Students to be impacted</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0"/>
          <c:y val="0.11109243153413645"/>
          <c:w val="1"/>
          <c:h val="0.75518313026180361"/>
        </c:manualLayout>
      </c:layout>
      <c:lineChart>
        <c:grouping val="standard"/>
        <c:varyColors val="0"/>
        <c:ser>
          <c:idx val="0"/>
          <c:order val="0"/>
          <c:tx>
            <c:strRef>
              <c:f>Sheet1!$B$1</c:f>
              <c:strCache>
                <c:ptCount val="1"/>
                <c:pt idx="0">
                  <c:v>Series 1</c:v>
                </c:pt>
              </c:strCache>
            </c:strRef>
          </c:tx>
          <c:spPr>
            <a:ln w="25400" cap="rnd">
              <a:solidFill>
                <a:schemeClr val="lt1"/>
              </a:solidFill>
              <a:round/>
            </a:ln>
            <a:effectLst>
              <a:outerShdw dist="25400" dir="2700000" algn="tl" rotWithShape="0">
                <a:schemeClr val="accent1"/>
              </a:outerShdw>
            </a:effectLst>
          </c:spPr>
          <c:marker>
            <c:symbol val="none"/>
          </c:marker>
          <c:dLbls>
            <c:spPr>
              <a:solidFill>
                <a:schemeClr val="accent1"/>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Sheet1!$A$2:$A$7</c:f>
              <c:strCache>
                <c:ptCount val="6"/>
                <c:pt idx="0">
                  <c:v>P1 S1</c:v>
                </c:pt>
                <c:pt idx="1">
                  <c:v>P2 S1</c:v>
                </c:pt>
                <c:pt idx="2">
                  <c:v>P1 S2</c:v>
                </c:pt>
                <c:pt idx="3">
                  <c:v>P2 S2</c:v>
                </c:pt>
                <c:pt idx="4">
                  <c:v>P1 S3</c:v>
                </c:pt>
                <c:pt idx="5">
                  <c:v>P2 S3</c:v>
                </c:pt>
              </c:strCache>
            </c:strRef>
          </c:cat>
          <c:val>
            <c:numRef>
              <c:f>Sheet1!$B$2:$B$7</c:f>
              <c:numCache>
                <c:formatCode>General</c:formatCode>
                <c:ptCount val="6"/>
                <c:pt idx="0">
                  <c:v>75</c:v>
                </c:pt>
                <c:pt idx="1">
                  <c:v>200</c:v>
                </c:pt>
                <c:pt idx="2">
                  <c:v>325</c:v>
                </c:pt>
                <c:pt idx="3">
                  <c:v>475</c:v>
                </c:pt>
                <c:pt idx="4">
                  <c:v>700</c:v>
                </c:pt>
                <c:pt idx="5">
                  <c:v>1200</c:v>
                </c:pt>
              </c:numCache>
            </c:numRef>
          </c:val>
          <c:smooth val="0"/>
          <c:extLst>
            <c:ext xmlns:c16="http://schemas.microsoft.com/office/drawing/2014/chart" uri="{C3380CC4-5D6E-409C-BE32-E72D297353CC}">
              <c16:uniqueId val="{00000000-5AE6-4BA0-9297-314C929B974F}"/>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411772128"/>
        <c:axId val="411771800"/>
      </c:lineChart>
      <c:catAx>
        <c:axId val="4117721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30" baseline="0">
                <a:solidFill>
                  <a:schemeClr val="lt1"/>
                </a:solidFill>
                <a:latin typeface="+mn-lt"/>
                <a:ea typeface="+mn-ea"/>
                <a:cs typeface="+mn-cs"/>
              </a:defRPr>
            </a:pPr>
            <a:endParaRPr lang="en-US"/>
          </a:p>
        </c:txPr>
        <c:crossAx val="411771800"/>
        <c:crosses val="autoZero"/>
        <c:auto val="1"/>
        <c:lblAlgn val="ctr"/>
        <c:lblOffset val="100"/>
        <c:noMultiLvlLbl val="0"/>
      </c:catAx>
      <c:valAx>
        <c:axId val="411771800"/>
        <c:scaling>
          <c:orientation val="minMax"/>
        </c:scaling>
        <c:delete val="1"/>
        <c:axPos val="l"/>
        <c:numFmt formatCode="General" sourceLinked="1"/>
        <c:majorTickMark val="none"/>
        <c:minorTickMark val="none"/>
        <c:tickLblPos val="nextTo"/>
        <c:crossAx val="411772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lt1">
          <a:lumMod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8">
  <cs:axisTitle>
    <cs:lnRef idx="0"/>
    <cs:fillRef idx="0"/>
    <cs:effectRef idx="0"/>
    <cs:fontRef idx="minor">
      <a:schemeClr val="lt1"/>
    </cs:fontRef>
    <cs:defRPr sz="1197" b="1" kern="1200"/>
  </cs:axisTitle>
  <cs:categoryAxis>
    <cs:lnRef idx="0">
      <cs:styleClr val="0"/>
    </cs:lnRef>
    <cs:fillRef idx="0"/>
    <cs:effectRef idx="0"/>
    <cs:fontRef idx="minor">
      <a:schemeClr val="lt1"/>
    </cs:fontRef>
    <cs:defRPr sz="1197"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330" kern="1200"/>
  </cs:chartArea>
  <cs:dataLabel>
    <cs:lnRef idx="0"/>
    <cs:fillRef idx="0">
      <cs:styleClr val="0"/>
    </cs:fillRef>
    <cs:effectRef idx="0"/>
    <cs:fontRef idx="minor">
      <a:schemeClr val="lt1"/>
    </cs:fontRef>
    <cs:spPr>
      <a:solidFill>
        <a:schemeClr val="phClr"/>
      </a:solidFill>
    </cs:spPr>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26DAB-B27F-4EC7-84F6-7E4E26651836}" type="datetimeFigureOut">
              <a:rPr lang="en-US" smtClean="0"/>
              <a:t>5/19/2020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16B876-8302-4A60-8ADB-8CC57CF47A79}" type="slidenum">
              <a:rPr lang="en-US" smtClean="0"/>
              <a:t>‹#›</a:t>
            </a:fld>
            <a:endParaRPr lang="en-US"/>
          </a:p>
        </p:txBody>
      </p:sp>
    </p:spTree>
    <p:extLst>
      <p:ext uri="{BB962C8B-B14F-4D97-AF65-F5344CB8AC3E}">
        <p14:creationId xmlns:p14="http://schemas.microsoft.com/office/powerpoint/2010/main" val="500546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5/19/2020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5/19/2020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5/19/2020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5/19/2020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5/19/2020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sarthak-ir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instagram.com/bitptechnic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3275-9C9F-442E-8BF9-0B66A809773F}"/>
              </a:ext>
            </a:extLst>
          </p:cNvPr>
          <p:cNvSpPr>
            <a:spLocks noGrp="1"/>
          </p:cNvSpPr>
          <p:nvPr>
            <p:ph type="ctrTitle"/>
          </p:nvPr>
        </p:nvSpPr>
        <p:spPr>
          <a:xfrm>
            <a:off x="1069848" y="1535286"/>
            <a:ext cx="7588730" cy="1810512"/>
          </a:xfrm>
        </p:spPr>
        <p:txBody>
          <a:bodyPr/>
          <a:lstStyle/>
          <a:p>
            <a:r>
              <a:rPr lang="en-US" dirty="0"/>
              <a:t>Girlscript</a:t>
            </a:r>
            <a:r>
              <a:rPr lang="en-US" b="1" dirty="0"/>
              <a:t> </a:t>
            </a:r>
            <a:br>
              <a:rPr lang="en-US" b="1" dirty="0"/>
            </a:br>
            <a:r>
              <a:rPr lang="en-US" dirty="0"/>
              <a:t>Chapter Lead</a:t>
            </a:r>
          </a:p>
        </p:txBody>
      </p:sp>
      <p:sp>
        <p:nvSpPr>
          <p:cNvPr id="3" name="Subtitle 2">
            <a:extLst>
              <a:ext uri="{FF2B5EF4-FFF2-40B4-BE49-F238E27FC236}">
                <a16:creationId xmlns:a16="http://schemas.microsoft.com/office/drawing/2014/main" id="{8C3B3A35-6BDE-4576-A4BD-457577ADC41C}"/>
              </a:ext>
            </a:extLst>
          </p:cNvPr>
          <p:cNvSpPr>
            <a:spLocks noGrp="1"/>
          </p:cNvSpPr>
          <p:nvPr>
            <p:ph type="subTitle" idx="1"/>
          </p:nvPr>
        </p:nvSpPr>
        <p:spPr>
          <a:xfrm>
            <a:off x="1069848" y="3345798"/>
            <a:ext cx="7315200" cy="534756"/>
          </a:xfrm>
        </p:spPr>
        <p:txBody>
          <a:bodyPr/>
          <a:lstStyle/>
          <a:p>
            <a:r>
              <a:rPr lang="en-US" dirty="0"/>
              <a:t>Proposal for </a:t>
            </a:r>
            <a:r>
              <a:rPr lang="en-US" dirty="0">
                <a:solidFill>
                  <a:schemeClr val="bg1"/>
                </a:solidFill>
              </a:rPr>
              <a:t>Patna</a:t>
            </a:r>
            <a:r>
              <a:rPr lang="en-US" dirty="0"/>
              <a:t>, Bihar Region</a:t>
            </a:r>
          </a:p>
        </p:txBody>
      </p:sp>
      <p:sp>
        <p:nvSpPr>
          <p:cNvPr id="5" name="Subtitle 2">
            <a:extLst>
              <a:ext uri="{FF2B5EF4-FFF2-40B4-BE49-F238E27FC236}">
                <a16:creationId xmlns:a16="http://schemas.microsoft.com/office/drawing/2014/main" id="{0C405E21-0AA9-4989-BF93-1476BAFFC7A7}"/>
              </a:ext>
            </a:extLst>
          </p:cNvPr>
          <p:cNvSpPr txBox="1">
            <a:spLocks/>
          </p:cNvSpPr>
          <p:nvPr/>
        </p:nvSpPr>
        <p:spPr>
          <a:xfrm>
            <a:off x="1069847" y="3888401"/>
            <a:ext cx="7588729" cy="534756"/>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by </a:t>
            </a:r>
            <a:r>
              <a:rPr lang="en-US" dirty="0">
                <a:solidFill>
                  <a:schemeClr val="bg1"/>
                </a:solidFill>
                <a:hlinkClick r:id="rId2">
                  <a:extLst>
                    <a:ext uri="{A12FA001-AC4F-418D-AE19-62706E023703}">
                      <ahyp:hlinkClr xmlns:ahyp="http://schemas.microsoft.com/office/drawing/2018/hyperlinkcolor" val="tx"/>
                    </a:ext>
                  </a:extLst>
                </a:hlinkClick>
              </a:rPr>
              <a:t>Sarthak Kumar</a:t>
            </a:r>
            <a:r>
              <a:rPr lang="en-US" dirty="0">
                <a:hlinkClick r:id="rId2">
                  <a:extLst>
                    <a:ext uri="{A12FA001-AC4F-418D-AE19-62706E023703}">
                      <ahyp:hlinkClr xmlns:ahyp="http://schemas.microsoft.com/office/drawing/2018/hyperlinkcolor" val="tx"/>
                    </a:ext>
                  </a:extLst>
                </a:hlinkClick>
              </a:rPr>
              <a:t> </a:t>
            </a:r>
            <a:r>
              <a:rPr lang="en-US" dirty="0"/>
              <a:t>(Pre-Final Year, Birla Institute of Technology, Patna)</a:t>
            </a:r>
          </a:p>
        </p:txBody>
      </p:sp>
    </p:spTree>
    <p:extLst>
      <p:ext uri="{BB962C8B-B14F-4D97-AF65-F5344CB8AC3E}">
        <p14:creationId xmlns:p14="http://schemas.microsoft.com/office/powerpoint/2010/main" val="429246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9CC2-4E55-495C-A19D-40A66CB47421}"/>
              </a:ext>
            </a:extLst>
          </p:cNvPr>
          <p:cNvSpPr>
            <a:spLocks noGrp="1"/>
          </p:cNvSpPr>
          <p:nvPr>
            <p:ph type="title"/>
          </p:nvPr>
        </p:nvSpPr>
        <p:spPr/>
        <p:txBody>
          <a:bodyPr>
            <a:normAutofit/>
          </a:bodyPr>
          <a:lstStyle/>
          <a:p>
            <a:r>
              <a:rPr lang="en-US" dirty="0"/>
              <a:t>Team Management</a:t>
            </a:r>
            <a:br>
              <a:rPr lang="en-US" dirty="0"/>
            </a:br>
            <a:br>
              <a:rPr lang="en-US" dirty="0"/>
            </a:br>
            <a:r>
              <a:rPr lang="en-US" sz="2000" b="1" dirty="0" err="1"/>
              <a:t>Management</a:t>
            </a:r>
            <a:br>
              <a:rPr lang="en-US" b="1" dirty="0"/>
            </a:br>
            <a:r>
              <a:rPr lang="en-US" sz="2000" b="1" dirty="0"/>
              <a:t>Campus outreach program</a:t>
            </a:r>
            <a:endParaRPr lang="en-US" b="1" dirty="0"/>
          </a:p>
        </p:txBody>
      </p:sp>
      <p:sp>
        <p:nvSpPr>
          <p:cNvPr id="3" name="Content Placeholder 2">
            <a:extLst>
              <a:ext uri="{FF2B5EF4-FFF2-40B4-BE49-F238E27FC236}">
                <a16:creationId xmlns:a16="http://schemas.microsoft.com/office/drawing/2014/main" id="{5643F0FC-A92F-4AB2-8FCE-0983CB036E8B}"/>
              </a:ext>
            </a:extLst>
          </p:cNvPr>
          <p:cNvSpPr>
            <a:spLocks noGrp="1"/>
          </p:cNvSpPr>
          <p:nvPr>
            <p:ph idx="1"/>
          </p:nvPr>
        </p:nvSpPr>
        <p:spPr>
          <a:xfrm>
            <a:off x="3869268" y="812800"/>
            <a:ext cx="7315200" cy="5305778"/>
          </a:xfrm>
        </p:spPr>
        <p:txBody>
          <a:bodyPr>
            <a:normAutofit fontScale="92500" lnSpcReduction="10000"/>
          </a:bodyPr>
          <a:lstStyle/>
          <a:p>
            <a:pPr marL="0" indent="0">
              <a:buNone/>
            </a:pPr>
            <a:r>
              <a:rPr lang="en-US" sz="2200" b="1" dirty="0"/>
              <a:t>Management</a:t>
            </a:r>
          </a:p>
          <a:p>
            <a:pPr marL="0" indent="0" algn="just">
              <a:buNone/>
            </a:pPr>
            <a:r>
              <a:rPr lang="en-US" sz="1800" dirty="0"/>
              <a:t>A clue of this part has been already given before. Continuing on that, I have prior experience in handling two clubs of 65 (Technical Club) and 32 (Literary Club) members. Managing </a:t>
            </a:r>
            <a:r>
              <a:rPr lang="en-US" sz="1800" b="1" dirty="0"/>
              <a:t>a fresh team working from home would be a new adventure</a:t>
            </a:r>
            <a:r>
              <a:rPr lang="en-US" sz="1800" dirty="0"/>
              <a:t> and I can feel it thriving. We will be creating roles that give authority and responsibilities. </a:t>
            </a:r>
            <a:r>
              <a:rPr lang="en-US" sz="1800" b="1" dirty="0"/>
              <a:t>Chapter Lead, Associate Chapter Lead, Content Manager, Publicity Manager and 2 Campus Coordinators </a:t>
            </a:r>
            <a:r>
              <a:rPr lang="en-US" sz="1800" dirty="0"/>
              <a:t>would be there in the first  part of Stage 1. As the team size will increase we </a:t>
            </a:r>
            <a:r>
              <a:rPr lang="en-US" sz="1800" b="1" dirty="0"/>
              <a:t>will be adding more roles and distributing work load over campuses</a:t>
            </a:r>
            <a:r>
              <a:rPr lang="en-US" sz="1800" dirty="0"/>
              <a:t>. This would bring </a:t>
            </a:r>
            <a:r>
              <a:rPr lang="en-US" sz="1800" b="1" dirty="0"/>
              <a:t>a sense of community and integrity</a:t>
            </a:r>
            <a:r>
              <a:rPr lang="en-US" sz="1800" dirty="0"/>
              <a:t>. They would be having autonomy over their concerns. </a:t>
            </a:r>
          </a:p>
          <a:p>
            <a:pPr marL="0" indent="0">
              <a:buNone/>
            </a:pPr>
            <a:r>
              <a:rPr lang="en-US" sz="1800" dirty="0"/>
              <a:t>Also, we will keep the </a:t>
            </a:r>
            <a:r>
              <a:rPr lang="en-US" sz="1800" b="1" dirty="0"/>
              <a:t>architecture open for improvements</a:t>
            </a:r>
            <a:r>
              <a:rPr lang="en-US" sz="1800" dirty="0"/>
              <a:t>. </a:t>
            </a:r>
            <a:br>
              <a:rPr lang="en-US" sz="1800" dirty="0"/>
            </a:br>
            <a:endParaRPr lang="en-US" sz="1800" dirty="0"/>
          </a:p>
          <a:p>
            <a:pPr marL="0" indent="0" algn="just">
              <a:buNone/>
            </a:pPr>
            <a:r>
              <a:rPr lang="en-US" b="1" dirty="0"/>
              <a:t>Campus Ambassadors 	</a:t>
            </a:r>
            <a:r>
              <a:rPr lang="en-US" sz="200" b="1" dirty="0"/>
              <a:t>		</a:t>
            </a:r>
          </a:p>
          <a:p>
            <a:pPr marL="0" indent="0" algn="just">
              <a:buNone/>
            </a:pPr>
            <a:br>
              <a:rPr lang="en-US" sz="200" dirty="0"/>
            </a:br>
            <a:r>
              <a:rPr lang="en-US" sz="1800" dirty="0"/>
              <a:t>The title of a CA is too old and ugly by now. Almost everyone is using it for almost interchangeably for Cold Calling and Sales. We will be using titles of </a:t>
            </a:r>
            <a:r>
              <a:rPr lang="en-US" sz="1800" b="1" dirty="0"/>
              <a:t>Sr. Campus Coordinator </a:t>
            </a:r>
            <a:r>
              <a:rPr lang="en-US" sz="1800" dirty="0"/>
              <a:t>(3</a:t>
            </a:r>
            <a:r>
              <a:rPr lang="en-US" sz="1800" baseline="30000" dirty="0"/>
              <a:t>rd</a:t>
            </a:r>
            <a:r>
              <a:rPr lang="en-US" sz="1800" dirty="0"/>
              <a:t> &amp; 2</a:t>
            </a:r>
            <a:r>
              <a:rPr lang="en-US" sz="1800" baseline="30000" dirty="0"/>
              <a:t>nd </a:t>
            </a:r>
            <a:r>
              <a:rPr lang="en-US" sz="1800" dirty="0"/>
              <a:t> </a:t>
            </a:r>
            <a:r>
              <a:rPr lang="en-US" sz="1800" dirty="0" err="1"/>
              <a:t>yr</a:t>
            </a:r>
            <a:r>
              <a:rPr lang="en-US" sz="1800" dirty="0"/>
              <a:t>) and </a:t>
            </a:r>
            <a:r>
              <a:rPr lang="en-US" sz="1800" b="1" dirty="0"/>
              <a:t>Jr. Campus Coordinator </a:t>
            </a:r>
            <a:r>
              <a:rPr lang="en-US" sz="1800" dirty="0"/>
              <a:t>(1</a:t>
            </a:r>
            <a:r>
              <a:rPr lang="en-US" sz="1800" baseline="30000" dirty="0"/>
              <a:t>st</a:t>
            </a:r>
            <a:r>
              <a:rPr lang="en-US" sz="1800" dirty="0"/>
              <a:t> </a:t>
            </a:r>
            <a:r>
              <a:rPr lang="en-US" sz="1800" dirty="0" err="1"/>
              <a:t>yr</a:t>
            </a:r>
            <a:r>
              <a:rPr lang="en-US" sz="1800" dirty="0"/>
              <a:t>). This would bring a sense of </a:t>
            </a:r>
            <a:r>
              <a:rPr lang="en-US" sz="1800" b="1" dirty="0"/>
              <a:t>confidence</a:t>
            </a:r>
            <a:r>
              <a:rPr lang="en-US" sz="1800" dirty="0"/>
              <a:t> and </a:t>
            </a:r>
            <a:r>
              <a:rPr lang="en-US" sz="1800" b="1" dirty="0"/>
              <a:t>autonomy</a:t>
            </a:r>
            <a:r>
              <a:rPr lang="en-US" sz="1800" dirty="0"/>
              <a:t> over them. </a:t>
            </a:r>
          </a:p>
          <a:p>
            <a:pPr marL="0" indent="0">
              <a:buNone/>
            </a:pPr>
            <a:r>
              <a:rPr lang="en-US" sz="1800" dirty="0"/>
              <a:t>“Tell them what to do, you will be amazed how they do it.”</a:t>
            </a:r>
            <a:br>
              <a:rPr lang="en-US" dirty="0"/>
            </a:br>
            <a:endParaRPr lang="en-US" dirty="0"/>
          </a:p>
        </p:txBody>
      </p:sp>
    </p:spTree>
    <p:extLst>
      <p:ext uri="{BB962C8B-B14F-4D97-AF65-F5344CB8AC3E}">
        <p14:creationId xmlns:p14="http://schemas.microsoft.com/office/powerpoint/2010/main" val="594179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5FFDD-EFA9-45E2-9813-61B379B9F956}"/>
              </a:ext>
            </a:extLst>
          </p:cNvPr>
          <p:cNvSpPr>
            <a:spLocks noGrp="1"/>
          </p:cNvSpPr>
          <p:nvPr>
            <p:ph type="title"/>
          </p:nvPr>
        </p:nvSpPr>
        <p:spPr/>
        <p:txBody>
          <a:bodyPr/>
          <a:lstStyle/>
          <a:p>
            <a:r>
              <a:rPr lang="en-US" dirty="0"/>
              <a:t>Anything Else</a:t>
            </a:r>
          </a:p>
        </p:txBody>
      </p:sp>
      <p:sp>
        <p:nvSpPr>
          <p:cNvPr id="3" name="Content Placeholder 2">
            <a:extLst>
              <a:ext uri="{FF2B5EF4-FFF2-40B4-BE49-F238E27FC236}">
                <a16:creationId xmlns:a16="http://schemas.microsoft.com/office/drawing/2014/main" id="{B0AAA6A4-7401-4D2F-80F0-245ACAF8C861}"/>
              </a:ext>
            </a:extLst>
          </p:cNvPr>
          <p:cNvSpPr>
            <a:spLocks noGrp="1"/>
          </p:cNvSpPr>
          <p:nvPr>
            <p:ph idx="1"/>
          </p:nvPr>
        </p:nvSpPr>
        <p:spPr/>
        <p:txBody>
          <a:bodyPr/>
          <a:lstStyle/>
          <a:p>
            <a:pPr marL="0" indent="0">
              <a:buNone/>
            </a:pPr>
            <a:r>
              <a:rPr lang="en-US" dirty="0"/>
              <a:t>I’m super excited to lead Girlscript in my region and upgrade my city for future endeavors.</a:t>
            </a:r>
          </a:p>
          <a:p>
            <a:pPr marL="0" indent="0">
              <a:buNone/>
            </a:pPr>
            <a:endParaRPr lang="en-US" dirty="0"/>
          </a:p>
          <a:p>
            <a:pPr marL="0" indent="0">
              <a:buNone/>
            </a:pPr>
            <a:r>
              <a:rPr lang="en-US" dirty="0"/>
              <a:t>Thanks for considering me for this opportunity. </a:t>
            </a:r>
          </a:p>
        </p:txBody>
      </p:sp>
    </p:spTree>
    <p:extLst>
      <p:ext uri="{BB962C8B-B14F-4D97-AF65-F5344CB8AC3E}">
        <p14:creationId xmlns:p14="http://schemas.microsoft.com/office/powerpoint/2010/main" val="120057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4261-97F9-43EC-A18E-A04A8DD20046}"/>
              </a:ext>
            </a:extLst>
          </p:cNvPr>
          <p:cNvSpPr>
            <a:spLocks noGrp="1"/>
          </p:cNvSpPr>
          <p:nvPr>
            <p:ph type="title"/>
          </p:nvPr>
        </p:nvSpPr>
        <p:spPr/>
        <p:txBody>
          <a:bodyPr>
            <a:normAutofit/>
          </a:bodyPr>
          <a:lstStyle/>
          <a:p>
            <a:r>
              <a:rPr lang="en-US" dirty="0"/>
              <a:t>Plan and Plot</a:t>
            </a:r>
            <a:br>
              <a:rPr lang="en-US" dirty="0"/>
            </a:br>
            <a:br>
              <a:rPr lang="en-US" dirty="0"/>
            </a:br>
            <a:r>
              <a:rPr lang="en-US" sz="2000" b="1" dirty="0"/>
              <a:t>Vision</a:t>
            </a:r>
            <a:br>
              <a:rPr lang="en-US" sz="2000" b="1" dirty="0"/>
            </a:br>
            <a:r>
              <a:rPr lang="en-US" sz="2000" b="1" dirty="0"/>
              <a:t>New Ideas</a:t>
            </a:r>
            <a:br>
              <a:rPr lang="en-US" sz="2000" b="1" dirty="0"/>
            </a:br>
            <a:br>
              <a:rPr lang="en-US" sz="2000" b="1" dirty="0"/>
            </a:br>
            <a:r>
              <a:rPr lang="en-US" sz="2000" dirty="0"/>
              <a:t>Some Survey</a:t>
            </a:r>
            <a:br>
              <a:rPr lang="en-US" sz="2000" dirty="0"/>
            </a:br>
            <a:r>
              <a:rPr lang="en-US" sz="2000" dirty="0"/>
              <a:t>Curriculum Prepare for individual chapter.</a:t>
            </a:r>
            <a:br>
              <a:rPr lang="en-US" sz="2000" dirty="0"/>
            </a:br>
            <a:endParaRPr lang="en-US" dirty="0"/>
          </a:p>
        </p:txBody>
      </p:sp>
      <p:sp>
        <p:nvSpPr>
          <p:cNvPr id="3" name="Content Placeholder 2">
            <a:extLst>
              <a:ext uri="{FF2B5EF4-FFF2-40B4-BE49-F238E27FC236}">
                <a16:creationId xmlns:a16="http://schemas.microsoft.com/office/drawing/2014/main" id="{57A77F5A-30F5-48EC-845B-C57CE264F53D}"/>
              </a:ext>
            </a:extLst>
          </p:cNvPr>
          <p:cNvSpPr>
            <a:spLocks noGrp="1"/>
          </p:cNvSpPr>
          <p:nvPr>
            <p:ph idx="1"/>
          </p:nvPr>
        </p:nvSpPr>
        <p:spPr>
          <a:xfrm>
            <a:off x="3835400" y="711708"/>
            <a:ext cx="7658100" cy="5485892"/>
          </a:xfrm>
        </p:spPr>
        <p:txBody>
          <a:bodyPr>
            <a:normAutofit fontScale="92500" lnSpcReduction="10000"/>
          </a:bodyPr>
          <a:lstStyle/>
          <a:p>
            <a:pPr marL="0" indent="0">
              <a:buNone/>
            </a:pPr>
            <a:r>
              <a:rPr lang="en-US" b="1" dirty="0"/>
              <a:t>VISION and IDEAs</a:t>
            </a:r>
          </a:p>
          <a:p>
            <a:pPr marL="0" indent="0" algn="just">
              <a:buNone/>
            </a:pPr>
            <a:br>
              <a:rPr lang="en-US" dirty="0"/>
            </a:br>
            <a:r>
              <a:rPr lang="en-US" dirty="0"/>
              <a:t>I am the acting President @ </a:t>
            </a:r>
            <a:r>
              <a:rPr lang="en-US" dirty="0">
                <a:hlinkClick r:id="rId2"/>
              </a:rPr>
              <a:t>Technical Club </a:t>
            </a:r>
            <a:r>
              <a:rPr lang="en-US" dirty="0"/>
              <a:t>at my college. We started it an year before and it is the most celebrated society by now. So, I was planning to integrate Girlscript with it. </a:t>
            </a:r>
          </a:p>
          <a:p>
            <a:pPr marL="0" indent="0" algn="just">
              <a:buNone/>
            </a:pPr>
            <a:r>
              <a:rPr lang="en-US" dirty="0"/>
              <a:t>How </a:t>
            </a:r>
            <a:r>
              <a:rPr lang="en-US" b="1" dirty="0"/>
              <a:t>could integrating be a better idea </a:t>
            </a:r>
            <a:r>
              <a:rPr lang="en-US" dirty="0"/>
              <a:t>than setting up a dedicated Chapter?</a:t>
            </a:r>
          </a:p>
          <a:p>
            <a:pPr marL="0" indent="0" algn="just">
              <a:buNone/>
            </a:pPr>
            <a:r>
              <a:rPr lang="en-US" dirty="0"/>
              <a:t>We know Girlscript being associated with providing quality education, exposure and opportunity to students in Computer Science, Information Tech and beyond, keeping women empowerment at its core. Technical Club also aims at similar goals, offering a common platform for developers, </a:t>
            </a:r>
            <a:r>
              <a:rPr lang="en-US" dirty="0" err="1"/>
              <a:t>socioprenuers</a:t>
            </a:r>
            <a:r>
              <a:rPr lang="en-US" dirty="0"/>
              <a:t> and researchers; run by top 10%  of the Campus. </a:t>
            </a:r>
            <a:br>
              <a:rPr lang="en-US" dirty="0"/>
            </a:br>
            <a:br>
              <a:rPr lang="en-US" dirty="0"/>
            </a:br>
            <a:r>
              <a:rPr lang="en-US" dirty="0"/>
              <a:t>Being in collaboration offers </a:t>
            </a:r>
            <a:r>
              <a:rPr lang="en-US" b="1" dirty="0"/>
              <a:t>use of Campus Infrastructure </a:t>
            </a:r>
            <a:r>
              <a:rPr lang="en-US" dirty="0"/>
              <a:t>to host and gain </a:t>
            </a:r>
            <a:r>
              <a:rPr lang="en-US" b="1" dirty="0"/>
              <a:t>sponsorship</a:t>
            </a:r>
            <a:r>
              <a:rPr lang="en-US" dirty="0"/>
              <a:t> for events.</a:t>
            </a:r>
          </a:p>
          <a:p>
            <a:pPr marL="0" indent="0">
              <a:buNone/>
            </a:pPr>
            <a:r>
              <a:rPr lang="en-US" dirty="0"/>
              <a:t>A </a:t>
            </a:r>
            <a:r>
              <a:rPr lang="en-US" b="1" dirty="0"/>
              <a:t>team that is already aligned to work together</a:t>
            </a:r>
            <a:r>
              <a:rPr lang="en-US" dirty="0"/>
              <a:t>.</a:t>
            </a:r>
            <a:br>
              <a:rPr lang="en-US" dirty="0"/>
            </a:br>
            <a:br>
              <a:rPr lang="en-US" dirty="0"/>
            </a:br>
            <a:r>
              <a:rPr lang="en-US" dirty="0"/>
              <a:t>Since, this club is already established we </a:t>
            </a:r>
            <a:r>
              <a:rPr lang="en-US" b="1" dirty="0"/>
              <a:t>would not have to take the pain of creating  and  running separate  social media accounts and  channels</a:t>
            </a:r>
            <a:r>
              <a:rPr lang="en-US" dirty="0"/>
              <a:t>; we could start on the go! </a:t>
            </a:r>
          </a:p>
        </p:txBody>
      </p:sp>
    </p:spTree>
    <p:extLst>
      <p:ext uri="{BB962C8B-B14F-4D97-AF65-F5344CB8AC3E}">
        <p14:creationId xmlns:p14="http://schemas.microsoft.com/office/powerpoint/2010/main" val="557767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8A4013-1995-40F2-9FFF-CFEDF5ECFF3B}"/>
              </a:ext>
            </a:extLst>
          </p:cNvPr>
          <p:cNvSpPr>
            <a:spLocks noGrp="1"/>
          </p:cNvSpPr>
          <p:nvPr>
            <p:ph idx="1"/>
          </p:nvPr>
        </p:nvSpPr>
        <p:spPr/>
        <p:txBody>
          <a:bodyPr>
            <a:normAutofit/>
          </a:bodyPr>
          <a:lstStyle/>
          <a:p>
            <a:pPr marL="0" indent="0" algn="just">
              <a:buNone/>
            </a:pPr>
            <a:r>
              <a:rPr lang="en-US" sz="1900" b="1" dirty="0"/>
              <a:t>Patna is not yet know for Developers and IT culture </a:t>
            </a:r>
            <a:r>
              <a:rPr lang="en-US" sz="1900" dirty="0"/>
              <a:t>and that’s why there are very few companies setup over here. Although there are a few locally established startups into action but none have yet shown up in building culture. And that’s how </a:t>
            </a:r>
            <a:r>
              <a:rPr lang="en-US" sz="1900" b="1" dirty="0"/>
              <a:t>Girlscript can steal the sho</a:t>
            </a:r>
            <a:r>
              <a:rPr lang="en-US" sz="1900" dirty="0"/>
              <a:t>w and be the best of developer community, indeed it is in thoughts yet and we need to get this in actions now.</a:t>
            </a:r>
          </a:p>
          <a:p>
            <a:pPr marL="0" indent="0" algn="just">
              <a:buNone/>
            </a:pPr>
            <a:r>
              <a:rPr lang="en-US" sz="1900" dirty="0"/>
              <a:t>National Institute of Technology (NIT-P) and </a:t>
            </a:r>
            <a:r>
              <a:rPr lang="en-US" sz="1900" b="1" dirty="0"/>
              <a:t>Birla Institute of Technology (BIT-P) is at the core of the city and easily reachable by anyone</a:t>
            </a:r>
            <a:r>
              <a:rPr lang="en-US" sz="1900" dirty="0"/>
              <a:t> visiting for an urgent deal. Indian Institute of Technology (IIT-P) and Netaji Subhas Institute of Technology(NSIT-P) are in the suburbs and usually takes a couple of hours to reach. BIT-P is </a:t>
            </a:r>
            <a:r>
              <a:rPr lang="en-US" sz="1900" b="1" dirty="0"/>
              <a:t>situated next to Airport and is hardly 3Kms from residentials</a:t>
            </a:r>
            <a:r>
              <a:rPr lang="en-US" sz="1900" dirty="0"/>
              <a:t>, serving as apex for carrying out activities.</a:t>
            </a:r>
            <a:endParaRPr lang="en-US" sz="1900" b="1" dirty="0"/>
          </a:p>
          <a:p>
            <a:pPr marL="0" indent="0" algn="just">
              <a:buNone/>
            </a:pPr>
            <a:r>
              <a:rPr lang="en-US" sz="1900" dirty="0"/>
              <a:t>The community that I’m planning to establish here would be in a stages; we would have to develop </a:t>
            </a:r>
            <a:r>
              <a:rPr lang="en-US" sz="1900" b="1" dirty="0"/>
              <a:t>this community in the go giving people maximum opportunities to outgrow </a:t>
            </a:r>
            <a:r>
              <a:rPr lang="en-US" sz="1900" dirty="0"/>
              <a:t>and see Patna next to Bengaluru and Noida.</a:t>
            </a:r>
          </a:p>
        </p:txBody>
      </p:sp>
      <p:sp>
        <p:nvSpPr>
          <p:cNvPr id="7" name="Title 1">
            <a:extLst>
              <a:ext uri="{FF2B5EF4-FFF2-40B4-BE49-F238E27FC236}">
                <a16:creationId xmlns:a16="http://schemas.microsoft.com/office/drawing/2014/main" id="{0511DDA8-780D-4B9E-857C-0676A080989B}"/>
              </a:ext>
            </a:extLst>
          </p:cNvPr>
          <p:cNvSpPr>
            <a:spLocks noGrp="1"/>
          </p:cNvSpPr>
          <p:nvPr>
            <p:ph type="title"/>
          </p:nvPr>
        </p:nvSpPr>
        <p:spPr>
          <a:xfrm>
            <a:off x="252919" y="1123837"/>
            <a:ext cx="2947482" cy="4601183"/>
          </a:xfrm>
        </p:spPr>
        <p:txBody>
          <a:bodyPr>
            <a:normAutofit/>
          </a:bodyPr>
          <a:lstStyle/>
          <a:p>
            <a:r>
              <a:rPr lang="en-US" dirty="0"/>
              <a:t>Plan and Plot</a:t>
            </a:r>
            <a:br>
              <a:rPr lang="en-US" dirty="0"/>
            </a:br>
            <a:br>
              <a:rPr lang="en-US" dirty="0"/>
            </a:br>
            <a:r>
              <a:rPr lang="en-US" sz="2000" dirty="0"/>
              <a:t>Vision </a:t>
            </a:r>
            <a:br>
              <a:rPr lang="en-US" sz="2000" dirty="0"/>
            </a:br>
            <a:r>
              <a:rPr lang="en-US" sz="2000" dirty="0"/>
              <a:t>New Ideas</a:t>
            </a:r>
            <a:br>
              <a:rPr lang="en-US" sz="2000" dirty="0"/>
            </a:br>
            <a:br>
              <a:rPr lang="en-US" sz="2000" dirty="0"/>
            </a:br>
            <a:r>
              <a:rPr lang="en-US" sz="2000" b="1" dirty="0"/>
              <a:t>Some Survey</a:t>
            </a:r>
            <a:br>
              <a:rPr lang="en-US" sz="2000" b="1" dirty="0"/>
            </a:br>
            <a:br>
              <a:rPr lang="en-US" sz="2000" b="1" dirty="0"/>
            </a:br>
            <a:r>
              <a:rPr lang="en-US" sz="2000" dirty="0"/>
              <a:t>Curriculum Prepare for individual chapter.</a:t>
            </a:r>
            <a:br>
              <a:rPr lang="en-US" sz="2000" dirty="0"/>
            </a:br>
            <a:endParaRPr lang="en-US" dirty="0"/>
          </a:p>
        </p:txBody>
      </p:sp>
    </p:spTree>
    <p:extLst>
      <p:ext uri="{BB962C8B-B14F-4D97-AF65-F5344CB8AC3E}">
        <p14:creationId xmlns:p14="http://schemas.microsoft.com/office/powerpoint/2010/main" val="392133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8A4013-1995-40F2-9FFF-CFEDF5ECFF3B}"/>
              </a:ext>
            </a:extLst>
          </p:cNvPr>
          <p:cNvSpPr>
            <a:spLocks noGrp="1"/>
          </p:cNvSpPr>
          <p:nvPr>
            <p:ph idx="1"/>
          </p:nvPr>
        </p:nvSpPr>
        <p:spPr>
          <a:xfrm>
            <a:off x="3869268" y="864108"/>
            <a:ext cx="7315200" cy="2996692"/>
          </a:xfrm>
        </p:spPr>
        <p:txBody>
          <a:bodyPr/>
          <a:lstStyle/>
          <a:p>
            <a:pPr marL="0" indent="0">
              <a:buNone/>
            </a:pPr>
            <a:r>
              <a:rPr lang="en-US" dirty="0"/>
              <a:t>Stage 1: Creating A Hub ( Day 1 to Day 40 ) </a:t>
            </a:r>
          </a:p>
          <a:p>
            <a:pPr marL="0" indent="0" algn="just">
              <a:buNone/>
            </a:pPr>
            <a:r>
              <a:rPr lang="en-US" sz="1900" dirty="0"/>
              <a:t>During this stage we will be creating a ‘Center of Action’,  we will call this as </a:t>
            </a:r>
            <a:r>
              <a:rPr lang="en-US" sz="1900" b="1" dirty="0"/>
              <a:t>GS-HUB</a:t>
            </a:r>
            <a:r>
              <a:rPr lang="en-US" sz="1900" dirty="0"/>
              <a:t>. Initially it would be a dedicated team from the BIT Patna, about 6 member (see distribution). We will organize two online event marking </a:t>
            </a:r>
            <a:r>
              <a:rPr lang="en-US" sz="1900" dirty="0" err="1"/>
              <a:t>Girlscript’s</a:t>
            </a:r>
            <a:r>
              <a:rPr lang="en-US" sz="1900" dirty="0"/>
              <a:t> landing to Patna; </a:t>
            </a:r>
            <a:r>
              <a:rPr lang="en-US" sz="1900" b="1" dirty="0"/>
              <a:t>workshops of general interest on trending technologies</a:t>
            </a:r>
            <a:r>
              <a:rPr lang="en-US" sz="1900" dirty="0"/>
              <a:t>. Also, during this we will </a:t>
            </a:r>
            <a:r>
              <a:rPr lang="en-US" sz="1900" b="1" dirty="0"/>
              <a:t>extend this community with other colleges giving them roles and responsibilities</a:t>
            </a:r>
            <a:r>
              <a:rPr lang="en-US" sz="1900" dirty="0"/>
              <a:t>. By the end of this GS-HUB would be a team of 15 members from different colleges.</a:t>
            </a:r>
          </a:p>
          <a:p>
            <a:pPr marL="0" indent="0">
              <a:buNone/>
            </a:pPr>
            <a:endParaRPr lang="en-US" dirty="0"/>
          </a:p>
        </p:txBody>
      </p:sp>
      <p:sp>
        <p:nvSpPr>
          <p:cNvPr id="7" name="Title 1">
            <a:extLst>
              <a:ext uri="{FF2B5EF4-FFF2-40B4-BE49-F238E27FC236}">
                <a16:creationId xmlns:a16="http://schemas.microsoft.com/office/drawing/2014/main" id="{0511DDA8-780D-4B9E-857C-0676A080989B}"/>
              </a:ext>
            </a:extLst>
          </p:cNvPr>
          <p:cNvSpPr>
            <a:spLocks noGrp="1"/>
          </p:cNvSpPr>
          <p:nvPr>
            <p:ph type="title"/>
          </p:nvPr>
        </p:nvSpPr>
        <p:spPr>
          <a:xfrm>
            <a:off x="252919" y="1123837"/>
            <a:ext cx="2947482" cy="4601183"/>
          </a:xfrm>
        </p:spPr>
        <p:txBody>
          <a:bodyPr>
            <a:normAutofit/>
          </a:bodyPr>
          <a:lstStyle/>
          <a:p>
            <a:r>
              <a:rPr lang="en-US" dirty="0"/>
              <a:t>Plan and Plot</a:t>
            </a:r>
            <a:br>
              <a:rPr lang="en-US" dirty="0"/>
            </a:br>
            <a:br>
              <a:rPr lang="en-US" dirty="0"/>
            </a:br>
            <a:r>
              <a:rPr lang="en-US" sz="2000" dirty="0"/>
              <a:t>Vision</a:t>
            </a:r>
            <a:br>
              <a:rPr lang="en-US" sz="2000" dirty="0"/>
            </a:br>
            <a:br>
              <a:rPr lang="en-US" sz="2000" dirty="0"/>
            </a:br>
            <a:r>
              <a:rPr lang="en-US" sz="2000" b="1" dirty="0"/>
              <a:t>New</a:t>
            </a:r>
            <a:r>
              <a:rPr lang="en-US" sz="2000" dirty="0"/>
              <a:t> </a:t>
            </a:r>
            <a:r>
              <a:rPr lang="en-US" sz="2000" b="1" dirty="0"/>
              <a:t>Ideas</a:t>
            </a:r>
            <a:br>
              <a:rPr lang="en-US" sz="2000" b="1" dirty="0"/>
            </a:br>
            <a:br>
              <a:rPr lang="en-US" sz="2000" b="1" dirty="0"/>
            </a:br>
            <a:r>
              <a:rPr lang="en-US" sz="2000" dirty="0"/>
              <a:t>Some</a:t>
            </a:r>
            <a:r>
              <a:rPr lang="en-US" sz="2000" b="1" dirty="0"/>
              <a:t> </a:t>
            </a:r>
            <a:r>
              <a:rPr lang="en-US" sz="2000" dirty="0"/>
              <a:t>Survey</a:t>
            </a:r>
            <a:br>
              <a:rPr lang="en-US" sz="2000" dirty="0"/>
            </a:br>
            <a:r>
              <a:rPr lang="en-US" sz="2000" dirty="0"/>
              <a:t>Curriculum Prepare for individual chapter.</a:t>
            </a:r>
            <a:br>
              <a:rPr lang="en-US" sz="2000" dirty="0"/>
            </a:br>
            <a:endParaRPr lang="en-US" dirty="0"/>
          </a:p>
        </p:txBody>
      </p:sp>
      <p:graphicFrame>
        <p:nvGraphicFramePr>
          <p:cNvPr id="5" name="Chart 4">
            <a:extLst>
              <a:ext uri="{FF2B5EF4-FFF2-40B4-BE49-F238E27FC236}">
                <a16:creationId xmlns:a16="http://schemas.microsoft.com/office/drawing/2014/main" id="{0E2648C0-3C22-47D2-95F1-2B7751660341}"/>
              </a:ext>
            </a:extLst>
          </p:cNvPr>
          <p:cNvGraphicFramePr/>
          <p:nvPr>
            <p:extLst>
              <p:ext uri="{D42A27DB-BD31-4B8C-83A1-F6EECF244321}">
                <p14:modId xmlns:p14="http://schemas.microsoft.com/office/powerpoint/2010/main" val="3392223832"/>
              </p:ext>
            </p:extLst>
          </p:nvPr>
        </p:nvGraphicFramePr>
        <p:xfrm>
          <a:off x="6615289" y="3498871"/>
          <a:ext cx="4491566" cy="26874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2A8B923C-67C2-4C8F-9222-36F9062271E7}"/>
              </a:ext>
            </a:extLst>
          </p:cNvPr>
          <p:cNvGraphicFramePr/>
          <p:nvPr>
            <p:extLst>
              <p:ext uri="{D42A27DB-BD31-4B8C-83A1-F6EECF244321}">
                <p14:modId xmlns:p14="http://schemas.microsoft.com/office/powerpoint/2010/main" val="4273226227"/>
              </p:ext>
            </p:extLst>
          </p:nvPr>
        </p:nvGraphicFramePr>
        <p:xfrm>
          <a:off x="3382435" y="3498871"/>
          <a:ext cx="4327876" cy="26874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17542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8A4013-1995-40F2-9FFF-CFEDF5ECFF3B}"/>
              </a:ext>
            </a:extLst>
          </p:cNvPr>
          <p:cNvSpPr>
            <a:spLocks noGrp="1"/>
          </p:cNvSpPr>
          <p:nvPr>
            <p:ph idx="1"/>
          </p:nvPr>
        </p:nvSpPr>
        <p:spPr>
          <a:xfrm>
            <a:off x="3869268" y="752629"/>
            <a:ext cx="7315200" cy="2996692"/>
          </a:xfrm>
        </p:spPr>
        <p:txBody>
          <a:bodyPr/>
          <a:lstStyle/>
          <a:p>
            <a:pPr marL="0" indent="0">
              <a:buNone/>
            </a:pPr>
            <a:r>
              <a:rPr lang="en-US" sz="2200" dirty="0"/>
              <a:t>Stage 2: Expansion of GSHUB ( Day 41 to Day 80 ) </a:t>
            </a:r>
          </a:p>
          <a:p>
            <a:pPr marL="0" indent="0" algn="just">
              <a:buNone/>
            </a:pPr>
            <a:r>
              <a:rPr lang="en-US" sz="1900" dirty="0"/>
              <a:t>Once we are stable on grounds, we </a:t>
            </a:r>
            <a:r>
              <a:rPr lang="en-US" sz="1900" b="1" dirty="0"/>
              <a:t>can extend our reach to other important center of higher education </a:t>
            </a:r>
            <a:r>
              <a:rPr lang="en-US" sz="1900" dirty="0"/>
              <a:t>we could reach students from </a:t>
            </a:r>
            <a:r>
              <a:rPr lang="en-US" sz="1900" b="1" dirty="0"/>
              <a:t>IIIT Bhagalpur, BCE, MIT, DCE, GEC and a few others</a:t>
            </a:r>
            <a:r>
              <a:rPr lang="en-US" sz="1900" dirty="0"/>
              <a:t>. We would be taking a couple of members from these colleges into the HUB as well. </a:t>
            </a:r>
            <a:r>
              <a:rPr lang="en-US" sz="1900" b="1" dirty="0"/>
              <a:t>These people will be actually running this chapter for all over Bihar.</a:t>
            </a:r>
            <a:r>
              <a:rPr lang="en-US" sz="1900" dirty="0"/>
              <a:t> During the period of 40days we will be having around </a:t>
            </a:r>
            <a:r>
              <a:rPr lang="en-US" sz="1900" b="1" dirty="0"/>
              <a:t>5-6 activates like online competitions and courses</a:t>
            </a:r>
            <a:r>
              <a:rPr lang="en-US" sz="1900" dirty="0"/>
              <a:t>. Also </a:t>
            </a:r>
            <a:r>
              <a:rPr lang="en-US" sz="1900" b="1" dirty="0"/>
              <a:t>projects can be allocated</a:t>
            </a:r>
            <a:r>
              <a:rPr lang="en-US" sz="1900" dirty="0"/>
              <a:t> in each of these college too. </a:t>
            </a:r>
          </a:p>
        </p:txBody>
      </p:sp>
      <p:sp>
        <p:nvSpPr>
          <p:cNvPr id="7" name="Title 1">
            <a:extLst>
              <a:ext uri="{FF2B5EF4-FFF2-40B4-BE49-F238E27FC236}">
                <a16:creationId xmlns:a16="http://schemas.microsoft.com/office/drawing/2014/main" id="{0511DDA8-780D-4B9E-857C-0676A080989B}"/>
              </a:ext>
            </a:extLst>
          </p:cNvPr>
          <p:cNvSpPr>
            <a:spLocks noGrp="1"/>
          </p:cNvSpPr>
          <p:nvPr>
            <p:ph type="title"/>
          </p:nvPr>
        </p:nvSpPr>
        <p:spPr>
          <a:xfrm>
            <a:off x="252919" y="1123837"/>
            <a:ext cx="2947482" cy="4601183"/>
          </a:xfrm>
        </p:spPr>
        <p:txBody>
          <a:bodyPr>
            <a:normAutofit/>
          </a:bodyPr>
          <a:lstStyle/>
          <a:p>
            <a:r>
              <a:rPr lang="en-US" dirty="0"/>
              <a:t>Plan and Plot</a:t>
            </a:r>
            <a:br>
              <a:rPr lang="en-US" dirty="0"/>
            </a:br>
            <a:br>
              <a:rPr lang="en-US" dirty="0"/>
            </a:br>
            <a:r>
              <a:rPr lang="en-US" sz="2000" dirty="0"/>
              <a:t>Vision</a:t>
            </a:r>
            <a:br>
              <a:rPr lang="en-US" sz="2000" dirty="0"/>
            </a:br>
            <a:br>
              <a:rPr lang="en-US" sz="2000" dirty="0"/>
            </a:br>
            <a:r>
              <a:rPr lang="en-US" sz="2000" b="1" dirty="0"/>
              <a:t>New</a:t>
            </a:r>
            <a:r>
              <a:rPr lang="en-US" sz="2000" dirty="0"/>
              <a:t> </a:t>
            </a:r>
            <a:r>
              <a:rPr lang="en-US" sz="2000" b="1" dirty="0"/>
              <a:t>Ideas</a:t>
            </a:r>
            <a:br>
              <a:rPr lang="en-US" sz="2000" b="1" dirty="0"/>
            </a:br>
            <a:br>
              <a:rPr lang="en-US" sz="2000" dirty="0"/>
            </a:br>
            <a:r>
              <a:rPr lang="en-US" sz="2000" dirty="0"/>
              <a:t>Some</a:t>
            </a:r>
            <a:r>
              <a:rPr lang="en-US" sz="2000" b="1" dirty="0"/>
              <a:t> </a:t>
            </a:r>
            <a:r>
              <a:rPr lang="en-US" sz="2000" dirty="0"/>
              <a:t>Survey </a:t>
            </a:r>
            <a:br>
              <a:rPr lang="en-US" sz="2000" dirty="0"/>
            </a:br>
            <a:r>
              <a:rPr lang="en-US" sz="2000" dirty="0"/>
              <a:t>Curriculum Prepare for individual chapter</a:t>
            </a:r>
            <a:br>
              <a:rPr lang="en-US" sz="2000" dirty="0"/>
            </a:br>
            <a:endParaRPr lang="en-US" dirty="0"/>
          </a:p>
        </p:txBody>
      </p:sp>
      <p:sp>
        <p:nvSpPr>
          <p:cNvPr id="6" name="Content Placeholder 2">
            <a:extLst>
              <a:ext uri="{FF2B5EF4-FFF2-40B4-BE49-F238E27FC236}">
                <a16:creationId xmlns:a16="http://schemas.microsoft.com/office/drawing/2014/main" id="{F2AAB10E-B9D1-4322-BF1B-ECF85310FE2E}"/>
              </a:ext>
            </a:extLst>
          </p:cNvPr>
          <p:cNvSpPr txBox="1">
            <a:spLocks/>
          </p:cNvSpPr>
          <p:nvPr/>
        </p:nvSpPr>
        <p:spPr>
          <a:xfrm>
            <a:off x="3869268" y="3747403"/>
            <a:ext cx="7315200" cy="252679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Wingdings 2" pitchFamily="18" charset="2"/>
              <a:buNone/>
            </a:pPr>
            <a:r>
              <a:rPr lang="en-US" sz="2200" dirty="0"/>
              <a:t>Stage 3: Expansion of GSHUB ( Day 81 to Day 180 )</a:t>
            </a:r>
          </a:p>
          <a:p>
            <a:pPr marL="0" indent="0" algn="just">
              <a:buFont typeface="Wingdings 2" pitchFamily="18" charset="2"/>
              <a:buNone/>
            </a:pPr>
            <a:r>
              <a:rPr lang="en-US" sz="1900" b="1" dirty="0"/>
              <a:t>Events in association </a:t>
            </a:r>
            <a:r>
              <a:rPr lang="en-US" sz="1900" dirty="0"/>
              <a:t>with college societies. </a:t>
            </a:r>
            <a:r>
              <a:rPr lang="en-US" sz="1900" b="1" dirty="0"/>
              <a:t>Projects and setting up a local Internship Portal / Channel</a:t>
            </a:r>
            <a:r>
              <a:rPr lang="en-US" sz="1900" dirty="0"/>
              <a:t>, offering students a chance to gain exposure. Also we will be absorbing exceptional Developers in the region willing to contribute in the community. By the end of this period, </a:t>
            </a:r>
            <a:r>
              <a:rPr lang="en-US" sz="1900" b="1" dirty="0"/>
              <a:t>we will be setting up local Chapters</a:t>
            </a:r>
            <a:r>
              <a:rPr lang="en-US" sz="1900" dirty="0"/>
              <a:t> in Bhagalpur, Muzaffarpur, Darbhanga, Gaya and Nalanda. </a:t>
            </a:r>
          </a:p>
        </p:txBody>
      </p:sp>
    </p:spTree>
    <p:extLst>
      <p:ext uri="{BB962C8B-B14F-4D97-AF65-F5344CB8AC3E}">
        <p14:creationId xmlns:p14="http://schemas.microsoft.com/office/powerpoint/2010/main" val="255166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8A4013-1995-40F2-9FFF-CFEDF5ECFF3B}"/>
              </a:ext>
            </a:extLst>
          </p:cNvPr>
          <p:cNvSpPr>
            <a:spLocks noGrp="1"/>
          </p:cNvSpPr>
          <p:nvPr>
            <p:ph idx="1"/>
          </p:nvPr>
        </p:nvSpPr>
        <p:spPr>
          <a:xfrm>
            <a:off x="3767668" y="1926082"/>
            <a:ext cx="7315200" cy="2996692"/>
          </a:xfrm>
        </p:spPr>
        <p:txBody>
          <a:bodyPr>
            <a:normAutofit lnSpcReduction="10000"/>
          </a:bodyPr>
          <a:lstStyle/>
          <a:p>
            <a:pPr marL="0" indent="0">
              <a:buNone/>
            </a:pPr>
            <a:r>
              <a:rPr lang="en-US" b="1" dirty="0"/>
              <a:t>Curriculum Prepare for Individual Chapter</a:t>
            </a:r>
          </a:p>
          <a:p>
            <a:pPr marL="0" indent="0" algn="just">
              <a:buNone/>
            </a:pPr>
            <a:r>
              <a:rPr lang="en-US" dirty="0"/>
              <a:t>As I mentioned we don’t have a culture of information technologies, we would have to focus on getting basics right first. It would be cool and engaging if </a:t>
            </a:r>
            <a:r>
              <a:rPr lang="en-US" b="1" dirty="0"/>
              <a:t>we start with Structural Programming , Object Oriented, Data Structures and Algorithm and Operating Systems</a:t>
            </a:r>
            <a:r>
              <a:rPr lang="en-US" dirty="0"/>
              <a:t>. Also we could have </a:t>
            </a:r>
            <a:r>
              <a:rPr lang="en-US" b="1" dirty="0"/>
              <a:t>Data</a:t>
            </a:r>
            <a:r>
              <a:rPr lang="en-US" dirty="0"/>
              <a:t> </a:t>
            </a:r>
            <a:r>
              <a:rPr lang="en-US" b="1" dirty="0"/>
              <a:t>Science</a:t>
            </a:r>
            <a:r>
              <a:rPr lang="en-US" dirty="0"/>
              <a:t> running parallel from Stage 2.</a:t>
            </a:r>
          </a:p>
          <a:p>
            <a:pPr marL="0" indent="0" algn="just">
              <a:buNone/>
            </a:pPr>
            <a:r>
              <a:rPr lang="en-US" dirty="0"/>
              <a:t>Events that we conduct should be focused on what we have worked upon;  giving a greater participation and </a:t>
            </a:r>
            <a:r>
              <a:rPr lang="en-US" b="1" dirty="0"/>
              <a:t>raising a JOSH among learners</a:t>
            </a:r>
            <a:r>
              <a:rPr lang="en-US" dirty="0"/>
              <a:t>. </a:t>
            </a:r>
          </a:p>
        </p:txBody>
      </p:sp>
      <p:sp>
        <p:nvSpPr>
          <p:cNvPr id="7" name="Title 1">
            <a:extLst>
              <a:ext uri="{FF2B5EF4-FFF2-40B4-BE49-F238E27FC236}">
                <a16:creationId xmlns:a16="http://schemas.microsoft.com/office/drawing/2014/main" id="{0511DDA8-780D-4B9E-857C-0676A080989B}"/>
              </a:ext>
            </a:extLst>
          </p:cNvPr>
          <p:cNvSpPr>
            <a:spLocks noGrp="1"/>
          </p:cNvSpPr>
          <p:nvPr>
            <p:ph type="title"/>
          </p:nvPr>
        </p:nvSpPr>
        <p:spPr>
          <a:xfrm>
            <a:off x="252919" y="1123837"/>
            <a:ext cx="2947482" cy="4601183"/>
          </a:xfrm>
        </p:spPr>
        <p:txBody>
          <a:bodyPr>
            <a:normAutofit/>
          </a:bodyPr>
          <a:lstStyle/>
          <a:p>
            <a:r>
              <a:rPr lang="en-US" dirty="0"/>
              <a:t>Plan and Plot</a:t>
            </a:r>
            <a:br>
              <a:rPr lang="en-US" dirty="0"/>
            </a:br>
            <a:br>
              <a:rPr lang="en-US" dirty="0"/>
            </a:br>
            <a:r>
              <a:rPr lang="en-US" sz="2000" dirty="0"/>
              <a:t>Vision</a:t>
            </a:r>
            <a:br>
              <a:rPr lang="en-US" sz="2000" dirty="0"/>
            </a:br>
            <a:r>
              <a:rPr lang="en-US" sz="2000" dirty="0"/>
              <a:t>New Ideas</a:t>
            </a:r>
            <a:br>
              <a:rPr lang="en-US" sz="2000" dirty="0"/>
            </a:br>
            <a:r>
              <a:rPr lang="en-US" sz="2000" dirty="0"/>
              <a:t>Some</a:t>
            </a:r>
            <a:r>
              <a:rPr lang="en-US" sz="2000" b="1" dirty="0"/>
              <a:t> </a:t>
            </a:r>
            <a:r>
              <a:rPr lang="en-US" sz="2000" dirty="0"/>
              <a:t>Survey</a:t>
            </a:r>
            <a:br>
              <a:rPr lang="en-US" sz="2000" dirty="0"/>
            </a:br>
            <a:br>
              <a:rPr lang="en-US" sz="2000" dirty="0"/>
            </a:br>
            <a:r>
              <a:rPr lang="en-US" sz="2000" b="1" dirty="0"/>
              <a:t>Curriculum Prepare for individual chapter</a:t>
            </a:r>
            <a:r>
              <a:rPr lang="en-US" sz="2000" dirty="0"/>
              <a:t>.</a:t>
            </a:r>
            <a:br>
              <a:rPr lang="en-US" sz="2000" dirty="0"/>
            </a:br>
            <a:endParaRPr lang="en-US" dirty="0"/>
          </a:p>
        </p:txBody>
      </p:sp>
    </p:spTree>
    <p:extLst>
      <p:ext uri="{BB962C8B-B14F-4D97-AF65-F5344CB8AC3E}">
        <p14:creationId xmlns:p14="http://schemas.microsoft.com/office/powerpoint/2010/main" val="374643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40CA7C-ED61-48B1-B828-FF89B0AA26D3}"/>
              </a:ext>
            </a:extLst>
          </p:cNvPr>
          <p:cNvSpPr>
            <a:spLocks noGrp="1"/>
          </p:cNvSpPr>
          <p:nvPr>
            <p:ph idx="1"/>
          </p:nvPr>
        </p:nvSpPr>
        <p:spPr>
          <a:xfrm>
            <a:off x="3937000" y="4241800"/>
            <a:ext cx="7315200" cy="1790700"/>
          </a:xfrm>
        </p:spPr>
        <p:txBody>
          <a:bodyPr/>
          <a:lstStyle/>
          <a:p>
            <a:pPr marL="0" indent="0">
              <a:buNone/>
            </a:pPr>
            <a:endParaRPr lang="en-US" dirty="0"/>
          </a:p>
          <a:p>
            <a:pPr marL="0" indent="0">
              <a:buNone/>
            </a:pPr>
            <a:r>
              <a:rPr lang="en-US" dirty="0"/>
              <a:t>As we are going to raise the radius of our approach thru those phases. I’m expecting </a:t>
            </a:r>
            <a:r>
              <a:rPr lang="en-US" b="1" dirty="0"/>
              <a:t>an exponential growth in 2</a:t>
            </a:r>
            <a:r>
              <a:rPr lang="en-US" b="1" baseline="30000" dirty="0"/>
              <a:t>nd</a:t>
            </a:r>
            <a:r>
              <a:rPr lang="en-US" b="1" dirty="0"/>
              <a:t> and 3</a:t>
            </a:r>
            <a:r>
              <a:rPr lang="en-US" b="1" baseline="30000" dirty="0"/>
              <a:t>rd</a:t>
            </a:r>
            <a:r>
              <a:rPr lang="en-US" b="1" dirty="0"/>
              <a:t> stage and a relative algebraic one in the 1</a:t>
            </a:r>
            <a:r>
              <a:rPr lang="en-US" b="1" baseline="30000" dirty="0"/>
              <a:t>st</a:t>
            </a:r>
            <a:r>
              <a:rPr lang="en-US" b="1" dirty="0"/>
              <a:t> </a:t>
            </a:r>
            <a:r>
              <a:rPr lang="en-US" dirty="0"/>
              <a:t>one. </a:t>
            </a:r>
          </a:p>
        </p:txBody>
      </p:sp>
      <p:sp>
        <p:nvSpPr>
          <p:cNvPr id="4" name="Title 1">
            <a:extLst>
              <a:ext uri="{FF2B5EF4-FFF2-40B4-BE49-F238E27FC236}">
                <a16:creationId xmlns:a16="http://schemas.microsoft.com/office/drawing/2014/main" id="{9BE1A935-1E5E-481D-882F-4E5733CCDB4D}"/>
              </a:ext>
            </a:extLst>
          </p:cNvPr>
          <p:cNvSpPr>
            <a:spLocks noGrp="1"/>
          </p:cNvSpPr>
          <p:nvPr>
            <p:ph type="title"/>
          </p:nvPr>
        </p:nvSpPr>
        <p:spPr>
          <a:xfrm>
            <a:off x="252919" y="1123837"/>
            <a:ext cx="2947482" cy="4601183"/>
          </a:xfrm>
        </p:spPr>
        <p:txBody>
          <a:bodyPr>
            <a:normAutofit/>
          </a:bodyPr>
          <a:lstStyle/>
          <a:p>
            <a:r>
              <a:rPr lang="en-US" dirty="0"/>
              <a:t>Plan and Plot</a:t>
            </a:r>
            <a:br>
              <a:rPr lang="en-US" dirty="0"/>
            </a:br>
            <a:br>
              <a:rPr lang="en-US" dirty="0"/>
            </a:br>
            <a:r>
              <a:rPr lang="en-US" sz="2000" dirty="0"/>
              <a:t>How many </a:t>
            </a:r>
            <a:r>
              <a:rPr lang="en-US" sz="2000" b="1" dirty="0"/>
              <a:t>students you are going to impact</a:t>
            </a:r>
            <a:r>
              <a:rPr lang="en-US" sz="2000" dirty="0"/>
              <a:t> by your individual events</a:t>
            </a:r>
            <a:endParaRPr lang="en-US" dirty="0"/>
          </a:p>
        </p:txBody>
      </p:sp>
      <p:graphicFrame>
        <p:nvGraphicFramePr>
          <p:cNvPr id="10" name="Chart 9">
            <a:extLst>
              <a:ext uri="{FF2B5EF4-FFF2-40B4-BE49-F238E27FC236}">
                <a16:creationId xmlns:a16="http://schemas.microsoft.com/office/drawing/2014/main" id="{004FD71B-2D6A-4A00-87AB-CC2D7189E41E}"/>
              </a:ext>
            </a:extLst>
          </p:cNvPr>
          <p:cNvGraphicFramePr/>
          <p:nvPr>
            <p:extLst>
              <p:ext uri="{D42A27DB-BD31-4B8C-83A1-F6EECF244321}">
                <p14:modId xmlns:p14="http://schemas.microsoft.com/office/powerpoint/2010/main" val="1491136595"/>
              </p:ext>
            </p:extLst>
          </p:nvPr>
        </p:nvGraphicFramePr>
        <p:xfrm>
          <a:off x="4521200" y="977900"/>
          <a:ext cx="6146800" cy="36760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2993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DA15-DC97-4A9E-BC67-FDBFABBEE632}"/>
              </a:ext>
            </a:extLst>
          </p:cNvPr>
          <p:cNvSpPr>
            <a:spLocks noGrp="1"/>
          </p:cNvSpPr>
          <p:nvPr>
            <p:ph type="title"/>
          </p:nvPr>
        </p:nvSpPr>
        <p:spPr>
          <a:xfrm>
            <a:off x="185739" y="1123837"/>
            <a:ext cx="3009018" cy="4601183"/>
          </a:xfrm>
        </p:spPr>
        <p:txBody>
          <a:bodyPr>
            <a:normAutofit/>
          </a:bodyPr>
          <a:lstStyle/>
          <a:p>
            <a:r>
              <a:rPr lang="en-US" dirty="0"/>
              <a:t>Social Media Outreach Plan</a:t>
            </a:r>
            <a:br>
              <a:rPr lang="en-US" dirty="0"/>
            </a:br>
            <a:br>
              <a:rPr lang="en-US" dirty="0"/>
            </a:br>
            <a:r>
              <a:rPr lang="en-US" sz="2000" b="1" dirty="0"/>
              <a:t>Social Media Strategies</a:t>
            </a:r>
            <a:br>
              <a:rPr lang="en-US" sz="2000" b="1" dirty="0"/>
            </a:br>
            <a:r>
              <a:rPr lang="en-US" sz="2000" b="1" dirty="0"/>
              <a:t>Content</a:t>
            </a:r>
            <a:r>
              <a:rPr lang="en-US" sz="2000" dirty="0"/>
              <a:t> </a:t>
            </a:r>
            <a:br>
              <a:rPr lang="en-US" sz="2000" dirty="0"/>
            </a:br>
            <a:br>
              <a:rPr lang="en-US" sz="2000" dirty="0"/>
            </a:br>
            <a:r>
              <a:rPr lang="en-US" sz="2000" dirty="0"/>
              <a:t>Designing </a:t>
            </a:r>
            <a:br>
              <a:rPr lang="en-US" sz="2000" dirty="0"/>
            </a:br>
            <a:r>
              <a:rPr lang="en-US" sz="2000" dirty="0"/>
              <a:t>Digital technology to promote your events</a:t>
            </a:r>
          </a:p>
        </p:txBody>
      </p:sp>
      <p:sp>
        <p:nvSpPr>
          <p:cNvPr id="3" name="Content Placeholder 2">
            <a:extLst>
              <a:ext uri="{FF2B5EF4-FFF2-40B4-BE49-F238E27FC236}">
                <a16:creationId xmlns:a16="http://schemas.microsoft.com/office/drawing/2014/main" id="{A4DEC081-E048-4125-9E39-2A565AD0ED18}"/>
              </a:ext>
            </a:extLst>
          </p:cNvPr>
          <p:cNvSpPr>
            <a:spLocks noGrp="1"/>
          </p:cNvSpPr>
          <p:nvPr>
            <p:ph idx="1"/>
          </p:nvPr>
        </p:nvSpPr>
        <p:spPr/>
        <p:txBody>
          <a:bodyPr>
            <a:normAutofit/>
          </a:bodyPr>
          <a:lstStyle/>
          <a:p>
            <a:pPr marL="0" indent="0">
              <a:buNone/>
            </a:pPr>
            <a:r>
              <a:rPr lang="en-US" sz="2200" b="1" dirty="0"/>
              <a:t>Social Media Strategy</a:t>
            </a:r>
          </a:p>
          <a:p>
            <a:pPr marL="0" indent="0" algn="just">
              <a:buNone/>
            </a:pPr>
            <a:br>
              <a:rPr lang="en-US" sz="1800" b="1" dirty="0"/>
            </a:br>
            <a:r>
              <a:rPr lang="en-US" sz="1800" dirty="0"/>
              <a:t>Initially </a:t>
            </a:r>
            <a:r>
              <a:rPr lang="en-US" sz="1800" b="1" dirty="0"/>
              <a:t>we will start to reach out with resources that are already here </a:t>
            </a:r>
            <a:r>
              <a:rPr lang="en-US" sz="1800" dirty="0"/>
              <a:t>like Technical Club’s IG, FB and LI pages. Once we are about at the end of first Stage, say </a:t>
            </a:r>
            <a:r>
              <a:rPr lang="en-US" sz="1800" b="1" dirty="0"/>
              <a:t>by 30 days </a:t>
            </a:r>
            <a:r>
              <a:rPr lang="en-US" sz="1800" dirty="0"/>
              <a:t>we will be having </a:t>
            </a:r>
            <a:r>
              <a:rPr lang="en-US" sz="1800" b="1" dirty="0"/>
              <a:t>a specialized team of about 20 </a:t>
            </a:r>
            <a:r>
              <a:rPr lang="en-US" sz="1800" dirty="0"/>
              <a:t>hard working men and women. This would be </a:t>
            </a:r>
            <a:r>
              <a:rPr lang="en-US" sz="1800" b="1" dirty="0"/>
              <a:t>a good time to take wings </a:t>
            </a:r>
            <a:r>
              <a:rPr lang="en-US" sz="1800" dirty="0"/>
              <a:t>and </a:t>
            </a:r>
            <a:r>
              <a:rPr lang="en-US" sz="1800" b="1" dirty="0"/>
              <a:t>setup our dedicated pages</a:t>
            </a:r>
            <a:r>
              <a:rPr lang="en-US" sz="1800" dirty="0"/>
              <a:t>. Although we would be working in association with clubs from different colleges until mid of 3</a:t>
            </a:r>
            <a:r>
              <a:rPr lang="en-US" sz="1800" baseline="30000" dirty="0"/>
              <a:t>rd</a:t>
            </a:r>
            <a:r>
              <a:rPr lang="en-US" sz="1800" dirty="0"/>
              <a:t> stage. </a:t>
            </a:r>
            <a:br>
              <a:rPr lang="en-US" sz="1800" dirty="0"/>
            </a:br>
            <a:endParaRPr lang="en-US" sz="1800" b="1" dirty="0"/>
          </a:p>
          <a:p>
            <a:pPr marL="0" indent="0">
              <a:buNone/>
            </a:pPr>
            <a:r>
              <a:rPr lang="en-US" sz="2200" b="1" dirty="0"/>
              <a:t>Content</a:t>
            </a:r>
          </a:p>
          <a:p>
            <a:pPr marL="0" indent="0" algn="just">
              <a:buNone/>
            </a:pPr>
            <a:r>
              <a:rPr lang="en-US" sz="1800" dirty="0"/>
              <a:t>Content creation would be something of </a:t>
            </a:r>
            <a:r>
              <a:rPr lang="en-US" sz="1800" b="1" dirty="0"/>
              <a:t>very consistent </a:t>
            </a:r>
            <a:r>
              <a:rPr lang="en-US" sz="1800" dirty="0"/>
              <a:t>nature. We would be maintaining </a:t>
            </a:r>
            <a:r>
              <a:rPr lang="en-US" sz="1800" b="1" dirty="0"/>
              <a:t>a local blog for Patna</a:t>
            </a:r>
            <a:r>
              <a:rPr lang="en-US" sz="1800" dirty="0"/>
              <a:t>, Bihar region; where developers can contribute, these contents would be then </a:t>
            </a:r>
            <a:r>
              <a:rPr lang="en-US" sz="1800" b="1" dirty="0"/>
              <a:t>shared over IG, FB and LI</a:t>
            </a:r>
            <a:r>
              <a:rPr lang="en-US" sz="1800" dirty="0"/>
              <a:t>. We could also host </a:t>
            </a:r>
            <a:r>
              <a:rPr lang="en-US" sz="1800" b="1" dirty="0"/>
              <a:t>Technical Writing Completion </a:t>
            </a:r>
            <a:r>
              <a:rPr lang="en-US" sz="1800" dirty="0"/>
              <a:t>and post those content here and on LI as well.</a:t>
            </a:r>
          </a:p>
        </p:txBody>
      </p:sp>
    </p:spTree>
    <p:extLst>
      <p:ext uri="{BB962C8B-B14F-4D97-AF65-F5344CB8AC3E}">
        <p14:creationId xmlns:p14="http://schemas.microsoft.com/office/powerpoint/2010/main" val="216211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DA15-DC97-4A9E-BC67-FDBFABBEE632}"/>
              </a:ext>
            </a:extLst>
          </p:cNvPr>
          <p:cNvSpPr>
            <a:spLocks noGrp="1"/>
          </p:cNvSpPr>
          <p:nvPr>
            <p:ph type="title"/>
          </p:nvPr>
        </p:nvSpPr>
        <p:spPr>
          <a:xfrm>
            <a:off x="185738" y="1123837"/>
            <a:ext cx="3100387" cy="4601183"/>
          </a:xfrm>
        </p:spPr>
        <p:txBody>
          <a:bodyPr>
            <a:normAutofit/>
          </a:bodyPr>
          <a:lstStyle/>
          <a:p>
            <a:r>
              <a:rPr lang="en-US" dirty="0"/>
              <a:t>Social Media Outreach Plan</a:t>
            </a:r>
            <a:br>
              <a:rPr lang="en-US" dirty="0"/>
            </a:br>
            <a:br>
              <a:rPr lang="en-US" dirty="0"/>
            </a:br>
            <a:r>
              <a:rPr lang="en-US" sz="2000" dirty="0"/>
              <a:t>Social Media Strategies</a:t>
            </a:r>
            <a:br>
              <a:rPr lang="en-US" sz="2000" dirty="0"/>
            </a:br>
            <a:r>
              <a:rPr lang="en-US" sz="2000" dirty="0"/>
              <a:t>Content </a:t>
            </a:r>
            <a:br>
              <a:rPr lang="en-US" sz="2000" dirty="0"/>
            </a:br>
            <a:br>
              <a:rPr lang="en-US" sz="2000" dirty="0"/>
            </a:br>
            <a:r>
              <a:rPr lang="en-US" sz="2000" b="1" dirty="0"/>
              <a:t>Designing </a:t>
            </a:r>
            <a:br>
              <a:rPr lang="en-US" sz="2000" b="1" dirty="0"/>
            </a:br>
            <a:r>
              <a:rPr lang="en-US" sz="2000" b="1" dirty="0"/>
              <a:t>Digital technology to promote your events</a:t>
            </a:r>
          </a:p>
        </p:txBody>
      </p:sp>
      <p:sp>
        <p:nvSpPr>
          <p:cNvPr id="3" name="Content Placeholder 2">
            <a:extLst>
              <a:ext uri="{FF2B5EF4-FFF2-40B4-BE49-F238E27FC236}">
                <a16:creationId xmlns:a16="http://schemas.microsoft.com/office/drawing/2014/main" id="{A4DEC081-E048-4125-9E39-2A565AD0ED18}"/>
              </a:ext>
            </a:extLst>
          </p:cNvPr>
          <p:cNvSpPr>
            <a:spLocks noGrp="1"/>
          </p:cNvSpPr>
          <p:nvPr>
            <p:ph idx="1"/>
          </p:nvPr>
        </p:nvSpPr>
        <p:spPr>
          <a:xfrm>
            <a:off x="3869268" y="864108"/>
            <a:ext cx="7484532" cy="5120640"/>
          </a:xfrm>
        </p:spPr>
        <p:txBody>
          <a:bodyPr>
            <a:normAutofit/>
          </a:bodyPr>
          <a:lstStyle/>
          <a:p>
            <a:pPr marL="0" indent="0">
              <a:buNone/>
            </a:pPr>
            <a:r>
              <a:rPr lang="en-US" sz="2200" b="1" dirty="0"/>
              <a:t>Design</a:t>
            </a:r>
            <a:br>
              <a:rPr lang="en-US" sz="1800" b="1" dirty="0"/>
            </a:br>
            <a:br>
              <a:rPr lang="en-US" sz="1800" b="1" dirty="0"/>
            </a:br>
            <a:r>
              <a:rPr lang="en-US" sz="1800" dirty="0"/>
              <a:t>End product is all that matters to users! Well actually, I’m not that skillful at Adobe. And I personally prefer to use Canva and Publisher for designs. And yes, if at the end of some hard work its just the output that matters. So, we will be </a:t>
            </a:r>
            <a:r>
              <a:rPr lang="en-US" sz="1800" b="1" dirty="0"/>
              <a:t>using tools that are freely available</a:t>
            </a:r>
            <a:r>
              <a:rPr lang="en-US" sz="1800" dirty="0"/>
              <a:t>. And </a:t>
            </a:r>
            <a:r>
              <a:rPr lang="en-US" sz="1800" b="1" dirty="0"/>
              <a:t>releasing an infographic every week</a:t>
            </a:r>
            <a:r>
              <a:rPr lang="en-US" sz="1800" dirty="0"/>
              <a:t> would be a concern as well.</a:t>
            </a:r>
            <a:br>
              <a:rPr lang="en-US" sz="1800" dirty="0"/>
            </a:br>
            <a:endParaRPr lang="en-US" sz="1800" b="1" dirty="0"/>
          </a:p>
          <a:p>
            <a:pPr marL="0" indent="0">
              <a:buNone/>
            </a:pPr>
            <a:r>
              <a:rPr lang="en-US" sz="2200" b="1" dirty="0"/>
              <a:t>Digital technology to promote your events</a:t>
            </a:r>
          </a:p>
          <a:p>
            <a:r>
              <a:rPr lang="en-US" sz="1800" dirty="0"/>
              <a:t>We are in contact with admins of Facebook </a:t>
            </a:r>
            <a:r>
              <a:rPr lang="en-US" sz="1800" b="1" dirty="0"/>
              <a:t>Groups</a:t>
            </a:r>
            <a:r>
              <a:rPr lang="en-US" sz="1800" dirty="0"/>
              <a:t> like </a:t>
            </a:r>
            <a:r>
              <a:rPr lang="en-US" sz="1800" dirty="0" err="1"/>
              <a:t>Patnaites</a:t>
            </a:r>
            <a:r>
              <a:rPr lang="en-US" sz="1800" dirty="0"/>
              <a:t>.</a:t>
            </a:r>
          </a:p>
          <a:p>
            <a:r>
              <a:rPr lang="en-US" sz="1800" dirty="0"/>
              <a:t>Geo and Hash </a:t>
            </a:r>
            <a:r>
              <a:rPr lang="en-US" sz="1800" b="1" dirty="0"/>
              <a:t>tags</a:t>
            </a:r>
            <a:r>
              <a:rPr lang="en-US" sz="1800" dirty="0"/>
              <a:t> of regional interest on Instagram</a:t>
            </a:r>
          </a:p>
          <a:p>
            <a:r>
              <a:rPr lang="en-US" sz="1800" dirty="0"/>
              <a:t>Lets Keep LinkedIn unbounded</a:t>
            </a:r>
          </a:p>
          <a:p>
            <a:r>
              <a:rPr lang="en-US" sz="1800" dirty="0"/>
              <a:t>Will stay </a:t>
            </a:r>
            <a:r>
              <a:rPr lang="en-US" sz="1800" b="1" dirty="0"/>
              <a:t>digital unless we can return to campus and move with freely</a:t>
            </a:r>
            <a:r>
              <a:rPr lang="en-US" sz="1800" dirty="0"/>
              <a:t>.</a:t>
            </a:r>
          </a:p>
        </p:txBody>
      </p:sp>
    </p:spTree>
    <p:extLst>
      <p:ext uri="{BB962C8B-B14F-4D97-AF65-F5344CB8AC3E}">
        <p14:creationId xmlns:p14="http://schemas.microsoft.com/office/powerpoint/2010/main" val="364178432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196</TotalTime>
  <Words>860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Corbel</vt:lpstr>
      <vt:lpstr>Wingdings 2</vt:lpstr>
      <vt:lpstr>Frame</vt:lpstr>
      <vt:lpstr>Girlscript  Chapter Lead</vt:lpstr>
      <vt:lpstr>Plan and Plot  Vision New Ideas  Some Survey Curriculum Prepare for individual chapter. </vt:lpstr>
      <vt:lpstr>Plan and Plot  Vision  New Ideas  Some Survey  Curriculum Prepare for individual chapter. </vt:lpstr>
      <vt:lpstr>Plan and Plot  Vision  New Ideas  Some Survey Curriculum Prepare for individual chapter. </vt:lpstr>
      <vt:lpstr>Plan and Plot  Vision  New Ideas  Some Survey  Curriculum Prepare for individual chapter </vt:lpstr>
      <vt:lpstr>Plan and Plot  Vision New Ideas Some Survey  Curriculum Prepare for individual chapter. </vt:lpstr>
      <vt:lpstr>Plan and Plot  How many students you are going to impact by your individual events</vt:lpstr>
      <vt:lpstr>Social Media Outreach Plan  Social Media Strategies Content   Designing  Digital technology to promote your events</vt:lpstr>
      <vt:lpstr>Social Media Outreach Plan  Social Media Strategies Content   Designing  Digital technology to promote your events</vt:lpstr>
      <vt:lpstr>Team Management  Management Campus outreach program</vt:lpstr>
      <vt:lpstr>Anything Else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Girlscript  Chapter Lead</dc:title>
  <dc:creator>Sarthak</dc:creator>
  <cp:lastModifiedBy>Sarthak</cp:lastModifiedBy>
  <cp:revision>22</cp:revision>
  <dcterms:created xsi:type="dcterms:W3CDTF">2020-05-19T13:32:52Z</dcterms:created>
  <dcterms:modified xsi:type="dcterms:W3CDTF">2020-05-19T16:56:12Z</dcterms:modified>
</cp:coreProperties>
</file>