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64" r:id="rId3"/>
    <p:sldId id="266" r:id="rId4"/>
    <p:sldId id="265" r:id="rId5"/>
    <p:sldId id="267" r:id="rId6"/>
    <p:sldId id="262" r:id="rId7"/>
    <p:sldId id="258" r:id="rId8"/>
    <p:sldId id="259" r:id="rId9"/>
    <p:sldId id="260"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726" y="5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5218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22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935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49614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258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0100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5916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1373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5000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896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267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47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306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61BEF0D-F0BB-DE4B-95CE-6DB70DBA9567}" type="datetimeFigureOut">
              <a:rPr lang="en-US" smtClean="0"/>
              <a:pPr/>
              <a:t>6/5/2020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91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61BEF0D-F0BB-DE4B-95CE-6DB70DBA9567}" type="datetimeFigureOut">
              <a:rPr lang="en-US" smtClean="0"/>
              <a:pPr/>
              <a:t>6/5/2020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2241317"/>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1B21-694D-4A09-BE54-258E910BDE0B}"/>
              </a:ext>
            </a:extLst>
          </p:cNvPr>
          <p:cNvSpPr>
            <a:spLocks noGrp="1"/>
          </p:cNvSpPr>
          <p:nvPr>
            <p:ph type="ctrTitle"/>
          </p:nvPr>
        </p:nvSpPr>
        <p:spPr/>
        <p:txBody>
          <a:bodyPr>
            <a:normAutofit/>
            <a:scene3d>
              <a:camera prst="orthographicFront"/>
              <a:lightRig rig="threePt" dir="t"/>
            </a:scene3d>
            <a:sp3d extrusionH="57150">
              <a:bevelT w="50800" h="38100" prst="riblet"/>
            </a:sp3d>
          </a:bodyPr>
          <a:lstStyle/>
          <a:p>
            <a:r>
              <a:rPr lang="en-US" sz="6000" dirty="0"/>
              <a:t>INTELLIGENT </a:t>
            </a:r>
            <a:br>
              <a:rPr lang="en-US" sz="6000" dirty="0"/>
            </a:br>
            <a:r>
              <a:rPr lang="en-US" sz="6000" dirty="0"/>
              <a:t>INSTRUMENTATION ASSIGNMENT</a:t>
            </a:r>
          </a:p>
        </p:txBody>
      </p:sp>
      <p:sp>
        <p:nvSpPr>
          <p:cNvPr id="3" name="Subtitle 2">
            <a:extLst>
              <a:ext uri="{FF2B5EF4-FFF2-40B4-BE49-F238E27FC236}">
                <a16:creationId xmlns:a16="http://schemas.microsoft.com/office/drawing/2014/main" id="{5DA0A442-63A5-4228-9991-83F2EF095A6F}"/>
              </a:ext>
            </a:extLst>
          </p:cNvPr>
          <p:cNvSpPr>
            <a:spLocks noGrp="1"/>
          </p:cNvSpPr>
          <p:nvPr>
            <p:ph type="subTitle" idx="1"/>
          </p:nvPr>
        </p:nvSpPr>
        <p:spPr>
          <a:xfrm>
            <a:off x="810001" y="5280846"/>
            <a:ext cx="10572000" cy="738953"/>
          </a:xfrm>
        </p:spPr>
        <p:txBody>
          <a:bodyPr>
            <a:noAutofit/>
          </a:bodyPr>
          <a:lstStyle/>
          <a:p>
            <a:pPr algn="r"/>
            <a:r>
              <a:rPr lang="en-US" sz="2400" dirty="0">
                <a:solidFill>
                  <a:schemeClr val="accent1"/>
                </a:solidFill>
                <a:latin typeface="LCDMono2" panose="00000409000000000000" pitchFamily="49" charset="0"/>
              </a:rPr>
              <a:t>Name: </a:t>
            </a:r>
            <a:r>
              <a:rPr lang="en-US" sz="3200" dirty="0">
                <a:solidFill>
                  <a:schemeClr val="accent1"/>
                </a:solidFill>
                <a:latin typeface="LCDMono2" panose="00000409000000000000" pitchFamily="49" charset="0"/>
              </a:rPr>
              <a:t>S</a:t>
            </a:r>
            <a:r>
              <a:rPr lang="en-US" sz="2400" dirty="0">
                <a:solidFill>
                  <a:schemeClr val="accent1"/>
                </a:solidFill>
                <a:latin typeface="LCDMono2" panose="00000409000000000000" pitchFamily="49" charset="0"/>
              </a:rPr>
              <a:t>arthak</a:t>
            </a:r>
            <a:r>
              <a:rPr lang="en-US" sz="2800" dirty="0">
                <a:solidFill>
                  <a:schemeClr val="accent1"/>
                </a:solidFill>
                <a:latin typeface="LCDMono2" panose="00000409000000000000" pitchFamily="49" charset="0"/>
              </a:rPr>
              <a:t> </a:t>
            </a:r>
            <a:r>
              <a:rPr lang="en-US" sz="3200" dirty="0">
                <a:solidFill>
                  <a:schemeClr val="accent1"/>
                </a:solidFill>
                <a:latin typeface="LCDMono2" panose="00000409000000000000" pitchFamily="49" charset="0"/>
              </a:rPr>
              <a:t>K</a:t>
            </a:r>
            <a:r>
              <a:rPr lang="en-US" sz="2400" dirty="0">
                <a:solidFill>
                  <a:schemeClr val="accent1"/>
                </a:solidFill>
                <a:latin typeface="LCDMono2" panose="00000409000000000000" pitchFamily="49" charset="0"/>
              </a:rPr>
              <a:t>umar		Roll No.: BE/15</a:t>
            </a:r>
            <a:r>
              <a:rPr lang="en-US" sz="3200" dirty="0">
                <a:solidFill>
                  <a:schemeClr val="accent1"/>
                </a:solidFill>
                <a:latin typeface="LCDMono2" panose="00000409000000000000" pitchFamily="49" charset="0"/>
              </a:rPr>
              <a:t>032</a:t>
            </a:r>
            <a:r>
              <a:rPr lang="en-US" sz="2400" dirty="0">
                <a:solidFill>
                  <a:schemeClr val="accent1"/>
                </a:solidFill>
                <a:latin typeface="LCDMono2" panose="00000409000000000000" pitchFamily="49" charset="0"/>
              </a:rPr>
              <a:t>/17</a:t>
            </a:r>
          </a:p>
          <a:p>
            <a:pPr algn="r"/>
            <a:endParaRPr lang="en-US" sz="2400" dirty="0">
              <a:solidFill>
                <a:schemeClr val="accent1"/>
              </a:solidFill>
              <a:latin typeface="Cabin Sketch" panose="020B0503050202020004" pitchFamily="34" charset="0"/>
            </a:endParaRPr>
          </a:p>
        </p:txBody>
      </p:sp>
    </p:spTree>
    <p:extLst>
      <p:ext uri="{BB962C8B-B14F-4D97-AF65-F5344CB8AC3E}">
        <p14:creationId xmlns:p14="http://schemas.microsoft.com/office/powerpoint/2010/main" val="43775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536B-E0D9-4561-A7FD-66BB5BB2F68E}"/>
              </a:ext>
            </a:extLst>
          </p:cNvPr>
          <p:cNvSpPr txBox="1">
            <a:spLocks/>
          </p:cNvSpPr>
          <p:nvPr/>
        </p:nvSpPr>
        <p:spPr>
          <a:xfrm>
            <a:off x="595086" y="203200"/>
            <a:ext cx="6096000" cy="589972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b="0" dirty="0">
              <a:latin typeface="Bradley Hand ITC" panose="03070402050302030203" pitchFamily="66" charset="0"/>
            </a:endParaRPr>
          </a:p>
          <a:p>
            <a:r>
              <a:rPr lang="en-US" sz="2000" b="0" dirty="0">
                <a:latin typeface="Bradley Hand ITC" panose="03070402050302030203" pitchFamily="66" charset="0"/>
              </a:rPr>
              <a:t>The scan cycle consists of three steps: </a:t>
            </a:r>
            <a:br>
              <a:rPr lang="en-US" sz="2000" b="0" dirty="0">
                <a:latin typeface="Bradley Hand ITC" panose="03070402050302030203" pitchFamily="66" charset="0"/>
              </a:rPr>
            </a:br>
            <a:endParaRPr lang="en-US" sz="2000" b="0" dirty="0">
              <a:latin typeface="Bradley Hand ITC" panose="03070402050302030203" pitchFamily="66" charset="0"/>
            </a:endParaRPr>
          </a:p>
          <a:p>
            <a:pPr marL="342900" indent="-342900">
              <a:buFont typeface="Wingdings" panose="05000000000000000000" pitchFamily="2" charset="2"/>
              <a:buChar char="Ø"/>
            </a:pPr>
            <a:r>
              <a:rPr lang="en-US" sz="2000" dirty="0">
                <a:latin typeface="Bradley Hand ITC" panose="03070402050302030203" pitchFamily="66" charset="0"/>
              </a:rPr>
              <a:t>Input Scan</a:t>
            </a:r>
            <a:r>
              <a:rPr lang="en-US" sz="2000" b="0" dirty="0">
                <a:latin typeface="Bradley Hand ITC" panose="03070402050302030203" pitchFamily="66" charset="0"/>
              </a:rPr>
              <a:t>: </a:t>
            </a:r>
            <a:br>
              <a:rPr lang="en-US" sz="2000" b="0" dirty="0">
                <a:latin typeface="Bradley Hand ITC" panose="03070402050302030203" pitchFamily="66" charset="0"/>
              </a:rPr>
            </a:br>
            <a:r>
              <a:rPr lang="en-US" sz="2000" b="0" dirty="0">
                <a:latin typeface="Bradley Hand ITC" panose="03070402050302030203" pitchFamily="66" charset="0"/>
              </a:rPr>
              <a:t>A simple way of looking at this is the PLC takes a snapshot of the inputs and solves the logic. The </a:t>
            </a:r>
            <a:r>
              <a:rPr lang="en-US" sz="2000" dirty="0">
                <a:latin typeface="Bradley Hand ITC" panose="03070402050302030203" pitchFamily="66" charset="0"/>
              </a:rPr>
              <a:t>PLC looks at each input card to determine if it is on or off and saves this information in a data table for use in the next step</a:t>
            </a:r>
            <a:r>
              <a:rPr lang="en-US" sz="2000" b="0" dirty="0">
                <a:latin typeface="Bradley Hand ITC" panose="03070402050302030203" pitchFamily="66" charset="0"/>
              </a:rPr>
              <a:t>. This makes the process faster and avoids cases where an input changes from the start to the end of the program. </a:t>
            </a:r>
            <a:br>
              <a:rPr lang="en-US" sz="2000" b="0" dirty="0">
                <a:latin typeface="Bradley Hand ITC" panose="03070402050302030203" pitchFamily="66" charset="0"/>
              </a:rPr>
            </a:br>
            <a:endParaRPr lang="en-US" sz="2000" b="0" dirty="0">
              <a:latin typeface="Bradley Hand ITC" panose="03070402050302030203" pitchFamily="66" charset="0"/>
            </a:endParaRPr>
          </a:p>
          <a:p>
            <a:pPr marL="342900" indent="-342900">
              <a:buFont typeface="Wingdings" panose="05000000000000000000" pitchFamily="2" charset="2"/>
              <a:buChar char="Ø"/>
            </a:pPr>
            <a:r>
              <a:rPr lang="en-US" sz="2000" dirty="0">
                <a:latin typeface="Bradley Hand ITC" panose="03070402050302030203" pitchFamily="66" charset="0"/>
              </a:rPr>
              <a:t>Execute Program (or Logic Execution)</a:t>
            </a:r>
            <a:r>
              <a:rPr lang="en-US" sz="2000" b="0" dirty="0">
                <a:latin typeface="Bradley Hand ITC" panose="03070402050302030203" pitchFamily="66" charset="0"/>
              </a:rPr>
              <a:t>: </a:t>
            </a:r>
            <a:br>
              <a:rPr lang="en-US" sz="2000" b="0" dirty="0">
                <a:latin typeface="Bradley Hand ITC" panose="03070402050302030203" pitchFamily="66" charset="0"/>
              </a:rPr>
            </a:br>
            <a:r>
              <a:rPr lang="en-US" sz="2000" b="0" dirty="0">
                <a:latin typeface="Bradley Hand ITC" panose="03070402050302030203" pitchFamily="66" charset="0"/>
              </a:rPr>
              <a:t>The PLC executes a program </a:t>
            </a:r>
            <a:r>
              <a:rPr lang="en-US" sz="2000" dirty="0">
                <a:latin typeface="Bradley Hand ITC" panose="03070402050302030203" pitchFamily="66" charset="0"/>
              </a:rPr>
              <a:t>one instruction at a time using</a:t>
            </a:r>
            <a:r>
              <a:rPr lang="en-US" sz="2000" b="0" dirty="0">
                <a:latin typeface="Bradley Hand ITC" panose="03070402050302030203" pitchFamily="66" charset="0"/>
              </a:rPr>
              <a:t> only the memory copy of the inputs the ladder logic program. For example, the program has the first input as on, since the PLC knows which inputs are on/off from the previous step it will be able to decide whether the first output should be turned on. </a:t>
            </a:r>
          </a:p>
        </p:txBody>
      </p:sp>
      <p:sp>
        <p:nvSpPr>
          <p:cNvPr id="3" name="Title 1">
            <a:extLst>
              <a:ext uri="{FF2B5EF4-FFF2-40B4-BE49-F238E27FC236}">
                <a16:creationId xmlns:a16="http://schemas.microsoft.com/office/drawing/2014/main" id="{36A488C7-0AB9-45D4-A488-F8998B35EA9F}"/>
              </a:ext>
            </a:extLst>
          </p:cNvPr>
          <p:cNvSpPr txBox="1">
            <a:spLocks/>
          </p:cNvSpPr>
          <p:nvPr/>
        </p:nvSpPr>
        <p:spPr>
          <a:xfrm>
            <a:off x="7068458" y="740227"/>
            <a:ext cx="4252685" cy="3512289"/>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b="0" dirty="0">
              <a:latin typeface="Bradley Hand ITC" panose="03070402050302030203" pitchFamily="66" charset="0"/>
            </a:endParaRPr>
          </a:p>
          <a:p>
            <a:pPr marL="342900" indent="-342900">
              <a:buFont typeface="Wingdings" panose="05000000000000000000" pitchFamily="2" charset="2"/>
              <a:buChar char="Ø"/>
            </a:pPr>
            <a:r>
              <a:rPr lang="en-US" sz="2000" dirty="0">
                <a:latin typeface="Bradley Hand ITC" panose="03070402050302030203" pitchFamily="66" charset="0"/>
              </a:rPr>
              <a:t>Output Scan</a:t>
            </a:r>
            <a:r>
              <a:rPr lang="en-US" sz="2000" b="0" dirty="0">
                <a:latin typeface="Bradley Hand ITC" panose="03070402050302030203" pitchFamily="66" charset="0"/>
              </a:rPr>
              <a:t>: When </a:t>
            </a:r>
            <a:r>
              <a:rPr lang="en-US" sz="2000" dirty="0">
                <a:latin typeface="Bradley Hand ITC" panose="03070402050302030203" pitchFamily="66" charset="0"/>
              </a:rPr>
              <a:t>the ladder scan completes, the outputs are updated using the temporary values in memory</a:t>
            </a:r>
            <a:r>
              <a:rPr lang="en-US" sz="2000" b="0" dirty="0">
                <a:latin typeface="Bradley Hand ITC" panose="03070402050302030203" pitchFamily="66" charset="0"/>
              </a:rPr>
              <a:t>. The PLC updates the status of the outputs based on which inputs were on during the first step and the results of executing a program during the second step. The PLC now restarts the process by starting a self-check for faults. </a:t>
            </a:r>
          </a:p>
        </p:txBody>
      </p:sp>
      <p:sp>
        <p:nvSpPr>
          <p:cNvPr id="4" name="Title 1">
            <a:extLst>
              <a:ext uri="{FF2B5EF4-FFF2-40B4-BE49-F238E27FC236}">
                <a16:creationId xmlns:a16="http://schemas.microsoft.com/office/drawing/2014/main" id="{9DAD9D0C-A1FC-433A-A113-532A9F32E6A3}"/>
              </a:ext>
            </a:extLst>
          </p:cNvPr>
          <p:cNvSpPr txBox="1">
            <a:spLocks/>
          </p:cNvSpPr>
          <p:nvPr/>
        </p:nvSpPr>
        <p:spPr>
          <a:xfrm>
            <a:off x="8026400" y="5748187"/>
            <a:ext cx="3294743" cy="4621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Bradley Hand ITC" panose="03070402050302030203" pitchFamily="66" charset="0"/>
              </a:rPr>
              <a:t>SGPA of 5</a:t>
            </a:r>
            <a:r>
              <a:rPr lang="en-US" sz="2400" baseline="30000" dirty="0">
                <a:latin typeface="Bradley Hand ITC" panose="03070402050302030203" pitchFamily="66" charset="0"/>
              </a:rPr>
              <a:t>TH</a:t>
            </a:r>
            <a:r>
              <a:rPr lang="en-US" sz="2400" dirty="0">
                <a:latin typeface="Bradley Hand ITC" panose="03070402050302030203" pitchFamily="66" charset="0"/>
              </a:rPr>
              <a:t> SEM : 7.6</a:t>
            </a:r>
          </a:p>
        </p:txBody>
      </p:sp>
    </p:spTree>
    <p:extLst>
      <p:ext uri="{BB962C8B-B14F-4D97-AF65-F5344CB8AC3E}">
        <p14:creationId xmlns:p14="http://schemas.microsoft.com/office/powerpoint/2010/main" val="371161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CD61-FDA0-4898-89A2-DB1800F63207}"/>
              </a:ext>
            </a:extLst>
          </p:cNvPr>
          <p:cNvSpPr>
            <a:spLocks noGrp="1"/>
          </p:cNvSpPr>
          <p:nvPr>
            <p:ph type="title"/>
          </p:nvPr>
        </p:nvSpPr>
        <p:spPr>
          <a:xfrm>
            <a:off x="684212" y="2312377"/>
            <a:ext cx="3829731" cy="3921165"/>
          </a:xfrm>
        </p:spPr>
        <p:txBody>
          <a:bodyPr>
            <a:noAutofit/>
          </a:bodyPr>
          <a:lstStyle/>
          <a:p>
            <a:r>
              <a:rPr lang="en-US" sz="2000" dirty="0">
                <a:latin typeface="Bradley Hand ITC" panose="03070402050302030203" pitchFamily="66" charset="0"/>
              </a:rPr>
              <a:t>Neural Networks </a:t>
            </a:r>
            <a:r>
              <a:rPr lang="en-US" sz="2000" b="0" dirty="0">
                <a:latin typeface="Bradley Hand ITC" panose="03070402050302030203" pitchFamily="66" charset="0"/>
              </a:rPr>
              <a:t>are parallel computing devices, which is basically an attempt to make a computer model of the brain. The main objective is to develop a system </a:t>
            </a:r>
            <a:r>
              <a:rPr lang="en-US" sz="2000" b="0" u="sng" dirty="0">
                <a:latin typeface="Bradley Hand ITC" panose="03070402050302030203" pitchFamily="66" charset="0"/>
              </a:rPr>
              <a:t>to perform various computational tasks faster than the traditional systems</a:t>
            </a:r>
            <a:r>
              <a:rPr lang="en-US" sz="2000" b="0" dirty="0">
                <a:latin typeface="Bradley Hand ITC" panose="03070402050302030203" pitchFamily="66" charset="0"/>
              </a:rPr>
              <a:t>. These tasks include pattern recognition and classification, approximation, optimization, and data clustering. </a:t>
            </a:r>
            <a:endParaRPr lang="en-US" sz="2000" b="0" cap="none" dirty="0">
              <a:latin typeface="Bradley Hand ITC" panose="03070402050302030203" pitchFamily="66" charset="0"/>
            </a:endParaRPr>
          </a:p>
        </p:txBody>
      </p:sp>
      <p:sp>
        <p:nvSpPr>
          <p:cNvPr id="3" name="Content Placeholder 2">
            <a:extLst>
              <a:ext uri="{FF2B5EF4-FFF2-40B4-BE49-F238E27FC236}">
                <a16:creationId xmlns:a16="http://schemas.microsoft.com/office/drawing/2014/main" id="{C4E4E7C5-74B5-4C11-824B-04C2589E4D05}"/>
              </a:ext>
            </a:extLst>
          </p:cNvPr>
          <p:cNvSpPr>
            <a:spLocks noGrp="1"/>
          </p:cNvSpPr>
          <p:nvPr>
            <p:ph idx="1"/>
          </p:nvPr>
        </p:nvSpPr>
        <p:spPr>
          <a:xfrm>
            <a:off x="684212" y="508343"/>
            <a:ext cx="11029993" cy="710514"/>
          </a:xfrm>
        </p:spPr>
        <p:txBody>
          <a:bodyPr>
            <a:normAutofit/>
          </a:bodyPr>
          <a:lstStyle/>
          <a:p>
            <a:pPr>
              <a:buClr>
                <a:schemeClr val="accent6">
                  <a:lumMod val="75000"/>
                </a:schemeClr>
              </a:buClr>
            </a:pPr>
            <a:r>
              <a:rPr lang="en-US" sz="2400" b="1" dirty="0"/>
              <a:t>Explain the biological and artificial model of Neuron. </a:t>
            </a:r>
          </a:p>
        </p:txBody>
      </p:sp>
      <p:sp>
        <p:nvSpPr>
          <p:cNvPr id="4" name="Title 1">
            <a:extLst>
              <a:ext uri="{FF2B5EF4-FFF2-40B4-BE49-F238E27FC236}">
                <a16:creationId xmlns:a16="http://schemas.microsoft.com/office/drawing/2014/main" id="{D91512E3-9B82-48A7-94EA-25EB2C1547BC}"/>
              </a:ext>
            </a:extLst>
          </p:cNvPr>
          <p:cNvSpPr txBox="1">
            <a:spLocks/>
          </p:cNvSpPr>
          <p:nvPr/>
        </p:nvSpPr>
        <p:spPr>
          <a:xfrm>
            <a:off x="4804229" y="2177143"/>
            <a:ext cx="6909975" cy="3921166"/>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latin typeface="Bradley Hand ITC" panose="03070402050302030203" pitchFamily="66" charset="0"/>
              </a:rPr>
              <a:t>Artificial Neuron: </a:t>
            </a:r>
            <a:endParaRPr lang="en-US" sz="2000" b="0" dirty="0">
              <a:latin typeface="Bradley Hand ITC" panose="03070402050302030203" pitchFamily="66" charset="0"/>
            </a:endParaRPr>
          </a:p>
          <a:p>
            <a:r>
              <a:rPr lang="en-US" sz="2000" b="0" dirty="0">
                <a:latin typeface="Bradley Hand ITC" panose="03070402050302030203" pitchFamily="66" charset="0"/>
              </a:rPr>
              <a:t>Artificial Neural Network (ANN) is an </a:t>
            </a:r>
            <a:r>
              <a:rPr lang="en-US" sz="2000" dirty="0">
                <a:latin typeface="Bradley Hand ITC" panose="03070402050302030203" pitchFamily="66" charset="0"/>
              </a:rPr>
              <a:t>efficient computing system whose central theme is borrowed from the analogy of biological neural</a:t>
            </a:r>
            <a:r>
              <a:rPr lang="en-US" sz="2000" b="0" dirty="0">
                <a:latin typeface="Bradley Hand ITC" panose="03070402050302030203" pitchFamily="66" charset="0"/>
              </a:rPr>
              <a:t> networks. The artificial neuron receives one or more inputs and sums them to produce an output. </a:t>
            </a:r>
          </a:p>
          <a:p>
            <a:endParaRPr lang="en-US" sz="2000" b="0" dirty="0">
              <a:latin typeface="Bradley Hand ITC" panose="03070402050302030203" pitchFamily="66" charset="0"/>
            </a:endParaRPr>
          </a:p>
          <a:p>
            <a:r>
              <a:rPr lang="en-US" sz="2000" dirty="0">
                <a:latin typeface="Bradley Hand ITC" panose="03070402050302030203" pitchFamily="66" charset="0"/>
              </a:rPr>
              <a:t>Biological Neuron: </a:t>
            </a:r>
            <a:endParaRPr lang="en-US" sz="2000" b="0" dirty="0">
              <a:latin typeface="Bradley Hand ITC" panose="03070402050302030203" pitchFamily="66" charset="0"/>
            </a:endParaRPr>
          </a:p>
          <a:p>
            <a:r>
              <a:rPr lang="en-US" sz="2000" b="0" dirty="0">
                <a:latin typeface="Bradley Hand ITC" panose="03070402050302030203" pitchFamily="66" charset="0"/>
              </a:rPr>
              <a:t>A nerve cell neuron is </a:t>
            </a:r>
            <a:r>
              <a:rPr lang="en-US" sz="2000" dirty="0">
                <a:latin typeface="Bradley Hand ITC" panose="03070402050302030203" pitchFamily="66" charset="0"/>
              </a:rPr>
              <a:t>a special biological cell that processes information</a:t>
            </a:r>
            <a:r>
              <a:rPr lang="en-US" sz="2000" b="0" dirty="0">
                <a:latin typeface="Bradley Hand ITC" panose="03070402050302030203" pitchFamily="66" charset="0"/>
              </a:rPr>
              <a:t>. According to estimation, there are huge numbers of neurons, approximately 10^11 with numerous interconnections, approximately 10^15. </a:t>
            </a:r>
          </a:p>
        </p:txBody>
      </p:sp>
      <p:sp>
        <p:nvSpPr>
          <p:cNvPr id="5" name="Content Placeholder 2">
            <a:extLst>
              <a:ext uri="{FF2B5EF4-FFF2-40B4-BE49-F238E27FC236}">
                <a16:creationId xmlns:a16="http://schemas.microsoft.com/office/drawing/2014/main" id="{C6EBDA42-023C-4C8E-A6C8-BC3970975066}"/>
              </a:ext>
            </a:extLst>
          </p:cNvPr>
          <p:cNvSpPr txBox="1">
            <a:spLocks/>
          </p:cNvSpPr>
          <p:nvPr/>
        </p:nvSpPr>
        <p:spPr>
          <a:xfrm>
            <a:off x="10079307" y="1200073"/>
            <a:ext cx="1712685" cy="56554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Clr>
                <a:schemeClr val="accent6">
                  <a:lumMod val="75000"/>
                </a:schemeClr>
              </a:buClr>
              <a:buNone/>
            </a:pPr>
            <a:r>
              <a:rPr lang="en-US" sz="2400" b="1" dirty="0"/>
              <a:t>Module 7</a:t>
            </a:r>
            <a:endParaRPr lang="en-US" sz="2400" dirty="0"/>
          </a:p>
        </p:txBody>
      </p:sp>
    </p:spTree>
    <p:extLst>
      <p:ext uri="{BB962C8B-B14F-4D97-AF65-F5344CB8AC3E}">
        <p14:creationId xmlns:p14="http://schemas.microsoft.com/office/powerpoint/2010/main" val="302512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536B-E0D9-4561-A7FD-66BB5BB2F68E}"/>
              </a:ext>
            </a:extLst>
          </p:cNvPr>
          <p:cNvSpPr txBox="1">
            <a:spLocks/>
          </p:cNvSpPr>
          <p:nvPr/>
        </p:nvSpPr>
        <p:spPr>
          <a:xfrm>
            <a:off x="566061" y="1144645"/>
            <a:ext cx="4586510" cy="4154713"/>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dirty="0">
                <a:latin typeface="Bradley Hand ITC" panose="03070402050302030203" pitchFamily="66" charset="0"/>
              </a:rPr>
              <a:t>A typical </a:t>
            </a:r>
            <a:r>
              <a:rPr lang="en-US" sz="2000" dirty="0">
                <a:latin typeface="Bradley Hand ITC" panose="03070402050302030203" pitchFamily="66" charset="0"/>
              </a:rPr>
              <a:t>biological</a:t>
            </a:r>
            <a:r>
              <a:rPr lang="en-US" sz="2000" b="0" dirty="0">
                <a:latin typeface="Bradley Hand ITC" panose="03070402050302030203" pitchFamily="66" charset="0"/>
              </a:rPr>
              <a:t> neuron consists of the following four parts − </a:t>
            </a:r>
          </a:p>
          <a:p>
            <a:endParaRPr lang="en-US" sz="2000" b="0" dirty="0">
              <a:latin typeface="Bradley Hand ITC" panose="03070402050302030203" pitchFamily="66" charset="0"/>
            </a:endParaRPr>
          </a:p>
          <a:p>
            <a:pPr marL="342900" indent="-342900">
              <a:buFont typeface="Wingdings" panose="05000000000000000000" pitchFamily="2" charset="2"/>
              <a:buChar char="Ø"/>
            </a:pPr>
            <a:r>
              <a:rPr lang="en-US" sz="2000" dirty="0">
                <a:latin typeface="Bradley Hand ITC" panose="03070402050302030203" pitchFamily="66" charset="0"/>
              </a:rPr>
              <a:t>Dendrites </a:t>
            </a:r>
            <a:r>
              <a:rPr lang="en-US" sz="2000" b="0" dirty="0">
                <a:latin typeface="Bradley Hand ITC" panose="03070402050302030203" pitchFamily="66" charset="0"/>
              </a:rPr>
              <a:t>− They are tree-like branches, responsible for receiving the information from other neurons it is connected to. In other sense, we can say that they are like the ears of neuron. </a:t>
            </a:r>
          </a:p>
          <a:p>
            <a:endParaRPr lang="en-US" sz="2000" b="0" dirty="0">
              <a:latin typeface="Bradley Hand ITC" panose="03070402050302030203" pitchFamily="66" charset="0"/>
            </a:endParaRPr>
          </a:p>
          <a:p>
            <a:pPr marL="342900" indent="-342900">
              <a:buFont typeface="Wingdings" panose="05000000000000000000" pitchFamily="2" charset="2"/>
              <a:buChar char="Ø"/>
            </a:pPr>
            <a:r>
              <a:rPr lang="en-US" sz="2000" dirty="0">
                <a:latin typeface="Bradley Hand ITC" panose="03070402050302030203" pitchFamily="66" charset="0"/>
              </a:rPr>
              <a:t>Soma </a:t>
            </a:r>
            <a:r>
              <a:rPr lang="en-US" sz="2000" b="0" dirty="0">
                <a:latin typeface="Bradley Hand ITC" panose="03070402050302030203" pitchFamily="66" charset="0"/>
              </a:rPr>
              <a:t>− It is the cell body of the neuron and is responsible for processing of information, they have received from dendrites. </a:t>
            </a:r>
            <a:br>
              <a:rPr lang="en-US" sz="2000" b="0" dirty="0">
                <a:latin typeface="Bradley Hand ITC" panose="03070402050302030203" pitchFamily="66" charset="0"/>
              </a:rPr>
            </a:br>
            <a:endParaRPr lang="en-US" sz="2000" b="0" dirty="0">
              <a:latin typeface="Bradley Hand ITC" panose="03070402050302030203" pitchFamily="66" charset="0"/>
            </a:endParaRPr>
          </a:p>
        </p:txBody>
      </p:sp>
      <p:pic>
        <p:nvPicPr>
          <p:cNvPr id="21" name="Picture 20">
            <a:extLst>
              <a:ext uri="{FF2B5EF4-FFF2-40B4-BE49-F238E27FC236}">
                <a16:creationId xmlns:a16="http://schemas.microsoft.com/office/drawing/2014/main" id="{AEF4DC42-52FC-468A-9FE9-D2C1B1FB8A87}"/>
              </a:ext>
            </a:extLst>
          </p:cNvPr>
          <p:cNvPicPr>
            <a:picLocks noChangeAspect="1"/>
          </p:cNvPicPr>
          <p:nvPr/>
        </p:nvPicPr>
        <p:blipFill>
          <a:blip r:embed="rId2"/>
          <a:stretch>
            <a:fillRect/>
          </a:stretch>
        </p:blipFill>
        <p:spPr>
          <a:xfrm>
            <a:off x="5152572" y="760185"/>
            <a:ext cx="6473367" cy="4154713"/>
          </a:xfrm>
          <a:prstGeom prst="rect">
            <a:avLst/>
          </a:prstGeom>
          <a:ln>
            <a:noFill/>
          </a:ln>
          <a:effectLst>
            <a:glow rad="88900">
              <a:schemeClr val="accent1">
                <a:alpha val="40000"/>
              </a:schemeClr>
            </a:glow>
            <a:outerShdw blurRad="292100" dist="139700" dir="2700000" algn="tl" rotWithShape="0">
              <a:srgbClr val="333333">
                <a:alpha val="65000"/>
              </a:srgbClr>
            </a:outerShdw>
          </a:effectLst>
        </p:spPr>
      </p:pic>
      <p:sp>
        <p:nvSpPr>
          <p:cNvPr id="22" name="Title 1">
            <a:extLst>
              <a:ext uri="{FF2B5EF4-FFF2-40B4-BE49-F238E27FC236}">
                <a16:creationId xmlns:a16="http://schemas.microsoft.com/office/drawing/2014/main" id="{83E85F45-591C-47B1-AFF9-D1627A39F517}"/>
              </a:ext>
            </a:extLst>
          </p:cNvPr>
          <p:cNvSpPr txBox="1">
            <a:spLocks/>
          </p:cNvSpPr>
          <p:nvPr/>
        </p:nvSpPr>
        <p:spPr>
          <a:xfrm>
            <a:off x="566062" y="5043545"/>
            <a:ext cx="9289138" cy="122645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b="0" dirty="0">
              <a:latin typeface="Bradley Hand ITC" panose="03070402050302030203" pitchFamily="66" charset="0"/>
            </a:endParaRPr>
          </a:p>
          <a:p>
            <a:pPr marL="342900" indent="-342900">
              <a:buFont typeface="Wingdings" panose="05000000000000000000" pitchFamily="2" charset="2"/>
              <a:buChar char="Ø"/>
            </a:pPr>
            <a:r>
              <a:rPr lang="en-US" sz="2000" dirty="0">
                <a:latin typeface="Bradley Hand ITC" panose="03070402050302030203" pitchFamily="66" charset="0"/>
              </a:rPr>
              <a:t>Axon </a:t>
            </a:r>
            <a:r>
              <a:rPr lang="en-US" sz="2000" b="0" dirty="0">
                <a:latin typeface="Bradley Hand ITC" panose="03070402050302030203" pitchFamily="66" charset="0"/>
              </a:rPr>
              <a:t>− It is just like a cable through which neurons send the information. </a:t>
            </a:r>
            <a:br>
              <a:rPr lang="en-US" sz="2000" b="0" dirty="0">
                <a:latin typeface="Bradley Hand ITC" panose="03070402050302030203" pitchFamily="66" charset="0"/>
              </a:rPr>
            </a:br>
            <a:endParaRPr lang="en-US" sz="2000" b="0" dirty="0">
              <a:latin typeface="Bradley Hand ITC" panose="03070402050302030203" pitchFamily="66" charset="0"/>
            </a:endParaRPr>
          </a:p>
          <a:p>
            <a:pPr marL="342900" indent="-342900">
              <a:buFont typeface="Wingdings" panose="05000000000000000000" pitchFamily="2" charset="2"/>
              <a:buChar char="Ø"/>
            </a:pPr>
            <a:r>
              <a:rPr lang="en-US" sz="2000" dirty="0">
                <a:latin typeface="Bradley Hand ITC" panose="03070402050302030203" pitchFamily="66" charset="0"/>
              </a:rPr>
              <a:t>Synapses </a:t>
            </a:r>
            <a:r>
              <a:rPr lang="en-US" sz="2000" b="0" dirty="0">
                <a:latin typeface="Bradley Hand ITC" panose="03070402050302030203" pitchFamily="66" charset="0"/>
              </a:rPr>
              <a:t>− It is the connection between the axon and other neuron dendrites. </a:t>
            </a:r>
          </a:p>
        </p:txBody>
      </p:sp>
    </p:spTree>
    <p:extLst>
      <p:ext uri="{BB962C8B-B14F-4D97-AF65-F5344CB8AC3E}">
        <p14:creationId xmlns:p14="http://schemas.microsoft.com/office/powerpoint/2010/main" val="26787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536B-E0D9-4561-A7FD-66BB5BB2F68E}"/>
              </a:ext>
            </a:extLst>
          </p:cNvPr>
          <p:cNvSpPr txBox="1">
            <a:spLocks/>
          </p:cNvSpPr>
          <p:nvPr/>
        </p:nvSpPr>
        <p:spPr>
          <a:xfrm>
            <a:off x="595086" y="553888"/>
            <a:ext cx="5094514" cy="5750224"/>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dirty="0">
                <a:latin typeface="Bradley Hand ITC" panose="03070402050302030203" pitchFamily="66" charset="0"/>
              </a:rPr>
              <a:t>Every </a:t>
            </a:r>
            <a:r>
              <a:rPr lang="en-US" sz="2000" dirty="0">
                <a:latin typeface="Bradley Hand ITC" panose="03070402050302030203" pitchFamily="66" charset="0"/>
              </a:rPr>
              <a:t>artificial</a:t>
            </a:r>
            <a:r>
              <a:rPr lang="en-US" sz="2000" b="0" dirty="0">
                <a:latin typeface="Bradley Hand ITC" panose="03070402050302030203" pitchFamily="66" charset="0"/>
              </a:rPr>
              <a:t> neuron is connected with other neuron through a connection link. Each connection </a:t>
            </a:r>
            <a:r>
              <a:rPr lang="en-US" sz="2000" dirty="0">
                <a:latin typeface="Bradley Hand ITC" panose="03070402050302030203" pitchFamily="66" charset="0"/>
              </a:rPr>
              <a:t>link is associated with a weight </a:t>
            </a:r>
            <a:r>
              <a:rPr lang="en-US" sz="2000" b="0" dirty="0">
                <a:latin typeface="Bradley Hand ITC" panose="03070402050302030203" pitchFamily="66" charset="0"/>
              </a:rPr>
              <a:t>that has information about the input signal. This </a:t>
            </a:r>
            <a:r>
              <a:rPr lang="en-US" sz="2000" dirty="0">
                <a:latin typeface="Bradley Hand ITC" panose="03070402050302030203" pitchFamily="66" charset="0"/>
              </a:rPr>
              <a:t>is the most useful information </a:t>
            </a:r>
            <a:r>
              <a:rPr lang="en-US" sz="2000" b="0" dirty="0">
                <a:latin typeface="Bradley Hand ITC" panose="03070402050302030203" pitchFamily="66" charset="0"/>
              </a:rPr>
              <a:t>for neurons to solve a particular problem because the weight usually excites or inhibits the signal that is being communicated. Each neuron has an internal state, which is called an activation signal. Output signals, which are produced after combining the input signals and activation rule, may be sent to other units. </a:t>
            </a:r>
          </a:p>
          <a:p>
            <a:endParaRPr lang="en-US" sz="900" dirty="0">
              <a:latin typeface="Bradley Hand ITC" panose="03070402050302030203" pitchFamily="66" charset="0"/>
            </a:endParaRPr>
          </a:p>
          <a:p>
            <a:r>
              <a:rPr lang="en-US" sz="2000" b="0" dirty="0">
                <a:latin typeface="Bradley Hand ITC" panose="03070402050302030203" pitchFamily="66" charset="0"/>
              </a:rPr>
              <a:t>Net input: </a:t>
            </a:r>
          </a:p>
          <a:p>
            <a:pPr algn="ctr"/>
            <a:r>
              <a:rPr lang="en-US" sz="2400" dirty="0">
                <a:latin typeface="Bradley Hand ITC" panose="03070402050302030203" pitchFamily="66" charset="0"/>
              </a:rPr>
              <a:t>Y</a:t>
            </a:r>
            <a:r>
              <a:rPr lang="en-US" sz="1400" dirty="0">
                <a:latin typeface="Bradley Hand ITC" panose="03070402050302030203" pitchFamily="66" charset="0"/>
              </a:rPr>
              <a:t>in </a:t>
            </a:r>
            <a:r>
              <a:rPr lang="en-US" sz="2400" dirty="0">
                <a:latin typeface="Bradley Hand ITC" panose="03070402050302030203" pitchFamily="66" charset="0"/>
              </a:rPr>
              <a:t>= </a:t>
            </a:r>
            <a:r>
              <a:rPr lang="el-GR" sz="2800" dirty="0"/>
              <a:t>Σ</a:t>
            </a:r>
            <a:r>
              <a:rPr lang="el-GR" sz="2400" dirty="0"/>
              <a:t> </a:t>
            </a:r>
            <a:r>
              <a:rPr lang="en-US" sz="2400" dirty="0" err="1">
                <a:latin typeface="Bradley Hand ITC" panose="03070402050302030203" pitchFamily="66" charset="0"/>
              </a:rPr>
              <a:t>m</a:t>
            </a:r>
            <a:r>
              <a:rPr lang="en-US" sz="1400" dirty="0" err="1">
                <a:latin typeface="Bradley Hand ITC" panose="03070402050302030203" pitchFamily="66" charset="0"/>
              </a:rPr>
              <a:t>i</a:t>
            </a:r>
            <a:r>
              <a:rPr lang="en-US" sz="2400" dirty="0" err="1">
                <a:latin typeface="Bradley Hand ITC" panose="03070402050302030203" pitchFamily="66" charset="0"/>
              </a:rPr>
              <a:t>x</a:t>
            </a:r>
            <a:r>
              <a:rPr lang="en-US" sz="1400" dirty="0" err="1">
                <a:latin typeface="Bradley Hand ITC" panose="03070402050302030203" pitchFamily="66" charset="0"/>
              </a:rPr>
              <a:t>i</a:t>
            </a:r>
            <a:r>
              <a:rPr lang="en-US" sz="2400" dirty="0">
                <a:latin typeface="Bradley Hand ITC" panose="03070402050302030203" pitchFamily="66" charset="0"/>
              </a:rPr>
              <a:t> . </a:t>
            </a:r>
            <a:r>
              <a:rPr lang="en-US" sz="2400" dirty="0" err="1">
                <a:latin typeface="Bradley Hand ITC" panose="03070402050302030203" pitchFamily="66" charset="0"/>
              </a:rPr>
              <a:t>w</a:t>
            </a:r>
            <a:r>
              <a:rPr lang="en-US" sz="1400" dirty="0" err="1">
                <a:latin typeface="Bradley Hand ITC" panose="03070402050302030203" pitchFamily="66" charset="0"/>
              </a:rPr>
              <a:t>i</a:t>
            </a:r>
            <a:r>
              <a:rPr lang="en-US" sz="2400" dirty="0" err="1">
                <a:latin typeface="Bradley Hand ITC" panose="03070402050302030203" pitchFamily="66" charset="0"/>
              </a:rPr>
              <a:t>y</a:t>
            </a:r>
            <a:r>
              <a:rPr lang="en-US" sz="1400" dirty="0" err="1">
                <a:latin typeface="Bradley Hand ITC" panose="03070402050302030203" pitchFamily="66" charset="0"/>
              </a:rPr>
              <a:t>in</a:t>
            </a:r>
            <a:r>
              <a:rPr lang="en-US" sz="2400" dirty="0">
                <a:latin typeface="Bradley Hand ITC" panose="03070402050302030203" pitchFamily="66" charset="0"/>
              </a:rPr>
              <a:t> </a:t>
            </a:r>
          </a:p>
          <a:p>
            <a:r>
              <a:rPr lang="en-US" sz="2000" b="0" dirty="0">
                <a:latin typeface="Bradley Hand ITC" panose="03070402050302030203" pitchFamily="66" charset="0"/>
              </a:rPr>
              <a:t>The output can be calculated by applying the activation function over the net input. </a:t>
            </a:r>
          </a:p>
          <a:p>
            <a:pPr algn="ctr"/>
            <a:r>
              <a:rPr lang="en-US" sz="2400" dirty="0">
                <a:latin typeface="Bradley Hand ITC" panose="03070402050302030203" pitchFamily="66" charset="0"/>
              </a:rPr>
              <a:t>Y = F (Y</a:t>
            </a:r>
            <a:r>
              <a:rPr lang="en-US" sz="1400" dirty="0">
                <a:latin typeface="Bradley Hand ITC" panose="03070402050302030203" pitchFamily="66" charset="0"/>
              </a:rPr>
              <a:t>in</a:t>
            </a:r>
            <a:r>
              <a:rPr lang="en-US" sz="2400" dirty="0">
                <a:latin typeface="Bradley Hand ITC" panose="03070402050302030203" pitchFamily="66" charset="0"/>
              </a:rPr>
              <a:t>) </a:t>
            </a:r>
          </a:p>
        </p:txBody>
      </p:sp>
      <p:sp>
        <p:nvSpPr>
          <p:cNvPr id="6" name="Rectangle 5">
            <a:extLst>
              <a:ext uri="{FF2B5EF4-FFF2-40B4-BE49-F238E27FC236}">
                <a16:creationId xmlns:a16="http://schemas.microsoft.com/office/drawing/2014/main" id="{EBE5597C-F8A6-4ECF-942A-C865580C1145}"/>
              </a:ext>
            </a:extLst>
          </p:cNvPr>
          <p:cNvSpPr/>
          <p:nvPr/>
        </p:nvSpPr>
        <p:spPr>
          <a:xfrm>
            <a:off x="6304282" y="1157146"/>
            <a:ext cx="783771" cy="66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X</a:t>
            </a:r>
            <a:r>
              <a:rPr lang="en-US" sz="1400" dirty="0"/>
              <a:t>1</a:t>
            </a:r>
            <a:endParaRPr lang="en-US" sz="2400" dirty="0"/>
          </a:p>
        </p:txBody>
      </p:sp>
      <p:sp>
        <p:nvSpPr>
          <p:cNvPr id="7" name="Rectangle 6">
            <a:extLst>
              <a:ext uri="{FF2B5EF4-FFF2-40B4-BE49-F238E27FC236}">
                <a16:creationId xmlns:a16="http://schemas.microsoft.com/office/drawing/2014/main" id="{F78E24D4-D56C-49F8-A547-A069EA19C66B}"/>
              </a:ext>
            </a:extLst>
          </p:cNvPr>
          <p:cNvSpPr/>
          <p:nvPr/>
        </p:nvSpPr>
        <p:spPr>
          <a:xfrm>
            <a:off x="6304281" y="2193464"/>
            <a:ext cx="783771" cy="66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r>
              <a:rPr lang="en-US" sz="1100" dirty="0"/>
              <a:t>2</a:t>
            </a:r>
            <a:endParaRPr lang="en-US" dirty="0"/>
          </a:p>
        </p:txBody>
      </p:sp>
      <p:sp>
        <p:nvSpPr>
          <p:cNvPr id="8" name="Rectangle 7">
            <a:extLst>
              <a:ext uri="{FF2B5EF4-FFF2-40B4-BE49-F238E27FC236}">
                <a16:creationId xmlns:a16="http://schemas.microsoft.com/office/drawing/2014/main" id="{C8B3DC71-B2AC-40FE-8C00-8A1B04AD5DDD}"/>
              </a:ext>
            </a:extLst>
          </p:cNvPr>
          <p:cNvSpPr/>
          <p:nvPr/>
        </p:nvSpPr>
        <p:spPr>
          <a:xfrm>
            <a:off x="6304281" y="3229782"/>
            <a:ext cx="783771" cy="66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r>
              <a:rPr lang="en-US" sz="1100" dirty="0"/>
              <a:t>3</a:t>
            </a:r>
            <a:endParaRPr lang="en-US" dirty="0"/>
          </a:p>
        </p:txBody>
      </p:sp>
      <p:sp>
        <p:nvSpPr>
          <p:cNvPr id="9" name="Rectangle 8">
            <a:extLst>
              <a:ext uri="{FF2B5EF4-FFF2-40B4-BE49-F238E27FC236}">
                <a16:creationId xmlns:a16="http://schemas.microsoft.com/office/drawing/2014/main" id="{1C199875-AC60-4EA4-AFB4-058D1FC311DD}"/>
              </a:ext>
            </a:extLst>
          </p:cNvPr>
          <p:cNvSpPr/>
          <p:nvPr/>
        </p:nvSpPr>
        <p:spPr>
          <a:xfrm>
            <a:off x="6304280" y="4984565"/>
            <a:ext cx="783771" cy="666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a:t>
            </a:r>
            <a:r>
              <a:rPr lang="en-US" sz="1100" dirty="0" err="1"/>
              <a:t>m</a:t>
            </a:r>
            <a:endParaRPr lang="en-US" dirty="0"/>
          </a:p>
        </p:txBody>
      </p:sp>
      <p:sp>
        <p:nvSpPr>
          <p:cNvPr id="10" name="Rectangle 9">
            <a:extLst>
              <a:ext uri="{FF2B5EF4-FFF2-40B4-BE49-F238E27FC236}">
                <a16:creationId xmlns:a16="http://schemas.microsoft.com/office/drawing/2014/main" id="{633AEFDC-32F6-49BE-B857-1581A323354B}"/>
              </a:ext>
            </a:extLst>
          </p:cNvPr>
          <p:cNvSpPr/>
          <p:nvPr/>
        </p:nvSpPr>
        <p:spPr>
          <a:xfrm>
            <a:off x="8208557" y="4708073"/>
            <a:ext cx="1075510" cy="94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sz="3600" dirty="0"/>
              <a:t>Σ</a:t>
            </a:r>
            <a:endParaRPr lang="en-US" sz="3600" dirty="0"/>
          </a:p>
        </p:txBody>
      </p:sp>
      <p:sp>
        <p:nvSpPr>
          <p:cNvPr id="11" name="Rectangle 10">
            <a:extLst>
              <a:ext uri="{FF2B5EF4-FFF2-40B4-BE49-F238E27FC236}">
                <a16:creationId xmlns:a16="http://schemas.microsoft.com/office/drawing/2014/main" id="{677CF8BB-0A9A-4E7F-9204-22232D940756}"/>
              </a:ext>
            </a:extLst>
          </p:cNvPr>
          <p:cNvSpPr/>
          <p:nvPr/>
        </p:nvSpPr>
        <p:spPr>
          <a:xfrm>
            <a:off x="10334896" y="3930171"/>
            <a:ext cx="1075510" cy="94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atin typeface="Courgette" panose="02000603070400060004" pitchFamily="2" charset="0"/>
              </a:rPr>
              <a:t>f</a:t>
            </a:r>
          </a:p>
        </p:txBody>
      </p:sp>
      <p:sp>
        <p:nvSpPr>
          <p:cNvPr id="12" name="Oval 11">
            <a:extLst>
              <a:ext uri="{FF2B5EF4-FFF2-40B4-BE49-F238E27FC236}">
                <a16:creationId xmlns:a16="http://schemas.microsoft.com/office/drawing/2014/main" id="{D74B4A9B-2AED-4E5C-B4B6-2CB6A640DBDB}"/>
              </a:ext>
            </a:extLst>
          </p:cNvPr>
          <p:cNvSpPr/>
          <p:nvPr/>
        </p:nvSpPr>
        <p:spPr>
          <a:xfrm>
            <a:off x="9284067" y="1585579"/>
            <a:ext cx="724263" cy="724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Y</a:t>
            </a:r>
          </a:p>
        </p:txBody>
      </p:sp>
      <p:sp>
        <p:nvSpPr>
          <p:cNvPr id="13" name="Title 1">
            <a:extLst>
              <a:ext uri="{FF2B5EF4-FFF2-40B4-BE49-F238E27FC236}">
                <a16:creationId xmlns:a16="http://schemas.microsoft.com/office/drawing/2014/main" id="{D515FE5B-3B8B-4F01-BB3B-23E99252029B}"/>
              </a:ext>
            </a:extLst>
          </p:cNvPr>
          <p:cNvSpPr txBox="1">
            <a:spLocks/>
          </p:cNvSpPr>
          <p:nvPr/>
        </p:nvSpPr>
        <p:spPr>
          <a:xfrm>
            <a:off x="6173108" y="501628"/>
            <a:ext cx="1129029" cy="603258"/>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0" dirty="0"/>
              <a:t>INPUTS</a:t>
            </a:r>
            <a:endParaRPr lang="en-US" sz="2000" dirty="0"/>
          </a:p>
        </p:txBody>
      </p:sp>
      <p:sp>
        <p:nvSpPr>
          <p:cNvPr id="14" name="Rectangle 13">
            <a:extLst>
              <a:ext uri="{FF2B5EF4-FFF2-40B4-BE49-F238E27FC236}">
                <a16:creationId xmlns:a16="http://schemas.microsoft.com/office/drawing/2014/main" id="{7F24C13C-2CC9-4900-98CB-9A055DF847F4}"/>
              </a:ext>
            </a:extLst>
          </p:cNvPr>
          <p:cNvSpPr/>
          <p:nvPr/>
        </p:nvSpPr>
        <p:spPr>
          <a:xfrm flipH="1">
            <a:off x="10064705" y="5134100"/>
            <a:ext cx="1615893" cy="646331"/>
          </a:xfrm>
          <a:prstGeom prst="rect">
            <a:avLst/>
          </a:prstGeom>
        </p:spPr>
        <p:txBody>
          <a:bodyPr wrap="square">
            <a:spAutoFit/>
          </a:bodyPr>
          <a:lstStyle/>
          <a:p>
            <a:pPr algn="ctr"/>
            <a:r>
              <a:rPr lang="en-US" dirty="0"/>
              <a:t>ACTIVATION FUNCTION</a:t>
            </a:r>
          </a:p>
        </p:txBody>
      </p:sp>
      <p:sp>
        <p:nvSpPr>
          <p:cNvPr id="15" name="Rectangle 14">
            <a:extLst>
              <a:ext uri="{FF2B5EF4-FFF2-40B4-BE49-F238E27FC236}">
                <a16:creationId xmlns:a16="http://schemas.microsoft.com/office/drawing/2014/main" id="{1DF64508-62CD-4A50-891E-4494088CD331}"/>
              </a:ext>
            </a:extLst>
          </p:cNvPr>
          <p:cNvSpPr/>
          <p:nvPr/>
        </p:nvSpPr>
        <p:spPr>
          <a:xfrm flipH="1">
            <a:off x="8833037" y="1152525"/>
            <a:ext cx="1615893" cy="369332"/>
          </a:xfrm>
          <a:prstGeom prst="rect">
            <a:avLst/>
          </a:prstGeom>
        </p:spPr>
        <p:txBody>
          <a:bodyPr wrap="square">
            <a:spAutoFit/>
          </a:bodyPr>
          <a:lstStyle/>
          <a:p>
            <a:pPr algn="ctr"/>
            <a:r>
              <a:rPr lang="en-US" dirty="0"/>
              <a:t>OUTPUT</a:t>
            </a:r>
          </a:p>
        </p:txBody>
      </p:sp>
      <p:sp>
        <p:nvSpPr>
          <p:cNvPr id="16" name="Flowchart: Connector 15">
            <a:extLst>
              <a:ext uri="{FF2B5EF4-FFF2-40B4-BE49-F238E27FC236}">
                <a16:creationId xmlns:a16="http://schemas.microsoft.com/office/drawing/2014/main" id="{B9454BA3-5159-4CCE-BAF8-1A369F68BB8E}"/>
              </a:ext>
            </a:extLst>
          </p:cNvPr>
          <p:cNvSpPr/>
          <p:nvPr/>
        </p:nvSpPr>
        <p:spPr>
          <a:xfrm>
            <a:off x="6697231" y="4115213"/>
            <a:ext cx="104685" cy="775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Connector 16">
            <a:extLst>
              <a:ext uri="{FF2B5EF4-FFF2-40B4-BE49-F238E27FC236}">
                <a16:creationId xmlns:a16="http://schemas.microsoft.com/office/drawing/2014/main" id="{60C4EA7D-7198-4E62-9364-70F11AE2AFD9}"/>
              </a:ext>
            </a:extLst>
          </p:cNvPr>
          <p:cNvSpPr/>
          <p:nvPr/>
        </p:nvSpPr>
        <p:spPr>
          <a:xfrm>
            <a:off x="6696165" y="4401520"/>
            <a:ext cx="104685" cy="775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Connector 17">
            <a:extLst>
              <a:ext uri="{FF2B5EF4-FFF2-40B4-BE49-F238E27FC236}">
                <a16:creationId xmlns:a16="http://schemas.microsoft.com/office/drawing/2014/main" id="{FD974B2E-4500-42E6-8CD3-2133CE79A314}"/>
              </a:ext>
            </a:extLst>
          </p:cNvPr>
          <p:cNvSpPr/>
          <p:nvPr/>
        </p:nvSpPr>
        <p:spPr>
          <a:xfrm>
            <a:off x="6696165" y="4693042"/>
            <a:ext cx="104685" cy="775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A8F3021-0BDB-491B-A2B9-91EB73E9D416}"/>
              </a:ext>
            </a:extLst>
          </p:cNvPr>
          <p:cNvCxnSpPr>
            <a:stCxn id="6" idx="3"/>
            <a:endCxn id="10" idx="1"/>
          </p:cNvCxnSpPr>
          <p:nvPr/>
        </p:nvCxnSpPr>
        <p:spPr>
          <a:xfrm>
            <a:off x="7088053" y="1490249"/>
            <a:ext cx="1120504" cy="3689173"/>
          </a:xfrm>
          <a:prstGeom prst="straightConnector1">
            <a:avLst/>
          </a:prstGeom>
          <a:ln w="317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EBC6076-0B75-4A21-B4C2-4BA783BA8044}"/>
              </a:ext>
            </a:extLst>
          </p:cNvPr>
          <p:cNvCxnSpPr>
            <a:cxnSpLocks/>
            <a:stCxn id="7" idx="3"/>
            <a:endCxn id="10" idx="1"/>
          </p:cNvCxnSpPr>
          <p:nvPr/>
        </p:nvCxnSpPr>
        <p:spPr>
          <a:xfrm>
            <a:off x="7088052" y="2526567"/>
            <a:ext cx="1120505" cy="2652855"/>
          </a:xfrm>
          <a:prstGeom prst="straightConnector1">
            <a:avLst/>
          </a:prstGeom>
          <a:ln w="317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34BFC2F-A203-42EC-9FCD-63E87A9AF4C1}"/>
              </a:ext>
            </a:extLst>
          </p:cNvPr>
          <p:cNvCxnSpPr>
            <a:cxnSpLocks/>
            <a:stCxn id="8" idx="3"/>
            <a:endCxn id="10" idx="1"/>
          </p:cNvCxnSpPr>
          <p:nvPr/>
        </p:nvCxnSpPr>
        <p:spPr>
          <a:xfrm>
            <a:off x="7088052" y="3562885"/>
            <a:ext cx="1120505" cy="1616537"/>
          </a:xfrm>
          <a:prstGeom prst="straightConnector1">
            <a:avLst/>
          </a:prstGeom>
          <a:ln w="317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42E626B-0573-4455-81AF-1A7FD4910855}"/>
              </a:ext>
            </a:extLst>
          </p:cNvPr>
          <p:cNvCxnSpPr>
            <a:cxnSpLocks/>
            <a:stCxn id="9" idx="3"/>
            <a:endCxn id="10" idx="1"/>
          </p:cNvCxnSpPr>
          <p:nvPr/>
        </p:nvCxnSpPr>
        <p:spPr>
          <a:xfrm flipV="1">
            <a:off x="7088051" y="5179422"/>
            <a:ext cx="1120506" cy="138246"/>
          </a:xfrm>
          <a:prstGeom prst="straightConnector1">
            <a:avLst/>
          </a:prstGeom>
          <a:ln w="317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B95147C-5C86-4A53-8661-F6B65EA91B2C}"/>
              </a:ext>
            </a:extLst>
          </p:cNvPr>
          <p:cNvCxnSpPr>
            <a:cxnSpLocks/>
            <a:stCxn id="10" idx="3"/>
            <a:endCxn id="11" idx="1"/>
          </p:cNvCxnSpPr>
          <p:nvPr/>
        </p:nvCxnSpPr>
        <p:spPr>
          <a:xfrm flipV="1">
            <a:off x="9284067" y="4401520"/>
            <a:ext cx="1050829" cy="777902"/>
          </a:xfrm>
          <a:prstGeom prst="straightConnector1">
            <a:avLst/>
          </a:prstGeom>
          <a:ln w="317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E72629A-176B-4682-9BD3-9E1156C2493C}"/>
              </a:ext>
            </a:extLst>
          </p:cNvPr>
          <p:cNvCxnSpPr>
            <a:cxnSpLocks/>
            <a:stCxn id="11" idx="0"/>
            <a:endCxn id="12" idx="4"/>
          </p:cNvCxnSpPr>
          <p:nvPr/>
        </p:nvCxnSpPr>
        <p:spPr>
          <a:xfrm flipH="1" flipV="1">
            <a:off x="9646199" y="2310548"/>
            <a:ext cx="1226452" cy="1619623"/>
          </a:xfrm>
          <a:prstGeom prst="straightConnector1">
            <a:avLst/>
          </a:prstGeom>
          <a:ln w="317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34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8CDB84BE-EA59-4E00-BF0A-8F8C41829121}"/>
              </a:ext>
            </a:extLst>
          </p:cNvPr>
          <p:cNvGraphicFramePr>
            <a:graphicFrameLocks noGrp="1"/>
          </p:cNvGraphicFramePr>
          <p:nvPr>
            <p:extLst>
              <p:ext uri="{D42A27DB-BD31-4B8C-83A1-F6EECF244321}">
                <p14:modId xmlns:p14="http://schemas.microsoft.com/office/powerpoint/2010/main" val="77075113"/>
              </p:ext>
            </p:extLst>
          </p:nvPr>
        </p:nvGraphicFramePr>
        <p:xfrm>
          <a:off x="815291" y="1070243"/>
          <a:ext cx="10561418" cy="4717513"/>
        </p:xfrm>
        <a:graphic>
          <a:graphicData uri="http://schemas.openxmlformats.org/drawingml/2006/table">
            <a:tbl>
              <a:tblPr firstRow="1" bandRow="1">
                <a:tableStyleId>{69012ECD-51FC-41F1-AA8D-1B2483CD663E}</a:tableStyleId>
              </a:tblPr>
              <a:tblGrid>
                <a:gridCol w="2128786">
                  <a:extLst>
                    <a:ext uri="{9D8B030D-6E8A-4147-A177-3AD203B41FA5}">
                      <a16:colId xmlns:a16="http://schemas.microsoft.com/office/drawing/2014/main" val="1056034185"/>
                    </a:ext>
                  </a:extLst>
                </a:gridCol>
                <a:gridCol w="4211314">
                  <a:extLst>
                    <a:ext uri="{9D8B030D-6E8A-4147-A177-3AD203B41FA5}">
                      <a16:colId xmlns:a16="http://schemas.microsoft.com/office/drawing/2014/main" val="2881247193"/>
                    </a:ext>
                  </a:extLst>
                </a:gridCol>
                <a:gridCol w="4221318">
                  <a:extLst>
                    <a:ext uri="{9D8B030D-6E8A-4147-A177-3AD203B41FA5}">
                      <a16:colId xmlns:a16="http://schemas.microsoft.com/office/drawing/2014/main" val="1647528213"/>
                    </a:ext>
                  </a:extLst>
                </a:gridCol>
              </a:tblGrid>
              <a:tr h="516467">
                <a:tc>
                  <a:txBody>
                    <a:bodyPr/>
                    <a:lstStyle/>
                    <a:p>
                      <a:r>
                        <a:rPr lang="en-US" sz="2400" dirty="0">
                          <a:latin typeface="Bradley Hand ITC" panose="03070402050302030203" pitchFamily="66" charset="0"/>
                        </a:rPr>
                        <a:t>Criteria</a:t>
                      </a:r>
                    </a:p>
                  </a:txBody>
                  <a:tcPr/>
                </a:tc>
                <a:tc>
                  <a:txBody>
                    <a:bodyPr/>
                    <a:lstStyle/>
                    <a:p>
                      <a:r>
                        <a:rPr lang="en-US" sz="2400" dirty="0">
                          <a:latin typeface="Bradley Hand ITC" panose="03070402050302030203" pitchFamily="66" charset="0"/>
                        </a:rPr>
                        <a:t>Artificial Neuron Network</a:t>
                      </a:r>
                    </a:p>
                  </a:txBody>
                  <a:tcPr/>
                </a:tc>
                <a:tc>
                  <a:txBody>
                    <a:bodyPr/>
                    <a:lstStyle/>
                    <a:p>
                      <a:r>
                        <a:rPr lang="en-US" sz="2400" dirty="0">
                          <a:latin typeface="Bradley Hand ITC" panose="03070402050302030203" pitchFamily="66" charset="0"/>
                        </a:rPr>
                        <a:t>Biological Neurons Network</a:t>
                      </a:r>
                    </a:p>
                  </a:txBody>
                  <a:tcPr/>
                </a:tc>
                <a:extLst>
                  <a:ext uri="{0D108BD9-81ED-4DB2-BD59-A6C34878D82A}">
                    <a16:rowId xmlns:a16="http://schemas.microsoft.com/office/drawing/2014/main" val="224589284"/>
                  </a:ext>
                </a:extLst>
              </a:tr>
              <a:tr h="612960">
                <a:tc>
                  <a:txBody>
                    <a:bodyPr/>
                    <a:lstStyle/>
                    <a:p>
                      <a:r>
                        <a:rPr lang="en-US" sz="2000" b="1" u="none" strike="noStrike" kern="1200" baseline="0" dirty="0">
                          <a:solidFill>
                            <a:schemeClr val="tx1"/>
                          </a:solidFill>
                          <a:latin typeface="Bradley Hand ITC" panose="03070402050302030203" pitchFamily="66" charset="0"/>
                          <a:ea typeface="+mn-ea"/>
                          <a:cs typeface="+mn-cs"/>
                        </a:rPr>
                        <a:t>Size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kern="1200" baseline="0" dirty="0">
                          <a:latin typeface="Bradley Hand ITC" panose="03070402050302030203" pitchFamily="66" charset="0"/>
                        </a:rPr>
                        <a:t>In order of 10^2 to 10^4 nodes.</a:t>
                      </a:r>
                      <a:endParaRPr lang="en-US" sz="2000" dirty="0">
                        <a:latin typeface="Bradley Hand ITC" panose="03070402050302030203" pitchFamily="66"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Bradley Hand ITC" panose="03070402050302030203" pitchFamily="66" charset="0"/>
                          <a:ea typeface="+mn-ea"/>
                          <a:cs typeface="+mn-cs"/>
                        </a:rPr>
                        <a:t>10^11 neurons and 10^15 interconnections 	</a:t>
                      </a:r>
                    </a:p>
                    <a:p>
                      <a:endParaRPr lang="en-US" dirty="0">
                        <a:latin typeface="Bradley Hand ITC" panose="03070402050302030203" pitchFamily="66" charset="0"/>
                      </a:endParaRPr>
                    </a:p>
                  </a:txBody>
                  <a:tcPr/>
                </a:tc>
                <a:extLst>
                  <a:ext uri="{0D108BD9-81ED-4DB2-BD59-A6C34878D82A}">
                    <a16:rowId xmlns:a16="http://schemas.microsoft.com/office/drawing/2014/main" val="68134851"/>
                  </a:ext>
                </a:extLst>
              </a:tr>
              <a:tr h="333560">
                <a:tc>
                  <a:txBody>
                    <a:bodyPr/>
                    <a:lstStyle/>
                    <a:p>
                      <a:r>
                        <a:rPr lang="en-US" sz="2000" b="1" dirty="0">
                          <a:latin typeface="Bradley Hand ITC" panose="03070402050302030203" pitchFamily="66" charset="0"/>
                        </a:rPr>
                        <a:t>Fault Tolerance</a:t>
                      </a:r>
                    </a:p>
                  </a:txBody>
                  <a:tcPr/>
                </a:tc>
                <a:tc>
                  <a:txBody>
                    <a:bodyPr/>
                    <a:lstStyle/>
                    <a:p>
                      <a:r>
                        <a:rPr lang="en-US" sz="2000" dirty="0">
                          <a:latin typeface="Bradley Hand ITC" panose="03070402050302030203" pitchFamily="66" charset="0"/>
                        </a:rPr>
                        <a:t>Robust Performance.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Bradley Hand ITC" panose="03070402050302030203" pitchFamily="66" charset="0"/>
                          <a:ea typeface="+mn-ea"/>
                          <a:cs typeface="+mn-cs"/>
                        </a:rPr>
                        <a:t>Performance degrades with even partial damage 	</a:t>
                      </a:r>
                    </a:p>
                  </a:txBody>
                  <a:tcPr/>
                </a:tc>
                <a:extLst>
                  <a:ext uri="{0D108BD9-81ED-4DB2-BD59-A6C34878D82A}">
                    <a16:rowId xmlns:a16="http://schemas.microsoft.com/office/drawing/2014/main" val="2883151337"/>
                  </a:ext>
                </a:extLst>
              </a:tr>
              <a:tr h="299606">
                <a:tc>
                  <a:txBody>
                    <a:bodyPr/>
                    <a:lstStyle/>
                    <a:p>
                      <a:r>
                        <a:rPr lang="en-US" sz="2000" b="1" dirty="0">
                          <a:latin typeface="Bradley Hand ITC" panose="03070402050302030203" pitchFamily="66" charset="0"/>
                        </a:rPr>
                        <a:t>Storage Capacity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kern="1200" baseline="0" dirty="0">
                          <a:latin typeface="Bradley Hand ITC" panose="03070402050302030203" pitchFamily="66" charset="0"/>
                        </a:rPr>
                        <a:t>Stores the information in continuous memory locations.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Bradley Hand ITC" panose="03070402050302030203" pitchFamily="66" charset="0"/>
                          <a:ea typeface="+mn-ea"/>
                          <a:cs typeface="+mn-cs"/>
                        </a:rPr>
                        <a:t>Stores the information in the synapse </a:t>
                      </a:r>
                    </a:p>
                    <a:p>
                      <a:endParaRPr lang="en-US" dirty="0">
                        <a:latin typeface="Bradley Hand ITC" panose="03070402050302030203" pitchFamily="66" charset="0"/>
                      </a:endParaRPr>
                    </a:p>
                  </a:txBody>
                  <a:tcPr/>
                </a:tc>
                <a:extLst>
                  <a:ext uri="{0D108BD9-81ED-4DB2-BD59-A6C34878D82A}">
                    <a16:rowId xmlns:a16="http://schemas.microsoft.com/office/drawing/2014/main" val="3196270923"/>
                  </a:ext>
                </a:extLst>
              </a:tr>
              <a:tr h="939686">
                <a:tc>
                  <a:txBody>
                    <a:bodyPr/>
                    <a:lstStyle/>
                    <a:p>
                      <a:r>
                        <a:rPr lang="en-US" sz="2000" b="1" dirty="0">
                          <a:latin typeface="Bradley Hand ITC" panose="03070402050302030203" pitchFamily="66" charset="0"/>
                        </a:rPr>
                        <a:t>Learning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kern="1200" baseline="0" dirty="0">
                          <a:latin typeface="Bradley Hand ITC" panose="03070402050302030203" pitchFamily="66" charset="0"/>
                        </a:rPr>
                        <a:t>Structured and formatted data is required to tolerate ambiguity .	</a:t>
                      </a:r>
                    </a:p>
                    <a:p>
                      <a:endParaRPr lang="en-US" sz="2000" dirty="0">
                        <a:latin typeface="Bradley Hand ITC" panose="03070402050302030203" pitchFamily="66"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Bradley Hand ITC" panose="03070402050302030203" pitchFamily="66" charset="0"/>
                          <a:ea typeface="+mn-ea"/>
                          <a:cs typeface="+mn-cs"/>
                        </a:rPr>
                        <a:t>They can tolerate ambiguity </a:t>
                      </a:r>
                    </a:p>
                  </a:txBody>
                  <a:tcPr/>
                </a:tc>
                <a:extLst>
                  <a:ext uri="{0D108BD9-81ED-4DB2-BD59-A6C34878D82A}">
                    <a16:rowId xmlns:a16="http://schemas.microsoft.com/office/drawing/2014/main" val="3213594139"/>
                  </a:ext>
                </a:extLst>
              </a:tr>
              <a:tr h="939686">
                <a:tc>
                  <a:txBody>
                    <a:bodyPr/>
                    <a:lstStyle/>
                    <a:p>
                      <a:r>
                        <a:rPr lang="en-US" sz="2000" b="1" dirty="0">
                          <a:latin typeface="Bradley Hand ITC" panose="03070402050302030203" pitchFamily="66" charset="0"/>
                        </a:rPr>
                        <a:t>Processing</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u="none" strike="noStrike" kern="1200" baseline="0" dirty="0">
                          <a:latin typeface="Bradley Hand ITC" panose="03070402050302030203" pitchFamily="66" charset="0"/>
                        </a:rPr>
                        <a:t>Massively parallel, fast but inferior than BNN .</a:t>
                      </a:r>
                      <a:endParaRPr lang="en-US" sz="2000" dirty="0">
                        <a:latin typeface="Bradley Hand ITC" panose="03070402050302030203" pitchFamily="66"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Bradley Hand ITC" panose="03070402050302030203" pitchFamily="66" charset="0"/>
                          <a:ea typeface="+mn-ea"/>
                          <a:cs typeface="+mn-cs"/>
                        </a:rPr>
                        <a:t>Massively parallel, slow but superior than ANN 	</a:t>
                      </a:r>
                      <a:endParaRPr lang="en-US" dirty="0">
                        <a:latin typeface="Bradley Hand ITC" panose="03070402050302030203" pitchFamily="66" charset="0"/>
                      </a:endParaRPr>
                    </a:p>
                  </a:txBody>
                  <a:tcPr/>
                </a:tc>
                <a:extLst>
                  <a:ext uri="{0D108BD9-81ED-4DB2-BD59-A6C34878D82A}">
                    <a16:rowId xmlns:a16="http://schemas.microsoft.com/office/drawing/2014/main" val="3125389925"/>
                  </a:ext>
                </a:extLst>
              </a:tr>
            </a:tbl>
          </a:graphicData>
        </a:graphic>
      </p:graphicFrame>
      <p:sp>
        <p:nvSpPr>
          <p:cNvPr id="15" name="Title 1">
            <a:extLst>
              <a:ext uri="{FF2B5EF4-FFF2-40B4-BE49-F238E27FC236}">
                <a16:creationId xmlns:a16="http://schemas.microsoft.com/office/drawing/2014/main" id="{87FC9CDA-5461-40DD-92ED-92DC27E8AF04}"/>
              </a:ext>
            </a:extLst>
          </p:cNvPr>
          <p:cNvSpPr txBox="1">
            <a:spLocks/>
          </p:cNvSpPr>
          <p:nvPr/>
        </p:nvSpPr>
        <p:spPr>
          <a:xfrm>
            <a:off x="815291" y="495300"/>
            <a:ext cx="5094514" cy="462112"/>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latin typeface="Bradley Hand ITC" panose="03070402050302030203" pitchFamily="66" charset="0"/>
              </a:rPr>
              <a:t>Comparison</a:t>
            </a:r>
          </a:p>
        </p:txBody>
      </p:sp>
    </p:spTree>
    <p:extLst>
      <p:ext uri="{BB962C8B-B14F-4D97-AF65-F5344CB8AC3E}">
        <p14:creationId xmlns:p14="http://schemas.microsoft.com/office/powerpoint/2010/main" val="311454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CD61-FDA0-4898-89A2-DB1800F63207}"/>
              </a:ext>
            </a:extLst>
          </p:cNvPr>
          <p:cNvSpPr>
            <a:spLocks noGrp="1"/>
          </p:cNvSpPr>
          <p:nvPr>
            <p:ph type="title"/>
          </p:nvPr>
        </p:nvSpPr>
        <p:spPr>
          <a:xfrm>
            <a:off x="684212" y="2847109"/>
            <a:ext cx="4428115" cy="2899875"/>
          </a:xfrm>
        </p:spPr>
        <p:txBody>
          <a:bodyPr>
            <a:noAutofit/>
          </a:bodyPr>
          <a:lstStyle/>
          <a:p>
            <a:br>
              <a:rPr lang="en-US" sz="2000" b="1" cap="none" dirty="0">
                <a:latin typeface="Bradley Hand ITC" panose="03070402050302030203" pitchFamily="66" charset="0"/>
              </a:rPr>
            </a:br>
            <a:r>
              <a:rPr lang="en-US" sz="2000" cap="none" dirty="0">
                <a:solidFill>
                  <a:schemeClr val="tx1"/>
                </a:solidFill>
                <a:latin typeface="Bradley Hand ITC" panose="03070402050302030203" pitchFamily="66" charset="0"/>
              </a:rPr>
              <a:t>PLC </a:t>
            </a:r>
            <a:r>
              <a:rPr lang="en-US" sz="2000" b="0" cap="none" dirty="0">
                <a:solidFill>
                  <a:schemeClr val="tx1"/>
                </a:solidFill>
                <a:latin typeface="Bradley Hand ITC" panose="03070402050302030203" pitchFamily="66" charset="0"/>
              </a:rPr>
              <a:t>stands for programmable logic controllers. They are basically </a:t>
            </a:r>
            <a:r>
              <a:rPr lang="en-US" sz="2000" cap="none" dirty="0">
                <a:solidFill>
                  <a:schemeClr val="tx1"/>
                </a:solidFill>
                <a:latin typeface="Bradley Hand ITC" panose="03070402050302030203" pitchFamily="66" charset="0"/>
              </a:rPr>
              <a:t>used to control automated systems </a:t>
            </a:r>
            <a:r>
              <a:rPr lang="en-US" sz="2000" b="0" cap="none" dirty="0">
                <a:solidFill>
                  <a:schemeClr val="tx1"/>
                </a:solidFill>
                <a:latin typeface="Bradley Hand ITC" panose="03070402050302030203" pitchFamily="66" charset="0"/>
              </a:rPr>
              <a:t>in industries. they are one of the </a:t>
            </a:r>
            <a:r>
              <a:rPr lang="en-US" sz="2000" b="0" u="sng" cap="none" dirty="0">
                <a:solidFill>
                  <a:schemeClr val="tx1"/>
                </a:solidFill>
                <a:latin typeface="Bradley Hand ITC" panose="03070402050302030203" pitchFamily="66" charset="0"/>
              </a:rPr>
              <a:t>most advanced and simplest</a:t>
            </a:r>
            <a:r>
              <a:rPr lang="en-US" sz="2000" b="0" cap="none" dirty="0">
                <a:solidFill>
                  <a:schemeClr val="tx1"/>
                </a:solidFill>
                <a:latin typeface="Bradley Hand ITC" panose="03070402050302030203" pitchFamily="66" charset="0"/>
              </a:rPr>
              <a:t> forms of control systems which are now </a:t>
            </a:r>
            <a:r>
              <a:rPr lang="en-US" sz="2000" b="0" i="1" cap="none" dirty="0">
                <a:solidFill>
                  <a:schemeClr val="tx1"/>
                </a:solidFill>
                <a:latin typeface="Bradley Hand ITC" panose="03070402050302030203" pitchFamily="66" charset="0"/>
              </a:rPr>
              <a:t>replacing hard-wired logic relays</a:t>
            </a:r>
            <a:r>
              <a:rPr lang="en-US" sz="2000" b="0" cap="none" dirty="0">
                <a:solidFill>
                  <a:schemeClr val="tx1"/>
                </a:solidFill>
                <a:latin typeface="Bradley Hand ITC" panose="03070402050302030203" pitchFamily="66" charset="0"/>
              </a:rPr>
              <a:t> at a large scale. </a:t>
            </a:r>
            <a:br>
              <a:rPr lang="en-US" sz="2000" b="0" cap="none" dirty="0">
                <a:latin typeface="Bradley Hand ITC" panose="03070402050302030203" pitchFamily="66" charset="0"/>
              </a:rPr>
            </a:br>
            <a:br>
              <a:rPr lang="en-US" sz="2000" b="0" cap="none" dirty="0">
                <a:latin typeface="Bradley Hand ITC" panose="03070402050302030203" pitchFamily="66" charset="0"/>
              </a:rPr>
            </a:br>
            <a:endParaRPr lang="en-US" sz="2000" b="0" cap="none" dirty="0">
              <a:latin typeface="Bradley Hand ITC" panose="03070402050302030203" pitchFamily="66" charset="0"/>
            </a:endParaRPr>
          </a:p>
        </p:txBody>
      </p:sp>
      <p:sp>
        <p:nvSpPr>
          <p:cNvPr id="3" name="Content Placeholder 2">
            <a:extLst>
              <a:ext uri="{FF2B5EF4-FFF2-40B4-BE49-F238E27FC236}">
                <a16:creationId xmlns:a16="http://schemas.microsoft.com/office/drawing/2014/main" id="{C4E4E7C5-74B5-4C11-824B-04C2589E4D05}"/>
              </a:ext>
            </a:extLst>
          </p:cNvPr>
          <p:cNvSpPr>
            <a:spLocks noGrp="1"/>
          </p:cNvSpPr>
          <p:nvPr>
            <p:ph idx="1"/>
          </p:nvPr>
        </p:nvSpPr>
        <p:spPr>
          <a:xfrm>
            <a:off x="684212" y="508343"/>
            <a:ext cx="11029993" cy="710514"/>
          </a:xfrm>
        </p:spPr>
        <p:txBody>
          <a:bodyPr>
            <a:normAutofit/>
          </a:bodyPr>
          <a:lstStyle/>
          <a:p>
            <a:pPr>
              <a:buClr>
                <a:schemeClr val="accent6">
                  <a:lumMod val="75000"/>
                </a:schemeClr>
              </a:buClr>
            </a:pPr>
            <a:r>
              <a:rPr lang="en-US" sz="2400" b="1" dirty="0"/>
              <a:t>Question: Explain the architecture of PLC and its Scan Cycle. </a:t>
            </a:r>
            <a:endParaRPr lang="en-US" sz="2400" dirty="0"/>
          </a:p>
        </p:txBody>
      </p:sp>
      <p:sp>
        <p:nvSpPr>
          <p:cNvPr id="4" name="Title 1">
            <a:extLst>
              <a:ext uri="{FF2B5EF4-FFF2-40B4-BE49-F238E27FC236}">
                <a16:creationId xmlns:a16="http://schemas.microsoft.com/office/drawing/2014/main" id="{D91512E3-9B82-48A7-94EA-25EB2C1547BC}"/>
              </a:ext>
            </a:extLst>
          </p:cNvPr>
          <p:cNvSpPr txBox="1">
            <a:spLocks/>
          </p:cNvSpPr>
          <p:nvPr/>
        </p:nvSpPr>
        <p:spPr>
          <a:xfrm>
            <a:off x="6199208" y="2177143"/>
            <a:ext cx="4600501" cy="3921166"/>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Bradley Hand ITC" panose="03070402050302030203" pitchFamily="66" charset="0"/>
              </a:rPr>
              <a:t>Advantages: </a:t>
            </a:r>
          </a:p>
          <a:p>
            <a:endParaRPr lang="en-US" sz="2000" dirty="0">
              <a:latin typeface="Bradley Hand ITC" panose="03070402050302030203" pitchFamily="66" charset="0"/>
            </a:endParaRPr>
          </a:p>
          <a:p>
            <a:pPr marL="342900" indent="-342900">
              <a:buFont typeface="Arial" panose="020B0604020202020204" pitchFamily="34" charset="0"/>
              <a:buChar char="•"/>
            </a:pPr>
            <a:r>
              <a:rPr lang="en-US" sz="2000" b="0" dirty="0">
                <a:latin typeface="Bradley Hand ITC" panose="03070402050302030203" pitchFamily="66" charset="0"/>
              </a:rPr>
              <a:t>User friendly and </a:t>
            </a:r>
            <a:r>
              <a:rPr lang="en-US" sz="2000" dirty="0">
                <a:latin typeface="Bradley Hand ITC" panose="03070402050302030203" pitchFamily="66" charset="0"/>
              </a:rPr>
              <a:t>easy to operate</a:t>
            </a:r>
            <a:r>
              <a:rPr lang="en-US" sz="2000" b="0" dirty="0">
                <a:latin typeface="Bradley Hand ITC" panose="03070402050302030203" pitchFamily="66" charset="0"/>
              </a:rPr>
              <a:t>. </a:t>
            </a:r>
          </a:p>
          <a:p>
            <a:pPr marL="342900" indent="-342900">
              <a:buFont typeface="Arial" panose="020B0604020202020204" pitchFamily="34" charset="0"/>
              <a:buChar char="•"/>
            </a:pPr>
            <a:r>
              <a:rPr lang="en-US" sz="2000" b="0" dirty="0">
                <a:latin typeface="Bradley Hand ITC" panose="03070402050302030203" pitchFamily="66" charset="0"/>
              </a:rPr>
              <a:t>They </a:t>
            </a:r>
            <a:r>
              <a:rPr lang="en-US" sz="2000" dirty="0">
                <a:latin typeface="Bradley Hand ITC" panose="03070402050302030203" pitchFamily="66" charset="0"/>
              </a:rPr>
              <a:t>eliminate</a:t>
            </a:r>
            <a:r>
              <a:rPr lang="en-US" sz="2000" b="0" dirty="0">
                <a:latin typeface="Bradley Hand ITC" panose="03070402050302030203" pitchFamily="66" charset="0"/>
              </a:rPr>
              <a:t> the need for </a:t>
            </a:r>
            <a:r>
              <a:rPr lang="en-US" sz="2000" dirty="0">
                <a:latin typeface="Bradley Hand ITC" panose="03070402050302030203" pitchFamily="66" charset="0"/>
              </a:rPr>
              <a:t>hard-wired relay logic</a:t>
            </a:r>
            <a:r>
              <a:rPr lang="en-US" sz="2000" b="0" dirty="0">
                <a:latin typeface="Bradley Hand ITC" panose="03070402050302030203" pitchFamily="66" charset="0"/>
              </a:rPr>
              <a:t>.</a:t>
            </a:r>
          </a:p>
          <a:p>
            <a:pPr marL="342900" indent="-342900">
              <a:buFont typeface="Arial" panose="020B0604020202020204" pitchFamily="34" charset="0"/>
              <a:buChar char="•"/>
            </a:pPr>
            <a:r>
              <a:rPr lang="en-US" sz="2000" b="0" dirty="0">
                <a:latin typeface="Bradley Hand ITC" panose="03070402050302030203" pitchFamily="66" charset="0"/>
              </a:rPr>
              <a:t>They are </a:t>
            </a:r>
            <a:r>
              <a:rPr lang="en-US" sz="2000" dirty="0">
                <a:latin typeface="Bradley Hand ITC" panose="03070402050302030203" pitchFamily="66" charset="0"/>
              </a:rPr>
              <a:t>fast</a:t>
            </a:r>
            <a:r>
              <a:rPr lang="en-US" sz="2000" b="0" dirty="0">
                <a:latin typeface="Bradley Hand ITC" panose="03070402050302030203" pitchFamily="66" charset="0"/>
              </a:rPr>
              <a:t>.</a:t>
            </a:r>
          </a:p>
          <a:p>
            <a:pPr marL="342900" indent="-342900">
              <a:buFont typeface="Arial" panose="020B0604020202020204" pitchFamily="34" charset="0"/>
              <a:buChar char="•"/>
            </a:pPr>
            <a:r>
              <a:rPr lang="en-US" sz="2000" b="0" dirty="0">
                <a:latin typeface="Bradley Hand ITC" panose="03070402050302030203" pitchFamily="66" charset="0"/>
              </a:rPr>
              <a:t>It is suitable for </a:t>
            </a:r>
            <a:r>
              <a:rPr lang="en-US" sz="2000" dirty="0">
                <a:latin typeface="Bradley Hand ITC" panose="03070402050302030203" pitchFamily="66" charset="0"/>
              </a:rPr>
              <a:t>automation</a:t>
            </a:r>
            <a:r>
              <a:rPr lang="en-US" sz="2000" b="0" dirty="0">
                <a:latin typeface="Bradley Hand ITC" panose="03070402050302030203" pitchFamily="66" charset="0"/>
              </a:rPr>
              <a:t> in industries.</a:t>
            </a:r>
          </a:p>
          <a:p>
            <a:pPr marL="342900" indent="-342900">
              <a:buFont typeface="Arial" panose="020B0604020202020204" pitchFamily="34" charset="0"/>
              <a:buChar char="•"/>
            </a:pPr>
            <a:r>
              <a:rPr lang="en-US" sz="2000" b="0" dirty="0">
                <a:latin typeface="Bradley Hand ITC" panose="03070402050302030203" pitchFamily="66" charset="0"/>
              </a:rPr>
              <a:t>Its input and output modules </a:t>
            </a:r>
            <a:r>
              <a:rPr lang="en-US" sz="2000" dirty="0">
                <a:latin typeface="Bradley Hand ITC" panose="03070402050302030203" pitchFamily="66" charset="0"/>
              </a:rPr>
              <a:t>can be extended</a:t>
            </a:r>
            <a:r>
              <a:rPr lang="en-US" sz="2000" b="0" dirty="0">
                <a:latin typeface="Bradley Hand ITC" panose="03070402050302030203" pitchFamily="66" charset="0"/>
              </a:rPr>
              <a:t> depending upon the requirements. </a:t>
            </a:r>
            <a:br>
              <a:rPr lang="en-US" sz="2000" b="0" dirty="0">
                <a:latin typeface="Bradley Hand ITC" panose="03070402050302030203" pitchFamily="66" charset="0"/>
              </a:rPr>
            </a:br>
            <a:endParaRPr lang="en-US" sz="2000" b="0" dirty="0">
              <a:latin typeface="Bradley Hand ITC" panose="03070402050302030203" pitchFamily="66" charset="0"/>
            </a:endParaRPr>
          </a:p>
        </p:txBody>
      </p:sp>
      <p:sp>
        <p:nvSpPr>
          <p:cNvPr id="5" name="Content Placeholder 2">
            <a:extLst>
              <a:ext uri="{FF2B5EF4-FFF2-40B4-BE49-F238E27FC236}">
                <a16:creationId xmlns:a16="http://schemas.microsoft.com/office/drawing/2014/main" id="{C6EBDA42-023C-4C8E-A6C8-BC3970975066}"/>
              </a:ext>
            </a:extLst>
          </p:cNvPr>
          <p:cNvSpPr txBox="1">
            <a:spLocks/>
          </p:cNvSpPr>
          <p:nvPr/>
        </p:nvSpPr>
        <p:spPr>
          <a:xfrm>
            <a:off x="10001520" y="1132456"/>
            <a:ext cx="1712685" cy="56554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Clr>
                <a:schemeClr val="accent6">
                  <a:lumMod val="75000"/>
                </a:schemeClr>
              </a:buClr>
              <a:buNone/>
            </a:pPr>
            <a:r>
              <a:rPr lang="en-US" sz="2400" b="1" dirty="0"/>
              <a:t>Module 6</a:t>
            </a:r>
            <a:endParaRPr lang="en-US" sz="2400" dirty="0"/>
          </a:p>
        </p:txBody>
      </p:sp>
    </p:spTree>
    <p:extLst>
      <p:ext uri="{BB962C8B-B14F-4D97-AF65-F5344CB8AC3E}">
        <p14:creationId xmlns:p14="http://schemas.microsoft.com/office/powerpoint/2010/main" val="397400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BEFC93-8D7D-4731-B349-AB7AEF588106}"/>
              </a:ext>
            </a:extLst>
          </p:cNvPr>
          <p:cNvSpPr txBox="1">
            <a:spLocks/>
          </p:cNvSpPr>
          <p:nvPr/>
        </p:nvSpPr>
        <p:spPr>
          <a:xfrm>
            <a:off x="377685" y="641664"/>
            <a:ext cx="6557810" cy="730846"/>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1"/>
                </a:solidFill>
                <a:latin typeface="Bradley Hand ITC" panose="03070402050302030203" pitchFamily="66" charset="0"/>
              </a:rPr>
              <a:t>PLC Architecture: </a:t>
            </a:r>
          </a:p>
          <a:p>
            <a:r>
              <a:rPr lang="en-US" sz="2000" b="0" dirty="0">
                <a:solidFill>
                  <a:schemeClr val="tx1"/>
                </a:solidFill>
                <a:latin typeface="Bradley Hand ITC" panose="03070402050302030203" pitchFamily="66" charset="0"/>
              </a:rPr>
              <a:t>A basic PLC system consists of the following sections: </a:t>
            </a:r>
          </a:p>
        </p:txBody>
      </p:sp>
      <p:grpSp>
        <p:nvGrpSpPr>
          <p:cNvPr id="107" name="Group 106">
            <a:extLst>
              <a:ext uri="{FF2B5EF4-FFF2-40B4-BE49-F238E27FC236}">
                <a16:creationId xmlns:a16="http://schemas.microsoft.com/office/drawing/2014/main" id="{420E80AD-4B6F-40F1-ADCD-CA9648F57E5B}"/>
              </a:ext>
            </a:extLst>
          </p:cNvPr>
          <p:cNvGrpSpPr/>
          <p:nvPr/>
        </p:nvGrpSpPr>
        <p:grpSpPr>
          <a:xfrm>
            <a:off x="610648" y="1807028"/>
            <a:ext cx="6324847" cy="4080770"/>
            <a:chOff x="689907" y="1989572"/>
            <a:chExt cx="6973636" cy="4297369"/>
          </a:xfrm>
        </p:grpSpPr>
        <p:sp>
          <p:nvSpPr>
            <p:cNvPr id="5" name="Rectangle 4">
              <a:extLst>
                <a:ext uri="{FF2B5EF4-FFF2-40B4-BE49-F238E27FC236}">
                  <a16:creationId xmlns:a16="http://schemas.microsoft.com/office/drawing/2014/main" id="{D991A46E-4B99-4F43-BD36-31434E73B44C}"/>
                </a:ext>
              </a:extLst>
            </p:cNvPr>
            <p:cNvSpPr/>
            <p:nvPr/>
          </p:nvSpPr>
          <p:spPr>
            <a:xfrm>
              <a:off x="2819551" y="3158447"/>
              <a:ext cx="2015227" cy="257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PROCESSOR</a:t>
              </a:r>
            </a:p>
          </p:txBody>
        </p:sp>
        <p:sp>
          <p:nvSpPr>
            <p:cNvPr id="7" name="Rectangle 6">
              <a:extLst>
                <a:ext uri="{FF2B5EF4-FFF2-40B4-BE49-F238E27FC236}">
                  <a16:creationId xmlns:a16="http://schemas.microsoft.com/office/drawing/2014/main" id="{85F7FEA6-8323-4003-AC58-F3AE3CED5330}"/>
                </a:ext>
              </a:extLst>
            </p:cNvPr>
            <p:cNvSpPr/>
            <p:nvPr/>
          </p:nvSpPr>
          <p:spPr>
            <a:xfrm>
              <a:off x="5135294" y="3158447"/>
              <a:ext cx="711516" cy="257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OUTPUT MMODULE</a:t>
              </a:r>
            </a:p>
          </p:txBody>
        </p:sp>
        <p:sp>
          <p:nvSpPr>
            <p:cNvPr id="8" name="Rectangle 7">
              <a:extLst>
                <a:ext uri="{FF2B5EF4-FFF2-40B4-BE49-F238E27FC236}">
                  <a16:creationId xmlns:a16="http://schemas.microsoft.com/office/drawing/2014/main" id="{F1970FEA-BFD1-4990-8E0E-EEB716EAF8FF}"/>
                </a:ext>
              </a:extLst>
            </p:cNvPr>
            <p:cNvSpPr/>
            <p:nvPr/>
          </p:nvSpPr>
          <p:spPr>
            <a:xfrm>
              <a:off x="1807517" y="3158447"/>
              <a:ext cx="711516" cy="2573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INPUT MODULE</a:t>
              </a:r>
            </a:p>
          </p:txBody>
        </p:sp>
        <p:sp>
          <p:nvSpPr>
            <p:cNvPr id="9" name="Rectangle 8">
              <a:extLst>
                <a:ext uri="{FF2B5EF4-FFF2-40B4-BE49-F238E27FC236}">
                  <a16:creationId xmlns:a16="http://schemas.microsoft.com/office/drawing/2014/main" id="{27B20D51-7814-443F-B75F-0850726506C5}"/>
                </a:ext>
              </a:extLst>
            </p:cNvPr>
            <p:cNvSpPr/>
            <p:nvPr/>
          </p:nvSpPr>
          <p:spPr>
            <a:xfrm>
              <a:off x="3049357" y="1989572"/>
              <a:ext cx="1555614" cy="781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POWER SUPPLY</a:t>
              </a:r>
            </a:p>
          </p:txBody>
        </p:sp>
        <p:sp>
          <p:nvSpPr>
            <p:cNvPr id="10" name="Oval 9">
              <a:extLst>
                <a:ext uri="{FF2B5EF4-FFF2-40B4-BE49-F238E27FC236}">
                  <a16:creationId xmlns:a16="http://schemas.microsoft.com/office/drawing/2014/main" id="{C4B60001-73E0-4903-9173-31ECA4AD62F2}"/>
                </a:ext>
              </a:extLst>
            </p:cNvPr>
            <p:cNvSpPr/>
            <p:nvPr/>
          </p:nvSpPr>
          <p:spPr>
            <a:xfrm>
              <a:off x="6266649" y="3490859"/>
              <a:ext cx="888291" cy="778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LAMP 1</a:t>
              </a:r>
            </a:p>
          </p:txBody>
        </p:sp>
        <p:sp>
          <p:nvSpPr>
            <p:cNvPr id="11" name="Oval 10">
              <a:extLst>
                <a:ext uri="{FF2B5EF4-FFF2-40B4-BE49-F238E27FC236}">
                  <a16:creationId xmlns:a16="http://schemas.microsoft.com/office/drawing/2014/main" id="{C1588FF5-C869-4F82-A91B-3755927E9DC6}"/>
                </a:ext>
              </a:extLst>
            </p:cNvPr>
            <p:cNvSpPr/>
            <p:nvPr/>
          </p:nvSpPr>
          <p:spPr>
            <a:xfrm>
              <a:off x="6266649" y="4561132"/>
              <a:ext cx="888291" cy="7786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LAMP 2</a:t>
              </a:r>
            </a:p>
          </p:txBody>
        </p:sp>
        <p:cxnSp>
          <p:nvCxnSpPr>
            <p:cNvPr id="13" name="Straight Connector 12">
              <a:extLst>
                <a:ext uri="{FF2B5EF4-FFF2-40B4-BE49-F238E27FC236}">
                  <a16:creationId xmlns:a16="http://schemas.microsoft.com/office/drawing/2014/main" id="{C2AD0E90-A0E2-45DE-89F1-0CA1187901E5}"/>
                </a:ext>
              </a:extLst>
            </p:cNvPr>
            <p:cNvCxnSpPr>
              <a:cxnSpLocks/>
            </p:cNvCxnSpPr>
            <p:nvPr/>
          </p:nvCxnSpPr>
          <p:spPr>
            <a:xfrm>
              <a:off x="689907" y="2875456"/>
              <a:ext cx="32317" cy="3083917"/>
            </a:xfrm>
            <a:prstGeom prst="line">
              <a:avLst/>
            </a:prstGeom>
            <a:ln w="44450"/>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118E9BDC-D2AD-4F53-8B3F-DCEDCC2025AA}"/>
                </a:ext>
              </a:extLst>
            </p:cNvPr>
            <p:cNvGrpSpPr/>
            <p:nvPr/>
          </p:nvGrpSpPr>
          <p:grpSpPr>
            <a:xfrm>
              <a:off x="711451" y="2875456"/>
              <a:ext cx="1305228" cy="733433"/>
              <a:chOff x="776152" y="5262563"/>
              <a:chExt cx="1286010" cy="584443"/>
            </a:xfrm>
          </p:grpSpPr>
          <p:cxnSp>
            <p:nvCxnSpPr>
              <p:cNvPr id="14" name="Straight Connector 13">
                <a:extLst>
                  <a:ext uri="{FF2B5EF4-FFF2-40B4-BE49-F238E27FC236}">
                    <a16:creationId xmlns:a16="http://schemas.microsoft.com/office/drawing/2014/main" id="{07FA0311-7B45-4373-A19C-C60C4122574E}"/>
                  </a:ext>
                </a:extLst>
              </p:cNvPr>
              <p:cNvCxnSpPr>
                <a:cxnSpLocks/>
              </p:cNvCxnSpPr>
              <p:nvPr/>
            </p:nvCxnSpPr>
            <p:spPr>
              <a:xfrm>
                <a:off x="1374185" y="5262563"/>
                <a:ext cx="0" cy="240982"/>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ECD692-3979-49CD-AD2A-09A9C1DEEE69}"/>
                  </a:ext>
                </a:extLst>
              </p:cNvPr>
              <p:cNvCxnSpPr>
                <a:cxnSpLocks/>
              </p:cNvCxnSpPr>
              <p:nvPr/>
            </p:nvCxnSpPr>
            <p:spPr>
              <a:xfrm>
                <a:off x="1222466" y="5586550"/>
                <a:ext cx="315822"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680F625-63EA-4FCA-93F2-2DCECE7FFE57}"/>
                  </a:ext>
                </a:extLst>
              </p:cNvPr>
              <p:cNvSpPr/>
              <p:nvPr/>
            </p:nvSpPr>
            <p:spPr>
              <a:xfrm>
                <a:off x="1445623" y="5661130"/>
                <a:ext cx="160020" cy="174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058A6A1-1FB8-4F01-8DD5-8717EF5ACF0B}"/>
                  </a:ext>
                </a:extLst>
              </p:cNvPr>
              <p:cNvSpPr/>
              <p:nvPr/>
            </p:nvSpPr>
            <p:spPr>
              <a:xfrm>
                <a:off x="1142456" y="5656230"/>
                <a:ext cx="160020" cy="174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4BBC1D-E641-4801-ABC2-351F07C4A4A0}"/>
                  </a:ext>
                </a:extLst>
              </p:cNvPr>
              <p:cNvCxnSpPr>
                <a:cxnSpLocks/>
              </p:cNvCxnSpPr>
              <p:nvPr/>
            </p:nvCxnSpPr>
            <p:spPr>
              <a:xfrm>
                <a:off x="776152" y="5748215"/>
                <a:ext cx="446314"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E4048B-CBF5-4343-8F67-1F8FEDFCEA5A}"/>
                  </a:ext>
                </a:extLst>
              </p:cNvPr>
              <p:cNvCxnSpPr>
                <a:cxnSpLocks/>
              </p:cNvCxnSpPr>
              <p:nvPr/>
            </p:nvCxnSpPr>
            <p:spPr>
              <a:xfrm>
                <a:off x="1525633" y="5748215"/>
                <a:ext cx="446314"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91BA47C-DFBB-4FF1-B5F7-916CE58B2946}"/>
                  </a:ext>
                </a:extLst>
              </p:cNvPr>
              <p:cNvSpPr/>
              <p:nvPr/>
            </p:nvSpPr>
            <p:spPr>
              <a:xfrm>
                <a:off x="1902142" y="5672836"/>
                <a:ext cx="160020" cy="174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E470A06F-5743-45C9-B62E-2360EFAD586B}"/>
                </a:ext>
              </a:extLst>
            </p:cNvPr>
            <p:cNvGrpSpPr/>
            <p:nvPr/>
          </p:nvGrpSpPr>
          <p:grpSpPr>
            <a:xfrm>
              <a:off x="711451" y="4507054"/>
              <a:ext cx="1305228" cy="733433"/>
              <a:chOff x="776152" y="5262563"/>
              <a:chExt cx="1286010" cy="584443"/>
            </a:xfrm>
          </p:grpSpPr>
          <p:cxnSp>
            <p:nvCxnSpPr>
              <p:cNvPr id="44" name="Straight Connector 43">
                <a:extLst>
                  <a:ext uri="{FF2B5EF4-FFF2-40B4-BE49-F238E27FC236}">
                    <a16:creationId xmlns:a16="http://schemas.microsoft.com/office/drawing/2014/main" id="{8E3FBED0-9FE4-4C6C-BE82-8C6B7EEB2E88}"/>
                  </a:ext>
                </a:extLst>
              </p:cNvPr>
              <p:cNvCxnSpPr>
                <a:cxnSpLocks/>
              </p:cNvCxnSpPr>
              <p:nvPr/>
            </p:nvCxnSpPr>
            <p:spPr>
              <a:xfrm>
                <a:off x="1374185" y="5262563"/>
                <a:ext cx="0" cy="240982"/>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F8994BC-F2B6-4DFA-8FED-86BC43610011}"/>
                  </a:ext>
                </a:extLst>
              </p:cNvPr>
              <p:cNvCxnSpPr>
                <a:cxnSpLocks/>
              </p:cNvCxnSpPr>
              <p:nvPr/>
            </p:nvCxnSpPr>
            <p:spPr>
              <a:xfrm>
                <a:off x="1222466" y="5586550"/>
                <a:ext cx="315822"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ADC7EA0E-59AE-48C5-9180-F90B1FE678E1}"/>
                  </a:ext>
                </a:extLst>
              </p:cNvPr>
              <p:cNvSpPr/>
              <p:nvPr/>
            </p:nvSpPr>
            <p:spPr>
              <a:xfrm>
                <a:off x="1445623" y="5661130"/>
                <a:ext cx="160020" cy="174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309F80A1-1FE2-4E33-A67E-4008188F5E18}"/>
                  </a:ext>
                </a:extLst>
              </p:cNvPr>
              <p:cNvSpPr/>
              <p:nvPr/>
            </p:nvSpPr>
            <p:spPr>
              <a:xfrm>
                <a:off x="1142456" y="5656230"/>
                <a:ext cx="160020" cy="174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FC79E0C9-D786-4176-AF7F-B59E98BBB3D8}"/>
                  </a:ext>
                </a:extLst>
              </p:cNvPr>
              <p:cNvCxnSpPr>
                <a:cxnSpLocks/>
              </p:cNvCxnSpPr>
              <p:nvPr/>
            </p:nvCxnSpPr>
            <p:spPr>
              <a:xfrm>
                <a:off x="776152" y="5748215"/>
                <a:ext cx="446314"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5B45496-A86A-4781-BBAF-752767932A6C}"/>
                  </a:ext>
                </a:extLst>
              </p:cNvPr>
              <p:cNvCxnSpPr>
                <a:cxnSpLocks/>
              </p:cNvCxnSpPr>
              <p:nvPr/>
            </p:nvCxnSpPr>
            <p:spPr>
              <a:xfrm>
                <a:off x="1525633" y="5748215"/>
                <a:ext cx="446314"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CFA36074-21D5-4B12-9F56-5F7F52D0F423}"/>
                  </a:ext>
                </a:extLst>
              </p:cNvPr>
              <p:cNvSpPr/>
              <p:nvPr/>
            </p:nvSpPr>
            <p:spPr>
              <a:xfrm>
                <a:off x="1902142" y="5672836"/>
                <a:ext cx="160020" cy="1741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17B6A7A1-957B-4605-AF22-46C37AE84E37}"/>
                </a:ext>
              </a:extLst>
            </p:cNvPr>
            <p:cNvGrpSpPr/>
            <p:nvPr/>
          </p:nvGrpSpPr>
          <p:grpSpPr>
            <a:xfrm>
              <a:off x="1553791" y="5524597"/>
              <a:ext cx="540258" cy="762344"/>
              <a:chOff x="1636262" y="4981573"/>
              <a:chExt cx="726903" cy="617018"/>
            </a:xfrm>
          </p:grpSpPr>
          <p:cxnSp>
            <p:nvCxnSpPr>
              <p:cNvPr id="52" name="Straight Connector 51">
                <a:extLst>
                  <a:ext uri="{FF2B5EF4-FFF2-40B4-BE49-F238E27FC236}">
                    <a16:creationId xmlns:a16="http://schemas.microsoft.com/office/drawing/2014/main" id="{2EBD7F3A-2716-4B94-95DD-DD0284D4F66D}"/>
                  </a:ext>
                </a:extLst>
              </p:cNvPr>
              <p:cNvCxnSpPr>
                <a:cxnSpLocks/>
              </p:cNvCxnSpPr>
              <p:nvPr/>
            </p:nvCxnSpPr>
            <p:spPr>
              <a:xfrm>
                <a:off x="1859419" y="5041313"/>
                <a:ext cx="1223" cy="361389"/>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54514CF-88AE-415A-B153-81159E226C99}"/>
                  </a:ext>
                </a:extLst>
              </p:cNvPr>
              <p:cNvCxnSpPr>
                <a:cxnSpLocks/>
              </p:cNvCxnSpPr>
              <p:nvPr/>
            </p:nvCxnSpPr>
            <p:spPr>
              <a:xfrm>
                <a:off x="1701508" y="5508104"/>
                <a:ext cx="315822"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FAC9202-B628-46C8-B3CC-0812CF1D1345}"/>
                  </a:ext>
                </a:extLst>
              </p:cNvPr>
              <p:cNvCxnSpPr>
                <a:cxnSpLocks/>
              </p:cNvCxnSpPr>
              <p:nvPr/>
            </p:nvCxnSpPr>
            <p:spPr>
              <a:xfrm>
                <a:off x="1636262" y="5421019"/>
                <a:ext cx="446314"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34359715-7196-4F48-82DA-C19160D88649}"/>
                  </a:ext>
                </a:extLst>
              </p:cNvPr>
              <p:cNvSpPr/>
              <p:nvPr/>
            </p:nvSpPr>
            <p:spPr>
              <a:xfrm>
                <a:off x="2217149" y="4981573"/>
                <a:ext cx="146016" cy="132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8DA31265-5B90-4D34-8FFB-6EB3D0294061}"/>
                  </a:ext>
                </a:extLst>
              </p:cNvPr>
              <p:cNvCxnSpPr>
                <a:cxnSpLocks/>
              </p:cNvCxnSpPr>
              <p:nvPr/>
            </p:nvCxnSpPr>
            <p:spPr>
              <a:xfrm>
                <a:off x="1780088" y="5598591"/>
                <a:ext cx="186416"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D89CFE8-0F6A-4FF6-9B04-0E515D57DEB3}"/>
                  </a:ext>
                </a:extLst>
              </p:cNvPr>
              <p:cNvCxnSpPr>
                <a:cxnSpLocks/>
              </p:cNvCxnSpPr>
              <p:nvPr/>
            </p:nvCxnSpPr>
            <p:spPr>
              <a:xfrm>
                <a:off x="1859419" y="5041313"/>
                <a:ext cx="446314" cy="0"/>
              </a:xfrm>
              <a:prstGeom prst="line">
                <a:avLst/>
              </a:prstGeom>
              <a:ln w="44450"/>
            </p:spPr>
            <p:style>
              <a:lnRef idx="1">
                <a:schemeClr val="accent1"/>
              </a:lnRef>
              <a:fillRef idx="0">
                <a:schemeClr val="accent1"/>
              </a:fillRef>
              <a:effectRef idx="0">
                <a:schemeClr val="accent1"/>
              </a:effectRef>
              <a:fontRef idx="minor">
                <a:schemeClr val="tx1"/>
              </a:fontRef>
            </p:style>
          </p:cxnSp>
        </p:grpSp>
        <p:cxnSp>
          <p:nvCxnSpPr>
            <p:cNvPr id="65" name="Straight Connector 64">
              <a:extLst>
                <a:ext uri="{FF2B5EF4-FFF2-40B4-BE49-F238E27FC236}">
                  <a16:creationId xmlns:a16="http://schemas.microsoft.com/office/drawing/2014/main" id="{CDE4FAF2-9F1A-490D-AB3F-B01CD61973C0}"/>
                </a:ext>
              </a:extLst>
            </p:cNvPr>
            <p:cNvCxnSpPr>
              <a:cxnSpLocks/>
            </p:cNvCxnSpPr>
            <p:nvPr/>
          </p:nvCxnSpPr>
          <p:spPr>
            <a:xfrm>
              <a:off x="2474114" y="4217391"/>
              <a:ext cx="422224"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0E2BCC2-85C6-494C-BD6C-E8299A113825}"/>
                </a:ext>
              </a:extLst>
            </p:cNvPr>
            <p:cNvCxnSpPr>
              <a:cxnSpLocks/>
            </p:cNvCxnSpPr>
            <p:nvPr/>
          </p:nvCxnSpPr>
          <p:spPr>
            <a:xfrm>
              <a:off x="4713070" y="4217391"/>
              <a:ext cx="422224"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9F775A0-69AC-484A-BF58-64233877DF98}"/>
                </a:ext>
              </a:extLst>
            </p:cNvPr>
            <p:cNvCxnSpPr>
              <a:cxnSpLocks/>
            </p:cNvCxnSpPr>
            <p:nvPr/>
          </p:nvCxnSpPr>
          <p:spPr>
            <a:xfrm>
              <a:off x="5861550" y="3849717"/>
              <a:ext cx="422224"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F421C99-B5EC-43F6-AF27-CA9FFC38B945}"/>
                </a:ext>
              </a:extLst>
            </p:cNvPr>
            <p:cNvCxnSpPr>
              <a:cxnSpLocks/>
            </p:cNvCxnSpPr>
            <p:nvPr/>
          </p:nvCxnSpPr>
          <p:spPr>
            <a:xfrm>
              <a:off x="5869284" y="4919989"/>
              <a:ext cx="422224"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B8E05EA-3B61-442F-9787-54965D209121}"/>
                </a:ext>
              </a:extLst>
            </p:cNvPr>
            <p:cNvCxnSpPr>
              <a:cxnSpLocks/>
            </p:cNvCxnSpPr>
            <p:nvPr/>
          </p:nvCxnSpPr>
          <p:spPr>
            <a:xfrm>
              <a:off x="3827163" y="2709802"/>
              <a:ext cx="0" cy="580583"/>
            </a:xfrm>
            <a:prstGeom prst="line">
              <a:avLst/>
            </a:prstGeom>
            <a:ln w="44450"/>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6D19FA98-84CD-4B04-89D4-C9D349DE597A}"/>
                </a:ext>
              </a:extLst>
            </p:cNvPr>
            <p:cNvGrpSpPr/>
            <p:nvPr/>
          </p:nvGrpSpPr>
          <p:grpSpPr>
            <a:xfrm flipH="1">
              <a:off x="6952026" y="3780844"/>
              <a:ext cx="711517" cy="498912"/>
              <a:chOff x="1636262" y="4981573"/>
              <a:chExt cx="726903" cy="617018"/>
            </a:xfrm>
          </p:grpSpPr>
          <p:cxnSp>
            <p:nvCxnSpPr>
              <p:cNvPr id="76" name="Straight Connector 75">
                <a:extLst>
                  <a:ext uri="{FF2B5EF4-FFF2-40B4-BE49-F238E27FC236}">
                    <a16:creationId xmlns:a16="http://schemas.microsoft.com/office/drawing/2014/main" id="{DFD39A51-2ACC-4FE6-8F98-851AB271B591}"/>
                  </a:ext>
                </a:extLst>
              </p:cNvPr>
              <p:cNvCxnSpPr>
                <a:cxnSpLocks/>
              </p:cNvCxnSpPr>
              <p:nvPr/>
            </p:nvCxnSpPr>
            <p:spPr>
              <a:xfrm>
                <a:off x="1859419" y="5041313"/>
                <a:ext cx="1223" cy="361389"/>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BFA5B7-D066-4C42-A376-CF8ECBF582CC}"/>
                  </a:ext>
                </a:extLst>
              </p:cNvPr>
              <p:cNvCxnSpPr>
                <a:cxnSpLocks/>
              </p:cNvCxnSpPr>
              <p:nvPr/>
            </p:nvCxnSpPr>
            <p:spPr>
              <a:xfrm>
                <a:off x="1701508" y="5508104"/>
                <a:ext cx="315822"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B89DB4A-81B3-4609-A463-3B1CABD0E4DE}"/>
                  </a:ext>
                </a:extLst>
              </p:cNvPr>
              <p:cNvCxnSpPr>
                <a:cxnSpLocks/>
              </p:cNvCxnSpPr>
              <p:nvPr/>
            </p:nvCxnSpPr>
            <p:spPr>
              <a:xfrm>
                <a:off x="1636262" y="5421019"/>
                <a:ext cx="446314"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0B129AEC-799A-464E-A883-65FF09FE4A4C}"/>
                  </a:ext>
                </a:extLst>
              </p:cNvPr>
              <p:cNvSpPr/>
              <p:nvPr/>
            </p:nvSpPr>
            <p:spPr>
              <a:xfrm>
                <a:off x="2217149" y="4981573"/>
                <a:ext cx="146016" cy="132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2217960B-CA29-4B59-A4C5-F0C2E3351AF3}"/>
                  </a:ext>
                </a:extLst>
              </p:cNvPr>
              <p:cNvCxnSpPr>
                <a:cxnSpLocks/>
              </p:cNvCxnSpPr>
              <p:nvPr/>
            </p:nvCxnSpPr>
            <p:spPr>
              <a:xfrm>
                <a:off x="1780088" y="5598591"/>
                <a:ext cx="186416"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9AF41B6-D009-47ED-B333-15B9CC889E7E}"/>
                  </a:ext>
                </a:extLst>
              </p:cNvPr>
              <p:cNvCxnSpPr>
                <a:cxnSpLocks/>
              </p:cNvCxnSpPr>
              <p:nvPr/>
            </p:nvCxnSpPr>
            <p:spPr>
              <a:xfrm>
                <a:off x="1859419" y="5041313"/>
                <a:ext cx="446314" cy="0"/>
              </a:xfrm>
              <a:prstGeom prst="line">
                <a:avLst/>
              </a:prstGeom>
              <a:ln w="44450"/>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EC6751C2-0C72-4D6D-B06E-8E8CC5499300}"/>
                </a:ext>
              </a:extLst>
            </p:cNvPr>
            <p:cNvGrpSpPr/>
            <p:nvPr/>
          </p:nvGrpSpPr>
          <p:grpSpPr>
            <a:xfrm flipH="1">
              <a:off x="6952026" y="4927316"/>
              <a:ext cx="711517" cy="498912"/>
              <a:chOff x="1636262" y="4981573"/>
              <a:chExt cx="726903" cy="617018"/>
            </a:xfrm>
          </p:grpSpPr>
          <p:cxnSp>
            <p:nvCxnSpPr>
              <p:cNvPr id="83" name="Straight Connector 82">
                <a:extLst>
                  <a:ext uri="{FF2B5EF4-FFF2-40B4-BE49-F238E27FC236}">
                    <a16:creationId xmlns:a16="http://schemas.microsoft.com/office/drawing/2014/main" id="{992CAFE5-654E-481B-82B0-6929CA70B2E0}"/>
                  </a:ext>
                </a:extLst>
              </p:cNvPr>
              <p:cNvCxnSpPr>
                <a:cxnSpLocks/>
              </p:cNvCxnSpPr>
              <p:nvPr/>
            </p:nvCxnSpPr>
            <p:spPr>
              <a:xfrm>
                <a:off x="1859419" y="5041313"/>
                <a:ext cx="1223" cy="361389"/>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620F852-3BE2-4FA5-A927-A39094B4AC68}"/>
                  </a:ext>
                </a:extLst>
              </p:cNvPr>
              <p:cNvCxnSpPr>
                <a:cxnSpLocks/>
              </p:cNvCxnSpPr>
              <p:nvPr/>
            </p:nvCxnSpPr>
            <p:spPr>
              <a:xfrm>
                <a:off x="1701508" y="5508104"/>
                <a:ext cx="315822"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1503C8E-1E2C-4E30-BA05-49892181B15B}"/>
                  </a:ext>
                </a:extLst>
              </p:cNvPr>
              <p:cNvCxnSpPr>
                <a:cxnSpLocks/>
              </p:cNvCxnSpPr>
              <p:nvPr/>
            </p:nvCxnSpPr>
            <p:spPr>
              <a:xfrm>
                <a:off x="1636262" y="5421019"/>
                <a:ext cx="446314" cy="0"/>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F3DDE765-061F-429C-934F-1C847EA9FA59}"/>
                  </a:ext>
                </a:extLst>
              </p:cNvPr>
              <p:cNvSpPr/>
              <p:nvPr/>
            </p:nvSpPr>
            <p:spPr>
              <a:xfrm>
                <a:off x="2217149" y="4981573"/>
                <a:ext cx="146016" cy="132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6CAFBA33-0ED6-4A58-AE1A-BB7418557275}"/>
                  </a:ext>
                </a:extLst>
              </p:cNvPr>
              <p:cNvCxnSpPr>
                <a:cxnSpLocks/>
              </p:cNvCxnSpPr>
              <p:nvPr/>
            </p:nvCxnSpPr>
            <p:spPr>
              <a:xfrm>
                <a:off x="1780088" y="5598591"/>
                <a:ext cx="186416" cy="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4A7BB20-369F-4B84-962D-E7FD530CA6AC}"/>
                  </a:ext>
                </a:extLst>
              </p:cNvPr>
              <p:cNvCxnSpPr>
                <a:cxnSpLocks/>
              </p:cNvCxnSpPr>
              <p:nvPr/>
            </p:nvCxnSpPr>
            <p:spPr>
              <a:xfrm>
                <a:off x="1859419" y="5041313"/>
                <a:ext cx="446314" cy="0"/>
              </a:xfrm>
              <a:prstGeom prst="line">
                <a:avLst/>
              </a:prstGeom>
              <a:ln w="44450"/>
            </p:spPr>
            <p:style>
              <a:lnRef idx="1">
                <a:schemeClr val="accent1"/>
              </a:lnRef>
              <a:fillRef idx="0">
                <a:schemeClr val="accent1"/>
              </a:fillRef>
              <a:effectRef idx="0">
                <a:schemeClr val="accent1"/>
              </a:effectRef>
              <a:fontRef idx="minor">
                <a:schemeClr val="tx1"/>
              </a:fontRef>
            </p:style>
          </p:cxnSp>
        </p:grpSp>
        <p:sp>
          <p:nvSpPr>
            <p:cNvPr id="104" name="TextBox 103">
              <a:extLst>
                <a:ext uri="{FF2B5EF4-FFF2-40B4-BE49-F238E27FC236}">
                  <a16:creationId xmlns:a16="http://schemas.microsoft.com/office/drawing/2014/main" id="{90AE8769-CF89-41CE-AE17-6431B45CFA72}"/>
                </a:ext>
              </a:extLst>
            </p:cNvPr>
            <p:cNvSpPr txBox="1"/>
            <p:nvPr/>
          </p:nvSpPr>
          <p:spPr>
            <a:xfrm>
              <a:off x="878379" y="3778369"/>
              <a:ext cx="869149" cy="276999"/>
            </a:xfrm>
            <a:prstGeom prst="rect">
              <a:avLst/>
            </a:prstGeom>
            <a:noFill/>
          </p:spPr>
          <p:txBody>
            <a:bodyPr wrap="none" rtlCol="0">
              <a:spAutoFit/>
            </a:bodyPr>
            <a:lstStyle/>
            <a:p>
              <a:r>
                <a:rPr lang="en-US" sz="1200" dirty="0"/>
                <a:t>SWITCH 1</a:t>
              </a:r>
            </a:p>
          </p:txBody>
        </p:sp>
        <p:sp>
          <p:nvSpPr>
            <p:cNvPr id="105" name="TextBox 104">
              <a:extLst>
                <a:ext uri="{FF2B5EF4-FFF2-40B4-BE49-F238E27FC236}">
                  <a16:creationId xmlns:a16="http://schemas.microsoft.com/office/drawing/2014/main" id="{E600CDC4-11A9-43D8-868C-1E5408619896}"/>
                </a:ext>
              </a:extLst>
            </p:cNvPr>
            <p:cNvSpPr txBox="1"/>
            <p:nvPr/>
          </p:nvSpPr>
          <p:spPr>
            <a:xfrm>
              <a:off x="845366" y="5265281"/>
              <a:ext cx="869149" cy="276999"/>
            </a:xfrm>
            <a:prstGeom prst="rect">
              <a:avLst/>
            </a:prstGeom>
            <a:noFill/>
          </p:spPr>
          <p:txBody>
            <a:bodyPr wrap="none" rtlCol="0">
              <a:spAutoFit/>
            </a:bodyPr>
            <a:lstStyle/>
            <a:p>
              <a:r>
                <a:rPr lang="en-US" sz="1200" dirty="0"/>
                <a:t>SWITCH 2</a:t>
              </a:r>
            </a:p>
          </p:txBody>
        </p:sp>
      </p:grpSp>
      <p:sp>
        <p:nvSpPr>
          <p:cNvPr id="106" name="Title 1">
            <a:extLst>
              <a:ext uri="{FF2B5EF4-FFF2-40B4-BE49-F238E27FC236}">
                <a16:creationId xmlns:a16="http://schemas.microsoft.com/office/drawing/2014/main" id="{E00C8CE0-F664-4FE9-9BA3-FE1C3EDEFF0D}"/>
              </a:ext>
            </a:extLst>
          </p:cNvPr>
          <p:cNvSpPr txBox="1">
            <a:spLocks/>
          </p:cNvSpPr>
          <p:nvPr/>
        </p:nvSpPr>
        <p:spPr>
          <a:xfrm>
            <a:off x="7287311" y="224153"/>
            <a:ext cx="4383096" cy="609126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Ø"/>
            </a:pPr>
            <a:r>
              <a:rPr lang="en-US" sz="2400" dirty="0" err="1">
                <a:latin typeface="Bradley Hand ITC" panose="03070402050302030203" pitchFamily="66" charset="0"/>
              </a:rPr>
              <a:t>Input/Output</a:t>
            </a:r>
            <a:r>
              <a:rPr lang="en-US" sz="2400" dirty="0">
                <a:latin typeface="Bradley Hand ITC" panose="03070402050302030203" pitchFamily="66" charset="0"/>
              </a:rPr>
              <a:t> Modules: </a:t>
            </a:r>
            <a:br>
              <a:rPr lang="en-US" sz="2400" dirty="0">
                <a:latin typeface="Bradley Hand ITC" panose="03070402050302030203" pitchFamily="66" charset="0"/>
              </a:rPr>
            </a:br>
            <a:endParaRPr lang="en-US" sz="1100" b="0" dirty="0">
              <a:latin typeface="Bradley Hand ITC" panose="03070402050302030203" pitchFamily="66" charset="0"/>
            </a:endParaRPr>
          </a:p>
          <a:p>
            <a:r>
              <a:rPr lang="en-US" sz="2000" b="0" dirty="0">
                <a:latin typeface="Bradley Hand ITC" panose="03070402050302030203" pitchFamily="66" charset="0"/>
              </a:rPr>
              <a:t>The type of input modules </a:t>
            </a:r>
            <a:r>
              <a:rPr lang="en-US" sz="2000" b="0" dirty="0">
                <a:solidFill>
                  <a:schemeClr val="tx1"/>
                </a:solidFill>
                <a:latin typeface="Bradley Hand ITC" panose="03070402050302030203" pitchFamily="66" charset="0"/>
              </a:rPr>
              <a:t>used by a PLC depends on the type of input device. For example, some respond to digital inputs, which are either on or off while others respond to analog signals. </a:t>
            </a:r>
            <a:br>
              <a:rPr lang="en-US" sz="2000" b="0" dirty="0">
                <a:solidFill>
                  <a:schemeClr val="tx1"/>
                </a:solidFill>
                <a:latin typeface="Bradley Hand ITC" panose="03070402050302030203" pitchFamily="66" charset="0"/>
              </a:rPr>
            </a:br>
            <a:endParaRPr lang="en-US" sz="500" b="0" dirty="0">
              <a:solidFill>
                <a:schemeClr val="tx1"/>
              </a:solidFill>
              <a:latin typeface="Bradley Hand ITC" panose="03070402050302030203" pitchFamily="66" charset="0"/>
            </a:endParaRPr>
          </a:p>
          <a:p>
            <a:r>
              <a:rPr lang="en-US" sz="2000" b="0" dirty="0">
                <a:solidFill>
                  <a:schemeClr val="tx1"/>
                </a:solidFill>
                <a:latin typeface="Bradley Hand ITC" panose="03070402050302030203" pitchFamily="66" charset="0"/>
              </a:rPr>
              <a:t>The PLC </a:t>
            </a:r>
            <a:r>
              <a:rPr lang="en-US" sz="2000" dirty="0">
                <a:solidFill>
                  <a:schemeClr val="tx1"/>
                </a:solidFill>
                <a:latin typeface="Bradley Hand ITC" panose="03070402050302030203" pitchFamily="66" charset="0"/>
              </a:rPr>
              <a:t>input circuitry converts signals into logic signals that the CPU can use</a:t>
            </a:r>
            <a:r>
              <a:rPr lang="en-US" sz="2000" b="0" dirty="0">
                <a:solidFill>
                  <a:schemeClr val="tx1"/>
                </a:solidFill>
                <a:latin typeface="Bradley Hand ITC" panose="03070402050302030203" pitchFamily="66" charset="0"/>
              </a:rPr>
              <a:t>. The CPU evaluates the status of inputs, outputs, and other variables as it executes a stored program. The CPU then sends signals to update the status of outputs. </a:t>
            </a:r>
            <a:br>
              <a:rPr lang="en-US" sz="2000" b="0" dirty="0">
                <a:solidFill>
                  <a:schemeClr val="tx1"/>
                </a:solidFill>
                <a:latin typeface="Bradley Hand ITC" panose="03070402050302030203" pitchFamily="66" charset="0"/>
              </a:rPr>
            </a:br>
            <a:endParaRPr lang="en-US" sz="500" b="0" dirty="0">
              <a:solidFill>
                <a:schemeClr val="tx1"/>
              </a:solidFill>
              <a:latin typeface="Bradley Hand ITC" panose="03070402050302030203" pitchFamily="66" charset="0"/>
            </a:endParaRPr>
          </a:p>
          <a:p>
            <a:r>
              <a:rPr lang="en-US" sz="2000" dirty="0">
                <a:solidFill>
                  <a:schemeClr val="tx1"/>
                </a:solidFill>
                <a:latin typeface="Bradley Hand ITC" panose="03070402050302030203" pitchFamily="66" charset="0"/>
              </a:rPr>
              <a:t>Output modules convert control signals from the CPU</a:t>
            </a:r>
            <a:r>
              <a:rPr lang="en-US" sz="2000" b="0" dirty="0">
                <a:solidFill>
                  <a:schemeClr val="tx1"/>
                </a:solidFill>
                <a:latin typeface="Bradley Hand ITC" panose="03070402050302030203" pitchFamily="66" charset="0"/>
              </a:rPr>
              <a:t> into digital or analog values that can be used to control various output devices. </a:t>
            </a:r>
          </a:p>
        </p:txBody>
      </p:sp>
    </p:spTree>
    <p:extLst>
      <p:ext uri="{BB962C8B-B14F-4D97-AF65-F5344CB8AC3E}">
        <p14:creationId xmlns:p14="http://schemas.microsoft.com/office/powerpoint/2010/main" val="263781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998C00-AA6C-49FE-801A-FE3F5D75300C}"/>
              </a:ext>
            </a:extLst>
          </p:cNvPr>
          <p:cNvSpPr txBox="1">
            <a:spLocks/>
          </p:cNvSpPr>
          <p:nvPr/>
        </p:nvSpPr>
        <p:spPr>
          <a:xfrm>
            <a:off x="6315775" y="566058"/>
            <a:ext cx="5253032" cy="5278461"/>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000" b="0" dirty="0">
              <a:latin typeface="Bradley Hand ITC" panose="03070402050302030203" pitchFamily="66" charset="0"/>
            </a:endParaRPr>
          </a:p>
          <a:p>
            <a:pPr marL="342900" indent="-342900">
              <a:buFont typeface="Wingdings" panose="05000000000000000000" pitchFamily="2" charset="2"/>
              <a:buChar char="Ø"/>
            </a:pPr>
            <a:r>
              <a:rPr lang="en-US" sz="2400" dirty="0">
                <a:latin typeface="Bradley Hand ITC" panose="03070402050302030203" pitchFamily="66" charset="0"/>
              </a:rPr>
              <a:t>Memory: </a:t>
            </a:r>
            <a:endParaRPr lang="en-US" sz="2400" b="0" dirty="0">
              <a:latin typeface="Bradley Hand ITC" panose="03070402050302030203" pitchFamily="66" charset="0"/>
            </a:endParaRPr>
          </a:p>
          <a:p>
            <a:r>
              <a:rPr lang="en-US" sz="2000" b="0" dirty="0">
                <a:latin typeface="Bradley Hand ITC" panose="03070402050302030203" pitchFamily="66" charset="0"/>
              </a:rPr>
              <a:t>The memory is divided into two parts- </a:t>
            </a:r>
            <a:r>
              <a:rPr lang="en-US" sz="2000" dirty="0">
                <a:latin typeface="Bradley Hand ITC" panose="03070402050302030203" pitchFamily="66" charset="0"/>
              </a:rPr>
              <a:t>The data memory and the program memory</a:t>
            </a:r>
            <a:r>
              <a:rPr lang="en-US" sz="2000" b="0" dirty="0">
                <a:latin typeface="Bradley Hand ITC" panose="03070402050302030203" pitchFamily="66" charset="0"/>
              </a:rPr>
              <a:t>. The program information or the control logic is stored in the user memory or the program memory from where the CPU fetches the program instructions. The input and output signals and the timer and counter signals are stored in the input and output external image memory respectively. </a:t>
            </a:r>
            <a:br>
              <a:rPr lang="en-US" sz="2000" b="0" dirty="0">
                <a:latin typeface="Bradley Hand ITC" panose="03070402050302030203" pitchFamily="66" charset="0"/>
              </a:rPr>
            </a:br>
            <a:endParaRPr lang="en-US" sz="1400" b="0" dirty="0">
              <a:latin typeface="Bradley Hand ITC" panose="03070402050302030203" pitchFamily="66" charset="0"/>
            </a:endParaRPr>
          </a:p>
          <a:p>
            <a:pPr marL="342900" indent="-342900">
              <a:buFont typeface="Wingdings" panose="05000000000000000000" pitchFamily="2" charset="2"/>
              <a:buChar char="Ø"/>
            </a:pPr>
            <a:r>
              <a:rPr lang="en-US" sz="2400" dirty="0">
                <a:latin typeface="Bradley Hand ITC" panose="03070402050302030203" pitchFamily="66" charset="0"/>
              </a:rPr>
              <a:t>Peripheral Device: </a:t>
            </a:r>
          </a:p>
          <a:p>
            <a:r>
              <a:rPr lang="en-US" sz="2000" b="0" dirty="0">
                <a:latin typeface="Bradley Hand ITC" panose="03070402050302030203" pitchFamily="66" charset="0"/>
              </a:rPr>
              <a:t>The function of the peripheral device is </a:t>
            </a:r>
            <a:r>
              <a:rPr lang="en-US" sz="2000" dirty="0">
                <a:latin typeface="Bradley Hand ITC" panose="03070402050302030203" pitchFamily="66" charset="0"/>
              </a:rPr>
              <a:t>to input data and monitor the equipment operation</a:t>
            </a:r>
            <a:r>
              <a:rPr lang="en-US" sz="2000" b="0" dirty="0">
                <a:latin typeface="Bradley Hand ITC" panose="03070402050302030203" pitchFamily="66" charset="0"/>
              </a:rPr>
              <a:t>. It may be a personal computer, handheld programmer, or an operator touch screen. </a:t>
            </a:r>
          </a:p>
        </p:txBody>
      </p:sp>
      <p:sp>
        <p:nvSpPr>
          <p:cNvPr id="8" name="Title 1">
            <a:extLst>
              <a:ext uri="{FF2B5EF4-FFF2-40B4-BE49-F238E27FC236}">
                <a16:creationId xmlns:a16="http://schemas.microsoft.com/office/drawing/2014/main" id="{88117A99-1A6D-4A9E-AA04-650F05DCC45E}"/>
              </a:ext>
            </a:extLst>
          </p:cNvPr>
          <p:cNvSpPr txBox="1">
            <a:spLocks/>
          </p:cNvSpPr>
          <p:nvPr/>
        </p:nvSpPr>
        <p:spPr>
          <a:xfrm>
            <a:off x="623193" y="692207"/>
            <a:ext cx="5253032" cy="547358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Ø"/>
            </a:pPr>
            <a:r>
              <a:rPr lang="en-US" sz="2400" dirty="0">
                <a:latin typeface="Bradley Hand ITC" panose="03070402050302030203" pitchFamily="66" charset="0"/>
              </a:rPr>
              <a:t>Power Supply: </a:t>
            </a:r>
            <a:endParaRPr lang="en-US" sz="2400" b="0" dirty="0">
              <a:latin typeface="Bradley Hand ITC" panose="03070402050302030203" pitchFamily="66" charset="0"/>
            </a:endParaRPr>
          </a:p>
          <a:p>
            <a:r>
              <a:rPr lang="en-US" sz="2000" b="0" dirty="0">
                <a:latin typeface="Bradley Hand ITC" panose="03070402050302030203" pitchFamily="66" charset="0"/>
              </a:rPr>
              <a:t>The Power Supply is a module located in the PLC system module rack. The DC power (voltage and current) </a:t>
            </a:r>
            <a:r>
              <a:rPr lang="en-US" sz="2000" dirty="0">
                <a:latin typeface="Bradley Hand ITC" panose="03070402050302030203" pitchFamily="66" charset="0"/>
              </a:rPr>
              <a:t>it provides power the other modules in the rack</a:t>
            </a:r>
            <a:r>
              <a:rPr lang="en-US" sz="2000" b="0" dirty="0">
                <a:latin typeface="Bradley Hand ITC" panose="03070402050302030203" pitchFamily="66" charset="0"/>
              </a:rPr>
              <a:t>, such as the CPU, Co-processor Modules, and I/O Modules. </a:t>
            </a:r>
          </a:p>
          <a:p>
            <a:r>
              <a:rPr lang="en-US" sz="2000" b="0" dirty="0">
                <a:latin typeface="Bradley Hand ITC" panose="03070402050302030203" pitchFamily="66" charset="0"/>
              </a:rPr>
              <a:t>The line power provided to the PLC system also powers the I/O Field Devices. </a:t>
            </a:r>
            <a:br>
              <a:rPr lang="en-US" sz="2000" b="0" dirty="0">
                <a:latin typeface="Bradley Hand ITC" panose="03070402050302030203" pitchFamily="66" charset="0"/>
              </a:rPr>
            </a:br>
            <a:endParaRPr lang="en-US" sz="2000" b="0" dirty="0">
              <a:latin typeface="Bradley Hand ITC" panose="03070402050302030203" pitchFamily="66" charset="0"/>
            </a:endParaRPr>
          </a:p>
          <a:p>
            <a:pPr marL="342900" indent="-342900">
              <a:buFont typeface="Wingdings" panose="05000000000000000000" pitchFamily="2" charset="2"/>
              <a:buChar char="Ø"/>
            </a:pPr>
            <a:r>
              <a:rPr lang="en-US" sz="2400" dirty="0">
                <a:latin typeface="Bradley Hand ITC" panose="03070402050302030203" pitchFamily="66" charset="0"/>
              </a:rPr>
              <a:t>Central Processing Unit (CPU): </a:t>
            </a:r>
            <a:endParaRPr lang="en-US" sz="2400" b="0" dirty="0">
              <a:latin typeface="Bradley Hand ITC" panose="03070402050302030203" pitchFamily="66" charset="0"/>
            </a:endParaRPr>
          </a:p>
          <a:p>
            <a:r>
              <a:rPr lang="en-US" sz="2000" b="0" dirty="0">
                <a:latin typeface="Bradley Hand ITC" panose="03070402050302030203" pitchFamily="66" charset="0"/>
              </a:rPr>
              <a:t>The function of the CPU is to </a:t>
            </a:r>
            <a:r>
              <a:rPr lang="en-US" sz="2000" dirty="0">
                <a:latin typeface="Bradley Hand ITC" panose="03070402050302030203" pitchFamily="66" charset="0"/>
              </a:rPr>
              <a:t>store and run the PLC software programs</a:t>
            </a:r>
            <a:r>
              <a:rPr lang="en-US" sz="2000" b="0" dirty="0">
                <a:latin typeface="Bradley Hand ITC" panose="03070402050302030203" pitchFamily="66" charset="0"/>
              </a:rPr>
              <a:t>. It also interfaces with the Co-Processor Modules, the I/O Modules, the peripheral device, and runs diagnostics. It is essentially </a:t>
            </a:r>
            <a:r>
              <a:rPr lang="en-US" sz="2000" b="0" i="1" dirty="0">
                <a:latin typeface="Bradley Hand ITC" panose="03070402050302030203" pitchFamily="66" charset="0"/>
              </a:rPr>
              <a:t>the "brains" of the PLC</a:t>
            </a:r>
            <a:r>
              <a:rPr lang="en-US" sz="2000" b="0" dirty="0">
                <a:latin typeface="Bradley Hand ITC" panose="03070402050302030203" pitchFamily="66" charset="0"/>
              </a:rPr>
              <a:t>. </a:t>
            </a:r>
          </a:p>
          <a:p>
            <a:r>
              <a:rPr lang="en-US" sz="2000" b="0" dirty="0">
                <a:latin typeface="Bradley Hand ITC" panose="03070402050302030203" pitchFamily="66" charset="0"/>
              </a:rPr>
              <a:t>The CPU contains a microprocessor, memory, and interface adapters. </a:t>
            </a:r>
            <a:endParaRPr lang="en-US" sz="2000" b="0" dirty="0">
              <a:solidFill>
                <a:schemeClr val="tx1"/>
              </a:solidFill>
              <a:latin typeface="Bradley Hand ITC" panose="03070402050302030203" pitchFamily="66" charset="0"/>
            </a:endParaRPr>
          </a:p>
        </p:txBody>
      </p:sp>
    </p:spTree>
    <p:extLst>
      <p:ext uri="{BB962C8B-B14F-4D97-AF65-F5344CB8AC3E}">
        <p14:creationId xmlns:p14="http://schemas.microsoft.com/office/powerpoint/2010/main" val="295438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BEFC93-8D7D-4731-B349-AB7AEF588106}"/>
              </a:ext>
            </a:extLst>
          </p:cNvPr>
          <p:cNvSpPr txBox="1">
            <a:spLocks/>
          </p:cNvSpPr>
          <p:nvPr/>
        </p:nvSpPr>
        <p:spPr>
          <a:xfrm>
            <a:off x="666735" y="734231"/>
            <a:ext cx="6009836" cy="2929367"/>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latin typeface="Bradley Hand ITC" panose="03070402050302030203" pitchFamily="66" charset="0"/>
              </a:rPr>
              <a:t>Basic Operation: </a:t>
            </a:r>
            <a:endParaRPr lang="en-US" sz="2400" b="0" dirty="0">
              <a:latin typeface="Bradley Hand ITC" panose="03070402050302030203" pitchFamily="66" charset="0"/>
            </a:endParaRPr>
          </a:p>
          <a:p>
            <a:r>
              <a:rPr lang="en-US" sz="2000" b="0" dirty="0">
                <a:latin typeface="Bradley Hand ITC" panose="03070402050302030203" pitchFamily="66" charset="0"/>
              </a:rPr>
              <a:t>The operation of a PLC is very simple. The processor makes decisions based on a ladder logic program written by the user. In order to use the program properly, the PLC must </a:t>
            </a:r>
            <a:r>
              <a:rPr lang="en-US" sz="2000" dirty="0">
                <a:latin typeface="Bradley Hand ITC" panose="03070402050302030203" pitchFamily="66" charset="0"/>
              </a:rPr>
              <a:t>communicate with the various field devices it is tasked with monitoring and controlling</a:t>
            </a:r>
            <a:r>
              <a:rPr lang="en-US" sz="2000" b="0" dirty="0">
                <a:latin typeface="Bradley Hand ITC" panose="03070402050302030203" pitchFamily="66" charset="0"/>
              </a:rPr>
              <a:t>. It then compares the actual conditions of the field devices with what the program instructs them to do, and </a:t>
            </a:r>
            <a:r>
              <a:rPr lang="en-US" sz="2000" dirty="0">
                <a:latin typeface="Bradley Hand ITC" panose="03070402050302030203" pitchFamily="66" charset="0"/>
              </a:rPr>
              <a:t>updates the output devices accordingly</a:t>
            </a:r>
            <a:r>
              <a:rPr lang="en-US" sz="2000" b="0" dirty="0">
                <a:latin typeface="Bradley Hand ITC" panose="03070402050302030203" pitchFamily="66" charset="0"/>
              </a:rPr>
              <a:t>. </a:t>
            </a:r>
            <a:endParaRPr lang="en-US" sz="2000" b="0" dirty="0">
              <a:solidFill>
                <a:schemeClr val="tx1"/>
              </a:solidFill>
              <a:latin typeface="Bradley Hand ITC" panose="03070402050302030203" pitchFamily="66" charset="0"/>
            </a:endParaRPr>
          </a:p>
        </p:txBody>
      </p:sp>
      <p:sp>
        <p:nvSpPr>
          <p:cNvPr id="106" name="Title 1">
            <a:extLst>
              <a:ext uri="{FF2B5EF4-FFF2-40B4-BE49-F238E27FC236}">
                <a16:creationId xmlns:a16="http://schemas.microsoft.com/office/drawing/2014/main" id="{E00C8CE0-F664-4FE9-9BA3-FE1C3EDEFF0D}"/>
              </a:ext>
            </a:extLst>
          </p:cNvPr>
          <p:cNvSpPr txBox="1">
            <a:spLocks/>
          </p:cNvSpPr>
          <p:nvPr/>
        </p:nvSpPr>
        <p:spPr>
          <a:xfrm>
            <a:off x="666735" y="3831772"/>
            <a:ext cx="6009836" cy="2291997"/>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latin typeface="Bradley Hand ITC" panose="03070402050302030203" pitchFamily="66" charset="0"/>
              </a:rPr>
              <a:t>The Scan Cycle: </a:t>
            </a:r>
            <a:endParaRPr lang="en-US" sz="2800" b="0" dirty="0">
              <a:latin typeface="Bradley Hand ITC" panose="03070402050302030203" pitchFamily="66" charset="0"/>
            </a:endParaRPr>
          </a:p>
          <a:p>
            <a:r>
              <a:rPr lang="en-US" sz="2000" b="0" dirty="0">
                <a:latin typeface="Bradley Hand ITC" panose="03070402050302030203" pitchFamily="66" charset="0"/>
              </a:rPr>
              <a:t>PLCs operate by continually scanning programs and repeat this process many times per second. When a PLC starts, </a:t>
            </a:r>
            <a:r>
              <a:rPr lang="en-US" sz="2000" dirty="0">
                <a:latin typeface="Bradley Hand ITC" panose="03070402050302030203" pitchFamily="66" charset="0"/>
              </a:rPr>
              <a:t>it runs checks on the hardware and software for faults, also called a self-test</a:t>
            </a:r>
            <a:r>
              <a:rPr lang="en-US" sz="2000" b="0" dirty="0">
                <a:latin typeface="Bradley Hand ITC" panose="03070402050302030203" pitchFamily="66" charset="0"/>
              </a:rPr>
              <a:t>. If there are no problems, then the PLC will start the scan cycle. </a:t>
            </a:r>
          </a:p>
        </p:txBody>
      </p:sp>
      <p:grpSp>
        <p:nvGrpSpPr>
          <p:cNvPr id="30" name="Group 29">
            <a:extLst>
              <a:ext uri="{FF2B5EF4-FFF2-40B4-BE49-F238E27FC236}">
                <a16:creationId xmlns:a16="http://schemas.microsoft.com/office/drawing/2014/main" id="{C68BB6AC-408A-4329-AFA5-372FD589FCC5}"/>
              </a:ext>
            </a:extLst>
          </p:cNvPr>
          <p:cNvGrpSpPr/>
          <p:nvPr/>
        </p:nvGrpSpPr>
        <p:grpSpPr>
          <a:xfrm>
            <a:off x="7300686" y="397429"/>
            <a:ext cx="4314369" cy="6020960"/>
            <a:chOff x="7634513" y="397429"/>
            <a:chExt cx="3980542" cy="6020960"/>
          </a:xfrm>
        </p:grpSpPr>
        <p:sp>
          <p:nvSpPr>
            <p:cNvPr id="2" name="Rectangle: Rounded Corners 1">
              <a:extLst>
                <a:ext uri="{FF2B5EF4-FFF2-40B4-BE49-F238E27FC236}">
                  <a16:creationId xmlns:a16="http://schemas.microsoft.com/office/drawing/2014/main" id="{E604B98B-8E5F-4EE4-8780-8C75FDC9ABB4}"/>
                </a:ext>
              </a:extLst>
            </p:cNvPr>
            <p:cNvSpPr/>
            <p:nvPr/>
          </p:nvSpPr>
          <p:spPr>
            <a:xfrm>
              <a:off x="7634513" y="986669"/>
              <a:ext cx="3193143" cy="499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CPU Checks</a:t>
              </a:r>
            </a:p>
          </p:txBody>
        </p:sp>
        <p:sp>
          <p:nvSpPr>
            <p:cNvPr id="60" name="Rectangle: Rounded Corners 59">
              <a:extLst>
                <a:ext uri="{FF2B5EF4-FFF2-40B4-BE49-F238E27FC236}">
                  <a16:creationId xmlns:a16="http://schemas.microsoft.com/office/drawing/2014/main" id="{662CE76B-9CC1-48EB-8E59-51D6DF809E4D}"/>
                </a:ext>
              </a:extLst>
            </p:cNvPr>
            <p:cNvSpPr/>
            <p:nvPr/>
          </p:nvSpPr>
          <p:spPr>
            <a:xfrm>
              <a:off x="7634513" y="4252838"/>
              <a:ext cx="3193143" cy="499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 Program</a:t>
              </a:r>
            </a:p>
          </p:txBody>
        </p:sp>
        <p:sp>
          <p:nvSpPr>
            <p:cNvPr id="61" name="Rectangle: Rounded Corners 60">
              <a:extLst>
                <a:ext uri="{FF2B5EF4-FFF2-40B4-BE49-F238E27FC236}">
                  <a16:creationId xmlns:a16="http://schemas.microsoft.com/office/drawing/2014/main" id="{2498DC8E-D349-4535-8B26-BF392626922E}"/>
                </a:ext>
              </a:extLst>
            </p:cNvPr>
            <p:cNvSpPr/>
            <p:nvPr/>
          </p:nvSpPr>
          <p:spPr>
            <a:xfrm>
              <a:off x="7634513" y="3164115"/>
              <a:ext cx="3193143" cy="499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Scan Inputs</a:t>
              </a:r>
            </a:p>
          </p:txBody>
        </p:sp>
        <p:sp>
          <p:nvSpPr>
            <p:cNvPr id="62" name="Rectangle: Rounded Corners 61">
              <a:extLst>
                <a:ext uri="{FF2B5EF4-FFF2-40B4-BE49-F238E27FC236}">
                  <a16:creationId xmlns:a16="http://schemas.microsoft.com/office/drawing/2014/main" id="{25713E17-00BD-492B-80CC-FFFCEF8737E0}"/>
                </a:ext>
              </a:extLst>
            </p:cNvPr>
            <p:cNvSpPr/>
            <p:nvPr/>
          </p:nvSpPr>
          <p:spPr>
            <a:xfrm>
              <a:off x="7634513" y="2075392"/>
              <a:ext cx="3193143" cy="499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 Module Checks</a:t>
              </a:r>
            </a:p>
          </p:txBody>
        </p:sp>
        <p:sp>
          <p:nvSpPr>
            <p:cNvPr id="66" name="Rectangle: Rounded Corners 65">
              <a:extLst>
                <a:ext uri="{FF2B5EF4-FFF2-40B4-BE49-F238E27FC236}">
                  <a16:creationId xmlns:a16="http://schemas.microsoft.com/office/drawing/2014/main" id="{9C1D36C0-0B47-41BF-9B0A-3E6C687FE51B}"/>
                </a:ext>
              </a:extLst>
            </p:cNvPr>
            <p:cNvSpPr/>
            <p:nvPr/>
          </p:nvSpPr>
          <p:spPr>
            <a:xfrm>
              <a:off x="7634513" y="5341561"/>
              <a:ext cx="3193143" cy="499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Update Outputs</a:t>
              </a:r>
            </a:p>
          </p:txBody>
        </p:sp>
        <p:cxnSp>
          <p:nvCxnSpPr>
            <p:cNvPr id="6" name="Straight Arrow Connector 5">
              <a:extLst>
                <a:ext uri="{FF2B5EF4-FFF2-40B4-BE49-F238E27FC236}">
                  <a16:creationId xmlns:a16="http://schemas.microsoft.com/office/drawing/2014/main" id="{5A53DC2C-9E30-46BD-BEDA-AA9D9F420264}"/>
                </a:ext>
              </a:extLst>
            </p:cNvPr>
            <p:cNvCxnSpPr>
              <a:cxnSpLocks/>
              <a:stCxn id="2" idx="2"/>
              <a:endCxn id="62" idx="0"/>
            </p:cNvCxnSpPr>
            <p:nvPr/>
          </p:nvCxnSpPr>
          <p:spPr>
            <a:xfrm>
              <a:off x="9231085" y="1486152"/>
              <a:ext cx="0" cy="58924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9538133-EDF9-4359-A3F2-EA8F5B13E6DF}"/>
                </a:ext>
              </a:extLst>
            </p:cNvPr>
            <p:cNvCxnSpPr>
              <a:cxnSpLocks/>
            </p:cNvCxnSpPr>
            <p:nvPr/>
          </p:nvCxnSpPr>
          <p:spPr>
            <a:xfrm>
              <a:off x="9238341" y="4752321"/>
              <a:ext cx="0" cy="58924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D3D7F50-A095-4AEC-B710-7E1F2A397E74}"/>
                </a:ext>
              </a:extLst>
            </p:cNvPr>
            <p:cNvCxnSpPr>
              <a:cxnSpLocks/>
            </p:cNvCxnSpPr>
            <p:nvPr/>
          </p:nvCxnSpPr>
          <p:spPr>
            <a:xfrm>
              <a:off x="9231085" y="3663598"/>
              <a:ext cx="0" cy="58924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21C704D-DA1A-4070-A13A-3A96A1B0EF30}"/>
                </a:ext>
              </a:extLst>
            </p:cNvPr>
            <p:cNvCxnSpPr>
              <a:cxnSpLocks/>
            </p:cNvCxnSpPr>
            <p:nvPr/>
          </p:nvCxnSpPr>
          <p:spPr>
            <a:xfrm>
              <a:off x="9231085" y="2574875"/>
              <a:ext cx="0" cy="58924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DCCF649-F36A-4FAB-A7DD-2A4B632B216A}"/>
                </a:ext>
              </a:extLst>
            </p:cNvPr>
            <p:cNvCxnSpPr>
              <a:cxnSpLocks/>
            </p:cNvCxnSpPr>
            <p:nvPr/>
          </p:nvCxnSpPr>
          <p:spPr>
            <a:xfrm>
              <a:off x="9238341" y="397429"/>
              <a:ext cx="0" cy="58924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DB77FF3-4F23-46BB-8F41-D8097C3C3AAF}"/>
                </a:ext>
              </a:extLst>
            </p:cNvPr>
            <p:cNvCxnSpPr>
              <a:cxnSpLocks/>
            </p:cNvCxnSpPr>
            <p:nvPr/>
          </p:nvCxnSpPr>
          <p:spPr>
            <a:xfrm>
              <a:off x="9231085" y="397429"/>
              <a:ext cx="2365829"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7286EE8-5DC9-42EB-AA5F-32B22B30A0A3}"/>
                </a:ext>
              </a:extLst>
            </p:cNvPr>
            <p:cNvCxnSpPr>
              <a:cxnSpLocks/>
            </p:cNvCxnSpPr>
            <p:nvPr/>
          </p:nvCxnSpPr>
          <p:spPr>
            <a:xfrm flipH="1" flipV="1">
              <a:off x="11596915" y="397432"/>
              <a:ext cx="18140" cy="5958565"/>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8F5167E-16D2-4CD7-8F68-9DD52F147AE2}"/>
                </a:ext>
              </a:extLst>
            </p:cNvPr>
            <p:cNvCxnSpPr>
              <a:cxnSpLocks/>
            </p:cNvCxnSpPr>
            <p:nvPr/>
          </p:nvCxnSpPr>
          <p:spPr>
            <a:xfrm>
              <a:off x="9249226" y="6355997"/>
              <a:ext cx="2365829"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E50A83C-195E-4057-A15F-6BE878418EB6}"/>
                </a:ext>
              </a:extLst>
            </p:cNvPr>
            <p:cNvCxnSpPr>
              <a:cxnSpLocks/>
            </p:cNvCxnSpPr>
            <p:nvPr/>
          </p:nvCxnSpPr>
          <p:spPr>
            <a:xfrm>
              <a:off x="9231085" y="5829149"/>
              <a:ext cx="0" cy="589240"/>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grpSp>
      <p:sp>
        <p:nvSpPr>
          <p:cNvPr id="92" name="Title 1">
            <a:extLst>
              <a:ext uri="{FF2B5EF4-FFF2-40B4-BE49-F238E27FC236}">
                <a16:creationId xmlns:a16="http://schemas.microsoft.com/office/drawing/2014/main" id="{7748F22B-F70B-41CB-9868-28509BCD2746}"/>
              </a:ext>
            </a:extLst>
          </p:cNvPr>
          <p:cNvSpPr txBox="1">
            <a:spLocks/>
          </p:cNvSpPr>
          <p:nvPr/>
        </p:nvSpPr>
        <p:spPr>
          <a:xfrm>
            <a:off x="7031676" y="207382"/>
            <a:ext cx="2019140" cy="58924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chemeClr val="lt1"/>
                </a:solidFill>
                <a:latin typeface="+mn-lt"/>
                <a:ea typeface="+mn-ea"/>
                <a:cs typeface="+mn-cs"/>
              </a:rPr>
              <a:t>PLC Scan Cycle</a:t>
            </a:r>
          </a:p>
        </p:txBody>
      </p:sp>
    </p:spTree>
    <p:extLst>
      <p:ext uri="{BB962C8B-B14F-4D97-AF65-F5344CB8AC3E}">
        <p14:creationId xmlns:p14="http://schemas.microsoft.com/office/powerpoint/2010/main" val="1039226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430</TotalTime>
  <Words>900</Words>
  <Application>Microsoft Office PowerPoint</Application>
  <PresentationFormat>Widescreen</PresentationFormat>
  <Paragraphs>105</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Bradley Hand ITC</vt:lpstr>
      <vt:lpstr>Cabin Sketch</vt:lpstr>
      <vt:lpstr>Century Gothic</vt:lpstr>
      <vt:lpstr>Courgette</vt:lpstr>
      <vt:lpstr>LCDMono2</vt:lpstr>
      <vt:lpstr>Wingdings</vt:lpstr>
      <vt:lpstr>Wingdings 2</vt:lpstr>
      <vt:lpstr>Quotable</vt:lpstr>
      <vt:lpstr>INTELLIGENT  INSTRUMENTATION ASSIGNMENT</vt:lpstr>
      <vt:lpstr>Neural Networks are parallel computing devices, which is basically an attempt to make a computer model of the brain. The main objective is to develop a system to perform various computational tasks faster than the traditional systems. These tasks include pattern recognition and classification, approximation, optimization, and data clustering. </vt:lpstr>
      <vt:lpstr>PowerPoint Presentation</vt:lpstr>
      <vt:lpstr>PowerPoint Presentation</vt:lpstr>
      <vt:lpstr>PowerPoint Presentation</vt:lpstr>
      <vt:lpstr> PLC stands for programmable logic controllers. They are basically used to control automated systems in industries. they are one of the most advanced and simplest forms of control systems which are now replacing hard-wired logic relays at a large scale.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instrumentation assignment</dc:title>
  <dc:creator>Sarthak</dc:creator>
  <cp:lastModifiedBy>Sarthak</cp:lastModifiedBy>
  <cp:revision>17</cp:revision>
  <dcterms:created xsi:type="dcterms:W3CDTF">2020-06-05T08:30:56Z</dcterms:created>
  <dcterms:modified xsi:type="dcterms:W3CDTF">2020-06-05T15:41:50Z</dcterms:modified>
</cp:coreProperties>
</file>