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52" r:id="rId6"/>
    <p:sldId id="353" r:id="rId7"/>
    <p:sldId id="355" r:id="rId8"/>
    <p:sldId id="356" r:id="rId9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5226" autoAdjust="0"/>
  </p:normalViewPr>
  <p:slideViewPr>
    <p:cSldViewPr snapToGrid="0">
      <p:cViewPr varScale="1">
        <p:scale>
          <a:sx n="129" d="100"/>
          <a:sy n="129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6DDD5-62CD-490F-AED1-A4E3DCB5364D}" type="datetime1">
              <a:rPr lang="es-MX" smtClean="0"/>
              <a:pPr/>
              <a:t>17/02/2024</a:t>
            </a:fld>
            <a:endParaRPr lang="es-MX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06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03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18" name="Marcador de posición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posición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posición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4664765F-4FB6-4202-9E9D-A26625E8FAC7}" type="datetime4">
              <a:rPr lang="es-MX" noProof="0" smtClean="0">
                <a:latin typeface="+mn-lt"/>
              </a:rPr>
              <a:t>17 de febrero de 2024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posición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posición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3D65D2FC-45E3-4BA1-BDB6-9771E5975F8F}" type="datetime4">
              <a:rPr lang="es-MX" noProof="0" smtClean="0">
                <a:latin typeface="+mn-lt"/>
              </a:rPr>
              <a:t>17 de febrero de 2024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posición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670FCA8F-4735-4515-B1D3-DF89D087BBD3}" type="datetime4">
              <a:rPr lang="es-MX" noProof="0" smtClean="0">
                <a:latin typeface="+mn-lt"/>
              </a:rPr>
              <a:t>17 de febrero de 2024</a:t>
            </a:fld>
            <a:endParaRPr lang="es-MX" noProof="0" dirty="0">
              <a:latin typeface="+mn-lt"/>
            </a:endParaRP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posición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posición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posición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posición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posición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posición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2ABFB780-2149-4311-B62F-2A913C077482}" type="datetime4">
              <a:rPr lang="es-MX" noProof="0" smtClean="0">
                <a:latin typeface="+mn-lt"/>
              </a:rPr>
              <a:t>17 de febrero de 2024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posición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F6D589A-42E2-4B36-8805-860D234AC495}" type="datetime4">
              <a:rPr lang="es-MX" noProof="0" smtClean="0">
                <a:latin typeface="+mn-lt"/>
              </a:rPr>
              <a:t>17 de febrero de 2024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  <a:endParaRPr lang="es-MX" noProof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Haz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5F141E4-5E5F-4845-B8D7-3C55A2178325}" type="datetime4">
              <a:rPr lang="es-MX" noProof="0" smtClean="0">
                <a:latin typeface="+mn-lt"/>
              </a:rPr>
              <a:t>17 de febrero de 2024</a:t>
            </a:fld>
            <a:endParaRPr lang="es-MX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Haz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  <a:endParaRPr lang="es-MX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DA047C0-5304-48FD-8984-0F5342E36F55}" type="datetime4">
              <a:rPr lang="es-MX" noProof="0" smtClean="0">
                <a:latin typeface="+mn-lt"/>
              </a:rPr>
              <a:t>17 de febrero de 2024</a:t>
            </a:fld>
            <a:endParaRPr lang="es-MX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MX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72" name="Marcador de posición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posición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posición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posición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posición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posición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posición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posición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5CB96D81-167A-44AE-9BCF-4ED494A4AE1F}" type="datetime4">
              <a:rPr lang="es-MX" noProof="0" smtClean="0">
                <a:latin typeface="+mn-lt"/>
              </a:rPr>
              <a:t>17 de febrero de 2024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Haz clic para editar </a:t>
            </a:r>
          </a:p>
        </p:txBody>
      </p:sp>
      <p:sp>
        <p:nvSpPr>
          <p:cNvPr id="96" name="Marcador de posición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97" name="Marcador de posición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2" name="Marcador de posición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3" name="Marcador de posición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MX" noProof="0"/>
              <a:t>Haz clic para editar </a:t>
            </a:r>
          </a:p>
        </p:txBody>
      </p:sp>
      <p:sp>
        <p:nvSpPr>
          <p:cNvPr id="106" name="Marcador de posición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7" name="Marcador de posición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MX" noProof="0"/>
              <a:t>Haz clic para editar </a:t>
            </a:r>
          </a:p>
        </p:txBody>
      </p:sp>
      <p:sp>
        <p:nvSpPr>
          <p:cNvPr id="108" name="Marcador de posición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9" name="Marcador de posición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4163F4A3-5F37-4E44-BE8C-91B4ACFEB9BF}" type="datetime4">
              <a:rPr lang="es-MX" noProof="0" smtClean="0">
                <a:latin typeface="+mn-lt"/>
              </a:rPr>
              <a:t>17 de febrero de 2024</a:t>
            </a:fld>
            <a:endParaRPr lang="es-MX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0" name="Marcador de posición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352FE442-AC1F-4EAB-8C6F-3115E7871F11}" type="datetime4">
              <a:rPr lang="es-MX" noProof="0" smtClean="0">
                <a:latin typeface="+mn-lt"/>
              </a:rPr>
              <a:t>17 de febrero de 2024</a:t>
            </a:fld>
            <a:endParaRPr lang="es-MX" noProof="0">
              <a:latin typeface="+mn-lt"/>
            </a:endParaRPr>
          </a:p>
        </p:txBody>
      </p:sp>
      <p:sp>
        <p:nvSpPr>
          <p:cNvPr id="31" name="Marcador de posición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umPy : la bibliothèque Python la plus utilisée en Data Science">
            <a:extLst>
              <a:ext uri="{FF2B5EF4-FFF2-40B4-BE49-F238E27FC236}">
                <a16:creationId xmlns:a16="http://schemas.microsoft.com/office/drawing/2014/main" id="{6E988C30-5137-BDBA-E578-32768A8A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190931" cy="339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9E1C9EB-DF32-7501-DC07-CB82CDEAD3E4}"/>
              </a:ext>
            </a:extLst>
          </p:cNvPr>
          <p:cNvSpPr txBox="1">
            <a:spLocks/>
          </p:cNvSpPr>
          <p:nvPr/>
        </p:nvSpPr>
        <p:spPr>
          <a:xfrm>
            <a:off x="6355420" y="3687578"/>
            <a:ext cx="4941477" cy="61086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600" dirty="0"/>
              <a:t>Integrantes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990AE9E-4C83-D0D9-A7A3-893ECB55C62A}"/>
              </a:ext>
            </a:extLst>
          </p:cNvPr>
          <p:cNvSpPr txBox="1">
            <a:spLocks/>
          </p:cNvSpPr>
          <p:nvPr/>
        </p:nvSpPr>
        <p:spPr>
          <a:xfrm>
            <a:off x="6355420" y="4461692"/>
            <a:ext cx="4827178" cy="1942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Alan Cruz Vilchis</a:t>
            </a:r>
          </a:p>
          <a:p>
            <a:r>
              <a:rPr lang="es-MX" sz="2000" dirty="0" err="1"/>
              <a:t>Angel</a:t>
            </a:r>
            <a:r>
              <a:rPr lang="es-MX" sz="2000" dirty="0"/>
              <a:t> Uriel </a:t>
            </a:r>
            <a:r>
              <a:rPr lang="es-MX" sz="2000" dirty="0" err="1"/>
              <a:t>Chavez</a:t>
            </a:r>
            <a:r>
              <a:rPr lang="es-MX" sz="2000" dirty="0"/>
              <a:t> Clavellina</a:t>
            </a:r>
          </a:p>
          <a:p>
            <a:r>
              <a:rPr lang="es-MX" sz="2000" dirty="0"/>
              <a:t>María Angélica Flores Bartolo</a:t>
            </a:r>
          </a:p>
          <a:p>
            <a:r>
              <a:rPr lang="es-MX" sz="2000" dirty="0"/>
              <a:t>Mateo </a:t>
            </a:r>
            <a:r>
              <a:rPr lang="es-MX" sz="2000" dirty="0" err="1"/>
              <a:t>Lopez</a:t>
            </a:r>
            <a:r>
              <a:rPr lang="es-MX" sz="2000" dirty="0"/>
              <a:t> Macario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es-MX" dirty="0"/>
              <a:t>Utilidades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069008"/>
            <a:ext cx="2133600" cy="356558"/>
          </a:xfrm>
        </p:spPr>
        <p:txBody>
          <a:bodyPr rtlCol="0"/>
          <a:lstStyle/>
          <a:p>
            <a:pPr rtl="0"/>
            <a:r>
              <a:rPr lang="es-MX" dirty="0"/>
              <a:t>Vectores y Matrices como objetos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1519" y="2754193"/>
            <a:ext cx="2133600" cy="778796"/>
          </a:xfrm>
        </p:spPr>
        <p:txBody>
          <a:bodyPr rtlCol="0"/>
          <a:lstStyle/>
          <a:p>
            <a:pPr rtl="0"/>
            <a:r>
              <a:rPr lang="es-MX" dirty="0"/>
              <a:t>No incluídos nativamente en Python.</a:t>
            </a:r>
          </a:p>
        </p:txBody>
      </p:sp>
      <p:sp>
        <p:nvSpPr>
          <p:cNvPr id="6" name="Marcador de posición de tex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1" y="2069008"/>
            <a:ext cx="2128157" cy="608495"/>
          </a:xfrm>
        </p:spPr>
        <p:txBody>
          <a:bodyPr rtlCol="0"/>
          <a:lstStyle/>
          <a:p>
            <a:pPr rtl="0"/>
            <a:r>
              <a:rPr lang="es-MX" dirty="0"/>
              <a:t>Operaciones de alto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0" y="2718988"/>
            <a:ext cx="2128157" cy="778795"/>
          </a:xfrm>
        </p:spPr>
        <p:txBody>
          <a:bodyPr rtlCol="0"/>
          <a:lstStyle/>
          <a:p>
            <a:pPr rtl="0"/>
            <a:r>
              <a:rPr lang="es-MX" dirty="0"/>
              <a:t>Optimizadas para obtener mayor rendimiento en vectores y matrices</a:t>
            </a:r>
          </a:p>
        </p:txBody>
      </p:sp>
      <p:sp>
        <p:nvSpPr>
          <p:cNvPr id="8" name="Marcador de posición de tex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519" y="4428744"/>
            <a:ext cx="2133600" cy="356558"/>
          </a:xfrm>
        </p:spPr>
        <p:txBody>
          <a:bodyPr rtlCol="0"/>
          <a:lstStyle/>
          <a:p>
            <a:pPr rtl="0"/>
            <a:r>
              <a:rPr lang="es-MX" dirty="0"/>
              <a:t>Interoperabilidad</a:t>
            </a:r>
          </a:p>
        </p:txBody>
      </p:sp>
      <p:sp>
        <p:nvSpPr>
          <p:cNvPr id="10" name="Marcador de posición de tex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428122"/>
            <a:ext cx="2128157" cy="356558"/>
          </a:xfrm>
        </p:spPr>
        <p:txBody>
          <a:bodyPr rtlCol="0"/>
          <a:lstStyle/>
          <a:p>
            <a:pPr rtl="0"/>
            <a:r>
              <a:rPr lang="es-MX" dirty="0"/>
              <a:t>Rendimiento</a:t>
            </a:r>
          </a:p>
        </p:txBody>
      </p:sp>
      <p:sp>
        <p:nvSpPr>
          <p:cNvPr id="9" name="Marcador de posición de texto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0" y="4815472"/>
            <a:ext cx="2128157" cy="770039"/>
          </a:xfrm>
        </p:spPr>
        <p:txBody>
          <a:bodyPr rtlCol="0"/>
          <a:lstStyle/>
          <a:p>
            <a:pPr rtl="0"/>
            <a:r>
              <a:rPr lang="es-MX" dirty="0"/>
              <a:t>Creado en C e implementado en Python para obtener mejor rendimiento.</a:t>
            </a:r>
          </a:p>
        </p:txBody>
      </p:sp>
      <p:sp>
        <p:nvSpPr>
          <p:cNvPr id="12" name="Marcador de posición de texto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428122"/>
            <a:ext cx="2129245" cy="356558"/>
          </a:xfrm>
        </p:spPr>
        <p:txBody>
          <a:bodyPr rtlCol="0"/>
          <a:lstStyle/>
          <a:p>
            <a:pPr rtl="0"/>
            <a:r>
              <a:rPr lang="es-MX" dirty="0"/>
              <a:t>Open Source</a:t>
            </a:r>
          </a:p>
        </p:txBody>
      </p:sp>
      <p:sp>
        <p:nvSpPr>
          <p:cNvPr id="11" name="Marcador de posición de texto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4904796"/>
            <a:ext cx="2129245" cy="770039"/>
          </a:xfrm>
        </p:spPr>
        <p:txBody>
          <a:bodyPr rtlCol="0"/>
          <a:lstStyle/>
          <a:p>
            <a:pPr rtl="0"/>
            <a:r>
              <a:rPr lang="es-MX" dirty="0"/>
              <a:t>Recursos abiertos y continuo desarrollo en </a:t>
            </a:r>
            <a:r>
              <a:rPr lang="es-MX" dirty="0" err="1"/>
              <a:t>github</a:t>
            </a:r>
            <a:r>
              <a:rPr lang="es-MX" dirty="0"/>
              <a:t>.</a:t>
            </a:r>
          </a:p>
        </p:txBody>
      </p:sp>
      <p:sp>
        <p:nvSpPr>
          <p:cNvPr id="15" name="Marcador de posición de número de diapositiva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14" name="Marcador de posición de pie de página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MX"/>
              <a:t>Revisión anual</a:t>
            </a:r>
          </a:p>
        </p:txBody>
      </p:sp>
      <p:sp>
        <p:nvSpPr>
          <p:cNvPr id="13" name="Marcador de posición de fecha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777588" cy="247651"/>
          </a:xfrm>
        </p:spPr>
        <p:txBody>
          <a:bodyPr rtlCol="0"/>
          <a:lstStyle/>
          <a:p>
            <a:pPr rtl="0"/>
            <a:fld id="{BA9CC971-E3BD-4A42-8AAD-8380557AEF9F}" type="datetime4">
              <a:rPr lang="es-MX" smtClean="0"/>
              <a:t>17 de febrero de 2024</a:t>
            </a:fld>
            <a:endParaRPr lang="es-MX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8357ACF6-80F1-B3B6-F3B6-21971687CC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519" y="4831159"/>
            <a:ext cx="2133600" cy="369332"/>
          </a:xfrm>
        </p:spPr>
        <p:txBody>
          <a:bodyPr/>
          <a:lstStyle/>
          <a:p>
            <a:r>
              <a:rPr lang="en-US" b="0" i="0" dirty="0" err="1">
                <a:solidFill>
                  <a:srgbClr val="222832"/>
                </a:solidFill>
                <a:effectLst/>
                <a:latin typeface="-apple-system"/>
              </a:rPr>
              <a:t>Integración</a:t>
            </a:r>
            <a:r>
              <a:rPr lang="en-US" b="0" i="0" dirty="0">
                <a:solidFill>
                  <a:srgbClr val="222832"/>
                </a:solidFill>
                <a:effectLst/>
                <a:latin typeface="-apple-system"/>
              </a:rPr>
              <a:t> con </a:t>
            </a:r>
            <a:r>
              <a:rPr lang="en-US" b="0" i="0" dirty="0" err="1">
                <a:solidFill>
                  <a:srgbClr val="222832"/>
                </a:solidFill>
                <a:effectLst/>
                <a:latin typeface="-apple-system"/>
              </a:rPr>
              <a:t>una</a:t>
            </a:r>
            <a:r>
              <a:rPr lang="en-US" b="0" i="0" dirty="0">
                <a:solidFill>
                  <a:srgbClr val="222832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22832"/>
                </a:solidFill>
                <a:effectLst/>
                <a:latin typeface="-apple-system"/>
              </a:rPr>
              <a:t>amplia</a:t>
            </a:r>
            <a:r>
              <a:rPr lang="en-US" b="0" i="0" dirty="0">
                <a:solidFill>
                  <a:srgbClr val="222832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22832"/>
                </a:solidFill>
                <a:effectLst/>
                <a:latin typeface="-apple-system"/>
              </a:rPr>
              <a:t>variedad</a:t>
            </a:r>
            <a:r>
              <a:rPr lang="en-US" b="0" i="0" dirty="0">
                <a:solidFill>
                  <a:srgbClr val="222832"/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rgbClr val="222832"/>
                </a:solidFill>
                <a:effectLst/>
                <a:latin typeface="-apple-system"/>
              </a:rPr>
              <a:t>opciones</a:t>
            </a:r>
            <a:r>
              <a:rPr lang="en-US" b="0" i="0" dirty="0">
                <a:solidFill>
                  <a:srgbClr val="222832"/>
                </a:solidFill>
                <a:effectLst/>
                <a:latin typeface="-apple-system"/>
              </a:rPr>
              <a:t> (CPU, GPU, windows, </a:t>
            </a:r>
            <a:r>
              <a:rPr lang="en-US" b="0" i="0" dirty="0" err="1">
                <a:solidFill>
                  <a:srgbClr val="222832"/>
                </a:solidFill>
                <a:effectLst/>
                <a:latin typeface="-apple-system"/>
              </a:rPr>
              <a:t>linux</a:t>
            </a:r>
            <a:r>
              <a:rPr lang="en-US" b="0" i="0" dirty="0">
                <a:solidFill>
                  <a:srgbClr val="222832"/>
                </a:solidFill>
                <a:effectLst/>
                <a:latin typeface="-apple-system"/>
              </a:rPr>
              <a:t>, etc.)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12452-2D33-9943-04D0-927A4514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Mantenimiento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54E8CD-1C6D-CCE6-5EC6-81F8E382A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Colaboradores institucionales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47381-540B-9B94-940E-73E751B54EC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s-MX" dirty="0"/>
              <a:t>Patrocinadores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6C727A7-70A0-152C-3623-50F7245DE1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29 ramas activas y alrededor de 40 </a:t>
            </a:r>
            <a:r>
              <a:rPr lang="es-MX" dirty="0" err="1"/>
              <a:t>commits</a:t>
            </a:r>
            <a:r>
              <a:rPr lang="es-MX" dirty="0"/>
              <a:t> diarios en </a:t>
            </a:r>
            <a:r>
              <a:rPr lang="es-MX" dirty="0" err="1"/>
              <a:t>Github</a:t>
            </a:r>
            <a:endParaRPr lang="es-MX" dirty="0"/>
          </a:p>
          <a:p>
            <a:r>
              <a:rPr lang="es-MX" dirty="0" err="1"/>
              <a:t>Nvidia</a:t>
            </a:r>
            <a:r>
              <a:rPr lang="es-MX" dirty="0"/>
              <a:t> (</a:t>
            </a:r>
            <a:r>
              <a:rPr lang="es-MX" dirty="0" err="1"/>
              <a:t>Cuda</a:t>
            </a:r>
            <a:r>
              <a:rPr lang="es-MX" dirty="0"/>
              <a:t>, </a:t>
            </a:r>
            <a:r>
              <a:rPr lang="es-MX" dirty="0" err="1"/>
              <a:t>CuPy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Applicaciones</a:t>
            </a:r>
            <a:r>
              <a:rPr lang="es-MX" dirty="0"/>
              <a:t> de IA</a:t>
            </a:r>
          </a:p>
          <a:p>
            <a:pPr lvl="1"/>
            <a:r>
              <a:rPr lang="es-MX" dirty="0"/>
              <a:t>Integración con </a:t>
            </a:r>
            <a:r>
              <a:rPr lang="es-MX" dirty="0" err="1"/>
              <a:t>GPUs</a:t>
            </a:r>
            <a:endParaRPr lang="es-MX" dirty="0"/>
          </a:p>
          <a:p>
            <a:pPr lvl="1"/>
            <a:r>
              <a:rPr lang="es-MX" dirty="0"/>
              <a:t>Optimización del rendimiento de hardware</a:t>
            </a:r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E9F912-DCF2-7ACE-564F-FB437EC541A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Gordon Betty Moore </a:t>
            </a:r>
            <a:r>
              <a:rPr lang="es-MX" dirty="0" err="1"/>
              <a:t>Foundation</a:t>
            </a:r>
            <a:endParaRPr lang="es-MX" dirty="0"/>
          </a:p>
          <a:p>
            <a:pPr lvl="1"/>
            <a:r>
              <a:rPr lang="es-MX" dirty="0"/>
              <a:t>Co fundador de Intel</a:t>
            </a:r>
          </a:p>
          <a:p>
            <a:pPr lvl="1"/>
            <a:r>
              <a:rPr lang="es-MX" dirty="0"/>
              <a:t>Desarrollo científico y tecnológico</a:t>
            </a:r>
          </a:p>
          <a:p>
            <a:r>
              <a:rPr lang="es-MX" dirty="0"/>
              <a:t>Chan Zuckerberg </a:t>
            </a:r>
            <a:r>
              <a:rPr lang="es-MX" dirty="0" err="1"/>
              <a:t>Initiative</a:t>
            </a:r>
            <a:endParaRPr lang="es-MX" dirty="0"/>
          </a:p>
          <a:p>
            <a:pPr lvl="1"/>
            <a:r>
              <a:rPr lang="es-MX" dirty="0"/>
              <a:t>CEO de Meta (antes Facebook)</a:t>
            </a:r>
          </a:p>
          <a:p>
            <a:pPr lvl="1"/>
            <a:r>
              <a:rPr lang="es-MX" dirty="0"/>
              <a:t>Enfocada en solucionar grandes problemas del mundo mediante tecnología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39AEC8-5319-CC9D-FB56-604F3CDA3A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rtl="0"/>
            <a:fld id="{4664765F-4FB6-4202-9E9D-A26625E8FAC7}" type="datetime4">
              <a:rPr lang="es-MX" noProof="0" smtClean="0">
                <a:latin typeface="+mn-lt"/>
              </a:rPr>
              <a:t>17 de febrero de 2024</a:t>
            </a:fld>
            <a:endParaRPr lang="es-MX" noProof="0" dirty="0">
              <a:latin typeface="+mn-lt"/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A27CAF-9EE5-A1B5-65D2-CEEE1E0F50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A7FFED-BABD-0CE0-A8A6-A75D7C64F2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3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75228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B72B2-E772-CF50-E555-CD054DDE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Casos prácticos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E30AA-3EBA-BE80-05A5-6DDA0D2D7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Cálculo de Retornos Esperados y Volatilidad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07146F-2B87-2769-74E3-CCD85166E5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s-MX" dirty="0"/>
              <a:t>Primera imagen de un hoyo negro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C5C5402-A1CD-A216-B833-A7447228F8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Utilizando </a:t>
            </a:r>
            <a:r>
              <a:rPr lang="es-ES" dirty="0" err="1"/>
              <a:t>Numpy</a:t>
            </a:r>
            <a:r>
              <a:rPr lang="es-ES" dirty="0"/>
              <a:t>, se pueden calcular los retornos esperados de los activos individuales en la cartera a partir de datos históricos de precios. Esto se hace típicamente calculando el promedio de los retornos logarítmicos de cada activo. 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73A22C-15A1-0D0B-034B-77FA6D78BFA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s-ES" dirty="0"/>
              <a:t>el paquete </a:t>
            </a:r>
            <a:r>
              <a:rPr lang="es-ES" i="1" dirty="0" err="1"/>
              <a:t>eht-imaging</a:t>
            </a:r>
            <a:r>
              <a:rPr lang="es-ES" dirty="0"/>
              <a:t> Python proporciona herramientas para simular y realizar la reconstrucción de imágenes en datos VLBI. </a:t>
            </a:r>
            <a:r>
              <a:rPr lang="es-ES" dirty="0" err="1"/>
              <a:t>NumPy</a:t>
            </a:r>
            <a:r>
              <a:rPr lang="es-ES" dirty="0"/>
              <a:t> es el núcleo del procesamiento de datos de matriz utilizado en este paquete.</a:t>
            </a:r>
            <a:endParaRPr lang="es-MX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1A2DFD-FB04-9D36-2770-C6DDBA8331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rtl="0"/>
            <a:fld id="{4664765F-4FB6-4202-9E9D-A26625E8FAC7}" type="datetime4">
              <a:rPr lang="es-MX" noProof="0" smtClean="0">
                <a:latin typeface="+mn-lt"/>
              </a:rPr>
              <a:t>17 de febrero de 2024</a:t>
            </a:fld>
            <a:endParaRPr lang="es-MX" noProof="0" dirty="0">
              <a:latin typeface="+mn-lt"/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FDB1B8-E76C-4447-8081-2D079F7532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2CCEDA-CBBA-9298-6E52-3FD2E6205B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4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1475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ED6BF-E2A8-867C-F3C6-412D1916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Referencias:</a:t>
            </a:r>
            <a:br>
              <a:rPr lang="es-MX" dirty="0"/>
            </a:br>
            <a:r>
              <a:rPr lang="es-MX" sz="2000" dirty="0"/>
              <a:t>- </a:t>
            </a:r>
            <a:r>
              <a:rPr lang="es-MX" sz="2000" dirty="0" err="1"/>
              <a:t>Numpy</a:t>
            </a:r>
            <a:r>
              <a:rPr lang="es-MX" sz="2000" dirty="0"/>
              <a:t> casos de uso: https://numpy.org/case-studies/</a:t>
            </a:r>
            <a:br>
              <a:rPr lang="es-MX" sz="2000" dirty="0"/>
            </a:br>
            <a:r>
              <a:rPr lang="es-MX" sz="2000" dirty="0"/>
              <a:t>- </a:t>
            </a:r>
            <a:r>
              <a:rPr lang="es-MX" sz="2000" dirty="0" err="1"/>
              <a:t>Nvidia</a:t>
            </a:r>
            <a:r>
              <a:rPr lang="es-MX" sz="2000" dirty="0"/>
              <a:t> sección de </a:t>
            </a:r>
            <a:r>
              <a:rPr lang="es-MX" sz="2000" dirty="0" err="1"/>
              <a:t>Numpy</a:t>
            </a:r>
            <a:r>
              <a:rPr lang="es-MX" sz="2000" dirty="0"/>
              <a:t>: https://www.nvidia.com/en-us/glossary/numpy/</a:t>
            </a:r>
            <a:br>
              <a:rPr lang="es-MX" sz="2000" dirty="0"/>
            </a:br>
            <a:r>
              <a:rPr lang="es-MX" sz="2000" dirty="0"/>
              <a:t>- Artículo: https://desosa.nl/projects/numpy/2020/02/20/product-vision#stakeholder-analysis</a:t>
            </a:r>
            <a:br>
              <a:rPr lang="es-MX" sz="2000" dirty="0"/>
            </a:br>
            <a:r>
              <a:rPr lang="es-MX" sz="2000" dirty="0"/>
              <a:t>- </a:t>
            </a:r>
            <a:r>
              <a:rPr lang="es-MX" sz="2000" dirty="0" err="1"/>
              <a:t>Github</a:t>
            </a:r>
            <a:r>
              <a:rPr lang="es-MX" sz="2000" dirty="0"/>
              <a:t> repo: https://github.com/numpy/numpy/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0869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29_TF78853419_Win32.potx" id="{697C08D2-4C4A-4521-8070-5B07DA2F2744}" vid="{B4D4694D-4865-44CB-AD44-43D5DBA7E4D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{2DD7A407-C0EE-4A26-A7DD-B7C7F5194F2B}tf78853419_win32</Template>
  <TotalTime>83</TotalTime>
  <Words>317</Words>
  <Application>Microsoft Office PowerPoint</Application>
  <PresentationFormat>Panorámica</PresentationFormat>
  <Paragraphs>47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Franklin Gothic Book</vt:lpstr>
      <vt:lpstr>Franklin Gothic Demi</vt:lpstr>
      <vt:lpstr>Wingdings</vt:lpstr>
      <vt:lpstr>Tema1</vt:lpstr>
      <vt:lpstr>Presentación de PowerPoint</vt:lpstr>
      <vt:lpstr>Utilidades</vt:lpstr>
      <vt:lpstr>Mantenimiento</vt:lpstr>
      <vt:lpstr>Casos prácticos</vt:lpstr>
      <vt:lpstr>Referencias: - Numpy casos de uso: https://numpy.org/case-studies/ - Nvidia sección de Numpy: https://www.nvidia.com/en-us/glossary/numpy/ - Artículo: https://desosa.nl/projects/numpy/2020/02/20/product-vision#stakeholder-analysis - Github repo: https://github.com/numpy/numpy/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 vilchis</dc:creator>
  <cp:lastModifiedBy>alan vilchis</cp:lastModifiedBy>
  <cp:revision>2</cp:revision>
  <dcterms:created xsi:type="dcterms:W3CDTF">2024-02-17T16:25:12Z</dcterms:created>
  <dcterms:modified xsi:type="dcterms:W3CDTF">2024-02-17T17:50:06Z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