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330" r:id="rId2"/>
    <p:sldId id="431" r:id="rId3"/>
    <p:sldId id="411" r:id="rId4"/>
    <p:sldId id="479" r:id="rId5"/>
    <p:sldId id="480" r:id="rId6"/>
    <p:sldId id="481" r:id="rId7"/>
    <p:sldId id="432" r:id="rId8"/>
    <p:sldId id="440" r:id="rId9"/>
    <p:sldId id="446" r:id="rId10"/>
    <p:sldId id="477" r:id="rId11"/>
    <p:sldId id="478" r:id="rId12"/>
    <p:sldId id="442" r:id="rId13"/>
    <p:sldId id="403" r:id="rId14"/>
    <p:sldId id="441" r:id="rId15"/>
    <p:sldId id="438" r:id="rId16"/>
    <p:sldId id="450" r:id="rId17"/>
    <p:sldId id="439" r:id="rId18"/>
    <p:sldId id="451" r:id="rId19"/>
    <p:sldId id="452" r:id="rId20"/>
    <p:sldId id="396" r:id="rId21"/>
    <p:sldId id="454" r:id="rId22"/>
    <p:sldId id="455" r:id="rId23"/>
    <p:sldId id="456" r:id="rId24"/>
    <p:sldId id="457" r:id="rId25"/>
    <p:sldId id="458" r:id="rId26"/>
    <p:sldId id="459" r:id="rId27"/>
    <p:sldId id="460" r:id="rId28"/>
    <p:sldId id="461" r:id="rId29"/>
    <p:sldId id="462" r:id="rId30"/>
    <p:sldId id="463" r:id="rId31"/>
    <p:sldId id="464" r:id="rId32"/>
    <p:sldId id="465" r:id="rId33"/>
    <p:sldId id="466" r:id="rId34"/>
    <p:sldId id="419" r:id="rId35"/>
    <p:sldId id="467" r:id="rId36"/>
    <p:sldId id="468" r:id="rId37"/>
    <p:sldId id="424" r:id="rId38"/>
    <p:sldId id="469" r:id="rId39"/>
    <p:sldId id="470" r:id="rId40"/>
    <p:sldId id="471" r:id="rId41"/>
    <p:sldId id="472" r:id="rId42"/>
    <p:sldId id="473" r:id="rId43"/>
    <p:sldId id="474" r:id="rId44"/>
    <p:sldId id="475" r:id="rId45"/>
    <p:sldId id="491" r:id="rId46"/>
    <p:sldId id="483" r:id="rId47"/>
    <p:sldId id="484" r:id="rId48"/>
    <p:sldId id="425" r:id="rId49"/>
    <p:sldId id="488" r:id="rId50"/>
    <p:sldId id="490" r:id="rId51"/>
    <p:sldId id="489" r:id="rId52"/>
    <p:sldId id="482" r:id="rId53"/>
  </p:sldIdLst>
  <p:sldSz cx="9144000" cy="6858000" type="screen4x3"/>
  <p:notesSz cx="6272213" cy="90614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幼圆" panose="02010509060101010101" pitchFamily="49" charset="-122"/>
        <a:ea typeface="幼圆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幼圆" panose="02010509060101010101" pitchFamily="49" charset="-122"/>
        <a:ea typeface="幼圆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幼圆" panose="02010509060101010101" pitchFamily="49" charset="-122"/>
        <a:ea typeface="幼圆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幼圆" panose="02010509060101010101" pitchFamily="49" charset="-122"/>
        <a:ea typeface="幼圆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幼圆" panose="02010509060101010101" pitchFamily="49" charset="-122"/>
        <a:ea typeface="幼圆" panose="02010509060101010101" pitchFamily="49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幼圆" panose="02010509060101010101" pitchFamily="49" charset="-122"/>
        <a:ea typeface="幼圆" panose="02010509060101010101" pitchFamily="49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幼圆" panose="02010509060101010101" pitchFamily="49" charset="-122"/>
        <a:ea typeface="幼圆" panose="02010509060101010101" pitchFamily="49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幼圆" panose="02010509060101010101" pitchFamily="49" charset="-122"/>
        <a:ea typeface="幼圆" panose="02010509060101010101" pitchFamily="49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幼圆" panose="02010509060101010101" pitchFamily="49" charset="-122"/>
        <a:ea typeface="幼圆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4">
          <p15:clr>
            <a:srgbClr val="A4A3A4"/>
          </p15:clr>
        </p15:guide>
        <p15:guide id="2" pos="197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00"/>
    <a:srgbClr val="336600"/>
    <a:srgbClr val="003300"/>
    <a:srgbClr val="006600"/>
    <a:srgbClr val="FF9900"/>
    <a:srgbClr val="CCFF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81" autoAdjust="0"/>
  </p:normalViewPr>
  <p:slideViewPr>
    <p:cSldViewPr>
      <p:cViewPr varScale="1">
        <p:scale>
          <a:sx n="109" d="100"/>
          <a:sy n="109" d="100"/>
        </p:scale>
        <p:origin x="1602" y="39"/>
      </p:cViewPr>
      <p:guideLst>
        <p:guide orient="horz" pos="22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08"/>
    </p:cViewPr>
  </p:sorterViewPr>
  <p:notesViewPr>
    <p:cSldViewPr>
      <p:cViewPr varScale="1">
        <p:scale>
          <a:sx n="58" d="100"/>
          <a:sy n="58" d="100"/>
        </p:scale>
        <p:origin x="-1920" y="-84"/>
      </p:cViewPr>
      <p:guideLst>
        <p:guide orient="horz" pos="2854"/>
        <p:guide pos="197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e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5" Type="http://schemas.openxmlformats.org/officeDocument/2006/relationships/image" Target="../media/image95.emf"/><Relationship Id="rId4" Type="http://schemas.openxmlformats.org/officeDocument/2006/relationships/image" Target="../media/image9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5" Type="http://schemas.openxmlformats.org/officeDocument/2006/relationships/image" Target="../media/image101.emf"/><Relationship Id="rId4" Type="http://schemas.openxmlformats.org/officeDocument/2006/relationships/image" Target="../media/image100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emf"/><Relationship Id="rId1" Type="http://schemas.openxmlformats.org/officeDocument/2006/relationships/image" Target="../media/image109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image" Target="../media/image122.wmf"/><Relationship Id="rId7" Type="http://schemas.openxmlformats.org/officeDocument/2006/relationships/image" Target="../media/image126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image" Target="../media/image130.wmf"/><Relationship Id="rId7" Type="http://schemas.openxmlformats.org/officeDocument/2006/relationships/image" Target="../media/image123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22.wmf"/><Relationship Id="rId11" Type="http://schemas.openxmlformats.org/officeDocument/2006/relationships/image" Target="../media/image127.wmf"/><Relationship Id="rId5" Type="http://schemas.openxmlformats.org/officeDocument/2006/relationships/image" Target="../media/image132.wmf"/><Relationship Id="rId10" Type="http://schemas.openxmlformats.org/officeDocument/2006/relationships/image" Target="../media/image126.wmf"/><Relationship Id="rId4" Type="http://schemas.openxmlformats.org/officeDocument/2006/relationships/image" Target="../media/image131.wmf"/><Relationship Id="rId9" Type="http://schemas.openxmlformats.org/officeDocument/2006/relationships/image" Target="../media/image12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emf"/><Relationship Id="rId2" Type="http://schemas.openxmlformats.org/officeDocument/2006/relationships/image" Target="../media/image140.emf"/><Relationship Id="rId1" Type="http://schemas.openxmlformats.org/officeDocument/2006/relationships/image" Target="../media/image139.wmf"/><Relationship Id="rId6" Type="http://schemas.openxmlformats.org/officeDocument/2006/relationships/image" Target="../media/image144.emf"/><Relationship Id="rId5" Type="http://schemas.openxmlformats.org/officeDocument/2006/relationships/image" Target="../media/image143.emf"/><Relationship Id="rId4" Type="http://schemas.openxmlformats.org/officeDocument/2006/relationships/image" Target="../media/image142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emf"/><Relationship Id="rId2" Type="http://schemas.openxmlformats.org/officeDocument/2006/relationships/image" Target="../media/image146.emf"/><Relationship Id="rId1" Type="http://schemas.openxmlformats.org/officeDocument/2006/relationships/image" Target="../media/image145.emf"/><Relationship Id="rId6" Type="http://schemas.openxmlformats.org/officeDocument/2006/relationships/image" Target="../media/image150.emf"/><Relationship Id="rId5" Type="http://schemas.openxmlformats.org/officeDocument/2006/relationships/image" Target="../media/image149.emf"/><Relationship Id="rId4" Type="http://schemas.openxmlformats.org/officeDocument/2006/relationships/image" Target="../media/image14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emf"/><Relationship Id="rId7" Type="http://schemas.openxmlformats.org/officeDocument/2006/relationships/image" Target="../media/image26.w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42.wmf"/><Relationship Id="rId18" Type="http://schemas.openxmlformats.org/officeDocument/2006/relationships/image" Target="../media/image47.wmf"/><Relationship Id="rId26" Type="http://schemas.openxmlformats.org/officeDocument/2006/relationships/image" Target="../media/image55.wmf"/><Relationship Id="rId3" Type="http://schemas.openxmlformats.org/officeDocument/2006/relationships/image" Target="../media/image32.wmf"/><Relationship Id="rId21" Type="http://schemas.openxmlformats.org/officeDocument/2006/relationships/image" Target="../media/image50.wmf"/><Relationship Id="rId7" Type="http://schemas.openxmlformats.org/officeDocument/2006/relationships/image" Target="../media/image36.wmf"/><Relationship Id="rId12" Type="http://schemas.openxmlformats.org/officeDocument/2006/relationships/image" Target="../media/image41.wmf"/><Relationship Id="rId17" Type="http://schemas.openxmlformats.org/officeDocument/2006/relationships/image" Target="../media/image46.wmf"/><Relationship Id="rId25" Type="http://schemas.openxmlformats.org/officeDocument/2006/relationships/image" Target="../media/image54.wmf"/><Relationship Id="rId2" Type="http://schemas.openxmlformats.org/officeDocument/2006/relationships/image" Target="../media/image31.wmf"/><Relationship Id="rId16" Type="http://schemas.openxmlformats.org/officeDocument/2006/relationships/image" Target="../media/image45.wmf"/><Relationship Id="rId20" Type="http://schemas.openxmlformats.org/officeDocument/2006/relationships/image" Target="../media/image49.wmf"/><Relationship Id="rId1" Type="http://schemas.openxmlformats.org/officeDocument/2006/relationships/image" Target="../media/image30.emf"/><Relationship Id="rId6" Type="http://schemas.openxmlformats.org/officeDocument/2006/relationships/image" Target="../media/image35.wmf"/><Relationship Id="rId11" Type="http://schemas.openxmlformats.org/officeDocument/2006/relationships/image" Target="../media/image40.wmf"/><Relationship Id="rId24" Type="http://schemas.openxmlformats.org/officeDocument/2006/relationships/image" Target="../media/image53.wmf"/><Relationship Id="rId5" Type="http://schemas.openxmlformats.org/officeDocument/2006/relationships/image" Target="../media/image34.wmf"/><Relationship Id="rId15" Type="http://schemas.openxmlformats.org/officeDocument/2006/relationships/image" Target="../media/image44.wmf"/><Relationship Id="rId23" Type="http://schemas.openxmlformats.org/officeDocument/2006/relationships/image" Target="../media/image52.wmf"/><Relationship Id="rId10" Type="http://schemas.openxmlformats.org/officeDocument/2006/relationships/image" Target="../media/image39.wmf"/><Relationship Id="rId19" Type="http://schemas.openxmlformats.org/officeDocument/2006/relationships/image" Target="../media/image48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Relationship Id="rId14" Type="http://schemas.openxmlformats.org/officeDocument/2006/relationships/image" Target="../media/image43.wmf"/><Relationship Id="rId22" Type="http://schemas.openxmlformats.org/officeDocument/2006/relationships/image" Target="../media/image51.wmf"/><Relationship Id="rId27" Type="http://schemas.openxmlformats.org/officeDocument/2006/relationships/image" Target="../media/image5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7" Type="http://schemas.openxmlformats.org/officeDocument/2006/relationships/image" Target="../media/image63.wmf"/><Relationship Id="rId2" Type="http://schemas.openxmlformats.org/officeDocument/2006/relationships/image" Target="../media/image58.e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emf"/><Relationship Id="rId5" Type="http://schemas.openxmlformats.org/officeDocument/2006/relationships/image" Target="../media/image76.emf"/><Relationship Id="rId4" Type="http://schemas.openxmlformats.org/officeDocument/2006/relationships/image" Target="../media/image75.wmf"/><Relationship Id="rId9" Type="http://schemas.openxmlformats.org/officeDocument/2006/relationships/image" Target="../media/image8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Relationship Id="rId9" Type="http://schemas.openxmlformats.org/officeDocument/2006/relationships/image" Target="../media/image8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178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608" tIns="43804" rIns="87608" bIns="43804" numCol="1" anchor="t" anchorCtr="0" compatLnSpc="1">
            <a:prstTxWarp prst="textNoShape">
              <a:avLst/>
            </a:prstTxWarp>
          </a:bodyPr>
          <a:lstStyle>
            <a:lvl1pPr algn="l" defTabSz="876300" eaLnBrk="1" hangingPunct="1">
              <a:spcBef>
                <a:spcPct val="0"/>
              </a:spcBef>
              <a:defRPr sz="11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54413" y="0"/>
            <a:ext cx="27178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608" tIns="43804" rIns="87608" bIns="43804" numCol="1" anchor="t" anchorCtr="0" compatLnSpc="1">
            <a:prstTxWarp prst="textNoShape">
              <a:avLst/>
            </a:prstTxWarp>
          </a:bodyPr>
          <a:lstStyle>
            <a:lvl1pPr algn="r" defTabSz="876300" eaLnBrk="1" hangingPunct="1">
              <a:spcBef>
                <a:spcPct val="0"/>
              </a:spcBef>
              <a:defRPr sz="11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09013"/>
            <a:ext cx="2717800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608" tIns="43804" rIns="87608" bIns="43804" numCol="1" anchor="b" anchorCtr="0" compatLnSpc="1">
            <a:prstTxWarp prst="textNoShape">
              <a:avLst/>
            </a:prstTxWarp>
          </a:bodyPr>
          <a:lstStyle>
            <a:lvl1pPr algn="l" defTabSz="876300" eaLnBrk="1" hangingPunct="1">
              <a:spcBef>
                <a:spcPct val="0"/>
              </a:spcBef>
              <a:defRPr sz="11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554413" y="8609013"/>
            <a:ext cx="2717800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608" tIns="43804" rIns="87608" bIns="43804" numCol="1" anchor="b" anchorCtr="0" compatLnSpc="1">
            <a:prstTxWarp prst="textNoShape">
              <a:avLst/>
            </a:prstTxWarp>
          </a:bodyPr>
          <a:lstStyle>
            <a:lvl1pPr algn="r" defTabSz="876300" eaLnBrk="1" hangingPunct="1">
              <a:spcBef>
                <a:spcPct val="0"/>
              </a:spcBef>
              <a:defRPr sz="11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9BF9665-B59E-4BAD-987A-665878CD0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178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608" tIns="43804" rIns="87608" bIns="43804" numCol="1" anchor="t" anchorCtr="0" compatLnSpc="1">
            <a:prstTxWarp prst="textNoShape">
              <a:avLst/>
            </a:prstTxWarp>
          </a:bodyPr>
          <a:lstStyle>
            <a:lvl1pPr algn="l" defTabSz="876300" eaLnBrk="1" hangingPunct="1">
              <a:spcBef>
                <a:spcPct val="0"/>
              </a:spcBef>
              <a:defRPr sz="11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552825" y="0"/>
            <a:ext cx="27178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608" tIns="43804" rIns="87608" bIns="43804" numCol="1" anchor="t" anchorCtr="0" compatLnSpc="1">
            <a:prstTxWarp prst="textNoShape">
              <a:avLst/>
            </a:prstTxWarp>
          </a:bodyPr>
          <a:lstStyle>
            <a:lvl1pPr algn="r" defTabSz="876300" eaLnBrk="1" hangingPunct="1">
              <a:spcBef>
                <a:spcPct val="0"/>
              </a:spcBef>
              <a:defRPr sz="11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1538" y="677863"/>
            <a:ext cx="4532312" cy="33988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9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28650" y="4303713"/>
            <a:ext cx="5016500" cy="407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608" tIns="43804" rIns="87608" bIns="438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07425"/>
            <a:ext cx="27178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608" tIns="43804" rIns="87608" bIns="43804" numCol="1" anchor="b" anchorCtr="0" compatLnSpc="1">
            <a:prstTxWarp prst="textNoShape">
              <a:avLst/>
            </a:prstTxWarp>
          </a:bodyPr>
          <a:lstStyle>
            <a:lvl1pPr algn="l" defTabSz="876300" eaLnBrk="1" hangingPunct="1">
              <a:spcBef>
                <a:spcPct val="0"/>
              </a:spcBef>
              <a:defRPr sz="11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552825" y="8607425"/>
            <a:ext cx="27178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608" tIns="43804" rIns="87608" bIns="43804" numCol="1" anchor="b" anchorCtr="0" compatLnSpc="1">
            <a:prstTxWarp prst="textNoShape">
              <a:avLst/>
            </a:prstTxWarp>
          </a:bodyPr>
          <a:lstStyle>
            <a:lvl1pPr algn="r" defTabSz="876300" eaLnBrk="1" hangingPunct="1">
              <a:spcBef>
                <a:spcPct val="0"/>
              </a:spcBef>
              <a:defRPr sz="11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9CC1A8D-5C7C-493F-891C-DA61051D5A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8763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 defTabSz="8763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 defTabSz="8763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 defTabSz="8763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 defTabSz="8763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defTabSz="8763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defTabSz="8763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defTabSz="8763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defTabSz="8763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清华大学电路原理教学组</a:t>
            </a: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90420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8763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 defTabSz="8763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 defTabSz="8763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 defTabSz="8763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 defTabSz="8763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defTabSz="8763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defTabSz="8763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defTabSz="8763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defTabSz="8763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清华大学电路原理教学组</a:t>
            </a: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64577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8763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 defTabSz="8763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 defTabSz="8763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 defTabSz="8763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 defTabSz="8763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defTabSz="8763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defTabSz="8763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defTabSz="8763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defTabSz="8763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清华大学电路原理教学组</a:t>
            </a: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92429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763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 defTabSz="8763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 defTabSz="8763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 defTabSz="8763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 defTabSz="8763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defTabSz="8763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defTabSz="8763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defTabSz="8763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defTabSz="8763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fld id="{3436A241-2766-49CE-9AAF-EAB70612FBD4}" type="slidenum"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14</a:t>
            </a:fld>
            <a:endParaRPr lang="en-US" altLang="zh-CN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C1A8D-5C7C-493F-891C-DA61051D5A4F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2015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AC519-EFD4-41F1-B718-E5841C7DA133}" type="datetime1">
              <a:rPr lang="zh-CN" altLang="en-US"/>
              <a:pPr>
                <a:defRPr/>
              </a:pPr>
              <a:t>2019/3/20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6C9B7-ED85-45B6-8375-7B876F3B2E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433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2A564-4304-47A5-9BC4-C134168F3C40}" type="datetime1">
              <a:rPr lang="zh-CN" altLang="en-US"/>
              <a:pPr>
                <a:defRPr/>
              </a:pPr>
              <a:t>2019/3/20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31DA4-186B-40D2-8488-45EB5B3034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301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188913"/>
            <a:ext cx="2114550" cy="59070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188913"/>
            <a:ext cx="6191250" cy="59070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C0EE7-7792-4A75-9FE5-2F65A560FB5E}" type="datetime1">
              <a:rPr lang="zh-CN" altLang="en-US"/>
              <a:pPr>
                <a:defRPr/>
              </a:pPr>
              <a:t>2019/3/20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FADCF-5FA2-4856-AB77-E8E8993F3F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5725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81000" y="188913"/>
            <a:ext cx="8458200" cy="5907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37256-BD72-491A-8F9F-0340AE91D9A6}" type="datetime1">
              <a:rPr lang="zh-CN" altLang="en-US"/>
              <a:pPr>
                <a:defRPr/>
              </a:pPr>
              <a:t>2019/3/20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72347-2492-4308-90CF-9DA0E0662E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473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FE481-48C3-4A71-8545-13D67B3A7819}" type="datetime1">
              <a:rPr lang="zh-CN" altLang="en-US"/>
              <a:pPr>
                <a:defRPr/>
              </a:pPr>
              <a:t>2019/3/20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6E714-9487-4D44-ACDD-E0F114BE8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100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2501C-FD8E-4599-8CEF-6EEFBCCAF42D}" type="datetime1">
              <a:rPr lang="zh-CN" altLang="en-US"/>
              <a:pPr>
                <a:defRPr/>
              </a:pPr>
              <a:t>2019/3/20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FDF83-68CE-4BFD-90EA-EA151E74D3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821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914400"/>
            <a:ext cx="4152900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152900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0D209-5B4E-4DC5-A8ED-1F367F5E4CBA}" type="datetime1">
              <a:rPr lang="zh-CN" altLang="en-US"/>
              <a:pPr>
                <a:defRPr/>
              </a:pPr>
              <a:t>2019/3/20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DE407-323F-4ED2-BB88-EB44B599A8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89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F6E96-2D41-4E13-88C4-F45E11E81C66}" type="datetime1">
              <a:rPr lang="zh-CN" altLang="en-US"/>
              <a:pPr>
                <a:defRPr/>
              </a:pPr>
              <a:t>2019/3/20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CBFCB-3C31-454C-8848-1DB18DDF50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742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874B8-D9F3-41A7-B98B-EBD5006C1633}" type="datetime1">
              <a:rPr lang="zh-CN" altLang="en-US"/>
              <a:pPr>
                <a:defRPr/>
              </a:pPr>
              <a:t>2019/3/20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245F5-E5A1-4D59-A4F1-471136F367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789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20615-ED72-432F-91DD-A8E3097427B1}" type="datetime1">
              <a:rPr lang="zh-CN" altLang="en-US"/>
              <a:pPr>
                <a:defRPr/>
              </a:pPr>
              <a:t>2019/3/20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5B99C-C018-46FE-A410-7164F47575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38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ED544-5352-4C27-BA0D-E3A9D5691900}" type="datetime1">
              <a:rPr lang="zh-CN" altLang="en-US"/>
              <a:pPr>
                <a:defRPr/>
              </a:pPr>
              <a:t>2019/3/20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C4129-F22E-42F4-8843-AA344F1C91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471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8DFB1-61AF-4776-94F4-58C6A1CBF725}" type="datetime1">
              <a:rPr lang="zh-CN" altLang="en-US"/>
              <a:pPr>
                <a:defRPr/>
              </a:pPr>
              <a:t>2019/3/20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7BF40-FBBB-4F7B-BC66-F3C89D2983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941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88913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14400"/>
            <a:ext cx="845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5722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400">
                <a:solidFill>
                  <a:srgbClr val="FF6600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2D09CE4-60C7-416E-B809-6EB2AE7789D5}" type="datetime1">
              <a:rPr lang="zh-CN" altLang="en-US"/>
              <a:pPr>
                <a:defRPr/>
              </a:pPr>
              <a:t>2019/3/20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722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>
                <a:solidFill>
                  <a:srgbClr val="FF6600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722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>
                <a:solidFill>
                  <a:srgbClr val="FF6600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DB16658-5170-4FE3-8134-72341435A7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logo1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85725"/>
            <a:ext cx="9366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华文隶书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华文隶书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华文隶书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华文隶书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华文隶书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华文隶书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华文隶书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华文隶书" panose="020108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hyperlink" Target="file:///E:\superposition.swf" TargetMode="External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20.e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7.wmf"/><Relationship Id="rId26" Type="http://schemas.openxmlformats.org/officeDocument/2006/relationships/image" Target="../media/image41.wmf"/><Relationship Id="rId39" Type="http://schemas.openxmlformats.org/officeDocument/2006/relationships/oleObject" Target="../embeddings/oleObject46.bin"/><Relationship Id="rId21" Type="http://schemas.openxmlformats.org/officeDocument/2006/relationships/oleObject" Target="../embeddings/oleObject36.bin"/><Relationship Id="rId34" Type="http://schemas.openxmlformats.org/officeDocument/2006/relationships/oleObject" Target="../embeddings/oleObject43.bin"/><Relationship Id="rId42" Type="http://schemas.openxmlformats.org/officeDocument/2006/relationships/image" Target="../media/image48.wmf"/><Relationship Id="rId47" Type="http://schemas.openxmlformats.org/officeDocument/2006/relationships/image" Target="../media/image50.wmf"/><Relationship Id="rId50" Type="http://schemas.openxmlformats.org/officeDocument/2006/relationships/oleObject" Target="../embeddings/oleObject52.bin"/><Relationship Id="rId55" Type="http://schemas.openxmlformats.org/officeDocument/2006/relationships/image" Target="../media/image54.wmf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29" Type="http://schemas.openxmlformats.org/officeDocument/2006/relationships/image" Target="../media/image42.w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40.wmf"/><Relationship Id="rId32" Type="http://schemas.openxmlformats.org/officeDocument/2006/relationships/oleObject" Target="../embeddings/oleObject42.bin"/><Relationship Id="rId37" Type="http://schemas.openxmlformats.org/officeDocument/2006/relationships/image" Target="../media/image46.wmf"/><Relationship Id="rId40" Type="http://schemas.openxmlformats.org/officeDocument/2006/relationships/image" Target="../media/image47.wmf"/><Relationship Id="rId45" Type="http://schemas.openxmlformats.org/officeDocument/2006/relationships/oleObject" Target="../embeddings/oleObject49.bin"/><Relationship Id="rId53" Type="http://schemas.openxmlformats.org/officeDocument/2006/relationships/image" Target="../media/image53.wmf"/><Relationship Id="rId58" Type="http://schemas.openxmlformats.org/officeDocument/2006/relationships/oleObject" Target="../embeddings/oleObject56.bin"/><Relationship Id="rId5" Type="http://schemas.openxmlformats.org/officeDocument/2006/relationships/oleObject" Target="../embeddings/oleObject28.bin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30.e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5.wmf"/><Relationship Id="rId22" Type="http://schemas.openxmlformats.org/officeDocument/2006/relationships/image" Target="../media/image39.wmf"/><Relationship Id="rId27" Type="http://schemas.openxmlformats.org/officeDocument/2006/relationships/oleObject" Target="../embeddings/oleObject39.bin"/><Relationship Id="rId30" Type="http://schemas.openxmlformats.org/officeDocument/2006/relationships/oleObject" Target="../embeddings/oleObject41.bin"/><Relationship Id="rId35" Type="http://schemas.openxmlformats.org/officeDocument/2006/relationships/image" Target="../media/image45.wmf"/><Relationship Id="rId43" Type="http://schemas.openxmlformats.org/officeDocument/2006/relationships/oleObject" Target="../embeddings/oleObject48.bin"/><Relationship Id="rId48" Type="http://schemas.openxmlformats.org/officeDocument/2006/relationships/oleObject" Target="../embeddings/oleObject51.bin"/><Relationship Id="rId56" Type="http://schemas.openxmlformats.org/officeDocument/2006/relationships/oleObject" Target="../embeddings/oleObject55.bin"/><Relationship Id="rId8" Type="http://schemas.openxmlformats.org/officeDocument/2006/relationships/image" Target="../media/image32.wmf"/><Relationship Id="rId51" Type="http://schemas.openxmlformats.org/officeDocument/2006/relationships/image" Target="../media/image52.wmf"/><Relationship Id="rId3" Type="http://schemas.openxmlformats.org/officeDocument/2006/relationships/oleObject" Target="../embeddings/oleObject27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4.bin"/><Relationship Id="rId25" Type="http://schemas.openxmlformats.org/officeDocument/2006/relationships/oleObject" Target="../embeddings/oleObject38.bin"/><Relationship Id="rId33" Type="http://schemas.openxmlformats.org/officeDocument/2006/relationships/image" Target="../media/image44.wmf"/><Relationship Id="rId38" Type="http://schemas.openxmlformats.org/officeDocument/2006/relationships/oleObject" Target="../embeddings/oleObject45.bin"/><Relationship Id="rId46" Type="http://schemas.openxmlformats.org/officeDocument/2006/relationships/oleObject" Target="../embeddings/oleObject50.bin"/><Relationship Id="rId59" Type="http://schemas.openxmlformats.org/officeDocument/2006/relationships/image" Target="../media/image56.wmf"/><Relationship Id="rId20" Type="http://schemas.openxmlformats.org/officeDocument/2006/relationships/image" Target="../media/image38.wmf"/><Relationship Id="rId41" Type="http://schemas.openxmlformats.org/officeDocument/2006/relationships/oleObject" Target="../embeddings/oleObject47.bin"/><Relationship Id="rId54" Type="http://schemas.openxmlformats.org/officeDocument/2006/relationships/oleObject" Target="../embeddings/oleObject54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28" Type="http://schemas.openxmlformats.org/officeDocument/2006/relationships/oleObject" Target="../embeddings/oleObject40.bin"/><Relationship Id="rId36" Type="http://schemas.openxmlformats.org/officeDocument/2006/relationships/oleObject" Target="../embeddings/oleObject44.bin"/><Relationship Id="rId49" Type="http://schemas.openxmlformats.org/officeDocument/2006/relationships/image" Target="../media/image51.wmf"/><Relationship Id="rId57" Type="http://schemas.openxmlformats.org/officeDocument/2006/relationships/image" Target="../media/image55.wmf"/><Relationship Id="rId10" Type="http://schemas.openxmlformats.org/officeDocument/2006/relationships/image" Target="../media/image33.wmf"/><Relationship Id="rId31" Type="http://schemas.openxmlformats.org/officeDocument/2006/relationships/image" Target="../media/image43.wmf"/><Relationship Id="rId44" Type="http://schemas.openxmlformats.org/officeDocument/2006/relationships/image" Target="../media/image49.wmf"/><Relationship Id="rId52" Type="http://schemas.openxmlformats.org/officeDocument/2006/relationships/oleObject" Target="../embeddings/oleObject5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67.emf"/><Relationship Id="rId18" Type="http://schemas.openxmlformats.org/officeDocument/2006/relationships/oleObject" Target="../embeddings/oleObject60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61.wmf"/><Relationship Id="rId7" Type="http://schemas.openxmlformats.org/officeDocument/2006/relationships/image" Target="../media/image58.emf"/><Relationship Id="rId12" Type="http://schemas.openxmlformats.org/officeDocument/2006/relationships/image" Target="../media/image66.emf"/><Relationship Id="rId17" Type="http://schemas.openxmlformats.org/officeDocument/2006/relationships/image" Target="../media/image71.emf"/><Relationship Id="rId25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0.emf"/><Relationship Id="rId20" Type="http://schemas.openxmlformats.org/officeDocument/2006/relationships/oleObject" Target="../embeddings/oleObject61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65.emf"/><Relationship Id="rId24" Type="http://schemas.openxmlformats.org/officeDocument/2006/relationships/oleObject" Target="../embeddings/oleObject63.bin"/><Relationship Id="rId5" Type="http://schemas.openxmlformats.org/officeDocument/2006/relationships/image" Target="../media/image57.wmf"/><Relationship Id="rId15" Type="http://schemas.openxmlformats.org/officeDocument/2006/relationships/image" Target="../media/image69.emf"/><Relationship Id="rId23" Type="http://schemas.openxmlformats.org/officeDocument/2006/relationships/image" Target="../media/image62.wmf"/><Relationship Id="rId10" Type="http://schemas.openxmlformats.org/officeDocument/2006/relationships/image" Target="../media/image64.emf"/><Relationship Id="rId19" Type="http://schemas.openxmlformats.org/officeDocument/2006/relationships/image" Target="../media/image60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59.emf"/><Relationship Id="rId14" Type="http://schemas.openxmlformats.org/officeDocument/2006/relationships/image" Target="../media/image68.emf"/><Relationship Id="rId22" Type="http://schemas.openxmlformats.org/officeDocument/2006/relationships/oleObject" Target="../embeddings/oleObject6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79.e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76.emf"/><Relationship Id="rId1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8.wmf"/><Relationship Id="rId20" Type="http://schemas.openxmlformats.org/officeDocument/2006/relationships/image" Target="../media/image80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10" Type="http://schemas.openxmlformats.org/officeDocument/2006/relationships/image" Target="../media/image75.wmf"/><Relationship Id="rId19" Type="http://schemas.openxmlformats.org/officeDocument/2006/relationships/oleObject" Target="../embeddings/oleObject72.bin"/><Relationship Id="rId4" Type="http://schemas.openxmlformats.org/officeDocument/2006/relationships/image" Target="../media/image72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77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88.wmf"/><Relationship Id="rId3" Type="http://schemas.openxmlformats.org/officeDocument/2006/relationships/oleObject" Target="../embeddings/oleObject73.bin"/><Relationship Id="rId21" Type="http://schemas.openxmlformats.org/officeDocument/2006/relationships/oleObject" Target="../embeddings/oleObject82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7.wmf"/><Relationship Id="rId20" Type="http://schemas.openxmlformats.org/officeDocument/2006/relationships/image" Target="../media/image89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84.wmf"/><Relationship Id="rId19" Type="http://schemas.openxmlformats.org/officeDocument/2006/relationships/oleObject" Target="../embeddings/oleObject81.bin"/><Relationship Id="rId4" Type="http://schemas.openxmlformats.org/officeDocument/2006/relationships/image" Target="../media/image81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8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9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9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94.e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8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96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13" Type="http://schemas.openxmlformats.org/officeDocument/2006/relationships/image" Target="../media/image101.e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8.wmf"/><Relationship Id="rId11" Type="http://schemas.openxmlformats.org/officeDocument/2006/relationships/image" Target="../media/image102.jpeg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100.e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93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00.bin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0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08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0.e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109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108.bin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14.e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16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17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18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117.bin"/><Relationship Id="rId18" Type="http://schemas.openxmlformats.org/officeDocument/2006/relationships/image" Target="../media/image127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24.wmf"/><Relationship Id="rId17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6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10" Type="http://schemas.openxmlformats.org/officeDocument/2006/relationships/image" Target="../media/image123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25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24.wmf"/><Relationship Id="rId3" Type="http://schemas.openxmlformats.org/officeDocument/2006/relationships/oleObject" Target="../embeddings/oleObject120.bin"/><Relationship Id="rId21" Type="http://schemas.openxmlformats.org/officeDocument/2006/relationships/oleObject" Target="../embeddings/oleObject118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32.wmf"/><Relationship Id="rId17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3.wmf"/><Relationship Id="rId20" Type="http://schemas.openxmlformats.org/officeDocument/2006/relationships/image" Target="../media/image125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24.bin"/><Relationship Id="rId24" Type="http://schemas.openxmlformats.org/officeDocument/2006/relationships/image" Target="../media/image127.wmf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15.bin"/><Relationship Id="rId23" Type="http://schemas.openxmlformats.org/officeDocument/2006/relationships/oleObject" Target="../embeddings/oleObject119.bin"/><Relationship Id="rId10" Type="http://schemas.openxmlformats.org/officeDocument/2006/relationships/image" Target="../media/image131.wmf"/><Relationship Id="rId19" Type="http://schemas.openxmlformats.org/officeDocument/2006/relationships/oleObject" Target="../embeddings/oleObject117.bin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22.wmf"/><Relationship Id="rId22" Type="http://schemas.openxmlformats.org/officeDocument/2006/relationships/image" Target="../media/image126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0" Type="http://schemas.openxmlformats.org/officeDocument/2006/relationships/image" Target="../media/image136.wmf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28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138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emf"/><Relationship Id="rId13" Type="http://schemas.openxmlformats.org/officeDocument/2006/relationships/oleObject" Target="../embeddings/oleObject136.bin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4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40.e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0" Type="http://schemas.openxmlformats.org/officeDocument/2006/relationships/image" Target="../media/image142.e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44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emf"/><Relationship Id="rId13" Type="http://schemas.openxmlformats.org/officeDocument/2006/relationships/oleObject" Target="../embeddings/oleObject142.bin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4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46.e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0" Type="http://schemas.openxmlformats.org/officeDocument/2006/relationships/image" Target="../media/image148.emf"/><Relationship Id="rId4" Type="http://schemas.openxmlformats.org/officeDocument/2006/relationships/image" Target="../media/image145.e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50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151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7EAE3B-5830-4E93-9BDD-0058BA58576E}" type="datetime1">
              <a:rPr lang="zh-CN" altLang="en-US"/>
              <a:pPr>
                <a:defRPr/>
              </a:pPr>
              <a:t>2019/3/20</a:t>
            </a:fld>
            <a:endParaRPr lang="en-US" altLang="zh-CN"/>
          </a:p>
        </p:txBody>
      </p:sp>
      <p:sp>
        <p:nvSpPr>
          <p:cNvPr id="1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12477B-CE46-49DB-8EE1-D356B0C71A5C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grpSp>
        <p:nvGrpSpPr>
          <p:cNvPr id="4101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970" cy="4956"/>
          </a:xfrm>
        </p:grpSpPr>
        <p:pic>
          <p:nvPicPr>
            <p:cNvPr id="4110" name="Picture 1027" descr="beijing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506" cy="4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1" name="Picture 1028" descr="beijing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8" y="0"/>
              <a:ext cx="1506" cy="4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2" name="Picture 1029" descr="beijing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0"/>
              <a:ext cx="1506" cy="4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3" name="Picture 1030" descr="beijing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" y="0"/>
              <a:ext cx="1506" cy="4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02" name="Picture 1042" descr="未命名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77533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60" name="Text Box 1060"/>
          <p:cNvSpPr txBox="1">
            <a:spLocks noChangeArrowheads="1"/>
          </p:cNvSpPr>
          <p:nvPr/>
        </p:nvSpPr>
        <p:spPr bwMode="auto">
          <a:xfrm>
            <a:off x="3738563" y="323850"/>
            <a:ext cx="21272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3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第</a:t>
            </a:r>
            <a:r>
              <a:rPr lang="en-US" altLang="zh-CN" sz="3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4</a:t>
            </a:r>
            <a:r>
              <a:rPr lang="zh-CN" altLang="en-US" sz="3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章</a:t>
            </a:r>
          </a:p>
          <a:p>
            <a:pPr algn="ctr" eaLnBrk="1" hangingPunct="1">
              <a:defRPr/>
            </a:pPr>
            <a:r>
              <a:rPr lang="zh-CN" altLang="en-US" sz="3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电路定理</a:t>
            </a:r>
          </a:p>
        </p:txBody>
      </p:sp>
      <p:sp>
        <p:nvSpPr>
          <p:cNvPr id="77862" name="Text Box 1062"/>
          <p:cNvSpPr txBox="1">
            <a:spLocks noChangeArrowheads="1"/>
          </p:cNvSpPr>
          <p:nvPr/>
        </p:nvSpPr>
        <p:spPr bwMode="auto">
          <a:xfrm>
            <a:off x="779463" y="2276475"/>
            <a:ext cx="55324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4.1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叠加定理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Superposition Theorem</a:t>
            </a:r>
          </a:p>
        </p:txBody>
      </p:sp>
      <p:sp>
        <p:nvSpPr>
          <p:cNvPr id="77874" name="Text Box 1074"/>
          <p:cNvSpPr txBox="1">
            <a:spLocks noChangeArrowheads="1"/>
          </p:cNvSpPr>
          <p:nvPr/>
        </p:nvSpPr>
        <p:spPr bwMode="auto">
          <a:xfrm>
            <a:off x="779463" y="3495675"/>
            <a:ext cx="7404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4.3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戴维南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诺顿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定理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Thevenin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(Norton) Theorem</a:t>
            </a:r>
          </a:p>
        </p:txBody>
      </p:sp>
      <p:sp>
        <p:nvSpPr>
          <p:cNvPr id="77876" name="Text Box 1076"/>
          <p:cNvSpPr txBox="1">
            <a:spLocks noChangeArrowheads="1"/>
          </p:cNvSpPr>
          <p:nvPr/>
        </p:nvSpPr>
        <p:spPr bwMode="auto">
          <a:xfrm>
            <a:off x="779463" y="4722813"/>
            <a:ext cx="69199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4.5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特勒根和互易定理</a:t>
            </a:r>
          </a:p>
          <a:p>
            <a:pPr eaLnBrk="1" hangingPunct="1"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  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Tellegen’s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theorem &amp; Reciprocity theorem </a:t>
            </a:r>
          </a:p>
        </p:txBody>
      </p:sp>
      <p:sp>
        <p:nvSpPr>
          <p:cNvPr id="77878" name="Text Box 1078"/>
          <p:cNvSpPr txBox="1">
            <a:spLocks noChangeArrowheads="1"/>
          </p:cNvSpPr>
          <p:nvPr/>
        </p:nvSpPr>
        <p:spPr bwMode="auto">
          <a:xfrm>
            <a:off x="779463" y="4105275"/>
            <a:ext cx="7412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4.4 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最大功率传输定理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Maximum Power Theorem</a:t>
            </a:r>
          </a:p>
        </p:txBody>
      </p:sp>
      <p:sp>
        <p:nvSpPr>
          <p:cNvPr id="77880" name="Text Box 1080"/>
          <p:cNvSpPr txBox="1">
            <a:spLocks noChangeArrowheads="1"/>
          </p:cNvSpPr>
          <p:nvPr/>
        </p:nvSpPr>
        <p:spPr bwMode="auto">
          <a:xfrm>
            <a:off x="755650" y="2898775"/>
            <a:ext cx="52720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4.2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替代定理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Substitution Theorem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330200" y="1005881"/>
            <a:ext cx="4014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b="1" dirty="0">
                <a:solidFill>
                  <a:srgbClr val="0000FF"/>
                </a:solidFill>
                <a:ea typeface="楷体_GB2312" pitchFamily="49" charset="-122"/>
              </a:rPr>
              <a:t>推广到有</a:t>
            </a:r>
            <a:r>
              <a:rPr kumimoji="0" lang="zh-CN" altLang="en-US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kumimoji="0" lang="en-US" altLang="zh-CN" b="1" i="1" dirty="0">
                <a:solidFill>
                  <a:srgbClr val="FF3300"/>
                </a:solidFill>
                <a:ea typeface="楷体_GB2312" pitchFamily="49" charset="-122"/>
              </a:rPr>
              <a:t>l</a:t>
            </a:r>
            <a:r>
              <a:rPr kumimoji="0"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kumimoji="0" lang="zh-CN" altLang="en-US" b="1" dirty="0">
                <a:solidFill>
                  <a:srgbClr val="0000FF"/>
                </a:solidFill>
                <a:ea typeface="楷体_GB2312" pitchFamily="49" charset="-122"/>
              </a:rPr>
              <a:t>个回路的电路       </a:t>
            </a:r>
          </a:p>
        </p:txBody>
      </p:sp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1281113" y="3175993"/>
            <a:ext cx="180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kumimoji="0" lang="zh-CN" altLang="zh-CN" b="1" i="1">
              <a:solidFill>
                <a:srgbClr val="0000FF"/>
              </a:solidFill>
              <a:ea typeface="楷体_GB2312" pitchFamily="49" charset="-122"/>
            </a:endParaRPr>
          </a:p>
        </p:txBody>
      </p:sp>
      <p:graphicFrame>
        <p:nvGraphicFramePr>
          <p:cNvPr id="154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007749"/>
              </p:ext>
            </p:extLst>
          </p:nvPr>
        </p:nvGraphicFramePr>
        <p:xfrm>
          <a:off x="4789488" y="2447331"/>
          <a:ext cx="4311650" cy="314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8" name="Equation" r:id="rId3" imgW="1879560" imgH="1371600" progId="Equation.DSMT4">
                  <p:embed/>
                </p:oleObj>
              </mc:Choice>
              <mc:Fallback>
                <p:oleObj name="Equation" r:id="rId3" imgW="1879560" imgH="1371600" progId="Equation.DSMT4">
                  <p:embed/>
                  <p:pic>
                    <p:nvPicPr>
                      <p:cNvPr id="154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88" y="2447331"/>
                        <a:ext cx="4311650" cy="314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4629" name="Group 5"/>
          <p:cNvGrpSpPr>
            <a:grpSpLocks/>
          </p:cNvGrpSpPr>
          <p:nvPr/>
        </p:nvGrpSpPr>
        <p:grpSpPr bwMode="auto">
          <a:xfrm>
            <a:off x="6700838" y="1879006"/>
            <a:ext cx="881062" cy="762000"/>
            <a:chOff x="2018" y="528"/>
            <a:chExt cx="555" cy="480"/>
          </a:xfrm>
        </p:grpSpPr>
        <p:sp>
          <p:nvSpPr>
            <p:cNvPr id="154630" name="Text Box 6"/>
            <p:cNvSpPr txBox="1">
              <a:spLocks noChangeArrowheads="1"/>
            </p:cNvSpPr>
            <p:nvPr/>
          </p:nvSpPr>
          <p:spPr bwMode="auto">
            <a:xfrm>
              <a:off x="2018" y="528"/>
              <a:ext cx="555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zh-CN" altLang="en-US" b="1">
                  <a:solidFill>
                    <a:srgbClr val="0000FF"/>
                  </a:solidFill>
                  <a:ea typeface="楷体_GB2312" pitchFamily="49" charset="-122"/>
                </a:rPr>
                <a:t>第</a:t>
              </a:r>
              <a:r>
                <a:rPr kumimoji="0" lang="en-US" altLang="zh-CN" b="1" i="1">
                  <a:solidFill>
                    <a:srgbClr val="0000FF"/>
                  </a:solidFill>
                  <a:ea typeface="楷体_GB2312" pitchFamily="49" charset="-122"/>
                </a:rPr>
                <a:t>j</a:t>
              </a:r>
              <a:r>
                <a:rPr kumimoji="0" lang="zh-CN" altLang="en-US" b="1">
                  <a:solidFill>
                    <a:srgbClr val="0000FF"/>
                  </a:solidFill>
                  <a:ea typeface="楷体_GB2312" pitchFamily="49" charset="-122"/>
                </a:rPr>
                <a:t>列</a:t>
              </a:r>
              <a:endParaRPr kumimoji="0" lang="zh-CN" altLang="en-US" b="1" i="1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54631" name="AutoShape 7"/>
            <p:cNvSpPr>
              <a:spLocks noChangeArrowheads="1"/>
            </p:cNvSpPr>
            <p:nvPr/>
          </p:nvSpPr>
          <p:spPr bwMode="auto">
            <a:xfrm>
              <a:off x="2304" y="768"/>
              <a:ext cx="96" cy="240"/>
            </a:xfrm>
            <a:prstGeom prst="downArrow">
              <a:avLst>
                <a:gd name="adj1" fmla="val 50000"/>
                <a:gd name="adj2" fmla="val 62500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4632" name="Text Box 8"/>
          <p:cNvSpPr txBox="1">
            <a:spLocks noChangeArrowheads="1"/>
          </p:cNvSpPr>
          <p:nvPr/>
        </p:nvSpPr>
        <p:spPr bwMode="auto">
          <a:xfrm>
            <a:off x="2043113" y="5461993"/>
            <a:ext cx="180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kumimoji="0" lang="zh-CN" altLang="zh-CN" b="1">
              <a:solidFill>
                <a:srgbClr val="0000FF"/>
              </a:solidFill>
              <a:ea typeface="楷体_GB2312" pitchFamily="49" charset="-122"/>
            </a:endParaRPr>
          </a:p>
        </p:txBody>
      </p:sp>
      <p:graphicFrame>
        <p:nvGraphicFramePr>
          <p:cNvPr id="1546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965433"/>
              </p:ext>
            </p:extLst>
          </p:nvPr>
        </p:nvGraphicFramePr>
        <p:xfrm>
          <a:off x="2049463" y="5574706"/>
          <a:ext cx="6931025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9" name="Equation" r:id="rId5" imgW="2984400" imgH="431640" progId="Equation.DSMT4">
                  <p:embed/>
                </p:oleObj>
              </mc:Choice>
              <mc:Fallback>
                <p:oleObj name="Equation" r:id="rId5" imgW="2984400" imgH="431640" progId="Equation.DSMT4">
                  <p:embed/>
                  <p:pic>
                    <p:nvPicPr>
                      <p:cNvPr id="1546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3" y="5574706"/>
                        <a:ext cx="6931025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4" name="Rectangle 10"/>
          <p:cNvSpPr>
            <a:spLocks noChangeArrowheads="1"/>
          </p:cNvSpPr>
          <p:nvPr/>
        </p:nvSpPr>
        <p:spPr bwMode="auto">
          <a:xfrm>
            <a:off x="5473700" y="1253531"/>
            <a:ext cx="3406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b="1">
                <a:solidFill>
                  <a:srgbClr val="0000FF"/>
                </a:solidFill>
                <a:ea typeface="楷体_GB2312" pitchFamily="49" charset="-122"/>
              </a:rPr>
              <a:t>第</a:t>
            </a:r>
            <a:r>
              <a:rPr kumimoji="0" lang="zh-CN" altLang="en-US" b="1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kumimoji="0" lang="en-US" altLang="zh-CN" b="1" i="1">
                <a:solidFill>
                  <a:srgbClr val="FF3300"/>
                </a:solidFill>
                <a:ea typeface="楷体_GB2312" pitchFamily="49" charset="-122"/>
              </a:rPr>
              <a:t>j </a:t>
            </a:r>
            <a:r>
              <a:rPr kumimoji="0" lang="zh-CN" altLang="en-US" b="1">
                <a:solidFill>
                  <a:srgbClr val="0000FF"/>
                </a:solidFill>
                <a:ea typeface="楷体_GB2312" pitchFamily="49" charset="-122"/>
              </a:rPr>
              <a:t>个回路的回路电流   </a:t>
            </a:r>
          </a:p>
        </p:txBody>
      </p:sp>
      <p:grpSp>
        <p:nvGrpSpPr>
          <p:cNvPr id="154635" name="Group 11"/>
          <p:cNvGrpSpPr>
            <a:grpSpLocks/>
          </p:cNvGrpSpPr>
          <p:nvPr/>
        </p:nvGrpSpPr>
        <p:grpSpPr bwMode="auto">
          <a:xfrm>
            <a:off x="187325" y="548680"/>
            <a:ext cx="4979988" cy="4021138"/>
            <a:chOff x="118" y="-119"/>
            <a:chExt cx="3137" cy="2533"/>
          </a:xfrm>
        </p:grpSpPr>
        <p:graphicFrame>
          <p:nvGraphicFramePr>
            <p:cNvPr id="154636" name="Object 12"/>
            <p:cNvGraphicFramePr>
              <a:graphicFrameLocks noChangeAspect="1"/>
            </p:cNvGraphicFramePr>
            <p:nvPr/>
          </p:nvGraphicFramePr>
          <p:xfrm>
            <a:off x="316" y="590"/>
            <a:ext cx="2812" cy="16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40" name="Equation" r:id="rId7" imgW="2006280" imgH="1206360" progId="Equation.3">
                    <p:embed/>
                  </p:oleObj>
                </mc:Choice>
                <mc:Fallback>
                  <p:oleObj name="Equation" r:id="rId7" imgW="2006280" imgH="1206360" progId="Equation.3">
                    <p:embed/>
                    <p:pic>
                      <p:nvPicPr>
                        <p:cNvPr id="15463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" y="590"/>
                          <a:ext cx="2812" cy="16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637" name="AutoShape 13"/>
            <p:cNvSpPr>
              <a:spLocks/>
            </p:cNvSpPr>
            <p:nvPr/>
          </p:nvSpPr>
          <p:spPr bwMode="auto">
            <a:xfrm>
              <a:off x="201" y="723"/>
              <a:ext cx="82" cy="1409"/>
            </a:xfrm>
            <a:prstGeom prst="leftBrace">
              <a:avLst>
                <a:gd name="adj1" fmla="val 143191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54638" name="Group 14"/>
            <p:cNvGrpSpPr>
              <a:grpSpLocks/>
            </p:cNvGrpSpPr>
            <p:nvPr/>
          </p:nvGrpSpPr>
          <p:grpSpPr bwMode="auto">
            <a:xfrm>
              <a:off x="118" y="-119"/>
              <a:ext cx="3137" cy="2533"/>
              <a:chOff x="0" y="0"/>
              <a:chExt cx="3137" cy="2533"/>
            </a:xfrm>
          </p:grpSpPr>
          <p:sp>
            <p:nvSpPr>
              <p:cNvPr id="154639" name="Line 15"/>
              <p:cNvSpPr>
                <a:spLocks noChangeShapeType="1"/>
              </p:cNvSpPr>
              <p:nvPr/>
            </p:nvSpPr>
            <p:spPr bwMode="auto">
              <a:xfrm>
                <a:off x="0" y="2532"/>
                <a:ext cx="3137" cy="0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640" name="Line 16"/>
              <p:cNvSpPr>
                <a:spLocks noChangeShapeType="1"/>
              </p:cNvSpPr>
              <p:nvPr/>
            </p:nvSpPr>
            <p:spPr bwMode="auto">
              <a:xfrm flipV="1">
                <a:off x="3118" y="0"/>
                <a:ext cx="0" cy="2533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319088" y="270721"/>
            <a:ext cx="451307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sz="2400" b="1" dirty="0" smtClean="0">
                <a:solidFill>
                  <a:srgbClr val="FF0000"/>
                </a:solidFill>
                <a:ea typeface="楷体_GB2312" pitchFamily="49" charset="-122"/>
              </a:rPr>
              <a:t>叠加定理的数学证明（不要求）</a:t>
            </a:r>
            <a:endParaRPr kumimoji="0" lang="zh-CN" altLang="en-US" sz="24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35136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4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762000" y="4740275"/>
            <a:ext cx="746760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indent="666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57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47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b="1" dirty="0"/>
              <a:t>同样</a:t>
            </a:r>
            <a:r>
              <a:rPr kumimoji="0" lang="zh-CN" altLang="en-US" b="1" u="sng" dirty="0">
                <a:solidFill>
                  <a:schemeClr val="accent1"/>
                </a:solidFill>
              </a:rPr>
              <a:t>可以证明</a:t>
            </a:r>
            <a:r>
              <a:rPr kumimoji="0" lang="zh-CN" altLang="en-US" b="1" dirty="0"/>
              <a:t>：线性电阻电路中任意支路的电压等于各电源（电压源、电流源）在此支路产生的电压的代数和。</a:t>
            </a:r>
          </a:p>
        </p:txBody>
      </p:sp>
      <p:graphicFrame>
        <p:nvGraphicFramePr>
          <p:cNvPr id="155651" name="Object 3"/>
          <p:cNvGraphicFramePr>
            <a:graphicFrameLocks noChangeAspect="1"/>
          </p:cNvGraphicFramePr>
          <p:nvPr/>
        </p:nvGraphicFramePr>
        <p:xfrm>
          <a:off x="604838" y="212725"/>
          <a:ext cx="7415212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2" name="Equation" r:id="rId3" imgW="2984400" imgH="431640" progId="Equation.DSMT4">
                  <p:embed/>
                </p:oleObj>
              </mc:Choice>
              <mc:Fallback>
                <p:oleObj name="Equation" r:id="rId3" imgW="2984400" imgH="431640" progId="Equation.DSMT4">
                  <p:embed/>
                  <p:pic>
                    <p:nvPicPr>
                      <p:cNvPr id="1556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212725"/>
                        <a:ext cx="7415212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5652" name="Group 4"/>
          <p:cNvGrpSpPr>
            <a:grpSpLocks/>
          </p:cNvGrpSpPr>
          <p:nvPr/>
        </p:nvGrpSpPr>
        <p:grpSpPr bwMode="auto">
          <a:xfrm>
            <a:off x="2057400" y="1066800"/>
            <a:ext cx="5410200" cy="1219200"/>
            <a:chOff x="1296" y="672"/>
            <a:chExt cx="3408" cy="768"/>
          </a:xfrm>
        </p:grpSpPr>
        <p:sp>
          <p:nvSpPr>
            <p:cNvPr id="155653" name="Text Box 5"/>
            <p:cNvSpPr txBox="1">
              <a:spLocks noChangeArrowheads="1"/>
            </p:cNvSpPr>
            <p:nvPr/>
          </p:nvSpPr>
          <p:spPr bwMode="auto">
            <a:xfrm>
              <a:off x="2412" y="1152"/>
              <a:ext cx="877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en-US" altLang="zh-CN" b="1" i="1">
                  <a:solidFill>
                    <a:srgbClr val="0000FF"/>
                  </a:solidFill>
                  <a:ea typeface="楷体_GB2312" pitchFamily="49" charset="-122"/>
                </a:rPr>
                <a:t>u</a:t>
              </a:r>
              <a:r>
                <a:rPr kumimoji="0" lang="en-US" altLang="zh-CN" b="1" baseline="-25000">
                  <a:solidFill>
                    <a:srgbClr val="0000FF"/>
                  </a:solidFill>
                  <a:ea typeface="楷体_GB2312" pitchFamily="49" charset="-122"/>
                </a:rPr>
                <a:t>S1 </a:t>
              </a:r>
              <a:r>
                <a:rPr kumimoji="0" lang="en-US" altLang="zh-CN" b="1">
                  <a:solidFill>
                    <a:srgbClr val="0000FF"/>
                  </a:solidFill>
                  <a:ea typeface="楷体_GB2312" pitchFamily="49" charset="-122"/>
                  <a:sym typeface="MT Extra" panose="05050102010205020202" pitchFamily="18" charset="2"/>
                </a:rPr>
                <a:t> </a:t>
              </a:r>
              <a:r>
                <a:rPr kumimoji="0" lang="en-US" altLang="zh-CN" b="1" i="1">
                  <a:solidFill>
                    <a:srgbClr val="0000FF"/>
                  </a:solidFill>
                  <a:ea typeface="楷体_GB2312" pitchFamily="49" charset="-122"/>
                </a:rPr>
                <a:t>u</a:t>
              </a:r>
              <a:r>
                <a:rPr kumimoji="0" lang="en-US" altLang="zh-CN" b="1" baseline="-25000">
                  <a:solidFill>
                    <a:srgbClr val="0000FF"/>
                  </a:solidFill>
                  <a:ea typeface="楷体_GB2312" pitchFamily="49" charset="-122"/>
                </a:rPr>
                <a:t>Sb</a:t>
              </a:r>
            </a:p>
          </p:txBody>
        </p:sp>
        <p:sp>
          <p:nvSpPr>
            <p:cNvPr id="155654" name="Line 6"/>
            <p:cNvSpPr>
              <a:spLocks noChangeShapeType="1"/>
            </p:cNvSpPr>
            <p:nvPr/>
          </p:nvSpPr>
          <p:spPr bwMode="auto">
            <a:xfrm flipH="1" flipV="1">
              <a:off x="1296" y="672"/>
              <a:ext cx="1152" cy="528"/>
            </a:xfrm>
            <a:prstGeom prst="line">
              <a:avLst/>
            </a:prstGeom>
            <a:noFill/>
            <a:ln w="1905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655" name="Line 7"/>
            <p:cNvSpPr>
              <a:spLocks noChangeShapeType="1"/>
            </p:cNvSpPr>
            <p:nvPr/>
          </p:nvSpPr>
          <p:spPr bwMode="auto">
            <a:xfrm flipH="1" flipV="1">
              <a:off x="2208" y="672"/>
              <a:ext cx="528" cy="528"/>
            </a:xfrm>
            <a:prstGeom prst="line">
              <a:avLst/>
            </a:prstGeom>
            <a:noFill/>
            <a:ln w="1905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656" name="Line 8"/>
            <p:cNvSpPr>
              <a:spLocks noChangeShapeType="1"/>
            </p:cNvSpPr>
            <p:nvPr/>
          </p:nvSpPr>
          <p:spPr bwMode="auto">
            <a:xfrm flipV="1">
              <a:off x="2928" y="672"/>
              <a:ext cx="576" cy="528"/>
            </a:xfrm>
            <a:prstGeom prst="line">
              <a:avLst/>
            </a:prstGeom>
            <a:noFill/>
            <a:ln w="1905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657" name="Line 9"/>
            <p:cNvSpPr>
              <a:spLocks noChangeShapeType="1"/>
            </p:cNvSpPr>
            <p:nvPr/>
          </p:nvSpPr>
          <p:spPr bwMode="auto">
            <a:xfrm flipV="1">
              <a:off x="3216" y="720"/>
              <a:ext cx="1488" cy="480"/>
            </a:xfrm>
            <a:prstGeom prst="line">
              <a:avLst/>
            </a:prstGeom>
            <a:noFill/>
            <a:ln w="1905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5658" name="Text Box 10"/>
          <p:cNvSpPr txBox="1">
            <a:spLocks noChangeArrowheads="1"/>
          </p:cNvSpPr>
          <p:nvPr/>
        </p:nvSpPr>
        <p:spPr bwMode="auto">
          <a:xfrm>
            <a:off x="0" y="1828800"/>
            <a:ext cx="337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ea typeface="楷体_GB2312" pitchFamily="49" charset="-122"/>
              </a:rPr>
              <a:t>把 </a:t>
            </a:r>
            <a:r>
              <a:rPr kumimoji="0" lang="en-US" altLang="zh-CN" b="1" i="1">
                <a:solidFill>
                  <a:srgbClr val="0000FF"/>
                </a:solidFill>
                <a:ea typeface="楷体_GB2312" pitchFamily="49" charset="-122"/>
              </a:rPr>
              <a:t>u</a:t>
            </a:r>
            <a:r>
              <a:rPr kumimoji="0" lang="en-US" altLang="zh-CN" b="1" baseline="-25000">
                <a:solidFill>
                  <a:srgbClr val="0000FF"/>
                </a:solidFill>
                <a:ea typeface="楷体_GB2312" pitchFamily="49" charset="-122"/>
              </a:rPr>
              <a:t>Si </a:t>
            </a:r>
            <a:r>
              <a:rPr kumimoji="0" lang="zh-CN" altLang="en-US" b="1">
                <a:solidFill>
                  <a:srgbClr val="0000FF"/>
                </a:solidFill>
                <a:ea typeface="楷体_GB2312" pitchFamily="49" charset="-122"/>
              </a:rPr>
              <a:t>的</a:t>
            </a:r>
            <a:r>
              <a:rPr kumimoji="0" lang="zh-CN" altLang="zh-CN" b="1">
                <a:solidFill>
                  <a:srgbClr val="0000FF"/>
                </a:solidFill>
                <a:ea typeface="楷体_GB2312" pitchFamily="49" charset="-122"/>
              </a:rPr>
              <a:t>系数合并为</a:t>
            </a:r>
            <a:r>
              <a:rPr kumimoji="0" lang="en-US" altLang="zh-CN" b="1" i="1">
                <a:solidFill>
                  <a:srgbClr val="0000FF"/>
                </a:solidFill>
                <a:ea typeface="楷体_GB2312" pitchFamily="49" charset="-122"/>
              </a:rPr>
              <a:t>G</a:t>
            </a:r>
            <a:r>
              <a:rPr kumimoji="0" lang="en-US" altLang="zh-CN" b="1" i="1" baseline="-25000">
                <a:solidFill>
                  <a:srgbClr val="0000FF"/>
                </a:solidFill>
                <a:ea typeface="楷体_GB2312" pitchFamily="49" charset="-122"/>
              </a:rPr>
              <a:t>ji</a:t>
            </a:r>
          </a:p>
        </p:txBody>
      </p:sp>
      <p:graphicFrame>
        <p:nvGraphicFramePr>
          <p:cNvPr id="155659" name="Object 11"/>
          <p:cNvGraphicFramePr>
            <a:graphicFrameLocks noChangeAspect="1"/>
          </p:cNvGraphicFramePr>
          <p:nvPr/>
        </p:nvGraphicFramePr>
        <p:xfrm>
          <a:off x="579438" y="2449513"/>
          <a:ext cx="2203450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3" name="Equation" r:id="rId5" imgW="850680" imgH="431640" progId="Equation.3">
                  <p:embed/>
                </p:oleObj>
              </mc:Choice>
              <mc:Fallback>
                <p:oleObj name="Equation" r:id="rId5" imgW="850680" imgH="431640" progId="Equation.3">
                  <p:embed/>
                  <p:pic>
                    <p:nvPicPr>
                      <p:cNvPr id="15565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2449513"/>
                        <a:ext cx="2203450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60" name="Object 12"/>
          <p:cNvGraphicFramePr>
            <a:graphicFrameLocks noChangeAspect="1"/>
          </p:cNvGraphicFramePr>
          <p:nvPr/>
        </p:nvGraphicFramePr>
        <p:xfrm>
          <a:off x="954088" y="3581400"/>
          <a:ext cx="4646612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4" name="Equation" r:id="rId7" imgW="1587240" imgH="241200" progId="Equation.3">
                  <p:embed/>
                </p:oleObj>
              </mc:Choice>
              <mc:Fallback>
                <p:oleObj name="Equation" r:id="rId7" imgW="1587240" imgH="241200" progId="Equation.3">
                  <p:embed/>
                  <p:pic>
                    <p:nvPicPr>
                      <p:cNvPr id="15566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3581400"/>
                        <a:ext cx="4646612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61" name="Text Box 13"/>
          <p:cNvSpPr txBox="1">
            <a:spLocks noChangeArrowheads="1"/>
          </p:cNvSpPr>
          <p:nvPr/>
        </p:nvSpPr>
        <p:spPr bwMode="auto">
          <a:xfrm>
            <a:off x="533400" y="4283075"/>
            <a:ext cx="8188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</a:rPr>
              <a:t>支路电流是回路电流的线性组合，支路电流满足叠加定理。</a:t>
            </a:r>
          </a:p>
        </p:txBody>
      </p:sp>
      <p:grpSp>
        <p:nvGrpSpPr>
          <p:cNvPr id="155662" name="Group 14"/>
          <p:cNvGrpSpPr>
            <a:grpSpLocks/>
          </p:cNvGrpSpPr>
          <p:nvPr/>
        </p:nvGrpSpPr>
        <p:grpSpPr bwMode="auto">
          <a:xfrm>
            <a:off x="4137025" y="2600325"/>
            <a:ext cx="4791075" cy="1158875"/>
            <a:chOff x="2606" y="1638"/>
            <a:chExt cx="3018" cy="730"/>
          </a:xfrm>
        </p:grpSpPr>
        <p:sp>
          <p:nvSpPr>
            <p:cNvPr id="155663" name="Text Box 15"/>
            <p:cNvSpPr txBox="1">
              <a:spLocks noChangeArrowheads="1"/>
            </p:cNvSpPr>
            <p:nvPr/>
          </p:nvSpPr>
          <p:spPr bwMode="auto">
            <a:xfrm>
              <a:off x="3081" y="1638"/>
              <a:ext cx="2543" cy="50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zh-CN" altLang="en-US" b="1">
                  <a:solidFill>
                    <a:srgbClr val="0000FF"/>
                  </a:solidFill>
                  <a:ea typeface="楷体_GB2312" pitchFamily="49" charset="-122"/>
                </a:rPr>
                <a:t>第</a:t>
              </a:r>
              <a:r>
                <a:rPr kumimoji="0" lang="en-US" altLang="zh-CN" b="1" i="1">
                  <a:solidFill>
                    <a:srgbClr val="0000FF"/>
                  </a:solidFill>
                  <a:ea typeface="楷体_GB2312" pitchFamily="49" charset="-122"/>
                </a:rPr>
                <a:t>i</a:t>
              </a:r>
              <a:r>
                <a:rPr kumimoji="0" lang="zh-CN" altLang="en-US" b="1">
                  <a:solidFill>
                    <a:srgbClr val="0000FF"/>
                  </a:solidFill>
                  <a:ea typeface="楷体_GB2312" pitchFamily="49" charset="-122"/>
                </a:rPr>
                <a:t>个电压源单独作用时在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zh-CN" altLang="en-US" b="1">
                  <a:solidFill>
                    <a:srgbClr val="0000FF"/>
                  </a:solidFill>
                  <a:ea typeface="楷体_GB2312" pitchFamily="49" charset="-122"/>
                </a:rPr>
                <a:t>第</a:t>
              </a:r>
              <a:r>
                <a:rPr kumimoji="0" lang="en-US" altLang="zh-CN" b="1" i="1">
                  <a:solidFill>
                    <a:srgbClr val="0000FF"/>
                  </a:solidFill>
                  <a:ea typeface="楷体_GB2312" pitchFamily="49" charset="-122"/>
                </a:rPr>
                <a:t>j </a:t>
              </a:r>
              <a:r>
                <a:rPr kumimoji="0" lang="zh-CN" altLang="en-US" b="1">
                  <a:solidFill>
                    <a:srgbClr val="0000FF"/>
                  </a:solidFill>
                  <a:ea typeface="楷体_GB2312" pitchFamily="49" charset="-122"/>
                </a:rPr>
                <a:t>个回路中产生的回路电流</a:t>
              </a:r>
            </a:p>
          </p:txBody>
        </p:sp>
        <p:sp>
          <p:nvSpPr>
            <p:cNvPr id="155664" name="Line 16"/>
            <p:cNvSpPr>
              <a:spLocks noChangeShapeType="1"/>
            </p:cNvSpPr>
            <p:nvPr/>
          </p:nvSpPr>
          <p:spPr bwMode="auto">
            <a:xfrm flipH="1">
              <a:off x="2606" y="1856"/>
              <a:ext cx="466" cy="5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65940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5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5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0" grpId="0" build="p" autoUpdateAnimBg="0"/>
      <p:bldP spid="155658" grpId="0" build="p" autoUpdateAnimBg="0"/>
      <p:bldP spid="15566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50113" y="6556375"/>
            <a:ext cx="1905000" cy="457200"/>
          </a:xfrm>
        </p:spPr>
        <p:txBody>
          <a:bodyPr/>
          <a:lstStyle/>
          <a:p>
            <a:pPr>
              <a:defRPr/>
            </a:pPr>
            <a:fld id="{248D7461-934A-4E01-A525-75331C95F79E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712788" y="3844403"/>
            <a:ext cx="503237" cy="420687"/>
            <a:chOff x="10956540" y="4854631"/>
            <a:chExt cx="504056" cy="421006"/>
          </a:xfrm>
        </p:grpSpPr>
        <p:cxnSp>
          <p:nvCxnSpPr>
            <p:cNvPr id="37" name="直接箭头连接符 36"/>
            <p:cNvCxnSpPr/>
            <p:nvPr/>
          </p:nvCxnSpPr>
          <p:spPr>
            <a:xfrm flipV="1">
              <a:off x="11215773" y="4854631"/>
              <a:ext cx="0" cy="421006"/>
            </a:xfrm>
            <a:prstGeom prst="straightConnector1">
              <a:avLst/>
            </a:prstGeom>
            <a:noFill/>
            <a:ln w="76200" cap="flat" cmpd="sng" algn="ctr">
              <a:gradFill flip="none" rotWithShape="1">
                <a:gsLst>
                  <a:gs pos="31000">
                    <a:srgbClr val="E03300">
                      <a:lumMod val="100000"/>
                      <a:alpha val="50000"/>
                    </a:srgbClr>
                  </a:gs>
                  <a:gs pos="0">
                    <a:srgbClr val="C00000">
                      <a:alpha val="49000"/>
                    </a:srgbClr>
                  </a:gs>
                  <a:gs pos="68000">
                    <a:srgbClr val="FF6600"/>
                  </a:gs>
                  <a:gs pos="100000">
                    <a:srgbClr val="FFC000"/>
                  </a:gs>
                </a:gsLst>
                <a:path path="circle">
                  <a:fillToRect l="50000" t="50000" r="50000" b="50000"/>
                </a:path>
                <a:tileRect/>
              </a:gradFill>
              <a:prstDash val="solid"/>
              <a:round/>
              <a:headEnd type="none" w="med" len="lg"/>
              <a:tailEnd type="none" w="med" len="lg"/>
            </a:ln>
            <a:effectLst>
              <a:outerShdw sx="1000" sy="1000" algn="ctr" rotWithShape="0">
                <a:srgbClr val="A5C249">
                  <a:shade val="9000"/>
                  <a:satMod val="105000"/>
                </a:srgbClr>
              </a:outerShdw>
              <a:reflection endPos="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B prst="relaxedInset"/>
            </a:sp3d>
          </p:spPr>
        </p:cxnSp>
        <p:cxnSp>
          <p:nvCxnSpPr>
            <p:cNvPr id="38" name="直接箭头连接符 37"/>
            <p:cNvCxnSpPr/>
            <p:nvPr/>
          </p:nvCxnSpPr>
          <p:spPr>
            <a:xfrm flipV="1">
              <a:off x="10956540" y="5065563"/>
              <a:ext cx="504056" cy="8447"/>
            </a:xfrm>
            <a:prstGeom prst="straightConnector1">
              <a:avLst/>
            </a:prstGeom>
            <a:noFill/>
            <a:ln w="76200" cap="flat" cmpd="sng" algn="ctr">
              <a:gradFill flip="none" rotWithShape="1">
                <a:gsLst>
                  <a:gs pos="31000">
                    <a:srgbClr val="E03300">
                      <a:lumMod val="100000"/>
                      <a:alpha val="50000"/>
                    </a:srgbClr>
                  </a:gs>
                  <a:gs pos="0">
                    <a:srgbClr val="C00000">
                      <a:alpha val="49000"/>
                    </a:srgbClr>
                  </a:gs>
                  <a:gs pos="68000">
                    <a:srgbClr val="FF6600"/>
                  </a:gs>
                  <a:gs pos="100000">
                    <a:srgbClr val="FFC000"/>
                  </a:gs>
                </a:gsLst>
                <a:path path="circle">
                  <a:fillToRect l="50000" t="50000" r="50000" b="50000"/>
                </a:path>
                <a:tileRect/>
              </a:gradFill>
              <a:prstDash val="solid"/>
              <a:round/>
              <a:headEnd type="none" w="med" len="lg"/>
              <a:tailEnd type="none" w="med" len="lg"/>
            </a:ln>
            <a:effectLst>
              <a:outerShdw sx="1000" sy="1000" algn="ctr" rotWithShape="0">
                <a:srgbClr val="A5C249">
                  <a:shade val="9000"/>
                  <a:satMod val="105000"/>
                </a:srgbClr>
              </a:outerShdw>
              <a:reflection endPos="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B prst="relaxedInset"/>
            </a:sp3d>
          </p:spPr>
        </p:cxnSp>
      </p:grpSp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395288" y="1101725"/>
          <a:ext cx="3482975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6" name="Visio" r:id="rId3" imgW="1741075" imgH="865394" progId="Visio.Drawing.11">
                  <p:embed/>
                </p:oleObj>
              </mc:Choice>
              <mc:Fallback>
                <p:oleObj name="Visio" r:id="rId3" imgW="1741075" imgH="865394" progId="Visio.Drawing.11">
                  <p:embed/>
                  <p:pic>
                    <p:nvPicPr>
                      <p:cNvPr id="0" name="对象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101725"/>
                        <a:ext cx="3482975" cy="173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组合 39"/>
          <p:cNvGrpSpPr>
            <a:grpSpLocks/>
          </p:cNvGrpSpPr>
          <p:nvPr/>
        </p:nvGrpSpPr>
        <p:grpSpPr bwMode="auto">
          <a:xfrm>
            <a:off x="3944938" y="1946275"/>
            <a:ext cx="504825" cy="217488"/>
            <a:chOff x="4079776" y="3500192"/>
            <a:chExt cx="504056" cy="216920"/>
          </a:xfrm>
        </p:grpSpPr>
        <p:cxnSp>
          <p:nvCxnSpPr>
            <p:cNvPr id="41" name="直接箭头连接符 40"/>
            <p:cNvCxnSpPr/>
            <p:nvPr/>
          </p:nvCxnSpPr>
          <p:spPr>
            <a:xfrm flipV="1">
              <a:off x="4079776" y="3500192"/>
              <a:ext cx="504056" cy="8447"/>
            </a:xfrm>
            <a:prstGeom prst="straightConnector1">
              <a:avLst/>
            </a:prstGeom>
            <a:noFill/>
            <a:ln w="76200" cap="flat" cmpd="sng" algn="ctr">
              <a:gradFill flip="none" rotWithShape="1">
                <a:gsLst>
                  <a:gs pos="31000">
                    <a:srgbClr val="E03300">
                      <a:lumMod val="100000"/>
                      <a:alpha val="50000"/>
                    </a:srgbClr>
                  </a:gs>
                  <a:gs pos="0">
                    <a:srgbClr val="C00000">
                      <a:alpha val="49000"/>
                    </a:srgbClr>
                  </a:gs>
                  <a:gs pos="68000">
                    <a:srgbClr val="FF6600"/>
                  </a:gs>
                  <a:gs pos="100000">
                    <a:srgbClr val="FFC000"/>
                  </a:gs>
                </a:gsLst>
                <a:path path="circle">
                  <a:fillToRect l="50000" t="50000" r="50000" b="50000"/>
                </a:path>
                <a:tileRect/>
              </a:gradFill>
              <a:prstDash val="solid"/>
              <a:round/>
              <a:headEnd type="none" w="med" len="lg"/>
              <a:tailEnd type="none" w="med" len="lg"/>
            </a:ln>
            <a:effectLst>
              <a:outerShdw sx="1000" sy="1000" algn="ctr" rotWithShape="0">
                <a:srgbClr val="A5C249">
                  <a:shade val="9000"/>
                  <a:satMod val="105000"/>
                </a:srgbClr>
              </a:outerShdw>
              <a:reflection endPos="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B prst="relaxedInset"/>
            </a:sp3d>
          </p:spPr>
        </p:cxnSp>
        <p:cxnSp>
          <p:nvCxnSpPr>
            <p:cNvPr id="42" name="直接箭头连接符 41"/>
            <p:cNvCxnSpPr/>
            <p:nvPr/>
          </p:nvCxnSpPr>
          <p:spPr>
            <a:xfrm flipV="1">
              <a:off x="4079776" y="3708665"/>
              <a:ext cx="504056" cy="8447"/>
            </a:xfrm>
            <a:prstGeom prst="straightConnector1">
              <a:avLst/>
            </a:prstGeom>
            <a:noFill/>
            <a:ln w="76200" cap="flat" cmpd="sng" algn="ctr">
              <a:gradFill flip="none" rotWithShape="1">
                <a:gsLst>
                  <a:gs pos="31000">
                    <a:srgbClr val="E03300">
                      <a:lumMod val="100000"/>
                      <a:alpha val="50000"/>
                    </a:srgbClr>
                  </a:gs>
                  <a:gs pos="0">
                    <a:srgbClr val="C00000">
                      <a:alpha val="49000"/>
                    </a:srgbClr>
                  </a:gs>
                  <a:gs pos="68000">
                    <a:srgbClr val="FF6600"/>
                  </a:gs>
                  <a:gs pos="100000">
                    <a:srgbClr val="FFC000"/>
                  </a:gs>
                </a:gsLst>
                <a:path path="circle">
                  <a:fillToRect l="50000" t="50000" r="50000" b="50000"/>
                </a:path>
                <a:tileRect/>
              </a:gradFill>
              <a:prstDash val="solid"/>
              <a:round/>
              <a:headEnd type="none" w="med" len="lg"/>
              <a:tailEnd type="none" w="med" len="lg"/>
            </a:ln>
            <a:effectLst>
              <a:outerShdw sx="1000" sy="1000" algn="ctr" rotWithShape="0">
                <a:srgbClr val="A5C249">
                  <a:shade val="9000"/>
                  <a:satMod val="105000"/>
                </a:srgbClr>
              </a:outerShdw>
              <a:reflection endPos="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B prst="relaxedInset"/>
            </a:sp3d>
          </p:spPr>
        </p:cxnSp>
      </p:grpSp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4535488" y="1100138"/>
          <a:ext cx="3481387" cy="173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7" name="Visio" r:id="rId5" imgW="1740965" imgH="865282" progId="Visio.Drawing.11">
                  <p:embed/>
                </p:oleObj>
              </mc:Choice>
              <mc:Fallback>
                <p:oleObj name="Visio" r:id="rId5" imgW="1740965" imgH="865282" progId="Visio.Drawing.11">
                  <p:embed/>
                  <p:pic>
                    <p:nvPicPr>
                      <p:cNvPr id="0" name="对象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1100138"/>
                        <a:ext cx="3481387" cy="173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1289050" y="3078163"/>
          <a:ext cx="2817813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8" name="Visio" r:id="rId7" imgW="1409059" imgH="872078" progId="Visio.Drawing.11">
                  <p:embed/>
                </p:oleObj>
              </mc:Choice>
              <mc:Fallback>
                <p:oleObj name="Visio" r:id="rId7" imgW="1409059" imgH="872078" progId="Visio.Drawing.11">
                  <p:embed/>
                  <p:pic>
                    <p:nvPicPr>
                      <p:cNvPr id="0" name="对象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3078163"/>
                        <a:ext cx="2817813" cy="174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6454775" y="3113088"/>
          <a:ext cx="19367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9" name="Equation" r:id="rId9" imgW="774364" imgH="241195" progId="Equation.DSMT4">
                  <p:embed/>
                </p:oleObj>
              </mc:Choice>
              <mc:Fallback>
                <p:oleObj name="Equation" r:id="rId9" imgW="774364" imgH="241195" progId="Equation.DSMT4">
                  <p:embed/>
                  <p:pic>
                    <p:nvPicPr>
                      <p:cNvPr id="0" name="对象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4775" y="3113088"/>
                        <a:ext cx="19367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/>
        </p:nvGraphicFramePr>
        <p:xfrm>
          <a:off x="6357938" y="2644775"/>
          <a:ext cx="22860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0" name="Equation" r:id="rId11" imgW="914400" imgH="241300" progId="Equation.DSMT4">
                  <p:embed/>
                </p:oleObj>
              </mc:Choice>
              <mc:Fallback>
                <p:oleObj name="Equation" r:id="rId11" imgW="914400" imgH="241300" progId="Equation.DSMT4">
                  <p:embed/>
                  <p:pic>
                    <p:nvPicPr>
                      <p:cNvPr id="0" name="对象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38" y="2644775"/>
                        <a:ext cx="22860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1431925" y="5092700"/>
          <a:ext cx="24447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1" name="Equation" r:id="rId13" imgW="977476" imgH="342751" progId="Equation.DSMT4">
                  <p:embed/>
                </p:oleObj>
              </mc:Choice>
              <mc:Fallback>
                <p:oleObj name="Equation" r:id="rId13" imgW="977476" imgH="342751" progId="Equation.DSMT4">
                  <p:embed/>
                  <p:pic>
                    <p:nvPicPr>
                      <p:cNvPr id="0" name="对象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5092700"/>
                        <a:ext cx="24447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" name="组合 49"/>
          <p:cNvGrpSpPr/>
          <p:nvPr/>
        </p:nvGrpSpPr>
        <p:grpSpPr>
          <a:xfrm>
            <a:off x="5591620" y="1663588"/>
            <a:ext cx="1644676" cy="959675"/>
            <a:chOff x="1816666" y="4331029"/>
            <a:chExt cx="1975078" cy="1755378"/>
          </a:xfrm>
          <a:effectLst>
            <a:glow rad="12700">
              <a:srgbClr val="FF6600">
                <a:alpha val="40000"/>
              </a:srgbClr>
            </a:glow>
          </a:effectLst>
        </p:grpSpPr>
        <p:sp>
          <p:nvSpPr>
            <p:cNvPr id="51" name="圆角矩形 50"/>
            <p:cNvSpPr/>
            <p:nvPr/>
          </p:nvSpPr>
          <p:spPr>
            <a:xfrm>
              <a:off x="1816666" y="4331029"/>
              <a:ext cx="1975078" cy="1755378"/>
            </a:xfrm>
            <a:prstGeom prst="roundRect">
              <a:avLst/>
            </a:prstGeom>
            <a:noFill/>
            <a:ln w="12700" cap="flat" cmpd="sng" algn="ctr">
              <a:solidFill>
                <a:srgbClr val="0BD0D9">
                  <a:lumMod val="75000"/>
                  <a:alpha val="50000"/>
                </a:srgbClr>
              </a:solidFill>
              <a:prstDash val="sysDash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kern="0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cxnSp>
          <p:nvCxnSpPr>
            <p:cNvPr id="52" name="直接箭头连接符 51"/>
            <p:cNvCxnSpPr/>
            <p:nvPr/>
          </p:nvCxnSpPr>
          <p:spPr>
            <a:xfrm flipH="1">
              <a:off x="2852683" y="6086407"/>
              <a:ext cx="182477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BD0D9">
                  <a:lumMod val="75000"/>
                  <a:alpha val="50000"/>
                </a:srgbClr>
              </a:solidFill>
              <a:prstDash val="solid"/>
              <a:tailEnd type="triangle" w="lg" len="lg"/>
            </a:ln>
            <a:effectLst/>
          </p:spPr>
        </p:cxnSp>
      </p:grpSp>
      <p:sp>
        <p:nvSpPr>
          <p:cNvPr id="53" name="椭圆 52"/>
          <p:cNvSpPr/>
          <p:nvPr/>
        </p:nvSpPr>
        <p:spPr>
          <a:xfrm>
            <a:off x="2441665" y="3333048"/>
            <a:ext cx="287586" cy="236936"/>
          </a:xfrm>
          <a:prstGeom prst="ellipse">
            <a:avLst/>
          </a:prstGeom>
          <a:noFill/>
          <a:ln w="12700" cap="flat" cmpd="sng" algn="ctr">
            <a:solidFill>
              <a:srgbClr val="0BD0D9">
                <a:lumMod val="75000"/>
                <a:alpha val="50000"/>
              </a:srgbClr>
            </a:solidFill>
            <a:prstDash val="sysDash"/>
          </a:ln>
          <a:effectLst>
            <a:glow rad="12700">
              <a:srgbClr val="FF6600">
                <a:alpha val="40000"/>
              </a:srgbClr>
            </a:glo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kern="0">
              <a:solidFill>
                <a:prstClr val="white"/>
              </a:solidFill>
              <a:latin typeface="Perpetua"/>
              <a:ea typeface="宋体" panose="02010600030101010101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062538" y="2814638"/>
            <a:ext cx="1468437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100" dirty="0">
                <a:solidFill>
                  <a:prstClr val="black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网孔方程：</a:t>
            </a:r>
            <a:endParaRPr kumimoji="0" lang="zh-CN" altLang="en-US" sz="2000" dirty="0">
              <a:solidFill>
                <a:prstClr val="white"/>
              </a:solidFill>
              <a:latin typeface="Perpetua"/>
              <a:ea typeface="宋体" panose="02010600030101010101" pitchFamily="2" charset="-122"/>
            </a:endParaRPr>
          </a:p>
        </p:txBody>
      </p:sp>
      <p:graphicFrame>
        <p:nvGraphicFramePr>
          <p:cNvPr id="55" name="对象 54"/>
          <p:cNvGraphicFramePr>
            <a:graphicFrameLocks noChangeAspect="1"/>
          </p:cNvGraphicFramePr>
          <p:nvPr/>
        </p:nvGraphicFramePr>
        <p:xfrm>
          <a:off x="1908175" y="6018213"/>
          <a:ext cx="1270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2" name="Equation" r:id="rId15" imgW="508000" imgH="190500" progId="Equation.DSMT4">
                  <p:embed/>
                </p:oleObj>
              </mc:Choice>
              <mc:Fallback>
                <p:oleObj name="Equation" r:id="rId15" imgW="508000" imgH="190500" progId="Equation.DSMT4">
                  <p:embed/>
                  <p:pic>
                    <p:nvPicPr>
                      <p:cNvPr id="0" name="对象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6018213"/>
                        <a:ext cx="12700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矩形 55"/>
          <p:cNvSpPr/>
          <p:nvPr/>
        </p:nvSpPr>
        <p:spPr>
          <a:xfrm>
            <a:off x="1225550" y="4791075"/>
            <a:ext cx="146843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100" dirty="0">
                <a:solidFill>
                  <a:prstClr val="black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结点方程：</a:t>
            </a:r>
            <a:endParaRPr kumimoji="0" lang="zh-CN" altLang="en-US" sz="2000" dirty="0">
              <a:solidFill>
                <a:prstClr val="white"/>
              </a:solidFill>
              <a:latin typeface="Perpetua"/>
              <a:ea typeface="宋体" panose="02010600030101010101" pitchFamily="2" charset="-122"/>
            </a:endParaRPr>
          </a:p>
        </p:txBody>
      </p:sp>
      <p:grpSp>
        <p:nvGrpSpPr>
          <p:cNvPr id="57" name="组合 56"/>
          <p:cNvGrpSpPr>
            <a:grpSpLocks/>
          </p:cNvGrpSpPr>
          <p:nvPr/>
        </p:nvGrpSpPr>
        <p:grpSpPr bwMode="auto">
          <a:xfrm>
            <a:off x="325438" y="563563"/>
            <a:ext cx="6910387" cy="476250"/>
            <a:chOff x="480609" y="2466059"/>
            <a:chExt cx="6911535" cy="476250"/>
          </a:xfrm>
        </p:grpSpPr>
        <p:sp>
          <p:nvSpPr>
            <p:cNvPr id="58" name="矩形 57"/>
            <p:cNvSpPr/>
            <p:nvPr/>
          </p:nvSpPr>
          <p:spPr>
            <a:xfrm>
              <a:off x="480609" y="2493046"/>
              <a:ext cx="6911535" cy="40005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000" b="1" kern="0" dirty="0">
                  <a:solidFill>
                    <a:srgbClr val="0000FF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Times New Roman" panose="02020603050405020304" pitchFamily="18" charset="0"/>
                </a:rPr>
                <a:t>【</a:t>
              </a:r>
              <a:r>
                <a:rPr kumimoji="0" lang="zh-CN" altLang="en-US" sz="2000" b="1" kern="0" dirty="0">
                  <a:solidFill>
                    <a:srgbClr val="0000FF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Times New Roman" panose="02020603050405020304" pitchFamily="18" charset="0"/>
                </a:rPr>
                <a:t>例 </a:t>
              </a:r>
              <a:r>
                <a:rPr kumimoji="0" lang="en-US" altLang="zh-CN" sz="2000" b="1" kern="0" dirty="0">
                  <a:solidFill>
                    <a:srgbClr val="0000FF"/>
                  </a:solidFill>
                  <a:latin typeface="Times New Roman" panose="02020603050405020304" pitchFamily="18" charset="0"/>
                  <a:ea typeface="华文细黑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2000" b="1" kern="0" dirty="0">
                  <a:solidFill>
                    <a:srgbClr val="0000FF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Times New Roman" panose="02020603050405020304" pitchFamily="18" charset="0"/>
                </a:rPr>
                <a:t>】</a:t>
              </a:r>
              <a:r>
                <a:rPr kumimoji="0" lang="zh-CN" altLang="en-US" sz="2000" kern="0" dirty="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Times New Roman" panose="02020603050405020304" pitchFamily="18" charset="0"/>
                </a:rPr>
                <a:t>确定电压       和 </a:t>
              </a:r>
              <a:r>
                <a:rPr kumimoji="0" lang="en-US" altLang="zh-CN" sz="2000" kern="0" dirty="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Times New Roman" panose="02020603050405020304" pitchFamily="18" charset="0"/>
                </a:rPr>
                <a:t>5A </a:t>
              </a:r>
              <a:r>
                <a:rPr kumimoji="0" lang="zh-CN" altLang="en-US" sz="2000" kern="0" dirty="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Times New Roman" panose="02020603050405020304" pitchFamily="18" charset="0"/>
                </a:rPr>
                <a:t>电流源提供的功率。</a:t>
              </a:r>
              <a:r>
                <a:rPr kumimoji="0" lang="en-US" altLang="zh-CN" sz="2000" kern="0" dirty="0">
                  <a:solidFill>
                    <a:srgbClr val="0000FF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Times New Roman" panose="02020603050405020304" pitchFamily="18" charset="0"/>
                </a:rPr>
                <a:t> </a:t>
              </a:r>
              <a:endParaRPr kumimoji="0" lang="zh-CN" altLang="en-US" sz="2000" kern="0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graphicFrame>
          <p:nvGraphicFramePr>
            <p:cNvPr id="16411" name="对象 58"/>
            <p:cNvGraphicFramePr>
              <a:graphicFrameLocks noChangeAspect="1"/>
            </p:cNvGraphicFramePr>
            <p:nvPr/>
          </p:nvGraphicFramePr>
          <p:xfrm>
            <a:off x="2567608" y="2466059"/>
            <a:ext cx="381000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73" name="Equation" r:id="rId17" imgW="152334" imgH="190417" progId="Equation.DSMT4">
                    <p:embed/>
                  </p:oleObj>
                </mc:Choice>
                <mc:Fallback>
                  <p:oleObj name="Equation" r:id="rId17" imgW="152334" imgH="190417" progId="Equation.DSMT4">
                    <p:embed/>
                    <p:pic>
                      <p:nvPicPr>
                        <p:cNvPr id="0" name="对象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7608" y="2466059"/>
                          <a:ext cx="381000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" name="矩形 60"/>
          <p:cNvSpPr>
            <a:spLocks noChangeArrowheads="1"/>
          </p:cNvSpPr>
          <p:nvPr/>
        </p:nvSpPr>
        <p:spPr bwMode="auto">
          <a:xfrm>
            <a:off x="5494338" y="6003925"/>
            <a:ext cx="26670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tabLst>
                <a:tab pos="9858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8583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8583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8583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8583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8583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8583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8583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8583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6600"/>
              </a:buClr>
              <a:buFontTx/>
              <a:buNone/>
            </a:pPr>
            <a:r>
              <a:rPr kumimoji="0" lang="zh-CN" altLang="en-US" sz="20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功率不符合叠加关系！</a:t>
            </a:r>
          </a:p>
        </p:txBody>
      </p:sp>
      <p:sp>
        <p:nvSpPr>
          <p:cNvPr id="62" name="日期占位符 3"/>
          <p:cNvSpPr>
            <a:spLocks noGrp="1"/>
          </p:cNvSpPr>
          <p:nvPr>
            <p:ph type="dt" sz="quarter" idx="10"/>
          </p:nvPr>
        </p:nvSpPr>
        <p:spPr>
          <a:xfrm>
            <a:off x="336550" y="6591300"/>
            <a:ext cx="1905000" cy="457200"/>
          </a:xfrm>
        </p:spPr>
        <p:txBody>
          <a:bodyPr/>
          <a:lstStyle/>
          <a:p>
            <a:pPr>
              <a:defRPr/>
            </a:pPr>
            <a:fld id="{B05C6924-59F1-4DE7-B858-6D1F0656D12C}" type="datetime1">
              <a:rPr lang="zh-CN" altLang="en-US"/>
              <a:pPr>
                <a:defRPr/>
              </a:pPr>
              <a:t>2019/3/20</a:t>
            </a:fld>
            <a:endParaRPr lang="en-US" altLang="zh-CN" dirty="0"/>
          </a:p>
        </p:txBody>
      </p:sp>
      <p:graphicFrame>
        <p:nvGraphicFramePr>
          <p:cNvPr id="63" name="对象 62"/>
          <p:cNvGraphicFramePr>
            <a:graphicFrameLocks noChangeAspect="1"/>
          </p:cNvGraphicFramePr>
          <p:nvPr/>
        </p:nvGraphicFramePr>
        <p:xfrm>
          <a:off x="5757863" y="4343400"/>
          <a:ext cx="17462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4" name="Equation" r:id="rId19" imgW="698500" imgH="241300" progId="Equation.DSMT4">
                  <p:embed/>
                </p:oleObj>
              </mc:Choice>
              <mc:Fallback>
                <p:oleObj name="Equation" r:id="rId19" imgW="698500" imgH="241300" progId="Equation.DSMT4">
                  <p:embed/>
                  <p:pic>
                    <p:nvPicPr>
                      <p:cNvPr id="0" name="对象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863" y="4343400"/>
                        <a:ext cx="1746250" cy="60325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1F8FE">
                              <a:alpha val="43999"/>
                            </a:srgbClr>
                          </a:gs>
                          <a:gs pos="74001">
                            <a:srgbClr val="83BFF6">
                              <a:alpha val="85440"/>
                            </a:srgbClr>
                          </a:gs>
                          <a:gs pos="83000">
                            <a:srgbClr val="83BFF6">
                              <a:alpha val="90480"/>
                            </a:srgbClr>
                          </a:gs>
                          <a:gs pos="100000">
                            <a:srgbClr val="ACD4F9"/>
                          </a:gs>
                        </a:gsLst>
                        <a:lin ang="5400000" scaled="1"/>
                      </a:gradFill>
                      <a:ln w="25400">
                        <a:solidFill>
                          <a:srgbClr val="91C6F7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/>
          <p:cNvGraphicFramePr>
            <a:graphicFrameLocks noChangeAspect="1"/>
          </p:cNvGraphicFramePr>
          <p:nvPr/>
        </p:nvGraphicFramePr>
        <p:xfrm>
          <a:off x="4906963" y="5173663"/>
          <a:ext cx="38417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5" name="Equation" r:id="rId21" imgW="1536700" imgH="241300" progId="Equation.DSMT4">
                  <p:embed/>
                </p:oleObj>
              </mc:Choice>
              <mc:Fallback>
                <p:oleObj name="Equation" r:id="rId21" imgW="1536700" imgH="241300" progId="Equation.DSMT4">
                  <p:embed/>
                  <p:pic>
                    <p:nvPicPr>
                      <p:cNvPr id="0" name="对象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963" y="5173663"/>
                        <a:ext cx="3841750" cy="60325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1F8FE">
                              <a:alpha val="43999"/>
                            </a:srgbClr>
                          </a:gs>
                          <a:gs pos="74001">
                            <a:srgbClr val="83BFF6">
                              <a:alpha val="85440"/>
                            </a:srgbClr>
                          </a:gs>
                          <a:gs pos="83000">
                            <a:srgbClr val="83BFF6">
                              <a:alpha val="90480"/>
                            </a:srgbClr>
                          </a:gs>
                          <a:gs pos="100000">
                            <a:srgbClr val="ACD4F9"/>
                          </a:gs>
                        </a:gsLst>
                        <a:lin ang="5400000" scaled="1"/>
                      </a:gradFill>
                      <a:ln w="25400">
                        <a:solidFill>
                          <a:srgbClr val="C8E3FB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圆角矩形 64"/>
          <p:cNvSpPr/>
          <p:nvPr/>
        </p:nvSpPr>
        <p:spPr>
          <a:xfrm>
            <a:off x="7896225" y="5259388"/>
            <a:ext cx="827088" cy="474662"/>
          </a:xfrm>
          <a:prstGeom prst="roundRect">
            <a:avLst/>
          </a:prstGeom>
          <a:noFill/>
          <a:ln w="19050" cap="flat" cmpd="sng" algn="ctr">
            <a:solidFill>
              <a:srgbClr val="FF6600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kern="0" dirty="0">
              <a:solidFill>
                <a:prstClr val="white"/>
              </a:solidFill>
              <a:latin typeface="Perpetua"/>
              <a:ea typeface="宋体" panose="02010600030101010101" pitchFamily="2" charset="-122"/>
            </a:endParaRPr>
          </a:p>
        </p:txBody>
      </p:sp>
      <p:sp>
        <p:nvSpPr>
          <p:cNvPr id="16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76213" y="92075"/>
            <a:ext cx="4819650" cy="533400"/>
          </a:xfrm>
        </p:spPr>
        <p:txBody>
          <a:bodyPr/>
          <a:lstStyle/>
          <a:p>
            <a:pPr algn="l" eaLnBrk="1" hangingPunct="1"/>
            <a:r>
              <a:rPr lang="en-US" altLang="zh-CN" sz="2800" smtClean="0">
                <a:solidFill>
                  <a:srgbClr val="CC3300"/>
                </a:solidFill>
                <a:ea typeface="隶书" panose="02010509060101010101" pitchFamily="49" charset="-122"/>
              </a:rPr>
              <a:t>4.</a:t>
            </a:r>
            <a:r>
              <a:rPr lang="zh-CN" altLang="en-US" sz="2800" smtClean="0">
                <a:solidFill>
                  <a:srgbClr val="CC3300"/>
                </a:solidFill>
                <a:ea typeface="隶书" panose="02010509060101010101" pitchFamily="49" charset="-122"/>
              </a:rPr>
              <a:t>定理应用</a:t>
            </a:r>
            <a:r>
              <a:rPr lang="en-US" altLang="zh-CN" sz="2800" smtClean="0">
                <a:solidFill>
                  <a:srgbClr val="CC3300"/>
                </a:solidFill>
                <a:ea typeface="隶书" panose="02010509060101010101" pitchFamily="49" charset="-122"/>
              </a:rPr>
              <a:t>Applications</a:t>
            </a:r>
            <a:endParaRPr lang="en-US" altLang="zh-CN" sz="2800" smtClean="0">
              <a:solidFill>
                <a:srgbClr val="CC3300"/>
              </a:solidFill>
              <a:ea typeface="隶书" panose="02010509060101010101" pitchFamily="49" charset="-122"/>
              <a:hlinkClick r:id="rId23" action="ppaction://hlinkfi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6" grpId="0"/>
      <p:bldP spid="61" grpId="0"/>
      <p:bldP spid="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05138" y="6553200"/>
            <a:ext cx="2895600" cy="457200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31050" y="6535738"/>
            <a:ext cx="1905000" cy="457200"/>
          </a:xfrm>
        </p:spPr>
        <p:txBody>
          <a:bodyPr/>
          <a:lstStyle/>
          <a:p>
            <a:pPr>
              <a:defRPr/>
            </a:pPr>
            <a:fld id="{8C5E62C9-F616-4D4D-A935-C86C9EBDAD85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2" name="日期占位符 3"/>
          <p:cNvSpPr>
            <a:spLocks noGrp="1"/>
          </p:cNvSpPr>
          <p:nvPr>
            <p:ph type="dt" sz="quarter" idx="10"/>
          </p:nvPr>
        </p:nvSpPr>
        <p:spPr>
          <a:xfrm>
            <a:off x="217488" y="6572250"/>
            <a:ext cx="1905000" cy="457200"/>
          </a:xfrm>
        </p:spPr>
        <p:txBody>
          <a:bodyPr/>
          <a:lstStyle/>
          <a:p>
            <a:pPr>
              <a:defRPr/>
            </a:pPr>
            <a:fld id="{B05C6924-59F1-4DE7-B858-6D1F0656D12C}" type="datetime1">
              <a:rPr lang="zh-CN" altLang="en-US"/>
              <a:pPr>
                <a:defRPr/>
              </a:pPr>
              <a:t>2019/3/20</a:t>
            </a:fld>
            <a:endParaRPr lang="en-US" altLang="zh-CN" dirty="0"/>
          </a:p>
        </p:txBody>
      </p:sp>
      <p:grpSp>
        <p:nvGrpSpPr>
          <p:cNvPr id="138" name="组合 137"/>
          <p:cNvGrpSpPr>
            <a:grpSpLocks/>
          </p:cNvGrpSpPr>
          <p:nvPr/>
        </p:nvGrpSpPr>
        <p:grpSpPr bwMode="auto">
          <a:xfrm>
            <a:off x="34925" y="1125538"/>
            <a:ext cx="3856038" cy="3240087"/>
            <a:chOff x="1343472" y="876657"/>
            <a:chExt cx="3855054" cy="3239548"/>
          </a:xfrm>
        </p:grpSpPr>
        <p:graphicFrame>
          <p:nvGraphicFramePr>
            <p:cNvPr id="17483" name="对象 138"/>
            <p:cNvGraphicFramePr>
              <a:graphicFrameLocks noChangeAspect="1"/>
            </p:cNvGraphicFramePr>
            <p:nvPr/>
          </p:nvGraphicFramePr>
          <p:xfrm>
            <a:off x="1343472" y="876657"/>
            <a:ext cx="3855054" cy="3239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35" name="Visio" r:id="rId3" imgW="1927354" imgH="1619855" progId="Visio.Drawing.11">
                    <p:embed/>
                  </p:oleObj>
                </mc:Choice>
                <mc:Fallback>
                  <p:oleObj name="Visio" r:id="rId3" imgW="1927354" imgH="1619855" progId="Visio.Drawing.11">
                    <p:embed/>
                    <p:pic>
                      <p:nvPicPr>
                        <p:cNvPr id="0" name="对象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3472" y="876657"/>
                          <a:ext cx="3855054" cy="3239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" name="矩形 139"/>
            <p:cNvSpPr/>
            <p:nvPr/>
          </p:nvSpPr>
          <p:spPr>
            <a:xfrm>
              <a:off x="2673458" y="1759160"/>
              <a:ext cx="1012567" cy="119995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kern="100" dirty="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Times New Roman" panose="02020603050405020304" pitchFamily="18" charset="0"/>
                </a:rPr>
                <a:t>线性</a:t>
              </a:r>
              <a:endParaRPr kumimoji="0" lang="en-US" altLang="zh-CN" kern="1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kern="100" dirty="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Times New Roman" panose="02020603050405020304" pitchFamily="18" charset="0"/>
                </a:rPr>
                <a:t>不含独立电源</a:t>
              </a:r>
              <a:endParaRPr kumimoji="0" lang="en-US" altLang="zh-CN" kern="1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kern="100" dirty="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Times New Roman" panose="02020603050405020304" pitchFamily="18" charset="0"/>
                </a:rPr>
                <a:t>网络</a:t>
              </a:r>
              <a:endParaRPr kumimoji="0" lang="zh-CN" altLang="en-US" kern="0" dirty="0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</p:grpSp>
      <p:grpSp>
        <p:nvGrpSpPr>
          <p:cNvPr id="141" name="组合 140"/>
          <p:cNvGrpSpPr>
            <a:grpSpLocks/>
          </p:cNvGrpSpPr>
          <p:nvPr/>
        </p:nvGrpSpPr>
        <p:grpSpPr bwMode="auto">
          <a:xfrm>
            <a:off x="3206750" y="3856038"/>
            <a:ext cx="3694113" cy="485775"/>
            <a:chOff x="4408502" y="3907862"/>
            <a:chExt cx="3695055" cy="486538"/>
          </a:xfrm>
        </p:grpSpPr>
        <p:sp>
          <p:nvSpPr>
            <p:cNvPr id="142" name="矩形 141"/>
            <p:cNvSpPr/>
            <p:nvPr/>
          </p:nvSpPr>
          <p:spPr>
            <a:xfrm>
              <a:off x="4408502" y="3907862"/>
              <a:ext cx="3695055" cy="42929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000" kern="100" dirty="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Times New Roman" panose="02020603050405020304" pitchFamily="18" charset="0"/>
                </a:rPr>
                <a:t>激励为                 响应</a:t>
              </a:r>
              <a:endParaRPr kumimoji="0" lang="zh-CN" altLang="en-US" sz="2000" kern="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graphicFrame>
          <p:nvGraphicFramePr>
            <p:cNvPr id="17481" name="对象 142"/>
            <p:cNvGraphicFramePr>
              <a:graphicFrameLocks noChangeAspect="1"/>
            </p:cNvGraphicFramePr>
            <p:nvPr/>
          </p:nvGraphicFramePr>
          <p:xfrm>
            <a:off x="5302537" y="3918150"/>
            <a:ext cx="412750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36" name="Equation" r:id="rId5" imgW="164957" imgH="190335" progId="Equation.DSMT4">
                    <p:embed/>
                  </p:oleObj>
                </mc:Choice>
                <mc:Fallback>
                  <p:oleObj name="Equation" r:id="rId5" imgW="164957" imgH="190335" progId="Equation.DSMT4">
                    <p:embed/>
                    <p:pic>
                      <p:nvPicPr>
                        <p:cNvPr id="0" name="对象 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2537" y="3918150"/>
                          <a:ext cx="412750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82" name="对象 144"/>
            <p:cNvGraphicFramePr>
              <a:graphicFrameLocks noChangeAspect="1"/>
            </p:cNvGraphicFramePr>
            <p:nvPr/>
          </p:nvGraphicFramePr>
          <p:xfrm>
            <a:off x="7036405" y="3965841"/>
            <a:ext cx="66675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37" name="Equation" r:id="rId7" imgW="266469" imgH="152268" progId="Equation.DSMT4">
                    <p:embed/>
                  </p:oleObj>
                </mc:Choice>
                <mc:Fallback>
                  <p:oleObj name="Equation" r:id="rId7" imgW="266469" imgH="152268" progId="Equation.DSMT4">
                    <p:embed/>
                    <p:pic>
                      <p:nvPicPr>
                        <p:cNvPr id="0" name="对象 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6405" y="3965841"/>
                          <a:ext cx="66675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6" name="组合 145"/>
          <p:cNvGrpSpPr>
            <a:grpSpLocks/>
          </p:cNvGrpSpPr>
          <p:nvPr/>
        </p:nvGrpSpPr>
        <p:grpSpPr bwMode="auto">
          <a:xfrm>
            <a:off x="3206750" y="4403725"/>
            <a:ext cx="3694113" cy="485775"/>
            <a:chOff x="4408502" y="3907862"/>
            <a:chExt cx="3695055" cy="486192"/>
          </a:xfrm>
        </p:grpSpPr>
        <p:sp>
          <p:nvSpPr>
            <p:cNvPr id="147" name="矩形 146"/>
            <p:cNvSpPr/>
            <p:nvPr/>
          </p:nvSpPr>
          <p:spPr>
            <a:xfrm>
              <a:off x="4408502" y="3907862"/>
              <a:ext cx="3695055" cy="42899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000" kern="100" dirty="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Times New Roman" panose="02020603050405020304" pitchFamily="18" charset="0"/>
                </a:rPr>
                <a:t>激励为                 响应</a:t>
              </a:r>
              <a:endParaRPr kumimoji="0" lang="zh-CN" altLang="en-US" sz="2000" kern="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graphicFrame>
          <p:nvGraphicFramePr>
            <p:cNvPr id="17478" name="对象 147"/>
            <p:cNvGraphicFramePr>
              <a:graphicFrameLocks noChangeAspect="1"/>
            </p:cNvGraphicFramePr>
            <p:nvPr/>
          </p:nvGraphicFramePr>
          <p:xfrm>
            <a:off x="5286980" y="3917804"/>
            <a:ext cx="444500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38" name="Equation" r:id="rId9" imgW="177646" imgH="190335" progId="Equation.DSMT4">
                    <p:embed/>
                  </p:oleObj>
                </mc:Choice>
                <mc:Fallback>
                  <p:oleObj name="Equation" r:id="rId9" imgW="177646" imgH="190335" progId="Equation.DSMT4">
                    <p:embed/>
                    <p:pic>
                      <p:nvPicPr>
                        <p:cNvPr id="0" name="对象 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6980" y="3917804"/>
                          <a:ext cx="444500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79" name="对象 149"/>
            <p:cNvGraphicFramePr>
              <a:graphicFrameLocks noChangeAspect="1"/>
            </p:cNvGraphicFramePr>
            <p:nvPr/>
          </p:nvGraphicFramePr>
          <p:xfrm>
            <a:off x="7036405" y="3965841"/>
            <a:ext cx="66675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39" name="Equation" r:id="rId11" imgW="266469" imgH="152268" progId="Equation.DSMT4">
                    <p:embed/>
                  </p:oleObj>
                </mc:Choice>
                <mc:Fallback>
                  <p:oleObj name="Equation" r:id="rId11" imgW="266469" imgH="152268" progId="Equation.DSMT4">
                    <p:embed/>
                    <p:pic>
                      <p:nvPicPr>
                        <p:cNvPr id="0" name="对象 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6405" y="3965841"/>
                          <a:ext cx="66675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1" name="圆角矩形 150"/>
          <p:cNvSpPr/>
          <p:nvPr/>
        </p:nvSpPr>
        <p:spPr>
          <a:xfrm>
            <a:off x="3206356" y="683214"/>
            <a:ext cx="5830140" cy="1408977"/>
          </a:xfrm>
          <a:prstGeom prst="roundRect">
            <a:avLst/>
          </a:prstGeom>
          <a:noFill/>
          <a:ln w="19050" cap="flat" cmpd="sng" algn="ctr">
            <a:gradFill flip="none" rotWithShape="1">
              <a:gsLst>
                <a:gs pos="0">
                  <a:srgbClr val="009DD9">
                    <a:lumMod val="67000"/>
                  </a:srgbClr>
                </a:gs>
                <a:gs pos="48000">
                  <a:srgbClr val="009DD9">
                    <a:lumMod val="97000"/>
                    <a:lumOff val="3000"/>
                  </a:srgbClr>
                </a:gs>
                <a:gs pos="100000">
                  <a:srgbClr val="009DD9">
                    <a:lumMod val="60000"/>
                    <a:lumOff val="40000"/>
                  </a:srgbClr>
                </a:gs>
              </a:gsLst>
              <a:lin ang="16200000" scaled="1"/>
              <a:tileRect/>
            </a:gra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kern="0">
              <a:solidFill>
                <a:prstClr val="white"/>
              </a:solidFill>
              <a:latin typeface="Perpetua"/>
              <a:ea typeface="宋体" panose="02010600030101010101" pitchFamily="2" charset="-122"/>
            </a:endParaRPr>
          </a:p>
        </p:txBody>
      </p:sp>
      <p:sp>
        <p:nvSpPr>
          <p:cNvPr id="152" name="圆角矩形 151"/>
          <p:cNvSpPr/>
          <p:nvPr/>
        </p:nvSpPr>
        <p:spPr>
          <a:xfrm>
            <a:off x="3206356" y="3229004"/>
            <a:ext cx="5830140" cy="2216220"/>
          </a:xfrm>
          <a:prstGeom prst="roundRect">
            <a:avLst/>
          </a:prstGeom>
          <a:noFill/>
          <a:ln w="19050" cap="flat" cmpd="sng" algn="ctr">
            <a:gradFill flip="none" rotWithShape="1">
              <a:gsLst>
                <a:gs pos="0">
                  <a:srgbClr val="009DD9">
                    <a:lumMod val="67000"/>
                  </a:srgbClr>
                </a:gs>
                <a:gs pos="48000">
                  <a:srgbClr val="009DD9">
                    <a:lumMod val="97000"/>
                    <a:lumOff val="3000"/>
                  </a:srgbClr>
                </a:gs>
                <a:gs pos="100000">
                  <a:srgbClr val="009DD9">
                    <a:lumMod val="60000"/>
                    <a:lumOff val="40000"/>
                  </a:srgbClr>
                </a:gs>
              </a:gsLst>
              <a:lin ang="16200000" scaled="1"/>
              <a:tileRect/>
            </a:gra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kern="0">
              <a:solidFill>
                <a:prstClr val="white"/>
              </a:solidFill>
              <a:latin typeface="Perpetua"/>
              <a:ea typeface="宋体" panose="02010600030101010101" pitchFamily="2" charset="-122"/>
            </a:endParaRPr>
          </a:p>
        </p:txBody>
      </p:sp>
      <p:graphicFrame>
        <p:nvGraphicFramePr>
          <p:cNvPr id="153" name="对象 152"/>
          <p:cNvGraphicFramePr>
            <a:graphicFrameLocks noChangeAspect="1"/>
          </p:cNvGraphicFramePr>
          <p:nvPr/>
        </p:nvGraphicFramePr>
        <p:xfrm>
          <a:off x="817563" y="5111750"/>
          <a:ext cx="12700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0" name="Equation" r:id="rId13" imgW="507780" imgH="165028" progId="Equation.DSMT4">
                  <p:embed/>
                </p:oleObj>
              </mc:Choice>
              <mc:Fallback>
                <p:oleObj name="Equation" r:id="rId13" imgW="507780" imgH="165028" progId="Equation.DSMT4">
                  <p:embed/>
                  <p:pic>
                    <p:nvPicPr>
                      <p:cNvPr id="0" name="对象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5111750"/>
                        <a:ext cx="12700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4" name="组合 153"/>
          <p:cNvGrpSpPr>
            <a:grpSpLocks/>
          </p:cNvGrpSpPr>
          <p:nvPr/>
        </p:nvGrpSpPr>
        <p:grpSpPr bwMode="auto">
          <a:xfrm>
            <a:off x="6499225" y="3363913"/>
            <a:ext cx="2320925" cy="1860550"/>
            <a:chOff x="8959091" y="2720756"/>
            <a:chExt cx="2321485" cy="1860372"/>
          </a:xfrm>
        </p:grpSpPr>
        <p:grpSp>
          <p:nvGrpSpPr>
            <p:cNvPr id="17468" name="组合 154"/>
            <p:cNvGrpSpPr>
              <a:grpSpLocks/>
            </p:cNvGrpSpPr>
            <p:nvPr/>
          </p:nvGrpSpPr>
          <p:grpSpPr bwMode="auto">
            <a:xfrm>
              <a:off x="9451323" y="2720756"/>
              <a:ext cx="1829253" cy="1860372"/>
              <a:chOff x="9235299" y="2878557"/>
              <a:chExt cx="1829253" cy="1860372"/>
            </a:xfrm>
          </p:grpSpPr>
          <p:graphicFrame>
            <p:nvGraphicFramePr>
              <p:cNvPr id="17473" name="对象 159"/>
              <p:cNvGraphicFramePr>
                <a:graphicFrameLocks noChangeAspect="1"/>
              </p:cNvGraphicFramePr>
              <p:nvPr/>
            </p:nvGraphicFramePr>
            <p:xfrm>
              <a:off x="9235299" y="2878557"/>
              <a:ext cx="285750" cy="4111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941" name="Equation" r:id="rId15" imgW="114151" imgH="164885" progId="Equation.DSMT4">
                      <p:embed/>
                    </p:oleObj>
                  </mc:Choice>
                  <mc:Fallback>
                    <p:oleObj name="Equation" r:id="rId15" imgW="114151" imgH="164885" progId="Equation.DSMT4">
                      <p:embed/>
                      <p:pic>
                        <p:nvPicPr>
                          <p:cNvPr id="0" name="对象 1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35299" y="2878557"/>
                            <a:ext cx="285750" cy="411163"/>
                          </a:xfrm>
                          <a:prstGeom prst="rect">
                            <a:avLst/>
                          </a:prstGeom>
                          <a:solidFill>
                            <a:srgbClr val="DBF5F9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74" name="对象 160"/>
              <p:cNvGraphicFramePr>
                <a:graphicFrameLocks noChangeAspect="1"/>
              </p:cNvGraphicFramePr>
              <p:nvPr/>
            </p:nvGraphicFramePr>
            <p:xfrm>
              <a:off x="9708919" y="3340557"/>
              <a:ext cx="317500" cy="412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942" name="Equation" r:id="rId17" imgW="126780" imgH="164814" progId="Equation.DSMT4">
                      <p:embed/>
                    </p:oleObj>
                  </mc:Choice>
                  <mc:Fallback>
                    <p:oleObj name="Equation" r:id="rId17" imgW="126780" imgH="164814" progId="Equation.DSMT4">
                      <p:embed/>
                      <p:pic>
                        <p:nvPicPr>
                          <p:cNvPr id="0" name="对象 1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708919" y="3340557"/>
                            <a:ext cx="317500" cy="412750"/>
                          </a:xfrm>
                          <a:prstGeom prst="rect">
                            <a:avLst/>
                          </a:prstGeom>
                          <a:solidFill>
                            <a:srgbClr val="DBF5F9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75" name="对象 161"/>
              <p:cNvGraphicFramePr>
                <a:graphicFrameLocks noChangeAspect="1"/>
              </p:cNvGraphicFramePr>
              <p:nvPr/>
            </p:nvGraphicFramePr>
            <p:xfrm>
              <a:off x="10253831" y="3804575"/>
              <a:ext cx="381000" cy="412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943" name="Equation" r:id="rId19" imgW="152268" imgH="164957" progId="Equation.DSMT4">
                      <p:embed/>
                    </p:oleObj>
                  </mc:Choice>
                  <mc:Fallback>
                    <p:oleObj name="Equation" r:id="rId19" imgW="152268" imgH="164957" progId="Equation.DSMT4">
                      <p:embed/>
                      <p:pic>
                        <p:nvPicPr>
                          <p:cNvPr id="0" name="对象 1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253831" y="3804575"/>
                            <a:ext cx="381000" cy="412750"/>
                          </a:xfrm>
                          <a:prstGeom prst="rect">
                            <a:avLst/>
                          </a:prstGeom>
                          <a:solidFill>
                            <a:srgbClr val="DBF5F9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76" name="对象 162"/>
              <p:cNvGraphicFramePr>
                <a:graphicFrameLocks noChangeAspect="1"/>
              </p:cNvGraphicFramePr>
              <p:nvPr/>
            </p:nvGraphicFramePr>
            <p:xfrm>
              <a:off x="10842302" y="4357929"/>
              <a:ext cx="222250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944" name="Equation" r:id="rId21" imgW="88746" imgH="152136" progId="Equation.DSMT4">
                      <p:embed/>
                    </p:oleObj>
                  </mc:Choice>
                  <mc:Fallback>
                    <p:oleObj name="Equation" r:id="rId21" imgW="88746" imgH="152136" progId="Equation.DSMT4">
                      <p:embed/>
                      <p:pic>
                        <p:nvPicPr>
                          <p:cNvPr id="0" name="对象 1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842302" y="4357929"/>
                            <a:ext cx="222250" cy="381000"/>
                          </a:xfrm>
                          <a:prstGeom prst="rect">
                            <a:avLst/>
                          </a:prstGeom>
                          <a:solidFill>
                            <a:srgbClr val="DBF5F9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56" name="直接箭头连接符 155"/>
            <p:cNvCxnSpPr/>
            <p:nvPr/>
          </p:nvCxnSpPr>
          <p:spPr>
            <a:xfrm flipV="1">
              <a:off x="8981687" y="2926337"/>
              <a:ext cx="469636" cy="70615"/>
            </a:xfrm>
            <a:prstGeom prst="straightConnector1">
              <a:avLst/>
            </a:prstGeom>
            <a:noFill/>
            <a:ln w="12700" cap="flat" cmpd="thinThick" algn="ctr">
              <a:gradFill flip="none" rotWithShape="1">
                <a:gsLst>
                  <a:gs pos="0">
                    <a:srgbClr val="04617B">
                      <a:lumMod val="20000"/>
                      <a:lumOff val="80000"/>
                    </a:srgbClr>
                  </a:gs>
                  <a:gs pos="46000">
                    <a:srgbClr val="A5C249">
                      <a:lumMod val="89000"/>
                    </a:srgbClr>
                  </a:gs>
                  <a:gs pos="61000">
                    <a:srgbClr val="A5C249">
                      <a:lumMod val="75000"/>
                    </a:srgbClr>
                  </a:gs>
                  <a:gs pos="97000">
                    <a:srgbClr val="10CF9B"/>
                  </a:gs>
                </a:gsLst>
                <a:path path="circle">
                  <a:fillToRect l="50000" t="50000" r="50000" b="50000"/>
                </a:path>
                <a:tileRect/>
              </a:gradFill>
              <a:prstDash val="solid"/>
              <a:round/>
              <a:headEnd type="oval"/>
              <a:tailEnd type="stealth" w="med" len="lg"/>
            </a:ln>
            <a:effectLst>
              <a:outerShdw blurRad="57150" dist="38100" dir="5400000" algn="ctr" rotWithShape="0">
                <a:srgbClr val="A5C249">
                  <a:shade val="9000"/>
                  <a:satMod val="105000"/>
                  <a:alpha val="48000"/>
                </a:srgbClr>
              </a:outerShdw>
            </a:effectLst>
          </p:spPr>
        </p:cxnSp>
        <p:cxnSp>
          <p:nvCxnSpPr>
            <p:cNvPr id="157" name="直接箭头连接符 156"/>
            <p:cNvCxnSpPr/>
            <p:nvPr/>
          </p:nvCxnSpPr>
          <p:spPr>
            <a:xfrm flipV="1">
              <a:off x="8959091" y="3389131"/>
              <a:ext cx="965852" cy="80230"/>
            </a:xfrm>
            <a:prstGeom prst="straightConnector1">
              <a:avLst/>
            </a:prstGeom>
            <a:noFill/>
            <a:ln w="12700" cap="flat" cmpd="thinThick" algn="ctr">
              <a:gradFill flip="none" rotWithShape="1">
                <a:gsLst>
                  <a:gs pos="0">
                    <a:srgbClr val="04617B">
                      <a:lumMod val="20000"/>
                      <a:lumOff val="80000"/>
                    </a:srgbClr>
                  </a:gs>
                  <a:gs pos="46000">
                    <a:srgbClr val="A5C249">
                      <a:lumMod val="89000"/>
                    </a:srgbClr>
                  </a:gs>
                  <a:gs pos="61000">
                    <a:srgbClr val="A5C249">
                      <a:lumMod val="75000"/>
                    </a:srgbClr>
                  </a:gs>
                  <a:gs pos="97000">
                    <a:srgbClr val="10CF9B"/>
                  </a:gs>
                </a:gsLst>
                <a:path path="circle">
                  <a:fillToRect l="50000" t="50000" r="50000" b="50000"/>
                </a:path>
                <a:tileRect/>
              </a:gradFill>
              <a:prstDash val="solid"/>
              <a:round/>
              <a:headEnd type="oval"/>
              <a:tailEnd type="stealth" w="med" len="lg"/>
            </a:ln>
            <a:effectLst>
              <a:outerShdw blurRad="57150" dist="38100" dir="5400000" algn="ctr" rotWithShape="0">
                <a:srgbClr val="A5C249">
                  <a:shade val="9000"/>
                  <a:satMod val="105000"/>
                  <a:alpha val="48000"/>
                </a:srgbClr>
              </a:outerShdw>
            </a:effectLst>
          </p:spPr>
        </p:cxnSp>
        <p:cxnSp>
          <p:nvCxnSpPr>
            <p:cNvPr id="158" name="直接箭头连接符 157"/>
            <p:cNvCxnSpPr/>
            <p:nvPr/>
          </p:nvCxnSpPr>
          <p:spPr>
            <a:xfrm flipV="1">
              <a:off x="8959091" y="3853149"/>
              <a:ext cx="1510764" cy="129814"/>
            </a:xfrm>
            <a:prstGeom prst="straightConnector1">
              <a:avLst/>
            </a:prstGeom>
            <a:noFill/>
            <a:ln w="12700" cap="flat" cmpd="thinThick" algn="ctr">
              <a:gradFill flip="none" rotWithShape="1">
                <a:gsLst>
                  <a:gs pos="0">
                    <a:srgbClr val="04617B">
                      <a:lumMod val="20000"/>
                      <a:lumOff val="80000"/>
                    </a:srgbClr>
                  </a:gs>
                  <a:gs pos="46000">
                    <a:srgbClr val="A5C249">
                      <a:lumMod val="89000"/>
                    </a:srgbClr>
                  </a:gs>
                  <a:gs pos="61000">
                    <a:srgbClr val="A5C249">
                      <a:lumMod val="75000"/>
                    </a:srgbClr>
                  </a:gs>
                  <a:gs pos="97000">
                    <a:srgbClr val="10CF9B"/>
                  </a:gs>
                </a:gsLst>
                <a:path path="circle">
                  <a:fillToRect l="50000" t="50000" r="50000" b="50000"/>
                </a:path>
                <a:tileRect/>
              </a:gradFill>
              <a:prstDash val="solid"/>
              <a:round/>
              <a:headEnd type="oval"/>
              <a:tailEnd type="stealth" w="med" len="lg"/>
            </a:ln>
            <a:effectLst>
              <a:outerShdw blurRad="57150" dist="38100" dir="5400000" algn="ctr" rotWithShape="0">
                <a:srgbClr val="A5C249">
                  <a:shade val="9000"/>
                  <a:satMod val="105000"/>
                  <a:alpha val="48000"/>
                </a:srgbClr>
              </a:outerShdw>
            </a:effectLst>
          </p:spPr>
        </p:cxnSp>
        <p:cxnSp>
          <p:nvCxnSpPr>
            <p:cNvPr id="159" name="直接箭头连接符 158"/>
            <p:cNvCxnSpPr/>
            <p:nvPr/>
          </p:nvCxnSpPr>
          <p:spPr>
            <a:xfrm flipV="1">
              <a:off x="10414069" y="4390628"/>
              <a:ext cx="644257" cy="115143"/>
            </a:xfrm>
            <a:prstGeom prst="straightConnector1">
              <a:avLst/>
            </a:prstGeom>
            <a:noFill/>
            <a:ln w="12700" cap="flat" cmpd="thinThick" algn="ctr">
              <a:gradFill flip="none" rotWithShape="1">
                <a:gsLst>
                  <a:gs pos="0">
                    <a:srgbClr val="04617B">
                      <a:lumMod val="20000"/>
                      <a:lumOff val="80000"/>
                    </a:srgbClr>
                  </a:gs>
                  <a:gs pos="46000">
                    <a:srgbClr val="A5C249">
                      <a:lumMod val="89000"/>
                    </a:srgbClr>
                  </a:gs>
                  <a:gs pos="61000">
                    <a:srgbClr val="A5C249">
                      <a:lumMod val="75000"/>
                    </a:srgbClr>
                  </a:gs>
                  <a:gs pos="97000">
                    <a:srgbClr val="10CF9B"/>
                  </a:gs>
                </a:gsLst>
                <a:path path="circle">
                  <a:fillToRect l="50000" t="50000" r="50000" b="50000"/>
                </a:path>
                <a:tileRect/>
              </a:gradFill>
              <a:prstDash val="solid"/>
              <a:round/>
              <a:headEnd type="oval"/>
              <a:tailEnd type="stealth" w="med" len="lg"/>
            </a:ln>
            <a:effectLst>
              <a:outerShdw blurRad="57150" dist="38100" dir="5400000" algn="ctr" rotWithShape="0">
                <a:srgbClr val="A5C249">
                  <a:shade val="9000"/>
                  <a:satMod val="105000"/>
                  <a:alpha val="48000"/>
                </a:srgbClr>
              </a:outerShdw>
            </a:effectLst>
          </p:spPr>
        </p:cxnSp>
      </p:grpSp>
      <p:graphicFrame>
        <p:nvGraphicFramePr>
          <p:cNvPr id="164" name="对象 163"/>
          <p:cNvGraphicFramePr>
            <a:graphicFrameLocks noChangeAspect="1"/>
          </p:cNvGraphicFramePr>
          <p:nvPr/>
        </p:nvGraphicFramePr>
        <p:xfrm>
          <a:off x="5538788" y="5699125"/>
          <a:ext cx="241141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5" name="Equation" r:id="rId23" imgW="964781" imgH="165028" progId="Equation.DSMT4">
                  <p:embed/>
                </p:oleObj>
              </mc:Choice>
              <mc:Fallback>
                <p:oleObj name="Equation" r:id="rId23" imgW="964781" imgH="165028" progId="Equation.DSMT4">
                  <p:embed/>
                  <p:pic>
                    <p:nvPicPr>
                      <p:cNvPr id="0" name="对象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8788" y="5699125"/>
                        <a:ext cx="2411412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5" name="组合 164"/>
          <p:cNvGrpSpPr>
            <a:grpSpLocks/>
          </p:cNvGrpSpPr>
          <p:nvPr/>
        </p:nvGrpSpPr>
        <p:grpSpPr bwMode="auto">
          <a:xfrm>
            <a:off x="3206750" y="3375025"/>
            <a:ext cx="3694113" cy="485775"/>
            <a:chOff x="4408502" y="3907862"/>
            <a:chExt cx="3695055" cy="486230"/>
          </a:xfrm>
        </p:grpSpPr>
        <p:sp>
          <p:nvSpPr>
            <p:cNvPr id="166" name="矩形 165"/>
            <p:cNvSpPr/>
            <p:nvPr/>
          </p:nvSpPr>
          <p:spPr>
            <a:xfrm>
              <a:off x="4408502" y="3907862"/>
              <a:ext cx="3695055" cy="42902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000" kern="100" dirty="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Times New Roman" panose="02020603050405020304" pitchFamily="18" charset="0"/>
                </a:rPr>
                <a:t>激励为                 响应</a:t>
              </a:r>
              <a:endParaRPr kumimoji="0" lang="zh-CN" altLang="en-US" sz="2000" kern="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graphicFrame>
          <p:nvGraphicFramePr>
            <p:cNvPr id="17466" name="对象 166"/>
            <p:cNvGraphicFramePr>
              <a:graphicFrameLocks noChangeAspect="1"/>
            </p:cNvGraphicFramePr>
            <p:nvPr/>
          </p:nvGraphicFramePr>
          <p:xfrm>
            <a:off x="5382230" y="3917842"/>
            <a:ext cx="254000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46" name="Equation" r:id="rId25" imgW="101556" imgH="190417" progId="Equation.DSMT4">
                    <p:embed/>
                  </p:oleObj>
                </mc:Choice>
                <mc:Fallback>
                  <p:oleObj name="Equation" r:id="rId25" imgW="101556" imgH="190417" progId="Equation.DSMT4">
                    <p:embed/>
                    <p:pic>
                      <p:nvPicPr>
                        <p:cNvPr id="0" name="对象 1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2230" y="3917842"/>
                          <a:ext cx="254000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67" name="对象 168"/>
            <p:cNvGraphicFramePr>
              <a:graphicFrameLocks noChangeAspect="1"/>
            </p:cNvGraphicFramePr>
            <p:nvPr/>
          </p:nvGraphicFramePr>
          <p:xfrm>
            <a:off x="7036405" y="3965841"/>
            <a:ext cx="66675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47" name="Equation" r:id="rId27" imgW="266469" imgH="152268" progId="Equation.DSMT4">
                    <p:embed/>
                  </p:oleObj>
                </mc:Choice>
                <mc:Fallback>
                  <p:oleObj name="Equation" r:id="rId27" imgW="266469" imgH="152268" progId="Equation.DSMT4">
                    <p:embed/>
                    <p:pic>
                      <p:nvPicPr>
                        <p:cNvPr id="0" name="对象 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6405" y="3965841"/>
                          <a:ext cx="66675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0" name="组合 169"/>
          <p:cNvGrpSpPr>
            <a:grpSpLocks/>
          </p:cNvGrpSpPr>
          <p:nvPr/>
        </p:nvGrpSpPr>
        <p:grpSpPr bwMode="auto">
          <a:xfrm>
            <a:off x="3206750" y="722313"/>
            <a:ext cx="5391150" cy="485775"/>
            <a:chOff x="5666461" y="980728"/>
            <a:chExt cx="5391865" cy="486338"/>
          </a:xfrm>
        </p:grpSpPr>
        <p:grpSp>
          <p:nvGrpSpPr>
            <p:cNvPr id="17459" name="组合 170"/>
            <p:cNvGrpSpPr>
              <a:grpSpLocks/>
            </p:cNvGrpSpPr>
            <p:nvPr/>
          </p:nvGrpSpPr>
          <p:grpSpPr bwMode="auto">
            <a:xfrm>
              <a:off x="5666461" y="980728"/>
              <a:ext cx="5391865" cy="464475"/>
              <a:chOff x="4408502" y="3907862"/>
              <a:chExt cx="5391865" cy="464475"/>
            </a:xfrm>
          </p:grpSpPr>
          <p:sp>
            <p:nvSpPr>
              <p:cNvPr id="173" name="矩形 172"/>
              <p:cNvSpPr/>
              <p:nvPr/>
            </p:nvSpPr>
            <p:spPr>
              <a:xfrm>
                <a:off x="4408502" y="3907862"/>
                <a:ext cx="5391865" cy="46090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eaLnBrk="1" fontAlgn="auto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zh-CN" altLang="en-US" sz="2000" kern="100" dirty="0">
                    <a:solidFill>
                      <a:prstClr val="black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Times New Roman" panose="02020603050405020304" pitchFamily="18" charset="0"/>
                  </a:rPr>
                  <a:t>激励为       和                                    响应</a:t>
                </a:r>
                <a:endParaRPr kumimoji="0" lang="zh-CN" altLang="en-US" sz="2000" kern="0" dirty="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graphicFrame>
            <p:nvGraphicFramePr>
              <p:cNvPr id="17462" name="对象 173"/>
              <p:cNvGraphicFramePr>
                <a:graphicFrameLocks noChangeAspect="1"/>
              </p:cNvGraphicFramePr>
              <p:nvPr/>
            </p:nvGraphicFramePr>
            <p:xfrm>
              <a:off x="6009039" y="3939382"/>
              <a:ext cx="1702955" cy="4329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948" name="Equation" r:id="rId28" imgW="749300" imgH="190500" progId="Equation.DSMT4">
                      <p:embed/>
                    </p:oleObj>
                  </mc:Choice>
                  <mc:Fallback>
                    <p:oleObj name="Equation" r:id="rId28" imgW="749300" imgH="190500" progId="Equation.DSMT4">
                      <p:embed/>
                      <p:pic>
                        <p:nvPicPr>
                          <p:cNvPr id="0" name="对象 1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09039" y="3939382"/>
                            <a:ext cx="1702955" cy="4329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64" name="对象 175"/>
              <p:cNvGraphicFramePr>
                <a:graphicFrameLocks noChangeAspect="1"/>
              </p:cNvGraphicFramePr>
              <p:nvPr/>
            </p:nvGraphicFramePr>
            <p:xfrm>
              <a:off x="8782085" y="3965775"/>
              <a:ext cx="952500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949" name="Equation" r:id="rId30" imgW="380835" imgH="152334" progId="Equation.DSMT4">
                      <p:embed/>
                    </p:oleObj>
                  </mc:Choice>
                  <mc:Fallback>
                    <p:oleObj name="Equation" r:id="rId30" imgW="380835" imgH="152334" progId="Equation.DSMT4">
                      <p:embed/>
                      <p:pic>
                        <p:nvPicPr>
                          <p:cNvPr id="0" name="对象 1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782085" y="3965775"/>
                            <a:ext cx="952500" cy="381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7460" name="对象 171"/>
            <p:cNvGraphicFramePr>
              <a:graphicFrameLocks noChangeAspect="1"/>
            </p:cNvGraphicFramePr>
            <p:nvPr/>
          </p:nvGraphicFramePr>
          <p:xfrm>
            <a:off x="6600056" y="990816"/>
            <a:ext cx="254000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50" name="Equation" r:id="rId32" imgW="101556" imgH="190417" progId="Equation.DSMT4">
                    <p:embed/>
                  </p:oleObj>
                </mc:Choice>
                <mc:Fallback>
                  <p:oleObj name="Equation" r:id="rId32" imgW="101556" imgH="190417" progId="Equation.DSMT4">
                    <p:embed/>
                    <p:pic>
                      <p:nvPicPr>
                        <p:cNvPr id="0" name="对象 1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0056" y="990816"/>
                          <a:ext cx="254000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7" name="组合 176"/>
          <p:cNvGrpSpPr>
            <a:grpSpLocks/>
          </p:cNvGrpSpPr>
          <p:nvPr/>
        </p:nvGrpSpPr>
        <p:grpSpPr bwMode="auto">
          <a:xfrm>
            <a:off x="3206750" y="1123950"/>
            <a:ext cx="5757863" cy="485775"/>
            <a:chOff x="5666461" y="1484743"/>
            <a:chExt cx="5758131" cy="486338"/>
          </a:xfrm>
        </p:grpSpPr>
        <p:grpSp>
          <p:nvGrpSpPr>
            <p:cNvPr id="17453" name="组合 177"/>
            <p:cNvGrpSpPr>
              <a:grpSpLocks/>
            </p:cNvGrpSpPr>
            <p:nvPr/>
          </p:nvGrpSpPr>
          <p:grpSpPr bwMode="auto">
            <a:xfrm>
              <a:off x="5666461" y="1484743"/>
              <a:ext cx="5758131" cy="465285"/>
              <a:chOff x="4408502" y="3907862"/>
              <a:chExt cx="5758131" cy="465285"/>
            </a:xfrm>
          </p:grpSpPr>
          <p:sp>
            <p:nvSpPr>
              <p:cNvPr id="180" name="矩形 179"/>
              <p:cNvSpPr/>
              <p:nvPr/>
            </p:nvSpPr>
            <p:spPr>
              <a:xfrm>
                <a:off x="4408502" y="3907862"/>
                <a:ext cx="5686690" cy="46249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eaLnBrk="1" fontAlgn="auto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zh-CN" altLang="en-US" sz="2000" kern="100" dirty="0">
                    <a:solidFill>
                      <a:prstClr val="black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Times New Roman" panose="02020603050405020304" pitchFamily="18" charset="0"/>
                  </a:rPr>
                  <a:t>激励为       和                                    响应</a:t>
                </a:r>
                <a:endParaRPr kumimoji="0" lang="zh-CN" altLang="en-US" sz="2000" kern="0" dirty="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graphicFrame>
            <p:nvGraphicFramePr>
              <p:cNvPr id="17456" name="对象 180"/>
              <p:cNvGraphicFramePr>
                <a:graphicFrameLocks noChangeAspect="1"/>
              </p:cNvGraphicFramePr>
              <p:nvPr/>
            </p:nvGraphicFramePr>
            <p:xfrm>
              <a:off x="6001103" y="3940192"/>
              <a:ext cx="1702955" cy="4329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951" name="Equation" r:id="rId34" imgW="749300" imgH="190500" progId="Equation.DSMT4">
                      <p:embed/>
                    </p:oleObj>
                  </mc:Choice>
                  <mc:Fallback>
                    <p:oleObj name="Equation" r:id="rId34" imgW="749300" imgH="190500" progId="Equation.DSMT4">
                      <p:embed/>
                      <p:pic>
                        <p:nvPicPr>
                          <p:cNvPr id="0" name="对象 1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01103" y="3940192"/>
                            <a:ext cx="1702955" cy="4329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58" name="对象 182"/>
              <p:cNvGraphicFramePr>
                <a:graphicFrameLocks noChangeAspect="1"/>
              </p:cNvGraphicFramePr>
              <p:nvPr/>
            </p:nvGraphicFramePr>
            <p:xfrm>
              <a:off x="8801383" y="3965857"/>
              <a:ext cx="1365250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952" name="Equation" r:id="rId36" imgW="545626" imgH="152268" progId="Equation.DSMT4">
                      <p:embed/>
                    </p:oleObj>
                  </mc:Choice>
                  <mc:Fallback>
                    <p:oleObj name="Equation" r:id="rId36" imgW="545626" imgH="152268" progId="Equation.DSMT4">
                      <p:embed/>
                      <p:pic>
                        <p:nvPicPr>
                          <p:cNvPr id="0" name="对象 1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01383" y="3965857"/>
                            <a:ext cx="1365250" cy="381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7454" name="对象 178"/>
            <p:cNvGraphicFramePr>
              <a:graphicFrameLocks noChangeAspect="1"/>
            </p:cNvGraphicFramePr>
            <p:nvPr/>
          </p:nvGraphicFramePr>
          <p:xfrm>
            <a:off x="6600056" y="1494831"/>
            <a:ext cx="254000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53" name="Equation" r:id="rId38" imgW="101556" imgH="190417" progId="Equation.DSMT4">
                    <p:embed/>
                  </p:oleObj>
                </mc:Choice>
                <mc:Fallback>
                  <p:oleObj name="Equation" r:id="rId38" imgW="101556" imgH="190417" progId="Equation.DSMT4">
                    <p:embed/>
                    <p:pic>
                      <p:nvPicPr>
                        <p:cNvPr id="0" name="对象 1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0056" y="1494831"/>
                          <a:ext cx="254000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" name="组合 183"/>
          <p:cNvGrpSpPr>
            <a:grpSpLocks/>
          </p:cNvGrpSpPr>
          <p:nvPr/>
        </p:nvGrpSpPr>
        <p:grpSpPr bwMode="auto">
          <a:xfrm>
            <a:off x="3206750" y="1627188"/>
            <a:ext cx="5686425" cy="487362"/>
            <a:chOff x="5666460" y="1988840"/>
            <a:chExt cx="5686123" cy="486937"/>
          </a:xfrm>
        </p:grpSpPr>
        <p:grpSp>
          <p:nvGrpSpPr>
            <p:cNvPr id="17446" name="组合 184"/>
            <p:cNvGrpSpPr>
              <a:grpSpLocks/>
            </p:cNvGrpSpPr>
            <p:nvPr/>
          </p:nvGrpSpPr>
          <p:grpSpPr bwMode="auto">
            <a:xfrm>
              <a:off x="5666460" y="1988840"/>
              <a:ext cx="5686123" cy="486937"/>
              <a:chOff x="4408501" y="3907862"/>
              <a:chExt cx="5686123" cy="486937"/>
            </a:xfrm>
          </p:grpSpPr>
          <p:sp>
            <p:nvSpPr>
              <p:cNvPr id="187" name="矩形 186"/>
              <p:cNvSpPr/>
              <p:nvPr/>
            </p:nvSpPr>
            <p:spPr>
              <a:xfrm>
                <a:off x="4408501" y="3907862"/>
                <a:ext cx="5686123" cy="46155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eaLnBrk="1" fontAlgn="auto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zh-CN" altLang="en-US" sz="2000" kern="100" dirty="0">
                    <a:solidFill>
                      <a:prstClr val="black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Times New Roman" panose="02020603050405020304" pitchFamily="18" charset="0"/>
                  </a:rPr>
                  <a:t>激励为        、     和                          响应</a:t>
                </a:r>
                <a:endParaRPr kumimoji="0" lang="zh-CN" altLang="en-US" sz="2000" kern="0" dirty="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graphicFrame>
            <p:nvGraphicFramePr>
              <p:cNvPr id="17449" name="对象 187"/>
              <p:cNvGraphicFramePr>
                <a:graphicFrameLocks noChangeAspect="1"/>
              </p:cNvGraphicFramePr>
              <p:nvPr/>
            </p:nvGraphicFramePr>
            <p:xfrm>
              <a:off x="5918161" y="3918549"/>
              <a:ext cx="412750" cy="476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954" name="Equation" r:id="rId39" imgW="164880" imgH="190440" progId="Equation.DSMT4">
                      <p:embed/>
                    </p:oleObj>
                  </mc:Choice>
                  <mc:Fallback>
                    <p:oleObj name="Equation" r:id="rId39" imgW="164880" imgH="190440" progId="Equation.DSMT4">
                      <p:embed/>
                      <p:pic>
                        <p:nvPicPr>
                          <p:cNvPr id="0" name="对象 1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18161" y="3918549"/>
                            <a:ext cx="412750" cy="476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51" name="对象 189"/>
              <p:cNvGraphicFramePr>
                <a:graphicFrameLocks noChangeAspect="1"/>
              </p:cNvGraphicFramePr>
              <p:nvPr/>
            </p:nvGraphicFramePr>
            <p:xfrm>
              <a:off x="8798481" y="3966174"/>
              <a:ext cx="1143000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955" name="Equation" r:id="rId41" imgW="457200" imgH="152400" progId="Equation.DSMT4">
                      <p:embed/>
                    </p:oleObj>
                  </mc:Choice>
                  <mc:Fallback>
                    <p:oleObj name="Equation" r:id="rId41" imgW="457200" imgH="152400" progId="Equation.DSMT4">
                      <p:embed/>
                      <p:pic>
                        <p:nvPicPr>
                          <p:cNvPr id="0" name="对象 1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798481" y="3966174"/>
                            <a:ext cx="1143000" cy="381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52" name="对象 190"/>
              <p:cNvGraphicFramePr>
                <a:graphicFrameLocks noChangeAspect="1"/>
              </p:cNvGraphicFramePr>
              <p:nvPr/>
            </p:nvGraphicFramePr>
            <p:xfrm>
              <a:off x="6625789" y="3918232"/>
              <a:ext cx="444500" cy="476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956" name="Equation" r:id="rId43" imgW="177646" imgH="190335" progId="Equation.DSMT4">
                      <p:embed/>
                    </p:oleObj>
                  </mc:Choice>
                  <mc:Fallback>
                    <p:oleObj name="Equation" r:id="rId43" imgW="177646" imgH="190335" progId="Equation.DSMT4">
                      <p:embed/>
                      <p:pic>
                        <p:nvPicPr>
                          <p:cNvPr id="0" name="对象 1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25789" y="3918232"/>
                            <a:ext cx="444500" cy="476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7447" name="对象 185"/>
            <p:cNvGraphicFramePr>
              <a:graphicFrameLocks noChangeAspect="1"/>
            </p:cNvGraphicFramePr>
            <p:nvPr/>
          </p:nvGraphicFramePr>
          <p:xfrm>
            <a:off x="6600056" y="1998928"/>
            <a:ext cx="254000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57" name="Equation" r:id="rId45" imgW="101556" imgH="190417" progId="Equation.DSMT4">
                    <p:embed/>
                  </p:oleObj>
                </mc:Choice>
                <mc:Fallback>
                  <p:oleObj name="Equation" r:id="rId45" imgW="101556" imgH="190417" progId="Equation.DSMT4">
                    <p:embed/>
                    <p:pic>
                      <p:nvPicPr>
                        <p:cNvPr id="0" name="对象 1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0056" y="1998928"/>
                          <a:ext cx="254000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2" name="组合 191"/>
          <p:cNvGrpSpPr>
            <a:grpSpLocks/>
          </p:cNvGrpSpPr>
          <p:nvPr/>
        </p:nvGrpSpPr>
        <p:grpSpPr bwMode="auto">
          <a:xfrm>
            <a:off x="3206750" y="4881563"/>
            <a:ext cx="4768850" cy="485775"/>
            <a:chOff x="5666461" y="4953144"/>
            <a:chExt cx="4768697" cy="486643"/>
          </a:xfrm>
        </p:grpSpPr>
        <p:grpSp>
          <p:nvGrpSpPr>
            <p:cNvPr id="17440" name="组合 192"/>
            <p:cNvGrpSpPr>
              <a:grpSpLocks/>
            </p:cNvGrpSpPr>
            <p:nvPr/>
          </p:nvGrpSpPr>
          <p:grpSpPr bwMode="auto">
            <a:xfrm>
              <a:off x="5666461" y="4953144"/>
              <a:ext cx="4768697" cy="486643"/>
              <a:chOff x="4408502" y="3907862"/>
              <a:chExt cx="4768697" cy="486643"/>
            </a:xfrm>
          </p:grpSpPr>
          <p:sp>
            <p:nvSpPr>
              <p:cNvPr id="195" name="矩形 194"/>
              <p:cNvSpPr/>
              <p:nvPr/>
            </p:nvSpPr>
            <p:spPr>
              <a:xfrm>
                <a:off x="4408502" y="3907862"/>
                <a:ext cx="4587728" cy="46119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eaLnBrk="1" fontAlgn="auto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zh-CN" altLang="en-US" sz="2000" kern="100" dirty="0">
                    <a:solidFill>
                      <a:prstClr val="black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Times New Roman" panose="02020603050405020304" pitchFamily="18" charset="0"/>
                  </a:rPr>
                  <a:t>激励为         、      和                   响应</a:t>
                </a:r>
                <a:endParaRPr kumimoji="0" lang="zh-CN" altLang="en-US" sz="2000" kern="0" dirty="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graphicFrame>
            <p:nvGraphicFramePr>
              <p:cNvPr id="17443" name="对象 195"/>
              <p:cNvGraphicFramePr>
                <a:graphicFrameLocks noChangeAspect="1"/>
              </p:cNvGraphicFramePr>
              <p:nvPr/>
            </p:nvGraphicFramePr>
            <p:xfrm>
              <a:off x="5918161" y="3918255"/>
              <a:ext cx="603250" cy="476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958" name="Equation" r:id="rId46" imgW="241195" imgH="190417" progId="Equation.DSMT4">
                      <p:embed/>
                    </p:oleObj>
                  </mc:Choice>
                  <mc:Fallback>
                    <p:oleObj name="Equation" r:id="rId46" imgW="241195" imgH="190417" progId="Equation.DSMT4">
                      <p:embed/>
                      <p:pic>
                        <p:nvPicPr>
                          <p:cNvPr id="0" name="对象 1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18161" y="3918255"/>
                            <a:ext cx="603250" cy="476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44" name="对象 197"/>
              <p:cNvGraphicFramePr>
                <a:graphicFrameLocks noChangeAspect="1"/>
              </p:cNvGraphicFramePr>
              <p:nvPr/>
            </p:nvGraphicFramePr>
            <p:xfrm>
              <a:off x="8510449" y="3965880"/>
              <a:ext cx="666750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959" name="Equation" r:id="rId48" imgW="266469" imgH="152268" progId="Equation.DSMT4">
                      <p:embed/>
                    </p:oleObj>
                  </mc:Choice>
                  <mc:Fallback>
                    <p:oleObj name="Equation" r:id="rId48" imgW="266469" imgH="152268" progId="Equation.DSMT4">
                      <p:embed/>
                      <p:pic>
                        <p:nvPicPr>
                          <p:cNvPr id="0" name="对象 1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510449" y="3965880"/>
                            <a:ext cx="666750" cy="381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45" name="对象 198"/>
              <p:cNvGraphicFramePr>
                <a:graphicFrameLocks noChangeAspect="1"/>
              </p:cNvGraphicFramePr>
              <p:nvPr/>
            </p:nvGraphicFramePr>
            <p:xfrm>
              <a:off x="6710249" y="3918255"/>
              <a:ext cx="603250" cy="476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960" name="Equation" r:id="rId50" imgW="241195" imgH="190417" progId="Equation.DSMT4">
                      <p:embed/>
                    </p:oleObj>
                  </mc:Choice>
                  <mc:Fallback>
                    <p:oleObj name="Equation" r:id="rId50" imgW="241195" imgH="190417" progId="Equation.DSMT4">
                      <p:embed/>
                      <p:pic>
                        <p:nvPicPr>
                          <p:cNvPr id="0" name="对象 1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10249" y="3918255"/>
                            <a:ext cx="603250" cy="476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7441" name="对象 193"/>
            <p:cNvGraphicFramePr>
              <a:graphicFrameLocks noChangeAspect="1"/>
            </p:cNvGraphicFramePr>
            <p:nvPr/>
          </p:nvGraphicFramePr>
          <p:xfrm>
            <a:off x="6456040" y="4963537"/>
            <a:ext cx="666750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61" name="Equation" r:id="rId52" imgW="266469" imgH="190335" progId="Equation.DSMT4">
                    <p:embed/>
                  </p:oleObj>
                </mc:Choice>
                <mc:Fallback>
                  <p:oleObj name="Equation" r:id="rId52" imgW="266469" imgH="190335" progId="Equation.DSMT4">
                    <p:embed/>
                    <p:pic>
                      <p:nvPicPr>
                        <p:cNvPr id="0" name="对象 1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56040" y="4963537"/>
                          <a:ext cx="666750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00" name="直接箭头连接符 199"/>
          <p:cNvCxnSpPr>
            <a:stCxn id="151" idx="2"/>
            <a:endCxn id="152" idx="0"/>
          </p:cNvCxnSpPr>
          <p:nvPr/>
        </p:nvCxnSpPr>
        <p:spPr>
          <a:xfrm>
            <a:off x="4333875" y="2092191"/>
            <a:ext cx="0" cy="1136813"/>
          </a:xfrm>
          <a:prstGeom prst="straightConnector1">
            <a:avLst/>
          </a:prstGeom>
          <a:noFill/>
          <a:ln w="50800" cap="flat" cmpd="sng" algn="ctr">
            <a:gradFill flip="none" rotWithShape="1">
              <a:gsLst>
                <a:gs pos="31000">
                  <a:srgbClr val="E03300">
                    <a:lumMod val="100000"/>
                    <a:alpha val="50000"/>
                  </a:srgbClr>
                </a:gs>
                <a:gs pos="0">
                  <a:srgbClr val="C00000">
                    <a:alpha val="49000"/>
                  </a:srgbClr>
                </a:gs>
                <a:gs pos="68000">
                  <a:srgbClr val="FF6600"/>
                </a:gs>
                <a:gs pos="100000">
                  <a:srgbClr val="FFC000"/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round/>
            <a:headEnd type="none" w="med" len="lg"/>
            <a:tailEnd type="stealth" w="med" len="lg"/>
          </a:ln>
          <a:effectLst>
            <a:outerShdw sx="1000" sy="1000" algn="ctr" rotWithShape="0">
              <a:srgbClr val="A5C249">
                <a:shade val="9000"/>
                <a:satMod val="105000"/>
              </a:srgbClr>
            </a:out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>
            <a:bevelB prst="relaxedInset"/>
          </a:sp3d>
        </p:spPr>
      </p:cxnSp>
      <p:sp>
        <p:nvSpPr>
          <p:cNvPr id="201" name="矩形 200"/>
          <p:cNvSpPr>
            <a:spLocks noChangeArrowheads="1"/>
          </p:cNvSpPr>
          <p:nvPr/>
        </p:nvSpPr>
        <p:spPr bwMode="auto">
          <a:xfrm>
            <a:off x="34925" y="333375"/>
            <a:ext cx="3246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kumimoji="0" lang="zh-CN" altLang="en-US" sz="2000" b="1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例 </a:t>
            </a:r>
            <a:r>
              <a:rPr kumimoji="0" lang="en-US" altLang="zh-CN" sz="2000" b="1">
                <a:solidFill>
                  <a:srgbClr val="0000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b="1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】</a:t>
            </a:r>
            <a:r>
              <a:rPr kumimoji="0" lang="zh-CN" altLang="en-US" sz="2000">
                <a:solidFill>
                  <a:srgbClr val="000000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确定电流  </a:t>
            </a:r>
            <a:r>
              <a:rPr kumimoji="0" lang="en-US" altLang="zh-CN" sz="2000" i="1">
                <a:solidFill>
                  <a:srgbClr val="000000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i  </a:t>
            </a:r>
            <a:r>
              <a:rPr kumimoji="0" lang="zh-CN" altLang="en-US" sz="2000">
                <a:solidFill>
                  <a:srgbClr val="000000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。</a:t>
            </a:r>
            <a:r>
              <a:rPr kumimoji="0" lang="en-US" altLang="zh-CN" sz="2000">
                <a:solidFill>
                  <a:srgbClr val="000000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en-US" sz="2000">
              <a:solidFill>
                <a:srgbClr val="000000"/>
              </a:solidFill>
              <a:latin typeface="Perpetua" panose="02020502060401020303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2" name="矩形 201"/>
          <p:cNvSpPr>
            <a:spLocks noChangeArrowheads="1"/>
          </p:cNvSpPr>
          <p:nvPr/>
        </p:nvSpPr>
        <p:spPr bwMode="auto">
          <a:xfrm>
            <a:off x="6049963" y="2276475"/>
            <a:ext cx="709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确定</a:t>
            </a:r>
            <a:endParaRPr kumimoji="0" lang="zh-CN" altLang="en-US" sz="200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3" name="对象 202"/>
          <p:cNvGraphicFramePr>
            <a:graphicFrameLocks noChangeAspect="1"/>
          </p:cNvGraphicFramePr>
          <p:nvPr/>
        </p:nvGraphicFramePr>
        <p:xfrm>
          <a:off x="817563" y="5621338"/>
          <a:ext cx="18097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62" name="Equation" r:id="rId54" imgW="723586" imgH="165028" progId="Equation.DSMT4">
                  <p:embed/>
                </p:oleObj>
              </mc:Choice>
              <mc:Fallback>
                <p:oleObj name="Equation" r:id="rId54" imgW="723586" imgH="165028" progId="Equation.DSMT4">
                  <p:embed/>
                  <p:pic>
                    <p:nvPicPr>
                      <p:cNvPr id="0" name="对象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5621338"/>
                        <a:ext cx="18097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" name="对象 203"/>
          <p:cNvGraphicFramePr>
            <a:graphicFrameLocks noChangeAspect="1"/>
          </p:cNvGraphicFramePr>
          <p:nvPr/>
        </p:nvGraphicFramePr>
        <p:xfrm>
          <a:off x="817563" y="6149975"/>
          <a:ext cx="20002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63" name="Equation" r:id="rId56" imgW="799753" imgH="165028" progId="Equation.DSMT4">
                  <p:embed/>
                </p:oleObj>
              </mc:Choice>
              <mc:Fallback>
                <p:oleObj name="Equation" r:id="rId56" imgW="799753" imgH="165028" progId="Equation.DSMT4">
                  <p:embed/>
                  <p:pic>
                    <p:nvPicPr>
                      <p:cNvPr id="0" name="对象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6149975"/>
                        <a:ext cx="20002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" name="左大括号 204"/>
          <p:cNvSpPr/>
          <p:nvPr/>
        </p:nvSpPr>
        <p:spPr>
          <a:xfrm>
            <a:off x="395288" y="5281613"/>
            <a:ext cx="373062" cy="1143000"/>
          </a:xfrm>
          <a:prstGeom prst="leftBrace">
            <a:avLst>
              <a:gd name="adj1" fmla="val 30759"/>
              <a:gd name="adj2" fmla="val 50000"/>
            </a:avLst>
          </a:prstGeom>
          <a:noFill/>
          <a:ln w="38100" cap="flat" cmpd="sng" algn="ctr">
            <a:solidFill>
              <a:srgbClr val="0BD0D9"/>
            </a:solidFill>
            <a:prstDash val="solid"/>
          </a:ln>
          <a:effectLst>
            <a:outerShdw blurRad="57150" dist="38100" dir="5400000" algn="ctr" rotWithShape="0">
              <a:srgbClr val="0BD0D9">
                <a:shade val="9000"/>
                <a:satMod val="105000"/>
                <a:alpha val="48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kern="0">
              <a:solidFill>
                <a:srgbClr val="FF6600"/>
              </a:solidFill>
              <a:latin typeface="Perpetua"/>
              <a:ea typeface="宋体" panose="02010600030101010101" pitchFamily="2" charset="-122"/>
            </a:endParaRPr>
          </a:p>
        </p:txBody>
      </p:sp>
      <p:sp>
        <p:nvSpPr>
          <p:cNvPr id="206" name="矩形 205"/>
          <p:cNvSpPr>
            <a:spLocks noChangeArrowheads="1"/>
          </p:cNvSpPr>
          <p:nvPr/>
        </p:nvSpPr>
        <p:spPr bwMode="auto">
          <a:xfrm>
            <a:off x="5422900" y="188913"/>
            <a:ext cx="1303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已知条件</a:t>
            </a:r>
            <a:endParaRPr kumimoji="0" lang="zh-CN" altLang="en-US" sz="200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07" name="组合 206"/>
          <p:cNvGrpSpPr>
            <a:grpSpLocks/>
          </p:cNvGrpSpPr>
          <p:nvPr/>
        </p:nvGrpSpPr>
        <p:grpSpPr bwMode="auto">
          <a:xfrm>
            <a:off x="2897188" y="5681663"/>
            <a:ext cx="1943100" cy="449262"/>
            <a:chOff x="3197359" y="4646613"/>
            <a:chExt cx="1942966" cy="449262"/>
          </a:xfrm>
        </p:grpSpPr>
        <p:sp>
          <p:nvSpPr>
            <p:cNvPr id="208" name="矩形 207"/>
            <p:cNvSpPr/>
            <p:nvPr/>
          </p:nvSpPr>
          <p:spPr>
            <a:xfrm>
              <a:off x="3197359" y="4675188"/>
              <a:ext cx="1852484" cy="40005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000" kern="0" dirty="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Times New Roman" panose="02020603050405020304" pitchFamily="18" charset="0"/>
                </a:rPr>
                <a:t>解得</a:t>
              </a:r>
              <a:endParaRPr kumimoji="0" lang="zh-CN" altLang="en-US" sz="2000" kern="0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graphicFrame>
          <p:nvGraphicFramePr>
            <p:cNvPr id="17439" name="对象 208"/>
            <p:cNvGraphicFramePr>
              <a:graphicFrameLocks noChangeAspect="1"/>
            </p:cNvGraphicFramePr>
            <p:nvPr/>
          </p:nvGraphicFramePr>
          <p:xfrm>
            <a:off x="3838575" y="4646613"/>
            <a:ext cx="1301750" cy="449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64" name="Equation" r:id="rId58" imgW="520474" imgH="165028" progId="Equation.DSMT4">
                    <p:embed/>
                  </p:oleObj>
                </mc:Choice>
                <mc:Fallback>
                  <p:oleObj name="Equation" r:id="rId58" imgW="520474" imgH="165028" progId="Equation.DSMT4">
                    <p:embed/>
                    <p:pic>
                      <p:nvPicPr>
                        <p:cNvPr id="0" name="对象 2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8575" y="4646613"/>
                          <a:ext cx="1301750" cy="449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2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/>
      <p:bldP spid="202" grpId="0"/>
      <p:bldP spid="205" grpId="0" animBg="1"/>
      <p:bldP spid="20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50113" y="6556375"/>
            <a:ext cx="1905000" cy="457200"/>
          </a:xfrm>
        </p:spPr>
        <p:txBody>
          <a:bodyPr/>
          <a:lstStyle/>
          <a:p>
            <a:pPr>
              <a:defRPr/>
            </a:pPr>
            <a:fld id="{6D2F884C-A01B-4348-9C56-387BDB138D02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2" name="日期占位符 3"/>
          <p:cNvSpPr>
            <a:spLocks noGrp="1"/>
          </p:cNvSpPr>
          <p:nvPr>
            <p:ph type="dt" sz="quarter" idx="10"/>
          </p:nvPr>
        </p:nvSpPr>
        <p:spPr>
          <a:xfrm>
            <a:off x="336550" y="6591300"/>
            <a:ext cx="1905000" cy="457200"/>
          </a:xfrm>
        </p:spPr>
        <p:txBody>
          <a:bodyPr/>
          <a:lstStyle/>
          <a:p>
            <a:pPr>
              <a:defRPr/>
            </a:pPr>
            <a:fld id="{B05C6924-59F1-4DE7-B858-6D1F0656D12C}" type="datetime1">
              <a:rPr lang="zh-CN" altLang="en-US"/>
              <a:pPr>
                <a:defRPr/>
              </a:pPr>
              <a:t>2019/3/20</a:t>
            </a:fld>
            <a:endParaRPr lang="en-US" altLang="zh-CN" dirty="0"/>
          </a:p>
        </p:txBody>
      </p:sp>
      <p:grpSp>
        <p:nvGrpSpPr>
          <p:cNvPr id="86" name="组合 85"/>
          <p:cNvGrpSpPr>
            <a:grpSpLocks/>
          </p:cNvGrpSpPr>
          <p:nvPr/>
        </p:nvGrpSpPr>
        <p:grpSpPr bwMode="auto">
          <a:xfrm>
            <a:off x="104775" y="260350"/>
            <a:ext cx="6910388" cy="476250"/>
            <a:chOff x="511410" y="1152550"/>
            <a:chExt cx="6910387" cy="476250"/>
          </a:xfrm>
        </p:grpSpPr>
        <p:sp>
          <p:nvSpPr>
            <p:cNvPr id="87" name="矩形 86"/>
            <p:cNvSpPr/>
            <p:nvPr/>
          </p:nvSpPr>
          <p:spPr bwMode="auto">
            <a:xfrm>
              <a:off x="511410" y="1162075"/>
              <a:ext cx="6910387" cy="40163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000" b="1" kern="0" dirty="0">
                  <a:solidFill>
                    <a:srgbClr val="0000FF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Times New Roman" panose="02020603050405020304" pitchFamily="18" charset="0"/>
                </a:rPr>
                <a:t>【</a:t>
              </a:r>
              <a:r>
                <a:rPr kumimoji="0" lang="zh-CN" altLang="en-US" sz="2000" b="1" kern="0" dirty="0">
                  <a:solidFill>
                    <a:srgbClr val="0000FF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Times New Roman" panose="02020603050405020304" pitchFamily="18" charset="0"/>
                </a:rPr>
                <a:t>例 </a:t>
              </a:r>
              <a:r>
                <a:rPr kumimoji="0" lang="en-US" altLang="zh-CN" sz="2000" b="1" kern="0" dirty="0">
                  <a:solidFill>
                    <a:srgbClr val="0000FF"/>
                  </a:solidFill>
                  <a:latin typeface="Times New Roman" panose="02020603050405020304" pitchFamily="18" charset="0"/>
                  <a:ea typeface="华文细黑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kumimoji="0" lang="en-US" altLang="zh-CN" sz="2000" b="1" kern="0" dirty="0">
                  <a:solidFill>
                    <a:srgbClr val="0000FF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Times New Roman" panose="02020603050405020304" pitchFamily="18" charset="0"/>
                </a:rPr>
                <a:t>】</a:t>
              </a:r>
              <a:r>
                <a:rPr kumimoji="0" lang="zh-CN" altLang="en-US" sz="2000" kern="0" dirty="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Times New Roman" panose="02020603050405020304" pitchFamily="18" charset="0"/>
                </a:rPr>
                <a:t>确定       。</a:t>
              </a:r>
              <a:r>
                <a:rPr kumimoji="0" lang="en-US" altLang="zh-CN" sz="2000" kern="0" dirty="0">
                  <a:solidFill>
                    <a:srgbClr val="0000FF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Times New Roman" panose="02020603050405020304" pitchFamily="18" charset="0"/>
                </a:rPr>
                <a:t> </a:t>
              </a:r>
              <a:endParaRPr kumimoji="0" lang="zh-CN" altLang="en-US" sz="2000" kern="0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graphicFrame>
          <p:nvGraphicFramePr>
            <p:cNvPr id="18456" name="对象 58"/>
            <p:cNvGraphicFramePr>
              <a:graphicFrameLocks noChangeAspect="1"/>
            </p:cNvGraphicFramePr>
            <p:nvPr/>
          </p:nvGraphicFramePr>
          <p:xfrm>
            <a:off x="2112114" y="1152550"/>
            <a:ext cx="285750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62" name="Equation" r:id="rId4" imgW="114201" imgH="190335" progId="Equation.DSMT4">
                    <p:embed/>
                  </p:oleObj>
                </mc:Choice>
                <mc:Fallback>
                  <p:oleObj name="Equation" r:id="rId4" imgW="114201" imgH="190335" progId="Equation.DSMT4">
                    <p:embed/>
                    <p:pic>
                      <p:nvPicPr>
                        <p:cNvPr id="0" name="对象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114" y="1152550"/>
                          <a:ext cx="285750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9" name="对象 88"/>
          <p:cNvGraphicFramePr>
            <a:graphicFrameLocks noChangeAspect="1"/>
          </p:cNvGraphicFramePr>
          <p:nvPr/>
        </p:nvGraphicFramePr>
        <p:xfrm>
          <a:off x="2124075" y="404813"/>
          <a:ext cx="6894513" cy="218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3" name="Visio" r:id="rId6" imgW="2872645" imgH="910828" progId="Visio.Drawing.11">
                  <p:embed/>
                </p:oleObj>
              </mc:Choice>
              <mc:Fallback>
                <p:oleObj name="Visio" r:id="rId6" imgW="2872645" imgH="910828" progId="Visio.Drawing.11">
                  <p:embed/>
                  <p:pic>
                    <p:nvPicPr>
                      <p:cNvPr id="0" name="对象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04813"/>
                        <a:ext cx="6894513" cy="218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对象 89"/>
          <p:cNvGraphicFramePr>
            <a:graphicFrameLocks noChangeAspect="1"/>
          </p:cNvGraphicFramePr>
          <p:nvPr/>
        </p:nvGraphicFramePr>
        <p:xfrm>
          <a:off x="3127375" y="2949575"/>
          <a:ext cx="5908675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4" name="Visio" r:id="rId8" imgW="2461905" imgH="1079023" progId="Visio.Drawing.11">
                  <p:embed/>
                </p:oleObj>
              </mc:Choice>
              <mc:Fallback>
                <p:oleObj name="Visio" r:id="rId8" imgW="2461905" imgH="1079023" progId="Visio.Drawing.11">
                  <p:embed/>
                  <p:pic>
                    <p:nvPicPr>
                      <p:cNvPr id="0" name="对象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2949575"/>
                        <a:ext cx="5908675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1" name="图片 9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850" y="2971800"/>
            <a:ext cx="57785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450" y="3638550"/>
            <a:ext cx="5159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713" y="2971800"/>
            <a:ext cx="55245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图片 9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3638550"/>
            <a:ext cx="782637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图片 9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650" y="2968625"/>
            <a:ext cx="782638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图片 9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188" y="3638550"/>
            <a:ext cx="93345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图片 9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2960688"/>
            <a:ext cx="1049338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图片 9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13" y="3638550"/>
            <a:ext cx="12001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9" name="对象 98"/>
          <p:cNvGraphicFramePr>
            <a:graphicFrameLocks noChangeAspect="1"/>
          </p:cNvGraphicFramePr>
          <p:nvPr/>
        </p:nvGraphicFramePr>
        <p:xfrm>
          <a:off x="3559175" y="4300538"/>
          <a:ext cx="14319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5" name="Equation" r:id="rId18" imgW="596900" imgH="152400" progId="Equation.DSMT4">
                  <p:embed/>
                </p:oleObj>
              </mc:Choice>
              <mc:Fallback>
                <p:oleObj name="Equation" r:id="rId18" imgW="596900" imgH="152400" progId="Equation.DSMT4">
                  <p:embed/>
                  <p:pic>
                    <p:nvPicPr>
                      <p:cNvPr id="0" name="对象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5" y="4300538"/>
                        <a:ext cx="1431925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对象 99"/>
          <p:cNvGraphicFramePr>
            <a:graphicFrameLocks noChangeAspect="1"/>
          </p:cNvGraphicFramePr>
          <p:nvPr/>
        </p:nvGraphicFramePr>
        <p:xfrm>
          <a:off x="161925" y="2819400"/>
          <a:ext cx="2794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6" name="Equation" r:id="rId20" imgW="1269449" imgH="190417" progId="Equation.DSMT4">
                  <p:embed/>
                </p:oleObj>
              </mc:Choice>
              <mc:Fallback>
                <p:oleObj name="Equation" r:id="rId20" imgW="1269449" imgH="190417" progId="Equation.DSMT4">
                  <p:embed/>
                  <p:pic>
                    <p:nvPicPr>
                      <p:cNvPr id="0" name="对象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" y="2819400"/>
                        <a:ext cx="2794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矩形 100"/>
          <p:cNvSpPr>
            <a:spLocks noChangeArrowheads="1"/>
          </p:cNvSpPr>
          <p:nvPr/>
        </p:nvSpPr>
        <p:spPr bwMode="auto">
          <a:xfrm>
            <a:off x="133350" y="3913188"/>
            <a:ext cx="2668588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tabLst>
                <a:tab pos="9858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8583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8583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8583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8583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8583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8583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8583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8583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6600"/>
              </a:buClr>
              <a:buFontTx/>
              <a:buNone/>
            </a:pPr>
            <a:r>
              <a:rPr kumimoji="0" lang="zh-CN" altLang="en-US" sz="20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响应与激励的关系为</a:t>
            </a:r>
          </a:p>
        </p:txBody>
      </p:sp>
      <p:graphicFrame>
        <p:nvGraphicFramePr>
          <p:cNvPr id="102" name="对象 101"/>
          <p:cNvGraphicFramePr>
            <a:graphicFrameLocks noChangeAspect="1"/>
          </p:cNvGraphicFramePr>
          <p:nvPr/>
        </p:nvGraphicFramePr>
        <p:xfrm>
          <a:off x="296863" y="4321175"/>
          <a:ext cx="25971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7" name="Equation" r:id="rId22" imgW="1180588" imgH="355446" progId="Equation.DSMT4">
                  <p:embed/>
                </p:oleObj>
              </mc:Choice>
              <mc:Fallback>
                <p:oleObj name="Equation" r:id="rId22" imgW="1180588" imgH="355446" progId="Equation.DSMT4">
                  <p:embed/>
                  <p:pic>
                    <p:nvPicPr>
                      <p:cNvPr id="0" name="对象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4321175"/>
                        <a:ext cx="259715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对象 102"/>
          <p:cNvGraphicFramePr>
            <a:graphicFrameLocks noChangeAspect="1"/>
          </p:cNvGraphicFramePr>
          <p:nvPr/>
        </p:nvGraphicFramePr>
        <p:xfrm>
          <a:off x="395288" y="5805488"/>
          <a:ext cx="407828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8" name="Equation" r:id="rId24" imgW="1853396" imgH="355446" progId="Equation.DSMT4">
                  <p:embed/>
                </p:oleObj>
              </mc:Choice>
              <mc:Fallback>
                <p:oleObj name="Equation" r:id="rId24" imgW="1853396" imgH="355446" progId="Equation.DSMT4">
                  <p:embed/>
                  <p:pic>
                    <p:nvPicPr>
                      <p:cNvPr id="0" name="对象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805488"/>
                        <a:ext cx="4078287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矩形 103"/>
          <p:cNvSpPr>
            <a:spLocks noChangeArrowheads="1"/>
          </p:cNvSpPr>
          <p:nvPr/>
        </p:nvSpPr>
        <p:spPr bwMode="auto">
          <a:xfrm>
            <a:off x="298450" y="5589588"/>
            <a:ext cx="26670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tabLst>
                <a:tab pos="9858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8583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8583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8583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8583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8583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8583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8583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8583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6600"/>
              </a:buClr>
              <a:buFontTx/>
              <a:buNone/>
            </a:pPr>
            <a:r>
              <a:rPr kumimoji="0" lang="zh-CN" altLang="en-US" sz="20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因此</a:t>
            </a:r>
          </a:p>
        </p:txBody>
      </p:sp>
      <p:sp>
        <p:nvSpPr>
          <p:cNvPr id="105" name="矩形 104"/>
          <p:cNvSpPr>
            <a:spLocks noChangeArrowheads="1"/>
          </p:cNvSpPr>
          <p:nvPr/>
        </p:nvSpPr>
        <p:spPr bwMode="auto">
          <a:xfrm>
            <a:off x="107950" y="2298700"/>
            <a:ext cx="26670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tabLst>
                <a:tab pos="9858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8583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8583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8583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8583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8583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8583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8583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8583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6600"/>
              </a:buClr>
              <a:buFontTx/>
              <a:buNone/>
            </a:pPr>
            <a:r>
              <a:rPr kumimoji="0" lang="zh-CN" altLang="en-US" sz="20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由此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4" grpId="0"/>
      <p:bldP spid="10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15888"/>
            <a:ext cx="84582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4.2 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替代定理 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Substitution Theorem</a:t>
            </a:r>
            <a:endParaRPr lang="en-US" altLang="zh-CN" sz="2800" dirty="0" smtClean="0">
              <a:ea typeface="隶书" panose="02010509060101010101" pitchFamily="49" charset="-122"/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622300" y="1416050"/>
            <a:ext cx="78343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15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任意一个线性电路，其中第</a:t>
            </a:r>
            <a:r>
              <a:rPr lang="en-US" altLang="zh-CN" sz="2400" b="1" i="1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条支路的电压已知为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（电流为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），那么就可以用一个电压等于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的理想电压源（电流等于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的独立电流源）来替代该支路，替代前后电路中各处电压和电流均保持不变。</a:t>
            </a: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381000" y="879475"/>
            <a:ext cx="19891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r>
              <a:rPr lang="zh-CN" altLang="en-US" sz="2800" b="1">
                <a:solidFill>
                  <a:srgbClr val="3333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替代</a:t>
            </a:r>
            <a:r>
              <a:rPr lang="zh-CN" altLang="zh-CN" sz="2800" b="1">
                <a:solidFill>
                  <a:srgbClr val="3333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定理</a:t>
            </a:r>
            <a:r>
              <a:rPr lang="zh-CN" altLang="en-US" sz="2800" b="1">
                <a:solidFill>
                  <a:srgbClr val="3333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</a:p>
        </p:txBody>
      </p:sp>
      <p:grpSp>
        <p:nvGrpSpPr>
          <p:cNvPr id="21" name="Group 5"/>
          <p:cNvGrpSpPr>
            <a:grpSpLocks/>
          </p:cNvGrpSpPr>
          <p:nvPr/>
        </p:nvGrpSpPr>
        <p:grpSpPr bwMode="auto">
          <a:xfrm>
            <a:off x="835025" y="3194050"/>
            <a:ext cx="1752600" cy="1981200"/>
            <a:chOff x="576" y="2016"/>
            <a:chExt cx="1104" cy="1248"/>
          </a:xfrm>
        </p:grpSpPr>
        <p:sp>
          <p:nvSpPr>
            <p:cNvPr id="20505" name="Rectangle 6"/>
            <p:cNvSpPr>
              <a:spLocks noChangeArrowheads="1"/>
            </p:cNvSpPr>
            <p:nvPr/>
          </p:nvSpPr>
          <p:spPr bwMode="auto">
            <a:xfrm>
              <a:off x="1392" y="2640"/>
              <a:ext cx="288" cy="480"/>
            </a:xfrm>
            <a:prstGeom prst="rect">
              <a:avLst/>
            </a:prstGeom>
            <a:solidFill>
              <a:srgbClr val="99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506" name="Rectangle 7"/>
            <p:cNvSpPr>
              <a:spLocks noChangeArrowheads="1"/>
            </p:cNvSpPr>
            <p:nvPr/>
          </p:nvSpPr>
          <p:spPr bwMode="auto">
            <a:xfrm>
              <a:off x="576" y="2400"/>
              <a:ext cx="432" cy="864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507" name="Text Box 8"/>
            <p:cNvSpPr txBox="1">
              <a:spLocks noChangeArrowheads="1"/>
            </p:cNvSpPr>
            <p:nvPr/>
          </p:nvSpPr>
          <p:spPr bwMode="auto">
            <a:xfrm>
              <a:off x="624" y="2592"/>
              <a:ext cx="28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600" b="1"/>
                <a:t>A</a:t>
              </a:r>
            </a:p>
          </p:txBody>
        </p:sp>
        <p:grpSp>
          <p:nvGrpSpPr>
            <p:cNvPr id="20508" name="Group 9"/>
            <p:cNvGrpSpPr>
              <a:grpSpLocks/>
            </p:cNvGrpSpPr>
            <p:nvPr/>
          </p:nvGrpSpPr>
          <p:grpSpPr bwMode="auto">
            <a:xfrm>
              <a:off x="1008" y="2496"/>
              <a:ext cx="528" cy="144"/>
              <a:chOff x="1008" y="2400"/>
              <a:chExt cx="528" cy="144"/>
            </a:xfrm>
          </p:grpSpPr>
          <p:sp>
            <p:nvSpPr>
              <p:cNvPr id="20518" name="Line 10"/>
              <p:cNvSpPr>
                <a:spLocks noChangeShapeType="1"/>
              </p:cNvSpPr>
              <p:nvPr/>
            </p:nvSpPr>
            <p:spPr bwMode="auto">
              <a:xfrm>
                <a:off x="1008" y="2400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9" name="Line 11"/>
              <p:cNvSpPr>
                <a:spLocks noChangeShapeType="1"/>
              </p:cNvSpPr>
              <p:nvPr/>
            </p:nvSpPr>
            <p:spPr bwMode="auto">
              <a:xfrm>
                <a:off x="1536" y="240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509" name="Group 12"/>
            <p:cNvGrpSpPr>
              <a:grpSpLocks/>
            </p:cNvGrpSpPr>
            <p:nvPr/>
          </p:nvGrpSpPr>
          <p:grpSpPr bwMode="auto">
            <a:xfrm>
              <a:off x="1008" y="3120"/>
              <a:ext cx="528" cy="96"/>
              <a:chOff x="1008" y="3024"/>
              <a:chExt cx="480" cy="96"/>
            </a:xfrm>
          </p:grpSpPr>
          <p:sp>
            <p:nvSpPr>
              <p:cNvPr id="20516" name="Line 13"/>
              <p:cNvSpPr>
                <a:spLocks noChangeShapeType="1"/>
              </p:cNvSpPr>
              <p:nvPr/>
            </p:nvSpPr>
            <p:spPr bwMode="auto">
              <a:xfrm>
                <a:off x="1008" y="3120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7" name="Line 14"/>
              <p:cNvSpPr>
                <a:spLocks noChangeShapeType="1"/>
              </p:cNvSpPr>
              <p:nvPr/>
            </p:nvSpPr>
            <p:spPr bwMode="auto">
              <a:xfrm flipV="1">
                <a:off x="1488" y="3024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10" name="Line 15"/>
            <p:cNvSpPr>
              <a:spLocks noChangeShapeType="1"/>
            </p:cNvSpPr>
            <p:nvPr/>
          </p:nvSpPr>
          <p:spPr bwMode="auto">
            <a:xfrm>
              <a:off x="1248" y="240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1" name="Text Box 16"/>
            <p:cNvSpPr txBox="1">
              <a:spLocks noChangeArrowheads="1"/>
            </p:cNvSpPr>
            <p:nvPr/>
          </p:nvSpPr>
          <p:spPr bwMode="auto">
            <a:xfrm>
              <a:off x="1248" y="2016"/>
              <a:ext cx="3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/>
                <a:t>i</a:t>
              </a:r>
              <a:r>
                <a:rPr lang="en-US" altLang="zh-CN" sz="3200" b="1" i="1" baseline="-25000"/>
                <a:t>k</a:t>
              </a:r>
              <a:endParaRPr lang="en-US" altLang="zh-CN" b="1"/>
            </a:p>
          </p:txBody>
        </p:sp>
        <p:sp>
          <p:nvSpPr>
            <p:cNvPr id="20512" name="Text Box 17"/>
            <p:cNvSpPr txBox="1">
              <a:spLocks noChangeArrowheads="1"/>
            </p:cNvSpPr>
            <p:nvPr/>
          </p:nvSpPr>
          <p:spPr bwMode="auto">
            <a:xfrm>
              <a:off x="1056" y="2496"/>
              <a:ext cx="1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</p:txBody>
        </p:sp>
        <p:sp>
          <p:nvSpPr>
            <p:cNvPr id="20513" name="Text Box 18"/>
            <p:cNvSpPr txBox="1">
              <a:spLocks noChangeArrowheads="1"/>
            </p:cNvSpPr>
            <p:nvPr/>
          </p:nvSpPr>
          <p:spPr bwMode="auto">
            <a:xfrm>
              <a:off x="1056" y="288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–</a:t>
              </a:r>
            </a:p>
          </p:txBody>
        </p:sp>
        <p:sp>
          <p:nvSpPr>
            <p:cNvPr id="20514" name="Text Box 19"/>
            <p:cNvSpPr txBox="1">
              <a:spLocks noChangeArrowheads="1"/>
            </p:cNvSpPr>
            <p:nvPr/>
          </p:nvSpPr>
          <p:spPr bwMode="auto">
            <a:xfrm>
              <a:off x="1046" y="2640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/>
                <a:t>u</a:t>
              </a:r>
              <a:r>
                <a:rPr lang="en-US" altLang="zh-CN" b="1" i="1" baseline="-25000"/>
                <a:t>k</a:t>
              </a:r>
              <a:endParaRPr lang="en-US" altLang="zh-CN" b="1"/>
            </a:p>
          </p:txBody>
        </p:sp>
        <p:sp>
          <p:nvSpPr>
            <p:cNvPr id="20515" name="Text Box 20"/>
            <p:cNvSpPr txBox="1">
              <a:spLocks noChangeArrowheads="1"/>
            </p:cNvSpPr>
            <p:nvPr/>
          </p:nvSpPr>
          <p:spPr bwMode="auto">
            <a:xfrm>
              <a:off x="1392" y="2640"/>
              <a:ext cx="240" cy="472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en-US" b="1"/>
                <a:t>支</a:t>
              </a:r>
            </a:p>
            <a:p>
              <a:pPr algn="just">
                <a:lnSpc>
                  <a:spcPct val="80000"/>
                </a:lnSpc>
              </a:pPr>
              <a:r>
                <a:rPr lang="zh-CN" altLang="en-US" b="1"/>
                <a:t>路</a:t>
              </a:r>
            </a:p>
            <a:p>
              <a:pPr algn="just">
                <a:lnSpc>
                  <a:spcPct val="80000"/>
                </a:lnSpc>
              </a:pPr>
              <a:r>
                <a:rPr lang="zh-CN" altLang="en-US" b="1"/>
                <a:t> </a:t>
              </a:r>
              <a:r>
                <a:rPr lang="en-US" altLang="zh-CN" b="1" i="1"/>
                <a:t>k</a:t>
              </a:r>
              <a:r>
                <a:rPr lang="en-US" altLang="zh-CN" b="1"/>
                <a:t>      </a:t>
              </a:r>
            </a:p>
          </p:txBody>
        </p:sp>
      </p:grpSp>
      <p:sp>
        <p:nvSpPr>
          <p:cNvPr id="37" name="AutoShape 21"/>
          <p:cNvSpPr>
            <a:spLocks noChangeArrowheads="1"/>
          </p:cNvSpPr>
          <p:nvPr/>
        </p:nvSpPr>
        <p:spPr bwMode="auto">
          <a:xfrm rot="-1119370">
            <a:off x="2903538" y="3973513"/>
            <a:ext cx="592137" cy="220662"/>
          </a:xfrm>
          <a:prstGeom prst="rightArrow">
            <a:avLst>
              <a:gd name="adj1" fmla="val 50000"/>
              <a:gd name="adj2" fmla="val 67086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38" name="AutoShape 22"/>
          <p:cNvSpPr>
            <a:spLocks noChangeArrowheads="1"/>
          </p:cNvSpPr>
          <p:nvPr/>
        </p:nvSpPr>
        <p:spPr bwMode="auto">
          <a:xfrm rot="1671632">
            <a:off x="2903538" y="4740275"/>
            <a:ext cx="530225" cy="193675"/>
          </a:xfrm>
          <a:prstGeom prst="rightArrow">
            <a:avLst>
              <a:gd name="adj1" fmla="val 50000"/>
              <a:gd name="adj2" fmla="val 68443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endParaRPr lang="zh-CN" altLang="en-US"/>
          </a:p>
        </p:txBody>
      </p:sp>
      <p:grpSp>
        <p:nvGrpSpPr>
          <p:cNvPr id="39" name="Group 23"/>
          <p:cNvGrpSpPr>
            <a:grpSpLocks/>
          </p:cNvGrpSpPr>
          <p:nvPr/>
        </p:nvGrpSpPr>
        <p:grpSpPr bwMode="auto">
          <a:xfrm>
            <a:off x="3778250" y="3168650"/>
            <a:ext cx="2149475" cy="1371600"/>
            <a:chOff x="2016" y="468"/>
            <a:chExt cx="1354" cy="864"/>
          </a:xfrm>
        </p:grpSpPr>
        <p:sp>
          <p:nvSpPr>
            <p:cNvPr id="20497" name="Rectangle 24"/>
            <p:cNvSpPr>
              <a:spLocks noChangeArrowheads="1"/>
            </p:cNvSpPr>
            <p:nvPr/>
          </p:nvSpPr>
          <p:spPr bwMode="auto">
            <a:xfrm>
              <a:off x="2016" y="468"/>
              <a:ext cx="432" cy="864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498" name="Rectangle 25"/>
            <p:cNvSpPr>
              <a:spLocks noChangeArrowheads="1"/>
            </p:cNvSpPr>
            <p:nvPr/>
          </p:nvSpPr>
          <p:spPr bwMode="auto">
            <a:xfrm>
              <a:off x="2448" y="612"/>
              <a:ext cx="432" cy="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499" name="Text Box 26"/>
            <p:cNvSpPr txBox="1">
              <a:spLocks noChangeArrowheads="1"/>
            </p:cNvSpPr>
            <p:nvPr/>
          </p:nvSpPr>
          <p:spPr bwMode="auto">
            <a:xfrm>
              <a:off x="2064" y="660"/>
              <a:ext cx="28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600" b="1"/>
                <a:t>A</a:t>
              </a:r>
            </a:p>
          </p:txBody>
        </p:sp>
        <p:sp>
          <p:nvSpPr>
            <p:cNvPr id="20500" name="Oval 27"/>
            <p:cNvSpPr>
              <a:spLocks noChangeArrowheads="1"/>
            </p:cNvSpPr>
            <p:nvPr/>
          </p:nvSpPr>
          <p:spPr bwMode="auto">
            <a:xfrm>
              <a:off x="2736" y="804"/>
              <a:ext cx="288" cy="288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20501" name="AutoShape 28"/>
            <p:cNvCxnSpPr>
              <a:cxnSpLocks noChangeShapeType="1"/>
              <a:stCxn id="20500" idx="0"/>
              <a:endCxn id="20500" idx="4"/>
            </p:cNvCxnSpPr>
            <p:nvPr/>
          </p:nvCxnSpPr>
          <p:spPr bwMode="auto">
            <a:xfrm>
              <a:off x="2880" y="794"/>
              <a:ext cx="0" cy="30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02" name="Text Box 29"/>
            <p:cNvSpPr txBox="1">
              <a:spLocks noChangeArrowheads="1"/>
            </p:cNvSpPr>
            <p:nvPr/>
          </p:nvSpPr>
          <p:spPr bwMode="auto">
            <a:xfrm>
              <a:off x="2870" y="564"/>
              <a:ext cx="1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</p:txBody>
        </p:sp>
        <p:sp>
          <p:nvSpPr>
            <p:cNvPr id="20503" name="Text Box 30"/>
            <p:cNvSpPr txBox="1">
              <a:spLocks noChangeArrowheads="1"/>
            </p:cNvSpPr>
            <p:nvPr/>
          </p:nvSpPr>
          <p:spPr bwMode="auto">
            <a:xfrm>
              <a:off x="2880" y="99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–</a:t>
              </a:r>
            </a:p>
          </p:txBody>
        </p:sp>
        <p:sp>
          <p:nvSpPr>
            <p:cNvPr id="20504" name="Text Box 31"/>
            <p:cNvSpPr txBox="1">
              <a:spLocks noChangeArrowheads="1"/>
            </p:cNvSpPr>
            <p:nvPr/>
          </p:nvSpPr>
          <p:spPr bwMode="auto">
            <a:xfrm>
              <a:off x="3024" y="756"/>
              <a:ext cx="34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 i="1"/>
                <a:t>u</a:t>
              </a:r>
              <a:r>
                <a:rPr lang="en-US" altLang="zh-CN" sz="3200" b="1" i="1" baseline="-25000"/>
                <a:t>k</a:t>
              </a:r>
              <a:endParaRPr lang="en-US" altLang="zh-CN" b="1"/>
            </a:p>
          </p:txBody>
        </p:sp>
      </p:grpSp>
      <p:grpSp>
        <p:nvGrpSpPr>
          <p:cNvPr id="48" name="Group 32"/>
          <p:cNvGrpSpPr>
            <a:grpSpLocks/>
          </p:cNvGrpSpPr>
          <p:nvPr/>
        </p:nvGrpSpPr>
        <p:grpSpPr bwMode="auto">
          <a:xfrm>
            <a:off x="3779838" y="4732338"/>
            <a:ext cx="2362200" cy="1371600"/>
            <a:chOff x="3936" y="456"/>
            <a:chExt cx="1488" cy="864"/>
          </a:xfrm>
        </p:grpSpPr>
        <p:sp>
          <p:nvSpPr>
            <p:cNvPr id="20490" name="Text Box 33"/>
            <p:cNvSpPr txBox="1">
              <a:spLocks noChangeArrowheads="1"/>
            </p:cNvSpPr>
            <p:nvPr/>
          </p:nvSpPr>
          <p:spPr bwMode="auto">
            <a:xfrm>
              <a:off x="5030" y="715"/>
              <a:ext cx="39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 i="1"/>
                <a:t>i</a:t>
              </a:r>
              <a:r>
                <a:rPr lang="en-US" altLang="zh-CN" sz="3200" b="1" i="1" baseline="-25000"/>
                <a:t>k</a:t>
              </a:r>
              <a:endParaRPr lang="en-US" altLang="zh-CN" sz="3200" b="1" baseline="-25000"/>
            </a:p>
          </p:txBody>
        </p:sp>
        <p:sp>
          <p:nvSpPr>
            <p:cNvPr id="20491" name="Rectangle 34"/>
            <p:cNvSpPr>
              <a:spLocks noChangeArrowheads="1"/>
            </p:cNvSpPr>
            <p:nvPr/>
          </p:nvSpPr>
          <p:spPr bwMode="auto">
            <a:xfrm>
              <a:off x="3936" y="456"/>
              <a:ext cx="432" cy="864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492" name="Rectangle 35"/>
            <p:cNvSpPr>
              <a:spLocks noChangeArrowheads="1"/>
            </p:cNvSpPr>
            <p:nvPr/>
          </p:nvSpPr>
          <p:spPr bwMode="auto">
            <a:xfrm>
              <a:off x="4368" y="600"/>
              <a:ext cx="432" cy="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493" name="Oval 36"/>
            <p:cNvSpPr>
              <a:spLocks noChangeArrowheads="1"/>
            </p:cNvSpPr>
            <p:nvPr/>
          </p:nvSpPr>
          <p:spPr bwMode="auto">
            <a:xfrm>
              <a:off x="4656" y="792"/>
              <a:ext cx="288" cy="288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20494" name="AutoShape 37"/>
            <p:cNvCxnSpPr>
              <a:cxnSpLocks noChangeShapeType="1"/>
              <a:stCxn id="20493" idx="2"/>
              <a:endCxn id="20493" idx="6"/>
            </p:cNvCxnSpPr>
            <p:nvPr/>
          </p:nvCxnSpPr>
          <p:spPr bwMode="auto">
            <a:xfrm>
              <a:off x="4646" y="936"/>
              <a:ext cx="30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495" name="Line 38"/>
            <p:cNvSpPr>
              <a:spLocks noChangeShapeType="1"/>
            </p:cNvSpPr>
            <p:nvPr/>
          </p:nvSpPr>
          <p:spPr bwMode="auto">
            <a:xfrm>
              <a:off x="4992" y="79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6" name="Text Box 39"/>
            <p:cNvSpPr txBox="1">
              <a:spLocks noChangeArrowheads="1"/>
            </p:cNvSpPr>
            <p:nvPr/>
          </p:nvSpPr>
          <p:spPr bwMode="auto">
            <a:xfrm>
              <a:off x="3984" y="648"/>
              <a:ext cx="3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600" b="1"/>
                <a:t>A</a:t>
              </a:r>
              <a:endParaRPr lang="en-US" altLang="zh-CN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02A02AA-0F8A-4D5D-99D6-C5DCCA7ED7A4}" type="datetime1">
              <a:rPr lang="zh-CN" altLang="en-US"/>
              <a:pPr>
                <a:defRPr/>
              </a:pPr>
              <a:t>2019/3/20</a:t>
            </a:fld>
            <a:endParaRPr lang="en-US" altLang="zh-CN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6EA61F-8268-4154-BBD4-683A6B5A1B69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15888"/>
            <a:ext cx="84582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4.2 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替代定理 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Substitution Theorem</a:t>
            </a:r>
            <a:endParaRPr lang="en-US" altLang="zh-CN" sz="2800" dirty="0" smtClean="0">
              <a:ea typeface="隶书" panose="02010509060101010101" pitchFamily="49" charset="-122"/>
            </a:endParaRPr>
          </a:p>
        </p:txBody>
      </p:sp>
      <p:graphicFrame>
        <p:nvGraphicFramePr>
          <p:cNvPr id="182757" name="Object 485"/>
          <p:cNvGraphicFramePr>
            <a:graphicFrameLocks noChangeAspect="1"/>
          </p:cNvGraphicFramePr>
          <p:nvPr/>
        </p:nvGraphicFramePr>
        <p:xfrm>
          <a:off x="228600" y="903288"/>
          <a:ext cx="2562225" cy="191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6" name="VISIO" r:id="rId3" imgW="1284732" imgH="957072" progId="Visio.Drawing.5">
                  <p:embed/>
                </p:oleObj>
              </mc:Choice>
              <mc:Fallback>
                <p:oleObj name="VISIO" r:id="rId3" imgW="1284732" imgH="957072" progId="Visio.Drawing.5">
                  <p:embed/>
                  <p:pic>
                    <p:nvPicPr>
                      <p:cNvPr id="0" name="Object 4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903288"/>
                        <a:ext cx="2562225" cy="191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758" name="Object 486"/>
          <p:cNvGraphicFramePr>
            <a:graphicFrameLocks noChangeAspect="1"/>
          </p:cNvGraphicFramePr>
          <p:nvPr/>
        </p:nvGraphicFramePr>
        <p:xfrm>
          <a:off x="3276600" y="838200"/>
          <a:ext cx="2741613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7" name="VISIO" r:id="rId5" imgW="1374648" imgH="972312" progId="Visio.Drawing.5">
                  <p:embed/>
                </p:oleObj>
              </mc:Choice>
              <mc:Fallback>
                <p:oleObj name="VISIO" r:id="rId5" imgW="1374648" imgH="972312" progId="Visio.Drawing.5">
                  <p:embed/>
                  <p:pic>
                    <p:nvPicPr>
                      <p:cNvPr id="0" name="Object 4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838200"/>
                        <a:ext cx="2741613" cy="194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759" name="Object 487"/>
          <p:cNvGraphicFramePr>
            <a:graphicFrameLocks noChangeAspect="1"/>
          </p:cNvGraphicFramePr>
          <p:nvPr/>
        </p:nvGraphicFramePr>
        <p:xfrm>
          <a:off x="6324600" y="762000"/>
          <a:ext cx="2681288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8" name="VISIO" r:id="rId7" imgW="1341931" imgH="985909" progId="Visio.Drawing.5">
                  <p:embed/>
                </p:oleObj>
              </mc:Choice>
              <mc:Fallback>
                <p:oleObj name="VISIO" r:id="rId7" imgW="1341931" imgH="985909" progId="Visio.Drawing.5">
                  <p:embed/>
                  <p:pic>
                    <p:nvPicPr>
                      <p:cNvPr id="0" name="Object 4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762000"/>
                        <a:ext cx="2681288" cy="197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760" name="Object 488"/>
          <p:cNvGraphicFramePr>
            <a:graphicFrameLocks noChangeAspect="1"/>
          </p:cNvGraphicFramePr>
          <p:nvPr/>
        </p:nvGraphicFramePr>
        <p:xfrm>
          <a:off x="2374900" y="2590800"/>
          <a:ext cx="9144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9" name="Equation" r:id="rId9" imgW="457002" imgH="406224" progId="Equation.3">
                  <p:embed/>
                </p:oleObj>
              </mc:Choice>
              <mc:Fallback>
                <p:oleObj name="Equation" r:id="rId9" imgW="457002" imgH="406224" progId="Equation.3">
                  <p:embed/>
                  <p:pic>
                    <p:nvPicPr>
                      <p:cNvPr id="0" name="Object 4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2590800"/>
                        <a:ext cx="9144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765" name="Object 493"/>
          <p:cNvGraphicFramePr>
            <a:graphicFrameLocks noChangeAspect="1"/>
          </p:cNvGraphicFramePr>
          <p:nvPr/>
        </p:nvGraphicFramePr>
        <p:xfrm>
          <a:off x="609600" y="3886200"/>
          <a:ext cx="2227263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0" name="Visio" r:id="rId11" imgW="1883969" imgH="1490167" progId="Visio.Drawing.11">
                  <p:embed/>
                </p:oleObj>
              </mc:Choice>
              <mc:Fallback>
                <p:oleObj name="Visio" r:id="rId11" imgW="1883969" imgH="1490167" progId="Visio.Drawing.11">
                  <p:embed/>
                  <p:pic>
                    <p:nvPicPr>
                      <p:cNvPr id="0" name="Object 4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86200"/>
                        <a:ext cx="2227263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766" name="Object 494"/>
          <p:cNvGraphicFramePr>
            <a:graphicFrameLocks noChangeAspect="1"/>
          </p:cNvGraphicFramePr>
          <p:nvPr/>
        </p:nvGraphicFramePr>
        <p:xfrm>
          <a:off x="6770688" y="3124200"/>
          <a:ext cx="2068512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1" name="Visio" r:id="rId13" imgW="1752905" imgH="1490167" progId="Visio.Drawing.11">
                  <p:embed/>
                </p:oleObj>
              </mc:Choice>
              <mc:Fallback>
                <p:oleObj name="Visio" r:id="rId13" imgW="1752905" imgH="1490167" progId="Visio.Drawing.11">
                  <p:embed/>
                  <p:pic>
                    <p:nvPicPr>
                      <p:cNvPr id="0" name="Object 4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0688" y="3124200"/>
                        <a:ext cx="2068512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767" name="Object 495"/>
          <p:cNvGraphicFramePr>
            <a:graphicFrameLocks noChangeAspect="1"/>
          </p:cNvGraphicFramePr>
          <p:nvPr/>
        </p:nvGraphicFramePr>
        <p:xfrm>
          <a:off x="6781800" y="4953000"/>
          <a:ext cx="2239963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2" name="VISIO" r:id="rId15" imgW="1872996" imgH="1458468" progId="Visio.Drawing.5">
                  <p:embed/>
                </p:oleObj>
              </mc:Choice>
              <mc:Fallback>
                <p:oleObj name="VISIO" r:id="rId15" imgW="1872996" imgH="1458468" progId="Visio.Drawing.5">
                  <p:embed/>
                  <p:pic>
                    <p:nvPicPr>
                      <p:cNvPr id="0" name="Object 4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953000"/>
                        <a:ext cx="2239963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769" name="Object 497"/>
          <p:cNvGraphicFramePr>
            <a:graphicFrameLocks noChangeAspect="1"/>
          </p:cNvGraphicFramePr>
          <p:nvPr/>
        </p:nvGraphicFramePr>
        <p:xfrm>
          <a:off x="3352800" y="3276600"/>
          <a:ext cx="3176588" cy="265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3" name="Visio" r:id="rId17" imgW="1962302" imgH="1648054" progId="Visio.Drawing.11">
                  <p:embed/>
                </p:oleObj>
              </mc:Choice>
              <mc:Fallback>
                <p:oleObj name="Visio" r:id="rId17" imgW="1962302" imgH="1648054" progId="Visio.Drawing.11">
                  <p:embed/>
                  <p:pic>
                    <p:nvPicPr>
                      <p:cNvPr id="0" name="Object 4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276600"/>
                        <a:ext cx="3176588" cy="265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770" name="Object 498"/>
          <p:cNvGraphicFramePr>
            <a:graphicFrameLocks noChangeAspect="1"/>
          </p:cNvGraphicFramePr>
          <p:nvPr/>
        </p:nvGraphicFramePr>
        <p:xfrm>
          <a:off x="4927600" y="3505200"/>
          <a:ext cx="101917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4" name="VISIO" r:id="rId19" imgW="573592" imgH="925050" progId="Visio.Drawing.5">
                  <p:embed/>
                </p:oleObj>
              </mc:Choice>
              <mc:Fallback>
                <p:oleObj name="VISIO" r:id="rId19" imgW="573592" imgH="925050" progId="Visio.Drawing.5">
                  <p:embed/>
                  <p:pic>
                    <p:nvPicPr>
                      <p:cNvPr id="0" name="Object 4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3505200"/>
                        <a:ext cx="1019175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771" name="Rectangle 499"/>
          <p:cNvSpPr>
            <a:spLocks noChangeArrowheads="1"/>
          </p:cNvSpPr>
          <p:nvPr/>
        </p:nvSpPr>
        <p:spPr bwMode="auto">
          <a:xfrm>
            <a:off x="2743200" y="4343400"/>
            <a:ext cx="7445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4400" b="1">
                <a:solidFill>
                  <a:schemeClr val="hlink"/>
                </a:solidFill>
                <a:ea typeface="隶书" panose="02010509060101010101" pitchFamily="49" charset="-122"/>
              </a:rPr>
              <a:t>→</a:t>
            </a:r>
          </a:p>
        </p:txBody>
      </p:sp>
      <p:sp>
        <p:nvSpPr>
          <p:cNvPr id="182772" name="Rectangle 500"/>
          <p:cNvSpPr>
            <a:spLocks noChangeArrowheads="1"/>
          </p:cNvSpPr>
          <p:nvPr/>
        </p:nvSpPr>
        <p:spPr bwMode="auto">
          <a:xfrm>
            <a:off x="6189663" y="3657600"/>
            <a:ext cx="7445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4400" b="1">
                <a:solidFill>
                  <a:schemeClr val="hlink"/>
                </a:solidFill>
                <a:ea typeface="隶书" panose="02010509060101010101" pitchFamily="49" charset="-122"/>
              </a:rPr>
              <a:t>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8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8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82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82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771" grpId="0" autoUpdateAnimBg="0"/>
      <p:bldP spid="18277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04AD989-785B-4681-9F14-B0EF9BD80E59}" type="datetime1">
              <a:rPr lang="zh-CN" altLang="en-US"/>
              <a:pPr>
                <a:defRPr/>
              </a:pPr>
              <a:t>2019/3/20</a:t>
            </a:fld>
            <a:endParaRPr lang="en-US" altLang="zh-CN"/>
          </a:p>
        </p:txBody>
      </p:sp>
      <p:sp>
        <p:nvSpPr>
          <p:cNvPr id="1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75F692-7F06-4D38-95D9-E3177B778B0A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22533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88913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zh-CN" sz="2800" smtClean="0">
                <a:solidFill>
                  <a:schemeClr val="hlink"/>
                </a:solidFill>
                <a:ea typeface="隶书" panose="02010509060101010101" pitchFamily="49" charset="-122"/>
              </a:rPr>
              <a:t>2.</a:t>
            </a:r>
            <a:r>
              <a:rPr lang="zh-CN" altLang="en-US" sz="2800" smtClean="0">
                <a:solidFill>
                  <a:schemeClr val="hlink"/>
                </a:solidFill>
                <a:ea typeface="隶书" panose="02010509060101010101" pitchFamily="49" charset="-122"/>
              </a:rPr>
              <a:t>定理应用 </a:t>
            </a:r>
            <a:r>
              <a:rPr lang="en-US" altLang="zh-CN" sz="2800" smtClean="0">
                <a:solidFill>
                  <a:schemeClr val="hlink"/>
                </a:solidFill>
                <a:ea typeface="隶书" panose="02010509060101010101" pitchFamily="49" charset="-122"/>
              </a:rPr>
              <a:t>Applications</a:t>
            </a:r>
          </a:p>
        </p:txBody>
      </p:sp>
      <p:sp>
        <p:nvSpPr>
          <p:cNvPr id="195610" name="Rectangle 26"/>
          <p:cNvSpPr>
            <a:spLocks noChangeArrowheads="1"/>
          </p:cNvSpPr>
          <p:nvPr/>
        </p:nvSpPr>
        <p:spPr bwMode="auto">
          <a:xfrm>
            <a:off x="228600" y="34417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ea typeface="华文楷体" panose="02010600040101010101" pitchFamily="2" charset="-122"/>
              </a:rPr>
              <a:t>Assume</a:t>
            </a:r>
            <a:r>
              <a:rPr lang="en-US" altLang="zh-CN" i="1">
                <a:ea typeface="华文楷体" panose="02010600040101010101" pitchFamily="2" charset="-122"/>
              </a:rPr>
              <a:t> i</a:t>
            </a:r>
            <a:r>
              <a:rPr lang="en-US" altLang="zh-CN" baseline="-25000">
                <a:ea typeface="华文楷体" panose="02010600040101010101" pitchFamily="2" charset="-122"/>
              </a:rPr>
              <a:t>x</a:t>
            </a:r>
            <a:r>
              <a:rPr lang="en-US" altLang="zh-CN">
                <a:ea typeface="华文楷体" panose="02010600040101010101" pitchFamily="2" charset="-122"/>
              </a:rPr>
              <a:t> =1/8 A. Find the </a:t>
            </a:r>
            <a:r>
              <a:rPr lang="en-US" altLang="zh-CN" i="1">
                <a:ea typeface="华文楷体" panose="02010600040101010101" pitchFamily="2" charset="-122"/>
              </a:rPr>
              <a:t>R</a:t>
            </a:r>
            <a:r>
              <a:rPr lang="en-US" altLang="zh-CN" baseline="-25000">
                <a:ea typeface="华文楷体" panose="02010600040101010101" pitchFamily="2" charset="-122"/>
              </a:rPr>
              <a:t>x</a:t>
            </a:r>
            <a:r>
              <a:rPr lang="en-US" altLang="zh-CN">
                <a:ea typeface="华文楷体" panose="02010600040101010101" pitchFamily="2" charset="-122"/>
              </a:rPr>
              <a:t>.</a:t>
            </a:r>
          </a:p>
        </p:txBody>
      </p:sp>
      <p:graphicFrame>
        <p:nvGraphicFramePr>
          <p:cNvPr id="195627" name="Object 43"/>
          <p:cNvGraphicFramePr>
            <a:graphicFrameLocks noChangeAspect="1"/>
          </p:cNvGraphicFramePr>
          <p:nvPr/>
        </p:nvGraphicFramePr>
        <p:xfrm>
          <a:off x="609600" y="1003300"/>
          <a:ext cx="3179763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5" name="Flash Movie" r:id="rId3" imgW="2650320" imgH="1454760" progId="Flash.Movie">
                  <p:embed/>
                </p:oleObj>
              </mc:Choice>
              <mc:Fallback>
                <p:oleObj name="Flash Movie" r:id="rId3" imgW="2650320" imgH="1454760" progId="Flash.Movie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03300"/>
                        <a:ext cx="3179763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628" name="Object 44"/>
          <p:cNvGraphicFramePr>
            <a:graphicFrameLocks noChangeAspect="1"/>
          </p:cNvGraphicFramePr>
          <p:nvPr/>
        </p:nvGraphicFramePr>
        <p:xfrm>
          <a:off x="4114800" y="1308100"/>
          <a:ext cx="2338388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6" name="Flash Movie" r:id="rId5" imgW="1948680" imgH="1146240" progId="Flash.Movie">
                  <p:embed/>
                </p:oleObj>
              </mc:Choice>
              <mc:Fallback>
                <p:oleObj name="Flash Movie" r:id="rId5" imgW="1948680" imgH="1146240" progId="Flash.Movie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308100"/>
                        <a:ext cx="2338388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629" name="Object 45"/>
          <p:cNvGraphicFramePr>
            <a:graphicFrameLocks noChangeAspect="1"/>
          </p:cNvGraphicFramePr>
          <p:nvPr/>
        </p:nvGraphicFramePr>
        <p:xfrm>
          <a:off x="6858000" y="990600"/>
          <a:ext cx="2057400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7" name="Flash Movie" r:id="rId7" imgW="1715040" imgH="1454760" progId="Flash.Movie">
                  <p:embed/>
                </p:oleObj>
              </mc:Choice>
              <mc:Fallback>
                <p:oleObj name="Flash Movie" r:id="rId7" imgW="1715040" imgH="1454760" progId="Flash.Movie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990600"/>
                        <a:ext cx="2057400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630" name="Object 46"/>
          <p:cNvGraphicFramePr>
            <a:graphicFrameLocks noChangeAspect="1"/>
          </p:cNvGraphicFramePr>
          <p:nvPr/>
        </p:nvGraphicFramePr>
        <p:xfrm>
          <a:off x="4818063" y="1643063"/>
          <a:ext cx="3792537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8" name="Flash Movie" r:id="rId9" imgW="3161520" imgH="863640" progId="Flash.Movie">
                  <p:embed/>
                </p:oleObj>
              </mc:Choice>
              <mc:Fallback>
                <p:oleObj name="Flash Movie" r:id="rId9" imgW="3161520" imgH="863640" progId="Flash.Movie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8063" y="1643063"/>
                        <a:ext cx="3792537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631" name="Object 47"/>
          <p:cNvGraphicFramePr>
            <a:graphicFrameLocks noChangeAspect="1"/>
          </p:cNvGraphicFramePr>
          <p:nvPr/>
        </p:nvGraphicFramePr>
        <p:xfrm>
          <a:off x="1268413" y="4203700"/>
          <a:ext cx="3455987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9" name="Flash Movie" r:id="rId11" imgW="2880360" imgH="1532880" progId="Flash.Movie">
                  <p:embed/>
                </p:oleObj>
              </mc:Choice>
              <mc:Fallback>
                <p:oleObj name="Flash Movie" r:id="rId11" imgW="2880360" imgH="1532880" progId="Flash.Movie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3" y="4203700"/>
                        <a:ext cx="3455987" cy="183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632" name="Object 48"/>
          <p:cNvGraphicFramePr>
            <a:graphicFrameLocks noChangeAspect="1"/>
          </p:cNvGraphicFramePr>
          <p:nvPr/>
        </p:nvGraphicFramePr>
        <p:xfrm>
          <a:off x="2335213" y="5105400"/>
          <a:ext cx="13398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0" name="Flash Movie" r:id="rId13" imgW="1117080" imgH="786240" progId="Flash.Movie">
                  <p:embed/>
                </p:oleObj>
              </mc:Choice>
              <mc:Fallback>
                <p:oleObj name="Flash Movie" r:id="rId13" imgW="1117080" imgH="786240" progId="Flash.Movie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5213" y="5105400"/>
                        <a:ext cx="133985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633" name="Object 49"/>
          <p:cNvGraphicFramePr>
            <a:graphicFrameLocks noChangeAspect="1"/>
          </p:cNvGraphicFramePr>
          <p:nvPr/>
        </p:nvGraphicFramePr>
        <p:xfrm>
          <a:off x="2171700" y="4940300"/>
          <a:ext cx="1804988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1" name="Flash Movie" r:id="rId15" imgW="1504440" imgH="932040" progId="Flash.Movie">
                  <p:embed/>
                </p:oleObj>
              </mc:Choice>
              <mc:Fallback>
                <p:oleObj name="Flash Movie" r:id="rId15" imgW="1504440" imgH="932040" progId="Flash.Movie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4940300"/>
                        <a:ext cx="1804988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634" name="Object 50"/>
          <p:cNvGraphicFramePr>
            <a:graphicFrameLocks noChangeAspect="1"/>
          </p:cNvGraphicFramePr>
          <p:nvPr/>
        </p:nvGraphicFramePr>
        <p:xfrm>
          <a:off x="2249488" y="3962400"/>
          <a:ext cx="2447925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2" name="Flash Movie" r:id="rId17" imgW="2037240" imgH="1789920" progId="Flash.Movie">
                  <p:embed/>
                </p:oleObj>
              </mc:Choice>
              <mc:Fallback>
                <p:oleObj name="Flash Movie" r:id="rId17" imgW="2037240" imgH="1789920" progId="Flash.Movie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3962400"/>
                        <a:ext cx="2447925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636" name="Object 52"/>
          <p:cNvGraphicFramePr>
            <a:graphicFrameLocks noChangeAspect="1"/>
          </p:cNvGraphicFramePr>
          <p:nvPr/>
        </p:nvGraphicFramePr>
        <p:xfrm>
          <a:off x="4659313" y="3657600"/>
          <a:ext cx="4484687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3" name="Flash Movie" r:id="rId19" imgW="3736440" imgH="1656000" progId="Flash.Movie">
                  <p:embed/>
                </p:oleObj>
              </mc:Choice>
              <mc:Fallback>
                <p:oleObj name="Flash Movie" r:id="rId19" imgW="3736440" imgH="1656000" progId="Flash.Movie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9313" y="3657600"/>
                        <a:ext cx="4484687" cy="198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637" name="Object 53"/>
          <p:cNvGraphicFramePr>
            <a:graphicFrameLocks noChangeAspect="1"/>
          </p:cNvGraphicFramePr>
          <p:nvPr/>
        </p:nvGraphicFramePr>
        <p:xfrm>
          <a:off x="4659313" y="3657600"/>
          <a:ext cx="4484687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4" name="Flash 文档" r:id="rId21" imgW="3736440" imgH="1656000" progId="Flash.Movie">
                  <p:embed/>
                </p:oleObj>
              </mc:Choice>
              <mc:Fallback>
                <p:oleObj name="Flash 文档" r:id="rId21" imgW="3736440" imgH="1656000" progId="Flash.Movie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9313" y="3657600"/>
                        <a:ext cx="4484687" cy="198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84"/>
          <p:cNvSpPr>
            <a:spLocks noChangeArrowheads="1"/>
          </p:cNvSpPr>
          <p:nvPr/>
        </p:nvSpPr>
        <p:spPr bwMode="auto">
          <a:xfrm>
            <a:off x="519648" y="620068"/>
            <a:ext cx="51090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注意：支路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电压、电流具有唯一解！</a:t>
            </a:r>
            <a:endParaRPr lang="zh-CN" altLang="en-US" sz="2400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9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956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9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9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9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9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10" grpId="0" autoUpdateAnimBg="0"/>
      <p:bldP spid="1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60338" y="188913"/>
            <a:ext cx="758001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</a:rPr>
              <a:t>例</a:t>
            </a:r>
            <a:r>
              <a:rPr lang="zh-CN" altLang="en-US" sz="2400" b="1" dirty="0">
                <a:solidFill>
                  <a:srgbClr val="0000FF"/>
                </a:solidFill>
              </a:rPr>
              <a:t>    </a:t>
            </a:r>
            <a:r>
              <a:rPr lang="zh-CN" altLang="en-US" sz="2400" b="1" dirty="0"/>
              <a:t>已知如图。现欲使负载电阻</a:t>
            </a:r>
            <a:r>
              <a:rPr lang="en-US" altLang="zh-CN" sz="2400" b="1" i="1" dirty="0"/>
              <a:t>R</a:t>
            </a:r>
            <a:r>
              <a:rPr lang="en-US" altLang="zh-CN" sz="2400" b="1" baseline="-25000" dirty="0"/>
              <a:t>L</a:t>
            </a:r>
            <a:r>
              <a:rPr lang="zh-CN" altLang="en-US" sz="2400" b="1" dirty="0"/>
              <a:t>的电流为电源支路电流</a:t>
            </a:r>
            <a:r>
              <a:rPr lang="en-US" altLang="zh-CN" sz="2400" b="1" i="1" dirty="0"/>
              <a:t>I</a:t>
            </a:r>
            <a:r>
              <a:rPr lang="zh-CN" altLang="en-US" sz="2400" b="1" dirty="0"/>
              <a:t>的</a:t>
            </a:r>
            <a:r>
              <a:rPr lang="en-US" altLang="zh-CN" sz="2400" b="1" dirty="0"/>
              <a:t>1/6</a:t>
            </a:r>
            <a:r>
              <a:rPr lang="zh-CN" altLang="en-US" sz="2400" b="1" dirty="0" smtClean="0"/>
              <a:t>，求</a:t>
            </a:r>
            <a:r>
              <a:rPr lang="zh-CN" altLang="en-US" sz="2400" b="1" dirty="0"/>
              <a:t>此电阻值。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5018088" y="723900"/>
            <a:ext cx="3921125" cy="2244725"/>
            <a:chOff x="3142" y="384"/>
            <a:chExt cx="2470" cy="1414"/>
          </a:xfrm>
        </p:grpSpPr>
        <p:sp>
          <p:nvSpPr>
            <p:cNvPr id="23602" name="Text Box 4"/>
            <p:cNvSpPr txBox="1">
              <a:spLocks noChangeArrowheads="1"/>
            </p:cNvSpPr>
            <p:nvPr/>
          </p:nvSpPr>
          <p:spPr bwMode="auto">
            <a:xfrm>
              <a:off x="4246" y="385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4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  <a:endParaRPr lang="en-US" altLang="zh-CN" b="1"/>
            </a:p>
          </p:txBody>
        </p:sp>
        <p:sp>
          <p:nvSpPr>
            <p:cNvPr id="23603" name="Oval 5"/>
            <p:cNvSpPr>
              <a:spLocks noChangeArrowheads="1"/>
            </p:cNvSpPr>
            <p:nvPr/>
          </p:nvSpPr>
          <p:spPr bwMode="auto">
            <a:xfrm>
              <a:off x="3511" y="1387"/>
              <a:ext cx="252" cy="263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23604" name="Group 6"/>
            <p:cNvGrpSpPr>
              <a:grpSpLocks/>
            </p:cNvGrpSpPr>
            <p:nvPr/>
          </p:nvGrpSpPr>
          <p:grpSpPr bwMode="auto">
            <a:xfrm>
              <a:off x="3628" y="722"/>
              <a:ext cx="1492" cy="1076"/>
              <a:chOff x="600" y="868"/>
              <a:chExt cx="1357" cy="1076"/>
            </a:xfrm>
          </p:grpSpPr>
          <p:sp>
            <p:nvSpPr>
              <p:cNvPr id="23621" name="Line 7"/>
              <p:cNvSpPr>
                <a:spLocks noChangeShapeType="1"/>
              </p:cNvSpPr>
              <p:nvPr/>
            </p:nvSpPr>
            <p:spPr bwMode="auto">
              <a:xfrm>
                <a:off x="1579" y="880"/>
                <a:ext cx="0" cy="105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22" name="Line 8"/>
              <p:cNvSpPr>
                <a:spLocks noChangeShapeType="1"/>
              </p:cNvSpPr>
              <p:nvPr/>
            </p:nvSpPr>
            <p:spPr bwMode="auto">
              <a:xfrm>
                <a:off x="605" y="868"/>
                <a:ext cx="0" cy="106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23" name="Line 9"/>
              <p:cNvSpPr>
                <a:spLocks noChangeShapeType="1"/>
              </p:cNvSpPr>
              <p:nvPr/>
            </p:nvSpPr>
            <p:spPr bwMode="auto">
              <a:xfrm>
                <a:off x="600" y="868"/>
                <a:ext cx="135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24" name="Line 10"/>
              <p:cNvSpPr>
                <a:spLocks noChangeShapeType="1"/>
              </p:cNvSpPr>
              <p:nvPr/>
            </p:nvSpPr>
            <p:spPr bwMode="auto">
              <a:xfrm>
                <a:off x="605" y="1927"/>
                <a:ext cx="135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25" name="Line 11"/>
              <p:cNvSpPr>
                <a:spLocks noChangeShapeType="1"/>
              </p:cNvSpPr>
              <p:nvPr/>
            </p:nvSpPr>
            <p:spPr bwMode="auto">
              <a:xfrm>
                <a:off x="1947" y="880"/>
                <a:ext cx="0" cy="106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26" name="Line 12"/>
              <p:cNvSpPr>
                <a:spLocks noChangeShapeType="1"/>
              </p:cNvSpPr>
              <p:nvPr/>
            </p:nvSpPr>
            <p:spPr bwMode="auto">
              <a:xfrm>
                <a:off x="989" y="874"/>
                <a:ext cx="0" cy="105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605" name="Rectangle 13"/>
            <p:cNvSpPr>
              <a:spLocks noChangeArrowheads="1"/>
            </p:cNvSpPr>
            <p:nvPr/>
          </p:nvSpPr>
          <p:spPr bwMode="auto">
            <a:xfrm>
              <a:off x="3578" y="919"/>
              <a:ext cx="122" cy="312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606" name="Rectangle 14"/>
            <p:cNvSpPr>
              <a:spLocks noChangeArrowheads="1"/>
            </p:cNvSpPr>
            <p:nvPr/>
          </p:nvSpPr>
          <p:spPr bwMode="auto">
            <a:xfrm>
              <a:off x="4650" y="1092"/>
              <a:ext cx="122" cy="313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607" name="Rectangle 15"/>
            <p:cNvSpPr>
              <a:spLocks noChangeArrowheads="1"/>
            </p:cNvSpPr>
            <p:nvPr/>
          </p:nvSpPr>
          <p:spPr bwMode="auto">
            <a:xfrm rot="-5400000">
              <a:off x="4313" y="584"/>
              <a:ext cx="128" cy="30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608" name="Rectangle 16"/>
            <p:cNvSpPr>
              <a:spLocks noChangeArrowheads="1"/>
            </p:cNvSpPr>
            <p:nvPr/>
          </p:nvSpPr>
          <p:spPr bwMode="auto">
            <a:xfrm>
              <a:off x="5049" y="1092"/>
              <a:ext cx="122" cy="313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609" name="Text Box 17"/>
            <p:cNvSpPr txBox="1">
              <a:spLocks noChangeArrowheads="1"/>
            </p:cNvSpPr>
            <p:nvPr/>
          </p:nvSpPr>
          <p:spPr bwMode="auto">
            <a:xfrm>
              <a:off x="3343" y="1204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</p:txBody>
        </p:sp>
        <p:sp>
          <p:nvSpPr>
            <p:cNvPr id="23610" name="Text Box 18"/>
            <p:cNvSpPr txBox="1">
              <a:spLocks noChangeArrowheads="1"/>
            </p:cNvSpPr>
            <p:nvPr/>
          </p:nvSpPr>
          <p:spPr bwMode="auto">
            <a:xfrm>
              <a:off x="3343" y="150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</a:p>
          </p:txBody>
        </p:sp>
        <p:sp>
          <p:nvSpPr>
            <p:cNvPr id="23611" name="Text Box 19"/>
            <p:cNvSpPr txBox="1">
              <a:spLocks noChangeArrowheads="1"/>
            </p:cNvSpPr>
            <p:nvPr/>
          </p:nvSpPr>
          <p:spPr bwMode="auto">
            <a:xfrm>
              <a:off x="3142" y="1344"/>
              <a:ext cx="3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/>
                <a:t>U</a:t>
              </a:r>
              <a:r>
                <a:rPr lang="en-US" altLang="zh-CN" b="1" baseline="-25000"/>
                <a:t>S</a:t>
              </a:r>
              <a:endParaRPr lang="en-US" altLang="zh-CN" b="1"/>
            </a:p>
          </p:txBody>
        </p:sp>
        <p:sp>
          <p:nvSpPr>
            <p:cNvPr id="23612" name="Text Box 20"/>
            <p:cNvSpPr txBox="1">
              <a:spLocks noChangeArrowheads="1"/>
            </p:cNvSpPr>
            <p:nvPr/>
          </p:nvSpPr>
          <p:spPr bwMode="auto">
            <a:xfrm>
              <a:off x="3315" y="920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/>
                <a:t>R</a:t>
              </a:r>
            </a:p>
          </p:txBody>
        </p:sp>
        <p:sp>
          <p:nvSpPr>
            <p:cNvPr id="23613" name="Text Box 21"/>
            <p:cNvSpPr txBox="1">
              <a:spLocks noChangeArrowheads="1"/>
            </p:cNvSpPr>
            <p:nvPr/>
          </p:nvSpPr>
          <p:spPr bwMode="auto">
            <a:xfrm>
              <a:off x="5157" y="1089"/>
              <a:ext cx="4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/>
                <a:t>R</a:t>
              </a:r>
              <a:r>
                <a:rPr lang="en-US" altLang="zh-CN" b="1" baseline="-25000"/>
                <a:t>L</a:t>
              </a:r>
              <a:endParaRPr lang="en-US" altLang="zh-CN" b="1"/>
            </a:p>
          </p:txBody>
        </p:sp>
        <p:sp>
          <p:nvSpPr>
            <p:cNvPr id="23614" name="Rectangle 22"/>
            <p:cNvSpPr>
              <a:spLocks noChangeArrowheads="1"/>
            </p:cNvSpPr>
            <p:nvPr/>
          </p:nvSpPr>
          <p:spPr bwMode="auto">
            <a:xfrm>
              <a:off x="3999" y="1092"/>
              <a:ext cx="123" cy="313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615" name="Line 23"/>
            <p:cNvSpPr>
              <a:spLocks noChangeShapeType="1"/>
            </p:cNvSpPr>
            <p:nvPr/>
          </p:nvSpPr>
          <p:spPr bwMode="auto">
            <a:xfrm flipV="1">
              <a:off x="3691" y="658"/>
              <a:ext cx="298" cy="9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6" name="Text Box 24"/>
            <p:cNvSpPr txBox="1">
              <a:spLocks noChangeArrowheads="1"/>
            </p:cNvSpPr>
            <p:nvPr/>
          </p:nvSpPr>
          <p:spPr bwMode="auto">
            <a:xfrm>
              <a:off x="3686" y="384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0000FF"/>
                  </a:solidFill>
                </a:rPr>
                <a:t>I</a:t>
              </a:r>
            </a:p>
          </p:txBody>
        </p:sp>
        <p:sp>
          <p:nvSpPr>
            <p:cNvPr id="23617" name="Line 25"/>
            <p:cNvSpPr>
              <a:spLocks noChangeShapeType="1"/>
            </p:cNvSpPr>
            <p:nvPr/>
          </p:nvSpPr>
          <p:spPr bwMode="auto">
            <a:xfrm rot="5400000">
              <a:off x="5037" y="816"/>
              <a:ext cx="252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8" name="Text Box 26"/>
            <p:cNvSpPr txBox="1">
              <a:spLocks noChangeArrowheads="1"/>
            </p:cNvSpPr>
            <p:nvPr/>
          </p:nvSpPr>
          <p:spPr bwMode="auto">
            <a:xfrm>
              <a:off x="5202" y="746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0000FF"/>
                  </a:solidFill>
                </a:rPr>
                <a:t>I</a:t>
              </a:r>
              <a:r>
                <a:rPr lang="en-US" altLang="zh-CN" b="1">
                  <a:solidFill>
                    <a:srgbClr val="0000FF"/>
                  </a:solidFill>
                </a:rPr>
                <a:t>/6</a:t>
              </a:r>
              <a:endParaRPr lang="en-US" altLang="zh-CN" b="1" i="1">
                <a:solidFill>
                  <a:srgbClr val="0000FF"/>
                </a:solidFill>
              </a:endParaRPr>
            </a:p>
          </p:txBody>
        </p:sp>
        <p:sp>
          <p:nvSpPr>
            <p:cNvPr id="23619" name="Text Box 27"/>
            <p:cNvSpPr txBox="1">
              <a:spLocks noChangeArrowheads="1"/>
            </p:cNvSpPr>
            <p:nvPr/>
          </p:nvSpPr>
          <p:spPr bwMode="auto">
            <a:xfrm>
              <a:off x="4313" y="1208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4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  <a:endParaRPr lang="en-US" altLang="zh-CN" b="1"/>
            </a:p>
          </p:txBody>
        </p:sp>
        <p:sp>
          <p:nvSpPr>
            <p:cNvPr id="23620" name="Text Box 28"/>
            <p:cNvSpPr txBox="1">
              <a:spLocks noChangeArrowheads="1"/>
            </p:cNvSpPr>
            <p:nvPr/>
          </p:nvSpPr>
          <p:spPr bwMode="auto">
            <a:xfrm>
              <a:off x="4088" y="979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8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  <a:endParaRPr lang="en-US" altLang="zh-CN" b="1"/>
            </a:p>
          </p:txBody>
        </p:sp>
      </p:grpSp>
      <p:sp>
        <p:nvSpPr>
          <p:cNvPr id="168989" name="Text Box 29"/>
          <p:cNvSpPr txBox="1">
            <a:spLocks noChangeArrowheads="1"/>
          </p:cNvSpPr>
          <p:nvPr/>
        </p:nvSpPr>
        <p:spPr bwMode="auto">
          <a:xfrm>
            <a:off x="285750" y="123825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</a:rPr>
              <a:t>方法一：</a:t>
            </a:r>
          </a:p>
        </p:txBody>
      </p:sp>
      <p:grpSp>
        <p:nvGrpSpPr>
          <p:cNvPr id="168990" name="Group 30"/>
          <p:cNvGrpSpPr>
            <a:grpSpLocks/>
          </p:cNvGrpSpPr>
          <p:nvPr/>
        </p:nvGrpSpPr>
        <p:grpSpPr bwMode="auto">
          <a:xfrm>
            <a:off x="495300" y="1525588"/>
            <a:ext cx="4335463" cy="2051050"/>
            <a:chOff x="312" y="961"/>
            <a:chExt cx="2731" cy="1292"/>
          </a:xfrm>
        </p:grpSpPr>
        <p:sp>
          <p:nvSpPr>
            <p:cNvPr id="23580" name="Line 31"/>
            <p:cNvSpPr>
              <a:spLocks noChangeShapeType="1"/>
            </p:cNvSpPr>
            <p:nvPr/>
          </p:nvSpPr>
          <p:spPr bwMode="auto">
            <a:xfrm>
              <a:off x="2229" y="1287"/>
              <a:ext cx="0" cy="9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1" name="Line 32"/>
            <p:cNvSpPr>
              <a:spLocks noChangeShapeType="1"/>
            </p:cNvSpPr>
            <p:nvPr/>
          </p:nvSpPr>
          <p:spPr bwMode="auto">
            <a:xfrm>
              <a:off x="1209" y="1277"/>
              <a:ext cx="0" cy="9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2" name="Rectangle 33"/>
            <p:cNvSpPr>
              <a:spLocks noChangeArrowheads="1"/>
            </p:cNvSpPr>
            <p:nvPr/>
          </p:nvSpPr>
          <p:spPr bwMode="auto">
            <a:xfrm>
              <a:off x="2176" y="1613"/>
              <a:ext cx="116" cy="283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583" name="Line 34"/>
            <p:cNvSpPr>
              <a:spLocks noChangeShapeType="1"/>
            </p:cNvSpPr>
            <p:nvPr/>
          </p:nvSpPr>
          <p:spPr bwMode="auto">
            <a:xfrm>
              <a:off x="1204" y="1277"/>
              <a:ext cx="14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4" name="Line 35"/>
            <p:cNvSpPr>
              <a:spLocks noChangeShapeType="1"/>
            </p:cNvSpPr>
            <p:nvPr/>
          </p:nvSpPr>
          <p:spPr bwMode="auto">
            <a:xfrm>
              <a:off x="1209" y="2237"/>
              <a:ext cx="14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5" name="Line 36"/>
            <p:cNvSpPr>
              <a:spLocks noChangeShapeType="1"/>
            </p:cNvSpPr>
            <p:nvPr/>
          </p:nvSpPr>
          <p:spPr bwMode="auto">
            <a:xfrm>
              <a:off x="2614" y="1287"/>
              <a:ext cx="0" cy="9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6" name="Rectangle 37"/>
            <p:cNvSpPr>
              <a:spLocks noChangeArrowheads="1"/>
            </p:cNvSpPr>
            <p:nvPr/>
          </p:nvSpPr>
          <p:spPr bwMode="auto">
            <a:xfrm rot="-5400000">
              <a:off x="1859" y="1145"/>
              <a:ext cx="115" cy="28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587" name="Line 38"/>
            <p:cNvSpPr>
              <a:spLocks noChangeShapeType="1"/>
            </p:cNvSpPr>
            <p:nvPr/>
          </p:nvSpPr>
          <p:spPr bwMode="auto">
            <a:xfrm>
              <a:off x="1610" y="1282"/>
              <a:ext cx="0" cy="9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8" name="Rectangle 39"/>
            <p:cNvSpPr>
              <a:spLocks noChangeArrowheads="1"/>
            </p:cNvSpPr>
            <p:nvPr/>
          </p:nvSpPr>
          <p:spPr bwMode="auto">
            <a:xfrm>
              <a:off x="1558" y="1613"/>
              <a:ext cx="116" cy="283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589" name="Line 40"/>
            <p:cNvSpPr>
              <a:spLocks noChangeShapeType="1"/>
            </p:cNvSpPr>
            <p:nvPr/>
          </p:nvSpPr>
          <p:spPr bwMode="auto">
            <a:xfrm rot="-5400000">
              <a:off x="992" y="1395"/>
              <a:ext cx="306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0" name="Text Box 41"/>
            <p:cNvSpPr txBox="1">
              <a:spLocks noChangeArrowheads="1"/>
            </p:cNvSpPr>
            <p:nvPr/>
          </p:nvSpPr>
          <p:spPr bwMode="auto">
            <a:xfrm>
              <a:off x="920" y="1295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0000FF"/>
                  </a:solidFill>
                </a:rPr>
                <a:t>I</a:t>
              </a:r>
            </a:p>
          </p:txBody>
        </p:sp>
        <p:sp>
          <p:nvSpPr>
            <p:cNvPr id="23591" name="Line 42"/>
            <p:cNvSpPr>
              <a:spLocks noChangeShapeType="1"/>
            </p:cNvSpPr>
            <p:nvPr/>
          </p:nvSpPr>
          <p:spPr bwMode="auto">
            <a:xfrm rot="5400000">
              <a:off x="2567" y="1443"/>
              <a:ext cx="296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2" name="Text Box 43"/>
            <p:cNvSpPr txBox="1">
              <a:spLocks noChangeArrowheads="1"/>
            </p:cNvSpPr>
            <p:nvPr/>
          </p:nvSpPr>
          <p:spPr bwMode="auto">
            <a:xfrm>
              <a:off x="2703" y="1239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0000FF"/>
                  </a:solidFill>
                </a:rPr>
                <a:t>I</a:t>
              </a:r>
              <a:r>
                <a:rPr lang="en-US" altLang="zh-CN" b="1">
                  <a:solidFill>
                    <a:srgbClr val="0000FF"/>
                  </a:solidFill>
                </a:rPr>
                <a:t>/6</a:t>
              </a:r>
              <a:endParaRPr lang="en-US" altLang="zh-CN" b="1" i="1">
                <a:solidFill>
                  <a:srgbClr val="0000FF"/>
                </a:solidFill>
              </a:endParaRPr>
            </a:p>
          </p:txBody>
        </p:sp>
        <p:sp>
          <p:nvSpPr>
            <p:cNvPr id="23593" name="Text Box 44"/>
            <p:cNvSpPr txBox="1">
              <a:spLocks noChangeArrowheads="1"/>
            </p:cNvSpPr>
            <p:nvPr/>
          </p:nvSpPr>
          <p:spPr bwMode="auto">
            <a:xfrm>
              <a:off x="1728" y="961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4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  <a:endParaRPr lang="en-US" altLang="zh-CN" b="1"/>
            </a:p>
          </p:txBody>
        </p:sp>
        <p:sp>
          <p:nvSpPr>
            <p:cNvPr id="23594" name="Text Box 45"/>
            <p:cNvSpPr txBox="1">
              <a:spLocks noChangeArrowheads="1"/>
            </p:cNvSpPr>
            <p:nvPr/>
          </p:nvSpPr>
          <p:spPr bwMode="auto">
            <a:xfrm>
              <a:off x="1805" y="1699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4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  <a:endParaRPr lang="en-US" altLang="zh-CN" b="1"/>
            </a:p>
          </p:txBody>
        </p:sp>
        <p:sp>
          <p:nvSpPr>
            <p:cNvPr id="23595" name="Text Box 46"/>
            <p:cNvSpPr txBox="1">
              <a:spLocks noChangeArrowheads="1"/>
            </p:cNvSpPr>
            <p:nvPr/>
          </p:nvSpPr>
          <p:spPr bwMode="auto">
            <a:xfrm>
              <a:off x="1648" y="1496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8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  <a:endParaRPr lang="en-US" altLang="zh-CN" b="1"/>
            </a:p>
          </p:txBody>
        </p:sp>
        <p:grpSp>
          <p:nvGrpSpPr>
            <p:cNvPr id="23596" name="Group 47"/>
            <p:cNvGrpSpPr>
              <a:grpSpLocks/>
            </p:cNvGrpSpPr>
            <p:nvPr/>
          </p:nvGrpSpPr>
          <p:grpSpPr bwMode="auto">
            <a:xfrm>
              <a:off x="1087" y="1602"/>
              <a:ext cx="240" cy="238"/>
              <a:chOff x="696" y="3018"/>
              <a:chExt cx="272" cy="272"/>
            </a:xfrm>
          </p:grpSpPr>
          <p:sp>
            <p:nvSpPr>
              <p:cNvPr id="23600" name="Oval 48"/>
              <p:cNvSpPr>
                <a:spLocks noChangeArrowheads="1"/>
              </p:cNvSpPr>
              <p:nvPr/>
            </p:nvSpPr>
            <p:spPr bwMode="auto">
              <a:xfrm>
                <a:off x="696" y="3018"/>
                <a:ext cx="272" cy="272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601" name="Line 49"/>
              <p:cNvSpPr>
                <a:spLocks noChangeShapeType="1"/>
              </p:cNvSpPr>
              <p:nvPr/>
            </p:nvSpPr>
            <p:spPr bwMode="auto">
              <a:xfrm>
                <a:off x="696" y="3156"/>
                <a:ext cx="26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97" name="Text Box 50"/>
            <p:cNvSpPr txBox="1">
              <a:spLocks noChangeArrowheads="1"/>
            </p:cNvSpPr>
            <p:nvPr/>
          </p:nvSpPr>
          <p:spPr bwMode="auto">
            <a:xfrm>
              <a:off x="312" y="113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00FF"/>
                  </a:solidFill>
                </a:rPr>
                <a:t>替代</a:t>
              </a:r>
            </a:p>
          </p:txBody>
        </p:sp>
        <p:sp>
          <p:nvSpPr>
            <p:cNvPr id="23598" name="Rectangle 51"/>
            <p:cNvSpPr>
              <a:spLocks noChangeArrowheads="1"/>
            </p:cNvSpPr>
            <p:nvPr/>
          </p:nvSpPr>
          <p:spPr bwMode="auto">
            <a:xfrm>
              <a:off x="2549" y="1618"/>
              <a:ext cx="116" cy="283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599" name="Rectangle 52"/>
            <p:cNvSpPr>
              <a:spLocks noChangeArrowheads="1"/>
            </p:cNvSpPr>
            <p:nvPr/>
          </p:nvSpPr>
          <p:spPr bwMode="auto">
            <a:xfrm>
              <a:off x="2662" y="1631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/>
                <a:t>R</a:t>
              </a:r>
              <a:r>
                <a:rPr lang="en-US" altLang="zh-CN" b="1" baseline="-25000"/>
                <a:t>L</a:t>
              </a:r>
            </a:p>
          </p:txBody>
        </p:sp>
      </p:grpSp>
      <p:sp>
        <p:nvSpPr>
          <p:cNvPr id="169013" name="Text Box 53"/>
          <p:cNvSpPr txBox="1">
            <a:spLocks noChangeArrowheads="1"/>
          </p:cNvSpPr>
          <p:nvPr/>
        </p:nvSpPr>
        <p:spPr bwMode="auto">
          <a:xfrm>
            <a:off x="6149975" y="5203825"/>
            <a:ext cx="1235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i="1"/>
              <a:t>R</a:t>
            </a:r>
            <a:r>
              <a:rPr lang="en-US" altLang="zh-CN" sz="2800" b="1" baseline="-25000"/>
              <a:t>L</a:t>
            </a:r>
            <a:r>
              <a:rPr lang="en-US" altLang="zh-CN" sz="2800" b="1"/>
              <a:t>=9</a:t>
            </a:r>
            <a:r>
              <a:rPr lang="en-US" altLang="zh-CN" sz="2800" b="1">
                <a:sym typeface="Symbol" panose="05050102010706020507" pitchFamily="18" charset="2"/>
              </a:rPr>
              <a:t></a:t>
            </a:r>
            <a:endParaRPr lang="en-US" altLang="zh-CN" sz="2800" b="1"/>
          </a:p>
        </p:txBody>
      </p:sp>
      <p:grpSp>
        <p:nvGrpSpPr>
          <p:cNvPr id="169014" name="Group 54"/>
          <p:cNvGrpSpPr>
            <a:grpSpLocks/>
          </p:cNvGrpSpPr>
          <p:nvPr/>
        </p:nvGrpSpPr>
        <p:grpSpPr bwMode="auto">
          <a:xfrm>
            <a:off x="1328738" y="3868738"/>
            <a:ext cx="3938587" cy="2208212"/>
            <a:chOff x="837" y="2437"/>
            <a:chExt cx="2481" cy="1391"/>
          </a:xfrm>
        </p:grpSpPr>
        <p:sp>
          <p:nvSpPr>
            <p:cNvPr id="23561" name="Line 55"/>
            <p:cNvSpPr>
              <a:spLocks noChangeShapeType="1"/>
            </p:cNvSpPr>
            <p:nvPr/>
          </p:nvSpPr>
          <p:spPr bwMode="auto">
            <a:xfrm>
              <a:off x="1232" y="2752"/>
              <a:ext cx="0" cy="10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2" name="Line 56"/>
            <p:cNvSpPr>
              <a:spLocks noChangeShapeType="1"/>
            </p:cNvSpPr>
            <p:nvPr/>
          </p:nvSpPr>
          <p:spPr bwMode="auto">
            <a:xfrm>
              <a:off x="1844" y="2740"/>
              <a:ext cx="9" cy="10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3" name="Oval 57"/>
            <p:cNvSpPr>
              <a:spLocks noChangeArrowheads="1"/>
            </p:cNvSpPr>
            <p:nvPr/>
          </p:nvSpPr>
          <p:spPr bwMode="auto">
            <a:xfrm>
              <a:off x="1094" y="3153"/>
              <a:ext cx="259" cy="263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564" name="Rectangle 58"/>
            <p:cNvSpPr>
              <a:spLocks noChangeArrowheads="1"/>
            </p:cNvSpPr>
            <p:nvPr/>
          </p:nvSpPr>
          <p:spPr bwMode="auto">
            <a:xfrm>
              <a:off x="1793" y="3095"/>
              <a:ext cx="126" cy="313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565" name="Line 59"/>
            <p:cNvSpPr>
              <a:spLocks noChangeShapeType="1"/>
            </p:cNvSpPr>
            <p:nvPr/>
          </p:nvSpPr>
          <p:spPr bwMode="auto">
            <a:xfrm>
              <a:off x="1226" y="2752"/>
              <a:ext cx="153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6" name="Line 60"/>
            <p:cNvSpPr>
              <a:spLocks noChangeShapeType="1"/>
            </p:cNvSpPr>
            <p:nvPr/>
          </p:nvSpPr>
          <p:spPr bwMode="auto">
            <a:xfrm>
              <a:off x="1232" y="3811"/>
              <a:ext cx="153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7" name="Line 61"/>
            <p:cNvSpPr>
              <a:spLocks noChangeShapeType="1"/>
            </p:cNvSpPr>
            <p:nvPr/>
          </p:nvSpPr>
          <p:spPr bwMode="auto">
            <a:xfrm>
              <a:off x="2750" y="2764"/>
              <a:ext cx="0" cy="10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8" name="Rectangle 62"/>
            <p:cNvSpPr>
              <a:spLocks noChangeArrowheads="1"/>
            </p:cNvSpPr>
            <p:nvPr/>
          </p:nvSpPr>
          <p:spPr bwMode="auto">
            <a:xfrm rot="-5400000">
              <a:off x="2149" y="2609"/>
              <a:ext cx="128" cy="309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569" name="Rectangle 63"/>
            <p:cNvSpPr>
              <a:spLocks noChangeArrowheads="1"/>
            </p:cNvSpPr>
            <p:nvPr/>
          </p:nvSpPr>
          <p:spPr bwMode="auto">
            <a:xfrm>
              <a:off x="2687" y="3122"/>
              <a:ext cx="126" cy="313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570" name="Text Box 64"/>
            <p:cNvSpPr txBox="1">
              <a:spLocks noChangeArrowheads="1"/>
            </p:cNvSpPr>
            <p:nvPr/>
          </p:nvSpPr>
          <p:spPr bwMode="auto">
            <a:xfrm>
              <a:off x="2850" y="3129"/>
              <a:ext cx="4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/>
                <a:t>R</a:t>
              </a:r>
              <a:r>
                <a:rPr lang="en-US" altLang="zh-CN" b="1" baseline="-25000"/>
                <a:t>L</a:t>
              </a:r>
              <a:endParaRPr lang="en-US" altLang="zh-CN" b="1" baseline="-25000">
                <a:sym typeface="Symbol" panose="05050102010706020507" pitchFamily="18" charset="2"/>
              </a:endParaRPr>
            </a:p>
          </p:txBody>
        </p:sp>
        <p:sp>
          <p:nvSpPr>
            <p:cNvPr id="23571" name="Rectangle 65"/>
            <p:cNvSpPr>
              <a:spLocks noChangeArrowheads="1"/>
            </p:cNvSpPr>
            <p:nvPr/>
          </p:nvSpPr>
          <p:spPr bwMode="auto">
            <a:xfrm rot="-5400000">
              <a:off x="1512" y="2606"/>
              <a:ext cx="126" cy="313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572" name="Text Box 66"/>
            <p:cNvSpPr txBox="1">
              <a:spLocks noChangeArrowheads="1"/>
            </p:cNvSpPr>
            <p:nvPr/>
          </p:nvSpPr>
          <p:spPr bwMode="auto">
            <a:xfrm>
              <a:off x="837" y="2838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0000FF"/>
                  </a:solidFill>
                </a:rPr>
                <a:t>I</a:t>
              </a:r>
            </a:p>
          </p:txBody>
        </p:sp>
        <p:sp>
          <p:nvSpPr>
            <p:cNvPr id="23573" name="Line 67"/>
            <p:cNvSpPr>
              <a:spLocks noChangeShapeType="1"/>
            </p:cNvSpPr>
            <p:nvPr/>
          </p:nvSpPr>
          <p:spPr bwMode="auto">
            <a:xfrm rot="16200000" flipH="1">
              <a:off x="2624" y="2846"/>
              <a:ext cx="344" cy="18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4" name="Text Box 68"/>
            <p:cNvSpPr txBox="1">
              <a:spLocks noChangeArrowheads="1"/>
            </p:cNvSpPr>
            <p:nvPr/>
          </p:nvSpPr>
          <p:spPr bwMode="auto">
            <a:xfrm>
              <a:off x="2824" y="2741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0000FF"/>
                  </a:solidFill>
                </a:rPr>
                <a:t>I</a:t>
              </a:r>
              <a:r>
                <a:rPr lang="en-US" altLang="zh-CN" b="1">
                  <a:solidFill>
                    <a:srgbClr val="0000FF"/>
                  </a:solidFill>
                </a:rPr>
                <a:t>/6</a:t>
              </a:r>
              <a:endParaRPr lang="en-US" altLang="zh-CN" b="1" i="1">
                <a:solidFill>
                  <a:srgbClr val="0000FF"/>
                </a:solidFill>
              </a:endParaRPr>
            </a:p>
          </p:txBody>
        </p:sp>
        <p:sp>
          <p:nvSpPr>
            <p:cNvPr id="23575" name="Text Box 69"/>
            <p:cNvSpPr txBox="1">
              <a:spLocks noChangeArrowheads="1"/>
            </p:cNvSpPr>
            <p:nvPr/>
          </p:nvSpPr>
          <p:spPr bwMode="auto">
            <a:xfrm>
              <a:off x="2037" y="2443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1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  <a:endParaRPr lang="en-US" altLang="zh-CN" b="1"/>
            </a:p>
          </p:txBody>
        </p:sp>
        <p:sp>
          <p:nvSpPr>
            <p:cNvPr id="23576" name="Text Box 70"/>
            <p:cNvSpPr txBox="1">
              <a:spLocks noChangeArrowheads="1"/>
            </p:cNvSpPr>
            <p:nvPr/>
          </p:nvSpPr>
          <p:spPr bwMode="auto">
            <a:xfrm>
              <a:off x="1903" y="3101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2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  <a:endParaRPr lang="en-US" altLang="zh-CN" b="1"/>
            </a:p>
          </p:txBody>
        </p:sp>
        <p:sp>
          <p:nvSpPr>
            <p:cNvPr id="23577" name="Text Box 71"/>
            <p:cNvSpPr txBox="1">
              <a:spLocks noChangeArrowheads="1"/>
            </p:cNvSpPr>
            <p:nvPr/>
          </p:nvSpPr>
          <p:spPr bwMode="auto">
            <a:xfrm>
              <a:off x="1433" y="2437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2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  <a:endParaRPr lang="en-US" altLang="zh-CN" b="1"/>
            </a:p>
          </p:txBody>
        </p:sp>
        <p:sp>
          <p:nvSpPr>
            <p:cNvPr id="23578" name="Line 72"/>
            <p:cNvSpPr>
              <a:spLocks noChangeShapeType="1"/>
            </p:cNvSpPr>
            <p:nvPr/>
          </p:nvSpPr>
          <p:spPr bwMode="auto">
            <a:xfrm>
              <a:off x="1095" y="3276"/>
              <a:ext cx="2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9" name="Line 73"/>
            <p:cNvSpPr>
              <a:spLocks noChangeShapeType="1"/>
            </p:cNvSpPr>
            <p:nvPr/>
          </p:nvSpPr>
          <p:spPr bwMode="auto">
            <a:xfrm flipV="1">
              <a:off x="1133" y="2733"/>
              <a:ext cx="11" cy="323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69034" name="Object 74"/>
          <p:cNvGraphicFramePr>
            <a:graphicFrameLocks noChangeAspect="1"/>
          </p:cNvGraphicFramePr>
          <p:nvPr/>
        </p:nvGraphicFramePr>
        <p:xfrm>
          <a:off x="5722938" y="3595688"/>
          <a:ext cx="222091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3" name="Equation" r:id="rId3" imgW="863225" imgH="444307" progId="Equation.DSMT4">
                  <p:embed/>
                </p:oleObj>
              </mc:Choice>
              <mc:Fallback>
                <p:oleObj name="Equation" r:id="rId3" imgW="863225" imgH="444307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38" y="3595688"/>
                        <a:ext cx="222091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9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9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89" grpId="0" build="p" autoUpdateAnimBg="0"/>
      <p:bldP spid="16901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9"/>
          <p:cNvSpPr txBox="1">
            <a:spLocks noChangeArrowheads="1"/>
          </p:cNvSpPr>
          <p:nvPr/>
        </p:nvSpPr>
        <p:spPr bwMode="auto">
          <a:xfrm>
            <a:off x="1539875" y="465138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</a:rPr>
              <a:t>替代</a:t>
            </a:r>
          </a:p>
        </p:txBody>
      </p:sp>
      <p:sp>
        <p:nvSpPr>
          <p:cNvPr id="24579" name="Text Box 30"/>
          <p:cNvSpPr txBox="1">
            <a:spLocks noChangeArrowheads="1"/>
          </p:cNvSpPr>
          <p:nvPr/>
        </p:nvSpPr>
        <p:spPr bwMode="auto">
          <a:xfrm>
            <a:off x="377825" y="38100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</a:rPr>
              <a:t>方法二：</a:t>
            </a:r>
          </a:p>
        </p:txBody>
      </p:sp>
      <p:graphicFrame>
        <p:nvGraphicFramePr>
          <p:cNvPr id="170015" name="Object 31"/>
          <p:cNvGraphicFramePr>
            <a:graphicFrameLocks noChangeAspect="1"/>
          </p:cNvGraphicFramePr>
          <p:nvPr/>
        </p:nvGraphicFramePr>
        <p:xfrm>
          <a:off x="1909763" y="5210175"/>
          <a:ext cx="30480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9" name="Equation" r:id="rId3" imgW="1497950" imgH="431613" progId="Equation.DSMT4">
                  <p:embed/>
                </p:oleObj>
              </mc:Choice>
              <mc:Fallback>
                <p:oleObj name="Equation" r:id="rId3" imgW="1497950" imgH="431613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5210175"/>
                        <a:ext cx="304800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017" name="Text Box 33"/>
          <p:cNvSpPr txBox="1">
            <a:spLocks noChangeArrowheads="1"/>
          </p:cNvSpPr>
          <p:nvPr/>
        </p:nvSpPr>
        <p:spPr bwMode="auto">
          <a:xfrm>
            <a:off x="482600" y="2366963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</a:rPr>
              <a:t>叠加</a:t>
            </a:r>
          </a:p>
        </p:txBody>
      </p:sp>
      <p:sp>
        <p:nvSpPr>
          <p:cNvPr id="170064" name="Text Box 80"/>
          <p:cNvSpPr txBox="1">
            <a:spLocks noChangeArrowheads="1"/>
          </p:cNvSpPr>
          <p:nvPr/>
        </p:nvSpPr>
        <p:spPr bwMode="auto">
          <a:xfrm>
            <a:off x="4700588" y="3052763"/>
            <a:ext cx="528637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4800" b="1">
                <a:solidFill>
                  <a:srgbClr val="FF0000"/>
                </a:solidFill>
                <a:ea typeface="楷体_GB2312" pitchFamily="49" charset="-122"/>
              </a:rPr>
              <a:t>+</a:t>
            </a:r>
          </a:p>
        </p:txBody>
      </p:sp>
      <p:graphicFrame>
        <p:nvGraphicFramePr>
          <p:cNvPr id="170065" name="Object 81"/>
          <p:cNvGraphicFramePr>
            <a:graphicFrameLocks noChangeAspect="1"/>
          </p:cNvGraphicFramePr>
          <p:nvPr/>
        </p:nvGraphicFramePr>
        <p:xfrm>
          <a:off x="1841500" y="4451350"/>
          <a:ext cx="5681663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0" name="Equation" r:id="rId5" imgW="2794000" imgH="406400" progId="Equation.DSMT4">
                  <p:embed/>
                </p:oleObj>
              </mc:Choice>
              <mc:Fallback>
                <p:oleObj name="Equation" r:id="rId5" imgW="2794000" imgH="406400" progId="Equation.DSMT4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4451350"/>
                        <a:ext cx="5681663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0079" name="Group 95"/>
          <p:cNvGrpSpPr>
            <a:grpSpLocks/>
          </p:cNvGrpSpPr>
          <p:nvPr/>
        </p:nvGrpSpPr>
        <p:grpSpPr bwMode="auto">
          <a:xfrm>
            <a:off x="2697163" y="219075"/>
            <a:ext cx="3289300" cy="2022475"/>
            <a:chOff x="1508" y="128"/>
            <a:chExt cx="2072" cy="1274"/>
          </a:xfrm>
        </p:grpSpPr>
        <p:sp>
          <p:nvSpPr>
            <p:cNvPr id="24629" name="Line 3"/>
            <p:cNvSpPr>
              <a:spLocks noChangeShapeType="1"/>
            </p:cNvSpPr>
            <p:nvPr/>
          </p:nvSpPr>
          <p:spPr bwMode="auto">
            <a:xfrm>
              <a:off x="2683" y="436"/>
              <a:ext cx="0" cy="9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0" name="Line 4"/>
            <p:cNvSpPr>
              <a:spLocks noChangeShapeType="1"/>
            </p:cNvSpPr>
            <p:nvPr/>
          </p:nvSpPr>
          <p:spPr bwMode="auto">
            <a:xfrm>
              <a:off x="1721" y="426"/>
              <a:ext cx="0" cy="9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1" name="Rectangle 5"/>
            <p:cNvSpPr>
              <a:spLocks noChangeArrowheads="1"/>
            </p:cNvSpPr>
            <p:nvPr/>
          </p:nvSpPr>
          <p:spPr bwMode="auto">
            <a:xfrm>
              <a:off x="2633" y="762"/>
              <a:ext cx="109" cy="283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632" name="Line 6"/>
            <p:cNvSpPr>
              <a:spLocks noChangeShapeType="1"/>
            </p:cNvSpPr>
            <p:nvPr/>
          </p:nvSpPr>
          <p:spPr bwMode="auto">
            <a:xfrm>
              <a:off x="1716" y="426"/>
              <a:ext cx="133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3" name="Line 8"/>
            <p:cNvSpPr>
              <a:spLocks noChangeShapeType="1"/>
            </p:cNvSpPr>
            <p:nvPr/>
          </p:nvSpPr>
          <p:spPr bwMode="auto">
            <a:xfrm>
              <a:off x="3046" y="436"/>
              <a:ext cx="0" cy="9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4" name="Rectangle 9"/>
            <p:cNvSpPr>
              <a:spLocks noChangeArrowheads="1"/>
            </p:cNvSpPr>
            <p:nvPr/>
          </p:nvSpPr>
          <p:spPr bwMode="auto">
            <a:xfrm rot="-5400000">
              <a:off x="2331" y="302"/>
              <a:ext cx="115" cy="269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635" name="Line 10"/>
            <p:cNvSpPr>
              <a:spLocks noChangeShapeType="1"/>
            </p:cNvSpPr>
            <p:nvPr/>
          </p:nvSpPr>
          <p:spPr bwMode="auto">
            <a:xfrm>
              <a:off x="2099" y="431"/>
              <a:ext cx="0" cy="9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6" name="Rectangle 11"/>
            <p:cNvSpPr>
              <a:spLocks noChangeArrowheads="1"/>
            </p:cNvSpPr>
            <p:nvPr/>
          </p:nvSpPr>
          <p:spPr bwMode="auto">
            <a:xfrm>
              <a:off x="2050" y="762"/>
              <a:ext cx="109" cy="283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637" name="Line 12"/>
            <p:cNvSpPr>
              <a:spLocks noChangeShapeType="1"/>
            </p:cNvSpPr>
            <p:nvPr/>
          </p:nvSpPr>
          <p:spPr bwMode="auto">
            <a:xfrm rot="-5400000">
              <a:off x="1632" y="709"/>
              <a:ext cx="1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8" name="Text Box 13"/>
            <p:cNvSpPr txBox="1">
              <a:spLocks noChangeArrowheads="1"/>
            </p:cNvSpPr>
            <p:nvPr/>
          </p:nvSpPr>
          <p:spPr bwMode="auto">
            <a:xfrm>
              <a:off x="1508" y="517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0000FF"/>
                  </a:solidFill>
                </a:rPr>
                <a:t>I</a:t>
              </a:r>
            </a:p>
          </p:txBody>
        </p:sp>
        <p:sp>
          <p:nvSpPr>
            <p:cNvPr id="24639" name="Line 14"/>
            <p:cNvSpPr>
              <a:spLocks noChangeShapeType="1"/>
            </p:cNvSpPr>
            <p:nvPr/>
          </p:nvSpPr>
          <p:spPr bwMode="auto">
            <a:xfrm rot="5400000">
              <a:off x="2957" y="1045"/>
              <a:ext cx="1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0" name="Text Box 15"/>
            <p:cNvSpPr txBox="1">
              <a:spLocks noChangeArrowheads="1"/>
            </p:cNvSpPr>
            <p:nvPr/>
          </p:nvSpPr>
          <p:spPr bwMode="auto">
            <a:xfrm>
              <a:off x="2750" y="100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0000FF"/>
                  </a:solidFill>
                </a:rPr>
                <a:t>I</a:t>
              </a:r>
              <a:r>
                <a:rPr lang="en-US" altLang="zh-CN" b="1">
                  <a:solidFill>
                    <a:srgbClr val="0000FF"/>
                  </a:solidFill>
                </a:rPr>
                <a:t>/6</a:t>
              </a:r>
              <a:endParaRPr lang="en-US" altLang="zh-CN" b="1" i="1">
                <a:solidFill>
                  <a:srgbClr val="0000FF"/>
                </a:solidFill>
              </a:endParaRPr>
            </a:p>
          </p:txBody>
        </p:sp>
        <p:sp>
          <p:nvSpPr>
            <p:cNvPr id="24641" name="Text Box 16"/>
            <p:cNvSpPr txBox="1">
              <a:spLocks noChangeArrowheads="1"/>
            </p:cNvSpPr>
            <p:nvPr/>
          </p:nvSpPr>
          <p:spPr bwMode="auto">
            <a:xfrm>
              <a:off x="2210" y="128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4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  <a:endParaRPr lang="en-US" altLang="zh-CN" b="1"/>
            </a:p>
          </p:txBody>
        </p:sp>
        <p:sp>
          <p:nvSpPr>
            <p:cNvPr id="24642" name="Text Box 17"/>
            <p:cNvSpPr txBox="1">
              <a:spLocks noChangeArrowheads="1"/>
            </p:cNvSpPr>
            <p:nvPr/>
          </p:nvSpPr>
          <p:spPr bwMode="auto">
            <a:xfrm>
              <a:off x="2294" y="848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4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  <a:endParaRPr lang="en-US" altLang="zh-CN" b="1"/>
            </a:p>
          </p:txBody>
        </p:sp>
        <p:sp>
          <p:nvSpPr>
            <p:cNvPr id="24643" name="Text Box 18"/>
            <p:cNvSpPr txBox="1">
              <a:spLocks noChangeArrowheads="1"/>
            </p:cNvSpPr>
            <p:nvPr/>
          </p:nvSpPr>
          <p:spPr bwMode="auto">
            <a:xfrm>
              <a:off x="2126" y="682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8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  <a:endParaRPr lang="en-US" altLang="zh-CN" b="1"/>
            </a:p>
          </p:txBody>
        </p:sp>
        <p:grpSp>
          <p:nvGrpSpPr>
            <p:cNvPr id="24644" name="Group 19"/>
            <p:cNvGrpSpPr>
              <a:grpSpLocks/>
            </p:cNvGrpSpPr>
            <p:nvPr/>
          </p:nvGrpSpPr>
          <p:grpSpPr bwMode="auto">
            <a:xfrm>
              <a:off x="1606" y="751"/>
              <a:ext cx="226" cy="238"/>
              <a:chOff x="696" y="3018"/>
              <a:chExt cx="272" cy="272"/>
            </a:xfrm>
          </p:grpSpPr>
          <p:sp>
            <p:nvSpPr>
              <p:cNvPr id="24652" name="Oval 20"/>
              <p:cNvSpPr>
                <a:spLocks noChangeArrowheads="1"/>
              </p:cNvSpPr>
              <p:nvPr/>
            </p:nvSpPr>
            <p:spPr bwMode="auto">
              <a:xfrm>
                <a:off x="696" y="3018"/>
                <a:ext cx="272" cy="272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653" name="Line 21"/>
              <p:cNvSpPr>
                <a:spLocks noChangeShapeType="1"/>
              </p:cNvSpPr>
              <p:nvPr/>
            </p:nvSpPr>
            <p:spPr bwMode="auto">
              <a:xfrm>
                <a:off x="696" y="3156"/>
                <a:ext cx="26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645" name="Group 22"/>
            <p:cNvGrpSpPr>
              <a:grpSpLocks/>
            </p:cNvGrpSpPr>
            <p:nvPr/>
          </p:nvGrpSpPr>
          <p:grpSpPr bwMode="auto">
            <a:xfrm>
              <a:off x="2942" y="725"/>
              <a:ext cx="226" cy="238"/>
              <a:chOff x="696" y="3018"/>
              <a:chExt cx="272" cy="272"/>
            </a:xfrm>
          </p:grpSpPr>
          <p:sp>
            <p:nvSpPr>
              <p:cNvPr id="24650" name="Oval 23"/>
              <p:cNvSpPr>
                <a:spLocks noChangeArrowheads="1"/>
              </p:cNvSpPr>
              <p:nvPr/>
            </p:nvSpPr>
            <p:spPr bwMode="auto">
              <a:xfrm>
                <a:off x="696" y="3018"/>
                <a:ext cx="272" cy="272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651" name="Line 24"/>
              <p:cNvSpPr>
                <a:spLocks noChangeShapeType="1"/>
              </p:cNvSpPr>
              <p:nvPr/>
            </p:nvSpPr>
            <p:spPr bwMode="auto">
              <a:xfrm>
                <a:off x="696" y="3156"/>
                <a:ext cx="26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46" name="Text Box 26"/>
            <p:cNvSpPr txBox="1">
              <a:spLocks noChangeArrowheads="1"/>
            </p:cNvSpPr>
            <p:nvPr/>
          </p:nvSpPr>
          <p:spPr bwMode="auto">
            <a:xfrm>
              <a:off x="3242" y="554"/>
              <a:ext cx="22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24647" name="Text Box 27"/>
            <p:cNvSpPr txBox="1">
              <a:spLocks noChangeArrowheads="1"/>
            </p:cNvSpPr>
            <p:nvPr/>
          </p:nvSpPr>
          <p:spPr bwMode="auto">
            <a:xfrm>
              <a:off x="3236" y="936"/>
              <a:ext cx="1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</a:p>
          </p:txBody>
        </p:sp>
        <p:graphicFrame>
          <p:nvGraphicFramePr>
            <p:cNvPr id="24648" name="Object 88"/>
            <p:cNvGraphicFramePr>
              <a:graphicFrameLocks noChangeAspect="1"/>
            </p:cNvGraphicFramePr>
            <p:nvPr/>
          </p:nvGraphicFramePr>
          <p:xfrm>
            <a:off x="3229" y="759"/>
            <a:ext cx="351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31" name="公式" r:id="rId7" imgW="276272" imgH="238163" progId="Equation.3">
                    <p:embed/>
                  </p:oleObj>
                </mc:Choice>
                <mc:Fallback>
                  <p:oleObj name="公式" r:id="rId7" imgW="276272" imgH="238163" progId="Equation.3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9" y="759"/>
                          <a:ext cx="351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49" name="Line 7"/>
            <p:cNvSpPr>
              <a:spLocks noChangeShapeType="1"/>
            </p:cNvSpPr>
            <p:nvPr/>
          </p:nvSpPr>
          <p:spPr bwMode="auto">
            <a:xfrm>
              <a:off x="1721" y="1386"/>
              <a:ext cx="133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0077" name="Group 93"/>
          <p:cNvGrpSpPr>
            <a:grpSpLocks/>
          </p:cNvGrpSpPr>
          <p:nvPr/>
        </p:nvGrpSpPr>
        <p:grpSpPr bwMode="auto">
          <a:xfrm>
            <a:off x="1403350" y="2289175"/>
            <a:ext cx="3060700" cy="1965325"/>
            <a:chOff x="884" y="1442"/>
            <a:chExt cx="1928" cy="1238"/>
          </a:xfrm>
        </p:grpSpPr>
        <p:sp>
          <p:nvSpPr>
            <p:cNvPr id="24608" name="Line 35"/>
            <p:cNvSpPr>
              <a:spLocks noChangeShapeType="1"/>
            </p:cNvSpPr>
            <p:nvPr/>
          </p:nvSpPr>
          <p:spPr bwMode="auto">
            <a:xfrm>
              <a:off x="2247" y="1755"/>
              <a:ext cx="0" cy="9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9" name="Line 36"/>
            <p:cNvSpPr>
              <a:spLocks noChangeShapeType="1"/>
            </p:cNvSpPr>
            <p:nvPr/>
          </p:nvSpPr>
          <p:spPr bwMode="auto">
            <a:xfrm>
              <a:off x="1130" y="1745"/>
              <a:ext cx="0" cy="9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0" name="Rectangle 37"/>
            <p:cNvSpPr>
              <a:spLocks noChangeArrowheads="1"/>
            </p:cNvSpPr>
            <p:nvPr/>
          </p:nvSpPr>
          <p:spPr bwMode="auto">
            <a:xfrm>
              <a:off x="2189" y="2065"/>
              <a:ext cx="127" cy="269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611" name="Line 38"/>
            <p:cNvSpPr>
              <a:spLocks noChangeShapeType="1"/>
            </p:cNvSpPr>
            <p:nvPr/>
          </p:nvSpPr>
          <p:spPr bwMode="auto">
            <a:xfrm>
              <a:off x="1125" y="1745"/>
              <a:ext cx="15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2" name="Line 39"/>
            <p:cNvSpPr>
              <a:spLocks noChangeShapeType="1"/>
            </p:cNvSpPr>
            <p:nvPr/>
          </p:nvSpPr>
          <p:spPr bwMode="auto">
            <a:xfrm>
              <a:off x="1130" y="2659"/>
              <a:ext cx="155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3" name="Rectangle 40"/>
            <p:cNvSpPr>
              <a:spLocks noChangeArrowheads="1"/>
            </p:cNvSpPr>
            <p:nvPr/>
          </p:nvSpPr>
          <p:spPr bwMode="auto">
            <a:xfrm rot="-5400000">
              <a:off x="1851" y="1598"/>
              <a:ext cx="110" cy="313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614" name="Line 41"/>
            <p:cNvSpPr>
              <a:spLocks noChangeShapeType="1"/>
            </p:cNvSpPr>
            <p:nvPr/>
          </p:nvSpPr>
          <p:spPr bwMode="auto">
            <a:xfrm>
              <a:off x="1570" y="1750"/>
              <a:ext cx="0" cy="9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5" name="Rectangle 42"/>
            <p:cNvSpPr>
              <a:spLocks noChangeArrowheads="1"/>
            </p:cNvSpPr>
            <p:nvPr/>
          </p:nvSpPr>
          <p:spPr bwMode="auto">
            <a:xfrm>
              <a:off x="1512" y="2065"/>
              <a:ext cx="127" cy="269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616" name="Line 43"/>
            <p:cNvSpPr>
              <a:spLocks noChangeShapeType="1"/>
            </p:cNvSpPr>
            <p:nvPr/>
          </p:nvSpPr>
          <p:spPr bwMode="auto">
            <a:xfrm rot="-5400000">
              <a:off x="1045" y="2015"/>
              <a:ext cx="1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7" name="Text Box 44"/>
            <p:cNvSpPr txBox="1">
              <a:spLocks noChangeArrowheads="1"/>
            </p:cNvSpPr>
            <p:nvPr/>
          </p:nvSpPr>
          <p:spPr bwMode="auto">
            <a:xfrm>
              <a:off x="884" y="1831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0000FF"/>
                  </a:solidFill>
                </a:rPr>
                <a:t>I</a:t>
              </a:r>
            </a:p>
          </p:txBody>
        </p:sp>
        <p:sp>
          <p:nvSpPr>
            <p:cNvPr id="24618" name="Text Box 45"/>
            <p:cNvSpPr txBox="1">
              <a:spLocks noChangeArrowheads="1"/>
            </p:cNvSpPr>
            <p:nvPr/>
          </p:nvSpPr>
          <p:spPr bwMode="auto">
            <a:xfrm>
              <a:off x="1728" y="1442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4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  <a:endParaRPr lang="en-US" altLang="zh-CN" b="1"/>
            </a:p>
          </p:txBody>
        </p:sp>
        <p:sp>
          <p:nvSpPr>
            <p:cNvPr id="24619" name="Text Box 46"/>
            <p:cNvSpPr txBox="1">
              <a:spLocks noChangeArrowheads="1"/>
            </p:cNvSpPr>
            <p:nvPr/>
          </p:nvSpPr>
          <p:spPr bwMode="auto">
            <a:xfrm>
              <a:off x="1845" y="2138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4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  <a:endParaRPr lang="en-US" altLang="zh-CN" b="1"/>
            </a:p>
          </p:txBody>
        </p:sp>
        <p:sp>
          <p:nvSpPr>
            <p:cNvPr id="24620" name="Text Box 47"/>
            <p:cNvSpPr txBox="1">
              <a:spLocks noChangeArrowheads="1"/>
            </p:cNvSpPr>
            <p:nvPr/>
          </p:nvSpPr>
          <p:spPr bwMode="auto">
            <a:xfrm>
              <a:off x="1612" y="2023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8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  <a:endParaRPr lang="en-US" altLang="zh-CN" b="1"/>
            </a:p>
          </p:txBody>
        </p:sp>
        <p:grpSp>
          <p:nvGrpSpPr>
            <p:cNvPr id="24621" name="Group 48"/>
            <p:cNvGrpSpPr>
              <a:grpSpLocks/>
            </p:cNvGrpSpPr>
            <p:nvPr/>
          </p:nvGrpSpPr>
          <p:grpSpPr bwMode="auto">
            <a:xfrm>
              <a:off x="1015" y="2073"/>
              <a:ext cx="227" cy="226"/>
              <a:chOff x="696" y="3018"/>
              <a:chExt cx="272" cy="272"/>
            </a:xfrm>
          </p:grpSpPr>
          <p:sp>
            <p:nvSpPr>
              <p:cNvPr id="24627" name="Oval 49"/>
              <p:cNvSpPr>
                <a:spLocks noChangeArrowheads="1"/>
              </p:cNvSpPr>
              <p:nvPr/>
            </p:nvSpPr>
            <p:spPr bwMode="auto">
              <a:xfrm>
                <a:off x="696" y="3018"/>
                <a:ext cx="272" cy="272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628" name="Line 50"/>
              <p:cNvSpPr>
                <a:spLocks noChangeShapeType="1"/>
              </p:cNvSpPr>
              <p:nvPr/>
            </p:nvSpPr>
            <p:spPr bwMode="auto">
              <a:xfrm>
                <a:off x="696" y="3156"/>
                <a:ext cx="26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22" name="Text Box 52"/>
            <p:cNvSpPr txBox="1">
              <a:spLocks noChangeArrowheads="1"/>
            </p:cNvSpPr>
            <p:nvPr/>
          </p:nvSpPr>
          <p:spPr bwMode="auto">
            <a:xfrm>
              <a:off x="2467" y="1846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24623" name="Text Box 53"/>
            <p:cNvSpPr txBox="1">
              <a:spLocks noChangeArrowheads="1"/>
            </p:cNvSpPr>
            <p:nvPr/>
          </p:nvSpPr>
          <p:spPr bwMode="auto">
            <a:xfrm>
              <a:off x="2463" y="2210"/>
              <a:ext cx="1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</a:p>
          </p:txBody>
        </p:sp>
        <p:sp>
          <p:nvSpPr>
            <p:cNvPr id="24624" name="Oval 55"/>
            <p:cNvSpPr>
              <a:spLocks noChangeArrowheads="1"/>
            </p:cNvSpPr>
            <p:nvPr/>
          </p:nvSpPr>
          <p:spPr bwMode="auto">
            <a:xfrm>
              <a:off x="2679" y="2624"/>
              <a:ext cx="56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625" name="Oval 56"/>
            <p:cNvSpPr>
              <a:spLocks noChangeArrowheads="1"/>
            </p:cNvSpPr>
            <p:nvPr/>
          </p:nvSpPr>
          <p:spPr bwMode="auto">
            <a:xfrm>
              <a:off x="2665" y="1715"/>
              <a:ext cx="56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24626" name="Object 89"/>
            <p:cNvGraphicFramePr>
              <a:graphicFrameLocks noChangeAspect="1"/>
            </p:cNvGraphicFramePr>
            <p:nvPr/>
          </p:nvGraphicFramePr>
          <p:xfrm>
            <a:off x="2461" y="2033"/>
            <a:ext cx="351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32" name="Equation" r:id="rId9" imgW="276272" imgH="262038" progId="Equation.DSMT4">
                    <p:embed/>
                  </p:oleObj>
                </mc:Choice>
                <mc:Fallback>
                  <p:oleObj name="Equation" r:id="rId9" imgW="276272" imgH="262038" progId="Equation.DSMT4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1" y="2033"/>
                          <a:ext cx="351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0078" name="Group 94"/>
          <p:cNvGrpSpPr>
            <a:grpSpLocks/>
          </p:cNvGrpSpPr>
          <p:nvPr/>
        </p:nvGrpSpPr>
        <p:grpSpPr bwMode="auto">
          <a:xfrm>
            <a:off x="5232400" y="2279650"/>
            <a:ext cx="3454400" cy="1976438"/>
            <a:chOff x="3296" y="1436"/>
            <a:chExt cx="2176" cy="1245"/>
          </a:xfrm>
        </p:grpSpPr>
        <p:sp>
          <p:nvSpPr>
            <p:cNvPr id="24587" name="Line 58"/>
            <p:cNvSpPr>
              <a:spLocks noChangeShapeType="1"/>
            </p:cNvSpPr>
            <p:nvPr/>
          </p:nvSpPr>
          <p:spPr bwMode="auto">
            <a:xfrm>
              <a:off x="4480" y="1748"/>
              <a:ext cx="0" cy="9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8" name="Rectangle 59"/>
            <p:cNvSpPr>
              <a:spLocks noChangeArrowheads="1"/>
            </p:cNvSpPr>
            <p:nvPr/>
          </p:nvSpPr>
          <p:spPr bwMode="auto">
            <a:xfrm>
              <a:off x="4422" y="2058"/>
              <a:ext cx="128" cy="27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589" name="Line 60"/>
            <p:cNvSpPr>
              <a:spLocks noChangeShapeType="1"/>
            </p:cNvSpPr>
            <p:nvPr/>
          </p:nvSpPr>
          <p:spPr bwMode="auto">
            <a:xfrm>
              <a:off x="3358" y="1738"/>
              <a:ext cx="15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0" name="Line 61"/>
            <p:cNvSpPr>
              <a:spLocks noChangeShapeType="1"/>
            </p:cNvSpPr>
            <p:nvPr/>
          </p:nvSpPr>
          <p:spPr bwMode="auto">
            <a:xfrm>
              <a:off x="3364" y="2653"/>
              <a:ext cx="15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1" name="Line 62"/>
            <p:cNvSpPr>
              <a:spLocks noChangeShapeType="1"/>
            </p:cNvSpPr>
            <p:nvPr/>
          </p:nvSpPr>
          <p:spPr bwMode="auto">
            <a:xfrm>
              <a:off x="4903" y="1748"/>
              <a:ext cx="0" cy="9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2" name="Rectangle 63"/>
            <p:cNvSpPr>
              <a:spLocks noChangeArrowheads="1"/>
            </p:cNvSpPr>
            <p:nvPr/>
          </p:nvSpPr>
          <p:spPr bwMode="auto">
            <a:xfrm rot="-5400000">
              <a:off x="4084" y="1592"/>
              <a:ext cx="110" cy="312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593" name="Line 64"/>
            <p:cNvSpPr>
              <a:spLocks noChangeShapeType="1"/>
            </p:cNvSpPr>
            <p:nvPr/>
          </p:nvSpPr>
          <p:spPr bwMode="auto">
            <a:xfrm>
              <a:off x="3804" y="1743"/>
              <a:ext cx="0" cy="9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4" name="Rectangle 65"/>
            <p:cNvSpPr>
              <a:spLocks noChangeArrowheads="1"/>
            </p:cNvSpPr>
            <p:nvPr/>
          </p:nvSpPr>
          <p:spPr bwMode="auto">
            <a:xfrm>
              <a:off x="3746" y="2058"/>
              <a:ext cx="127" cy="27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595" name="Line 66"/>
            <p:cNvSpPr>
              <a:spLocks noChangeShapeType="1"/>
            </p:cNvSpPr>
            <p:nvPr/>
          </p:nvSpPr>
          <p:spPr bwMode="auto">
            <a:xfrm rot="5400000">
              <a:off x="4818" y="2328"/>
              <a:ext cx="1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6" name="Text Box 67"/>
            <p:cNvSpPr txBox="1">
              <a:spLocks noChangeArrowheads="1"/>
            </p:cNvSpPr>
            <p:nvPr/>
          </p:nvSpPr>
          <p:spPr bwMode="auto">
            <a:xfrm>
              <a:off x="4559" y="2285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0000FF"/>
                  </a:solidFill>
                </a:rPr>
                <a:t>I</a:t>
              </a:r>
              <a:r>
                <a:rPr lang="en-US" altLang="zh-CN" b="1">
                  <a:solidFill>
                    <a:srgbClr val="0000FF"/>
                  </a:solidFill>
                </a:rPr>
                <a:t>/6</a:t>
              </a:r>
              <a:endParaRPr lang="en-US" altLang="zh-CN" b="1" i="1">
                <a:solidFill>
                  <a:srgbClr val="0000FF"/>
                </a:solidFill>
              </a:endParaRPr>
            </a:p>
          </p:txBody>
        </p:sp>
        <p:sp>
          <p:nvSpPr>
            <p:cNvPr id="24597" name="Text Box 68"/>
            <p:cNvSpPr txBox="1">
              <a:spLocks noChangeArrowheads="1"/>
            </p:cNvSpPr>
            <p:nvPr/>
          </p:nvSpPr>
          <p:spPr bwMode="auto">
            <a:xfrm>
              <a:off x="3953" y="1436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4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  <a:endParaRPr lang="en-US" altLang="zh-CN" b="1"/>
            </a:p>
          </p:txBody>
        </p:sp>
        <p:sp>
          <p:nvSpPr>
            <p:cNvPr id="24598" name="Text Box 69"/>
            <p:cNvSpPr txBox="1">
              <a:spLocks noChangeArrowheads="1"/>
            </p:cNvSpPr>
            <p:nvPr/>
          </p:nvSpPr>
          <p:spPr bwMode="auto">
            <a:xfrm>
              <a:off x="4078" y="2149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4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  <a:endParaRPr lang="en-US" altLang="zh-CN" b="1"/>
            </a:p>
          </p:txBody>
        </p:sp>
        <p:sp>
          <p:nvSpPr>
            <p:cNvPr id="24599" name="Text Box 70"/>
            <p:cNvSpPr txBox="1">
              <a:spLocks noChangeArrowheads="1"/>
            </p:cNvSpPr>
            <p:nvPr/>
          </p:nvSpPr>
          <p:spPr bwMode="auto">
            <a:xfrm>
              <a:off x="3847" y="2017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8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  <a:endParaRPr lang="en-US" altLang="zh-CN" b="1"/>
            </a:p>
          </p:txBody>
        </p:sp>
        <p:grpSp>
          <p:nvGrpSpPr>
            <p:cNvPr id="24600" name="Group 71"/>
            <p:cNvGrpSpPr>
              <a:grpSpLocks/>
            </p:cNvGrpSpPr>
            <p:nvPr/>
          </p:nvGrpSpPr>
          <p:grpSpPr bwMode="auto">
            <a:xfrm>
              <a:off x="4790" y="2023"/>
              <a:ext cx="227" cy="227"/>
              <a:chOff x="696" y="3018"/>
              <a:chExt cx="272" cy="272"/>
            </a:xfrm>
          </p:grpSpPr>
          <p:sp>
            <p:nvSpPr>
              <p:cNvPr id="24606" name="Oval 72"/>
              <p:cNvSpPr>
                <a:spLocks noChangeArrowheads="1"/>
              </p:cNvSpPr>
              <p:nvPr/>
            </p:nvSpPr>
            <p:spPr bwMode="auto">
              <a:xfrm>
                <a:off x="696" y="3018"/>
                <a:ext cx="272" cy="272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607" name="Line 73"/>
              <p:cNvSpPr>
                <a:spLocks noChangeShapeType="1"/>
              </p:cNvSpPr>
              <p:nvPr/>
            </p:nvSpPr>
            <p:spPr bwMode="auto">
              <a:xfrm>
                <a:off x="696" y="3156"/>
                <a:ext cx="26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01" name="Text Box 75"/>
            <p:cNvSpPr txBox="1">
              <a:spLocks noChangeArrowheads="1"/>
            </p:cNvSpPr>
            <p:nvPr/>
          </p:nvSpPr>
          <p:spPr bwMode="auto">
            <a:xfrm>
              <a:off x="5131" y="1860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24602" name="Text Box 76"/>
            <p:cNvSpPr txBox="1">
              <a:spLocks noChangeArrowheads="1"/>
            </p:cNvSpPr>
            <p:nvPr/>
          </p:nvSpPr>
          <p:spPr bwMode="auto">
            <a:xfrm>
              <a:off x="5125" y="2224"/>
              <a:ext cx="1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</a:p>
          </p:txBody>
        </p:sp>
        <p:sp>
          <p:nvSpPr>
            <p:cNvPr id="24603" name="Oval 78"/>
            <p:cNvSpPr>
              <a:spLocks noChangeArrowheads="1"/>
            </p:cNvSpPr>
            <p:nvPr/>
          </p:nvSpPr>
          <p:spPr bwMode="auto">
            <a:xfrm>
              <a:off x="3311" y="2625"/>
              <a:ext cx="56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604" name="Oval 79"/>
            <p:cNvSpPr>
              <a:spLocks noChangeArrowheads="1"/>
            </p:cNvSpPr>
            <p:nvPr/>
          </p:nvSpPr>
          <p:spPr bwMode="auto">
            <a:xfrm>
              <a:off x="3296" y="1706"/>
              <a:ext cx="56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24605" name="Object 91"/>
            <p:cNvGraphicFramePr>
              <a:graphicFrameLocks noChangeAspect="1"/>
            </p:cNvGraphicFramePr>
            <p:nvPr/>
          </p:nvGraphicFramePr>
          <p:xfrm>
            <a:off x="5121" y="2050"/>
            <a:ext cx="351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33" name="Equation" r:id="rId11" imgW="276272" imgH="262038" progId="Equation.DSMT4">
                    <p:embed/>
                  </p:oleObj>
                </mc:Choice>
                <mc:Fallback>
                  <p:oleObj name="Equation" r:id="rId11" imgW="276272" imgH="262038" progId="Equation.DSMT4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1" y="2050"/>
                          <a:ext cx="351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0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0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0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0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0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0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0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0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17" grpId="0"/>
      <p:bldP spid="1700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DB0888B-B018-46B4-91AC-1E61CFD8982D}" type="datetime1">
              <a:rPr lang="zh-CN" altLang="en-US"/>
              <a:pPr>
                <a:defRPr/>
              </a:pPr>
              <a:t>2019/3/20</a:t>
            </a:fld>
            <a:endParaRPr lang="en-US" altLang="zh-CN"/>
          </a:p>
        </p:txBody>
      </p:sp>
      <p:sp>
        <p:nvSpPr>
          <p:cNvPr id="1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F87D0B-416A-4B9D-BA25-C4357C5FE1E6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grpSp>
        <p:nvGrpSpPr>
          <p:cNvPr id="5125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970" cy="4956"/>
          </a:xfrm>
        </p:grpSpPr>
        <p:pic>
          <p:nvPicPr>
            <p:cNvPr id="5134" name="Picture 3" descr="beijing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506" cy="4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5" name="Picture 4" descr="beijing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8" y="0"/>
              <a:ext cx="1506" cy="4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6" name="Picture 5" descr="beijing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0"/>
              <a:ext cx="1506" cy="4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7" name="Picture 6" descr="beijing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" y="0"/>
              <a:ext cx="1506" cy="4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6" name="Picture 7" descr="未命名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77533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4984" name="Text Box 8"/>
          <p:cNvSpPr txBox="1">
            <a:spLocks noChangeArrowheads="1"/>
          </p:cNvSpPr>
          <p:nvPr/>
        </p:nvSpPr>
        <p:spPr bwMode="auto">
          <a:xfrm>
            <a:off x="3738563" y="331788"/>
            <a:ext cx="21272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3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第</a:t>
            </a:r>
            <a:r>
              <a:rPr lang="en-US" altLang="zh-CN" sz="3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4</a:t>
            </a:r>
            <a:r>
              <a:rPr lang="zh-CN" altLang="en-US" sz="3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章</a:t>
            </a:r>
          </a:p>
          <a:p>
            <a:pPr algn="ctr" eaLnBrk="1" hangingPunct="1">
              <a:defRPr/>
            </a:pPr>
            <a:r>
              <a:rPr lang="zh-CN" altLang="en-US" sz="3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 电路定理</a:t>
            </a:r>
          </a:p>
        </p:txBody>
      </p:sp>
      <p:sp>
        <p:nvSpPr>
          <p:cNvPr id="254994" name="Text Box 18"/>
          <p:cNvSpPr txBox="1">
            <a:spLocks noChangeArrowheads="1"/>
          </p:cNvSpPr>
          <p:nvPr/>
        </p:nvSpPr>
        <p:spPr bwMode="auto">
          <a:xfrm>
            <a:off x="755650" y="1773238"/>
            <a:ext cx="1441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目标：</a:t>
            </a:r>
          </a:p>
        </p:txBody>
      </p:sp>
      <p:sp>
        <p:nvSpPr>
          <p:cNvPr id="254995" name="Text Box 19"/>
          <p:cNvSpPr txBox="1">
            <a:spLocks noChangeArrowheads="1"/>
          </p:cNvSpPr>
          <p:nvPr/>
        </p:nvSpPr>
        <p:spPr bwMode="auto">
          <a:xfrm>
            <a:off x="827088" y="5127625"/>
            <a:ext cx="241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讲授学时：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4</a:t>
            </a:r>
          </a:p>
        </p:txBody>
      </p:sp>
      <p:sp>
        <p:nvSpPr>
          <p:cNvPr id="254996" name="Text Box 20"/>
          <p:cNvSpPr txBox="1">
            <a:spLocks noChangeArrowheads="1"/>
          </p:cNvSpPr>
          <p:nvPr/>
        </p:nvSpPr>
        <p:spPr bwMode="auto">
          <a:xfrm>
            <a:off x="779463" y="3789363"/>
            <a:ext cx="140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难点：</a:t>
            </a:r>
          </a:p>
        </p:txBody>
      </p:sp>
      <p:sp>
        <p:nvSpPr>
          <p:cNvPr id="5131" name="Rectangle 21"/>
          <p:cNvSpPr>
            <a:spLocks noChangeArrowheads="1"/>
          </p:cNvSpPr>
          <p:nvPr/>
        </p:nvSpPr>
        <p:spPr bwMode="auto">
          <a:xfrm>
            <a:off x="1979613" y="3903663"/>
            <a:ext cx="6624637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tabLst>
                <a:tab pos="228600" algn="l"/>
                <a:tab pos="2524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tabLst>
                <a:tab pos="228600" algn="l"/>
                <a:tab pos="252413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tabLst>
                <a:tab pos="228600" algn="l"/>
                <a:tab pos="252413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tabLst>
                <a:tab pos="228600" algn="l"/>
                <a:tab pos="252413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tabLst>
                <a:tab pos="228600" algn="l"/>
                <a:tab pos="252413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252413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252413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252413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252413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华文中宋" panose="02010600040101010101" pitchFamily="2" charset="-122"/>
              </a:rPr>
              <a:t>1.</a:t>
            </a:r>
            <a:r>
              <a:rPr lang="zh-CN" altLang="en-US" sz="2000">
                <a:latin typeface="华文中宋" panose="02010600040101010101" pitchFamily="2" charset="-122"/>
              </a:rPr>
              <a:t>电路定理综合应用问题分析。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华文中宋" panose="02010600040101010101" pitchFamily="2" charset="-122"/>
              </a:rPr>
              <a:t>2.</a:t>
            </a:r>
            <a:r>
              <a:rPr lang="zh-CN" altLang="en-US" sz="2000">
                <a:latin typeface="华文中宋" panose="02010600040101010101" pitchFamily="2" charset="-122"/>
              </a:rPr>
              <a:t>选择合适的分析方法。</a:t>
            </a:r>
          </a:p>
        </p:txBody>
      </p:sp>
      <p:sp>
        <p:nvSpPr>
          <p:cNvPr id="254998" name="Text Box 22"/>
          <p:cNvSpPr txBox="1">
            <a:spLocks noChangeArrowheads="1"/>
          </p:cNvSpPr>
          <p:nvPr/>
        </p:nvSpPr>
        <p:spPr bwMode="auto">
          <a:xfrm>
            <a:off x="4787900" y="5176838"/>
            <a:ext cx="2520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讨论学时：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2 </a:t>
            </a:r>
          </a:p>
        </p:txBody>
      </p:sp>
      <p:sp>
        <p:nvSpPr>
          <p:cNvPr id="5133" name="Rectangle 23"/>
          <p:cNvSpPr>
            <a:spLocks noChangeArrowheads="1"/>
          </p:cNvSpPr>
          <p:nvPr/>
        </p:nvSpPr>
        <p:spPr bwMode="auto">
          <a:xfrm>
            <a:off x="1042988" y="1855788"/>
            <a:ext cx="7489825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tabLst>
                <a:tab pos="228600" algn="l"/>
                <a:tab pos="2524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tabLst>
                <a:tab pos="228600" algn="l"/>
                <a:tab pos="252413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tabLst>
                <a:tab pos="228600" algn="l"/>
                <a:tab pos="252413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tabLst>
                <a:tab pos="228600" algn="l"/>
                <a:tab pos="252413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tabLst>
                <a:tab pos="228600" algn="l"/>
                <a:tab pos="252413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252413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252413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252413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252413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lvl="2"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latin typeface="华文中宋" panose="02010600040101010101" pitchFamily="2" charset="-122"/>
              </a:rPr>
              <a:t>1.</a:t>
            </a:r>
            <a:r>
              <a:rPr lang="zh-CN" altLang="en-US" dirty="0">
                <a:latin typeface="华文中宋" panose="02010600040101010101" pitchFamily="2" charset="-122"/>
              </a:rPr>
              <a:t>熟练应用叠加定理。</a:t>
            </a:r>
          </a:p>
          <a:p>
            <a:pPr lvl="2"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latin typeface="华文中宋" panose="02010600040101010101" pitchFamily="2" charset="-122"/>
              </a:rPr>
              <a:t>2.</a:t>
            </a:r>
            <a:r>
              <a:rPr lang="zh-CN" altLang="en-US" dirty="0">
                <a:latin typeface="华文中宋" panose="02010600040101010101" pitchFamily="2" charset="-122"/>
              </a:rPr>
              <a:t>熟练</a:t>
            </a:r>
            <a:r>
              <a:rPr lang="zh-CN" altLang="en-US" dirty="0" smtClean="0">
                <a:latin typeface="华文中宋" panose="02010600040101010101" pitchFamily="2" charset="-122"/>
              </a:rPr>
              <a:t>应用戴维南</a:t>
            </a:r>
            <a:r>
              <a:rPr lang="en-US" altLang="zh-CN" dirty="0" smtClean="0">
                <a:latin typeface="华文中宋" panose="02010600040101010101" pitchFamily="2" charset="-122"/>
              </a:rPr>
              <a:t>/</a:t>
            </a:r>
            <a:r>
              <a:rPr lang="zh-CN" altLang="en-US" dirty="0">
                <a:latin typeface="华文中宋" panose="02010600040101010101" pitchFamily="2" charset="-122"/>
              </a:rPr>
              <a:t>诺顿定理。</a:t>
            </a:r>
          </a:p>
          <a:p>
            <a:pPr lvl="2"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latin typeface="华文中宋" panose="02010600040101010101" pitchFamily="2" charset="-122"/>
              </a:rPr>
              <a:t>3.</a:t>
            </a:r>
            <a:r>
              <a:rPr lang="zh-CN" altLang="en-US" dirty="0">
                <a:latin typeface="华文中宋" panose="02010600040101010101" pitchFamily="2" charset="-122"/>
              </a:rPr>
              <a:t>熟练分析最大功率传输问题。</a:t>
            </a:r>
          </a:p>
          <a:p>
            <a:pPr lvl="2"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latin typeface="华文中宋" panose="02010600040101010101" pitchFamily="2" charset="-122"/>
              </a:rPr>
              <a:t>4.</a:t>
            </a:r>
            <a:r>
              <a:rPr lang="zh-CN" altLang="en-US" dirty="0">
                <a:latin typeface="华文中宋" panose="02010600040101010101" pitchFamily="2" charset="-122"/>
              </a:rPr>
              <a:t>应用互易定理和特勒根定理。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990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4.3 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戴维南－诺顿定理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Thevenin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-Norton Theorem </a:t>
            </a:r>
            <a:b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</a:br>
            <a:endParaRPr lang="zh-CN" altLang="en-US" sz="2800" dirty="0" smtClean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39712" y="908720"/>
            <a:ext cx="27481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3300"/>
                </a:solidFill>
              </a:rPr>
              <a:t>1.   </a:t>
            </a:r>
            <a:r>
              <a:rPr lang="zh-CN" altLang="en-US" sz="2400" b="1" dirty="0">
                <a:solidFill>
                  <a:srgbClr val="FF3300"/>
                </a:solidFill>
              </a:rPr>
              <a:t>几个名词  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527050" y="1484784"/>
            <a:ext cx="32035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b="1">
                <a:solidFill>
                  <a:srgbClr val="6600FF"/>
                </a:solidFill>
              </a:rPr>
              <a:t>(1)  </a:t>
            </a:r>
            <a:r>
              <a:rPr lang="zh-CN" altLang="en-US" sz="2400" b="1">
                <a:solidFill>
                  <a:srgbClr val="6600FF"/>
                </a:solidFill>
              </a:rPr>
              <a:t>端口（</a:t>
            </a:r>
            <a:r>
              <a:rPr lang="zh-CN" altLang="en-US" sz="2400" b="1" i="1">
                <a:solidFill>
                  <a:srgbClr val="6600FF"/>
                </a:solidFill>
              </a:rPr>
              <a:t> </a:t>
            </a:r>
            <a:r>
              <a:rPr lang="en-US" altLang="zh-CN" sz="2400" b="1" i="1">
                <a:solidFill>
                  <a:srgbClr val="3333FF"/>
                </a:solidFill>
              </a:rPr>
              <a:t>port</a:t>
            </a:r>
            <a:r>
              <a:rPr lang="en-US" altLang="zh-CN" sz="2400" b="1" i="1">
                <a:solidFill>
                  <a:srgbClr val="6600FF"/>
                </a:solidFill>
              </a:rPr>
              <a:t> </a:t>
            </a:r>
            <a:r>
              <a:rPr lang="zh-CN" altLang="en-US" sz="2400" b="1">
                <a:solidFill>
                  <a:srgbClr val="6600FF"/>
                </a:solidFill>
              </a:rPr>
              <a:t>）  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422650" y="2097559"/>
            <a:ext cx="548640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>
                <a:latin typeface="宋体" panose="02010600030101010101" pitchFamily="2" charset="-122"/>
              </a:rPr>
              <a:t>    </a:t>
            </a:r>
            <a:r>
              <a:rPr lang="zh-CN" altLang="en-US" sz="2400" b="1">
                <a:latin typeface="宋体" panose="02010600030101010101" pitchFamily="2" charset="-122"/>
              </a:rPr>
              <a:t>端口指电路引出的一对端钮，其中 从一个端钮（如</a:t>
            </a:r>
            <a:r>
              <a:rPr lang="en-US" altLang="zh-CN" sz="2400" b="1">
                <a:solidFill>
                  <a:srgbClr val="0000FF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400" b="1">
                <a:latin typeface="宋体" panose="02010600030101010101" pitchFamily="2" charset="-122"/>
              </a:rPr>
              <a:t>）流入的电流一定等 于从另一端钮（如</a:t>
            </a:r>
            <a:r>
              <a:rPr lang="en-US" altLang="zh-CN" sz="2400" b="1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2400" b="1">
                <a:latin typeface="宋体" panose="02010600030101010101" pitchFamily="2" charset="-122"/>
              </a:rPr>
              <a:t>）</a:t>
            </a:r>
            <a:r>
              <a:rPr lang="zh-CN" altLang="zh-CN" sz="2400" b="1">
                <a:latin typeface="宋体" panose="02010600030101010101" pitchFamily="2" charset="-122"/>
              </a:rPr>
              <a:t>流出的电流。</a:t>
            </a:r>
            <a:r>
              <a:rPr lang="zh-CN" altLang="en-US" sz="2400" b="1">
                <a:latin typeface="宋体" panose="02010600030101010101" pitchFamily="2" charset="-122"/>
              </a:rPr>
              <a:t>  </a:t>
            </a:r>
          </a:p>
        </p:txBody>
      </p:sp>
      <p:grpSp>
        <p:nvGrpSpPr>
          <p:cNvPr id="19" name="Group 5"/>
          <p:cNvGrpSpPr>
            <a:grpSpLocks/>
          </p:cNvGrpSpPr>
          <p:nvPr/>
        </p:nvGrpSpPr>
        <p:grpSpPr bwMode="auto">
          <a:xfrm>
            <a:off x="1104900" y="1749897"/>
            <a:ext cx="2166939" cy="2024063"/>
            <a:chOff x="604" y="815"/>
            <a:chExt cx="1365" cy="1275"/>
          </a:xfrm>
        </p:grpSpPr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604" y="1080"/>
              <a:ext cx="528" cy="81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1" name="Text Box 7"/>
            <p:cNvSpPr txBox="1">
              <a:spLocks noChangeArrowheads="1"/>
            </p:cNvSpPr>
            <p:nvPr/>
          </p:nvSpPr>
          <p:spPr bwMode="auto">
            <a:xfrm>
              <a:off x="738" y="1279"/>
              <a:ext cx="26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600" b="1"/>
                <a:t>A</a:t>
              </a:r>
              <a:endParaRPr lang="en-US" altLang="zh-CN" sz="2400" b="1"/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1134" y="1211"/>
              <a:ext cx="528" cy="1"/>
            </a:xfrm>
            <a:custGeom>
              <a:avLst/>
              <a:gdLst>
                <a:gd name="T0" fmla="*/ 0 w 528"/>
                <a:gd name="T1" fmla="*/ 1 h 1"/>
                <a:gd name="T2" fmla="*/ 528 w 52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8" h="1">
                  <a:moveTo>
                    <a:pt x="0" y="1"/>
                  </a:moveTo>
                  <a:lnTo>
                    <a:pt x="528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3" name="Freeform 9"/>
            <p:cNvSpPr>
              <a:spLocks/>
            </p:cNvSpPr>
            <p:nvPr/>
          </p:nvSpPr>
          <p:spPr bwMode="auto">
            <a:xfrm>
              <a:off x="1138" y="1764"/>
              <a:ext cx="516" cy="1"/>
            </a:xfrm>
            <a:custGeom>
              <a:avLst/>
              <a:gdLst>
                <a:gd name="T0" fmla="*/ 0 w 516"/>
                <a:gd name="T1" fmla="*/ 0 h 1"/>
                <a:gd name="T2" fmla="*/ 516 w 51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6" h="1">
                  <a:moveTo>
                    <a:pt x="0" y="0"/>
                  </a:moveTo>
                  <a:lnTo>
                    <a:pt x="516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H="1">
              <a:off x="1276" y="112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>
              <a:off x="1276" y="184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6" name="Oval 12"/>
            <p:cNvSpPr>
              <a:spLocks noChangeArrowheads="1"/>
            </p:cNvSpPr>
            <p:nvPr/>
          </p:nvSpPr>
          <p:spPr bwMode="auto">
            <a:xfrm>
              <a:off x="1660" y="1176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7" name="Oval 13"/>
            <p:cNvSpPr>
              <a:spLocks noChangeArrowheads="1"/>
            </p:cNvSpPr>
            <p:nvPr/>
          </p:nvSpPr>
          <p:spPr bwMode="auto">
            <a:xfrm>
              <a:off x="1660" y="1732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1750" y="1031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FF"/>
                  </a:solidFill>
                </a:rPr>
                <a:t>a</a:t>
              </a:r>
              <a:endParaRPr lang="en-US" altLang="zh-CN" sz="2400" b="1"/>
            </a:p>
          </p:txBody>
        </p:sp>
        <p:sp>
          <p:nvSpPr>
            <p:cNvPr id="29" name="Text Box 15"/>
            <p:cNvSpPr txBox="1">
              <a:spLocks noChangeArrowheads="1"/>
            </p:cNvSpPr>
            <p:nvPr/>
          </p:nvSpPr>
          <p:spPr bwMode="auto">
            <a:xfrm>
              <a:off x="1755" y="1607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FF"/>
                  </a:solidFill>
                </a:rPr>
                <a:t>b</a:t>
              </a:r>
              <a:endParaRPr lang="en-US" altLang="zh-CN" sz="2400" b="1"/>
            </a:p>
          </p:txBody>
        </p:sp>
        <p:sp>
          <p:nvSpPr>
            <p:cNvPr id="30" name="Text Box 16"/>
            <p:cNvSpPr txBox="1">
              <a:spLocks noChangeArrowheads="1"/>
            </p:cNvSpPr>
            <p:nvPr/>
          </p:nvSpPr>
          <p:spPr bwMode="auto">
            <a:xfrm>
              <a:off x="1361" y="815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/>
                <a:t>i</a:t>
              </a:r>
              <a:endParaRPr lang="en-US" altLang="zh-CN" sz="2400" b="1"/>
            </a:p>
          </p:txBody>
        </p:sp>
        <p:sp>
          <p:nvSpPr>
            <p:cNvPr id="31" name="Text Box 17"/>
            <p:cNvSpPr txBox="1">
              <a:spLocks noChangeArrowheads="1"/>
            </p:cNvSpPr>
            <p:nvPr/>
          </p:nvSpPr>
          <p:spPr bwMode="auto">
            <a:xfrm>
              <a:off x="1349" y="1799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/>
                <a:t>i</a:t>
              </a:r>
              <a:endParaRPr lang="en-US" altLang="zh-CN" sz="2400" b="1"/>
            </a:p>
          </p:txBody>
        </p:sp>
      </p:grp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527050" y="3999384"/>
            <a:ext cx="6096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</a:rPr>
              <a:t>(2) </a:t>
            </a:r>
            <a:r>
              <a:rPr lang="zh-CN" altLang="en-US" sz="2400" b="1">
                <a:solidFill>
                  <a:srgbClr val="0000FF"/>
                </a:solidFill>
              </a:rPr>
              <a:t>一端口网络 （</a:t>
            </a:r>
            <a:r>
              <a:rPr lang="en-US" altLang="zh-CN" sz="2400" b="1" i="1">
                <a:solidFill>
                  <a:srgbClr val="3333FF"/>
                </a:solidFill>
              </a:rPr>
              <a:t>network</a:t>
            </a:r>
            <a:r>
              <a:rPr lang="zh-CN" altLang="en-US" sz="2400" b="1">
                <a:solidFill>
                  <a:srgbClr val="0000FF"/>
                </a:solidFill>
              </a:rPr>
              <a:t>）  </a:t>
            </a:r>
            <a:endParaRPr lang="zh-CN" altLang="en-US" sz="2400" b="1">
              <a:solidFill>
                <a:srgbClr val="FF00FF"/>
              </a:solidFill>
            </a:endParaRP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965200" y="4704234"/>
            <a:ext cx="7442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网络与外部电路只有一对端钮（或一个端口）联接。  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487653" y="5347583"/>
            <a:ext cx="6096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0000FF"/>
                </a:solidFill>
              </a:rPr>
              <a:t>(3) 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二端口网络 </a:t>
            </a:r>
            <a:r>
              <a:rPr lang="zh-CN" altLang="en-US" sz="2400" b="1" dirty="0">
                <a:solidFill>
                  <a:srgbClr val="0000FF"/>
                </a:solidFill>
              </a:rPr>
              <a:t>（</a:t>
            </a:r>
            <a:r>
              <a:rPr lang="en-US" altLang="zh-CN" sz="2400" b="1" i="1" dirty="0">
                <a:solidFill>
                  <a:srgbClr val="3333FF"/>
                </a:solidFill>
              </a:rPr>
              <a:t>network</a:t>
            </a:r>
            <a:r>
              <a:rPr lang="zh-CN" altLang="en-US" sz="2400" b="1" dirty="0">
                <a:solidFill>
                  <a:srgbClr val="0000FF"/>
                </a:solidFill>
              </a:rPr>
              <a:t>）  </a:t>
            </a:r>
            <a:endParaRPr lang="zh-CN" altLang="en-US" sz="2400" b="1" dirty="0">
              <a:solidFill>
                <a:srgbClr val="FF00FF"/>
              </a:solidFill>
            </a:endParaRP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925803" y="6052433"/>
            <a:ext cx="7442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网络与外部</a:t>
            </a:r>
            <a:r>
              <a:rPr lang="zh-CN" altLang="en-US" sz="2400" b="1" dirty="0" smtClean="0"/>
              <a:t>电路有两对</a:t>
            </a:r>
            <a:r>
              <a:rPr lang="zh-CN" altLang="en-US" sz="2400" b="1" dirty="0"/>
              <a:t>端钮（</a:t>
            </a:r>
            <a:r>
              <a:rPr lang="zh-CN" altLang="en-US" sz="2400" b="1" dirty="0" smtClean="0"/>
              <a:t>或两个</a:t>
            </a:r>
            <a:r>
              <a:rPr lang="zh-CN" altLang="en-US" sz="2400" b="1" dirty="0"/>
              <a:t>端口）联接。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7" grpId="0" autoUpdateAnimBg="0"/>
      <p:bldP spid="18" grpId="0" autoUpdateAnimBg="0"/>
      <p:bldP spid="32" grpId="0" autoUpdateAnimBg="0"/>
      <p:bldP spid="33" grpId="0" autoUpdateAnimBg="0"/>
      <p:bldP spid="34" grpId="0" autoUpdateAnimBg="0"/>
      <p:bldP spid="3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352424" y="579438"/>
            <a:ext cx="27794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  </a:t>
            </a:r>
            <a:r>
              <a:rPr lang="zh-CN" altLang="en-US" sz="2800" b="1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戴维南定理  </a:t>
            </a: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77724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1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52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b="1" dirty="0"/>
              <a:t>任何一个含有独立电源、线性电阻和线性受控源的</a:t>
            </a:r>
            <a:r>
              <a:rPr lang="zh-CN" altLang="en-US" b="1" dirty="0" smtClean="0"/>
              <a:t>一端口网络，</a:t>
            </a:r>
            <a:r>
              <a:rPr lang="zh-CN" altLang="en-US" b="1" dirty="0"/>
              <a:t>对外电路来说，可以用一个电压源（</a:t>
            </a:r>
            <a:r>
              <a:rPr lang="en-US" altLang="zh-CN" b="1" i="1" dirty="0" err="1"/>
              <a:t>U</a:t>
            </a:r>
            <a:r>
              <a:rPr lang="en-US" altLang="zh-CN" b="1" baseline="-25000" dirty="0" err="1"/>
              <a:t>oc</a:t>
            </a:r>
            <a:r>
              <a:rPr lang="zh-CN" altLang="en-US" b="1" dirty="0"/>
              <a:t>） 和电阻</a:t>
            </a:r>
            <a:r>
              <a:rPr lang="en-US" altLang="zh-CN" b="1" i="1" dirty="0" err="1"/>
              <a:t>R</a:t>
            </a:r>
            <a:r>
              <a:rPr lang="en-US" altLang="zh-CN" sz="3200" b="1" baseline="-25000" dirty="0" err="1"/>
              <a:t>i</a:t>
            </a:r>
            <a:r>
              <a:rPr lang="zh-CN" altLang="en-US" b="1" dirty="0"/>
              <a:t>的串联组合来等效替代；此电压源的电压等于外电路断开时端口处的开路电压，而电阻等于一端口中全部独立电源置零后的端口等效电阻。  </a:t>
            </a:r>
          </a:p>
        </p:txBody>
      </p:sp>
      <p:sp>
        <p:nvSpPr>
          <p:cNvPr id="173060" name="AutoShape 4"/>
          <p:cNvSpPr>
            <a:spLocks noChangeArrowheads="1"/>
          </p:cNvSpPr>
          <p:nvPr/>
        </p:nvSpPr>
        <p:spPr bwMode="auto">
          <a:xfrm>
            <a:off x="3733800" y="50292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3061" name="Group 5"/>
          <p:cNvGrpSpPr>
            <a:grpSpLocks/>
          </p:cNvGrpSpPr>
          <p:nvPr/>
        </p:nvGrpSpPr>
        <p:grpSpPr bwMode="auto">
          <a:xfrm>
            <a:off x="1231900" y="3962400"/>
            <a:ext cx="2174875" cy="1943100"/>
            <a:chOff x="768" y="2496"/>
            <a:chExt cx="1370" cy="1224"/>
          </a:xfrm>
        </p:grpSpPr>
        <p:sp>
          <p:nvSpPr>
            <p:cNvPr id="173062" name="Rectangle 6"/>
            <p:cNvSpPr>
              <a:spLocks noChangeArrowheads="1"/>
            </p:cNvSpPr>
            <p:nvPr/>
          </p:nvSpPr>
          <p:spPr bwMode="auto">
            <a:xfrm>
              <a:off x="768" y="2832"/>
              <a:ext cx="528" cy="81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63" name="Text Box 7"/>
            <p:cNvSpPr txBox="1">
              <a:spLocks noChangeArrowheads="1"/>
            </p:cNvSpPr>
            <p:nvPr/>
          </p:nvSpPr>
          <p:spPr bwMode="auto">
            <a:xfrm>
              <a:off x="894" y="3072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/>
                <a:t>A</a:t>
              </a:r>
              <a:endParaRPr lang="en-US" altLang="zh-CN" b="1"/>
            </a:p>
          </p:txBody>
        </p:sp>
        <p:sp>
          <p:nvSpPr>
            <p:cNvPr id="173064" name="Freeform 8"/>
            <p:cNvSpPr>
              <a:spLocks/>
            </p:cNvSpPr>
            <p:nvPr/>
          </p:nvSpPr>
          <p:spPr bwMode="auto">
            <a:xfrm>
              <a:off x="1298" y="2891"/>
              <a:ext cx="528" cy="1"/>
            </a:xfrm>
            <a:custGeom>
              <a:avLst/>
              <a:gdLst>
                <a:gd name="T0" fmla="*/ 0 w 528"/>
                <a:gd name="T1" fmla="*/ 1 h 1"/>
                <a:gd name="T2" fmla="*/ 528 w 52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8" h="1">
                  <a:moveTo>
                    <a:pt x="0" y="1"/>
                  </a:moveTo>
                  <a:lnTo>
                    <a:pt x="528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65" name="Freeform 9"/>
            <p:cNvSpPr>
              <a:spLocks/>
            </p:cNvSpPr>
            <p:nvPr/>
          </p:nvSpPr>
          <p:spPr bwMode="auto">
            <a:xfrm>
              <a:off x="1302" y="3588"/>
              <a:ext cx="516" cy="1"/>
            </a:xfrm>
            <a:custGeom>
              <a:avLst/>
              <a:gdLst>
                <a:gd name="T0" fmla="*/ 0 w 516"/>
                <a:gd name="T1" fmla="*/ 0 h 1"/>
                <a:gd name="T2" fmla="*/ 516 w 51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6" h="1">
                  <a:moveTo>
                    <a:pt x="0" y="0"/>
                  </a:moveTo>
                  <a:lnTo>
                    <a:pt x="516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66" name="Line 10"/>
            <p:cNvSpPr>
              <a:spLocks noChangeShapeType="1"/>
            </p:cNvSpPr>
            <p:nvPr/>
          </p:nvSpPr>
          <p:spPr bwMode="auto">
            <a:xfrm>
              <a:off x="1440" y="280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67" name="Oval 11"/>
            <p:cNvSpPr>
              <a:spLocks noChangeArrowheads="1"/>
            </p:cNvSpPr>
            <p:nvPr/>
          </p:nvSpPr>
          <p:spPr bwMode="auto">
            <a:xfrm>
              <a:off x="1824" y="2856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68" name="Oval 12"/>
            <p:cNvSpPr>
              <a:spLocks noChangeArrowheads="1"/>
            </p:cNvSpPr>
            <p:nvPr/>
          </p:nvSpPr>
          <p:spPr bwMode="auto">
            <a:xfrm>
              <a:off x="1824" y="3556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69" name="Text Box 13"/>
            <p:cNvSpPr txBox="1">
              <a:spLocks noChangeArrowheads="1"/>
            </p:cNvSpPr>
            <p:nvPr/>
          </p:nvSpPr>
          <p:spPr bwMode="auto">
            <a:xfrm>
              <a:off x="1915" y="271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a</a:t>
              </a:r>
            </a:p>
          </p:txBody>
        </p:sp>
        <p:sp>
          <p:nvSpPr>
            <p:cNvPr id="173070" name="Text Box 14"/>
            <p:cNvSpPr txBox="1">
              <a:spLocks noChangeArrowheads="1"/>
            </p:cNvSpPr>
            <p:nvPr/>
          </p:nvSpPr>
          <p:spPr bwMode="auto">
            <a:xfrm>
              <a:off x="1915" y="343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b</a:t>
              </a:r>
            </a:p>
          </p:txBody>
        </p:sp>
        <p:sp>
          <p:nvSpPr>
            <p:cNvPr id="173071" name="Text Box 15"/>
            <p:cNvSpPr txBox="1">
              <a:spLocks noChangeArrowheads="1"/>
            </p:cNvSpPr>
            <p:nvPr/>
          </p:nvSpPr>
          <p:spPr bwMode="auto">
            <a:xfrm>
              <a:off x="1548" y="249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/>
                <a:t>i</a:t>
              </a:r>
              <a:endParaRPr lang="en-US" altLang="zh-CN" b="1"/>
            </a:p>
          </p:txBody>
        </p:sp>
        <p:sp>
          <p:nvSpPr>
            <p:cNvPr id="173072" name="Text Box 16"/>
            <p:cNvSpPr txBox="1">
              <a:spLocks noChangeArrowheads="1"/>
            </p:cNvSpPr>
            <p:nvPr/>
          </p:nvSpPr>
          <p:spPr bwMode="auto">
            <a:xfrm>
              <a:off x="1648" y="31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b="1" i="1">
                  <a:solidFill>
                    <a:srgbClr val="FF0000"/>
                  </a:solidFill>
                  <a:sym typeface="Symbol" panose="05050102010706020507" pitchFamily="18" charset="2"/>
                </a:rPr>
                <a:t>u</a:t>
              </a:r>
            </a:p>
          </p:txBody>
        </p:sp>
        <p:sp>
          <p:nvSpPr>
            <p:cNvPr id="173073" name="Rectangle 17"/>
            <p:cNvSpPr>
              <a:spLocks noChangeArrowheads="1"/>
            </p:cNvSpPr>
            <p:nvPr/>
          </p:nvSpPr>
          <p:spPr bwMode="auto">
            <a:xfrm>
              <a:off x="1649" y="28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b="1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73074" name="Rectangle 18"/>
            <p:cNvSpPr>
              <a:spLocks noChangeArrowheads="1"/>
            </p:cNvSpPr>
            <p:nvPr/>
          </p:nvSpPr>
          <p:spPr bwMode="auto">
            <a:xfrm>
              <a:off x="1663" y="3360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b="1">
                  <a:solidFill>
                    <a:srgbClr val="FF0000"/>
                  </a:solidFill>
                </a:rPr>
                <a:t>–</a:t>
              </a:r>
            </a:p>
          </p:txBody>
        </p:sp>
      </p:grpSp>
      <p:grpSp>
        <p:nvGrpSpPr>
          <p:cNvPr id="173075" name="Group 19"/>
          <p:cNvGrpSpPr>
            <a:grpSpLocks/>
          </p:cNvGrpSpPr>
          <p:nvPr/>
        </p:nvGrpSpPr>
        <p:grpSpPr bwMode="auto">
          <a:xfrm>
            <a:off x="4762500" y="4038600"/>
            <a:ext cx="2171700" cy="2057400"/>
            <a:chOff x="3000" y="2544"/>
            <a:chExt cx="1368" cy="1296"/>
          </a:xfrm>
        </p:grpSpPr>
        <p:sp>
          <p:nvSpPr>
            <p:cNvPr id="173076" name="Oval 20"/>
            <p:cNvSpPr>
              <a:spLocks noChangeArrowheads="1"/>
            </p:cNvSpPr>
            <p:nvPr/>
          </p:nvSpPr>
          <p:spPr bwMode="auto">
            <a:xfrm>
              <a:off x="3336" y="3408"/>
              <a:ext cx="228" cy="216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77" name="Line 21"/>
            <p:cNvSpPr>
              <a:spLocks noChangeShapeType="1"/>
            </p:cNvSpPr>
            <p:nvPr/>
          </p:nvSpPr>
          <p:spPr bwMode="auto">
            <a:xfrm>
              <a:off x="3600" y="278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78" name="Text Box 22"/>
            <p:cNvSpPr txBox="1">
              <a:spLocks noChangeArrowheads="1"/>
            </p:cNvSpPr>
            <p:nvPr/>
          </p:nvSpPr>
          <p:spPr bwMode="auto">
            <a:xfrm>
              <a:off x="3648" y="254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/>
                <a:t>i</a:t>
              </a:r>
              <a:endParaRPr lang="en-US" altLang="zh-CN" b="1"/>
            </a:p>
          </p:txBody>
        </p:sp>
        <p:sp>
          <p:nvSpPr>
            <p:cNvPr id="173079" name="Line 23"/>
            <p:cNvSpPr>
              <a:spLocks noChangeShapeType="1"/>
            </p:cNvSpPr>
            <p:nvPr/>
          </p:nvSpPr>
          <p:spPr bwMode="auto">
            <a:xfrm>
              <a:off x="3456" y="288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80" name="Line 24"/>
            <p:cNvSpPr>
              <a:spLocks noChangeShapeType="1"/>
            </p:cNvSpPr>
            <p:nvPr/>
          </p:nvSpPr>
          <p:spPr bwMode="auto">
            <a:xfrm>
              <a:off x="3456" y="2880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81" name="Line 25"/>
            <p:cNvSpPr>
              <a:spLocks noChangeShapeType="1"/>
            </p:cNvSpPr>
            <p:nvPr/>
          </p:nvSpPr>
          <p:spPr bwMode="auto">
            <a:xfrm>
              <a:off x="3456" y="374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82" name="Text Box 26"/>
            <p:cNvSpPr txBox="1">
              <a:spLocks noChangeArrowheads="1"/>
            </p:cNvSpPr>
            <p:nvPr/>
          </p:nvSpPr>
          <p:spPr bwMode="auto">
            <a:xfrm>
              <a:off x="4032" y="268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a</a:t>
              </a:r>
            </a:p>
          </p:txBody>
        </p:sp>
        <p:sp>
          <p:nvSpPr>
            <p:cNvPr id="173083" name="Text Box 27"/>
            <p:cNvSpPr txBox="1">
              <a:spLocks noChangeArrowheads="1"/>
            </p:cNvSpPr>
            <p:nvPr/>
          </p:nvSpPr>
          <p:spPr bwMode="auto">
            <a:xfrm>
              <a:off x="4032" y="355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b</a:t>
              </a:r>
            </a:p>
          </p:txBody>
        </p:sp>
        <p:sp>
          <p:nvSpPr>
            <p:cNvPr id="173084" name="Rectangle 28"/>
            <p:cNvSpPr>
              <a:spLocks noChangeArrowheads="1"/>
            </p:cNvSpPr>
            <p:nvPr/>
          </p:nvSpPr>
          <p:spPr bwMode="auto">
            <a:xfrm>
              <a:off x="3396" y="3012"/>
              <a:ext cx="108" cy="252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85" name="Text Box 29"/>
            <p:cNvSpPr txBox="1">
              <a:spLocks noChangeArrowheads="1"/>
            </p:cNvSpPr>
            <p:nvPr/>
          </p:nvSpPr>
          <p:spPr bwMode="auto">
            <a:xfrm>
              <a:off x="3120" y="286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R</a:t>
              </a:r>
              <a:r>
                <a:rPr lang="en-US" altLang="zh-CN" b="1" baseline="-25000"/>
                <a:t>i</a:t>
              </a:r>
              <a:endParaRPr lang="en-US" altLang="zh-CN" b="1"/>
            </a:p>
          </p:txBody>
        </p:sp>
        <p:sp>
          <p:nvSpPr>
            <p:cNvPr id="173086" name="Text Box 30"/>
            <p:cNvSpPr txBox="1">
              <a:spLocks noChangeArrowheads="1"/>
            </p:cNvSpPr>
            <p:nvPr/>
          </p:nvSpPr>
          <p:spPr bwMode="auto">
            <a:xfrm>
              <a:off x="3000" y="331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U</a:t>
              </a:r>
              <a:r>
                <a:rPr lang="en-US" altLang="zh-CN" b="1" baseline="-25000"/>
                <a:t>oc</a:t>
              </a:r>
              <a:endParaRPr lang="en-US" altLang="zh-CN" b="1"/>
            </a:p>
          </p:txBody>
        </p:sp>
        <p:sp>
          <p:nvSpPr>
            <p:cNvPr id="173087" name="Oval 31"/>
            <p:cNvSpPr>
              <a:spLocks noChangeArrowheads="1"/>
            </p:cNvSpPr>
            <p:nvPr/>
          </p:nvSpPr>
          <p:spPr bwMode="auto">
            <a:xfrm>
              <a:off x="3984" y="3696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88" name="Oval 32"/>
            <p:cNvSpPr>
              <a:spLocks noChangeArrowheads="1"/>
            </p:cNvSpPr>
            <p:nvPr/>
          </p:nvSpPr>
          <p:spPr bwMode="auto">
            <a:xfrm>
              <a:off x="3984" y="2832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89" name="Text Box 33"/>
            <p:cNvSpPr txBox="1">
              <a:spLocks noChangeArrowheads="1"/>
            </p:cNvSpPr>
            <p:nvPr/>
          </p:nvSpPr>
          <p:spPr bwMode="auto">
            <a:xfrm>
              <a:off x="3232" y="3216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</p:txBody>
        </p:sp>
        <p:sp>
          <p:nvSpPr>
            <p:cNvPr id="173090" name="Text Box 34"/>
            <p:cNvSpPr txBox="1">
              <a:spLocks noChangeArrowheads="1"/>
            </p:cNvSpPr>
            <p:nvPr/>
          </p:nvSpPr>
          <p:spPr bwMode="auto">
            <a:xfrm>
              <a:off x="3244" y="35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</a:p>
          </p:txBody>
        </p:sp>
        <p:sp>
          <p:nvSpPr>
            <p:cNvPr id="173091" name="Text Box 35"/>
            <p:cNvSpPr txBox="1">
              <a:spLocks noChangeArrowheads="1"/>
            </p:cNvSpPr>
            <p:nvPr/>
          </p:nvSpPr>
          <p:spPr bwMode="auto">
            <a:xfrm>
              <a:off x="3952" y="319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b="1" i="1">
                  <a:solidFill>
                    <a:srgbClr val="FF0000"/>
                  </a:solidFill>
                  <a:sym typeface="Symbol" panose="05050102010706020507" pitchFamily="18" charset="2"/>
                </a:rPr>
                <a:t>u</a:t>
              </a:r>
            </a:p>
          </p:txBody>
        </p:sp>
        <p:sp>
          <p:nvSpPr>
            <p:cNvPr id="173092" name="Rectangle 36"/>
            <p:cNvSpPr>
              <a:spLocks noChangeArrowheads="1"/>
            </p:cNvSpPr>
            <p:nvPr/>
          </p:nvSpPr>
          <p:spPr bwMode="auto">
            <a:xfrm>
              <a:off x="3961" y="291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b="1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73093" name="Rectangle 37"/>
            <p:cNvSpPr>
              <a:spLocks noChangeArrowheads="1"/>
            </p:cNvSpPr>
            <p:nvPr/>
          </p:nvSpPr>
          <p:spPr bwMode="auto">
            <a:xfrm>
              <a:off x="3975" y="3424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b="1">
                  <a:solidFill>
                    <a:srgbClr val="FF0000"/>
                  </a:solidFill>
                </a:rPr>
                <a:t>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82679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082" name="Group 2"/>
          <p:cNvGrpSpPr>
            <a:grpSpLocks/>
          </p:cNvGrpSpPr>
          <p:nvPr/>
        </p:nvGrpSpPr>
        <p:grpSpPr bwMode="auto">
          <a:xfrm>
            <a:off x="6019800" y="2743200"/>
            <a:ext cx="2209800" cy="1706563"/>
            <a:chOff x="3792" y="1728"/>
            <a:chExt cx="1392" cy="1075"/>
          </a:xfrm>
        </p:grpSpPr>
        <p:sp>
          <p:nvSpPr>
            <p:cNvPr id="174083" name="Text Box 3"/>
            <p:cNvSpPr txBox="1">
              <a:spLocks noChangeArrowheads="1"/>
            </p:cNvSpPr>
            <p:nvPr/>
          </p:nvSpPr>
          <p:spPr bwMode="auto">
            <a:xfrm>
              <a:off x="4656" y="172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</a:rPr>
                <a:t>a</a:t>
              </a:r>
              <a:endParaRPr lang="en-US" altLang="zh-CN" b="1"/>
            </a:p>
          </p:txBody>
        </p:sp>
        <p:sp>
          <p:nvSpPr>
            <p:cNvPr id="174084" name="Text Box 4"/>
            <p:cNvSpPr txBox="1">
              <a:spLocks noChangeArrowheads="1"/>
            </p:cNvSpPr>
            <p:nvPr/>
          </p:nvSpPr>
          <p:spPr bwMode="auto">
            <a:xfrm>
              <a:off x="4704" y="2515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</a:rPr>
                <a:t>b</a:t>
              </a:r>
              <a:endParaRPr lang="en-US" altLang="zh-CN" sz="3200" b="1">
                <a:solidFill>
                  <a:srgbClr val="0000FF"/>
                </a:solidFill>
              </a:endParaRPr>
            </a:p>
          </p:txBody>
        </p:sp>
        <p:sp>
          <p:nvSpPr>
            <p:cNvPr id="174085" name="Rectangle 5"/>
            <p:cNvSpPr>
              <a:spLocks noChangeArrowheads="1"/>
            </p:cNvSpPr>
            <p:nvPr/>
          </p:nvSpPr>
          <p:spPr bwMode="auto">
            <a:xfrm>
              <a:off x="3792" y="1920"/>
              <a:ext cx="480" cy="72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086" name="Text Box 6"/>
            <p:cNvSpPr txBox="1">
              <a:spLocks noChangeArrowheads="1"/>
            </p:cNvSpPr>
            <p:nvPr/>
          </p:nvSpPr>
          <p:spPr bwMode="auto">
            <a:xfrm>
              <a:off x="3792" y="1920"/>
              <a:ext cx="33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/>
                <a:t>P</a:t>
              </a:r>
              <a:endParaRPr lang="en-US" altLang="zh-CN" b="1"/>
            </a:p>
          </p:txBody>
        </p:sp>
        <p:sp>
          <p:nvSpPr>
            <p:cNvPr id="174087" name="Freeform 7"/>
            <p:cNvSpPr>
              <a:spLocks/>
            </p:cNvSpPr>
            <p:nvPr/>
          </p:nvSpPr>
          <p:spPr bwMode="auto">
            <a:xfrm>
              <a:off x="4128" y="2040"/>
              <a:ext cx="648" cy="6"/>
            </a:xfrm>
            <a:custGeom>
              <a:avLst/>
              <a:gdLst>
                <a:gd name="T0" fmla="*/ 12 w 648"/>
                <a:gd name="T1" fmla="*/ 6 h 6"/>
                <a:gd name="T2" fmla="*/ 0 w 648"/>
                <a:gd name="T3" fmla="*/ 0 h 6"/>
                <a:gd name="T4" fmla="*/ 648 w 648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8" h="6">
                  <a:moveTo>
                    <a:pt x="12" y="6"/>
                  </a:moveTo>
                  <a:lnTo>
                    <a:pt x="0" y="0"/>
                  </a:lnTo>
                  <a:lnTo>
                    <a:pt x="648" y="4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088" name="Line 8"/>
            <p:cNvSpPr>
              <a:spLocks noChangeShapeType="1"/>
            </p:cNvSpPr>
            <p:nvPr/>
          </p:nvSpPr>
          <p:spPr bwMode="auto">
            <a:xfrm rot="5400000">
              <a:off x="4788" y="2268"/>
              <a:ext cx="3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089" name="Text Box 9"/>
            <p:cNvSpPr txBox="1">
              <a:spLocks noChangeArrowheads="1"/>
            </p:cNvSpPr>
            <p:nvPr/>
          </p:nvSpPr>
          <p:spPr bwMode="auto">
            <a:xfrm>
              <a:off x="4944" y="211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i</a:t>
              </a:r>
              <a:endParaRPr lang="en-US" altLang="zh-CN" sz="3200" b="1"/>
            </a:p>
          </p:txBody>
        </p:sp>
        <p:sp>
          <p:nvSpPr>
            <p:cNvPr id="174090" name="Text Box 10"/>
            <p:cNvSpPr txBox="1">
              <a:spLocks noChangeArrowheads="1"/>
            </p:cNvSpPr>
            <p:nvPr/>
          </p:nvSpPr>
          <p:spPr bwMode="auto">
            <a:xfrm>
              <a:off x="4464" y="196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</p:txBody>
        </p:sp>
        <p:sp>
          <p:nvSpPr>
            <p:cNvPr id="174091" name="Text Box 11"/>
            <p:cNvSpPr txBox="1">
              <a:spLocks noChangeArrowheads="1"/>
            </p:cNvSpPr>
            <p:nvPr/>
          </p:nvSpPr>
          <p:spPr bwMode="auto">
            <a:xfrm>
              <a:off x="4464" y="230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–</a:t>
              </a:r>
            </a:p>
          </p:txBody>
        </p:sp>
        <p:sp>
          <p:nvSpPr>
            <p:cNvPr id="174092" name="Text Box 12"/>
            <p:cNvSpPr txBox="1">
              <a:spLocks noChangeArrowheads="1"/>
            </p:cNvSpPr>
            <p:nvPr/>
          </p:nvSpPr>
          <p:spPr bwMode="auto">
            <a:xfrm>
              <a:off x="4368" y="214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u''</a:t>
              </a:r>
              <a:endParaRPr lang="en-US" altLang="zh-CN" b="1"/>
            </a:p>
          </p:txBody>
        </p:sp>
        <p:sp>
          <p:nvSpPr>
            <p:cNvPr id="174093" name="Oval 13"/>
            <p:cNvSpPr>
              <a:spLocks noChangeArrowheads="1"/>
            </p:cNvSpPr>
            <p:nvPr/>
          </p:nvSpPr>
          <p:spPr bwMode="auto">
            <a:xfrm>
              <a:off x="4752" y="2016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094" name="Oval 14"/>
            <p:cNvSpPr>
              <a:spLocks noChangeArrowheads="1"/>
            </p:cNvSpPr>
            <p:nvPr/>
          </p:nvSpPr>
          <p:spPr bwMode="auto">
            <a:xfrm>
              <a:off x="4752" y="2496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095" name="Oval 15"/>
            <p:cNvSpPr>
              <a:spLocks noChangeArrowheads="1"/>
            </p:cNvSpPr>
            <p:nvPr/>
          </p:nvSpPr>
          <p:spPr bwMode="auto">
            <a:xfrm>
              <a:off x="4656" y="2160"/>
              <a:ext cx="240" cy="240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096" name="Freeform 16"/>
            <p:cNvSpPr>
              <a:spLocks/>
            </p:cNvSpPr>
            <p:nvPr/>
          </p:nvSpPr>
          <p:spPr bwMode="auto">
            <a:xfrm>
              <a:off x="4776" y="2040"/>
              <a:ext cx="1" cy="120"/>
            </a:xfrm>
            <a:custGeom>
              <a:avLst/>
              <a:gdLst>
                <a:gd name="T0" fmla="*/ 0 w 1"/>
                <a:gd name="T1" fmla="*/ 0 h 120"/>
                <a:gd name="T2" fmla="*/ 0 w 1"/>
                <a:gd name="T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20">
                  <a:moveTo>
                    <a:pt x="0" y="0"/>
                  </a:moveTo>
                  <a:lnTo>
                    <a:pt x="0" y="12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097" name="Freeform 17"/>
            <p:cNvSpPr>
              <a:spLocks/>
            </p:cNvSpPr>
            <p:nvPr/>
          </p:nvSpPr>
          <p:spPr bwMode="auto">
            <a:xfrm>
              <a:off x="4779" y="2403"/>
              <a:ext cx="1" cy="117"/>
            </a:xfrm>
            <a:custGeom>
              <a:avLst/>
              <a:gdLst>
                <a:gd name="T0" fmla="*/ 0 w 1"/>
                <a:gd name="T1" fmla="*/ 0 h 117"/>
                <a:gd name="T2" fmla="*/ 0 w 1"/>
                <a:gd name="T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17">
                  <a:moveTo>
                    <a:pt x="0" y="0"/>
                  </a:moveTo>
                  <a:lnTo>
                    <a:pt x="0" y="117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098" name="Freeform 18"/>
            <p:cNvSpPr>
              <a:spLocks/>
            </p:cNvSpPr>
            <p:nvPr/>
          </p:nvSpPr>
          <p:spPr bwMode="auto">
            <a:xfrm>
              <a:off x="4653" y="2283"/>
              <a:ext cx="237" cy="1"/>
            </a:xfrm>
            <a:custGeom>
              <a:avLst/>
              <a:gdLst>
                <a:gd name="T0" fmla="*/ 0 w 237"/>
                <a:gd name="T1" fmla="*/ 0 h 1"/>
                <a:gd name="T2" fmla="*/ 237 w 23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7" h="1">
                  <a:moveTo>
                    <a:pt x="0" y="0"/>
                  </a:moveTo>
                  <a:lnTo>
                    <a:pt x="237" y="0"/>
                  </a:ln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099" name="Line 19"/>
            <p:cNvSpPr>
              <a:spLocks noChangeShapeType="1"/>
            </p:cNvSpPr>
            <p:nvPr/>
          </p:nvSpPr>
          <p:spPr bwMode="auto">
            <a:xfrm flipH="1">
              <a:off x="4140" y="2520"/>
              <a:ext cx="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4100" name="Text Box 20"/>
          <p:cNvSpPr txBox="1">
            <a:spLocks noChangeArrowheads="1"/>
          </p:cNvSpPr>
          <p:nvPr/>
        </p:nvSpPr>
        <p:spPr bwMode="auto">
          <a:xfrm>
            <a:off x="88900" y="1524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33CC"/>
                </a:solidFill>
              </a:rPr>
              <a:t>证明：  </a:t>
            </a:r>
            <a:endParaRPr lang="zh-CN" altLang="en-US" b="1"/>
          </a:p>
        </p:txBody>
      </p:sp>
      <p:sp>
        <p:nvSpPr>
          <p:cNvPr id="174101" name="AutoShape 21"/>
          <p:cNvSpPr>
            <a:spLocks noChangeArrowheads="1"/>
          </p:cNvSpPr>
          <p:nvPr/>
        </p:nvSpPr>
        <p:spPr bwMode="auto">
          <a:xfrm>
            <a:off x="4521200" y="1143000"/>
            <a:ext cx="533400" cy="158750"/>
          </a:xfrm>
          <a:prstGeom prst="rightArrow">
            <a:avLst>
              <a:gd name="adj1" fmla="val 50000"/>
              <a:gd name="adj2" fmla="val 84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02" name="Text Box 22"/>
          <p:cNvSpPr txBox="1">
            <a:spLocks noChangeArrowheads="1"/>
          </p:cNvSpPr>
          <p:nvPr/>
        </p:nvSpPr>
        <p:spPr bwMode="auto">
          <a:xfrm>
            <a:off x="198437" y="2206626"/>
            <a:ext cx="124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（对</a:t>
            </a:r>
            <a:r>
              <a:rPr lang="en-US" altLang="zh-CN" b="1" dirty="0">
                <a:solidFill>
                  <a:srgbClr val="0000FF"/>
                </a:solidFill>
              </a:rPr>
              <a:t>a</a:t>
            </a:r>
            <a:r>
              <a:rPr lang="zh-CN" altLang="en-US" b="1" dirty="0"/>
              <a:t>）  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174103" name="Text Box 23"/>
          <p:cNvSpPr txBox="1">
            <a:spLocks noChangeArrowheads="1"/>
          </p:cNvSpPr>
          <p:nvPr/>
        </p:nvSpPr>
        <p:spPr bwMode="auto">
          <a:xfrm>
            <a:off x="971600" y="2223637"/>
            <a:ext cx="73533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b="1" dirty="0" smtClean="0"/>
              <a:t>利用</a:t>
            </a:r>
            <a:r>
              <a:rPr lang="zh-CN" altLang="en-US" b="1" dirty="0"/>
              <a:t>替代定理，将外部电路用电流源替代，此时</a:t>
            </a:r>
            <a:r>
              <a:rPr lang="en-US" altLang="zh-CN" b="1" i="1" dirty="0">
                <a:solidFill>
                  <a:srgbClr val="0000FF"/>
                </a:solidFill>
              </a:rPr>
              <a:t>u</a:t>
            </a:r>
            <a:r>
              <a:rPr lang="zh-CN" altLang="en-US" b="1" dirty="0">
                <a:solidFill>
                  <a:srgbClr val="0000FF"/>
                </a:solidFill>
              </a:rPr>
              <a:t>、</a:t>
            </a:r>
            <a:r>
              <a:rPr lang="en-US" altLang="zh-CN" b="1" i="1" dirty="0" err="1">
                <a:solidFill>
                  <a:srgbClr val="0000FF"/>
                </a:solidFill>
              </a:rPr>
              <a:t>i</a:t>
            </a:r>
            <a:r>
              <a:rPr lang="zh-CN" altLang="en-US" b="1" dirty="0"/>
              <a:t>值不变。计算 </a:t>
            </a:r>
            <a:r>
              <a:rPr lang="en-US" altLang="zh-CN" b="1" i="1" dirty="0">
                <a:solidFill>
                  <a:srgbClr val="0000FF"/>
                </a:solidFill>
              </a:rPr>
              <a:t>u </a:t>
            </a:r>
            <a:r>
              <a:rPr lang="zh-CN" altLang="en-US" b="1" dirty="0"/>
              <a:t>值。（用叠加定理）  </a:t>
            </a:r>
          </a:p>
        </p:txBody>
      </p:sp>
      <p:sp>
        <p:nvSpPr>
          <p:cNvPr id="174104" name="Text Box 24"/>
          <p:cNvSpPr txBox="1">
            <a:spLocks noChangeArrowheads="1"/>
          </p:cNvSpPr>
          <p:nvPr/>
        </p:nvSpPr>
        <p:spPr bwMode="auto">
          <a:xfrm>
            <a:off x="2819400" y="33528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</a:rPr>
              <a:t>=</a:t>
            </a:r>
            <a:endParaRPr lang="en-US" altLang="zh-CN" b="1"/>
          </a:p>
        </p:txBody>
      </p:sp>
      <p:sp>
        <p:nvSpPr>
          <p:cNvPr id="174105" name="Text Box 25"/>
          <p:cNvSpPr txBox="1">
            <a:spLocks noChangeArrowheads="1"/>
          </p:cNvSpPr>
          <p:nvPr/>
        </p:nvSpPr>
        <p:spPr bwMode="auto">
          <a:xfrm>
            <a:off x="5334000" y="32766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</a:rPr>
              <a:t>+</a:t>
            </a:r>
            <a:endParaRPr lang="en-US" altLang="zh-CN" b="1"/>
          </a:p>
        </p:txBody>
      </p:sp>
      <p:sp>
        <p:nvSpPr>
          <p:cNvPr id="174106" name="Text Box 26"/>
          <p:cNvSpPr txBox="1">
            <a:spLocks noChangeArrowheads="1"/>
          </p:cNvSpPr>
          <p:nvPr/>
        </p:nvSpPr>
        <p:spPr bwMode="auto">
          <a:xfrm>
            <a:off x="266700" y="470535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根据叠加定理，可得  </a:t>
            </a:r>
          </a:p>
        </p:txBody>
      </p:sp>
      <p:sp>
        <p:nvSpPr>
          <p:cNvPr id="174107" name="Text Box 27"/>
          <p:cNvSpPr txBox="1">
            <a:spLocks noChangeArrowheads="1"/>
          </p:cNvSpPr>
          <p:nvPr/>
        </p:nvSpPr>
        <p:spPr bwMode="auto">
          <a:xfrm>
            <a:off x="3200400" y="43815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宋体" panose="02010600030101010101" pitchFamily="2" charset="-122"/>
              </a:rPr>
              <a:t>电流源</a:t>
            </a:r>
            <a:r>
              <a:rPr lang="en-US" altLang="zh-CN" b="1" i="1">
                <a:solidFill>
                  <a:srgbClr val="0000FF"/>
                </a:solidFill>
              </a:rPr>
              <a:t>i</a:t>
            </a:r>
            <a:r>
              <a:rPr lang="zh-CN" altLang="en-US" b="1">
                <a:latin typeface="宋体" panose="02010600030101010101" pitchFamily="2" charset="-122"/>
              </a:rPr>
              <a:t>为零  </a:t>
            </a:r>
          </a:p>
        </p:txBody>
      </p:sp>
      <p:sp>
        <p:nvSpPr>
          <p:cNvPr id="174108" name="Text Box 28"/>
          <p:cNvSpPr txBox="1">
            <a:spLocks noChangeArrowheads="1"/>
          </p:cNvSpPr>
          <p:nvPr/>
        </p:nvSpPr>
        <p:spPr bwMode="auto">
          <a:xfrm>
            <a:off x="5410200" y="43815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网络</a:t>
            </a:r>
            <a:r>
              <a:rPr lang="en-US" altLang="zh-CN" b="1">
                <a:solidFill>
                  <a:srgbClr val="0000FF"/>
                </a:solidFill>
              </a:rPr>
              <a:t>A</a:t>
            </a:r>
            <a:r>
              <a:rPr lang="zh-CN" altLang="en-US" b="1"/>
              <a:t>中独立源全部置零  </a:t>
            </a:r>
          </a:p>
        </p:txBody>
      </p:sp>
      <p:grpSp>
        <p:nvGrpSpPr>
          <p:cNvPr id="174109" name="Group 29"/>
          <p:cNvGrpSpPr>
            <a:grpSpLocks/>
          </p:cNvGrpSpPr>
          <p:nvPr/>
        </p:nvGrpSpPr>
        <p:grpSpPr bwMode="auto">
          <a:xfrm>
            <a:off x="762000" y="236538"/>
            <a:ext cx="3578225" cy="1782762"/>
            <a:chOff x="480" y="149"/>
            <a:chExt cx="2254" cy="1123"/>
          </a:xfrm>
        </p:grpSpPr>
        <p:sp>
          <p:nvSpPr>
            <p:cNvPr id="174110" name="Text Box 30"/>
            <p:cNvSpPr txBox="1">
              <a:spLocks noChangeArrowheads="1"/>
            </p:cNvSpPr>
            <p:nvPr/>
          </p:nvSpPr>
          <p:spPr bwMode="auto">
            <a:xfrm>
              <a:off x="480" y="55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(</a:t>
              </a:r>
              <a:r>
                <a:rPr lang="en-US" altLang="zh-CN" b="1">
                  <a:solidFill>
                    <a:srgbClr val="0000FF"/>
                  </a:solidFill>
                </a:rPr>
                <a:t>a</a:t>
              </a:r>
              <a:r>
                <a:rPr lang="en-US" altLang="zh-CN" b="1"/>
                <a:t>)</a:t>
              </a:r>
            </a:p>
          </p:txBody>
        </p:sp>
        <p:grpSp>
          <p:nvGrpSpPr>
            <p:cNvPr id="174111" name="Group 31"/>
            <p:cNvGrpSpPr>
              <a:grpSpLocks/>
            </p:cNvGrpSpPr>
            <p:nvPr/>
          </p:nvGrpSpPr>
          <p:grpSpPr bwMode="auto">
            <a:xfrm>
              <a:off x="960" y="149"/>
              <a:ext cx="1774" cy="1123"/>
              <a:chOff x="960" y="149"/>
              <a:chExt cx="1774" cy="1123"/>
            </a:xfrm>
          </p:grpSpPr>
          <p:sp>
            <p:nvSpPr>
              <p:cNvPr id="174112" name="Text Box 32"/>
              <p:cNvSpPr txBox="1">
                <a:spLocks noChangeArrowheads="1"/>
              </p:cNvSpPr>
              <p:nvPr/>
            </p:nvSpPr>
            <p:spPr bwMode="auto">
              <a:xfrm>
                <a:off x="1728" y="149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FF"/>
                    </a:solidFill>
                  </a:rPr>
                  <a:t>a</a:t>
                </a:r>
                <a:endParaRPr lang="en-US" altLang="zh-CN" b="1"/>
              </a:p>
            </p:txBody>
          </p:sp>
          <p:sp>
            <p:nvSpPr>
              <p:cNvPr id="174113" name="Text Box 33"/>
              <p:cNvSpPr txBox="1">
                <a:spLocks noChangeArrowheads="1"/>
              </p:cNvSpPr>
              <p:nvPr/>
            </p:nvSpPr>
            <p:spPr bwMode="auto">
              <a:xfrm>
                <a:off x="1728" y="98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FF"/>
                    </a:solidFill>
                  </a:rPr>
                  <a:t>b</a:t>
                </a:r>
                <a:endParaRPr lang="en-US" altLang="zh-CN" sz="32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74114" name="Rectangle 34"/>
              <p:cNvSpPr>
                <a:spLocks noChangeArrowheads="1"/>
              </p:cNvSpPr>
              <p:nvPr/>
            </p:nvSpPr>
            <p:spPr bwMode="auto">
              <a:xfrm>
                <a:off x="960" y="389"/>
                <a:ext cx="480" cy="720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115" name="Text Box 35"/>
              <p:cNvSpPr txBox="1">
                <a:spLocks noChangeArrowheads="1"/>
              </p:cNvSpPr>
              <p:nvPr/>
            </p:nvSpPr>
            <p:spPr bwMode="auto">
              <a:xfrm>
                <a:off x="1056" y="533"/>
                <a:ext cx="33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 b="1"/>
                  <a:t>A</a:t>
                </a:r>
                <a:endParaRPr lang="en-US" altLang="zh-CN" b="1"/>
              </a:p>
            </p:txBody>
          </p:sp>
          <p:sp>
            <p:nvSpPr>
              <p:cNvPr id="174116" name="Line 36"/>
              <p:cNvSpPr>
                <a:spLocks noChangeShapeType="1"/>
              </p:cNvSpPr>
              <p:nvPr/>
            </p:nvSpPr>
            <p:spPr bwMode="auto">
              <a:xfrm>
                <a:off x="1440" y="509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117" name="Line 37"/>
              <p:cNvSpPr>
                <a:spLocks noChangeShapeType="1"/>
              </p:cNvSpPr>
              <p:nvPr/>
            </p:nvSpPr>
            <p:spPr bwMode="auto">
              <a:xfrm>
                <a:off x="1440" y="989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118" name="Line 38"/>
              <p:cNvSpPr>
                <a:spLocks noChangeShapeType="1"/>
              </p:cNvSpPr>
              <p:nvPr/>
            </p:nvSpPr>
            <p:spPr bwMode="auto">
              <a:xfrm>
                <a:off x="1536" y="437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119" name="Text Box 39"/>
              <p:cNvSpPr txBox="1">
                <a:spLocks noChangeArrowheads="1"/>
              </p:cNvSpPr>
              <p:nvPr/>
            </p:nvSpPr>
            <p:spPr bwMode="auto">
              <a:xfrm>
                <a:off x="1584" y="149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i</a:t>
                </a:r>
                <a:endParaRPr lang="en-US" altLang="zh-CN" sz="3200" b="1"/>
              </a:p>
            </p:txBody>
          </p:sp>
          <p:sp>
            <p:nvSpPr>
              <p:cNvPr id="174120" name="Text Box 40"/>
              <p:cNvSpPr txBox="1">
                <a:spLocks noChangeArrowheads="1"/>
              </p:cNvSpPr>
              <p:nvPr/>
            </p:nvSpPr>
            <p:spPr bwMode="auto">
              <a:xfrm>
                <a:off x="1728" y="485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+</a:t>
                </a:r>
              </a:p>
            </p:txBody>
          </p:sp>
          <p:sp>
            <p:nvSpPr>
              <p:cNvPr id="174121" name="Text Box 41"/>
              <p:cNvSpPr txBox="1">
                <a:spLocks noChangeArrowheads="1"/>
              </p:cNvSpPr>
              <p:nvPr/>
            </p:nvSpPr>
            <p:spPr bwMode="auto">
              <a:xfrm>
                <a:off x="1728" y="725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–</a:t>
                </a:r>
              </a:p>
            </p:txBody>
          </p:sp>
          <p:sp>
            <p:nvSpPr>
              <p:cNvPr id="174122" name="Text Box 42"/>
              <p:cNvSpPr txBox="1">
                <a:spLocks noChangeArrowheads="1"/>
              </p:cNvSpPr>
              <p:nvPr/>
            </p:nvSpPr>
            <p:spPr bwMode="auto">
              <a:xfrm>
                <a:off x="1728" y="629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u</a:t>
                </a:r>
                <a:endParaRPr lang="en-US" altLang="zh-CN" b="1"/>
              </a:p>
            </p:txBody>
          </p:sp>
          <p:sp>
            <p:nvSpPr>
              <p:cNvPr id="174123" name="Rectangle 43"/>
              <p:cNvSpPr>
                <a:spLocks noChangeArrowheads="1"/>
              </p:cNvSpPr>
              <p:nvPr/>
            </p:nvSpPr>
            <p:spPr bwMode="auto">
              <a:xfrm>
                <a:off x="2208" y="389"/>
                <a:ext cx="480" cy="720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124" name="Text Box 44"/>
              <p:cNvSpPr txBox="1">
                <a:spLocks noChangeArrowheads="1"/>
              </p:cNvSpPr>
              <p:nvPr/>
            </p:nvSpPr>
            <p:spPr bwMode="auto">
              <a:xfrm>
                <a:off x="2304" y="533"/>
                <a:ext cx="43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/>
                  <a:t>N</a:t>
                </a:r>
                <a:r>
                  <a:rPr lang="en-US" altLang="zh-CN" sz="3200" b="1" i="1">
                    <a:sym typeface="Symbol" panose="05050102010706020507" pitchFamily="18" charset="2"/>
                  </a:rPr>
                  <a:t></a:t>
                </a:r>
              </a:p>
            </p:txBody>
          </p:sp>
          <p:sp>
            <p:nvSpPr>
              <p:cNvPr id="174125" name="Oval 45"/>
              <p:cNvSpPr>
                <a:spLocks noChangeArrowheads="1"/>
              </p:cNvSpPr>
              <p:nvPr/>
            </p:nvSpPr>
            <p:spPr bwMode="auto">
              <a:xfrm>
                <a:off x="1824" y="485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126" name="Oval 46"/>
              <p:cNvSpPr>
                <a:spLocks noChangeArrowheads="1"/>
              </p:cNvSpPr>
              <p:nvPr/>
            </p:nvSpPr>
            <p:spPr bwMode="auto">
              <a:xfrm>
                <a:off x="1824" y="965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74127" name="Group 47"/>
          <p:cNvGrpSpPr>
            <a:grpSpLocks/>
          </p:cNvGrpSpPr>
          <p:nvPr/>
        </p:nvGrpSpPr>
        <p:grpSpPr bwMode="auto">
          <a:xfrm>
            <a:off x="5105400" y="0"/>
            <a:ext cx="3657600" cy="2085975"/>
            <a:chOff x="3216" y="-7"/>
            <a:chExt cx="2304" cy="1314"/>
          </a:xfrm>
        </p:grpSpPr>
        <p:sp>
          <p:nvSpPr>
            <p:cNvPr id="174128" name="Text Box 48"/>
            <p:cNvSpPr txBox="1">
              <a:spLocks noChangeArrowheads="1"/>
            </p:cNvSpPr>
            <p:nvPr/>
          </p:nvSpPr>
          <p:spPr bwMode="auto">
            <a:xfrm>
              <a:off x="5088" y="588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(</a:t>
              </a:r>
              <a:r>
                <a:rPr lang="en-US" altLang="zh-CN" b="1">
                  <a:solidFill>
                    <a:srgbClr val="0000FF"/>
                  </a:solidFill>
                </a:rPr>
                <a:t>b</a:t>
              </a:r>
              <a:r>
                <a:rPr lang="en-US" altLang="zh-CN" b="1"/>
                <a:t>)</a:t>
              </a:r>
            </a:p>
          </p:txBody>
        </p:sp>
        <p:sp>
          <p:nvSpPr>
            <p:cNvPr id="174129" name="Text Box 49"/>
            <p:cNvSpPr txBox="1">
              <a:spLocks noChangeArrowheads="1"/>
            </p:cNvSpPr>
            <p:nvPr/>
          </p:nvSpPr>
          <p:spPr bwMode="auto">
            <a:xfrm>
              <a:off x="3600" y="-7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i</a:t>
              </a:r>
              <a:endParaRPr lang="en-US" altLang="zh-CN" sz="3200" b="1"/>
            </a:p>
          </p:txBody>
        </p:sp>
        <p:sp>
          <p:nvSpPr>
            <p:cNvPr id="174130" name="Text Box 50"/>
            <p:cNvSpPr txBox="1">
              <a:spLocks noChangeArrowheads="1"/>
            </p:cNvSpPr>
            <p:nvPr/>
          </p:nvSpPr>
          <p:spPr bwMode="auto">
            <a:xfrm>
              <a:off x="3216" y="713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U</a:t>
              </a:r>
              <a:r>
                <a:rPr lang="en-US" altLang="zh-CN" b="1" baseline="-25000"/>
                <a:t>oc</a:t>
              </a:r>
              <a:endParaRPr lang="en-US" altLang="zh-CN" b="1"/>
            </a:p>
          </p:txBody>
        </p:sp>
        <p:sp>
          <p:nvSpPr>
            <p:cNvPr id="174131" name="Freeform 51"/>
            <p:cNvSpPr>
              <a:spLocks/>
            </p:cNvSpPr>
            <p:nvPr/>
          </p:nvSpPr>
          <p:spPr bwMode="auto">
            <a:xfrm>
              <a:off x="3713" y="359"/>
              <a:ext cx="1" cy="762"/>
            </a:xfrm>
            <a:custGeom>
              <a:avLst/>
              <a:gdLst>
                <a:gd name="T0" fmla="*/ 0 w 1"/>
                <a:gd name="T1" fmla="*/ 0 h 762"/>
                <a:gd name="T2" fmla="*/ 1 w 1"/>
                <a:gd name="T3" fmla="*/ 762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62">
                  <a:moveTo>
                    <a:pt x="0" y="0"/>
                  </a:moveTo>
                  <a:lnTo>
                    <a:pt x="1" y="76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32" name="Freeform 52"/>
            <p:cNvSpPr>
              <a:spLocks/>
            </p:cNvSpPr>
            <p:nvPr/>
          </p:nvSpPr>
          <p:spPr bwMode="auto">
            <a:xfrm>
              <a:off x="3714" y="354"/>
              <a:ext cx="798" cy="2"/>
            </a:xfrm>
            <a:custGeom>
              <a:avLst/>
              <a:gdLst>
                <a:gd name="T0" fmla="*/ 0 w 798"/>
                <a:gd name="T1" fmla="*/ 2 h 2"/>
                <a:gd name="T2" fmla="*/ 798 w 798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98" h="2">
                  <a:moveTo>
                    <a:pt x="0" y="2"/>
                  </a:moveTo>
                  <a:lnTo>
                    <a:pt x="79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33" name="Freeform 53"/>
            <p:cNvSpPr>
              <a:spLocks/>
            </p:cNvSpPr>
            <p:nvPr/>
          </p:nvSpPr>
          <p:spPr bwMode="auto">
            <a:xfrm>
              <a:off x="3720" y="1121"/>
              <a:ext cx="792" cy="1"/>
            </a:xfrm>
            <a:custGeom>
              <a:avLst/>
              <a:gdLst>
                <a:gd name="T0" fmla="*/ 0 w 792"/>
                <a:gd name="T1" fmla="*/ 0 h 1"/>
                <a:gd name="T2" fmla="*/ 792 w 792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92" h="1">
                  <a:moveTo>
                    <a:pt x="0" y="0"/>
                  </a:moveTo>
                  <a:lnTo>
                    <a:pt x="792" y="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34" name="Line 54"/>
            <p:cNvSpPr>
              <a:spLocks noChangeShapeType="1"/>
            </p:cNvSpPr>
            <p:nvPr/>
          </p:nvSpPr>
          <p:spPr bwMode="auto">
            <a:xfrm>
              <a:off x="3744" y="233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35" name="Text Box 55"/>
            <p:cNvSpPr txBox="1">
              <a:spLocks noChangeArrowheads="1"/>
            </p:cNvSpPr>
            <p:nvPr/>
          </p:nvSpPr>
          <p:spPr bwMode="auto">
            <a:xfrm>
              <a:off x="4032" y="329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</p:txBody>
        </p:sp>
        <p:sp>
          <p:nvSpPr>
            <p:cNvPr id="174136" name="Text Box 56"/>
            <p:cNvSpPr txBox="1">
              <a:spLocks noChangeArrowheads="1"/>
            </p:cNvSpPr>
            <p:nvPr/>
          </p:nvSpPr>
          <p:spPr bwMode="auto">
            <a:xfrm>
              <a:off x="4032" y="857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–</a:t>
              </a:r>
            </a:p>
          </p:txBody>
        </p:sp>
        <p:sp>
          <p:nvSpPr>
            <p:cNvPr id="174137" name="Text Box 57"/>
            <p:cNvSpPr txBox="1">
              <a:spLocks noChangeArrowheads="1"/>
            </p:cNvSpPr>
            <p:nvPr/>
          </p:nvSpPr>
          <p:spPr bwMode="auto">
            <a:xfrm>
              <a:off x="4032" y="569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u</a:t>
              </a:r>
              <a:endParaRPr lang="en-US" altLang="zh-CN" b="1"/>
            </a:p>
          </p:txBody>
        </p:sp>
        <p:sp>
          <p:nvSpPr>
            <p:cNvPr id="174138" name="Rectangle 58"/>
            <p:cNvSpPr>
              <a:spLocks noChangeArrowheads="1"/>
            </p:cNvSpPr>
            <p:nvPr/>
          </p:nvSpPr>
          <p:spPr bwMode="auto">
            <a:xfrm>
              <a:off x="4512" y="281"/>
              <a:ext cx="480" cy="912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39" name="Text Box 59"/>
            <p:cNvSpPr txBox="1">
              <a:spLocks noChangeArrowheads="1"/>
            </p:cNvSpPr>
            <p:nvPr/>
          </p:nvSpPr>
          <p:spPr bwMode="auto">
            <a:xfrm>
              <a:off x="4535" y="569"/>
              <a:ext cx="59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N</a:t>
              </a:r>
              <a:r>
                <a:rPr lang="en-US" altLang="zh-CN" sz="3200" b="1" i="1"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174140" name="Text Box 60"/>
            <p:cNvSpPr txBox="1">
              <a:spLocks noChangeArrowheads="1"/>
            </p:cNvSpPr>
            <p:nvPr/>
          </p:nvSpPr>
          <p:spPr bwMode="auto">
            <a:xfrm>
              <a:off x="4080" y="41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</a:rPr>
                <a:t>a</a:t>
              </a:r>
              <a:endParaRPr lang="en-US" altLang="zh-CN" b="1"/>
            </a:p>
          </p:txBody>
        </p:sp>
        <p:sp>
          <p:nvSpPr>
            <p:cNvPr id="174141" name="Text Box 61"/>
            <p:cNvSpPr txBox="1">
              <a:spLocks noChangeArrowheads="1"/>
            </p:cNvSpPr>
            <p:nvPr/>
          </p:nvSpPr>
          <p:spPr bwMode="auto">
            <a:xfrm>
              <a:off x="4080" y="1019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00FF"/>
                  </a:solidFill>
                </a:rPr>
                <a:t>b</a:t>
              </a:r>
              <a:endParaRPr lang="en-US" altLang="zh-CN" sz="3200" b="1" dirty="0">
                <a:solidFill>
                  <a:srgbClr val="0000FF"/>
                </a:solidFill>
              </a:endParaRPr>
            </a:p>
          </p:txBody>
        </p:sp>
        <p:sp>
          <p:nvSpPr>
            <p:cNvPr id="174142" name="Text Box 62"/>
            <p:cNvSpPr txBox="1">
              <a:spLocks noChangeArrowheads="1"/>
            </p:cNvSpPr>
            <p:nvPr/>
          </p:nvSpPr>
          <p:spPr bwMode="auto">
            <a:xfrm>
              <a:off x="3456" y="569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</p:txBody>
        </p:sp>
        <p:sp>
          <p:nvSpPr>
            <p:cNvPr id="174143" name="Text Box 63"/>
            <p:cNvSpPr txBox="1">
              <a:spLocks noChangeArrowheads="1"/>
            </p:cNvSpPr>
            <p:nvPr/>
          </p:nvSpPr>
          <p:spPr bwMode="auto">
            <a:xfrm>
              <a:off x="3456" y="905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–</a:t>
              </a:r>
            </a:p>
          </p:txBody>
        </p:sp>
        <p:sp>
          <p:nvSpPr>
            <p:cNvPr id="174144" name="Text Box 64"/>
            <p:cNvSpPr txBox="1">
              <a:spLocks noChangeArrowheads="1"/>
            </p:cNvSpPr>
            <p:nvPr/>
          </p:nvSpPr>
          <p:spPr bwMode="auto">
            <a:xfrm>
              <a:off x="3744" y="755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b="1"/>
            </a:p>
          </p:txBody>
        </p:sp>
        <p:sp>
          <p:nvSpPr>
            <p:cNvPr id="174145" name="Text Box 65"/>
            <p:cNvSpPr txBox="1">
              <a:spLocks noChangeArrowheads="1"/>
            </p:cNvSpPr>
            <p:nvPr/>
          </p:nvSpPr>
          <p:spPr bwMode="auto">
            <a:xfrm>
              <a:off x="3360" y="329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R</a:t>
              </a:r>
              <a:r>
                <a:rPr lang="en-US" altLang="zh-CN" b="1" baseline="-25000"/>
                <a:t>i</a:t>
              </a:r>
              <a:endParaRPr lang="en-US" altLang="zh-CN" b="1"/>
            </a:p>
          </p:txBody>
        </p:sp>
        <p:sp>
          <p:nvSpPr>
            <p:cNvPr id="174146" name="Rectangle 66"/>
            <p:cNvSpPr>
              <a:spLocks noChangeArrowheads="1"/>
            </p:cNvSpPr>
            <p:nvPr/>
          </p:nvSpPr>
          <p:spPr bwMode="auto">
            <a:xfrm>
              <a:off x="3654" y="437"/>
              <a:ext cx="96" cy="240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47" name="Oval 67"/>
            <p:cNvSpPr>
              <a:spLocks noChangeArrowheads="1"/>
            </p:cNvSpPr>
            <p:nvPr/>
          </p:nvSpPr>
          <p:spPr bwMode="auto">
            <a:xfrm>
              <a:off x="4128" y="329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48" name="Oval 68"/>
            <p:cNvSpPr>
              <a:spLocks noChangeArrowheads="1"/>
            </p:cNvSpPr>
            <p:nvPr/>
          </p:nvSpPr>
          <p:spPr bwMode="auto">
            <a:xfrm>
              <a:off x="3600" y="786"/>
              <a:ext cx="227" cy="227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49" name="Oval 69"/>
            <p:cNvSpPr>
              <a:spLocks noChangeArrowheads="1"/>
            </p:cNvSpPr>
            <p:nvPr/>
          </p:nvSpPr>
          <p:spPr bwMode="auto">
            <a:xfrm>
              <a:off x="4128" y="1097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50" name="Freeform 70"/>
            <p:cNvSpPr>
              <a:spLocks/>
            </p:cNvSpPr>
            <p:nvPr/>
          </p:nvSpPr>
          <p:spPr bwMode="auto">
            <a:xfrm>
              <a:off x="3714" y="773"/>
              <a:ext cx="1" cy="228"/>
            </a:xfrm>
            <a:custGeom>
              <a:avLst/>
              <a:gdLst>
                <a:gd name="T0" fmla="*/ 0 w 1"/>
                <a:gd name="T1" fmla="*/ 0 h 228"/>
                <a:gd name="T2" fmla="*/ 0 w 1"/>
                <a:gd name="T3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28">
                  <a:moveTo>
                    <a:pt x="0" y="0"/>
                  </a:moveTo>
                  <a:lnTo>
                    <a:pt x="0" y="228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4151" name="Group 71"/>
          <p:cNvGrpSpPr>
            <a:grpSpLocks/>
          </p:cNvGrpSpPr>
          <p:nvPr/>
        </p:nvGrpSpPr>
        <p:grpSpPr bwMode="auto">
          <a:xfrm>
            <a:off x="3429000" y="2789238"/>
            <a:ext cx="1828800" cy="1706562"/>
            <a:chOff x="2160" y="1757"/>
            <a:chExt cx="1152" cy="1075"/>
          </a:xfrm>
        </p:grpSpPr>
        <p:sp>
          <p:nvSpPr>
            <p:cNvPr id="174152" name="Text Box 72"/>
            <p:cNvSpPr txBox="1">
              <a:spLocks noChangeArrowheads="1"/>
            </p:cNvSpPr>
            <p:nvPr/>
          </p:nvSpPr>
          <p:spPr bwMode="auto">
            <a:xfrm>
              <a:off x="3024" y="1757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</a:rPr>
                <a:t>a</a:t>
              </a:r>
              <a:endParaRPr lang="en-US" altLang="zh-CN" b="1"/>
            </a:p>
          </p:txBody>
        </p:sp>
        <p:sp>
          <p:nvSpPr>
            <p:cNvPr id="174153" name="Text Box 73"/>
            <p:cNvSpPr txBox="1">
              <a:spLocks noChangeArrowheads="1"/>
            </p:cNvSpPr>
            <p:nvPr/>
          </p:nvSpPr>
          <p:spPr bwMode="auto">
            <a:xfrm>
              <a:off x="3024" y="254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</a:rPr>
                <a:t>b</a:t>
              </a:r>
              <a:endParaRPr lang="en-US" altLang="zh-CN" sz="3200" b="1">
                <a:solidFill>
                  <a:srgbClr val="0000FF"/>
                </a:solidFill>
              </a:endParaRPr>
            </a:p>
          </p:txBody>
        </p:sp>
        <p:sp>
          <p:nvSpPr>
            <p:cNvPr id="174154" name="Rectangle 74"/>
            <p:cNvSpPr>
              <a:spLocks noChangeArrowheads="1"/>
            </p:cNvSpPr>
            <p:nvPr/>
          </p:nvSpPr>
          <p:spPr bwMode="auto">
            <a:xfrm>
              <a:off x="2160" y="1949"/>
              <a:ext cx="480" cy="72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55" name="Text Box 75"/>
            <p:cNvSpPr txBox="1">
              <a:spLocks noChangeArrowheads="1"/>
            </p:cNvSpPr>
            <p:nvPr/>
          </p:nvSpPr>
          <p:spPr bwMode="auto">
            <a:xfrm>
              <a:off x="2256" y="2093"/>
              <a:ext cx="33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/>
                <a:t>A</a:t>
              </a:r>
              <a:endParaRPr lang="en-US" altLang="zh-CN" b="1"/>
            </a:p>
          </p:txBody>
        </p:sp>
        <p:sp>
          <p:nvSpPr>
            <p:cNvPr id="174156" name="Freeform 76"/>
            <p:cNvSpPr>
              <a:spLocks/>
            </p:cNvSpPr>
            <p:nvPr/>
          </p:nvSpPr>
          <p:spPr bwMode="auto">
            <a:xfrm>
              <a:off x="2640" y="2069"/>
              <a:ext cx="504" cy="3"/>
            </a:xfrm>
            <a:custGeom>
              <a:avLst/>
              <a:gdLst>
                <a:gd name="T0" fmla="*/ 0 w 504"/>
                <a:gd name="T1" fmla="*/ 0 h 3"/>
                <a:gd name="T2" fmla="*/ 504 w 504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4" h="3">
                  <a:moveTo>
                    <a:pt x="0" y="0"/>
                  </a:moveTo>
                  <a:lnTo>
                    <a:pt x="504" y="3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57" name="Freeform 77"/>
            <p:cNvSpPr>
              <a:spLocks/>
            </p:cNvSpPr>
            <p:nvPr/>
          </p:nvSpPr>
          <p:spPr bwMode="auto">
            <a:xfrm>
              <a:off x="2640" y="2546"/>
              <a:ext cx="507" cy="3"/>
            </a:xfrm>
            <a:custGeom>
              <a:avLst/>
              <a:gdLst>
                <a:gd name="T0" fmla="*/ 0 w 507"/>
                <a:gd name="T1" fmla="*/ 3 h 3"/>
                <a:gd name="T2" fmla="*/ 507 w 507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7" h="3">
                  <a:moveTo>
                    <a:pt x="0" y="3"/>
                  </a:moveTo>
                  <a:lnTo>
                    <a:pt x="507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58" name="Text Box 78"/>
            <p:cNvSpPr txBox="1">
              <a:spLocks noChangeArrowheads="1"/>
            </p:cNvSpPr>
            <p:nvPr/>
          </p:nvSpPr>
          <p:spPr bwMode="auto">
            <a:xfrm>
              <a:off x="3024" y="201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</p:txBody>
        </p:sp>
        <p:sp>
          <p:nvSpPr>
            <p:cNvPr id="174159" name="Text Box 79"/>
            <p:cNvSpPr txBox="1">
              <a:spLocks noChangeArrowheads="1"/>
            </p:cNvSpPr>
            <p:nvPr/>
          </p:nvSpPr>
          <p:spPr bwMode="auto">
            <a:xfrm>
              <a:off x="3024" y="230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–</a:t>
              </a:r>
            </a:p>
          </p:txBody>
        </p:sp>
        <p:sp>
          <p:nvSpPr>
            <p:cNvPr id="174160" name="Text Box 80"/>
            <p:cNvSpPr txBox="1">
              <a:spLocks noChangeArrowheads="1"/>
            </p:cNvSpPr>
            <p:nvPr/>
          </p:nvSpPr>
          <p:spPr bwMode="auto">
            <a:xfrm>
              <a:off x="3024" y="2141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u'</a:t>
              </a:r>
              <a:endParaRPr lang="en-US" altLang="zh-CN" b="1"/>
            </a:p>
          </p:txBody>
        </p:sp>
        <p:sp>
          <p:nvSpPr>
            <p:cNvPr id="174161" name="Oval 81"/>
            <p:cNvSpPr>
              <a:spLocks noChangeArrowheads="1"/>
            </p:cNvSpPr>
            <p:nvPr/>
          </p:nvSpPr>
          <p:spPr bwMode="auto">
            <a:xfrm>
              <a:off x="3120" y="2045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62" name="Oval 82"/>
            <p:cNvSpPr>
              <a:spLocks noChangeArrowheads="1"/>
            </p:cNvSpPr>
            <p:nvPr/>
          </p:nvSpPr>
          <p:spPr bwMode="auto">
            <a:xfrm>
              <a:off x="3120" y="2525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4163" name="Group 83"/>
          <p:cNvGrpSpPr>
            <a:grpSpLocks/>
          </p:cNvGrpSpPr>
          <p:nvPr/>
        </p:nvGrpSpPr>
        <p:grpSpPr bwMode="auto">
          <a:xfrm>
            <a:off x="6032500" y="3257550"/>
            <a:ext cx="596900" cy="742950"/>
            <a:chOff x="6164" y="1344"/>
            <a:chExt cx="376" cy="468"/>
          </a:xfrm>
        </p:grpSpPr>
        <p:sp>
          <p:nvSpPr>
            <p:cNvPr id="174164" name="Rectangle 84"/>
            <p:cNvSpPr>
              <a:spLocks noChangeArrowheads="1"/>
            </p:cNvSpPr>
            <p:nvPr/>
          </p:nvSpPr>
          <p:spPr bwMode="auto">
            <a:xfrm>
              <a:off x="6444" y="1446"/>
              <a:ext cx="96" cy="240"/>
            </a:xfrm>
            <a:prstGeom prst="rect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65" name="Freeform 85"/>
            <p:cNvSpPr>
              <a:spLocks/>
            </p:cNvSpPr>
            <p:nvPr/>
          </p:nvSpPr>
          <p:spPr bwMode="auto">
            <a:xfrm>
              <a:off x="6492" y="1344"/>
              <a:ext cx="1" cy="114"/>
            </a:xfrm>
            <a:custGeom>
              <a:avLst/>
              <a:gdLst>
                <a:gd name="T0" fmla="*/ 0 w 1"/>
                <a:gd name="T1" fmla="*/ 0 h 114"/>
                <a:gd name="T2" fmla="*/ 1 w 1"/>
                <a:gd name="T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14">
                  <a:moveTo>
                    <a:pt x="0" y="0"/>
                  </a:moveTo>
                  <a:lnTo>
                    <a:pt x="1" y="11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66" name="Freeform 86"/>
            <p:cNvSpPr>
              <a:spLocks/>
            </p:cNvSpPr>
            <p:nvPr/>
          </p:nvSpPr>
          <p:spPr bwMode="auto">
            <a:xfrm>
              <a:off x="6492" y="1698"/>
              <a:ext cx="1" cy="114"/>
            </a:xfrm>
            <a:custGeom>
              <a:avLst/>
              <a:gdLst>
                <a:gd name="T0" fmla="*/ 0 w 1"/>
                <a:gd name="T1" fmla="*/ 0 h 114"/>
                <a:gd name="T2" fmla="*/ 0 w 1"/>
                <a:gd name="T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14">
                  <a:moveTo>
                    <a:pt x="0" y="0"/>
                  </a:moveTo>
                  <a:lnTo>
                    <a:pt x="0" y="11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67" name="Text Box 87"/>
            <p:cNvSpPr txBox="1">
              <a:spLocks noChangeArrowheads="1"/>
            </p:cNvSpPr>
            <p:nvPr/>
          </p:nvSpPr>
          <p:spPr bwMode="auto">
            <a:xfrm>
              <a:off x="6164" y="1500"/>
              <a:ext cx="2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/>
                <a:t>R</a:t>
              </a:r>
              <a:r>
                <a:rPr lang="en-US" altLang="zh-CN" b="1" baseline="-25000"/>
                <a:t>i</a:t>
              </a:r>
              <a:endParaRPr lang="en-US" altLang="zh-CN" b="1"/>
            </a:p>
          </p:txBody>
        </p:sp>
      </p:grpSp>
      <p:sp>
        <p:nvSpPr>
          <p:cNvPr id="174168" name="AutoShape 88"/>
          <p:cNvSpPr>
            <a:spLocks/>
          </p:cNvSpPr>
          <p:nvPr/>
        </p:nvSpPr>
        <p:spPr bwMode="auto">
          <a:xfrm>
            <a:off x="1143000" y="5287963"/>
            <a:ext cx="76200" cy="762000"/>
          </a:xfrm>
          <a:prstGeom prst="leftBrace">
            <a:avLst>
              <a:gd name="adj1" fmla="val 833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69" name="Text Box 89"/>
          <p:cNvSpPr txBox="1">
            <a:spLocks noChangeArrowheads="1"/>
          </p:cNvSpPr>
          <p:nvPr/>
        </p:nvSpPr>
        <p:spPr bwMode="auto">
          <a:xfrm>
            <a:off x="1200150" y="5173663"/>
            <a:ext cx="655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/>
              <a:t>u</a:t>
            </a:r>
            <a:r>
              <a:rPr lang="en-US" altLang="zh-CN" b="1" i="1">
                <a:sym typeface="Symbol" panose="05050102010706020507" pitchFamily="18" charset="2"/>
              </a:rPr>
              <a:t> </a:t>
            </a:r>
            <a:r>
              <a:rPr lang="en-US" altLang="zh-CN" b="1"/>
              <a:t>=</a:t>
            </a:r>
            <a:r>
              <a:rPr lang="en-US" altLang="zh-CN" b="1" baseline="30000"/>
              <a:t> </a:t>
            </a:r>
            <a:r>
              <a:rPr lang="en-US" altLang="zh-CN" b="1" i="1"/>
              <a:t>U</a:t>
            </a:r>
            <a:r>
              <a:rPr lang="en-US" altLang="zh-CN" b="1" baseline="-25000"/>
              <a:t>oc     </a:t>
            </a:r>
            <a:r>
              <a:rPr lang="en-US" altLang="zh-CN" b="1"/>
              <a:t> </a:t>
            </a:r>
            <a:r>
              <a:rPr lang="zh-CN" altLang="en-US" b="1"/>
              <a:t>（外电路开路时</a:t>
            </a:r>
            <a:r>
              <a:rPr lang="en-US" altLang="zh-CN" b="1">
                <a:solidFill>
                  <a:srgbClr val="0000FF"/>
                </a:solidFill>
              </a:rPr>
              <a:t>a</a:t>
            </a:r>
            <a:r>
              <a:rPr lang="en-US" altLang="zh-CN" b="1"/>
              <a:t> </a:t>
            </a:r>
            <a:r>
              <a:rPr lang="zh-CN" altLang="en-US" b="1"/>
              <a:t>、</a:t>
            </a:r>
            <a:r>
              <a:rPr lang="en-US" altLang="zh-CN" b="1">
                <a:solidFill>
                  <a:srgbClr val="0000FF"/>
                </a:solidFill>
              </a:rPr>
              <a:t>b</a:t>
            </a:r>
            <a:r>
              <a:rPr lang="zh-CN" altLang="en-US" b="1"/>
              <a:t>间开路电压） </a:t>
            </a:r>
          </a:p>
        </p:txBody>
      </p:sp>
      <p:sp>
        <p:nvSpPr>
          <p:cNvPr id="174170" name="Text Box 90"/>
          <p:cNvSpPr txBox="1">
            <a:spLocks noChangeArrowheads="1"/>
          </p:cNvSpPr>
          <p:nvPr/>
        </p:nvSpPr>
        <p:spPr bwMode="auto">
          <a:xfrm>
            <a:off x="1143000" y="5668963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/>
              <a:t> u</a:t>
            </a:r>
            <a:r>
              <a:rPr lang="en-US" altLang="zh-CN" b="1" baseline="30000">
                <a:sym typeface="Symbol" panose="05050102010706020507" pitchFamily="18" charset="2"/>
              </a:rPr>
              <a:t></a:t>
            </a:r>
            <a:r>
              <a:rPr lang="en-US" altLang="zh-CN" b="1"/>
              <a:t>= 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b="1" baseline="30000"/>
              <a:t> </a:t>
            </a:r>
            <a:r>
              <a:rPr lang="en-US" altLang="zh-CN" b="1" i="1"/>
              <a:t>R</a:t>
            </a:r>
            <a:r>
              <a:rPr lang="en-US" altLang="zh-CN" b="1" baseline="-25000"/>
              <a:t>i </a:t>
            </a:r>
            <a:r>
              <a:rPr lang="en-US" altLang="zh-CN" b="1" i="1"/>
              <a:t>i  </a:t>
            </a:r>
            <a:endParaRPr lang="en-US" altLang="zh-CN" b="1"/>
          </a:p>
        </p:txBody>
      </p:sp>
      <p:sp>
        <p:nvSpPr>
          <p:cNvPr id="174171" name="Text Box 91"/>
          <p:cNvSpPr txBox="1">
            <a:spLocks noChangeArrowheads="1"/>
          </p:cNvSpPr>
          <p:nvPr/>
        </p:nvSpPr>
        <p:spPr bwMode="auto">
          <a:xfrm>
            <a:off x="351149" y="6159733"/>
            <a:ext cx="60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/>
              <a:t>则  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74172" name="Text Box 92"/>
          <p:cNvSpPr txBox="1">
            <a:spLocks noChangeArrowheads="1"/>
          </p:cNvSpPr>
          <p:nvPr/>
        </p:nvSpPr>
        <p:spPr bwMode="auto">
          <a:xfrm>
            <a:off x="838200" y="61722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 dirty="0"/>
              <a:t>u</a:t>
            </a:r>
            <a:r>
              <a:rPr lang="en-US" altLang="zh-CN" b="1" dirty="0"/>
              <a:t> = </a:t>
            </a:r>
            <a:r>
              <a:rPr lang="en-US" altLang="zh-CN" b="1" i="1" dirty="0"/>
              <a:t>u'</a:t>
            </a:r>
            <a:r>
              <a:rPr lang="en-US" altLang="zh-CN" b="1" dirty="0"/>
              <a:t> + </a:t>
            </a:r>
            <a:r>
              <a:rPr lang="en-US" altLang="zh-CN" b="1" i="1" dirty="0"/>
              <a:t>u </a:t>
            </a:r>
            <a:r>
              <a:rPr lang="en-US" altLang="zh-CN" b="1" baseline="30000" dirty="0">
                <a:sym typeface="Symbol" panose="05050102010706020507" pitchFamily="18" charset="2"/>
              </a:rPr>
              <a:t></a:t>
            </a:r>
            <a:r>
              <a:rPr lang="en-US" altLang="zh-CN" b="1" dirty="0"/>
              <a:t> =</a:t>
            </a:r>
            <a:r>
              <a:rPr lang="en-US" altLang="zh-CN" b="1" baseline="30000" dirty="0"/>
              <a:t> </a:t>
            </a:r>
            <a:r>
              <a:rPr lang="en-US" altLang="zh-CN" b="1" i="1" dirty="0" err="1"/>
              <a:t>U</a:t>
            </a:r>
            <a:r>
              <a:rPr lang="en-US" altLang="zh-CN" b="1" baseline="-25000" dirty="0" err="1"/>
              <a:t>oc</a:t>
            </a:r>
            <a:r>
              <a:rPr lang="en-US" altLang="zh-CN" b="1" baseline="-25000" dirty="0">
                <a:latin typeface="宋体" panose="02010600030101010101" pitchFamily="2" charset="-122"/>
              </a:rPr>
              <a:t>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b="1" dirty="0"/>
              <a:t> </a:t>
            </a:r>
            <a:r>
              <a:rPr lang="en-US" altLang="zh-CN" b="1" i="1" dirty="0" err="1"/>
              <a:t>R</a:t>
            </a:r>
            <a:r>
              <a:rPr lang="en-US" altLang="zh-CN" b="1" baseline="-25000" dirty="0" err="1"/>
              <a:t>i</a:t>
            </a:r>
            <a:r>
              <a:rPr lang="en-US" altLang="zh-CN" b="1" baseline="-25000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 </a:t>
            </a:r>
          </a:p>
        </p:txBody>
      </p:sp>
      <p:sp>
        <p:nvSpPr>
          <p:cNvPr id="174173" name="Text Box 93"/>
          <p:cNvSpPr txBox="1">
            <a:spLocks noChangeArrowheads="1"/>
          </p:cNvSpPr>
          <p:nvPr/>
        </p:nvSpPr>
        <p:spPr bwMode="auto">
          <a:xfrm>
            <a:off x="4076700" y="6159733"/>
            <a:ext cx="38481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此关系式恰与图（</a:t>
            </a:r>
            <a:r>
              <a:rPr lang="en-US" altLang="zh-CN" b="1"/>
              <a:t>b</a:t>
            </a:r>
            <a:r>
              <a:rPr lang="zh-CN" altLang="en-US" b="1"/>
              <a:t>）电路相同。  </a:t>
            </a:r>
          </a:p>
        </p:txBody>
      </p:sp>
      <p:grpSp>
        <p:nvGrpSpPr>
          <p:cNvPr id="174174" name="Group 94"/>
          <p:cNvGrpSpPr>
            <a:grpSpLocks/>
          </p:cNvGrpSpPr>
          <p:nvPr/>
        </p:nvGrpSpPr>
        <p:grpSpPr bwMode="auto">
          <a:xfrm>
            <a:off x="762000" y="2789238"/>
            <a:ext cx="2209800" cy="1706562"/>
            <a:chOff x="480" y="1757"/>
            <a:chExt cx="1392" cy="1075"/>
          </a:xfrm>
        </p:grpSpPr>
        <p:sp>
          <p:nvSpPr>
            <p:cNvPr id="174175" name="Text Box 95"/>
            <p:cNvSpPr txBox="1">
              <a:spLocks noChangeArrowheads="1"/>
            </p:cNvSpPr>
            <p:nvPr/>
          </p:nvSpPr>
          <p:spPr bwMode="auto">
            <a:xfrm>
              <a:off x="1344" y="1757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</a:rPr>
                <a:t>a</a:t>
              </a:r>
              <a:endParaRPr lang="en-US" altLang="zh-CN" b="1"/>
            </a:p>
          </p:txBody>
        </p:sp>
        <p:sp>
          <p:nvSpPr>
            <p:cNvPr id="174176" name="Text Box 96"/>
            <p:cNvSpPr txBox="1">
              <a:spLocks noChangeArrowheads="1"/>
            </p:cNvSpPr>
            <p:nvPr/>
          </p:nvSpPr>
          <p:spPr bwMode="auto">
            <a:xfrm>
              <a:off x="1344" y="254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</a:rPr>
                <a:t>b</a:t>
              </a:r>
              <a:endParaRPr lang="en-US" altLang="zh-CN" sz="3200" b="1">
                <a:solidFill>
                  <a:srgbClr val="0000FF"/>
                </a:solidFill>
              </a:endParaRPr>
            </a:p>
          </p:txBody>
        </p:sp>
        <p:sp>
          <p:nvSpPr>
            <p:cNvPr id="174177" name="Rectangle 97"/>
            <p:cNvSpPr>
              <a:spLocks noChangeArrowheads="1"/>
            </p:cNvSpPr>
            <p:nvPr/>
          </p:nvSpPr>
          <p:spPr bwMode="auto">
            <a:xfrm>
              <a:off x="480" y="1949"/>
              <a:ext cx="480" cy="72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78" name="Text Box 98"/>
            <p:cNvSpPr txBox="1">
              <a:spLocks noChangeArrowheads="1"/>
            </p:cNvSpPr>
            <p:nvPr/>
          </p:nvSpPr>
          <p:spPr bwMode="auto">
            <a:xfrm>
              <a:off x="576" y="2093"/>
              <a:ext cx="33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/>
                <a:t>A</a:t>
              </a:r>
              <a:endParaRPr lang="en-US" altLang="zh-CN" b="1"/>
            </a:p>
          </p:txBody>
        </p:sp>
        <p:sp>
          <p:nvSpPr>
            <p:cNvPr id="174179" name="Freeform 99"/>
            <p:cNvSpPr>
              <a:spLocks/>
            </p:cNvSpPr>
            <p:nvPr/>
          </p:nvSpPr>
          <p:spPr bwMode="auto">
            <a:xfrm>
              <a:off x="960" y="2546"/>
              <a:ext cx="507" cy="3"/>
            </a:xfrm>
            <a:custGeom>
              <a:avLst/>
              <a:gdLst>
                <a:gd name="T0" fmla="*/ 0 w 507"/>
                <a:gd name="T1" fmla="*/ 3 h 3"/>
                <a:gd name="T2" fmla="*/ 507 w 507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7" h="3">
                  <a:moveTo>
                    <a:pt x="0" y="3"/>
                  </a:moveTo>
                  <a:lnTo>
                    <a:pt x="507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80" name="Line 100"/>
            <p:cNvSpPr>
              <a:spLocks noChangeShapeType="1"/>
            </p:cNvSpPr>
            <p:nvPr/>
          </p:nvSpPr>
          <p:spPr bwMode="auto">
            <a:xfrm rot="5400000">
              <a:off x="1476" y="2297"/>
              <a:ext cx="3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81" name="Text Box 101"/>
            <p:cNvSpPr txBox="1">
              <a:spLocks noChangeArrowheads="1"/>
            </p:cNvSpPr>
            <p:nvPr/>
          </p:nvSpPr>
          <p:spPr bwMode="auto">
            <a:xfrm>
              <a:off x="1632" y="2141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i</a:t>
              </a:r>
              <a:endParaRPr lang="en-US" altLang="zh-CN" sz="3200" b="1"/>
            </a:p>
          </p:txBody>
        </p:sp>
        <p:sp>
          <p:nvSpPr>
            <p:cNvPr id="174182" name="Text Box 102"/>
            <p:cNvSpPr txBox="1">
              <a:spLocks noChangeArrowheads="1"/>
            </p:cNvSpPr>
            <p:nvPr/>
          </p:nvSpPr>
          <p:spPr bwMode="auto">
            <a:xfrm>
              <a:off x="1152" y="1997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</p:txBody>
        </p:sp>
        <p:sp>
          <p:nvSpPr>
            <p:cNvPr id="174183" name="Text Box 103"/>
            <p:cNvSpPr txBox="1">
              <a:spLocks noChangeArrowheads="1"/>
            </p:cNvSpPr>
            <p:nvPr/>
          </p:nvSpPr>
          <p:spPr bwMode="auto">
            <a:xfrm>
              <a:off x="1152" y="2333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–</a:t>
              </a:r>
            </a:p>
          </p:txBody>
        </p:sp>
        <p:sp>
          <p:nvSpPr>
            <p:cNvPr id="174184" name="Text Box 104"/>
            <p:cNvSpPr txBox="1">
              <a:spLocks noChangeArrowheads="1"/>
            </p:cNvSpPr>
            <p:nvPr/>
          </p:nvSpPr>
          <p:spPr bwMode="auto">
            <a:xfrm>
              <a:off x="1104" y="2141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u</a:t>
              </a:r>
              <a:endParaRPr lang="en-US" altLang="zh-CN" b="1"/>
            </a:p>
          </p:txBody>
        </p:sp>
        <p:sp>
          <p:nvSpPr>
            <p:cNvPr id="174185" name="Oval 105"/>
            <p:cNvSpPr>
              <a:spLocks noChangeArrowheads="1"/>
            </p:cNvSpPr>
            <p:nvPr/>
          </p:nvSpPr>
          <p:spPr bwMode="auto">
            <a:xfrm>
              <a:off x="1440" y="2045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86" name="Oval 106"/>
            <p:cNvSpPr>
              <a:spLocks noChangeArrowheads="1"/>
            </p:cNvSpPr>
            <p:nvPr/>
          </p:nvSpPr>
          <p:spPr bwMode="auto">
            <a:xfrm>
              <a:off x="1440" y="2525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87" name="Oval 107"/>
            <p:cNvSpPr>
              <a:spLocks noChangeArrowheads="1"/>
            </p:cNvSpPr>
            <p:nvPr/>
          </p:nvSpPr>
          <p:spPr bwMode="auto">
            <a:xfrm>
              <a:off x="1344" y="2189"/>
              <a:ext cx="240" cy="240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88" name="Freeform 108"/>
            <p:cNvSpPr>
              <a:spLocks/>
            </p:cNvSpPr>
            <p:nvPr/>
          </p:nvSpPr>
          <p:spPr bwMode="auto">
            <a:xfrm>
              <a:off x="1464" y="2069"/>
              <a:ext cx="1" cy="120"/>
            </a:xfrm>
            <a:custGeom>
              <a:avLst/>
              <a:gdLst>
                <a:gd name="T0" fmla="*/ 0 w 1"/>
                <a:gd name="T1" fmla="*/ 0 h 120"/>
                <a:gd name="T2" fmla="*/ 0 w 1"/>
                <a:gd name="T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20">
                  <a:moveTo>
                    <a:pt x="0" y="0"/>
                  </a:moveTo>
                  <a:lnTo>
                    <a:pt x="0" y="12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89" name="Freeform 109"/>
            <p:cNvSpPr>
              <a:spLocks/>
            </p:cNvSpPr>
            <p:nvPr/>
          </p:nvSpPr>
          <p:spPr bwMode="auto">
            <a:xfrm>
              <a:off x="1467" y="2432"/>
              <a:ext cx="1" cy="117"/>
            </a:xfrm>
            <a:custGeom>
              <a:avLst/>
              <a:gdLst>
                <a:gd name="T0" fmla="*/ 0 w 1"/>
                <a:gd name="T1" fmla="*/ 0 h 117"/>
                <a:gd name="T2" fmla="*/ 0 w 1"/>
                <a:gd name="T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17">
                  <a:moveTo>
                    <a:pt x="0" y="0"/>
                  </a:moveTo>
                  <a:lnTo>
                    <a:pt x="0" y="117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90" name="Freeform 110"/>
            <p:cNvSpPr>
              <a:spLocks/>
            </p:cNvSpPr>
            <p:nvPr/>
          </p:nvSpPr>
          <p:spPr bwMode="auto">
            <a:xfrm>
              <a:off x="1341" y="2312"/>
              <a:ext cx="237" cy="1"/>
            </a:xfrm>
            <a:custGeom>
              <a:avLst/>
              <a:gdLst>
                <a:gd name="T0" fmla="*/ 0 w 237"/>
                <a:gd name="T1" fmla="*/ 0 h 1"/>
                <a:gd name="T2" fmla="*/ 237 w 23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7" h="1">
                  <a:moveTo>
                    <a:pt x="0" y="0"/>
                  </a:moveTo>
                  <a:lnTo>
                    <a:pt x="237" y="0"/>
                  </a:ln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91" name="Line 111"/>
            <p:cNvSpPr>
              <a:spLocks noChangeShapeType="1"/>
            </p:cNvSpPr>
            <p:nvPr/>
          </p:nvSpPr>
          <p:spPr bwMode="auto">
            <a:xfrm flipH="1">
              <a:off x="960" y="2064"/>
              <a:ext cx="4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29043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4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7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17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4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4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7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2" dur="500"/>
                                        <p:tgtEl>
                                          <p:spTgt spid="17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2" grpId="0" autoUpdateAnimBg="0"/>
      <p:bldP spid="174103" grpId="0" autoUpdateAnimBg="0"/>
      <p:bldP spid="174104" grpId="0" autoUpdateAnimBg="0"/>
      <p:bldP spid="174105" grpId="0" autoUpdateAnimBg="0"/>
      <p:bldP spid="174106" grpId="0" autoUpdateAnimBg="0"/>
      <p:bldP spid="174107" grpId="0" autoUpdateAnimBg="0"/>
      <p:bldP spid="174108" grpId="0" autoUpdateAnimBg="0"/>
      <p:bldP spid="174169" grpId="0" autoUpdateAnimBg="0"/>
      <p:bldP spid="174170" grpId="0" autoUpdateAnimBg="0"/>
      <p:bldP spid="174171" grpId="0" autoUpdateAnimBg="0"/>
      <p:bldP spid="174172" grpId="0" autoUpdateAnimBg="0"/>
      <p:bldP spid="17417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123106" y="87015"/>
            <a:ext cx="1352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</a:rPr>
              <a:t>小结：    </a:t>
            </a:r>
          </a:p>
        </p:txBody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254000" y="469900"/>
            <a:ext cx="82296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</a:rPr>
              <a:t>      </a:t>
            </a:r>
            <a:r>
              <a:rPr lang="zh-CN" altLang="en-US" b="1">
                <a:solidFill>
                  <a:srgbClr val="0000FF"/>
                </a:solidFill>
              </a:rPr>
              <a:t>（</a:t>
            </a:r>
            <a:r>
              <a:rPr lang="en-US" altLang="zh-CN" b="1">
                <a:solidFill>
                  <a:srgbClr val="0000FF"/>
                </a:solidFill>
              </a:rPr>
              <a:t>1</a:t>
            </a:r>
            <a:r>
              <a:rPr lang="zh-CN" altLang="en-US" b="1">
                <a:solidFill>
                  <a:srgbClr val="0000FF"/>
                </a:solidFill>
              </a:rPr>
              <a:t>）</a:t>
            </a:r>
            <a:r>
              <a:rPr lang="zh-CN" altLang="en-US" b="1"/>
              <a:t>戴维南等效电路中电压源电压等于将外电路断开时 的开路电压</a:t>
            </a:r>
            <a:r>
              <a:rPr lang="en-US" altLang="zh-CN" b="1" i="1"/>
              <a:t>U</a:t>
            </a:r>
            <a:r>
              <a:rPr lang="en-US" altLang="zh-CN" sz="3200" b="1" baseline="-25000"/>
              <a:t>oc</a:t>
            </a:r>
            <a:r>
              <a:rPr lang="zh-CN" altLang="en-US" sz="3200" b="1"/>
              <a:t>，</a:t>
            </a:r>
            <a:r>
              <a:rPr lang="zh-CN" altLang="en-US" b="1"/>
              <a:t>电压源方向与所求开路电压方向相同。  </a:t>
            </a:r>
          </a:p>
        </p:txBody>
      </p:sp>
      <p:sp>
        <p:nvSpPr>
          <p:cNvPr id="175108" name="Text Box 4"/>
          <p:cNvSpPr txBox="1">
            <a:spLocks noChangeArrowheads="1"/>
          </p:cNvSpPr>
          <p:nvPr/>
        </p:nvSpPr>
        <p:spPr bwMode="auto">
          <a:xfrm>
            <a:off x="228600" y="1524000"/>
            <a:ext cx="82296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</a:rPr>
              <a:t>      </a:t>
            </a:r>
            <a:r>
              <a:rPr lang="zh-CN" altLang="en-US" b="1">
                <a:solidFill>
                  <a:srgbClr val="0000FF"/>
                </a:solidFill>
              </a:rPr>
              <a:t>（</a:t>
            </a:r>
            <a:r>
              <a:rPr lang="en-US" altLang="zh-CN" b="1">
                <a:solidFill>
                  <a:srgbClr val="0000FF"/>
                </a:solidFill>
              </a:rPr>
              <a:t>2</a:t>
            </a:r>
            <a:r>
              <a:rPr lang="zh-CN" altLang="en-US" b="1">
                <a:solidFill>
                  <a:srgbClr val="0000FF"/>
                </a:solidFill>
              </a:rPr>
              <a:t>）</a:t>
            </a:r>
            <a:r>
              <a:rPr lang="zh-CN" altLang="en-US" b="1"/>
              <a:t>串联电阻为将一端口内部独立电源全部置零（电压 源短路，电流源开路）后，所得一端口网络的等效电阻。 </a:t>
            </a:r>
          </a:p>
        </p:txBody>
      </p:sp>
      <p:sp>
        <p:nvSpPr>
          <p:cNvPr id="175109" name="Text Box 5"/>
          <p:cNvSpPr txBox="1">
            <a:spLocks noChangeArrowheads="1"/>
          </p:cNvSpPr>
          <p:nvPr/>
        </p:nvSpPr>
        <p:spPr bwMode="auto">
          <a:xfrm>
            <a:off x="815975" y="2607295"/>
            <a:ext cx="3352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</a:rPr>
              <a:t>等效电阻的计算方法：  </a:t>
            </a:r>
            <a:endParaRPr lang="zh-CN" altLang="en-US" sz="2400" b="1" dirty="0"/>
          </a:p>
        </p:txBody>
      </p:sp>
      <p:sp>
        <p:nvSpPr>
          <p:cNvPr id="175110" name="Text Box 6"/>
          <p:cNvSpPr txBox="1">
            <a:spLocks noChangeArrowheads="1"/>
          </p:cNvSpPr>
          <p:nvPr/>
        </p:nvSpPr>
        <p:spPr bwMode="auto">
          <a:xfrm>
            <a:off x="333375" y="3140968"/>
            <a:ext cx="82677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78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83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588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/>
              <a:t>a.  </a:t>
            </a:r>
            <a:r>
              <a:rPr lang="zh-CN" altLang="en-US" b="1" dirty="0"/>
              <a:t>当网络内部不含有受控源时可采用电阻串并联的方法 计算；  </a:t>
            </a:r>
          </a:p>
        </p:txBody>
      </p:sp>
      <p:sp>
        <p:nvSpPr>
          <p:cNvPr id="175111" name="Text Box 7"/>
          <p:cNvSpPr txBox="1">
            <a:spLocks noChangeArrowheads="1"/>
          </p:cNvSpPr>
          <p:nvPr/>
        </p:nvSpPr>
        <p:spPr bwMode="auto">
          <a:xfrm>
            <a:off x="295275" y="3837012"/>
            <a:ext cx="84105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635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54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445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/>
              <a:t>b.  </a:t>
            </a:r>
            <a:r>
              <a:rPr lang="zh-CN" altLang="en-US" b="1" dirty="0" smtClean="0"/>
              <a:t>加压求流法：端口</a:t>
            </a:r>
            <a:r>
              <a:rPr lang="zh-CN" altLang="en-US" b="1" dirty="0"/>
              <a:t>加电压求电流法或加电流求电压法（内部独立电 源置零）。  </a:t>
            </a:r>
          </a:p>
        </p:txBody>
      </p:sp>
      <p:sp>
        <p:nvSpPr>
          <p:cNvPr id="175112" name="Text Box 8"/>
          <p:cNvSpPr txBox="1">
            <a:spLocks noChangeArrowheads="1"/>
          </p:cNvSpPr>
          <p:nvPr/>
        </p:nvSpPr>
        <p:spPr bwMode="auto">
          <a:xfrm>
            <a:off x="390525" y="4614227"/>
            <a:ext cx="81819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78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83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588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/>
              <a:t>c.  </a:t>
            </a:r>
            <a:r>
              <a:rPr lang="zh-CN" altLang="en-US" b="1" dirty="0" smtClean="0"/>
              <a:t>开路电压短路电流法：等效电阻</a:t>
            </a:r>
            <a:r>
              <a:rPr lang="zh-CN" altLang="en-US" b="1" dirty="0"/>
              <a:t>等于端口的开路电压与短路电流的比（</a:t>
            </a:r>
            <a:r>
              <a:rPr lang="zh-CN" altLang="en-US" b="1" dirty="0" smtClean="0"/>
              <a:t>内部独立</a:t>
            </a:r>
            <a:r>
              <a:rPr lang="zh-CN" altLang="en-US" b="1" dirty="0"/>
              <a:t>电源保留） 。  </a:t>
            </a:r>
          </a:p>
        </p:txBody>
      </p:sp>
      <p:sp>
        <p:nvSpPr>
          <p:cNvPr id="175113" name="Text Box 9"/>
          <p:cNvSpPr txBox="1">
            <a:spLocks noChangeArrowheads="1"/>
          </p:cNvSpPr>
          <p:nvPr/>
        </p:nvSpPr>
        <p:spPr bwMode="auto">
          <a:xfrm>
            <a:off x="381000" y="5412953"/>
            <a:ext cx="81534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</a:rPr>
              <a:t>      </a:t>
            </a:r>
            <a:r>
              <a:rPr lang="zh-CN" altLang="en-US" b="1" dirty="0">
                <a:solidFill>
                  <a:srgbClr val="0000FF"/>
                </a:solidFill>
              </a:rPr>
              <a:t>（</a:t>
            </a:r>
            <a:r>
              <a:rPr lang="en-US" altLang="zh-CN" b="1" dirty="0">
                <a:solidFill>
                  <a:srgbClr val="0000FF"/>
                </a:solidFill>
              </a:rPr>
              <a:t>3</a:t>
            </a:r>
            <a:r>
              <a:rPr lang="zh-CN" altLang="en-US" b="1" dirty="0">
                <a:solidFill>
                  <a:srgbClr val="0000FF"/>
                </a:solidFill>
              </a:rPr>
              <a:t>）</a:t>
            </a:r>
            <a:r>
              <a:rPr lang="zh-CN" altLang="en-US" b="1" dirty="0"/>
              <a:t> 当一端口内部含有受控源时，控制支路与受控源 支路必须包含在被等效变换的同一部分电路中。  </a:t>
            </a:r>
          </a:p>
        </p:txBody>
      </p:sp>
    </p:spTree>
    <p:extLst>
      <p:ext uri="{BB962C8B-B14F-4D97-AF65-F5344CB8AC3E}">
        <p14:creationId xmlns:p14="http://schemas.microsoft.com/office/powerpoint/2010/main" val="33363401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autoUpdateAnimBg="0"/>
      <p:bldP spid="175108" grpId="0" autoUpdateAnimBg="0"/>
      <p:bldP spid="175109" grpId="0" autoUpdateAnimBg="0"/>
      <p:bldP spid="175110" grpId="0" autoUpdateAnimBg="0"/>
      <p:bldP spid="175111" grpId="0" autoUpdateAnimBg="0"/>
      <p:bldP spid="175112" grpId="0" autoUpdateAnimBg="0"/>
      <p:bldP spid="17511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295275" y="2971800"/>
            <a:ext cx="1304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FF"/>
                </a:solidFill>
              </a:rPr>
              <a:t>解  </a:t>
            </a:r>
            <a:endParaRPr lang="zh-CN" altLang="en-US" b="1"/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940168" y="2932526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保留</a:t>
            </a:r>
            <a:r>
              <a:rPr lang="en-US" altLang="zh-CN" b="1" i="1" dirty="0"/>
              <a:t>R</a:t>
            </a:r>
            <a:r>
              <a:rPr lang="en-US" altLang="zh-CN" sz="3200" b="1" i="1" baseline="-25000" dirty="0"/>
              <a:t>x</a:t>
            </a:r>
            <a:r>
              <a:rPr lang="zh-CN" altLang="en-US" b="1" dirty="0"/>
              <a:t>支路，将其余一端口化为戴维南等效电路：  </a:t>
            </a:r>
          </a:p>
        </p:txBody>
      </p:sp>
      <p:sp>
        <p:nvSpPr>
          <p:cNvPr id="176132" name="AutoShape 4"/>
          <p:cNvSpPr>
            <a:spLocks noChangeArrowheads="1"/>
          </p:cNvSpPr>
          <p:nvPr/>
        </p:nvSpPr>
        <p:spPr bwMode="auto">
          <a:xfrm>
            <a:off x="4572000" y="4876800"/>
            <a:ext cx="917575" cy="211138"/>
          </a:xfrm>
          <a:prstGeom prst="rightArrow">
            <a:avLst>
              <a:gd name="adj1" fmla="val 50000"/>
              <a:gd name="adj2" fmla="val 108646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6133" name="Group 5"/>
          <p:cNvGrpSpPr>
            <a:grpSpLocks/>
          </p:cNvGrpSpPr>
          <p:nvPr/>
        </p:nvGrpSpPr>
        <p:grpSpPr bwMode="auto">
          <a:xfrm>
            <a:off x="838200" y="3505200"/>
            <a:ext cx="3586163" cy="2886075"/>
            <a:chOff x="528" y="2208"/>
            <a:chExt cx="2259" cy="1818"/>
          </a:xfrm>
        </p:grpSpPr>
        <p:sp>
          <p:nvSpPr>
            <p:cNvPr id="176134" name="Text Box 6"/>
            <p:cNvSpPr txBox="1">
              <a:spLocks noChangeArrowheads="1"/>
            </p:cNvSpPr>
            <p:nvPr/>
          </p:nvSpPr>
          <p:spPr bwMode="auto">
            <a:xfrm>
              <a:off x="2451" y="2208"/>
              <a:ext cx="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</a:rPr>
                <a:t>a</a:t>
              </a:r>
              <a:endParaRPr lang="en-US" altLang="zh-CN" b="1"/>
            </a:p>
          </p:txBody>
        </p:sp>
        <p:sp>
          <p:nvSpPr>
            <p:cNvPr id="176135" name="Text Box 7"/>
            <p:cNvSpPr txBox="1">
              <a:spLocks noChangeArrowheads="1"/>
            </p:cNvSpPr>
            <p:nvPr/>
          </p:nvSpPr>
          <p:spPr bwMode="auto">
            <a:xfrm>
              <a:off x="2451" y="3203"/>
              <a:ext cx="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</a:rPr>
                <a:t>b</a:t>
              </a:r>
              <a:endParaRPr lang="en-US" altLang="zh-CN" b="1"/>
            </a:p>
          </p:txBody>
        </p:sp>
        <p:sp>
          <p:nvSpPr>
            <p:cNvPr id="176136" name="Text Box 8"/>
            <p:cNvSpPr txBox="1">
              <a:spLocks noChangeArrowheads="1"/>
            </p:cNvSpPr>
            <p:nvPr/>
          </p:nvSpPr>
          <p:spPr bwMode="auto">
            <a:xfrm>
              <a:off x="723" y="3635"/>
              <a:ext cx="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</p:txBody>
        </p:sp>
        <p:sp>
          <p:nvSpPr>
            <p:cNvPr id="176137" name="Text Box 9"/>
            <p:cNvSpPr txBox="1">
              <a:spLocks noChangeArrowheads="1"/>
            </p:cNvSpPr>
            <p:nvPr/>
          </p:nvSpPr>
          <p:spPr bwMode="auto">
            <a:xfrm>
              <a:off x="1260" y="3635"/>
              <a:ext cx="2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–</a:t>
              </a:r>
            </a:p>
          </p:txBody>
        </p:sp>
        <p:sp>
          <p:nvSpPr>
            <p:cNvPr id="176138" name="Text Box 10"/>
            <p:cNvSpPr txBox="1">
              <a:spLocks noChangeArrowheads="1"/>
            </p:cNvSpPr>
            <p:nvPr/>
          </p:nvSpPr>
          <p:spPr bwMode="auto">
            <a:xfrm>
              <a:off x="867" y="3491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10V</a:t>
              </a:r>
            </a:p>
          </p:txBody>
        </p:sp>
        <p:sp>
          <p:nvSpPr>
            <p:cNvPr id="176139" name="Text Box 11"/>
            <p:cNvSpPr txBox="1">
              <a:spLocks noChangeArrowheads="1"/>
            </p:cNvSpPr>
            <p:nvPr/>
          </p:nvSpPr>
          <p:spPr bwMode="auto">
            <a:xfrm rot="-2712686">
              <a:off x="1014" y="2864"/>
              <a:ext cx="4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4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  <a:endParaRPr lang="en-US" altLang="zh-CN" b="1"/>
            </a:p>
          </p:txBody>
        </p:sp>
        <p:sp>
          <p:nvSpPr>
            <p:cNvPr id="176140" name="Text Box 12"/>
            <p:cNvSpPr txBox="1">
              <a:spLocks noChangeArrowheads="1"/>
            </p:cNvSpPr>
            <p:nvPr/>
          </p:nvSpPr>
          <p:spPr bwMode="auto">
            <a:xfrm rot="-18817037">
              <a:off x="1281" y="2418"/>
              <a:ext cx="4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6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76141" name="Freeform 13"/>
            <p:cNvSpPr>
              <a:spLocks/>
            </p:cNvSpPr>
            <p:nvPr/>
          </p:nvSpPr>
          <p:spPr bwMode="auto">
            <a:xfrm>
              <a:off x="579" y="2897"/>
              <a:ext cx="1" cy="978"/>
            </a:xfrm>
            <a:custGeom>
              <a:avLst/>
              <a:gdLst>
                <a:gd name="T0" fmla="*/ 0 w 1"/>
                <a:gd name="T1" fmla="*/ 0 h 978"/>
                <a:gd name="T2" fmla="*/ 1 w 1"/>
                <a:gd name="T3" fmla="*/ 978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78">
                  <a:moveTo>
                    <a:pt x="0" y="0"/>
                  </a:moveTo>
                  <a:lnTo>
                    <a:pt x="1" y="978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42" name="Freeform 14"/>
            <p:cNvSpPr>
              <a:spLocks/>
            </p:cNvSpPr>
            <p:nvPr/>
          </p:nvSpPr>
          <p:spPr bwMode="auto">
            <a:xfrm>
              <a:off x="1587" y="2903"/>
              <a:ext cx="1" cy="978"/>
            </a:xfrm>
            <a:custGeom>
              <a:avLst/>
              <a:gdLst>
                <a:gd name="T0" fmla="*/ 0 w 1"/>
                <a:gd name="T1" fmla="*/ 0 h 978"/>
                <a:gd name="T2" fmla="*/ 0 w 1"/>
                <a:gd name="T3" fmla="*/ 978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78">
                  <a:moveTo>
                    <a:pt x="0" y="0"/>
                  </a:moveTo>
                  <a:lnTo>
                    <a:pt x="0" y="978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43" name="Line 15"/>
            <p:cNvSpPr>
              <a:spLocks noChangeShapeType="1"/>
            </p:cNvSpPr>
            <p:nvPr/>
          </p:nvSpPr>
          <p:spPr bwMode="auto">
            <a:xfrm>
              <a:off x="579" y="3875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44" name="Line 16"/>
            <p:cNvSpPr>
              <a:spLocks noChangeShapeType="1"/>
            </p:cNvSpPr>
            <p:nvPr/>
          </p:nvSpPr>
          <p:spPr bwMode="auto">
            <a:xfrm>
              <a:off x="1059" y="3395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45" name="Line 17"/>
            <p:cNvSpPr>
              <a:spLocks noChangeShapeType="1"/>
            </p:cNvSpPr>
            <p:nvPr/>
          </p:nvSpPr>
          <p:spPr bwMode="auto">
            <a:xfrm>
              <a:off x="1107" y="2401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46" name="Line 18"/>
            <p:cNvSpPr>
              <a:spLocks noChangeShapeType="1"/>
            </p:cNvSpPr>
            <p:nvPr/>
          </p:nvSpPr>
          <p:spPr bwMode="auto">
            <a:xfrm flipV="1">
              <a:off x="2403" y="2376"/>
              <a:ext cx="0" cy="10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47" name="Text Box 19"/>
            <p:cNvSpPr txBox="1">
              <a:spLocks noChangeArrowheads="1"/>
            </p:cNvSpPr>
            <p:nvPr/>
          </p:nvSpPr>
          <p:spPr bwMode="auto">
            <a:xfrm rot="2691986">
              <a:off x="775" y="2915"/>
              <a:ext cx="4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6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76148" name="Text Box 20"/>
            <p:cNvSpPr txBox="1">
              <a:spLocks noChangeArrowheads="1"/>
            </p:cNvSpPr>
            <p:nvPr/>
          </p:nvSpPr>
          <p:spPr bwMode="auto">
            <a:xfrm rot="-2486295">
              <a:off x="528" y="2387"/>
              <a:ext cx="3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4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76149" name="Line 21"/>
            <p:cNvSpPr>
              <a:spLocks noChangeShapeType="1"/>
            </p:cNvSpPr>
            <p:nvPr/>
          </p:nvSpPr>
          <p:spPr bwMode="auto">
            <a:xfrm>
              <a:off x="2547" y="2664"/>
              <a:ext cx="0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50" name="Text Box 22"/>
            <p:cNvSpPr txBox="1">
              <a:spLocks noChangeArrowheads="1"/>
            </p:cNvSpPr>
            <p:nvPr/>
          </p:nvSpPr>
          <p:spPr bwMode="auto">
            <a:xfrm>
              <a:off x="2588" y="2675"/>
              <a:ext cx="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I</a:t>
              </a:r>
            </a:p>
          </p:txBody>
        </p:sp>
        <p:sp>
          <p:nvSpPr>
            <p:cNvPr id="176151" name="Text Box 23"/>
            <p:cNvSpPr txBox="1">
              <a:spLocks noChangeArrowheads="1"/>
            </p:cNvSpPr>
            <p:nvPr/>
          </p:nvSpPr>
          <p:spPr bwMode="auto">
            <a:xfrm>
              <a:off x="2019" y="2675"/>
              <a:ext cx="3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R</a:t>
              </a:r>
              <a:r>
                <a:rPr lang="en-US" altLang="zh-CN" b="1" i="1" baseline="-25000"/>
                <a:t>x</a:t>
              </a:r>
              <a:endParaRPr lang="en-US" altLang="zh-CN" b="1" baseline="-25000"/>
            </a:p>
          </p:txBody>
        </p:sp>
        <p:sp>
          <p:nvSpPr>
            <p:cNvPr id="176152" name="AutoShape 24"/>
            <p:cNvSpPr>
              <a:spLocks noChangeArrowheads="1"/>
            </p:cNvSpPr>
            <p:nvPr/>
          </p:nvSpPr>
          <p:spPr bwMode="auto">
            <a:xfrm>
              <a:off x="579" y="2387"/>
              <a:ext cx="1020" cy="1020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53" name="Rectangle 25"/>
            <p:cNvSpPr>
              <a:spLocks noChangeArrowheads="1"/>
            </p:cNvSpPr>
            <p:nvPr/>
          </p:nvSpPr>
          <p:spPr bwMode="auto">
            <a:xfrm rot="2700000">
              <a:off x="1297" y="3007"/>
              <a:ext cx="97" cy="294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54" name="Rectangle 26"/>
            <p:cNvSpPr>
              <a:spLocks noChangeArrowheads="1"/>
            </p:cNvSpPr>
            <p:nvPr/>
          </p:nvSpPr>
          <p:spPr bwMode="auto">
            <a:xfrm rot="2700000">
              <a:off x="815" y="2480"/>
              <a:ext cx="97" cy="294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55" name="Rectangle 27"/>
            <p:cNvSpPr>
              <a:spLocks noChangeArrowheads="1"/>
            </p:cNvSpPr>
            <p:nvPr/>
          </p:nvSpPr>
          <p:spPr bwMode="auto">
            <a:xfrm rot="-2700000">
              <a:off x="773" y="3005"/>
              <a:ext cx="97" cy="294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56" name="Rectangle 28"/>
            <p:cNvSpPr>
              <a:spLocks noChangeArrowheads="1"/>
            </p:cNvSpPr>
            <p:nvPr/>
          </p:nvSpPr>
          <p:spPr bwMode="auto">
            <a:xfrm rot="-2700000">
              <a:off x="1299" y="2531"/>
              <a:ext cx="97" cy="294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57" name="Rectangle 29"/>
            <p:cNvSpPr>
              <a:spLocks noChangeArrowheads="1"/>
            </p:cNvSpPr>
            <p:nvPr/>
          </p:nvSpPr>
          <p:spPr bwMode="auto">
            <a:xfrm>
              <a:off x="2355" y="2717"/>
              <a:ext cx="97" cy="294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58" name="Oval 30"/>
            <p:cNvSpPr>
              <a:spLocks noChangeArrowheads="1"/>
            </p:cNvSpPr>
            <p:nvPr/>
          </p:nvSpPr>
          <p:spPr bwMode="auto">
            <a:xfrm>
              <a:off x="1059" y="2367"/>
              <a:ext cx="68" cy="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59" name="Oval 31"/>
            <p:cNvSpPr>
              <a:spLocks noChangeArrowheads="1"/>
            </p:cNvSpPr>
            <p:nvPr/>
          </p:nvSpPr>
          <p:spPr bwMode="auto">
            <a:xfrm>
              <a:off x="1539" y="2867"/>
              <a:ext cx="68" cy="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60" name="Oval 32"/>
            <p:cNvSpPr>
              <a:spLocks noChangeArrowheads="1"/>
            </p:cNvSpPr>
            <p:nvPr/>
          </p:nvSpPr>
          <p:spPr bwMode="auto">
            <a:xfrm>
              <a:off x="559" y="2867"/>
              <a:ext cx="68" cy="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61" name="Oval 33"/>
            <p:cNvSpPr>
              <a:spLocks noChangeArrowheads="1"/>
            </p:cNvSpPr>
            <p:nvPr/>
          </p:nvSpPr>
          <p:spPr bwMode="auto">
            <a:xfrm>
              <a:off x="1059" y="3347"/>
              <a:ext cx="68" cy="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62" name="Oval 34"/>
            <p:cNvSpPr>
              <a:spLocks noChangeArrowheads="1"/>
            </p:cNvSpPr>
            <p:nvPr/>
          </p:nvSpPr>
          <p:spPr bwMode="auto">
            <a:xfrm>
              <a:off x="2355" y="2367"/>
              <a:ext cx="68" cy="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63" name="Oval 35"/>
            <p:cNvSpPr>
              <a:spLocks noChangeArrowheads="1"/>
            </p:cNvSpPr>
            <p:nvPr/>
          </p:nvSpPr>
          <p:spPr bwMode="auto">
            <a:xfrm>
              <a:off x="2355" y="3347"/>
              <a:ext cx="68" cy="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6164" name="Group 36"/>
            <p:cNvGrpSpPr>
              <a:grpSpLocks/>
            </p:cNvGrpSpPr>
            <p:nvPr/>
          </p:nvGrpSpPr>
          <p:grpSpPr bwMode="auto">
            <a:xfrm>
              <a:off x="915" y="3731"/>
              <a:ext cx="295" cy="295"/>
              <a:chOff x="1632" y="2400"/>
              <a:chExt cx="295" cy="295"/>
            </a:xfrm>
          </p:grpSpPr>
          <p:sp>
            <p:nvSpPr>
              <p:cNvPr id="176165" name="Oval 37"/>
              <p:cNvSpPr>
                <a:spLocks noChangeArrowheads="1"/>
              </p:cNvSpPr>
              <p:nvPr/>
            </p:nvSpPr>
            <p:spPr bwMode="auto">
              <a:xfrm>
                <a:off x="1632" y="2400"/>
                <a:ext cx="295" cy="295"/>
              </a:xfrm>
              <a:prstGeom prst="ellipse">
                <a:avLst/>
              </a:prstGeom>
              <a:solidFill>
                <a:srgbClr val="CCFFFF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166" name="Line 38"/>
              <p:cNvSpPr>
                <a:spLocks noChangeShapeType="1"/>
              </p:cNvSpPr>
              <p:nvPr/>
            </p:nvSpPr>
            <p:spPr bwMode="auto">
              <a:xfrm>
                <a:off x="1632" y="2544"/>
                <a:ext cx="28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76167" name="Group 39"/>
          <p:cNvGrpSpPr>
            <a:grpSpLocks/>
          </p:cNvGrpSpPr>
          <p:nvPr/>
        </p:nvGrpSpPr>
        <p:grpSpPr bwMode="auto">
          <a:xfrm>
            <a:off x="5334000" y="3505200"/>
            <a:ext cx="3436938" cy="2819400"/>
            <a:chOff x="3360" y="2208"/>
            <a:chExt cx="2165" cy="1776"/>
          </a:xfrm>
        </p:grpSpPr>
        <p:sp>
          <p:nvSpPr>
            <p:cNvPr id="176168" name="Text Box 40"/>
            <p:cNvSpPr txBox="1">
              <a:spLocks noChangeArrowheads="1"/>
            </p:cNvSpPr>
            <p:nvPr/>
          </p:nvSpPr>
          <p:spPr bwMode="auto">
            <a:xfrm>
              <a:off x="5039" y="2928"/>
              <a:ext cx="4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R</a:t>
              </a:r>
              <a:r>
                <a:rPr lang="en-US" altLang="zh-CN" sz="3200" b="1" i="1" baseline="-25000"/>
                <a:t>x</a:t>
              </a:r>
            </a:p>
          </p:txBody>
        </p:sp>
        <p:sp>
          <p:nvSpPr>
            <p:cNvPr id="176169" name="Line 41"/>
            <p:cNvSpPr>
              <a:spLocks noChangeShapeType="1"/>
            </p:cNvSpPr>
            <p:nvPr/>
          </p:nvSpPr>
          <p:spPr bwMode="auto">
            <a:xfrm>
              <a:off x="4127" y="2496"/>
              <a:ext cx="4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70" name="Text Box 42"/>
            <p:cNvSpPr txBox="1">
              <a:spLocks noChangeArrowheads="1"/>
            </p:cNvSpPr>
            <p:nvPr/>
          </p:nvSpPr>
          <p:spPr bwMode="auto">
            <a:xfrm>
              <a:off x="4271" y="2208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I</a:t>
              </a:r>
              <a:endParaRPr lang="en-US" altLang="zh-CN" b="1"/>
            </a:p>
          </p:txBody>
        </p:sp>
        <p:sp>
          <p:nvSpPr>
            <p:cNvPr id="176171" name="Text Box 43"/>
            <p:cNvSpPr txBox="1">
              <a:spLocks noChangeArrowheads="1"/>
            </p:cNvSpPr>
            <p:nvPr/>
          </p:nvSpPr>
          <p:spPr bwMode="auto">
            <a:xfrm>
              <a:off x="4837" y="2256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</a:rPr>
                <a:t>a</a:t>
              </a:r>
              <a:endParaRPr lang="en-US" altLang="zh-CN" b="1"/>
            </a:p>
          </p:txBody>
        </p:sp>
        <p:sp>
          <p:nvSpPr>
            <p:cNvPr id="176172" name="Text Box 44"/>
            <p:cNvSpPr txBox="1">
              <a:spLocks noChangeArrowheads="1"/>
            </p:cNvSpPr>
            <p:nvPr/>
          </p:nvSpPr>
          <p:spPr bwMode="auto">
            <a:xfrm>
              <a:off x="4837" y="3696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176173" name="Text Box 45"/>
            <p:cNvSpPr txBox="1">
              <a:spLocks noChangeArrowheads="1"/>
            </p:cNvSpPr>
            <p:nvPr/>
          </p:nvSpPr>
          <p:spPr bwMode="auto">
            <a:xfrm>
              <a:off x="3360" y="3246"/>
              <a:ext cx="5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U</a:t>
              </a:r>
              <a:r>
                <a:rPr lang="en-US" altLang="zh-CN" b="1" baseline="-25000"/>
                <a:t>oc</a:t>
              </a:r>
              <a:endParaRPr lang="en-US" altLang="zh-CN" b="1"/>
            </a:p>
          </p:txBody>
        </p:sp>
        <p:sp>
          <p:nvSpPr>
            <p:cNvPr id="176174" name="Text Box 46"/>
            <p:cNvSpPr txBox="1">
              <a:spLocks noChangeArrowheads="1"/>
            </p:cNvSpPr>
            <p:nvPr/>
          </p:nvSpPr>
          <p:spPr bwMode="auto">
            <a:xfrm>
              <a:off x="3610" y="3029"/>
              <a:ext cx="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</p:txBody>
        </p:sp>
        <p:sp>
          <p:nvSpPr>
            <p:cNvPr id="176175" name="Text Box 47"/>
            <p:cNvSpPr txBox="1">
              <a:spLocks noChangeArrowheads="1"/>
            </p:cNvSpPr>
            <p:nvPr/>
          </p:nvSpPr>
          <p:spPr bwMode="auto">
            <a:xfrm>
              <a:off x="3599" y="3456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–</a:t>
              </a:r>
            </a:p>
          </p:txBody>
        </p:sp>
        <p:sp>
          <p:nvSpPr>
            <p:cNvPr id="176176" name="Text Box 48"/>
            <p:cNvSpPr txBox="1">
              <a:spLocks noChangeArrowheads="1"/>
            </p:cNvSpPr>
            <p:nvPr/>
          </p:nvSpPr>
          <p:spPr bwMode="auto">
            <a:xfrm>
              <a:off x="4079" y="3216"/>
              <a:ext cx="4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b="1"/>
            </a:p>
          </p:txBody>
        </p:sp>
        <p:grpSp>
          <p:nvGrpSpPr>
            <p:cNvPr id="176177" name="Group 49"/>
            <p:cNvGrpSpPr>
              <a:grpSpLocks/>
            </p:cNvGrpSpPr>
            <p:nvPr/>
          </p:nvGrpSpPr>
          <p:grpSpPr bwMode="auto">
            <a:xfrm>
              <a:off x="3838" y="2592"/>
              <a:ext cx="1105" cy="1088"/>
              <a:chOff x="3456" y="720"/>
              <a:chExt cx="768" cy="720"/>
            </a:xfrm>
          </p:grpSpPr>
          <p:sp>
            <p:nvSpPr>
              <p:cNvPr id="176178" name="Line 50"/>
              <p:cNvSpPr>
                <a:spLocks noChangeShapeType="1"/>
              </p:cNvSpPr>
              <p:nvPr/>
            </p:nvSpPr>
            <p:spPr bwMode="auto">
              <a:xfrm>
                <a:off x="3456" y="720"/>
                <a:ext cx="0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179" name="Line 51"/>
              <p:cNvSpPr>
                <a:spLocks noChangeShapeType="1"/>
              </p:cNvSpPr>
              <p:nvPr/>
            </p:nvSpPr>
            <p:spPr bwMode="auto">
              <a:xfrm>
                <a:off x="3456" y="720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180" name="Line 52"/>
              <p:cNvSpPr>
                <a:spLocks noChangeShapeType="1"/>
              </p:cNvSpPr>
              <p:nvPr/>
            </p:nvSpPr>
            <p:spPr bwMode="auto">
              <a:xfrm>
                <a:off x="3456" y="1440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6181" name="Line 53"/>
            <p:cNvSpPr>
              <a:spLocks noChangeShapeType="1"/>
            </p:cNvSpPr>
            <p:nvPr/>
          </p:nvSpPr>
          <p:spPr bwMode="auto">
            <a:xfrm>
              <a:off x="4943" y="2595"/>
              <a:ext cx="0" cy="10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82" name="Rectangle 54"/>
            <p:cNvSpPr>
              <a:spLocks noChangeArrowheads="1"/>
            </p:cNvSpPr>
            <p:nvPr/>
          </p:nvSpPr>
          <p:spPr bwMode="auto">
            <a:xfrm>
              <a:off x="4875" y="2927"/>
              <a:ext cx="136" cy="385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83" name="Text Box 55"/>
            <p:cNvSpPr txBox="1">
              <a:spLocks noChangeArrowheads="1"/>
            </p:cNvSpPr>
            <p:nvPr/>
          </p:nvSpPr>
          <p:spPr bwMode="auto">
            <a:xfrm>
              <a:off x="3450" y="2739"/>
              <a:ext cx="4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R</a:t>
              </a:r>
              <a:r>
                <a:rPr lang="en-US" altLang="zh-CN" b="1" baseline="-25000"/>
                <a:t>i</a:t>
              </a:r>
              <a:endParaRPr lang="en-US" altLang="zh-CN" b="1"/>
            </a:p>
          </p:txBody>
        </p:sp>
        <p:sp>
          <p:nvSpPr>
            <p:cNvPr id="176184" name="Rectangle 56"/>
            <p:cNvSpPr>
              <a:spLocks noChangeArrowheads="1"/>
            </p:cNvSpPr>
            <p:nvPr/>
          </p:nvSpPr>
          <p:spPr bwMode="auto">
            <a:xfrm>
              <a:off x="3769" y="2688"/>
              <a:ext cx="136" cy="385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6185" name="Group 57"/>
            <p:cNvGrpSpPr>
              <a:grpSpLocks/>
            </p:cNvGrpSpPr>
            <p:nvPr/>
          </p:nvGrpSpPr>
          <p:grpSpPr bwMode="auto">
            <a:xfrm>
              <a:off x="3695" y="3257"/>
              <a:ext cx="295" cy="295"/>
              <a:chOff x="4416" y="1680"/>
              <a:chExt cx="295" cy="295"/>
            </a:xfrm>
          </p:grpSpPr>
          <p:sp>
            <p:nvSpPr>
              <p:cNvPr id="176186" name="Oval 58"/>
              <p:cNvSpPr>
                <a:spLocks noChangeArrowheads="1"/>
              </p:cNvSpPr>
              <p:nvPr/>
            </p:nvSpPr>
            <p:spPr bwMode="auto">
              <a:xfrm>
                <a:off x="4416" y="1680"/>
                <a:ext cx="295" cy="295"/>
              </a:xfrm>
              <a:prstGeom prst="ellipse">
                <a:avLst/>
              </a:prstGeom>
              <a:solidFill>
                <a:srgbClr val="CCFFFF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187" name="Line 59"/>
              <p:cNvSpPr>
                <a:spLocks noChangeShapeType="1"/>
              </p:cNvSpPr>
              <p:nvPr/>
            </p:nvSpPr>
            <p:spPr bwMode="auto">
              <a:xfrm>
                <a:off x="4560" y="1680"/>
                <a:ext cx="0" cy="28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6188" name="Oval 60"/>
            <p:cNvSpPr>
              <a:spLocks noChangeArrowheads="1"/>
            </p:cNvSpPr>
            <p:nvPr/>
          </p:nvSpPr>
          <p:spPr bwMode="auto">
            <a:xfrm>
              <a:off x="4909" y="2544"/>
              <a:ext cx="68" cy="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89" name="Oval 61"/>
            <p:cNvSpPr>
              <a:spLocks noChangeArrowheads="1"/>
            </p:cNvSpPr>
            <p:nvPr/>
          </p:nvSpPr>
          <p:spPr bwMode="auto">
            <a:xfrm>
              <a:off x="4909" y="3648"/>
              <a:ext cx="68" cy="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6190" name="AutoShape 62"/>
          <p:cNvSpPr>
            <a:spLocks noChangeArrowheads="1"/>
          </p:cNvSpPr>
          <p:nvPr/>
        </p:nvSpPr>
        <p:spPr bwMode="auto">
          <a:xfrm>
            <a:off x="533400" y="3581400"/>
            <a:ext cx="2514600" cy="2971800"/>
          </a:xfrm>
          <a:prstGeom prst="flowChartAlternateProcess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76191" name="Group 63"/>
          <p:cNvGrpSpPr>
            <a:grpSpLocks/>
          </p:cNvGrpSpPr>
          <p:nvPr/>
        </p:nvGrpSpPr>
        <p:grpSpPr bwMode="auto">
          <a:xfrm>
            <a:off x="100013" y="0"/>
            <a:ext cx="8839200" cy="2533650"/>
            <a:chOff x="63" y="0"/>
            <a:chExt cx="5568" cy="1596"/>
          </a:xfrm>
        </p:grpSpPr>
        <p:sp>
          <p:nvSpPr>
            <p:cNvPr id="176192" name="Text Box 64"/>
            <p:cNvSpPr txBox="1">
              <a:spLocks noChangeArrowheads="1"/>
            </p:cNvSpPr>
            <p:nvPr/>
          </p:nvSpPr>
          <p:spPr bwMode="auto">
            <a:xfrm>
              <a:off x="63" y="79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FF33CC"/>
                  </a:solidFill>
                </a:rPr>
                <a:t>例</a:t>
              </a:r>
              <a:r>
                <a:rPr lang="en-US" altLang="zh-CN" b="1">
                  <a:solidFill>
                    <a:srgbClr val="FF33CC"/>
                  </a:solidFill>
                </a:rPr>
                <a:t>1  </a:t>
              </a:r>
              <a:endParaRPr lang="en-US" altLang="zh-CN" b="1"/>
            </a:p>
          </p:txBody>
        </p:sp>
        <p:grpSp>
          <p:nvGrpSpPr>
            <p:cNvPr id="176193" name="Group 65"/>
            <p:cNvGrpSpPr>
              <a:grpSpLocks/>
            </p:cNvGrpSpPr>
            <p:nvPr/>
          </p:nvGrpSpPr>
          <p:grpSpPr bwMode="auto">
            <a:xfrm>
              <a:off x="591" y="0"/>
              <a:ext cx="1488" cy="1596"/>
              <a:chOff x="720" y="132"/>
              <a:chExt cx="1488" cy="1596"/>
            </a:xfrm>
          </p:grpSpPr>
          <p:sp>
            <p:nvSpPr>
              <p:cNvPr id="176194" name="Rectangle 66"/>
              <p:cNvSpPr>
                <a:spLocks noChangeArrowheads="1"/>
              </p:cNvSpPr>
              <p:nvPr/>
            </p:nvSpPr>
            <p:spPr bwMode="auto">
              <a:xfrm>
                <a:off x="720" y="432"/>
                <a:ext cx="1488" cy="11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195" name="Line 67"/>
              <p:cNvSpPr>
                <a:spLocks noChangeShapeType="1"/>
              </p:cNvSpPr>
              <p:nvPr/>
            </p:nvSpPr>
            <p:spPr bwMode="auto">
              <a:xfrm>
                <a:off x="720" y="1008"/>
                <a:ext cx="14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196" name="Line 68"/>
              <p:cNvSpPr>
                <a:spLocks noChangeShapeType="1"/>
              </p:cNvSpPr>
              <p:nvPr/>
            </p:nvSpPr>
            <p:spPr bwMode="auto">
              <a:xfrm>
                <a:off x="1440" y="432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197" name="Line 69"/>
              <p:cNvSpPr>
                <a:spLocks noChangeShapeType="1"/>
              </p:cNvSpPr>
              <p:nvPr/>
            </p:nvSpPr>
            <p:spPr bwMode="auto">
              <a:xfrm>
                <a:off x="1536" y="576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198" name="Text Box 70"/>
              <p:cNvSpPr txBox="1">
                <a:spLocks noChangeArrowheads="1"/>
              </p:cNvSpPr>
              <p:nvPr/>
            </p:nvSpPr>
            <p:spPr bwMode="auto">
              <a:xfrm>
                <a:off x="1536" y="52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I</a:t>
                </a:r>
                <a:endParaRPr lang="en-US" altLang="zh-CN" b="1"/>
              </a:p>
            </p:txBody>
          </p:sp>
          <p:sp>
            <p:nvSpPr>
              <p:cNvPr id="176199" name="Rectangle 71"/>
              <p:cNvSpPr>
                <a:spLocks noChangeArrowheads="1"/>
              </p:cNvSpPr>
              <p:nvPr/>
            </p:nvSpPr>
            <p:spPr bwMode="auto">
              <a:xfrm>
                <a:off x="1392" y="624"/>
                <a:ext cx="91" cy="227"/>
              </a:xfrm>
              <a:prstGeom prst="rect">
                <a:avLst/>
              </a:prstGeom>
              <a:solidFill>
                <a:srgbClr val="CCFFFF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200" name="Text Box 72"/>
              <p:cNvSpPr txBox="1">
                <a:spLocks noChangeArrowheads="1"/>
              </p:cNvSpPr>
              <p:nvPr/>
            </p:nvSpPr>
            <p:spPr bwMode="auto">
              <a:xfrm>
                <a:off x="1104" y="52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R</a:t>
                </a:r>
                <a:r>
                  <a:rPr lang="en-US" altLang="zh-CN" b="1" i="1" baseline="-25000"/>
                  <a:t>x</a:t>
                </a:r>
              </a:p>
            </p:txBody>
          </p:sp>
          <p:sp>
            <p:nvSpPr>
              <p:cNvPr id="176201" name="Text Box 73"/>
              <p:cNvSpPr txBox="1">
                <a:spLocks noChangeArrowheads="1"/>
              </p:cNvSpPr>
              <p:nvPr/>
            </p:nvSpPr>
            <p:spPr bwMode="auto">
              <a:xfrm>
                <a:off x="1344" y="14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a</a:t>
                </a:r>
              </a:p>
            </p:txBody>
          </p:sp>
          <p:sp>
            <p:nvSpPr>
              <p:cNvPr id="176202" name="Text Box 74"/>
              <p:cNvSpPr txBox="1">
                <a:spLocks noChangeArrowheads="1"/>
              </p:cNvSpPr>
              <p:nvPr/>
            </p:nvSpPr>
            <p:spPr bwMode="auto">
              <a:xfrm>
                <a:off x="1344" y="9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b</a:t>
                </a:r>
              </a:p>
            </p:txBody>
          </p:sp>
          <p:sp>
            <p:nvSpPr>
              <p:cNvPr id="176203" name="Oval 75"/>
              <p:cNvSpPr>
                <a:spLocks noChangeArrowheads="1"/>
              </p:cNvSpPr>
              <p:nvPr/>
            </p:nvSpPr>
            <p:spPr bwMode="auto">
              <a:xfrm>
                <a:off x="1344" y="1440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176204" name="AutoShape 76"/>
              <p:cNvCxnSpPr>
                <a:cxnSpLocks noChangeShapeType="1"/>
                <a:stCxn id="176203" idx="2"/>
                <a:endCxn id="176203" idx="6"/>
              </p:cNvCxnSpPr>
              <p:nvPr/>
            </p:nvCxnSpPr>
            <p:spPr bwMode="auto">
              <a:xfrm>
                <a:off x="1334" y="1584"/>
                <a:ext cx="308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6205" name="Text Box 77"/>
              <p:cNvSpPr txBox="1">
                <a:spLocks noChangeArrowheads="1"/>
              </p:cNvSpPr>
              <p:nvPr/>
            </p:nvSpPr>
            <p:spPr bwMode="auto">
              <a:xfrm>
                <a:off x="1104" y="134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+</a:t>
                </a:r>
              </a:p>
            </p:txBody>
          </p:sp>
          <p:sp>
            <p:nvSpPr>
              <p:cNvPr id="176206" name="Text Box 78"/>
              <p:cNvSpPr txBox="1">
                <a:spLocks noChangeArrowheads="1"/>
              </p:cNvSpPr>
              <p:nvPr/>
            </p:nvSpPr>
            <p:spPr bwMode="auto">
              <a:xfrm>
                <a:off x="1632" y="134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–</a:t>
                </a:r>
              </a:p>
            </p:txBody>
          </p:sp>
          <p:sp>
            <p:nvSpPr>
              <p:cNvPr id="176207" name="Text Box 79"/>
              <p:cNvSpPr txBox="1">
                <a:spLocks noChangeArrowheads="1"/>
              </p:cNvSpPr>
              <p:nvPr/>
            </p:nvSpPr>
            <p:spPr bwMode="auto">
              <a:xfrm>
                <a:off x="1296" y="1200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10V</a:t>
                </a:r>
              </a:p>
            </p:txBody>
          </p:sp>
          <p:sp>
            <p:nvSpPr>
              <p:cNvPr id="176208" name="Text Box 80"/>
              <p:cNvSpPr txBox="1">
                <a:spLocks noChangeArrowheads="1"/>
              </p:cNvSpPr>
              <p:nvPr/>
            </p:nvSpPr>
            <p:spPr bwMode="auto">
              <a:xfrm>
                <a:off x="1632" y="67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4</a:t>
                </a:r>
                <a:r>
                  <a:rPr lang="en-US" altLang="zh-CN" b="1">
                    <a:sym typeface="Symbol" panose="05050102010706020507" pitchFamily="18" charset="2"/>
                  </a:rPr>
                  <a:t></a:t>
                </a:r>
                <a:endParaRPr lang="en-US" altLang="zh-CN" b="1"/>
              </a:p>
            </p:txBody>
          </p:sp>
          <p:sp>
            <p:nvSpPr>
              <p:cNvPr id="176209" name="Text Box 81"/>
              <p:cNvSpPr txBox="1">
                <a:spLocks noChangeArrowheads="1"/>
              </p:cNvSpPr>
              <p:nvPr/>
            </p:nvSpPr>
            <p:spPr bwMode="auto">
              <a:xfrm>
                <a:off x="1632" y="13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6</a:t>
                </a:r>
                <a:r>
                  <a:rPr lang="en-US" altLang="zh-CN" b="1"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176210" name="Text Box 82"/>
              <p:cNvSpPr txBox="1">
                <a:spLocks noChangeArrowheads="1"/>
              </p:cNvSpPr>
              <p:nvPr/>
            </p:nvSpPr>
            <p:spPr bwMode="auto">
              <a:xfrm>
                <a:off x="912" y="708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6</a:t>
                </a:r>
                <a:r>
                  <a:rPr lang="en-US" altLang="zh-CN" b="1"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176211" name="Rectangle 83"/>
              <p:cNvSpPr>
                <a:spLocks noChangeArrowheads="1"/>
              </p:cNvSpPr>
              <p:nvPr/>
            </p:nvSpPr>
            <p:spPr bwMode="auto">
              <a:xfrm>
                <a:off x="960" y="384"/>
                <a:ext cx="227" cy="91"/>
              </a:xfrm>
              <a:prstGeom prst="rect">
                <a:avLst/>
              </a:prstGeom>
              <a:solidFill>
                <a:srgbClr val="CCFFFF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212" name="Text Box 84"/>
              <p:cNvSpPr txBox="1">
                <a:spLocks noChangeArrowheads="1"/>
              </p:cNvSpPr>
              <p:nvPr/>
            </p:nvSpPr>
            <p:spPr bwMode="auto">
              <a:xfrm>
                <a:off x="912" y="132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4</a:t>
                </a:r>
                <a:r>
                  <a:rPr lang="en-US" altLang="zh-CN" b="1"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176213" name="Rectangle 85"/>
              <p:cNvSpPr>
                <a:spLocks noChangeArrowheads="1"/>
              </p:cNvSpPr>
              <p:nvPr/>
            </p:nvSpPr>
            <p:spPr bwMode="auto">
              <a:xfrm>
                <a:off x="1680" y="384"/>
                <a:ext cx="227" cy="91"/>
              </a:xfrm>
              <a:prstGeom prst="rect">
                <a:avLst/>
              </a:prstGeom>
              <a:solidFill>
                <a:srgbClr val="66FFFF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214" name="Rectangle 86"/>
              <p:cNvSpPr>
                <a:spLocks noChangeArrowheads="1"/>
              </p:cNvSpPr>
              <p:nvPr/>
            </p:nvSpPr>
            <p:spPr bwMode="auto">
              <a:xfrm>
                <a:off x="960" y="960"/>
                <a:ext cx="227" cy="91"/>
              </a:xfrm>
              <a:prstGeom prst="rect">
                <a:avLst/>
              </a:prstGeom>
              <a:solidFill>
                <a:srgbClr val="CCFFFF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215" name="Rectangle 87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227" cy="91"/>
              </a:xfrm>
              <a:prstGeom prst="rect">
                <a:avLst/>
              </a:prstGeom>
              <a:solidFill>
                <a:srgbClr val="CCFFFF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6216" name="Text Box 88"/>
            <p:cNvSpPr txBox="1">
              <a:spLocks noChangeArrowheads="1"/>
            </p:cNvSpPr>
            <p:nvPr/>
          </p:nvSpPr>
          <p:spPr bwMode="auto">
            <a:xfrm>
              <a:off x="2226" y="471"/>
              <a:ext cx="3245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/>
                <a:t>（</a:t>
              </a:r>
              <a:r>
                <a:rPr lang="en-US" altLang="zh-CN" b="1" dirty="0"/>
                <a:t>1</a:t>
              </a:r>
              <a:r>
                <a:rPr lang="zh-CN" altLang="en-US" b="1" dirty="0"/>
                <a:t>） 计算</a:t>
              </a:r>
              <a:r>
                <a:rPr lang="en-US" altLang="zh-CN" b="1" i="1" dirty="0"/>
                <a:t>R</a:t>
              </a:r>
              <a:r>
                <a:rPr lang="en-US" altLang="zh-CN" sz="3200" b="1" i="1" baseline="-25000" dirty="0"/>
                <a:t>x</a:t>
              </a:r>
              <a:r>
                <a:rPr lang="zh-CN" altLang="en-US" b="1" dirty="0"/>
                <a:t>分别为</a:t>
              </a:r>
              <a:r>
                <a:rPr lang="en-US" altLang="zh-CN" b="1" dirty="0"/>
                <a:t>1.2</a:t>
              </a:r>
              <a:r>
                <a:rPr lang="en-US" altLang="zh-CN" b="1" dirty="0">
                  <a:sym typeface="Symbol" panose="05050102010706020507" pitchFamily="18" charset="2"/>
                </a:rPr>
                <a:t></a:t>
              </a:r>
              <a:r>
                <a:rPr lang="zh-CN" altLang="en-US" b="1" dirty="0"/>
                <a:t>、</a:t>
              </a:r>
              <a:r>
                <a:rPr lang="en-US" altLang="zh-CN" b="1" dirty="0"/>
                <a:t>5.2</a:t>
              </a:r>
              <a:r>
                <a:rPr lang="en-US" altLang="zh-CN" b="1" dirty="0">
                  <a:sym typeface="Symbol" panose="05050102010706020507" pitchFamily="18" charset="2"/>
                </a:rPr>
                <a:t></a:t>
              </a:r>
              <a:r>
                <a:rPr lang="zh-CN" altLang="en-US" b="1" dirty="0"/>
                <a:t>时的  </a:t>
              </a:r>
            </a:p>
            <a:p>
              <a:pPr>
                <a:spcBef>
                  <a:spcPct val="50000"/>
                </a:spcBef>
              </a:pPr>
              <a:r>
                <a:rPr lang="zh-CN" altLang="en-US" b="1" dirty="0"/>
                <a:t>            电流</a:t>
              </a:r>
              <a:r>
                <a:rPr lang="en-US" altLang="zh-CN" b="1" i="1" dirty="0"/>
                <a:t>I</a:t>
              </a:r>
              <a:r>
                <a:rPr lang="zh-CN" altLang="en-US" b="1" dirty="0"/>
                <a:t>；</a:t>
              </a:r>
              <a:endParaRPr lang="zh-CN" altLang="en-US" b="1" i="1" dirty="0"/>
            </a:p>
          </p:txBody>
        </p:sp>
        <p:sp>
          <p:nvSpPr>
            <p:cNvPr id="176217" name="Text Box 89"/>
            <p:cNvSpPr txBox="1">
              <a:spLocks noChangeArrowheads="1"/>
            </p:cNvSpPr>
            <p:nvPr/>
          </p:nvSpPr>
          <p:spPr bwMode="auto">
            <a:xfrm>
              <a:off x="2226" y="1152"/>
              <a:ext cx="34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/>
                <a:t>（</a:t>
              </a:r>
              <a:r>
                <a:rPr lang="en-US" altLang="zh-CN" b="1" dirty="0"/>
                <a:t>2</a:t>
              </a:r>
              <a:r>
                <a:rPr lang="zh-CN" altLang="en-US" b="1" dirty="0"/>
                <a:t>） </a:t>
              </a:r>
              <a:r>
                <a:rPr lang="en-US" altLang="zh-CN" b="1" i="1" dirty="0"/>
                <a:t>R</a:t>
              </a:r>
              <a:r>
                <a:rPr lang="en-US" altLang="zh-CN" sz="3200" b="1" i="1" baseline="-25000" dirty="0"/>
                <a:t>x</a:t>
              </a:r>
              <a:r>
                <a:rPr lang="zh-CN" altLang="en-US" b="1" dirty="0"/>
                <a:t>为何值时，其上获最大功率</a:t>
              </a:r>
              <a:r>
                <a:rPr lang="en-US" altLang="zh-CN" b="1" dirty="0"/>
                <a:t>?</a:t>
              </a:r>
            </a:p>
          </p:txBody>
        </p:sp>
        <p:sp>
          <p:nvSpPr>
            <p:cNvPr id="176218" name="Text Box 90"/>
            <p:cNvSpPr txBox="1">
              <a:spLocks noChangeArrowheads="1"/>
            </p:cNvSpPr>
            <p:nvPr/>
          </p:nvSpPr>
          <p:spPr bwMode="auto">
            <a:xfrm>
              <a:off x="2211" y="115"/>
              <a:ext cx="12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zh-CN" altLang="en-US" b="1"/>
                <a:t>电路如图所示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4340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6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6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0" grpId="0" autoUpdateAnimBg="0"/>
      <p:bldP spid="17613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152400" y="304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（</a:t>
            </a:r>
            <a:r>
              <a:rPr lang="en-US" altLang="zh-CN" b="1"/>
              <a:t>1</a:t>
            </a:r>
            <a:r>
              <a:rPr lang="zh-CN" altLang="en-US" b="1"/>
              <a:t>）求开路电压  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4572000" y="457200"/>
            <a:ext cx="43751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b="1" i="1"/>
              <a:t>U</a:t>
            </a:r>
            <a:r>
              <a:rPr lang="en-US" altLang="zh-CN" b="1" baseline="-25000"/>
              <a:t>oc</a:t>
            </a:r>
            <a:r>
              <a:rPr lang="en-US" altLang="zh-CN" b="1"/>
              <a:t> = </a:t>
            </a:r>
            <a:r>
              <a:rPr lang="en-US" altLang="zh-CN" b="1" i="1"/>
              <a:t>U</a:t>
            </a:r>
            <a:r>
              <a:rPr lang="en-US" altLang="zh-CN" b="1" baseline="-25000"/>
              <a:t>1</a:t>
            </a:r>
            <a:r>
              <a:rPr lang="en-US" altLang="zh-CN" b="1"/>
              <a:t> + </a:t>
            </a:r>
            <a:r>
              <a:rPr lang="en-US" altLang="zh-CN" b="1" i="1"/>
              <a:t>U</a:t>
            </a:r>
            <a:r>
              <a:rPr lang="en-US" altLang="zh-CN" b="1" baseline="-25000"/>
              <a:t>2</a:t>
            </a:r>
            <a:r>
              <a:rPr lang="en-US" altLang="zh-CN" b="1"/>
              <a:t>   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       = 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b="1"/>
              <a:t>10</a:t>
            </a:r>
            <a:r>
              <a:rPr lang="en-US" altLang="zh-CN" b="1">
                <a:sym typeface="Symbol" panose="05050102010706020507" pitchFamily="18" charset="2"/>
              </a:rPr>
              <a:t>4/(4+6)+10  6/(4+6)  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       = 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b="1"/>
              <a:t>4+6=2V  </a:t>
            </a:r>
            <a:endParaRPr lang="en-US" altLang="zh-CN" b="1">
              <a:sym typeface="Symbol" panose="05050102010706020507" pitchFamily="18" charset="2"/>
            </a:endParaRPr>
          </a:p>
        </p:txBody>
      </p:sp>
      <p:grpSp>
        <p:nvGrpSpPr>
          <p:cNvPr id="177156" name="Group 4"/>
          <p:cNvGrpSpPr>
            <a:grpSpLocks/>
          </p:cNvGrpSpPr>
          <p:nvPr/>
        </p:nvGrpSpPr>
        <p:grpSpPr bwMode="auto">
          <a:xfrm>
            <a:off x="685800" y="542925"/>
            <a:ext cx="3392488" cy="2886075"/>
            <a:chOff x="432" y="342"/>
            <a:chExt cx="2137" cy="1818"/>
          </a:xfrm>
        </p:grpSpPr>
        <p:sp>
          <p:nvSpPr>
            <p:cNvPr id="177157" name="Text Box 5"/>
            <p:cNvSpPr txBox="1">
              <a:spLocks noChangeArrowheads="1"/>
            </p:cNvSpPr>
            <p:nvPr/>
          </p:nvSpPr>
          <p:spPr bwMode="auto">
            <a:xfrm>
              <a:off x="2355" y="342"/>
              <a:ext cx="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</a:rPr>
                <a:t>a</a:t>
              </a:r>
              <a:endParaRPr lang="en-US" altLang="zh-CN" b="1"/>
            </a:p>
          </p:txBody>
        </p:sp>
        <p:sp>
          <p:nvSpPr>
            <p:cNvPr id="177158" name="Text Box 6"/>
            <p:cNvSpPr txBox="1">
              <a:spLocks noChangeArrowheads="1"/>
            </p:cNvSpPr>
            <p:nvPr/>
          </p:nvSpPr>
          <p:spPr bwMode="auto">
            <a:xfrm>
              <a:off x="2355" y="1337"/>
              <a:ext cx="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</a:rPr>
                <a:t>b</a:t>
              </a:r>
              <a:endParaRPr lang="en-US" altLang="zh-CN" b="1"/>
            </a:p>
          </p:txBody>
        </p:sp>
        <p:sp>
          <p:nvSpPr>
            <p:cNvPr id="177159" name="Text Box 7"/>
            <p:cNvSpPr txBox="1">
              <a:spLocks noChangeArrowheads="1"/>
            </p:cNvSpPr>
            <p:nvPr/>
          </p:nvSpPr>
          <p:spPr bwMode="auto">
            <a:xfrm>
              <a:off x="627" y="1769"/>
              <a:ext cx="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</p:txBody>
        </p:sp>
        <p:sp>
          <p:nvSpPr>
            <p:cNvPr id="177160" name="Text Box 8"/>
            <p:cNvSpPr txBox="1">
              <a:spLocks noChangeArrowheads="1"/>
            </p:cNvSpPr>
            <p:nvPr/>
          </p:nvSpPr>
          <p:spPr bwMode="auto">
            <a:xfrm>
              <a:off x="1164" y="1769"/>
              <a:ext cx="2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–</a:t>
              </a:r>
            </a:p>
          </p:txBody>
        </p:sp>
        <p:sp>
          <p:nvSpPr>
            <p:cNvPr id="177161" name="Text Box 9"/>
            <p:cNvSpPr txBox="1">
              <a:spLocks noChangeArrowheads="1"/>
            </p:cNvSpPr>
            <p:nvPr/>
          </p:nvSpPr>
          <p:spPr bwMode="auto">
            <a:xfrm>
              <a:off x="771" y="1625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10V</a:t>
              </a:r>
            </a:p>
          </p:txBody>
        </p:sp>
        <p:sp>
          <p:nvSpPr>
            <p:cNvPr id="177162" name="Text Box 10"/>
            <p:cNvSpPr txBox="1">
              <a:spLocks noChangeArrowheads="1"/>
            </p:cNvSpPr>
            <p:nvPr/>
          </p:nvSpPr>
          <p:spPr bwMode="auto">
            <a:xfrm rot="-2712686">
              <a:off x="918" y="998"/>
              <a:ext cx="4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4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  <a:endParaRPr lang="en-US" altLang="zh-CN" b="1"/>
            </a:p>
          </p:txBody>
        </p:sp>
        <p:sp>
          <p:nvSpPr>
            <p:cNvPr id="177163" name="Text Box 11"/>
            <p:cNvSpPr txBox="1">
              <a:spLocks noChangeArrowheads="1"/>
            </p:cNvSpPr>
            <p:nvPr/>
          </p:nvSpPr>
          <p:spPr bwMode="auto">
            <a:xfrm rot="-18817037">
              <a:off x="1185" y="552"/>
              <a:ext cx="4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6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77164" name="Freeform 12"/>
            <p:cNvSpPr>
              <a:spLocks/>
            </p:cNvSpPr>
            <p:nvPr/>
          </p:nvSpPr>
          <p:spPr bwMode="auto">
            <a:xfrm>
              <a:off x="483" y="1031"/>
              <a:ext cx="1" cy="978"/>
            </a:xfrm>
            <a:custGeom>
              <a:avLst/>
              <a:gdLst>
                <a:gd name="T0" fmla="*/ 0 w 1"/>
                <a:gd name="T1" fmla="*/ 0 h 978"/>
                <a:gd name="T2" fmla="*/ 1 w 1"/>
                <a:gd name="T3" fmla="*/ 978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78">
                  <a:moveTo>
                    <a:pt x="0" y="0"/>
                  </a:moveTo>
                  <a:lnTo>
                    <a:pt x="1" y="978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65" name="Freeform 13"/>
            <p:cNvSpPr>
              <a:spLocks/>
            </p:cNvSpPr>
            <p:nvPr/>
          </p:nvSpPr>
          <p:spPr bwMode="auto">
            <a:xfrm>
              <a:off x="1491" y="1037"/>
              <a:ext cx="1" cy="978"/>
            </a:xfrm>
            <a:custGeom>
              <a:avLst/>
              <a:gdLst>
                <a:gd name="T0" fmla="*/ 0 w 1"/>
                <a:gd name="T1" fmla="*/ 0 h 978"/>
                <a:gd name="T2" fmla="*/ 0 w 1"/>
                <a:gd name="T3" fmla="*/ 978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78">
                  <a:moveTo>
                    <a:pt x="0" y="0"/>
                  </a:moveTo>
                  <a:lnTo>
                    <a:pt x="0" y="978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66" name="Line 14"/>
            <p:cNvSpPr>
              <a:spLocks noChangeShapeType="1"/>
            </p:cNvSpPr>
            <p:nvPr/>
          </p:nvSpPr>
          <p:spPr bwMode="auto">
            <a:xfrm>
              <a:off x="483" y="2009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67" name="Line 15"/>
            <p:cNvSpPr>
              <a:spLocks noChangeShapeType="1"/>
            </p:cNvSpPr>
            <p:nvPr/>
          </p:nvSpPr>
          <p:spPr bwMode="auto">
            <a:xfrm>
              <a:off x="963" y="1529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68" name="Line 16"/>
            <p:cNvSpPr>
              <a:spLocks noChangeShapeType="1"/>
            </p:cNvSpPr>
            <p:nvPr/>
          </p:nvSpPr>
          <p:spPr bwMode="auto">
            <a:xfrm>
              <a:off x="1011" y="535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69" name="Text Box 17"/>
            <p:cNvSpPr txBox="1">
              <a:spLocks noChangeArrowheads="1"/>
            </p:cNvSpPr>
            <p:nvPr/>
          </p:nvSpPr>
          <p:spPr bwMode="auto">
            <a:xfrm rot="2691986">
              <a:off x="679" y="1049"/>
              <a:ext cx="4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6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77170" name="Text Box 18"/>
            <p:cNvSpPr txBox="1">
              <a:spLocks noChangeArrowheads="1"/>
            </p:cNvSpPr>
            <p:nvPr/>
          </p:nvSpPr>
          <p:spPr bwMode="auto">
            <a:xfrm>
              <a:off x="771" y="1433"/>
              <a:ext cx="1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–</a:t>
              </a:r>
            </a:p>
          </p:txBody>
        </p:sp>
        <p:sp>
          <p:nvSpPr>
            <p:cNvPr id="177171" name="Text Box 19"/>
            <p:cNvSpPr txBox="1">
              <a:spLocks noChangeArrowheads="1"/>
            </p:cNvSpPr>
            <p:nvPr/>
          </p:nvSpPr>
          <p:spPr bwMode="auto">
            <a:xfrm>
              <a:off x="456" y="1193"/>
              <a:ext cx="1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</p:txBody>
        </p:sp>
        <p:sp>
          <p:nvSpPr>
            <p:cNvPr id="177172" name="Text Box 20"/>
            <p:cNvSpPr txBox="1">
              <a:spLocks noChangeArrowheads="1"/>
            </p:cNvSpPr>
            <p:nvPr/>
          </p:nvSpPr>
          <p:spPr bwMode="auto">
            <a:xfrm>
              <a:off x="526" y="1337"/>
              <a:ext cx="3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U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  <p:sp>
          <p:nvSpPr>
            <p:cNvPr id="177173" name="Text Box 21"/>
            <p:cNvSpPr txBox="1">
              <a:spLocks noChangeArrowheads="1"/>
            </p:cNvSpPr>
            <p:nvPr/>
          </p:nvSpPr>
          <p:spPr bwMode="auto">
            <a:xfrm rot="-2486295">
              <a:off x="432" y="521"/>
              <a:ext cx="3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4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77174" name="Text Box 22"/>
            <p:cNvSpPr txBox="1">
              <a:spLocks noChangeArrowheads="1"/>
            </p:cNvSpPr>
            <p:nvPr/>
          </p:nvSpPr>
          <p:spPr bwMode="auto">
            <a:xfrm>
              <a:off x="867" y="569"/>
              <a:ext cx="1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</p:txBody>
        </p:sp>
        <p:sp>
          <p:nvSpPr>
            <p:cNvPr id="177175" name="Text Box 23"/>
            <p:cNvSpPr txBox="1">
              <a:spLocks noChangeArrowheads="1"/>
            </p:cNvSpPr>
            <p:nvPr/>
          </p:nvSpPr>
          <p:spPr bwMode="auto">
            <a:xfrm>
              <a:off x="531" y="857"/>
              <a:ext cx="1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–</a:t>
              </a:r>
            </a:p>
          </p:txBody>
        </p:sp>
        <p:sp>
          <p:nvSpPr>
            <p:cNvPr id="177176" name="Text Box 24"/>
            <p:cNvSpPr txBox="1">
              <a:spLocks noChangeArrowheads="1"/>
            </p:cNvSpPr>
            <p:nvPr/>
          </p:nvSpPr>
          <p:spPr bwMode="auto">
            <a:xfrm>
              <a:off x="723" y="761"/>
              <a:ext cx="3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U</a:t>
              </a:r>
              <a:r>
                <a:rPr lang="en-US" altLang="zh-CN" b="1" baseline="-25000"/>
                <a:t>1</a:t>
              </a:r>
            </a:p>
          </p:txBody>
        </p:sp>
        <p:sp>
          <p:nvSpPr>
            <p:cNvPr id="177177" name="AutoShape 25"/>
            <p:cNvSpPr>
              <a:spLocks noChangeArrowheads="1"/>
            </p:cNvSpPr>
            <p:nvPr/>
          </p:nvSpPr>
          <p:spPr bwMode="auto">
            <a:xfrm>
              <a:off x="483" y="521"/>
              <a:ext cx="1020" cy="1020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78" name="Rectangle 26"/>
            <p:cNvSpPr>
              <a:spLocks noChangeArrowheads="1"/>
            </p:cNvSpPr>
            <p:nvPr/>
          </p:nvSpPr>
          <p:spPr bwMode="auto">
            <a:xfrm rot="2700000">
              <a:off x="1201" y="1141"/>
              <a:ext cx="97" cy="294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79" name="Rectangle 27"/>
            <p:cNvSpPr>
              <a:spLocks noChangeArrowheads="1"/>
            </p:cNvSpPr>
            <p:nvPr/>
          </p:nvSpPr>
          <p:spPr bwMode="auto">
            <a:xfrm rot="2700000">
              <a:off x="719" y="614"/>
              <a:ext cx="97" cy="294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80" name="Rectangle 28"/>
            <p:cNvSpPr>
              <a:spLocks noChangeArrowheads="1"/>
            </p:cNvSpPr>
            <p:nvPr/>
          </p:nvSpPr>
          <p:spPr bwMode="auto">
            <a:xfrm rot="-2700000">
              <a:off x="677" y="1139"/>
              <a:ext cx="97" cy="294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81" name="Rectangle 29"/>
            <p:cNvSpPr>
              <a:spLocks noChangeArrowheads="1"/>
            </p:cNvSpPr>
            <p:nvPr/>
          </p:nvSpPr>
          <p:spPr bwMode="auto">
            <a:xfrm rot="-2700000">
              <a:off x="1203" y="665"/>
              <a:ext cx="97" cy="294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82" name="Oval 30"/>
            <p:cNvSpPr>
              <a:spLocks noChangeArrowheads="1"/>
            </p:cNvSpPr>
            <p:nvPr/>
          </p:nvSpPr>
          <p:spPr bwMode="auto">
            <a:xfrm>
              <a:off x="963" y="501"/>
              <a:ext cx="68" cy="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83" name="Oval 31"/>
            <p:cNvSpPr>
              <a:spLocks noChangeArrowheads="1"/>
            </p:cNvSpPr>
            <p:nvPr/>
          </p:nvSpPr>
          <p:spPr bwMode="auto">
            <a:xfrm>
              <a:off x="1443" y="1001"/>
              <a:ext cx="68" cy="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84" name="Oval 32"/>
            <p:cNvSpPr>
              <a:spLocks noChangeArrowheads="1"/>
            </p:cNvSpPr>
            <p:nvPr/>
          </p:nvSpPr>
          <p:spPr bwMode="auto">
            <a:xfrm>
              <a:off x="463" y="1001"/>
              <a:ext cx="68" cy="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85" name="Oval 33"/>
            <p:cNvSpPr>
              <a:spLocks noChangeArrowheads="1"/>
            </p:cNvSpPr>
            <p:nvPr/>
          </p:nvSpPr>
          <p:spPr bwMode="auto">
            <a:xfrm>
              <a:off x="963" y="1481"/>
              <a:ext cx="68" cy="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86" name="Oval 34"/>
            <p:cNvSpPr>
              <a:spLocks noChangeArrowheads="1"/>
            </p:cNvSpPr>
            <p:nvPr/>
          </p:nvSpPr>
          <p:spPr bwMode="auto">
            <a:xfrm>
              <a:off x="2259" y="501"/>
              <a:ext cx="68" cy="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87" name="Oval 35"/>
            <p:cNvSpPr>
              <a:spLocks noChangeArrowheads="1"/>
            </p:cNvSpPr>
            <p:nvPr/>
          </p:nvSpPr>
          <p:spPr bwMode="auto">
            <a:xfrm>
              <a:off x="2259" y="1481"/>
              <a:ext cx="68" cy="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7188" name="Group 36"/>
            <p:cNvGrpSpPr>
              <a:grpSpLocks/>
            </p:cNvGrpSpPr>
            <p:nvPr/>
          </p:nvGrpSpPr>
          <p:grpSpPr bwMode="auto">
            <a:xfrm>
              <a:off x="819" y="1865"/>
              <a:ext cx="295" cy="295"/>
              <a:chOff x="1632" y="2400"/>
              <a:chExt cx="295" cy="295"/>
            </a:xfrm>
          </p:grpSpPr>
          <p:sp>
            <p:nvSpPr>
              <p:cNvPr id="177189" name="Oval 37"/>
              <p:cNvSpPr>
                <a:spLocks noChangeArrowheads="1"/>
              </p:cNvSpPr>
              <p:nvPr/>
            </p:nvSpPr>
            <p:spPr bwMode="auto">
              <a:xfrm>
                <a:off x="1632" y="2400"/>
                <a:ext cx="295" cy="295"/>
              </a:xfrm>
              <a:prstGeom prst="ellipse">
                <a:avLst/>
              </a:prstGeom>
              <a:solidFill>
                <a:srgbClr val="CCFFFF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7190" name="Line 38"/>
              <p:cNvSpPr>
                <a:spLocks noChangeShapeType="1"/>
              </p:cNvSpPr>
              <p:nvPr/>
            </p:nvSpPr>
            <p:spPr bwMode="auto">
              <a:xfrm>
                <a:off x="1632" y="2544"/>
                <a:ext cx="28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7191" name="Text Box 39"/>
            <p:cNvSpPr txBox="1">
              <a:spLocks noChangeArrowheads="1"/>
            </p:cNvSpPr>
            <p:nvPr/>
          </p:nvSpPr>
          <p:spPr bwMode="auto">
            <a:xfrm>
              <a:off x="2176" y="582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</p:txBody>
        </p:sp>
        <p:sp>
          <p:nvSpPr>
            <p:cNvPr id="177192" name="Text Box 40"/>
            <p:cNvSpPr txBox="1">
              <a:spLocks noChangeArrowheads="1"/>
            </p:cNvSpPr>
            <p:nvPr/>
          </p:nvSpPr>
          <p:spPr bwMode="auto">
            <a:xfrm>
              <a:off x="2160" y="1206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177193" name="Text Box 41"/>
            <p:cNvSpPr txBox="1">
              <a:spLocks noChangeArrowheads="1"/>
            </p:cNvSpPr>
            <p:nvPr/>
          </p:nvSpPr>
          <p:spPr bwMode="auto">
            <a:xfrm>
              <a:off x="2168" y="894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/>
                <a:t>U</a:t>
              </a:r>
              <a:r>
                <a:rPr lang="en-US" altLang="zh-CN" b="1" baseline="-25000"/>
                <a:t>oc</a:t>
              </a:r>
              <a:endParaRPr lang="en-US" altLang="zh-CN" b="1"/>
            </a:p>
          </p:txBody>
        </p:sp>
      </p:grpSp>
      <p:sp>
        <p:nvSpPr>
          <p:cNvPr id="177194" name="Text Box 42"/>
          <p:cNvSpPr txBox="1">
            <a:spLocks noChangeArrowheads="1"/>
          </p:cNvSpPr>
          <p:nvPr/>
        </p:nvSpPr>
        <p:spPr bwMode="auto">
          <a:xfrm>
            <a:off x="152400" y="34290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（</a:t>
            </a:r>
            <a:r>
              <a:rPr lang="en-US" altLang="zh-CN" b="1"/>
              <a:t>2</a:t>
            </a:r>
            <a:r>
              <a:rPr lang="zh-CN" altLang="en-US" b="1"/>
              <a:t>） 求等效电阻</a:t>
            </a:r>
            <a:r>
              <a:rPr lang="en-US" altLang="zh-CN" b="1" i="1"/>
              <a:t>R</a:t>
            </a:r>
            <a:r>
              <a:rPr lang="en-US" altLang="zh-CN" sz="3200" b="1" baseline="-25000"/>
              <a:t>i  </a:t>
            </a:r>
          </a:p>
        </p:txBody>
      </p:sp>
      <p:sp>
        <p:nvSpPr>
          <p:cNvPr id="177195" name="Text Box 43"/>
          <p:cNvSpPr txBox="1">
            <a:spLocks noChangeArrowheads="1"/>
          </p:cNvSpPr>
          <p:nvPr/>
        </p:nvSpPr>
        <p:spPr bwMode="auto">
          <a:xfrm>
            <a:off x="304800" y="5943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/>
              <a:t>R</a:t>
            </a:r>
            <a:r>
              <a:rPr lang="en-US" altLang="zh-CN" sz="3200" b="1" baseline="-25000"/>
              <a:t>i</a:t>
            </a:r>
            <a:r>
              <a:rPr lang="en-US" altLang="zh-CN" b="1"/>
              <a:t>=4//6+6//4=4.8</a:t>
            </a:r>
            <a:r>
              <a:rPr lang="en-US" altLang="zh-CN" b="1">
                <a:sym typeface="Symbol" panose="05050102010706020507" pitchFamily="18" charset="2"/>
              </a:rPr>
              <a:t>  </a:t>
            </a:r>
            <a:endParaRPr lang="en-US" altLang="zh-CN" b="1"/>
          </a:p>
        </p:txBody>
      </p:sp>
      <p:sp>
        <p:nvSpPr>
          <p:cNvPr id="177196" name="Text Box 44"/>
          <p:cNvSpPr txBox="1">
            <a:spLocks noChangeArrowheads="1"/>
          </p:cNvSpPr>
          <p:nvPr/>
        </p:nvSpPr>
        <p:spPr bwMode="auto">
          <a:xfrm>
            <a:off x="3200400" y="47244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(3) </a:t>
            </a:r>
            <a:r>
              <a:rPr lang="en-US" altLang="zh-CN" b="1" i="1"/>
              <a:t>R</a:t>
            </a:r>
            <a:r>
              <a:rPr lang="en-US" altLang="zh-CN" sz="3200" b="1" i="1" baseline="-25000"/>
              <a:t>x</a:t>
            </a:r>
            <a:r>
              <a:rPr lang="en-US" altLang="zh-CN" b="1" i="1"/>
              <a:t> </a:t>
            </a:r>
            <a:r>
              <a:rPr lang="en-US" altLang="zh-CN" b="1"/>
              <a:t>=1.2</a:t>
            </a:r>
            <a:r>
              <a:rPr lang="en-US" altLang="zh-CN" b="1">
                <a:sym typeface="Symbol" panose="05050102010706020507" pitchFamily="18" charset="2"/>
              </a:rPr>
              <a:t></a:t>
            </a:r>
            <a:r>
              <a:rPr lang="zh-CN" altLang="en-US" b="1">
                <a:sym typeface="Symbol" panose="05050102010706020507" pitchFamily="18" charset="2"/>
              </a:rPr>
              <a:t>时，  </a:t>
            </a:r>
          </a:p>
        </p:txBody>
      </p:sp>
      <p:sp>
        <p:nvSpPr>
          <p:cNvPr id="177197" name="Text Box 45"/>
          <p:cNvSpPr txBox="1">
            <a:spLocks noChangeArrowheads="1"/>
          </p:cNvSpPr>
          <p:nvPr/>
        </p:nvSpPr>
        <p:spPr bwMode="auto">
          <a:xfrm>
            <a:off x="5410200" y="47244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/>
              <a:t>I</a:t>
            </a:r>
            <a:r>
              <a:rPr lang="en-US" altLang="zh-CN" b="1"/>
              <a:t>= </a:t>
            </a:r>
            <a:r>
              <a:rPr lang="en-US" altLang="zh-CN" b="1" i="1"/>
              <a:t>U</a:t>
            </a:r>
            <a:r>
              <a:rPr lang="en-US" altLang="zh-CN" sz="3200" b="1" baseline="-25000"/>
              <a:t>oc</a:t>
            </a:r>
            <a:r>
              <a:rPr lang="en-US" altLang="zh-CN" b="1"/>
              <a:t> /(</a:t>
            </a:r>
            <a:r>
              <a:rPr lang="en-US" altLang="zh-CN" b="1" i="1"/>
              <a:t>R</a:t>
            </a:r>
            <a:r>
              <a:rPr lang="en-US" altLang="zh-CN" sz="3200" b="1" baseline="-25000"/>
              <a:t>i</a:t>
            </a:r>
            <a:r>
              <a:rPr lang="en-US" altLang="zh-CN" b="1"/>
              <a:t> + </a:t>
            </a:r>
            <a:r>
              <a:rPr lang="en-US" altLang="zh-CN" b="1" i="1"/>
              <a:t>R</a:t>
            </a:r>
            <a:r>
              <a:rPr lang="en-US" altLang="zh-CN" sz="3200" b="1" i="1" baseline="-25000"/>
              <a:t>x</a:t>
            </a:r>
            <a:r>
              <a:rPr lang="en-US" altLang="zh-CN" b="1"/>
              <a:t>) =0.333</a:t>
            </a:r>
            <a:r>
              <a:rPr lang="en-US" altLang="zh-CN" sz="2000" b="1"/>
              <a:t>A  </a:t>
            </a:r>
            <a:endParaRPr lang="en-US" altLang="zh-CN" b="1"/>
          </a:p>
        </p:txBody>
      </p:sp>
      <p:sp>
        <p:nvSpPr>
          <p:cNvPr id="177198" name="Text Box 46"/>
          <p:cNvSpPr txBox="1">
            <a:spLocks noChangeArrowheads="1"/>
          </p:cNvSpPr>
          <p:nvPr/>
        </p:nvSpPr>
        <p:spPr bwMode="auto">
          <a:xfrm>
            <a:off x="3657600" y="52578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/>
              <a:t>R</a:t>
            </a:r>
            <a:r>
              <a:rPr lang="en-US" altLang="zh-CN" sz="3200" b="1" i="1" baseline="-25000"/>
              <a:t>x</a:t>
            </a:r>
            <a:r>
              <a:rPr lang="en-US" altLang="zh-CN" b="1"/>
              <a:t> =5.2</a:t>
            </a:r>
            <a:r>
              <a:rPr lang="en-US" altLang="zh-CN" b="1">
                <a:sym typeface="Symbol" panose="05050102010706020507" pitchFamily="18" charset="2"/>
              </a:rPr>
              <a:t></a:t>
            </a:r>
            <a:r>
              <a:rPr lang="zh-CN" altLang="en-US" b="1">
                <a:sym typeface="Symbol" panose="05050102010706020507" pitchFamily="18" charset="2"/>
              </a:rPr>
              <a:t>时，  </a:t>
            </a:r>
          </a:p>
        </p:txBody>
      </p:sp>
      <p:sp>
        <p:nvSpPr>
          <p:cNvPr id="177199" name="Text Box 47"/>
          <p:cNvSpPr txBox="1">
            <a:spLocks noChangeArrowheads="1"/>
          </p:cNvSpPr>
          <p:nvPr/>
        </p:nvSpPr>
        <p:spPr bwMode="auto">
          <a:xfrm>
            <a:off x="5410200" y="52578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/>
              <a:t>I</a:t>
            </a:r>
            <a:r>
              <a:rPr lang="en-US" altLang="zh-CN" b="1"/>
              <a:t>= </a:t>
            </a:r>
            <a:r>
              <a:rPr lang="en-US" altLang="zh-CN" b="1" i="1"/>
              <a:t>U</a:t>
            </a:r>
            <a:r>
              <a:rPr lang="en-US" altLang="zh-CN" sz="3200" b="1" baseline="-25000"/>
              <a:t>oc</a:t>
            </a:r>
            <a:r>
              <a:rPr lang="en-US" altLang="zh-CN" b="1"/>
              <a:t> /(</a:t>
            </a:r>
            <a:r>
              <a:rPr lang="en-US" altLang="zh-CN" b="1" i="1"/>
              <a:t>R</a:t>
            </a:r>
            <a:r>
              <a:rPr lang="en-US" altLang="zh-CN" sz="3200" b="1" baseline="-25000"/>
              <a:t>i</a:t>
            </a:r>
            <a:r>
              <a:rPr lang="en-US" altLang="zh-CN" b="1"/>
              <a:t> + </a:t>
            </a:r>
            <a:r>
              <a:rPr lang="en-US" altLang="zh-CN" b="1" i="1"/>
              <a:t>R</a:t>
            </a:r>
            <a:r>
              <a:rPr lang="en-US" altLang="zh-CN" sz="3200" b="1" i="1" baseline="-25000"/>
              <a:t>x</a:t>
            </a:r>
            <a:r>
              <a:rPr lang="en-US" altLang="zh-CN" b="1"/>
              <a:t>) =0.2</a:t>
            </a:r>
            <a:r>
              <a:rPr lang="en-US" altLang="zh-CN" sz="2000" b="1"/>
              <a:t>A  </a:t>
            </a:r>
            <a:endParaRPr lang="en-US" altLang="zh-CN" b="1"/>
          </a:p>
        </p:txBody>
      </p:sp>
      <p:sp>
        <p:nvSpPr>
          <p:cNvPr id="177200" name="Text Box 48"/>
          <p:cNvSpPr txBox="1">
            <a:spLocks noChangeArrowheads="1"/>
          </p:cNvSpPr>
          <p:nvPr/>
        </p:nvSpPr>
        <p:spPr bwMode="auto">
          <a:xfrm>
            <a:off x="3613150" y="5791200"/>
            <a:ext cx="5205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i="1">
                <a:solidFill>
                  <a:srgbClr val="FF3300"/>
                </a:solidFill>
              </a:rPr>
              <a:t>R</a:t>
            </a:r>
            <a:r>
              <a:rPr lang="en-US" altLang="zh-CN" sz="3200" b="1" i="1" baseline="-25000">
                <a:solidFill>
                  <a:srgbClr val="FF3300"/>
                </a:solidFill>
              </a:rPr>
              <a:t>x</a:t>
            </a:r>
            <a:r>
              <a:rPr lang="en-US" altLang="zh-CN" b="1" i="1">
                <a:solidFill>
                  <a:srgbClr val="FF3300"/>
                </a:solidFill>
              </a:rPr>
              <a:t> </a:t>
            </a:r>
            <a:r>
              <a:rPr lang="en-US" altLang="zh-CN" b="1">
                <a:solidFill>
                  <a:srgbClr val="FF3300"/>
                </a:solidFill>
              </a:rPr>
              <a:t>= </a:t>
            </a:r>
            <a:r>
              <a:rPr lang="en-US" altLang="zh-CN" b="1" i="1">
                <a:solidFill>
                  <a:srgbClr val="FF3300"/>
                </a:solidFill>
              </a:rPr>
              <a:t>R</a:t>
            </a:r>
            <a:r>
              <a:rPr lang="en-US" altLang="zh-CN" sz="3200" b="1" baseline="-25000">
                <a:solidFill>
                  <a:srgbClr val="FF3300"/>
                </a:solidFill>
              </a:rPr>
              <a:t>i</a:t>
            </a:r>
            <a:r>
              <a:rPr lang="en-US" altLang="zh-CN" b="1">
                <a:solidFill>
                  <a:srgbClr val="FF3300"/>
                </a:solidFill>
              </a:rPr>
              <a:t> =4.8</a:t>
            </a:r>
            <a:r>
              <a:rPr lang="en-US" altLang="zh-CN" b="1">
                <a:solidFill>
                  <a:srgbClr val="FF3300"/>
                </a:solidFill>
                <a:sym typeface="Symbol" panose="05050102010706020507" pitchFamily="18" charset="2"/>
              </a:rPr>
              <a:t></a:t>
            </a:r>
            <a:r>
              <a:rPr lang="zh-CN" altLang="en-US" b="1">
                <a:solidFill>
                  <a:srgbClr val="FF3300"/>
                </a:solidFill>
              </a:rPr>
              <a:t>时，其上获最大功率。  </a:t>
            </a:r>
          </a:p>
        </p:txBody>
      </p:sp>
      <p:grpSp>
        <p:nvGrpSpPr>
          <p:cNvPr id="177201" name="Group 49"/>
          <p:cNvGrpSpPr>
            <a:grpSpLocks/>
          </p:cNvGrpSpPr>
          <p:nvPr/>
        </p:nvGrpSpPr>
        <p:grpSpPr bwMode="auto">
          <a:xfrm>
            <a:off x="4087813" y="2057400"/>
            <a:ext cx="3455987" cy="2743200"/>
            <a:chOff x="2575" y="1296"/>
            <a:chExt cx="2177" cy="1728"/>
          </a:xfrm>
        </p:grpSpPr>
        <p:sp>
          <p:nvSpPr>
            <p:cNvPr id="177202" name="Oval 50"/>
            <p:cNvSpPr>
              <a:spLocks noChangeArrowheads="1"/>
            </p:cNvSpPr>
            <p:nvPr/>
          </p:nvSpPr>
          <p:spPr bwMode="auto">
            <a:xfrm>
              <a:off x="2910" y="2297"/>
              <a:ext cx="295" cy="295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203" name="Line 51"/>
            <p:cNvSpPr>
              <a:spLocks noChangeShapeType="1"/>
            </p:cNvSpPr>
            <p:nvPr/>
          </p:nvSpPr>
          <p:spPr bwMode="auto">
            <a:xfrm rot="5400000">
              <a:off x="3698" y="2160"/>
              <a:ext cx="4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204" name="Text Box 52"/>
            <p:cNvSpPr txBox="1">
              <a:spLocks noChangeArrowheads="1"/>
            </p:cNvSpPr>
            <p:nvPr/>
          </p:nvSpPr>
          <p:spPr bwMode="auto">
            <a:xfrm>
              <a:off x="3714" y="1992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I</a:t>
              </a:r>
              <a:endParaRPr lang="en-US" altLang="zh-CN" b="1"/>
            </a:p>
          </p:txBody>
        </p:sp>
        <p:sp>
          <p:nvSpPr>
            <p:cNvPr id="177205" name="Text Box 53"/>
            <p:cNvSpPr txBox="1">
              <a:spLocks noChangeArrowheads="1"/>
            </p:cNvSpPr>
            <p:nvPr/>
          </p:nvSpPr>
          <p:spPr bwMode="auto">
            <a:xfrm>
              <a:off x="4064" y="1296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</a:rPr>
                <a:t>a</a:t>
              </a:r>
              <a:endParaRPr lang="en-US" altLang="zh-CN" b="1"/>
            </a:p>
          </p:txBody>
        </p:sp>
        <p:sp>
          <p:nvSpPr>
            <p:cNvPr id="177206" name="Text Box 54"/>
            <p:cNvSpPr txBox="1">
              <a:spLocks noChangeArrowheads="1"/>
            </p:cNvSpPr>
            <p:nvPr/>
          </p:nvSpPr>
          <p:spPr bwMode="auto">
            <a:xfrm>
              <a:off x="4064" y="2736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177207" name="Text Box 55"/>
            <p:cNvSpPr txBox="1">
              <a:spLocks noChangeArrowheads="1"/>
            </p:cNvSpPr>
            <p:nvPr/>
          </p:nvSpPr>
          <p:spPr bwMode="auto">
            <a:xfrm>
              <a:off x="2575" y="2286"/>
              <a:ext cx="5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U</a:t>
              </a:r>
              <a:r>
                <a:rPr lang="en-US" altLang="zh-CN" b="1" baseline="-25000"/>
                <a:t>oc</a:t>
              </a:r>
              <a:endParaRPr lang="en-US" altLang="zh-CN" b="1"/>
            </a:p>
          </p:txBody>
        </p:sp>
        <p:sp>
          <p:nvSpPr>
            <p:cNvPr id="177208" name="Text Box 56"/>
            <p:cNvSpPr txBox="1">
              <a:spLocks noChangeArrowheads="1"/>
            </p:cNvSpPr>
            <p:nvPr/>
          </p:nvSpPr>
          <p:spPr bwMode="auto">
            <a:xfrm>
              <a:off x="2837" y="2069"/>
              <a:ext cx="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</p:txBody>
        </p:sp>
        <p:sp>
          <p:nvSpPr>
            <p:cNvPr id="177209" name="Text Box 57"/>
            <p:cNvSpPr txBox="1">
              <a:spLocks noChangeArrowheads="1"/>
            </p:cNvSpPr>
            <p:nvPr/>
          </p:nvSpPr>
          <p:spPr bwMode="auto">
            <a:xfrm>
              <a:off x="2826" y="2496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–</a:t>
              </a:r>
            </a:p>
          </p:txBody>
        </p:sp>
        <p:sp>
          <p:nvSpPr>
            <p:cNvPr id="177210" name="Text Box 58"/>
            <p:cNvSpPr txBox="1">
              <a:spLocks noChangeArrowheads="1"/>
            </p:cNvSpPr>
            <p:nvPr/>
          </p:nvSpPr>
          <p:spPr bwMode="auto">
            <a:xfrm>
              <a:off x="3306" y="2256"/>
              <a:ext cx="4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b="1"/>
            </a:p>
          </p:txBody>
        </p:sp>
        <p:grpSp>
          <p:nvGrpSpPr>
            <p:cNvPr id="177211" name="Group 59"/>
            <p:cNvGrpSpPr>
              <a:grpSpLocks/>
            </p:cNvGrpSpPr>
            <p:nvPr/>
          </p:nvGrpSpPr>
          <p:grpSpPr bwMode="auto">
            <a:xfrm>
              <a:off x="3065" y="1632"/>
              <a:ext cx="1105" cy="1088"/>
              <a:chOff x="3456" y="720"/>
              <a:chExt cx="768" cy="720"/>
            </a:xfrm>
          </p:grpSpPr>
          <p:sp>
            <p:nvSpPr>
              <p:cNvPr id="177212" name="Line 60"/>
              <p:cNvSpPr>
                <a:spLocks noChangeShapeType="1"/>
              </p:cNvSpPr>
              <p:nvPr/>
            </p:nvSpPr>
            <p:spPr bwMode="auto">
              <a:xfrm>
                <a:off x="3456" y="720"/>
                <a:ext cx="0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7213" name="Line 61"/>
              <p:cNvSpPr>
                <a:spLocks noChangeShapeType="1"/>
              </p:cNvSpPr>
              <p:nvPr/>
            </p:nvSpPr>
            <p:spPr bwMode="auto">
              <a:xfrm>
                <a:off x="3456" y="720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7214" name="Line 62"/>
              <p:cNvSpPr>
                <a:spLocks noChangeShapeType="1"/>
              </p:cNvSpPr>
              <p:nvPr/>
            </p:nvSpPr>
            <p:spPr bwMode="auto">
              <a:xfrm>
                <a:off x="3456" y="1440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7215" name="Line 63"/>
            <p:cNvSpPr>
              <a:spLocks noChangeShapeType="1"/>
            </p:cNvSpPr>
            <p:nvPr/>
          </p:nvSpPr>
          <p:spPr bwMode="auto">
            <a:xfrm>
              <a:off x="4170" y="1635"/>
              <a:ext cx="0" cy="10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216" name="Rectangle 64"/>
            <p:cNvSpPr>
              <a:spLocks noChangeArrowheads="1"/>
            </p:cNvSpPr>
            <p:nvPr/>
          </p:nvSpPr>
          <p:spPr bwMode="auto">
            <a:xfrm>
              <a:off x="4102" y="1967"/>
              <a:ext cx="136" cy="385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217" name="Text Box 65"/>
            <p:cNvSpPr txBox="1">
              <a:spLocks noChangeArrowheads="1"/>
            </p:cNvSpPr>
            <p:nvPr/>
          </p:nvSpPr>
          <p:spPr bwMode="auto">
            <a:xfrm>
              <a:off x="4266" y="1968"/>
              <a:ext cx="4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R</a:t>
              </a:r>
              <a:r>
                <a:rPr lang="en-US" altLang="zh-CN" sz="3200" b="1" i="1" baseline="-25000"/>
                <a:t>x</a:t>
              </a:r>
            </a:p>
          </p:txBody>
        </p:sp>
        <p:sp>
          <p:nvSpPr>
            <p:cNvPr id="177218" name="Text Box 66"/>
            <p:cNvSpPr txBox="1">
              <a:spLocks noChangeArrowheads="1"/>
            </p:cNvSpPr>
            <p:nvPr/>
          </p:nvSpPr>
          <p:spPr bwMode="auto">
            <a:xfrm>
              <a:off x="2677" y="1779"/>
              <a:ext cx="4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R</a:t>
              </a:r>
              <a:r>
                <a:rPr lang="en-US" altLang="zh-CN" b="1" baseline="-25000"/>
                <a:t>i</a:t>
              </a:r>
              <a:endParaRPr lang="en-US" altLang="zh-CN" b="1"/>
            </a:p>
          </p:txBody>
        </p:sp>
        <p:sp>
          <p:nvSpPr>
            <p:cNvPr id="177219" name="Rectangle 67"/>
            <p:cNvSpPr>
              <a:spLocks noChangeArrowheads="1"/>
            </p:cNvSpPr>
            <p:nvPr/>
          </p:nvSpPr>
          <p:spPr bwMode="auto">
            <a:xfrm>
              <a:off x="2996" y="1728"/>
              <a:ext cx="136" cy="385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220" name="Oval 68"/>
            <p:cNvSpPr>
              <a:spLocks noChangeArrowheads="1"/>
            </p:cNvSpPr>
            <p:nvPr/>
          </p:nvSpPr>
          <p:spPr bwMode="auto">
            <a:xfrm>
              <a:off x="4136" y="1584"/>
              <a:ext cx="68" cy="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221" name="Oval 69"/>
            <p:cNvSpPr>
              <a:spLocks noChangeArrowheads="1"/>
            </p:cNvSpPr>
            <p:nvPr/>
          </p:nvSpPr>
          <p:spPr bwMode="auto">
            <a:xfrm>
              <a:off x="4136" y="2688"/>
              <a:ext cx="68" cy="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7222" name="Group 70"/>
          <p:cNvGrpSpPr>
            <a:grpSpLocks/>
          </p:cNvGrpSpPr>
          <p:nvPr/>
        </p:nvGrpSpPr>
        <p:grpSpPr bwMode="auto">
          <a:xfrm>
            <a:off x="304800" y="3733800"/>
            <a:ext cx="2743200" cy="2133600"/>
            <a:chOff x="192" y="2352"/>
            <a:chExt cx="1728" cy="1344"/>
          </a:xfrm>
        </p:grpSpPr>
        <p:sp>
          <p:nvSpPr>
            <p:cNvPr id="177223" name="AutoShape 71"/>
            <p:cNvSpPr>
              <a:spLocks noChangeArrowheads="1"/>
            </p:cNvSpPr>
            <p:nvPr/>
          </p:nvSpPr>
          <p:spPr bwMode="auto">
            <a:xfrm>
              <a:off x="1440" y="3024"/>
              <a:ext cx="288" cy="144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224" name="Text Box 72"/>
            <p:cNvSpPr txBox="1">
              <a:spLocks noChangeArrowheads="1"/>
            </p:cNvSpPr>
            <p:nvPr/>
          </p:nvSpPr>
          <p:spPr bwMode="auto">
            <a:xfrm>
              <a:off x="1536" y="276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R</a:t>
              </a:r>
              <a:r>
                <a:rPr lang="en-US" altLang="zh-CN" sz="3200" b="1" baseline="-25000"/>
                <a:t>i</a:t>
              </a:r>
            </a:p>
          </p:txBody>
        </p:sp>
        <p:sp>
          <p:nvSpPr>
            <p:cNvPr id="177225" name="Text Box 73"/>
            <p:cNvSpPr txBox="1">
              <a:spLocks noChangeArrowheads="1"/>
            </p:cNvSpPr>
            <p:nvPr/>
          </p:nvSpPr>
          <p:spPr bwMode="auto">
            <a:xfrm>
              <a:off x="1680" y="2352"/>
              <a:ext cx="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</a:rPr>
                <a:t>a</a:t>
              </a:r>
              <a:endParaRPr lang="en-US" altLang="zh-CN" b="1"/>
            </a:p>
          </p:txBody>
        </p:sp>
        <p:sp>
          <p:nvSpPr>
            <p:cNvPr id="177226" name="Text Box 74"/>
            <p:cNvSpPr txBox="1">
              <a:spLocks noChangeArrowheads="1"/>
            </p:cNvSpPr>
            <p:nvPr/>
          </p:nvSpPr>
          <p:spPr bwMode="auto">
            <a:xfrm>
              <a:off x="1731" y="3408"/>
              <a:ext cx="1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</a:rPr>
                <a:t>b</a:t>
              </a:r>
              <a:endParaRPr lang="en-US" altLang="zh-CN" b="1"/>
            </a:p>
          </p:txBody>
        </p:sp>
        <p:sp>
          <p:nvSpPr>
            <p:cNvPr id="177227" name="Text Box 75"/>
            <p:cNvSpPr txBox="1">
              <a:spLocks noChangeArrowheads="1"/>
            </p:cNvSpPr>
            <p:nvPr/>
          </p:nvSpPr>
          <p:spPr bwMode="auto">
            <a:xfrm rot="-2712686">
              <a:off x="678" y="3008"/>
              <a:ext cx="4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4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  <a:endParaRPr lang="en-US" altLang="zh-CN" b="1"/>
            </a:p>
          </p:txBody>
        </p:sp>
        <p:sp>
          <p:nvSpPr>
            <p:cNvPr id="177228" name="Text Box 76"/>
            <p:cNvSpPr txBox="1">
              <a:spLocks noChangeArrowheads="1"/>
            </p:cNvSpPr>
            <p:nvPr/>
          </p:nvSpPr>
          <p:spPr bwMode="auto">
            <a:xfrm rot="-18817037">
              <a:off x="945" y="2562"/>
              <a:ext cx="4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6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77229" name="Freeform 77"/>
            <p:cNvSpPr>
              <a:spLocks/>
            </p:cNvSpPr>
            <p:nvPr/>
          </p:nvSpPr>
          <p:spPr bwMode="auto">
            <a:xfrm>
              <a:off x="252" y="3036"/>
              <a:ext cx="972" cy="1"/>
            </a:xfrm>
            <a:custGeom>
              <a:avLst/>
              <a:gdLst>
                <a:gd name="T0" fmla="*/ 0 w 972"/>
                <a:gd name="T1" fmla="*/ 0 h 1"/>
                <a:gd name="T2" fmla="*/ 972 w 97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72" h="1">
                  <a:moveTo>
                    <a:pt x="0" y="0"/>
                  </a:moveTo>
                  <a:lnTo>
                    <a:pt x="972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230" name="Text Box 78"/>
            <p:cNvSpPr txBox="1">
              <a:spLocks noChangeArrowheads="1"/>
            </p:cNvSpPr>
            <p:nvPr/>
          </p:nvSpPr>
          <p:spPr bwMode="auto">
            <a:xfrm rot="2691986">
              <a:off x="439" y="3059"/>
              <a:ext cx="4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6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77231" name="Text Box 79"/>
            <p:cNvSpPr txBox="1">
              <a:spLocks noChangeArrowheads="1"/>
            </p:cNvSpPr>
            <p:nvPr/>
          </p:nvSpPr>
          <p:spPr bwMode="auto">
            <a:xfrm rot="-2486295">
              <a:off x="192" y="2531"/>
              <a:ext cx="3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4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77232" name="AutoShape 80"/>
            <p:cNvSpPr>
              <a:spLocks noChangeArrowheads="1"/>
            </p:cNvSpPr>
            <p:nvPr/>
          </p:nvSpPr>
          <p:spPr bwMode="auto">
            <a:xfrm>
              <a:off x="243" y="2531"/>
              <a:ext cx="1020" cy="1020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233" name="Rectangle 81"/>
            <p:cNvSpPr>
              <a:spLocks noChangeArrowheads="1"/>
            </p:cNvSpPr>
            <p:nvPr/>
          </p:nvSpPr>
          <p:spPr bwMode="auto">
            <a:xfrm rot="2700000">
              <a:off x="961" y="3151"/>
              <a:ext cx="97" cy="294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234" name="Rectangle 82"/>
            <p:cNvSpPr>
              <a:spLocks noChangeArrowheads="1"/>
            </p:cNvSpPr>
            <p:nvPr/>
          </p:nvSpPr>
          <p:spPr bwMode="auto">
            <a:xfrm rot="2700000">
              <a:off x="479" y="2624"/>
              <a:ext cx="97" cy="294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235" name="Rectangle 83"/>
            <p:cNvSpPr>
              <a:spLocks noChangeArrowheads="1"/>
            </p:cNvSpPr>
            <p:nvPr/>
          </p:nvSpPr>
          <p:spPr bwMode="auto">
            <a:xfrm rot="-2700000">
              <a:off x="437" y="3149"/>
              <a:ext cx="97" cy="294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236" name="Rectangle 84"/>
            <p:cNvSpPr>
              <a:spLocks noChangeArrowheads="1"/>
            </p:cNvSpPr>
            <p:nvPr/>
          </p:nvSpPr>
          <p:spPr bwMode="auto">
            <a:xfrm rot="-2700000">
              <a:off x="963" y="2675"/>
              <a:ext cx="97" cy="294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237" name="Oval 85"/>
            <p:cNvSpPr>
              <a:spLocks noChangeArrowheads="1"/>
            </p:cNvSpPr>
            <p:nvPr/>
          </p:nvSpPr>
          <p:spPr bwMode="auto">
            <a:xfrm>
              <a:off x="723" y="2511"/>
              <a:ext cx="68" cy="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238" name="Oval 86"/>
            <p:cNvSpPr>
              <a:spLocks noChangeArrowheads="1"/>
            </p:cNvSpPr>
            <p:nvPr/>
          </p:nvSpPr>
          <p:spPr bwMode="auto">
            <a:xfrm>
              <a:off x="1203" y="3011"/>
              <a:ext cx="68" cy="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239" name="Oval 87"/>
            <p:cNvSpPr>
              <a:spLocks noChangeArrowheads="1"/>
            </p:cNvSpPr>
            <p:nvPr/>
          </p:nvSpPr>
          <p:spPr bwMode="auto">
            <a:xfrm>
              <a:off x="223" y="3011"/>
              <a:ext cx="68" cy="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240" name="Oval 88"/>
            <p:cNvSpPr>
              <a:spLocks noChangeArrowheads="1"/>
            </p:cNvSpPr>
            <p:nvPr/>
          </p:nvSpPr>
          <p:spPr bwMode="auto">
            <a:xfrm>
              <a:off x="723" y="3491"/>
              <a:ext cx="68" cy="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241" name="Oval 89"/>
            <p:cNvSpPr>
              <a:spLocks noChangeArrowheads="1"/>
            </p:cNvSpPr>
            <p:nvPr/>
          </p:nvSpPr>
          <p:spPr bwMode="auto">
            <a:xfrm>
              <a:off x="1632" y="2496"/>
              <a:ext cx="68" cy="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242" name="Oval 90"/>
            <p:cNvSpPr>
              <a:spLocks noChangeArrowheads="1"/>
            </p:cNvSpPr>
            <p:nvPr/>
          </p:nvSpPr>
          <p:spPr bwMode="auto">
            <a:xfrm>
              <a:off x="1660" y="3508"/>
              <a:ext cx="68" cy="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243" name="Line 91"/>
            <p:cNvSpPr>
              <a:spLocks noChangeShapeType="1"/>
            </p:cNvSpPr>
            <p:nvPr/>
          </p:nvSpPr>
          <p:spPr bwMode="auto">
            <a:xfrm>
              <a:off x="768" y="2544"/>
              <a:ext cx="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7244" name="Line 92"/>
            <p:cNvSpPr>
              <a:spLocks noChangeShapeType="1"/>
            </p:cNvSpPr>
            <p:nvPr/>
          </p:nvSpPr>
          <p:spPr bwMode="auto">
            <a:xfrm>
              <a:off x="756" y="3540"/>
              <a:ext cx="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7248" name="AutoShape 96"/>
          <p:cNvSpPr>
            <a:spLocks noChangeArrowheads="1"/>
          </p:cNvSpPr>
          <p:nvPr/>
        </p:nvSpPr>
        <p:spPr bwMode="auto">
          <a:xfrm rot="-2064370">
            <a:off x="3038475" y="3878263"/>
            <a:ext cx="1241425" cy="153987"/>
          </a:xfrm>
          <a:prstGeom prst="rightArrow">
            <a:avLst>
              <a:gd name="adj1" fmla="val 50000"/>
              <a:gd name="adj2" fmla="val 201547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1761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7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7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7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7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7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7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7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17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7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7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7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7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7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7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7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7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7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7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autoUpdateAnimBg="0"/>
      <p:bldP spid="177194" grpId="0" autoUpdateAnimBg="0"/>
      <p:bldP spid="177195" grpId="0" autoUpdateAnimBg="0"/>
      <p:bldP spid="177196" grpId="0" autoUpdateAnimBg="0"/>
      <p:bldP spid="177197" grpId="0" autoUpdateAnimBg="0"/>
      <p:bldP spid="177198" grpId="0" autoUpdateAnimBg="0"/>
      <p:bldP spid="177199" grpId="0" autoUpdateAnimBg="0"/>
      <p:bldP spid="17720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4781550" cy="461665"/>
          </a:xfrm>
          <a:prstGeom prst="rect">
            <a:avLst/>
          </a:prstGeom>
          <a:noFill/>
          <a:ln w="9525">
            <a:solidFill>
              <a:srgbClr val="66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含受控源电路戴维南定理的应用  </a:t>
            </a: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955675" y="882650"/>
            <a:ext cx="393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b="1"/>
              <a:t>电路如图所示，</a:t>
            </a:r>
            <a:r>
              <a:rPr lang="zh-CN" altLang="zh-CN" b="1"/>
              <a:t>求电压</a:t>
            </a:r>
            <a:r>
              <a:rPr lang="en-US" altLang="zh-CN" b="1" i="1"/>
              <a:t>U</a:t>
            </a:r>
            <a:r>
              <a:rPr lang="en-US" altLang="zh-CN" b="1" i="1" baseline="-25000"/>
              <a:t>R</a:t>
            </a:r>
            <a:r>
              <a:rPr lang="en-US" altLang="zh-CN" b="1" baseline="-25000"/>
              <a:t> </a:t>
            </a:r>
            <a:r>
              <a:rPr lang="zh-CN" altLang="en-US" b="1"/>
              <a:t>。  </a:t>
            </a:r>
          </a:p>
        </p:txBody>
      </p:sp>
      <p:grpSp>
        <p:nvGrpSpPr>
          <p:cNvPr id="178180" name="Group 4"/>
          <p:cNvGrpSpPr>
            <a:grpSpLocks/>
          </p:cNvGrpSpPr>
          <p:nvPr/>
        </p:nvGrpSpPr>
        <p:grpSpPr bwMode="auto">
          <a:xfrm>
            <a:off x="849313" y="1347788"/>
            <a:ext cx="4343400" cy="2514600"/>
            <a:chOff x="864" y="480"/>
            <a:chExt cx="2736" cy="1584"/>
          </a:xfrm>
        </p:grpSpPr>
        <p:sp>
          <p:nvSpPr>
            <p:cNvPr id="178181" name="Line 5"/>
            <p:cNvSpPr>
              <a:spLocks noChangeShapeType="1"/>
            </p:cNvSpPr>
            <p:nvPr/>
          </p:nvSpPr>
          <p:spPr bwMode="auto">
            <a:xfrm>
              <a:off x="2064" y="816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182" name="Text Box 6"/>
            <p:cNvSpPr txBox="1">
              <a:spLocks noChangeArrowheads="1"/>
            </p:cNvSpPr>
            <p:nvPr/>
          </p:nvSpPr>
          <p:spPr bwMode="auto">
            <a:xfrm>
              <a:off x="1632" y="115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3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78183" name="Text Box 7"/>
            <p:cNvSpPr txBox="1">
              <a:spLocks noChangeArrowheads="1"/>
            </p:cNvSpPr>
            <p:nvPr/>
          </p:nvSpPr>
          <p:spPr bwMode="auto">
            <a:xfrm>
              <a:off x="2736" y="115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3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78184" name="Rectangle 8"/>
            <p:cNvSpPr>
              <a:spLocks noChangeArrowheads="1"/>
            </p:cNvSpPr>
            <p:nvPr/>
          </p:nvSpPr>
          <p:spPr bwMode="auto">
            <a:xfrm>
              <a:off x="1440" y="751"/>
              <a:ext cx="295" cy="113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185" name="Text Box 9"/>
            <p:cNvSpPr txBox="1">
              <a:spLocks noChangeArrowheads="1"/>
            </p:cNvSpPr>
            <p:nvPr/>
          </p:nvSpPr>
          <p:spPr bwMode="auto">
            <a:xfrm>
              <a:off x="1392" y="48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6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78186" name="Line 10"/>
            <p:cNvSpPr>
              <a:spLocks noChangeShapeType="1"/>
            </p:cNvSpPr>
            <p:nvPr/>
          </p:nvSpPr>
          <p:spPr bwMode="auto">
            <a:xfrm>
              <a:off x="2208" y="912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187" name="Text Box 11"/>
            <p:cNvSpPr txBox="1">
              <a:spLocks noChangeArrowheads="1"/>
            </p:cNvSpPr>
            <p:nvPr/>
          </p:nvSpPr>
          <p:spPr bwMode="auto">
            <a:xfrm>
              <a:off x="2208" y="9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I</a:t>
              </a:r>
              <a:endParaRPr lang="en-US" altLang="zh-CN" b="1"/>
            </a:p>
          </p:txBody>
        </p:sp>
        <p:sp>
          <p:nvSpPr>
            <p:cNvPr id="178188" name="Text Box 12"/>
            <p:cNvSpPr txBox="1">
              <a:spLocks noChangeArrowheads="1"/>
            </p:cNvSpPr>
            <p:nvPr/>
          </p:nvSpPr>
          <p:spPr bwMode="auto">
            <a:xfrm>
              <a:off x="1008" y="86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</p:txBody>
        </p:sp>
        <p:sp>
          <p:nvSpPr>
            <p:cNvPr id="178189" name="Text Box 13"/>
            <p:cNvSpPr txBox="1">
              <a:spLocks noChangeArrowheads="1"/>
            </p:cNvSpPr>
            <p:nvPr/>
          </p:nvSpPr>
          <p:spPr bwMode="auto">
            <a:xfrm>
              <a:off x="1008" y="139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–</a:t>
              </a:r>
            </a:p>
          </p:txBody>
        </p:sp>
        <p:sp>
          <p:nvSpPr>
            <p:cNvPr id="178190" name="Text Box 14"/>
            <p:cNvSpPr txBox="1">
              <a:spLocks noChangeArrowheads="1"/>
            </p:cNvSpPr>
            <p:nvPr/>
          </p:nvSpPr>
          <p:spPr bwMode="auto">
            <a:xfrm>
              <a:off x="1152" y="115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9V</a:t>
              </a:r>
            </a:p>
          </p:txBody>
        </p:sp>
        <p:sp>
          <p:nvSpPr>
            <p:cNvPr id="178191" name="Text Box 15"/>
            <p:cNvSpPr txBox="1">
              <a:spLocks noChangeArrowheads="1"/>
            </p:cNvSpPr>
            <p:nvPr/>
          </p:nvSpPr>
          <p:spPr bwMode="auto">
            <a:xfrm>
              <a:off x="3216" y="81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</p:txBody>
        </p:sp>
        <p:sp>
          <p:nvSpPr>
            <p:cNvPr id="178192" name="Text Box 16"/>
            <p:cNvSpPr txBox="1">
              <a:spLocks noChangeArrowheads="1"/>
            </p:cNvSpPr>
            <p:nvPr/>
          </p:nvSpPr>
          <p:spPr bwMode="auto">
            <a:xfrm>
              <a:off x="3216" y="148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–</a:t>
              </a:r>
            </a:p>
          </p:txBody>
        </p:sp>
        <p:sp>
          <p:nvSpPr>
            <p:cNvPr id="178193" name="Text Box 17"/>
            <p:cNvSpPr txBox="1">
              <a:spLocks noChangeArrowheads="1"/>
            </p:cNvSpPr>
            <p:nvPr/>
          </p:nvSpPr>
          <p:spPr bwMode="auto">
            <a:xfrm>
              <a:off x="3216" y="115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U</a:t>
              </a:r>
              <a:r>
                <a:rPr lang="en-US" altLang="zh-CN" b="1" i="1" baseline="-25000"/>
                <a:t>R</a:t>
              </a:r>
              <a:endParaRPr lang="en-US" altLang="zh-CN" b="1" i="1"/>
            </a:p>
          </p:txBody>
        </p:sp>
        <p:sp>
          <p:nvSpPr>
            <p:cNvPr id="178194" name="Text Box 18"/>
            <p:cNvSpPr txBox="1">
              <a:spLocks noChangeArrowheads="1"/>
            </p:cNvSpPr>
            <p:nvPr/>
          </p:nvSpPr>
          <p:spPr bwMode="auto">
            <a:xfrm>
              <a:off x="3024" y="48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</a:rPr>
                <a:t>a</a:t>
              </a:r>
              <a:endParaRPr lang="en-US" altLang="zh-CN" b="1"/>
            </a:p>
          </p:txBody>
        </p:sp>
        <p:sp>
          <p:nvSpPr>
            <p:cNvPr id="178195" name="Text Box 19"/>
            <p:cNvSpPr txBox="1">
              <a:spLocks noChangeArrowheads="1"/>
            </p:cNvSpPr>
            <p:nvPr/>
          </p:nvSpPr>
          <p:spPr bwMode="auto">
            <a:xfrm>
              <a:off x="3024" y="177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</a:rPr>
                <a:t>b</a:t>
              </a:r>
              <a:endParaRPr lang="en-US" altLang="zh-CN" b="1"/>
            </a:p>
          </p:txBody>
        </p:sp>
        <p:sp>
          <p:nvSpPr>
            <p:cNvPr id="178196" name="Line 20"/>
            <p:cNvSpPr>
              <a:spLocks noChangeShapeType="1"/>
            </p:cNvSpPr>
            <p:nvPr/>
          </p:nvSpPr>
          <p:spPr bwMode="auto">
            <a:xfrm>
              <a:off x="2448" y="81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197" name="Text Box 21"/>
            <p:cNvSpPr txBox="1">
              <a:spLocks noChangeArrowheads="1"/>
            </p:cNvSpPr>
            <p:nvPr/>
          </p:nvSpPr>
          <p:spPr bwMode="auto">
            <a:xfrm>
              <a:off x="2736" y="57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</p:txBody>
        </p:sp>
        <p:sp>
          <p:nvSpPr>
            <p:cNvPr id="178198" name="Text Box 22"/>
            <p:cNvSpPr txBox="1">
              <a:spLocks noChangeArrowheads="1"/>
            </p:cNvSpPr>
            <p:nvPr/>
          </p:nvSpPr>
          <p:spPr bwMode="auto">
            <a:xfrm>
              <a:off x="2256" y="57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–</a:t>
              </a:r>
            </a:p>
          </p:txBody>
        </p:sp>
        <p:sp>
          <p:nvSpPr>
            <p:cNvPr id="178199" name="Text Box 23"/>
            <p:cNvSpPr txBox="1">
              <a:spLocks noChangeArrowheads="1"/>
            </p:cNvSpPr>
            <p:nvPr/>
          </p:nvSpPr>
          <p:spPr bwMode="auto">
            <a:xfrm>
              <a:off x="2448" y="48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6</a:t>
              </a:r>
              <a:r>
                <a:rPr lang="en-US" altLang="zh-CN" b="1" i="1"/>
                <a:t>I</a:t>
              </a:r>
              <a:endParaRPr lang="en-US" altLang="zh-CN" b="1"/>
            </a:p>
          </p:txBody>
        </p:sp>
        <p:sp>
          <p:nvSpPr>
            <p:cNvPr id="178200" name="AutoShape 24"/>
            <p:cNvSpPr>
              <a:spLocks noChangeArrowheads="1"/>
            </p:cNvSpPr>
            <p:nvPr/>
          </p:nvSpPr>
          <p:spPr bwMode="auto">
            <a:xfrm>
              <a:off x="2448" y="720"/>
              <a:ext cx="336" cy="192"/>
            </a:xfrm>
            <a:prstGeom prst="diamond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201" name="Line 25"/>
            <p:cNvSpPr>
              <a:spLocks noChangeShapeType="1"/>
            </p:cNvSpPr>
            <p:nvPr/>
          </p:nvSpPr>
          <p:spPr bwMode="auto">
            <a:xfrm>
              <a:off x="1008" y="81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202" name="Line 26"/>
            <p:cNvSpPr>
              <a:spLocks noChangeShapeType="1"/>
            </p:cNvSpPr>
            <p:nvPr/>
          </p:nvSpPr>
          <p:spPr bwMode="auto">
            <a:xfrm>
              <a:off x="1728" y="816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203" name="Line 27"/>
            <p:cNvSpPr>
              <a:spLocks noChangeShapeType="1"/>
            </p:cNvSpPr>
            <p:nvPr/>
          </p:nvSpPr>
          <p:spPr bwMode="auto">
            <a:xfrm>
              <a:off x="1008" y="1776"/>
              <a:ext cx="2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204" name="Oval 28"/>
            <p:cNvSpPr>
              <a:spLocks noChangeArrowheads="1"/>
            </p:cNvSpPr>
            <p:nvPr/>
          </p:nvSpPr>
          <p:spPr bwMode="auto">
            <a:xfrm>
              <a:off x="864" y="1152"/>
              <a:ext cx="295" cy="295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205" name="Line 29"/>
            <p:cNvSpPr>
              <a:spLocks noChangeShapeType="1"/>
            </p:cNvSpPr>
            <p:nvPr/>
          </p:nvSpPr>
          <p:spPr bwMode="auto">
            <a:xfrm flipV="1">
              <a:off x="1008" y="816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206" name="Rectangle 30"/>
            <p:cNvSpPr>
              <a:spLocks noChangeArrowheads="1"/>
            </p:cNvSpPr>
            <p:nvPr/>
          </p:nvSpPr>
          <p:spPr bwMode="auto">
            <a:xfrm rot="5400000">
              <a:off x="1908" y="1243"/>
              <a:ext cx="295" cy="113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207" name="Rectangle 31"/>
            <p:cNvSpPr>
              <a:spLocks noChangeArrowheads="1"/>
            </p:cNvSpPr>
            <p:nvPr/>
          </p:nvSpPr>
          <p:spPr bwMode="auto">
            <a:xfrm rot="5400000">
              <a:off x="2964" y="1243"/>
              <a:ext cx="295" cy="113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208" name="Line 32"/>
            <p:cNvSpPr>
              <a:spLocks noChangeShapeType="1"/>
            </p:cNvSpPr>
            <p:nvPr/>
          </p:nvSpPr>
          <p:spPr bwMode="auto">
            <a:xfrm>
              <a:off x="3120" y="144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209" name="Line 33"/>
            <p:cNvSpPr>
              <a:spLocks noChangeShapeType="1"/>
            </p:cNvSpPr>
            <p:nvPr/>
          </p:nvSpPr>
          <p:spPr bwMode="auto">
            <a:xfrm>
              <a:off x="3120" y="81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8210" name="Text Box 34"/>
          <p:cNvSpPr txBox="1">
            <a:spLocks noChangeArrowheads="1"/>
          </p:cNvSpPr>
          <p:nvPr/>
        </p:nvSpPr>
        <p:spPr bwMode="auto">
          <a:xfrm>
            <a:off x="152400" y="868363"/>
            <a:ext cx="85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33CC"/>
                </a:solidFill>
              </a:rPr>
              <a:t>例</a:t>
            </a:r>
            <a:r>
              <a:rPr lang="en-US" altLang="zh-CN" b="1">
                <a:solidFill>
                  <a:srgbClr val="FF33CC"/>
                </a:solidFill>
              </a:rPr>
              <a:t>2  </a:t>
            </a:r>
            <a:endParaRPr lang="en-US" altLang="zh-CN" b="1"/>
          </a:p>
        </p:txBody>
      </p:sp>
      <p:sp>
        <p:nvSpPr>
          <p:cNvPr id="178211" name="AutoShape 35"/>
          <p:cNvSpPr>
            <a:spLocks noChangeArrowheads="1"/>
          </p:cNvSpPr>
          <p:nvPr/>
        </p:nvSpPr>
        <p:spPr bwMode="auto">
          <a:xfrm>
            <a:off x="5307013" y="2400300"/>
            <a:ext cx="595312" cy="420688"/>
          </a:xfrm>
          <a:prstGeom prst="rightArrow">
            <a:avLst>
              <a:gd name="adj1" fmla="val 50000"/>
              <a:gd name="adj2" fmla="val 3537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8212" name="Group 36"/>
          <p:cNvGrpSpPr>
            <a:grpSpLocks/>
          </p:cNvGrpSpPr>
          <p:nvPr/>
        </p:nvGrpSpPr>
        <p:grpSpPr bwMode="auto">
          <a:xfrm>
            <a:off x="6091238" y="1187450"/>
            <a:ext cx="3052762" cy="2557463"/>
            <a:chOff x="3876" y="501"/>
            <a:chExt cx="1923" cy="1611"/>
          </a:xfrm>
        </p:grpSpPr>
        <p:sp>
          <p:nvSpPr>
            <p:cNvPr id="178213" name="Text Box 37"/>
            <p:cNvSpPr txBox="1">
              <a:spLocks noChangeArrowheads="1"/>
            </p:cNvSpPr>
            <p:nvPr/>
          </p:nvSpPr>
          <p:spPr bwMode="auto">
            <a:xfrm>
              <a:off x="5260" y="501"/>
              <a:ext cx="2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</a:rPr>
                <a:t>a</a:t>
              </a:r>
              <a:endParaRPr lang="en-US" altLang="zh-CN" b="1"/>
            </a:p>
          </p:txBody>
        </p:sp>
        <p:sp>
          <p:nvSpPr>
            <p:cNvPr id="178214" name="Text Box 38"/>
            <p:cNvSpPr txBox="1">
              <a:spLocks noChangeArrowheads="1"/>
            </p:cNvSpPr>
            <p:nvPr/>
          </p:nvSpPr>
          <p:spPr bwMode="auto">
            <a:xfrm>
              <a:off x="5260" y="1824"/>
              <a:ext cx="2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178215" name="Text Box 39"/>
            <p:cNvSpPr txBox="1">
              <a:spLocks noChangeArrowheads="1"/>
            </p:cNvSpPr>
            <p:nvPr/>
          </p:nvSpPr>
          <p:spPr bwMode="auto">
            <a:xfrm>
              <a:off x="3876" y="1411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U</a:t>
              </a:r>
              <a:r>
                <a:rPr lang="en-US" altLang="zh-CN" b="1" baseline="-25000"/>
                <a:t>oc</a:t>
              </a:r>
              <a:endParaRPr lang="en-US" altLang="zh-CN" b="1"/>
            </a:p>
          </p:txBody>
        </p:sp>
        <p:sp>
          <p:nvSpPr>
            <p:cNvPr id="178216" name="Text Box 40"/>
            <p:cNvSpPr txBox="1">
              <a:spLocks noChangeArrowheads="1"/>
            </p:cNvSpPr>
            <p:nvPr/>
          </p:nvSpPr>
          <p:spPr bwMode="auto">
            <a:xfrm>
              <a:off x="4172" y="1211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</p:txBody>
        </p:sp>
        <p:sp>
          <p:nvSpPr>
            <p:cNvPr id="178217" name="Text Box 41"/>
            <p:cNvSpPr txBox="1">
              <a:spLocks noChangeArrowheads="1"/>
            </p:cNvSpPr>
            <p:nvPr/>
          </p:nvSpPr>
          <p:spPr bwMode="auto">
            <a:xfrm>
              <a:off x="4174" y="1604"/>
              <a:ext cx="3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–</a:t>
              </a:r>
            </a:p>
          </p:txBody>
        </p:sp>
        <p:sp>
          <p:nvSpPr>
            <p:cNvPr id="178218" name="Text Box 42"/>
            <p:cNvSpPr txBox="1">
              <a:spLocks noChangeArrowheads="1"/>
            </p:cNvSpPr>
            <p:nvPr/>
          </p:nvSpPr>
          <p:spPr bwMode="auto">
            <a:xfrm>
              <a:off x="4602" y="1383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b="1"/>
            </a:p>
          </p:txBody>
        </p:sp>
        <p:grpSp>
          <p:nvGrpSpPr>
            <p:cNvPr id="178219" name="Group 43"/>
            <p:cNvGrpSpPr>
              <a:grpSpLocks/>
            </p:cNvGrpSpPr>
            <p:nvPr/>
          </p:nvGrpSpPr>
          <p:grpSpPr bwMode="auto">
            <a:xfrm>
              <a:off x="4368" y="810"/>
              <a:ext cx="983" cy="1014"/>
              <a:chOff x="3456" y="720"/>
              <a:chExt cx="768" cy="720"/>
            </a:xfrm>
          </p:grpSpPr>
          <p:sp>
            <p:nvSpPr>
              <p:cNvPr id="178220" name="Line 44"/>
              <p:cNvSpPr>
                <a:spLocks noChangeShapeType="1"/>
              </p:cNvSpPr>
              <p:nvPr/>
            </p:nvSpPr>
            <p:spPr bwMode="auto">
              <a:xfrm>
                <a:off x="3456" y="720"/>
                <a:ext cx="0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8221" name="Line 45"/>
              <p:cNvSpPr>
                <a:spLocks noChangeShapeType="1"/>
              </p:cNvSpPr>
              <p:nvPr/>
            </p:nvSpPr>
            <p:spPr bwMode="auto">
              <a:xfrm>
                <a:off x="3456" y="720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8222" name="Line 46"/>
              <p:cNvSpPr>
                <a:spLocks noChangeShapeType="1"/>
              </p:cNvSpPr>
              <p:nvPr/>
            </p:nvSpPr>
            <p:spPr bwMode="auto">
              <a:xfrm>
                <a:off x="3456" y="1440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8223" name="Line 47"/>
            <p:cNvSpPr>
              <a:spLocks noChangeShapeType="1"/>
            </p:cNvSpPr>
            <p:nvPr/>
          </p:nvSpPr>
          <p:spPr bwMode="auto">
            <a:xfrm>
              <a:off x="5351" y="813"/>
              <a:ext cx="0" cy="9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224" name="Rectangle 48"/>
            <p:cNvSpPr>
              <a:spLocks noChangeArrowheads="1"/>
            </p:cNvSpPr>
            <p:nvPr/>
          </p:nvSpPr>
          <p:spPr bwMode="auto">
            <a:xfrm>
              <a:off x="5292" y="1118"/>
              <a:ext cx="118" cy="354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225" name="Text Box 49"/>
            <p:cNvSpPr txBox="1">
              <a:spLocks noChangeArrowheads="1"/>
            </p:cNvSpPr>
            <p:nvPr/>
          </p:nvSpPr>
          <p:spPr bwMode="auto">
            <a:xfrm>
              <a:off x="4033" y="945"/>
              <a:ext cx="4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R</a:t>
              </a:r>
              <a:r>
                <a:rPr lang="en-US" altLang="zh-CN" b="1" baseline="-25000"/>
                <a:t>i</a:t>
              </a:r>
              <a:endParaRPr lang="en-US" altLang="zh-CN" b="1"/>
            </a:p>
          </p:txBody>
        </p:sp>
        <p:sp>
          <p:nvSpPr>
            <p:cNvPr id="178226" name="Rectangle 50"/>
            <p:cNvSpPr>
              <a:spLocks noChangeArrowheads="1"/>
            </p:cNvSpPr>
            <p:nvPr/>
          </p:nvSpPr>
          <p:spPr bwMode="auto">
            <a:xfrm>
              <a:off x="4313" y="898"/>
              <a:ext cx="118" cy="354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227" name="Oval 51"/>
            <p:cNvSpPr>
              <a:spLocks noChangeArrowheads="1"/>
            </p:cNvSpPr>
            <p:nvPr/>
          </p:nvSpPr>
          <p:spPr bwMode="auto">
            <a:xfrm>
              <a:off x="4224" y="1421"/>
              <a:ext cx="272" cy="271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228" name="Freeform 52"/>
            <p:cNvSpPr>
              <a:spLocks/>
            </p:cNvSpPr>
            <p:nvPr/>
          </p:nvSpPr>
          <p:spPr bwMode="auto">
            <a:xfrm>
              <a:off x="4368" y="1428"/>
              <a:ext cx="1" cy="264"/>
            </a:xfrm>
            <a:custGeom>
              <a:avLst/>
              <a:gdLst>
                <a:gd name="T0" fmla="*/ 0 w 1"/>
                <a:gd name="T1" fmla="*/ 0 h 264"/>
                <a:gd name="T2" fmla="*/ 0 w 1"/>
                <a:gd name="T3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64">
                  <a:moveTo>
                    <a:pt x="0" y="0"/>
                  </a:moveTo>
                  <a:lnTo>
                    <a:pt x="0" y="26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229" name="Oval 53"/>
            <p:cNvSpPr>
              <a:spLocks noChangeArrowheads="1"/>
            </p:cNvSpPr>
            <p:nvPr/>
          </p:nvSpPr>
          <p:spPr bwMode="auto">
            <a:xfrm>
              <a:off x="5322" y="766"/>
              <a:ext cx="59" cy="6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230" name="Oval 54"/>
            <p:cNvSpPr>
              <a:spLocks noChangeArrowheads="1"/>
            </p:cNvSpPr>
            <p:nvPr/>
          </p:nvSpPr>
          <p:spPr bwMode="auto">
            <a:xfrm>
              <a:off x="5322" y="1780"/>
              <a:ext cx="59" cy="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231" name="Text Box 55"/>
            <p:cNvSpPr txBox="1">
              <a:spLocks noChangeArrowheads="1"/>
            </p:cNvSpPr>
            <p:nvPr/>
          </p:nvSpPr>
          <p:spPr bwMode="auto">
            <a:xfrm>
              <a:off x="4933" y="1152"/>
              <a:ext cx="3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3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78232" name="Text Box 56"/>
            <p:cNvSpPr txBox="1">
              <a:spLocks noChangeArrowheads="1"/>
            </p:cNvSpPr>
            <p:nvPr/>
          </p:nvSpPr>
          <p:spPr bwMode="auto">
            <a:xfrm>
              <a:off x="5376" y="1152"/>
              <a:ext cx="4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/>
                <a:t>U</a:t>
              </a:r>
              <a:r>
                <a:rPr lang="en-US" altLang="zh-CN" b="1" i="1" baseline="-25000"/>
                <a:t>R</a:t>
              </a:r>
            </a:p>
          </p:txBody>
        </p:sp>
        <p:sp>
          <p:nvSpPr>
            <p:cNvPr id="178233" name="Text Box 57"/>
            <p:cNvSpPr txBox="1">
              <a:spLocks noChangeArrowheads="1"/>
            </p:cNvSpPr>
            <p:nvPr/>
          </p:nvSpPr>
          <p:spPr bwMode="auto">
            <a:xfrm>
              <a:off x="5461" y="151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</a:p>
          </p:txBody>
        </p:sp>
        <p:sp>
          <p:nvSpPr>
            <p:cNvPr id="178234" name="Text Box 58"/>
            <p:cNvSpPr txBox="1">
              <a:spLocks noChangeArrowheads="1"/>
            </p:cNvSpPr>
            <p:nvPr/>
          </p:nvSpPr>
          <p:spPr bwMode="auto">
            <a:xfrm>
              <a:off x="5456" y="696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</p:txBody>
        </p:sp>
      </p:grpSp>
      <p:sp>
        <p:nvSpPr>
          <p:cNvPr id="178235" name="Text Box 59"/>
          <p:cNvSpPr txBox="1">
            <a:spLocks noChangeArrowheads="1"/>
          </p:cNvSpPr>
          <p:nvPr/>
        </p:nvSpPr>
        <p:spPr bwMode="auto">
          <a:xfrm>
            <a:off x="304800" y="3643313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FF"/>
                </a:solidFill>
              </a:rPr>
              <a:t>解  </a:t>
            </a:r>
          </a:p>
        </p:txBody>
      </p:sp>
      <p:sp>
        <p:nvSpPr>
          <p:cNvPr id="178236" name="Text Box 60"/>
          <p:cNvSpPr txBox="1">
            <a:spLocks noChangeArrowheads="1"/>
          </p:cNvSpPr>
          <p:nvPr/>
        </p:nvSpPr>
        <p:spPr bwMode="auto">
          <a:xfrm>
            <a:off x="730250" y="3544888"/>
            <a:ext cx="3705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（</a:t>
            </a:r>
            <a:r>
              <a:rPr lang="en-US" altLang="zh-CN" b="1"/>
              <a:t>1</a:t>
            </a:r>
            <a:r>
              <a:rPr lang="zh-CN" altLang="en-US" b="1"/>
              <a:t>） 求开路电压</a:t>
            </a:r>
            <a:r>
              <a:rPr lang="en-US" altLang="zh-CN" b="1" i="1"/>
              <a:t>U</a:t>
            </a:r>
            <a:r>
              <a:rPr lang="en-US" altLang="zh-CN" sz="3200" b="1" baseline="-25000"/>
              <a:t>oc</a:t>
            </a:r>
            <a:r>
              <a:rPr lang="zh-CN" altLang="en-US" sz="3200" b="1"/>
              <a:t>。  </a:t>
            </a:r>
          </a:p>
        </p:txBody>
      </p:sp>
      <p:sp>
        <p:nvSpPr>
          <p:cNvPr id="178237" name="Text Box 61"/>
          <p:cNvSpPr txBox="1">
            <a:spLocks noChangeArrowheads="1"/>
          </p:cNvSpPr>
          <p:nvPr/>
        </p:nvSpPr>
        <p:spPr bwMode="auto">
          <a:xfrm>
            <a:off x="5257800" y="4862513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/>
              <a:t>U</a:t>
            </a:r>
            <a:r>
              <a:rPr lang="en-US" altLang="zh-CN" sz="3200" b="1" baseline="-25000"/>
              <a:t>oc</a:t>
            </a:r>
            <a:r>
              <a:rPr lang="en-US" altLang="zh-CN" b="1"/>
              <a:t>=6</a:t>
            </a:r>
            <a:r>
              <a:rPr lang="en-US" altLang="zh-CN" b="1" i="1"/>
              <a:t>I</a:t>
            </a:r>
            <a:r>
              <a:rPr lang="en-US" altLang="zh-CN" b="1"/>
              <a:t>+3</a:t>
            </a:r>
            <a:r>
              <a:rPr lang="en-US" altLang="zh-CN" b="1" i="1"/>
              <a:t>I  </a:t>
            </a:r>
            <a:endParaRPr lang="en-US" altLang="zh-CN" sz="3200" b="1" baseline="-25000"/>
          </a:p>
        </p:txBody>
      </p:sp>
      <p:sp>
        <p:nvSpPr>
          <p:cNvPr id="178238" name="Text Box 62"/>
          <p:cNvSpPr txBox="1">
            <a:spLocks noChangeArrowheads="1"/>
          </p:cNvSpPr>
          <p:nvPr/>
        </p:nvSpPr>
        <p:spPr bwMode="auto">
          <a:xfrm>
            <a:off x="5334000" y="5319713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/>
              <a:t>I</a:t>
            </a:r>
            <a:r>
              <a:rPr lang="en-US" altLang="zh-CN" b="1"/>
              <a:t>=9/9=1</a:t>
            </a:r>
            <a:r>
              <a:rPr lang="en-US" altLang="zh-CN" sz="2000" b="1"/>
              <a:t>A  </a:t>
            </a:r>
            <a:endParaRPr lang="en-US" altLang="zh-CN" b="1"/>
          </a:p>
        </p:txBody>
      </p:sp>
      <p:sp>
        <p:nvSpPr>
          <p:cNvPr id="178239" name="AutoShape 63"/>
          <p:cNvSpPr>
            <a:spLocks/>
          </p:cNvSpPr>
          <p:nvPr/>
        </p:nvSpPr>
        <p:spPr bwMode="auto">
          <a:xfrm>
            <a:off x="5181600" y="5014913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40" name="AutoShape 64"/>
          <p:cNvSpPr>
            <a:spLocks noChangeArrowheads="1"/>
          </p:cNvSpPr>
          <p:nvPr/>
        </p:nvSpPr>
        <p:spPr bwMode="auto">
          <a:xfrm>
            <a:off x="6781800" y="5319713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41" name="Text Box 65"/>
          <p:cNvSpPr txBox="1">
            <a:spLocks noChangeArrowheads="1"/>
          </p:cNvSpPr>
          <p:nvPr/>
        </p:nvSpPr>
        <p:spPr bwMode="auto">
          <a:xfrm>
            <a:off x="7239000" y="5167313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/>
              <a:t>U</a:t>
            </a:r>
            <a:r>
              <a:rPr lang="en-US" altLang="zh-CN" sz="3200" b="1" baseline="-25000"/>
              <a:t>oc</a:t>
            </a:r>
            <a:r>
              <a:rPr lang="en-US" altLang="zh-CN" b="1"/>
              <a:t>=9</a:t>
            </a:r>
            <a:r>
              <a:rPr lang="en-US" altLang="zh-CN" sz="2000" b="1"/>
              <a:t>V  </a:t>
            </a:r>
            <a:endParaRPr lang="en-US" altLang="zh-CN" b="1"/>
          </a:p>
        </p:txBody>
      </p:sp>
      <p:grpSp>
        <p:nvGrpSpPr>
          <p:cNvPr id="178242" name="Group 66"/>
          <p:cNvGrpSpPr>
            <a:grpSpLocks/>
          </p:cNvGrpSpPr>
          <p:nvPr/>
        </p:nvGrpSpPr>
        <p:grpSpPr bwMode="auto">
          <a:xfrm>
            <a:off x="838200" y="4176713"/>
            <a:ext cx="3962400" cy="2514600"/>
            <a:chOff x="528" y="2352"/>
            <a:chExt cx="2496" cy="1584"/>
          </a:xfrm>
        </p:grpSpPr>
        <p:sp>
          <p:nvSpPr>
            <p:cNvPr id="178243" name="Line 67"/>
            <p:cNvSpPr>
              <a:spLocks noChangeShapeType="1"/>
            </p:cNvSpPr>
            <p:nvPr/>
          </p:nvSpPr>
          <p:spPr bwMode="auto">
            <a:xfrm>
              <a:off x="1728" y="2688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244" name="Text Box 68"/>
            <p:cNvSpPr txBox="1">
              <a:spLocks noChangeArrowheads="1"/>
            </p:cNvSpPr>
            <p:nvPr/>
          </p:nvSpPr>
          <p:spPr bwMode="auto">
            <a:xfrm>
              <a:off x="1296" y="302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3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78245" name="Rectangle 69"/>
            <p:cNvSpPr>
              <a:spLocks noChangeArrowheads="1"/>
            </p:cNvSpPr>
            <p:nvPr/>
          </p:nvSpPr>
          <p:spPr bwMode="auto">
            <a:xfrm>
              <a:off x="1104" y="2623"/>
              <a:ext cx="295" cy="113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246" name="Text Box 70"/>
            <p:cNvSpPr txBox="1">
              <a:spLocks noChangeArrowheads="1"/>
            </p:cNvSpPr>
            <p:nvPr/>
          </p:nvSpPr>
          <p:spPr bwMode="auto">
            <a:xfrm>
              <a:off x="1056" y="235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6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78247" name="Line 71"/>
            <p:cNvSpPr>
              <a:spLocks noChangeShapeType="1"/>
            </p:cNvSpPr>
            <p:nvPr/>
          </p:nvSpPr>
          <p:spPr bwMode="auto">
            <a:xfrm>
              <a:off x="1872" y="2784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248" name="Text Box 72"/>
            <p:cNvSpPr txBox="1">
              <a:spLocks noChangeArrowheads="1"/>
            </p:cNvSpPr>
            <p:nvPr/>
          </p:nvSpPr>
          <p:spPr bwMode="auto">
            <a:xfrm>
              <a:off x="1872" y="28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I</a:t>
              </a:r>
              <a:endParaRPr lang="en-US" altLang="zh-CN" b="1"/>
            </a:p>
          </p:txBody>
        </p:sp>
        <p:sp>
          <p:nvSpPr>
            <p:cNvPr id="178249" name="Text Box 73"/>
            <p:cNvSpPr txBox="1">
              <a:spLocks noChangeArrowheads="1"/>
            </p:cNvSpPr>
            <p:nvPr/>
          </p:nvSpPr>
          <p:spPr bwMode="auto">
            <a:xfrm>
              <a:off x="672" y="273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</p:txBody>
        </p:sp>
        <p:sp>
          <p:nvSpPr>
            <p:cNvPr id="178250" name="Text Box 74"/>
            <p:cNvSpPr txBox="1">
              <a:spLocks noChangeArrowheads="1"/>
            </p:cNvSpPr>
            <p:nvPr/>
          </p:nvSpPr>
          <p:spPr bwMode="auto">
            <a:xfrm>
              <a:off x="672" y="326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–</a:t>
              </a:r>
            </a:p>
          </p:txBody>
        </p:sp>
        <p:sp>
          <p:nvSpPr>
            <p:cNvPr id="178251" name="Text Box 75"/>
            <p:cNvSpPr txBox="1">
              <a:spLocks noChangeArrowheads="1"/>
            </p:cNvSpPr>
            <p:nvPr/>
          </p:nvSpPr>
          <p:spPr bwMode="auto">
            <a:xfrm>
              <a:off x="816" y="302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9V</a:t>
              </a:r>
            </a:p>
          </p:txBody>
        </p:sp>
        <p:sp>
          <p:nvSpPr>
            <p:cNvPr id="178252" name="Text Box 76"/>
            <p:cNvSpPr txBox="1">
              <a:spLocks noChangeArrowheads="1"/>
            </p:cNvSpPr>
            <p:nvPr/>
          </p:nvSpPr>
          <p:spPr bwMode="auto">
            <a:xfrm>
              <a:off x="2688" y="268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</p:txBody>
        </p:sp>
        <p:sp>
          <p:nvSpPr>
            <p:cNvPr id="178253" name="Text Box 77"/>
            <p:cNvSpPr txBox="1">
              <a:spLocks noChangeArrowheads="1"/>
            </p:cNvSpPr>
            <p:nvPr/>
          </p:nvSpPr>
          <p:spPr bwMode="auto">
            <a:xfrm>
              <a:off x="2688" y="336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–</a:t>
              </a:r>
            </a:p>
          </p:txBody>
        </p:sp>
        <p:sp>
          <p:nvSpPr>
            <p:cNvPr id="178254" name="Text Box 78"/>
            <p:cNvSpPr txBox="1">
              <a:spLocks noChangeArrowheads="1"/>
            </p:cNvSpPr>
            <p:nvPr/>
          </p:nvSpPr>
          <p:spPr bwMode="auto">
            <a:xfrm>
              <a:off x="2640" y="302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U</a:t>
              </a:r>
              <a:r>
                <a:rPr lang="en-US" altLang="zh-CN" b="1" baseline="-25000"/>
                <a:t>oc</a:t>
              </a:r>
              <a:endParaRPr lang="en-US" altLang="zh-CN" b="1"/>
            </a:p>
          </p:txBody>
        </p:sp>
        <p:sp>
          <p:nvSpPr>
            <p:cNvPr id="178255" name="Text Box 79"/>
            <p:cNvSpPr txBox="1">
              <a:spLocks noChangeArrowheads="1"/>
            </p:cNvSpPr>
            <p:nvPr/>
          </p:nvSpPr>
          <p:spPr bwMode="auto">
            <a:xfrm>
              <a:off x="2688" y="235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</a:rPr>
                <a:t>a</a:t>
              </a:r>
              <a:endParaRPr lang="en-US" altLang="zh-CN" b="1"/>
            </a:p>
          </p:txBody>
        </p:sp>
        <p:sp>
          <p:nvSpPr>
            <p:cNvPr id="178256" name="Text Box 80"/>
            <p:cNvSpPr txBox="1">
              <a:spLocks noChangeArrowheads="1"/>
            </p:cNvSpPr>
            <p:nvPr/>
          </p:nvSpPr>
          <p:spPr bwMode="auto">
            <a:xfrm>
              <a:off x="2688" y="364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</a:rPr>
                <a:t>b</a:t>
              </a:r>
              <a:endParaRPr lang="en-US" altLang="zh-CN" b="1"/>
            </a:p>
          </p:txBody>
        </p:sp>
        <p:sp>
          <p:nvSpPr>
            <p:cNvPr id="178257" name="Line 81"/>
            <p:cNvSpPr>
              <a:spLocks noChangeShapeType="1"/>
            </p:cNvSpPr>
            <p:nvPr/>
          </p:nvSpPr>
          <p:spPr bwMode="auto">
            <a:xfrm>
              <a:off x="2112" y="268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258" name="Text Box 82"/>
            <p:cNvSpPr txBox="1">
              <a:spLocks noChangeArrowheads="1"/>
            </p:cNvSpPr>
            <p:nvPr/>
          </p:nvSpPr>
          <p:spPr bwMode="auto">
            <a:xfrm>
              <a:off x="2400" y="244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</p:txBody>
        </p:sp>
        <p:sp>
          <p:nvSpPr>
            <p:cNvPr id="178259" name="Text Box 83"/>
            <p:cNvSpPr txBox="1">
              <a:spLocks noChangeArrowheads="1"/>
            </p:cNvSpPr>
            <p:nvPr/>
          </p:nvSpPr>
          <p:spPr bwMode="auto">
            <a:xfrm>
              <a:off x="1920" y="244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–</a:t>
              </a:r>
            </a:p>
          </p:txBody>
        </p:sp>
        <p:sp>
          <p:nvSpPr>
            <p:cNvPr id="178260" name="Text Box 84"/>
            <p:cNvSpPr txBox="1">
              <a:spLocks noChangeArrowheads="1"/>
            </p:cNvSpPr>
            <p:nvPr/>
          </p:nvSpPr>
          <p:spPr bwMode="auto">
            <a:xfrm>
              <a:off x="2112" y="235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6</a:t>
              </a:r>
              <a:r>
                <a:rPr lang="en-US" altLang="zh-CN" b="1" i="1"/>
                <a:t>I</a:t>
              </a:r>
              <a:endParaRPr lang="en-US" altLang="zh-CN" b="1"/>
            </a:p>
          </p:txBody>
        </p:sp>
        <p:sp>
          <p:nvSpPr>
            <p:cNvPr id="178261" name="AutoShape 85"/>
            <p:cNvSpPr>
              <a:spLocks noChangeArrowheads="1"/>
            </p:cNvSpPr>
            <p:nvPr/>
          </p:nvSpPr>
          <p:spPr bwMode="auto">
            <a:xfrm>
              <a:off x="2112" y="2592"/>
              <a:ext cx="336" cy="192"/>
            </a:xfrm>
            <a:prstGeom prst="diamond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262" name="Line 86"/>
            <p:cNvSpPr>
              <a:spLocks noChangeShapeType="1"/>
            </p:cNvSpPr>
            <p:nvPr/>
          </p:nvSpPr>
          <p:spPr bwMode="auto">
            <a:xfrm>
              <a:off x="672" y="268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263" name="Line 87"/>
            <p:cNvSpPr>
              <a:spLocks noChangeShapeType="1"/>
            </p:cNvSpPr>
            <p:nvPr/>
          </p:nvSpPr>
          <p:spPr bwMode="auto">
            <a:xfrm>
              <a:off x="1392" y="2688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264" name="Line 88"/>
            <p:cNvSpPr>
              <a:spLocks noChangeShapeType="1"/>
            </p:cNvSpPr>
            <p:nvPr/>
          </p:nvSpPr>
          <p:spPr bwMode="auto">
            <a:xfrm>
              <a:off x="672" y="3648"/>
              <a:ext cx="2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265" name="Oval 89"/>
            <p:cNvSpPr>
              <a:spLocks noChangeArrowheads="1"/>
            </p:cNvSpPr>
            <p:nvPr/>
          </p:nvSpPr>
          <p:spPr bwMode="auto">
            <a:xfrm>
              <a:off x="528" y="3024"/>
              <a:ext cx="295" cy="295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266" name="Line 90"/>
            <p:cNvSpPr>
              <a:spLocks noChangeShapeType="1"/>
            </p:cNvSpPr>
            <p:nvPr/>
          </p:nvSpPr>
          <p:spPr bwMode="auto">
            <a:xfrm flipV="1">
              <a:off x="672" y="2688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267" name="Rectangle 91"/>
            <p:cNvSpPr>
              <a:spLocks noChangeArrowheads="1"/>
            </p:cNvSpPr>
            <p:nvPr/>
          </p:nvSpPr>
          <p:spPr bwMode="auto">
            <a:xfrm rot="5400000">
              <a:off x="1572" y="3115"/>
              <a:ext cx="295" cy="113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268" name="Oval 92"/>
            <p:cNvSpPr>
              <a:spLocks noChangeArrowheads="1"/>
            </p:cNvSpPr>
            <p:nvPr/>
          </p:nvSpPr>
          <p:spPr bwMode="auto">
            <a:xfrm>
              <a:off x="2784" y="3600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269" name="Oval 93"/>
            <p:cNvSpPr>
              <a:spLocks noChangeArrowheads="1"/>
            </p:cNvSpPr>
            <p:nvPr/>
          </p:nvSpPr>
          <p:spPr bwMode="auto">
            <a:xfrm>
              <a:off x="2784" y="2640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62094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8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8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8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8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17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8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8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8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8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8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8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8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8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8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8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8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8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8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8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178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8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8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autoUpdateAnimBg="0"/>
      <p:bldP spid="178210" grpId="0" autoUpdateAnimBg="0"/>
      <p:bldP spid="178235" grpId="0" autoUpdateAnimBg="0"/>
      <p:bldP spid="178236" grpId="0" autoUpdateAnimBg="0"/>
      <p:bldP spid="178237" grpId="0" autoUpdateAnimBg="0"/>
      <p:bldP spid="178238" grpId="0" autoUpdateAnimBg="0"/>
      <p:bldP spid="17824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423111" y="176975"/>
            <a:ext cx="3276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） 求等效电阻</a:t>
            </a:r>
            <a:r>
              <a:rPr lang="en-US" altLang="zh-CN" sz="2000" b="1" i="1" dirty="0" err="1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en-US" altLang="zh-CN" sz="3600" b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36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1077913" y="812800"/>
            <a:ext cx="6642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方法</a:t>
            </a:r>
            <a:r>
              <a:rPr lang="en-US" altLang="zh-CN" b="1">
                <a:solidFill>
                  <a:srgbClr val="FF0000"/>
                </a:solidFill>
              </a:rPr>
              <a:t>1    </a:t>
            </a:r>
            <a:r>
              <a:rPr lang="zh-CN" altLang="en-US" b="1"/>
              <a:t>端口加压求流（内部独立电压源短路）  </a:t>
            </a:r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5829300" y="120015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/>
              <a:t>U</a:t>
            </a:r>
            <a:r>
              <a:rPr lang="en-US" altLang="zh-CN" b="1" baseline="-25000"/>
              <a:t>0</a:t>
            </a:r>
            <a:r>
              <a:rPr lang="en-US" altLang="zh-CN" b="1"/>
              <a:t>=6</a:t>
            </a:r>
            <a:r>
              <a:rPr lang="en-US" altLang="zh-CN" b="1" i="1"/>
              <a:t>I</a:t>
            </a:r>
            <a:r>
              <a:rPr lang="en-US" altLang="zh-CN" b="1"/>
              <a:t>+3</a:t>
            </a:r>
            <a:r>
              <a:rPr lang="en-US" altLang="zh-CN" b="1" i="1"/>
              <a:t>I</a:t>
            </a:r>
            <a:r>
              <a:rPr lang="en-US" altLang="zh-CN" b="1"/>
              <a:t>=9</a:t>
            </a:r>
            <a:r>
              <a:rPr lang="en-US" altLang="zh-CN" b="1" i="1"/>
              <a:t>I  </a:t>
            </a:r>
            <a:endParaRPr lang="en-US" altLang="zh-CN" b="1"/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5829300" y="17335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/>
              <a:t>I</a:t>
            </a:r>
            <a:r>
              <a:rPr lang="en-US" altLang="zh-CN" b="1"/>
              <a:t>=</a:t>
            </a:r>
            <a:r>
              <a:rPr lang="en-US" altLang="zh-CN" b="1" i="1"/>
              <a:t>I</a:t>
            </a:r>
            <a:r>
              <a:rPr lang="en-US" altLang="zh-CN" b="1" baseline="-25000"/>
              <a:t>0</a:t>
            </a:r>
            <a:r>
              <a:rPr lang="en-US" altLang="zh-CN" b="1">
                <a:sym typeface="Symbol" panose="05050102010706020507" pitchFamily="18" charset="2"/>
              </a:rPr>
              <a:t></a:t>
            </a:r>
            <a:r>
              <a:rPr lang="en-US" altLang="zh-CN" b="1"/>
              <a:t>6/(6+3)=(2/3)</a:t>
            </a:r>
            <a:r>
              <a:rPr lang="en-US" altLang="zh-CN" b="1" i="1"/>
              <a:t>I</a:t>
            </a:r>
            <a:r>
              <a:rPr lang="en-US" altLang="zh-CN" b="1" baseline="-25000"/>
              <a:t>0  </a:t>
            </a:r>
            <a:endParaRPr lang="en-US" altLang="zh-CN" b="1"/>
          </a:p>
        </p:txBody>
      </p:sp>
      <p:sp>
        <p:nvSpPr>
          <p:cNvPr id="179206" name="AutoShape 6"/>
          <p:cNvSpPr>
            <a:spLocks/>
          </p:cNvSpPr>
          <p:nvPr/>
        </p:nvSpPr>
        <p:spPr bwMode="auto">
          <a:xfrm>
            <a:off x="5676900" y="1352550"/>
            <a:ext cx="76200" cy="762000"/>
          </a:xfrm>
          <a:prstGeom prst="leftBrace">
            <a:avLst>
              <a:gd name="adj1" fmla="val 83333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07" name="AutoShape 7"/>
          <p:cNvSpPr>
            <a:spLocks noChangeArrowheads="1"/>
          </p:cNvSpPr>
          <p:nvPr/>
        </p:nvSpPr>
        <p:spPr bwMode="auto">
          <a:xfrm>
            <a:off x="5448300" y="249555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08" name="Text Box 8"/>
          <p:cNvSpPr txBox="1">
            <a:spLocks noChangeArrowheads="1"/>
          </p:cNvSpPr>
          <p:nvPr/>
        </p:nvSpPr>
        <p:spPr bwMode="auto">
          <a:xfrm>
            <a:off x="5753100" y="230505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/>
              <a:t>U</a:t>
            </a:r>
            <a:r>
              <a:rPr lang="en-US" altLang="zh-CN" b="1" baseline="-25000"/>
              <a:t>0</a:t>
            </a:r>
            <a:r>
              <a:rPr lang="en-US" altLang="zh-CN" b="1"/>
              <a:t> =9 </a:t>
            </a:r>
            <a:r>
              <a:rPr lang="en-US" altLang="zh-CN" b="1">
                <a:sym typeface="Symbol" panose="05050102010706020507" pitchFamily="18" charset="2"/>
              </a:rPr>
              <a:t></a:t>
            </a:r>
            <a:r>
              <a:rPr lang="en-US" altLang="zh-CN" b="1"/>
              <a:t> (2/3)</a:t>
            </a:r>
            <a:r>
              <a:rPr lang="en-US" altLang="zh-CN" b="1" i="1"/>
              <a:t>I</a:t>
            </a:r>
            <a:r>
              <a:rPr lang="en-US" altLang="zh-CN" b="1" baseline="-25000"/>
              <a:t>0</a:t>
            </a:r>
            <a:r>
              <a:rPr lang="en-US" altLang="zh-CN" b="1"/>
              <a:t>=6</a:t>
            </a:r>
            <a:r>
              <a:rPr lang="en-US" altLang="zh-CN" b="1" i="1"/>
              <a:t>I</a:t>
            </a:r>
            <a:r>
              <a:rPr lang="en-US" altLang="zh-CN" b="1" baseline="-25000"/>
              <a:t>0  </a:t>
            </a:r>
          </a:p>
        </p:txBody>
      </p:sp>
      <p:sp>
        <p:nvSpPr>
          <p:cNvPr id="179209" name="AutoShape 9"/>
          <p:cNvSpPr>
            <a:spLocks noChangeArrowheads="1"/>
          </p:cNvSpPr>
          <p:nvPr/>
        </p:nvSpPr>
        <p:spPr bwMode="auto">
          <a:xfrm>
            <a:off x="5448300" y="302895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10" name="Text Box 10"/>
          <p:cNvSpPr txBox="1">
            <a:spLocks noChangeArrowheads="1"/>
          </p:cNvSpPr>
          <p:nvPr/>
        </p:nvSpPr>
        <p:spPr bwMode="auto">
          <a:xfrm>
            <a:off x="5791200" y="283845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/>
              <a:t>R</a:t>
            </a:r>
            <a:r>
              <a:rPr lang="en-US" altLang="zh-CN" sz="3200" b="1" baseline="-25000"/>
              <a:t>i</a:t>
            </a:r>
            <a:r>
              <a:rPr lang="en-US" altLang="zh-CN" b="1"/>
              <a:t> = </a:t>
            </a:r>
            <a:r>
              <a:rPr lang="en-US" altLang="zh-CN" b="1" i="1"/>
              <a:t>U</a:t>
            </a:r>
            <a:r>
              <a:rPr lang="en-US" altLang="zh-CN" b="1" baseline="-25000"/>
              <a:t>0</a:t>
            </a:r>
            <a:r>
              <a:rPr lang="en-US" altLang="zh-CN" b="1"/>
              <a:t> /</a:t>
            </a:r>
            <a:r>
              <a:rPr lang="en-US" altLang="zh-CN" b="1" i="1"/>
              <a:t>I</a:t>
            </a:r>
            <a:r>
              <a:rPr lang="en-US" altLang="zh-CN" b="1" baseline="-25000"/>
              <a:t>0</a:t>
            </a:r>
            <a:r>
              <a:rPr lang="en-US" altLang="zh-CN" b="1"/>
              <a:t>=6 </a:t>
            </a:r>
            <a:r>
              <a:rPr lang="en-US" altLang="zh-CN" b="1">
                <a:sym typeface="Symbol" panose="05050102010706020507" pitchFamily="18" charset="2"/>
              </a:rPr>
              <a:t>  </a:t>
            </a:r>
          </a:p>
        </p:txBody>
      </p:sp>
      <p:grpSp>
        <p:nvGrpSpPr>
          <p:cNvPr id="179211" name="Group 11"/>
          <p:cNvGrpSpPr>
            <a:grpSpLocks/>
          </p:cNvGrpSpPr>
          <p:nvPr/>
        </p:nvGrpSpPr>
        <p:grpSpPr bwMode="auto">
          <a:xfrm>
            <a:off x="990600" y="1200150"/>
            <a:ext cx="4114800" cy="2362200"/>
            <a:chOff x="624" y="816"/>
            <a:chExt cx="2592" cy="1488"/>
          </a:xfrm>
        </p:grpSpPr>
        <p:sp>
          <p:nvSpPr>
            <p:cNvPr id="179212" name="Line 12"/>
            <p:cNvSpPr>
              <a:spLocks noChangeShapeType="1"/>
            </p:cNvSpPr>
            <p:nvPr/>
          </p:nvSpPr>
          <p:spPr bwMode="auto">
            <a:xfrm>
              <a:off x="1680" y="1200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13" name="Text Box 13"/>
            <p:cNvSpPr txBox="1">
              <a:spLocks noChangeArrowheads="1"/>
            </p:cNvSpPr>
            <p:nvPr/>
          </p:nvSpPr>
          <p:spPr bwMode="auto">
            <a:xfrm>
              <a:off x="1248" y="153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3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79214" name="Rectangle 14"/>
            <p:cNvSpPr>
              <a:spLocks noChangeArrowheads="1"/>
            </p:cNvSpPr>
            <p:nvPr/>
          </p:nvSpPr>
          <p:spPr bwMode="auto">
            <a:xfrm>
              <a:off x="1056" y="1135"/>
              <a:ext cx="295" cy="113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15" name="Text Box 15"/>
            <p:cNvSpPr txBox="1">
              <a:spLocks noChangeArrowheads="1"/>
            </p:cNvSpPr>
            <p:nvPr/>
          </p:nvSpPr>
          <p:spPr bwMode="auto">
            <a:xfrm>
              <a:off x="1008" y="86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6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79216" name="Line 16"/>
            <p:cNvSpPr>
              <a:spLocks noChangeShapeType="1"/>
            </p:cNvSpPr>
            <p:nvPr/>
          </p:nvSpPr>
          <p:spPr bwMode="auto">
            <a:xfrm>
              <a:off x="1824" y="1296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17" name="Text Box 17"/>
            <p:cNvSpPr txBox="1">
              <a:spLocks noChangeArrowheads="1"/>
            </p:cNvSpPr>
            <p:nvPr/>
          </p:nvSpPr>
          <p:spPr bwMode="auto">
            <a:xfrm>
              <a:off x="1824" y="134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I</a:t>
              </a:r>
              <a:endParaRPr lang="en-US" altLang="zh-CN" b="1"/>
            </a:p>
          </p:txBody>
        </p:sp>
        <p:sp>
          <p:nvSpPr>
            <p:cNvPr id="179218" name="Text Box 18"/>
            <p:cNvSpPr txBox="1">
              <a:spLocks noChangeArrowheads="1"/>
            </p:cNvSpPr>
            <p:nvPr/>
          </p:nvSpPr>
          <p:spPr bwMode="auto">
            <a:xfrm>
              <a:off x="2736" y="124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</p:txBody>
        </p:sp>
        <p:sp>
          <p:nvSpPr>
            <p:cNvPr id="179219" name="Text Box 1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–</a:t>
              </a:r>
            </a:p>
          </p:txBody>
        </p:sp>
        <p:sp>
          <p:nvSpPr>
            <p:cNvPr id="179220" name="Text Box 20"/>
            <p:cNvSpPr txBox="1">
              <a:spLocks noChangeArrowheads="1"/>
            </p:cNvSpPr>
            <p:nvPr/>
          </p:nvSpPr>
          <p:spPr bwMode="auto">
            <a:xfrm>
              <a:off x="2832" y="15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U</a:t>
              </a:r>
              <a:r>
                <a:rPr lang="en-US" altLang="zh-CN" b="1" baseline="-25000"/>
                <a:t>0</a:t>
              </a:r>
              <a:endParaRPr lang="en-US" altLang="zh-CN" b="1"/>
            </a:p>
          </p:txBody>
        </p:sp>
        <p:sp>
          <p:nvSpPr>
            <p:cNvPr id="179221" name="Text Box 21"/>
            <p:cNvSpPr txBox="1">
              <a:spLocks noChangeArrowheads="1"/>
            </p:cNvSpPr>
            <p:nvPr/>
          </p:nvSpPr>
          <p:spPr bwMode="auto">
            <a:xfrm>
              <a:off x="2832" y="105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</a:rPr>
                <a:t>a</a:t>
              </a:r>
              <a:endParaRPr lang="en-US" altLang="zh-CN" b="1"/>
            </a:p>
          </p:txBody>
        </p:sp>
        <p:sp>
          <p:nvSpPr>
            <p:cNvPr id="179222" name="Text Box 22"/>
            <p:cNvSpPr txBox="1">
              <a:spLocks noChangeArrowheads="1"/>
            </p:cNvSpPr>
            <p:nvPr/>
          </p:nvSpPr>
          <p:spPr bwMode="auto">
            <a:xfrm>
              <a:off x="2832" y="201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</a:rPr>
                <a:t>b</a:t>
              </a:r>
              <a:endParaRPr lang="en-US" altLang="zh-CN" b="1"/>
            </a:p>
          </p:txBody>
        </p:sp>
        <p:sp>
          <p:nvSpPr>
            <p:cNvPr id="179223" name="Line 23"/>
            <p:cNvSpPr>
              <a:spLocks noChangeShapeType="1"/>
            </p:cNvSpPr>
            <p:nvPr/>
          </p:nvSpPr>
          <p:spPr bwMode="auto">
            <a:xfrm>
              <a:off x="1968" y="120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24" name="Text Box 24"/>
            <p:cNvSpPr txBox="1">
              <a:spLocks noChangeArrowheads="1"/>
            </p:cNvSpPr>
            <p:nvPr/>
          </p:nvSpPr>
          <p:spPr bwMode="auto">
            <a:xfrm>
              <a:off x="2256" y="96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</p:txBody>
        </p:sp>
        <p:sp>
          <p:nvSpPr>
            <p:cNvPr id="179225" name="Text Box 25"/>
            <p:cNvSpPr txBox="1">
              <a:spLocks noChangeArrowheads="1"/>
            </p:cNvSpPr>
            <p:nvPr/>
          </p:nvSpPr>
          <p:spPr bwMode="auto">
            <a:xfrm>
              <a:off x="1776" y="9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–</a:t>
              </a:r>
            </a:p>
          </p:txBody>
        </p:sp>
        <p:sp>
          <p:nvSpPr>
            <p:cNvPr id="179226" name="Text Box 26"/>
            <p:cNvSpPr txBox="1">
              <a:spLocks noChangeArrowheads="1"/>
            </p:cNvSpPr>
            <p:nvPr/>
          </p:nvSpPr>
          <p:spPr bwMode="auto">
            <a:xfrm>
              <a:off x="1968" y="86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6</a:t>
              </a:r>
              <a:r>
                <a:rPr lang="en-US" altLang="zh-CN" b="1" i="1"/>
                <a:t>I</a:t>
              </a:r>
              <a:endParaRPr lang="en-US" altLang="zh-CN" b="1"/>
            </a:p>
          </p:txBody>
        </p:sp>
        <p:sp>
          <p:nvSpPr>
            <p:cNvPr id="179227" name="AutoShape 27"/>
            <p:cNvSpPr>
              <a:spLocks noChangeArrowheads="1"/>
            </p:cNvSpPr>
            <p:nvPr/>
          </p:nvSpPr>
          <p:spPr bwMode="auto">
            <a:xfrm>
              <a:off x="1968" y="1104"/>
              <a:ext cx="336" cy="192"/>
            </a:xfrm>
            <a:prstGeom prst="diamond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28" name="Line 28"/>
            <p:cNvSpPr>
              <a:spLocks noChangeShapeType="1"/>
            </p:cNvSpPr>
            <p:nvPr/>
          </p:nvSpPr>
          <p:spPr bwMode="auto">
            <a:xfrm>
              <a:off x="624" y="1200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29" name="Line 29"/>
            <p:cNvSpPr>
              <a:spLocks noChangeShapeType="1"/>
            </p:cNvSpPr>
            <p:nvPr/>
          </p:nvSpPr>
          <p:spPr bwMode="auto">
            <a:xfrm>
              <a:off x="1344" y="1200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30" name="Line 30"/>
            <p:cNvSpPr>
              <a:spLocks noChangeShapeType="1"/>
            </p:cNvSpPr>
            <p:nvPr/>
          </p:nvSpPr>
          <p:spPr bwMode="auto">
            <a:xfrm>
              <a:off x="624" y="2160"/>
              <a:ext cx="2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31" name="Line 31"/>
            <p:cNvSpPr>
              <a:spLocks noChangeShapeType="1"/>
            </p:cNvSpPr>
            <p:nvPr/>
          </p:nvSpPr>
          <p:spPr bwMode="auto">
            <a:xfrm flipV="1">
              <a:off x="624" y="1200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32" name="Rectangle 32"/>
            <p:cNvSpPr>
              <a:spLocks noChangeArrowheads="1"/>
            </p:cNvSpPr>
            <p:nvPr/>
          </p:nvSpPr>
          <p:spPr bwMode="auto">
            <a:xfrm rot="5400000">
              <a:off x="1524" y="1627"/>
              <a:ext cx="295" cy="113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33" name="Line 33"/>
            <p:cNvSpPr>
              <a:spLocks noChangeShapeType="1"/>
            </p:cNvSpPr>
            <p:nvPr/>
          </p:nvSpPr>
          <p:spPr bwMode="auto">
            <a:xfrm>
              <a:off x="2736" y="182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34" name="Line 34"/>
            <p:cNvSpPr>
              <a:spLocks noChangeShapeType="1"/>
            </p:cNvSpPr>
            <p:nvPr/>
          </p:nvSpPr>
          <p:spPr bwMode="auto">
            <a:xfrm>
              <a:off x="2736" y="1200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35" name="Oval 35"/>
            <p:cNvSpPr>
              <a:spLocks noChangeArrowheads="1"/>
            </p:cNvSpPr>
            <p:nvPr/>
          </p:nvSpPr>
          <p:spPr bwMode="auto">
            <a:xfrm>
              <a:off x="2585" y="1536"/>
              <a:ext cx="295" cy="295"/>
            </a:xfrm>
            <a:prstGeom prst="ellipse">
              <a:avLst/>
            </a:prstGeom>
            <a:solidFill>
              <a:srgbClr val="66FFFF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36" name="Line 36"/>
            <p:cNvSpPr>
              <a:spLocks noChangeShapeType="1"/>
            </p:cNvSpPr>
            <p:nvPr/>
          </p:nvSpPr>
          <p:spPr bwMode="auto">
            <a:xfrm>
              <a:off x="2736" y="153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37" name="Line 37"/>
            <p:cNvSpPr>
              <a:spLocks noChangeShapeType="1"/>
            </p:cNvSpPr>
            <p:nvPr/>
          </p:nvSpPr>
          <p:spPr bwMode="auto">
            <a:xfrm flipH="1">
              <a:off x="2496" y="11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38" name="Text Box 38"/>
            <p:cNvSpPr txBox="1">
              <a:spLocks noChangeArrowheads="1"/>
            </p:cNvSpPr>
            <p:nvPr/>
          </p:nvSpPr>
          <p:spPr bwMode="auto">
            <a:xfrm>
              <a:off x="2544" y="81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I</a:t>
              </a:r>
              <a:r>
                <a:rPr lang="en-US" altLang="zh-CN" b="1" baseline="-25000"/>
                <a:t>0</a:t>
              </a:r>
              <a:endParaRPr lang="en-US" altLang="zh-CN" b="1"/>
            </a:p>
          </p:txBody>
        </p:sp>
      </p:grpSp>
      <p:sp>
        <p:nvSpPr>
          <p:cNvPr id="179239" name="Text Box 39"/>
          <p:cNvSpPr txBox="1">
            <a:spLocks noChangeArrowheads="1"/>
          </p:cNvSpPr>
          <p:nvPr/>
        </p:nvSpPr>
        <p:spPr bwMode="auto">
          <a:xfrm>
            <a:off x="1066800" y="371475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方法</a:t>
            </a:r>
            <a:r>
              <a:rPr lang="en-US" altLang="zh-CN" b="1">
                <a:solidFill>
                  <a:srgbClr val="FF0000"/>
                </a:solidFill>
              </a:rPr>
              <a:t>2    </a:t>
            </a:r>
            <a:r>
              <a:rPr lang="zh-CN" altLang="en-US" b="1"/>
              <a:t>开路电压、短路电流   </a:t>
            </a:r>
          </a:p>
        </p:txBody>
      </p:sp>
      <p:sp>
        <p:nvSpPr>
          <p:cNvPr id="179240" name="Text Box 40"/>
          <p:cNvSpPr txBox="1">
            <a:spLocks noChangeArrowheads="1"/>
          </p:cNvSpPr>
          <p:nvPr/>
        </p:nvSpPr>
        <p:spPr bwMode="auto">
          <a:xfrm>
            <a:off x="5410200" y="3790950"/>
            <a:ext cx="190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（</a:t>
            </a:r>
            <a:r>
              <a:rPr lang="en-US" altLang="zh-CN" b="1" i="1"/>
              <a:t>U</a:t>
            </a:r>
            <a:r>
              <a:rPr lang="en-US" altLang="zh-CN" sz="3200" b="1" baseline="-25000"/>
              <a:t>oc</a:t>
            </a:r>
            <a:r>
              <a:rPr lang="en-US" altLang="zh-CN" b="1"/>
              <a:t>=9V</a:t>
            </a:r>
            <a:r>
              <a:rPr lang="zh-CN" altLang="en-US" b="1"/>
              <a:t>）  </a:t>
            </a:r>
          </a:p>
        </p:txBody>
      </p:sp>
      <p:sp>
        <p:nvSpPr>
          <p:cNvPr id="179241" name="Text Box 41"/>
          <p:cNvSpPr txBox="1">
            <a:spLocks noChangeArrowheads="1"/>
          </p:cNvSpPr>
          <p:nvPr/>
        </p:nvSpPr>
        <p:spPr bwMode="auto">
          <a:xfrm>
            <a:off x="5410200" y="432435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6 </a:t>
            </a:r>
            <a:r>
              <a:rPr lang="en-US" altLang="zh-CN" b="1" i="1"/>
              <a:t>I</a:t>
            </a:r>
            <a:r>
              <a:rPr lang="en-US" altLang="zh-CN" b="1" baseline="-25000"/>
              <a:t>1</a:t>
            </a:r>
            <a:r>
              <a:rPr lang="en-US" altLang="zh-CN" b="1"/>
              <a:t> +3</a:t>
            </a:r>
            <a:r>
              <a:rPr lang="en-US" altLang="zh-CN" b="1" i="1"/>
              <a:t>I</a:t>
            </a:r>
            <a:r>
              <a:rPr lang="en-US" altLang="zh-CN" b="1"/>
              <a:t>=9  </a:t>
            </a:r>
          </a:p>
        </p:txBody>
      </p:sp>
      <p:sp>
        <p:nvSpPr>
          <p:cNvPr id="179242" name="Text Box 42"/>
          <p:cNvSpPr txBox="1">
            <a:spLocks noChangeArrowheads="1"/>
          </p:cNvSpPr>
          <p:nvPr/>
        </p:nvSpPr>
        <p:spPr bwMode="auto">
          <a:xfrm>
            <a:off x="5410200" y="4857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/>
              <a:t>I</a:t>
            </a:r>
            <a:r>
              <a:rPr lang="en-US" altLang="zh-CN" b="1"/>
              <a:t>=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b="1"/>
              <a:t>6</a:t>
            </a:r>
            <a:r>
              <a:rPr lang="en-US" altLang="zh-CN" b="1" i="1"/>
              <a:t>I</a:t>
            </a:r>
            <a:r>
              <a:rPr lang="en-US" altLang="zh-CN" b="1"/>
              <a:t>/3=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b="1"/>
              <a:t>2</a:t>
            </a:r>
            <a:r>
              <a:rPr lang="en-US" altLang="zh-CN" b="1" i="1"/>
              <a:t>I  </a:t>
            </a:r>
            <a:endParaRPr lang="en-US" altLang="zh-CN" b="1"/>
          </a:p>
        </p:txBody>
      </p:sp>
      <p:sp>
        <p:nvSpPr>
          <p:cNvPr id="179243" name="Text Box 43"/>
          <p:cNvSpPr txBox="1">
            <a:spLocks noChangeArrowheads="1"/>
          </p:cNvSpPr>
          <p:nvPr/>
        </p:nvSpPr>
        <p:spPr bwMode="auto">
          <a:xfrm>
            <a:off x="7848600" y="485775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/>
              <a:t>I</a:t>
            </a:r>
            <a:r>
              <a:rPr lang="en-US" altLang="zh-CN" b="1"/>
              <a:t>=0  </a:t>
            </a:r>
          </a:p>
        </p:txBody>
      </p:sp>
      <p:sp>
        <p:nvSpPr>
          <p:cNvPr id="179244" name="AutoShape 44"/>
          <p:cNvSpPr>
            <a:spLocks noChangeArrowheads="1"/>
          </p:cNvSpPr>
          <p:nvPr/>
        </p:nvSpPr>
        <p:spPr bwMode="auto">
          <a:xfrm>
            <a:off x="7315200" y="501015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45" name="Text Box 45"/>
          <p:cNvSpPr txBox="1">
            <a:spLocks noChangeArrowheads="1"/>
          </p:cNvSpPr>
          <p:nvPr/>
        </p:nvSpPr>
        <p:spPr bwMode="auto">
          <a:xfrm>
            <a:off x="5410200" y="531495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/>
              <a:t>I</a:t>
            </a:r>
            <a:r>
              <a:rPr lang="en-US" altLang="zh-CN" b="1" baseline="-25000"/>
              <a:t>sc</a:t>
            </a:r>
            <a:r>
              <a:rPr lang="en-US" altLang="zh-CN" b="1"/>
              <a:t>=</a:t>
            </a:r>
            <a:r>
              <a:rPr lang="en-US" altLang="zh-CN" b="1" i="1"/>
              <a:t>I</a:t>
            </a:r>
            <a:r>
              <a:rPr lang="en-US" altLang="zh-CN" sz="1400" b="1"/>
              <a:t>1</a:t>
            </a:r>
            <a:r>
              <a:rPr lang="en-US" altLang="zh-CN" b="1"/>
              <a:t>=9/6=1.5</a:t>
            </a:r>
            <a:r>
              <a:rPr lang="en-US" altLang="zh-CN" sz="2000" b="1"/>
              <a:t>A  </a:t>
            </a:r>
            <a:endParaRPr lang="en-US" altLang="zh-CN" b="1" baseline="-25000"/>
          </a:p>
        </p:txBody>
      </p:sp>
      <p:sp>
        <p:nvSpPr>
          <p:cNvPr id="179246" name="Text Box 46"/>
          <p:cNvSpPr txBox="1">
            <a:spLocks noChangeArrowheads="1"/>
          </p:cNvSpPr>
          <p:nvPr/>
        </p:nvSpPr>
        <p:spPr bwMode="auto">
          <a:xfrm>
            <a:off x="5029200" y="569595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/>
              <a:t>R</a:t>
            </a:r>
            <a:r>
              <a:rPr lang="en-US" altLang="zh-CN" sz="3200" b="1" baseline="-25000"/>
              <a:t>i</a:t>
            </a:r>
            <a:r>
              <a:rPr lang="en-US" altLang="zh-CN" b="1"/>
              <a:t> = </a:t>
            </a:r>
            <a:r>
              <a:rPr lang="en-US" altLang="zh-CN" b="1" i="1"/>
              <a:t>U</a:t>
            </a:r>
            <a:r>
              <a:rPr lang="en-US" altLang="zh-CN" sz="3200" b="1" baseline="-25000"/>
              <a:t>oc</a:t>
            </a:r>
            <a:r>
              <a:rPr lang="en-US" altLang="zh-CN" b="1"/>
              <a:t> / </a:t>
            </a:r>
            <a:r>
              <a:rPr lang="en-US" altLang="zh-CN" b="1" i="1"/>
              <a:t>I</a:t>
            </a:r>
            <a:r>
              <a:rPr lang="en-US" altLang="zh-CN" b="1" baseline="-25000"/>
              <a:t>sc</a:t>
            </a:r>
            <a:r>
              <a:rPr lang="en-US" altLang="zh-CN" b="1"/>
              <a:t> =9/1.5=6 </a:t>
            </a:r>
            <a:r>
              <a:rPr lang="en-US" altLang="zh-CN" b="1">
                <a:sym typeface="Symbol" panose="05050102010706020507" pitchFamily="18" charset="2"/>
              </a:rPr>
              <a:t>  </a:t>
            </a:r>
          </a:p>
        </p:txBody>
      </p:sp>
      <p:grpSp>
        <p:nvGrpSpPr>
          <p:cNvPr id="179247" name="Group 47"/>
          <p:cNvGrpSpPr>
            <a:grpSpLocks/>
          </p:cNvGrpSpPr>
          <p:nvPr/>
        </p:nvGrpSpPr>
        <p:grpSpPr bwMode="auto">
          <a:xfrm>
            <a:off x="457200" y="4152900"/>
            <a:ext cx="4724400" cy="2514600"/>
            <a:chOff x="288" y="2616"/>
            <a:chExt cx="2976" cy="1584"/>
          </a:xfrm>
        </p:grpSpPr>
        <p:sp>
          <p:nvSpPr>
            <p:cNvPr id="179248" name="Line 48"/>
            <p:cNvSpPr>
              <a:spLocks noChangeShapeType="1"/>
            </p:cNvSpPr>
            <p:nvPr/>
          </p:nvSpPr>
          <p:spPr bwMode="auto">
            <a:xfrm>
              <a:off x="1728" y="2952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49" name="Text Box 49"/>
            <p:cNvSpPr txBox="1">
              <a:spLocks noChangeArrowheads="1"/>
            </p:cNvSpPr>
            <p:nvPr/>
          </p:nvSpPr>
          <p:spPr bwMode="auto">
            <a:xfrm>
              <a:off x="1296" y="3288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3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79250" name="Rectangle 50"/>
            <p:cNvSpPr>
              <a:spLocks noChangeArrowheads="1"/>
            </p:cNvSpPr>
            <p:nvPr/>
          </p:nvSpPr>
          <p:spPr bwMode="auto">
            <a:xfrm>
              <a:off x="1104" y="2887"/>
              <a:ext cx="295" cy="113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51" name="Text Box 51"/>
            <p:cNvSpPr txBox="1">
              <a:spLocks noChangeArrowheads="1"/>
            </p:cNvSpPr>
            <p:nvPr/>
          </p:nvSpPr>
          <p:spPr bwMode="auto">
            <a:xfrm>
              <a:off x="1056" y="261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6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79252" name="Line 52"/>
            <p:cNvSpPr>
              <a:spLocks noChangeShapeType="1"/>
            </p:cNvSpPr>
            <p:nvPr/>
          </p:nvSpPr>
          <p:spPr bwMode="auto">
            <a:xfrm>
              <a:off x="1872" y="3048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53" name="Text Box 53"/>
            <p:cNvSpPr txBox="1">
              <a:spLocks noChangeArrowheads="1"/>
            </p:cNvSpPr>
            <p:nvPr/>
          </p:nvSpPr>
          <p:spPr bwMode="auto">
            <a:xfrm>
              <a:off x="1872" y="309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I</a:t>
              </a:r>
              <a:endParaRPr lang="en-US" altLang="zh-CN" b="1"/>
            </a:p>
          </p:txBody>
        </p:sp>
        <p:sp>
          <p:nvSpPr>
            <p:cNvPr id="179254" name="Text Box 54"/>
            <p:cNvSpPr txBox="1">
              <a:spLocks noChangeArrowheads="1"/>
            </p:cNvSpPr>
            <p:nvPr/>
          </p:nvSpPr>
          <p:spPr bwMode="auto">
            <a:xfrm>
              <a:off x="672" y="3000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</p:txBody>
        </p:sp>
        <p:sp>
          <p:nvSpPr>
            <p:cNvPr id="179255" name="Text Box 55"/>
            <p:cNvSpPr txBox="1">
              <a:spLocks noChangeArrowheads="1"/>
            </p:cNvSpPr>
            <p:nvPr/>
          </p:nvSpPr>
          <p:spPr bwMode="auto">
            <a:xfrm>
              <a:off x="672" y="352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–</a:t>
              </a:r>
            </a:p>
          </p:txBody>
        </p:sp>
        <p:sp>
          <p:nvSpPr>
            <p:cNvPr id="179256" name="Text Box 56"/>
            <p:cNvSpPr txBox="1">
              <a:spLocks noChangeArrowheads="1"/>
            </p:cNvSpPr>
            <p:nvPr/>
          </p:nvSpPr>
          <p:spPr bwMode="auto">
            <a:xfrm>
              <a:off x="816" y="328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9V</a:t>
              </a:r>
            </a:p>
          </p:txBody>
        </p:sp>
        <p:sp>
          <p:nvSpPr>
            <p:cNvPr id="179257" name="Text Box 57"/>
            <p:cNvSpPr txBox="1">
              <a:spLocks noChangeArrowheads="1"/>
            </p:cNvSpPr>
            <p:nvPr/>
          </p:nvSpPr>
          <p:spPr bwMode="auto">
            <a:xfrm>
              <a:off x="2880" y="314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I</a:t>
              </a:r>
              <a:r>
                <a:rPr lang="en-US" altLang="zh-CN" b="1" baseline="-25000"/>
                <a:t>sc</a:t>
              </a:r>
              <a:endParaRPr lang="en-US" altLang="zh-CN" b="1"/>
            </a:p>
          </p:txBody>
        </p:sp>
        <p:sp>
          <p:nvSpPr>
            <p:cNvPr id="179258" name="Text Box 58"/>
            <p:cNvSpPr txBox="1">
              <a:spLocks noChangeArrowheads="1"/>
            </p:cNvSpPr>
            <p:nvPr/>
          </p:nvSpPr>
          <p:spPr bwMode="auto">
            <a:xfrm>
              <a:off x="2688" y="26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</a:rPr>
                <a:t>a</a:t>
              </a:r>
              <a:endParaRPr lang="en-US" altLang="zh-CN" b="1"/>
            </a:p>
          </p:txBody>
        </p:sp>
        <p:sp>
          <p:nvSpPr>
            <p:cNvPr id="179259" name="Text Box 59"/>
            <p:cNvSpPr txBox="1">
              <a:spLocks noChangeArrowheads="1"/>
            </p:cNvSpPr>
            <p:nvPr/>
          </p:nvSpPr>
          <p:spPr bwMode="auto">
            <a:xfrm>
              <a:off x="2688" y="391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</a:rPr>
                <a:t>b</a:t>
              </a:r>
              <a:endParaRPr lang="en-US" altLang="zh-CN" b="1"/>
            </a:p>
          </p:txBody>
        </p:sp>
        <p:sp>
          <p:nvSpPr>
            <p:cNvPr id="179260" name="Line 60"/>
            <p:cNvSpPr>
              <a:spLocks noChangeShapeType="1"/>
            </p:cNvSpPr>
            <p:nvPr/>
          </p:nvSpPr>
          <p:spPr bwMode="auto">
            <a:xfrm>
              <a:off x="2112" y="295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61" name="Text Box 61"/>
            <p:cNvSpPr txBox="1">
              <a:spLocks noChangeArrowheads="1"/>
            </p:cNvSpPr>
            <p:nvPr/>
          </p:nvSpPr>
          <p:spPr bwMode="auto">
            <a:xfrm>
              <a:off x="2400" y="271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</p:txBody>
        </p:sp>
        <p:sp>
          <p:nvSpPr>
            <p:cNvPr id="179262" name="Text Box 62"/>
            <p:cNvSpPr txBox="1">
              <a:spLocks noChangeArrowheads="1"/>
            </p:cNvSpPr>
            <p:nvPr/>
          </p:nvSpPr>
          <p:spPr bwMode="auto">
            <a:xfrm>
              <a:off x="1920" y="27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–</a:t>
              </a:r>
            </a:p>
          </p:txBody>
        </p:sp>
        <p:sp>
          <p:nvSpPr>
            <p:cNvPr id="179263" name="Text Box 63"/>
            <p:cNvSpPr txBox="1">
              <a:spLocks noChangeArrowheads="1"/>
            </p:cNvSpPr>
            <p:nvPr/>
          </p:nvSpPr>
          <p:spPr bwMode="auto">
            <a:xfrm>
              <a:off x="2112" y="261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6</a:t>
              </a:r>
              <a:r>
                <a:rPr lang="en-US" altLang="zh-CN" b="1" i="1"/>
                <a:t>I</a:t>
              </a:r>
              <a:endParaRPr lang="en-US" altLang="zh-CN" b="1"/>
            </a:p>
          </p:txBody>
        </p:sp>
        <p:sp>
          <p:nvSpPr>
            <p:cNvPr id="179264" name="AutoShape 64"/>
            <p:cNvSpPr>
              <a:spLocks noChangeArrowheads="1"/>
            </p:cNvSpPr>
            <p:nvPr/>
          </p:nvSpPr>
          <p:spPr bwMode="auto">
            <a:xfrm>
              <a:off x="2112" y="2856"/>
              <a:ext cx="336" cy="192"/>
            </a:xfrm>
            <a:prstGeom prst="diamond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65" name="Line 65"/>
            <p:cNvSpPr>
              <a:spLocks noChangeShapeType="1"/>
            </p:cNvSpPr>
            <p:nvPr/>
          </p:nvSpPr>
          <p:spPr bwMode="auto">
            <a:xfrm>
              <a:off x="672" y="295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66" name="Line 66"/>
            <p:cNvSpPr>
              <a:spLocks noChangeShapeType="1"/>
            </p:cNvSpPr>
            <p:nvPr/>
          </p:nvSpPr>
          <p:spPr bwMode="auto">
            <a:xfrm>
              <a:off x="1392" y="2952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67" name="Line 67"/>
            <p:cNvSpPr>
              <a:spLocks noChangeShapeType="1"/>
            </p:cNvSpPr>
            <p:nvPr/>
          </p:nvSpPr>
          <p:spPr bwMode="auto">
            <a:xfrm>
              <a:off x="672" y="3912"/>
              <a:ext cx="2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68" name="Oval 68"/>
            <p:cNvSpPr>
              <a:spLocks noChangeArrowheads="1"/>
            </p:cNvSpPr>
            <p:nvPr/>
          </p:nvSpPr>
          <p:spPr bwMode="auto">
            <a:xfrm>
              <a:off x="528" y="3288"/>
              <a:ext cx="295" cy="295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69" name="Line 69"/>
            <p:cNvSpPr>
              <a:spLocks noChangeShapeType="1"/>
            </p:cNvSpPr>
            <p:nvPr/>
          </p:nvSpPr>
          <p:spPr bwMode="auto">
            <a:xfrm flipV="1">
              <a:off x="672" y="2952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70" name="Rectangle 70"/>
            <p:cNvSpPr>
              <a:spLocks noChangeArrowheads="1"/>
            </p:cNvSpPr>
            <p:nvPr/>
          </p:nvSpPr>
          <p:spPr bwMode="auto">
            <a:xfrm rot="5400000">
              <a:off x="1572" y="3379"/>
              <a:ext cx="295" cy="113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71" name="Line 71"/>
            <p:cNvSpPr>
              <a:spLocks noChangeShapeType="1"/>
            </p:cNvSpPr>
            <p:nvPr/>
          </p:nvSpPr>
          <p:spPr bwMode="auto">
            <a:xfrm>
              <a:off x="2784" y="2952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72" name="Line 72"/>
            <p:cNvSpPr>
              <a:spLocks noChangeShapeType="1"/>
            </p:cNvSpPr>
            <p:nvPr/>
          </p:nvSpPr>
          <p:spPr bwMode="auto">
            <a:xfrm>
              <a:off x="2880" y="309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73" name="Line 73"/>
            <p:cNvSpPr>
              <a:spLocks noChangeShapeType="1"/>
            </p:cNvSpPr>
            <p:nvPr/>
          </p:nvSpPr>
          <p:spPr bwMode="auto">
            <a:xfrm flipV="1">
              <a:off x="528" y="2904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74" name="Text Box 74"/>
            <p:cNvSpPr txBox="1">
              <a:spLocks noChangeArrowheads="1"/>
            </p:cNvSpPr>
            <p:nvPr/>
          </p:nvSpPr>
          <p:spPr bwMode="auto">
            <a:xfrm>
              <a:off x="288" y="290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I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</p:grpSp>
    </p:spTree>
    <p:extLst>
      <p:ext uri="{BB962C8B-B14F-4D97-AF65-F5344CB8AC3E}">
        <p14:creationId xmlns:p14="http://schemas.microsoft.com/office/powerpoint/2010/main" val="20137292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7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4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37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7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7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9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9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9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9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7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9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9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17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9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79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17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17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autoUpdateAnimBg="0"/>
      <p:bldP spid="179204" grpId="0" autoUpdateAnimBg="0"/>
      <p:bldP spid="179205" grpId="0" autoUpdateAnimBg="0"/>
      <p:bldP spid="179208" grpId="0" autoUpdateAnimBg="0"/>
      <p:bldP spid="179210" grpId="0" autoUpdateAnimBg="0"/>
      <p:bldP spid="179239" grpId="0" autoUpdateAnimBg="0"/>
      <p:bldP spid="179240" grpId="0" autoUpdateAnimBg="0"/>
      <p:bldP spid="179241" grpId="0" autoUpdateAnimBg="0"/>
      <p:bldP spid="179242" grpId="0" autoUpdateAnimBg="0"/>
      <p:bldP spid="179243" grpId="0" autoUpdateAnimBg="0"/>
      <p:bldP spid="179245" grpId="0" autoUpdateAnimBg="0"/>
      <p:bldP spid="17924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395288" y="257175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（</a:t>
            </a:r>
            <a:r>
              <a:rPr lang="en-US" altLang="zh-CN" b="1"/>
              <a:t>3</a:t>
            </a:r>
            <a:r>
              <a:rPr lang="zh-CN" altLang="en-US" b="1"/>
              <a:t>） 等效电路  </a:t>
            </a:r>
          </a:p>
        </p:txBody>
      </p:sp>
      <p:grpSp>
        <p:nvGrpSpPr>
          <p:cNvPr id="180227" name="Group 3"/>
          <p:cNvGrpSpPr>
            <a:grpSpLocks/>
          </p:cNvGrpSpPr>
          <p:nvPr/>
        </p:nvGrpSpPr>
        <p:grpSpPr bwMode="auto">
          <a:xfrm>
            <a:off x="723900" y="414338"/>
            <a:ext cx="3071813" cy="2557462"/>
            <a:chOff x="456" y="261"/>
            <a:chExt cx="1935" cy="1611"/>
          </a:xfrm>
        </p:grpSpPr>
        <p:sp>
          <p:nvSpPr>
            <p:cNvPr id="180228" name="Text Box 4"/>
            <p:cNvSpPr txBox="1">
              <a:spLocks noChangeArrowheads="1"/>
            </p:cNvSpPr>
            <p:nvPr/>
          </p:nvSpPr>
          <p:spPr bwMode="auto">
            <a:xfrm>
              <a:off x="1852" y="261"/>
              <a:ext cx="2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</a:rPr>
                <a:t>a</a:t>
              </a:r>
              <a:endParaRPr lang="en-US" altLang="zh-CN" b="1"/>
            </a:p>
          </p:txBody>
        </p:sp>
        <p:sp>
          <p:nvSpPr>
            <p:cNvPr id="180229" name="Text Box 5"/>
            <p:cNvSpPr txBox="1">
              <a:spLocks noChangeArrowheads="1"/>
            </p:cNvSpPr>
            <p:nvPr/>
          </p:nvSpPr>
          <p:spPr bwMode="auto">
            <a:xfrm>
              <a:off x="1852" y="1584"/>
              <a:ext cx="2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180230" name="Text Box 6"/>
            <p:cNvSpPr txBox="1">
              <a:spLocks noChangeArrowheads="1"/>
            </p:cNvSpPr>
            <p:nvPr/>
          </p:nvSpPr>
          <p:spPr bwMode="auto">
            <a:xfrm>
              <a:off x="456" y="1171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U</a:t>
              </a:r>
              <a:r>
                <a:rPr lang="en-US" altLang="zh-CN" b="1" baseline="-25000"/>
                <a:t>oc</a:t>
              </a:r>
              <a:endParaRPr lang="en-US" altLang="zh-CN" b="1"/>
            </a:p>
          </p:txBody>
        </p:sp>
        <p:sp>
          <p:nvSpPr>
            <p:cNvPr id="180231" name="Text Box 7"/>
            <p:cNvSpPr txBox="1">
              <a:spLocks noChangeArrowheads="1"/>
            </p:cNvSpPr>
            <p:nvPr/>
          </p:nvSpPr>
          <p:spPr bwMode="auto">
            <a:xfrm>
              <a:off x="788" y="971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</p:txBody>
        </p:sp>
        <p:sp>
          <p:nvSpPr>
            <p:cNvPr id="180232" name="Text Box 8"/>
            <p:cNvSpPr txBox="1">
              <a:spLocks noChangeArrowheads="1"/>
            </p:cNvSpPr>
            <p:nvPr/>
          </p:nvSpPr>
          <p:spPr bwMode="auto">
            <a:xfrm>
              <a:off x="778" y="1364"/>
              <a:ext cx="3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–</a:t>
              </a:r>
            </a:p>
          </p:txBody>
        </p:sp>
        <p:sp>
          <p:nvSpPr>
            <p:cNvPr id="180233" name="Text Box 9"/>
            <p:cNvSpPr txBox="1">
              <a:spLocks noChangeArrowheads="1"/>
            </p:cNvSpPr>
            <p:nvPr/>
          </p:nvSpPr>
          <p:spPr bwMode="auto">
            <a:xfrm>
              <a:off x="1194" y="1143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b="1"/>
            </a:p>
          </p:txBody>
        </p:sp>
        <p:grpSp>
          <p:nvGrpSpPr>
            <p:cNvPr id="180234" name="Group 10"/>
            <p:cNvGrpSpPr>
              <a:grpSpLocks/>
            </p:cNvGrpSpPr>
            <p:nvPr/>
          </p:nvGrpSpPr>
          <p:grpSpPr bwMode="auto">
            <a:xfrm>
              <a:off x="960" y="570"/>
              <a:ext cx="983" cy="1014"/>
              <a:chOff x="3456" y="720"/>
              <a:chExt cx="768" cy="720"/>
            </a:xfrm>
          </p:grpSpPr>
          <p:sp>
            <p:nvSpPr>
              <p:cNvPr id="180235" name="Line 11"/>
              <p:cNvSpPr>
                <a:spLocks noChangeShapeType="1"/>
              </p:cNvSpPr>
              <p:nvPr/>
            </p:nvSpPr>
            <p:spPr bwMode="auto">
              <a:xfrm>
                <a:off x="3456" y="720"/>
                <a:ext cx="0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236" name="Line 12"/>
              <p:cNvSpPr>
                <a:spLocks noChangeShapeType="1"/>
              </p:cNvSpPr>
              <p:nvPr/>
            </p:nvSpPr>
            <p:spPr bwMode="auto">
              <a:xfrm>
                <a:off x="3456" y="720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237" name="Line 13"/>
              <p:cNvSpPr>
                <a:spLocks noChangeShapeType="1"/>
              </p:cNvSpPr>
              <p:nvPr/>
            </p:nvSpPr>
            <p:spPr bwMode="auto">
              <a:xfrm>
                <a:off x="3456" y="1440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0238" name="Line 14"/>
            <p:cNvSpPr>
              <a:spLocks noChangeShapeType="1"/>
            </p:cNvSpPr>
            <p:nvPr/>
          </p:nvSpPr>
          <p:spPr bwMode="auto">
            <a:xfrm>
              <a:off x="1943" y="573"/>
              <a:ext cx="0" cy="9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39" name="Rectangle 15"/>
            <p:cNvSpPr>
              <a:spLocks noChangeArrowheads="1"/>
            </p:cNvSpPr>
            <p:nvPr/>
          </p:nvSpPr>
          <p:spPr bwMode="auto">
            <a:xfrm>
              <a:off x="1884" y="878"/>
              <a:ext cx="118" cy="354"/>
            </a:xfrm>
            <a:prstGeom prst="rect">
              <a:avLst/>
            </a:prstGeom>
            <a:solidFill>
              <a:srgbClr val="66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40" name="Text Box 16"/>
            <p:cNvSpPr txBox="1">
              <a:spLocks noChangeArrowheads="1"/>
            </p:cNvSpPr>
            <p:nvPr/>
          </p:nvSpPr>
          <p:spPr bwMode="auto">
            <a:xfrm>
              <a:off x="601" y="705"/>
              <a:ext cx="4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R</a:t>
              </a:r>
              <a:r>
                <a:rPr lang="en-US" altLang="zh-CN" b="1" baseline="-25000"/>
                <a:t>i</a:t>
              </a:r>
              <a:endParaRPr lang="en-US" altLang="zh-CN" b="1"/>
            </a:p>
          </p:txBody>
        </p:sp>
        <p:sp>
          <p:nvSpPr>
            <p:cNvPr id="180241" name="Rectangle 17"/>
            <p:cNvSpPr>
              <a:spLocks noChangeArrowheads="1"/>
            </p:cNvSpPr>
            <p:nvPr/>
          </p:nvSpPr>
          <p:spPr bwMode="auto">
            <a:xfrm>
              <a:off x="893" y="658"/>
              <a:ext cx="118" cy="354"/>
            </a:xfrm>
            <a:prstGeom prst="rect">
              <a:avLst/>
            </a:prstGeom>
            <a:solidFill>
              <a:srgbClr val="66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42" name="Oval 18"/>
            <p:cNvSpPr>
              <a:spLocks noChangeArrowheads="1"/>
            </p:cNvSpPr>
            <p:nvPr/>
          </p:nvSpPr>
          <p:spPr bwMode="auto">
            <a:xfrm>
              <a:off x="816" y="1181"/>
              <a:ext cx="272" cy="271"/>
            </a:xfrm>
            <a:prstGeom prst="ellipse">
              <a:avLst/>
            </a:prstGeom>
            <a:solidFill>
              <a:srgbClr val="66FFFF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43" name="Freeform 19"/>
            <p:cNvSpPr>
              <a:spLocks/>
            </p:cNvSpPr>
            <p:nvPr/>
          </p:nvSpPr>
          <p:spPr bwMode="auto">
            <a:xfrm>
              <a:off x="960" y="1188"/>
              <a:ext cx="1" cy="264"/>
            </a:xfrm>
            <a:custGeom>
              <a:avLst/>
              <a:gdLst>
                <a:gd name="T0" fmla="*/ 0 w 1"/>
                <a:gd name="T1" fmla="*/ 0 h 264"/>
                <a:gd name="T2" fmla="*/ 0 w 1"/>
                <a:gd name="T3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64">
                  <a:moveTo>
                    <a:pt x="0" y="0"/>
                  </a:moveTo>
                  <a:lnTo>
                    <a:pt x="0" y="26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44" name="Oval 20"/>
            <p:cNvSpPr>
              <a:spLocks noChangeArrowheads="1"/>
            </p:cNvSpPr>
            <p:nvPr/>
          </p:nvSpPr>
          <p:spPr bwMode="auto">
            <a:xfrm>
              <a:off x="1914" y="526"/>
              <a:ext cx="59" cy="6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45" name="Oval 21"/>
            <p:cNvSpPr>
              <a:spLocks noChangeArrowheads="1"/>
            </p:cNvSpPr>
            <p:nvPr/>
          </p:nvSpPr>
          <p:spPr bwMode="auto">
            <a:xfrm>
              <a:off x="1914" y="1540"/>
              <a:ext cx="59" cy="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46" name="Text Box 22"/>
            <p:cNvSpPr txBox="1">
              <a:spLocks noChangeArrowheads="1"/>
            </p:cNvSpPr>
            <p:nvPr/>
          </p:nvSpPr>
          <p:spPr bwMode="auto">
            <a:xfrm>
              <a:off x="1525" y="912"/>
              <a:ext cx="3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3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80247" name="Text Box 23"/>
            <p:cNvSpPr txBox="1">
              <a:spLocks noChangeArrowheads="1"/>
            </p:cNvSpPr>
            <p:nvPr/>
          </p:nvSpPr>
          <p:spPr bwMode="auto">
            <a:xfrm>
              <a:off x="1968" y="912"/>
              <a:ext cx="4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/>
                <a:t>U</a:t>
              </a:r>
              <a:r>
                <a:rPr lang="en-US" altLang="zh-CN" b="1" i="1" baseline="-25000"/>
                <a:t>R</a:t>
              </a:r>
            </a:p>
          </p:txBody>
        </p:sp>
        <p:sp>
          <p:nvSpPr>
            <p:cNvPr id="180248" name="Text Box 24"/>
            <p:cNvSpPr txBox="1">
              <a:spLocks noChangeArrowheads="1"/>
            </p:cNvSpPr>
            <p:nvPr/>
          </p:nvSpPr>
          <p:spPr bwMode="auto">
            <a:xfrm>
              <a:off x="2054" y="127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</a:p>
          </p:txBody>
        </p:sp>
        <p:sp>
          <p:nvSpPr>
            <p:cNvPr id="180249" name="Text Box 25"/>
            <p:cNvSpPr txBox="1">
              <a:spLocks noChangeArrowheads="1"/>
            </p:cNvSpPr>
            <p:nvPr/>
          </p:nvSpPr>
          <p:spPr bwMode="auto">
            <a:xfrm>
              <a:off x="2048" y="456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</p:txBody>
        </p:sp>
        <p:sp>
          <p:nvSpPr>
            <p:cNvPr id="180250" name="Text Box 26"/>
            <p:cNvSpPr txBox="1">
              <a:spLocks noChangeArrowheads="1"/>
            </p:cNvSpPr>
            <p:nvPr/>
          </p:nvSpPr>
          <p:spPr bwMode="auto">
            <a:xfrm>
              <a:off x="960" y="697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6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80251" name="Text Box 27"/>
            <p:cNvSpPr txBox="1">
              <a:spLocks noChangeArrowheads="1"/>
            </p:cNvSpPr>
            <p:nvPr/>
          </p:nvSpPr>
          <p:spPr bwMode="auto">
            <a:xfrm>
              <a:off x="1056" y="1177"/>
              <a:ext cx="3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9V</a:t>
              </a:r>
              <a:endParaRPr lang="en-US" altLang="zh-CN" b="1"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180252" name="Object 28"/>
          <p:cNvGraphicFramePr>
            <a:graphicFrameLocks noChangeAspect="1"/>
          </p:cNvGraphicFramePr>
          <p:nvPr/>
        </p:nvGraphicFramePr>
        <p:xfrm>
          <a:off x="4327525" y="1066800"/>
          <a:ext cx="314325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8" name="Equation" r:id="rId3" imgW="1257120" imgH="406080" progId="Equation.3">
                  <p:embed/>
                </p:oleObj>
              </mc:Choice>
              <mc:Fallback>
                <p:oleObj name="Equation" r:id="rId3" imgW="1257120" imgH="406080" progId="Equation.3">
                  <p:embed/>
                  <p:pic>
                    <p:nvPicPr>
                      <p:cNvPr id="18025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7525" y="1066800"/>
                        <a:ext cx="314325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0253" name="Group 29"/>
          <p:cNvGrpSpPr>
            <a:grpSpLocks/>
          </p:cNvGrpSpPr>
          <p:nvPr/>
        </p:nvGrpSpPr>
        <p:grpSpPr bwMode="auto">
          <a:xfrm>
            <a:off x="381000" y="3581400"/>
            <a:ext cx="4343400" cy="2514600"/>
            <a:chOff x="240" y="2184"/>
            <a:chExt cx="2736" cy="1584"/>
          </a:xfrm>
        </p:grpSpPr>
        <p:sp>
          <p:nvSpPr>
            <p:cNvPr id="180254" name="Line 30"/>
            <p:cNvSpPr>
              <a:spLocks noChangeShapeType="1"/>
            </p:cNvSpPr>
            <p:nvPr/>
          </p:nvSpPr>
          <p:spPr bwMode="auto">
            <a:xfrm>
              <a:off x="1440" y="2520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55" name="Text Box 31"/>
            <p:cNvSpPr txBox="1">
              <a:spLocks noChangeArrowheads="1"/>
            </p:cNvSpPr>
            <p:nvPr/>
          </p:nvSpPr>
          <p:spPr bwMode="auto">
            <a:xfrm>
              <a:off x="1008" y="285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3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80256" name="Text Box 32"/>
            <p:cNvSpPr txBox="1">
              <a:spLocks noChangeArrowheads="1"/>
            </p:cNvSpPr>
            <p:nvPr/>
          </p:nvSpPr>
          <p:spPr bwMode="auto">
            <a:xfrm>
              <a:off x="2112" y="285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3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80257" name="Rectangle 33"/>
            <p:cNvSpPr>
              <a:spLocks noChangeArrowheads="1"/>
            </p:cNvSpPr>
            <p:nvPr/>
          </p:nvSpPr>
          <p:spPr bwMode="auto">
            <a:xfrm>
              <a:off x="816" y="2455"/>
              <a:ext cx="295" cy="113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58" name="Text Box 34"/>
            <p:cNvSpPr txBox="1">
              <a:spLocks noChangeArrowheads="1"/>
            </p:cNvSpPr>
            <p:nvPr/>
          </p:nvSpPr>
          <p:spPr bwMode="auto">
            <a:xfrm>
              <a:off x="768" y="218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6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80259" name="Line 35"/>
            <p:cNvSpPr>
              <a:spLocks noChangeShapeType="1"/>
            </p:cNvSpPr>
            <p:nvPr/>
          </p:nvSpPr>
          <p:spPr bwMode="auto">
            <a:xfrm>
              <a:off x="1584" y="2616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60" name="Text Box 36"/>
            <p:cNvSpPr txBox="1">
              <a:spLocks noChangeArrowheads="1"/>
            </p:cNvSpPr>
            <p:nvPr/>
          </p:nvSpPr>
          <p:spPr bwMode="auto">
            <a:xfrm>
              <a:off x="1584" y="266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I</a:t>
              </a:r>
              <a:endParaRPr lang="en-US" altLang="zh-CN" b="1"/>
            </a:p>
          </p:txBody>
        </p:sp>
        <p:sp>
          <p:nvSpPr>
            <p:cNvPr id="180261" name="Text Box 37"/>
            <p:cNvSpPr txBox="1">
              <a:spLocks noChangeArrowheads="1"/>
            </p:cNvSpPr>
            <p:nvPr/>
          </p:nvSpPr>
          <p:spPr bwMode="auto">
            <a:xfrm>
              <a:off x="384" y="256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</p:txBody>
        </p:sp>
        <p:sp>
          <p:nvSpPr>
            <p:cNvPr id="180262" name="Text Box 38"/>
            <p:cNvSpPr txBox="1">
              <a:spLocks noChangeArrowheads="1"/>
            </p:cNvSpPr>
            <p:nvPr/>
          </p:nvSpPr>
          <p:spPr bwMode="auto">
            <a:xfrm>
              <a:off x="384" y="309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–</a:t>
              </a:r>
            </a:p>
          </p:txBody>
        </p:sp>
        <p:sp>
          <p:nvSpPr>
            <p:cNvPr id="180263" name="Text Box 39"/>
            <p:cNvSpPr txBox="1">
              <a:spLocks noChangeArrowheads="1"/>
            </p:cNvSpPr>
            <p:nvPr/>
          </p:nvSpPr>
          <p:spPr bwMode="auto">
            <a:xfrm>
              <a:off x="528" y="285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9V</a:t>
              </a:r>
            </a:p>
          </p:txBody>
        </p:sp>
        <p:sp>
          <p:nvSpPr>
            <p:cNvPr id="180264" name="Text Box 40"/>
            <p:cNvSpPr txBox="1">
              <a:spLocks noChangeArrowheads="1"/>
            </p:cNvSpPr>
            <p:nvPr/>
          </p:nvSpPr>
          <p:spPr bwMode="auto">
            <a:xfrm>
              <a:off x="2592" y="2520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</p:txBody>
        </p:sp>
        <p:sp>
          <p:nvSpPr>
            <p:cNvPr id="180265" name="Text Box 41"/>
            <p:cNvSpPr txBox="1">
              <a:spLocks noChangeArrowheads="1"/>
            </p:cNvSpPr>
            <p:nvPr/>
          </p:nvSpPr>
          <p:spPr bwMode="auto">
            <a:xfrm>
              <a:off x="2592" y="319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–</a:t>
              </a:r>
            </a:p>
          </p:txBody>
        </p:sp>
        <p:sp>
          <p:nvSpPr>
            <p:cNvPr id="180266" name="Text Box 42"/>
            <p:cNvSpPr txBox="1">
              <a:spLocks noChangeArrowheads="1"/>
            </p:cNvSpPr>
            <p:nvPr/>
          </p:nvSpPr>
          <p:spPr bwMode="auto">
            <a:xfrm>
              <a:off x="2592" y="285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U</a:t>
              </a:r>
              <a:r>
                <a:rPr lang="en-US" altLang="zh-CN" b="1" i="1" baseline="-25000"/>
                <a:t>R</a:t>
              </a:r>
              <a:endParaRPr lang="en-US" altLang="zh-CN" b="1" i="1"/>
            </a:p>
          </p:txBody>
        </p:sp>
        <p:sp>
          <p:nvSpPr>
            <p:cNvPr id="180267" name="Text Box 43"/>
            <p:cNvSpPr txBox="1">
              <a:spLocks noChangeArrowheads="1"/>
            </p:cNvSpPr>
            <p:nvPr/>
          </p:nvSpPr>
          <p:spPr bwMode="auto">
            <a:xfrm>
              <a:off x="2400" y="218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</a:rPr>
                <a:t>a</a:t>
              </a:r>
              <a:endParaRPr lang="en-US" altLang="zh-CN" b="1"/>
            </a:p>
          </p:txBody>
        </p:sp>
        <p:sp>
          <p:nvSpPr>
            <p:cNvPr id="180268" name="Text Box 44"/>
            <p:cNvSpPr txBox="1">
              <a:spLocks noChangeArrowheads="1"/>
            </p:cNvSpPr>
            <p:nvPr/>
          </p:nvSpPr>
          <p:spPr bwMode="auto">
            <a:xfrm>
              <a:off x="2400" y="3480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</a:rPr>
                <a:t>b</a:t>
              </a:r>
              <a:endParaRPr lang="en-US" altLang="zh-CN" b="1"/>
            </a:p>
          </p:txBody>
        </p:sp>
        <p:sp>
          <p:nvSpPr>
            <p:cNvPr id="180269" name="Line 45"/>
            <p:cNvSpPr>
              <a:spLocks noChangeShapeType="1"/>
            </p:cNvSpPr>
            <p:nvPr/>
          </p:nvSpPr>
          <p:spPr bwMode="auto">
            <a:xfrm>
              <a:off x="1824" y="252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70" name="Text Box 46"/>
            <p:cNvSpPr txBox="1">
              <a:spLocks noChangeArrowheads="1"/>
            </p:cNvSpPr>
            <p:nvPr/>
          </p:nvSpPr>
          <p:spPr bwMode="auto">
            <a:xfrm>
              <a:off x="2112" y="228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</p:txBody>
        </p:sp>
        <p:sp>
          <p:nvSpPr>
            <p:cNvPr id="180271" name="Text Box 47"/>
            <p:cNvSpPr txBox="1">
              <a:spLocks noChangeArrowheads="1"/>
            </p:cNvSpPr>
            <p:nvPr/>
          </p:nvSpPr>
          <p:spPr bwMode="auto">
            <a:xfrm>
              <a:off x="1632" y="228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–</a:t>
              </a:r>
            </a:p>
          </p:txBody>
        </p:sp>
        <p:sp>
          <p:nvSpPr>
            <p:cNvPr id="180272" name="Text Box 48"/>
            <p:cNvSpPr txBox="1">
              <a:spLocks noChangeArrowheads="1"/>
            </p:cNvSpPr>
            <p:nvPr/>
          </p:nvSpPr>
          <p:spPr bwMode="auto">
            <a:xfrm>
              <a:off x="1824" y="218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6</a:t>
              </a:r>
              <a:r>
                <a:rPr lang="en-US" altLang="zh-CN" b="1" i="1"/>
                <a:t>I</a:t>
              </a:r>
              <a:endParaRPr lang="en-US" altLang="zh-CN" b="1"/>
            </a:p>
          </p:txBody>
        </p:sp>
        <p:sp>
          <p:nvSpPr>
            <p:cNvPr id="180273" name="AutoShape 49"/>
            <p:cNvSpPr>
              <a:spLocks noChangeArrowheads="1"/>
            </p:cNvSpPr>
            <p:nvPr/>
          </p:nvSpPr>
          <p:spPr bwMode="auto">
            <a:xfrm>
              <a:off x="1824" y="2424"/>
              <a:ext cx="336" cy="192"/>
            </a:xfrm>
            <a:prstGeom prst="diamond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74" name="Line 50"/>
            <p:cNvSpPr>
              <a:spLocks noChangeShapeType="1"/>
            </p:cNvSpPr>
            <p:nvPr/>
          </p:nvSpPr>
          <p:spPr bwMode="auto">
            <a:xfrm>
              <a:off x="384" y="2520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75" name="Line 51"/>
            <p:cNvSpPr>
              <a:spLocks noChangeShapeType="1"/>
            </p:cNvSpPr>
            <p:nvPr/>
          </p:nvSpPr>
          <p:spPr bwMode="auto">
            <a:xfrm>
              <a:off x="1104" y="2520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76" name="Line 52"/>
            <p:cNvSpPr>
              <a:spLocks noChangeShapeType="1"/>
            </p:cNvSpPr>
            <p:nvPr/>
          </p:nvSpPr>
          <p:spPr bwMode="auto">
            <a:xfrm>
              <a:off x="384" y="3480"/>
              <a:ext cx="2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77" name="Oval 53"/>
            <p:cNvSpPr>
              <a:spLocks noChangeArrowheads="1"/>
            </p:cNvSpPr>
            <p:nvPr/>
          </p:nvSpPr>
          <p:spPr bwMode="auto">
            <a:xfrm>
              <a:off x="240" y="2856"/>
              <a:ext cx="295" cy="295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78" name="Line 54"/>
            <p:cNvSpPr>
              <a:spLocks noChangeShapeType="1"/>
            </p:cNvSpPr>
            <p:nvPr/>
          </p:nvSpPr>
          <p:spPr bwMode="auto">
            <a:xfrm flipV="1">
              <a:off x="384" y="2520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79" name="Rectangle 55"/>
            <p:cNvSpPr>
              <a:spLocks noChangeArrowheads="1"/>
            </p:cNvSpPr>
            <p:nvPr/>
          </p:nvSpPr>
          <p:spPr bwMode="auto">
            <a:xfrm rot="5400000">
              <a:off x="1284" y="2947"/>
              <a:ext cx="295" cy="113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80" name="Rectangle 56"/>
            <p:cNvSpPr>
              <a:spLocks noChangeArrowheads="1"/>
            </p:cNvSpPr>
            <p:nvPr/>
          </p:nvSpPr>
          <p:spPr bwMode="auto">
            <a:xfrm rot="5400000">
              <a:off x="2340" y="2947"/>
              <a:ext cx="295" cy="113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81" name="Line 57"/>
            <p:cNvSpPr>
              <a:spLocks noChangeShapeType="1"/>
            </p:cNvSpPr>
            <p:nvPr/>
          </p:nvSpPr>
          <p:spPr bwMode="auto">
            <a:xfrm>
              <a:off x="2496" y="314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82" name="Line 58"/>
            <p:cNvSpPr>
              <a:spLocks noChangeShapeType="1"/>
            </p:cNvSpPr>
            <p:nvPr/>
          </p:nvSpPr>
          <p:spPr bwMode="auto">
            <a:xfrm>
              <a:off x="2496" y="252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0283" name="Group 59"/>
          <p:cNvGrpSpPr>
            <a:grpSpLocks/>
          </p:cNvGrpSpPr>
          <p:nvPr/>
        </p:nvGrpSpPr>
        <p:grpSpPr bwMode="auto">
          <a:xfrm>
            <a:off x="5410200" y="3638550"/>
            <a:ext cx="3733800" cy="2514600"/>
            <a:chOff x="3312" y="2184"/>
            <a:chExt cx="2352" cy="1584"/>
          </a:xfrm>
        </p:grpSpPr>
        <p:sp>
          <p:nvSpPr>
            <p:cNvPr id="180284" name="AutoShape 60"/>
            <p:cNvSpPr>
              <a:spLocks noChangeArrowheads="1"/>
            </p:cNvSpPr>
            <p:nvPr/>
          </p:nvSpPr>
          <p:spPr bwMode="auto">
            <a:xfrm>
              <a:off x="4512" y="2424"/>
              <a:ext cx="336" cy="192"/>
            </a:xfrm>
            <a:prstGeom prst="diamond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85" name="Line 61"/>
            <p:cNvSpPr>
              <a:spLocks noChangeShapeType="1"/>
            </p:cNvSpPr>
            <p:nvPr/>
          </p:nvSpPr>
          <p:spPr bwMode="auto">
            <a:xfrm>
              <a:off x="3792" y="2520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86" name="Text Box 62"/>
            <p:cNvSpPr txBox="1">
              <a:spLocks noChangeArrowheads="1"/>
            </p:cNvSpPr>
            <p:nvPr/>
          </p:nvSpPr>
          <p:spPr bwMode="auto">
            <a:xfrm>
              <a:off x="4800" y="285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3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80287" name="Rectangle 63"/>
            <p:cNvSpPr>
              <a:spLocks noChangeArrowheads="1"/>
            </p:cNvSpPr>
            <p:nvPr/>
          </p:nvSpPr>
          <p:spPr bwMode="auto">
            <a:xfrm>
              <a:off x="3881" y="2455"/>
              <a:ext cx="295" cy="113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88" name="Text Box 64"/>
            <p:cNvSpPr txBox="1">
              <a:spLocks noChangeArrowheads="1"/>
            </p:cNvSpPr>
            <p:nvPr/>
          </p:nvSpPr>
          <p:spPr bwMode="auto">
            <a:xfrm>
              <a:off x="3888" y="218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2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80289" name="Text Box 65"/>
            <p:cNvSpPr txBox="1">
              <a:spLocks noChangeArrowheads="1"/>
            </p:cNvSpPr>
            <p:nvPr/>
          </p:nvSpPr>
          <p:spPr bwMode="auto">
            <a:xfrm>
              <a:off x="3456" y="256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</p:txBody>
        </p:sp>
        <p:sp>
          <p:nvSpPr>
            <p:cNvPr id="180290" name="Text Box 66"/>
            <p:cNvSpPr txBox="1">
              <a:spLocks noChangeArrowheads="1"/>
            </p:cNvSpPr>
            <p:nvPr/>
          </p:nvSpPr>
          <p:spPr bwMode="auto">
            <a:xfrm>
              <a:off x="3456" y="309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–</a:t>
              </a:r>
            </a:p>
          </p:txBody>
        </p:sp>
        <p:sp>
          <p:nvSpPr>
            <p:cNvPr id="180291" name="Text Box 67"/>
            <p:cNvSpPr txBox="1">
              <a:spLocks noChangeArrowheads="1"/>
            </p:cNvSpPr>
            <p:nvPr/>
          </p:nvSpPr>
          <p:spPr bwMode="auto">
            <a:xfrm>
              <a:off x="3600" y="285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3V</a:t>
              </a:r>
            </a:p>
          </p:txBody>
        </p:sp>
        <p:sp>
          <p:nvSpPr>
            <p:cNvPr id="180292" name="Text Box 68"/>
            <p:cNvSpPr txBox="1">
              <a:spLocks noChangeArrowheads="1"/>
            </p:cNvSpPr>
            <p:nvPr/>
          </p:nvSpPr>
          <p:spPr bwMode="auto">
            <a:xfrm>
              <a:off x="5280" y="2520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</p:txBody>
        </p:sp>
        <p:sp>
          <p:nvSpPr>
            <p:cNvPr id="180293" name="Text Box 69"/>
            <p:cNvSpPr txBox="1">
              <a:spLocks noChangeArrowheads="1"/>
            </p:cNvSpPr>
            <p:nvPr/>
          </p:nvSpPr>
          <p:spPr bwMode="auto">
            <a:xfrm>
              <a:off x="5280" y="319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–</a:t>
              </a:r>
            </a:p>
          </p:txBody>
        </p:sp>
        <p:sp>
          <p:nvSpPr>
            <p:cNvPr id="180294" name="Text Box 70"/>
            <p:cNvSpPr txBox="1">
              <a:spLocks noChangeArrowheads="1"/>
            </p:cNvSpPr>
            <p:nvPr/>
          </p:nvSpPr>
          <p:spPr bwMode="auto">
            <a:xfrm>
              <a:off x="5280" y="285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U</a:t>
              </a:r>
              <a:r>
                <a:rPr lang="en-US" altLang="zh-CN" b="1" i="1" baseline="-25000"/>
                <a:t>R</a:t>
              </a:r>
              <a:endParaRPr lang="en-US" altLang="zh-CN" b="1" i="1"/>
            </a:p>
          </p:txBody>
        </p:sp>
        <p:sp>
          <p:nvSpPr>
            <p:cNvPr id="180295" name="Text Box 71"/>
            <p:cNvSpPr txBox="1">
              <a:spLocks noChangeArrowheads="1"/>
            </p:cNvSpPr>
            <p:nvPr/>
          </p:nvSpPr>
          <p:spPr bwMode="auto">
            <a:xfrm>
              <a:off x="5088" y="218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</a:rPr>
                <a:t>a</a:t>
              </a:r>
              <a:endParaRPr lang="en-US" altLang="zh-CN" b="1"/>
            </a:p>
          </p:txBody>
        </p:sp>
        <p:sp>
          <p:nvSpPr>
            <p:cNvPr id="180296" name="Text Box 72"/>
            <p:cNvSpPr txBox="1">
              <a:spLocks noChangeArrowheads="1"/>
            </p:cNvSpPr>
            <p:nvPr/>
          </p:nvSpPr>
          <p:spPr bwMode="auto">
            <a:xfrm>
              <a:off x="5088" y="3480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</a:rPr>
                <a:t>b</a:t>
              </a:r>
              <a:endParaRPr lang="en-US" altLang="zh-CN" b="1"/>
            </a:p>
          </p:txBody>
        </p:sp>
        <p:sp>
          <p:nvSpPr>
            <p:cNvPr id="180297" name="Line 73"/>
            <p:cNvSpPr>
              <a:spLocks noChangeShapeType="1"/>
            </p:cNvSpPr>
            <p:nvPr/>
          </p:nvSpPr>
          <p:spPr bwMode="auto">
            <a:xfrm>
              <a:off x="4512" y="252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98" name="Text Box 74"/>
            <p:cNvSpPr txBox="1">
              <a:spLocks noChangeArrowheads="1"/>
            </p:cNvSpPr>
            <p:nvPr/>
          </p:nvSpPr>
          <p:spPr bwMode="auto">
            <a:xfrm>
              <a:off x="4800" y="228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</p:txBody>
        </p:sp>
        <p:sp>
          <p:nvSpPr>
            <p:cNvPr id="180299" name="Text Box 75"/>
            <p:cNvSpPr txBox="1">
              <a:spLocks noChangeArrowheads="1"/>
            </p:cNvSpPr>
            <p:nvPr/>
          </p:nvSpPr>
          <p:spPr bwMode="auto">
            <a:xfrm>
              <a:off x="4320" y="228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–</a:t>
              </a:r>
            </a:p>
          </p:txBody>
        </p:sp>
        <p:sp>
          <p:nvSpPr>
            <p:cNvPr id="180300" name="Text Box 76"/>
            <p:cNvSpPr txBox="1">
              <a:spLocks noChangeArrowheads="1"/>
            </p:cNvSpPr>
            <p:nvPr/>
          </p:nvSpPr>
          <p:spPr bwMode="auto">
            <a:xfrm>
              <a:off x="4512" y="218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6</a:t>
              </a:r>
              <a:r>
                <a:rPr lang="en-US" altLang="zh-CN" b="1" i="1"/>
                <a:t>I</a:t>
              </a:r>
              <a:endParaRPr lang="en-US" altLang="zh-CN" b="1"/>
            </a:p>
          </p:txBody>
        </p:sp>
        <p:sp>
          <p:nvSpPr>
            <p:cNvPr id="180301" name="Line 77"/>
            <p:cNvSpPr>
              <a:spLocks noChangeShapeType="1"/>
            </p:cNvSpPr>
            <p:nvPr/>
          </p:nvSpPr>
          <p:spPr bwMode="auto">
            <a:xfrm>
              <a:off x="3456" y="2520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302" name="Line 78"/>
            <p:cNvSpPr>
              <a:spLocks noChangeShapeType="1"/>
            </p:cNvSpPr>
            <p:nvPr/>
          </p:nvSpPr>
          <p:spPr bwMode="auto">
            <a:xfrm>
              <a:off x="3456" y="3480"/>
              <a:ext cx="17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303" name="Oval 79"/>
            <p:cNvSpPr>
              <a:spLocks noChangeArrowheads="1"/>
            </p:cNvSpPr>
            <p:nvPr/>
          </p:nvSpPr>
          <p:spPr bwMode="auto">
            <a:xfrm>
              <a:off x="3312" y="2856"/>
              <a:ext cx="295" cy="295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304" name="Line 80"/>
            <p:cNvSpPr>
              <a:spLocks noChangeShapeType="1"/>
            </p:cNvSpPr>
            <p:nvPr/>
          </p:nvSpPr>
          <p:spPr bwMode="auto">
            <a:xfrm flipV="1">
              <a:off x="3456" y="2520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305" name="Rectangle 81"/>
            <p:cNvSpPr>
              <a:spLocks noChangeArrowheads="1"/>
            </p:cNvSpPr>
            <p:nvPr/>
          </p:nvSpPr>
          <p:spPr bwMode="auto">
            <a:xfrm rot="5400000">
              <a:off x="5028" y="2947"/>
              <a:ext cx="295" cy="113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306" name="Line 82"/>
            <p:cNvSpPr>
              <a:spLocks noChangeShapeType="1"/>
            </p:cNvSpPr>
            <p:nvPr/>
          </p:nvSpPr>
          <p:spPr bwMode="auto">
            <a:xfrm>
              <a:off x="5184" y="314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307" name="Line 83"/>
            <p:cNvSpPr>
              <a:spLocks noChangeShapeType="1"/>
            </p:cNvSpPr>
            <p:nvPr/>
          </p:nvSpPr>
          <p:spPr bwMode="auto">
            <a:xfrm>
              <a:off x="5184" y="252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0308" name="AutoShape 84"/>
          <p:cNvSpPr>
            <a:spLocks noChangeArrowheads="1"/>
          </p:cNvSpPr>
          <p:nvPr/>
        </p:nvSpPr>
        <p:spPr bwMode="auto">
          <a:xfrm>
            <a:off x="4648200" y="4533900"/>
            <a:ext cx="3048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0309" name="Text Box 85"/>
          <p:cNvSpPr txBox="1">
            <a:spLocks noChangeArrowheads="1"/>
          </p:cNvSpPr>
          <p:nvPr/>
        </p:nvSpPr>
        <p:spPr bwMode="auto">
          <a:xfrm>
            <a:off x="366713" y="3070225"/>
            <a:ext cx="7380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</a:rPr>
              <a:t>下图电路经戴维南等效变换后将难于继续进行计算。  </a:t>
            </a:r>
          </a:p>
        </p:txBody>
      </p:sp>
      <p:sp>
        <p:nvSpPr>
          <p:cNvPr id="180310" name="Rectangle 86"/>
          <p:cNvSpPr>
            <a:spLocks noChangeArrowheads="1"/>
          </p:cNvSpPr>
          <p:nvPr/>
        </p:nvSpPr>
        <p:spPr bwMode="auto">
          <a:xfrm>
            <a:off x="247650" y="3562350"/>
            <a:ext cx="2190750" cy="249555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kumimoji="0" lang="zh-CN" altLang="zh-CN" b="1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80311" name="Rectangle 87"/>
          <p:cNvSpPr>
            <a:spLocks noChangeArrowheads="1"/>
          </p:cNvSpPr>
          <p:nvPr/>
        </p:nvSpPr>
        <p:spPr bwMode="auto">
          <a:xfrm>
            <a:off x="5276850" y="3657600"/>
            <a:ext cx="1790700" cy="24003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0312" name="Text Box 88"/>
          <p:cNvSpPr txBox="1">
            <a:spLocks noChangeArrowheads="1"/>
          </p:cNvSpPr>
          <p:nvPr/>
        </p:nvSpPr>
        <p:spPr bwMode="auto">
          <a:xfrm>
            <a:off x="6154738" y="5037138"/>
            <a:ext cx="1712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b="1">
                <a:solidFill>
                  <a:srgbClr val="FF3300"/>
                </a:solidFill>
                <a:ea typeface="楷体_GB2312" pitchFamily="49" charset="-122"/>
              </a:rPr>
              <a:t>控制量呢？</a:t>
            </a:r>
          </a:p>
        </p:txBody>
      </p:sp>
    </p:spTree>
    <p:extLst>
      <p:ext uri="{BB962C8B-B14F-4D97-AF65-F5344CB8AC3E}">
        <p14:creationId xmlns:p14="http://schemas.microsoft.com/office/powerpoint/2010/main" val="20944560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0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0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0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0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8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0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09" grpId="0" autoUpdateAnimBg="0"/>
      <p:bldP spid="180310" grpId="0" animBg="1" autoUpdateAnimBg="0"/>
      <p:bldP spid="180312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838200" y="685800"/>
            <a:ext cx="78105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1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57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47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b="1"/>
              <a:t>任何一个含独立电源，线性电阻和线性受控源的一端 口，对外电路来说，可以用一个电流源和电阻（电导） 的并联组合来等效置换；电流源的电流等于该一端口的 短路电流，而电阻（电导）等于把该一端口的全部独立 电源置零后的输入电阻（电导） 。   </a:t>
            </a:r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514668" y="180331"/>
            <a:ext cx="21996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FF3300"/>
                </a:solidFill>
              </a:rPr>
              <a:t>3. </a:t>
            </a:r>
            <a:r>
              <a:rPr lang="zh-CN" altLang="en-US" sz="2400" b="1" dirty="0">
                <a:solidFill>
                  <a:srgbClr val="FF3300"/>
                </a:solidFill>
              </a:rPr>
              <a:t>诺顿定理  </a:t>
            </a: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1066800" y="4918075"/>
            <a:ext cx="729297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666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57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47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b="1"/>
              <a:t>诺顿等效电路可由戴维南等效电路经电源等效 变换得到。但须指出，诺顿等效电路可独立进行证明。 证明过程从略。  </a:t>
            </a:r>
          </a:p>
        </p:txBody>
      </p:sp>
      <p:sp>
        <p:nvSpPr>
          <p:cNvPr id="181253" name="AutoShape 5"/>
          <p:cNvSpPr>
            <a:spLocks noChangeArrowheads="1"/>
          </p:cNvSpPr>
          <p:nvPr/>
        </p:nvSpPr>
        <p:spPr bwMode="auto">
          <a:xfrm>
            <a:off x="3962400" y="37338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1254" name="Group 6"/>
          <p:cNvGrpSpPr>
            <a:grpSpLocks/>
          </p:cNvGrpSpPr>
          <p:nvPr/>
        </p:nvGrpSpPr>
        <p:grpSpPr bwMode="auto">
          <a:xfrm>
            <a:off x="1447800" y="3200400"/>
            <a:ext cx="2174875" cy="1371600"/>
            <a:chOff x="912" y="1968"/>
            <a:chExt cx="1370" cy="864"/>
          </a:xfrm>
        </p:grpSpPr>
        <p:sp>
          <p:nvSpPr>
            <p:cNvPr id="181255" name="Rectangle 7"/>
            <p:cNvSpPr>
              <a:spLocks noChangeArrowheads="1"/>
            </p:cNvSpPr>
            <p:nvPr/>
          </p:nvSpPr>
          <p:spPr bwMode="auto">
            <a:xfrm>
              <a:off x="912" y="2016"/>
              <a:ext cx="528" cy="81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56" name="Text Box 8"/>
            <p:cNvSpPr txBox="1">
              <a:spLocks noChangeArrowheads="1"/>
            </p:cNvSpPr>
            <p:nvPr/>
          </p:nvSpPr>
          <p:spPr bwMode="auto">
            <a:xfrm>
              <a:off x="1038" y="2256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/>
                <a:t>A</a:t>
              </a:r>
              <a:endParaRPr lang="en-US" altLang="zh-CN" b="1"/>
            </a:p>
          </p:txBody>
        </p:sp>
        <p:sp>
          <p:nvSpPr>
            <p:cNvPr id="181257" name="Freeform 9"/>
            <p:cNvSpPr>
              <a:spLocks/>
            </p:cNvSpPr>
            <p:nvPr/>
          </p:nvSpPr>
          <p:spPr bwMode="auto">
            <a:xfrm>
              <a:off x="1442" y="2147"/>
              <a:ext cx="528" cy="1"/>
            </a:xfrm>
            <a:custGeom>
              <a:avLst/>
              <a:gdLst>
                <a:gd name="T0" fmla="*/ 0 w 528"/>
                <a:gd name="T1" fmla="*/ 1 h 1"/>
                <a:gd name="T2" fmla="*/ 528 w 52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8" h="1">
                  <a:moveTo>
                    <a:pt x="0" y="1"/>
                  </a:moveTo>
                  <a:lnTo>
                    <a:pt x="528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58" name="Freeform 10"/>
            <p:cNvSpPr>
              <a:spLocks/>
            </p:cNvSpPr>
            <p:nvPr/>
          </p:nvSpPr>
          <p:spPr bwMode="auto">
            <a:xfrm>
              <a:off x="1446" y="2700"/>
              <a:ext cx="516" cy="1"/>
            </a:xfrm>
            <a:custGeom>
              <a:avLst/>
              <a:gdLst>
                <a:gd name="T0" fmla="*/ 0 w 516"/>
                <a:gd name="T1" fmla="*/ 0 h 1"/>
                <a:gd name="T2" fmla="*/ 516 w 51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6" h="1">
                  <a:moveTo>
                    <a:pt x="0" y="0"/>
                  </a:moveTo>
                  <a:lnTo>
                    <a:pt x="516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59" name="Oval 11"/>
            <p:cNvSpPr>
              <a:spLocks noChangeArrowheads="1"/>
            </p:cNvSpPr>
            <p:nvPr/>
          </p:nvSpPr>
          <p:spPr bwMode="auto">
            <a:xfrm>
              <a:off x="1968" y="2112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60" name="Oval 12"/>
            <p:cNvSpPr>
              <a:spLocks noChangeArrowheads="1"/>
            </p:cNvSpPr>
            <p:nvPr/>
          </p:nvSpPr>
          <p:spPr bwMode="auto">
            <a:xfrm>
              <a:off x="1968" y="2668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61" name="Text Box 13"/>
            <p:cNvSpPr txBox="1">
              <a:spLocks noChangeArrowheads="1"/>
            </p:cNvSpPr>
            <p:nvPr/>
          </p:nvSpPr>
          <p:spPr bwMode="auto">
            <a:xfrm>
              <a:off x="2059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</a:rPr>
                <a:t>a</a:t>
              </a:r>
              <a:endParaRPr lang="en-US" altLang="zh-CN" b="1"/>
            </a:p>
          </p:txBody>
        </p:sp>
        <p:sp>
          <p:nvSpPr>
            <p:cNvPr id="181262" name="Text Box 14"/>
            <p:cNvSpPr txBox="1">
              <a:spLocks noChangeArrowheads="1"/>
            </p:cNvSpPr>
            <p:nvPr/>
          </p:nvSpPr>
          <p:spPr bwMode="auto">
            <a:xfrm>
              <a:off x="2059" y="25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</a:rPr>
                <a:t>b</a:t>
              </a:r>
              <a:endParaRPr lang="en-US" altLang="zh-CN" b="1"/>
            </a:p>
          </p:txBody>
        </p:sp>
      </p:grpSp>
      <p:grpSp>
        <p:nvGrpSpPr>
          <p:cNvPr id="181263" name="Group 15"/>
          <p:cNvGrpSpPr>
            <a:grpSpLocks/>
          </p:cNvGrpSpPr>
          <p:nvPr/>
        </p:nvGrpSpPr>
        <p:grpSpPr bwMode="auto">
          <a:xfrm>
            <a:off x="4800600" y="2971800"/>
            <a:ext cx="2895600" cy="1828800"/>
            <a:chOff x="3024" y="1872"/>
            <a:chExt cx="1824" cy="1152"/>
          </a:xfrm>
        </p:grpSpPr>
        <p:sp>
          <p:nvSpPr>
            <p:cNvPr id="181264" name="Text Box 16"/>
            <p:cNvSpPr txBox="1">
              <a:spLocks noChangeArrowheads="1"/>
            </p:cNvSpPr>
            <p:nvPr/>
          </p:nvSpPr>
          <p:spPr bwMode="auto">
            <a:xfrm>
              <a:off x="4512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181265" name="Text Box 17"/>
            <p:cNvSpPr txBox="1">
              <a:spLocks noChangeArrowheads="1"/>
            </p:cNvSpPr>
            <p:nvPr/>
          </p:nvSpPr>
          <p:spPr bwMode="auto">
            <a:xfrm>
              <a:off x="4512" y="273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181266" name="Rectangle 18"/>
            <p:cNvSpPr>
              <a:spLocks noChangeArrowheads="1"/>
            </p:cNvSpPr>
            <p:nvPr/>
          </p:nvSpPr>
          <p:spPr bwMode="auto">
            <a:xfrm>
              <a:off x="3936" y="2352"/>
              <a:ext cx="96" cy="288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67" name="Text Box 19"/>
            <p:cNvSpPr txBox="1">
              <a:spLocks noChangeArrowheads="1"/>
            </p:cNvSpPr>
            <p:nvPr/>
          </p:nvSpPr>
          <p:spPr bwMode="auto">
            <a:xfrm>
              <a:off x="4032" y="235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R</a:t>
              </a:r>
              <a:r>
                <a:rPr lang="en-US" altLang="zh-CN" b="1" baseline="-25000"/>
                <a:t>i</a:t>
              </a:r>
              <a:endParaRPr lang="en-US" altLang="zh-CN" b="1"/>
            </a:p>
          </p:txBody>
        </p:sp>
        <p:sp>
          <p:nvSpPr>
            <p:cNvPr id="181268" name="Oval 20"/>
            <p:cNvSpPr>
              <a:spLocks noChangeArrowheads="1"/>
            </p:cNvSpPr>
            <p:nvPr/>
          </p:nvSpPr>
          <p:spPr bwMode="auto">
            <a:xfrm>
              <a:off x="3373" y="2400"/>
              <a:ext cx="227" cy="227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69" name="Text Box 21"/>
            <p:cNvSpPr txBox="1">
              <a:spLocks noChangeArrowheads="1"/>
            </p:cNvSpPr>
            <p:nvPr/>
          </p:nvSpPr>
          <p:spPr bwMode="auto">
            <a:xfrm>
              <a:off x="3024" y="235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I</a:t>
              </a:r>
              <a:r>
                <a:rPr lang="en-US" altLang="zh-CN" b="1" baseline="-25000"/>
                <a:t>sc</a:t>
              </a:r>
              <a:endParaRPr lang="en-US" altLang="zh-CN" b="1"/>
            </a:p>
          </p:txBody>
        </p:sp>
        <p:sp>
          <p:nvSpPr>
            <p:cNvPr id="181270" name="Oval 22"/>
            <p:cNvSpPr>
              <a:spLocks noChangeArrowheads="1"/>
            </p:cNvSpPr>
            <p:nvPr/>
          </p:nvSpPr>
          <p:spPr bwMode="auto">
            <a:xfrm>
              <a:off x="4416" y="2880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71" name="Oval 23"/>
            <p:cNvSpPr>
              <a:spLocks noChangeArrowheads="1"/>
            </p:cNvSpPr>
            <p:nvPr/>
          </p:nvSpPr>
          <p:spPr bwMode="auto">
            <a:xfrm>
              <a:off x="4416" y="2051"/>
              <a:ext cx="61" cy="6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72" name="Freeform 24"/>
            <p:cNvSpPr>
              <a:spLocks/>
            </p:cNvSpPr>
            <p:nvPr/>
          </p:nvSpPr>
          <p:spPr bwMode="auto">
            <a:xfrm>
              <a:off x="3480" y="2913"/>
              <a:ext cx="936" cy="2"/>
            </a:xfrm>
            <a:custGeom>
              <a:avLst/>
              <a:gdLst>
                <a:gd name="T0" fmla="*/ 0 w 936"/>
                <a:gd name="T1" fmla="*/ 0 h 2"/>
                <a:gd name="T2" fmla="*/ 936 w 936"/>
                <a:gd name="T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36" h="2">
                  <a:moveTo>
                    <a:pt x="0" y="0"/>
                  </a:moveTo>
                  <a:lnTo>
                    <a:pt x="936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73" name="Freeform 25"/>
            <p:cNvSpPr>
              <a:spLocks/>
            </p:cNvSpPr>
            <p:nvPr/>
          </p:nvSpPr>
          <p:spPr bwMode="auto">
            <a:xfrm>
              <a:off x="3477" y="2076"/>
              <a:ext cx="942" cy="1"/>
            </a:xfrm>
            <a:custGeom>
              <a:avLst/>
              <a:gdLst>
                <a:gd name="T0" fmla="*/ 0 w 942"/>
                <a:gd name="T1" fmla="*/ 0 h 1"/>
                <a:gd name="T2" fmla="*/ 942 w 94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42" h="1">
                  <a:moveTo>
                    <a:pt x="0" y="0"/>
                  </a:moveTo>
                  <a:lnTo>
                    <a:pt x="942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74" name="Freeform 26"/>
            <p:cNvSpPr>
              <a:spLocks/>
            </p:cNvSpPr>
            <p:nvPr/>
          </p:nvSpPr>
          <p:spPr bwMode="auto">
            <a:xfrm>
              <a:off x="3984" y="2076"/>
              <a:ext cx="1" cy="276"/>
            </a:xfrm>
            <a:custGeom>
              <a:avLst/>
              <a:gdLst>
                <a:gd name="T0" fmla="*/ 0 w 1"/>
                <a:gd name="T1" fmla="*/ 0 h 276"/>
                <a:gd name="T2" fmla="*/ 1 w 1"/>
                <a:gd name="T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76">
                  <a:moveTo>
                    <a:pt x="0" y="0"/>
                  </a:moveTo>
                  <a:lnTo>
                    <a:pt x="1" y="27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75" name="Freeform 27"/>
            <p:cNvSpPr>
              <a:spLocks/>
            </p:cNvSpPr>
            <p:nvPr/>
          </p:nvSpPr>
          <p:spPr bwMode="auto">
            <a:xfrm>
              <a:off x="3984" y="2640"/>
              <a:ext cx="1" cy="273"/>
            </a:xfrm>
            <a:custGeom>
              <a:avLst/>
              <a:gdLst>
                <a:gd name="T0" fmla="*/ 0 w 1"/>
                <a:gd name="T1" fmla="*/ 0 h 273"/>
                <a:gd name="T2" fmla="*/ 0 w 1"/>
                <a:gd name="T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73">
                  <a:moveTo>
                    <a:pt x="0" y="0"/>
                  </a:moveTo>
                  <a:lnTo>
                    <a:pt x="0" y="27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76" name="Freeform 28"/>
            <p:cNvSpPr>
              <a:spLocks/>
            </p:cNvSpPr>
            <p:nvPr/>
          </p:nvSpPr>
          <p:spPr bwMode="auto">
            <a:xfrm>
              <a:off x="3480" y="2079"/>
              <a:ext cx="1" cy="324"/>
            </a:xfrm>
            <a:custGeom>
              <a:avLst/>
              <a:gdLst>
                <a:gd name="T0" fmla="*/ 0 w 1"/>
                <a:gd name="T1" fmla="*/ 0 h 324"/>
                <a:gd name="T2" fmla="*/ 0 w 1"/>
                <a:gd name="T3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24">
                  <a:moveTo>
                    <a:pt x="0" y="0"/>
                  </a:moveTo>
                  <a:lnTo>
                    <a:pt x="0" y="32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77" name="Freeform 29"/>
            <p:cNvSpPr>
              <a:spLocks/>
            </p:cNvSpPr>
            <p:nvPr/>
          </p:nvSpPr>
          <p:spPr bwMode="auto">
            <a:xfrm>
              <a:off x="3480" y="2634"/>
              <a:ext cx="1" cy="285"/>
            </a:xfrm>
            <a:custGeom>
              <a:avLst/>
              <a:gdLst>
                <a:gd name="T0" fmla="*/ 0 w 1"/>
                <a:gd name="T1" fmla="*/ 0 h 285"/>
                <a:gd name="T2" fmla="*/ 0 w 1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85">
                  <a:moveTo>
                    <a:pt x="0" y="0"/>
                  </a:moveTo>
                  <a:lnTo>
                    <a:pt x="0" y="285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78" name="Freeform 30"/>
            <p:cNvSpPr>
              <a:spLocks/>
            </p:cNvSpPr>
            <p:nvPr/>
          </p:nvSpPr>
          <p:spPr bwMode="auto">
            <a:xfrm>
              <a:off x="3372" y="2514"/>
              <a:ext cx="225" cy="1"/>
            </a:xfrm>
            <a:custGeom>
              <a:avLst/>
              <a:gdLst>
                <a:gd name="T0" fmla="*/ 0 w 225"/>
                <a:gd name="T1" fmla="*/ 0 h 1"/>
                <a:gd name="T2" fmla="*/ 225 w 225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5" h="1">
                  <a:moveTo>
                    <a:pt x="0" y="0"/>
                  </a:moveTo>
                  <a:lnTo>
                    <a:pt x="225" y="0"/>
                  </a:ln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79" name="Line 31"/>
            <p:cNvSpPr>
              <a:spLocks noChangeShapeType="1"/>
            </p:cNvSpPr>
            <p:nvPr/>
          </p:nvSpPr>
          <p:spPr bwMode="auto">
            <a:xfrm flipV="1">
              <a:off x="3312" y="2352"/>
              <a:ext cx="0" cy="3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48133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0" grpId="0" build="p" autoUpdateAnimBg="0"/>
      <p:bldP spid="18125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E26A0E6-7A2D-4BCD-9E75-3B07C582F794}" type="datetime1">
              <a:rPr lang="zh-CN" altLang="en-US"/>
              <a:pPr>
                <a:defRPr/>
              </a:pPr>
              <a:t>2019/3/20</a:t>
            </a:fld>
            <a:endParaRPr lang="en-US" altLang="zh-CN"/>
          </a:p>
        </p:txBody>
      </p:sp>
      <p:sp>
        <p:nvSpPr>
          <p:cNvPr id="1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电路理论</a:t>
            </a:r>
            <a:endParaRPr lang="en-US" altLang="zh-CN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CC2186-84FD-41A0-BB2B-AF3987EC96DE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225287" name="Rectangle 7"/>
          <p:cNvSpPr>
            <a:spLocks noChangeArrowheads="1"/>
          </p:cNvSpPr>
          <p:nvPr/>
        </p:nvSpPr>
        <p:spPr bwMode="auto">
          <a:xfrm>
            <a:off x="228600" y="838200"/>
            <a:ext cx="769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1.</a:t>
            </a:r>
            <a:r>
              <a:rPr lang="zh-CN" altLang="en-US" sz="28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线性元件</a:t>
            </a:r>
          </a:p>
        </p:txBody>
      </p:sp>
      <p:graphicFrame>
        <p:nvGraphicFramePr>
          <p:cNvPr id="225289" name="Object 9"/>
          <p:cNvGraphicFramePr>
            <a:graphicFrameLocks noChangeAspect="1"/>
          </p:cNvGraphicFramePr>
          <p:nvPr/>
        </p:nvGraphicFramePr>
        <p:xfrm>
          <a:off x="608013" y="2852738"/>
          <a:ext cx="33051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3" imgW="1651000" imgH="177800" progId="Equation.DSMT4">
                  <p:embed/>
                </p:oleObj>
              </mc:Choice>
              <mc:Fallback>
                <p:oleObj name="Equation" r:id="rId3" imgW="1651000" imgH="177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2852738"/>
                        <a:ext cx="330517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97" name="Rectangle 17"/>
          <p:cNvSpPr>
            <a:spLocks noChangeArrowheads="1"/>
          </p:cNvSpPr>
          <p:nvPr/>
        </p:nvSpPr>
        <p:spPr bwMode="auto">
          <a:xfrm>
            <a:off x="4233863" y="2781300"/>
            <a:ext cx="4656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Homogeneity property  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齐次性</a:t>
            </a:r>
          </a:p>
        </p:txBody>
      </p:sp>
      <p:sp>
        <p:nvSpPr>
          <p:cNvPr id="225298" name="Rectangle 18"/>
          <p:cNvSpPr>
            <a:spLocks noChangeArrowheads="1"/>
          </p:cNvSpPr>
          <p:nvPr/>
        </p:nvSpPr>
        <p:spPr bwMode="auto">
          <a:xfrm>
            <a:off x="4572000" y="3573463"/>
            <a:ext cx="4183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Additivity property  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可加性</a:t>
            </a:r>
          </a:p>
        </p:txBody>
      </p:sp>
      <p:graphicFrame>
        <p:nvGraphicFramePr>
          <p:cNvPr id="225299" name="Object 19"/>
          <p:cNvGraphicFramePr>
            <a:graphicFrameLocks noChangeAspect="1"/>
          </p:cNvGraphicFramePr>
          <p:nvPr/>
        </p:nvGraphicFramePr>
        <p:xfrm>
          <a:off x="1828800" y="1371600"/>
          <a:ext cx="3224213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Visio" r:id="rId5" imgW="1640434" imgH="540410" progId="Visio.Drawing.11">
                  <p:embed/>
                </p:oleObj>
              </mc:Choice>
              <mc:Fallback>
                <p:oleObj name="Visio" r:id="rId5" imgW="1640434" imgH="540410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371600"/>
                        <a:ext cx="3224213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00" name="Object 20"/>
          <p:cNvGraphicFramePr>
            <a:graphicFrameLocks noChangeAspect="1"/>
          </p:cNvGraphicFramePr>
          <p:nvPr/>
        </p:nvGraphicFramePr>
        <p:xfrm>
          <a:off x="611188" y="3670300"/>
          <a:ext cx="39941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Equation" r:id="rId7" imgW="1993900" imgH="228600" progId="Equation.DSMT4">
                  <p:embed/>
                </p:oleObj>
              </mc:Choice>
              <mc:Fallback>
                <p:oleObj name="Equation" r:id="rId7" imgW="1993900" imgH="228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670300"/>
                        <a:ext cx="39941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01" name="Rectangle 21"/>
          <p:cNvSpPr>
            <a:spLocks noChangeArrowheads="1"/>
          </p:cNvSpPr>
          <p:nvPr/>
        </p:nvSpPr>
        <p:spPr bwMode="auto">
          <a:xfrm>
            <a:off x="228600" y="4503738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2. 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线性电路</a:t>
            </a:r>
          </a:p>
        </p:txBody>
      </p:sp>
      <p:sp>
        <p:nvSpPr>
          <p:cNvPr id="225303" name="Rectangle 23"/>
          <p:cNvSpPr>
            <a:spLocks noChangeArrowheads="1"/>
          </p:cNvSpPr>
          <p:nvPr/>
        </p:nvSpPr>
        <p:spPr bwMode="auto">
          <a:xfrm>
            <a:off x="533400" y="5164138"/>
            <a:ext cx="830580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线性电路是指完全由线性元件、独立源或线性受控源构成的电路。</a:t>
            </a:r>
          </a:p>
        </p:txBody>
      </p:sp>
      <p:sp>
        <p:nvSpPr>
          <p:cNvPr id="225377" name="Rectangle 97"/>
          <p:cNvSpPr>
            <a:spLocks noChangeArrowheads="1"/>
          </p:cNvSpPr>
          <p:nvPr/>
        </p:nvSpPr>
        <p:spPr bwMode="auto">
          <a:xfrm>
            <a:off x="381000" y="188913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1pPr>
            <a:lvl2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2pPr>
            <a:lvl3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3pPr>
            <a:lvl4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4pPr>
            <a:lvl5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4.1 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叠加定理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Superposition Theorem</a:t>
            </a:r>
            <a:endParaRPr lang="en-US" altLang="zh-CN" sz="2800" u="sng" dirty="0" smtClean="0"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7" grpId="0" autoUpdateAnimBg="0"/>
      <p:bldP spid="225297" grpId="0" autoUpdateAnimBg="0"/>
      <p:bldP spid="225298" grpId="0" autoUpdateAnimBg="0"/>
      <p:bldP spid="225301" grpId="0" autoUpdateAnimBg="0"/>
      <p:bldP spid="22530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76200" y="136525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</a:rPr>
              <a:t>例  </a:t>
            </a: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683568" y="159023"/>
            <a:ext cx="4246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sz="2400" b="1" dirty="0"/>
              <a:t>电路如图所示，</a:t>
            </a:r>
            <a:r>
              <a:rPr lang="zh-CN" altLang="en-US" sz="2400" b="1" dirty="0"/>
              <a:t>求电流</a:t>
            </a:r>
            <a:r>
              <a:rPr lang="en-US" altLang="zh-CN" sz="2400" b="1" i="1" dirty="0"/>
              <a:t>I </a:t>
            </a:r>
            <a:r>
              <a:rPr lang="zh-CN" altLang="en-US" sz="2400" b="1" dirty="0"/>
              <a:t>。  </a:t>
            </a:r>
          </a:p>
        </p:txBody>
      </p:sp>
      <p:grpSp>
        <p:nvGrpSpPr>
          <p:cNvPr id="182276" name="Group 4"/>
          <p:cNvGrpSpPr>
            <a:grpSpLocks/>
          </p:cNvGrpSpPr>
          <p:nvPr/>
        </p:nvGrpSpPr>
        <p:grpSpPr bwMode="auto">
          <a:xfrm>
            <a:off x="0" y="609600"/>
            <a:ext cx="4876800" cy="2743200"/>
            <a:chOff x="0" y="384"/>
            <a:chExt cx="3072" cy="1728"/>
          </a:xfrm>
        </p:grpSpPr>
        <p:sp>
          <p:nvSpPr>
            <p:cNvPr id="182277" name="Text Box 5"/>
            <p:cNvSpPr txBox="1">
              <a:spLocks noChangeArrowheads="1"/>
            </p:cNvSpPr>
            <p:nvPr/>
          </p:nvSpPr>
          <p:spPr bwMode="auto">
            <a:xfrm>
              <a:off x="864" y="1824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12</a:t>
              </a:r>
              <a:r>
                <a:rPr lang="en-US" altLang="zh-CN" sz="2000" b="1"/>
                <a:t>V</a:t>
              </a:r>
              <a:endParaRPr lang="en-US" altLang="zh-CN" b="1"/>
            </a:p>
          </p:txBody>
        </p:sp>
        <p:sp>
          <p:nvSpPr>
            <p:cNvPr id="182278" name="Text Box 6"/>
            <p:cNvSpPr txBox="1">
              <a:spLocks noChangeArrowheads="1"/>
            </p:cNvSpPr>
            <p:nvPr/>
          </p:nvSpPr>
          <p:spPr bwMode="auto">
            <a:xfrm>
              <a:off x="1008" y="105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2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82279" name="Text Box 7"/>
            <p:cNvSpPr txBox="1">
              <a:spLocks noChangeArrowheads="1"/>
            </p:cNvSpPr>
            <p:nvPr/>
          </p:nvSpPr>
          <p:spPr bwMode="auto">
            <a:xfrm>
              <a:off x="1776" y="384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10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82280" name="Text Box 8"/>
            <p:cNvSpPr txBox="1">
              <a:spLocks noChangeArrowheads="1"/>
            </p:cNvSpPr>
            <p:nvPr/>
          </p:nvSpPr>
          <p:spPr bwMode="auto">
            <a:xfrm>
              <a:off x="2496" y="134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</p:txBody>
        </p:sp>
        <p:sp>
          <p:nvSpPr>
            <p:cNvPr id="182281" name="Text Box 9"/>
            <p:cNvSpPr txBox="1">
              <a:spLocks noChangeArrowheads="1"/>
            </p:cNvSpPr>
            <p:nvPr/>
          </p:nvSpPr>
          <p:spPr bwMode="auto">
            <a:xfrm>
              <a:off x="2496" y="81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–</a:t>
              </a:r>
            </a:p>
          </p:txBody>
        </p:sp>
        <p:sp>
          <p:nvSpPr>
            <p:cNvPr id="182282" name="Text Box 10"/>
            <p:cNvSpPr txBox="1">
              <a:spLocks noChangeArrowheads="1"/>
            </p:cNvSpPr>
            <p:nvPr/>
          </p:nvSpPr>
          <p:spPr bwMode="auto">
            <a:xfrm>
              <a:off x="2640" y="110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24</a:t>
              </a:r>
              <a:r>
                <a:rPr lang="en-US" altLang="zh-CN" sz="2000" b="1"/>
                <a:t>V</a:t>
              </a:r>
              <a:endParaRPr lang="en-US" altLang="zh-CN" b="1"/>
            </a:p>
          </p:txBody>
        </p:sp>
        <p:sp>
          <p:nvSpPr>
            <p:cNvPr id="182283" name="Text Box 11"/>
            <p:cNvSpPr txBox="1">
              <a:spLocks noChangeArrowheads="1"/>
            </p:cNvSpPr>
            <p:nvPr/>
          </p:nvSpPr>
          <p:spPr bwMode="auto">
            <a:xfrm>
              <a:off x="528" y="38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182284" name="Text Box 12"/>
            <p:cNvSpPr txBox="1">
              <a:spLocks noChangeArrowheads="1"/>
            </p:cNvSpPr>
            <p:nvPr/>
          </p:nvSpPr>
          <p:spPr bwMode="auto">
            <a:xfrm>
              <a:off x="480" y="1680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182285" name="Text Box 13"/>
            <p:cNvSpPr txBox="1">
              <a:spLocks noChangeArrowheads="1"/>
            </p:cNvSpPr>
            <p:nvPr/>
          </p:nvSpPr>
          <p:spPr bwMode="auto">
            <a:xfrm>
              <a:off x="0" y="105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4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336" y="1056"/>
              <a:ext cx="102" cy="272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287" name="Text Box 15"/>
            <p:cNvSpPr txBox="1">
              <a:spLocks noChangeArrowheads="1"/>
            </p:cNvSpPr>
            <p:nvPr/>
          </p:nvSpPr>
          <p:spPr bwMode="auto">
            <a:xfrm>
              <a:off x="564" y="1046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/>
                <a:t>I</a:t>
              </a:r>
              <a:endParaRPr lang="en-US" altLang="zh-CN" sz="3200" b="1"/>
            </a:p>
          </p:txBody>
        </p:sp>
        <p:sp>
          <p:nvSpPr>
            <p:cNvPr id="182288" name="Text Box 16"/>
            <p:cNvSpPr txBox="1">
              <a:spLocks noChangeArrowheads="1"/>
            </p:cNvSpPr>
            <p:nvPr/>
          </p:nvSpPr>
          <p:spPr bwMode="auto">
            <a:xfrm>
              <a:off x="720" y="1680"/>
              <a:ext cx="1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</p:txBody>
        </p:sp>
        <p:sp>
          <p:nvSpPr>
            <p:cNvPr id="182289" name="Line 17"/>
            <p:cNvSpPr>
              <a:spLocks noChangeShapeType="1"/>
            </p:cNvSpPr>
            <p:nvPr/>
          </p:nvSpPr>
          <p:spPr bwMode="auto">
            <a:xfrm flipV="1">
              <a:off x="528" y="105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290" name="Text Box 18"/>
            <p:cNvSpPr txBox="1">
              <a:spLocks noChangeArrowheads="1"/>
            </p:cNvSpPr>
            <p:nvPr/>
          </p:nvSpPr>
          <p:spPr bwMode="auto">
            <a:xfrm>
              <a:off x="1248" y="168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–</a:t>
              </a:r>
            </a:p>
          </p:txBody>
        </p:sp>
        <p:sp>
          <p:nvSpPr>
            <p:cNvPr id="182291" name="Line 19"/>
            <p:cNvSpPr>
              <a:spLocks noChangeShapeType="1"/>
            </p:cNvSpPr>
            <p:nvPr/>
          </p:nvSpPr>
          <p:spPr bwMode="auto">
            <a:xfrm>
              <a:off x="1440" y="720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292" name="Line 20"/>
            <p:cNvSpPr>
              <a:spLocks noChangeShapeType="1"/>
            </p:cNvSpPr>
            <p:nvPr/>
          </p:nvSpPr>
          <p:spPr bwMode="auto">
            <a:xfrm>
              <a:off x="384" y="72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293" name="Line 21"/>
            <p:cNvSpPr>
              <a:spLocks noChangeShapeType="1"/>
            </p:cNvSpPr>
            <p:nvPr/>
          </p:nvSpPr>
          <p:spPr bwMode="auto">
            <a:xfrm>
              <a:off x="384" y="1680"/>
              <a:ext cx="2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294" name="Line 22"/>
            <p:cNvSpPr>
              <a:spLocks noChangeShapeType="1"/>
            </p:cNvSpPr>
            <p:nvPr/>
          </p:nvSpPr>
          <p:spPr bwMode="auto">
            <a:xfrm>
              <a:off x="2496" y="720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295" name="Line 23"/>
            <p:cNvSpPr>
              <a:spLocks noChangeShapeType="1"/>
            </p:cNvSpPr>
            <p:nvPr/>
          </p:nvSpPr>
          <p:spPr bwMode="auto">
            <a:xfrm>
              <a:off x="1440" y="134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296" name="Line 24"/>
            <p:cNvSpPr>
              <a:spLocks noChangeShapeType="1"/>
            </p:cNvSpPr>
            <p:nvPr/>
          </p:nvSpPr>
          <p:spPr bwMode="auto">
            <a:xfrm>
              <a:off x="2112" y="72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297" name="Oval 25"/>
            <p:cNvSpPr>
              <a:spLocks noChangeArrowheads="1"/>
            </p:cNvSpPr>
            <p:nvPr/>
          </p:nvSpPr>
          <p:spPr bwMode="auto">
            <a:xfrm>
              <a:off x="960" y="1536"/>
              <a:ext cx="283" cy="283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298" name="Line 26"/>
            <p:cNvSpPr>
              <a:spLocks noChangeShapeType="1"/>
            </p:cNvSpPr>
            <p:nvPr/>
          </p:nvSpPr>
          <p:spPr bwMode="auto">
            <a:xfrm>
              <a:off x="960" y="168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299" name="Oval 27"/>
            <p:cNvSpPr>
              <a:spLocks noChangeArrowheads="1"/>
            </p:cNvSpPr>
            <p:nvPr/>
          </p:nvSpPr>
          <p:spPr bwMode="auto">
            <a:xfrm rot="5400000">
              <a:off x="2356" y="1103"/>
              <a:ext cx="283" cy="283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300" name="Line 28"/>
            <p:cNvSpPr>
              <a:spLocks noChangeShapeType="1"/>
            </p:cNvSpPr>
            <p:nvPr/>
          </p:nvSpPr>
          <p:spPr bwMode="auto">
            <a:xfrm rot="5400000">
              <a:off x="2352" y="1247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301" name="Rectangle 29"/>
            <p:cNvSpPr>
              <a:spLocks noChangeArrowheads="1"/>
            </p:cNvSpPr>
            <p:nvPr/>
          </p:nvSpPr>
          <p:spPr bwMode="auto">
            <a:xfrm>
              <a:off x="1386" y="1072"/>
              <a:ext cx="102" cy="272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302" name="Rectangle 30"/>
            <p:cNvSpPr>
              <a:spLocks noChangeArrowheads="1"/>
            </p:cNvSpPr>
            <p:nvPr/>
          </p:nvSpPr>
          <p:spPr bwMode="auto">
            <a:xfrm rot="5400000">
              <a:off x="1925" y="587"/>
              <a:ext cx="102" cy="272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303" name="Line 31"/>
            <p:cNvSpPr>
              <a:spLocks noChangeShapeType="1"/>
            </p:cNvSpPr>
            <p:nvPr/>
          </p:nvSpPr>
          <p:spPr bwMode="auto">
            <a:xfrm>
              <a:off x="384" y="72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304" name="Freeform 32"/>
            <p:cNvSpPr>
              <a:spLocks/>
            </p:cNvSpPr>
            <p:nvPr/>
          </p:nvSpPr>
          <p:spPr bwMode="auto">
            <a:xfrm>
              <a:off x="384" y="1338"/>
              <a:ext cx="1" cy="342"/>
            </a:xfrm>
            <a:custGeom>
              <a:avLst/>
              <a:gdLst>
                <a:gd name="T0" fmla="*/ 0 w 1"/>
                <a:gd name="T1" fmla="*/ 0 h 342"/>
                <a:gd name="T2" fmla="*/ 1 w 1"/>
                <a:gd name="T3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42">
                  <a:moveTo>
                    <a:pt x="0" y="0"/>
                  </a:moveTo>
                  <a:lnTo>
                    <a:pt x="1" y="34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305" name="Oval 33"/>
            <p:cNvSpPr>
              <a:spLocks noChangeArrowheads="1"/>
            </p:cNvSpPr>
            <p:nvPr/>
          </p:nvSpPr>
          <p:spPr bwMode="auto">
            <a:xfrm>
              <a:off x="604" y="672"/>
              <a:ext cx="68" cy="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306" name="Oval 34"/>
            <p:cNvSpPr>
              <a:spLocks noChangeArrowheads="1"/>
            </p:cNvSpPr>
            <p:nvPr/>
          </p:nvSpPr>
          <p:spPr bwMode="auto">
            <a:xfrm>
              <a:off x="604" y="1632"/>
              <a:ext cx="68" cy="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2307" name="Group 35"/>
          <p:cNvGrpSpPr>
            <a:grpSpLocks/>
          </p:cNvGrpSpPr>
          <p:nvPr/>
        </p:nvGrpSpPr>
        <p:grpSpPr bwMode="auto">
          <a:xfrm>
            <a:off x="5510213" y="717550"/>
            <a:ext cx="3733800" cy="2330450"/>
            <a:chOff x="3408" y="452"/>
            <a:chExt cx="2352" cy="1468"/>
          </a:xfrm>
        </p:grpSpPr>
        <p:sp>
          <p:nvSpPr>
            <p:cNvPr id="182308" name="Text Box 36"/>
            <p:cNvSpPr txBox="1">
              <a:spLocks noChangeArrowheads="1"/>
            </p:cNvSpPr>
            <p:nvPr/>
          </p:nvSpPr>
          <p:spPr bwMode="auto">
            <a:xfrm>
              <a:off x="3828" y="105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4</a:t>
              </a:r>
              <a:r>
                <a:rPr lang="en-US" altLang="zh-CN" b="1">
                  <a:solidFill>
                    <a:srgbClr val="0000FF"/>
                  </a:solidFill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82309" name="Text Box 37"/>
            <p:cNvSpPr txBox="1">
              <a:spLocks noChangeArrowheads="1"/>
            </p:cNvSpPr>
            <p:nvPr/>
          </p:nvSpPr>
          <p:spPr bwMode="auto">
            <a:xfrm>
              <a:off x="3408" y="1094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/>
                <a:t>I</a:t>
              </a:r>
              <a:endParaRPr lang="en-US" altLang="zh-CN" sz="3200" b="1"/>
            </a:p>
          </p:txBody>
        </p:sp>
        <p:sp>
          <p:nvSpPr>
            <p:cNvPr id="182310" name="Line 38"/>
            <p:cNvSpPr>
              <a:spLocks noChangeShapeType="1"/>
            </p:cNvSpPr>
            <p:nvPr/>
          </p:nvSpPr>
          <p:spPr bwMode="auto">
            <a:xfrm flipV="1">
              <a:off x="3636" y="105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311" name="Text Box 39"/>
            <p:cNvSpPr txBox="1">
              <a:spLocks noChangeArrowheads="1"/>
            </p:cNvSpPr>
            <p:nvPr/>
          </p:nvSpPr>
          <p:spPr bwMode="auto">
            <a:xfrm flipH="1">
              <a:off x="3828" y="452"/>
              <a:ext cx="2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182312" name="Text Box 40"/>
            <p:cNvSpPr txBox="1">
              <a:spLocks noChangeArrowheads="1"/>
            </p:cNvSpPr>
            <p:nvPr/>
          </p:nvSpPr>
          <p:spPr bwMode="auto">
            <a:xfrm flipH="1">
              <a:off x="3876" y="163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182313" name="Rectangle 41"/>
            <p:cNvSpPr>
              <a:spLocks noChangeArrowheads="1"/>
            </p:cNvSpPr>
            <p:nvPr/>
          </p:nvSpPr>
          <p:spPr bwMode="auto">
            <a:xfrm flipH="1">
              <a:off x="4356" y="1056"/>
              <a:ext cx="96" cy="288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314" name="Text Box 42"/>
            <p:cNvSpPr txBox="1">
              <a:spLocks noChangeArrowheads="1"/>
            </p:cNvSpPr>
            <p:nvPr/>
          </p:nvSpPr>
          <p:spPr bwMode="auto">
            <a:xfrm flipH="1">
              <a:off x="4404" y="1056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R</a:t>
              </a:r>
              <a:r>
                <a:rPr lang="en-US" altLang="zh-CN" b="1" baseline="-25000"/>
                <a:t>i</a:t>
              </a:r>
              <a:endParaRPr lang="en-US" altLang="zh-CN" b="1"/>
            </a:p>
          </p:txBody>
        </p:sp>
        <p:sp>
          <p:nvSpPr>
            <p:cNvPr id="182315" name="Oval 43"/>
            <p:cNvSpPr>
              <a:spLocks noChangeArrowheads="1"/>
            </p:cNvSpPr>
            <p:nvPr/>
          </p:nvSpPr>
          <p:spPr bwMode="auto">
            <a:xfrm flipH="1">
              <a:off x="4980" y="1104"/>
              <a:ext cx="227" cy="227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316" name="Text Box 44"/>
            <p:cNvSpPr txBox="1">
              <a:spLocks noChangeArrowheads="1"/>
            </p:cNvSpPr>
            <p:nvPr/>
          </p:nvSpPr>
          <p:spPr bwMode="auto">
            <a:xfrm flipH="1">
              <a:off x="5268" y="1044"/>
              <a:ext cx="4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I</a:t>
              </a:r>
              <a:r>
                <a:rPr lang="en-US" altLang="zh-CN" b="1" baseline="-25000"/>
                <a:t>sc</a:t>
              </a:r>
              <a:endParaRPr lang="en-US" altLang="zh-CN" b="1"/>
            </a:p>
          </p:txBody>
        </p:sp>
        <p:sp>
          <p:nvSpPr>
            <p:cNvPr id="182317" name="Oval 45"/>
            <p:cNvSpPr>
              <a:spLocks noChangeArrowheads="1"/>
            </p:cNvSpPr>
            <p:nvPr/>
          </p:nvSpPr>
          <p:spPr bwMode="auto">
            <a:xfrm flipH="1">
              <a:off x="3924" y="1584"/>
              <a:ext cx="68" cy="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318" name="Oval 46"/>
            <p:cNvSpPr>
              <a:spLocks noChangeArrowheads="1"/>
            </p:cNvSpPr>
            <p:nvPr/>
          </p:nvSpPr>
          <p:spPr bwMode="auto">
            <a:xfrm flipH="1">
              <a:off x="3911" y="740"/>
              <a:ext cx="61" cy="6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319" name="Freeform 47"/>
            <p:cNvSpPr>
              <a:spLocks/>
            </p:cNvSpPr>
            <p:nvPr/>
          </p:nvSpPr>
          <p:spPr bwMode="auto">
            <a:xfrm>
              <a:off x="3780" y="1614"/>
              <a:ext cx="1320" cy="3"/>
            </a:xfrm>
            <a:custGeom>
              <a:avLst/>
              <a:gdLst>
                <a:gd name="T0" fmla="*/ 1320 w 1320"/>
                <a:gd name="T1" fmla="*/ 3 h 3"/>
                <a:gd name="T2" fmla="*/ 0 w 1320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20" h="3">
                  <a:moveTo>
                    <a:pt x="1320" y="3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320" name="Freeform 48"/>
            <p:cNvSpPr>
              <a:spLocks/>
            </p:cNvSpPr>
            <p:nvPr/>
          </p:nvSpPr>
          <p:spPr bwMode="auto">
            <a:xfrm>
              <a:off x="3780" y="780"/>
              <a:ext cx="1323" cy="1"/>
            </a:xfrm>
            <a:custGeom>
              <a:avLst/>
              <a:gdLst>
                <a:gd name="T0" fmla="*/ 1323 w 1323"/>
                <a:gd name="T1" fmla="*/ 0 h 1"/>
                <a:gd name="T2" fmla="*/ 0 w 1323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23" h="1">
                  <a:moveTo>
                    <a:pt x="1323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321" name="Freeform 49"/>
            <p:cNvSpPr>
              <a:spLocks/>
            </p:cNvSpPr>
            <p:nvPr/>
          </p:nvSpPr>
          <p:spPr bwMode="auto">
            <a:xfrm flipH="1">
              <a:off x="4403" y="780"/>
              <a:ext cx="1" cy="276"/>
            </a:xfrm>
            <a:custGeom>
              <a:avLst/>
              <a:gdLst>
                <a:gd name="T0" fmla="*/ 0 w 1"/>
                <a:gd name="T1" fmla="*/ 0 h 276"/>
                <a:gd name="T2" fmla="*/ 1 w 1"/>
                <a:gd name="T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76">
                  <a:moveTo>
                    <a:pt x="0" y="0"/>
                  </a:moveTo>
                  <a:lnTo>
                    <a:pt x="1" y="27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322" name="Freeform 50"/>
            <p:cNvSpPr>
              <a:spLocks/>
            </p:cNvSpPr>
            <p:nvPr/>
          </p:nvSpPr>
          <p:spPr bwMode="auto">
            <a:xfrm flipH="1">
              <a:off x="4403" y="1344"/>
              <a:ext cx="1" cy="273"/>
            </a:xfrm>
            <a:custGeom>
              <a:avLst/>
              <a:gdLst>
                <a:gd name="T0" fmla="*/ 0 w 1"/>
                <a:gd name="T1" fmla="*/ 0 h 273"/>
                <a:gd name="T2" fmla="*/ 0 w 1"/>
                <a:gd name="T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73">
                  <a:moveTo>
                    <a:pt x="0" y="0"/>
                  </a:moveTo>
                  <a:lnTo>
                    <a:pt x="0" y="27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323" name="Freeform 51"/>
            <p:cNvSpPr>
              <a:spLocks/>
            </p:cNvSpPr>
            <p:nvPr/>
          </p:nvSpPr>
          <p:spPr bwMode="auto">
            <a:xfrm flipH="1">
              <a:off x="5099" y="783"/>
              <a:ext cx="1" cy="324"/>
            </a:xfrm>
            <a:custGeom>
              <a:avLst/>
              <a:gdLst>
                <a:gd name="T0" fmla="*/ 0 w 1"/>
                <a:gd name="T1" fmla="*/ 0 h 324"/>
                <a:gd name="T2" fmla="*/ 0 w 1"/>
                <a:gd name="T3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24">
                  <a:moveTo>
                    <a:pt x="0" y="0"/>
                  </a:moveTo>
                  <a:lnTo>
                    <a:pt x="0" y="32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324" name="Freeform 52"/>
            <p:cNvSpPr>
              <a:spLocks/>
            </p:cNvSpPr>
            <p:nvPr/>
          </p:nvSpPr>
          <p:spPr bwMode="auto">
            <a:xfrm flipH="1">
              <a:off x="5099" y="1338"/>
              <a:ext cx="1" cy="285"/>
            </a:xfrm>
            <a:custGeom>
              <a:avLst/>
              <a:gdLst>
                <a:gd name="T0" fmla="*/ 0 w 1"/>
                <a:gd name="T1" fmla="*/ 0 h 285"/>
                <a:gd name="T2" fmla="*/ 0 w 1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85">
                  <a:moveTo>
                    <a:pt x="0" y="0"/>
                  </a:moveTo>
                  <a:lnTo>
                    <a:pt x="0" y="285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325" name="Freeform 53"/>
            <p:cNvSpPr>
              <a:spLocks/>
            </p:cNvSpPr>
            <p:nvPr/>
          </p:nvSpPr>
          <p:spPr bwMode="auto">
            <a:xfrm flipH="1">
              <a:off x="4983" y="1218"/>
              <a:ext cx="225" cy="1"/>
            </a:xfrm>
            <a:custGeom>
              <a:avLst/>
              <a:gdLst>
                <a:gd name="T0" fmla="*/ 0 w 225"/>
                <a:gd name="T1" fmla="*/ 0 h 1"/>
                <a:gd name="T2" fmla="*/ 225 w 225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5" h="1">
                  <a:moveTo>
                    <a:pt x="0" y="0"/>
                  </a:moveTo>
                  <a:lnTo>
                    <a:pt x="225" y="0"/>
                  </a:ln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326" name="Line 54"/>
            <p:cNvSpPr>
              <a:spLocks noChangeShapeType="1"/>
            </p:cNvSpPr>
            <p:nvPr/>
          </p:nvSpPr>
          <p:spPr bwMode="auto">
            <a:xfrm flipH="1" flipV="1">
              <a:off x="5268" y="1056"/>
              <a:ext cx="0" cy="3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327" name="Rectangle 55"/>
            <p:cNvSpPr>
              <a:spLocks noChangeArrowheads="1"/>
            </p:cNvSpPr>
            <p:nvPr/>
          </p:nvSpPr>
          <p:spPr bwMode="auto">
            <a:xfrm flipH="1">
              <a:off x="3732" y="1044"/>
              <a:ext cx="96" cy="288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328" name="Freeform 56"/>
            <p:cNvSpPr>
              <a:spLocks/>
            </p:cNvSpPr>
            <p:nvPr/>
          </p:nvSpPr>
          <p:spPr bwMode="auto">
            <a:xfrm flipH="1">
              <a:off x="3779" y="780"/>
              <a:ext cx="1" cy="276"/>
            </a:xfrm>
            <a:custGeom>
              <a:avLst/>
              <a:gdLst>
                <a:gd name="T0" fmla="*/ 0 w 1"/>
                <a:gd name="T1" fmla="*/ 0 h 276"/>
                <a:gd name="T2" fmla="*/ 1 w 1"/>
                <a:gd name="T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76">
                  <a:moveTo>
                    <a:pt x="0" y="0"/>
                  </a:moveTo>
                  <a:lnTo>
                    <a:pt x="1" y="27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329" name="Freeform 57"/>
            <p:cNvSpPr>
              <a:spLocks/>
            </p:cNvSpPr>
            <p:nvPr/>
          </p:nvSpPr>
          <p:spPr bwMode="auto">
            <a:xfrm flipH="1">
              <a:off x="3779" y="1344"/>
              <a:ext cx="1" cy="273"/>
            </a:xfrm>
            <a:custGeom>
              <a:avLst/>
              <a:gdLst>
                <a:gd name="T0" fmla="*/ 0 w 1"/>
                <a:gd name="T1" fmla="*/ 0 h 273"/>
                <a:gd name="T2" fmla="*/ 0 w 1"/>
                <a:gd name="T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73">
                  <a:moveTo>
                    <a:pt x="0" y="0"/>
                  </a:moveTo>
                  <a:lnTo>
                    <a:pt x="0" y="27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2330" name="Text Box 58"/>
          <p:cNvSpPr txBox="1">
            <a:spLocks noChangeArrowheads="1"/>
          </p:cNvSpPr>
          <p:nvPr/>
        </p:nvSpPr>
        <p:spPr bwMode="auto">
          <a:xfrm>
            <a:off x="800100" y="3503613"/>
            <a:ext cx="397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/>
              <a:t>（</a:t>
            </a:r>
            <a:r>
              <a:rPr lang="en-US" altLang="zh-CN" b="1"/>
              <a:t>1</a:t>
            </a:r>
            <a:r>
              <a:rPr lang="zh-CN" altLang="en-US" b="1"/>
              <a:t>）求端口的短路电流</a:t>
            </a:r>
            <a:r>
              <a:rPr lang="en-US" altLang="zh-CN" b="1" i="1"/>
              <a:t>I</a:t>
            </a:r>
            <a:r>
              <a:rPr lang="en-US" altLang="zh-CN" b="1" baseline="-25000"/>
              <a:t>sc</a:t>
            </a:r>
            <a:r>
              <a:rPr lang="zh-CN" altLang="en-US" b="1" baseline="-25000"/>
              <a:t>。  </a:t>
            </a:r>
            <a:endParaRPr lang="zh-CN" altLang="en-US" b="1"/>
          </a:p>
        </p:txBody>
      </p:sp>
      <p:sp>
        <p:nvSpPr>
          <p:cNvPr id="182331" name="Text Box 59"/>
          <p:cNvSpPr txBox="1">
            <a:spLocks noChangeArrowheads="1"/>
          </p:cNvSpPr>
          <p:nvPr/>
        </p:nvSpPr>
        <p:spPr bwMode="auto">
          <a:xfrm>
            <a:off x="5094288" y="4265613"/>
            <a:ext cx="1817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i="1"/>
              <a:t>I</a:t>
            </a:r>
            <a:r>
              <a:rPr lang="en-US" altLang="zh-CN" b="1" baseline="-25000"/>
              <a:t>1</a:t>
            </a:r>
            <a:r>
              <a:rPr lang="en-US" altLang="zh-CN" b="1"/>
              <a:t>=12/2=6A  </a:t>
            </a:r>
          </a:p>
        </p:txBody>
      </p:sp>
      <p:sp>
        <p:nvSpPr>
          <p:cNvPr id="182332" name="Text Box 60"/>
          <p:cNvSpPr txBox="1">
            <a:spLocks noChangeArrowheads="1"/>
          </p:cNvSpPr>
          <p:nvPr/>
        </p:nvSpPr>
        <p:spPr bwMode="auto">
          <a:xfrm>
            <a:off x="5056188" y="4970463"/>
            <a:ext cx="2803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/>
              <a:t> </a:t>
            </a:r>
            <a:r>
              <a:rPr lang="en-US" altLang="zh-CN" b="1" i="1"/>
              <a:t>I</a:t>
            </a:r>
            <a:r>
              <a:rPr lang="en-US" altLang="zh-CN" b="1" baseline="-25000"/>
              <a:t>2</a:t>
            </a:r>
            <a:r>
              <a:rPr lang="en-US" altLang="zh-CN" b="1"/>
              <a:t>=(24+12)/10=3.6A  </a:t>
            </a:r>
            <a:endParaRPr lang="en-US" altLang="zh-CN" sz="2800" b="1" baseline="-25000"/>
          </a:p>
        </p:txBody>
      </p:sp>
      <p:sp>
        <p:nvSpPr>
          <p:cNvPr id="182333" name="Text Box 61"/>
          <p:cNvSpPr txBox="1">
            <a:spLocks noChangeArrowheads="1"/>
          </p:cNvSpPr>
          <p:nvPr/>
        </p:nvSpPr>
        <p:spPr bwMode="auto">
          <a:xfrm>
            <a:off x="5230813" y="5678488"/>
            <a:ext cx="333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/>
              <a:t>I</a:t>
            </a:r>
            <a:r>
              <a:rPr lang="en-US" altLang="zh-CN" b="1" baseline="-25000"/>
              <a:t>sc</a:t>
            </a:r>
            <a:r>
              <a:rPr lang="en-US" altLang="zh-CN" b="1"/>
              <a:t>=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b="1" i="1"/>
              <a:t>I</a:t>
            </a:r>
            <a:r>
              <a:rPr lang="en-US" altLang="zh-CN" b="1" baseline="-25000"/>
              <a:t>1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b="1" i="1"/>
              <a:t>I</a:t>
            </a:r>
            <a:r>
              <a:rPr lang="en-US" altLang="zh-CN" b="1" baseline="-25000"/>
              <a:t>2</a:t>
            </a:r>
            <a:r>
              <a:rPr lang="en-US" altLang="zh-CN" b="1"/>
              <a:t>=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b="1"/>
              <a:t>3.6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b="1"/>
              <a:t>6=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b="1"/>
              <a:t>9.6A  </a:t>
            </a:r>
          </a:p>
        </p:txBody>
      </p:sp>
      <p:sp>
        <p:nvSpPr>
          <p:cNvPr id="182334" name="Text Box 62"/>
          <p:cNvSpPr txBox="1">
            <a:spLocks noChangeArrowheads="1"/>
          </p:cNvSpPr>
          <p:nvPr/>
        </p:nvSpPr>
        <p:spPr bwMode="auto">
          <a:xfrm>
            <a:off x="304800" y="3443288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</a:rPr>
              <a:t>解  </a:t>
            </a:r>
          </a:p>
        </p:txBody>
      </p:sp>
      <p:grpSp>
        <p:nvGrpSpPr>
          <p:cNvPr id="182335" name="Group 63"/>
          <p:cNvGrpSpPr>
            <a:grpSpLocks/>
          </p:cNvGrpSpPr>
          <p:nvPr/>
        </p:nvGrpSpPr>
        <p:grpSpPr bwMode="auto">
          <a:xfrm>
            <a:off x="685800" y="3962400"/>
            <a:ext cx="4267200" cy="2667000"/>
            <a:chOff x="432" y="2496"/>
            <a:chExt cx="2688" cy="1680"/>
          </a:xfrm>
        </p:grpSpPr>
        <p:sp>
          <p:nvSpPr>
            <p:cNvPr id="182336" name="Text Box 64"/>
            <p:cNvSpPr txBox="1">
              <a:spLocks noChangeArrowheads="1"/>
            </p:cNvSpPr>
            <p:nvPr/>
          </p:nvSpPr>
          <p:spPr bwMode="auto">
            <a:xfrm>
              <a:off x="1056" y="316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2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82337" name="Text Box 65"/>
            <p:cNvSpPr txBox="1">
              <a:spLocks noChangeArrowheads="1"/>
            </p:cNvSpPr>
            <p:nvPr/>
          </p:nvSpPr>
          <p:spPr bwMode="auto">
            <a:xfrm>
              <a:off x="1824" y="2496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10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82338" name="Text Box 66"/>
            <p:cNvSpPr txBox="1">
              <a:spLocks noChangeArrowheads="1"/>
            </p:cNvSpPr>
            <p:nvPr/>
          </p:nvSpPr>
          <p:spPr bwMode="auto">
            <a:xfrm>
              <a:off x="2544" y="345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</p:txBody>
        </p:sp>
        <p:sp>
          <p:nvSpPr>
            <p:cNvPr id="182339" name="Text Box 67"/>
            <p:cNvSpPr txBox="1">
              <a:spLocks noChangeArrowheads="1"/>
            </p:cNvSpPr>
            <p:nvPr/>
          </p:nvSpPr>
          <p:spPr bwMode="auto">
            <a:xfrm>
              <a:off x="2544" y="292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–</a:t>
              </a:r>
            </a:p>
          </p:txBody>
        </p:sp>
        <p:sp>
          <p:nvSpPr>
            <p:cNvPr id="182340" name="Text Box 68"/>
            <p:cNvSpPr txBox="1">
              <a:spLocks noChangeArrowheads="1"/>
            </p:cNvSpPr>
            <p:nvPr/>
          </p:nvSpPr>
          <p:spPr bwMode="auto">
            <a:xfrm>
              <a:off x="2688" y="321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24</a:t>
              </a:r>
              <a:r>
                <a:rPr lang="en-US" altLang="zh-CN" sz="2000" b="1"/>
                <a:t>V</a:t>
              </a:r>
              <a:endParaRPr lang="en-US" altLang="zh-CN" b="1"/>
            </a:p>
          </p:txBody>
        </p:sp>
        <p:sp>
          <p:nvSpPr>
            <p:cNvPr id="182341" name="Text Box 69"/>
            <p:cNvSpPr txBox="1">
              <a:spLocks noChangeArrowheads="1"/>
            </p:cNvSpPr>
            <p:nvPr/>
          </p:nvSpPr>
          <p:spPr bwMode="auto">
            <a:xfrm>
              <a:off x="576" y="249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182342" name="Text Box 70"/>
            <p:cNvSpPr txBox="1">
              <a:spLocks noChangeArrowheads="1"/>
            </p:cNvSpPr>
            <p:nvPr/>
          </p:nvSpPr>
          <p:spPr bwMode="auto">
            <a:xfrm>
              <a:off x="528" y="379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182343" name="Text Box 71"/>
            <p:cNvSpPr txBox="1">
              <a:spLocks noChangeArrowheads="1"/>
            </p:cNvSpPr>
            <p:nvPr/>
          </p:nvSpPr>
          <p:spPr bwMode="auto">
            <a:xfrm>
              <a:off x="523" y="3189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/>
                <a:t>I</a:t>
              </a:r>
              <a:r>
                <a:rPr lang="en-US" altLang="zh-CN" b="1" baseline="-25000"/>
                <a:t>sc</a:t>
              </a:r>
              <a:endParaRPr lang="en-US" altLang="zh-CN" sz="3200" b="1"/>
            </a:p>
          </p:txBody>
        </p:sp>
        <p:sp>
          <p:nvSpPr>
            <p:cNvPr id="182344" name="Text Box 72"/>
            <p:cNvSpPr txBox="1">
              <a:spLocks noChangeArrowheads="1"/>
            </p:cNvSpPr>
            <p:nvPr/>
          </p:nvSpPr>
          <p:spPr bwMode="auto">
            <a:xfrm>
              <a:off x="768" y="3792"/>
              <a:ext cx="1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</p:txBody>
        </p:sp>
        <p:sp>
          <p:nvSpPr>
            <p:cNvPr id="182345" name="Line 73"/>
            <p:cNvSpPr>
              <a:spLocks noChangeShapeType="1"/>
            </p:cNvSpPr>
            <p:nvPr/>
          </p:nvSpPr>
          <p:spPr bwMode="auto">
            <a:xfrm>
              <a:off x="528" y="3120"/>
              <a:ext cx="1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346" name="Text Box 74"/>
            <p:cNvSpPr txBox="1">
              <a:spLocks noChangeArrowheads="1"/>
            </p:cNvSpPr>
            <p:nvPr/>
          </p:nvSpPr>
          <p:spPr bwMode="auto">
            <a:xfrm>
              <a:off x="1296" y="379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–</a:t>
              </a:r>
            </a:p>
          </p:txBody>
        </p:sp>
        <p:sp>
          <p:nvSpPr>
            <p:cNvPr id="182347" name="Line 75"/>
            <p:cNvSpPr>
              <a:spLocks noChangeShapeType="1"/>
            </p:cNvSpPr>
            <p:nvPr/>
          </p:nvSpPr>
          <p:spPr bwMode="auto">
            <a:xfrm>
              <a:off x="1488" y="2832"/>
              <a:ext cx="1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348" name="Line 76"/>
            <p:cNvSpPr>
              <a:spLocks noChangeShapeType="1"/>
            </p:cNvSpPr>
            <p:nvPr/>
          </p:nvSpPr>
          <p:spPr bwMode="auto">
            <a:xfrm>
              <a:off x="432" y="2832"/>
              <a:ext cx="148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349" name="Line 77"/>
            <p:cNvSpPr>
              <a:spLocks noChangeShapeType="1"/>
            </p:cNvSpPr>
            <p:nvPr/>
          </p:nvSpPr>
          <p:spPr bwMode="auto">
            <a:xfrm>
              <a:off x="432" y="3792"/>
              <a:ext cx="211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350" name="Line 78"/>
            <p:cNvSpPr>
              <a:spLocks noChangeShapeType="1"/>
            </p:cNvSpPr>
            <p:nvPr/>
          </p:nvSpPr>
          <p:spPr bwMode="auto">
            <a:xfrm>
              <a:off x="2544" y="2832"/>
              <a:ext cx="1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351" name="Line 79"/>
            <p:cNvSpPr>
              <a:spLocks noChangeShapeType="1"/>
            </p:cNvSpPr>
            <p:nvPr/>
          </p:nvSpPr>
          <p:spPr bwMode="auto">
            <a:xfrm>
              <a:off x="1488" y="3456"/>
              <a:ext cx="1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352" name="Line 80"/>
            <p:cNvSpPr>
              <a:spLocks noChangeShapeType="1"/>
            </p:cNvSpPr>
            <p:nvPr/>
          </p:nvSpPr>
          <p:spPr bwMode="auto">
            <a:xfrm>
              <a:off x="2160" y="2832"/>
              <a:ext cx="38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353" name="Oval 81"/>
            <p:cNvSpPr>
              <a:spLocks noChangeArrowheads="1"/>
            </p:cNvSpPr>
            <p:nvPr/>
          </p:nvSpPr>
          <p:spPr bwMode="auto">
            <a:xfrm>
              <a:off x="1008" y="3648"/>
              <a:ext cx="283" cy="283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354" name="Line 82"/>
            <p:cNvSpPr>
              <a:spLocks noChangeShapeType="1"/>
            </p:cNvSpPr>
            <p:nvPr/>
          </p:nvSpPr>
          <p:spPr bwMode="auto">
            <a:xfrm>
              <a:off x="1008" y="3792"/>
              <a:ext cx="28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355" name="Oval 83"/>
            <p:cNvSpPr>
              <a:spLocks noChangeArrowheads="1"/>
            </p:cNvSpPr>
            <p:nvPr/>
          </p:nvSpPr>
          <p:spPr bwMode="auto">
            <a:xfrm rot="5400000">
              <a:off x="2404" y="3215"/>
              <a:ext cx="283" cy="283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356" name="Line 84"/>
            <p:cNvSpPr>
              <a:spLocks noChangeShapeType="1"/>
            </p:cNvSpPr>
            <p:nvPr/>
          </p:nvSpPr>
          <p:spPr bwMode="auto">
            <a:xfrm rot="5400000">
              <a:off x="2401" y="3358"/>
              <a:ext cx="28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357" name="Rectangle 85"/>
            <p:cNvSpPr>
              <a:spLocks noChangeArrowheads="1"/>
            </p:cNvSpPr>
            <p:nvPr/>
          </p:nvSpPr>
          <p:spPr bwMode="auto">
            <a:xfrm>
              <a:off x="1434" y="3184"/>
              <a:ext cx="102" cy="272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358" name="Rectangle 86"/>
            <p:cNvSpPr>
              <a:spLocks noChangeArrowheads="1"/>
            </p:cNvSpPr>
            <p:nvPr/>
          </p:nvSpPr>
          <p:spPr bwMode="auto">
            <a:xfrm rot="5400000">
              <a:off x="1973" y="2699"/>
              <a:ext cx="102" cy="272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359" name="Line 87"/>
            <p:cNvSpPr>
              <a:spLocks noChangeShapeType="1"/>
            </p:cNvSpPr>
            <p:nvPr/>
          </p:nvSpPr>
          <p:spPr bwMode="auto">
            <a:xfrm>
              <a:off x="432" y="2832"/>
              <a:ext cx="1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360" name="Oval 88"/>
            <p:cNvSpPr>
              <a:spLocks noChangeArrowheads="1"/>
            </p:cNvSpPr>
            <p:nvPr/>
          </p:nvSpPr>
          <p:spPr bwMode="auto">
            <a:xfrm>
              <a:off x="652" y="2784"/>
              <a:ext cx="68" cy="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361" name="Oval 89"/>
            <p:cNvSpPr>
              <a:spLocks noChangeArrowheads="1"/>
            </p:cNvSpPr>
            <p:nvPr/>
          </p:nvSpPr>
          <p:spPr bwMode="auto">
            <a:xfrm>
              <a:off x="652" y="3744"/>
              <a:ext cx="68" cy="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362" name="Text Box 90"/>
            <p:cNvSpPr txBox="1">
              <a:spLocks noChangeArrowheads="1"/>
            </p:cNvSpPr>
            <p:nvPr/>
          </p:nvSpPr>
          <p:spPr bwMode="auto">
            <a:xfrm>
              <a:off x="1590" y="2997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/>
                <a:t>I</a:t>
              </a:r>
              <a:r>
                <a:rPr lang="en-US" altLang="zh-CN" b="1" baseline="-25000"/>
                <a:t>1</a:t>
              </a:r>
              <a:endParaRPr lang="en-US" altLang="zh-CN" sz="3200" b="1"/>
            </a:p>
          </p:txBody>
        </p:sp>
        <p:sp>
          <p:nvSpPr>
            <p:cNvPr id="182363" name="Line 91"/>
            <p:cNvSpPr>
              <a:spLocks noChangeShapeType="1"/>
            </p:cNvSpPr>
            <p:nvPr/>
          </p:nvSpPr>
          <p:spPr bwMode="auto">
            <a:xfrm>
              <a:off x="1595" y="2928"/>
              <a:ext cx="1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364" name="Text Box 92"/>
            <p:cNvSpPr txBox="1">
              <a:spLocks noChangeArrowheads="1"/>
            </p:cNvSpPr>
            <p:nvPr/>
          </p:nvSpPr>
          <p:spPr bwMode="auto">
            <a:xfrm>
              <a:off x="1910" y="3408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/>
                <a:t>I</a:t>
              </a:r>
              <a:r>
                <a:rPr lang="en-US" altLang="zh-CN" b="1" baseline="-25000"/>
                <a:t>2</a:t>
              </a:r>
              <a:endParaRPr lang="en-US" altLang="zh-CN" sz="3200" b="1"/>
            </a:p>
          </p:txBody>
        </p:sp>
        <p:sp>
          <p:nvSpPr>
            <p:cNvPr id="182365" name="Line 93"/>
            <p:cNvSpPr>
              <a:spLocks noChangeShapeType="1"/>
            </p:cNvSpPr>
            <p:nvPr/>
          </p:nvSpPr>
          <p:spPr bwMode="auto">
            <a:xfrm rot="5400000">
              <a:off x="2039" y="3529"/>
              <a:ext cx="1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366" name="Text Box 94"/>
            <p:cNvSpPr txBox="1">
              <a:spLocks noChangeArrowheads="1"/>
            </p:cNvSpPr>
            <p:nvPr/>
          </p:nvSpPr>
          <p:spPr bwMode="auto">
            <a:xfrm>
              <a:off x="960" y="3888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12</a:t>
              </a:r>
              <a:r>
                <a:rPr lang="en-US" altLang="zh-CN" sz="2000" b="1"/>
                <a:t>V</a:t>
              </a:r>
              <a:endParaRPr lang="en-US" altLang="zh-CN" b="1"/>
            </a:p>
          </p:txBody>
        </p:sp>
      </p:grpSp>
      <p:grpSp>
        <p:nvGrpSpPr>
          <p:cNvPr id="182370" name="Group 98"/>
          <p:cNvGrpSpPr>
            <a:grpSpLocks/>
          </p:cNvGrpSpPr>
          <p:nvPr/>
        </p:nvGrpSpPr>
        <p:grpSpPr bwMode="auto">
          <a:xfrm>
            <a:off x="4498975" y="1490663"/>
            <a:ext cx="1400175" cy="1411287"/>
            <a:chOff x="2834" y="939"/>
            <a:chExt cx="882" cy="889"/>
          </a:xfrm>
        </p:grpSpPr>
        <p:sp>
          <p:nvSpPr>
            <p:cNvPr id="182371" name="AutoShape 99"/>
            <p:cNvSpPr>
              <a:spLocks noChangeArrowheads="1"/>
            </p:cNvSpPr>
            <p:nvPr/>
          </p:nvSpPr>
          <p:spPr bwMode="auto">
            <a:xfrm>
              <a:off x="2999" y="939"/>
              <a:ext cx="452" cy="178"/>
            </a:xfrm>
            <a:prstGeom prst="rightArrow">
              <a:avLst>
                <a:gd name="adj1" fmla="val 50000"/>
                <a:gd name="adj2" fmla="val 6348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372" name="Text Box 100"/>
            <p:cNvSpPr txBox="1">
              <a:spLocks noChangeArrowheads="1"/>
            </p:cNvSpPr>
            <p:nvPr/>
          </p:nvSpPr>
          <p:spPr bwMode="auto">
            <a:xfrm>
              <a:off x="2834" y="1425"/>
              <a:ext cx="882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en-US" altLang="zh-CN" b="1">
                  <a:solidFill>
                    <a:srgbClr val="0000FF"/>
                  </a:solidFill>
                  <a:ea typeface="楷体_GB2312" pitchFamily="49" charset="-122"/>
                </a:rPr>
                <a:t>ab</a:t>
              </a:r>
              <a:r>
                <a:rPr kumimoji="0" lang="zh-CN" altLang="en-US" b="1">
                  <a:solidFill>
                    <a:srgbClr val="0000FF"/>
                  </a:solidFill>
                  <a:ea typeface="楷体_GB2312" pitchFamily="49" charset="-122"/>
                </a:rPr>
                <a:t>端口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zh-CN" altLang="en-US" b="1">
                  <a:solidFill>
                    <a:srgbClr val="0000FF"/>
                  </a:solidFill>
                  <a:ea typeface="楷体_GB2312" pitchFamily="49" charset="-122"/>
                </a:rPr>
                <a:t>诺顿等效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216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8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330" grpId="0" autoUpdateAnimBg="0"/>
      <p:bldP spid="182331" grpId="0" autoUpdateAnimBg="0"/>
      <p:bldP spid="182332" grpId="0" autoUpdateAnimBg="0"/>
      <p:bldP spid="182333" grpId="0" autoUpdateAnimBg="0"/>
      <p:bldP spid="18233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407988" y="292100"/>
            <a:ext cx="605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/>
              <a:t>（</a:t>
            </a:r>
            <a:r>
              <a:rPr lang="en-US" altLang="zh-CN" b="1"/>
              <a:t>2</a:t>
            </a:r>
            <a:r>
              <a:rPr lang="zh-CN" altLang="en-US" b="1"/>
              <a:t>） 求</a:t>
            </a:r>
            <a:r>
              <a:rPr lang="en-US" altLang="zh-CN" b="1" i="1"/>
              <a:t>R</a:t>
            </a:r>
            <a:r>
              <a:rPr lang="en-US" altLang="zh-CN" sz="3200" b="1" baseline="-25000"/>
              <a:t>i</a:t>
            </a:r>
            <a:r>
              <a:rPr lang="zh-CN" altLang="en-US" b="1"/>
              <a:t>：电压源短路，用电阻串并联。  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4948238" y="1752600"/>
            <a:ext cx="3422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i="1"/>
              <a:t>R</a:t>
            </a:r>
            <a:r>
              <a:rPr lang="en-US" altLang="zh-CN" sz="3200" b="1" baseline="-25000"/>
              <a:t>i</a:t>
            </a:r>
            <a:r>
              <a:rPr lang="en-US" altLang="zh-CN" b="1"/>
              <a:t> =10</a:t>
            </a:r>
            <a:r>
              <a:rPr lang="en-US" altLang="zh-CN" b="1">
                <a:sym typeface="Symbol" panose="05050102010706020507" pitchFamily="18" charset="2"/>
              </a:rPr>
              <a:t></a:t>
            </a:r>
            <a:r>
              <a:rPr lang="en-US" altLang="zh-CN" b="1"/>
              <a:t>2/(10+2)=1.67 </a:t>
            </a:r>
            <a:r>
              <a:rPr lang="en-US" altLang="zh-CN" b="1">
                <a:sym typeface="Symbol" panose="05050102010706020507" pitchFamily="18" charset="2"/>
              </a:rPr>
              <a:t>  </a:t>
            </a: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469900" y="3429000"/>
            <a:ext cx="3117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/>
              <a:t>（</a:t>
            </a:r>
            <a:r>
              <a:rPr lang="en-US" altLang="zh-CN" b="1"/>
              <a:t>3</a:t>
            </a:r>
            <a:r>
              <a:rPr lang="zh-CN" altLang="en-US" b="1"/>
              <a:t>） 诺顿等效电路</a:t>
            </a:r>
            <a:r>
              <a:rPr lang="en-US" altLang="zh-CN" b="1"/>
              <a:t>:  </a:t>
            </a: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5130800" y="4100513"/>
            <a:ext cx="31448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b="1" i="1"/>
              <a:t>I</a:t>
            </a:r>
            <a:r>
              <a:rPr lang="en-US" altLang="zh-CN" b="1"/>
              <a:t> = 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en-US" altLang="zh-CN" b="1" i="1"/>
              <a:t>I</a:t>
            </a:r>
            <a:r>
              <a:rPr lang="en-US" altLang="zh-CN" b="1" baseline="-25000"/>
              <a:t>sc</a:t>
            </a:r>
            <a:r>
              <a:rPr lang="en-US" altLang="zh-CN" b="1">
                <a:sym typeface="Symbol" panose="05050102010706020507" pitchFamily="18" charset="2"/>
              </a:rPr>
              <a:t></a:t>
            </a:r>
            <a:r>
              <a:rPr lang="en-US" altLang="zh-CN" b="1"/>
              <a:t>1.67/(4+1.67) 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   =9.6</a:t>
            </a:r>
            <a:r>
              <a:rPr lang="en-US" altLang="zh-CN" b="1">
                <a:sym typeface="Symbol" panose="05050102010706020507" pitchFamily="18" charset="2"/>
              </a:rPr>
              <a:t></a:t>
            </a:r>
            <a:r>
              <a:rPr lang="en-US" altLang="zh-CN" b="1"/>
              <a:t>1.67/5.67 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   =2.83A  </a:t>
            </a:r>
          </a:p>
        </p:txBody>
      </p:sp>
      <p:grpSp>
        <p:nvGrpSpPr>
          <p:cNvPr id="183302" name="Group 6"/>
          <p:cNvGrpSpPr>
            <a:grpSpLocks/>
          </p:cNvGrpSpPr>
          <p:nvPr/>
        </p:nvGrpSpPr>
        <p:grpSpPr bwMode="auto">
          <a:xfrm>
            <a:off x="982663" y="838200"/>
            <a:ext cx="3436937" cy="2514600"/>
            <a:chOff x="619" y="528"/>
            <a:chExt cx="2165" cy="1584"/>
          </a:xfrm>
        </p:grpSpPr>
        <p:sp>
          <p:nvSpPr>
            <p:cNvPr id="183303" name="AutoShape 7"/>
            <p:cNvSpPr>
              <a:spLocks noChangeArrowheads="1"/>
            </p:cNvSpPr>
            <p:nvPr/>
          </p:nvSpPr>
          <p:spPr bwMode="auto">
            <a:xfrm>
              <a:off x="910" y="1248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04" name="Text Box 8"/>
            <p:cNvSpPr txBox="1">
              <a:spLocks noChangeArrowheads="1"/>
            </p:cNvSpPr>
            <p:nvPr/>
          </p:nvSpPr>
          <p:spPr bwMode="auto">
            <a:xfrm>
              <a:off x="619" y="1152"/>
              <a:ext cx="2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/>
                <a:t>R</a:t>
              </a:r>
              <a:r>
                <a:rPr lang="en-US" altLang="zh-CN" sz="3200" b="1" baseline="-25000"/>
                <a:t>i</a:t>
              </a:r>
            </a:p>
          </p:txBody>
        </p:sp>
        <p:sp>
          <p:nvSpPr>
            <p:cNvPr id="183305" name="Text Box 9"/>
            <p:cNvSpPr txBox="1">
              <a:spLocks noChangeArrowheads="1"/>
            </p:cNvSpPr>
            <p:nvPr/>
          </p:nvSpPr>
          <p:spPr bwMode="auto">
            <a:xfrm>
              <a:off x="1296" y="120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2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83306" name="Text Box 10"/>
            <p:cNvSpPr txBox="1">
              <a:spLocks noChangeArrowheads="1"/>
            </p:cNvSpPr>
            <p:nvPr/>
          </p:nvSpPr>
          <p:spPr bwMode="auto">
            <a:xfrm>
              <a:off x="2064" y="528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10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83307" name="Text Box 11"/>
            <p:cNvSpPr txBox="1">
              <a:spLocks noChangeArrowheads="1"/>
            </p:cNvSpPr>
            <p:nvPr/>
          </p:nvSpPr>
          <p:spPr bwMode="auto">
            <a:xfrm>
              <a:off x="816" y="52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183308" name="Text Box 12"/>
            <p:cNvSpPr txBox="1">
              <a:spLocks noChangeArrowheads="1"/>
            </p:cNvSpPr>
            <p:nvPr/>
          </p:nvSpPr>
          <p:spPr bwMode="auto">
            <a:xfrm>
              <a:off x="816" y="182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183309" name="Line 13"/>
            <p:cNvSpPr>
              <a:spLocks noChangeShapeType="1"/>
            </p:cNvSpPr>
            <p:nvPr/>
          </p:nvSpPr>
          <p:spPr bwMode="auto">
            <a:xfrm>
              <a:off x="1728" y="864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10" name="Line 14"/>
            <p:cNvSpPr>
              <a:spLocks noChangeShapeType="1"/>
            </p:cNvSpPr>
            <p:nvPr/>
          </p:nvSpPr>
          <p:spPr bwMode="auto">
            <a:xfrm>
              <a:off x="960" y="864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11" name="Line 15"/>
            <p:cNvSpPr>
              <a:spLocks noChangeShapeType="1"/>
            </p:cNvSpPr>
            <p:nvPr/>
          </p:nvSpPr>
          <p:spPr bwMode="auto">
            <a:xfrm>
              <a:off x="960" y="1824"/>
              <a:ext cx="18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12" name="Line 16"/>
            <p:cNvSpPr>
              <a:spLocks noChangeShapeType="1"/>
            </p:cNvSpPr>
            <p:nvPr/>
          </p:nvSpPr>
          <p:spPr bwMode="auto">
            <a:xfrm>
              <a:off x="2784" y="864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13" name="Line 17"/>
            <p:cNvSpPr>
              <a:spLocks noChangeShapeType="1"/>
            </p:cNvSpPr>
            <p:nvPr/>
          </p:nvSpPr>
          <p:spPr bwMode="auto">
            <a:xfrm>
              <a:off x="1728" y="148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14" name="Line 18"/>
            <p:cNvSpPr>
              <a:spLocks noChangeShapeType="1"/>
            </p:cNvSpPr>
            <p:nvPr/>
          </p:nvSpPr>
          <p:spPr bwMode="auto">
            <a:xfrm>
              <a:off x="2400" y="86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15" name="Rectangle 19"/>
            <p:cNvSpPr>
              <a:spLocks noChangeArrowheads="1"/>
            </p:cNvSpPr>
            <p:nvPr/>
          </p:nvSpPr>
          <p:spPr bwMode="auto">
            <a:xfrm>
              <a:off x="1674" y="1216"/>
              <a:ext cx="102" cy="272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16" name="Rectangle 20"/>
            <p:cNvSpPr>
              <a:spLocks noChangeArrowheads="1"/>
            </p:cNvSpPr>
            <p:nvPr/>
          </p:nvSpPr>
          <p:spPr bwMode="auto">
            <a:xfrm rot="5400000">
              <a:off x="2213" y="731"/>
              <a:ext cx="102" cy="272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17" name="Oval 21"/>
            <p:cNvSpPr>
              <a:spLocks noChangeArrowheads="1"/>
            </p:cNvSpPr>
            <p:nvPr/>
          </p:nvSpPr>
          <p:spPr bwMode="auto">
            <a:xfrm>
              <a:off x="892" y="816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18" name="Oval 22"/>
            <p:cNvSpPr>
              <a:spLocks noChangeArrowheads="1"/>
            </p:cNvSpPr>
            <p:nvPr/>
          </p:nvSpPr>
          <p:spPr bwMode="auto">
            <a:xfrm>
              <a:off x="892" y="1776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3319" name="Group 23"/>
          <p:cNvGrpSpPr>
            <a:grpSpLocks/>
          </p:cNvGrpSpPr>
          <p:nvPr/>
        </p:nvGrpSpPr>
        <p:grpSpPr bwMode="auto">
          <a:xfrm>
            <a:off x="777875" y="3810000"/>
            <a:ext cx="4175125" cy="2528888"/>
            <a:chOff x="490" y="2400"/>
            <a:chExt cx="2630" cy="1593"/>
          </a:xfrm>
        </p:grpSpPr>
        <p:sp>
          <p:nvSpPr>
            <p:cNvPr id="183320" name="Text Box 24"/>
            <p:cNvSpPr txBox="1">
              <a:spLocks noChangeArrowheads="1"/>
            </p:cNvSpPr>
            <p:nvPr/>
          </p:nvSpPr>
          <p:spPr bwMode="auto">
            <a:xfrm flipH="1">
              <a:off x="959" y="2400"/>
              <a:ext cx="2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183321" name="Text Box 25"/>
            <p:cNvSpPr txBox="1">
              <a:spLocks noChangeArrowheads="1"/>
            </p:cNvSpPr>
            <p:nvPr/>
          </p:nvSpPr>
          <p:spPr bwMode="auto">
            <a:xfrm flipH="1">
              <a:off x="958" y="3705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183322" name="Text Box 26"/>
            <p:cNvSpPr txBox="1">
              <a:spLocks noChangeArrowheads="1"/>
            </p:cNvSpPr>
            <p:nvPr/>
          </p:nvSpPr>
          <p:spPr bwMode="auto">
            <a:xfrm>
              <a:off x="910" y="300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4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83323" name="Text Box 27"/>
            <p:cNvSpPr txBox="1">
              <a:spLocks noChangeArrowheads="1"/>
            </p:cNvSpPr>
            <p:nvPr/>
          </p:nvSpPr>
          <p:spPr bwMode="auto">
            <a:xfrm>
              <a:off x="490" y="3042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/>
                <a:t>I</a:t>
              </a:r>
              <a:endParaRPr lang="en-US" altLang="zh-CN" sz="3200" b="1"/>
            </a:p>
          </p:txBody>
        </p:sp>
        <p:sp>
          <p:nvSpPr>
            <p:cNvPr id="183324" name="Line 28"/>
            <p:cNvSpPr>
              <a:spLocks noChangeShapeType="1"/>
            </p:cNvSpPr>
            <p:nvPr/>
          </p:nvSpPr>
          <p:spPr bwMode="auto">
            <a:xfrm flipV="1">
              <a:off x="718" y="300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25" name="Rectangle 29"/>
            <p:cNvSpPr>
              <a:spLocks noChangeArrowheads="1"/>
            </p:cNvSpPr>
            <p:nvPr/>
          </p:nvSpPr>
          <p:spPr bwMode="auto">
            <a:xfrm flipH="1">
              <a:off x="1438" y="3004"/>
              <a:ext cx="96" cy="288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26" name="Text Box 30"/>
            <p:cNvSpPr txBox="1">
              <a:spLocks noChangeArrowheads="1"/>
            </p:cNvSpPr>
            <p:nvPr/>
          </p:nvSpPr>
          <p:spPr bwMode="auto">
            <a:xfrm flipH="1">
              <a:off x="1488" y="2995"/>
              <a:ext cx="7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1.67 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83327" name="Oval 31"/>
            <p:cNvSpPr>
              <a:spLocks noChangeArrowheads="1"/>
            </p:cNvSpPr>
            <p:nvPr/>
          </p:nvSpPr>
          <p:spPr bwMode="auto">
            <a:xfrm flipH="1">
              <a:off x="2160" y="3052"/>
              <a:ext cx="227" cy="227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28" name="Text Box 32"/>
            <p:cNvSpPr txBox="1">
              <a:spLocks noChangeArrowheads="1"/>
            </p:cNvSpPr>
            <p:nvPr/>
          </p:nvSpPr>
          <p:spPr bwMode="auto">
            <a:xfrm flipH="1">
              <a:off x="2448" y="3004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r>
                <a:rPr lang="en-US" altLang="zh-CN" b="1"/>
                <a:t>9.6A</a:t>
              </a:r>
            </a:p>
          </p:txBody>
        </p:sp>
        <p:sp>
          <p:nvSpPr>
            <p:cNvPr id="183329" name="Oval 33"/>
            <p:cNvSpPr>
              <a:spLocks noChangeArrowheads="1"/>
            </p:cNvSpPr>
            <p:nvPr/>
          </p:nvSpPr>
          <p:spPr bwMode="auto">
            <a:xfrm flipH="1">
              <a:off x="1006" y="3532"/>
              <a:ext cx="68" cy="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30" name="Oval 34"/>
            <p:cNvSpPr>
              <a:spLocks noChangeArrowheads="1"/>
            </p:cNvSpPr>
            <p:nvPr/>
          </p:nvSpPr>
          <p:spPr bwMode="auto">
            <a:xfrm flipH="1">
              <a:off x="993" y="2700"/>
              <a:ext cx="61" cy="6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31" name="Freeform 35"/>
            <p:cNvSpPr>
              <a:spLocks/>
            </p:cNvSpPr>
            <p:nvPr/>
          </p:nvSpPr>
          <p:spPr bwMode="auto">
            <a:xfrm>
              <a:off x="862" y="3562"/>
              <a:ext cx="1412" cy="2"/>
            </a:xfrm>
            <a:custGeom>
              <a:avLst/>
              <a:gdLst>
                <a:gd name="T0" fmla="*/ 1412 w 1412"/>
                <a:gd name="T1" fmla="*/ 2 h 2"/>
                <a:gd name="T2" fmla="*/ 0 w 1412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2" h="2">
                  <a:moveTo>
                    <a:pt x="1412" y="2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32" name="Freeform 36"/>
            <p:cNvSpPr>
              <a:spLocks/>
            </p:cNvSpPr>
            <p:nvPr/>
          </p:nvSpPr>
          <p:spPr bwMode="auto">
            <a:xfrm>
              <a:off x="1487" y="2728"/>
              <a:ext cx="1" cy="279"/>
            </a:xfrm>
            <a:custGeom>
              <a:avLst/>
              <a:gdLst>
                <a:gd name="T0" fmla="*/ 0 w 1"/>
                <a:gd name="T1" fmla="*/ 0 h 279"/>
                <a:gd name="T2" fmla="*/ 1 w 1"/>
                <a:gd name="T3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79">
                  <a:moveTo>
                    <a:pt x="0" y="0"/>
                  </a:moveTo>
                  <a:lnTo>
                    <a:pt x="1" y="279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33" name="Freeform 37"/>
            <p:cNvSpPr>
              <a:spLocks/>
            </p:cNvSpPr>
            <p:nvPr/>
          </p:nvSpPr>
          <p:spPr bwMode="auto">
            <a:xfrm flipH="1">
              <a:off x="1485" y="3292"/>
              <a:ext cx="1" cy="273"/>
            </a:xfrm>
            <a:custGeom>
              <a:avLst/>
              <a:gdLst>
                <a:gd name="T0" fmla="*/ 0 w 1"/>
                <a:gd name="T1" fmla="*/ 0 h 273"/>
                <a:gd name="T2" fmla="*/ 0 w 1"/>
                <a:gd name="T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73">
                  <a:moveTo>
                    <a:pt x="0" y="0"/>
                  </a:moveTo>
                  <a:lnTo>
                    <a:pt x="0" y="27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34" name="Freeform 38"/>
            <p:cNvSpPr>
              <a:spLocks/>
            </p:cNvSpPr>
            <p:nvPr/>
          </p:nvSpPr>
          <p:spPr bwMode="auto">
            <a:xfrm flipH="1">
              <a:off x="2279" y="2731"/>
              <a:ext cx="1" cy="324"/>
            </a:xfrm>
            <a:custGeom>
              <a:avLst/>
              <a:gdLst>
                <a:gd name="T0" fmla="*/ 0 w 1"/>
                <a:gd name="T1" fmla="*/ 0 h 324"/>
                <a:gd name="T2" fmla="*/ 0 w 1"/>
                <a:gd name="T3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24">
                  <a:moveTo>
                    <a:pt x="0" y="0"/>
                  </a:moveTo>
                  <a:lnTo>
                    <a:pt x="0" y="32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35" name="Freeform 39"/>
            <p:cNvSpPr>
              <a:spLocks/>
            </p:cNvSpPr>
            <p:nvPr/>
          </p:nvSpPr>
          <p:spPr bwMode="auto">
            <a:xfrm flipH="1">
              <a:off x="2279" y="3286"/>
              <a:ext cx="1" cy="285"/>
            </a:xfrm>
            <a:custGeom>
              <a:avLst/>
              <a:gdLst>
                <a:gd name="T0" fmla="*/ 0 w 1"/>
                <a:gd name="T1" fmla="*/ 0 h 285"/>
                <a:gd name="T2" fmla="*/ 0 w 1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85">
                  <a:moveTo>
                    <a:pt x="0" y="0"/>
                  </a:moveTo>
                  <a:lnTo>
                    <a:pt x="0" y="285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36" name="Freeform 40"/>
            <p:cNvSpPr>
              <a:spLocks/>
            </p:cNvSpPr>
            <p:nvPr/>
          </p:nvSpPr>
          <p:spPr bwMode="auto">
            <a:xfrm flipH="1">
              <a:off x="2163" y="3166"/>
              <a:ext cx="225" cy="1"/>
            </a:xfrm>
            <a:custGeom>
              <a:avLst/>
              <a:gdLst>
                <a:gd name="T0" fmla="*/ 0 w 225"/>
                <a:gd name="T1" fmla="*/ 0 h 1"/>
                <a:gd name="T2" fmla="*/ 225 w 225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5" h="1">
                  <a:moveTo>
                    <a:pt x="0" y="0"/>
                  </a:moveTo>
                  <a:lnTo>
                    <a:pt x="225" y="0"/>
                  </a:ln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37" name="Line 41"/>
            <p:cNvSpPr>
              <a:spLocks noChangeShapeType="1"/>
            </p:cNvSpPr>
            <p:nvPr/>
          </p:nvSpPr>
          <p:spPr bwMode="auto">
            <a:xfrm flipH="1" flipV="1">
              <a:off x="2448" y="3004"/>
              <a:ext cx="0" cy="3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38" name="Rectangle 42"/>
            <p:cNvSpPr>
              <a:spLocks noChangeArrowheads="1"/>
            </p:cNvSpPr>
            <p:nvPr/>
          </p:nvSpPr>
          <p:spPr bwMode="auto">
            <a:xfrm flipH="1">
              <a:off x="814" y="2992"/>
              <a:ext cx="96" cy="288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39" name="Freeform 43"/>
            <p:cNvSpPr>
              <a:spLocks/>
            </p:cNvSpPr>
            <p:nvPr/>
          </p:nvSpPr>
          <p:spPr bwMode="auto">
            <a:xfrm>
              <a:off x="863" y="2740"/>
              <a:ext cx="1" cy="267"/>
            </a:xfrm>
            <a:custGeom>
              <a:avLst/>
              <a:gdLst>
                <a:gd name="T0" fmla="*/ 0 w 1"/>
                <a:gd name="T1" fmla="*/ 0 h 267"/>
                <a:gd name="T2" fmla="*/ 1 w 1"/>
                <a:gd name="T3" fmla="*/ 26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67">
                  <a:moveTo>
                    <a:pt x="0" y="0"/>
                  </a:moveTo>
                  <a:lnTo>
                    <a:pt x="1" y="267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40" name="Freeform 44"/>
            <p:cNvSpPr>
              <a:spLocks/>
            </p:cNvSpPr>
            <p:nvPr/>
          </p:nvSpPr>
          <p:spPr bwMode="auto">
            <a:xfrm flipH="1">
              <a:off x="861" y="3292"/>
              <a:ext cx="1" cy="273"/>
            </a:xfrm>
            <a:custGeom>
              <a:avLst/>
              <a:gdLst>
                <a:gd name="T0" fmla="*/ 0 w 1"/>
                <a:gd name="T1" fmla="*/ 0 h 273"/>
                <a:gd name="T2" fmla="*/ 0 w 1"/>
                <a:gd name="T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73">
                  <a:moveTo>
                    <a:pt x="0" y="0"/>
                  </a:moveTo>
                  <a:lnTo>
                    <a:pt x="0" y="27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41" name="Line 45"/>
            <p:cNvSpPr>
              <a:spLocks noChangeShapeType="1"/>
            </p:cNvSpPr>
            <p:nvPr/>
          </p:nvSpPr>
          <p:spPr bwMode="auto">
            <a:xfrm>
              <a:off x="864" y="2736"/>
              <a:ext cx="14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3094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autoUpdateAnimBg="0"/>
      <p:bldP spid="183300" grpId="0" autoUpdateAnimBg="0"/>
      <p:bldP spid="18330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9E8DB46-9220-4E70-B9C6-5EE882AE033C}" type="datetime1">
              <a:rPr lang="zh-CN" altLang="en-US"/>
              <a:pPr>
                <a:defRPr/>
              </a:pPr>
              <a:t>2019/3/20</a:t>
            </a:fld>
            <a:endParaRPr lang="en-US" altLang="zh-CN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4C142C-2A3F-4FC5-A34E-B8165BD27493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4.4 </a:t>
            </a:r>
            <a:r>
              <a:rPr lang="zh-CN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最大功率传输定理</a:t>
            </a:r>
            <a:r>
              <a:rPr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Maximum Power Theorem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755650" y="1125538"/>
            <a:ext cx="7910513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57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47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一个含源线性一端口电路，当所接负载不同时，一端口电路传输给负载的功率就不同，讨论负载为何值时能从电路获取最大功率，及最大功率的值是多少的问题是有工程意义的。</a:t>
            </a:r>
          </a:p>
        </p:txBody>
      </p:sp>
      <p:grpSp>
        <p:nvGrpSpPr>
          <p:cNvPr id="21" name="Group 85"/>
          <p:cNvGrpSpPr>
            <a:grpSpLocks/>
          </p:cNvGrpSpPr>
          <p:nvPr/>
        </p:nvGrpSpPr>
        <p:grpSpPr bwMode="auto">
          <a:xfrm>
            <a:off x="755650" y="3644900"/>
            <a:ext cx="3168650" cy="1635125"/>
            <a:chOff x="476" y="2296"/>
            <a:chExt cx="1996" cy="1030"/>
          </a:xfrm>
        </p:grpSpPr>
        <p:sp>
          <p:nvSpPr>
            <p:cNvPr id="22" name="Freeform 74"/>
            <p:cNvSpPr>
              <a:spLocks/>
            </p:cNvSpPr>
            <p:nvPr/>
          </p:nvSpPr>
          <p:spPr bwMode="auto">
            <a:xfrm flipV="1">
              <a:off x="1020" y="2399"/>
              <a:ext cx="904" cy="44"/>
            </a:xfrm>
            <a:custGeom>
              <a:avLst/>
              <a:gdLst>
                <a:gd name="T0" fmla="*/ 0 w 516"/>
                <a:gd name="T1" fmla="*/ 0 h 1"/>
                <a:gd name="T2" fmla="*/ 516 w 51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6" h="1">
                  <a:moveTo>
                    <a:pt x="0" y="0"/>
                  </a:moveTo>
                  <a:lnTo>
                    <a:pt x="51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75"/>
            <p:cNvSpPr>
              <a:spLocks noChangeShapeType="1"/>
            </p:cNvSpPr>
            <p:nvPr/>
          </p:nvSpPr>
          <p:spPr bwMode="auto">
            <a:xfrm>
              <a:off x="1201" y="2354"/>
              <a:ext cx="40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76"/>
            <p:cNvSpPr txBox="1">
              <a:spLocks noChangeArrowheads="1"/>
            </p:cNvSpPr>
            <p:nvPr/>
          </p:nvSpPr>
          <p:spPr bwMode="auto">
            <a:xfrm>
              <a:off x="1247" y="2399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0" i="1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Text Box 77"/>
            <p:cNvSpPr txBox="1">
              <a:spLocks noChangeArrowheads="1"/>
            </p:cNvSpPr>
            <p:nvPr/>
          </p:nvSpPr>
          <p:spPr bwMode="auto">
            <a:xfrm>
              <a:off x="1610" y="2445"/>
              <a:ext cx="1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26" name="Text Box 78"/>
            <p:cNvSpPr txBox="1">
              <a:spLocks noChangeArrowheads="1"/>
            </p:cNvSpPr>
            <p:nvPr/>
          </p:nvSpPr>
          <p:spPr bwMode="auto">
            <a:xfrm>
              <a:off x="1610" y="2853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</a:p>
          </p:txBody>
        </p:sp>
        <p:sp>
          <p:nvSpPr>
            <p:cNvPr id="27" name="Text Box 79"/>
            <p:cNvSpPr txBox="1">
              <a:spLocks noChangeArrowheads="1"/>
            </p:cNvSpPr>
            <p:nvPr/>
          </p:nvSpPr>
          <p:spPr bwMode="auto">
            <a:xfrm>
              <a:off x="1610" y="262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Freeform 81"/>
            <p:cNvSpPr>
              <a:spLocks/>
            </p:cNvSpPr>
            <p:nvPr/>
          </p:nvSpPr>
          <p:spPr bwMode="auto">
            <a:xfrm flipV="1">
              <a:off x="975" y="3125"/>
              <a:ext cx="952" cy="45"/>
            </a:xfrm>
            <a:custGeom>
              <a:avLst/>
              <a:gdLst>
                <a:gd name="T0" fmla="*/ 0 w 516"/>
                <a:gd name="T1" fmla="*/ 0 h 1"/>
                <a:gd name="T2" fmla="*/ 516 w 51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6" h="1">
                  <a:moveTo>
                    <a:pt x="0" y="0"/>
                  </a:moveTo>
                  <a:lnTo>
                    <a:pt x="51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82"/>
            <p:cNvSpPr>
              <a:spLocks noChangeArrowheads="1"/>
            </p:cNvSpPr>
            <p:nvPr/>
          </p:nvSpPr>
          <p:spPr bwMode="auto">
            <a:xfrm>
              <a:off x="1473" y="2414"/>
              <a:ext cx="69" cy="7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83"/>
            <p:cNvSpPr>
              <a:spLocks noChangeArrowheads="1"/>
            </p:cNvSpPr>
            <p:nvPr/>
          </p:nvSpPr>
          <p:spPr bwMode="auto">
            <a:xfrm>
              <a:off x="1473" y="3125"/>
              <a:ext cx="69" cy="7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Rectangle 84"/>
            <p:cNvSpPr>
              <a:spLocks noChangeArrowheads="1"/>
            </p:cNvSpPr>
            <p:nvPr/>
          </p:nvSpPr>
          <p:spPr bwMode="auto">
            <a:xfrm>
              <a:off x="476" y="2296"/>
              <a:ext cx="634" cy="10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4400" b="0" dirty="0">
                  <a:latin typeface="Times New Roman" panose="02020603050405020304" pitchFamily="18" charset="0"/>
                  <a:ea typeface="仿宋_GB2312" pitchFamily="49" charset="-122"/>
                </a:rPr>
                <a:t>A</a:t>
              </a:r>
            </a:p>
          </p:txBody>
        </p:sp>
        <p:sp>
          <p:nvSpPr>
            <p:cNvPr id="32" name="Rectangle 80"/>
            <p:cNvSpPr>
              <a:spLocks noChangeArrowheads="1"/>
            </p:cNvSpPr>
            <p:nvPr/>
          </p:nvSpPr>
          <p:spPr bwMode="auto">
            <a:xfrm>
              <a:off x="1882" y="2354"/>
              <a:ext cx="590" cy="95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3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负</a:t>
              </a:r>
            </a:p>
            <a:p>
              <a:pPr algn="ctr"/>
              <a:r>
                <a:rPr lang="zh-CN" altLang="en-US" sz="3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载</a:t>
              </a:r>
            </a:p>
          </p:txBody>
        </p:sp>
      </p:grpSp>
      <p:grpSp>
        <p:nvGrpSpPr>
          <p:cNvPr id="33" name="Group 87"/>
          <p:cNvGrpSpPr>
            <a:grpSpLocks/>
          </p:cNvGrpSpPr>
          <p:nvPr/>
        </p:nvGrpSpPr>
        <p:grpSpPr bwMode="auto">
          <a:xfrm>
            <a:off x="2411413" y="5445125"/>
            <a:ext cx="4826000" cy="647700"/>
            <a:chOff x="1519" y="3430"/>
            <a:chExt cx="3040" cy="408"/>
          </a:xfrm>
        </p:grpSpPr>
        <p:sp>
          <p:nvSpPr>
            <p:cNvPr id="34" name="AutoShape 86"/>
            <p:cNvSpPr>
              <a:spLocks noChangeArrowheads="1"/>
            </p:cNvSpPr>
            <p:nvPr/>
          </p:nvSpPr>
          <p:spPr bwMode="auto">
            <a:xfrm>
              <a:off x="1519" y="3566"/>
              <a:ext cx="3040" cy="272"/>
            </a:xfrm>
            <a:prstGeom prst="curvedUpArrow">
              <a:avLst>
                <a:gd name="adj1" fmla="val 91171"/>
                <a:gd name="adj2" fmla="val 314700"/>
                <a:gd name="adj3" fmla="val 38995"/>
              </a:avLst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57"/>
            <p:cNvSpPr txBox="1">
              <a:spLocks noChangeArrowheads="1"/>
            </p:cNvSpPr>
            <p:nvPr/>
          </p:nvSpPr>
          <p:spPr bwMode="auto">
            <a:xfrm>
              <a:off x="2018" y="3430"/>
              <a:ext cx="190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应用戴维南定理</a:t>
              </a:r>
              <a:endPara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6" name="Group 88"/>
          <p:cNvGrpSpPr>
            <a:grpSpLocks/>
          </p:cNvGrpSpPr>
          <p:nvPr/>
        </p:nvGrpSpPr>
        <p:grpSpPr bwMode="auto">
          <a:xfrm>
            <a:off x="5494338" y="3141663"/>
            <a:ext cx="2894012" cy="2160587"/>
            <a:chOff x="1202" y="1888"/>
            <a:chExt cx="1823" cy="1361"/>
          </a:xfrm>
        </p:grpSpPr>
        <p:sp>
          <p:nvSpPr>
            <p:cNvPr id="37" name="Oval 89"/>
            <p:cNvSpPr>
              <a:spLocks noChangeArrowheads="1"/>
            </p:cNvSpPr>
            <p:nvPr/>
          </p:nvSpPr>
          <p:spPr bwMode="auto">
            <a:xfrm>
              <a:off x="1202" y="2523"/>
              <a:ext cx="363" cy="36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 b="0">
                <a:ea typeface="仿宋_GB2312" pitchFamily="49" charset="-122"/>
              </a:endParaRPr>
            </a:p>
          </p:txBody>
        </p:sp>
        <p:sp>
          <p:nvSpPr>
            <p:cNvPr id="38" name="Text Box 90"/>
            <p:cNvSpPr txBox="1">
              <a:spLocks noChangeArrowheads="1"/>
            </p:cNvSpPr>
            <p:nvPr/>
          </p:nvSpPr>
          <p:spPr bwMode="auto">
            <a:xfrm>
              <a:off x="2154" y="1888"/>
              <a:ext cx="29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" name="Text Box 91"/>
            <p:cNvSpPr txBox="1">
              <a:spLocks noChangeArrowheads="1"/>
            </p:cNvSpPr>
            <p:nvPr/>
          </p:nvSpPr>
          <p:spPr bwMode="auto">
            <a:xfrm>
              <a:off x="1565" y="2568"/>
              <a:ext cx="5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0" i="1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0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oc</a:t>
              </a:r>
              <a:endParaRPr kumimoji="1"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" name="Line 92"/>
            <p:cNvSpPr>
              <a:spLocks noChangeShapeType="1"/>
            </p:cNvSpPr>
            <p:nvPr/>
          </p:nvSpPr>
          <p:spPr bwMode="auto">
            <a:xfrm>
              <a:off x="2109" y="2296"/>
              <a:ext cx="4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Text Box 93"/>
            <p:cNvSpPr txBox="1">
              <a:spLocks noChangeArrowheads="1"/>
            </p:cNvSpPr>
            <p:nvPr/>
          </p:nvSpPr>
          <p:spPr bwMode="auto">
            <a:xfrm>
              <a:off x="1519" y="2296"/>
              <a:ext cx="23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42" name="Text Box 94"/>
            <p:cNvSpPr txBox="1">
              <a:spLocks noChangeArrowheads="1"/>
            </p:cNvSpPr>
            <p:nvPr/>
          </p:nvSpPr>
          <p:spPr bwMode="auto">
            <a:xfrm>
              <a:off x="1519" y="2840"/>
              <a:ext cx="2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</a:p>
          </p:txBody>
        </p:sp>
        <p:sp>
          <p:nvSpPr>
            <p:cNvPr id="43" name="Text Box 95"/>
            <p:cNvSpPr txBox="1">
              <a:spLocks noChangeArrowheads="1"/>
            </p:cNvSpPr>
            <p:nvPr/>
          </p:nvSpPr>
          <p:spPr bwMode="auto">
            <a:xfrm>
              <a:off x="1655" y="1888"/>
              <a:ext cx="41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eq</a:t>
              </a:r>
              <a:endParaRPr kumimoji="1"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" name="Text Box 96"/>
            <p:cNvSpPr txBox="1">
              <a:spLocks noChangeArrowheads="1"/>
            </p:cNvSpPr>
            <p:nvPr/>
          </p:nvSpPr>
          <p:spPr bwMode="auto">
            <a:xfrm>
              <a:off x="2608" y="2523"/>
              <a:ext cx="41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Rectangle 97"/>
            <p:cNvSpPr>
              <a:spLocks noChangeArrowheads="1"/>
            </p:cNvSpPr>
            <p:nvPr/>
          </p:nvSpPr>
          <p:spPr bwMode="auto">
            <a:xfrm>
              <a:off x="1383" y="2251"/>
              <a:ext cx="1179" cy="9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Rectangle 98"/>
            <p:cNvSpPr>
              <a:spLocks noChangeArrowheads="1"/>
            </p:cNvSpPr>
            <p:nvPr/>
          </p:nvSpPr>
          <p:spPr bwMode="auto">
            <a:xfrm>
              <a:off x="1655" y="2205"/>
              <a:ext cx="317" cy="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Rectangle 99"/>
            <p:cNvSpPr>
              <a:spLocks noChangeArrowheads="1"/>
            </p:cNvSpPr>
            <p:nvPr/>
          </p:nvSpPr>
          <p:spPr bwMode="auto">
            <a:xfrm>
              <a:off x="2481" y="2523"/>
              <a:ext cx="127" cy="3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100"/>
            <p:cNvSpPr>
              <a:spLocks noChangeShapeType="1"/>
            </p:cNvSpPr>
            <p:nvPr/>
          </p:nvSpPr>
          <p:spPr bwMode="auto">
            <a:xfrm flipV="1">
              <a:off x="2336" y="2478"/>
              <a:ext cx="454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002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7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414158"/>
              </p:ext>
            </p:extLst>
          </p:nvPr>
        </p:nvGraphicFramePr>
        <p:xfrm>
          <a:off x="523875" y="625475"/>
          <a:ext cx="3108325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1" name="Equation" r:id="rId3" imgW="1180800" imgH="444240" progId="Equation.DSMT4">
                  <p:embed/>
                </p:oleObj>
              </mc:Choice>
              <mc:Fallback>
                <p:oleObj name="Equation" r:id="rId3" imgW="1180800" imgH="444240" progId="Equation.DSMT4">
                  <p:embed/>
                  <p:pic>
                    <p:nvPicPr>
                      <p:cNvPr id="3587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625475"/>
                        <a:ext cx="3108325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8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365963"/>
              </p:ext>
            </p:extLst>
          </p:nvPr>
        </p:nvGraphicFramePr>
        <p:xfrm>
          <a:off x="965200" y="2695575"/>
          <a:ext cx="6313488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2" name="Equation" r:id="rId5" imgW="2450880" imgH="482400" progId="Equation.DSMT4">
                  <p:embed/>
                </p:oleObj>
              </mc:Choice>
              <mc:Fallback>
                <p:oleObj name="Equation" r:id="rId5" imgW="2450880" imgH="482400" progId="Equation.DSMT4">
                  <p:embed/>
                  <p:pic>
                    <p:nvPicPr>
                      <p:cNvPr id="3588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2695575"/>
                        <a:ext cx="6313488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86" name="AutoShape 46"/>
          <p:cNvSpPr>
            <a:spLocks noChangeArrowheads="1"/>
          </p:cNvSpPr>
          <p:nvPr/>
        </p:nvSpPr>
        <p:spPr bwMode="auto">
          <a:xfrm>
            <a:off x="684213" y="4292600"/>
            <a:ext cx="792162" cy="144463"/>
          </a:xfrm>
          <a:prstGeom prst="rightArrow">
            <a:avLst>
              <a:gd name="adj1" fmla="val 50000"/>
              <a:gd name="adj2" fmla="val 13708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5889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207663"/>
              </p:ext>
            </p:extLst>
          </p:nvPr>
        </p:nvGraphicFramePr>
        <p:xfrm>
          <a:off x="1623131" y="4001294"/>
          <a:ext cx="2335213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3" name="公式" r:id="rId7" imgW="647640" imgH="266400" progId="Equation.3">
                  <p:embed/>
                </p:oleObj>
              </mc:Choice>
              <mc:Fallback>
                <p:oleObj name="公式" r:id="rId7" imgW="647640" imgH="266400" progId="Equation.3">
                  <p:embed/>
                  <p:pic>
                    <p:nvPicPr>
                      <p:cNvPr id="35889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3131" y="4001294"/>
                        <a:ext cx="2335213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90" name="AutoShape 50"/>
          <p:cNvSpPr>
            <a:spLocks noChangeArrowheads="1"/>
          </p:cNvSpPr>
          <p:nvPr/>
        </p:nvSpPr>
        <p:spPr bwMode="auto">
          <a:xfrm>
            <a:off x="4121944" y="1178142"/>
            <a:ext cx="792163" cy="144462"/>
          </a:xfrm>
          <a:prstGeom prst="rightArrow">
            <a:avLst>
              <a:gd name="adj1" fmla="val 50000"/>
              <a:gd name="adj2" fmla="val 137088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5892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500414"/>
              </p:ext>
            </p:extLst>
          </p:nvPr>
        </p:nvGraphicFramePr>
        <p:xfrm>
          <a:off x="5376863" y="3717925"/>
          <a:ext cx="2676525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4" name="公式" r:id="rId9" imgW="850680" imgH="520560" progId="Equation.3">
                  <p:embed/>
                </p:oleObj>
              </mc:Choice>
              <mc:Fallback>
                <p:oleObj name="公式" r:id="rId9" imgW="850680" imgH="520560" progId="Equation.3">
                  <p:embed/>
                  <p:pic>
                    <p:nvPicPr>
                      <p:cNvPr id="35892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6863" y="3717925"/>
                        <a:ext cx="2676525" cy="148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93" name="AutoShape 53"/>
          <p:cNvSpPr>
            <a:spLocks noChangeArrowheads="1"/>
          </p:cNvSpPr>
          <p:nvPr/>
        </p:nvSpPr>
        <p:spPr bwMode="auto">
          <a:xfrm>
            <a:off x="4284663" y="4292600"/>
            <a:ext cx="935037" cy="144463"/>
          </a:xfrm>
          <a:prstGeom prst="rightArrow">
            <a:avLst>
              <a:gd name="adj1" fmla="val 50000"/>
              <a:gd name="adj2" fmla="val 161813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94" name="AutoShape 54" descr="羊皮纸"/>
          <p:cNvSpPr>
            <a:spLocks noChangeArrowheads="1"/>
          </p:cNvSpPr>
          <p:nvPr/>
        </p:nvSpPr>
        <p:spPr bwMode="auto">
          <a:xfrm>
            <a:off x="2628900" y="5195671"/>
            <a:ext cx="3311525" cy="649287"/>
          </a:xfrm>
          <a:prstGeom prst="wedgeRoundRectCallout">
            <a:avLst>
              <a:gd name="adj1" fmla="val -47028"/>
              <a:gd name="adj2" fmla="val -130305"/>
              <a:gd name="adj3" fmla="val 16667"/>
            </a:avLst>
          </a:prstGeom>
          <a:blipFill dpi="0" rotWithShape="1">
            <a:blip r:embed="rId1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最大功率匹配条件</a:t>
            </a:r>
          </a:p>
        </p:txBody>
      </p:sp>
      <p:sp>
        <p:nvSpPr>
          <p:cNvPr id="35896" name="Text Box 56"/>
          <p:cNvSpPr txBox="1">
            <a:spLocks noChangeArrowheads="1"/>
          </p:cNvSpPr>
          <p:nvPr/>
        </p:nvSpPr>
        <p:spPr bwMode="auto">
          <a:xfrm>
            <a:off x="468313" y="1844675"/>
            <a:ext cx="20161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对</a:t>
            </a:r>
            <a:r>
              <a:rPr lang="en-US" altLang="zh-CN" b="0" i="1" dirty="0"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zh-CN" altLang="en-US" dirty="0"/>
              <a:t>求导：</a:t>
            </a:r>
          </a:p>
        </p:txBody>
      </p:sp>
      <p:graphicFrame>
        <p:nvGraphicFramePr>
          <p:cNvPr id="2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466815"/>
              </p:ext>
            </p:extLst>
          </p:nvPr>
        </p:nvGraphicFramePr>
        <p:xfrm>
          <a:off x="5083969" y="300038"/>
          <a:ext cx="3081337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5" name="Visio" r:id="rId12" imgW="1570482" imgH="1128141" progId="Visio.Drawing.11">
                  <p:embed/>
                </p:oleObj>
              </mc:Choice>
              <mc:Fallback>
                <p:oleObj name="Visio" r:id="rId12" imgW="1570482" imgH="1128141" progId="Visio.Drawing.11">
                  <p:embed/>
                  <p:pic>
                    <p:nvPicPr>
                      <p:cNvPr id="2498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3969" y="300038"/>
                        <a:ext cx="3081337" cy="220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548576" y="6023703"/>
            <a:ext cx="79208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负载</a:t>
            </a:r>
            <a:r>
              <a:rPr lang="zh-CN" altLang="en-US" sz="28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与网络</a:t>
            </a:r>
            <a:r>
              <a:rPr lang="zh-CN" altLang="en-US" sz="28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匹配（</a:t>
            </a:r>
            <a:r>
              <a:rPr lang="en-US" altLang="zh-CN" sz="28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The source and load are matched </a:t>
            </a:r>
            <a:r>
              <a:rPr lang="zh-CN" altLang="en-US" sz="28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）</a:t>
            </a:r>
            <a:endParaRPr lang="zh-CN" altLang="en-US" sz="2800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362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0"/>
                                        <p:tgtEl>
                                          <p:spTgt spid="3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3000"/>
                                        <p:tgtEl>
                                          <p:spTgt spid="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3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3000"/>
                                        <p:tgtEl>
                                          <p:spTgt spid="3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2000"/>
                                        <p:tgtEl>
                                          <p:spTgt spid="3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3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3000"/>
                                        <p:tgtEl>
                                          <p:spTgt spid="3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94" grpId="0" animBg="1"/>
      <p:bldP spid="35896" grpId="0"/>
      <p:bldP spid="30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D02AC72-16A7-455A-A243-7462D395E96D}" type="datetime1">
              <a:rPr lang="zh-CN" altLang="en-US"/>
              <a:pPr>
                <a:defRPr/>
              </a:pPr>
              <a:t>2019/3/20</a:t>
            </a:fld>
            <a:endParaRPr lang="en-US" altLang="zh-CN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E03FA9-E9DE-4CE1-AAAF-AFAEC29C514E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graphicFrame>
        <p:nvGraphicFramePr>
          <p:cNvPr id="234504" name="Object 8"/>
          <p:cNvGraphicFramePr>
            <a:graphicFrameLocks noChangeAspect="1"/>
          </p:cNvGraphicFramePr>
          <p:nvPr/>
        </p:nvGraphicFramePr>
        <p:xfrm>
          <a:off x="911225" y="1676400"/>
          <a:ext cx="3965575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1" name="Flash Movie" r:id="rId3" imgW="3051000" imgH="1633680" progId="Flash.Movie">
                  <p:embed/>
                </p:oleObj>
              </mc:Choice>
              <mc:Fallback>
                <p:oleObj name="Flash Movie" r:id="rId3" imgW="3051000" imgH="1633680" progId="Flash.Movi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1676400"/>
                        <a:ext cx="3965575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7" name="Object 11"/>
          <p:cNvGraphicFramePr>
            <a:graphicFrameLocks noChangeAspect="1"/>
          </p:cNvGraphicFramePr>
          <p:nvPr/>
        </p:nvGraphicFramePr>
        <p:xfrm>
          <a:off x="1763713" y="4575175"/>
          <a:ext cx="418147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2" name="Flash Movie" r:id="rId5" imgW="2431440" imgH="422280" progId="Flash.Movie">
                  <p:embed/>
                </p:oleObj>
              </mc:Choice>
              <mc:Fallback>
                <p:oleObj name="Flash Movie" r:id="rId5" imgW="2431440" imgH="422280" progId="Flash.Movi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575175"/>
                        <a:ext cx="4181475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8" name="Object 12"/>
          <p:cNvGraphicFramePr>
            <a:graphicFrameLocks noChangeAspect="1"/>
          </p:cNvGraphicFramePr>
          <p:nvPr/>
        </p:nvGraphicFramePr>
        <p:xfrm>
          <a:off x="1835150" y="5440363"/>
          <a:ext cx="1249363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3" name="Flash Movie" r:id="rId7" imgW="726480" imgH="422280" progId="Flash.Movie">
                  <p:embed/>
                </p:oleObj>
              </mc:Choice>
              <mc:Fallback>
                <p:oleObj name="Flash Movie" r:id="rId7" imgW="726480" imgH="422280" progId="Flash.Movi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440363"/>
                        <a:ext cx="1249363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9" name="Object 13"/>
          <p:cNvGraphicFramePr>
            <a:graphicFrameLocks noChangeAspect="1"/>
          </p:cNvGraphicFramePr>
          <p:nvPr/>
        </p:nvGraphicFramePr>
        <p:xfrm>
          <a:off x="3727450" y="5157788"/>
          <a:ext cx="3221038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4" name="Flash Movie" r:id="rId9" imgW="1872000" imgH="729720" progId="Flash.Movie">
                  <p:embed/>
                </p:oleObj>
              </mc:Choice>
              <mc:Fallback>
                <p:oleObj name="Flash Movie" r:id="rId9" imgW="1872000" imgH="729720" progId="Flash.Movi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450" y="5157788"/>
                        <a:ext cx="3221038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10" name="Rectangle 14"/>
          <p:cNvSpPr>
            <a:spLocks noChangeArrowheads="1"/>
          </p:cNvSpPr>
          <p:nvPr/>
        </p:nvSpPr>
        <p:spPr bwMode="auto">
          <a:xfrm>
            <a:off x="323850" y="446088"/>
            <a:ext cx="864711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:</a:t>
            </a:r>
            <a:r>
              <a:rPr lang="en-US" altLang="zh-CN" sz="24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Find the value of  </a:t>
            </a:r>
            <a:r>
              <a:rPr lang="en-US" altLang="zh-CN" sz="24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R</a:t>
            </a:r>
            <a:r>
              <a:rPr lang="en-US" altLang="zh-CN" sz="24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for maximum power transfer in the circuit .Find the maximum power absorbed by </a:t>
            </a:r>
            <a:r>
              <a:rPr lang="en-US" altLang="zh-CN" sz="24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R</a:t>
            </a:r>
            <a:r>
              <a:rPr lang="en-US" altLang="zh-CN" sz="24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. </a:t>
            </a:r>
          </a:p>
        </p:txBody>
      </p:sp>
      <p:grpSp>
        <p:nvGrpSpPr>
          <p:cNvPr id="234514" name="Group 18"/>
          <p:cNvGrpSpPr>
            <a:grpSpLocks/>
          </p:cNvGrpSpPr>
          <p:nvPr/>
        </p:nvGrpSpPr>
        <p:grpSpPr bwMode="auto">
          <a:xfrm>
            <a:off x="1674813" y="3644900"/>
            <a:ext cx="5634037" cy="936625"/>
            <a:chOff x="1660" y="2304"/>
            <a:chExt cx="2439" cy="457"/>
          </a:xfrm>
        </p:grpSpPr>
        <p:graphicFrame>
          <p:nvGraphicFramePr>
            <p:cNvPr id="33807" name="Object 10"/>
            <p:cNvGraphicFramePr>
              <a:graphicFrameLocks noChangeAspect="1"/>
            </p:cNvGraphicFramePr>
            <p:nvPr/>
          </p:nvGraphicFramePr>
          <p:xfrm>
            <a:off x="1660" y="2304"/>
            <a:ext cx="2439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05" name="Flash Movie" r:id="rId11" imgW="3227040" imgH="605160" progId="Flash.Movie">
                    <p:embed/>
                  </p:oleObj>
                </mc:Choice>
                <mc:Fallback>
                  <p:oleObj name="Flash Movie" r:id="rId11" imgW="3227040" imgH="605160" progId="Flash.Movie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0" y="2304"/>
                          <a:ext cx="2439" cy="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8" name="Text Box 15"/>
            <p:cNvSpPr txBox="1">
              <a:spLocks noChangeArrowheads="1"/>
            </p:cNvSpPr>
            <p:nvPr/>
          </p:nvSpPr>
          <p:spPr bwMode="auto">
            <a:xfrm>
              <a:off x="2224" y="2313"/>
              <a:ext cx="33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latin typeface="幼圆" panose="02010509060101010101" pitchFamily="49" charset="-122"/>
                  <a:ea typeface="幼圆" panose="02010509060101010101" pitchFamily="49" charset="-122"/>
                </a:rPr>
                <a:t>×</a:t>
              </a:r>
            </a:p>
          </p:txBody>
        </p:sp>
        <p:sp>
          <p:nvSpPr>
            <p:cNvPr id="33809" name="Text Box 16"/>
            <p:cNvSpPr txBox="1">
              <a:spLocks noChangeArrowheads="1"/>
            </p:cNvSpPr>
            <p:nvPr/>
          </p:nvSpPr>
          <p:spPr bwMode="auto">
            <a:xfrm>
              <a:off x="3104" y="2337"/>
              <a:ext cx="33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latin typeface="幼圆" panose="02010509060101010101" pitchFamily="49" charset="-122"/>
                  <a:ea typeface="幼圆" panose="02010509060101010101" pitchFamily="49" charset="-122"/>
                </a:rPr>
                <a:t>×</a:t>
              </a:r>
            </a:p>
          </p:txBody>
        </p:sp>
        <p:sp>
          <p:nvSpPr>
            <p:cNvPr id="33810" name="Text Box 17"/>
            <p:cNvSpPr txBox="1">
              <a:spLocks noChangeArrowheads="1"/>
            </p:cNvSpPr>
            <p:nvPr/>
          </p:nvSpPr>
          <p:spPr bwMode="auto">
            <a:xfrm>
              <a:off x="2488" y="2400"/>
              <a:ext cx="33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latin typeface="幼圆" panose="02010509060101010101" pitchFamily="49" charset="-122"/>
                  <a:ea typeface="幼圆" panose="02010509060101010101" pitchFamily="49" charset="-122"/>
                </a:rPr>
                <a:t>×</a:t>
              </a:r>
            </a:p>
          </p:txBody>
        </p:sp>
      </p:grpSp>
      <p:grpSp>
        <p:nvGrpSpPr>
          <p:cNvPr id="234516" name="Group 20"/>
          <p:cNvGrpSpPr>
            <a:grpSpLocks/>
          </p:cNvGrpSpPr>
          <p:nvPr/>
        </p:nvGrpSpPr>
        <p:grpSpPr bwMode="auto">
          <a:xfrm>
            <a:off x="4876800" y="1219200"/>
            <a:ext cx="3810000" cy="2590800"/>
            <a:chOff x="3072" y="672"/>
            <a:chExt cx="2301" cy="1529"/>
          </a:xfrm>
        </p:grpSpPr>
        <p:graphicFrame>
          <p:nvGraphicFramePr>
            <p:cNvPr id="33805" name="Object 9"/>
            <p:cNvGraphicFramePr>
              <a:graphicFrameLocks noChangeAspect="1"/>
            </p:cNvGraphicFramePr>
            <p:nvPr/>
          </p:nvGraphicFramePr>
          <p:xfrm>
            <a:off x="4224" y="672"/>
            <a:ext cx="1149" cy="1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06" name="Flash Movie" r:id="rId13" imgW="1521000" imgH="2023920" progId="Flash.Movie">
                    <p:embed/>
                  </p:oleObj>
                </mc:Choice>
                <mc:Fallback>
                  <p:oleObj name="Flash Movie" r:id="rId13" imgW="1521000" imgH="2023920" progId="Flash.Movie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672"/>
                          <a:ext cx="1149" cy="15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6" name="Rectangle 19"/>
            <p:cNvSpPr>
              <a:spLocks noChangeArrowheads="1"/>
            </p:cNvSpPr>
            <p:nvPr/>
          </p:nvSpPr>
          <p:spPr bwMode="auto">
            <a:xfrm>
              <a:off x="3072" y="1344"/>
              <a:ext cx="624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400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sym typeface="Symbol" panose="05050102010706020507" pitchFamily="18" charset="2"/>
                </a:rPr>
                <a:t></a:t>
              </a:r>
            </a:p>
          </p:txBody>
        </p:sp>
      </p:grpSp>
      <p:sp>
        <p:nvSpPr>
          <p:cNvPr id="234522" name="Rectangle 26"/>
          <p:cNvSpPr>
            <a:spLocks noChangeArrowheads="1"/>
          </p:cNvSpPr>
          <p:nvPr/>
        </p:nvSpPr>
        <p:spPr bwMode="auto">
          <a:xfrm>
            <a:off x="381000" y="4445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1pPr>
            <a:lvl2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2pPr>
            <a:lvl3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3pPr>
            <a:lvl4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4pPr>
            <a:lvl5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讨论  </a:t>
            </a:r>
            <a:r>
              <a:rPr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——</a:t>
            </a:r>
            <a:r>
              <a:rPr lang="zh-CN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目标</a:t>
            </a:r>
            <a:r>
              <a:rPr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3</a:t>
            </a:r>
            <a:r>
              <a:rPr lang="zh-CN" altLang="en-US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：</a:t>
            </a:r>
            <a:r>
              <a:rPr lang="zh-CN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最大功率问题分析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4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34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3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D308352-1712-4DA3-9DEF-91A3605F167C}" type="datetime1">
              <a:rPr lang="zh-CN" altLang="en-US"/>
              <a:pPr>
                <a:defRPr/>
              </a:pPr>
              <a:t>2019/3/20</a:t>
            </a:fld>
            <a:endParaRPr lang="en-US" altLang="zh-CN"/>
          </a:p>
        </p:txBody>
      </p:sp>
      <p:sp>
        <p:nvSpPr>
          <p:cNvPr id="2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76422E-304C-4132-93E8-36F87CC39BC3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58242"/>
            <a:ext cx="8458200" cy="994494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4.5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Tellegen’s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Theorem and Reciprocity Theorem</a:t>
            </a:r>
            <a:b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</a:b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特勒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根定理与互易定理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304800" y="1037464"/>
            <a:ext cx="5943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1.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具有相同拓扑结构的电路  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79512" y="1600200"/>
            <a:ext cx="8202488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71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52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/>
              <a:t>两个电路，支路数和节点数都相同，而且对应支路 与节点的联接关系也</a:t>
            </a:r>
            <a:r>
              <a:rPr lang="zh-CN" altLang="en-US" b="1" dirty="0" smtClean="0"/>
              <a:t>相同，则这两个电路具有相同的有向图。  </a:t>
            </a:r>
            <a:endParaRPr lang="zh-CN" altLang="en-US" b="1" dirty="0"/>
          </a:p>
        </p:txBody>
      </p:sp>
      <p:grpSp>
        <p:nvGrpSpPr>
          <p:cNvPr id="25" name="Group 5"/>
          <p:cNvGrpSpPr>
            <a:grpSpLocks/>
          </p:cNvGrpSpPr>
          <p:nvPr/>
        </p:nvGrpSpPr>
        <p:grpSpPr bwMode="auto">
          <a:xfrm>
            <a:off x="762000" y="2743200"/>
            <a:ext cx="3200400" cy="3352800"/>
            <a:chOff x="480" y="1728"/>
            <a:chExt cx="2016" cy="2112"/>
          </a:xfrm>
        </p:grpSpPr>
        <p:sp>
          <p:nvSpPr>
            <p:cNvPr id="26" name="Text Box 6"/>
            <p:cNvSpPr txBox="1">
              <a:spLocks noChangeArrowheads="1"/>
            </p:cNvSpPr>
            <p:nvPr/>
          </p:nvSpPr>
          <p:spPr bwMode="auto">
            <a:xfrm>
              <a:off x="1248" y="3436"/>
              <a:ext cx="3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 i="1">
                  <a:solidFill>
                    <a:srgbClr val="FF00FF"/>
                  </a:solidFill>
                </a:rPr>
                <a:t>N</a:t>
              </a:r>
              <a:endParaRPr lang="en-US" altLang="zh-CN" b="1">
                <a:solidFill>
                  <a:srgbClr val="FF00FF"/>
                </a:solidFill>
              </a:endParaRP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720" y="2064"/>
              <a:ext cx="1488" cy="11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8"/>
            <p:cNvSpPr>
              <a:spLocks noChangeShapeType="1"/>
            </p:cNvSpPr>
            <p:nvPr/>
          </p:nvSpPr>
          <p:spPr bwMode="auto">
            <a:xfrm>
              <a:off x="720" y="264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1440" y="2064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Rectangle 10"/>
            <p:cNvSpPr>
              <a:spLocks noChangeArrowheads="1"/>
            </p:cNvSpPr>
            <p:nvPr/>
          </p:nvSpPr>
          <p:spPr bwMode="auto">
            <a:xfrm>
              <a:off x="1728" y="2016"/>
              <a:ext cx="288" cy="96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11"/>
            <p:cNvSpPr txBox="1">
              <a:spLocks noChangeArrowheads="1"/>
            </p:cNvSpPr>
            <p:nvPr/>
          </p:nvSpPr>
          <p:spPr bwMode="auto">
            <a:xfrm>
              <a:off x="1728" y="172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R</a:t>
              </a:r>
              <a:r>
                <a:rPr lang="en-US" altLang="zh-CN" b="1" baseline="-25000"/>
                <a:t>5</a:t>
              </a:r>
              <a:endParaRPr lang="en-US" altLang="zh-CN" b="1"/>
            </a:p>
          </p:txBody>
        </p:sp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960" y="2016"/>
              <a:ext cx="288" cy="96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auto">
            <a:xfrm>
              <a:off x="960" y="172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R</a:t>
              </a:r>
              <a:r>
                <a:rPr lang="en-US" altLang="zh-CN" b="1" baseline="-25000"/>
                <a:t>4</a:t>
              </a:r>
              <a:endParaRPr lang="en-US" altLang="zh-CN" b="1"/>
            </a:p>
          </p:txBody>
        </p:sp>
        <p:sp>
          <p:nvSpPr>
            <p:cNvPr id="34" name="Rectangle 14"/>
            <p:cNvSpPr>
              <a:spLocks noChangeArrowheads="1"/>
            </p:cNvSpPr>
            <p:nvPr/>
          </p:nvSpPr>
          <p:spPr bwMode="auto">
            <a:xfrm>
              <a:off x="912" y="3168"/>
              <a:ext cx="288" cy="96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15"/>
            <p:cNvSpPr txBox="1">
              <a:spLocks noChangeArrowheads="1"/>
            </p:cNvSpPr>
            <p:nvPr/>
          </p:nvSpPr>
          <p:spPr bwMode="auto">
            <a:xfrm>
              <a:off x="912" y="288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R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36" name="Rectangle 16"/>
            <p:cNvSpPr>
              <a:spLocks noChangeArrowheads="1"/>
            </p:cNvSpPr>
            <p:nvPr/>
          </p:nvSpPr>
          <p:spPr bwMode="auto">
            <a:xfrm>
              <a:off x="1680" y="2592"/>
              <a:ext cx="288" cy="96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17"/>
            <p:cNvSpPr txBox="1">
              <a:spLocks noChangeArrowheads="1"/>
            </p:cNvSpPr>
            <p:nvPr/>
          </p:nvSpPr>
          <p:spPr bwMode="auto">
            <a:xfrm>
              <a:off x="1680" y="230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R</a:t>
              </a:r>
              <a:r>
                <a:rPr lang="en-US" altLang="zh-CN" b="1" baseline="-25000"/>
                <a:t>3</a:t>
              </a:r>
              <a:endParaRPr lang="en-US" altLang="zh-CN" b="1"/>
            </a:p>
          </p:txBody>
        </p:sp>
        <p:sp>
          <p:nvSpPr>
            <p:cNvPr id="38" name="Rectangle 18"/>
            <p:cNvSpPr>
              <a:spLocks noChangeArrowheads="1"/>
            </p:cNvSpPr>
            <p:nvPr/>
          </p:nvSpPr>
          <p:spPr bwMode="auto">
            <a:xfrm>
              <a:off x="912" y="2592"/>
              <a:ext cx="288" cy="96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Text Box 19"/>
            <p:cNvSpPr txBox="1">
              <a:spLocks noChangeArrowheads="1"/>
            </p:cNvSpPr>
            <p:nvPr/>
          </p:nvSpPr>
          <p:spPr bwMode="auto">
            <a:xfrm>
              <a:off x="912" y="230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R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  <p:sp>
          <p:nvSpPr>
            <p:cNvPr id="40" name="Text Box 20"/>
            <p:cNvSpPr txBox="1">
              <a:spLocks noChangeArrowheads="1"/>
            </p:cNvSpPr>
            <p:nvPr/>
          </p:nvSpPr>
          <p:spPr bwMode="auto">
            <a:xfrm>
              <a:off x="1104" y="2160"/>
              <a:ext cx="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R</a:t>
              </a:r>
              <a:r>
                <a:rPr lang="en-US" altLang="zh-CN" b="1" baseline="-25000"/>
                <a:t>6</a:t>
              </a:r>
            </a:p>
          </p:txBody>
        </p:sp>
        <p:sp>
          <p:nvSpPr>
            <p:cNvPr id="41" name="Oval 21"/>
            <p:cNvSpPr>
              <a:spLocks noChangeArrowheads="1"/>
            </p:cNvSpPr>
            <p:nvPr/>
          </p:nvSpPr>
          <p:spPr bwMode="auto">
            <a:xfrm>
              <a:off x="1632" y="3084"/>
              <a:ext cx="272" cy="272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42" name="AutoShape 22"/>
            <p:cNvCxnSpPr>
              <a:cxnSpLocks noChangeShapeType="1"/>
              <a:stCxn id="41" idx="2"/>
              <a:endCxn id="41" idx="6"/>
            </p:cNvCxnSpPr>
            <p:nvPr/>
          </p:nvCxnSpPr>
          <p:spPr bwMode="auto">
            <a:xfrm>
              <a:off x="1622" y="3220"/>
              <a:ext cx="29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Text Box 23"/>
            <p:cNvSpPr txBox="1">
              <a:spLocks noChangeArrowheads="1"/>
            </p:cNvSpPr>
            <p:nvPr/>
          </p:nvSpPr>
          <p:spPr bwMode="auto">
            <a:xfrm>
              <a:off x="1440" y="297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</p:txBody>
        </p:sp>
        <p:sp>
          <p:nvSpPr>
            <p:cNvPr id="44" name="Text Box 24"/>
            <p:cNvSpPr txBox="1">
              <a:spLocks noChangeArrowheads="1"/>
            </p:cNvSpPr>
            <p:nvPr/>
          </p:nvSpPr>
          <p:spPr bwMode="auto">
            <a:xfrm>
              <a:off x="1872" y="297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–</a:t>
              </a:r>
            </a:p>
          </p:txBody>
        </p:sp>
        <p:sp>
          <p:nvSpPr>
            <p:cNvPr id="45" name="Text Box 25"/>
            <p:cNvSpPr txBox="1">
              <a:spLocks noChangeArrowheads="1"/>
            </p:cNvSpPr>
            <p:nvPr/>
          </p:nvSpPr>
          <p:spPr bwMode="auto">
            <a:xfrm>
              <a:off x="1584" y="278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u</a:t>
              </a:r>
              <a:r>
                <a:rPr lang="en-US" altLang="zh-CN" b="1" baseline="-25000"/>
                <a:t>s1</a:t>
              </a:r>
              <a:endParaRPr lang="en-US" altLang="zh-CN" b="1"/>
            </a:p>
          </p:txBody>
        </p:sp>
        <p:sp>
          <p:nvSpPr>
            <p:cNvPr id="46" name="Line 26"/>
            <p:cNvSpPr>
              <a:spLocks noChangeShapeType="1"/>
            </p:cNvSpPr>
            <p:nvPr/>
          </p:nvSpPr>
          <p:spPr bwMode="auto">
            <a:xfrm>
              <a:off x="768" y="216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7" name="Group 27"/>
            <p:cNvGrpSpPr>
              <a:grpSpLocks/>
            </p:cNvGrpSpPr>
            <p:nvPr/>
          </p:nvGrpSpPr>
          <p:grpSpPr bwMode="auto">
            <a:xfrm>
              <a:off x="480" y="2496"/>
              <a:ext cx="240" cy="288"/>
              <a:chOff x="240" y="2496"/>
              <a:chExt cx="240" cy="288"/>
            </a:xfrm>
          </p:grpSpPr>
          <p:sp>
            <p:nvSpPr>
              <p:cNvPr id="63" name="Oval 28"/>
              <p:cNvSpPr>
                <a:spLocks noChangeArrowheads="1"/>
              </p:cNvSpPr>
              <p:nvPr/>
            </p:nvSpPr>
            <p:spPr bwMode="auto">
              <a:xfrm>
                <a:off x="240" y="2544"/>
                <a:ext cx="204" cy="20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Text Box 29"/>
              <p:cNvSpPr txBox="1">
                <a:spLocks noChangeArrowheads="1"/>
              </p:cNvSpPr>
              <p:nvPr/>
            </p:nvSpPr>
            <p:spPr bwMode="auto">
              <a:xfrm>
                <a:off x="240" y="249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1</a:t>
                </a:r>
              </a:p>
            </p:txBody>
          </p:sp>
        </p:grpSp>
        <p:sp>
          <p:nvSpPr>
            <p:cNvPr id="48" name="Line 30"/>
            <p:cNvSpPr>
              <a:spLocks noChangeShapeType="1"/>
            </p:cNvSpPr>
            <p:nvPr/>
          </p:nvSpPr>
          <p:spPr bwMode="auto">
            <a:xfrm>
              <a:off x="768" y="27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31"/>
            <p:cNvSpPr>
              <a:spLocks noChangeShapeType="1"/>
            </p:cNvSpPr>
            <p:nvPr/>
          </p:nvSpPr>
          <p:spPr bwMode="auto">
            <a:xfrm flipH="1">
              <a:off x="720" y="331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32"/>
            <p:cNvSpPr>
              <a:spLocks noChangeShapeType="1"/>
            </p:cNvSpPr>
            <p:nvPr/>
          </p:nvSpPr>
          <p:spPr bwMode="auto">
            <a:xfrm>
              <a:off x="1536" y="216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1" name="Group 33"/>
            <p:cNvGrpSpPr>
              <a:grpSpLocks/>
            </p:cNvGrpSpPr>
            <p:nvPr/>
          </p:nvGrpSpPr>
          <p:grpSpPr bwMode="auto">
            <a:xfrm>
              <a:off x="1344" y="1776"/>
              <a:ext cx="240" cy="288"/>
              <a:chOff x="240" y="2496"/>
              <a:chExt cx="240" cy="288"/>
            </a:xfrm>
          </p:grpSpPr>
          <p:sp>
            <p:nvSpPr>
              <p:cNvPr id="61" name="Oval 34"/>
              <p:cNvSpPr>
                <a:spLocks noChangeArrowheads="1"/>
              </p:cNvSpPr>
              <p:nvPr/>
            </p:nvSpPr>
            <p:spPr bwMode="auto">
              <a:xfrm>
                <a:off x="240" y="2544"/>
                <a:ext cx="204" cy="20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Text Box 35"/>
              <p:cNvSpPr txBox="1">
                <a:spLocks noChangeArrowheads="1"/>
              </p:cNvSpPr>
              <p:nvPr/>
            </p:nvSpPr>
            <p:spPr bwMode="auto">
              <a:xfrm>
                <a:off x="240" y="249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2</a:t>
                </a:r>
              </a:p>
            </p:txBody>
          </p:sp>
        </p:grpSp>
        <p:grpSp>
          <p:nvGrpSpPr>
            <p:cNvPr id="52" name="Group 36"/>
            <p:cNvGrpSpPr>
              <a:grpSpLocks/>
            </p:cNvGrpSpPr>
            <p:nvPr/>
          </p:nvGrpSpPr>
          <p:grpSpPr bwMode="auto">
            <a:xfrm>
              <a:off x="1344" y="2640"/>
              <a:ext cx="240" cy="288"/>
              <a:chOff x="240" y="2496"/>
              <a:chExt cx="240" cy="288"/>
            </a:xfrm>
          </p:grpSpPr>
          <p:sp>
            <p:nvSpPr>
              <p:cNvPr id="59" name="Oval 37"/>
              <p:cNvSpPr>
                <a:spLocks noChangeArrowheads="1"/>
              </p:cNvSpPr>
              <p:nvPr/>
            </p:nvSpPr>
            <p:spPr bwMode="auto">
              <a:xfrm>
                <a:off x="240" y="2544"/>
                <a:ext cx="204" cy="20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Text Box 38"/>
              <p:cNvSpPr txBox="1">
                <a:spLocks noChangeArrowheads="1"/>
              </p:cNvSpPr>
              <p:nvPr/>
            </p:nvSpPr>
            <p:spPr bwMode="auto">
              <a:xfrm>
                <a:off x="240" y="249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3</a:t>
                </a:r>
              </a:p>
            </p:txBody>
          </p:sp>
        </p:grpSp>
        <p:grpSp>
          <p:nvGrpSpPr>
            <p:cNvPr id="53" name="Group 39"/>
            <p:cNvGrpSpPr>
              <a:grpSpLocks/>
            </p:cNvGrpSpPr>
            <p:nvPr/>
          </p:nvGrpSpPr>
          <p:grpSpPr bwMode="auto">
            <a:xfrm>
              <a:off x="2256" y="2496"/>
              <a:ext cx="240" cy="288"/>
              <a:chOff x="240" y="2496"/>
              <a:chExt cx="240" cy="288"/>
            </a:xfrm>
          </p:grpSpPr>
          <p:sp>
            <p:nvSpPr>
              <p:cNvPr id="57" name="Oval 40"/>
              <p:cNvSpPr>
                <a:spLocks noChangeArrowheads="1"/>
              </p:cNvSpPr>
              <p:nvPr/>
            </p:nvSpPr>
            <p:spPr bwMode="auto">
              <a:xfrm>
                <a:off x="240" y="2544"/>
                <a:ext cx="204" cy="20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Text Box 41"/>
              <p:cNvSpPr txBox="1">
                <a:spLocks noChangeArrowheads="1"/>
              </p:cNvSpPr>
              <p:nvPr/>
            </p:nvSpPr>
            <p:spPr bwMode="auto">
              <a:xfrm>
                <a:off x="240" y="249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4</a:t>
                </a:r>
              </a:p>
            </p:txBody>
          </p:sp>
        </p:grpSp>
        <p:sp>
          <p:nvSpPr>
            <p:cNvPr id="54" name="Line 42"/>
            <p:cNvSpPr>
              <a:spLocks noChangeShapeType="1"/>
            </p:cNvSpPr>
            <p:nvPr/>
          </p:nvSpPr>
          <p:spPr bwMode="auto">
            <a:xfrm>
              <a:off x="1584" y="27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43"/>
            <p:cNvSpPr>
              <a:spLocks noChangeShapeType="1"/>
            </p:cNvSpPr>
            <p:nvPr/>
          </p:nvSpPr>
          <p:spPr bwMode="auto">
            <a:xfrm rot="5400000">
              <a:off x="1416" y="232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Rectangle 44"/>
            <p:cNvSpPr>
              <a:spLocks noChangeArrowheads="1"/>
            </p:cNvSpPr>
            <p:nvPr/>
          </p:nvSpPr>
          <p:spPr bwMode="auto">
            <a:xfrm rot="-5400000">
              <a:off x="1296" y="2304"/>
              <a:ext cx="288" cy="96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5" name="Group 45"/>
          <p:cNvGrpSpPr>
            <a:grpSpLocks/>
          </p:cNvGrpSpPr>
          <p:nvPr/>
        </p:nvGrpSpPr>
        <p:grpSpPr bwMode="auto">
          <a:xfrm>
            <a:off x="4648200" y="2743200"/>
            <a:ext cx="3200400" cy="3352800"/>
            <a:chOff x="2928" y="1728"/>
            <a:chExt cx="2016" cy="2112"/>
          </a:xfrm>
        </p:grpSpPr>
        <p:grpSp>
          <p:nvGrpSpPr>
            <p:cNvPr id="66" name="Group 46"/>
            <p:cNvGrpSpPr>
              <a:grpSpLocks/>
            </p:cNvGrpSpPr>
            <p:nvPr/>
          </p:nvGrpSpPr>
          <p:grpSpPr bwMode="auto">
            <a:xfrm>
              <a:off x="3744" y="3436"/>
              <a:ext cx="384" cy="404"/>
              <a:chOff x="3744" y="3436"/>
              <a:chExt cx="384" cy="404"/>
            </a:xfrm>
          </p:grpSpPr>
          <p:sp>
            <p:nvSpPr>
              <p:cNvPr id="105" name="Text Box 47"/>
              <p:cNvSpPr txBox="1">
                <a:spLocks noChangeArrowheads="1"/>
              </p:cNvSpPr>
              <p:nvPr/>
            </p:nvSpPr>
            <p:spPr bwMode="auto">
              <a:xfrm>
                <a:off x="3744" y="3436"/>
                <a:ext cx="38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 b="1" i="1">
                    <a:solidFill>
                      <a:srgbClr val="FF00FF"/>
                    </a:solidFill>
                  </a:rPr>
                  <a:t>N</a:t>
                </a:r>
                <a:endParaRPr lang="en-US" altLang="zh-CN" b="1">
                  <a:solidFill>
                    <a:srgbClr val="FF00FF"/>
                  </a:solidFill>
                </a:endParaRPr>
              </a:p>
            </p:txBody>
          </p:sp>
          <p:grpSp>
            <p:nvGrpSpPr>
              <p:cNvPr id="106" name="Group 48"/>
              <p:cNvGrpSpPr>
                <a:grpSpLocks/>
              </p:cNvGrpSpPr>
              <p:nvPr/>
            </p:nvGrpSpPr>
            <p:grpSpPr bwMode="auto">
              <a:xfrm>
                <a:off x="3840" y="3436"/>
                <a:ext cx="192" cy="96"/>
                <a:chOff x="3648" y="3408"/>
                <a:chExt cx="192" cy="96"/>
              </a:xfrm>
            </p:grpSpPr>
            <p:sp>
              <p:nvSpPr>
                <p:cNvPr id="107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3648" y="3408"/>
                  <a:ext cx="96" cy="96"/>
                </a:xfrm>
                <a:prstGeom prst="line">
                  <a:avLst/>
                </a:prstGeom>
                <a:noFill/>
                <a:ln w="41275">
                  <a:solidFill>
                    <a:srgbClr val="FF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" name="Line 50"/>
                <p:cNvSpPr>
                  <a:spLocks noChangeShapeType="1"/>
                </p:cNvSpPr>
                <p:nvPr/>
              </p:nvSpPr>
              <p:spPr bwMode="auto">
                <a:xfrm>
                  <a:off x="3744" y="3408"/>
                  <a:ext cx="96" cy="96"/>
                </a:xfrm>
                <a:prstGeom prst="line">
                  <a:avLst/>
                </a:prstGeom>
                <a:noFill/>
                <a:ln w="41275">
                  <a:solidFill>
                    <a:srgbClr val="FF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7" name="Rectangle 51"/>
            <p:cNvSpPr>
              <a:spLocks noChangeArrowheads="1"/>
            </p:cNvSpPr>
            <p:nvPr/>
          </p:nvSpPr>
          <p:spPr bwMode="auto">
            <a:xfrm>
              <a:off x="3168" y="2064"/>
              <a:ext cx="1488" cy="11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52"/>
            <p:cNvSpPr>
              <a:spLocks noChangeShapeType="1"/>
            </p:cNvSpPr>
            <p:nvPr/>
          </p:nvSpPr>
          <p:spPr bwMode="auto">
            <a:xfrm>
              <a:off x="3168" y="264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53"/>
            <p:cNvSpPr>
              <a:spLocks noChangeShapeType="1"/>
            </p:cNvSpPr>
            <p:nvPr/>
          </p:nvSpPr>
          <p:spPr bwMode="auto">
            <a:xfrm>
              <a:off x="3888" y="2064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Text Box 54"/>
            <p:cNvSpPr txBox="1">
              <a:spLocks noChangeArrowheads="1"/>
            </p:cNvSpPr>
            <p:nvPr/>
          </p:nvSpPr>
          <p:spPr bwMode="auto">
            <a:xfrm>
              <a:off x="4176" y="172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R</a:t>
              </a:r>
              <a:r>
                <a:rPr lang="en-US" altLang="zh-CN" b="1" baseline="-25000"/>
                <a:t>5</a:t>
              </a:r>
              <a:r>
                <a:rPr lang="en-US" altLang="zh-CN" b="1" baseline="30000"/>
                <a:t>'</a:t>
              </a:r>
            </a:p>
          </p:txBody>
        </p:sp>
        <p:sp>
          <p:nvSpPr>
            <p:cNvPr id="71" name="Text Box 55"/>
            <p:cNvSpPr txBox="1">
              <a:spLocks noChangeArrowheads="1"/>
            </p:cNvSpPr>
            <p:nvPr/>
          </p:nvSpPr>
          <p:spPr bwMode="auto">
            <a:xfrm>
              <a:off x="3408" y="172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R</a:t>
              </a:r>
              <a:r>
                <a:rPr lang="en-US" altLang="zh-CN" b="1" baseline="-25000"/>
                <a:t>4</a:t>
              </a:r>
              <a:r>
                <a:rPr lang="en-US" altLang="zh-CN" b="1" baseline="30000"/>
                <a:t>'</a:t>
              </a:r>
              <a:endParaRPr lang="en-US" altLang="zh-CN" b="1"/>
            </a:p>
          </p:txBody>
        </p:sp>
        <p:sp>
          <p:nvSpPr>
            <p:cNvPr id="72" name="Text Box 56"/>
            <p:cNvSpPr txBox="1">
              <a:spLocks noChangeArrowheads="1"/>
            </p:cNvSpPr>
            <p:nvPr/>
          </p:nvSpPr>
          <p:spPr bwMode="auto">
            <a:xfrm>
              <a:off x="3792" y="288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R</a:t>
              </a:r>
              <a:r>
                <a:rPr lang="en-US" altLang="zh-CN" b="1" baseline="-25000"/>
                <a:t>1</a:t>
              </a:r>
              <a:r>
                <a:rPr lang="en-US" altLang="zh-CN" b="1" baseline="30000"/>
                <a:t>'</a:t>
              </a:r>
            </a:p>
          </p:txBody>
        </p:sp>
        <p:sp>
          <p:nvSpPr>
            <p:cNvPr id="73" name="Text Box 57"/>
            <p:cNvSpPr txBox="1">
              <a:spLocks noChangeArrowheads="1"/>
            </p:cNvSpPr>
            <p:nvPr/>
          </p:nvSpPr>
          <p:spPr bwMode="auto">
            <a:xfrm>
              <a:off x="4176" y="230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R</a:t>
              </a:r>
              <a:r>
                <a:rPr lang="en-US" altLang="zh-CN" b="1" baseline="-25000"/>
                <a:t>3</a:t>
              </a:r>
              <a:r>
                <a:rPr lang="en-US" altLang="zh-CN" b="1" baseline="30000"/>
                <a:t>'</a:t>
              </a:r>
            </a:p>
          </p:txBody>
        </p:sp>
        <p:sp>
          <p:nvSpPr>
            <p:cNvPr id="74" name="Text Box 58"/>
            <p:cNvSpPr txBox="1">
              <a:spLocks noChangeArrowheads="1"/>
            </p:cNvSpPr>
            <p:nvPr/>
          </p:nvSpPr>
          <p:spPr bwMode="auto">
            <a:xfrm>
              <a:off x="3504" y="2064"/>
              <a:ext cx="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R</a:t>
              </a:r>
              <a:r>
                <a:rPr lang="en-US" altLang="zh-CN" b="1" baseline="-25000"/>
                <a:t>6</a:t>
              </a:r>
              <a:r>
                <a:rPr lang="en-US" altLang="zh-CN" b="1" baseline="30000"/>
                <a:t>'</a:t>
              </a:r>
            </a:p>
          </p:txBody>
        </p:sp>
        <p:sp>
          <p:nvSpPr>
            <p:cNvPr id="75" name="Text Box 59"/>
            <p:cNvSpPr txBox="1">
              <a:spLocks noChangeArrowheads="1"/>
            </p:cNvSpPr>
            <p:nvPr/>
          </p:nvSpPr>
          <p:spPr bwMode="auto">
            <a:xfrm>
              <a:off x="3504" y="225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u</a:t>
              </a:r>
              <a:r>
                <a:rPr lang="en-US" altLang="zh-CN" b="1" baseline="-25000"/>
                <a:t>s6</a:t>
              </a:r>
              <a:endParaRPr lang="en-US" altLang="zh-CN" b="1"/>
            </a:p>
          </p:txBody>
        </p:sp>
        <p:sp>
          <p:nvSpPr>
            <p:cNvPr id="76" name="Oval 60"/>
            <p:cNvSpPr>
              <a:spLocks noChangeArrowheads="1"/>
            </p:cNvSpPr>
            <p:nvPr/>
          </p:nvSpPr>
          <p:spPr bwMode="auto">
            <a:xfrm>
              <a:off x="3408" y="2544"/>
              <a:ext cx="192" cy="192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77" name="AutoShape 61"/>
            <p:cNvCxnSpPr>
              <a:cxnSpLocks noChangeShapeType="1"/>
              <a:stCxn id="76" idx="0"/>
              <a:endCxn id="76" idx="4"/>
            </p:cNvCxnSpPr>
            <p:nvPr/>
          </p:nvCxnSpPr>
          <p:spPr bwMode="auto">
            <a:xfrm>
              <a:off x="3504" y="2534"/>
              <a:ext cx="0" cy="21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" name="Text Box 62"/>
            <p:cNvSpPr txBox="1">
              <a:spLocks noChangeArrowheads="1"/>
            </p:cNvSpPr>
            <p:nvPr/>
          </p:nvSpPr>
          <p:spPr bwMode="auto">
            <a:xfrm>
              <a:off x="3408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i</a:t>
              </a:r>
              <a:r>
                <a:rPr lang="en-US" altLang="zh-CN" b="1" baseline="-25000"/>
                <a:t>s2</a:t>
              </a:r>
              <a:endParaRPr lang="en-US" altLang="zh-CN" b="1"/>
            </a:p>
          </p:txBody>
        </p:sp>
        <p:sp>
          <p:nvSpPr>
            <p:cNvPr id="79" name="Oval 63"/>
            <p:cNvSpPr>
              <a:spLocks noChangeArrowheads="1"/>
            </p:cNvSpPr>
            <p:nvPr/>
          </p:nvSpPr>
          <p:spPr bwMode="auto">
            <a:xfrm>
              <a:off x="3792" y="2400"/>
              <a:ext cx="192" cy="192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0" name="AutoShape 64"/>
            <p:cNvCxnSpPr>
              <a:cxnSpLocks noChangeShapeType="1"/>
              <a:stCxn id="79" idx="0"/>
              <a:endCxn id="79" idx="4"/>
            </p:cNvCxnSpPr>
            <p:nvPr/>
          </p:nvCxnSpPr>
          <p:spPr bwMode="auto">
            <a:xfrm>
              <a:off x="3888" y="2390"/>
              <a:ext cx="0" cy="2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1" name="Text Box 65"/>
            <p:cNvSpPr txBox="1">
              <a:spLocks noChangeArrowheads="1"/>
            </p:cNvSpPr>
            <p:nvPr/>
          </p:nvSpPr>
          <p:spPr bwMode="auto">
            <a:xfrm>
              <a:off x="3662" y="2229"/>
              <a:ext cx="288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 smtClean="0"/>
                <a:t>+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1" dirty="0"/>
                <a:t>-</a:t>
              </a:r>
            </a:p>
          </p:txBody>
        </p:sp>
        <p:grpSp>
          <p:nvGrpSpPr>
            <p:cNvPr id="82" name="Group 66"/>
            <p:cNvGrpSpPr>
              <a:grpSpLocks/>
            </p:cNvGrpSpPr>
            <p:nvPr/>
          </p:nvGrpSpPr>
          <p:grpSpPr bwMode="auto">
            <a:xfrm>
              <a:off x="2928" y="2496"/>
              <a:ext cx="240" cy="288"/>
              <a:chOff x="240" y="2496"/>
              <a:chExt cx="240" cy="288"/>
            </a:xfrm>
          </p:grpSpPr>
          <p:sp>
            <p:nvSpPr>
              <p:cNvPr id="103" name="Oval 67"/>
              <p:cNvSpPr>
                <a:spLocks noChangeArrowheads="1"/>
              </p:cNvSpPr>
              <p:nvPr/>
            </p:nvSpPr>
            <p:spPr bwMode="auto">
              <a:xfrm>
                <a:off x="240" y="2544"/>
                <a:ext cx="204" cy="20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Text Box 68"/>
              <p:cNvSpPr txBox="1">
                <a:spLocks noChangeArrowheads="1"/>
              </p:cNvSpPr>
              <p:nvPr/>
            </p:nvSpPr>
            <p:spPr bwMode="auto">
              <a:xfrm>
                <a:off x="240" y="249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1</a:t>
                </a:r>
              </a:p>
            </p:txBody>
          </p:sp>
        </p:grpSp>
        <p:grpSp>
          <p:nvGrpSpPr>
            <p:cNvPr id="83" name="Group 69"/>
            <p:cNvGrpSpPr>
              <a:grpSpLocks/>
            </p:cNvGrpSpPr>
            <p:nvPr/>
          </p:nvGrpSpPr>
          <p:grpSpPr bwMode="auto">
            <a:xfrm>
              <a:off x="3792" y="1776"/>
              <a:ext cx="240" cy="288"/>
              <a:chOff x="240" y="2496"/>
              <a:chExt cx="240" cy="288"/>
            </a:xfrm>
          </p:grpSpPr>
          <p:sp>
            <p:nvSpPr>
              <p:cNvPr id="101" name="Oval 70"/>
              <p:cNvSpPr>
                <a:spLocks noChangeArrowheads="1"/>
              </p:cNvSpPr>
              <p:nvPr/>
            </p:nvSpPr>
            <p:spPr bwMode="auto">
              <a:xfrm>
                <a:off x="240" y="2544"/>
                <a:ext cx="204" cy="20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" name="Text Box 71"/>
              <p:cNvSpPr txBox="1">
                <a:spLocks noChangeArrowheads="1"/>
              </p:cNvSpPr>
              <p:nvPr/>
            </p:nvSpPr>
            <p:spPr bwMode="auto">
              <a:xfrm>
                <a:off x="240" y="249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2</a:t>
                </a:r>
              </a:p>
            </p:txBody>
          </p:sp>
        </p:grpSp>
        <p:grpSp>
          <p:nvGrpSpPr>
            <p:cNvPr id="84" name="Group 72"/>
            <p:cNvGrpSpPr>
              <a:grpSpLocks/>
            </p:cNvGrpSpPr>
            <p:nvPr/>
          </p:nvGrpSpPr>
          <p:grpSpPr bwMode="auto">
            <a:xfrm>
              <a:off x="4704" y="2496"/>
              <a:ext cx="240" cy="288"/>
              <a:chOff x="240" y="2496"/>
              <a:chExt cx="240" cy="288"/>
            </a:xfrm>
          </p:grpSpPr>
          <p:sp>
            <p:nvSpPr>
              <p:cNvPr id="99" name="Oval 73"/>
              <p:cNvSpPr>
                <a:spLocks noChangeArrowheads="1"/>
              </p:cNvSpPr>
              <p:nvPr/>
            </p:nvSpPr>
            <p:spPr bwMode="auto">
              <a:xfrm>
                <a:off x="240" y="2544"/>
                <a:ext cx="204" cy="20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" name="Text Box 74"/>
              <p:cNvSpPr txBox="1">
                <a:spLocks noChangeArrowheads="1"/>
              </p:cNvSpPr>
              <p:nvPr/>
            </p:nvSpPr>
            <p:spPr bwMode="auto">
              <a:xfrm>
                <a:off x="240" y="249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4</a:t>
                </a:r>
              </a:p>
            </p:txBody>
          </p:sp>
        </p:grpSp>
        <p:grpSp>
          <p:nvGrpSpPr>
            <p:cNvPr id="85" name="Group 75"/>
            <p:cNvGrpSpPr>
              <a:grpSpLocks/>
            </p:cNvGrpSpPr>
            <p:nvPr/>
          </p:nvGrpSpPr>
          <p:grpSpPr bwMode="auto">
            <a:xfrm>
              <a:off x="3792" y="2640"/>
              <a:ext cx="240" cy="288"/>
              <a:chOff x="240" y="2496"/>
              <a:chExt cx="240" cy="288"/>
            </a:xfrm>
          </p:grpSpPr>
          <p:sp>
            <p:nvSpPr>
              <p:cNvPr id="97" name="Oval 76"/>
              <p:cNvSpPr>
                <a:spLocks noChangeArrowheads="1"/>
              </p:cNvSpPr>
              <p:nvPr/>
            </p:nvSpPr>
            <p:spPr bwMode="auto">
              <a:xfrm>
                <a:off x="240" y="2544"/>
                <a:ext cx="204" cy="20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" name="Text Box 77"/>
              <p:cNvSpPr txBox="1">
                <a:spLocks noChangeArrowheads="1"/>
              </p:cNvSpPr>
              <p:nvPr/>
            </p:nvSpPr>
            <p:spPr bwMode="auto">
              <a:xfrm>
                <a:off x="240" y="249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3</a:t>
                </a:r>
              </a:p>
            </p:txBody>
          </p:sp>
        </p:grpSp>
        <p:sp>
          <p:nvSpPr>
            <p:cNvPr id="86" name="Rectangle 78"/>
            <p:cNvSpPr>
              <a:spLocks noChangeArrowheads="1"/>
            </p:cNvSpPr>
            <p:nvPr/>
          </p:nvSpPr>
          <p:spPr bwMode="auto">
            <a:xfrm>
              <a:off x="3408" y="2016"/>
              <a:ext cx="288" cy="96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Rectangle 79"/>
            <p:cNvSpPr>
              <a:spLocks noChangeArrowheads="1"/>
            </p:cNvSpPr>
            <p:nvPr/>
          </p:nvSpPr>
          <p:spPr bwMode="auto">
            <a:xfrm>
              <a:off x="4176" y="2016"/>
              <a:ext cx="288" cy="96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Rectangle 80"/>
            <p:cNvSpPr>
              <a:spLocks noChangeArrowheads="1"/>
            </p:cNvSpPr>
            <p:nvPr/>
          </p:nvSpPr>
          <p:spPr bwMode="auto">
            <a:xfrm>
              <a:off x="4176" y="2592"/>
              <a:ext cx="288" cy="96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Rectangle 81"/>
            <p:cNvSpPr>
              <a:spLocks noChangeArrowheads="1"/>
            </p:cNvSpPr>
            <p:nvPr/>
          </p:nvSpPr>
          <p:spPr bwMode="auto">
            <a:xfrm rot="5400000">
              <a:off x="3768" y="2184"/>
              <a:ext cx="240" cy="96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Rectangle 82"/>
            <p:cNvSpPr>
              <a:spLocks noChangeArrowheads="1"/>
            </p:cNvSpPr>
            <p:nvPr/>
          </p:nvSpPr>
          <p:spPr bwMode="auto">
            <a:xfrm>
              <a:off x="3792" y="3168"/>
              <a:ext cx="288" cy="96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Line 83"/>
            <p:cNvSpPr>
              <a:spLocks noChangeShapeType="1"/>
            </p:cNvSpPr>
            <p:nvPr/>
          </p:nvSpPr>
          <p:spPr bwMode="auto">
            <a:xfrm>
              <a:off x="3216" y="216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Line 84"/>
            <p:cNvSpPr>
              <a:spLocks noChangeShapeType="1"/>
            </p:cNvSpPr>
            <p:nvPr/>
          </p:nvSpPr>
          <p:spPr bwMode="auto">
            <a:xfrm>
              <a:off x="3408" y="278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Line 85"/>
            <p:cNvSpPr>
              <a:spLocks noChangeShapeType="1"/>
            </p:cNvSpPr>
            <p:nvPr/>
          </p:nvSpPr>
          <p:spPr bwMode="auto">
            <a:xfrm>
              <a:off x="4032" y="27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Line 86"/>
            <p:cNvSpPr>
              <a:spLocks noChangeShapeType="1"/>
            </p:cNvSpPr>
            <p:nvPr/>
          </p:nvSpPr>
          <p:spPr bwMode="auto">
            <a:xfrm>
              <a:off x="4032" y="216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Line 87"/>
            <p:cNvSpPr>
              <a:spLocks noChangeShapeType="1"/>
            </p:cNvSpPr>
            <p:nvPr/>
          </p:nvSpPr>
          <p:spPr bwMode="auto">
            <a:xfrm flipH="1">
              <a:off x="3456" y="331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Line 88"/>
            <p:cNvSpPr>
              <a:spLocks noChangeShapeType="1"/>
            </p:cNvSpPr>
            <p:nvPr/>
          </p:nvSpPr>
          <p:spPr bwMode="auto">
            <a:xfrm rot="5400000">
              <a:off x="3912" y="232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554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2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346" name="Group 2"/>
          <p:cNvGrpSpPr>
            <a:grpSpLocks/>
          </p:cNvGrpSpPr>
          <p:nvPr/>
        </p:nvGrpSpPr>
        <p:grpSpPr bwMode="auto">
          <a:xfrm>
            <a:off x="838200" y="3219450"/>
            <a:ext cx="2667000" cy="3333750"/>
            <a:chOff x="528" y="2028"/>
            <a:chExt cx="1680" cy="2100"/>
          </a:xfrm>
        </p:grpSpPr>
        <p:sp>
          <p:nvSpPr>
            <p:cNvPr id="185347" name="Freeform 3"/>
            <p:cNvSpPr>
              <a:spLocks/>
            </p:cNvSpPr>
            <p:nvPr/>
          </p:nvSpPr>
          <p:spPr bwMode="auto">
            <a:xfrm>
              <a:off x="1332" y="2322"/>
              <a:ext cx="1" cy="1128"/>
            </a:xfrm>
            <a:custGeom>
              <a:avLst/>
              <a:gdLst>
                <a:gd name="T0" fmla="*/ 0 w 1"/>
                <a:gd name="T1" fmla="*/ 0 h 1128"/>
                <a:gd name="T2" fmla="*/ 0 w 1"/>
                <a:gd name="T3" fmla="*/ 1128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128">
                  <a:moveTo>
                    <a:pt x="0" y="0"/>
                  </a:moveTo>
                  <a:lnTo>
                    <a:pt x="0" y="1128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5348" name="Group 4"/>
            <p:cNvGrpSpPr>
              <a:grpSpLocks/>
            </p:cNvGrpSpPr>
            <p:nvPr/>
          </p:nvGrpSpPr>
          <p:grpSpPr bwMode="auto">
            <a:xfrm>
              <a:off x="1968" y="2748"/>
              <a:ext cx="240" cy="288"/>
              <a:chOff x="1824" y="1152"/>
              <a:chExt cx="240" cy="288"/>
            </a:xfrm>
          </p:grpSpPr>
          <p:sp>
            <p:nvSpPr>
              <p:cNvPr id="185349" name="Oval 5"/>
              <p:cNvSpPr>
                <a:spLocks noChangeArrowheads="1"/>
              </p:cNvSpPr>
              <p:nvPr/>
            </p:nvSpPr>
            <p:spPr bwMode="auto">
              <a:xfrm>
                <a:off x="1824" y="1200"/>
                <a:ext cx="204" cy="2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350" name="Text Box 6"/>
              <p:cNvSpPr txBox="1">
                <a:spLocks noChangeArrowheads="1"/>
              </p:cNvSpPr>
              <p:nvPr/>
            </p:nvSpPr>
            <p:spPr bwMode="auto">
              <a:xfrm>
                <a:off x="1824" y="115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4</a:t>
                </a:r>
              </a:p>
            </p:txBody>
          </p:sp>
        </p:grpSp>
        <p:sp>
          <p:nvSpPr>
            <p:cNvPr id="185351" name="Text Box 7"/>
            <p:cNvSpPr txBox="1">
              <a:spLocks noChangeArrowheads="1"/>
            </p:cNvSpPr>
            <p:nvPr/>
          </p:nvSpPr>
          <p:spPr bwMode="auto">
            <a:xfrm>
              <a:off x="1344" y="274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6</a:t>
              </a:r>
            </a:p>
          </p:txBody>
        </p:sp>
        <p:sp>
          <p:nvSpPr>
            <p:cNvPr id="185352" name="Text Box 8"/>
            <p:cNvSpPr txBox="1">
              <a:spLocks noChangeArrowheads="1"/>
            </p:cNvSpPr>
            <p:nvPr/>
          </p:nvSpPr>
          <p:spPr bwMode="auto">
            <a:xfrm>
              <a:off x="1632" y="241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5</a:t>
              </a:r>
            </a:p>
          </p:txBody>
        </p:sp>
        <p:sp>
          <p:nvSpPr>
            <p:cNvPr id="185353" name="Text Box 9"/>
            <p:cNvSpPr txBox="1">
              <a:spLocks noChangeArrowheads="1"/>
            </p:cNvSpPr>
            <p:nvPr/>
          </p:nvSpPr>
          <p:spPr bwMode="auto">
            <a:xfrm>
              <a:off x="1374" y="3801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185354" name="Text Box 10"/>
            <p:cNvSpPr txBox="1">
              <a:spLocks noChangeArrowheads="1"/>
            </p:cNvSpPr>
            <p:nvPr/>
          </p:nvSpPr>
          <p:spPr bwMode="auto">
            <a:xfrm>
              <a:off x="816" y="308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2</a:t>
              </a:r>
            </a:p>
          </p:txBody>
        </p:sp>
        <p:sp>
          <p:nvSpPr>
            <p:cNvPr id="185355" name="Text Box 11"/>
            <p:cNvSpPr txBox="1">
              <a:spLocks noChangeArrowheads="1"/>
            </p:cNvSpPr>
            <p:nvPr/>
          </p:nvSpPr>
          <p:spPr bwMode="auto">
            <a:xfrm>
              <a:off x="1632" y="308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3</a:t>
              </a:r>
            </a:p>
          </p:txBody>
        </p:sp>
        <p:sp>
          <p:nvSpPr>
            <p:cNvPr id="185356" name="Text Box 12"/>
            <p:cNvSpPr txBox="1">
              <a:spLocks noChangeArrowheads="1"/>
            </p:cNvSpPr>
            <p:nvPr/>
          </p:nvSpPr>
          <p:spPr bwMode="auto">
            <a:xfrm>
              <a:off x="816" y="241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4</a:t>
              </a:r>
            </a:p>
          </p:txBody>
        </p:sp>
        <p:sp>
          <p:nvSpPr>
            <p:cNvPr id="185357" name="Freeform 13"/>
            <p:cNvSpPr>
              <a:spLocks/>
            </p:cNvSpPr>
            <p:nvPr/>
          </p:nvSpPr>
          <p:spPr bwMode="auto">
            <a:xfrm>
              <a:off x="1332" y="2658"/>
              <a:ext cx="1" cy="240"/>
            </a:xfrm>
            <a:custGeom>
              <a:avLst/>
              <a:gdLst>
                <a:gd name="T0" fmla="*/ 0 w 1"/>
                <a:gd name="T1" fmla="*/ 0 h 240"/>
                <a:gd name="T2" fmla="*/ 0 w 1"/>
                <a:gd name="T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40">
                  <a:moveTo>
                    <a:pt x="0" y="0"/>
                  </a:moveTo>
                  <a:lnTo>
                    <a:pt x="0" y="24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58" name="Freeform 14"/>
            <p:cNvSpPr>
              <a:spLocks/>
            </p:cNvSpPr>
            <p:nvPr/>
          </p:nvSpPr>
          <p:spPr bwMode="auto">
            <a:xfrm>
              <a:off x="1266" y="3864"/>
              <a:ext cx="84" cy="1"/>
            </a:xfrm>
            <a:custGeom>
              <a:avLst/>
              <a:gdLst>
                <a:gd name="T0" fmla="*/ 84 w 84"/>
                <a:gd name="T1" fmla="*/ 0 h 1"/>
                <a:gd name="T2" fmla="*/ 0 w 84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4" h="1">
                  <a:moveTo>
                    <a:pt x="84" y="0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5359" name="Group 15"/>
            <p:cNvGrpSpPr>
              <a:grpSpLocks/>
            </p:cNvGrpSpPr>
            <p:nvPr/>
          </p:nvGrpSpPr>
          <p:grpSpPr bwMode="auto">
            <a:xfrm>
              <a:off x="768" y="2316"/>
              <a:ext cx="1134" cy="1134"/>
              <a:chOff x="1938" y="1488"/>
              <a:chExt cx="1134" cy="1134"/>
            </a:xfrm>
          </p:grpSpPr>
          <p:sp>
            <p:nvSpPr>
              <p:cNvPr id="185360" name="AutoShape 16"/>
              <p:cNvSpPr>
                <a:spLocks noChangeArrowheads="1"/>
              </p:cNvSpPr>
              <p:nvPr/>
            </p:nvSpPr>
            <p:spPr bwMode="auto">
              <a:xfrm>
                <a:off x="1938" y="1488"/>
                <a:ext cx="1134" cy="1134"/>
              </a:xfrm>
              <a:prstGeom prst="diamond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361" name="Freeform 17"/>
              <p:cNvSpPr>
                <a:spLocks/>
              </p:cNvSpPr>
              <p:nvPr/>
            </p:nvSpPr>
            <p:spPr bwMode="auto">
              <a:xfrm>
                <a:off x="2133" y="1737"/>
                <a:ext cx="129" cy="126"/>
              </a:xfrm>
              <a:custGeom>
                <a:avLst/>
                <a:gdLst>
                  <a:gd name="T0" fmla="*/ 0 w 129"/>
                  <a:gd name="T1" fmla="*/ 126 h 126"/>
                  <a:gd name="T2" fmla="*/ 129 w 129"/>
                  <a:gd name="T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9" h="126">
                    <a:moveTo>
                      <a:pt x="0" y="126"/>
                    </a:moveTo>
                    <a:lnTo>
                      <a:pt x="129" y="0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none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362" name="Freeform 18"/>
              <p:cNvSpPr>
                <a:spLocks/>
              </p:cNvSpPr>
              <p:nvPr/>
            </p:nvSpPr>
            <p:spPr bwMode="auto">
              <a:xfrm>
                <a:off x="2768" y="2286"/>
                <a:ext cx="79" cy="75"/>
              </a:xfrm>
              <a:custGeom>
                <a:avLst/>
                <a:gdLst>
                  <a:gd name="T0" fmla="*/ 0 w 79"/>
                  <a:gd name="T1" fmla="*/ 75 h 75"/>
                  <a:gd name="T2" fmla="*/ 79 w 79"/>
                  <a:gd name="T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9" h="75">
                    <a:moveTo>
                      <a:pt x="0" y="75"/>
                    </a:moveTo>
                    <a:lnTo>
                      <a:pt x="79" y="0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none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363" name="Freeform 19"/>
              <p:cNvSpPr>
                <a:spLocks/>
              </p:cNvSpPr>
              <p:nvPr/>
            </p:nvSpPr>
            <p:spPr bwMode="auto">
              <a:xfrm>
                <a:off x="2774" y="1758"/>
                <a:ext cx="138" cy="137"/>
              </a:xfrm>
              <a:custGeom>
                <a:avLst/>
                <a:gdLst>
                  <a:gd name="T0" fmla="*/ 0 w 138"/>
                  <a:gd name="T1" fmla="*/ 0 h 137"/>
                  <a:gd name="T2" fmla="*/ 138 w 138"/>
                  <a:gd name="T3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8" h="137">
                    <a:moveTo>
                      <a:pt x="0" y="0"/>
                    </a:moveTo>
                    <a:lnTo>
                      <a:pt x="138" y="137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none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364" name="Freeform 20"/>
              <p:cNvSpPr>
                <a:spLocks/>
              </p:cNvSpPr>
              <p:nvPr/>
            </p:nvSpPr>
            <p:spPr bwMode="auto">
              <a:xfrm>
                <a:off x="2148" y="2265"/>
                <a:ext cx="116" cy="119"/>
              </a:xfrm>
              <a:custGeom>
                <a:avLst/>
                <a:gdLst>
                  <a:gd name="T0" fmla="*/ 0 w 116"/>
                  <a:gd name="T1" fmla="*/ 0 h 119"/>
                  <a:gd name="T2" fmla="*/ 116 w 116"/>
                  <a:gd name="T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6" h="119">
                    <a:moveTo>
                      <a:pt x="0" y="0"/>
                    </a:moveTo>
                    <a:lnTo>
                      <a:pt x="116" y="119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none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5365" name="Group 21"/>
            <p:cNvGrpSpPr>
              <a:grpSpLocks/>
            </p:cNvGrpSpPr>
            <p:nvPr/>
          </p:nvGrpSpPr>
          <p:grpSpPr bwMode="auto">
            <a:xfrm>
              <a:off x="1248" y="2028"/>
              <a:ext cx="240" cy="288"/>
              <a:chOff x="1824" y="1152"/>
              <a:chExt cx="240" cy="288"/>
            </a:xfrm>
          </p:grpSpPr>
          <p:sp>
            <p:nvSpPr>
              <p:cNvPr id="185366" name="Oval 22"/>
              <p:cNvSpPr>
                <a:spLocks noChangeArrowheads="1"/>
              </p:cNvSpPr>
              <p:nvPr/>
            </p:nvSpPr>
            <p:spPr bwMode="auto">
              <a:xfrm>
                <a:off x="1824" y="1200"/>
                <a:ext cx="204" cy="2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367" name="Text Box 23"/>
              <p:cNvSpPr txBox="1">
                <a:spLocks noChangeArrowheads="1"/>
              </p:cNvSpPr>
              <p:nvPr/>
            </p:nvSpPr>
            <p:spPr bwMode="auto">
              <a:xfrm>
                <a:off x="1824" y="115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2</a:t>
                </a:r>
              </a:p>
            </p:txBody>
          </p:sp>
        </p:grpSp>
        <p:grpSp>
          <p:nvGrpSpPr>
            <p:cNvPr id="185368" name="Group 24"/>
            <p:cNvGrpSpPr>
              <a:grpSpLocks/>
            </p:cNvGrpSpPr>
            <p:nvPr/>
          </p:nvGrpSpPr>
          <p:grpSpPr bwMode="auto">
            <a:xfrm>
              <a:off x="1248" y="3420"/>
              <a:ext cx="240" cy="288"/>
              <a:chOff x="1824" y="1152"/>
              <a:chExt cx="240" cy="288"/>
            </a:xfrm>
          </p:grpSpPr>
          <p:sp>
            <p:nvSpPr>
              <p:cNvPr id="185369" name="Oval 25"/>
              <p:cNvSpPr>
                <a:spLocks noChangeArrowheads="1"/>
              </p:cNvSpPr>
              <p:nvPr/>
            </p:nvSpPr>
            <p:spPr bwMode="auto">
              <a:xfrm>
                <a:off x="1824" y="1200"/>
                <a:ext cx="204" cy="2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370" name="Text Box 26"/>
              <p:cNvSpPr txBox="1">
                <a:spLocks noChangeArrowheads="1"/>
              </p:cNvSpPr>
              <p:nvPr/>
            </p:nvSpPr>
            <p:spPr bwMode="auto">
              <a:xfrm>
                <a:off x="1824" y="115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3</a:t>
                </a:r>
              </a:p>
            </p:txBody>
          </p:sp>
        </p:grpSp>
        <p:grpSp>
          <p:nvGrpSpPr>
            <p:cNvPr id="185371" name="Group 27"/>
            <p:cNvGrpSpPr>
              <a:grpSpLocks/>
            </p:cNvGrpSpPr>
            <p:nvPr/>
          </p:nvGrpSpPr>
          <p:grpSpPr bwMode="auto">
            <a:xfrm>
              <a:off x="528" y="2748"/>
              <a:ext cx="240" cy="288"/>
              <a:chOff x="1824" y="1152"/>
              <a:chExt cx="240" cy="288"/>
            </a:xfrm>
          </p:grpSpPr>
          <p:sp>
            <p:nvSpPr>
              <p:cNvPr id="185372" name="Oval 28"/>
              <p:cNvSpPr>
                <a:spLocks noChangeArrowheads="1"/>
              </p:cNvSpPr>
              <p:nvPr/>
            </p:nvSpPr>
            <p:spPr bwMode="auto">
              <a:xfrm>
                <a:off x="1824" y="1200"/>
                <a:ext cx="204" cy="2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373" name="Text Box 29"/>
              <p:cNvSpPr txBox="1">
                <a:spLocks noChangeArrowheads="1"/>
              </p:cNvSpPr>
              <p:nvPr/>
            </p:nvSpPr>
            <p:spPr bwMode="auto">
              <a:xfrm>
                <a:off x="1824" y="115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1</a:t>
                </a:r>
              </a:p>
            </p:txBody>
          </p:sp>
        </p:grpSp>
        <p:sp>
          <p:nvSpPr>
            <p:cNvPr id="185374" name="Freeform 30"/>
            <p:cNvSpPr>
              <a:spLocks/>
            </p:cNvSpPr>
            <p:nvPr/>
          </p:nvSpPr>
          <p:spPr bwMode="auto">
            <a:xfrm>
              <a:off x="754" y="2880"/>
              <a:ext cx="1186" cy="987"/>
            </a:xfrm>
            <a:custGeom>
              <a:avLst/>
              <a:gdLst>
                <a:gd name="T0" fmla="*/ 14 w 1186"/>
                <a:gd name="T1" fmla="*/ 12 h 987"/>
                <a:gd name="T2" fmla="*/ 98 w 1186"/>
                <a:gd name="T3" fmla="*/ 744 h 987"/>
                <a:gd name="T4" fmla="*/ 602 w 1186"/>
                <a:gd name="T5" fmla="*/ 984 h 987"/>
                <a:gd name="T6" fmla="*/ 1094 w 1186"/>
                <a:gd name="T7" fmla="*/ 726 h 987"/>
                <a:gd name="T8" fmla="*/ 1154 w 1186"/>
                <a:gd name="T9" fmla="*/ 0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6" h="987">
                  <a:moveTo>
                    <a:pt x="14" y="12"/>
                  </a:moveTo>
                  <a:cubicBezTo>
                    <a:pt x="28" y="134"/>
                    <a:pt x="0" y="582"/>
                    <a:pt x="98" y="744"/>
                  </a:cubicBezTo>
                  <a:cubicBezTo>
                    <a:pt x="196" y="906"/>
                    <a:pt x="436" y="987"/>
                    <a:pt x="602" y="984"/>
                  </a:cubicBezTo>
                  <a:cubicBezTo>
                    <a:pt x="768" y="981"/>
                    <a:pt x="1002" y="890"/>
                    <a:pt x="1094" y="726"/>
                  </a:cubicBezTo>
                  <a:cubicBezTo>
                    <a:pt x="1186" y="562"/>
                    <a:pt x="1142" y="151"/>
                    <a:pt x="115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5378" name="Group 34"/>
          <p:cNvGrpSpPr>
            <a:grpSpLocks/>
          </p:cNvGrpSpPr>
          <p:nvPr/>
        </p:nvGrpSpPr>
        <p:grpSpPr bwMode="auto">
          <a:xfrm>
            <a:off x="733425" y="0"/>
            <a:ext cx="3200400" cy="3352800"/>
            <a:chOff x="480" y="1728"/>
            <a:chExt cx="2016" cy="2112"/>
          </a:xfrm>
        </p:grpSpPr>
        <p:sp>
          <p:nvSpPr>
            <p:cNvPr id="185379" name="Text Box 35"/>
            <p:cNvSpPr txBox="1">
              <a:spLocks noChangeArrowheads="1"/>
            </p:cNvSpPr>
            <p:nvPr/>
          </p:nvSpPr>
          <p:spPr bwMode="auto">
            <a:xfrm>
              <a:off x="1248" y="3436"/>
              <a:ext cx="3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 i="1">
                  <a:solidFill>
                    <a:srgbClr val="FF00FF"/>
                  </a:solidFill>
                </a:rPr>
                <a:t>N</a:t>
              </a:r>
              <a:endParaRPr lang="en-US" altLang="zh-CN" b="1">
                <a:solidFill>
                  <a:srgbClr val="FF00FF"/>
                </a:solidFill>
              </a:endParaRPr>
            </a:p>
          </p:txBody>
        </p:sp>
        <p:sp>
          <p:nvSpPr>
            <p:cNvPr id="185380" name="Rectangle 36"/>
            <p:cNvSpPr>
              <a:spLocks noChangeArrowheads="1"/>
            </p:cNvSpPr>
            <p:nvPr/>
          </p:nvSpPr>
          <p:spPr bwMode="auto">
            <a:xfrm>
              <a:off x="720" y="2064"/>
              <a:ext cx="1488" cy="11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81" name="Line 37"/>
            <p:cNvSpPr>
              <a:spLocks noChangeShapeType="1"/>
            </p:cNvSpPr>
            <p:nvPr/>
          </p:nvSpPr>
          <p:spPr bwMode="auto">
            <a:xfrm>
              <a:off x="720" y="264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82" name="Line 38"/>
            <p:cNvSpPr>
              <a:spLocks noChangeShapeType="1"/>
            </p:cNvSpPr>
            <p:nvPr/>
          </p:nvSpPr>
          <p:spPr bwMode="auto">
            <a:xfrm>
              <a:off x="1440" y="2064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83" name="Rectangle 39"/>
            <p:cNvSpPr>
              <a:spLocks noChangeArrowheads="1"/>
            </p:cNvSpPr>
            <p:nvPr/>
          </p:nvSpPr>
          <p:spPr bwMode="auto">
            <a:xfrm>
              <a:off x="1728" y="2016"/>
              <a:ext cx="288" cy="96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84" name="Text Box 40"/>
            <p:cNvSpPr txBox="1">
              <a:spLocks noChangeArrowheads="1"/>
            </p:cNvSpPr>
            <p:nvPr/>
          </p:nvSpPr>
          <p:spPr bwMode="auto">
            <a:xfrm>
              <a:off x="1728" y="172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R</a:t>
              </a:r>
              <a:r>
                <a:rPr lang="en-US" altLang="zh-CN" b="1" baseline="-25000"/>
                <a:t>5</a:t>
              </a:r>
              <a:endParaRPr lang="en-US" altLang="zh-CN" b="1"/>
            </a:p>
          </p:txBody>
        </p:sp>
        <p:sp>
          <p:nvSpPr>
            <p:cNvPr id="185385" name="Rectangle 41"/>
            <p:cNvSpPr>
              <a:spLocks noChangeArrowheads="1"/>
            </p:cNvSpPr>
            <p:nvPr/>
          </p:nvSpPr>
          <p:spPr bwMode="auto">
            <a:xfrm>
              <a:off x="960" y="2016"/>
              <a:ext cx="288" cy="96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86" name="Text Box 42"/>
            <p:cNvSpPr txBox="1">
              <a:spLocks noChangeArrowheads="1"/>
            </p:cNvSpPr>
            <p:nvPr/>
          </p:nvSpPr>
          <p:spPr bwMode="auto">
            <a:xfrm>
              <a:off x="960" y="172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R</a:t>
              </a:r>
              <a:r>
                <a:rPr lang="en-US" altLang="zh-CN" b="1" baseline="-25000"/>
                <a:t>4</a:t>
              </a:r>
              <a:endParaRPr lang="en-US" altLang="zh-CN" b="1"/>
            </a:p>
          </p:txBody>
        </p:sp>
        <p:sp>
          <p:nvSpPr>
            <p:cNvPr id="185387" name="Rectangle 43"/>
            <p:cNvSpPr>
              <a:spLocks noChangeArrowheads="1"/>
            </p:cNvSpPr>
            <p:nvPr/>
          </p:nvSpPr>
          <p:spPr bwMode="auto">
            <a:xfrm>
              <a:off x="912" y="3168"/>
              <a:ext cx="288" cy="96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88" name="Text Box 44"/>
            <p:cNvSpPr txBox="1">
              <a:spLocks noChangeArrowheads="1"/>
            </p:cNvSpPr>
            <p:nvPr/>
          </p:nvSpPr>
          <p:spPr bwMode="auto">
            <a:xfrm>
              <a:off x="912" y="288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R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185389" name="Rectangle 45"/>
            <p:cNvSpPr>
              <a:spLocks noChangeArrowheads="1"/>
            </p:cNvSpPr>
            <p:nvPr/>
          </p:nvSpPr>
          <p:spPr bwMode="auto">
            <a:xfrm>
              <a:off x="1680" y="2592"/>
              <a:ext cx="288" cy="96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90" name="Text Box 46"/>
            <p:cNvSpPr txBox="1">
              <a:spLocks noChangeArrowheads="1"/>
            </p:cNvSpPr>
            <p:nvPr/>
          </p:nvSpPr>
          <p:spPr bwMode="auto">
            <a:xfrm>
              <a:off x="1680" y="230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R</a:t>
              </a:r>
              <a:r>
                <a:rPr lang="en-US" altLang="zh-CN" b="1" baseline="-25000"/>
                <a:t>3</a:t>
              </a:r>
              <a:endParaRPr lang="en-US" altLang="zh-CN" b="1"/>
            </a:p>
          </p:txBody>
        </p:sp>
        <p:sp>
          <p:nvSpPr>
            <p:cNvPr id="185391" name="Rectangle 47"/>
            <p:cNvSpPr>
              <a:spLocks noChangeArrowheads="1"/>
            </p:cNvSpPr>
            <p:nvPr/>
          </p:nvSpPr>
          <p:spPr bwMode="auto">
            <a:xfrm>
              <a:off x="912" y="2592"/>
              <a:ext cx="288" cy="96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92" name="Text Box 48"/>
            <p:cNvSpPr txBox="1">
              <a:spLocks noChangeArrowheads="1"/>
            </p:cNvSpPr>
            <p:nvPr/>
          </p:nvSpPr>
          <p:spPr bwMode="auto">
            <a:xfrm>
              <a:off x="912" y="230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R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  <p:sp>
          <p:nvSpPr>
            <p:cNvPr id="185393" name="Text Box 49"/>
            <p:cNvSpPr txBox="1">
              <a:spLocks noChangeArrowheads="1"/>
            </p:cNvSpPr>
            <p:nvPr/>
          </p:nvSpPr>
          <p:spPr bwMode="auto">
            <a:xfrm>
              <a:off x="1104" y="2160"/>
              <a:ext cx="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R</a:t>
              </a:r>
              <a:r>
                <a:rPr lang="en-US" altLang="zh-CN" b="1" baseline="-25000"/>
                <a:t>6</a:t>
              </a:r>
            </a:p>
          </p:txBody>
        </p:sp>
        <p:sp>
          <p:nvSpPr>
            <p:cNvPr id="185394" name="Oval 50"/>
            <p:cNvSpPr>
              <a:spLocks noChangeArrowheads="1"/>
            </p:cNvSpPr>
            <p:nvPr/>
          </p:nvSpPr>
          <p:spPr bwMode="auto">
            <a:xfrm>
              <a:off x="1632" y="3084"/>
              <a:ext cx="272" cy="272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85395" name="AutoShape 51"/>
            <p:cNvCxnSpPr>
              <a:cxnSpLocks noChangeShapeType="1"/>
              <a:stCxn id="185394" idx="2"/>
              <a:endCxn id="185394" idx="6"/>
            </p:cNvCxnSpPr>
            <p:nvPr/>
          </p:nvCxnSpPr>
          <p:spPr bwMode="auto">
            <a:xfrm>
              <a:off x="1622" y="3220"/>
              <a:ext cx="29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5396" name="Text Box 52"/>
            <p:cNvSpPr txBox="1">
              <a:spLocks noChangeArrowheads="1"/>
            </p:cNvSpPr>
            <p:nvPr/>
          </p:nvSpPr>
          <p:spPr bwMode="auto">
            <a:xfrm>
              <a:off x="1440" y="297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</p:txBody>
        </p:sp>
        <p:sp>
          <p:nvSpPr>
            <p:cNvPr id="185397" name="Text Box 53"/>
            <p:cNvSpPr txBox="1">
              <a:spLocks noChangeArrowheads="1"/>
            </p:cNvSpPr>
            <p:nvPr/>
          </p:nvSpPr>
          <p:spPr bwMode="auto">
            <a:xfrm>
              <a:off x="1872" y="297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–</a:t>
              </a:r>
            </a:p>
          </p:txBody>
        </p:sp>
        <p:sp>
          <p:nvSpPr>
            <p:cNvPr id="185398" name="Text Box 54"/>
            <p:cNvSpPr txBox="1">
              <a:spLocks noChangeArrowheads="1"/>
            </p:cNvSpPr>
            <p:nvPr/>
          </p:nvSpPr>
          <p:spPr bwMode="auto">
            <a:xfrm>
              <a:off x="1584" y="278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u</a:t>
              </a:r>
              <a:r>
                <a:rPr lang="en-US" altLang="zh-CN" b="1" baseline="-25000"/>
                <a:t>s1</a:t>
              </a:r>
              <a:endParaRPr lang="en-US" altLang="zh-CN" b="1"/>
            </a:p>
          </p:txBody>
        </p:sp>
        <p:sp>
          <p:nvSpPr>
            <p:cNvPr id="185399" name="Line 55"/>
            <p:cNvSpPr>
              <a:spLocks noChangeShapeType="1"/>
            </p:cNvSpPr>
            <p:nvPr/>
          </p:nvSpPr>
          <p:spPr bwMode="auto">
            <a:xfrm>
              <a:off x="768" y="216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5400" name="Group 56"/>
            <p:cNvGrpSpPr>
              <a:grpSpLocks/>
            </p:cNvGrpSpPr>
            <p:nvPr/>
          </p:nvGrpSpPr>
          <p:grpSpPr bwMode="auto">
            <a:xfrm>
              <a:off x="480" y="2496"/>
              <a:ext cx="240" cy="288"/>
              <a:chOff x="240" y="2496"/>
              <a:chExt cx="240" cy="288"/>
            </a:xfrm>
          </p:grpSpPr>
          <p:sp>
            <p:nvSpPr>
              <p:cNvPr id="185401" name="Oval 57"/>
              <p:cNvSpPr>
                <a:spLocks noChangeArrowheads="1"/>
              </p:cNvSpPr>
              <p:nvPr/>
            </p:nvSpPr>
            <p:spPr bwMode="auto">
              <a:xfrm>
                <a:off x="240" y="2544"/>
                <a:ext cx="204" cy="20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402" name="Text Box 58"/>
              <p:cNvSpPr txBox="1">
                <a:spLocks noChangeArrowheads="1"/>
              </p:cNvSpPr>
              <p:nvPr/>
            </p:nvSpPr>
            <p:spPr bwMode="auto">
              <a:xfrm>
                <a:off x="240" y="249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1</a:t>
                </a:r>
              </a:p>
            </p:txBody>
          </p:sp>
        </p:grpSp>
        <p:sp>
          <p:nvSpPr>
            <p:cNvPr id="185403" name="Line 59"/>
            <p:cNvSpPr>
              <a:spLocks noChangeShapeType="1"/>
            </p:cNvSpPr>
            <p:nvPr/>
          </p:nvSpPr>
          <p:spPr bwMode="auto">
            <a:xfrm>
              <a:off x="768" y="27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04" name="Line 60"/>
            <p:cNvSpPr>
              <a:spLocks noChangeShapeType="1"/>
            </p:cNvSpPr>
            <p:nvPr/>
          </p:nvSpPr>
          <p:spPr bwMode="auto">
            <a:xfrm flipH="1">
              <a:off x="720" y="331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05" name="Line 61"/>
            <p:cNvSpPr>
              <a:spLocks noChangeShapeType="1"/>
            </p:cNvSpPr>
            <p:nvPr/>
          </p:nvSpPr>
          <p:spPr bwMode="auto">
            <a:xfrm>
              <a:off x="1536" y="216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5406" name="Group 62"/>
            <p:cNvGrpSpPr>
              <a:grpSpLocks/>
            </p:cNvGrpSpPr>
            <p:nvPr/>
          </p:nvGrpSpPr>
          <p:grpSpPr bwMode="auto">
            <a:xfrm>
              <a:off x="1344" y="1776"/>
              <a:ext cx="240" cy="288"/>
              <a:chOff x="240" y="2496"/>
              <a:chExt cx="240" cy="288"/>
            </a:xfrm>
          </p:grpSpPr>
          <p:sp>
            <p:nvSpPr>
              <p:cNvPr id="185407" name="Oval 63"/>
              <p:cNvSpPr>
                <a:spLocks noChangeArrowheads="1"/>
              </p:cNvSpPr>
              <p:nvPr/>
            </p:nvSpPr>
            <p:spPr bwMode="auto">
              <a:xfrm>
                <a:off x="240" y="2544"/>
                <a:ext cx="204" cy="20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408" name="Text Box 64"/>
              <p:cNvSpPr txBox="1">
                <a:spLocks noChangeArrowheads="1"/>
              </p:cNvSpPr>
              <p:nvPr/>
            </p:nvSpPr>
            <p:spPr bwMode="auto">
              <a:xfrm>
                <a:off x="240" y="249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2</a:t>
                </a:r>
              </a:p>
            </p:txBody>
          </p:sp>
        </p:grpSp>
        <p:grpSp>
          <p:nvGrpSpPr>
            <p:cNvPr id="185409" name="Group 65"/>
            <p:cNvGrpSpPr>
              <a:grpSpLocks/>
            </p:cNvGrpSpPr>
            <p:nvPr/>
          </p:nvGrpSpPr>
          <p:grpSpPr bwMode="auto">
            <a:xfrm>
              <a:off x="1344" y="2640"/>
              <a:ext cx="240" cy="288"/>
              <a:chOff x="240" y="2496"/>
              <a:chExt cx="240" cy="288"/>
            </a:xfrm>
          </p:grpSpPr>
          <p:sp>
            <p:nvSpPr>
              <p:cNvPr id="185410" name="Oval 66"/>
              <p:cNvSpPr>
                <a:spLocks noChangeArrowheads="1"/>
              </p:cNvSpPr>
              <p:nvPr/>
            </p:nvSpPr>
            <p:spPr bwMode="auto">
              <a:xfrm>
                <a:off x="240" y="2544"/>
                <a:ext cx="204" cy="20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411" name="Text Box 67"/>
              <p:cNvSpPr txBox="1">
                <a:spLocks noChangeArrowheads="1"/>
              </p:cNvSpPr>
              <p:nvPr/>
            </p:nvSpPr>
            <p:spPr bwMode="auto">
              <a:xfrm>
                <a:off x="240" y="249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3</a:t>
                </a:r>
              </a:p>
            </p:txBody>
          </p:sp>
        </p:grpSp>
        <p:grpSp>
          <p:nvGrpSpPr>
            <p:cNvPr id="185412" name="Group 68"/>
            <p:cNvGrpSpPr>
              <a:grpSpLocks/>
            </p:cNvGrpSpPr>
            <p:nvPr/>
          </p:nvGrpSpPr>
          <p:grpSpPr bwMode="auto">
            <a:xfrm>
              <a:off x="2256" y="2496"/>
              <a:ext cx="240" cy="288"/>
              <a:chOff x="240" y="2496"/>
              <a:chExt cx="240" cy="288"/>
            </a:xfrm>
          </p:grpSpPr>
          <p:sp>
            <p:nvSpPr>
              <p:cNvPr id="185413" name="Oval 69"/>
              <p:cNvSpPr>
                <a:spLocks noChangeArrowheads="1"/>
              </p:cNvSpPr>
              <p:nvPr/>
            </p:nvSpPr>
            <p:spPr bwMode="auto">
              <a:xfrm>
                <a:off x="240" y="2544"/>
                <a:ext cx="204" cy="20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414" name="Text Box 70"/>
              <p:cNvSpPr txBox="1">
                <a:spLocks noChangeArrowheads="1"/>
              </p:cNvSpPr>
              <p:nvPr/>
            </p:nvSpPr>
            <p:spPr bwMode="auto">
              <a:xfrm>
                <a:off x="240" y="249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4</a:t>
                </a:r>
              </a:p>
            </p:txBody>
          </p:sp>
        </p:grpSp>
        <p:sp>
          <p:nvSpPr>
            <p:cNvPr id="185415" name="Line 71"/>
            <p:cNvSpPr>
              <a:spLocks noChangeShapeType="1"/>
            </p:cNvSpPr>
            <p:nvPr/>
          </p:nvSpPr>
          <p:spPr bwMode="auto">
            <a:xfrm>
              <a:off x="1584" y="27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16" name="Line 72"/>
            <p:cNvSpPr>
              <a:spLocks noChangeShapeType="1"/>
            </p:cNvSpPr>
            <p:nvPr/>
          </p:nvSpPr>
          <p:spPr bwMode="auto">
            <a:xfrm rot="5400000">
              <a:off x="1416" y="232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17" name="Rectangle 73"/>
            <p:cNvSpPr>
              <a:spLocks noChangeArrowheads="1"/>
            </p:cNvSpPr>
            <p:nvPr/>
          </p:nvSpPr>
          <p:spPr bwMode="auto">
            <a:xfrm rot="-5400000">
              <a:off x="1296" y="2304"/>
              <a:ext cx="288" cy="96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5418" name="Group 74"/>
          <p:cNvGrpSpPr>
            <a:grpSpLocks/>
          </p:cNvGrpSpPr>
          <p:nvPr/>
        </p:nvGrpSpPr>
        <p:grpSpPr bwMode="auto">
          <a:xfrm>
            <a:off x="4619625" y="0"/>
            <a:ext cx="3200400" cy="3352800"/>
            <a:chOff x="2928" y="1728"/>
            <a:chExt cx="2016" cy="2112"/>
          </a:xfrm>
        </p:grpSpPr>
        <p:grpSp>
          <p:nvGrpSpPr>
            <p:cNvPr id="185419" name="Group 75"/>
            <p:cNvGrpSpPr>
              <a:grpSpLocks/>
            </p:cNvGrpSpPr>
            <p:nvPr/>
          </p:nvGrpSpPr>
          <p:grpSpPr bwMode="auto">
            <a:xfrm>
              <a:off x="3744" y="3436"/>
              <a:ext cx="384" cy="404"/>
              <a:chOff x="3744" y="3436"/>
              <a:chExt cx="384" cy="404"/>
            </a:xfrm>
          </p:grpSpPr>
          <p:sp>
            <p:nvSpPr>
              <p:cNvPr id="185420" name="Text Box 76"/>
              <p:cNvSpPr txBox="1">
                <a:spLocks noChangeArrowheads="1"/>
              </p:cNvSpPr>
              <p:nvPr/>
            </p:nvSpPr>
            <p:spPr bwMode="auto">
              <a:xfrm>
                <a:off x="3744" y="3436"/>
                <a:ext cx="38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 b="1" i="1">
                    <a:solidFill>
                      <a:srgbClr val="FF00FF"/>
                    </a:solidFill>
                  </a:rPr>
                  <a:t>N</a:t>
                </a:r>
                <a:endParaRPr lang="en-US" altLang="zh-CN" b="1">
                  <a:solidFill>
                    <a:srgbClr val="FF00FF"/>
                  </a:solidFill>
                </a:endParaRPr>
              </a:p>
            </p:txBody>
          </p:sp>
          <p:grpSp>
            <p:nvGrpSpPr>
              <p:cNvPr id="185421" name="Group 77"/>
              <p:cNvGrpSpPr>
                <a:grpSpLocks/>
              </p:cNvGrpSpPr>
              <p:nvPr/>
            </p:nvGrpSpPr>
            <p:grpSpPr bwMode="auto">
              <a:xfrm>
                <a:off x="3840" y="3436"/>
                <a:ext cx="192" cy="96"/>
                <a:chOff x="3648" y="3408"/>
                <a:chExt cx="192" cy="96"/>
              </a:xfrm>
            </p:grpSpPr>
            <p:sp>
              <p:nvSpPr>
                <p:cNvPr id="185422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3648" y="3408"/>
                  <a:ext cx="96" cy="96"/>
                </a:xfrm>
                <a:prstGeom prst="line">
                  <a:avLst/>
                </a:prstGeom>
                <a:noFill/>
                <a:ln w="41275">
                  <a:solidFill>
                    <a:srgbClr val="FF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423" name="Line 79"/>
                <p:cNvSpPr>
                  <a:spLocks noChangeShapeType="1"/>
                </p:cNvSpPr>
                <p:nvPr/>
              </p:nvSpPr>
              <p:spPr bwMode="auto">
                <a:xfrm>
                  <a:off x="3744" y="3408"/>
                  <a:ext cx="96" cy="96"/>
                </a:xfrm>
                <a:prstGeom prst="line">
                  <a:avLst/>
                </a:prstGeom>
                <a:noFill/>
                <a:ln w="41275">
                  <a:solidFill>
                    <a:srgbClr val="FF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85424" name="Rectangle 80"/>
            <p:cNvSpPr>
              <a:spLocks noChangeArrowheads="1"/>
            </p:cNvSpPr>
            <p:nvPr/>
          </p:nvSpPr>
          <p:spPr bwMode="auto">
            <a:xfrm>
              <a:off x="3168" y="2064"/>
              <a:ext cx="1488" cy="11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25" name="Line 81"/>
            <p:cNvSpPr>
              <a:spLocks noChangeShapeType="1"/>
            </p:cNvSpPr>
            <p:nvPr/>
          </p:nvSpPr>
          <p:spPr bwMode="auto">
            <a:xfrm>
              <a:off x="3168" y="264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26" name="Line 82"/>
            <p:cNvSpPr>
              <a:spLocks noChangeShapeType="1"/>
            </p:cNvSpPr>
            <p:nvPr/>
          </p:nvSpPr>
          <p:spPr bwMode="auto">
            <a:xfrm>
              <a:off x="3888" y="2064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27" name="Text Box 83"/>
            <p:cNvSpPr txBox="1">
              <a:spLocks noChangeArrowheads="1"/>
            </p:cNvSpPr>
            <p:nvPr/>
          </p:nvSpPr>
          <p:spPr bwMode="auto">
            <a:xfrm>
              <a:off x="4176" y="172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R</a:t>
              </a:r>
              <a:r>
                <a:rPr lang="en-US" altLang="zh-CN" b="1" baseline="-25000"/>
                <a:t>5</a:t>
              </a:r>
              <a:r>
                <a:rPr lang="en-US" altLang="zh-CN" b="1" baseline="30000"/>
                <a:t>'</a:t>
              </a:r>
            </a:p>
          </p:txBody>
        </p:sp>
        <p:sp>
          <p:nvSpPr>
            <p:cNvPr id="185428" name="Text Box 84"/>
            <p:cNvSpPr txBox="1">
              <a:spLocks noChangeArrowheads="1"/>
            </p:cNvSpPr>
            <p:nvPr/>
          </p:nvSpPr>
          <p:spPr bwMode="auto">
            <a:xfrm>
              <a:off x="3408" y="172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R</a:t>
              </a:r>
              <a:r>
                <a:rPr lang="en-US" altLang="zh-CN" b="1" baseline="-25000"/>
                <a:t>4</a:t>
              </a:r>
              <a:r>
                <a:rPr lang="en-US" altLang="zh-CN" b="1" baseline="30000"/>
                <a:t>'</a:t>
              </a:r>
              <a:endParaRPr lang="en-US" altLang="zh-CN" b="1"/>
            </a:p>
          </p:txBody>
        </p:sp>
        <p:sp>
          <p:nvSpPr>
            <p:cNvPr id="185429" name="Text Box 85"/>
            <p:cNvSpPr txBox="1">
              <a:spLocks noChangeArrowheads="1"/>
            </p:cNvSpPr>
            <p:nvPr/>
          </p:nvSpPr>
          <p:spPr bwMode="auto">
            <a:xfrm>
              <a:off x="3792" y="288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R</a:t>
              </a:r>
              <a:r>
                <a:rPr lang="en-US" altLang="zh-CN" b="1" baseline="-25000"/>
                <a:t>1</a:t>
              </a:r>
              <a:r>
                <a:rPr lang="en-US" altLang="zh-CN" b="1" baseline="30000"/>
                <a:t>'</a:t>
              </a:r>
            </a:p>
          </p:txBody>
        </p:sp>
        <p:sp>
          <p:nvSpPr>
            <p:cNvPr id="185430" name="Text Box 86"/>
            <p:cNvSpPr txBox="1">
              <a:spLocks noChangeArrowheads="1"/>
            </p:cNvSpPr>
            <p:nvPr/>
          </p:nvSpPr>
          <p:spPr bwMode="auto">
            <a:xfrm>
              <a:off x="4176" y="230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R</a:t>
              </a:r>
              <a:r>
                <a:rPr lang="en-US" altLang="zh-CN" b="1" baseline="-25000"/>
                <a:t>3</a:t>
              </a:r>
              <a:r>
                <a:rPr lang="en-US" altLang="zh-CN" b="1" baseline="30000"/>
                <a:t>'</a:t>
              </a:r>
            </a:p>
          </p:txBody>
        </p:sp>
        <p:sp>
          <p:nvSpPr>
            <p:cNvPr id="185431" name="Text Box 87"/>
            <p:cNvSpPr txBox="1">
              <a:spLocks noChangeArrowheads="1"/>
            </p:cNvSpPr>
            <p:nvPr/>
          </p:nvSpPr>
          <p:spPr bwMode="auto">
            <a:xfrm>
              <a:off x="3504" y="2064"/>
              <a:ext cx="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R</a:t>
              </a:r>
              <a:r>
                <a:rPr lang="en-US" altLang="zh-CN" b="1" baseline="-25000"/>
                <a:t>6</a:t>
              </a:r>
              <a:r>
                <a:rPr lang="en-US" altLang="zh-CN" b="1" baseline="30000"/>
                <a:t>'</a:t>
              </a:r>
            </a:p>
          </p:txBody>
        </p:sp>
        <p:sp>
          <p:nvSpPr>
            <p:cNvPr id="185432" name="Text Box 88"/>
            <p:cNvSpPr txBox="1">
              <a:spLocks noChangeArrowheads="1"/>
            </p:cNvSpPr>
            <p:nvPr/>
          </p:nvSpPr>
          <p:spPr bwMode="auto">
            <a:xfrm>
              <a:off x="3504" y="225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u</a:t>
              </a:r>
              <a:r>
                <a:rPr lang="en-US" altLang="zh-CN" b="1" baseline="-25000"/>
                <a:t>s6</a:t>
              </a:r>
              <a:endParaRPr lang="en-US" altLang="zh-CN" b="1"/>
            </a:p>
          </p:txBody>
        </p:sp>
        <p:sp>
          <p:nvSpPr>
            <p:cNvPr id="185433" name="Oval 89"/>
            <p:cNvSpPr>
              <a:spLocks noChangeArrowheads="1"/>
            </p:cNvSpPr>
            <p:nvPr/>
          </p:nvSpPr>
          <p:spPr bwMode="auto">
            <a:xfrm>
              <a:off x="3408" y="2544"/>
              <a:ext cx="192" cy="192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85434" name="AutoShape 90"/>
            <p:cNvCxnSpPr>
              <a:cxnSpLocks noChangeShapeType="1"/>
              <a:stCxn id="185433" idx="0"/>
              <a:endCxn id="185433" idx="4"/>
            </p:cNvCxnSpPr>
            <p:nvPr/>
          </p:nvCxnSpPr>
          <p:spPr bwMode="auto">
            <a:xfrm>
              <a:off x="3504" y="2534"/>
              <a:ext cx="0" cy="21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5435" name="Text Box 91"/>
            <p:cNvSpPr txBox="1">
              <a:spLocks noChangeArrowheads="1"/>
            </p:cNvSpPr>
            <p:nvPr/>
          </p:nvSpPr>
          <p:spPr bwMode="auto">
            <a:xfrm>
              <a:off x="3408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i</a:t>
              </a:r>
              <a:r>
                <a:rPr lang="en-US" altLang="zh-CN" b="1" baseline="-25000"/>
                <a:t>s2</a:t>
              </a:r>
              <a:endParaRPr lang="en-US" altLang="zh-CN" b="1"/>
            </a:p>
          </p:txBody>
        </p:sp>
        <p:sp>
          <p:nvSpPr>
            <p:cNvPr id="185436" name="Oval 92"/>
            <p:cNvSpPr>
              <a:spLocks noChangeArrowheads="1"/>
            </p:cNvSpPr>
            <p:nvPr/>
          </p:nvSpPr>
          <p:spPr bwMode="auto">
            <a:xfrm>
              <a:off x="3792" y="2400"/>
              <a:ext cx="192" cy="192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85437" name="AutoShape 93"/>
            <p:cNvCxnSpPr>
              <a:cxnSpLocks noChangeShapeType="1"/>
              <a:stCxn id="185436" idx="0"/>
              <a:endCxn id="185436" idx="4"/>
            </p:cNvCxnSpPr>
            <p:nvPr/>
          </p:nvCxnSpPr>
          <p:spPr bwMode="auto">
            <a:xfrm>
              <a:off x="3888" y="2390"/>
              <a:ext cx="0" cy="2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5438" name="Text Box 94"/>
            <p:cNvSpPr txBox="1">
              <a:spLocks noChangeArrowheads="1"/>
            </p:cNvSpPr>
            <p:nvPr/>
          </p:nvSpPr>
          <p:spPr bwMode="auto">
            <a:xfrm>
              <a:off x="3648" y="2208"/>
              <a:ext cx="28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+–</a:t>
              </a:r>
            </a:p>
          </p:txBody>
        </p:sp>
        <p:grpSp>
          <p:nvGrpSpPr>
            <p:cNvPr id="185439" name="Group 95"/>
            <p:cNvGrpSpPr>
              <a:grpSpLocks/>
            </p:cNvGrpSpPr>
            <p:nvPr/>
          </p:nvGrpSpPr>
          <p:grpSpPr bwMode="auto">
            <a:xfrm>
              <a:off x="2928" y="2496"/>
              <a:ext cx="240" cy="288"/>
              <a:chOff x="240" y="2496"/>
              <a:chExt cx="240" cy="288"/>
            </a:xfrm>
          </p:grpSpPr>
          <p:sp>
            <p:nvSpPr>
              <p:cNvPr id="185440" name="Oval 96"/>
              <p:cNvSpPr>
                <a:spLocks noChangeArrowheads="1"/>
              </p:cNvSpPr>
              <p:nvPr/>
            </p:nvSpPr>
            <p:spPr bwMode="auto">
              <a:xfrm>
                <a:off x="240" y="2544"/>
                <a:ext cx="204" cy="20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441" name="Text Box 97"/>
              <p:cNvSpPr txBox="1">
                <a:spLocks noChangeArrowheads="1"/>
              </p:cNvSpPr>
              <p:nvPr/>
            </p:nvSpPr>
            <p:spPr bwMode="auto">
              <a:xfrm>
                <a:off x="240" y="249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1</a:t>
                </a:r>
              </a:p>
            </p:txBody>
          </p:sp>
        </p:grpSp>
        <p:grpSp>
          <p:nvGrpSpPr>
            <p:cNvPr id="185442" name="Group 98"/>
            <p:cNvGrpSpPr>
              <a:grpSpLocks/>
            </p:cNvGrpSpPr>
            <p:nvPr/>
          </p:nvGrpSpPr>
          <p:grpSpPr bwMode="auto">
            <a:xfrm>
              <a:off x="3792" y="1776"/>
              <a:ext cx="240" cy="288"/>
              <a:chOff x="240" y="2496"/>
              <a:chExt cx="240" cy="288"/>
            </a:xfrm>
          </p:grpSpPr>
          <p:sp>
            <p:nvSpPr>
              <p:cNvPr id="185443" name="Oval 99"/>
              <p:cNvSpPr>
                <a:spLocks noChangeArrowheads="1"/>
              </p:cNvSpPr>
              <p:nvPr/>
            </p:nvSpPr>
            <p:spPr bwMode="auto">
              <a:xfrm>
                <a:off x="240" y="2544"/>
                <a:ext cx="204" cy="20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444" name="Text Box 100"/>
              <p:cNvSpPr txBox="1">
                <a:spLocks noChangeArrowheads="1"/>
              </p:cNvSpPr>
              <p:nvPr/>
            </p:nvSpPr>
            <p:spPr bwMode="auto">
              <a:xfrm>
                <a:off x="240" y="249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2</a:t>
                </a:r>
              </a:p>
            </p:txBody>
          </p:sp>
        </p:grpSp>
        <p:grpSp>
          <p:nvGrpSpPr>
            <p:cNvPr id="185445" name="Group 101"/>
            <p:cNvGrpSpPr>
              <a:grpSpLocks/>
            </p:cNvGrpSpPr>
            <p:nvPr/>
          </p:nvGrpSpPr>
          <p:grpSpPr bwMode="auto">
            <a:xfrm>
              <a:off x="4704" y="2496"/>
              <a:ext cx="240" cy="288"/>
              <a:chOff x="240" y="2496"/>
              <a:chExt cx="240" cy="288"/>
            </a:xfrm>
          </p:grpSpPr>
          <p:sp>
            <p:nvSpPr>
              <p:cNvPr id="185446" name="Oval 102"/>
              <p:cNvSpPr>
                <a:spLocks noChangeArrowheads="1"/>
              </p:cNvSpPr>
              <p:nvPr/>
            </p:nvSpPr>
            <p:spPr bwMode="auto">
              <a:xfrm>
                <a:off x="240" y="2544"/>
                <a:ext cx="204" cy="20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447" name="Text Box 103"/>
              <p:cNvSpPr txBox="1">
                <a:spLocks noChangeArrowheads="1"/>
              </p:cNvSpPr>
              <p:nvPr/>
            </p:nvSpPr>
            <p:spPr bwMode="auto">
              <a:xfrm>
                <a:off x="240" y="249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4</a:t>
                </a:r>
              </a:p>
            </p:txBody>
          </p:sp>
        </p:grpSp>
        <p:grpSp>
          <p:nvGrpSpPr>
            <p:cNvPr id="185448" name="Group 104"/>
            <p:cNvGrpSpPr>
              <a:grpSpLocks/>
            </p:cNvGrpSpPr>
            <p:nvPr/>
          </p:nvGrpSpPr>
          <p:grpSpPr bwMode="auto">
            <a:xfrm>
              <a:off x="3792" y="2640"/>
              <a:ext cx="240" cy="288"/>
              <a:chOff x="240" y="2496"/>
              <a:chExt cx="240" cy="288"/>
            </a:xfrm>
          </p:grpSpPr>
          <p:sp>
            <p:nvSpPr>
              <p:cNvPr id="185449" name="Oval 105"/>
              <p:cNvSpPr>
                <a:spLocks noChangeArrowheads="1"/>
              </p:cNvSpPr>
              <p:nvPr/>
            </p:nvSpPr>
            <p:spPr bwMode="auto">
              <a:xfrm>
                <a:off x="240" y="2544"/>
                <a:ext cx="204" cy="20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450" name="Text Box 106"/>
              <p:cNvSpPr txBox="1">
                <a:spLocks noChangeArrowheads="1"/>
              </p:cNvSpPr>
              <p:nvPr/>
            </p:nvSpPr>
            <p:spPr bwMode="auto">
              <a:xfrm>
                <a:off x="240" y="249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3</a:t>
                </a:r>
              </a:p>
            </p:txBody>
          </p:sp>
        </p:grpSp>
        <p:sp>
          <p:nvSpPr>
            <p:cNvPr id="185451" name="Rectangle 107"/>
            <p:cNvSpPr>
              <a:spLocks noChangeArrowheads="1"/>
            </p:cNvSpPr>
            <p:nvPr/>
          </p:nvSpPr>
          <p:spPr bwMode="auto">
            <a:xfrm>
              <a:off x="3408" y="2016"/>
              <a:ext cx="288" cy="96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52" name="Rectangle 108"/>
            <p:cNvSpPr>
              <a:spLocks noChangeArrowheads="1"/>
            </p:cNvSpPr>
            <p:nvPr/>
          </p:nvSpPr>
          <p:spPr bwMode="auto">
            <a:xfrm>
              <a:off x="4176" y="2016"/>
              <a:ext cx="288" cy="96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53" name="Rectangle 109"/>
            <p:cNvSpPr>
              <a:spLocks noChangeArrowheads="1"/>
            </p:cNvSpPr>
            <p:nvPr/>
          </p:nvSpPr>
          <p:spPr bwMode="auto">
            <a:xfrm>
              <a:off x="4176" y="2592"/>
              <a:ext cx="288" cy="96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54" name="Rectangle 110"/>
            <p:cNvSpPr>
              <a:spLocks noChangeArrowheads="1"/>
            </p:cNvSpPr>
            <p:nvPr/>
          </p:nvSpPr>
          <p:spPr bwMode="auto">
            <a:xfrm rot="5400000">
              <a:off x="3768" y="2184"/>
              <a:ext cx="240" cy="96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55" name="Rectangle 111"/>
            <p:cNvSpPr>
              <a:spLocks noChangeArrowheads="1"/>
            </p:cNvSpPr>
            <p:nvPr/>
          </p:nvSpPr>
          <p:spPr bwMode="auto">
            <a:xfrm>
              <a:off x="3792" y="3168"/>
              <a:ext cx="288" cy="96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56" name="Line 112"/>
            <p:cNvSpPr>
              <a:spLocks noChangeShapeType="1"/>
            </p:cNvSpPr>
            <p:nvPr/>
          </p:nvSpPr>
          <p:spPr bwMode="auto">
            <a:xfrm>
              <a:off x="3216" y="216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57" name="Line 113"/>
            <p:cNvSpPr>
              <a:spLocks noChangeShapeType="1"/>
            </p:cNvSpPr>
            <p:nvPr/>
          </p:nvSpPr>
          <p:spPr bwMode="auto">
            <a:xfrm>
              <a:off x="3408" y="278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58" name="Line 114"/>
            <p:cNvSpPr>
              <a:spLocks noChangeShapeType="1"/>
            </p:cNvSpPr>
            <p:nvPr/>
          </p:nvSpPr>
          <p:spPr bwMode="auto">
            <a:xfrm>
              <a:off x="4032" y="27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59" name="Line 115"/>
            <p:cNvSpPr>
              <a:spLocks noChangeShapeType="1"/>
            </p:cNvSpPr>
            <p:nvPr/>
          </p:nvSpPr>
          <p:spPr bwMode="auto">
            <a:xfrm>
              <a:off x="4032" y="216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60" name="Line 116"/>
            <p:cNvSpPr>
              <a:spLocks noChangeShapeType="1"/>
            </p:cNvSpPr>
            <p:nvPr/>
          </p:nvSpPr>
          <p:spPr bwMode="auto">
            <a:xfrm flipH="1">
              <a:off x="3456" y="331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61" name="Line 117"/>
            <p:cNvSpPr>
              <a:spLocks noChangeShapeType="1"/>
            </p:cNvSpPr>
            <p:nvPr/>
          </p:nvSpPr>
          <p:spPr bwMode="auto">
            <a:xfrm rot="5400000">
              <a:off x="3912" y="232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5462" name="Group 118"/>
          <p:cNvGrpSpPr>
            <a:grpSpLocks/>
          </p:cNvGrpSpPr>
          <p:nvPr/>
        </p:nvGrpSpPr>
        <p:grpSpPr bwMode="auto">
          <a:xfrm>
            <a:off x="4379913" y="3144838"/>
            <a:ext cx="2667000" cy="3333750"/>
            <a:chOff x="528" y="2028"/>
            <a:chExt cx="1680" cy="2100"/>
          </a:xfrm>
        </p:grpSpPr>
        <p:sp>
          <p:nvSpPr>
            <p:cNvPr id="185463" name="Freeform 119"/>
            <p:cNvSpPr>
              <a:spLocks/>
            </p:cNvSpPr>
            <p:nvPr/>
          </p:nvSpPr>
          <p:spPr bwMode="auto">
            <a:xfrm>
              <a:off x="1332" y="2322"/>
              <a:ext cx="1" cy="1128"/>
            </a:xfrm>
            <a:custGeom>
              <a:avLst/>
              <a:gdLst>
                <a:gd name="T0" fmla="*/ 0 w 1"/>
                <a:gd name="T1" fmla="*/ 0 h 1128"/>
                <a:gd name="T2" fmla="*/ 0 w 1"/>
                <a:gd name="T3" fmla="*/ 1128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128">
                  <a:moveTo>
                    <a:pt x="0" y="0"/>
                  </a:moveTo>
                  <a:lnTo>
                    <a:pt x="0" y="1128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5464" name="Group 120"/>
            <p:cNvGrpSpPr>
              <a:grpSpLocks/>
            </p:cNvGrpSpPr>
            <p:nvPr/>
          </p:nvGrpSpPr>
          <p:grpSpPr bwMode="auto">
            <a:xfrm>
              <a:off x="1968" y="2748"/>
              <a:ext cx="240" cy="288"/>
              <a:chOff x="1824" y="1152"/>
              <a:chExt cx="240" cy="288"/>
            </a:xfrm>
          </p:grpSpPr>
          <p:sp>
            <p:nvSpPr>
              <p:cNvPr id="185465" name="Oval 121"/>
              <p:cNvSpPr>
                <a:spLocks noChangeArrowheads="1"/>
              </p:cNvSpPr>
              <p:nvPr/>
            </p:nvSpPr>
            <p:spPr bwMode="auto">
              <a:xfrm>
                <a:off x="1824" y="1200"/>
                <a:ext cx="204" cy="2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466" name="Text Box 122"/>
              <p:cNvSpPr txBox="1">
                <a:spLocks noChangeArrowheads="1"/>
              </p:cNvSpPr>
              <p:nvPr/>
            </p:nvSpPr>
            <p:spPr bwMode="auto">
              <a:xfrm>
                <a:off x="1824" y="115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4</a:t>
                </a:r>
              </a:p>
            </p:txBody>
          </p:sp>
        </p:grpSp>
        <p:sp>
          <p:nvSpPr>
            <p:cNvPr id="185467" name="Text Box 123"/>
            <p:cNvSpPr txBox="1">
              <a:spLocks noChangeArrowheads="1"/>
            </p:cNvSpPr>
            <p:nvPr/>
          </p:nvSpPr>
          <p:spPr bwMode="auto">
            <a:xfrm>
              <a:off x="1344" y="274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6</a:t>
              </a:r>
            </a:p>
          </p:txBody>
        </p:sp>
        <p:sp>
          <p:nvSpPr>
            <p:cNvPr id="185468" name="Text Box 124"/>
            <p:cNvSpPr txBox="1">
              <a:spLocks noChangeArrowheads="1"/>
            </p:cNvSpPr>
            <p:nvPr/>
          </p:nvSpPr>
          <p:spPr bwMode="auto">
            <a:xfrm>
              <a:off x="1632" y="241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5</a:t>
              </a:r>
            </a:p>
          </p:txBody>
        </p:sp>
        <p:sp>
          <p:nvSpPr>
            <p:cNvPr id="185469" name="Text Box 125"/>
            <p:cNvSpPr txBox="1">
              <a:spLocks noChangeArrowheads="1"/>
            </p:cNvSpPr>
            <p:nvPr/>
          </p:nvSpPr>
          <p:spPr bwMode="auto">
            <a:xfrm>
              <a:off x="1374" y="3801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185470" name="Text Box 126"/>
            <p:cNvSpPr txBox="1">
              <a:spLocks noChangeArrowheads="1"/>
            </p:cNvSpPr>
            <p:nvPr/>
          </p:nvSpPr>
          <p:spPr bwMode="auto">
            <a:xfrm>
              <a:off x="816" y="308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2</a:t>
              </a:r>
            </a:p>
          </p:txBody>
        </p:sp>
        <p:sp>
          <p:nvSpPr>
            <p:cNvPr id="185471" name="Text Box 127"/>
            <p:cNvSpPr txBox="1">
              <a:spLocks noChangeArrowheads="1"/>
            </p:cNvSpPr>
            <p:nvPr/>
          </p:nvSpPr>
          <p:spPr bwMode="auto">
            <a:xfrm>
              <a:off x="1632" y="308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3</a:t>
              </a:r>
            </a:p>
          </p:txBody>
        </p:sp>
        <p:sp>
          <p:nvSpPr>
            <p:cNvPr id="185472" name="Text Box 128"/>
            <p:cNvSpPr txBox="1">
              <a:spLocks noChangeArrowheads="1"/>
            </p:cNvSpPr>
            <p:nvPr/>
          </p:nvSpPr>
          <p:spPr bwMode="auto">
            <a:xfrm>
              <a:off x="816" y="241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4</a:t>
              </a:r>
            </a:p>
          </p:txBody>
        </p:sp>
        <p:sp>
          <p:nvSpPr>
            <p:cNvPr id="185473" name="Freeform 129"/>
            <p:cNvSpPr>
              <a:spLocks/>
            </p:cNvSpPr>
            <p:nvPr/>
          </p:nvSpPr>
          <p:spPr bwMode="auto">
            <a:xfrm>
              <a:off x="1332" y="2658"/>
              <a:ext cx="1" cy="240"/>
            </a:xfrm>
            <a:custGeom>
              <a:avLst/>
              <a:gdLst>
                <a:gd name="T0" fmla="*/ 0 w 1"/>
                <a:gd name="T1" fmla="*/ 0 h 240"/>
                <a:gd name="T2" fmla="*/ 0 w 1"/>
                <a:gd name="T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40">
                  <a:moveTo>
                    <a:pt x="0" y="0"/>
                  </a:moveTo>
                  <a:lnTo>
                    <a:pt x="0" y="24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74" name="Freeform 130"/>
            <p:cNvSpPr>
              <a:spLocks/>
            </p:cNvSpPr>
            <p:nvPr/>
          </p:nvSpPr>
          <p:spPr bwMode="auto">
            <a:xfrm>
              <a:off x="1266" y="3864"/>
              <a:ext cx="84" cy="1"/>
            </a:xfrm>
            <a:custGeom>
              <a:avLst/>
              <a:gdLst>
                <a:gd name="T0" fmla="*/ 84 w 84"/>
                <a:gd name="T1" fmla="*/ 0 h 1"/>
                <a:gd name="T2" fmla="*/ 0 w 84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4" h="1">
                  <a:moveTo>
                    <a:pt x="84" y="0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5475" name="Group 131"/>
            <p:cNvGrpSpPr>
              <a:grpSpLocks/>
            </p:cNvGrpSpPr>
            <p:nvPr/>
          </p:nvGrpSpPr>
          <p:grpSpPr bwMode="auto">
            <a:xfrm>
              <a:off x="768" y="2316"/>
              <a:ext cx="1134" cy="1134"/>
              <a:chOff x="1938" y="1488"/>
              <a:chExt cx="1134" cy="1134"/>
            </a:xfrm>
          </p:grpSpPr>
          <p:sp>
            <p:nvSpPr>
              <p:cNvPr id="185476" name="AutoShape 132"/>
              <p:cNvSpPr>
                <a:spLocks noChangeArrowheads="1"/>
              </p:cNvSpPr>
              <p:nvPr/>
            </p:nvSpPr>
            <p:spPr bwMode="auto">
              <a:xfrm>
                <a:off x="1938" y="1488"/>
                <a:ext cx="1134" cy="1134"/>
              </a:xfrm>
              <a:prstGeom prst="diamond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477" name="Freeform 133"/>
              <p:cNvSpPr>
                <a:spLocks/>
              </p:cNvSpPr>
              <p:nvPr/>
            </p:nvSpPr>
            <p:spPr bwMode="auto">
              <a:xfrm>
                <a:off x="2133" y="1737"/>
                <a:ext cx="129" cy="126"/>
              </a:xfrm>
              <a:custGeom>
                <a:avLst/>
                <a:gdLst>
                  <a:gd name="T0" fmla="*/ 0 w 129"/>
                  <a:gd name="T1" fmla="*/ 126 h 126"/>
                  <a:gd name="T2" fmla="*/ 129 w 129"/>
                  <a:gd name="T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9" h="126">
                    <a:moveTo>
                      <a:pt x="0" y="126"/>
                    </a:moveTo>
                    <a:lnTo>
                      <a:pt x="129" y="0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none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478" name="Freeform 134"/>
              <p:cNvSpPr>
                <a:spLocks/>
              </p:cNvSpPr>
              <p:nvPr/>
            </p:nvSpPr>
            <p:spPr bwMode="auto">
              <a:xfrm>
                <a:off x="2768" y="2286"/>
                <a:ext cx="79" cy="75"/>
              </a:xfrm>
              <a:custGeom>
                <a:avLst/>
                <a:gdLst>
                  <a:gd name="T0" fmla="*/ 0 w 79"/>
                  <a:gd name="T1" fmla="*/ 75 h 75"/>
                  <a:gd name="T2" fmla="*/ 79 w 79"/>
                  <a:gd name="T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9" h="75">
                    <a:moveTo>
                      <a:pt x="0" y="75"/>
                    </a:moveTo>
                    <a:lnTo>
                      <a:pt x="79" y="0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none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479" name="Freeform 135"/>
              <p:cNvSpPr>
                <a:spLocks/>
              </p:cNvSpPr>
              <p:nvPr/>
            </p:nvSpPr>
            <p:spPr bwMode="auto">
              <a:xfrm>
                <a:off x="2774" y="1758"/>
                <a:ext cx="138" cy="137"/>
              </a:xfrm>
              <a:custGeom>
                <a:avLst/>
                <a:gdLst>
                  <a:gd name="T0" fmla="*/ 0 w 138"/>
                  <a:gd name="T1" fmla="*/ 0 h 137"/>
                  <a:gd name="T2" fmla="*/ 138 w 138"/>
                  <a:gd name="T3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8" h="137">
                    <a:moveTo>
                      <a:pt x="0" y="0"/>
                    </a:moveTo>
                    <a:lnTo>
                      <a:pt x="138" y="137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none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480" name="Freeform 136"/>
              <p:cNvSpPr>
                <a:spLocks/>
              </p:cNvSpPr>
              <p:nvPr/>
            </p:nvSpPr>
            <p:spPr bwMode="auto">
              <a:xfrm>
                <a:off x="2148" y="2265"/>
                <a:ext cx="116" cy="119"/>
              </a:xfrm>
              <a:custGeom>
                <a:avLst/>
                <a:gdLst>
                  <a:gd name="T0" fmla="*/ 0 w 116"/>
                  <a:gd name="T1" fmla="*/ 0 h 119"/>
                  <a:gd name="T2" fmla="*/ 116 w 116"/>
                  <a:gd name="T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6" h="119">
                    <a:moveTo>
                      <a:pt x="0" y="0"/>
                    </a:moveTo>
                    <a:lnTo>
                      <a:pt x="116" y="119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none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5481" name="Group 137"/>
            <p:cNvGrpSpPr>
              <a:grpSpLocks/>
            </p:cNvGrpSpPr>
            <p:nvPr/>
          </p:nvGrpSpPr>
          <p:grpSpPr bwMode="auto">
            <a:xfrm>
              <a:off x="1248" y="2028"/>
              <a:ext cx="240" cy="288"/>
              <a:chOff x="1824" y="1152"/>
              <a:chExt cx="240" cy="288"/>
            </a:xfrm>
          </p:grpSpPr>
          <p:sp>
            <p:nvSpPr>
              <p:cNvPr id="185482" name="Oval 138"/>
              <p:cNvSpPr>
                <a:spLocks noChangeArrowheads="1"/>
              </p:cNvSpPr>
              <p:nvPr/>
            </p:nvSpPr>
            <p:spPr bwMode="auto">
              <a:xfrm>
                <a:off x="1824" y="1200"/>
                <a:ext cx="204" cy="2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483" name="Text Box 139"/>
              <p:cNvSpPr txBox="1">
                <a:spLocks noChangeArrowheads="1"/>
              </p:cNvSpPr>
              <p:nvPr/>
            </p:nvSpPr>
            <p:spPr bwMode="auto">
              <a:xfrm>
                <a:off x="1824" y="115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2</a:t>
                </a:r>
              </a:p>
            </p:txBody>
          </p:sp>
        </p:grpSp>
        <p:grpSp>
          <p:nvGrpSpPr>
            <p:cNvPr id="185484" name="Group 140"/>
            <p:cNvGrpSpPr>
              <a:grpSpLocks/>
            </p:cNvGrpSpPr>
            <p:nvPr/>
          </p:nvGrpSpPr>
          <p:grpSpPr bwMode="auto">
            <a:xfrm>
              <a:off x="1248" y="3420"/>
              <a:ext cx="240" cy="288"/>
              <a:chOff x="1824" y="1152"/>
              <a:chExt cx="240" cy="288"/>
            </a:xfrm>
          </p:grpSpPr>
          <p:sp>
            <p:nvSpPr>
              <p:cNvPr id="185485" name="Oval 141"/>
              <p:cNvSpPr>
                <a:spLocks noChangeArrowheads="1"/>
              </p:cNvSpPr>
              <p:nvPr/>
            </p:nvSpPr>
            <p:spPr bwMode="auto">
              <a:xfrm>
                <a:off x="1824" y="1200"/>
                <a:ext cx="204" cy="2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486" name="Text Box 142"/>
              <p:cNvSpPr txBox="1">
                <a:spLocks noChangeArrowheads="1"/>
              </p:cNvSpPr>
              <p:nvPr/>
            </p:nvSpPr>
            <p:spPr bwMode="auto">
              <a:xfrm>
                <a:off x="1824" y="115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3</a:t>
                </a:r>
              </a:p>
            </p:txBody>
          </p:sp>
        </p:grpSp>
        <p:grpSp>
          <p:nvGrpSpPr>
            <p:cNvPr id="185487" name="Group 143"/>
            <p:cNvGrpSpPr>
              <a:grpSpLocks/>
            </p:cNvGrpSpPr>
            <p:nvPr/>
          </p:nvGrpSpPr>
          <p:grpSpPr bwMode="auto">
            <a:xfrm>
              <a:off x="528" y="2748"/>
              <a:ext cx="240" cy="288"/>
              <a:chOff x="1824" y="1152"/>
              <a:chExt cx="240" cy="288"/>
            </a:xfrm>
          </p:grpSpPr>
          <p:sp>
            <p:nvSpPr>
              <p:cNvPr id="185488" name="Oval 144"/>
              <p:cNvSpPr>
                <a:spLocks noChangeArrowheads="1"/>
              </p:cNvSpPr>
              <p:nvPr/>
            </p:nvSpPr>
            <p:spPr bwMode="auto">
              <a:xfrm>
                <a:off x="1824" y="1200"/>
                <a:ext cx="204" cy="2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489" name="Text Box 145"/>
              <p:cNvSpPr txBox="1">
                <a:spLocks noChangeArrowheads="1"/>
              </p:cNvSpPr>
              <p:nvPr/>
            </p:nvSpPr>
            <p:spPr bwMode="auto">
              <a:xfrm>
                <a:off x="1824" y="115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1</a:t>
                </a:r>
              </a:p>
            </p:txBody>
          </p:sp>
        </p:grpSp>
        <p:sp>
          <p:nvSpPr>
            <p:cNvPr id="185490" name="Freeform 146"/>
            <p:cNvSpPr>
              <a:spLocks/>
            </p:cNvSpPr>
            <p:nvPr/>
          </p:nvSpPr>
          <p:spPr bwMode="auto">
            <a:xfrm>
              <a:off x="754" y="2880"/>
              <a:ext cx="1186" cy="987"/>
            </a:xfrm>
            <a:custGeom>
              <a:avLst/>
              <a:gdLst>
                <a:gd name="T0" fmla="*/ 14 w 1186"/>
                <a:gd name="T1" fmla="*/ 12 h 987"/>
                <a:gd name="T2" fmla="*/ 98 w 1186"/>
                <a:gd name="T3" fmla="*/ 744 h 987"/>
                <a:gd name="T4" fmla="*/ 602 w 1186"/>
                <a:gd name="T5" fmla="*/ 984 h 987"/>
                <a:gd name="T6" fmla="*/ 1094 w 1186"/>
                <a:gd name="T7" fmla="*/ 726 h 987"/>
                <a:gd name="T8" fmla="*/ 1154 w 1186"/>
                <a:gd name="T9" fmla="*/ 0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6" h="987">
                  <a:moveTo>
                    <a:pt x="14" y="12"/>
                  </a:moveTo>
                  <a:cubicBezTo>
                    <a:pt x="28" y="134"/>
                    <a:pt x="0" y="582"/>
                    <a:pt x="98" y="744"/>
                  </a:cubicBezTo>
                  <a:cubicBezTo>
                    <a:pt x="196" y="906"/>
                    <a:pt x="436" y="987"/>
                    <a:pt x="602" y="984"/>
                  </a:cubicBezTo>
                  <a:cubicBezTo>
                    <a:pt x="768" y="981"/>
                    <a:pt x="1002" y="890"/>
                    <a:pt x="1094" y="726"/>
                  </a:cubicBezTo>
                  <a:cubicBezTo>
                    <a:pt x="1186" y="562"/>
                    <a:pt x="1142" y="151"/>
                    <a:pt x="115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17175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D308352-1712-4DA3-9DEF-91A3605F167C}" type="datetime1">
              <a:rPr lang="zh-CN" altLang="en-US"/>
              <a:pPr>
                <a:defRPr/>
              </a:pPr>
              <a:t>2019/3/20</a:t>
            </a:fld>
            <a:endParaRPr lang="en-US" altLang="zh-CN"/>
          </a:p>
        </p:txBody>
      </p:sp>
      <p:sp>
        <p:nvSpPr>
          <p:cNvPr id="2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76422E-304C-4132-93E8-36F87CC39BC3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240648" name="Rectangle 8"/>
          <p:cNvSpPr>
            <a:spLocks noChangeArrowheads="1"/>
          </p:cNvSpPr>
          <p:nvPr/>
        </p:nvSpPr>
        <p:spPr bwMode="auto">
          <a:xfrm>
            <a:off x="4355976" y="5301208"/>
            <a:ext cx="3586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——Conservation of power</a:t>
            </a:r>
          </a:p>
        </p:txBody>
      </p:sp>
      <p:sp>
        <p:nvSpPr>
          <p:cNvPr id="240667" name="Rectangle 27"/>
          <p:cNvSpPr>
            <a:spLocks noChangeArrowheads="1"/>
          </p:cNvSpPr>
          <p:nvPr/>
        </p:nvSpPr>
        <p:spPr bwMode="auto">
          <a:xfrm>
            <a:off x="94456" y="690562"/>
            <a:ext cx="414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zh-CN" altLang="en-US" sz="28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特勒根定理</a:t>
            </a:r>
          </a:p>
        </p:txBody>
      </p:sp>
      <p:graphicFrame>
        <p:nvGraphicFramePr>
          <p:cNvPr id="24066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303388"/>
              </p:ext>
            </p:extLst>
          </p:nvPr>
        </p:nvGraphicFramePr>
        <p:xfrm>
          <a:off x="430088" y="4670970"/>
          <a:ext cx="365601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5" name="Equation" r:id="rId3" imgW="1495472" imgH="200140" progId="Equation.DSMT4">
                  <p:embed/>
                </p:oleObj>
              </mc:Choice>
              <mc:Fallback>
                <p:oleObj name="Equation" r:id="rId3" imgW="1495472" imgH="20014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088" y="4670970"/>
                        <a:ext cx="3656013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83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682098"/>
              </p:ext>
            </p:extLst>
          </p:nvPr>
        </p:nvGraphicFramePr>
        <p:xfrm>
          <a:off x="430088" y="5356770"/>
          <a:ext cx="36560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6" name="Equation" r:id="rId5" imgW="1495472" imgH="228731" progId="Equation.DSMT4">
                  <p:embed/>
                </p:oleObj>
              </mc:Choice>
              <mc:Fallback>
                <p:oleObj name="Equation" r:id="rId5" imgW="1495472" imgH="228731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088" y="5356770"/>
                        <a:ext cx="36560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84" name="AutoShape 44"/>
          <p:cNvSpPr>
            <a:spLocks/>
          </p:cNvSpPr>
          <p:nvPr/>
        </p:nvSpPr>
        <p:spPr bwMode="auto">
          <a:xfrm>
            <a:off x="4089276" y="4886870"/>
            <a:ext cx="288925" cy="863600"/>
          </a:xfrm>
          <a:prstGeom prst="rightBrace">
            <a:avLst>
              <a:gd name="adj1" fmla="val 24908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4" name="Group 2"/>
          <p:cNvGrpSpPr>
            <a:grpSpLocks/>
          </p:cNvGrpSpPr>
          <p:nvPr/>
        </p:nvGrpSpPr>
        <p:grpSpPr bwMode="auto">
          <a:xfrm>
            <a:off x="755576" y="1319441"/>
            <a:ext cx="2667000" cy="3333750"/>
            <a:chOff x="528" y="2028"/>
            <a:chExt cx="1680" cy="2100"/>
          </a:xfrm>
        </p:grpSpPr>
        <p:sp>
          <p:nvSpPr>
            <p:cNvPr id="25" name="Freeform 3"/>
            <p:cNvSpPr>
              <a:spLocks/>
            </p:cNvSpPr>
            <p:nvPr/>
          </p:nvSpPr>
          <p:spPr bwMode="auto">
            <a:xfrm>
              <a:off x="1332" y="2322"/>
              <a:ext cx="1" cy="1128"/>
            </a:xfrm>
            <a:custGeom>
              <a:avLst/>
              <a:gdLst>
                <a:gd name="T0" fmla="*/ 0 w 1"/>
                <a:gd name="T1" fmla="*/ 0 h 1128"/>
                <a:gd name="T2" fmla="*/ 0 w 1"/>
                <a:gd name="T3" fmla="*/ 1128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128">
                  <a:moveTo>
                    <a:pt x="0" y="0"/>
                  </a:moveTo>
                  <a:lnTo>
                    <a:pt x="0" y="1128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6" name="Group 4"/>
            <p:cNvGrpSpPr>
              <a:grpSpLocks/>
            </p:cNvGrpSpPr>
            <p:nvPr/>
          </p:nvGrpSpPr>
          <p:grpSpPr bwMode="auto">
            <a:xfrm>
              <a:off x="1968" y="2748"/>
              <a:ext cx="240" cy="288"/>
              <a:chOff x="1824" y="1152"/>
              <a:chExt cx="240" cy="288"/>
            </a:xfrm>
          </p:grpSpPr>
          <p:sp>
            <p:nvSpPr>
              <p:cNvPr id="51" name="Oval 5"/>
              <p:cNvSpPr>
                <a:spLocks noChangeArrowheads="1"/>
              </p:cNvSpPr>
              <p:nvPr/>
            </p:nvSpPr>
            <p:spPr bwMode="auto">
              <a:xfrm>
                <a:off x="1824" y="1200"/>
                <a:ext cx="204" cy="2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Text Box 6"/>
              <p:cNvSpPr txBox="1">
                <a:spLocks noChangeArrowheads="1"/>
              </p:cNvSpPr>
              <p:nvPr/>
            </p:nvSpPr>
            <p:spPr bwMode="auto">
              <a:xfrm>
                <a:off x="1824" y="115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4</a:t>
                </a:r>
              </a:p>
            </p:txBody>
          </p:sp>
        </p:grp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1344" y="274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6</a:t>
              </a:r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1632" y="241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5</a:t>
              </a:r>
            </a:p>
          </p:txBody>
        </p:sp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1374" y="3801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816" y="308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2</a:t>
              </a:r>
            </a:p>
          </p:txBody>
        </p:sp>
        <p:sp>
          <p:nvSpPr>
            <p:cNvPr id="31" name="Text Box 11"/>
            <p:cNvSpPr txBox="1">
              <a:spLocks noChangeArrowheads="1"/>
            </p:cNvSpPr>
            <p:nvPr/>
          </p:nvSpPr>
          <p:spPr bwMode="auto">
            <a:xfrm>
              <a:off x="1632" y="308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3</a:t>
              </a:r>
            </a:p>
          </p:txBody>
        </p:sp>
        <p:sp>
          <p:nvSpPr>
            <p:cNvPr id="32" name="Text Box 12"/>
            <p:cNvSpPr txBox="1">
              <a:spLocks noChangeArrowheads="1"/>
            </p:cNvSpPr>
            <p:nvPr/>
          </p:nvSpPr>
          <p:spPr bwMode="auto">
            <a:xfrm>
              <a:off x="816" y="241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4</a:t>
              </a:r>
            </a:p>
          </p:txBody>
        </p:sp>
        <p:sp>
          <p:nvSpPr>
            <p:cNvPr id="33" name="Freeform 13"/>
            <p:cNvSpPr>
              <a:spLocks/>
            </p:cNvSpPr>
            <p:nvPr/>
          </p:nvSpPr>
          <p:spPr bwMode="auto">
            <a:xfrm>
              <a:off x="1332" y="2658"/>
              <a:ext cx="1" cy="240"/>
            </a:xfrm>
            <a:custGeom>
              <a:avLst/>
              <a:gdLst>
                <a:gd name="T0" fmla="*/ 0 w 1"/>
                <a:gd name="T1" fmla="*/ 0 h 240"/>
                <a:gd name="T2" fmla="*/ 0 w 1"/>
                <a:gd name="T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40">
                  <a:moveTo>
                    <a:pt x="0" y="0"/>
                  </a:moveTo>
                  <a:lnTo>
                    <a:pt x="0" y="24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Freeform 14"/>
            <p:cNvSpPr>
              <a:spLocks/>
            </p:cNvSpPr>
            <p:nvPr/>
          </p:nvSpPr>
          <p:spPr bwMode="auto">
            <a:xfrm>
              <a:off x="1266" y="3864"/>
              <a:ext cx="84" cy="1"/>
            </a:xfrm>
            <a:custGeom>
              <a:avLst/>
              <a:gdLst>
                <a:gd name="T0" fmla="*/ 84 w 84"/>
                <a:gd name="T1" fmla="*/ 0 h 1"/>
                <a:gd name="T2" fmla="*/ 0 w 84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4" h="1">
                  <a:moveTo>
                    <a:pt x="84" y="0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5" name="Group 15"/>
            <p:cNvGrpSpPr>
              <a:grpSpLocks/>
            </p:cNvGrpSpPr>
            <p:nvPr/>
          </p:nvGrpSpPr>
          <p:grpSpPr bwMode="auto">
            <a:xfrm>
              <a:off x="768" y="2316"/>
              <a:ext cx="1134" cy="1134"/>
              <a:chOff x="1938" y="1488"/>
              <a:chExt cx="1134" cy="1134"/>
            </a:xfrm>
          </p:grpSpPr>
          <p:sp>
            <p:nvSpPr>
              <p:cNvPr id="46" name="AutoShape 16"/>
              <p:cNvSpPr>
                <a:spLocks noChangeArrowheads="1"/>
              </p:cNvSpPr>
              <p:nvPr/>
            </p:nvSpPr>
            <p:spPr bwMode="auto">
              <a:xfrm>
                <a:off x="1938" y="1488"/>
                <a:ext cx="1134" cy="1134"/>
              </a:xfrm>
              <a:prstGeom prst="diamond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Freeform 17"/>
              <p:cNvSpPr>
                <a:spLocks/>
              </p:cNvSpPr>
              <p:nvPr/>
            </p:nvSpPr>
            <p:spPr bwMode="auto">
              <a:xfrm>
                <a:off x="2133" y="1737"/>
                <a:ext cx="129" cy="126"/>
              </a:xfrm>
              <a:custGeom>
                <a:avLst/>
                <a:gdLst>
                  <a:gd name="T0" fmla="*/ 0 w 129"/>
                  <a:gd name="T1" fmla="*/ 126 h 126"/>
                  <a:gd name="T2" fmla="*/ 129 w 129"/>
                  <a:gd name="T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9" h="126">
                    <a:moveTo>
                      <a:pt x="0" y="126"/>
                    </a:moveTo>
                    <a:lnTo>
                      <a:pt x="129" y="0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none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Freeform 18"/>
              <p:cNvSpPr>
                <a:spLocks/>
              </p:cNvSpPr>
              <p:nvPr/>
            </p:nvSpPr>
            <p:spPr bwMode="auto">
              <a:xfrm>
                <a:off x="2768" y="2286"/>
                <a:ext cx="79" cy="75"/>
              </a:xfrm>
              <a:custGeom>
                <a:avLst/>
                <a:gdLst>
                  <a:gd name="T0" fmla="*/ 0 w 79"/>
                  <a:gd name="T1" fmla="*/ 75 h 75"/>
                  <a:gd name="T2" fmla="*/ 79 w 79"/>
                  <a:gd name="T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9" h="75">
                    <a:moveTo>
                      <a:pt x="0" y="75"/>
                    </a:moveTo>
                    <a:lnTo>
                      <a:pt x="79" y="0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none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Freeform 19"/>
              <p:cNvSpPr>
                <a:spLocks/>
              </p:cNvSpPr>
              <p:nvPr/>
            </p:nvSpPr>
            <p:spPr bwMode="auto">
              <a:xfrm>
                <a:off x="2774" y="1758"/>
                <a:ext cx="138" cy="137"/>
              </a:xfrm>
              <a:custGeom>
                <a:avLst/>
                <a:gdLst>
                  <a:gd name="T0" fmla="*/ 0 w 138"/>
                  <a:gd name="T1" fmla="*/ 0 h 137"/>
                  <a:gd name="T2" fmla="*/ 138 w 138"/>
                  <a:gd name="T3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8" h="137">
                    <a:moveTo>
                      <a:pt x="0" y="0"/>
                    </a:moveTo>
                    <a:lnTo>
                      <a:pt x="138" y="137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none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Freeform 20"/>
              <p:cNvSpPr>
                <a:spLocks/>
              </p:cNvSpPr>
              <p:nvPr/>
            </p:nvSpPr>
            <p:spPr bwMode="auto">
              <a:xfrm>
                <a:off x="2148" y="2265"/>
                <a:ext cx="116" cy="119"/>
              </a:xfrm>
              <a:custGeom>
                <a:avLst/>
                <a:gdLst>
                  <a:gd name="T0" fmla="*/ 0 w 116"/>
                  <a:gd name="T1" fmla="*/ 0 h 119"/>
                  <a:gd name="T2" fmla="*/ 116 w 116"/>
                  <a:gd name="T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6" h="119">
                    <a:moveTo>
                      <a:pt x="0" y="0"/>
                    </a:moveTo>
                    <a:lnTo>
                      <a:pt x="116" y="119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none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6" name="Group 21"/>
            <p:cNvGrpSpPr>
              <a:grpSpLocks/>
            </p:cNvGrpSpPr>
            <p:nvPr/>
          </p:nvGrpSpPr>
          <p:grpSpPr bwMode="auto">
            <a:xfrm>
              <a:off x="1248" y="2028"/>
              <a:ext cx="240" cy="288"/>
              <a:chOff x="1824" y="1152"/>
              <a:chExt cx="240" cy="288"/>
            </a:xfrm>
          </p:grpSpPr>
          <p:sp>
            <p:nvSpPr>
              <p:cNvPr id="44" name="Oval 22"/>
              <p:cNvSpPr>
                <a:spLocks noChangeArrowheads="1"/>
              </p:cNvSpPr>
              <p:nvPr/>
            </p:nvSpPr>
            <p:spPr bwMode="auto">
              <a:xfrm>
                <a:off x="1824" y="1200"/>
                <a:ext cx="204" cy="2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Text Box 23"/>
              <p:cNvSpPr txBox="1">
                <a:spLocks noChangeArrowheads="1"/>
              </p:cNvSpPr>
              <p:nvPr/>
            </p:nvSpPr>
            <p:spPr bwMode="auto">
              <a:xfrm>
                <a:off x="1824" y="115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2</a:t>
                </a:r>
              </a:p>
            </p:txBody>
          </p:sp>
        </p:grpSp>
        <p:grpSp>
          <p:nvGrpSpPr>
            <p:cNvPr id="37" name="Group 24"/>
            <p:cNvGrpSpPr>
              <a:grpSpLocks/>
            </p:cNvGrpSpPr>
            <p:nvPr/>
          </p:nvGrpSpPr>
          <p:grpSpPr bwMode="auto">
            <a:xfrm>
              <a:off x="1248" y="3420"/>
              <a:ext cx="240" cy="288"/>
              <a:chOff x="1824" y="1152"/>
              <a:chExt cx="240" cy="288"/>
            </a:xfrm>
          </p:grpSpPr>
          <p:sp>
            <p:nvSpPr>
              <p:cNvPr id="42" name="Oval 25"/>
              <p:cNvSpPr>
                <a:spLocks noChangeArrowheads="1"/>
              </p:cNvSpPr>
              <p:nvPr/>
            </p:nvSpPr>
            <p:spPr bwMode="auto">
              <a:xfrm>
                <a:off x="1824" y="1200"/>
                <a:ext cx="204" cy="2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Text Box 26"/>
              <p:cNvSpPr txBox="1">
                <a:spLocks noChangeArrowheads="1"/>
              </p:cNvSpPr>
              <p:nvPr/>
            </p:nvSpPr>
            <p:spPr bwMode="auto">
              <a:xfrm>
                <a:off x="1824" y="115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3</a:t>
                </a:r>
              </a:p>
            </p:txBody>
          </p:sp>
        </p:grpSp>
        <p:grpSp>
          <p:nvGrpSpPr>
            <p:cNvPr id="38" name="Group 27"/>
            <p:cNvGrpSpPr>
              <a:grpSpLocks/>
            </p:cNvGrpSpPr>
            <p:nvPr/>
          </p:nvGrpSpPr>
          <p:grpSpPr bwMode="auto">
            <a:xfrm>
              <a:off x="528" y="2748"/>
              <a:ext cx="240" cy="288"/>
              <a:chOff x="1824" y="1152"/>
              <a:chExt cx="240" cy="288"/>
            </a:xfrm>
          </p:grpSpPr>
          <p:sp>
            <p:nvSpPr>
              <p:cNvPr id="40" name="Oval 28"/>
              <p:cNvSpPr>
                <a:spLocks noChangeArrowheads="1"/>
              </p:cNvSpPr>
              <p:nvPr/>
            </p:nvSpPr>
            <p:spPr bwMode="auto">
              <a:xfrm>
                <a:off x="1824" y="1200"/>
                <a:ext cx="204" cy="2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Text Box 29"/>
              <p:cNvSpPr txBox="1">
                <a:spLocks noChangeArrowheads="1"/>
              </p:cNvSpPr>
              <p:nvPr/>
            </p:nvSpPr>
            <p:spPr bwMode="auto">
              <a:xfrm>
                <a:off x="1824" y="115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1</a:t>
                </a:r>
              </a:p>
            </p:txBody>
          </p:sp>
        </p:grpSp>
        <p:sp>
          <p:nvSpPr>
            <p:cNvPr id="39" name="Freeform 30"/>
            <p:cNvSpPr>
              <a:spLocks/>
            </p:cNvSpPr>
            <p:nvPr/>
          </p:nvSpPr>
          <p:spPr bwMode="auto">
            <a:xfrm>
              <a:off x="754" y="2880"/>
              <a:ext cx="1186" cy="987"/>
            </a:xfrm>
            <a:custGeom>
              <a:avLst/>
              <a:gdLst>
                <a:gd name="T0" fmla="*/ 14 w 1186"/>
                <a:gd name="T1" fmla="*/ 12 h 987"/>
                <a:gd name="T2" fmla="*/ 98 w 1186"/>
                <a:gd name="T3" fmla="*/ 744 h 987"/>
                <a:gd name="T4" fmla="*/ 602 w 1186"/>
                <a:gd name="T5" fmla="*/ 984 h 987"/>
                <a:gd name="T6" fmla="*/ 1094 w 1186"/>
                <a:gd name="T7" fmla="*/ 726 h 987"/>
                <a:gd name="T8" fmla="*/ 1154 w 1186"/>
                <a:gd name="T9" fmla="*/ 0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6" h="987">
                  <a:moveTo>
                    <a:pt x="14" y="12"/>
                  </a:moveTo>
                  <a:cubicBezTo>
                    <a:pt x="28" y="134"/>
                    <a:pt x="0" y="582"/>
                    <a:pt x="98" y="744"/>
                  </a:cubicBezTo>
                  <a:cubicBezTo>
                    <a:pt x="196" y="906"/>
                    <a:pt x="436" y="987"/>
                    <a:pt x="602" y="984"/>
                  </a:cubicBezTo>
                  <a:cubicBezTo>
                    <a:pt x="768" y="981"/>
                    <a:pt x="1002" y="890"/>
                    <a:pt x="1094" y="726"/>
                  </a:cubicBezTo>
                  <a:cubicBezTo>
                    <a:pt x="1186" y="562"/>
                    <a:pt x="1142" y="151"/>
                    <a:pt x="115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" name="Group 118"/>
          <p:cNvGrpSpPr>
            <a:grpSpLocks/>
          </p:cNvGrpSpPr>
          <p:nvPr/>
        </p:nvGrpSpPr>
        <p:grpSpPr bwMode="auto">
          <a:xfrm>
            <a:off x="4297289" y="1244829"/>
            <a:ext cx="2667000" cy="3333750"/>
            <a:chOff x="528" y="2028"/>
            <a:chExt cx="1680" cy="2100"/>
          </a:xfrm>
        </p:grpSpPr>
        <p:sp>
          <p:nvSpPr>
            <p:cNvPr id="54" name="Freeform 119"/>
            <p:cNvSpPr>
              <a:spLocks/>
            </p:cNvSpPr>
            <p:nvPr/>
          </p:nvSpPr>
          <p:spPr bwMode="auto">
            <a:xfrm>
              <a:off x="1332" y="2322"/>
              <a:ext cx="1" cy="1128"/>
            </a:xfrm>
            <a:custGeom>
              <a:avLst/>
              <a:gdLst>
                <a:gd name="T0" fmla="*/ 0 w 1"/>
                <a:gd name="T1" fmla="*/ 0 h 1128"/>
                <a:gd name="T2" fmla="*/ 0 w 1"/>
                <a:gd name="T3" fmla="*/ 1128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128">
                  <a:moveTo>
                    <a:pt x="0" y="0"/>
                  </a:moveTo>
                  <a:lnTo>
                    <a:pt x="0" y="1128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5" name="Group 120"/>
            <p:cNvGrpSpPr>
              <a:grpSpLocks/>
            </p:cNvGrpSpPr>
            <p:nvPr/>
          </p:nvGrpSpPr>
          <p:grpSpPr bwMode="auto">
            <a:xfrm>
              <a:off x="1968" y="2748"/>
              <a:ext cx="240" cy="288"/>
              <a:chOff x="1824" y="1152"/>
              <a:chExt cx="240" cy="288"/>
            </a:xfrm>
          </p:grpSpPr>
          <p:sp>
            <p:nvSpPr>
              <p:cNvPr id="80" name="Oval 121"/>
              <p:cNvSpPr>
                <a:spLocks noChangeArrowheads="1"/>
              </p:cNvSpPr>
              <p:nvPr/>
            </p:nvSpPr>
            <p:spPr bwMode="auto">
              <a:xfrm>
                <a:off x="1824" y="1200"/>
                <a:ext cx="204" cy="2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22"/>
              <p:cNvSpPr txBox="1">
                <a:spLocks noChangeArrowheads="1"/>
              </p:cNvSpPr>
              <p:nvPr/>
            </p:nvSpPr>
            <p:spPr bwMode="auto">
              <a:xfrm>
                <a:off x="1824" y="115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4</a:t>
                </a:r>
              </a:p>
            </p:txBody>
          </p:sp>
        </p:grpSp>
        <p:sp>
          <p:nvSpPr>
            <p:cNvPr id="56" name="Text Box 123"/>
            <p:cNvSpPr txBox="1">
              <a:spLocks noChangeArrowheads="1"/>
            </p:cNvSpPr>
            <p:nvPr/>
          </p:nvSpPr>
          <p:spPr bwMode="auto">
            <a:xfrm>
              <a:off x="1344" y="274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6</a:t>
              </a:r>
            </a:p>
          </p:txBody>
        </p:sp>
        <p:sp>
          <p:nvSpPr>
            <p:cNvPr id="57" name="Text Box 124"/>
            <p:cNvSpPr txBox="1">
              <a:spLocks noChangeArrowheads="1"/>
            </p:cNvSpPr>
            <p:nvPr/>
          </p:nvSpPr>
          <p:spPr bwMode="auto">
            <a:xfrm>
              <a:off x="1632" y="241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5</a:t>
              </a:r>
            </a:p>
          </p:txBody>
        </p:sp>
        <p:sp>
          <p:nvSpPr>
            <p:cNvPr id="58" name="Text Box 125"/>
            <p:cNvSpPr txBox="1">
              <a:spLocks noChangeArrowheads="1"/>
            </p:cNvSpPr>
            <p:nvPr/>
          </p:nvSpPr>
          <p:spPr bwMode="auto">
            <a:xfrm>
              <a:off x="1374" y="3801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59" name="Text Box 126"/>
            <p:cNvSpPr txBox="1">
              <a:spLocks noChangeArrowheads="1"/>
            </p:cNvSpPr>
            <p:nvPr/>
          </p:nvSpPr>
          <p:spPr bwMode="auto">
            <a:xfrm>
              <a:off x="816" y="308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2</a:t>
              </a:r>
            </a:p>
          </p:txBody>
        </p:sp>
        <p:sp>
          <p:nvSpPr>
            <p:cNvPr id="60" name="Text Box 127"/>
            <p:cNvSpPr txBox="1">
              <a:spLocks noChangeArrowheads="1"/>
            </p:cNvSpPr>
            <p:nvPr/>
          </p:nvSpPr>
          <p:spPr bwMode="auto">
            <a:xfrm>
              <a:off x="1632" y="308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3</a:t>
              </a:r>
            </a:p>
          </p:txBody>
        </p:sp>
        <p:sp>
          <p:nvSpPr>
            <p:cNvPr id="61" name="Text Box 128"/>
            <p:cNvSpPr txBox="1">
              <a:spLocks noChangeArrowheads="1"/>
            </p:cNvSpPr>
            <p:nvPr/>
          </p:nvSpPr>
          <p:spPr bwMode="auto">
            <a:xfrm>
              <a:off x="816" y="241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4</a:t>
              </a:r>
            </a:p>
          </p:txBody>
        </p:sp>
        <p:sp>
          <p:nvSpPr>
            <p:cNvPr id="62" name="Freeform 129"/>
            <p:cNvSpPr>
              <a:spLocks/>
            </p:cNvSpPr>
            <p:nvPr/>
          </p:nvSpPr>
          <p:spPr bwMode="auto">
            <a:xfrm>
              <a:off x="1332" y="2658"/>
              <a:ext cx="1" cy="240"/>
            </a:xfrm>
            <a:custGeom>
              <a:avLst/>
              <a:gdLst>
                <a:gd name="T0" fmla="*/ 0 w 1"/>
                <a:gd name="T1" fmla="*/ 0 h 240"/>
                <a:gd name="T2" fmla="*/ 0 w 1"/>
                <a:gd name="T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40">
                  <a:moveTo>
                    <a:pt x="0" y="0"/>
                  </a:moveTo>
                  <a:lnTo>
                    <a:pt x="0" y="24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Freeform 130"/>
            <p:cNvSpPr>
              <a:spLocks/>
            </p:cNvSpPr>
            <p:nvPr/>
          </p:nvSpPr>
          <p:spPr bwMode="auto">
            <a:xfrm>
              <a:off x="1266" y="3864"/>
              <a:ext cx="84" cy="1"/>
            </a:xfrm>
            <a:custGeom>
              <a:avLst/>
              <a:gdLst>
                <a:gd name="T0" fmla="*/ 84 w 84"/>
                <a:gd name="T1" fmla="*/ 0 h 1"/>
                <a:gd name="T2" fmla="*/ 0 w 84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4" h="1">
                  <a:moveTo>
                    <a:pt x="84" y="0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4" name="Group 131"/>
            <p:cNvGrpSpPr>
              <a:grpSpLocks/>
            </p:cNvGrpSpPr>
            <p:nvPr/>
          </p:nvGrpSpPr>
          <p:grpSpPr bwMode="auto">
            <a:xfrm>
              <a:off x="768" y="2316"/>
              <a:ext cx="1134" cy="1134"/>
              <a:chOff x="1938" y="1488"/>
              <a:chExt cx="1134" cy="1134"/>
            </a:xfrm>
          </p:grpSpPr>
          <p:sp>
            <p:nvSpPr>
              <p:cNvPr id="75" name="AutoShape 132"/>
              <p:cNvSpPr>
                <a:spLocks noChangeArrowheads="1"/>
              </p:cNvSpPr>
              <p:nvPr/>
            </p:nvSpPr>
            <p:spPr bwMode="auto">
              <a:xfrm>
                <a:off x="1938" y="1488"/>
                <a:ext cx="1134" cy="1134"/>
              </a:xfrm>
              <a:prstGeom prst="diamond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" name="Freeform 133"/>
              <p:cNvSpPr>
                <a:spLocks/>
              </p:cNvSpPr>
              <p:nvPr/>
            </p:nvSpPr>
            <p:spPr bwMode="auto">
              <a:xfrm>
                <a:off x="2133" y="1737"/>
                <a:ext cx="129" cy="126"/>
              </a:xfrm>
              <a:custGeom>
                <a:avLst/>
                <a:gdLst>
                  <a:gd name="T0" fmla="*/ 0 w 129"/>
                  <a:gd name="T1" fmla="*/ 126 h 126"/>
                  <a:gd name="T2" fmla="*/ 129 w 129"/>
                  <a:gd name="T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9" h="126">
                    <a:moveTo>
                      <a:pt x="0" y="126"/>
                    </a:moveTo>
                    <a:lnTo>
                      <a:pt x="129" y="0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none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Freeform 134"/>
              <p:cNvSpPr>
                <a:spLocks/>
              </p:cNvSpPr>
              <p:nvPr/>
            </p:nvSpPr>
            <p:spPr bwMode="auto">
              <a:xfrm>
                <a:off x="2768" y="2286"/>
                <a:ext cx="79" cy="75"/>
              </a:xfrm>
              <a:custGeom>
                <a:avLst/>
                <a:gdLst>
                  <a:gd name="T0" fmla="*/ 0 w 79"/>
                  <a:gd name="T1" fmla="*/ 75 h 75"/>
                  <a:gd name="T2" fmla="*/ 79 w 79"/>
                  <a:gd name="T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9" h="75">
                    <a:moveTo>
                      <a:pt x="0" y="75"/>
                    </a:moveTo>
                    <a:lnTo>
                      <a:pt x="79" y="0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none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Freeform 135"/>
              <p:cNvSpPr>
                <a:spLocks/>
              </p:cNvSpPr>
              <p:nvPr/>
            </p:nvSpPr>
            <p:spPr bwMode="auto">
              <a:xfrm>
                <a:off x="2774" y="1758"/>
                <a:ext cx="138" cy="137"/>
              </a:xfrm>
              <a:custGeom>
                <a:avLst/>
                <a:gdLst>
                  <a:gd name="T0" fmla="*/ 0 w 138"/>
                  <a:gd name="T1" fmla="*/ 0 h 137"/>
                  <a:gd name="T2" fmla="*/ 138 w 138"/>
                  <a:gd name="T3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8" h="137">
                    <a:moveTo>
                      <a:pt x="0" y="0"/>
                    </a:moveTo>
                    <a:lnTo>
                      <a:pt x="138" y="137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none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Freeform 136"/>
              <p:cNvSpPr>
                <a:spLocks/>
              </p:cNvSpPr>
              <p:nvPr/>
            </p:nvSpPr>
            <p:spPr bwMode="auto">
              <a:xfrm>
                <a:off x="2148" y="2265"/>
                <a:ext cx="116" cy="119"/>
              </a:xfrm>
              <a:custGeom>
                <a:avLst/>
                <a:gdLst>
                  <a:gd name="T0" fmla="*/ 0 w 116"/>
                  <a:gd name="T1" fmla="*/ 0 h 119"/>
                  <a:gd name="T2" fmla="*/ 116 w 116"/>
                  <a:gd name="T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6" h="119">
                    <a:moveTo>
                      <a:pt x="0" y="0"/>
                    </a:moveTo>
                    <a:lnTo>
                      <a:pt x="116" y="119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none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5" name="Group 137"/>
            <p:cNvGrpSpPr>
              <a:grpSpLocks/>
            </p:cNvGrpSpPr>
            <p:nvPr/>
          </p:nvGrpSpPr>
          <p:grpSpPr bwMode="auto">
            <a:xfrm>
              <a:off x="1248" y="2028"/>
              <a:ext cx="240" cy="288"/>
              <a:chOff x="1824" y="1152"/>
              <a:chExt cx="240" cy="288"/>
            </a:xfrm>
          </p:grpSpPr>
          <p:sp>
            <p:nvSpPr>
              <p:cNvPr id="73" name="Oval 138"/>
              <p:cNvSpPr>
                <a:spLocks noChangeArrowheads="1"/>
              </p:cNvSpPr>
              <p:nvPr/>
            </p:nvSpPr>
            <p:spPr bwMode="auto">
              <a:xfrm>
                <a:off x="1824" y="1200"/>
                <a:ext cx="204" cy="2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Text Box 139"/>
              <p:cNvSpPr txBox="1">
                <a:spLocks noChangeArrowheads="1"/>
              </p:cNvSpPr>
              <p:nvPr/>
            </p:nvSpPr>
            <p:spPr bwMode="auto">
              <a:xfrm>
                <a:off x="1824" y="115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2</a:t>
                </a:r>
              </a:p>
            </p:txBody>
          </p:sp>
        </p:grpSp>
        <p:grpSp>
          <p:nvGrpSpPr>
            <p:cNvPr id="66" name="Group 140"/>
            <p:cNvGrpSpPr>
              <a:grpSpLocks/>
            </p:cNvGrpSpPr>
            <p:nvPr/>
          </p:nvGrpSpPr>
          <p:grpSpPr bwMode="auto">
            <a:xfrm>
              <a:off x="1248" y="3420"/>
              <a:ext cx="240" cy="288"/>
              <a:chOff x="1824" y="1152"/>
              <a:chExt cx="240" cy="288"/>
            </a:xfrm>
          </p:grpSpPr>
          <p:sp>
            <p:nvSpPr>
              <p:cNvPr id="71" name="Oval 141"/>
              <p:cNvSpPr>
                <a:spLocks noChangeArrowheads="1"/>
              </p:cNvSpPr>
              <p:nvPr/>
            </p:nvSpPr>
            <p:spPr bwMode="auto">
              <a:xfrm>
                <a:off x="1824" y="1200"/>
                <a:ext cx="204" cy="2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Text Box 142"/>
              <p:cNvSpPr txBox="1">
                <a:spLocks noChangeArrowheads="1"/>
              </p:cNvSpPr>
              <p:nvPr/>
            </p:nvSpPr>
            <p:spPr bwMode="auto">
              <a:xfrm>
                <a:off x="1824" y="115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3</a:t>
                </a:r>
              </a:p>
            </p:txBody>
          </p:sp>
        </p:grpSp>
        <p:grpSp>
          <p:nvGrpSpPr>
            <p:cNvPr id="67" name="Group 143"/>
            <p:cNvGrpSpPr>
              <a:grpSpLocks/>
            </p:cNvGrpSpPr>
            <p:nvPr/>
          </p:nvGrpSpPr>
          <p:grpSpPr bwMode="auto">
            <a:xfrm>
              <a:off x="528" y="2748"/>
              <a:ext cx="240" cy="288"/>
              <a:chOff x="1824" y="1152"/>
              <a:chExt cx="240" cy="288"/>
            </a:xfrm>
          </p:grpSpPr>
          <p:sp>
            <p:nvSpPr>
              <p:cNvPr id="69" name="Oval 144"/>
              <p:cNvSpPr>
                <a:spLocks noChangeArrowheads="1"/>
              </p:cNvSpPr>
              <p:nvPr/>
            </p:nvSpPr>
            <p:spPr bwMode="auto">
              <a:xfrm>
                <a:off x="1824" y="1200"/>
                <a:ext cx="204" cy="2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Text Box 145"/>
              <p:cNvSpPr txBox="1">
                <a:spLocks noChangeArrowheads="1"/>
              </p:cNvSpPr>
              <p:nvPr/>
            </p:nvSpPr>
            <p:spPr bwMode="auto">
              <a:xfrm>
                <a:off x="1824" y="115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1</a:t>
                </a:r>
              </a:p>
            </p:txBody>
          </p:sp>
        </p:grpSp>
        <p:sp>
          <p:nvSpPr>
            <p:cNvPr id="68" name="Freeform 146"/>
            <p:cNvSpPr>
              <a:spLocks/>
            </p:cNvSpPr>
            <p:nvPr/>
          </p:nvSpPr>
          <p:spPr bwMode="auto">
            <a:xfrm>
              <a:off x="754" y="2880"/>
              <a:ext cx="1186" cy="987"/>
            </a:xfrm>
            <a:custGeom>
              <a:avLst/>
              <a:gdLst>
                <a:gd name="T0" fmla="*/ 14 w 1186"/>
                <a:gd name="T1" fmla="*/ 12 h 987"/>
                <a:gd name="T2" fmla="*/ 98 w 1186"/>
                <a:gd name="T3" fmla="*/ 744 h 987"/>
                <a:gd name="T4" fmla="*/ 602 w 1186"/>
                <a:gd name="T5" fmla="*/ 984 h 987"/>
                <a:gd name="T6" fmla="*/ 1094 w 1186"/>
                <a:gd name="T7" fmla="*/ 726 h 987"/>
                <a:gd name="T8" fmla="*/ 1154 w 1186"/>
                <a:gd name="T9" fmla="*/ 0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6" h="987">
                  <a:moveTo>
                    <a:pt x="14" y="12"/>
                  </a:moveTo>
                  <a:cubicBezTo>
                    <a:pt x="28" y="134"/>
                    <a:pt x="0" y="582"/>
                    <a:pt x="98" y="744"/>
                  </a:cubicBezTo>
                  <a:cubicBezTo>
                    <a:pt x="196" y="906"/>
                    <a:pt x="436" y="987"/>
                    <a:pt x="602" y="984"/>
                  </a:cubicBezTo>
                  <a:cubicBezTo>
                    <a:pt x="768" y="981"/>
                    <a:pt x="1002" y="890"/>
                    <a:pt x="1094" y="726"/>
                  </a:cubicBezTo>
                  <a:cubicBezTo>
                    <a:pt x="1186" y="562"/>
                    <a:pt x="1142" y="151"/>
                    <a:pt x="115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4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8" grpId="0" autoUpdateAnimBg="0"/>
      <p:bldP spid="240667" grpId="0" autoUpdateAnimBg="0"/>
      <p:bldP spid="24068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370" name="Object 2"/>
          <p:cNvGraphicFramePr>
            <a:graphicFrameLocks noChangeAspect="1"/>
          </p:cNvGraphicFramePr>
          <p:nvPr/>
        </p:nvGraphicFramePr>
        <p:xfrm>
          <a:off x="395288" y="3200400"/>
          <a:ext cx="662781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4" name="Equation" r:id="rId3" imgW="2819160" imgH="431640" progId="Equation.3">
                  <p:embed/>
                </p:oleObj>
              </mc:Choice>
              <mc:Fallback>
                <p:oleObj name="Equation" r:id="rId3" imgW="2819160" imgH="431640" progId="Equation.3">
                  <p:embed/>
                  <p:pic>
                    <p:nvPicPr>
                      <p:cNvPr id="1863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200400"/>
                        <a:ext cx="6627812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1" name="Object 3"/>
          <p:cNvGraphicFramePr>
            <a:graphicFrameLocks noChangeAspect="1"/>
          </p:cNvGraphicFramePr>
          <p:nvPr/>
        </p:nvGraphicFramePr>
        <p:xfrm>
          <a:off x="1768475" y="3902075"/>
          <a:ext cx="6299200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5" name="公式" r:id="rId5" imgW="2679480" imgH="520560" progId="Equation.3">
                  <p:embed/>
                </p:oleObj>
              </mc:Choice>
              <mc:Fallback>
                <p:oleObj name="公式" r:id="rId5" imgW="2679480" imgH="520560" progId="Equation.3">
                  <p:embed/>
                  <p:pic>
                    <p:nvPicPr>
                      <p:cNvPr id="1863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3902075"/>
                        <a:ext cx="6299200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2" name="Object 4"/>
          <p:cNvGraphicFramePr>
            <a:graphicFrameLocks noChangeAspect="1"/>
          </p:cNvGraphicFramePr>
          <p:nvPr/>
        </p:nvGraphicFramePr>
        <p:xfrm>
          <a:off x="1776413" y="5084763"/>
          <a:ext cx="5548312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6" name="公式" r:id="rId7" imgW="2298600" imgH="520560" progId="Equation.3">
                  <p:embed/>
                </p:oleObj>
              </mc:Choice>
              <mc:Fallback>
                <p:oleObj name="公式" r:id="rId7" imgW="2298600" imgH="520560" progId="Equation.3">
                  <p:embed/>
                  <p:pic>
                    <p:nvPicPr>
                      <p:cNvPr id="1863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5084763"/>
                        <a:ext cx="5548312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3" name="Object 5"/>
          <p:cNvGraphicFramePr>
            <a:graphicFrameLocks noChangeAspect="1"/>
          </p:cNvGraphicFramePr>
          <p:nvPr/>
        </p:nvGraphicFramePr>
        <p:xfrm>
          <a:off x="7191375" y="5726113"/>
          <a:ext cx="8382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7" name="公式" r:id="rId9" imgW="241200" imgH="177480" progId="Equation.3">
                  <p:embed/>
                </p:oleObj>
              </mc:Choice>
              <mc:Fallback>
                <p:oleObj name="公式" r:id="rId9" imgW="241200" imgH="177480" progId="Equation.3">
                  <p:embed/>
                  <p:pic>
                    <p:nvPicPr>
                      <p:cNvPr id="1863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75" y="5726113"/>
                        <a:ext cx="8382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4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8" name="Equation" r:id="rId11" imgW="114120" imgH="215640" progId="Equation.3">
                  <p:embed/>
                </p:oleObj>
              </mc:Choice>
              <mc:Fallback>
                <p:oleObj name="Equation" r:id="rId11" imgW="114120" imgH="215640" progId="Equation.3">
                  <p:embed/>
                  <p:pic>
                    <p:nvPicPr>
                      <p:cNvPr id="1863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5" name="Rectangle 7"/>
          <p:cNvSpPr>
            <a:spLocks noChangeArrowheads="1"/>
          </p:cNvSpPr>
          <p:nvPr/>
        </p:nvSpPr>
        <p:spPr bwMode="auto">
          <a:xfrm>
            <a:off x="276225" y="2732088"/>
            <a:ext cx="63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解  </a:t>
            </a:r>
          </a:p>
        </p:txBody>
      </p:sp>
      <p:grpSp>
        <p:nvGrpSpPr>
          <p:cNvPr id="186379" name="Group 11"/>
          <p:cNvGrpSpPr>
            <a:grpSpLocks/>
          </p:cNvGrpSpPr>
          <p:nvPr/>
        </p:nvGrpSpPr>
        <p:grpSpPr bwMode="auto">
          <a:xfrm>
            <a:off x="247650" y="0"/>
            <a:ext cx="8226425" cy="3333750"/>
            <a:chOff x="156" y="0"/>
            <a:chExt cx="5182" cy="2100"/>
          </a:xfrm>
        </p:grpSpPr>
        <p:sp>
          <p:nvSpPr>
            <p:cNvPr id="186380" name="Text Box 12"/>
            <p:cNvSpPr txBox="1">
              <a:spLocks noChangeArrowheads="1"/>
            </p:cNvSpPr>
            <p:nvPr/>
          </p:nvSpPr>
          <p:spPr bwMode="auto">
            <a:xfrm>
              <a:off x="1854" y="1602"/>
              <a:ext cx="3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 i="1">
                  <a:solidFill>
                    <a:srgbClr val="FF00FF"/>
                  </a:solidFill>
                </a:rPr>
                <a:t>N</a:t>
              </a:r>
              <a:endParaRPr lang="en-US" altLang="zh-CN" b="1">
                <a:solidFill>
                  <a:srgbClr val="FF00FF"/>
                </a:solidFill>
              </a:endParaRPr>
            </a:p>
          </p:txBody>
        </p:sp>
        <p:grpSp>
          <p:nvGrpSpPr>
            <p:cNvPr id="186381" name="Group 13"/>
            <p:cNvGrpSpPr>
              <a:grpSpLocks/>
            </p:cNvGrpSpPr>
            <p:nvPr/>
          </p:nvGrpSpPr>
          <p:grpSpPr bwMode="auto">
            <a:xfrm>
              <a:off x="3669" y="1591"/>
              <a:ext cx="384" cy="404"/>
              <a:chOff x="3744" y="3436"/>
              <a:chExt cx="384" cy="404"/>
            </a:xfrm>
          </p:grpSpPr>
          <p:sp>
            <p:nvSpPr>
              <p:cNvPr id="186382" name="Text Box 14"/>
              <p:cNvSpPr txBox="1">
                <a:spLocks noChangeArrowheads="1"/>
              </p:cNvSpPr>
              <p:nvPr/>
            </p:nvSpPr>
            <p:spPr bwMode="auto">
              <a:xfrm>
                <a:off x="3744" y="3436"/>
                <a:ext cx="38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 b="1" i="1">
                    <a:solidFill>
                      <a:srgbClr val="FF00FF"/>
                    </a:solidFill>
                  </a:rPr>
                  <a:t>N</a:t>
                </a:r>
                <a:endParaRPr lang="en-US" altLang="zh-CN" b="1">
                  <a:solidFill>
                    <a:srgbClr val="FF00FF"/>
                  </a:solidFill>
                </a:endParaRPr>
              </a:p>
            </p:txBody>
          </p:sp>
          <p:grpSp>
            <p:nvGrpSpPr>
              <p:cNvPr id="186383" name="Group 15"/>
              <p:cNvGrpSpPr>
                <a:grpSpLocks/>
              </p:cNvGrpSpPr>
              <p:nvPr/>
            </p:nvGrpSpPr>
            <p:grpSpPr bwMode="auto">
              <a:xfrm>
                <a:off x="3840" y="3436"/>
                <a:ext cx="192" cy="96"/>
                <a:chOff x="3648" y="3408"/>
                <a:chExt cx="192" cy="96"/>
              </a:xfrm>
            </p:grpSpPr>
            <p:sp>
              <p:nvSpPr>
                <p:cNvPr id="186384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3648" y="3408"/>
                  <a:ext cx="96" cy="96"/>
                </a:xfrm>
                <a:prstGeom prst="line">
                  <a:avLst/>
                </a:prstGeom>
                <a:noFill/>
                <a:ln w="41275">
                  <a:solidFill>
                    <a:srgbClr val="FF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6385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3408"/>
                  <a:ext cx="96" cy="96"/>
                </a:xfrm>
                <a:prstGeom prst="line">
                  <a:avLst/>
                </a:prstGeom>
                <a:noFill/>
                <a:ln w="41275">
                  <a:solidFill>
                    <a:srgbClr val="FF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86386" name="Text Box 18"/>
            <p:cNvSpPr txBox="1">
              <a:spLocks noChangeArrowheads="1"/>
            </p:cNvSpPr>
            <p:nvPr/>
          </p:nvSpPr>
          <p:spPr bwMode="auto">
            <a:xfrm>
              <a:off x="156" y="188"/>
              <a:ext cx="4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zh-CN" altLang="en-US" b="1">
                  <a:solidFill>
                    <a:srgbClr val="0000FF"/>
                  </a:solidFill>
                </a:rPr>
                <a:t>例  </a:t>
              </a:r>
            </a:p>
          </p:txBody>
        </p:sp>
        <p:grpSp>
          <p:nvGrpSpPr>
            <p:cNvPr id="186387" name="Group 19"/>
            <p:cNvGrpSpPr>
              <a:grpSpLocks/>
            </p:cNvGrpSpPr>
            <p:nvPr/>
          </p:nvGrpSpPr>
          <p:grpSpPr bwMode="auto">
            <a:xfrm>
              <a:off x="4312" y="456"/>
              <a:ext cx="1026" cy="539"/>
              <a:chOff x="4311" y="456"/>
              <a:chExt cx="1107" cy="635"/>
            </a:xfrm>
          </p:grpSpPr>
          <p:graphicFrame>
            <p:nvGraphicFramePr>
              <p:cNvPr id="186388" name="Object 20"/>
              <p:cNvGraphicFramePr>
                <a:graphicFrameLocks noChangeAspect="1"/>
              </p:cNvGraphicFramePr>
              <p:nvPr/>
            </p:nvGraphicFramePr>
            <p:xfrm>
              <a:off x="4534" y="456"/>
              <a:ext cx="884" cy="6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459" name="Equation" r:id="rId13" imgW="596880" imgH="431640" progId="Equation.3">
                      <p:embed/>
                    </p:oleObj>
                  </mc:Choice>
                  <mc:Fallback>
                    <p:oleObj name="Equation" r:id="rId13" imgW="596880" imgH="431640" progId="Equation.3">
                      <p:embed/>
                      <p:pic>
                        <p:nvPicPr>
                          <p:cNvPr id="186388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34" y="456"/>
                            <a:ext cx="884" cy="6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6389" name="Rectangle 21"/>
              <p:cNvSpPr>
                <a:spLocks noChangeArrowheads="1"/>
              </p:cNvSpPr>
              <p:nvPr/>
            </p:nvSpPr>
            <p:spPr bwMode="auto">
              <a:xfrm>
                <a:off x="4311" y="636"/>
                <a:ext cx="331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None/>
                </a:pPr>
                <a:r>
                  <a:rPr lang="zh-CN" altLang="en-US" b="1"/>
                  <a:t>求</a:t>
                </a:r>
              </a:p>
            </p:txBody>
          </p:sp>
        </p:grpSp>
        <p:grpSp>
          <p:nvGrpSpPr>
            <p:cNvPr id="186390" name="Group 22"/>
            <p:cNvGrpSpPr>
              <a:grpSpLocks/>
            </p:cNvGrpSpPr>
            <p:nvPr/>
          </p:nvGrpSpPr>
          <p:grpSpPr bwMode="auto">
            <a:xfrm>
              <a:off x="693" y="0"/>
              <a:ext cx="1680" cy="2100"/>
              <a:chOff x="528" y="2028"/>
              <a:chExt cx="1680" cy="2100"/>
            </a:xfrm>
          </p:grpSpPr>
          <p:sp>
            <p:nvSpPr>
              <p:cNvPr id="186391" name="Freeform 23"/>
              <p:cNvSpPr>
                <a:spLocks/>
              </p:cNvSpPr>
              <p:nvPr/>
            </p:nvSpPr>
            <p:spPr bwMode="auto">
              <a:xfrm>
                <a:off x="1332" y="2322"/>
                <a:ext cx="1" cy="1128"/>
              </a:xfrm>
              <a:custGeom>
                <a:avLst/>
                <a:gdLst>
                  <a:gd name="T0" fmla="*/ 0 w 1"/>
                  <a:gd name="T1" fmla="*/ 0 h 1128"/>
                  <a:gd name="T2" fmla="*/ 0 w 1"/>
                  <a:gd name="T3" fmla="*/ 1128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128">
                    <a:moveTo>
                      <a:pt x="0" y="0"/>
                    </a:moveTo>
                    <a:lnTo>
                      <a:pt x="0" y="1128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86392" name="Group 24"/>
              <p:cNvGrpSpPr>
                <a:grpSpLocks/>
              </p:cNvGrpSpPr>
              <p:nvPr/>
            </p:nvGrpSpPr>
            <p:grpSpPr bwMode="auto">
              <a:xfrm>
                <a:off x="1968" y="2748"/>
                <a:ext cx="240" cy="288"/>
                <a:chOff x="1824" y="1152"/>
                <a:chExt cx="240" cy="288"/>
              </a:xfrm>
            </p:grpSpPr>
            <p:sp>
              <p:nvSpPr>
                <p:cNvPr id="186393" name="Oval 25"/>
                <p:cNvSpPr>
                  <a:spLocks noChangeArrowheads="1"/>
                </p:cNvSpPr>
                <p:nvPr/>
              </p:nvSpPr>
              <p:spPr bwMode="auto">
                <a:xfrm>
                  <a:off x="1824" y="1200"/>
                  <a:ext cx="204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639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824" y="1152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/>
                    <a:t>4</a:t>
                  </a:r>
                </a:p>
              </p:txBody>
            </p:sp>
          </p:grpSp>
          <p:sp>
            <p:nvSpPr>
              <p:cNvPr id="186395" name="Text Box 27"/>
              <p:cNvSpPr txBox="1">
                <a:spLocks noChangeArrowheads="1"/>
              </p:cNvSpPr>
              <p:nvPr/>
            </p:nvSpPr>
            <p:spPr bwMode="auto">
              <a:xfrm>
                <a:off x="1344" y="274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6</a:t>
                </a:r>
              </a:p>
            </p:txBody>
          </p:sp>
          <p:sp>
            <p:nvSpPr>
              <p:cNvPr id="186396" name="Text Box 28"/>
              <p:cNvSpPr txBox="1">
                <a:spLocks noChangeArrowheads="1"/>
              </p:cNvSpPr>
              <p:nvPr/>
            </p:nvSpPr>
            <p:spPr bwMode="auto">
              <a:xfrm>
                <a:off x="1632" y="241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5</a:t>
                </a:r>
              </a:p>
            </p:txBody>
          </p:sp>
          <p:sp>
            <p:nvSpPr>
              <p:cNvPr id="186397" name="Text Box 29"/>
              <p:cNvSpPr txBox="1">
                <a:spLocks noChangeArrowheads="1"/>
              </p:cNvSpPr>
              <p:nvPr/>
            </p:nvSpPr>
            <p:spPr bwMode="auto">
              <a:xfrm>
                <a:off x="1374" y="3801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/>
                  <a:t>1</a:t>
                </a:r>
              </a:p>
            </p:txBody>
          </p:sp>
          <p:sp>
            <p:nvSpPr>
              <p:cNvPr id="186398" name="Text Box 30"/>
              <p:cNvSpPr txBox="1">
                <a:spLocks noChangeArrowheads="1"/>
              </p:cNvSpPr>
              <p:nvPr/>
            </p:nvSpPr>
            <p:spPr bwMode="auto">
              <a:xfrm>
                <a:off x="816" y="308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2</a:t>
                </a:r>
              </a:p>
            </p:txBody>
          </p:sp>
          <p:sp>
            <p:nvSpPr>
              <p:cNvPr id="186399" name="Text Box 31"/>
              <p:cNvSpPr txBox="1">
                <a:spLocks noChangeArrowheads="1"/>
              </p:cNvSpPr>
              <p:nvPr/>
            </p:nvSpPr>
            <p:spPr bwMode="auto">
              <a:xfrm>
                <a:off x="1632" y="308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3</a:t>
                </a:r>
              </a:p>
            </p:txBody>
          </p:sp>
          <p:sp>
            <p:nvSpPr>
              <p:cNvPr id="186400" name="Text Box 32"/>
              <p:cNvSpPr txBox="1">
                <a:spLocks noChangeArrowheads="1"/>
              </p:cNvSpPr>
              <p:nvPr/>
            </p:nvSpPr>
            <p:spPr bwMode="auto">
              <a:xfrm>
                <a:off x="816" y="241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4</a:t>
                </a:r>
              </a:p>
            </p:txBody>
          </p:sp>
          <p:sp>
            <p:nvSpPr>
              <p:cNvPr id="186401" name="Freeform 33"/>
              <p:cNvSpPr>
                <a:spLocks/>
              </p:cNvSpPr>
              <p:nvPr/>
            </p:nvSpPr>
            <p:spPr bwMode="auto">
              <a:xfrm>
                <a:off x="1332" y="2658"/>
                <a:ext cx="1" cy="240"/>
              </a:xfrm>
              <a:custGeom>
                <a:avLst/>
                <a:gdLst>
                  <a:gd name="T0" fmla="*/ 0 w 1"/>
                  <a:gd name="T1" fmla="*/ 0 h 240"/>
                  <a:gd name="T2" fmla="*/ 0 w 1"/>
                  <a:gd name="T3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40">
                    <a:moveTo>
                      <a:pt x="0" y="0"/>
                    </a:moveTo>
                    <a:lnTo>
                      <a:pt x="0" y="24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402" name="Freeform 34"/>
              <p:cNvSpPr>
                <a:spLocks/>
              </p:cNvSpPr>
              <p:nvPr/>
            </p:nvSpPr>
            <p:spPr bwMode="auto">
              <a:xfrm>
                <a:off x="1266" y="3864"/>
                <a:ext cx="84" cy="1"/>
              </a:xfrm>
              <a:custGeom>
                <a:avLst/>
                <a:gdLst>
                  <a:gd name="T0" fmla="*/ 84 w 84"/>
                  <a:gd name="T1" fmla="*/ 0 h 1"/>
                  <a:gd name="T2" fmla="*/ 0 w 84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4" h="1">
                    <a:moveTo>
                      <a:pt x="84" y="0"/>
                    </a:move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86403" name="Group 35"/>
              <p:cNvGrpSpPr>
                <a:grpSpLocks/>
              </p:cNvGrpSpPr>
              <p:nvPr/>
            </p:nvGrpSpPr>
            <p:grpSpPr bwMode="auto">
              <a:xfrm>
                <a:off x="768" y="2316"/>
                <a:ext cx="1134" cy="1134"/>
                <a:chOff x="1938" y="1488"/>
                <a:chExt cx="1134" cy="1134"/>
              </a:xfrm>
            </p:grpSpPr>
            <p:sp>
              <p:nvSpPr>
                <p:cNvPr id="186404" name="AutoShape 36"/>
                <p:cNvSpPr>
                  <a:spLocks noChangeArrowheads="1"/>
                </p:cNvSpPr>
                <p:nvPr/>
              </p:nvSpPr>
              <p:spPr bwMode="auto">
                <a:xfrm>
                  <a:off x="1938" y="1488"/>
                  <a:ext cx="1134" cy="1134"/>
                </a:xfrm>
                <a:prstGeom prst="diamond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6405" name="Freeform 37"/>
                <p:cNvSpPr>
                  <a:spLocks/>
                </p:cNvSpPr>
                <p:nvPr/>
              </p:nvSpPr>
              <p:spPr bwMode="auto">
                <a:xfrm>
                  <a:off x="2133" y="1737"/>
                  <a:ext cx="129" cy="126"/>
                </a:xfrm>
                <a:custGeom>
                  <a:avLst/>
                  <a:gdLst>
                    <a:gd name="T0" fmla="*/ 0 w 129"/>
                    <a:gd name="T1" fmla="*/ 126 h 126"/>
                    <a:gd name="T2" fmla="*/ 129 w 129"/>
                    <a:gd name="T3" fmla="*/ 0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29" h="126">
                      <a:moveTo>
                        <a:pt x="0" y="126"/>
                      </a:moveTo>
                      <a:lnTo>
                        <a:pt x="129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6406" name="Freeform 38"/>
                <p:cNvSpPr>
                  <a:spLocks/>
                </p:cNvSpPr>
                <p:nvPr/>
              </p:nvSpPr>
              <p:spPr bwMode="auto">
                <a:xfrm>
                  <a:off x="2768" y="2286"/>
                  <a:ext cx="79" cy="75"/>
                </a:xfrm>
                <a:custGeom>
                  <a:avLst/>
                  <a:gdLst>
                    <a:gd name="T0" fmla="*/ 0 w 79"/>
                    <a:gd name="T1" fmla="*/ 75 h 75"/>
                    <a:gd name="T2" fmla="*/ 79 w 79"/>
                    <a:gd name="T3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79" h="75">
                      <a:moveTo>
                        <a:pt x="0" y="75"/>
                      </a:moveTo>
                      <a:lnTo>
                        <a:pt x="79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6407" name="Freeform 39"/>
                <p:cNvSpPr>
                  <a:spLocks/>
                </p:cNvSpPr>
                <p:nvPr/>
              </p:nvSpPr>
              <p:spPr bwMode="auto">
                <a:xfrm>
                  <a:off x="2774" y="1758"/>
                  <a:ext cx="138" cy="137"/>
                </a:xfrm>
                <a:custGeom>
                  <a:avLst/>
                  <a:gdLst>
                    <a:gd name="T0" fmla="*/ 0 w 138"/>
                    <a:gd name="T1" fmla="*/ 0 h 137"/>
                    <a:gd name="T2" fmla="*/ 138 w 138"/>
                    <a:gd name="T3" fmla="*/ 13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38" h="137">
                      <a:moveTo>
                        <a:pt x="0" y="0"/>
                      </a:moveTo>
                      <a:lnTo>
                        <a:pt x="138" y="137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6408" name="Freeform 40"/>
                <p:cNvSpPr>
                  <a:spLocks/>
                </p:cNvSpPr>
                <p:nvPr/>
              </p:nvSpPr>
              <p:spPr bwMode="auto">
                <a:xfrm>
                  <a:off x="2148" y="2265"/>
                  <a:ext cx="116" cy="119"/>
                </a:xfrm>
                <a:custGeom>
                  <a:avLst/>
                  <a:gdLst>
                    <a:gd name="T0" fmla="*/ 0 w 116"/>
                    <a:gd name="T1" fmla="*/ 0 h 119"/>
                    <a:gd name="T2" fmla="*/ 116 w 116"/>
                    <a:gd name="T3" fmla="*/ 119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16" h="119">
                      <a:moveTo>
                        <a:pt x="0" y="0"/>
                      </a:moveTo>
                      <a:lnTo>
                        <a:pt x="116" y="119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6409" name="Group 41"/>
              <p:cNvGrpSpPr>
                <a:grpSpLocks/>
              </p:cNvGrpSpPr>
              <p:nvPr/>
            </p:nvGrpSpPr>
            <p:grpSpPr bwMode="auto">
              <a:xfrm>
                <a:off x="1248" y="2028"/>
                <a:ext cx="240" cy="288"/>
                <a:chOff x="1824" y="1152"/>
                <a:chExt cx="240" cy="288"/>
              </a:xfrm>
            </p:grpSpPr>
            <p:sp>
              <p:nvSpPr>
                <p:cNvPr id="186410" name="Oval 42"/>
                <p:cNvSpPr>
                  <a:spLocks noChangeArrowheads="1"/>
                </p:cNvSpPr>
                <p:nvPr/>
              </p:nvSpPr>
              <p:spPr bwMode="auto">
                <a:xfrm>
                  <a:off x="1824" y="1200"/>
                  <a:ext cx="204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641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824" y="1152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/>
                    <a:t>2</a:t>
                  </a:r>
                </a:p>
              </p:txBody>
            </p:sp>
          </p:grpSp>
          <p:grpSp>
            <p:nvGrpSpPr>
              <p:cNvPr id="186412" name="Group 44"/>
              <p:cNvGrpSpPr>
                <a:grpSpLocks/>
              </p:cNvGrpSpPr>
              <p:nvPr/>
            </p:nvGrpSpPr>
            <p:grpSpPr bwMode="auto">
              <a:xfrm>
                <a:off x="1248" y="3420"/>
                <a:ext cx="240" cy="288"/>
                <a:chOff x="1824" y="1152"/>
                <a:chExt cx="240" cy="288"/>
              </a:xfrm>
            </p:grpSpPr>
            <p:sp>
              <p:nvSpPr>
                <p:cNvPr id="186413" name="Oval 45"/>
                <p:cNvSpPr>
                  <a:spLocks noChangeArrowheads="1"/>
                </p:cNvSpPr>
                <p:nvPr/>
              </p:nvSpPr>
              <p:spPr bwMode="auto">
                <a:xfrm>
                  <a:off x="1824" y="1200"/>
                  <a:ext cx="204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6414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824" y="1152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/>
                    <a:t>3</a:t>
                  </a:r>
                </a:p>
              </p:txBody>
            </p:sp>
          </p:grpSp>
          <p:grpSp>
            <p:nvGrpSpPr>
              <p:cNvPr id="186415" name="Group 47"/>
              <p:cNvGrpSpPr>
                <a:grpSpLocks/>
              </p:cNvGrpSpPr>
              <p:nvPr/>
            </p:nvGrpSpPr>
            <p:grpSpPr bwMode="auto">
              <a:xfrm>
                <a:off x="528" y="2748"/>
                <a:ext cx="240" cy="288"/>
                <a:chOff x="1824" y="1152"/>
                <a:chExt cx="240" cy="288"/>
              </a:xfrm>
            </p:grpSpPr>
            <p:sp>
              <p:nvSpPr>
                <p:cNvPr id="186416" name="Oval 48"/>
                <p:cNvSpPr>
                  <a:spLocks noChangeArrowheads="1"/>
                </p:cNvSpPr>
                <p:nvPr/>
              </p:nvSpPr>
              <p:spPr bwMode="auto">
                <a:xfrm>
                  <a:off x="1824" y="1200"/>
                  <a:ext cx="204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6417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824" y="1152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/>
                    <a:t>1</a:t>
                  </a:r>
                </a:p>
              </p:txBody>
            </p:sp>
          </p:grpSp>
          <p:sp>
            <p:nvSpPr>
              <p:cNvPr id="186418" name="Freeform 50"/>
              <p:cNvSpPr>
                <a:spLocks/>
              </p:cNvSpPr>
              <p:nvPr/>
            </p:nvSpPr>
            <p:spPr bwMode="auto">
              <a:xfrm>
                <a:off x="754" y="2880"/>
                <a:ext cx="1186" cy="987"/>
              </a:xfrm>
              <a:custGeom>
                <a:avLst/>
                <a:gdLst>
                  <a:gd name="T0" fmla="*/ 14 w 1186"/>
                  <a:gd name="T1" fmla="*/ 12 h 987"/>
                  <a:gd name="T2" fmla="*/ 98 w 1186"/>
                  <a:gd name="T3" fmla="*/ 744 h 987"/>
                  <a:gd name="T4" fmla="*/ 602 w 1186"/>
                  <a:gd name="T5" fmla="*/ 984 h 987"/>
                  <a:gd name="T6" fmla="*/ 1094 w 1186"/>
                  <a:gd name="T7" fmla="*/ 726 h 987"/>
                  <a:gd name="T8" fmla="*/ 1154 w 1186"/>
                  <a:gd name="T9" fmla="*/ 0 h 9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6" h="987">
                    <a:moveTo>
                      <a:pt x="14" y="12"/>
                    </a:moveTo>
                    <a:cubicBezTo>
                      <a:pt x="28" y="134"/>
                      <a:pt x="0" y="582"/>
                      <a:pt x="98" y="744"/>
                    </a:cubicBezTo>
                    <a:cubicBezTo>
                      <a:pt x="196" y="906"/>
                      <a:pt x="436" y="987"/>
                      <a:pt x="602" y="984"/>
                    </a:cubicBezTo>
                    <a:cubicBezTo>
                      <a:pt x="768" y="981"/>
                      <a:pt x="1002" y="890"/>
                      <a:pt x="1094" y="726"/>
                    </a:cubicBezTo>
                    <a:cubicBezTo>
                      <a:pt x="1186" y="562"/>
                      <a:pt x="1142" y="151"/>
                      <a:pt x="1154" y="0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6419" name="Group 51"/>
            <p:cNvGrpSpPr>
              <a:grpSpLocks/>
            </p:cNvGrpSpPr>
            <p:nvPr/>
          </p:nvGrpSpPr>
          <p:grpSpPr bwMode="auto">
            <a:xfrm>
              <a:off x="2439" y="0"/>
              <a:ext cx="1680" cy="2100"/>
              <a:chOff x="528" y="2028"/>
              <a:chExt cx="1680" cy="2100"/>
            </a:xfrm>
          </p:grpSpPr>
          <p:sp>
            <p:nvSpPr>
              <p:cNvPr id="186420" name="Freeform 52"/>
              <p:cNvSpPr>
                <a:spLocks/>
              </p:cNvSpPr>
              <p:nvPr/>
            </p:nvSpPr>
            <p:spPr bwMode="auto">
              <a:xfrm>
                <a:off x="1332" y="2322"/>
                <a:ext cx="1" cy="1128"/>
              </a:xfrm>
              <a:custGeom>
                <a:avLst/>
                <a:gdLst>
                  <a:gd name="T0" fmla="*/ 0 w 1"/>
                  <a:gd name="T1" fmla="*/ 0 h 1128"/>
                  <a:gd name="T2" fmla="*/ 0 w 1"/>
                  <a:gd name="T3" fmla="*/ 1128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128">
                    <a:moveTo>
                      <a:pt x="0" y="0"/>
                    </a:moveTo>
                    <a:lnTo>
                      <a:pt x="0" y="1128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86421" name="Group 53"/>
              <p:cNvGrpSpPr>
                <a:grpSpLocks/>
              </p:cNvGrpSpPr>
              <p:nvPr/>
            </p:nvGrpSpPr>
            <p:grpSpPr bwMode="auto">
              <a:xfrm>
                <a:off x="1968" y="2748"/>
                <a:ext cx="240" cy="288"/>
                <a:chOff x="1824" y="1152"/>
                <a:chExt cx="240" cy="288"/>
              </a:xfrm>
            </p:grpSpPr>
            <p:sp>
              <p:nvSpPr>
                <p:cNvPr id="186422" name="Oval 54"/>
                <p:cNvSpPr>
                  <a:spLocks noChangeArrowheads="1"/>
                </p:cNvSpPr>
                <p:nvPr/>
              </p:nvSpPr>
              <p:spPr bwMode="auto">
                <a:xfrm>
                  <a:off x="1824" y="1200"/>
                  <a:ext cx="204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6423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824" y="1152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/>
                    <a:t>4</a:t>
                  </a:r>
                </a:p>
              </p:txBody>
            </p:sp>
          </p:grpSp>
          <p:sp>
            <p:nvSpPr>
              <p:cNvPr id="186424" name="Text Box 56"/>
              <p:cNvSpPr txBox="1">
                <a:spLocks noChangeArrowheads="1"/>
              </p:cNvSpPr>
              <p:nvPr/>
            </p:nvSpPr>
            <p:spPr bwMode="auto">
              <a:xfrm>
                <a:off x="1344" y="274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6</a:t>
                </a:r>
              </a:p>
            </p:txBody>
          </p:sp>
          <p:sp>
            <p:nvSpPr>
              <p:cNvPr id="186425" name="Text Box 57"/>
              <p:cNvSpPr txBox="1">
                <a:spLocks noChangeArrowheads="1"/>
              </p:cNvSpPr>
              <p:nvPr/>
            </p:nvSpPr>
            <p:spPr bwMode="auto">
              <a:xfrm>
                <a:off x="1632" y="241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5</a:t>
                </a:r>
              </a:p>
            </p:txBody>
          </p:sp>
          <p:sp>
            <p:nvSpPr>
              <p:cNvPr id="186426" name="Text Box 58"/>
              <p:cNvSpPr txBox="1">
                <a:spLocks noChangeArrowheads="1"/>
              </p:cNvSpPr>
              <p:nvPr/>
            </p:nvSpPr>
            <p:spPr bwMode="auto">
              <a:xfrm>
                <a:off x="1374" y="3801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/>
                  <a:t>1</a:t>
                </a:r>
              </a:p>
            </p:txBody>
          </p:sp>
          <p:sp>
            <p:nvSpPr>
              <p:cNvPr id="186427" name="Text Box 59"/>
              <p:cNvSpPr txBox="1">
                <a:spLocks noChangeArrowheads="1"/>
              </p:cNvSpPr>
              <p:nvPr/>
            </p:nvSpPr>
            <p:spPr bwMode="auto">
              <a:xfrm>
                <a:off x="816" y="308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2</a:t>
                </a:r>
              </a:p>
            </p:txBody>
          </p:sp>
          <p:sp>
            <p:nvSpPr>
              <p:cNvPr id="186428" name="Text Box 60"/>
              <p:cNvSpPr txBox="1">
                <a:spLocks noChangeArrowheads="1"/>
              </p:cNvSpPr>
              <p:nvPr/>
            </p:nvSpPr>
            <p:spPr bwMode="auto">
              <a:xfrm>
                <a:off x="1632" y="308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3</a:t>
                </a:r>
              </a:p>
            </p:txBody>
          </p:sp>
          <p:sp>
            <p:nvSpPr>
              <p:cNvPr id="186429" name="Text Box 61"/>
              <p:cNvSpPr txBox="1">
                <a:spLocks noChangeArrowheads="1"/>
              </p:cNvSpPr>
              <p:nvPr/>
            </p:nvSpPr>
            <p:spPr bwMode="auto">
              <a:xfrm>
                <a:off x="816" y="241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4</a:t>
                </a:r>
              </a:p>
            </p:txBody>
          </p:sp>
          <p:sp>
            <p:nvSpPr>
              <p:cNvPr id="186430" name="Freeform 62"/>
              <p:cNvSpPr>
                <a:spLocks/>
              </p:cNvSpPr>
              <p:nvPr/>
            </p:nvSpPr>
            <p:spPr bwMode="auto">
              <a:xfrm>
                <a:off x="1332" y="2658"/>
                <a:ext cx="1" cy="240"/>
              </a:xfrm>
              <a:custGeom>
                <a:avLst/>
                <a:gdLst>
                  <a:gd name="T0" fmla="*/ 0 w 1"/>
                  <a:gd name="T1" fmla="*/ 0 h 240"/>
                  <a:gd name="T2" fmla="*/ 0 w 1"/>
                  <a:gd name="T3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40">
                    <a:moveTo>
                      <a:pt x="0" y="0"/>
                    </a:moveTo>
                    <a:lnTo>
                      <a:pt x="0" y="24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431" name="Freeform 63"/>
              <p:cNvSpPr>
                <a:spLocks/>
              </p:cNvSpPr>
              <p:nvPr/>
            </p:nvSpPr>
            <p:spPr bwMode="auto">
              <a:xfrm>
                <a:off x="1266" y="3864"/>
                <a:ext cx="84" cy="1"/>
              </a:xfrm>
              <a:custGeom>
                <a:avLst/>
                <a:gdLst>
                  <a:gd name="T0" fmla="*/ 84 w 84"/>
                  <a:gd name="T1" fmla="*/ 0 h 1"/>
                  <a:gd name="T2" fmla="*/ 0 w 84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4" h="1">
                    <a:moveTo>
                      <a:pt x="84" y="0"/>
                    </a:move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86432" name="Group 64"/>
              <p:cNvGrpSpPr>
                <a:grpSpLocks/>
              </p:cNvGrpSpPr>
              <p:nvPr/>
            </p:nvGrpSpPr>
            <p:grpSpPr bwMode="auto">
              <a:xfrm>
                <a:off x="768" y="2316"/>
                <a:ext cx="1134" cy="1134"/>
                <a:chOff x="1938" y="1488"/>
                <a:chExt cx="1134" cy="1134"/>
              </a:xfrm>
            </p:grpSpPr>
            <p:sp>
              <p:nvSpPr>
                <p:cNvPr id="186433" name="AutoShape 65"/>
                <p:cNvSpPr>
                  <a:spLocks noChangeArrowheads="1"/>
                </p:cNvSpPr>
                <p:nvPr/>
              </p:nvSpPr>
              <p:spPr bwMode="auto">
                <a:xfrm>
                  <a:off x="1938" y="1488"/>
                  <a:ext cx="1134" cy="1134"/>
                </a:xfrm>
                <a:prstGeom prst="diamond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6434" name="Freeform 66"/>
                <p:cNvSpPr>
                  <a:spLocks/>
                </p:cNvSpPr>
                <p:nvPr/>
              </p:nvSpPr>
              <p:spPr bwMode="auto">
                <a:xfrm>
                  <a:off x="2133" y="1737"/>
                  <a:ext cx="129" cy="126"/>
                </a:xfrm>
                <a:custGeom>
                  <a:avLst/>
                  <a:gdLst>
                    <a:gd name="T0" fmla="*/ 0 w 129"/>
                    <a:gd name="T1" fmla="*/ 126 h 126"/>
                    <a:gd name="T2" fmla="*/ 129 w 129"/>
                    <a:gd name="T3" fmla="*/ 0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29" h="126">
                      <a:moveTo>
                        <a:pt x="0" y="126"/>
                      </a:moveTo>
                      <a:lnTo>
                        <a:pt x="129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6435" name="Freeform 67"/>
                <p:cNvSpPr>
                  <a:spLocks/>
                </p:cNvSpPr>
                <p:nvPr/>
              </p:nvSpPr>
              <p:spPr bwMode="auto">
                <a:xfrm>
                  <a:off x="2768" y="2286"/>
                  <a:ext cx="79" cy="75"/>
                </a:xfrm>
                <a:custGeom>
                  <a:avLst/>
                  <a:gdLst>
                    <a:gd name="T0" fmla="*/ 0 w 79"/>
                    <a:gd name="T1" fmla="*/ 75 h 75"/>
                    <a:gd name="T2" fmla="*/ 79 w 79"/>
                    <a:gd name="T3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79" h="75">
                      <a:moveTo>
                        <a:pt x="0" y="75"/>
                      </a:moveTo>
                      <a:lnTo>
                        <a:pt x="79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6436" name="Freeform 68"/>
                <p:cNvSpPr>
                  <a:spLocks/>
                </p:cNvSpPr>
                <p:nvPr/>
              </p:nvSpPr>
              <p:spPr bwMode="auto">
                <a:xfrm>
                  <a:off x="2774" y="1758"/>
                  <a:ext cx="138" cy="137"/>
                </a:xfrm>
                <a:custGeom>
                  <a:avLst/>
                  <a:gdLst>
                    <a:gd name="T0" fmla="*/ 0 w 138"/>
                    <a:gd name="T1" fmla="*/ 0 h 137"/>
                    <a:gd name="T2" fmla="*/ 138 w 138"/>
                    <a:gd name="T3" fmla="*/ 13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38" h="137">
                      <a:moveTo>
                        <a:pt x="0" y="0"/>
                      </a:moveTo>
                      <a:lnTo>
                        <a:pt x="138" y="137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6437" name="Freeform 69"/>
                <p:cNvSpPr>
                  <a:spLocks/>
                </p:cNvSpPr>
                <p:nvPr/>
              </p:nvSpPr>
              <p:spPr bwMode="auto">
                <a:xfrm>
                  <a:off x="2148" y="2265"/>
                  <a:ext cx="116" cy="119"/>
                </a:xfrm>
                <a:custGeom>
                  <a:avLst/>
                  <a:gdLst>
                    <a:gd name="T0" fmla="*/ 0 w 116"/>
                    <a:gd name="T1" fmla="*/ 0 h 119"/>
                    <a:gd name="T2" fmla="*/ 116 w 116"/>
                    <a:gd name="T3" fmla="*/ 119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16" h="119">
                      <a:moveTo>
                        <a:pt x="0" y="0"/>
                      </a:moveTo>
                      <a:lnTo>
                        <a:pt x="116" y="119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6438" name="Group 70"/>
              <p:cNvGrpSpPr>
                <a:grpSpLocks/>
              </p:cNvGrpSpPr>
              <p:nvPr/>
            </p:nvGrpSpPr>
            <p:grpSpPr bwMode="auto">
              <a:xfrm>
                <a:off x="1248" y="2028"/>
                <a:ext cx="240" cy="288"/>
                <a:chOff x="1824" y="1152"/>
                <a:chExt cx="240" cy="288"/>
              </a:xfrm>
            </p:grpSpPr>
            <p:sp>
              <p:nvSpPr>
                <p:cNvPr id="186439" name="Oval 71"/>
                <p:cNvSpPr>
                  <a:spLocks noChangeArrowheads="1"/>
                </p:cNvSpPr>
                <p:nvPr/>
              </p:nvSpPr>
              <p:spPr bwMode="auto">
                <a:xfrm>
                  <a:off x="1824" y="1200"/>
                  <a:ext cx="204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6440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1824" y="1152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/>
                    <a:t>2</a:t>
                  </a:r>
                </a:p>
              </p:txBody>
            </p:sp>
          </p:grpSp>
          <p:grpSp>
            <p:nvGrpSpPr>
              <p:cNvPr id="186441" name="Group 73"/>
              <p:cNvGrpSpPr>
                <a:grpSpLocks/>
              </p:cNvGrpSpPr>
              <p:nvPr/>
            </p:nvGrpSpPr>
            <p:grpSpPr bwMode="auto">
              <a:xfrm>
                <a:off x="1248" y="3420"/>
                <a:ext cx="240" cy="288"/>
                <a:chOff x="1824" y="1152"/>
                <a:chExt cx="240" cy="288"/>
              </a:xfrm>
            </p:grpSpPr>
            <p:sp>
              <p:nvSpPr>
                <p:cNvPr id="186442" name="Oval 74"/>
                <p:cNvSpPr>
                  <a:spLocks noChangeArrowheads="1"/>
                </p:cNvSpPr>
                <p:nvPr/>
              </p:nvSpPr>
              <p:spPr bwMode="auto">
                <a:xfrm>
                  <a:off x="1824" y="1200"/>
                  <a:ext cx="204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6443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1824" y="1152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/>
                    <a:t>3</a:t>
                  </a:r>
                </a:p>
              </p:txBody>
            </p:sp>
          </p:grpSp>
          <p:grpSp>
            <p:nvGrpSpPr>
              <p:cNvPr id="186444" name="Group 76"/>
              <p:cNvGrpSpPr>
                <a:grpSpLocks/>
              </p:cNvGrpSpPr>
              <p:nvPr/>
            </p:nvGrpSpPr>
            <p:grpSpPr bwMode="auto">
              <a:xfrm>
                <a:off x="528" y="2748"/>
                <a:ext cx="240" cy="288"/>
                <a:chOff x="1824" y="1152"/>
                <a:chExt cx="240" cy="288"/>
              </a:xfrm>
            </p:grpSpPr>
            <p:sp>
              <p:nvSpPr>
                <p:cNvPr id="186445" name="Oval 77"/>
                <p:cNvSpPr>
                  <a:spLocks noChangeArrowheads="1"/>
                </p:cNvSpPr>
                <p:nvPr/>
              </p:nvSpPr>
              <p:spPr bwMode="auto">
                <a:xfrm>
                  <a:off x="1824" y="1200"/>
                  <a:ext cx="204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6446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1824" y="1152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/>
                    <a:t>1</a:t>
                  </a:r>
                </a:p>
              </p:txBody>
            </p:sp>
          </p:grpSp>
          <p:sp>
            <p:nvSpPr>
              <p:cNvPr id="186447" name="Freeform 79"/>
              <p:cNvSpPr>
                <a:spLocks/>
              </p:cNvSpPr>
              <p:nvPr/>
            </p:nvSpPr>
            <p:spPr bwMode="auto">
              <a:xfrm>
                <a:off x="754" y="2880"/>
                <a:ext cx="1186" cy="987"/>
              </a:xfrm>
              <a:custGeom>
                <a:avLst/>
                <a:gdLst>
                  <a:gd name="T0" fmla="*/ 14 w 1186"/>
                  <a:gd name="T1" fmla="*/ 12 h 987"/>
                  <a:gd name="T2" fmla="*/ 98 w 1186"/>
                  <a:gd name="T3" fmla="*/ 744 h 987"/>
                  <a:gd name="T4" fmla="*/ 602 w 1186"/>
                  <a:gd name="T5" fmla="*/ 984 h 987"/>
                  <a:gd name="T6" fmla="*/ 1094 w 1186"/>
                  <a:gd name="T7" fmla="*/ 726 h 987"/>
                  <a:gd name="T8" fmla="*/ 1154 w 1186"/>
                  <a:gd name="T9" fmla="*/ 0 h 9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6" h="987">
                    <a:moveTo>
                      <a:pt x="14" y="12"/>
                    </a:moveTo>
                    <a:cubicBezTo>
                      <a:pt x="28" y="134"/>
                      <a:pt x="0" y="582"/>
                      <a:pt x="98" y="744"/>
                    </a:cubicBezTo>
                    <a:cubicBezTo>
                      <a:pt x="196" y="906"/>
                      <a:pt x="436" y="987"/>
                      <a:pt x="602" y="984"/>
                    </a:cubicBezTo>
                    <a:cubicBezTo>
                      <a:pt x="768" y="981"/>
                      <a:pt x="1002" y="890"/>
                      <a:pt x="1094" y="726"/>
                    </a:cubicBezTo>
                    <a:cubicBezTo>
                      <a:pt x="1186" y="562"/>
                      <a:pt x="1142" y="151"/>
                      <a:pt x="1154" y="0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93543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5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304800" y="414338"/>
            <a:ext cx="46272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3300"/>
                </a:solidFill>
              </a:rPr>
              <a:t>2.</a:t>
            </a:r>
            <a:r>
              <a:rPr lang="en-US" altLang="zh-CN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特勒根</a:t>
            </a:r>
            <a:r>
              <a:rPr lang="zh-CN" altLang="en-US" sz="2400" b="1" dirty="0" smtClean="0">
                <a:solidFill>
                  <a:srgbClr val="FF3300"/>
                </a:solidFill>
                <a:latin typeface="宋体" panose="02010600030101010101" pitchFamily="2" charset="-122"/>
              </a:rPr>
              <a:t>定理（似功率守恒）   </a:t>
            </a:r>
            <a:endParaRPr lang="zh-CN" altLang="en-US" sz="2400" b="1" dirty="0">
              <a:solidFill>
                <a:srgbClr val="FF3300"/>
              </a:solidFill>
              <a:ea typeface="楷体_GB2312" pitchFamily="49" charset="-122"/>
            </a:endParaRPr>
          </a:p>
        </p:txBody>
      </p:sp>
      <p:graphicFrame>
        <p:nvGraphicFramePr>
          <p:cNvPr id="187395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2798209"/>
              </p:ext>
            </p:extLst>
          </p:nvPr>
        </p:nvGraphicFramePr>
        <p:xfrm>
          <a:off x="392113" y="884238"/>
          <a:ext cx="8307387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9" name="Equation" r:id="rId3" imgW="3987720" imgH="1409400" progId="Equation.DSMT4">
                  <p:embed/>
                </p:oleObj>
              </mc:Choice>
              <mc:Fallback>
                <p:oleObj name="Equation" r:id="rId3" imgW="3987720" imgH="1409400" progId="Equation.DSMT4">
                  <p:embed/>
                  <p:pic>
                    <p:nvPicPr>
                      <p:cNvPr id="187395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884238"/>
                        <a:ext cx="8307387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579438" y="4403597"/>
            <a:ext cx="7604125" cy="1017844"/>
          </a:xfrm>
          <a:prstGeom prst="rect">
            <a:avLst/>
          </a:prstGeom>
          <a:solidFill>
            <a:srgbClr val="99FF99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sz="2400" b="1" dirty="0">
                <a:solidFill>
                  <a:srgbClr val="FF3300"/>
                </a:solidFill>
              </a:rPr>
              <a:t>注意</a:t>
            </a:r>
            <a:r>
              <a:rPr kumimoji="0" lang="zh-CN" altLang="en-US" sz="2400" b="1" dirty="0">
                <a:sym typeface="Wingdings" panose="05000000000000000000" pitchFamily="2" charset="2"/>
              </a:rPr>
              <a:t>（</a:t>
            </a:r>
            <a:r>
              <a:rPr kumimoji="0" lang="en-US" altLang="zh-CN" sz="2400" b="1" dirty="0">
                <a:ea typeface="楷体_GB2312" pitchFamily="49" charset="-122"/>
              </a:rPr>
              <a:t>1</a:t>
            </a:r>
            <a:r>
              <a:rPr kumimoji="0" lang="zh-CN" altLang="en-US" sz="2400" b="1" dirty="0">
                <a:ea typeface="楷体_GB2312" pitchFamily="49" charset="-122"/>
              </a:rPr>
              <a:t>）对应支路取相同的参考方向。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sz="2400" b="1" dirty="0" smtClean="0">
                <a:ea typeface="楷体_GB2312" pitchFamily="49" charset="-122"/>
              </a:rPr>
              <a:t>    （</a:t>
            </a:r>
            <a:r>
              <a:rPr kumimoji="0" lang="en-US" altLang="zh-CN" sz="2400" b="1" dirty="0" smtClean="0">
                <a:ea typeface="楷体_GB2312" pitchFamily="49" charset="-122"/>
              </a:rPr>
              <a:t>2</a:t>
            </a:r>
            <a:r>
              <a:rPr kumimoji="0" lang="zh-CN" altLang="en-US" sz="2400" b="1" dirty="0">
                <a:ea typeface="楷体_GB2312" pitchFamily="49" charset="-122"/>
              </a:rPr>
              <a:t>）各支路电压、电流均取关联的参考方向。</a:t>
            </a:r>
          </a:p>
        </p:txBody>
      </p:sp>
    </p:spTree>
    <p:extLst>
      <p:ext uri="{BB962C8B-B14F-4D97-AF65-F5344CB8AC3E}">
        <p14:creationId xmlns:p14="http://schemas.microsoft.com/office/powerpoint/2010/main" val="2934510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6669" y="399263"/>
            <a:ext cx="6155531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sz="2800" b="1" dirty="0" smtClean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齐次性</a:t>
            </a:r>
            <a:r>
              <a:rPr kumimoji="0" lang="zh-CN" altLang="en-US" sz="2800" b="1" dirty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原理（</a:t>
            </a:r>
            <a:r>
              <a:rPr kumimoji="0" lang="en-US" altLang="zh-CN" sz="2800" b="1" i="1" dirty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homogeneity </a:t>
            </a:r>
            <a:r>
              <a:rPr kumimoji="0" lang="en-US" altLang="zh-CN" sz="2800" b="1" i="1" dirty="0" smtClean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property</a:t>
            </a:r>
            <a:r>
              <a:rPr kumimoji="0" lang="en-US" altLang="zh-CN" sz="2800" b="1" dirty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595313" y="1111250"/>
            <a:ext cx="7923212" cy="101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sz="2400" b="1"/>
              <a:t>当电路中只有一个激励</a:t>
            </a:r>
            <a:r>
              <a:rPr kumimoji="0" lang="en-US" altLang="zh-CN" sz="2400" b="1"/>
              <a:t>(</a:t>
            </a:r>
            <a:r>
              <a:rPr kumimoji="0" lang="zh-CN" altLang="en-US" sz="2400" b="1"/>
              <a:t>独立源</a:t>
            </a:r>
            <a:r>
              <a:rPr kumimoji="0" lang="en-US" altLang="zh-CN" sz="2400" b="1"/>
              <a:t>)</a:t>
            </a:r>
            <a:r>
              <a:rPr kumimoji="0" lang="zh-CN" altLang="en-US" sz="2400" b="1"/>
              <a:t>时，则响应</a:t>
            </a:r>
            <a:r>
              <a:rPr kumimoji="0" lang="en-US" altLang="zh-CN" sz="2400" b="1"/>
              <a:t>(</a:t>
            </a:r>
            <a:r>
              <a:rPr kumimoji="0" lang="zh-CN" altLang="en-US" sz="2400" b="1"/>
              <a:t>电压或电流</a:t>
            </a:r>
            <a:r>
              <a:rPr kumimoji="0" lang="en-US" altLang="zh-CN" sz="2400" b="1"/>
              <a:t>)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sz="2400" b="1"/>
              <a:t>与激励成正比。</a:t>
            </a:r>
          </a:p>
        </p:txBody>
      </p:sp>
      <p:grpSp>
        <p:nvGrpSpPr>
          <p:cNvPr id="160772" name="Group 4"/>
          <p:cNvGrpSpPr>
            <a:grpSpLocks/>
          </p:cNvGrpSpPr>
          <p:nvPr/>
        </p:nvGrpSpPr>
        <p:grpSpPr bwMode="auto">
          <a:xfrm>
            <a:off x="1584325" y="2438400"/>
            <a:ext cx="2378075" cy="700088"/>
            <a:chOff x="1334" y="1632"/>
            <a:chExt cx="1498" cy="441"/>
          </a:xfrm>
        </p:grpSpPr>
        <p:sp>
          <p:nvSpPr>
            <p:cNvPr id="10280" name="Rectangle 5"/>
            <p:cNvSpPr>
              <a:spLocks noChangeArrowheads="1"/>
            </p:cNvSpPr>
            <p:nvPr/>
          </p:nvSpPr>
          <p:spPr bwMode="auto">
            <a:xfrm>
              <a:off x="1776" y="1767"/>
              <a:ext cx="528" cy="30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en-US" altLang="zh-CN" b="1" i="1">
                  <a:solidFill>
                    <a:srgbClr val="0000FF"/>
                  </a:solidFill>
                  <a:ea typeface="楷体_GB2312" pitchFamily="49" charset="-122"/>
                </a:rPr>
                <a:t>R</a:t>
              </a:r>
              <a:endParaRPr kumimoji="0" lang="en-US" altLang="zh-CN" b="1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0281" name="Line 6"/>
            <p:cNvSpPr>
              <a:spLocks noChangeShapeType="1"/>
            </p:cNvSpPr>
            <p:nvPr/>
          </p:nvSpPr>
          <p:spPr bwMode="auto">
            <a:xfrm>
              <a:off x="1344" y="1920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2" name="Line 7"/>
            <p:cNvSpPr>
              <a:spLocks noChangeShapeType="1"/>
            </p:cNvSpPr>
            <p:nvPr/>
          </p:nvSpPr>
          <p:spPr bwMode="auto">
            <a:xfrm>
              <a:off x="2304" y="192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3" name="Text Box 8"/>
            <p:cNvSpPr txBox="1">
              <a:spLocks noChangeArrowheads="1"/>
            </p:cNvSpPr>
            <p:nvPr/>
          </p:nvSpPr>
          <p:spPr bwMode="auto">
            <a:xfrm>
              <a:off x="1334" y="1632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en-US" altLang="zh-CN" b="1" i="1">
                  <a:solidFill>
                    <a:srgbClr val="0000FF"/>
                  </a:solidFill>
                  <a:ea typeface="楷体_GB2312" pitchFamily="49" charset="-122"/>
                </a:rPr>
                <a:t>u</a:t>
              </a:r>
              <a:r>
                <a:rPr kumimoji="0" lang="en-US" altLang="zh-CN" b="1" baseline="-25000">
                  <a:solidFill>
                    <a:srgbClr val="0000FF"/>
                  </a:solidFill>
                  <a:ea typeface="楷体_GB2312" pitchFamily="49" charset="-122"/>
                </a:rPr>
                <a:t>S</a:t>
              </a:r>
              <a:endParaRPr kumimoji="0" lang="en-US" altLang="zh-CN" b="1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0284" name="Text Box 9"/>
            <p:cNvSpPr txBox="1">
              <a:spLocks noChangeArrowheads="1"/>
            </p:cNvSpPr>
            <p:nvPr/>
          </p:nvSpPr>
          <p:spPr bwMode="auto">
            <a:xfrm>
              <a:off x="2448" y="1632"/>
              <a:ext cx="1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en-US" altLang="zh-CN" b="1" i="1">
                  <a:solidFill>
                    <a:srgbClr val="0000FF"/>
                  </a:solidFill>
                  <a:ea typeface="楷体_GB2312" pitchFamily="49" charset="-122"/>
                </a:rPr>
                <a:t>r</a:t>
              </a:r>
              <a:endParaRPr kumimoji="0" lang="en-US" altLang="zh-CN" b="1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60778" name="Group 10"/>
          <p:cNvGrpSpPr>
            <a:grpSpLocks/>
          </p:cNvGrpSpPr>
          <p:nvPr/>
        </p:nvGrpSpPr>
        <p:grpSpPr bwMode="auto">
          <a:xfrm>
            <a:off x="4860925" y="2438400"/>
            <a:ext cx="2454275" cy="700088"/>
            <a:chOff x="1286" y="1632"/>
            <a:chExt cx="1546" cy="441"/>
          </a:xfrm>
        </p:grpSpPr>
        <p:sp>
          <p:nvSpPr>
            <p:cNvPr id="10275" name="Rectangle 11"/>
            <p:cNvSpPr>
              <a:spLocks noChangeArrowheads="1"/>
            </p:cNvSpPr>
            <p:nvPr/>
          </p:nvSpPr>
          <p:spPr bwMode="auto">
            <a:xfrm>
              <a:off x="1776" y="1767"/>
              <a:ext cx="528" cy="30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en-US" altLang="zh-CN" b="1" i="1">
                  <a:solidFill>
                    <a:srgbClr val="0000FF"/>
                  </a:solidFill>
                  <a:ea typeface="楷体_GB2312" pitchFamily="49" charset="-122"/>
                </a:rPr>
                <a:t>R</a:t>
              </a:r>
              <a:endParaRPr kumimoji="0" lang="en-US" altLang="zh-CN" b="1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0276" name="Line 12"/>
            <p:cNvSpPr>
              <a:spLocks noChangeShapeType="1"/>
            </p:cNvSpPr>
            <p:nvPr/>
          </p:nvSpPr>
          <p:spPr bwMode="auto">
            <a:xfrm>
              <a:off x="1344" y="1920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7" name="Line 13"/>
            <p:cNvSpPr>
              <a:spLocks noChangeShapeType="1"/>
            </p:cNvSpPr>
            <p:nvPr/>
          </p:nvSpPr>
          <p:spPr bwMode="auto">
            <a:xfrm>
              <a:off x="2304" y="192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8" name="Text Box 14"/>
            <p:cNvSpPr txBox="1">
              <a:spLocks noChangeArrowheads="1"/>
            </p:cNvSpPr>
            <p:nvPr/>
          </p:nvSpPr>
          <p:spPr bwMode="auto">
            <a:xfrm>
              <a:off x="1286" y="1632"/>
              <a:ext cx="3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en-US" altLang="zh-CN" b="1" i="1">
                  <a:solidFill>
                    <a:srgbClr val="FF3300"/>
                  </a:solidFill>
                  <a:ea typeface="楷体_GB2312" pitchFamily="49" charset="-122"/>
                </a:rPr>
                <a:t>k</a:t>
              </a:r>
              <a:r>
                <a:rPr kumimoji="0" lang="en-US" altLang="zh-CN" b="1" i="1">
                  <a:solidFill>
                    <a:srgbClr val="0000FF"/>
                  </a:solidFill>
                  <a:ea typeface="楷体_GB2312" pitchFamily="49" charset="-122"/>
                </a:rPr>
                <a:t>u</a:t>
              </a:r>
              <a:r>
                <a:rPr kumimoji="0" lang="en-US" altLang="zh-CN" b="1" baseline="-25000">
                  <a:solidFill>
                    <a:srgbClr val="0000FF"/>
                  </a:solidFill>
                  <a:ea typeface="楷体_GB2312" pitchFamily="49" charset="-122"/>
                </a:rPr>
                <a:t>S</a:t>
              </a:r>
              <a:endParaRPr kumimoji="0" lang="en-US" altLang="zh-CN" b="1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0279" name="Text Box 15"/>
            <p:cNvSpPr txBox="1">
              <a:spLocks noChangeArrowheads="1"/>
            </p:cNvSpPr>
            <p:nvPr/>
          </p:nvSpPr>
          <p:spPr bwMode="auto">
            <a:xfrm>
              <a:off x="2400" y="1632"/>
              <a:ext cx="2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en-US" altLang="zh-CN" b="1" i="1">
                  <a:solidFill>
                    <a:srgbClr val="FF3300"/>
                  </a:solidFill>
                  <a:ea typeface="楷体_GB2312" pitchFamily="49" charset="-122"/>
                </a:rPr>
                <a:t>k</a:t>
              </a:r>
              <a:r>
                <a:rPr kumimoji="0" lang="en-US" altLang="zh-CN" b="1" i="1">
                  <a:solidFill>
                    <a:srgbClr val="0000FF"/>
                  </a:solidFill>
                  <a:ea typeface="楷体_GB2312" pitchFamily="49" charset="-122"/>
                </a:rPr>
                <a:t>r</a:t>
              </a:r>
              <a:endParaRPr kumimoji="0" lang="en-US" altLang="zh-CN" b="1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60784" name="Group 16"/>
          <p:cNvGrpSpPr>
            <a:grpSpLocks/>
          </p:cNvGrpSpPr>
          <p:nvPr/>
        </p:nvGrpSpPr>
        <p:grpSpPr bwMode="auto">
          <a:xfrm>
            <a:off x="571500" y="3652838"/>
            <a:ext cx="8350250" cy="2057400"/>
            <a:chOff x="360" y="2301"/>
            <a:chExt cx="5260" cy="1296"/>
          </a:xfrm>
        </p:grpSpPr>
        <p:sp>
          <p:nvSpPr>
            <p:cNvPr id="10247" name="Text Box 17"/>
            <p:cNvSpPr txBox="1">
              <a:spLocks noChangeArrowheads="1"/>
            </p:cNvSpPr>
            <p:nvPr/>
          </p:nvSpPr>
          <p:spPr bwMode="auto">
            <a:xfrm>
              <a:off x="3961" y="2635"/>
              <a:ext cx="1659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zh-CN" altLang="en-US" sz="2400" b="1"/>
                <a:t>已知：如图。</a:t>
              </a:r>
            </a:p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zh-CN" altLang="en-US" sz="2400" b="1"/>
                <a:t>求：电压 </a:t>
              </a:r>
              <a:r>
                <a:rPr kumimoji="0" lang="en-US" altLang="zh-CN" sz="2400" b="1" i="1"/>
                <a:t>U</a:t>
              </a:r>
              <a:r>
                <a:rPr kumimoji="0" lang="en-US" altLang="zh-CN" sz="2400" b="1" baseline="-25000"/>
                <a:t>L</a:t>
              </a:r>
              <a:r>
                <a:rPr kumimoji="0" lang="zh-CN" altLang="en-US" sz="2400" b="1"/>
                <a:t>。</a:t>
              </a:r>
              <a:r>
                <a:rPr kumimoji="0" lang="zh-CN" altLang="en-US" sz="2400" b="1" baseline="-25000"/>
                <a:t>   </a:t>
              </a:r>
            </a:p>
          </p:txBody>
        </p:sp>
        <p:grpSp>
          <p:nvGrpSpPr>
            <p:cNvPr id="10248" name="Group 18"/>
            <p:cNvGrpSpPr>
              <a:grpSpLocks/>
            </p:cNvGrpSpPr>
            <p:nvPr/>
          </p:nvGrpSpPr>
          <p:grpSpPr bwMode="auto">
            <a:xfrm>
              <a:off x="360" y="2301"/>
              <a:ext cx="3749" cy="1296"/>
              <a:chOff x="360" y="2301"/>
              <a:chExt cx="3749" cy="1296"/>
            </a:xfrm>
          </p:grpSpPr>
          <p:sp>
            <p:nvSpPr>
              <p:cNvPr id="10249" name="Text Box 19"/>
              <p:cNvSpPr txBox="1">
                <a:spLocks noChangeArrowheads="1"/>
              </p:cNvSpPr>
              <p:nvPr/>
            </p:nvSpPr>
            <p:spPr bwMode="auto">
              <a:xfrm>
                <a:off x="360" y="2348"/>
                <a:ext cx="344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None/>
                </a:pPr>
                <a:r>
                  <a:rPr kumimoji="0" lang="zh-CN" altLang="en-US" sz="2800" b="1">
                    <a:solidFill>
                      <a:srgbClr val="FF3300"/>
                    </a:solidFill>
                  </a:rPr>
                  <a:t>例</a:t>
                </a:r>
                <a:endParaRPr kumimoji="0" lang="en-US" altLang="zh-CN" sz="2800" b="1" i="1">
                  <a:solidFill>
                    <a:srgbClr val="FF3300"/>
                  </a:solidFill>
                </a:endParaRPr>
              </a:p>
            </p:txBody>
          </p:sp>
          <p:sp>
            <p:nvSpPr>
              <p:cNvPr id="10250" name="Rectangle 20"/>
              <p:cNvSpPr>
                <a:spLocks noChangeArrowheads="1"/>
              </p:cNvSpPr>
              <p:nvPr/>
            </p:nvSpPr>
            <p:spPr bwMode="auto">
              <a:xfrm>
                <a:off x="881" y="2637"/>
                <a:ext cx="2688" cy="960"/>
              </a:xfrm>
              <a:prstGeom prst="rect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251" name="Line 21"/>
              <p:cNvSpPr>
                <a:spLocks noChangeShapeType="1"/>
              </p:cNvSpPr>
              <p:nvPr/>
            </p:nvSpPr>
            <p:spPr bwMode="auto">
              <a:xfrm>
                <a:off x="2614" y="2627"/>
                <a:ext cx="0" cy="96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10252" name="Line 22"/>
              <p:cNvSpPr>
                <a:spLocks noChangeShapeType="1"/>
              </p:cNvSpPr>
              <p:nvPr/>
            </p:nvSpPr>
            <p:spPr bwMode="auto">
              <a:xfrm>
                <a:off x="1702" y="2627"/>
                <a:ext cx="0" cy="96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10253" name="Text Box 23"/>
              <p:cNvSpPr txBox="1">
                <a:spLocks noChangeArrowheads="1"/>
              </p:cNvSpPr>
              <p:nvPr/>
            </p:nvSpPr>
            <p:spPr bwMode="auto">
              <a:xfrm>
                <a:off x="1078" y="2301"/>
                <a:ext cx="3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None/>
                </a:pPr>
                <a:r>
                  <a:rPr kumimoji="0" lang="en-US" altLang="zh-CN" b="1" i="1"/>
                  <a:t>R</a:t>
                </a:r>
                <a:r>
                  <a:rPr kumimoji="0" lang="en-US" altLang="zh-CN" b="1" baseline="-25000"/>
                  <a:t>1</a:t>
                </a:r>
              </a:p>
            </p:txBody>
          </p:sp>
          <p:sp>
            <p:nvSpPr>
              <p:cNvPr id="10254" name="Text Box 24"/>
              <p:cNvSpPr txBox="1">
                <a:spLocks noChangeArrowheads="1"/>
              </p:cNvSpPr>
              <p:nvPr/>
            </p:nvSpPr>
            <p:spPr bwMode="auto">
              <a:xfrm>
                <a:off x="1942" y="2301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None/>
                </a:pPr>
                <a:r>
                  <a:rPr kumimoji="0" lang="en-US" altLang="zh-CN" b="1" i="1"/>
                  <a:t>R</a:t>
                </a:r>
                <a:r>
                  <a:rPr kumimoji="0" lang="en-US" altLang="zh-CN" b="1" baseline="-25000"/>
                  <a:t>3</a:t>
                </a:r>
              </a:p>
            </p:txBody>
          </p:sp>
          <p:sp>
            <p:nvSpPr>
              <p:cNvPr id="10255" name="Text Box 25"/>
              <p:cNvSpPr txBox="1">
                <a:spLocks noChangeArrowheads="1"/>
              </p:cNvSpPr>
              <p:nvPr/>
            </p:nvSpPr>
            <p:spPr bwMode="auto">
              <a:xfrm>
                <a:off x="2854" y="2311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None/>
                </a:pPr>
                <a:r>
                  <a:rPr kumimoji="0" lang="en-US" altLang="zh-CN" b="1" i="1"/>
                  <a:t>R</a:t>
                </a:r>
                <a:r>
                  <a:rPr kumimoji="0" lang="en-US" altLang="zh-CN" b="1" baseline="-25000"/>
                  <a:t>5</a:t>
                </a:r>
              </a:p>
            </p:txBody>
          </p:sp>
          <p:sp>
            <p:nvSpPr>
              <p:cNvPr id="10256" name="Text Box 26"/>
              <p:cNvSpPr txBox="1">
                <a:spLocks noChangeArrowheads="1"/>
              </p:cNvSpPr>
              <p:nvPr/>
            </p:nvSpPr>
            <p:spPr bwMode="auto">
              <a:xfrm>
                <a:off x="1318" y="2857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None/>
                </a:pPr>
                <a:r>
                  <a:rPr kumimoji="0" lang="en-US" altLang="zh-CN" b="1" i="1"/>
                  <a:t>R</a:t>
                </a:r>
                <a:r>
                  <a:rPr kumimoji="0" lang="en-US" altLang="zh-CN" b="1" baseline="-25000"/>
                  <a:t>2</a:t>
                </a:r>
                <a:endParaRPr kumimoji="0" lang="en-US" altLang="zh-CN" b="1"/>
              </a:p>
            </p:txBody>
          </p:sp>
          <p:sp>
            <p:nvSpPr>
              <p:cNvPr id="10257" name="Rectangle 27"/>
              <p:cNvSpPr>
                <a:spLocks noChangeArrowheads="1"/>
              </p:cNvSpPr>
              <p:nvPr/>
            </p:nvSpPr>
            <p:spPr bwMode="auto">
              <a:xfrm rot="-5400000">
                <a:off x="3425" y="3069"/>
                <a:ext cx="288" cy="96"/>
              </a:xfrm>
              <a:prstGeom prst="rect">
                <a:avLst/>
              </a:prstGeom>
              <a:solidFill>
                <a:srgbClr val="CCFFFF"/>
              </a:solidFill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258" name="Text Box 28"/>
              <p:cNvSpPr txBox="1">
                <a:spLocks noChangeArrowheads="1"/>
              </p:cNvSpPr>
              <p:nvPr/>
            </p:nvSpPr>
            <p:spPr bwMode="auto">
              <a:xfrm>
                <a:off x="3137" y="2973"/>
                <a:ext cx="3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None/>
                </a:pPr>
                <a:r>
                  <a:rPr kumimoji="0" lang="en-US" altLang="zh-CN" b="1" i="1"/>
                  <a:t>R</a:t>
                </a:r>
                <a:r>
                  <a:rPr kumimoji="0" lang="en-US" altLang="zh-CN" b="1" baseline="-25000"/>
                  <a:t>L</a:t>
                </a:r>
                <a:endParaRPr kumimoji="0" lang="en-US" altLang="zh-CN" b="1"/>
              </a:p>
            </p:txBody>
          </p:sp>
          <p:sp>
            <p:nvSpPr>
              <p:cNvPr id="10259" name="Text Box 29"/>
              <p:cNvSpPr txBox="1">
                <a:spLocks noChangeArrowheads="1"/>
              </p:cNvSpPr>
              <p:nvPr/>
            </p:nvSpPr>
            <p:spPr bwMode="auto">
              <a:xfrm>
                <a:off x="651" y="277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None/>
                </a:pPr>
                <a:r>
                  <a:rPr kumimoji="0" lang="en-US" altLang="zh-CN" b="1">
                    <a:latin typeface="黑体" panose="02010609060101010101" pitchFamily="49" charset="-122"/>
                    <a:ea typeface="黑体" panose="02010609060101010101" pitchFamily="49" charset="-122"/>
                  </a:rPr>
                  <a:t>+</a:t>
                </a:r>
                <a:endParaRPr kumimoji="0" lang="en-US" altLang="zh-CN" b="1"/>
              </a:p>
            </p:txBody>
          </p:sp>
          <p:sp>
            <p:nvSpPr>
              <p:cNvPr id="10260" name="Text Box 30"/>
              <p:cNvSpPr txBox="1">
                <a:spLocks noChangeArrowheads="1"/>
              </p:cNvSpPr>
              <p:nvPr/>
            </p:nvSpPr>
            <p:spPr bwMode="auto">
              <a:xfrm>
                <a:off x="694" y="320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None/>
                </a:pPr>
                <a:r>
                  <a:rPr kumimoji="0" lang="en-US" altLang="zh-CN" b="1">
                    <a:ea typeface="黑体" panose="02010609060101010101" pitchFamily="49" charset="-122"/>
                  </a:rPr>
                  <a:t>–</a:t>
                </a:r>
                <a:endParaRPr kumimoji="0" lang="en-US" altLang="zh-CN" b="1"/>
              </a:p>
            </p:txBody>
          </p:sp>
          <p:grpSp>
            <p:nvGrpSpPr>
              <p:cNvPr id="10261" name="Group 31"/>
              <p:cNvGrpSpPr>
                <a:grpSpLocks/>
              </p:cNvGrpSpPr>
              <p:nvPr/>
            </p:nvGrpSpPr>
            <p:grpSpPr bwMode="auto">
              <a:xfrm>
                <a:off x="742" y="3011"/>
                <a:ext cx="288" cy="288"/>
                <a:chOff x="480" y="2544"/>
                <a:chExt cx="288" cy="288"/>
              </a:xfrm>
            </p:grpSpPr>
            <p:sp>
              <p:nvSpPr>
                <p:cNvPr id="10273" name="Oval 32"/>
                <p:cNvSpPr>
                  <a:spLocks noChangeArrowheads="1"/>
                </p:cNvSpPr>
                <p:nvPr/>
              </p:nvSpPr>
              <p:spPr bwMode="auto">
                <a:xfrm>
                  <a:off x="480" y="2544"/>
                  <a:ext cx="288" cy="288"/>
                </a:xfrm>
                <a:prstGeom prst="ellipse">
                  <a:avLst/>
                </a:prstGeom>
                <a:solidFill>
                  <a:srgbClr val="CCFFFF"/>
                </a:solidFill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cxnSp>
              <p:nvCxnSpPr>
                <p:cNvPr id="10274" name="AutoShape 33"/>
                <p:cNvCxnSpPr>
                  <a:cxnSpLocks noChangeShapeType="1"/>
                  <a:stCxn id="10273" idx="0"/>
                  <a:endCxn id="10273" idx="4"/>
                </p:cNvCxnSpPr>
                <p:nvPr/>
              </p:nvCxnSpPr>
              <p:spPr bwMode="auto">
                <a:xfrm>
                  <a:off x="624" y="2544"/>
                  <a:ext cx="0" cy="288"/>
                </a:xfrm>
                <a:prstGeom prst="straightConnector1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0262" name="Text Box 34"/>
              <p:cNvSpPr txBox="1">
                <a:spLocks noChangeArrowheads="1"/>
              </p:cNvSpPr>
              <p:nvPr/>
            </p:nvSpPr>
            <p:spPr bwMode="auto">
              <a:xfrm>
                <a:off x="416" y="2962"/>
                <a:ext cx="3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None/>
                </a:pPr>
                <a:r>
                  <a:rPr kumimoji="0" lang="en-US" altLang="zh-CN" b="1" i="1"/>
                  <a:t>U</a:t>
                </a:r>
                <a:r>
                  <a:rPr kumimoji="0" lang="en-US" altLang="zh-CN" b="1" baseline="-25000"/>
                  <a:t>S</a:t>
                </a:r>
                <a:endParaRPr kumimoji="0" lang="en-US" altLang="zh-CN" b="1"/>
              </a:p>
            </p:txBody>
          </p:sp>
          <p:sp>
            <p:nvSpPr>
              <p:cNvPr id="10263" name="Rectangle 35"/>
              <p:cNvSpPr>
                <a:spLocks noChangeArrowheads="1"/>
              </p:cNvSpPr>
              <p:nvPr/>
            </p:nvSpPr>
            <p:spPr bwMode="auto">
              <a:xfrm rot="-5400000">
                <a:off x="2470" y="3059"/>
                <a:ext cx="288" cy="96"/>
              </a:xfrm>
              <a:prstGeom prst="rect">
                <a:avLst/>
              </a:prstGeom>
              <a:solidFill>
                <a:srgbClr val="CCFFFF"/>
              </a:solidFill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264" name="Rectangle 36"/>
              <p:cNvSpPr>
                <a:spLocks noChangeArrowheads="1"/>
              </p:cNvSpPr>
              <p:nvPr/>
            </p:nvSpPr>
            <p:spPr bwMode="auto">
              <a:xfrm rot="-5400000">
                <a:off x="1558" y="3059"/>
                <a:ext cx="288" cy="96"/>
              </a:xfrm>
              <a:prstGeom prst="rect">
                <a:avLst/>
              </a:prstGeom>
              <a:solidFill>
                <a:srgbClr val="CCFFFF"/>
              </a:solidFill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265" name="Rectangle 37"/>
              <p:cNvSpPr>
                <a:spLocks noChangeArrowheads="1"/>
              </p:cNvSpPr>
              <p:nvPr/>
            </p:nvSpPr>
            <p:spPr bwMode="auto">
              <a:xfrm>
                <a:off x="2902" y="2579"/>
                <a:ext cx="288" cy="96"/>
              </a:xfrm>
              <a:prstGeom prst="rect">
                <a:avLst/>
              </a:prstGeom>
              <a:solidFill>
                <a:srgbClr val="CCFFFF"/>
              </a:solidFill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266" name="Rectangle 38"/>
              <p:cNvSpPr>
                <a:spLocks noChangeArrowheads="1"/>
              </p:cNvSpPr>
              <p:nvPr/>
            </p:nvSpPr>
            <p:spPr bwMode="auto">
              <a:xfrm>
                <a:off x="1990" y="2579"/>
                <a:ext cx="288" cy="96"/>
              </a:xfrm>
              <a:prstGeom prst="rect">
                <a:avLst/>
              </a:prstGeom>
              <a:solidFill>
                <a:srgbClr val="CCFFFF"/>
              </a:solidFill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267" name="Rectangle 39"/>
              <p:cNvSpPr>
                <a:spLocks noChangeArrowheads="1"/>
              </p:cNvSpPr>
              <p:nvPr/>
            </p:nvSpPr>
            <p:spPr bwMode="auto">
              <a:xfrm>
                <a:off x="1126" y="2579"/>
                <a:ext cx="288" cy="96"/>
              </a:xfrm>
              <a:prstGeom prst="rect">
                <a:avLst/>
              </a:prstGeom>
              <a:solidFill>
                <a:srgbClr val="CCFFFF"/>
              </a:solidFill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268" name="Text Box 40"/>
              <p:cNvSpPr txBox="1">
                <a:spLocks noChangeArrowheads="1"/>
              </p:cNvSpPr>
              <p:nvPr/>
            </p:nvSpPr>
            <p:spPr bwMode="auto">
              <a:xfrm>
                <a:off x="2230" y="2905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None/>
                </a:pPr>
                <a:r>
                  <a:rPr kumimoji="0" lang="en-US" altLang="zh-CN" b="1" i="1"/>
                  <a:t>R</a:t>
                </a:r>
                <a:r>
                  <a:rPr kumimoji="0" lang="en-US" altLang="zh-CN" b="1" baseline="-25000"/>
                  <a:t>4</a:t>
                </a:r>
              </a:p>
            </p:txBody>
          </p:sp>
          <p:grpSp>
            <p:nvGrpSpPr>
              <p:cNvPr id="10269" name="Group 41"/>
              <p:cNvGrpSpPr>
                <a:grpSpLocks/>
              </p:cNvGrpSpPr>
              <p:nvPr/>
            </p:nvGrpSpPr>
            <p:grpSpPr bwMode="auto">
              <a:xfrm>
                <a:off x="3585" y="2733"/>
                <a:ext cx="524" cy="768"/>
                <a:chOff x="5328" y="2928"/>
                <a:chExt cx="524" cy="768"/>
              </a:xfrm>
            </p:grpSpPr>
            <p:sp>
              <p:nvSpPr>
                <p:cNvPr id="10270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5382" y="2928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2225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buNone/>
                  </a:pPr>
                  <a:r>
                    <a:rPr kumimoji="0" lang="en-US" altLang="zh-CN" b="1">
                      <a:solidFill>
                        <a:srgbClr val="6600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+</a:t>
                  </a:r>
                  <a:endParaRPr kumimoji="0" lang="en-US" altLang="zh-CN" b="1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27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5376" y="3408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2225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buNone/>
                  </a:pPr>
                  <a:r>
                    <a:rPr kumimoji="0" lang="en-US" altLang="zh-CN" b="1">
                      <a:solidFill>
                        <a:srgbClr val="6600FF"/>
                      </a:solidFill>
                      <a:ea typeface="黑体" panose="02010609060101010101" pitchFamily="49" charset="-122"/>
                    </a:rPr>
                    <a:t>–</a:t>
                  </a:r>
                  <a:endParaRPr kumimoji="0" lang="en-US" altLang="zh-CN" b="1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27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5328" y="3168"/>
                  <a:ext cx="52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2225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>
                      <a:schemeClr val="accent2"/>
                    </a:buClr>
                    <a:buSzPct val="75000"/>
                    <a:buFont typeface="Monotype Sorts" pitchFamily="2" charset="2"/>
                    <a:buNone/>
                  </a:pPr>
                  <a:r>
                    <a:rPr kumimoji="0" lang="en-US" altLang="zh-CN" b="1" i="1">
                      <a:solidFill>
                        <a:srgbClr val="6600FF"/>
                      </a:solidFill>
                    </a:rPr>
                    <a:t>U</a:t>
                  </a:r>
                  <a:r>
                    <a:rPr kumimoji="0" lang="en-US" altLang="zh-CN" b="1" baseline="-25000">
                      <a:solidFill>
                        <a:srgbClr val="6600FF"/>
                      </a:solidFill>
                    </a:rPr>
                    <a:t>L</a:t>
                  </a:r>
                  <a:endParaRPr kumimoji="0" lang="en-US" altLang="zh-CN" b="1">
                    <a:solidFill>
                      <a:schemeClr val="accent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55104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484188" y="550863"/>
            <a:ext cx="32957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3.  </a:t>
            </a:r>
            <a:r>
              <a:rPr lang="zh-CN" altLang="en-US" sz="2400" b="1" dirty="0">
                <a:solidFill>
                  <a:srgbClr val="FF3300"/>
                </a:solidFill>
              </a:rPr>
              <a:t>功率守衡定理  </a:t>
            </a:r>
          </a:p>
        </p:txBody>
      </p:sp>
      <p:sp>
        <p:nvSpPr>
          <p:cNvPr id="190467" name="Text Box 3"/>
          <p:cNvSpPr txBox="1">
            <a:spLocks noChangeArrowheads="1"/>
          </p:cNvSpPr>
          <p:nvPr/>
        </p:nvSpPr>
        <p:spPr bwMode="auto">
          <a:xfrm>
            <a:off x="528638" y="1244600"/>
            <a:ext cx="76962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1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57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47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/>
              <a:t>在任一瞬间，任一电路中的所有支路所吸收的瞬时 功率的代数和为零，即  </a:t>
            </a:r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1176338" y="4797152"/>
            <a:ext cx="640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此亦可认为特勒根定理在同一电路上的表述。  </a:t>
            </a:r>
          </a:p>
        </p:txBody>
      </p:sp>
      <p:graphicFrame>
        <p:nvGraphicFramePr>
          <p:cNvPr id="190469" name="Object 5"/>
          <p:cNvGraphicFramePr>
            <a:graphicFrameLocks noChangeAspect="1"/>
          </p:cNvGraphicFramePr>
          <p:nvPr/>
        </p:nvGraphicFramePr>
        <p:xfrm>
          <a:off x="2909888" y="2387600"/>
          <a:ext cx="27368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8" name="公式" r:id="rId3" imgW="1206360" imgH="368280" progId="Equation.3">
                  <p:embed/>
                </p:oleObj>
              </mc:Choice>
              <mc:Fallback>
                <p:oleObj name="公式" r:id="rId3" imgW="1206360" imgH="368280" progId="Equation.3">
                  <p:embed/>
                  <p:pic>
                    <p:nvPicPr>
                      <p:cNvPr id="1904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2387600"/>
                        <a:ext cx="2736850" cy="835025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00FFCC">
                            <a:gamma/>
                            <a:shade val="60000"/>
                            <a:invGamma/>
                          </a:srgbClr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0470" name="Group 6"/>
          <p:cNvGrpSpPr>
            <a:grpSpLocks/>
          </p:cNvGrpSpPr>
          <p:nvPr/>
        </p:nvGrpSpPr>
        <p:grpSpPr bwMode="auto">
          <a:xfrm>
            <a:off x="528638" y="3473450"/>
            <a:ext cx="7924800" cy="958850"/>
            <a:chOff x="324" y="1932"/>
            <a:chExt cx="4992" cy="604"/>
          </a:xfrm>
        </p:grpSpPr>
        <p:sp>
          <p:nvSpPr>
            <p:cNvPr id="190471" name="Text Box 7"/>
            <p:cNvSpPr txBox="1">
              <a:spLocks noChangeArrowheads="1"/>
            </p:cNvSpPr>
            <p:nvPr/>
          </p:nvSpPr>
          <p:spPr bwMode="auto">
            <a:xfrm>
              <a:off x="324" y="1932"/>
              <a:ext cx="4992" cy="5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400" b="1" dirty="0" smtClean="0"/>
                <a:t>将</a:t>
              </a:r>
              <a:r>
                <a:rPr lang="zh-CN" altLang="en-US" sz="2400" b="1" dirty="0"/>
                <a:t>特勒根定理用于同一电路中各支路电流、电压即可证得上述关系。</a:t>
              </a:r>
            </a:p>
          </p:txBody>
        </p:sp>
        <p:graphicFrame>
          <p:nvGraphicFramePr>
            <p:cNvPr id="190472" name="Object 8"/>
            <p:cNvGraphicFramePr>
              <a:graphicFrameLocks noChangeAspect="1"/>
            </p:cNvGraphicFramePr>
            <p:nvPr/>
          </p:nvGraphicFramePr>
          <p:xfrm>
            <a:off x="1670" y="2252"/>
            <a:ext cx="361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49" name="Equation" r:id="rId5" imgW="3200400" imgH="253800" progId="Equation.3">
                    <p:embed/>
                  </p:oleObj>
                </mc:Choice>
                <mc:Fallback>
                  <p:oleObj name="Equation" r:id="rId5" imgW="3200400" imgH="253800" progId="Equation.3">
                    <p:embed/>
                    <p:pic>
                      <p:nvPicPr>
                        <p:cNvPr id="19047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0" y="2252"/>
                          <a:ext cx="3613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70173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autoUpdateAnimBg="0"/>
      <p:bldP spid="190468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436563" y="3926907"/>
            <a:ext cx="30670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3300"/>
                </a:solidFill>
              </a:rPr>
              <a:t>解    </a:t>
            </a:r>
            <a:r>
              <a:rPr lang="zh-CN" altLang="en-US" sz="2400" b="1"/>
              <a:t>由特勒根定理  </a:t>
            </a:r>
          </a:p>
        </p:txBody>
      </p:sp>
      <p:sp>
        <p:nvSpPr>
          <p:cNvPr id="191491" name="AutoShape 3"/>
          <p:cNvSpPr>
            <a:spLocks/>
          </p:cNvSpPr>
          <p:nvPr/>
        </p:nvSpPr>
        <p:spPr bwMode="auto">
          <a:xfrm>
            <a:off x="1885950" y="4767263"/>
            <a:ext cx="203200" cy="1460500"/>
          </a:xfrm>
          <a:prstGeom prst="leftBrace">
            <a:avLst>
              <a:gd name="adj1" fmla="val 59896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1492" name="Object 4"/>
          <p:cNvGraphicFramePr>
            <a:graphicFrameLocks noChangeAspect="1"/>
          </p:cNvGraphicFramePr>
          <p:nvPr/>
        </p:nvGraphicFramePr>
        <p:xfrm>
          <a:off x="2314575" y="4368800"/>
          <a:ext cx="3648075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2" name="公式" r:id="rId3" imgW="1904760" imgH="888840" progId="Equation.3">
                  <p:embed/>
                </p:oleObj>
              </mc:Choice>
              <mc:Fallback>
                <p:oleObj name="公式" r:id="rId3" imgW="1904760" imgH="888840" progId="Equation.3">
                  <p:embed/>
                  <p:pic>
                    <p:nvPicPr>
                      <p:cNvPr id="1914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4368800"/>
                        <a:ext cx="3648075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3" name="Object 5"/>
          <p:cNvGraphicFramePr>
            <a:graphicFrameLocks noChangeAspect="1"/>
          </p:cNvGraphicFramePr>
          <p:nvPr/>
        </p:nvGraphicFramePr>
        <p:xfrm>
          <a:off x="2449513" y="6030913"/>
          <a:ext cx="11080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3" name="公式" r:id="rId5" imgW="571320" imgH="241200" progId="Equation.3">
                  <p:embed/>
                </p:oleObj>
              </mc:Choice>
              <mc:Fallback>
                <p:oleObj name="公式" r:id="rId5" imgW="571320" imgH="241200" progId="Equation.3">
                  <p:embed/>
                  <p:pic>
                    <p:nvPicPr>
                      <p:cNvPr id="1914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513" y="6030913"/>
                        <a:ext cx="110807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1497" name="Group 9"/>
          <p:cNvGrpSpPr>
            <a:grpSpLocks/>
          </p:cNvGrpSpPr>
          <p:nvPr/>
        </p:nvGrpSpPr>
        <p:grpSpPr bwMode="auto">
          <a:xfrm>
            <a:off x="449263" y="355600"/>
            <a:ext cx="8158162" cy="3441700"/>
            <a:chOff x="283" y="224"/>
            <a:chExt cx="5139" cy="2168"/>
          </a:xfrm>
        </p:grpSpPr>
        <p:grpSp>
          <p:nvGrpSpPr>
            <p:cNvPr id="191498" name="Group 10"/>
            <p:cNvGrpSpPr>
              <a:grpSpLocks/>
            </p:cNvGrpSpPr>
            <p:nvPr/>
          </p:nvGrpSpPr>
          <p:grpSpPr bwMode="auto">
            <a:xfrm>
              <a:off x="471" y="1289"/>
              <a:ext cx="2288" cy="1055"/>
              <a:chOff x="471" y="1289"/>
              <a:chExt cx="2288" cy="1055"/>
            </a:xfrm>
          </p:grpSpPr>
          <p:sp>
            <p:nvSpPr>
              <p:cNvPr id="191499" name="Oval 11"/>
              <p:cNvSpPr>
                <a:spLocks noChangeArrowheads="1"/>
              </p:cNvSpPr>
              <p:nvPr/>
            </p:nvSpPr>
            <p:spPr bwMode="auto">
              <a:xfrm>
                <a:off x="783" y="1852"/>
                <a:ext cx="216" cy="208"/>
              </a:xfrm>
              <a:prstGeom prst="ellipse">
                <a:avLst/>
              </a:prstGeom>
              <a:solidFill>
                <a:srgbClr val="CCFFFF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1500" name="Text Box 12"/>
              <p:cNvSpPr txBox="1">
                <a:spLocks noChangeArrowheads="1"/>
              </p:cNvSpPr>
              <p:nvPr/>
            </p:nvSpPr>
            <p:spPr bwMode="auto">
              <a:xfrm>
                <a:off x="2423" y="176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I</a:t>
                </a:r>
                <a:r>
                  <a:rPr lang="en-US" altLang="zh-CN" b="1" baseline="-25000"/>
                  <a:t>2</a:t>
                </a:r>
              </a:p>
            </p:txBody>
          </p:sp>
          <p:sp>
            <p:nvSpPr>
              <p:cNvPr id="191501" name="Rectangle 13"/>
              <p:cNvSpPr>
                <a:spLocks noChangeArrowheads="1"/>
              </p:cNvSpPr>
              <p:nvPr/>
            </p:nvSpPr>
            <p:spPr bwMode="auto">
              <a:xfrm>
                <a:off x="1319" y="1576"/>
                <a:ext cx="576" cy="76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1502" name="Line 14"/>
              <p:cNvSpPr>
                <a:spLocks noChangeShapeType="1"/>
              </p:cNvSpPr>
              <p:nvPr/>
            </p:nvSpPr>
            <p:spPr bwMode="auto">
              <a:xfrm>
                <a:off x="887" y="2224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1503" name="Rectangle 15"/>
              <p:cNvSpPr>
                <a:spLocks noChangeArrowheads="1"/>
              </p:cNvSpPr>
              <p:nvPr/>
            </p:nvSpPr>
            <p:spPr bwMode="auto">
              <a:xfrm>
                <a:off x="1895" y="1672"/>
                <a:ext cx="432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1504" name="Text Box 16"/>
              <p:cNvSpPr txBox="1">
                <a:spLocks noChangeArrowheads="1"/>
              </p:cNvSpPr>
              <p:nvPr/>
            </p:nvSpPr>
            <p:spPr bwMode="auto">
              <a:xfrm>
                <a:off x="1463" y="1768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/>
                  <a:t>P</a:t>
                </a:r>
              </a:p>
            </p:txBody>
          </p:sp>
          <p:sp>
            <p:nvSpPr>
              <p:cNvPr id="191505" name="Text Box 17"/>
              <p:cNvSpPr txBox="1">
                <a:spLocks noChangeArrowheads="1"/>
              </p:cNvSpPr>
              <p:nvPr/>
            </p:nvSpPr>
            <p:spPr bwMode="auto">
              <a:xfrm>
                <a:off x="551" y="200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–</a:t>
                </a:r>
              </a:p>
            </p:txBody>
          </p:sp>
          <p:sp>
            <p:nvSpPr>
              <p:cNvPr id="191506" name="Text Box 18"/>
              <p:cNvSpPr txBox="1">
                <a:spLocks noChangeArrowheads="1"/>
              </p:cNvSpPr>
              <p:nvPr/>
            </p:nvSpPr>
            <p:spPr bwMode="auto">
              <a:xfrm>
                <a:off x="535" y="160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+</a:t>
                </a:r>
              </a:p>
            </p:txBody>
          </p:sp>
          <p:sp>
            <p:nvSpPr>
              <p:cNvPr id="191507" name="Text Box 19"/>
              <p:cNvSpPr txBox="1">
                <a:spLocks noChangeArrowheads="1"/>
              </p:cNvSpPr>
              <p:nvPr/>
            </p:nvSpPr>
            <p:spPr bwMode="auto">
              <a:xfrm>
                <a:off x="471" y="177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U</a:t>
                </a:r>
                <a:r>
                  <a:rPr lang="en-US" altLang="zh-CN" b="1" baseline="-25000"/>
                  <a:t>S</a:t>
                </a:r>
              </a:p>
            </p:txBody>
          </p:sp>
          <p:sp>
            <p:nvSpPr>
              <p:cNvPr id="191508" name="Text Box 20"/>
              <p:cNvSpPr txBox="1">
                <a:spLocks noChangeArrowheads="1"/>
              </p:cNvSpPr>
              <p:nvPr/>
            </p:nvSpPr>
            <p:spPr bwMode="auto">
              <a:xfrm>
                <a:off x="2087" y="200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–</a:t>
                </a:r>
              </a:p>
            </p:txBody>
          </p:sp>
          <p:sp>
            <p:nvSpPr>
              <p:cNvPr id="191509" name="Text Box 21"/>
              <p:cNvSpPr txBox="1">
                <a:spLocks noChangeArrowheads="1"/>
              </p:cNvSpPr>
              <p:nvPr/>
            </p:nvSpPr>
            <p:spPr bwMode="auto">
              <a:xfrm>
                <a:off x="2087" y="162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+</a:t>
                </a:r>
              </a:p>
            </p:txBody>
          </p:sp>
          <p:sp>
            <p:nvSpPr>
              <p:cNvPr id="191510" name="Text Box 22"/>
              <p:cNvSpPr txBox="1">
                <a:spLocks noChangeArrowheads="1"/>
              </p:cNvSpPr>
              <p:nvPr/>
            </p:nvSpPr>
            <p:spPr bwMode="auto">
              <a:xfrm>
                <a:off x="2039" y="181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U</a:t>
                </a:r>
                <a:r>
                  <a:rPr lang="en-US" altLang="zh-CN" b="1" baseline="-25000"/>
                  <a:t>2</a:t>
                </a:r>
              </a:p>
            </p:txBody>
          </p:sp>
          <p:sp>
            <p:nvSpPr>
              <p:cNvPr id="191511" name="Line 23"/>
              <p:cNvSpPr>
                <a:spLocks noChangeShapeType="1"/>
              </p:cNvSpPr>
              <p:nvPr/>
            </p:nvSpPr>
            <p:spPr bwMode="auto">
              <a:xfrm>
                <a:off x="2423" y="1768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1512" name="Line 24"/>
              <p:cNvSpPr>
                <a:spLocks noChangeShapeType="1"/>
              </p:cNvSpPr>
              <p:nvPr/>
            </p:nvSpPr>
            <p:spPr bwMode="auto">
              <a:xfrm>
                <a:off x="887" y="157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1513" name="Text Box 25"/>
              <p:cNvSpPr txBox="1">
                <a:spLocks noChangeArrowheads="1"/>
              </p:cNvSpPr>
              <p:nvPr/>
            </p:nvSpPr>
            <p:spPr bwMode="auto">
              <a:xfrm>
                <a:off x="896" y="1289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I</a:t>
                </a:r>
                <a:r>
                  <a:rPr lang="en-US" altLang="zh-CN" b="1" baseline="-25000"/>
                  <a:t>1</a:t>
                </a:r>
              </a:p>
            </p:txBody>
          </p:sp>
          <p:sp>
            <p:nvSpPr>
              <p:cNvPr id="191514" name="Line 26"/>
              <p:cNvSpPr>
                <a:spLocks noChangeShapeType="1"/>
              </p:cNvSpPr>
              <p:nvPr/>
            </p:nvSpPr>
            <p:spPr bwMode="auto">
              <a:xfrm>
                <a:off x="887" y="167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1515" name="Line 27"/>
              <p:cNvSpPr>
                <a:spLocks noChangeShapeType="1"/>
              </p:cNvSpPr>
              <p:nvPr/>
            </p:nvSpPr>
            <p:spPr bwMode="auto">
              <a:xfrm>
                <a:off x="895" y="1676"/>
                <a:ext cx="0" cy="5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91516" name="Group 28"/>
            <p:cNvGrpSpPr>
              <a:grpSpLocks/>
            </p:cNvGrpSpPr>
            <p:nvPr/>
          </p:nvGrpSpPr>
          <p:grpSpPr bwMode="auto">
            <a:xfrm>
              <a:off x="2967" y="1143"/>
              <a:ext cx="2211" cy="1249"/>
              <a:chOff x="2967" y="1143"/>
              <a:chExt cx="2211" cy="1249"/>
            </a:xfrm>
          </p:grpSpPr>
          <p:sp>
            <p:nvSpPr>
              <p:cNvPr id="191517" name="Oval 29"/>
              <p:cNvSpPr>
                <a:spLocks noChangeArrowheads="1"/>
              </p:cNvSpPr>
              <p:nvPr/>
            </p:nvSpPr>
            <p:spPr bwMode="auto">
              <a:xfrm>
                <a:off x="4631" y="1876"/>
                <a:ext cx="200" cy="192"/>
              </a:xfrm>
              <a:prstGeom prst="ellipse">
                <a:avLst/>
              </a:prstGeom>
              <a:solidFill>
                <a:srgbClr val="CCFFFF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1518" name="Rectangle 30"/>
              <p:cNvSpPr>
                <a:spLocks noChangeArrowheads="1"/>
              </p:cNvSpPr>
              <p:nvPr/>
            </p:nvSpPr>
            <p:spPr bwMode="auto">
              <a:xfrm>
                <a:off x="3735" y="1576"/>
                <a:ext cx="576" cy="76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1519" name="Text Box 31"/>
              <p:cNvSpPr txBox="1">
                <a:spLocks noChangeArrowheads="1"/>
              </p:cNvSpPr>
              <p:nvPr/>
            </p:nvSpPr>
            <p:spPr bwMode="auto">
              <a:xfrm>
                <a:off x="3879" y="1720"/>
                <a:ext cx="28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 b="1"/>
                  <a:t>P</a:t>
                </a:r>
                <a:endParaRPr lang="en-US" altLang="zh-CN" sz="4000" b="1"/>
              </a:p>
            </p:txBody>
          </p:sp>
          <p:sp>
            <p:nvSpPr>
              <p:cNvPr id="191520" name="Rectangle 32"/>
              <p:cNvSpPr>
                <a:spLocks noChangeArrowheads="1"/>
              </p:cNvSpPr>
              <p:nvPr/>
            </p:nvSpPr>
            <p:spPr bwMode="auto">
              <a:xfrm>
                <a:off x="3303" y="1624"/>
                <a:ext cx="432" cy="6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1521" name="Rectangle 33"/>
              <p:cNvSpPr>
                <a:spLocks noChangeArrowheads="1"/>
              </p:cNvSpPr>
              <p:nvPr/>
            </p:nvSpPr>
            <p:spPr bwMode="auto">
              <a:xfrm>
                <a:off x="3255" y="1816"/>
                <a:ext cx="96" cy="288"/>
              </a:xfrm>
              <a:prstGeom prst="rect">
                <a:avLst/>
              </a:prstGeom>
              <a:solidFill>
                <a:srgbClr val="CCFFFF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1522" name="Text Box 34"/>
              <p:cNvSpPr txBox="1">
                <a:spLocks noChangeArrowheads="1"/>
              </p:cNvSpPr>
              <p:nvPr/>
            </p:nvSpPr>
            <p:spPr bwMode="auto">
              <a:xfrm>
                <a:off x="3015" y="210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–</a:t>
                </a:r>
              </a:p>
            </p:txBody>
          </p:sp>
          <p:sp>
            <p:nvSpPr>
              <p:cNvPr id="191523" name="Text Box 35"/>
              <p:cNvSpPr txBox="1">
                <a:spLocks noChangeArrowheads="1"/>
              </p:cNvSpPr>
              <p:nvPr/>
            </p:nvSpPr>
            <p:spPr bwMode="auto">
              <a:xfrm>
                <a:off x="3015" y="152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+</a:t>
                </a:r>
              </a:p>
            </p:txBody>
          </p:sp>
          <p:sp>
            <p:nvSpPr>
              <p:cNvPr id="191524" name="Text Box 36"/>
              <p:cNvSpPr txBox="1">
                <a:spLocks noChangeArrowheads="1"/>
              </p:cNvSpPr>
              <p:nvPr/>
            </p:nvSpPr>
            <p:spPr bwMode="auto">
              <a:xfrm>
                <a:off x="4871" y="2040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–</a:t>
                </a:r>
              </a:p>
            </p:txBody>
          </p:sp>
          <p:sp>
            <p:nvSpPr>
              <p:cNvPr id="191525" name="Text Box 37"/>
              <p:cNvSpPr txBox="1">
                <a:spLocks noChangeArrowheads="1"/>
              </p:cNvSpPr>
              <p:nvPr/>
            </p:nvSpPr>
            <p:spPr bwMode="auto">
              <a:xfrm>
                <a:off x="4839" y="159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+</a:t>
                </a:r>
              </a:p>
            </p:txBody>
          </p:sp>
          <p:sp>
            <p:nvSpPr>
              <p:cNvPr id="191526" name="Text Box 38"/>
              <p:cNvSpPr txBox="1">
                <a:spLocks noChangeArrowheads="1"/>
              </p:cNvSpPr>
              <p:nvPr/>
            </p:nvSpPr>
            <p:spPr bwMode="auto">
              <a:xfrm>
                <a:off x="3351" y="181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2</a:t>
                </a:r>
                <a:r>
                  <a:rPr lang="en-US" altLang="zh-CN" b="1"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191527" name="Line 39"/>
              <p:cNvSpPr>
                <a:spLocks noChangeShapeType="1"/>
              </p:cNvSpPr>
              <p:nvPr/>
            </p:nvSpPr>
            <p:spPr bwMode="auto">
              <a:xfrm flipH="1">
                <a:off x="3303" y="152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1528" name="Line 40"/>
              <p:cNvSpPr>
                <a:spLocks noChangeShapeType="1"/>
              </p:cNvSpPr>
              <p:nvPr/>
            </p:nvSpPr>
            <p:spPr bwMode="auto">
              <a:xfrm flipH="1">
                <a:off x="4455" y="152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91529" name="Object 41"/>
              <p:cNvGraphicFramePr>
                <a:graphicFrameLocks noChangeAspect="1"/>
              </p:cNvGraphicFramePr>
              <p:nvPr/>
            </p:nvGraphicFramePr>
            <p:xfrm>
              <a:off x="2967" y="1768"/>
              <a:ext cx="288" cy="3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64" name="公式" r:id="rId7" imgW="215640" imgH="279360" progId="Equation.3">
                      <p:embed/>
                    </p:oleObj>
                  </mc:Choice>
                  <mc:Fallback>
                    <p:oleObj name="公式" r:id="rId7" imgW="215640" imgH="279360" progId="Equation.3">
                      <p:embed/>
                      <p:pic>
                        <p:nvPicPr>
                          <p:cNvPr id="191529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67" y="1768"/>
                            <a:ext cx="288" cy="3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1530" name="Object 42"/>
              <p:cNvGraphicFramePr>
                <a:graphicFrameLocks noChangeAspect="1"/>
              </p:cNvGraphicFramePr>
              <p:nvPr/>
            </p:nvGraphicFramePr>
            <p:xfrm>
              <a:off x="4871" y="1760"/>
              <a:ext cx="307" cy="3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65" name="Equation" r:id="rId9" imgW="228600" imgH="279360" progId="Equation.3">
                      <p:embed/>
                    </p:oleObj>
                  </mc:Choice>
                  <mc:Fallback>
                    <p:oleObj name="Equation" r:id="rId9" imgW="228600" imgH="279360" progId="Equation.3">
                      <p:embed/>
                      <p:pic>
                        <p:nvPicPr>
                          <p:cNvPr id="19153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71" y="1760"/>
                            <a:ext cx="307" cy="3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1531" name="Object 43"/>
              <p:cNvGraphicFramePr>
                <a:graphicFrameLocks noChangeAspect="1"/>
              </p:cNvGraphicFramePr>
              <p:nvPr/>
            </p:nvGraphicFramePr>
            <p:xfrm>
              <a:off x="3354" y="1144"/>
              <a:ext cx="237" cy="3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66" name="公式" r:id="rId11" imgW="177480" imgH="279360" progId="Equation.3">
                      <p:embed/>
                    </p:oleObj>
                  </mc:Choice>
                  <mc:Fallback>
                    <p:oleObj name="公式" r:id="rId11" imgW="177480" imgH="279360" progId="Equation.3">
                      <p:embed/>
                      <p:pic>
                        <p:nvPicPr>
                          <p:cNvPr id="191531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54" y="1144"/>
                            <a:ext cx="237" cy="3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1532" name="Object 44"/>
              <p:cNvGraphicFramePr>
                <a:graphicFrameLocks noChangeAspect="1"/>
              </p:cNvGraphicFramePr>
              <p:nvPr/>
            </p:nvGraphicFramePr>
            <p:xfrm>
              <a:off x="4471" y="1143"/>
              <a:ext cx="256" cy="3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67" name="公式" r:id="rId13" imgW="190440" imgH="279360" progId="Equation.3">
                      <p:embed/>
                    </p:oleObj>
                  </mc:Choice>
                  <mc:Fallback>
                    <p:oleObj name="公式" r:id="rId13" imgW="190440" imgH="279360" progId="Equation.3">
                      <p:embed/>
                      <p:pic>
                        <p:nvPicPr>
                          <p:cNvPr id="191532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1" y="1143"/>
                            <a:ext cx="256" cy="3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1533" name="Line 45"/>
              <p:cNvSpPr>
                <a:spLocks noChangeShapeType="1"/>
              </p:cNvSpPr>
              <p:nvPr/>
            </p:nvSpPr>
            <p:spPr bwMode="auto">
              <a:xfrm flipH="1">
                <a:off x="4311" y="227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1534" name="Line 46"/>
              <p:cNvSpPr>
                <a:spLocks noChangeShapeType="1"/>
              </p:cNvSpPr>
              <p:nvPr/>
            </p:nvSpPr>
            <p:spPr bwMode="auto">
              <a:xfrm flipH="1">
                <a:off x="4311" y="1648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1535" name="Line 47"/>
              <p:cNvSpPr>
                <a:spLocks noChangeShapeType="1"/>
              </p:cNvSpPr>
              <p:nvPr/>
            </p:nvSpPr>
            <p:spPr bwMode="auto">
              <a:xfrm>
                <a:off x="4735" y="1652"/>
                <a:ext cx="0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91536" name="Group 48"/>
            <p:cNvGrpSpPr>
              <a:grpSpLocks/>
            </p:cNvGrpSpPr>
            <p:nvPr/>
          </p:nvGrpSpPr>
          <p:grpSpPr bwMode="auto">
            <a:xfrm>
              <a:off x="283" y="224"/>
              <a:ext cx="5139" cy="544"/>
              <a:chOff x="292" y="224"/>
              <a:chExt cx="5139" cy="544"/>
            </a:xfrm>
          </p:grpSpPr>
          <p:sp>
            <p:nvSpPr>
              <p:cNvPr id="191537" name="Text Box 49"/>
              <p:cNvSpPr txBox="1">
                <a:spLocks noChangeArrowheads="1"/>
              </p:cNvSpPr>
              <p:nvPr/>
            </p:nvSpPr>
            <p:spPr bwMode="auto">
              <a:xfrm>
                <a:off x="292" y="224"/>
                <a:ext cx="5139" cy="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None/>
                </a:pPr>
                <a:r>
                  <a:rPr lang="zh-CN" altLang="en-US" sz="2000" b="1" dirty="0" smtClean="0">
                    <a:solidFill>
                      <a:srgbClr val="FF3300"/>
                    </a:solidFill>
                    <a:latin typeface="宋体" panose="02010600030101010101" pitchFamily="2" charset="-122"/>
                  </a:rPr>
                  <a:t>例</a:t>
                </a:r>
                <a:r>
                  <a:rPr lang="en-US" altLang="zh-CN" sz="2000" b="1" dirty="0" smtClean="0">
                    <a:solidFill>
                      <a:srgbClr val="FF3300"/>
                    </a:solidFill>
                    <a:ea typeface="楷体_GB2312" pitchFamily="49" charset="-122"/>
                  </a:rPr>
                  <a:t>    </a:t>
                </a:r>
                <a:r>
                  <a:rPr kumimoji="0" lang="zh-CN" altLang="en-US" sz="2000" b="1" dirty="0"/>
                  <a:t>图示两个电路中方框内为同一电阻网络。</a:t>
                </a:r>
              </a:p>
              <a:p>
                <a:pPr>
                  <a:spcBef>
                    <a:spcPct val="5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None/>
                </a:pPr>
                <a:r>
                  <a:rPr kumimoji="0" lang="zh-CN" altLang="en-US" sz="2000" b="1" dirty="0"/>
                  <a:t>          已知：</a:t>
                </a:r>
                <a:r>
                  <a:rPr kumimoji="0" lang="en-US" altLang="zh-CN" sz="2000" b="1" i="1" dirty="0"/>
                  <a:t>U</a:t>
                </a:r>
                <a:r>
                  <a:rPr kumimoji="0" lang="en-US" altLang="zh-CN" sz="2000" b="1" baseline="-25000" dirty="0"/>
                  <a:t>S</a:t>
                </a:r>
                <a:r>
                  <a:rPr lang="en-US" altLang="zh-CN" sz="2000" b="1" dirty="0">
                    <a:ea typeface="楷体_GB2312" pitchFamily="49" charset="-122"/>
                  </a:rPr>
                  <a:t>=10V</a:t>
                </a:r>
                <a:r>
                  <a:rPr lang="zh-CN" altLang="en-US" sz="2000" b="1" dirty="0">
                    <a:ea typeface="楷体_GB2312" pitchFamily="49" charset="-122"/>
                  </a:rPr>
                  <a:t>， </a:t>
                </a:r>
                <a:r>
                  <a:rPr lang="en-US" altLang="zh-CN" sz="2000" b="1" i="1" dirty="0">
                    <a:ea typeface="楷体_GB2312" pitchFamily="49" charset="-122"/>
                    <a:sym typeface="Symbol" panose="05050102010706020507" pitchFamily="18" charset="2"/>
                  </a:rPr>
                  <a:t>I</a:t>
                </a:r>
                <a:r>
                  <a:rPr lang="en-US" altLang="zh-CN" sz="2000" b="1" baseline="-25000" dirty="0">
                    <a:ea typeface="楷体_GB2312" pitchFamily="49" charset="-122"/>
                    <a:sym typeface="Symbol" panose="05050102010706020507" pitchFamily="18" charset="2"/>
                  </a:rPr>
                  <a:t>1</a:t>
                </a:r>
                <a:r>
                  <a:rPr lang="en-US" altLang="zh-CN" sz="2000" b="1" dirty="0">
                    <a:ea typeface="楷体_GB2312" pitchFamily="49" charset="-122"/>
                  </a:rPr>
                  <a:t>=5A</a:t>
                </a:r>
                <a:r>
                  <a:rPr lang="zh-CN" altLang="en-US" sz="2000" b="1" dirty="0">
                    <a:ea typeface="楷体_GB2312" pitchFamily="49" charset="-122"/>
                    <a:sym typeface="Symbol" panose="05050102010706020507" pitchFamily="18" charset="2"/>
                  </a:rPr>
                  <a:t>，</a:t>
                </a:r>
                <a:r>
                  <a:rPr lang="en-US" altLang="zh-CN" sz="2000" b="1" i="1" dirty="0">
                    <a:ea typeface="楷体_GB2312" pitchFamily="49" charset="-122"/>
                    <a:sym typeface="Symbol" panose="05050102010706020507" pitchFamily="18" charset="2"/>
                  </a:rPr>
                  <a:t>I</a:t>
                </a:r>
                <a:r>
                  <a:rPr lang="en-US" altLang="zh-CN" sz="2000" b="1" baseline="-25000" dirty="0">
                    <a:ea typeface="楷体_GB2312" pitchFamily="49" charset="-122"/>
                    <a:sym typeface="Symbol" panose="05050102010706020507" pitchFamily="18" charset="2"/>
                  </a:rPr>
                  <a:t>2</a:t>
                </a:r>
                <a:r>
                  <a:rPr lang="en-US" altLang="zh-CN" sz="2000" b="1" dirty="0">
                    <a:ea typeface="楷体_GB2312" pitchFamily="49" charset="-122"/>
                  </a:rPr>
                  <a:t>=1A</a:t>
                </a:r>
                <a:r>
                  <a:rPr lang="en-US" altLang="zh-CN" sz="2000" b="1" dirty="0">
                    <a:solidFill>
                      <a:srgbClr val="0000FF"/>
                    </a:solidFill>
                    <a:ea typeface="楷体_GB2312" pitchFamily="49" charset="-122"/>
                  </a:rPr>
                  <a:t> </a:t>
                </a:r>
                <a:r>
                  <a:rPr lang="zh-CN" altLang="en-US" sz="2000" b="1" dirty="0">
                    <a:ea typeface="楷体_GB2312" pitchFamily="49" charset="-122"/>
                  </a:rPr>
                  <a:t>，</a:t>
                </a:r>
                <a:r>
                  <a:rPr lang="zh-CN" altLang="en-US" sz="2000" b="1" dirty="0">
                    <a:solidFill>
                      <a:srgbClr val="0000FF"/>
                    </a:solidFill>
                    <a:ea typeface="楷体_GB2312" pitchFamily="49" charset="-122"/>
                  </a:rPr>
                  <a:t>            </a:t>
                </a:r>
                <a:endParaRPr lang="zh-CN" altLang="en-US" sz="2000" b="1" dirty="0">
                  <a:latin typeface="宋体" panose="02010600030101010101" pitchFamily="2" charset="-122"/>
                </a:endParaRPr>
              </a:p>
            </p:txBody>
          </p:sp>
          <p:graphicFrame>
            <p:nvGraphicFramePr>
              <p:cNvPr id="191538" name="Object 5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37314203"/>
                  </p:ext>
                </p:extLst>
              </p:nvPr>
            </p:nvGraphicFramePr>
            <p:xfrm>
              <a:off x="3506" y="446"/>
              <a:ext cx="713" cy="2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68" name="公式" r:id="rId15" imgW="672840" imgH="279360" progId="Equation.3">
                      <p:embed/>
                    </p:oleObj>
                  </mc:Choice>
                  <mc:Fallback>
                    <p:oleObj name="公式" r:id="rId15" imgW="672840" imgH="279360" progId="Equation.3">
                      <p:embed/>
                      <p:pic>
                        <p:nvPicPr>
                          <p:cNvPr id="191538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6" y="446"/>
                            <a:ext cx="713" cy="2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91539" name="Object 51"/>
            <p:cNvGraphicFramePr>
              <a:graphicFrameLocks noChangeAspect="1"/>
            </p:cNvGraphicFramePr>
            <p:nvPr/>
          </p:nvGraphicFramePr>
          <p:xfrm>
            <a:off x="793" y="924"/>
            <a:ext cx="802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69" name="公式" r:id="rId17" imgW="647640" imgH="241200" progId="Equation.3">
                    <p:embed/>
                  </p:oleObj>
                </mc:Choice>
                <mc:Fallback>
                  <p:oleObj name="公式" r:id="rId17" imgW="647640" imgH="241200" progId="Equation.3">
                    <p:embed/>
                    <p:pic>
                      <p:nvPicPr>
                        <p:cNvPr id="191539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924"/>
                          <a:ext cx="802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164554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0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5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07770"/>
              </p:ext>
            </p:extLst>
          </p:nvPr>
        </p:nvGraphicFramePr>
        <p:xfrm>
          <a:off x="5428520" y="6171030"/>
          <a:ext cx="9874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9" name="公式" r:id="rId3" imgW="545760" imgH="241200" progId="Equation.3">
                  <p:embed/>
                </p:oleObj>
              </mc:Choice>
              <mc:Fallback>
                <p:oleObj name="公式" r:id="rId3" imgW="545760" imgH="241200" progId="Equation.3">
                  <p:embed/>
                  <p:pic>
                    <p:nvPicPr>
                      <p:cNvPr id="1925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8520" y="6171030"/>
                        <a:ext cx="98742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265095"/>
              </p:ext>
            </p:extLst>
          </p:nvPr>
        </p:nvGraphicFramePr>
        <p:xfrm>
          <a:off x="893749" y="5115842"/>
          <a:ext cx="469265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0" name="公式" r:id="rId5" imgW="2387520" imgH="431640" progId="Equation.3">
                  <p:embed/>
                </p:oleObj>
              </mc:Choice>
              <mc:Fallback>
                <p:oleObj name="公式" r:id="rId5" imgW="2387520" imgH="431640" progId="Equation.3">
                  <p:embed/>
                  <p:pic>
                    <p:nvPicPr>
                      <p:cNvPr id="1925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49" y="5115842"/>
                        <a:ext cx="469265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796834"/>
              </p:ext>
            </p:extLst>
          </p:nvPr>
        </p:nvGraphicFramePr>
        <p:xfrm>
          <a:off x="894455" y="5957143"/>
          <a:ext cx="36417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1" name="公式" r:id="rId7" imgW="1968480" imgH="431640" progId="Equation.3">
                  <p:embed/>
                </p:oleObj>
              </mc:Choice>
              <mc:Fallback>
                <p:oleObj name="公式" r:id="rId7" imgW="1968480" imgH="431640" progId="Equation.3">
                  <p:embed/>
                  <p:pic>
                    <p:nvPicPr>
                      <p:cNvPr id="1925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455" y="5957143"/>
                        <a:ext cx="364172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172809"/>
              </p:ext>
            </p:extLst>
          </p:nvPr>
        </p:nvGraphicFramePr>
        <p:xfrm>
          <a:off x="968177" y="3703436"/>
          <a:ext cx="5251450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2" name="Equation" r:id="rId9" imgW="2743200" imgH="431640" progId="Equation.3">
                  <p:embed/>
                </p:oleObj>
              </mc:Choice>
              <mc:Fallback>
                <p:oleObj name="Equation" r:id="rId9" imgW="2743200" imgH="431640" progId="Equation.3">
                  <p:embed/>
                  <p:pic>
                    <p:nvPicPr>
                      <p:cNvPr id="1925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177" y="3703436"/>
                        <a:ext cx="5251450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8" name="Text Box 6"/>
          <p:cNvSpPr txBox="1">
            <a:spLocks noChangeArrowheads="1"/>
          </p:cNvSpPr>
          <p:nvPr/>
        </p:nvSpPr>
        <p:spPr bwMode="auto">
          <a:xfrm>
            <a:off x="297358" y="3212976"/>
            <a:ext cx="285273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sz="2400" b="1" dirty="0">
                <a:solidFill>
                  <a:srgbClr val="0000FF"/>
                </a:solidFill>
              </a:rPr>
              <a:t>方框内为同一网络  </a:t>
            </a:r>
          </a:p>
        </p:txBody>
      </p:sp>
      <p:graphicFrame>
        <p:nvGraphicFramePr>
          <p:cNvPr id="1925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761426"/>
              </p:ext>
            </p:extLst>
          </p:nvPr>
        </p:nvGraphicFramePr>
        <p:xfrm>
          <a:off x="360040" y="4653136"/>
          <a:ext cx="45720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3" name="公式" r:id="rId11" imgW="2387520" imgH="253800" progId="Equation.3">
                  <p:embed/>
                </p:oleObj>
              </mc:Choice>
              <mc:Fallback>
                <p:oleObj name="公式" r:id="rId11" imgW="2387520" imgH="253800" progId="Equation.3">
                  <p:embed/>
                  <p:pic>
                    <p:nvPicPr>
                      <p:cNvPr id="1925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0" y="4653136"/>
                        <a:ext cx="45720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539552" y="116632"/>
            <a:ext cx="8158162" cy="3095625"/>
            <a:chOff x="283" y="442"/>
            <a:chExt cx="5139" cy="1950"/>
          </a:xfrm>
        </p:grpSpPr>
        <p:grpSp>
          <p:nvGrpSpPr>
            <p:cNvPr id="9" name="Group 10"/>
            <p:cNvGrpSpPr>
              <a:grpSpLocks/>
            </p:cNvGrpSpPr>
            <p:nvPr/>
          </p:nvGrpSpPr>
          <p:grpSpPr bwMode="auto">
            <a:xfrm>
              <a:off x="471" y="1289"/>
              <a:ext cx="2288" cy="1055"/>
              <a:chOff x="471" y="1289"/>
              <a:chExt cx="2288" cy="1055"/>
            </a:xfrm>
          </p:grpSpPr>
          <p:sp>
            <p:nvSpPr>
              <p:cNvPr id="34" name="Oval 11"/>
              <p:cNvSpPr>
                <a:spLocks noChangeArrowheads="1"/>
              </p:cNvSpPr>
              <p:nvPr/>
            </p:nvSpPr>
            <p:spPr bwMode="auto">
              <a:xfrm>
                <a:off x="783" y="1852"/>
                <a:ext cx="216" cy="208"/>
              </a:xfrm>
              <a:prstGeom prst="ellipse">
                <a:avLst/>
              </a:prstGeom>
              <a:solidFill>
                <a:srgbClr val="CCFFFF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" name="Text Box 12"/>
              <p:cNvSpPr txBox="1">
                <a:spLocks noChangeArrowheads="1"/>
              </p:cNvSpPr>
              <p:nvPr/>
            </p:nvSpPr>
            <p:spPr bwMode="auto">
              <a:xfrm>
                <a:off x="2423" y="176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I</a:t>
                </a:r>
                <a:r>
                  <a:rPr lang="en-US" altLang="zh-CN" b="1" baseline="-25000"/>
                  <a:t>2</a:t>
                </a:r>
              </a:p>
            </p:txBody>
          </p:sp>
          <p:sp>
            <p:nvSpPr>
              <p:cNvPr id="36" name="Rectangle 13"/>
              <p:cNvSpPr>
                <a:spLocks noChangeArrowheads="1"/>
              </p:cNvSpPr>
              <p:nvPr/>
            </p:nvSpPr>
            <p:spPr bwMode="auto">
              <a:xfrm>
                <a:off x="1319" y="1576"/>
                <a:ext cx="576" cy="76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14"/>
              <p:cNvSpPr>
                <a:spLocks noChangeShapeType="1"/>
              </p:cNvSpPr>
              <p:nvPr/>
            </p:nvSpPr>
            <p:spPr bwMode="auto">
              <a:xfrm>
                <a:off x="887" y="2224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895" y="1672"/>
                <a:ext cx="432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463" y="1768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 dirty="0"/>
                  <a:t>P</a:t>
                </a:r>
              </a:p>
            </p:txBody>
          </p:sp>
          <p:sp>
            <p:nvSpPr>
              <p:cNvPr id="40" name="Text Box 17"/>
              <p:cNvSpPr txBox="1">
                <a:spLocks noChangeArrowheads="1"/>
              </p:cNvSpPr>
              <p:nvPr/>
            </p:nvSpPr>
            <p:spPr bwMode="auto">
              <a:xfrm>
                <a:off x="551" y="200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–</a:t>
                </a:r>
              </a:p>
            </p:txBody>
          </p:sp>
          <p:sp>
            <p:nvSpPr>
              <p:cNvPr id="41" name="Text Box 18"/>
              <p:cNvSpPr txBox="1">
                <a:spLocks noChangeArrowheads="1"/>
              </p:cNvSpPr>
              <p:nvPr/>
            </p:nvSpPr>
            <p:spPr bwMode="auto">
              <a:xfrm>
                <a:off x="535" y="160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+</a:t>
                </a:r>
              </a:p>
            </p:txBody>
          </p:sp>
          <p:sp>
            <p:nvSpPr>
              <p:cNvPr id="42" name="Text Box 19"/>
              <p:cNvSpPr txBox="1">
                <a:spLocks noChangeArrowheads="1"/>
              </p:cNvSpPr>
              <p:nvPr/>
            </p:nvSpPr>
            <p:spPr bwMode="auto">
              <a:xfrm>
                <a:off x="471" y="177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U</a:t>
                </a:r>
                <a:r>
                  <a:rPr lang="en-US" altLang="zh-CN" b="1" baseline="-25000"/>
                  <a:t>S</a:t>
                </a:r>
              </a:p>
            </p:txBody>
          </p:sp>
          <p:sp>
            <p:nvSpPr>
              <p:cNvPr id="43" name="Text Box 20"/>
              <p:cNvSpPr txBox="1">
                <a:spLocks noChangeArrowheads="1"/>
              </p:cNvSpPr>
              <p:nvPr/>
            </p:nvSpPr>
            <p:spPr bwMode="auto">
              <a:xfrm>
                <a:off x="2087" y="200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–</a:t>
                </a:r>
              </a:p>
            </p:txBody>
          </p:sp>
          <p:sp>
            <p:nvSpPr>
              <p:cNvPr id="44" name="Text Box 21"/>
              <p:cNvSpPr txBox="1">
                <a:spLocks noChangeArrowheads="1"/>
              </p:cNvSpPr>
              <p:nvPr/>
            </p:nvSpPr>
            <p:spPr bwMode="auto">
              <a:xfrm>
                <a:off x="2087" y="162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+</a:t>
                </a:r>
              </a:p>
            </p:txBody>
          </p:sp>
          <p:sp>
            <p:nvSpPr>
              <p:cNvPr id="45" name="Text Box 22"/>
              <p:cNvSpPr txBox="1">
                <a:spLocks noChangeArrowheads="1"/>
              </p:cNvSpPr>
              <p:nvPr/>
            </p:nvSpPr>
            <p:spPr bwMode="auto">
              <a:xfrm>
                <a:off x="2039" y="181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U</a:t>
                </a:r>
                <a:r>
                  <a:rPr lang="en-US" altLang="zh-CN" b="1" baseline="-25000"/>
                  <a:t>2</a:t>
                </a:r>
              </a:p>
            </p:txBody>
          </p:sp>
          <p:sp>
            <p:nvSpPr>
              <p:cNvPr id="46" name="Line 23"/>
              <p:cNvSpPr>
                <a:spLocks noChangeShapeType="1"/>
              </p:cNvSpPr>
              <p:nvPr/>
            </p:nvSpPr>
            <p:spPr bwMode="auto">
              <a:xfrm>
                <a:off x="2423" y="1768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24"/>
              <p:cNvSpPr>
                <a:spLocks noChangeShapeType="1"/>
              </p:cNvSpPr>
              <p:nvPr/>
            </p:nvSpPr>
            <p:spPr bwMode="auto">
              <a:xfrm>
                <a:off x="887" y="157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Text Box 25"/>
              <p:cNvSpPr txBox="1">
                <a:spLocks noChangeArrowheads="1"/>
              </p:cNvSpPr>
              <p:nvPr/>
            </p:nvSpPr>
            <p:spPr bwMode="auto">
              <a:xfrm>
                <a:off x="896" y="1289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I</a:t>
                </a:r>
                <a:r>
                  <a:rPr lang="en-US" altLang="zh-CN" b="1" baseline="-25000"/>
                  <a:t>1</a:t>
                </a:r>
              </a:p>
            </p:txBody>
          </p:sp>
          <p:sp>
            <p:nvSpPr>
              <p:cNvPr id="49" name="Line 26"/>
              <p:cNvSpPr>
                <a:spLocks noChangeShapeType="1"/>
              </p:cNvSpPr>
              <p:nvPr/>
            </p:nvSpPr>
            <p:spPr bwMode="auto">
              <a:xfrm>
                <a:off x="887" y="167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27"/>
              <p:cNvSpPr>
                <a:spLocks noChangeShapeType="1"/>
              </p:cNvSpPr>
              <p:nvPr/>
            </p:nvSpPr>
            <p:spPr bwMode="auto">
              <a:xfrm>
                <a:off x="895" y="1676"/>
                <a:ext cx="0" cy="5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" name="Group 28"/>
            <p:cNvGrpSpPr>
              <a:grpSpLocks/>
            </p:cNvGrpSpPr>
            <p:nvPr/>
          </p:nvGrpSpPr>
          <p:grpSpPr bwMode="auto">
            <a:xfrm>
              <a:off x="2967" y="1143"/>
              <a:ext cx="2211" cy="1249"/>
              <a:chOff x="2967" y="1143"/>
              <a:chExt cx="2211" cy="1249"/>
            </a:xfrm>
          </p:grpSpPr>
          <p:sp>
            <p:nvSpPr>
              <p:cNvPr id="15" name="Oval 29"/>
              <p:cNvSpPr>
                <a:spLocks noChangeArrowheads="1"/>
              </p:cNvSpPr>
              <p:nvPr/>
            </p:nvSpPr>
            <p:spPr bwMode="auto">
              <a:xfrm>
                <a:off x="4631" y="1876"/>
                <a:ext cx="200" cy="192"/>
              </a:xfrm>
              <a:prstGeom prst="ellipse">
                <a:avLst/>
              </a:prstGeom>
              <a:solidFill>
                <a:srgbClr val="CCFFFF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" name="Rectangle 30"/>
              <p:cNvSpPr>
                <a:spLocks noChangeArrowheads="1"/>
              </p:cNvSpPr>
              <p:nvPr/>
            </p:nvSpPr>
            <p:spPr bwMode="auto">
              <a:xfrm>
                <a:off x="3735" y="1576"/>
                <a:ext cx="576" cy="76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Text Box 31"/>
              <p:cNvSpPr txBox="1">
                <a:spLocks noChangeArrowheads="1"/>
              </p:cNvSpPr>
              <p:nvPr/>
            </p:nvSpPr>
            <p:spPr bwMode="auto">
              <a:xfrm>
                <a:off x="3879" y="1720"/>
                <a:ext cx="28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 b="1"/>
                  <a:t>P</a:t>
                </a:r>
                <a:endParaRPr lang="en-US" altLang="zh-CN" sz="4000" b="1"/>
              </a:p>
            </p:txBody>
          </p:sp>
          <p:sp>
            <p:nvSpPr>
              <p:cNvPr id="18" name="Rectangle 32"/>
              <p:cNvSpPr>
                <a:spLocks noChangeArrowheads="1"/>
              </p:cNvSpPr>
              <p:nvPr/>
            </p:nvSpPr>
            <p:spPr bwMode="auto">
              <a:xfrm>
                <a:off x="3303" y="1624"/>
                <a:ext cx="432" cy="6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Rectangle 33"/>
              <p:cNvSpPr>
                <a:spLocks noChangeArrowheads="1"/>
              </p:cNvSpPr>
              <p:nvPr/>
            </p:nvSpPr>
            <p:spPr bwMode="auto">
              <a:xfrm>
                <a:off x="3255" y="1816"/>
                <a:ext cx="96" cy="288"/>
              </a:xfrm>
              <a:prstGeom prst="rect">
                <a:avLst/>
              </a:prstGeom>
              <a:solidFill>
                <a:srgbClr val="CCFFFF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Text Box 34"/>
              <p:cNvSpPr txBox="1">
                <a:spLocks noChangeArrowheads="1"/>
              </p:cNvSpPr>
              <p:nvPr/>
            </p:nvSpPr>
            <p:spPr bwMode="auto">
              <a:xfrm>
                <a:off x="3015" y="210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–</a:t>
                </a:r>
              </a:p>
            </p:txBody>
          </p:sp>
          <p:sp>
            <p:nvSpPr>
              <p:cNvPr id="21" name="Text Box 35"/>
              <p:cNvSpPr txBox="1">
                <a:spLocks noChangeArrowheads="1"/>
              </p:cNvSpPr>
              <p:nvPr/>
            </p:nvSpPr>
            <p:spPr bwMode="auto">
              <a:xfrm>
                <a:off x="3015" y="152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+</a:t>
                </a:r>
              </a:p>
            </p:txBody>
          </p:sp>
          <p:sp>
            <p:nvSpPr>
              <p:cNvPr id="22" name="Text Box 36"/>
              <p:cNvSpPr txBox="1">
                <a:spLocks noChangeArrowheads="1"/>
              </p:cNvSpPr>
              <p:nvPr/>
            </p:nvSpPr>
            <p:spPr bwMode="auto">
              <a:xfrm>
                <a:off x="4871" y="2040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–</a:t>
                </a:r>
              </a:p>
            </p:txBody>
          </p:sp>
          <p:sp>
            <p:nvSpPr>
              <p:cNvPr id="23" name="Text Box 37"/>
              <p:cNvSpPr txBox="1">
                <a:spLocks noChangeArrowheads="1"/>
              </p:cNvSpPr>
              <p:nvPr/>
            </p:nvSpPr>
            <p:spPr bwMode="auto">
              <a:xfrm>
                <a:off x="4839" y="159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+</a:t>
                </a:r>
              </a:p>
            </p:txBody>
          </p:sp>
          <p:sp>
            <p:nvSpPr>
              <p:cNvPr id="24" name="Text Box 38"/>
              <p:cNvSpPr txBox="1">
                <a:spLocks noChangeArrowheads="1"/>
              </p:cNvSpPr>
              <p:nvPr/>
            </p:nvSpPr>
            <p:spPr bwMode="auto">
              <a:xfrm>
                <a:off x="3351" y="181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2</a:t>
                </a:r>
                <a:r>
                  <a:rPr lang="en-US" altLang="zh-CN" b="1"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25" name="Line 39"/>
              <p:cNvSpPr>
                <a:spLocks noChangeShapeType="1"/>
              </p:cNvSpPr>
              <p:nvPr/>
            </p:nvSpPr>
            <p:spPr bwMode="auto">
              <a:xfrm flipH="1">
                <a:off x="3303" y="152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40"/>
              <p:cNvSpPr>
                <a:spLocks noChangeShapeType="1"/>
              </p:cNvSpPr>
              <p:nvPr/>
            </p:nvSpPr>
            <p:spPr bwMode="auto">
              <a:xfrm flipH="1">
                <a:off x="4455" y="152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7" name="Object 41"/>
              <p:cNvGraphicFramePr>
                <a:graphicFrameLocks noChangeAspect="1"/>
              </p:cNvGraphicFramePr>
              <p:nvPr/>
            </p:nvGraphicFramePr>
            <p:xfrm>
              <a:off x="2967" y="1768"/>
              <a:ext cx="288" cy="3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64" name="公式" r:id="rId13" imgW="215640" imgH="279360" progId="Equation.3">
                      <p:embed/>
                    </p:oleObj>
                  </mc:Choice>
                  <mc:Fallback>
                    <p:oleObj name="公式" r:id="rId13" imgW="215640" imgH="279360" progId="Equation.3">
                      <p:embed/>
                      <p:pic>
                        <p:nvPicPr>
                          <p:cNvPr id="191529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67" y="1768"/>
                            <a:ext cx="288" cy="3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Object 42"/>
              <p:cNvGraphicFramePr>
                <a:graphicFrameLocks noChangeAspect="1"/>
              </p:cNvGraphicFramePr>
              <p:nvPr/>
            </p:nvGraphicFramePr>
            <p:xfrm>
              <a:off x="4871" y="1760"/>
              <a:ext cx="307" cy="3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65" name="Equation" r:id="rId15" imgW="228600" imgH="279360" progId="Equation.3">
                      <p:embed/>
                    </p:oleObj>
                  </mc:Choice>
                  <mc:Fallback>
                    <p:oleObj name="Equation" r:id="rId15" imgW="228600" imgH="279360" progId="Equation.3">
                      <p:embed/>
                      <p:pic>
                        <p:nvPicPr>
                          <p:cNvPr id="19153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71" y="1760"/>
                            <a:ext cx="307" cy="3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Object 43"/>
              <p:cNvGraphicFramePr>
                <a:graphicFrameLocks noChangeAspect="1"/>
              </p:cNvGraphicFramePr>
              <p:nvPr/>
            </p:nvGraphicFramePr>
            <p:xfrm>
              <a:off x="3354" y="1144"/>
              <a:ext cx="237" cy="3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66" name="公式" r:id="rId17" imgW="177480" imgH="279360" progId="Equation.3">
                      <p:embed/>
                    </p:oleObj>
                  </mc:Choice>
                  <mc:Fallback>
                    <p:oleObj name="公式" r:id="rId17" imgW="177480" imgH="279360" progId="Equation.3">
                      <p:embed/>
                      <p:pic>
                        <p:nvPicPr>
                          <p:cNvPr id="191531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54" y="1144"/>
                            <a:ext cx="237" cy="3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Object 44"/>
              <p:cNvGraphicFramePr>
                <a:graphicFrameLocks noChangeAspect="1"/>
              </p:cNvGraphicFramePr>
              <p:nvPr/>
            </p:nvGraphicFramePr>
            <p:xfrm>
              <a:off x="4471" y="1143"/>
              <a:ext cx="256" cy="3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67" name="公式" r:id="rId19" imgW="190440" imgH="279360" progId="Equation.3">
                      <p:embed/>
                    </p:oleObj>
                  </mc:Choice>
                  <mc:Fallback>
                    <p:oleObj name="公式" r:id="rId19" imgW="190440" imgH="279360" progId="Equation.3">
                      <p:embed/>
                      <p:pic>
                        <p:nvPicPr>
                          <p:cNvPr id="191532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1" y="1143"/>
                            <a:ext cx="256" cy="3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" name="Line 45"/>
              <p:cNvSpPr>
                <a:spLocks noChangeShapeType="1"/>
              </p:cNvSpPr>
              <p:nvPr/>
            </p:nvSpPr>
            <p:spPr bwMode="auto">
              <a:xfrm flipH="1">
                <a:off x="4311" y="227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46"/>
              <p:cNvSpPr>
                <a:spLocks noChangeShapeType="1"/>
              </p:cNvSpPr>
              <p:nvPr/>
            </p:nvSpPr>
            <p:spPr bwMode="auto">
              <a:xfrm flipH="1">
                <a:off x="4311" y="1648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47"/>
              <p:cNvSpPr>
                <a:spLocks noChangeShapeType="1"/>
              </p:cNvSpPr>
              <p:nvPr/>
            </p:nvSpPr>
            <p:spPr bwMode="auto">
              <a:xfrm>
                <a:off x="4735" y="1652"/>
                <a:ext cx="0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" name="Group 48"/>
            <p:cNvGrpSpPr>
              <a:grpSpLocks/>
            </p:cNvGrpSpPr>
            <p:nvPr/>
          </p:nvGrpSpPr>
          <p:grpSpPr bwMode="auto">
            <a:xfrm>
              <a:off x="283" y="442"/>
              <a:ext cx="5139" cy="544"/>
              <a:chOff x="292" y="442"/>
              <a:chExt cx="5139" cy="544"/>
            </a:xfrm>
          </p:grpSpPr>
          <p:sp>
            <p:nvSpPr>
              <p:cNvPr id="13" name="Text Box 49"/>
              <p:cNvSpPr txBox="1">
                <a:spLocks noChangeArrowheads="1"/>
              </p:cNvSpPr>
              <p:nvPr/>
            </p:nvSpPr>
            <p:spPr bwMode="auto">
              <a:xfrm>
                <a:off x="292" y="442"/>
                <a:ext cx="5139" cy="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None/>
                </a:pPr>
                <a:r>
                  <a:rPr lang="zh-CN" altLang="en-US" sz="2000" b="1" dirty="0" smtClean="0">
                    <a:solidFill>
                      <a:srgbClr val="FF3300"/>
                    </a:solidFill>
                    <a:latin typeface="宋体" panose="02010600030101010101" pitchFamily="2" charset="-122"/>
                  </a:rPr>
                  <a:t>例</a:t>
                </a:r>
                <a:r>
                  <a:rPr lang="en-US" altLang="zh-CN" sz="2000" b="1" dirty="0" smtClean="0">
                    <a:solidFill>
                      <a:srgbClr val="FF3300"/>
                    </a:solidFill>
                    <a:ea typeface="楷体_GB2312" pitchFamily="49" charset="-122"/>
                  </a:rPr>
                  <a:t>    </a:t>
                </a:r>
                <a:r>
                  <a:rPr kumimoji="0" lang="zh-CN" altLang="en-US" sz="2000" b="1" dirty="0"/>
                  <a:t>图示两个电路中方框内为同一电阻网络。</a:t>
                </a:r>
              </a:p>
              <a:p>
                <a:pPr>
                  <a:spcBef>
                    <a:spcPct val="5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None/>
                </a:pPr>
                <a:r>
                  <a:rPr kumimoji="0" lang="zh-CN" altLang="en-US" sz="2000" b="1" dirty="0"/>
                  <a:t>          已知：</a:t>
                </a:r>
                <a:r>
                  <a:rPr kumimoji="0" lang="en-US" altLang="zh-CN" sz="2000" b="1" i="1" dirty="0"/>
                  <a:t>U</a:t>
                </a:r>
                <a:r>
                  <a:rPr kumimoji="0" lang="en-US" altLang="zh-CN" sz="2000" b="1" baseline="-25000" dirty="0"/>
                  <a:t>S</a:t>
                </a:r>
                <a:r>
                  <a:rPr lang="en-US" altLang="zh-CN" sz="2000" b="1" dirty="0">
                    <a:ea typeface="楷体_GB2312" pitchFamily="49" charset="-122"/>
                  </a:rPr>
                  <a:t>=10V</a:t>
                </a:r>
                <a:r>
                  <a:rPr lang="zh-CN" altLang="en-US" sz="2000" b="1" dirty="0">
                    <a:ea typeface="楷体_GB2312" pitchFamily="49" charset="-122"/>
                  </a:rPr>
                  <a:t>， </a:t>
                </a:r>
                <a:r>
                  <a:rPr lang="en-US" altLang="zh-CN" sz="2000" b="1" i="1" dirty="0">
                    <a:ea typeface="楷体_GB2312" pitchFamily="49" charset="-122"/>
                    <a:sym typeface="Symbol" panose="05050102010706020507" pitchFamily="18" charset="2"/>
                  </a:rPr>
                  <a:t>I</a:t>
                </a:r>
                <a:r>
                  <a:rPr lang="en-US" altLang="zh-CN" sz="2000" b="1" baseline="-25000" dirty="0">
                    <a:ea typeface="楷体_GB2312" pitchFamily="49" charset="-122"/>
                    <a:sym typeface="Symbol" panose="05050102010706020507" pitchFamily="18" charset="2"/>
                  </a:rPr>
                  <a:t>1</a:t>
                </a:r>
                <a:r>
                  <a:rPr lang="en-US" altLang="zh-CN" sz="2000" b="1" dirty="0">
                    <a:ea typeface="楷体_GB2312" pitchFamily="49" charset="-122"/>
                  </a:rPr>
                  <a:t>=5A</a:t>
                </a:r>
                <a:r>
                  <a:rPr lang="zh-CN" altLang="en-US" sz="2000" b="1" dirty="0">
                    <a:ea typeface="楷体_GB2312" pitchFamily="49" charset="-122"/>
                    <a:sym typeface="Symbol" panose="05050102010706020507" pitchFamily="18" charset="2"/>
                  </a:rPr>
                  <a:t>，</a:t>
                </a:r>
                <a:r>
                  <a:rPr lang="en-US" altLang="zh-CN" sz="2000" b="1" i="1" dirty="0">
                    <a:ea typeface="楷体_GB2312" pitchFamily="49" charset="-122"/>
                    <a:sym typeface="Symbol" panose="05050102010706020507" pitchFamily="18" charset="2"/>
                  </a:rPr>
                  <a:t>I</a:t>
                </a:r>
                <a:r>
                  <a:rPr lang="en-US" altLang="zh-CN" sz="2000" b="1" baseline="-25000" dirty="0">
                    <a:ea typeface="楷体_GB2312" pitchFamily="49" charset="-122"/>
                    <a:sym typeface="Symbol" panose="05050102010706020507" pitchFamily="18" charset="2"/>
                  </a:rPr>
                  <a:t>2</a:t>
                </a:r>
                <a:r>
                  <a:rPr lang="en-US" altLang="zh-CN" sz="2000" b="1" dirty="0">
                    <a:ea typeface="楷体_GB2312" pitchFamily="49" charset="-122"/>
                  </a:rPr>
                  <a:t>=1A</a:t>
                </a:r>
                <a:r>
                  <a:rPr lang="en-US" altLang="zh-CN" sz="2000" b="1" dirty="0">
                    <a:solidFill>
                      <a:srgbClr val="0000FF"/>
                    </a:solidFill>
                    <a:ea typeface="楷体_GB2312" pitchFamily="49" charset="-122"/>
                  </a:rPr>
                  <a:t> </a:t>
                </a:r>
                <a:r>
                  <a:rPr lang="zh-CN" altLang="en-US" sz="2000" b="1" dirty="0">
                    <a:ea typeface="楷体_GB2312" pitchFamily="49" charset="-122"/>
                  </a:rPr>
                  <a:t>，</a:t>
                </a:r>
                <a:r>
                  <a:rPr lang="zh-CN" altLang="en-US" sz="2000" b="1" dirty="0">
                    <a:solidFill>
                      <a:srgbClr val="0000FF"/>
                    </a:solidFill>
                    <a:ea typeface="楷体_GB2312" pitchFamily="49" charset="-122"/>
                  </a:rPr>
                  <a:t>            </a:t>
                </a:r>
                <a:endParaRPr lang="zh-CN" altLang="en-US" sz="2000" b="1" dirty="0">
                  <a:latin typeface="宋体" panose="02010600030101010101" pitchFamily="2" charset="-122"/>
                </a:endParaRPr>
              </a:p>
            </p:txBody>
          </p:sp>
          <p:graphicFrame>
            <p:nvGraphicFramePr>
              <p:cNvPr id="14" name="Object 5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85579850"/>
                  </p:ext>
                </p:extLst>
              </p:nvPr>
            </p:nvGraphicFramePr>
            <p:xfrm>
              <a:off x="3506" y="446"/>
              <a:ext cx="713" cy="2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68" name="公式" r:id="rId21" imgW="672840" imgH="279360" progId="Equation.3">
                      <p:embed/>
                    </p:oleObj>
                  </mc:Choice>
                  <mc:Fallback>
                    <p:oleObj name="公式" r:id="rId21" imgW="672840" imgH="279360" progId="Equation.3">
                      <p:embed/>
                      <p:pic>
                        <p:nvPicPr>
                          <p:cNvPr id="191538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6" y="446"/>
                            <a:ext cx="713" cy="2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2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8354575"/>
                </p:ext>
              </p:extLst>
            </p:nvPr>
          </p:nvGraphicFramePr>
          <p:xfrm>
            <a:off x="793" y="1005"/>
            <a:ext cx="802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69" name="公式" r:id="rId23" imgW="647640" imgH="241200" progId="Equation.3">
                    <p:embed/>
                  </p:oleObj>
                </mc:Choice>
                <mc:Fallback>
                  <p:oleObj name="公式" r:id="rId23" imgW="647640" imgH="241200" progId="Equation.3">
                    <p:embed/>
                    <p:pic>
                      <p:nvPicPr>
                        <p:cNvPr id="191539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1005"/>
                          <a:ext cx="802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236006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538" name="Group 2"/>
          <p:cNvGrpSpPr>
            <a:grpSpLocks/>
          </p:cNvGrpSpPr>
          <p:nvPr/>
        </p:nvGrpSpPr>
        <p:grpSpPr bwMode="auto">
          <a:xfrm>
            <a:off x="627063" y="515938"/>
            <a:ext cx="8516937" cy="4440237"/>
            <a:chOff x="368" y="298"/>
            <a:chExt cx="5365" cy="2797"/>
          </a:xfrm>
        </p:grpSpPr>
        <p:sp>
          <p:nvSpPr>
            <p:cNvPr id="193539" name="Text Box 3"/>
            <p:cNvSpPr txBox="1">
              <a:spLocks noChangeArrowheads="1"/>
            </p:cNvSpPr>
            <p:nvPr/>
          </p:nvSpPr>
          <p:spPr bwMode="auto">
            <a:xfrm>
              <a:off x="368" y="300"/>
              <a:ext cx="7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 smtClean="0">
                  <a:solidFill>
                    <a:srgbClr val="FF3300"/>
                  </a:solidFill>
                </a:rPr>
                <a:t>例</a:t>
              </a:r>
              <a:r>
                <a:rPr lang="en-US" altLang="zh-CN" sz="2400" b="1" dirty="0" smtClean="0">
                  <a:solidFill>
                    <a:srgbClr val="FF3300"/>
                  </a:solidFill>
                </a:rPr>
                <a:t>  </a:t>
              </a:r>
              <a:endParaRPr lang="en-US" altLang="zh-CN" sz="2400" b="1" dirty="0">
                <a:solidFill>
                  <a:srgbClr val="FF3300"/>
                </a:solidFill>
              </a:endParaRPr>
            </a:p>
          </p:txBody>
        </p:sp>
        <p:sp>
          <p:nvSpPr>
            <p:cNvPr id="193540" name="Text Box 4"/>
            <p:cNvSpPr txBox="1">
              <a:spLocks noChangeArrowheads="1"/>
            </p:cNvSpPr>
            <p:nvPr/>
          </p:nvSpPr>
          <p:spPr bwMode="auto">
            <a:xfrm>
              <a:off x="926" y="298"/>
              <a:ext cx="4562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571500" indent="-5715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9525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b="1"/>
                <a:t>已知图中：  </a:t>
              </a:r>
            </a:p>
            <a:p>
              <a:pPr algn="just">
                <a:lnSpc>
                  <a:spcPct val="120000"/>
                </a:lnSpc>
              </a:pPr>
              <a:r>
                <a:rPr lang="zh-CN" altLang="en-US" b="1"/>
                <a:t>（</a:t>
              </a:r>
              <a:r>
                <a:rPr lang="en-US" altLang="zh-CN" b="1"/>
                <a:t>1</a:t>
              </a:r>
              <a:r>
                <a:rPr lang="zh-CN" altLang="en-US" b="1"/>
                <a:t>）当</a:t>
              </a:r>
              <a:r>
                <a:rPr lang="en-US" altLang="zh-CN" b="1" i="1"/>
                <a:t>R</a:t>
              </a:r>
              <a:r>
                <a:rPr lang="en-US" altLang="zh-CN" b="1" baseline="-25000"/>
                <a:t>1</a:t>
              </a:r>
              <a:r>
                <a:rPr lang="en-US" altLang="zh-CN" b="1"/>
                <a:t>=</a:t>
              </a:r>
              <a:r>
                <a:rPr lang="en-US" altLang="zh-CN" b="1" i="1"/>
                <a:t>R</a:t>
              </a:r>
              <a:r>
                <a:rPr lang="en-US" altLang="zh-CN" b="1" baseline="-25000"/>
                <a:t>2</a:t>
              </a:r>
              <a:r>
                <a:rPr lang="en-US" altLang="zh-CN" b="1"/>
                <a:t>=2</a:t>
              </a:r>
              <a:r>
                <a:rPr lang="en-US" altLang="zh-CN" b="1">
                  <a:sym typeface="Symbol" panose="05050102010706020507" pitchFamily="18" charset="2"/>
                </a:rPr>
                <a:t>, </a:t>
              </a:r>
              <a:r>
                <a:rPr lang="en-US" altLang="zh-CN" b="1" i="1"/>
                <a:t>U</a:t>
              </a:r>
              <a:r>
                <a:rPr lang="en-US" altLang="zh-CN" b="1" baseline="-25000"/>
                <a:t>S</a:t>
              </a:r>
              <a:r>
                <a:rPr lang="en-US" altLang="zh-CN" b="1">
                  <a:sym typeface="Symbol" panose="05050102010706020507" pitchFamily="18" charset="2"/>
                </a:rPr>
                <a:t>=8V</a:t>
              </a:r>
              <a:r>
                <a:rPr lang="zh-CN" altLang="zh-CN" b="1">
                  <a:sym typeface="Symbol" panose="05050102010706020507" pitchFamily="18" charset="2"/>
                </a:rPr>
                <a:t>时</a:t>
              </a:r>
              <a:r>
                <a:rPr lang="zh-CN" altLang="en-US" b="1">
                  <a:sym typeface="Symbol" panose="05050102010706020507" pitchFamily="18" charset="2"/>
                </a:rPr>
                <a:t>， </a:t>
              </a:r>
              <a:r>
                <a:rPr lang="en-US" altLang="zh-CN" b="1" i="1">
                  <a:sym typeface="Symbol" panose="05050102010706020507" pitchFamily="18" charset="2"/>
                </a:rPr>
                <a:t>I</a:t>
              </a:r>
              <a:r>
                <a:rPr lang="en-US" altLang="zh-CN" b="1" baseline="-25000">
                  <a:sym typeface="Symbol" panose="05050102010706020507" pitchFamily="18" charset="2"/>
                </a:rPr>
                <a:t>1</a:t>
              </a:r>
              <a:r>
                <a:rPr lang="en-US" altLang="zh-CN" b="1">
                  <a:sym typeface="Symbol" panose="05050102010706020507" pitchFamily="18" charset="2"/>
                </a:rPr>
                <a:t>=2A</a:t>
              </a:r>
              <a:r>
                <a:rPr lang="zh-CN" altLang="en-US" b="1">
                  <a:sym typeface="Symbol" panose="05050102010706020507" pitchFamily="18" charset="2"/>
                </a:rPr>
                <a:t>，</a:t>
              </a:r>
              <a:r>
                <a:rPr lang="en-US" altLang="zh-CN" b="1" i="1"/>
                <a:t>U</a:t>
              </a:r>
              <a:r>
                <a:rPr lang="en-US" altLang="zh-CN" b="1" baseline="-25000"/>
                <a:t>2</a:t>
              </a:r>
              <a:r>
                <a:rPr lang="en-US" altLang="zh-CN" b="1">
                  <a:sym typeface="Symbol" panose="05050102010706020507" pitchFamily="18" charset="2"/>
                </a:rPr>
                <a:t> =2V</a:t>
              </a:r>
              <a:r>
                <a:rPr lang="zh-CN" altLang="en-US" b="1">
                  <a:sym typeface="Symbol" panose="05050102010706020507" pitchFamily="18" charset="2"/>
                </a:rPr>
                <a:t>。      </a:t>
              </a:r>
            </a:p>
          </p:txBody>
        </p:sp>
        <p:sp>
          <p:nvSpPr>
            <p:cNvPr id="193541" name="Text Box 5"/>
            <p:cNvSpPr txBox="1">
              <a:spLocks noChangeArrowheads="1"/>
            </p:cNvSpPr>
            <p:nvPr/>
          </p:nvSpPr>
          <p:spPr bwMode="auto">
            <a:xfrm>
              <a:off x="956" y="960"/>
              <a:ext cx="4777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76250" indent="-4762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8572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047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b="1"/>
                <a:t>（</a:t>
              </a:r>
              <a:r>
                <a:rPr lang="en-US" altLang="zh-CN" b="1"/>
                <a:t>2</a:t>
              </a:r>
              <a:r>
                <a:rPr lang="zh-CN" altLang="en-US" b="1"/>
                <a:t>）当</a:t>
              </a:r>
              <a:r>
                <a:rPr lang="en-US" altLang="zh-CN" b="1" i="1"/>
                <a:t>R</a:t>
              </a:r>
              <a:r>
                <a:rPr lang="en-US" altLang="zh-CN" b="1" baseline="-25000"/>
                <a:t>1</a:t>
              </a:r>
              <a:r>
                <a:rPr lang="en-US" altLang="zh-CN" b="1"/>
                <a:t>=1.4 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  <a:r>
                <a:rPr lang="zh-CN" altLang="en-US" b="1"/>
                <a:t>，</a:t>
              </a:r>
              <a:r>
                <a:rPr lang="en-US" altLang="zh-CN" b="1" i="1"/>
                <a:t>R</a:t>
              </a:r>
              <a:r>
                <a:rPr lang="en-US" altLang="zh-CN" b="1" baseline="-25000"/>
                <a:t>2</a:t>
              </a:r>
              <a:r>
                <a:rPr lang="en-US" altLang="zh-CN" b="1"/>
                <a:t>=0.8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  <a:r>
                <a:rPr lang="zh-CN" altLang="en-US" b="1">
                  <a:sym typeface="Symbol" panose="05050102010706020507" pitchFamily="18" charset="2"/>
                </a:rPr>
                <a:t>，</a:t>
              </a:r>
              <a:r>
                <a:rPr lang="en-US" altLang="zh-CN" b="1" i="1"/>
                <a:t>U</a:t>
              </a:r>
              <a:r>
                <a:rPr lang="en-US" altLang="zh-CN" b="1" baseline="-25000"/>
                <a:t>S </a:t>
              </a:r>
              <a:r>
                <a:rPr lang="en-US" altLang="zh-CN" b="1">
                  <a:ea typeface="楷体_GB2312" pitchFamily="49" charset="-122"/>
                </a:rPr>
                <a:t>'</a:t>
              </a:r>
              <a:r>
                <a:rPr lang="en-US" altLang="zh-CN" b="1">
                  <a:solidFill>
                    <a:srgbClr val="0000FF"/>
                  </a:solidFill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lang="en-US" altLang="zh-CN" b="1">
                  <a:sym typeface="Symbol" panose="05050102010706020507" pitchFamily="18" charset="2"/>
                </a:rPr>
                <a:t>=9V </a:t>
              </a:r>
              <a:r>
                <a:rPr lang="zh-CN" altLang="en-US" b="1">
                  <a:sym typeface="Symbol" panose="05050102010706020507" pitchFamily="18" charset="2"/>
                </a:rPr>
                <a:t>，</a:t>
              </a:r>
              <a:r>
                <a:rPr lang="en-US" altLang="zh-CN" b="1" i="1">
                  <a:sym typeface="Symbol" panose="05050102010706020507" pitchFamily="18" charset="2"/>
                </a:rPr>
                <a:t>I</a:t>
              </a:r>
              <a:r>
                <a:rPr lang="en-US" altLang="zh-CN" b="1" baseline="-25000">
                  <a:sym typeface="Symbol" panose="05050102010706020507" pitchFamily="18" charset="2"/>
                </a:rPr>
                <a:t>1</a:t>
              </a:r>
              <a:r>
                <a:rPr lang="en-US" altLang="zh-CN" b="1">
                  <a:cs typeface="Times New Roman" panose="02020603050405020304" pitchFamily="18" charset="0"/>
                </a:rPr>
                <a:t>'</a:t>
              </a:r>
              <a:r>
                <a:rPr lang="en-US" altLang="zh-CN" b="1" i="1"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b="1">
                  <a:sym typeface="Symbol" panose="05050102010706020507" pitchFamily="18" charset="2"/>
                </a:rPr>
                <a:t>=3A</a:t>
              </a:r>
              <a:r>
                <a:rPr lang="zh-CN" altLang="en-US" b="1">
                  <a:sym typeface="Symbol" panose="05050102010706020507" pitchFamily="18" charset="2"/>
                </a:rPr>
                <a:t>。  </a:t>
              </a:r>
            </a:p>
          </p:txBody>
        </p:sp>
        <p:sp>
          <p:nvSpPr>
            <p:cNvPr id="193542" name="Text Box 6"/>
            <p:cNvSpPr txBox="1">
              <a:spLocks noChangeArrowheads="1"/>
            </p:cNvSpPr>
            <p:nvPr/>
          </p:nvSpPr>
          <p:spPr bwMode="auto">
            <a:xfrm>
              <a:off x="1031" y="1429"/>
              <a:ext cx="8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/>
                <a:t>求</a:t>
              </a:r>
              <a:r>
                <a:rPr lang="en-US" altLang="zh-CN" sz="2400" b="1" i="1" dirty="0"/>
                <a:t>U</a:t>
              </a:r>
              <a:r>
                <a:rPr lang="en-US" altLang="zh-CN" sz="2400" b="1" baseline="-25000" dirty="0"/>
                <a:t>2</a:t>
              </a:r>
              <a:r>
                <a:rPr lang="en-US" altLang="zh-CN" sz="2400" b="1" baseline="30000" dirty="0"/>
                <a:t>'</a:t>
              </a:r>
              <a:r>
                <a:rPr lang="zh-CN" altLang="en-US" sz="2400" b="1" dirty="0"/>
                <a:t>。  </a:t>
              </a:r>
              <a:endParaRPr lang="zh-CN" altLang="en-US" sz="2400" b="1" baseline="30000" dirty="0"/>
            </a:p>
          </p:txBody>
        </p:sp>
        <p:grpSp>
          <p:nvGrpSpPr>
            <p:cNvPr id="193543" name="Group 7"/>
            <p:cNvGrpSpPr>
              <a:grpSpLocks/>
            </p:cNvGrpSpPr>
            <p:nvPr/>
          </p:nvGrpSpPr>
          <p:grpSpPr bwMode="auto">
            <a:xfrm>
              <a:off x="1595" y="1751"/>
              <a:ext cx="2736" cy="1344"/>
              <a:chOff x="168" y="464"/>
              <a:chExt cx="2736" cy="1344"/>
            </a:xfrm>
          </p:grpSpPr>
          <p:sp>
            <p:nvSpPr>
              <p:cNvPr id="193544" name="Rectangle 8"/>
              <p:cNvSpPr>
                <a:spLocks noChangeArrowheads="1"/>
              </p:cNvSpPr>
              <p:nvPr/>
            </p:nvSpPr>
            <p:spPr bwMode="auto">
              <a:xfrm>
                <a:off x="1272" y="752"/>
                <a:ext cx="672" cy="1056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45" name="Text Box 9"/>
              <p:cNvSpPr txBox="1">
                <a:spLocks noChangeArrowheads="1"/>
              </p:cNvSpPr>
              <p:nvPr/>
            </p:nvSpPr>
            <p:spPr bwMode="auto">
              <a:xfrm>
                <a:off x="1320" y="800"/>
                <a:ext cx="672" cy="9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just"/>
                <a:r>
                  <a:rPr lang="zh-CN" altLang="en-US" b="1" dirty="0"/>
                  <a:t>无源</a:t>
                </a:r>
              </a:p>
              <a:p>
                <a:pPr algn="just"/>
                <a:r>
                  <a:rPr lang="zh-CN" altLang="en-US" b="1" dirty="0"/>
                  <a:t>电阻</a:t>
                </a:r>
              </a:p>
              <a:p>
                <a:pPr algn="just"/>
                <a:r>
                  <a:rPr lang="zh-CN" altLang="en-US" b="1" dirty="0"/>
                  <a:t>网络</a:t>
                </a:r>
              </a:p>
              <a:p>
                <a:pPr algn="just"/>
                <a:r>
                  <a:rPr lang="zh-CN" altLang="en-US" b="1" dirty="0"/>
                  <a:t>   </a:t>
                </a:r>
                <a:r>
                  <a:rPr lang="en-US" altLang="zh-CN" b="1" dirty="0"/>
                  <a:t>P     </a:t>
                </a:r>
              </a:p>
            </p:txBody>
          </p:sp>
          <p:sp>
            <p:nvSpPr>
              <p:cNvPr id="193546" name="Text Box 10"/>
              <p:cNvSpPr txBox="1">
                <a:spLocks noChangeArrowheads="1"/>
              </p:cNvSpPr>
              <p:nvPr/>
            </p:nvSpPr>
            <p:spPr bwMode="auto">
              <a:xfrm>
                <a:off x="1040" y="142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–</a:t>
                </a:r>
              </a:p>
            </p:txBody>
          </p:sp>
          <p:sp>
            <p:nvSpPr>
              <p:cNvPr id="193547" name="Text Box 11"/>
              <p:cNvSpPr txBox="1">
                <a:spLocks noChangeArrowheads="1"/>
              </p:cNvSpPr>
              <p:nvPr/>
            </p:nvSpPr>
            <p:spPr bwMode="auto">
              <a:xfrm>
                <a:off x="1032" y="88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+</a:t>
                </a:r>
              </a:p>
            </p:txBody>
          </p:sp>
          <p:sp>
            <p:nvSpPr>
              <p:cNvPr id="193548" name="Text Box 12"/>
              <p:cNvSpPr txBox="1">
                <a:spLocks noChangeArrowheads="1"/>
              </p:cNvSpPr>
              <p:nvPr/>
            </p:nvSpPr>
            <p:spPr bwMode="auto">
              <a:xfrm>
                <a:off x="984" y="115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U</a:t>
                </a:r>
                <a:r>
                  <a:rPr lang="en-US" altLang="zh-CN" b="1" baseline="-25000"/>
                  <a:t>1</a:t>
                </a:r>
              </a:p>
            </p:txBody>
          </p:sp>
          <p:sp>
            <p:nvSpPr>
              <p:cNvPr id="193549" name="Oval 13"/>
              <p:cNvSpPr>
                <a:spLocks noChangeArrowheads="1"/>
              </p:cNvSpPr>
              <p:nvPr/>
            </p:nvSpPr>
            <p:spPr bwMode="auto">
              <a:xfrm>
                <a:off x="456" y="113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50" name="Text Box 14"/>
              <p:cNvSpPr txBox="1">
                <a:spLocks noChangeArrowheads="1"/>
              </p:cNvSpPr>
              <p:nvPr/>
            </p:nvSpPr>
            <p:spPr bwMode="auto">
              <a:xfrm>
                <a:off x="408" y="89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+</a:t>
                </a:r>
              </a:p>
            </p:txBody>
          </p:sp>
          <p:sp>
            <p:nvSpPr>
              <p:cNvPr id="193551" name="Text Box 15"/>
              <p:cNvSpPr txBox="1">
                <a:spLocks noChangeArrowheads="1"/>
              </p:cNvSpPr>
              <p:nvPr/>
            </p:nvSpPr>
            <p:spPr bwMode="auto">
              <a:xfrm>
                <a:off x="408" y="132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–</a:t>
                </a:r>
              </a:p>
            </p:txBody>
          </p:sp>
          <p:sp>
            <p:nvSpPr>
              <p:cNvPr id="193552" name="Text Box 16"/>
              <p:cNvSpPr txBox="1">
                <a:spLocks noChangeArrowheads="1"/>
              </p:cNvSpPr>
              <p:nvPr/>
            </p:nvSpPr>
            <p:spPr bwMode="auto">
              <a:xfrm>
                <a:off x="168" y="108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U</a:t>
                </a:r>
                <a:r>
                  <a:rPr lang="en-US" altLang="zh-CN" b="1" baseline="-25000"/>
                  <a:t>S</a:t>
                </a:r>
              </a:p>
            </p:txBody>
          </p:sp>
          <p:sp>
            <p:nvSpPr>
              <p:cNvPr id="193553" name="Text Box 17"/>
              <p:cNvSpPr txBox="1">
                <a:spLocks noChangeArrowheads="1"/>
              </p:cNvSpPr>
              <p:nvPr/>
            </p:nvSpPr>
            <p:spPr bwMode="auto">
              <a:xfrm>
                <a:off x="776" y="52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R</a:t>
                </a:r>
                <a:r>
                  <a:rPr lang="en-US" altLang="zh-CN" b="1" baseline="-25000"/>
                  <a:t>1</a:t>
                </a:r>
              </a:p>
            </p:txBody>
          </p:sp>
          <p:sp>
            <p:nvSpPr>
              <p:cNvPr id="193554" name="Text Box 18"/>
              <p:cNvSpPr txBox="1">
                <a:spLocks noChangeArrowheads="1"/>
              </p:cNvSpPr>
              <p:nvPr/>
            </p:nvSpPr>
            <p:spPr bwMode="auto">
              <a:xfrm>
                <a:off x="552" y="46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I</a:t>
                </a:r>
                <a:r>
                  <a:rPr lang="en-US" altLang="zh-CN" b="1" baseline="-25000"/>
                  <a:t>1</a:t>
                </a:r>
              </a:p>
            </p:txBody>
          </p:sp>
          <p:sp>
            <p:nvSpPr>
              <p:cNvPr id="193555" name="Line 19"/>
              <p:cNvSpPr>
                <a:spLocks noChangeShapeType="1"/>
              </p:cNvSpPr>
              <p:nvPr/>
            </p:nvSpPr>
            <p:spPr bwMode="auto">
              <a:xfrm>
                <a:off x="600" y="75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56" name="Text Box 20"/>
              <p:cNvSpPr txBox="1">
                <a:spLocks noChangeArrowheads="1"/>
              </p:cNvSpPr>
              <p:nvPr/>
            </p:nvSpPr>
            <p:spPr bwMode="auto">
              <a:xfrm>
                <a:off x="2232" y="46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I</a:t>
                </a:r>
                <a:r>
                  <a:rPr lang="en-US" altLang="zh-CN" b="1" baseline="-25000"/>
                  <a:t>2</a:t>
                </a:r>
              </a:p>
            </p:txBody>
          </p:sp>
          <p:sp>
            <p:nvSpPr>
              <p:cNvPr id="193557" name="Line 21"/>
              <p:cNvSpPr>
                <a:spLocks noChangeShapeType="1"/>
              </p:cNvSpPr>
              <p:nvPr/>
            </p:nvSpPr>
            <p:spPr bwMode="auto">
              <a:xfrm>
                <a:off x="2184" y="800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58" name="Text Box 22"/>
              <p:cNvSpPr txBox="1">
                <a:spLocks noChangeArrowheads="1"/>
              </p:cNvSpPr>
              <p:nvPr/>
            </p:nvSpPr>
            <p:spPr bwMode="auto">
              <a:xfrm>
                <a:off x="2568" y="1376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–</a:t>
                </a:r>
              </a:p>
            </p:txBody>
          </p:sp>
          <p:sp>
            <p:nvSpPr>
              <p:cNvPr id="193559" name="Text Box 23"/>
              <p:cNvSpPr txBox="1">
                <a:spLocks noChangeArrowheads="1"/>
              </p:cNvSpPr>
              <p:nvPr/>
            </p:nvSpPr>
            <p:spPr bwMode="auto">
              <a:xfrm>
                <a:off x="2568" y="80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+</a:t>
                </a:r>
              </a:p>
            </p:txBody>
          </p:sp>
          <p:sp>
            <p:nvSpPr>
              <p:cNvPr id="193560" name="Text Box 24"/>
              <p:cNvSpPr txBox="1">
                <a:spLocks noChangeArrowheads="1"/>
              </p:cNvSpPr>
              <p:nvPr/>
            </p:nvSpPr>
            <p:spPr bwMode="auto">
              <a:xfrm>
                <a:off x="2568" y="113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U</a:t>
                </a:r>
                <a:r>
                  <a:rPr lang="en-US" altLang="zh-CN" b="1" baseline="-25000"/>
                  <a:t>2</a:t>
                </a:r>
              </a:p>
            </p:txBody>
          </p:sp>
          <p:sp>
            <p:nvSpPr>
              <p:cNvPr id="193561" name="Rectangle 25"/>
              <p:cNvSpPr>
                <a:spLocks noChangeArrowheads="1"/>
              </p:cNvSpPr>
              <p:nvPr/>
            </p:nvSpPr>
            <p:spPr bwMode="auto">
              <a:xfrm>
                <a:off x="2472" y="1136"/>
                <a:ext cx="102" cy="272"/>
              </a:xfrm>
              <a:prstGeom prst="rect">
                <a:avLst/>
              </a:prstGeom>
              <a:solidFill>
                <a:srgbClr val="CCFFFF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62" name="Text Box 26"/>
              <p:cNvSpPr txBox="1">
                <a:spLocks noChangeArrowheads="1"/>
              </p:cNvSpPr>
              <p:nvPr/>
            </p:nvSpPr>
            <p:spPr bwMode="auto">
              <a:xfrm>
                <a:off x="2184" y="113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R</a:t>
                </a:r>
                <a:r>
                  <a:rPr lang="en-US" altLang="zh-CN" b="1" baseline="-25000"/>
                  <a:t>2</a:t>
                </a:r>
              </a:p>
            </p:txBody>
          </p:sp>
          <p:sp>
            <p:nvSpPr>
              <p:cNvPr id="193563" name="Line 27"/>
              <p:cNvSpPr>
                <a:spLocks noChangeShapeType="1"/>
              </p:cNvSpPr>
              <p:nvPr/>
            </p:nvSpPr>
            <p:spPr bwMode="auto">
              <a:xfrm>
                <a:off x="1944" y="848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64" name="Line 28"/>
              <p:cNvSpPr>
                <a:spLocks noChangeShapeType="1"/>
              </p:cNvSpPr>
              <p:nvPr/>
            </p:nvSpPr>
            <p:spPr bwMode="auto">
              <a:xfrm>
                <a:off x="1944" y="1712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65" name="Line 29"/>
              <p:cNvSpPr>
                <a:spLocks noChangeShapeType="1"/>
              </p:cNvSpPr>
              <p:nvPr/>
            </p:nvSpPr>
            <p:spPr bwMode="auto">
              <a:xfrm>
                <a:off x="2520" y="848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66" name="Freeform 30"/>
              <p:cNvSpPr>
                <a:spLocks/>
              </p:cNvSpPr>
              <p:nvPr/>
            </p:nvSpPr>
            <p:spPr bwMode="auto">
              <a:xfrm>
                <a:off x="2520" y="1406"/>
                <a:ext cx="1" cy="306"/>
              </a:xfrm>
              <a:custGeom>
                <a:avLst/>
                <a:gdLst>
                  <a:gd name="T0" fmla="*/ 0 w 1"/>
                  <a:gd name="T1" fmla="*/ 0 h 306"/>
                  <a:gd name="T2" fmla="*/ 1 w 1"/>
                  <a:gd name="T3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306">
                    <a:moveTo>
                      <a:pt x="0" y="0"/>
                    </a:moveTo>
                    <a:lnTo>
                      <a:pt x="1" y="306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67" name="Line 31"/>
              <p:cNvSpPr>
                <a:spLocks noChangeShapeType="1"/>
              </p:cNvSpPr>
              <p:nvPr/>
            </p:nvSpPr>
            <p:spPr bwMode="auto">
              <a:xfrm>
                <a:off x="600" y="1712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68" name="Line 32"/>
              <p:cNvSpPr>
                <a:spLocks noChangeShapeType="1"/>
              </p:cNvSpPr>
              <p:nvPr/>
            </p:nvSpPr>
            <p:spPr bwMode="auto">
              <a:xfrm>
                <a:off x="1032" y="84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69" name="Freeform 33"/>
              <p:cNvSpPr>
                <a:spLocks/>
              </p:cNvSpPr>
              <p:nvPr/>
            </p:nvSpPr>
            <p:spPr bwMode="auto">
              <a:xfrm>
                <a:off x="600" y="842"/>
                <a:ext cx="210" cy="6"/>
              </a:xfrm>
              <a:custGeom>
                <a:avLst/>
                <a:gdLst>
                  <a:gd name="T0" fmla="*/ 0 w 210"/>
                  <a:gd name="T1" fmla="*/ 6 h 6"/>
                  <a:gd name="T2" fmla="*/ 210 w 210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0" h="6">
                    <a:moveTo>
                      <a:pt x="0" y="6"/>
                    </a:moveTo>
                    <a:lnTo>
                      <a:pt x="210" y="0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70" name="Line 34"/>
              <p:cNvSpPr>
                <a:spLocks noChangeShapeType="1"/>
              </p:cNvSpPr>
              <p:nvPr/>
            </p:nvSpPr>
            <p:spPr bwMode="auto">
              <a:xfrm>
                <a:off x="600" y="848"/>
                <a:ext cx="0" cy="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71" name="Rectangle 35"/>
              <p:cNvSpPr>
                <a:spLocks noChangeArrowheads="1"/>
              </p:cNvSpPr>
              <p:nvPr/>
            </p:nvSpPr>
            <p:spPr bwMode="auto">
              <a:xfrm rot="5400000">
                <a:off x="837" y="720"/>
                <a:ext cx="102" cy="272"/>
              </a:xfrm>
              <a:prstGeom prst="rect">
                <a:avLst/>
              </a:prstGeom>
              <a:solidFill>
                <a:srgbClr val="CCFFFF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572" name="Oval 36"/>
              <p:cNvSpPr>
                <a:spLocks noChangeArrowheads="1"/>
              </p:cNvSpPr>
              <p:nvPr/>
            </p:nvSpPr>
            <p:spPr bwMode="auto">
              <a:xfrm>
                <a:off x="1104" y="816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3573" name="Oval 37"/>
              <p:cNvSpPr>
                <a:spLocks noChangeArrowheads="1"/>
              </p:cNvSpPr>
              <p:nvPr/>
            </p:nvSpPr>
            <p:spPr bwMode="auto">
              <a:xfrm>
                <a:off x="1104" y="1672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9258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ext Box 2"/>
          <p:cNvSpPr txBox="1">
            <a:spLocks noChangeArrowheads="1"/>
          </p:cNvSpPr>
          <p:nvPr/>
        </p:nvSpPr>
        <p:spPr bwMode="auto">
          <a:xfrm>
            <a:off x="266700" y="190500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</a:rPr>
              <a:t>解  </a:t>
            </a:r>
          </a:p>
        </p:txBody>
      </p:sp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850900" y="2111375"/>
            <a:ext cx="26447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根据特勒根定理  </a:t>
            </a:r>
          </a:p>
        </p:txBody>
      </p:sp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749300" y="663575"/>
            <a:ext cx="69437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由（</a:t>
            </a:r>
            <a:r>
              <a:rPr lang="en-US" altLang="zh-CN" sz="2400" b="1"/>
              <a:t>1</a:t>
            </a:r>
            <a:r>
              <a:rPr lang="zh-CN" altLang="en-US" sz="2400" b="1"/>
              <a:t>）得：</a:t>
            </a:r>
            <a:r>
              <a:rPr lang="en-US" altLang="zh-CN" sz="2400" b="1" i="1"/>
              <a:t>U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=4V</a:t>
            </a:r>
            <a:r>
              <a:rPr lang="zh-CN" altLang="en-US" sz="2400" b="1"/>
              <a:t>，</a:t>
            </a:r>
            <a:r>
              <a:rPr lang="zh-CN" altLang="en-US" sz="2400" b="1" i="1"/>
              <a:t> </a:t>
            </a:r>
            <a:r>
              <a:rPr lang="en-US" altLang="zh-CN" sz="2400" b="1" i="1">
                <a:sym typeface="Symbol" panose="05050102010706020507" pitchFamily="18" charset="2"/>
              </a:rPr>
              <a:t>I</a:t>
            </a:r>
            <a:r>
              <a:rPr lang="en-US" altLang="zh-CN" sz="2400" b="1" baseline="-25000">
                <a:sym typeface="Symbol" panose="05050102010706020507" pitchFamily="18" charset="2"/>
              </a:rPr>
              <a:t>1</a:t>
            </a:r>
            <a:r>
              <a:rPr lang="en-US" altLang="zh-CN" sz="2400" b="1"/>
              <a:t>=2A</a:t>
            </a:r>
            <a:r>
              <a:rPr lang="zh-CN" altLang="en-US" sz="2400" b="1"/>
              <a:t>， </a:t>
            </a:r>
            <a:r>
              <a:rPr lang="en-US" altLang="zh-CN" sz="2400" b="1" i="1"/>
              <a:t>U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=2V</a:t>
            </a:r>
            <a:r>
              <a:rPr lang="zh-CN" altLang="en-US" sz="2400" b="1"/>
              <a:t>， </a:t>
            </a:r>
            <a:r>
              <a:rPr lang="en-US" altLang="zh-CN" sz="2400" b="1" i="1"/>
              <a:t>U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/</a:t>
            </a:r>
            <a:r>
              <a:rPr lang="en-US" altLang="zh-CN" sz="2400" b="1" i="1"/>
              <a:t>R</a:t>
            </a:r>
            <a:r>
              <a:rPr lang="en-US" altLang="zh-CN" sz="2400" b="1" baseline="-25000">
                <a:sym typeface="Symbol" panose="05050102010706020507" pitchFamily="18" charset="2"/>
              </a:rPr>
              <a:t>2</a:t>
            </a:r>
            <a:r>
              <a:rPr lang="en-US" altLang="zh-CN" sz="2400" b="1"/>
              <a:t>=1A  </a:t>
            </a:r>
          </a:p>
        </p:txBody>
      </p:sp>
      <p:graphicFrame>
        <p:nvGraphicFramePr>
          <p:cNvPr id="1945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299283"/>
              </p:ext>
            </p:extLst>
          </p:nvPr>
        </p:nvGraphicFramePr>
        <p:xfrm>
          <a:off x="775874" y="1169839"/>
          <a:ext cx="68056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5" name="公式" r:id="rId3" imgW="3390840" imgH="304560" progId="Equation.3">
                  <p:embed/>
                </p:oleObj>
              </mc:Choice>
              <mc:Fallback>
                <p:oleObj name="公式" r:id="rId3" imgW="3390840" imgH="304560" progId="Equation.3">
                  <p:embed/>
                  <p:pic>
                    <p:nvPicPr>
                      <p:cNvPr id="1945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874" y="1169839"/>
                        <a:ext cx="68056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422428"/>
              </p:ext>
            </p:extLst>
          </p:nvPr>
        </p:nvGraphicFramePr>
        <p:xfrm>
          <a:off x="1300163" y="4481811"/>
          <a:ext cx="413543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6" name="公式" r:id="rId5" imgW="2158920" imgH="241200" progId="Equation.3">
                  <p:embed/>
                </p:oleObj>
              </mc:Choice>
              <mc:Fallback>
                <p:oleObj name="公式" r:id="rId5" imgW="2158920" imgH="241200" progId="Equation.3">
                  <p:embed/>
                  <p:pic>
                    <p:nvPicPr>
                      <p:cNvPr id="1945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4481811"/>
                        <a:ext cx="4135437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061859"/>
              </p:ext>
            </p:extLst>
          </p:nvPr>
        </p:nvGraphicFramePr>
        <p:xfrm>
          <a:off x="1259632" y="5283224"/>
          <a:ext cx="461645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7" name="公式" r:id="rId7" imgW="2450880" imgH="507960" progId="Equation.3">
                  <p:embed/>
                </p:oleObj>
              </mc:Choice>
              <mc:Fallback>
                <p:oleObj name="公式" r:id="rId7" imgW="2450880" imgH="507960" progId="Equation.3">
                  <p:embed/>
                  <p:pic>
                    <p:nvPicPr>
                      <p:cNvPr id="1945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283224"/>
                        <a:ext cx="461645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9" name="Object 9"/>
          <p:cNvGraphicFramePr>
            <a:graphicFrameLocks noChangeAspect="1"/>
          </p:cNvGraphicFramePr>
          <p:nvPr/>
        </p:nvGraphicFramePr>
        <p:xfrm>
          <a:off x="1300163" y="2693988"/>
          <a:ext cx="3722687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8" name="公式" r:id="rId9" imgW="1942920" imgH="888840" progId="Equation.3">
                  <p:embed/>
                </p:oleObj>
              </mc:Choice>
              <mc:Fallback>
                <p:oleObj name="公式" r:id="rId9" imgW="1942920" imgH="888840" progId="Equation.3">
                  <p:embed/>
                  <p:pic>
                    <p:nvPicPr>
                      <p:cNvPr id="1945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2693988"/>
                        <a:ext cx="3722687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70" name="Object 10"/>
          <p:cNvGraphicFramePr>
            <a:graphicFrameLocks noChangeAspect="1"/>
          </p:cNvGraphicFramePr>
          <p:nvPr/>
        </p:nvGraphicFramePr>
        <p:xfrm>
          <a:off x="5938838" y="3043238"/>
          <a:ext cx="2454275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9" name="Equation" r:id="rId11" imgW="1282680" imgH="431640" progId="Equation.3">
                  <p:embed/>
                </p:oleObj>
              </mc:Choice>
              <mc:Fallback>
                <p:oleObj name="Equation" r:id="rId11" imgW="1282680" imgH="431640" progId="Equation.3">
                  <p:embed/>
                  <p:pic>
                    <p:nvPicPr>
                      <p:cNvPr id="1945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838" y="3043238"/>
                        <a:ext cx="2454275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1587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19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  <p:bldP spid="194564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2" name="Text Box 42"/>
          <p:cNvSpPr txBox="1">
            <a:spLocks noChangeArrowheads="1"/>
          </p:cNvSpPr>
          <p:nvPr/>
        </p:nvSpPr>
        <p:spPr bwMode="auto">
          <a:xfrm>
            <a:off x="684213" y="549275"/>
            <a:ext cx="26654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>
                <a:solidFill>
                  <a:schemeClr val="bg1"/>
                </a:solidFill>
                <a:latin typeface="楷体_GB2312" pitchFamily="49" charset="-122"/>
              </a:rPr>
              <a:t>1. </a:t>
            </a:r>
            <a:r>
              <a:rPr kumimoji="1" lang="zh-CN" altLang="en-US" sz="3200">
                <a:solidFill>
                  <a:schemeClr val="bg1"/>
                </a:solidFill>
                <a:latin typeface="楷体_GB2312" pitchFamily="49" charset="-122"/>
              </a:rPr>
              <a:t>互易定理</a:t>
            </a:r>
          </a:p>
        </p:txBody>
      </p:sp>
      <p:sp>
        <p:nvSpPr>
          <p:cNvPr id="20523" name="Text Box 43"/>
          <p:cNvSpPr txBox="1">
            <a:spLocks noChangeArrowheads="1"/>
          </p:cNvSpPr>
          <p:nvPr/>
        </p:nvSpPr>
        <p:spPr bwMode="auto">
          <a:xfrm>
            <a:off x="415618" y="1132166"/>
            <a:ext cx="835183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互易定理的表述：</a:t>
            </a:r>
            <a:endParaRPr kumimoji="1" lang="en-US" altLang="zh-CN" sz="28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一个仅含电阻的二端口电路</a:t>
            </a:r>
            <a:r>
              <a:rPr kumimoji="1"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kumimoji="1" lang="en-US" altLang="zh-CN" sz="2400" b="1" baseline="-25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，其中一个端口加激励源，一个端口作响应端口，在只有一个激励源的情况下，当激励与响应互换位置时，同一激励所产生的响应相同。</a:t>
            </a:r>
          </a:p>
        </p:txBody>
      </p:sp>
      <p:sp>
        <p:nvSpPr>
          <p:cNvPr id="13" name="Rectangle 1026"/>
          <p:cNvSpPr txBox="1">
            <a:spLocks noChangeArrowheads="1"/>
          </p:cNvSpPr>
          <p:nvPr/>
        </p:nvSpPr>
        <p:spPr>
          <a:xfrm>
            <a:off x="381000" y="188913"/>
            <a:ext cx="8458200" cy="457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2. </a:t>
            </a:r>
            <a:r>
              <a:rPr lang="zh-CN" altLang="en-US" sz="28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互易定理　</a:t>
            </a:r>
            <a:r>
              <a:rPr lang="en-US" altLang="zh-CN" sz="28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Reciprocity theorem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251520" y="3557211"/>
            <a:ext cx="8305800" cy="22659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57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47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互易性是一类特殊的线性网络的重要性质。一个具有互易性的网络在输入端（激励）与输出端（响应）互换位置后，同一激励所产生的响应并不改变。具有互易性的网络叫互易网络，互易定理是对电路的这种性质所进行的概括，它广泛的应用于网络的灵敏度分析和测量技术等方面。</a:t>
            </a:r>
          </a:p>
        </p:txBody>
      </p:sp>
    </p:spTree>
    <p:extLst>
      <p:ext uri="{BB962C8B-B14F-4D97-AF65-F5344CB8AC3E}">
        <p14:creationId xmlns:p14="http://schemas.microsoft.com/office/powerpoint/2010/main" val="145198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"/>
                                        <p:tgtEl>
                                          <p:spTgt spid="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2" grpId="0"/>
      <p:bldP spid="20523" grpId="0" autoUpdateAnimBg="0"/>
      <p:bldP spid="14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436563" y="1012825"/>
            <a:ext cx="2019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</a:rPr>
              <a:t>第一种形式</a:t>
            </a:r>
            <a:r>
              <a:rPr lang="en-US" altLang="zh-CN" sz="2400" b="1" dirty="0">
                <a:solidFill>
                  <a:srgbClr val="FF3300"/>
                </a:solidFill>
              </a:rPr>
              <a:t>:  </a:t>
            </a:r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858751" y="1517643"/>
            <a:ext cx="83408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激励（</a:t>
            </a:r>
            <a:r>
              <a:rPr lang="en-US" altLang="zh-CN" sz="2400" b="1" i="1" dirty="0">
                <a:latin typeface="宋体" panose="02010600030101010101" pitchFamily="2" charset="-122"/>
                <a:ea typeface="宋体" panose="02010600030101010101" pitchFamily="2" charset="-122"/>
              </a:rPr>
              <a:t>excitation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）为电压源，响应（</a:t>
            </a:r>
            <a:r>
              <a:rPr lang="en-US" altLang="zh-CN" sz="2400" b="1" i="1" dirty="0">
                <a:latin typeface="宋体" panose="02010600030101010101" pitchFamily="2" charset="-122"/>
                <a:ea typeface="宋体" panose="02010600030101010101" pitchFamily="2" charset="-122"/>
              </a:rPr>
              <a:t>response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）为电流。 </a:t>
            </a:r>
          </a:p>
        </p:txBody>
      </p:sp>
      <p:sp>
        <p:nvSpPr>
          <p:cNvPr id="195589" name="Text Box 5"/>
          <p:cNvSpPr txBox="1">
            <a:spLocks noChangeArrowheads="1"/>
          </p:cNvSpPr>
          <p:nvPr/>
        </p:nvSpPr>
        <p:spPr bwMode="auto">
          <a:xfrm>
            <a:off x="414338" y="1997075"/>
            <a:ext cx="8175625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1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57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47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b="1"/>
              <a:t>给定任一仅由线性电阻构成的网络（见下图），设支路 </a:t>
            </a:r>
            <a:r>
              <a:rPr lang="en-US" altLang="zh-CN" b="1" i="1"/>
              <a:t>j</a:t>
            </a:r>
            <a:r>
              <a:rPr lang="zh-CN" altLang="en-US" b="1"/>
              <a:t>中有电压源</a:t>
            </a:r>
            <a:r>
              <a:rPr lang="en-US" altLang="zh-CN" b="1" i="1"/>
              <a:t>u</a:t>
            </a:r>
            <a:r>
              <a:rPr lang="en-US" altLang="zh-CN" b="1" i="1" baseline="-25000"/>
              <a:t>j </a:t>
            </a:r>
            <a:r>
              <a:rPr lang="zh-CN" altLang="en-US" b="1"/>
              <a:t>，其在支路</a:t>
            </a:r>
            <a:r>
              <a:rPr lang="en-US" altLang="zh-CN" b="1" i="1"/>
              <a:t>k</a:t>
            </a:r>
            <a:r>
              <a:rPr lang="zh-CN" altLang="en-US" b="1"/>
              <a:t>中产生的电流为</a:t>
            </a:r>
            <a:r>
              <a:rPr lang="en-US" altLang="zh-CN" b="1" i="1"/>
              <a:t>i</a:t>
            </a:r>
            <a:r>
              <a:rPr lang="en-US" altLang="zh-CN" b="1" i="1" baseline="-25000"/>
              <a:t>kj</a:t>
            </a:r>
            <a:r>
              <a:rPr lang="zh-CN" altLang="en-US" b="1"/>
              <a:t>（图</a:t>
            </a:r>
            <a:r>
              <a:rPr lang="en-US" altLang="zh-CN" b="1">
                <a:solidFill>
                  <a:srgbClr val="3333FF"/>
                </a:solidFill>
              </a:rPr>
              <a:t>a</a:t>
            </a:r>
            <a:r>
              <a:rPr lang="zh-CN" altLang="en-US" b="1"/>
              <a:t>）； 若支路</a:t>
            </a:r>
            <a:r>
              <a:rPr lang="en-US" altLang="zh-CN" b="1" i="1"/>
              <a:t>k</a:t>
            </a:r>
            <a:r>
              <a:rPr lang="zh-CN" altLang="en-US" b="1"/>
              <a:t>中有电压源</a:t>
            </a:r>
            <a:r>
              <a:rPr lang="en-US" altLang="zh-CN" b="1" i="1"/>
              <a:t>u</a:t>
            </a:r>
            <a:r>
              <a:rPr lang="en-US" altLang="zh-CN" b="1" i="1" baseline="-25000"/>
              <a:t>k </a:t>
            </a:r>
            <a:r>
              <a:rPr lang="zh-CN" altLang="en-US" b="1"/>
              <a:t>，其在支路</a:t>
            </a:r>
            <a:r>
              <a:rPr lang="en-US" altLang="zh-CN" b="1" i="1"/>
              <a:t>j</a:t>
            </a:r>
            <a:r>
              <a:rPr lang="zh-CN" altLang="en-US" b="1"/>
              <a:t>中产生的电流为</a:t>
            </a:r>
            <a:r>
              <a:rPr lang="en-US" altLang="zh-CN" b="1" i="1"/>
              <a:t>i</a:t>
            </a:r>
            <a:r>
              <a:rPr lang="en-US" altLang="zh-CN" b="1" i="1" baseline="-25000"/>
              <a:t>jk </a:t>
            </a:r>
            <a:r>
              <a:rPr lang="zh-CN" altLang="en-US" b="1"/>
              <a:t>（图</a:t>
            </a:r>
            <a:r>
              <a:rPr lang="en-US" altLang="zh-CN" b="1">
                <a:solidFill>
                  <a:srgbClr val="3333FF"/>
                </a:solidFill>
              </a:rPr>
              <a:t>b</a:t>
            </a:r>
            <a:r>
              <a:rPr lang="zh-CN" altLang="en-US" b="1"/>
              <a:t>）。  </a:t>
            </a:r>
          </a:p>
        </p:txBody>
      </p:sp>
      <p:grpSp>
        <p:nvGrpSpPr>
          <p:cNvPr id="195590" name="Group 6"/>
          <p:cNvGrpSpPr>
            <a:grpSpLocks/>
          </p:cNvGrpSpPr>
          <p:nvPr/>
        </p:nvGrpSpPr>
        <p:grpSpPr bwMode="auto">
          <a:xfrm>
            <a:off x="4572000" y="3908425"/>
            <a:ext cx="3810000" cy="2286000"/>
            <a:chOff x="2880" y="2714"/>
            <a:chExt cx="2400" cy="1440"/>
          </a:xfrm>
        </p:grpSpPr>
        <p:sp>
          <p:nvSpPr>
            <p:cNvPr id="195591" name="Text Box 7"/>
            <p:cNvSpPr txBox="1">
              <a:spLocks noChangeArrowheads="1"/>
            </p:cNvSpPr>
            <p:nvPr/>
          </p:nvSpPr>
          <p:spPr bwMode="auto">
            <a:xfrm>
              <a:off x="4656" y="271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</a:rPr>
                <a:t>c</a:t>
              </a:r>
            </a:p>
          </p:txBody>
        </p:sp>
        <p:sp>
          <p:nvSpPr>
            <p:cNvPr id="195592" name="Text Box 8"/>
            <p:cNvSpPr txBox="1">
              <a:spLocks noChangeArrowheads="1"/>
            </p:cNvSpPr>
            <p:nvPr/>
          </p:nvSpPr>
          <p:spPr bwMode="auto">
            <a:xfrm>
              <a:off x="4656" y="372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</a:rPr>
                <a:t>d</a:t>
              </a:r>
            </a:p>
          </p:txBody>
        </p:sp>
        <p:sp>
          <p:nvSpPr>
            <p:cNvPr id="195593" name="Rectangle 9"/>
            <p:cNvSpPr>
              <a:spLocks noChangeArrowheads="1"/>
            </p:cNvSpPr>
            <p:nvPr/>
          </p:nvSpPr>
          <p:spPr bwMode="auto">
            <a:xfrm>
              <a:off x="3696" y="2906"/>
              <a:ext cx="672" cy="91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94" name="Rectangle 10"/>
            <p:cNvSpPr>
              <a:spLocks noChangeArrowheads="1"/>
            </p:cNvSpPr>
            <p:nvPr/>
          </p:nvSpPr>
          <p:spPr bwMode="auto">
            <a:xfrm>
              <a:off x="3264" y="3050"/>
              <a:ext cx="432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95" name="Rectangle 11"/>
            <p:cNvSpPr>
              <a:spLocks noChangeArrowheads="1"/>
            </p:cNvSpPr>
            <p:nvPr/>
          </p:nvSpPr>
          <p:spPr bwMode="auto">
            <a:xfrm>
              <a:off x="4368" y="3050"/>
              <a:ext cx="432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96" name="Text Box 12"/>
            <p:cNvSpPr txBox="1">
              <a:spLocks noChangeArrowheads="1"/>
            </p:cNvSpPr>
            <p:nvPr/>
          </p:nvSpPr>
          <p:spPr bwMode="auto">
            <a:xfrm>
              <a:off x="3792" y="2906"/>
              <a:ext cx="528" cy="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b="1"/>
                <a:t>线性电阻网络    </a:t>
              </a:r>
              <a:r>
                <a:rPr lang="en-US" altLang="zh-CN" sz="2200" b="1"/>
                <a:t>N</a:t>
              </a:r>
            </a:p>
          </p:txBody>
        </p:sp>
        <p:sp>
          <p:nvSpPr>
            <p:cNvPr id="195597" name="Line 13"/>
            <p:cNvSpPr>
              <a:spLocks noChangeShapeType="1"/>
            </p:cNvSpPr>
            <p:nvPr/>
          </p:nvSpPr>
          <p:spPr bwMode="auto">
            <a:xfrm>
              <a:off x="3168" y="319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98" name="Text Box 14"/>
            <p:cNvSpPr txBox="1">
              <a:spLocks noChangeArrowheads="1"/>
            </p:cNvSpPr>
            <p:nvPr/>
          </p:nvSpPr>
          <p:spPr bwMode="auto">
            <a:xfrm>
              <a:off x="2880" y="314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i</a:t>
              </a:r>
              <a:r>
                <a:rPr lang="en-US" altLang="zh-CN" b="1" i="1" baseline="-25000"/>
                <a:t>jk</a:t>
              </a:r>
              <a:endParaRPr lang="en-US" altLang="zh-CN" b="1" baseline="-25000"/>
            </a:p>
          </p:txBody>
        </p:sp>
        <p:sp>
          <p:nvSpPr>
            <p:cNvPr id="195599" name="Oval 15"/>
            <p:cNvSpPr>
              <a:spLocks noChangeArrowheads="1"/>
            </p:cNvSpPr>
            <p:nvPr/>
          </p:nvSpPr>
          <p:spPr bwMode="auto">
            <a:xfrm>
              <a:off x="4656" y="3242"/>
              <a:ext cx="288" cy="288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00" name="Text Box 16"/>
            <p:cNvSpPr txBox="1">
              <a:spLocks noChangeArrowheads="1"/>
            </p:cNvSpPr>
            <p:nvPr/>
          </p:nvSpPr>
          <p:spPr bwMode="auto">
            <a:xfrm>
              <a:off x="4800" y="300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</p:txBody>
        </p:sp>
        <p:sp>
          <p:nvSpPr>
            <p:cNvPr id="195601" name="Text Box 17"/>
            <p:cNvSpPr txBox="1">
              <a:spLocks noChangeArrowheads="1"/>
            </p:cNvSpPr>
            <p:nvPr/>
          </p:nvSpPr>
          <p:spPr bwMode="auto">
            <a:xfrm>
              <a:off x="4800" y="343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–</a:t>
              </a:r>
            </a:p>
          </p:txBody>
        </p:sp>
        <p:sp>
          <p:nvSpPr>
            <p:cNvPr id="195602" name="Text Box 18"/>
            <p:cNvSpPr txBox="1">
              <a:spLocks noChangeArrowheads="1"/>
            </p:cNvSpPr>
            <p:nvPr/>
          </p:nvSpPr>
          <p:spPr bwMode="auto">
            <a:xfrm>
              <a:off x="4944" y="319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u</a:t>
              </a:r>
              <a:r>
                <a:rPr lang="en-US" altLang="zh-CN" b="1" i="1" baseline="-25000"/>
                <a:t>k</a:t>
              </a:r>
              <a:endParaRPr lang="en-US" altLang="zh-CN" b="1" baseline="-25000"/>
            </a:p>
          </p:txBody>
        </p:sp>
        <p:sp>
          <p:nvSpPr>
            <p:cNvPr id="195603" name="Text Box 19"/>
            <p:cNvSpPr txBox="1">
              <a:spLocks noChangeArrowheads="1"/>
            </p:cNvSpPr>
            <p:nvPr/>
          </p:nvSpPr>
          <p:spPr bwMode="auto">
            <a:xfrm>
              <a:off x="3168" y="276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</a:rPr>
                <a:t>a</a:t>
              </a:r>
            </a:p>
          </p:txBody>
        </p:sp>
        <p:sp>
          <p:nvSpPr>
            <p:cNvPr id="195604" name="Text Box 20"/>
            <p:cNvSpPr txBox="1">
              <a:spLocks noChangeArrowheads="1"/>
            </p:cNvSpPr>
            <p:nvPr/>
          </p:nvSpPr>
          <p:spPr bwMode="auto">
            <a:xfrm>
              <a:off x="3168" y="372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</a:rPr>
                <a:t>b</a:t>
              </a:r>
            </a:p>
          </p:txBody>
        </p:sp>
        <p:sp>
          <p:nvSpPr>
            <p:cNvPr id="195605" name="Text Box 21"/>
            <p:cNvSpPr txBox="1">
              <a:spLocks noChangeArrowheads="1"/>
            </p:cNvSpPr>
            <p:nvPr/>
          </p:nvSpPr>
          <p:spPr bwMode="auto">
            <a:xfrm>
              <a:off x="3888" y="386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(</a:t>
              </a:r>
              <a:r>
                <a:rPr lang="en-US" altLang="zh-CN" b="1">
                  <a:solidFill>
                    <a:srgbClr val="3333FF"/>
                  </a:solidFill>
                </a:rPr>
                <a:t>b</a:t>
              </a:r>
              <a:r>
                <a:rPr lang="en-US" altLang="zh-CN" b="1"/>
                <a:t>)</a:t>
              </a:r>
            </a:p>
          </p:txBody>
        </p:sp>
        <p:sp>
          <p:nvSpPr>
            <p:cNvPr id="195606" name="Line 22"/>
            <p:cNvSpPr>
              <a:spLocks noChangeShapeType="1"/>
            </p:cNvSpPr>
            <p:nvPr/>
          </p:nvSpPr>
          <p:spPr bwMode="auto">
            <a:xfrm>
              <a:off x="4800" y="324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5607" name="Group 23"/>
          <p:cNvGrpSpPr>
            <a:grpSpLocks/>
          </p:cNvGrpSpPr>
          <p:nvPr/>
        </p:nvGrpSpPr>
        <p:grpSpPr bwMode="auto">
          <a:xfrm>
            <a:off x="700088" y="3994150"/>
            <a:ext cx="3886200" cy="2209800"/>
            <a:chOff x="441" y="2768"/>
            <a:chExt cx="2448" cy="1392"/>
          </a:xfrm>
        </p:grpSpPr>
        <p:sp>
          <p:nvSpPr>
            <p:cNvPr id="195608" name="Text Box 24"/>
            <p:cNvSpPr txBox="1">
              <a:spLocks noChangeArrowheads="1"/>
            </p:cNvSpPr>
            <p:nvPr/>
          </p:nvSpPr>
          <p:spPr bwMode="auto">
            <a:xfrm>
              <a:off x="2505" y="320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i</a:t>
              </a:r>
              <a:r>
                <a:rPr lang="en-US" altLang="zh-CN" b="1" i="1" baseline="-25000"/>
                <a:t>kj</a:t>
              </a:r>
              <a:endParaRPr lang="en-US" altLang="zh-CN" b="1" baseline="-25000"/>
            </a:p>
          </p:txBody>
        </p:sp>
        <p:sp>
          <p:nvSpPr>
            <p:cNvPr id="195609" name="Rectangle 25"/>
            <p:cNvSpPr>
              <a:spLocks noChangeArrowheads="1"/>
            </p:cNvSpPr>
            <p:nvPr/>
          </p:nvSpPr>
          <p:spPr bwMode="auto">
            <a:xfrm>
              <a:off x="1305" y="2912"/>
              <a:ext cx="672" cy="91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10" name="Rectangle 26"/>
            <p:cNvSpPr>
              <a:spLocks noChangeArrowheads="1"/>
            </p:cNvSpPr>
            <p:nvPr/>
          </p:nvSpPr>
          <p:spPr bwMode="auto">
            <a:xfrm>
              <a:off x="873" y="3056"/>
              <a:ext cx="432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11" name="Rectangle 27"/>
            <p:cNvSpPr>
              <a:spLocks noChangeArrowheads="1"/>
            </p:cNvSpPr>
            <p:nvPr/>
          </p:nvSpPr>
          <p:spPr bwMode="auto">
            <a:xfrm>
              <a:off x="1977" y="3056"/>
              <a:ext cx="432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12" name="Text Box 28"/>
            <p:cNvSpPr txBox="1">
              <a:spLocks noChangeArrowheads="1"/>
            </p:cNvSpPr>
            <p:nvPr/>
          </p:nvSpPr>
          <p:spPr bwMode="auto">
            <a:xfrm>
              <a:off x="1401" y="2912"/>
              <a:ext cx="528" cy="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b="1"/>
                <a:t>线性电阻网络       </a:t>
              </a:r>
              <a:r>
                <a:rPr lang="en-US" altLang="zh-CN" sz="2200" b="1"/>
                <a:t>N</a:t>
              </a:r>
            </a:p>
          </p:txBody>
        </p:sp>
        <p:sp>
          <p:nvSpPr>
            <p:cNvPr id="195613" name="Line 29"/>
            <p:cNvSpPr>
              <a:spLocks noChangeShapeType="1"/>
            </p:cNvSpPr>
            <p:nvPr/>
          </p:nvSpPr>
          <p:spPr bwMode="auto">
            <a:xfrm>
              <a:off x="2505" y="324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14" name="Oval 30"/>
            <p:cNvSpPr>
              <a:spLocks noChangeArrowheads="1"/>
            </p:cNvSpPr>
            <p:nvPr/>
          </p:nvSpPr>
          <p:spPr bwMode="auto">
            <a:xfrm>
              <a:off x="729" y="3296"/>
              <a:ext cx="288" cy="288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15" name="Text Box 31"/>
            <p:cNvSpPr txBox="1">
              <a:spLocks noChangeArrowheads="1"/>
            </p:cNvSpPr>
            <p:nvPr/>
          </p:nvSpPr>
          <p:spPr bwMode="auto">
            <a:xfrm>
              <a:off x="633" y="310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</p:txBody>
        </p:sp>
        <p:sp>
          <p:nvSpPr>
            <p:cNvPr id="195616" name="Text Box 32"/>
            <p:cNvSpPr txBox="1">
              <a:spLocks noChangeArrowheads="1"/>
            </p:cNvSpPr>
            <p:nvPr/>
          </p:nvSpPr>
          <p:spPr bwMode="auto">
            <a:xfrm>
              <a:off x="633" y="344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–</a:t>
              </a:r>
            </a:p>
          </p:txBody>
        </p:sp>
        <p:sp>
          <p:nvSpPr>
            <p:cNvPr id="195617" name="Text Box 33"/>
            <p:cNvSpPr txBox="1">
              <a:spLocks noChangeArrowheads="1"/>
            </p:cNvSpPr>
            <p:nvPr/>
          </p:nvSpPr>
          <p:spPr bwMode="auto">
            <a:xfrm>
              <a:off x="441" y="320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u</a:t>
              </a:r>
              <a:r>
                <a:rPr lang="en-US" altLang="zh-CN" b="1" i="1" baseline="-25000"/>
                <a:t>j</a:t>
              </a:r>
              <a:endParaRPr lang="en-US" altLang="zh-CN" b="1" baseline="-25000"/>
            </a:p>
          </p:txBody>
        </p:sp>
        <p:sp>
          <p:nvSpPr>
            <p:cNvPr id="195618" name="Text Box 34"/>
            <p:cNvSpPr txBox="1">
              <a:spLocks noChangeArrowheads="1"/>
            </p:cNvSpPr>
            <p:nvPr/>
          </p:nvSpPr>
          <p:spPr bwMode="auto">
            <a:xfrm>
              <a:off x="777" y="27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</a:rPr>
                <a:t>a</a:t>
              </a:r>
            </a:p>
          </p:txBody>
        </p:sp>
        <p:sp>
          <p:nvSpPr>
            <p:cNvPr id="195619" name="Text Box 35"/>
            <p:cNvSpPr txBox="1">
              <a:spLocks noChangeArrowheads="1"/>
            </p:cNvSpPr>
            <p:nvPr/>
          </p:nvSpPr>
          <p:spPr bwMode="auto">
            <a:xfrm>
              <a:off x="777" y="37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</a:rPr>
                <a:t>b</a:t>
              </a:r>
            </a:p>
          </p:txBody>
        </p:sp>
        <p:sp>
          <p:nvSpPr>
            <p:cNvPr id="195620" name="Text Box 36"/>
            <p:cNvSpPr txBox="1">
              <a:spLocks noChangeArrowheads="1"/>
            </p:cNvSpPr>
            <p:nvPr/>
          </p:nvSpPr>
          <p:spPr bwMode="auto">
            <a:xfrm>
              <a:off x="2313" y="276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</a:rPr>
                <a:t>c</a:t>
              </a:r>
            </a:p>
          </p:txBody>
        </p:sp>
        <p:sp>
          <p:nvSpPr>
            <p:cNvPr id="195621" name="Text Box 37"/>
            <p:cNvSpPr txBox="1">
              <a:spLocks noChangeArrowheads="1"/>
            </p:cNvSpPr>
            <p:nvPr/>
          </p:nvSpPr>
          <p:spPr bwMode="auto">
            <a:xfrm>
              <a:off x="2265" y="368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</a:rPr>
                <a:t>d</a:t>
              </a:r>
            </a:p>
          </p:txBody>
        </p:sp>
        <p:sp>
          <p:nvSpPr>
            <p:cNvPr id="195622" name="Text Box 38"/>
            <p:cNvSpPr txBox="1">
              <a:spLocks noChangeArrowheads="1"/>
            </p:cNvSpPr>
            <p:nvPr/>
          </p:nvSpPr>
          <p:spPr bwMode="auto">
            <a:xfrm>
              <a:off x="1449" y="387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(</a:t>
              </a:r>
              <a:r>
                <a:rPr lang="en-US" altLang="zh-CN" b="1">
                  <a:solidFill>
                    <a:srgbClr val="3333FF"/>
                  </a:solidFill>
                </a:rPr>
                <a:t>a</a:t>
              </a:r>
              <a:r>
                <a:rPr lang="en-US" altLang="zh-CN" b="1"/>
                <a:t>)</a:t>
              </a:r>
            </a:p>
          </p:txBody>
        </p:sp>
        <p:sp>
          <p:nvSpPr>
            <p:cNvPr id="195623" name="Line 39"/>
            <p:cNvSpPr>
              <a:spLocks noChangeShapeType="1"/>
            </p:cNvSpPr>
            <p:nvPr/>
          </p:nvSpPr>
          <p:spPr bwMode="auto">
            <a:xfrm>
              <a:off x="873" y="329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" name="Rectangle 1026"/>
          <p:cNvSpPr txBox="1">
            <a:spLocks noChangeArrowheads="1"/>
          </p:cNvSpPr>
          <p:nvPr/>
        </p:nvSpPr>
        <p:spPr>
          <a:xfrm>
            <a:off x="381000" y="188913"/>
            <a:ext cx="8458200" cy="457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2. </a:t>
            </a:r>
            <a:r>
              <a:rPr lang="zh-CN" altLang="en-US" sz="28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互易定理　</a:t>
            </a:r>
            <a:r>
              <a:rPr lang="en-US" altLang="zh-CN" sz="28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Reciprocity theorem</a:t>
            </a:r>
          </a:p>
        </p:txBody>
      </p:sp>
    </p:spTree>
    <p:extLst>
      <p:ext uri="{BB962C8B-B14F-4D97-AF65-F5344CB8AC3E}">
        <p14:creationId xmlns:p14="http://schemas.microsoft.com/office/powerpoint/2010/main" val="324127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autoUpdateAnimBg="0"/>
      <p:bldP spid="195588" grpId="0" autoUpdateAnimBg="0"/>
      <p:bldP spid="195589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1043608" y="5373216"/>
            <a:ext cx="47377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当   </a:t>
            </a:r>
            <a:r>
              <a:rPr lang="en-US" altLang="zh-CN" sz="2400" b="1" i="1" dirty="0" err="1"/>
              <a:t>u</a:t>
            </a:r>
            <a:r>
              <a:rPr lang="en-US" altLang="zh-CN" sz="2400" b="1" i="1" baseline="-25000" dirty="0" err="1"/>
              <a:t>k</a:t>
            </a:r>
            <a:r>
              <a:rPr lang="en-US" altLang="zh-CN" sz="2400" b="1" baseline="-25000" dirty="0"/>
              <a:t> </a:t>
            </a:r>
            <a:r>
              <a:rPr lang="en-US" altLang="zh-CN" sz="2400" b="1" dirty="0">
                <a:solidFill>
                  <a:srgbClr val="3333FF"/>
                </a:solidFill>
              </a:rPr>
              <a:t>=</a:t>
            </a:r>
            <a:r>
              <a:rPr lang="en-US" altLang="zh-CN" sz="2400" b="1" baseline="-25000" dirty="0"/>
              <a:t> </a:t>
            </a:r>
            <a:r>
              <a:rPr lang="en-US" altLang="zh-CN" sz="2400" b="1" i="1" dirty="0" err="1"/>
              <a:t>u</a:t>
            </a:r>
            <a:r>
              <a:rPr lang="en-US" altLang="zh-CN" sz="2400" b="1" i="1" baseline="-25000" dirty="0" err="1"/>
              <a:t>j</a:t>
            </a:r>
            <a:r>
              <a:rPr lang="en-US" altLang="zh-CN" sz="2400" b="1" baseline="-25000" dirty="0"/>
              <a:t>   </a:t>
            </a:r>
            <a:r>
              <a:rPr lang="zh-CN" altLang="en-US" sz="2400" b="1" dirty="0"/>
              <a:t>时，</a:t>
            </a:r>
            <a:r>
              <a:rPr lang="en-US" altLang="zh-CN" sz="2400" b="1" i="1" dirty="0" err="1"/>
              <a:t>i</a:t>
            </a:r>
            <a:r>
              <a:rPr lang="en-US" altLang="zh-CN" sz="2400" b="1" i="1" baseline="-25000" dirty="0" err="1"/>
              <a:t>kj</a:t>
            </a:r>
            <a:r>
              <a:rPr lang="en-US" altLang="zh-CN" sz="2400" b="1" baseline="-25000" dirty="0"/>
              <a:t> </a:t>
            </a:r>
            <a:r>
              <a:rPr lang="en-US" altLang="zh-CN" sz="2400" b="1" dirty="0">
                <a:solidFill>
                  <a:srgbClr val="3333FF"/>
                </a:solidFill>
              </a:rPr>
              <a:t>=</a:t>
            </a:r>
            <a:r>
              <a:rPr lang="en-US" altLang="zh-CN" sz="2400" b="1" baseline="-25000" dirty="0"/>
              <a:t> </a:t>
            </a:r>
            <a:r>
              <a:rPr lang="en-US" altLang="zh-CN" sz="2400" b="1" i="1" dirty="0" err="1"/>
              <a:t>i</a:t>
            </a:r>
            <a:r>
              <a:rPr lang="en-US" altLang="zh-CN" sz="2400" b="1" i="1" baseline="-25000" dirty="0" err="1"/>
              <a:t>jk</a:t>
            </a:r>
            <a:r>
              <a:rPr lang="en-US" altLang="zh-CN" sz="2400" b="1" i="1" baseline="-25000" dirty="0"/>
              <a:t> </a:t>
            </a:r>
            <a:r>
              <a:rPr lang="zh-CN" altLang="en-US" sz="2400" b="1" dirty="0"/>
              <a:t>。  </a:t>
            </a:r>
          </a:p>
        </p:txBody>
      </p:sp>
      <p:sp>
        <p:nvSpPr>
          <p:cNvPr id="196611" name="Rectangle 3"/>
          <p:cNvSpPr>
            <a:spLocks noChangeArrowheads="1"/>
          </p:cNvSpPr>
          <p:nvPr/>
        </p:nvSpPr>
        <p:spPr bwMode="auto">
          <a:xfrm>
            <a:off x="395536" y="3061804"/>
            <a:ext cx="54457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/>
              <a:t>则两个支路中电压电流有如下关系：  </a:t>
            </a:r>
          </a:p>
        </p:txBody>
      </p:sp>
      <p:graphicFrame>
        <p:nvGraphicFramePr>
          <p:cNvPr id="196612" name="Object 4"/>
          <p:cNvGraphicFramePr>
            <a:graphicFrameLocks noChangeAspect="1"/>
          </p:cNvGraphicFramePr>
          <p:nvPr/>
        </p:nvGraphicFramePr>
        <p:xfrm>
          <a:off x="1981200" y="3848100"/>
          <a:ext cx="518160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8" name="公式" r:id="rId3" imgW="2120760" imgH="469800" progId="Equation.3">
                  <p:embed/>
                </p:oleObj>
              </mc:Choice>
              <mc:Fallback>
                <p:oleObj name="公式" r:id="rId3" imgW="2120760" imgH="469800" progId="Equation.3">
                  <p:embed/>
                  <p:pic>
                    <p:nvPicPr>
                      <p:cNvPr id="1966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48100"/>
                        <a:ext cx="5181600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6613" name="Group 5"/>
          <p:cNvGrpSpPr>
            <a:grpSpLocks/>
          </p:cNvGrpSpPr>
          <p:nvPr/>
        </p:nvGrpSpPr>
        <p:grpSpPr bwMode="auto">
          <a:xfrm>
            <a:off x="4543425" y="563563"/>
            <a:ext cx="3810000" cy="2286000"/>
            <a:chOff x="2880" y="2714"/>
            <a:chExt cx="2400" cy="1440"/>
          </a:xfrm>
        </p:grpSpPr>
        <p:sp>
          <p:nvSpPr>
            <p:cNvPr id="196614" name="Text Box 6"/>
            <p:cNvSpPr txBox="1">
              <a:spLocks noChangeArrowheads="1"/>
            </p:cNvSpPr>
            <p:nvPr/>
          </p:nvSpPr>
          <p:spPr bwMode="auto">
            <a:xfrm>
              <a:off x="4656" y="271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</a:rPr>
                <a:t>c</a:t>
              </a:r>
            </a:p>
          </p:txBody>
        </p:sp>
        <p:sp>
          <p:nvSpPr>
            <p:cNvPr id="196615" name="Text Box 7"/>
            <p:cNvSpPr txBox="1">
              <a:spLocks noChangeArrowheads="1"/>
            </p:cNvSpPr>
            <p:nvPr/>
          </p:nvSpPr>
          <p:spPr bwMode="auto">
            <a:xfrm>
              <a:off x="4656" y="372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</a:rPr>
                <a:t>d</a:t>
              </a:r>
            </a:p>
          </p:txBody>
        </p:sp>
        <p:sp>
          <p:nvSpPr>
            <p:cNvPr id="196616" name="Rectangle 8"/>
            <p:cNvSpPr>
              <a:spLocks noChangeArrowheads="1"/>
            </p:cNvSpPr>
            <p:nvPr/>
          </p:nvSpPr>
          <p:spPr bwMode="auto">
            <a:xfrm>
              <a:off x="3696" y="2906"/>
              <a:ext cx="672" cy="912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17" name="Rectangle 9"/>
            <p:cNvSpPr>
              <a:spLocks noChangeArrowheads="1"/>
            </p:cNvSpPr>
            <p:nvPr/>
          </p:nvSpPr>
          <p:spPr bwMode="auto">
            <a:xfrm>
              <a:off x="3264" y="3050"/>
              <a:ext cx="432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18" name="Rectangle 10"/>
            <p:cNvSpPr>
              <a:spLocks noChangeArrowheads="1"/>
            </p:cNvSpPr>
            <p:nvPr/>
          </p:nvSpPr>
          <p:spPr bwMode="auto">
            <a:xfrm>
              <a:off x="4368" y="3050"/>
              <a:ext cx="432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19" name="Text Box 11"/>
            <p:cNvSpPr txBox="1">
              <a:spLocks noChangeArrowheads="1"/>
            </p:cNvSpPr>
            <p:nvPr/>
          </p:nvSpPr>
          <p:spPr bwMode="auto">
            <a:xfrm>
              <a:off x="3792" y="2906"/>
              <a:ext cx="528" cy="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b="1"/>
                <a:t>线性电阻网络    </a:t>
              </a:r>
              <a:r>
                <a:rPr lang="en-US" altLang="zh-CN" sz="2200" b="1"/>
                <a:t>N</a:t>
              </a:r>
            </a:p>
          </p:txBody>
        </p:sp>
        <p:sp>
          <p:nvSpPr>
            <p:cNvPr id="196620" name="Line 12"/>
            <p:cNvSpPr>
              <a:spLocks noChangeShapeType="1"/>
            </p:cNvSpPr>
            <p:nvPr/>
          </p:nvSpPr>
          <p:spPr bwMode="auto">
            <a:xfrm>
              <a:off x="3168" y="319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21" name="Text Box 13"/>
            <p:cNvSpPr txBox="1">
              <a:spLocks noChangeArrowheads="1"/>
            </p:cNvSpPr>
            <p:nvPr/>
          </p:nvSpPr>
          <p:spPr bwMode="auto">
            <a:xfrm>
              <a:off x="2880" y="314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i</a:t>
              </a:r>
              <a:r>
                <a:rPr lang="en-US" altLang="zh-CN" b="1" i="1" baseline="-25000"/>
                <a:t>jk</a:t>
              </a:r>
              <a:endParaRPr lang="en-US" altLang="zh-CN" b="1" baseline="-25000"/>
            </a:p>
          </p:txBody>
        </p:sp>
        <p:sp>
          <p:nvSpPr>
            <p:cNvPr id="196622" name="Oval 14"/>
            <p:cNvSpPr>
              <a:spLocks noChangeArrowheads="1"/>
            </p:cNvSpPr>
            <p:nvPr/>
          </p:nvSpPr>
          <p:spPr bwMode="auto">
            <a:xfrm>
              <a:off x="4656" y="3242"/>
              <a:ext cx="288" cy="288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23" name="Text Box 15"/>
            <p:cNvSpPr txBox="1">
              <a:spLocks noChangeArrowheads="1"/>
            </p:cNvSpPr>
            <p:nvPr/>
          </p:nvSpPr>
          <p:spPr bwMode="auto">
            <a:xfrm>
              <a:off x="4800" y="300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</p:txBody>
        </p:sp>
        <p:sp>
          <p:nvSpPr>
            <p:cNvPr id="196624" name="Text Box 16"/>
            <p:cNvSpPr txBox="1">
              <a:spLocks noChangeArrowheads="1"/>
            </p:cNvSpPr>
            <p:nvPr/>
          </p:nvSpPr>
          <p:spPr bwMode="auto">
            <a:xfrm>
              <a:off x="4800" y="343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–</a:t>
              </a:r>
            </a:p>
          </p:txBody>
        </p:sp>
        <p:sp>
          <p:nvSpPr>
            <p:cNvPr id="196625" name="Text Box 17"/>
            <p:cNvSpPr txBox="1">
              <a:spLocks noChangeArrowheads="1"/>
            </p:cNvSpPr>
            <p:nvPr/>
          </p:nvSpPr>
          <p:spPr bwMode="auto">
            <a:xfrm>
              <a:off x="4944" y="319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u</a:t>
              </a:r>
              <a:r>
                <a:rPr lang="en-US" altLang="zh-CN" b="1" i="1" baseline="-25000"/>
                <a:t>k</a:t>
              </a:r>
              <a:endParaRPr lang="en-US" altLang="zh-CN" b="1" baseline="-25000"/>
            </a:p>
          </p:txBody>
        </p:sp>
        <p:sp>
          <p:nvSpPr>
            <p:cNvPr id="196626" name="Text Box 18"/>
            <p:cNvSpPr txBox="1">
              <a:spLocks noChangeArrowheads="1"/>
            </p:cNvSpPr>
            <p:nvPr/>
          </p:nvSpPr>
          <p:spPr bwMode="auto">
            <a:xfrm>
              <a:off x="3168" y="276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</a:rPr>
                <a:t>a</a:t>
              </a:r>
            </a:p>
          </p:txBody>
        </p:sp>
        <p:sp>
          <p:nvSpPr>
            <p:cNvPr id="196627" name="Text Box 19"/>
            <p:cNvSpPr txBox="1">
              <a:spLocks noChangeArrowheads="1"/>
            </p:cNvSpPr>
            <p:nvPr/>
          </p:nvSpPr>
          <p:spPr bwMode="auto">
            <a:xfrm>
              <a:off x="3168" y="372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</a:rPr>
                <a:t>b</a:t>
              </a:r>
            </a:p>
          </p:txBody>
        </p:sp>
        <p:sp>
          <p:nvSpPr>
            <p:cNvPr id="196628" name="Text Box 20"/>
            <p:cNvSpPr txBox="1">
              <a:spLocks noChangeArrowheads="1"/>
            </p:cNvSpPr>
            <p:nvPr/>
          </p:nvSpPr>
          <p:spPr bwMode="auto">
            <a:xfrm>
              <a:off x="3888" y="386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(</a:t>
              </a:r>
              <a:r>
                <a:rPr lang="en-US" altLang="zh-CN" b="1">
                  <a:solidFill>
                    <a:srgbClr val="3333FF"/>
                  </a:solidFill>
                </a:rPr>
                <a:t>b</a:t>
              </a:r>
              <a:r>
                <a:rPr lang="en-US" altLang="zh-CN" b="1"/>
                <a:t>)</a:t>
              </a:r>
            </a:p>
          </p:txBody>
        </p:sp>
        <p:sp>
          <p:nvSpPr>
            <p:cNvPr id="196629" name="Line 21"/>
            <p:cNvSpPr>
              <a:spLocks noChangeShapeType="1"/>
            </p:cNvSpPr>
            <p:nvPr/>
          </p:nvSpPr>
          <p:spPr bwMode="auto">
            <a:xfrm>
              <a:off x="4800" y="324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6630" name="Group 22"/>
          <p:cNvGrpSpPr>
            <a:grpSpLocks/>
          </p:cNvGrpSpPr>
          <p:nvPr/>
        </p:nvGrpSpPr>
        <p:grpSpPr bwMode="auto">
          <a:xfrm>
            <a:off x="671513" y="649288"/>
            <a:ext cx="3886200" cy="2209800"/>
            <a:chOff x="441" y="2768"/>
            <a:chExt cx="2448" cy="1392"/>
          </a:xfrm>
        </p:grpSpPr>
        <p:sp>
          <p:nvSpPr>
            <p:cNvPr id="196631" name="Text Box 23"/>
            <p:cNvSpPr txBox="1">
              <a:spLocks noChangeArrowheads="1"/>
            </p:cNvSpPr>
            <p:nvPr/>
          </p:nvSpPr>
          <p:spPr bwMode="auto">
            <a:xfrm>
              <a:off x="2505" y="320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i</a:t>
              </a:r>
              <a:r>
                <a:rPr lang="en-US" altLang="zh-CN" b="1" i="1" baseline="-25000"/>
                <a:t>kj</a:t>
              </a:r>
              <a:endParaRPr lang="en-US" altLang="zh-CN" b="1" baseline="-25000"/>
            </a:p>
          </p:txBody>
        </p:sp>
        <p:sp>
          <p:nvSpPr>
            <p:cNvPr id="196632" name="Rectangle 24"/>
            <p:cNvSpPr>
              <a:spLocks noChangeArrowheads="1"/>
            </p:cNvSpPr>
            <p:nvPr/>
          </p:nvSpPr>
          <p:spPr bwMode="auto">
            <a:xfrm>
              <a:off x="1305" y="2912"/>
              <a:ext cx="672" cy="912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33" name="Rectangle 25"/>
            <p:cNvSpPr>
              <a:spLocks noChangeArrowheads="1"/>
            </p:cNvSpPr>
            <p:nvPr/>
          </p:nvSpPr>
          <p:spPr bwMode="auto">
            <a:xfrm>
              <a:off x="873" y="3056"/>
              <a:ext cx="432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34" name="Rectangle 26"/>
            <p:cNvSpPr>
              <a:spLocks noChangeArrowheads="1"/>
            </p:cNvSpPr>
            <p:nvPr/>
          </p:nvSpPr>
          <p:spPr bwMode="auto">
            <a:xfrm>
              <a:off x="1977" y="3056"/>
              <a:ext cx="432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35" name="Text Box 27"/>
            <p:cNvSpPr txBox="1">
              <a:spLocks noChangeArrowheads="1"/>
            </p:cNvSpPr>
            <p:nvPr/>
          </p:nvSpPr>
          <p:spPr bwMode="auto">
            <a:xfrm>
              <a:off x="1401" y="2912"/>
              <a:ext cx="528" cy="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b="1"/>
                <a:t>线性电阻网络       </a:t>
              </a:r>
              <a:r>
                <a:rPr lang="en-US" altLang="zh-CN" sz="2200" b="1"/>
                <a:t>N</a:t>
              </a:r>
            </a:p>
          </p:txBody>
        </p:sp>
        <p:sp>
          <p:nvSpPr>
            <p:cNvPr id="196636" name="Line 28"/>
            <p:cNvSpPr>
              <a:spLocks noChangeShapeType="1"/>
            </p:cNvSpPr>
            <p:nvPr/>
          </p:nvSpPr>
          <p:spPr bwMode="auto">
            <a:xfrm>
              <a:off x="2505" y="324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37" name="Oval 29"/>
            <p:cNvSpPr>
              <a:spLocks noChangeArrowheads="1"/>
            </p:cNvSpPr>
            <p:nvPr/>
          </p:nvSpPr>
          <p:spPr bwMode="auto">
            <a:xfrm>
              <a:off x="729" y="3296"/>
              <a:ext cx="288" cy="288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38" name="Text Box 30"/>
            <p:cNvSpPr txBox="1">
              <a:spLocks noChangeArrowheads="1"/>
            </p:cNvSpPr>
            <p:nvPr/>
          </p:nvSpPr>
          <p:spPr bwMode="auto">
            <a:xfrm>
              <a:off x="633" y="310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</p:txBody>
        </p:sp>
        <p:sp>
          <p:nvSpPr>
            <p:cNvPr id="196639" name="Text Box 31"/>
            <p:cNvSpPr txBox="1">
              <a:spLocks noChangeArrowheads="1"/>
            </p:cNvSpPr>
            <p:nvPr/>
          </p:nvSpPr>
          <p:spPr bwMode="auto">
            <a:xfrm>
              <a:off x="633" y="344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–</a:t>
              </a:r>
            </a:p>
          </p:txBody>
        </p:sp>
        <p:sp>
          <p:nvSpPr>
            <p:cNvPr id="196640" name="Text Box 32"/>
            <p:cNvSpPr txBox="1">
              <a:spLocks noChangeArrowheads="1"/>
            </p:cNvSpPr>
            <p:nvPr/>
          </p:nvSpPr>
          <p:spPr bwMode="auto">
            <a:xfrm>
              <a:off x="441" y="320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u</a:t>
              </a:r>
              <a:r>
                <a:rPr lang="en-US" altLang="zh-CN" b="1" i="1" baseline="-25000"/>
                <a:t>j</a:t>
              </a:r>
              <a:endParaRPr lang="en-US" altLang="zh-CN" b="1" baseline="-25000"/>
            </a:p>
          </p:txBody>
        </p:sp>
        <p:sp>
          <p:nvSpPr>
            <p:cNvPr id="196641" name="Text Box 33"/>
            <p:cNvSpPr txBox="1">
              <a:spLocks noChangeArrowheads="1"/>
            </p:cNvSpPr>
            <p:nvPr/>
          </p:nvSpPr>
          <p:spPr bwMode="auto">
            <a:xfrm>
              <a:off x="777" y="27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</a:rPr>
                <a:t>a</a:t>
              </a:r>
            </a:p>
          </p:txBody>
        </p:sp>
        <p:sp>
          <p:nvSpPr>
            <p:cNvPr id="196642" name="Text Box 34"/>
            <p:cNvSpPr txBox="1">
              <a:spLocks noChangeArrowheads="1"/>
            </p:cNvSpPr>
            <p:nvPr/>
          </p:nvSpPr>
          <p:spPr bwMode="auto">
            <a:xfrm>
              <a:off x="777" y="37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</a:rPr>
                <a:t>b</a:t>
              </a:r>
            </a:p>
          </p:txBody>
        </p:sp>
        <p:sp>
          <p:nvSpPr>
            <p:cNvPr id="196643" name="Text Box 35"/>
            <p:cNvSpPr txBox="1">
              <a:spLocks noChangeArrowheads="1"/>
            </p:cNvSpPr>
            <p:nvPr/>
          </p:nvSpPr>
          <p:spPr bwMode="auto">
            <a:xfrm>
              <a:off x="2313" y="276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</a:rPr>
                <a:t>c</a:t>
              </a:r>
            </a:p>
          </p:txBody>
        </p:sp>
        <p:sp>
          <p:nvSpPr>
            <p:cNvPr id="196644" name="Text Box 36"/>
            <p:cNvSpPr txBox="1">
              <a:spLocks noChangeArrowheads="1"/>
            </p:cNvSpPr>
            <p:nvPr/>
          </p:nvSpPr>
          <p:spPr bwMode="auto">
            <a:xfrm>
              <a:off x="2265" y="368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</a:rPr>
                <a:t>d</a:t>
              </a:r>
            </a:p>
          </p:txBody>
        </p:sp>
        <p:sp>
          <p:nvSpPr>
            <p:cNvPr id="196645" name="Text Box 37"/>
            <p:cNvSpPr txBox="1">
              <a:spLocks noChangeArrowheads="1"/>
            </p:cNvSpPr>
            <p:nvPr/>
          </p:nvSpPr>
          <p:spPr bwMode="auto">
            <a:xfrm>
              <a:off x="1449" y="387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(</a:t>
              </a:r>
              <a:r>
                <a:rPr lang="en-US" altLang="zh-CN" b="1">
                  <a:solidFill>
                    <a:srgbClr val="3333FF"/>
                  </a:solidFill>
                </a:rPr>
                <a:t>a</a:t>
              </a:r>
              <a:r>
                <a:rPr lang="en-US" altLang="zh-CN" b="1"/>
                <a:t>)</a:t>
              </a:r>
            </a:p>
          </p:txBody>
        </p:sp>
        <p:sp>
          <p:nvSpPr>
            <p:cNvPr id="196646" name="Line 38"/>
            <p:cNvSpPr>
              <a:spLocks noChangeShapeType="1"/>
            </p:cNvSpPr>
            <p:nvPr/>
          </p:nvSpPr>
          <p:spPr bwMode="auto">
            <a:xfrm>
              <a:off x="873" y="329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00702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0" grpId="0" autoUpdateAnimBg="0"/>
      <p:bldP spid="196611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739873C-C86B-4A7A-BE0D-9E5C132FAFA2}" type="datetime1">
              <a:rPr lang="zh-CN" altLang="en-US"/>
              <a:pPr>
                <a:defRPr/>
              </a:pPr>
              <a:t>2019/3/20</a:t>
            </a:fld>
            <a:endParaRPr lang="en-US" altLang="zh-CN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DFD00-F5F2-4ACB-AEAB-17D5CF7C5EA0}" type="slidenum">
              <a:rPr lang="en-US" altLang="zh-CN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2416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sz="28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2. </a:t>
            </a:r>
            <a:r>
              <a:rPr lang="zh-CN" altLang="en-US" sz="28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互易定理　</a:t>
            </a:r>
            <a:r>
              <a:rPr lang="en-US" altLang="zh-CN" sz="28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Reciprocity theorem</a:t>
            </a:r>
          </a:p>
        </p:txBody>
      </p:sp>
      <p:sp>
        <p:nvSpPr>
          <p:cNvPr id="241675" name="Rectangle 1035"/>
          <p:cNvSpPr>
            <a:spLocks noChangeArrowheads="1"/>
          </p:cNvSpPr>
          <p:nvPr/>
        </p:nvSpPr>
        <p:spPr bwMode="auto">
          <a:xfrm>
            <a:off x="395536" y="807095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第一种形式的证明</a:t>
            </a:r>
            <a:endParaRPr lang="en-US" altLang="zh-CN" sz="2400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241683" name="Object 10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029571"/>
              </p:ext>
            </p:extLst>
          </p:nvPr>
        </p:nvGraphicFramePr>
        <p:xfrm>
          <a:off x="1219200" y="1219770"/>
          <a:ext cx="3059113" cy="179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8" name="Flash 文档" r:id="rId3" imgW="2549520" imgH="1498680" progId="Flash.Movie">
                  <p:embed/>
                </p:oleObj>
              </mc:Choice>
              <mc:Fallback>
                <p:oleObj name="Flash 文档" r:id="rId3" imgW="2549520" imgH="1498680" progId="Flash.Movie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19770"/>
                        <a:ext cx="3059113" cy="179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85" name="Rectangle 1045"/>
          <p:cNvSpPr>
            <a:spLocks noChangeArrowheads="1"/>
          </p:cNvSpPr>
          <p:nvPr/>
        </p:nvSpPr>
        <p:spPr bwMode="auto">
          <a:xfrm>
            <a:off x="536575" y="3043808"/>
            <a:ext cx="806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N</a:t>
            </a:r>
            <a:r>
              <a:rPr lang="en-US" altLang="zh-CN" sz="2400" baseline="-250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R</a:t>
            </a:r>
            <a:r>
              <a:rPr lang="en-US" altLang="zh-CN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——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Consists of linear resistors only——</a:t>
            </a:r>
            <a:r>
              <a:rPr lang="en-US" altLang="zh-CN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reciprocity network</a:t>
            </a:r>
          </a:p>
        </p:txBody>
      </p:sp>
      <p:graphicFrame>
        <p:nvGraphicFramePr>
          <p:cNvPr id="241686" name="Object 1046"/>
          <p:cNvGraphicFramePr>
            <a:graphicFrameLocks noChangeAspect="1"/>
          </p:cNvGraphicFramePr>
          <p:nvPr/>
        </p:nvGraphicFramePr>
        <p:xfrm>
          <a:off x="457200" y="3556000"/>
          <a:ext cx="301625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9" name="Equation" r:id="rId5" imgW="1228809" imgH="404701" progId="Equation.DSMT4">
                  <p:embed/>
                </p:oleObj>
              </mc:Choice>
              <mc:Fallback>
                <p:oleObj name="Equation" r:id="rId5" imgW="1228809" imgH="404701" progId="Equation.DSMT4">
                  <p:embed/>
                  <p:pic>
                    <p:nvPicPr>
                      <p:cNvPr id="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56000"/>
                        <a:ext cx="3016250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195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87" name="Object 1047"/>
          <p:cNvGraphicFramePr>
            <a:graphicFrameLocks noChangeAspect="1"/>
          </p:cNvGraphicFramePr>
          <p:nvPr/>
        </p:nvGraphicFramePr>
        <p:xfrm>
          <a:off x="395288" y="4622800"/>
          <a:ext cx="307657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0" name="Equation" r:id="rId7" imgW="1257338" imgH="404701" progId="Equation.DSMT4">
                  <p:embed/>
                </p:oleObj>
              </mc:Choice>
              <mc:Fallback>
                <p:oleObj name="Equation" r:id="rId7" imgW="1257338" imgH="404701" progId="Equation.DSMT4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622800"/>
                        <a:ext cx="3076575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195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90" name="AutoShape 1050"/>
          <p:cNvSpPr>
            <a:spLocks/>
          </p:cNvSpPr>
          <p:nvPr/>
        </p:nvSpPr>
        <p:spPr bwMode="auto">
          <a:xfrm>
            <a:off x="3657600" y="4089400"/>
            <a:ext cx="304800" cy="12192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241692" name="Object 1052"/>
          <p:cNvGraphicFramePr>
            <a:graphicFrameLocks noChangeAspect="1"/>
          </p:cNvGraphicFramePr>
          <p:nvPr/>
        </p:nvGraphicFramePr>
        <p:xfrm>
          <a:off x="4056063" y="4213225"/>
          <a:ext cx="271145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1" name="Equation" r:id="rId9" imgW="1104787" imgH="228731" progId="Equation.DSMT4">
                  <p:embed/>
                </p:oleObj>
              </mc:Choice>
              <mc:Fallback>
                <p:oleObj name="Equation" r:id="rId9" imgW="1104787" imgH="228731" progId="Equation.DSMT4">
                  <p:embed/>
                  <p:pic>
                    <p:nvPicPr>
                      <p:cNvPr id="0" name="Object 1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6063" y="4213225"/>
                        <a:ext cx="271145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195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93" name="Object 1053"/>
          <p:cNvGraphicFramePr>
            <a:graphicFrameLocks noChangeAspect="1"/>
          </p:cNvGraphicFramePr>
          <p:nvPr/>
        </p:nvGraphicFramePr>
        <p:xfrm>
          <a:off x="7019925" y="4213225"/>
          <a:ext cx="1401763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2" name="Equation" r:id="rId11" imgW="557349" imgH="404701" progId="Equation.3">
                  <p:embed/>
                </p:oleObj>
              </mc:Choice>
              <mc:Fallback>
                <p:oleObj name="Equation" r:id="rId11" imgW="557349" imgH="404701" progId="Equation.3">
                  <p:embed/>
                  <p:pic>
                    <p:nvPicPr>
                      <p:cNvPr id="0" name="Object 1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4213225"/>
                        <a:ext cx="1401763" cy="10398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195"/>
                              </a:schemeClr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94" name="Object 10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070359"/>
              </p:ext>
            </p:extLst>
          </p:nvPr>
        </p:nvGraphicFramePr>
        <p:xfrm>
          <a:off x="5508625" y="1357883"/>
          <a:ext cx="3124200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3" name="Visio" r:id="rId13" imgW="2579465" imgH="1330881" progId="Visio.Drawing.11">
                  <p:embed/>
                </p:oleObj>
              </mc:Choice>
              <mc:Fallback>
                <p:oleObj name="Visio" r:id="rId13" imgW="2579465" imgH="1330881" progId="Visio.Drawing.11">
                  <p:embed/>
                  <p:pic>
                    <p:nvPicPr>
                      <p:cNvPr id="0" name="Object 1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1357883"/>
                        <a:ext cx="3124200" cy="159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97" name="AutoShape 1057"/>
          <p:cNvSpPr>
            <a:spLocks noChangeArrowheads="1"/>
          </p:cNvSpPr>
          <p:nvPr/>
        </p:nvSpPr>
        <p:spPr bwMode="auto">
          <a:xfrm>
            <a:off x="4056063" y="4932363"/>
            <a:ext cx="2820987" cy="71437"/>
          </a:xfrm>
          <a:prstGeom prst="rightArrow">
            <a:avLst>
              <a:gd name="adj1" fmla="val 50000"/>
              <a:gd name="adj2" fmla="val 987229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" name="Rectangle 1045"/>
          <p:cNvSpPr>
            <a:spLocks noChangeArrowheads="1"/>
          </p:cNvSpPr>
          <p:nvPr/>
        </p:nvSpPr>
        <p:spPr bwMode="auto">
          <a:xfrm>
            <a:off x="2315299" y="5842000"/>
            <a:ext cx="41857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两电路的激励与响应之比相等</a:t>
            </a:r>
            <a:endParaRPr lang="en-US" altLang="zh-CN" sz="2400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4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4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4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4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4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85" grpId="0" autoUpdateAnimBg="0"/>
      <p:bldP spid="241690" grpId="0" animBg="1"/>
      <p:bldP spid="241697" grpId="0" animBg="1"/>
      <p:bldP spid="17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206976" y="203592"/>
            <a:ext cx="20383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第二种形式</a:t>
            </a:r>
            <a:r>
              <a:rPr lang="en-US" altLang="zh-CN" sz="24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  </a:t>
            </a:r>
          </a:p>
        </p:txBody>
      </p:sp>
      <p:sp>
        <p:nvSpPr>
          <p:cNvPr id="200707" name="Text Box 3"/>
          <p:cNvSpPr txBox="1">
            <a:spLocks noChangeArrowheads="1"/>
          </p:cNvSpPr>
          <p:nvPr/>
        </p:nvSpPr>
        <p:spPr bwMode="auto">
          <a:xfrm>
            <a:off x="2245326" y="222642"/>
            <a:ext cx="4378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激励是电流源，响应是电压。  </a:t>
            </a:r>
          </a:p>
        </p:txBody>
      </p:sp>
      <p:graphicFrame>
        <p:nvGraphicFramePr>
          <p:cNvPr id="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853851"/>
              </p:ext>
            </p:extLst>
          </p:nvPr>
        </p:nvGraphicFramePr>
        <p:xfrm>
          <a:off x="3989391" y="2406086"/>
          <a:ext cx="1249362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0" name="Equation" r:id="rId3" imgW="499155" imgH="407588" progId="Equation.DSMT4">
                  <p:embed/>
                </p:oleObj>
              </mc:Choice>
              <mc:Fallback>
                <p:oleObj name="Equation" r:id="rId3" imgW="499155" imgH="407588" progId="Equation.DSMT4">
                  <p:embed/>
                  <p:pic>
                    <p:nvPicPr>
                      <p:cNvPr id="24270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391" y="2406086"/>
                        <a:ext cx="1249362" cy="10366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195"/>
                              </a:schemeClr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897007"/>
              </p:ext>
            </p:extLst>
          </p:nvPr>
        </p:nvGraphicFramePr>
        <p:xfrm>
          <a:off x="5382816" y="700062"/>
          <a:ext cx="3124200" cy="218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1" name="Visio" r:id="rId5" imgW="2548604" imgH="1788652" progId="Visio.Drawing.11">
                  <p:embed/>
                </p:oleObj>
              </mc:Choice>
              <mc:Fallback>
                <p:oleObj name="Visio" r:id="rId5" imgW="2548604" imgH="1788652" progId="Visio.Drawing.11">
                  <p:embed/>
                  <p:pic>
                    <p:nvPicPr>
                      <p:cNvPr id="24270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2816" y="700062"/>
                        <a:ext cx="3124200" cy="218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010476"/>
              </p:ext>
            </p:extLst>
          </p:nvPr>
        </p:nvGraphicFramePr>
        <p:xfrm>
          <a:off x="1115616" y="874687"/>
          <a:ext cx="2743200" cy="204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2" name="Visio" r:id="rId7" imgW="2251138" imgH="1686639" progId="Visio.Drawing.11">
                  <p:embed/>
                </p:oleObj>
              </mc:Choice>
              <mc:Fallback>
                <p:oleObj name="Visio" r:id="rId7" imgW="2251138" imgH="1686639" progId="Visio.Drawing.11">
                  <p:embed/>
                  <p:pic>
                    <p:nvPicPr>
                      <p:cNvPr id="24270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874687"/>
                        <a:ext cx="2743200" cy="204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323528" y="3612316"/>
            <a:ext cx="79928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第三种形式：电路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激励是电压源，响应是电压；电路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激励是电流源，响应是电流</a:t>
            </a:r>
            <a:endParaRPr lang="en-US" altLang="zh-CN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8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147235"/>
              </p:ext>
            </p:extLst>
          </p:nvPr>
        </p:nvGraphicFramePr>
        <p:xfrm>
          <a:off x="539552" y="4437112"/>
          <a:ext cx="3033713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3" name="Visio" r:id="rId9" imgW="2351227" imgH="1530096" progId="Visio.Drawing.11">
                  <p:embed/>
                </p:oleObj>
              </mc:Choice>
              <mc:Fallback>
                <p:oleObj name="Visio" r:id="rId9" imgW="2351227" imgH="1530096" progId="Visio.Drawing.11">
                  <p:embed/>
                  <p:pic>
                    <p:nvPicPr>
                      <p:cNvPr id="24271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437112"/>
                        <a:ext cx="3033713" cy="196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211586"/>
              </p:ext>
            </p:extLst>
          </p:nvPr>
        </p:nvGraphicFramePr>
        <p:xfrm>
          <a:off x="4932040" y="4437112"/>
          <a:ext cx="3810000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4" name="Visio" r:id="rId11" imgW="2947416" imgH="1674266" progId="Visio.Drawing.11">
                  <p:embed/>
                </p:oleObj>
              </mc:Choice>
              <mc:Fallback>
                <p:oleObj name="Visio" r:id="rId11" imgW="2947416" imgH="1674266" progId="Visio.Drawing.11">
                  <p:embed/>
                  <p:pic>
                    <p:nvPicPr>
                      <p:cNvPr id="24271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4437112"/>
                        <a:ext cx="3810000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643795"/>
              </p:ext>
            </p:extLst>
          </p:nvPr>
        </p:nvGraphicFramePr>
        <p:xfrm>
          <a:off x="3707904" y="5733256"/>
          <a:ext cx="1309687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5" name="Equation" r:id="rId13" imgW="519211" imgH="404701" progId="Equation.DSMT4">
                  <p:embed/>
                </p:oleObj>
              </mc:Choice>
              <mc:Fallback>
                <p:oleObj name="Equation" r:id="rId13" imgW="519211" imgH="404701" progId="Equation.DSMT4">
                  <p:embed/>
                  <p:pic>
                    <p:nvPicPr>
                      <p:cNvPr id="24271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5733256"/>
                        <a:ext cx="1309687" cy="10366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195"/>
                              </a:schemeClr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51479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75"/>
                                        <p:tgtEl>
                                          <p:spTgt spid="20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autoUpdateAnimBg="0"/>
      <p:bldP spid="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449263" y="24384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sz="2800" b="1">
                <a:solidFill>
                  <a:srgbClr val="FF3300"/>
                </a:solidFill>
              </a:rPr>
              <a:t>解</a:t>
            </a:r>
            <a:endParaRPr kumimoji="0" lang="zh-CN" altLang="en-US" sz="2800" b="1" i="1">
              <a:solidFill>
                <a:srgbClr val="FF66FF"/>
              </a:solidFill>
            </a:endParaRP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1619250" y="5041900"/>
            <a:ext cx="17399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sz="2000" b="1"/>
              <a:t>设  </a:t>
            </a:r>
            <a:r>
              <a:rPr kumimoji="0" lang="en-US" altLang="zh-CN" sz="2000" b="1" i="1">
                <a:solidFill>
                  <a:srgbClr val="0000FF"/>
                </a:solidFill>
              </a:rPr>
              <a:t>I</a:t>
            </a:r>
            <a:r>
              <a:rPr kumimoji="0" lang="en-US" altLang="zh-CN" sz="2000" b="1" baseline="-25000">
                <a:solidFill>
                  <a:srgbClr val="0000FF"/>
                </a:solidFill>
              </a:rPr>
              <a:t>L</a:t>
            </a:r>
            <a:r>
              <a:rPr kumimoji="0" lang="en-US" altLang="zh-CN" sz="2000" b="1">
                <a:solidFill>
                  <a:srgbClr val="0000FF"/>
                </a:solidFill>
              </a:rPr>
              <a:t> = 1A</a:t>
            </a:r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1187450" y="3148013"/>
            <a:ext cx="29670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sz="2400" b="1"/>
              <a:t>法二：分压、分流。</a:t>
            </a:r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1187450" y="3754438"/>
            <a:ext cx="2657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sz="2400" b="1"/>
              <a:t>法三：电源变换。</a:t>
            </a:r>
          </a:p>
        </p:txBody>
      </p:sp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1189038" y="4373563"/>
            <a:ext cx="48228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sz="2400" b="1">
                <a:solidFill>
                  <a:srgbClr val="0000FF"/>
                </a:solidFill>
              </a:rPr>
              <a:t>法四：用齐性原理（单位电流法）</a:t>
            </a:r>
          </a:p>
        </p:txBody>
      </p:sp>
      <p:sp>
        <p:nvSpPr>
          <p:cNvPr id="162823" name="AutoShape 7"/>
          <p:cNvSpPr>
            <a:spLocks noChangeArrowheads="1"/>
          </p:cNvSpPr>
          <p:nvPr/>
        </p:nvSpPr>
        <p:spPr bwMode="auto">
          <a:xfrm>
            <a:off x="3419475" y="5199063"/>
            <a:ext cx="1296988" cy="174625"/>
          </a:xfrm>
          <a:prstGeom prst="rightArrow">
            <a:avLst>
              <a:gd name="adj1" fmla="val 50000"/>
              <a:gd name="adj2" fmla="val 185682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endParaRPr lang="zh-CN" altLang="en-US"/>
          </a:p>
        </p:txBody>
      </p:sp>
      <p:grpSp>
        <p:nvGrpSpPr>
          <p:cNvPr id="12296" name="Group 8"/>
          <p:cNvGrpSpPr>
            <a:grpSpLocks/>
          </p:cNvGrpSpPr>
          <p:nvPr/>
        </p:nvGrpSpPr>
        <p:grpSpPr bwMode="auto">
          <a:xfrm>
            <a:off x="544513" y="188913"/>
            <a:ext cx="5951538" cy="2097087"/>
            <a:chOff x="343" y="119"/>
            <a:chExt cx="3749" cy="1321"/>
          </a:xfrm>
        </p:grpSpPr>
        <p:sp>
          <p:nvSpPr>
            <p:cNvPr id="12304" name="Text Box 9"/>
            <p:cNvSpPr txBox="1">
              <a:spLocks noChangeArrowheads="1"/>
            </p:cNvSpPr>
            <p:nvPr/>
          </p:nvSpPr>
          <p:spPr bwMode="auto">
            <a:xfrm>
              <a:off x="343" y="191"/>
              <a:ext cx="3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zh-CN" altLang="en-US" sz="2800" b="1" dirty="0" smtClean="0">
                  <a:solidFill>
                    <a:srgbClr val="FF3300"/>
                  </a:solidFill>
                </a:rPr>
                <a:t>例</a:t>
              </a:r>
              <a:endParaRPr kumimoji="0" lang="en-US" altLang="zh-CN" sz="2800" b="1" i="1" dirty="0">
                <a:solidFill>
                  <a:srgbClr val="FF3300"/>
                </a:solidFill>
              </a:endParaRPr>
            </a:p>
          </p:txBody>
        </p:sp>
        <p:sp>
          <p:nvSpPr>
            <p:cNvPr id="12305" name="Rectangle 10"/>
            <p:cNvSpPr>
              <a:spLocks noChangeArrowheads="1"/>
            </p:cNvSpPr>
            <p:nvPr/>
          </p:nvSpPr>
          <p:spPr bwMode="auto">
            <a:xfrm>
              <a:off x="864" y="480"/>
              <a:ext cx="2688" cy="960"/>
            </a:xfrm>
            <a:prstGeom prst="rect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306" name="Line 11"/>
            <p:cNvSpPr>
              <a:spLocks noChangeShapeType="1"/>
            </p:cNvSpPr>
            <p:nvPr/>
          </p:nvSpPr>
          <p:spPr bwMode="auto">
            <a:xfrm>
              <a:off x="2597" y="470"/>
              <a:ext cx="0" cy="96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2307" name="Line 12"/>
            <p:cNvSpPr>
              <a:spLocks noChangeShapeType="1"/>
            </p:cNvSpPr>
            <p:nvPr/>
          </p:nvSpPr>
          <p:spPr bwMode="auto">
            <a:xfrm>
              <a:off x="1685" y="470"/>
              <a:ext cx="0" cy="96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2308" name="Text Box 13"/>
            <p:cNvSpPr txBox="1">
              <a:spLocks noChangeArrowheads="1"/>
            </p:cNvSpPr>
            <p:nvPr/>
          </p:nvSpPr>
          <p:spPr bwMode="auto">
            <a:xfrm>
              <a:off x="1061" y="144"/>
              <a:ext cx="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en-US" altLang="zh-CN" b="1" i="1"/>
                <a:t>R</a:t>
              </a:r>
              <a:r>
                <a:rPr kumimoji="0" lang="en-US" altLang="zh-CN" b="1" baseline="-25000"/>
                <a:t>1</a:t>
              </a:r>
            </a:p>
          </p:txBody>
        </p:sp>
        <p:sp>
          <p:nvSpPr>
            <p:cNvPr id="12309" name="Text Box 14"/>
            <p:cNvSpPr txBox="1">
              <a:spLocks noChangeArrowheads="1"/>
            </p:cNvSpPr>
            <p:nvPr/>
          </p:nvSpPr>
          <p:spPr bwMode="auto">
            <a:xfrm>
              <a:off x="1925" y="14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en-US" altLang="zh-CN" b="1" i="1"/>
                <a:t>R</a:t>
              </a:r>
              <a:r>
                <a:rPr kumimoji="0" lang="en-US" altLang="zh-CN" b="1" baseline="-25000"/>
                <a:t>3</a:t>
              </a:r>
            </a:p>
          </p:txBody>
        </p:sp>
        <p:sp>
          <p:nvSpPr>
            <p:cNvPr id="12310" name="Text Box 15"/>
            <p:cNvSpPr txBox="1">
              <a:spLocks noChangeArrowheads="1"/>
            </p:cNvSpPr>
            <p:nvPr/>
          </p:nvSpPr>
          <p:spPr bwMode="auto">
            <a:xfrm>
              <a:off x="2837" y="15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en-US" altLang="zh-CN" b="1" i="1"/>
                <a:t>R</a:t>
              </a:r>
              <a:r>
                <a:rPr kumimoji="0" lang="en-US" altLang="zh-CN" b="1" baseline="-25000"/>
                <a:t>5</a:t>
              </a:r>
            </a:p>
          </p:txBody>
        </p:sp>
        <p:sp>
          <p:nvSpPr>
            <p:cNvPr id="12311" name="Text Box 16"/>
            <p:cNvSpPr txBox="1">
              <a:spLocks noChangeArrowheads="1"/>
            </p:cNvSpPr>
            <p:nvPr/>
          </p:nvSpPr>
          <p:spPr bwMode="auto">
            <a:xfrm>
              <a:off x="1301" y="700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en-US" altLang="zh-CN" b="1" i="1"/>
                <a:t>R</a:t>
              </a:r>
              <a:r>
                <a:rPr kumimoji="0" lang="en-US" altLang="zh-CN" b="1" baseline="-25000"/>
                <a:t>2</a:t>
              </a:r>
              <a:endParaRPr kumimoji="0" lang="en-US" altLang="zh-CN" b="1"/>
            </a:p>
          </p:txBody>
        </p:sp>
        <p:sp>
          <p:nvSpPr>
            <p:cNvPr id="12312" name="Rectangle 17"/>
            <p:cNvSpPr>
              <a:spLocks noChangeArrowheads="1"/>
            </p:cNvSpPr>
            <p:nvPr/>
          </p:nvSpPr>
          <p:spPr bwMode="auto">
            <a:xfrm rot="-5400000">
              <a:off x="3408" y="912"/>
              <a:ext cx="288" cy="96"/>
            </a:xfrm>
            <a:prstGeom prst="rect">
              <a:avLst/>
            </a:prstGeom>
            <a:solidFill>
              <a:srgbClr val="CCFFFF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313" name="Text Box 18"/>
            <p:cNvSpPr txBox="1">
              <a:spLocks noChangeArrowheads="1"/>
            </p:cNvSpPr>
            <p:nvPr/>
          </p:nvSpPr>
          <p:spPr bwMode="auto">
            <a:xfrm>
              <a:off x="3120" y="816"/>
              <a:ext cx="3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en-US" altLang="zh-CN" b="1" i="1"/>
                <a:t>R</a:t>
              </a:r>
              <a:r>
                <a:rPr kumimoji="0" lang="en-US" altLang="zh-CN" b="1" baseline="-25000"/>
                <a:t>L</a:t>
              </a:r>
              <a:endParaRPr kumimoji="0" lang="en-US" altLang="zh-CN" b="1"/>
            </a:p>
          </p:txBody>
        </p:sp>
        <p:sp>
          <p:nvSpPr>
            <p:cNvPr id="12314" name="Text Box 19"/>
            <p:cNvSpPr txBox="1">
              <a:spLocks noChangeArrowheads="1"/>
            </p:cNvSpPr>
            <p:nvPr/>
          </p:nvSpPr>
          <p:spPr bwMode="auto">
            <a:xfrm>
              <a:off x="634" y="61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endParaRPr kumimoji="0" lang="en-US" altLang="zh-CN" b="1"/>
            </a:p>
          </p:txBody>
        </p:sp>
        <p:sp>
          <p:nvSpPr>
            <p:cNvPr id="12315" name="Text Box 20"/>
            <p:cNvSpPr txBox="1">
              <a:spLocks noChangeArrowheads="1"/>
            </p:cNvSpPr>
            <p:nvPr/>
          </p:nvSpPr>
          <p:spPr bwMode="auto">
            <a:xfrm>
              <a:off x="677" y="104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en-US" altLang="zh-CN" b="1">
                  <a:ea typeface="黑体" panose="02010609060101010101" pitchFamily="49" charset="-122"/>
                </a:rPr>
                <a:t>–</a:t>
              </a:r>
              <a:endParaRPr kumimoji="0" lang="en-US" altLang="zh-CN" b="1"/>
            </a:p>
          </p:txBody>
        </p:sp>
        <p:grpSp>
          <p:nvGrpSpPr>
            <p:cNvPr id="12316" name="Group 21"/>
            <p:cNvGrpSpPr>
              <a:grpSpLocks/>
            </p:cNvGrpSpPr>
            <p:nvPr/>
          </p:nvGrpSpPr>
          <p:grpSpPr bwMode="auto">
            <a:xfrm>
              <a:off x="725" y="854"/>
              <a:ext cx="288" cy="288"/>
              <a:chOff x="480" y="2544"/>
              <a:chExt cx="288" cy="288"/>
            </a:xfrm>
          </p:grpSpPr>
          <p:sp>
            <p:nvSpPr>
              <p:cNvPr id="12334" name="Oval 22"/>
              <p:cNvSpPr>
                <a:spLocks noChangeArrowheads="1"/>
              </p:cNvSpPr>
              <p:nvPr/>
            </p:nvSpPr>
            <p:spPr bwMode="auto">
              <a:xfrm>
                <a:off x="480" y="2544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cxnSp>
            <p:nvCxnSpPr>
              <p:cNvPr id="12335" name="AutoShape 23"/>
              <p:cNvCxnSpPr>
                <a:cxnSpLocks noChangeShapeType="1"/>
                <a:stCxn id="12334" idx="0"/>
                <a:endCxn id="12334" idx="4"/>
              </p:cNvCxnSpPr>
              <p:nvPr/>
            </p:nvCxnSpPr>
            <p:spPr bwMode="auto">
              <a:xfrm>
                <a:off x="624" y="2544"/>
                <a:ext cx="0" cy="288"/>
              </a:xfrm>
              <a:prstGeom prst="straightConnector1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2317" name="Text Box 24"/>
            <p:cNvSpPr txBox="1">
              <a:spLocks noChangeArrowheads="1"/>
            </p:cNvSpPr>
            <p:nvPr/>
          </p:nvSpPr>
          <p:spPr bwMode="auto">
            <a:xfrm>
              <a:off x="399" y="805"/>
              <a:ext cx="3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en-US" altLang="zh-CN" b="1" i="1"/>
                <a:t>U</a:t>
              </a:r>
              <a:r>
                <a:rPr kumimoji="0" lang="en-US" altLang="zh-CN" b="1" baseline="-25000"/>
                <a:t>S</a:t>
              </a:r>
              <a:endParaRPr kumimoji="0" lang="en-US" altLang="zh-CN" b="1"/>
            </a:p>
          </p:txBody>
        </p:sp>
        <p:sp>
          <p:nvSpPr>
            <p:cNvPr id="12318" name="Rectangle 25"/>
            <p:cNvSpPr>
              <a:spLocks noChangeArrowheads="1"/>
            </p:cNvSpPr>
            <p:nvPr/>
          </p:nvSpPr>
          <p:spPr bwMode="auto">
            <a:xfrm rot="-5400000">
              <a:off x="2453" y="902"/>
              <a:ext cx="288" cy="96"/>
            </a:xfrm>
            <a:prstGeom prst="rect">
              <a:avLst/>
            </a:prstGeom>
            <a:solidFill>
              <a:srgbClr val="CCFFFF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319" name="Rectangle 26"/>
            <p:cNvSpPr>
              <a:spLocks noChangeArrowheads="1"/>
            </p:cNvSpPr>
            <p:nvPr/>
          </p:nvSpPr>
          <p:spPr bwMode="auto">
            <a:xfrm rot="-5400000">
              <a:off x="1541" y="902"/>
              <a:ext cx="288" cy="96"/>
            </a:xfrm>
            <a:prstGeom prst="rect">
              <a:avLst/>
            </a:prstGeom>
            <a:solidFill>
              <a:srgbClr val="CCFFFF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320" name="Rectangle 27"/>
            <p:cNvSpPr>
              <a:spLocks noChangeArrowheads="1"/>
            </p:cNvSpPr>
            <p:nvPr/>
          </p:nvSpPr>
          <p:spPr bwMode="auto">
            <a:xfrm>
              <a:off x="2885" y="422"/>
              <a:ext cx="288" cy="96"/>
            </a:xfrm>
            <a:prstGeom prst="rect">
              <a:avLst/>
            </a:prstGeom>
            <a:solidFill>
              <a:srgbClr val="CCFFFF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321" name="Rectangle 28"/>
            <p:cNvSpPr>
              <a:spLocks noChangeArrowheads="1"/>
            </p:cNvSpPr>
            <p:nvPr/>
          </p:nvSpPr>
          <p:spPr bwMode="auto">
            <a:xfrm>
              <a:off x="1973" y="422"/>
              <a:ext cx="288" cy="96"/>
            </a:xfrm>
            <a:prstGeom prst="rect">
              <a:avLst/>
            </a:prstGeom>
            <a:solidFill>
              <a:srgbClr val="CCFFFF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322" name="Rectangle 29"/>
            <p:cNvSpPr>
              <a:spLocks noChangeArrowheads="1"/>
            </p:cNvSpPr>
            <p:nvPr/>
          </p:nvSpPr>
          <p:spPr bwMode="auto">
            <a:xfrm>
              <a:off x="1109" y="422"/>
              <a:ext cx="288" cy="96"/>
            </a:xfrm>
            <a:prstGeom prst="rect">
              <a:avLst/>
            </a:prstGeom>
            <a:solidFill>
              <a:srgbClr val="CCFFFF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323" name="Text Box 30"/>
            <p:cNvSpPr txBox="1">
              <a:spLocks noChangeArrowheads="1"/>
            </p:cNvSpPr>
            <p:nvPr/>
          </p:nvSpPr>
          <p:spPr bwMode="auto">
            <a:xfrm>
              <a:off x="2213" y="74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en-US" altLang="zh-CN" b="1" i="1"/>
                <a:t>R</a:t>
              </a:r>
              <a:r>
                <a:rPr kumimoji="0" lang="en-US" altLang="zh-CN" b="1" baseline="-25000"/>
                <a:t>4</a:t>
              </a:r>
            </a:p>
          </p:txBody>
        </p:sp>
        <p:grpSp>
          <p:nvGrpSpPr>
            <p:cNvPr id="12324" name="Group 31"/>
            <p:cNvGrpSpPr>
              <a:grpSpLocks/>
            </p:cNvGrpSpPr>
            <p:nvPr/>
          </p:nvGrpSpPr>
          <p:grpSpPr bwMode="auto">
            <a:xfrm>
              <a:off x="3568" y="576"/>
              <a:ext cx="524" cy="768"/>
              <a:chOff x="5328" y="2928"/>
              <a:chExt cx="524" cy="768"/>
            </a:xfrm>
          </p:grpSpPr>
          <p:sp>
            <p:nvSpPr>
              <p:cNvPr id="12331" name="Text Box 32"/>
              <p:cNvSpPr txBox="1">
                <a:spLocks noChangeArrowheads="1"/>
              </p:cNvSpPr>
              <p:nvPr/>
            </p:nvSpPr>
            <p:spPr bwMode="auto">
              <a:xfrm>
                <a:off x="5382" y="292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None/>
                </a:pPr>
                <a:r>
                  <a:rPr kumimoji="0" lang="en-US" altLang="zh-CN" b="1">
                    <a:solidFill>
                      <a:srgbClr val="66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+</a:t>
                </a:r>
                <a:endParaRPr kumimoji="0" lang="en-US" altLang="zh-CN" b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332" name="Text Box 33"/>
              <p:cNvSpPr txBox="1">
                <a:spLocks noChangeArrowheads="1"/>
              </p:cNvSpPr>
              <p:nvPr/>
            </p:nvSpPr>
            <p:spPr bwMode="auto">
              <a:xfrm>
                <a:off x="5376" y="34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None/>
                </a:pPr>
                <a:r>
                  <a:rPr kumimoji="0" lang="en-US" altLang="zh-CN" b="1">
                    <a:solidFill>
                      <a:srgbClr val="6600FF"/>
                    </a:solidFill>
                    <a:ea typeface="黑体" panose="02010609060101010101" pitchFamily="49" charset="-122"/>
                  </a:rPr>
                  <a:t>–</a:t>
                </a:r>
                <a:endParaRPr kumimoji="0" lang="en-US" altLang="zh-CN" b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333" name="Text Box 34"/>
              <p:cNvSpPr txBox="1">
                <a:spLocks noChangeArrowheads="1"/>
              </p:cNvSpPr>
              <p:nvPr/>
            </p:nvSpPr>
            <p:spPr bwMode="auto">
              <a:xfrm>
                <a:off x="5328" y="3168"/>
                <a:ext cx="5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None/>
                </a:pPr>
                <a:r>
                  <a:rPr kumimoji="0" lang="en-US" altLang="zh-CN" b="1" i="1">
                    <a:solidFill>
                      <a:srgbClr val="6600FF"/>
                    </a:solidFill>
                  </a:rPr>
                  <a:t>U</a:t>
                </a:r>
                <a:r>
                  <a:rPr kumimoji="0" lang="en-US" altLang="zh-CN" b="1" baseline="-25000">
                    <a:solidFill>
                      <a:srgbClr val="6600FF"/>
                    </a:solidFill>
                  </a:rPr>
                  <a:t>L</a:t>
                </a:r>
                <a:endParaRPr kumimoji="0" lang="en-US" altLang="zh-CN" b="1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2325" name="Line 35"/>
            <p:cNvSpPr>
              <a:spLocks noChangeShapeType="1"/>
            </p:cNvSpPr>
            <p:nvPr/>
          </p:nvSpPr>
          <p:spPr bwMode="auto">
            <a:xfrm rot="16200000" flipH="1">
              <a:off x="3362" y="288"/>
              <a:ext cx="0" cy="26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26" name="Text Box 36"/>
            <p:cNvSpPr txBox="1">
              <a:spLocks noChangeArrowheads="1"/>
            </p:cNvSpPr>
            <p:nvPr/>
          </p:nvSpPr>
          <p:spPr bwMode="auto">
            <a:xfrm>
              <a:off x="3122" y="119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en-US" altLang="zh-CN" b="1" i="1">
                  <a:solidFill>
                    <a:schemeClr val="accent1"/>
                  </a:solidFill>
                </a:rPr>
                <a:t>I</a:t>
              </a:r>
              <a:r>
                <a:rPr kumimoji="0" lang="en-US" altLang="zh-CN" b="1" baseline="-25000">
                  <a:solidFill>
                    <a:schemeClr val="accent1"/>
                  </a:solidFill>
                </a:rPr>
                <a:t>L</a:t>
              </a:r>
            </a:p>
          </p:txBody>
        </p:sp>
        <p:grpSp>
          <p:nvGrpSpPr>
            <p:cNvPr id="12327" name="Group 37"/>
            <p:cNvGrpSpPr>
              <a:grpSpLocks/>
            </p:cNvGrpSpPr>
            <p:nvPr/>
          </p:nvGrpSpPr>
          <p:grpSpPr bwMode="auto">
            <a:xfrm>
              <a:off x="1008" y="624"/>
              <a:ext cx="301" cy="672"/>
              <a:chOff x="1008" y="624"/>
              <a:chExt cx="301" cy="672"/>
            </a:xfrm>
          </p:grpSpPr>
          <p:sp>
            <p:nvSpPr>
              <p:cNvPr id="12328" name="Text Box 38"/>
              <p:cNvSpPr txBox="1">
                <a:spLocks noChangeArrowheads="1"/>
              </p:cNvSpPr>
              <p:nvPr/>
            </p:nvSpPr>
            <p:spPr bwMode="auto">
              <a:xfrm>
                <a:off x="1008" y="816"/>
                <a:ext cx="3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None/>
                </a:pPr>
                <a:r>
                  <a:rPr kumimoji="0" lang="en-US" altLang="zh-CN" b="1" i="1">
                    <a:solidFill>
                      <a:srgbClr val="FF3300"/>
                    </a:solidFill>
                    <a:ea typeface="楷体_GB2312" pitchFamily="49" charset="-122"/>
                  </a:rPr>
                  <a:t>U</a:t>
                </a:r>
                <a:r>
                  <a:rPr kumimoji="0" lang="en-US" altLang="zh-CN" b="1">
                    <a:solidFill>
                      <a:srgbClr val="FF3300"/>
                    </a:solidFill>
                    <a:ea typeface="楷体_GB2312" pitchFamily="49" charset="-122"/>
                    <a:sym typeface="Symbol" panose="05050102010706020507" pitchFamily="18" charset="2"/>
                  </a:rPr>
                  <a:t></a:t>
                </a:r>
                <a:endParaRPr kumimoji="0" lang="en-US" altLang="zh-CN" b="1">
                  <a:solidFill>
                    <a:srgbClr val="FF33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2329" name="Text Box 39"/>
              <p:cNvSpPr txBox="1">
                <a:spLocks noChangeArrowheads="1"/>
              </p:cNvSpPr>
              <p:nvPr/>
            </p:nvSpPr>
            <p:spPr bwMode="auto">
              <a:xfrm>
                <a:off x="1008" y="62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None/>
                </a:pPr>
                <a:r>
                  <a:rPr kumimoji="0" lang="en-US" altLang="zh-CN" b="1">
                    <a:solidFill>
                      <a:srgbClr val="FF3300"/>
                    </a:solidFill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12330" name="Text Box 40"/>
              <p:cNvSpPr txBox="1">
                <a:spLocks noChangeArrowheads="1"/>
              </p:cNvSpPr>
              <p:nvPr/>
            </p:nvSpPr>
            <p:spPr bwMode="auto">
              <a:xfrm>
                <a:off x="1008" y="1008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None/>
                </a:pPr>
                <a:r>
                  <a:rPr kumimoji="0" lang="en-US" altLang="zh-CN" b="1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</a:t>
                </a:r>
                <a:endParaRPr kumimoji="0" lang="en-US" altLang="zh-CN" b="1">
                  <a:solidFill>
                    <a:srgbClr val="FF3300"/>
                  </a:solidFill>
                  <a:ea typeface="楷体_GB2312" pitchFamily="49" charset="-122"/>
                </a:endParaRPr>
              </a:p>
            </p:txBody>
          </p:sp>
        </p:grpSp>
      </p:grpSp>
      <p:sp>
        <p:nvSpPr>
          <p:cNvPr id="162857" name="Text Box 41"/>
          <p:cNvSpPr txBox="1">
            <a:spLocks noChangeArrowheads="1"/>
          </p:cNvSpPr>
          <p:nvPr/>
        </p:nvSpPr>
        <p:spPr bwMode="auto">
          <a:xfrm>
            <a:off x="4984750" y="5073650"/>
            <a:ext cx="376238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000" b="1" i="1">
                <a:solidFill>
                  <a:srgbClr val="FF3300"/>
                </a:solidFill>
                <a:ea typeface="楷体_GB2312" pitchFamily="49" charset="-122"/>
              </a:rPr>
              <a:t>U</a:t>
            </a:r>
            <a:r>
              <a:rPr kumimoji="0" lang="en-US" altLang="zh-CN" sz="2000" b="1">
                <a:solidFill>
                  <a:srgbClr val="FF3300"/>
                </a:solidFill>
                <a:ea typeface="楷体_GB2312" pitchFamily="49" charset="-122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162858" name="Text Box 42"/>
          <p:cNvSpPr txBox="1">
            <a:spLocks noChangeArrowheads="1"/>
          </p:cNvSpPr>
          <p:nvPr/>
        </p:nvSpPr>
        <p:spPr bwMode="auto">
          <a:xfrm>
            <a:off x="1371600" y="5724525"/>
            <a:ext cx="1579563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000" b="1" i="1">
                <a:solidFill>
                  <a:srgbClr val="FF0000"/>
                </a:solidFill>
                <a:ea typeface="楷体_GB2312" pitchFamily="49" charset="-122"/>
              </a:rPr>
              <a:t>K </a:t>
            </a:r>
            <a:r>
              <a:rPr kumimoji="0" lang="en-US" altLang="zh-CN" sz="2000" b="1">
                <a:solidFill>
                  <a:srgbClr val="FF0000"/>
                </a:solidFill>
                <a:ea typeface="楷体_GB2312" pitchFamily="49" charset="-122"/>
              </a:rPr>
              <a:t>= </a:t>
            </a:r>
            <a:r>
              <a:rPr kumimoji="0" lang="en-US" altLang="zh-CN" sz="2000" b="1" i="1">
                <a:solidFill>
                  <a:srgbClr val="FF0000"/>
                </a:solidFill>
              </a:rPr>
              <a:t>U</a:t>
            </a:r>
            <a:r>
              <a:rPr kumimoji="0" lang="en-US" altLang="zh-CN" sz="2000" b="1" baseline="-25000">
                <a:solidFill>
                  <a:srgbClr val="FF0000"/>
                </a:solidFill>
              </a:rPr>
              <a:t>S</a:t>
            </a:r>
            <a:r>
              <a:rPr kumimoji="0" lang="en-US" altLang="zh-CN" sz="2000" b="1">
                <a:solidFill>
                  <a:srgbClr val="FF0000"/>
                </a:solidFill>
              </a:rPr>
              <a:t>/ </a:t>
            </a:r>
            <a:r>
              <a:rPr kumimoji="0" lang="en-US" altLang="zh-CN" sz="2000" b="1" i="1">
                <a:solidFill>
                  <a:srgbClr val="FF0000"/>
                </a:solidFill>
                <a:ea typeface="楷体_GB2312" pitchFamily="49" charset="-122"/>
              </a:rPr>
              <a:t>U</a:t>
            </a:r>
            <a:r>
              <a:rPr kumimoji="0" lang="en-US" altLang="zh-CN" sz="2000" b="1">
                <a:solidFill>
                  <a:srgbClr val="FF3300"/>
                </a:solidFill>
                <a:ea typeface="楷体_GB2312" pitchFamily="49" charset="-122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162859" name="Text Box 43"/>
          <p:cNvSpPr txBox="1">
            <a:spLocks noChangeArrowheads="1"/>
          </p:cNvSpPr>
          <p:nvPr/>
        </p:nvSpPr>
        <p:spPr bwMode="auto">
          <a:xfrm>
            <a:off x="6578600" y="5667375"/>
            <a:ext cx="113347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000" b="1" i="1"/>
              <a:t>U</a:t>
            </a:r>
            <a:r>
              <a:rPr kumimoji="0" lang="en-US" altLang="zh-CN" sz="2000" b="1" baseline="-25000"/>
              <a:t>L</a:t>
            </a:r>
            <a:r>
              <a:rPr kumimoji="0" lang="en-US" altLang="zh-CN" sz="2000" b="1" i="1"/>
              <a:t>=</a:t>
            </a:r>
            <a:r>
              <a:rPr kumimoji="0" lang="en-US" altLang="zh-CN" sz="2000" b="1" i="1">
                <a:solidFill>
                  <a:srgbClr val="FF0000"/>
                </a:solidFill>
              </a:rPr>
              <a:t> K </a:t>
            </a:r>
            <a:r>
              <a:rPr kumimoji="0" lang="en-US" altLang="zh-CN" sz="2000" b="1" i="1"/>
              <a:t>R</a:t>
            </a:r>
            <a:r>
              <a:rPr kumimoji="0" lang="en-US" altLang="zh-CN" sz="2000" b="1" baseline="-25000"/>
              <a:t>L</a:t>
            </a:r>
          </a:p>
        </p:txBody>
      </p:sp>
      <p:sp>
        <p:nvSpPr>
          <p:cNvPr id="162860" name="Text Box 44"/>
          <p:cNvSpPr txBox="1">
            <a:spLocks noChangeArrowheads="1"/>
          </p:cNvSpPr>
          <p:nvPr/>
        </p:nvSpPr>
        <p:spPr bwMode="auto">
          <a:xfrm>
            <a:off x="4244975" y="5667375"/>
            <a:ext cx="104775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000" b="1" i="1"/>
              <a:t>I</a:t>
            </a:r>
            <a:r>
              <a:rPr kumimoji="0" lang="en-US" altLang="zh-CN" sz="2000" b="1" baseline="-25000"/>
              <a:t>L</a:t>
            </a:r>
            <a:r>
              <a:rPr kumimoji="0" lang="en-US" altLang="zh-CN" sz="2000" b="1" i="1"/>
              <a:t>=</a:t>
            </a:r>
            <a:r>
              <a:rPr kumimoji="0" lang="en-US" altLang="zh-CN" sz="2000" b="1" i="1">
                <a:solidFill>
                  <a:srgbClr val="FF0000"/>
                </a:solidFill>
              </a:rPr>
              <a:t> K </a:t>
            </a:r>
            <a:r>
              <a:rPr kumimoji="0" lang="en-US" altLang="zh-CN" sz="2000" b="1"/>
              <a:t>A</a:t>
            </a:r>
            <a:endParaRPr kumimoji="0" lang="en-US" altLang="zh-CN" sz="2000" b="1" baseline="-25000"/>
          </a:p>
        </p:txBody>
      </p:sp>
      <p:sp>
        <p:nvSpPr>
          <p:cNvPr id="162861" name="AutoShape 45"/>
          <p:cNvSpPr>
            <a:spLocks noChangeArrowheads="1"/>
          </p:cNvSpPr>
          <p:nvPr/>
        </p:nvSpPr>
        <p:spPr bwMode="auto">
          <a:xfrm>
            <a:off x="3309938" y="5827713"/>
            <a:ext cx="627062" cy="157162"/>
          </a:xfrm>
          <a:prstGeom prst="rightArrow">
            <a:avLst>
              <a:gd name="adj1" fmla="val 50000"/>
              <a:gd name="adj2" fmla="val 99748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162862" name="AutoShape 46"/>
          <p:cNvSpPr>
            <a:spLocks noChangeArrowheads="1"/>
          </p:cNvSpPr>
          <p:nvPr/>
        </p:nvSpPr>
        <p:spPr bwMode="auto">
          <a:xfrm>
            <a:off x="5556250" y="5813425"/>
            <a:ext cx="627063" cy="157163"/>
          </a:xfrm>
          <a:prstGeom prst="rightArrow">
            <a:avLst>
              <a:gd name="adj1" fmla="val 50000"/>
              <a:gd name="adj2" fmla="val 99747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162863" name="Text Box 47"/>
          <p:cNvSpPr txBox="1">
            <a:spLocks noChangeArrowheads="1"/>
          </p:cNvSpPr>
          <p:nvPr/>
        </p:nvSpPr>
        <p:spPr bwMode="auto">
          <a:xfrm>
            <a:off x="1149171" y="2571602"/>
            <a:ext cx="358493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sz="2400" b="1" dirty="0"/>
              <a:t>法一：节点法</a:t>
            </a:r>
            <a:r>
              <a:rPr kumimoji="0" lang="zh-CN" altLang="en-US" sz="2400" b="1" dirty="0" smtClean="0"/>
              <a:t>、网孔法</a:t>
            </a:r>
            <a:r>
              <a:rPr kumimoji="0" lang="zh-CN" altLang="en-US" sz="2400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765332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2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2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2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2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2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2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2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2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8" grpId="0" autoUpdateAnimBg="0"/>
      <p:bldP spid="162819" grpId="0" build="p" autoUpdateAnimBg="0"/>
      <p:bldP spid="162820" grpId="0" build="p" autoUpdateAnimBg="0"/>
      <p:bldP spid="162821" grpId="0" build="p" autoUpdateAnimBg="0"/>
      <p:bldP spid="162822" grpId="0" build="p" autoUpdateAnimBg="0"/>
      <p:bldP spid="162857" grpId="0" build="p" autoUpdateAnimBg="0"/>
      <p:bldP spid="162858" grpId="0" build="p" autoUpdateAnimBg="0"/>
      <p:bldP spid="162859" grpId="0" build="p" autoUpdateAnimBg="0"/>
      <p:bldP spid="162860" grpId="0" build="p" autoUpdateAnimBg="0"/>
      <p:bldP spid="162863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2"/>
          <p:cNvSpPr txBox="1">
            <a:spLocks noChangeArrowheads="1"/>
          </p:cNvSpPr>
          <p:nvPr/>
        </p:nvSpPr>
        <p:spPr bwMode="auto">
          <a:xfrm>
            <a:off x="533400" y="895350"/>
            <a:ext cx="8001000" cy="93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3333FF"/>
                </a:solidFill>
              </a:rPr>
              <a:t>      </a:t>
            </a: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）互易前后应保持网络的拓扑结构不变，仅理想电源搬移</a:t>
            </a:r>
            <a:r>
              <a:rPr lang="zh-CN" altLang="en-US" b="1" dirty="0" smtClean="0"/>
              <a:t>；</a:t>
            </a:r>
            <a:endParaRPr lang="zh-CN" altLang="en-US" b="1" dirty="0"/>
          </a:p>
        </p:txBody>
      </p:sp>
      <p:sp>
        <p:nvSpPr>
          <p:cNvPr id="202755" name="Text Box 3"/>
          <p:cNvSpPr txBox="1">
            <a:spLocks noChangeArrowheads="1"/>
          </p:cNvSpPr>
          <p:nvPr/>
        </p:nvSpPr>
        <p:spPr bwMode="auto">
          <a:xfrm>
            <a:off x="533400" y="1962150"/>
            <a:ext cx="81200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互易前后端口处的激励和响应的极性保持一致    （要么都关联，要么都非关联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533400" y="2994025"/>
            <a:ext cx="8077200" cy="93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3333FF"/>
                </a:solidFill>
              </a:rPr>
              <a:t>       </a:t>
            </a:r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）互易定理只适用于线性电阻网络在单一电源激励下，端口两个支路电压电流关系</a:t>
            </a:r>
            <a:r>
              <a:rPr lang="zh-CN" altLang="en-US" b="1" dirty="0" smtClean="0"/>
              <a:t>；</a:t>
            </a:r>
            <a:endParaRPr lang="zh-CN" altLang="en-US" b="1" dirty="0"/>
          </a:p>
        </p:txBody>
      </p:sp>
      <p:sp>
        <p:nvSpPr>
          <p:cNvPr id="202758" name="Text Box 6"/>
          <p:cNvSpPr txBox="1">
            <a:spLocks noChangeArrowheads="1"/>
          </p:cNvSpPr>
          <p:nvPr/>
        </p:nvSpPr>
        <p:spPr bwMode="auto">
          <a:xfrm>
            <a:off x="1100137" y="4221088"/>
            <a:ext cx="68675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含有受控源的网络，互易定理一般不成立。  </a:t>
            </a:r>
          </a:p>
        </p:txBody>
      </p:sp>
      <p:sp>
        <p:nvSpPr>
          <p:cNvPr id="202759" name="Text Box 7"/>
          <p:cNvSpPr txBox="1">
            <a:spLocks noChangeArrowheads="1"/>
          </p:cNvSpPr>
          <p:nvPr/>
        </p:nvSpPr>
        <p:spPr bwMode="auto">
          <a:xfrm>
            <a:off x="504825" y="336550"/>
            <a:ext cx="3905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应用互易定理时应注意：  </a:t>
            </a:r>
          </a:p>
        </p:txBody>
      </p:sp>
    </p:spTree>
    <p:extLst>
      <p:ext uri="{BB962C8B-B14F-4D97-AF65-F5344CB8AC3E}">
        <p14:creationId xmlns:p14="http://schemas.microsoft.com/office/powerpoint/2010/main" val="1574908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2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2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2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4" grpId="0" build="p" autoUpdateAnimBg="0"/>
      <p:bldP spid="202755" grpId="0" build="p" autoUpdateAnimBg="0"/>
      <p:bldP spid="202756" grpId="0" build="p" autoUpdateAnimBg="0"/>
      <p:bldP spid="202758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730" name="Group 2"/>
          <p:cNvGrpSpPr>
            <a:grpSpLocks/>
          </p:cNvGrpSpPr>
          <p:nvPr/>
        </p:nvGrpSpPr>
        <p:grpSpPr bwMode="auto">
          <a:xfrm>
            <a:off x="381000" y="327025"/>
            <a:ext cx="7874000" cy="1828800"/>
            <a:chOff x="240" y="142"/>
            <a:chExt cx="4960" cy="1152"/>
          </a:xfrm>
        </p:grpSpPr>
        <p:sp>
          <p:nvSpPr>
            <p:cNvPr id="201731" name="Text Box 3"/>
            <p:cNvSpPr txBox="1">
              <a:spLocks noChangeArrowheads="1"/>
            </p:cNvSpPr>
            <p:nvPr/>
          </p:nvSpPr>
          <p:spPr bwMode="auto">
            <a:xfrm>
              <a:off x="240" y="162"/>
              <a:ext cx="4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FF3300"/>
                  </a:solidFill>
                </a:rPr>
                <a:t>例 </a:t>
              </a:r>
            </a:p>
          </p:txBody>
        </p:sp>
        <p:grpSp>
          <p:nvGrpSpPr>
            <p:cNvPr id="201732" name="Group 4"/>
            <p:cNvGrpSpPr>
              <a:grpSpLocks/>
            </p:cNvGrpSpPr>
            <p:nvPr/>
          </p:nvGrpSpPr>
          <p:grpSpPr bwMode="auto">
            <a:xfrm>
              <a:off x="3040" y="142"/>
              <a:ext cx="2160" cy="1152"/>
              <a:chOff x="3040" y="142"/>
              <a:chExt cx="2160" cy="1152"/>
            </a:xfrm>
          </p:grpSpPr>
          <p:sp>
            <p:nvSpPr>
              <p:cNvPr id="201733" name="Rectangle 5"/>
              <p:cNvSpPr>
                <a:spLocks noChangeArrowheads="1"/>
              </p:cNvSpPr>
              <p:nvPr/>
            </p:nvSpPr>
            <p:spPr bwMode="auto">
              <a:xfrm>
                <a:off x="3424" y="142"/>
                <a:ext cx="816" cy="10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1734" name="Rectangle 6"/>
              <p:cNvSpPr>
                <a:spLocks noChangeArrowheads="1"/>
              </p:cNvSpPr>
              <p:nvPr/>
            </p:nvSpPr>
            <p:spPr bwMode="auto">
              <a:xfrm>
                <a:off x="4240" y="142"/>
                <a:ext cx="528" cy="10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1735" name="Line 7"/>
              <p:cNvSpPr>
                <a:spLocks noChangeShapeType="1"/>
              </p:cNvSpPr>
              <p:nvPr/>
            </p:nvSpPr>
            <p:spPr bwMode="auto">
              <a:xfrm>
                <a:off x="3424" y="670"/>
                <a:ext cx="8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1736" name="Rectangle 8"/>
              <p:cNvSpPr>
                <a:spLocks noChangeArrowheads="1"/>
              </p:cNvSpPr>
              <p:nvPr/>
            </p:nvSpPr>
            <p:spPr bwMode="auto">
              <a:xfrm>
                <a:off x="4192" y="814"/>
                <a:ext cx="96" cy="240"/>
              </a:xfrm>
              <a:prstGeom prst="rect">
                <a:avLst/>
              </a:prstGeom>
              <a:solidFill>
                <a:srgbClr val="CCFFFF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1737" name="Text Box 9"/>
              <p:cNvSpPr txBox="1">
                <a:spLocks noChangeArrowheads="1"/>
              </p:cNvSpPr>
              <p:nvPr/>
            </p:nvSpPr>
            <p:spPr bwMode="auto">
              <a:xfrm>
                <a:off x="4288" y="76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2</a:t>
                </a:r>
                <a:r>
                  <a:rPr lang="en-US" altLang="zh-CN" b="1">
                    <a:sym typeface="Symbol" panose="05050102010706020507" pitchFamily="18" charset="2"/>
                  </a:rPr>
                  <a:t></a:t>
                </a:r>
                <a:endParaRPr lang="en-US" altLang="zh-CN" b="1"/>
              </a:p>
            </p:txBody>
          </p:sp>
          <p:sp>
            <p:nvSpPr>
              <p:cNvPr id="201738" name="Rectangle 10"/>
              <p:cNvSpPr>
                <a:spLocks noChangeArrowheads="1"/>
              </p:cNvSpPr>
              <p:nvPr/>
            </p:nvSpPr>
            <p:spPr bwMode="auto">
              <a:xfrm>
                <a:off x="3376" y="814"/>
                <a:ext cx="96" cy="240"/>
              </a:xfrm>
              <a:prstGeom prst="rect">
                <a:avLst/>
              </a:prstGeom>
              <a:solidFill>
                <a:srgbClr val="CCFFFF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1739" name="Text Box 11"/>
              <p:cNvSpPr txBox="1">
                <a:spLocks noChangeArrowheads="1"/>
              </p:cNvSpPr>
              <p:nvPr/>
            </p:nvSpPr>
            <p:spPr bwMode="auto">
              <a:xfrm>
                <a:off x="3040" y="81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1</a:t>
                </a:r>
                <a:r>
                  <a:rPr lang="en-US" altLang="zh-CN" b="1">
                    <a:sym typeface="Symbol" panose="05050102010706020507" pitchFamily="18" charset="2"/>
                  </a:rPr>
                  <a:t></a:t>
                </a:r>
                <a:endParaRPr lang="en-US" altLang="zh-CN" b="1"/>
              </a:p>
            </p:txBody>
          </p:sp>
          <p:sp>
            <p:nvSpPr>
              <p:cNvPr id="201740" name="Rectangle 12"/>
              <p:cNvSpPr>
                <a:spLocks noChangeArrowheads="1"/>
              </p:cNvSpPr>
              <p:nvPr/>
            </p:nvSpPr>
            <p:spPr bwMode="auto">
              <a:xfrm>
                <a:off x="4192" y="334"/>
                <a:ext cx="96" cy="240"/>
              </a:xfrm>
              <a:prstGeom prst="rect">
                <a:avLst/>
              </a:prstGeom>
              <a:solidFill>
                <a:srgbClr val="CCFFFF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1741" name="Text Box 13"/>
              <p:cNvSpPr txBox="1">
                <a:spLocks noChangeArrowheads="1"/>
              </p:cNvSpPr>
              <p:nvPr/>
            </p:nvSpPr>
            <p:spPr bwMode="auto">
              <a:xfrm>
                <a:off x="4288" y="28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2</a:t>
                </a:r>
                <a:r>
                  <a:rPr lang="en-US" altLang="zh-CN" b="1">
                    <a:sym typeface="Symbol" panose="05050102010706020507" pitchFamily="18" charset="2"/>
                  </a:rPr>
                  <a:t></a:t>
                </a:r>
                <a:endParaRPr lang="en-US" altLang="zh-CN" b="1"/>
              </a:p>
            </p:txBody>
          </p:sp>
          <p:sp>
            <p:nvSpPr>
              <p:cNvPr id="201742" name="Rectangle 14"/>
              <p:cNvSpPr>
                <a:spLocks noChangeArrowheads="1"/>
              </p:cNvSpPr>
              <p:nvPr/>
            </p:nvSpPr>
            <p:spPr bwMode="auto">
              <a:xfrm>
                <a:off x="3376" y="334"/>
                <a:ext cx="96" cy="240"/>
              </a:xfrm>
              <a:prstGeom prst="rect">
                <a:avLst/>
              </a:prstGeom>
              <a:solidFill>
                <a:srgbClr val="CCFFFF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1743" name="Text Box 15"/>
              <p:cNvSpPr txBox="1">
                <a:spLocks noChangeArrowheads="1"/>
              </p:cNvSpPr>
              <p:nvPr/>
            </p:nvSpPr>
            <p:spPr bwMode="auto">
              <a:xfrm>
                <a:off x="3040" y="28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4</a:t>
                </a:r>
                <a:r>
                  <a:rPr lang="en-US" altLang="zh-CN" b="1">
                    <a:sym typeface="Symbol" panose="05050102010706020507" pitchFamily="18" charset="2"/>
                  </a:rPr>
                  <a:t></a:t>
                </a:r>
                <a:endParaRPr lang="en-US" altLang="zh-CN" b="1"/>
              </a:p>
            </p:txBody>
          </p:sp>
          <p:sp>
            <p:nvSpPr>
              <p:cNvPr id="201744" name="Oval 16"/>
              <p:cNvSpPr>
                <a:spLocks noChangeArrowheads="1"/>
              </p:cNvSpPr>
              <p:nvPr/>
            </p:nvSpPr>
            <p:spPr bwMode="auto">
              <a:xfrm>
                <a:off x="3712" y="574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201745" name="AutoShape 17"/>
              <p:cNvCxnSpPr>
                <a:cxnSpLocks noChangeShapeType="1"/>
                <a:stCxn id="201744" idx="2"/>
                <a:endCxn id="201744" idx="6"/>
              </p:cNvCxnSpPr>
              <p:nvPr/>
            </p:nvCxnSpPr>
            <p:spPr bwMode="auto">
              <a:xfrm>
                <a:off x="3702" y="670"/>
                <a:ext cx="212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1746" name="Text Box 18"/>
              <p:cNvSpPr txBox="1">
                <a:spLocks noChangeArrowheads="1"/>
              </p:cNvSpPr>
              <p:nvPr/>
            </p:nvSpPr>
            <p:spPr bwMode="auto">
              <a:xfrm>
                <a:off x="3568" y="43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+</a:t>
                </a:r>
              </a:p>
            </p:txBody>
          </p:sp>
          <p:sp>
            <p:nvSpPr>
              <p:cNvPr id="201747" name="Text Box 19"/>
              <p:cNvSpPr txBox="1">
                <a:spLocks noChangeArrowheads="1"/>
              </p:cNvSpPr>
              <p:nvPr/>
            </p:nvSpPr>
            <p:spPr bwMode="auto">
              <a:xfrm>
                <a:off x="3856" y="43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–</a:t>
                </a:r>
              </a:p>
            </p:txBody>
          </p:sp>
          <p:sp>
            <p:nvSpPr>
              <p:cNvPr id="201748" name="Text Box 20"/>
              <p:cNvSpPr txBox="1">
                <a:spLocks noChangeArrowheads="1"/>
              </p:cNvSpPr>
              <p:nvPr/>
            </p:nvSpPr>
            <p:spPr bwMode="auto">
              <a:xfrm>
                <a:off x="3664" y="28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8V</a:t>
                </a:r>
              </a:p>
            </p:txBody>
          </p:sp>
          <p:sp>
            <p:nvSpPr>
              <p:cNvPr id="201749" name="Rectangle 21"/>
              <p:cNvSpPr>
                <a:spLocks noChangeArrowheads="1"/>
              </p:cNvSpPr>
              <p:nvPr/>
            </p:nvSpPr>
            <p:spPr bwMode="auto">
              <a:xfrm>
                <a:off x="4720" y="382"/>
                <a:ext cx="96" cy="240"/>
              </a:xfrm>
              <a:prstGeom prst="rect">
                <a:avLst/>
              </a:prstGeom>
              <a:solidFill>
                <a:srgbClr val="CCFFFF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1750" name="Text Box 22"/>
              <p:cNvSpPr txBox="1">
                <a:spLocks noChangeArrowheads="1"/>
              </p:cNvSpPr>
              <p:nvPr/>
            </p:nvSpPr>
            <p:spPr bwMode="auto">
              <a:xfrm>
                <a:off x="4816" y="33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2</a:t>
                </a:r>
                <a:r>
                  <a:rPr lang="en-US" altLang="zh-CN" b="1">
                    <a:sym typeface="Symbol" panose="05050102010706020507" pitchFamily="18" charset="2"/>
                  </a:rPr>
                  <a:t></a:t>
                </a:r>
                <a:endParaRPr lang="en-US" altLang="zh-CN" b="1"/>
              </a:p>
            </p:txBody>
          </p:sp>
          <p:sp>
            <p:nvSpPr>
              <p:cNvPr id="201751" name="Line 23"/>
              <p:cNvSpPr>
                <a:spLocks noChangeShapeType="1"/>
              </p:cNvSpPr>
              <p:nvPr/>
            </p:nvSpPr>
            <p:spPr bwMode="auto">
              <a:xfrm>
                <a:off x="4864" y="814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1752" name="Text Box 24"/>
              <p:cNvSpPr txBox="1">
                <a:spLocks noChangeArrowheads="1"/>
              </p:cNvSpPr>
              <p:nvPr/>
            </p:nvSpPr>
            <p:spPr bwMode="auto">
              <a:xfrm>
                <a:off x="4937" y="793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0000"/>
                    </a:solidFill>
                  </a:rPr>
                  <a:t>I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01753" name="Text Box 25"/>
              <p:cNvSpPr txBox="1">
                <a:spLocks noChangeArrowheads="1"/>
              </p:cNvSpPr>
              <p:nvPr/>
            </p:nvSpPr>
            <p:spPr bwMode="auto">
              <a:xfrm>
                <a:off x="3232" y="47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b="1"/>
              </a:p>
            </p:txBody>
          </p:sp>
          <p:sp>
            <p:nvSpPr>
              <p:cNvPr id="201754" name="Text Box 26"/>
              <p:cNvSpPr txBox="1">
                <a:spLocks noChangeArrowheads="1"/>
              </p:cNvSpPr>
              <p:nvPr/>
            </p:nvSpPr>
            <p:spPr bwMode="auto">
              <a:xfrm>
                <a:off x="4240" y="52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b="1"/>
              </a:p>
            </p:txBody>
          </p:sp>
          <p:sp>
            <p:nvSpPr>
              <p:cNvPr id="201755" name="Text Box 27"/>
              <p:cNvSpPr txBox="1">
                <a:spLocks noChangeArrowheads="1"/>
              </p:cNvSpPr>
              <p:nvPr/>
            </p:nvSpPr>
            <p:spPr bwMode="auto">
              <a:xfrm>
                <a:off x="4768" y="52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b="1"/>
              </a:p>
            </p:txBody>
          </p:sp>
          <p:sp>
            <p:nvSpPr>
              <p:cNvPr id="201756" name="Text Box 28"/>
              <p:cNvSpPr txBox="1">
                <a:spLocks noChangeArrowheads="1"/>
              </p:cNvSpPr>
              <p:nvPr/>
            </p:nvSpPr>
            <p:spPr bwMode="auto">
              <a:xfrm>
                <a:off x="4768" y="100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d</a:t>
                </a:r>
              </a:p>
            </p:txBody>
          </p:sp>
        </p:grpSp>
        <p:sp>
          <p:nvSpPr>
            <p:cNvPr id="201757" name="Text Box 29"/>
            <p:cNvSpPr txBox="1">
              <a:spLocks noChangeArrowheads="1"/>
            </p:cNvSpPr>
            <p:nvPr/>
          </p:nvSpPr>
          <p:spPr bwMode="auto">
            <a:xfrm>
              <a:off x="611" y="183"/>
              <a:ext cx="21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b="1"/>
                <a:t>电路如图所示，</a:t>
              </a:r>
              <a:r>
                <a:rPr lang="zh-CN" altLang="en-US" b="1"/>
                <a:t>求电流</a:t>
              </a:r>
              <a:r>
                <a:rPr lang="en-US" altLang="zh-CN" b="1" i="1"/>
                <a:t>I </a:t>
              </a:r>
              <a:r>
                <a:rPr lang="zh-CN" altLang="en-US" b="1"/>
                <a:t>。</a:t>
              </a:r>
            </a:p>
          </p:txBody>
        </p:sp>
      </p:grpSp>
      <p:sp>
        <p:nvSpPr>
          <p:cNvPr id="201758" name="Text Box 30"/>
          <p:cNvSpPr txBox="1">
            <a:spLocks noChangeArrowheads="1"/>
          </p:cNvSpPr>
          <p:nvPr/>
        </p:nvSpPr>
        <p:spPr bwMode="auto">
          <a:xfrm>
            <a:off x="457200" y="2528888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</a:rPr>
              <a:t>解  </a:t>
            </a:r>
          </a:p>
        </p:txBody>
      </p:sp>
      <p:sp>
        <p:nvSpPr>
          <p:cNvPr id="201759" name="Text Box 31"/>
          <p:cNvSpPr txBox="1">
            <a:spLocks noChangeArrowheads="1"/>
          </p:cNvSpPr>
          <p:nvPr/>
        </p:nvSpPr>
        <p:spPr bwMode="auto">
          <a:xfrm>
            <a:off x="1143000" y="2590800"/>
            <a:ext cx="3808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利用互易定理，可得下图  </a:t>
            </a:r>
          </a:p>
        </p:txBody>
      </p:sp>
      <p:sp>
        <p:nvSpPr>
          <p:cNvPr id="201760" name="Text Box 32"/>
          <p:cNvSpPr txBox="1">
            <a:spLocks noChangeArrowheads="1"/>
          </p:cNvSpPr>
          <p:nvPr/>
        </p:nvSpPr>
        <p:spPr bwMode="auto">
          <a:xfrm>
            <a:off x="4749800" y="3886200"/>
            <a:ext cx="3448000" cy="379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 dirty="0"/>
              <a:t>I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 = </a:t>
            </a:r>
            <a:r>
              <a:rPr lang="en-US" altLang="zh-CN" b="1" i="1" dirty="0"/>
              <a:t>I </a:t>
            </a:r>
            <a:r>
              <a:rPr lang="en-US" altLang="zh-CN" sz="2800" b="1" baseline="30000" dirty="0"/>
              <a:t>'</a:t>
            </a:r>
            <a:r>
              <a:rPr lang="en-US" altLang="zh-CN" b="1" dirty="0">
                <a:sym typeface="Symbol" panose="05050102010706020507" pitchFamily="18" charset="2"/>
              </a:rPr>
              <a:t>2/(4+2)=2/3A  </a:t>
            </a:r>
          </a:p>
        </p:txBody>
      </p:sp>
      <p:sp>
        <p:nvSpPr>
          <p:cNvPr id="201761" name="Text Box 33"/>
          <p:cNvSpPr txBox="1">
            <a:spLocks noChangeArrowheads="1"/>
          </p:cNvSpPr>
          <p:nvPr/>
        </p:nvSpPr>
        <p:spPr bwMode="auto">
          <a:xfrm>
            <a:off x="4731935" y="4554538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/>
              <a:t>I</a:t>
            </a:r>
            <a:r>
              <a:rPr lang="en-US" altLang="zh-CN" b="1" baseline="-25000"/>
              <a:t>2</a:t>
            </a:r>
            <a:r>
              <a:rPr lang="en-US" altLang="zh-CN" b="1"/>
              <a:t> = </a:t>
            </a:r>
            <a:r>
              <a:rPr lang="en-US" altLang="zh-CN" b="1" i="1"/>
              <a:t>I </a:t>
            </a:r>
            <a:r>
              <a:rPr lang="en-US" altLang="zh-CN" sz="2800" b="1" baseline="30000"/>
              <a:t>'</a:t>
            </a:r>
            <a:r>
              <a:rPr lang="en-US" altLang="zh-CN" b="1">
                <a:sym typeface="Symbol" panose="05050102010706020507" pitchFamily="18" charset="2"/>
              </a:rPr>
              <a:t>2/(1+2)=4/3A  </a:t>
            </a:r>
          </a:p>
        </p:txBody>
      </p:sp>
      <p:sp>
        <p:nvSpPr>
          <p:cNvPr id="201762" name="Text Box 34"/>
          <p:cNvSpPr txBox="1">
            <a:spLocks noChangeArrowheads="1"/>
          </p:cNvSpPr>
          <p:nvPr/>
        </p:nvSpPr>
        <p:spPr bwMode="auto">
          <a:xfrm>
            <a:off x="4724400" y="5181600"/>
            <a:ext cx="367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/>
              <a:t>I</a:t>
            </a:r>
            <a:r>
              <a:rPr lang="en-US" altLang="zh-CN" b="1"/>
              <a:t>= </a:t>
            </a:r>
            <a:r>
              <a:rPr lang="en-US" altLang="zh-CN" b="1" i="1"/>
              <a:t>I</a:t>
            </a:r>
            <a:r>
              <a:rPr lang="en-US" altLang="zh-CN" b="1" baseline="-25000"/>
              <a:t>1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b="1" i="1"/>
              <a:t>I</a:t>
            </a:r>
            <a:r>
              <a:rPr lang="en-US" altLang="zh-CN" b="1" baseline="-25000"/>
              <a:t>2</a:t>
            </a:r>
            <a:r>
              <a:rPr lang="en-US" altLang="zh-CN" b="1"/>
              <a:t> = 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b="1"/>
              <a:t>0.667A  </a:t>
            </a:r>
          </a:p>
        </p:txBody>
      </p:sp>
      <p:grpSp>
        <p:nvGrpSpPr>
          <p:cNvPr id="201763" name="Group 35"/>
          <p:cNvGrpSpPr>
            <a:grpSpLocks/>
          </p:cNvGrpSpPr>
          <p:nvPr/>
        </p:nvGrpSpPr>
        <p:grpSpPr bwMode="auto">
          <a:xfrm>
            <a:off x="711200" y="3352800"/>
            <a:ext cx="3505200" cy="2057400"/>
            <a:chOff x="448" y="2112"/>
            <a:chExt cx="2208" cy="1296"/>
          </a:xfrm>
        </p:grpSpPr>
        <p:sp>
          <p:nvSpPr>
            <p:cNvPr id="201764" name="Rectangle 36"/>
            <p:cNvSpPr>
              <a:spLocks noChangeArrowheads="1"/>
            </p:cNvSpPr>
            <p:nvPr/>
          </p:nvSpPr>
          <p:spPr bwMode="auto">
            <a:xfrm>
              <a:off x="832" y="2160"/>
              <a:ext cx="816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65" name="Rectangle 37"/>
            <p:cNvSpPr>
              <a:spLocks noChangeArrowheads="1"/>
            </p:cNvSpPr>
            <p:nvPr/>
          </p:nvSpPr>
          <p:spPr bwMode="auto">
            <a:xfrm>
              <a:off x="1648" y="2160"/>
              <a:ext cx="528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66" name="Line 38"/>
            <p:cNvSpPr>
              <a:spLocks noChangeShapeType="1"/>
            </p:cNvSpPr>
            <p:nvPr/>
          </p:nvSpPr>
          <p:spPr bwMode="auto">
            <a:xfrm>
              <a:off x="832" y="2688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67" name="Rectangle 39"/>
            <p:cNvSpPr>
              <a:spLocks noChangeArrowheads="1"/>
            </p:cNvSpPr>
            <p:nvPr/>
          </p:nvSpPr>
          <p:spPr bwMode="auto">
            <a:xfrm>
              <a:off x="1600" y="2832"/>
              <a:ext cx="96" cy="240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68" name="Text Box 40"/>
            <p:cNvSpPr txBox="1">
              <a:spLocks noChangeArrowheads="1"/>
            </p:cNvSpPr>
            <p:nvPr/>
          </p:nvSpPr>
          <p:spPr bwMode="auto">
            <a:xfrm>
              <a:off x="1696" y="278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2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  <a:endParaRPr lang="en-US" altLang="zh-CN" b="1"/>
            </a:p>
          </p:txBody>
        </p:sp>
        <p:sp>
          <p:nvSpPr>
            <p:cNvPr id="201769" name="Rectangle 41"/>
            <p:cNvSpPr>
              <a:spLocks noChangeArrowheads="1"/>
            </p:cNvSpPr>
            <p:nvPr/>
          </p:nvSpPr>
          <p:spPr bwMode="auto">
            <a:xfrm>
              <a:off x="784" y="2832"/>
              <a:ext cx="96" cy="240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70" name="Text Box 42"/>
            <p:cNvSpPr txBox="1">
              <a:spLocks noChangeArrowheads="1"/>
            </p:cNvSpPr>
            <p:nvPr/>
          </p:nvSpPr>
          <p:spPr bwMode="auto">
            <a:xfrm>
              <a:off x="448" y="283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1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  <a:endParaRPr lang="en-US" altLang="zh-CN" b="1"/>
            </a:p>
          </p:txBody>
        </p:sp>
        <p:sp>
          <p:nvSpPr>
            <p:cNvPr id="201771" name="Rectangle 43"/>
            <p:cNvSpPr>
              <a:spLocks noChangeArrowheads="1"/>
            </p:cNvSpPr>
            <p:nvPr/>
          </p:nvSpPr>
          <p:spPr bwMode="auto">
            <a:xfrm>
              <a:off x="1600" y="2352"/>
              <a:ext cx="96" cy="240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72" name="Text Box 44"/>
            <p:cNvSpPr txBox="1">
              <a:spLocks noChangeArrowheads="1"/>
            </p:cNvSpPr>
            <p:nvPr/>
          </p:nvSpPr>
          <p:spPr bwMode="auto">
            <a:xfrm>
              <a:off x="1696" y="230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2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  <a:endParaRPr lang="en-US" altLang="zh-CN" b="1"/>
            </a:p>
          </p:txBody>
        </p:sp>
        <p:sp>
          <p:nvSpPr>
            <p:cNvPr id="201773" name="Rectangle 45"/>
            <p:cNvSpPr>
              <a:spLocks noChangeArrowheads="1"/>
            </p:cNvSpPr>
            <p:nvPr/>
          </p:nvSpPr>
          <p:spPr bwMode="auto">
            <a:xfrm>
              <a:off x="784" y="2352"/>
              <a:ext cx="96" cy="240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74" name="Text Box 46"/>
            <p:cNvSpPr txBox="1">
              <a:spLocks noChangeArrowheads="1"/>
            </p:cNvSpPr>
            <p:nvPr/>
          </p:nvSpPr>
          <p:spPr bwMode="auto">
            <a:xfrm>
              <a:off x="448" y="230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4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  <a:endParaRPr lang="en-US" altLang="zh-CN" b="1"/>
            </a:p>
          </p:txBody>
        </p:sp>
        <p:sp>
          <p:nvSpPr>
            <p:cNvPr id="201775" name="Oval 47"/>
            <p:cNvSpPr>
              <a:spLocks noChangeArrowheads="1"/>
            </p:cNvSpPr>
            <p:nvPr/>
          </p:nvSpPr>
          <p:spPr bwMode="auto">
            <a:xfrm rot="5400000">
              <a:off x="2080" y="2880"/>
              <a:ext cx="192" cy="192"/>
            </a:xfrm>
            <a:prstGeom prst="ellipse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01776" name="AutoShape 48"/>
            <p:cNvCxnSpPr>
              <a:cxnSpLocks noChangeShapeType="1"/>
              <a:stCxn id="201775" idx="2"/>
              <a:endCxn id="201775" idx="6"/>
            </p:cNvCxnSpPr>
            <p:nvPr/>
          </p:nvCxnSpPr>
          <p:spPr bwMode="auto">
            <a:xfrm>
              <a:off x="2175" y="2869"/>
              <a:ext cx="0" cy="2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1777" name="Text Box 49"/>
            <p:cNvSpPr txBox="1">
              <a:spLocks noChangeArrowheads="1"/>
            </p:cNvSpPr>
            <p:nvPr/>
          </p:nvSpPr>
          <p:spPr bwMode="auto">
            <a:xfrm>
              <a:off x="2176" y="268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</p:txBody>
        </p:sp>
        <p:sp>
          <p:nvSpPr>
            <p:cNvPr id="201778" name="Text Box 50"/>
            <p:cNvSpPr txBox="1">
              <a:spLocks noChangeArrowheads="1"/>
            </p:cNvSpPr>
            <p:nvPr/>
          </p:nvSpPr>
          <p:spPr bwMode="auto">
            <a:xfrm>
              <a:off x="2176" y="297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–</a:t>
              </a:r>
            </a:p>
          </p:txBody>
        </p:sp>
        <p:sp>
          <p:nvSpPr>
            <p:cNvPr id="201779" name="Text Box 51"/>
            <p:cNvSpPr txBox="1">
              <a:spLocks noChangeArrowheads="1"/>
            </p:cNvSpPr>
            <p:nvPr/>
          </p:nvSpPr>
          <p:spPr bwMode="auto">
            <a:xfrm>
              <a:off x="2272" y="283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8V</a:t>
              </a:r>
            </a:p>
          </p:txBody>
        </p:sp>
        <p:sp>
          <p:nvSpPr>
            <p:cNvPr id="201780" name="Rectangle 52"/>
            <p:cNvSpPr>
              <a:spLocks noChangeArrowheads="1"/>
            </p:cNvSpPr>
            <p:nvPr/>
          </p:nvSpPr>
          <p:spPr bwMode="auto">
            <a:xfrm>
              <a:off x="2128" y="2400"/>
              <a:ext cx="96" cy="240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81" name="Text Box 53"/>
            <p:cNvSpPr txBox="1">
              <a:spLocks noChangeArrowheads="1"/>
            </p:cNvSpPr>
            <p:nvPr/>
          </p:nvSpPr>
          <p:spPr bwMode="auto">
            <a:xfrm>
              <a:off x="2224" y="235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2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  <a:endParaRPr lang="en-US" altLang="zh-CN" b="1"/>
            </a:p>
          </p:txBody>
        </p:sp>
        <p:sp>
          <p:nvSpPr>
            <p:cNvPr id="201782" name="Line 54"/>
            <p:cNvSpPr>
              <a:spLocks noChangeShapeType="1"/>
            </p:cNvSpPr>
            <p:nvPr/>
          </p:nvSpPr>
          <p:spPr bwMode="auto">
            <a:xfrm rot="-5400000">
              <a:off x="1288" y="2664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83" name="Text Box 55"/>
            <p:cNvSpPr txBox="1">
              <a:spLocks noChangeArrowheads="1"/>
            </p:cNvSpPr>
            <p:nvPr/>
          </p:nvSpPr>
          <p:spPr bwMode="auto">
            <a:xfrm>
              <a:off x="1216" y="273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</a:rPr>
                <a:t>I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01784" name="Text Box 56"/>
            <p:cNvSpPr txBox="1">
              <a:spLocks noChangeArrowheads="1"/>
            </p:cNvSpPr>
            <p:nvPr/>
          </p:nvSpPr>
          <p:spPr bwMode="auto">
            <a:xfrm>
              <a:off x="2224" y="312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d</a:t>
              </a:r>
            </a:p>
          </p:txBody>
        </p:sp>
        <p:sp>
          <p:nvSpPr>
            <p:cNvPr id="201785" name="Line 57"/>
            <p:cNvSpPr>
              <a:spLocks noChangeShapeType="1"/>
            </p:cNvSpPr>
            <p:nvPr/>
          </p:nvSpPr>
          <p:spPr bwMode="auto">
            <a:xfrm>
              <a:off x="976" y="23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86" name="Text Box 58"/>
            <p:cNvSpPr txBox="1">
              <a:spLocks noChangeArrowheads="1"/>
            </p:cNvSpPr>
            <p:nvPr/>
          </p:nvSpPr>
          <p:spPr bwMode="auto">
            <a:xfrm>
              <a:off x="966" y="225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I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201787" name="Line 59"/>
            <p:cNvSpPr>
              <a:spLocks noChangeShapeType="1"/>
            </p:cNvSpPr>
            <p:nvPr/>
          </p:nvSpPr>
          <p:spPr bwMode="auto">
            <a:xfrm>
              <a:off x="976" y="288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88" name="Text Box 60"/>
            <p:cNvSpPr txBox="1">
              <a:spLocks noChangeArrowheads="1"/>
            </p:cNvSpPr>
            <p:nvPr/>
          </p:nvSpPr>
          <p:spPr bwMode="auto">
            <a:xfrm>
              <a:off x="975" y="28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I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  <p:sp>
          <p:nvSpPr>
            <p:cNvPr id="201789" name="Line 61"/>
            <p:cNvSpPr>
              <a:spLocks noChangeShapeType="1"/>
            </p:cNvSpPr>
            <p:nvPr/>
          </p:nvSpPr>
          <p:spPr bwMode="auto">
            <a:xfrm rot="-10800000">
              <a:off x="2272" y="211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90" name="Text Box 62"/>
            <p:cNvSpPr txBox="1">
              <a:spLocks noChangeArrowheads="1"/>
            </p:cNvSpPr>
            <p:nvPr/>
          </p:nvSpPr>
          <p:spPr bwMode="auto">
            <a:xfrm>
              <a:off x="2318" y="2112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I'</a:t>
              </a:r>
              <a:endParaRPr lang="en-US" altLang="zh-CN" b="1"/>
            </a:p>
          </p:txBody>
        </p:sp>
      </p:grpSp>
      <p:graphicFrame>
        <p:nvGraphicFramePr>
          <p:cNvPr id="201791" name="Object 63"/>
          <p:cNvGraphicFramePr>
            <a:graphicFrameLocks noChangeAspect="1"/>
          </p:cNvGraphicFramePr>
          <p:nvPr/>
        </p:nvGraphicFramePr>
        <p:xfrm>
          <a:off x="4813300" y="2743200"/>
          <a:ext cx="38735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7" name="公式" r:id="rId3" imgW="1955520" imgH="406080" progId="Equation.3">
                  <p:embed/>
                </p:oleObj>
              </mc:Choice>
              <mc:Fallback>
                <p:oleObj name="公式" r:id="rId3" imgW="1955520" imgH="406080" progId="Equation.3">
                  <p:embed/>
                  <p:pic>
                    <p:nvPicPr>
                      <p:cNvPr id="201791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2743200"/>
                        <a:ext cx="38735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92" name="Text Box 64"/>
          <p:cNvSpPr txBox="1">
            <a:spLocks noChangeArrowheads="1"/>
          </p:cNvSpPr>
          <p:nvPr/>
        </p:nvSpPr>
        <p:spPr bwMode="auto">
          <a:xfrm>
            <a:off x="7772400" y="51054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/>
          </a:p>
        </p:txBody>
      </p:sp>
    </p:spTree>
    <p:extLst>
      <p:ext uri="{BB962C8B-B14F-4D97-AF65-F5344CB8AC3E}">
        <p14:creationId xmlns:p14="http://schemas.microsoft.com/office/powerpoint/2010/main" val="10066308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58" grpId="0" autoUpdateAnimBg="0"/>
      <p:bldP spid="201759" grpId="0" autoUpdateAnimBg="0"/>
      <p:bldP spid="201760" grpId="0" autoUpdateAnimBg="0"/>
      <p:bldP spid="201761" grpId="0" autoUpdateAnimBg="0"/>
      <p:bldP spid="201762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381000" y="914400"/>
            <a:ext cx="8294688" cy="5181600"/>
          </a:xfrm>
        </p:spPr>
        <p:txBody>
          <a:bodyPr/>
          <a:lstStyle/>
          <a:p>
            <a:r>
              <a:rPr lang="en-US" altLang="zh-CN" dirty="0"/>
              <a:t>4.3</a:t>
            </a:r>
            <a:r>
              <a:rPr lang="zh-CN" altLang="en-US" dirty="0"/>
              <a:t>节：</a:t>
            </a:r>
            <a:r>
              <a:rPr lang="en-US" altLang="zh-CN" dirty="0"/>
              <a:t>4-10</a:t>
            </a:r>
            <a:r>
              <a:rPr lang="zh-CN" altLang="en-US" dirty="0"/>
              <a:t>，</a:t>
            </a:r>
            <a:r>
              <a:rPr lang="en-US" altLang="zh-CN" dirty="0"/>
              <a:t>4-15</a:t>
            </a:r>
          </a:p>
          <a:p>
            <a:r>
              <a:rPr lang="en-US" altLang="zh-CN" dirty="0"/>
              <a:t>4.4</a:t>
            </a:r>
            <a:r>
              <a:rPr lang="zh-CN" altLang="en-US" dirty="0"/>
              <a:t>节：</a:t>
            </a:r>
            <a:r>
              <a:rPr lang="en-US" altLang="zh-CN" dirty="0"/>
              <a:t>4-17</a:t>
            </a:r>
          </a:p>
          <a:p>
            <a:r>
              <a:rPr lang="en-US" altLang="zh-CN" dirty="0"/>
              <a:t>4.5</a:t>
            </a:r>
            <a:r>
              <a:rPr lang="zh-CN" altLang="en-US" dirty="0"/>
              <a:t>节：</a:t>
            </a:r>
            <a:r>
              <a:rPr lang="en-US" altLang="zh-CN" dirty="0"/>
              <a:t>4-25</a:t>
            </a:r>
          </a:p>
          <a:p>
            <a:r>
              <a:rPr lang="en-US" altLang="zh-CN" dirty="0"/>
              <a:t>4.6</a:t>
            </a:r>
            <a:r>
              <a:rPr lang="zh-CN" altLang="en-US" dirty="0"/>
              <a:t>节：</a:t>
            </a:r>
            <a:r>
              <a:rPr lang="en-US" altLang="zh-CN" dirty="0"/>
              <a:t>4-33</a:t>
            </a:r>
          </a:p>
          <a:p>
            <a:r>
              <a:rPr lang="en-US" altLang="zh-CN" dirty="0"/>
              <a:t>4.6</a:t>
            </a:r>
            <a:r>
              <a:rPr lang="zh-CN" altLang="en-US" dirty="0"/>
              <a:t>节：</a:t>
            </a:r>
            <a:r>
              <a:rPr lang="en-US" altLang="zh-CN" dirty="0"/>
              <a:t>4-37</a:t>
            </a:r>
            <a:r>
              <a:rPr lang="zh-CN" altLang="en-US" dirty="0"/>
              <a:t>，</a:t>
            </a:r>
            <a:r>
              <a:rPr lang="en-US" altLang="zh-CN" dirty="0"/>
              <a:t>4-39</a:t>
            </a:r>
          </a:p>
          <a:p>
            <a:r>
              <a:rPr lang="zh-CN" altLang="en-US" dirty="0"/>
              <a:t>综合：</a:t>
            </a:r>
            <a:r>
              <a:rPr lang="en-US" altLang="zh-CN" dirty="0"/>
              <a:t>4-45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4BC380-5849-4E82-9448-222F2C781241}" type="datetime1">
              <a:rPr lang="zh-CN" altLang="en-US" smtClean="0"/>
              <a:pPr>
                <a:defRPr/>
              </a:pPr>
              <a:t>2019/3/20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电路理论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ECC24-E164-4786-A8C5-2CB7D75106FC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264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42888" y="128588"/>
            <a:ext cx="7831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sz="2800" b="1">
                <a:solidFill>
                  <a:srgbClr val="CC0000"/>
                </a:solidFill>
              </a:rPr>
              <a:t>可加性 </a:t>
            </a:r>
            <a:r>
              <a:rPr kumimoji="0" lang="en-US" altLang="zh-CN" sz="2800" b="1">
                <a:solidFill>
                  <a:srgbClr val="CC0000"/>
                </a:solidFill>
              </a:rPr>
              <a:t>(</a:t>
            </a:r>
            <a:r>
              <a:rPr kumimoji="0" lang="en-US" altLang="zh-CN" sz="2800" b="1" i="1">
                <a:solidFill>
                  <a:srgbClr val="CC0000"/>
                </a:solidFill>
              </a:rPr>
              <a:t>additivity  property</a:t>
            </a:r>
            <a:r>
              <a:rPr kumimoji="0" lang="en-US" altLang="zh-CN" sz="2800" b="1">
                <a:solidFill>
                  <a:srgbClr val="CC0000"/>
                </a:solidFill>
              </a:rPr>
              <a:t>)</a:t>
            </a:r>
          </a:p>
        </p:txBody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381000" y="5584825"/>
            <a:ext cx="793115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indent="66675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线性电路中，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所有</a:t>
            </a:r>
            <a:r>
              <a:rPr kumimoji="0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激励都增大</a:t>
            </a: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0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或减小</a:t>
            </a: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0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同样的倍数，则电路中响应也增大</a:t>
            </a: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0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或减小</a:t>
            </a: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0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同样的倍数。</a:t>
            </a:r>
          </a:p>
        </p:txBody>
      </p:sp>
      <p:grpSp>
        <p:nvGrpSpPr>
          <p:cNvPr id="164868" name="Group 4"/>
          <p:cNvGrpSpPr>
            <a:grpSpLocks/>
          </p:cNvGrpSpPr>
          <p:nvPr/>
        </p:nvGrpSpPr>
        <p:grpSpPr bwMode="auto">
          <a:xfrm>
            <a:off x="1457325" y="663575"/>
            <a:ext cx="2428875" cy="700088"/>
            <a:chOff x="1302" y="1632"/>
            <a:chExt cx="1530" cy="441"/>
          </a:xfrm>
        </p:grpSpPr>
        <p:sp>
          <p:nvSpPr>
            <p:cNvPr id="14406" name="Rectangle 5"/>
            <p:cNvSpPr>
              <a:spLocks noChangeArrowheads="1"/>
            </p:cNvSpPr>
            <p:nvPr/>
          </p:nvSpPr>
          <p:spPr bwMode="auto">
            <a:xfrm>
              <a:off x="1776" y="1767"/>
              <a:ext cx="528" cy="30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en-US" altLang="zh-CN" b="1" i="1">
                  <a:solidFill>
                    <a:srgbClr val="0000FF"/>
                  </a:solidFill>
                  <a:ea typeface="楷体_GB2312" pitchFamily="49" charset="-122"/>
                </a:rPr>
                <a:t>R</a:t>
              </a:r>
              <a:endParaRPr kumimoji="0" lang="en-US" altLang="zh-CN" b="1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4407" name="Line 6"/>
            <p:cNvSpPr>
              <a:spLocks noChangeShapeType="1"/>
            </p:cNvSpPr>
            <p:nvPr/>
          </p:nvSpPr>
          <p:spPr bwMode="auto">
            <a:xfrm>
              <a:off x="1344" y="1920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08" name="Line 7"/>
            <p:cNvSpPr>
              <a:spLocks noChangeShapeType="1"/>
            </p:cNvSpPr>
            <p:nvPr/>
          </p:nvSpPr>
          <p:spPr bwMode="auto">
            <a:xfrm>
              <a:off x="2304" y="192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09" name="Text Box 8"/>
            <p:cNvSpPr txBox="1">
              <a:spLocks noChangeArrowheads="1"/>
            </p:cNvSpPr>
            <p:nvPr/>
          </p:nvSpPr>
          <p:spPr bwMode="auto">
            <a:xfrm>
              <a:off x="1302" y="1632"/>
              <a:ext cx="3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en-US" altLang="zh-CN" b="1" i="1">
                  <a:solidFill>
                    <a:srgbClr val="0000FF"/>
                  </a:solidFill>
                  <a:ea typeface="楷体_GB2312" pitchFamily="49" charset="-122"/>
                </a:rPr>
                <a:t>u</a:t>
              </a:r>
              <a:r>
                <a:rPr kumimoji="0" lang="en-US" altLang="zh-CN" b="1" baseline="-25000">
                  <a:solidFill>
                    <a:srgbClr val="0000FF"/>
                  </a:solidFill>
                  <a:ea typeface="楷体_GB2312" pitchFamily="49" charset="-122"/>
                </a:rPr>
                <a:t>S1</a:t>
              </a:r>
              <a:endParaRPr kumimoji="0" lang="en-US" altLang="zh-CN" b="1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4410" name="Text Box 9"/>
            <p:cNvSpPr txBox="1">
              <a:spLocks noChangeArrowheads="1"/>
            </p:cNvSpPr>
            <p:nvPr/>
          </p:nvSpPr>
          <p:spPr bwMode="auto">
            <a:xfrm>
              <a:off x="2416" y="1632"/>
              <a:ext cx="2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en-US" altLang="zh-CN" b="1" i="1">
                  <a:solidFill>
                    <a:srgbClr val="0000FF"/>
                  </a:solidFill>
                  <a:ea typeface="楷体_GB2312" pitchFamily="49" charset="-122"/>
                </a:rPr>
                <a:t>r</a:t>
              </a:r>
              <a:r>
                <a:rPr kumimoji="0" lang="en-US" altLang="zh-CN" b="1" baseline="-25000">
                  <a:solidFill>
                    <a:srgbClr val="0000FF"/>
                  </a:solidFill>
                  <a:ea typeface="楷体_GB2312" pitchFamily="49" charset="-122"/>
                </a:rPr>
                <a:t>1</a:t>
              </a:r>
              <a:endParaRPr kumimoji="0" lang="en-US" altLang="zh-CN" b="1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64874" name="Group 10"/>
          <p:cNvGrpSpPr>
            <a:grpSpLocks/>
          </p:cNvGrpSpPr>
          <p:nvPr/>
        </p:nvGrpSpPr>
        <p:grpSpPr bwMode="auto">
          <a:xfrm>
            <a:off x="1508125" y="1439863"/>
            <a:ext cx="2428875" cy="700087"/>
            <a:chOff x="1302" y="1632"/>
            <a:chExt cx="1530" cy="441"/>
          </a:xfrm>
        </p:grpSpPr>
        <p:sp>
          <p:nvSpPr>
            <p:cNvPr id="14401" name="Rectangle 11"/>
            <p:cNvSpPr>
              <a:spLocks noChangeArrowheads="1"/>
            </p:cNvSpPr>
            <p:nvPr/>
          </p:nvSpPr>
          <p:spPr bwMode="auto">
            <a:xfrm>
              <a:off x="1776" y="1767"/>
              <a:ext cx="528" cy="30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en-US" altLang="zh-CN" b="1" i="1">
                  <a:solidFill>
                    <a:srgbClr val="0000FF"/>
                  </a:solidFill>
                  <a:ea typeface="楷体_GB2312" pitchFamily="49" charset="-122"/>
                </a:rPr>
                <a:t>R</a:t>
              </a:r>
              <a:endParaRPr kumimoji="0" lang="en-US" altLang="zh-CN" b="1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4402" name="Line 12"/>
            <p:cNvSpPr>
              <a:spLocks noChangeShapeType="1"/>
            </p:cNvSpPr>
            <p:nvPr/>
          </p:nvSpPr>
          <p:spPr bwMode="auto">
            <a:xfrm>
              <a:off x="1344" y="1920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03" name="Line 13"/>
            <p:cNvSpPr>
              <a:spLocks noChangeShapeType="1"/>
            </p:cNvSpPr>
            <p:nvPr/>
          </p:nvSpPr>
          <p:spPr bwMode="auto">
            <a:xfrm>
              <a:off x="2304" y="192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04" name="Text Box 14"/>
            <p:cNvSpPr txBox="1">
              <a:spLocks noChangeArrowheads="1"/>
            </p:cNvSpPr>
            <p:nvPr/>
          </p:nvSpPr>
          <p:spPr bwMode="auto">
            <a:xfrm>
              <a:off x="1302" y="1632"/>
              <a:ext cx="3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en-US" altLang="zh-CN" b="1" i="1">
                  <a:solidFill>
                    <a:srgbClr val="0000FF"/>
                  </a:solidFill>
                  <a:ea typeface="楷体_GB2312" pitchFamily="49" charset="-122"/>
                </a:rPr>
                <a:t>u</a:t>
              </a:r>
              <a:r>
                <a:rPr kumimoji="0" lang="en-US" altLang="zh-CN" b="1" baseline="-25000">
                  <a:solidFill>
                    <a:srgbClr val="0000FF"/>
                  </a:solidFill>
                  <a:ea typeface="楷体_GB2312" pitchFamily="49" charset="-122"/>
                </a:rPr>
                <a:t>S2</a:t>
              </a:r>
              <a:endParaRPr kumimoji="0" lang="en-US" altLang="zh-CN" b="1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4405" name="Text Box 15"/>
            <p:cNvSpPr txBox="1">
              <a:spLocks noChangeArrowheads="1"/>
            </p:cNvSpPr>
            <p:nvPr/>
          </p:nvSpPr>
          <p:spPr bwMode="auto">
            <a:xfrm>
              <a:off x="2416" y="1632"/>
              <a:ext cx="2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en-US" altLang="zh-CN" b="1" i="1">
                  <a:solidFill>
                    <a:srgbClr val="0000FF"/>
                  </a:solidFill>
                  <a:ea typeface="楷体_GB2312" pitchFamily="49" charset="-122"/>
                </a:rPr>
                <a:t>r</a:t>
              </a:r>
              <a:r>
                <a:rPr kumimoji="0" lang="en-US" altLang="zh-CN" b="1" baseline="-25000">
                  <a:solidFill>
                    <a:srgbClr val="0000FF"/>
                  </a:solidFill>
                  <a:ea typeface="楷体_GB2312" pitchFamily="49" charset="-122"/>
                </a:rPr>
                <a:t>2</a:t>
              </a:r>
              <a:endParaRPr kumimoji="0" lang="en-US" altLang="zh-CN" b="1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64880" name="Group 16"/>
          <p:cNvGrpSpPr>
            <a:grpSpLocks/>
          </p:cNvGrpSpPr>
          <p:nvPr/>
        </p:nvGrpSpPr>
        <p:grpSpPr bwMode="auto">
          <a:xfrm>
            <a:off x="1343025" y="2438400"/>
            <a:ext cx="2593975" cy="700088"/>
            <a:chOff x="1198" y="1632"/>
            <a:chExt cx="1634" cy="441"/>
          </a:xfrm>
        </p:grpSpPr>
        <p:sp>
          <p:nvSpPr>
            <p:cNvPr id="14396" name="Rectangle 17"/>
            <p:cNvSpPr>
              <a:spLocks noChangeArrowheads="1"/>
            </p:cNvSpPr>
            <p:nvPr/>
          </p:nvSpPr>
          <p:spPr bwMode="auto">
            <a:xfrm>
              <a:off x="1776" y="1767"/>
              <a:ext cx="528" cy="30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en-US" altLang="zh-CN" b="1" i="1">
                  <a:solidFill>
                    <a:srgbClr val="0000FF"/>
                  </a:solidFill>
                  <a:ea typeface="楷体_GB2312" pitchFamily="49" charset="-122"/>
                </a:rPr>
                <a:t>R</a:t>
              </a:r>
              <a:endParaRPr kumimoji="0" lang="en-US" altLang="zh-CN" b="1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4397" name="Line 18"/>
            <p:cNvSpPr>
              <a:spLocks noChangeShapeType="1"/>
            </p:cNvSpPr>
            <p:nvPr/>
          </p:nvSpPr>
          <p:spPr bwMode="auto">
            <a:xfrm>
              <a:off x="1344" y="1920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98" name="Line 19"/>
            <p:cNvSpPr>
              <a:spLocks noChangeShapeType="1"/>
            </p:cNvSpPr>
            <p:nvPr/>
          </p:nvSpPr>
          <p:spPr bwMode="auto">
            <a:xfrm>
              <a:off x="2304" y="192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99" name="Text Box 20"/>
            <p:cNvSpPr txBox="1">
              <a:spLocks noChangeArrowheads="1"/>
            </p:cNvSpPr>
            <p:nvPr/>
          </p:nvSpPr>
          <p:spPr bwMode="auto">
            <a:xfrm>
              <a:off x="1198" y="1632"/>
              <a:ext cx="5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en-US" altLang="zh-CN" b="1" i="1">
                  <a:solidFill>
                    <a:srgbClr val="008000"/>
                  </a:solidFill>
                  <a:ea typeface="楷体_GB2312" pitchFamily="49" charset="-122"/>
                </a:rPr>
                <a:t>k</a:t>
              </a:r>
              <a:r>
                <a:rPr kumimoji="0" lang="en-US" altLang="zh-CN" b="1" baseline="-25000">
                  <a:solidFill>
                    <a:srgbClr val="008000"/>
                  </a:solidFill>
                  <a:ea typeface="楷体_GB2312" pitchFamily="49" charset="-122"/>
                </a:rPr>
                <a:t>1</a:t>
              </a:r>
              <a:r>
                <a:rPr kumimoji="0" lang="en-US" altLang="zh-CN" b="1" i="1">
                  <a:solidFill>
                    <a:srgbClr val="008000"/>
                  </a:solidFill>
                  <a:ea typeface="楷体_GB2312" pitchFamily="49" charset="-122"/>
                </a:rPr>
                <a:t> u</a:t>
              </a:r>
              <a:r>
                <a:rPr kumimoji="0" lang="en-US" altLang="zh-CN" b="1" baseline="-25000">
                  <a:solidFill>
                    <a:srgbClr val="008000"/>
                  </a:solidFill>
                  <a:ea typeface="楷体_GB2312" pitchFamily="49" charset="-122"/>
                </a:rPr>
                <a:t>S1</a:t>
              </a:r>
              <a:endParaRPr kumimoji="0" lang="en-US" altLang="zh-CN" b="1" baseline="-250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4400" name="Text Box 21"/>
            <p:cNvSpPr txBox="1">
              <a:spLocks noChangeArrowheads="1"/>
            </p:cNvSpPr>
            <p:nvPr/>
          </p:nvSpPr>
          <p:spPr bwMode="auto">
            <a:xfrm>
              <a:off x="2312" y="1632"/>
              <a:ext cx="4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en-US" altLang="zh-CN" b="1" i="1">
                  <a:solidFill>
                    <a:srgbClr val="008000"/>
                  </a:solidFill>
                  <a:ea typeface="楷体_GB2312" pitchFamily="49" charset="-122"/>
                </a:rPr>
                <a:t>k</a:t>
              </a:r>
              <a:r>
                <a:rPr kumimoji="0" lang="en-US" altLang="zh-CN" b="1" baseline="-25000">
                  <a:solidFill>
                    <a:srgbClr val="008000"/>
                  </a:solidFill>
                  <a:ea typeface="楷体_GB2312" pitchFamily="49" charset="-122"/>
                </a:rPr>
                <a:t>1</a:t>
              </a:r>
              <a:r>
                <a:rPr kumimoji="0" lang="en-US" altLang="zh-CN" b="1" i="1">
                  <a:solidFill>
                    <a:srgbClr val="008000"/>
                  </a:solidFill>
                  <a:ea typeface="楷体_GB2312" pitchFamily="49" charset="-122"/>
                </a:rPr>
                <a:t> r</a:t>
              </a:r>
              <a:r>
                <a:rPr kumimoji="0" lang="en-US" altLang="zh-CN" b="1" baseline="-25000">
                  <a:solidFill>
                    <a:srgbClr val="008000"/>
                  </a:solidFill>
                  <a:ea typeface="楷体_GB2312" pitchFamily="49" charset="-122"/>
                </a:rPr>
                <a:t>1</a:t>
              </a:r>
              <a:endParaRPr kumimoji="0" lang="en-US" altLang="zh-CN" b="1" baseline="-250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64886" name="Group 22"/>
          <p:cNvGrpSpPr>
            <a:grpSpLocks/>
          </p:cNvGrpSpPr>
          <p:nvPr/>
        </p:nvGrpSpPr>
        <p:grpSpPr bwMode="auto">
          <a:xfrm>
            <a:off x="1343025" y="3276600"/>
            <a:ext cx="2593975" cy="700088"/>
            <a:chOff x="1198" y="1632"/>
            <a:chExt cx="1634" cy="441"/>
          </a:xfrm>
        </p:grpSpPr>
        <p:sp>
          <p:nvSpPr>
            <p:cNvPr id="14391" name="Rectangle 23"/>
            <p:cNvSpPr>
              <a:spLocks noChangeArrowheads="1"/>
            </p:cNvSpPr>
            <p:nvPr/>
          </p:nvSpPr>
          <p:spPr bwMode="auto">
            <a:xfrm>
              <a:off x="1776" y="1767"/>
              <a:ext cx="528" cy="30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en-US" altLang="zh-CN" b="1" i="1">
                  <a:solidFill>
                    <a:srgbClr val="0000FF"/>
                  </a:solidFill>
                  <a:ea typeface="楷体_GB2312" pitchFamily="49" charset="-122"/>
                </a:rPr>
                <a:t>R</a:t>
              </a:r>
              <a:endParaRPr kumimoji="0" lang="en-US" altLang="zh-CN" b="1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4392" name="Line 24"/>
            <p:cNvSpPr>
              <a:spLocks noChangeShapeType="1"/>
            </p:cNvSpPr>
            <p:nvPr/>
          </p:nvSpPr>
          <p:spPr bwMode="auto">
            <a:xfrm>
              <a:off x="1344" y="1920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93" name="Line 25"/>
            <p:cNvSpPr>
              <a:spLocks noChangeShapeType="1"/>
            </p:cNvSpPr>
            <p:nvPr/>
          </p:nvSpPr>
          <p:spPr bwMode="auto">
            <a:xfrm>
              <a:off x="2304" y="192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94" name="Text Box 26"/>
            <p:cNvSpPr txBox="1">
              <a:spLocks noChangeArrowheads="1"/>
            </p:cNvSpPr>
            <p:nvPr/>
          </p:nvSpPr>
          <p:spPr bwMode="auto">
            <a:xfrm>
              <a:off x="1198" y="1632"/>
              <a:ext cx="5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en-US" altLang="zh-CN" b="1" i="1">
                  <a:solidFill>
                    <a:srgbClr val="008000"/>
                  </a:solidFill>
                  <a:ea typeface="楷体_GB2312" pitchFamily="49" charset="-122"/>
                </a:rPr>
                <a:t>k</a:t>
              </a:r>
              <a:r>
                <a:rPr kumimoji="0" lang="en-US" altLang="zh-CN" b="1" baseline="-25000">
                  <a:solidFill>
                    <a:srgbClr val="008000"/>
                  </a:solidFill>
                  <a:ea typeface="楷体_GB2312" pitchFamily="49" charset="-122"/>
                </a:rPr>
                <a:t>2</a:t>
              </a:r>
              <a:r>
                <a:rPr kumimoji="0" lang="en-US" altLang="zh-CN" b="1" i="1">
                  <a:solidFill>
                    <a:srgbClr val="008000"/>
                  </a:solidFill>
                  <a:ea typeface="楷体_GB2312" pitchFamily="49" charset="-122"/>
                </a:rPr>
                <a:t> u</a:t>
              </a:r>
              <a:r>
                <a:rPr kumimoji="0" lang="en-US" altLang="zh-CN" b="1" baseline="-25000">
                  <a:solidFill>
                    <a:srgbClr val="008000"/>
                  </a:solidFill>
                  <a:ea typeface="楷体_GB2312" pitchFamily="49" charset="-122"/>
                </a:rPr>
                <a:t>S2</a:t>
              </a:r>
              <a:endParaRPr kumimoji="0" lang="en-US" altLang="zh-CN" b="1" baseline="-250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4395" name="Text Box 27"/>
            <p:cNvSpPr txBox="1">
              <a:spLocks noChangeArrowheads="1"/>
            </p:cNvSpPr>
            <p:nvPr/>
          </p:nvSpPr>
          <p:spPr bwMode="auto">
            <a:xfrm>
              <a:off x="2312" y="1632"/>
              <a:ext cx="4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en-US" altLang="zh-CN" b="1" i="1">
                  <a:solidFill>
                    <a:srgbClr val="008000"/>
                  </a:solidFill>
                  <a:ea typeface="楷体_GB2312" pitchFamily="49" charset="-122"/>
                </a:rPr>
                <a:t>k</a:t>
              </a:r>
              <a:r>
                <a:rPr kumimoji="0" lang="en-US" altLang="zh-CN" b="1" baseline="-25000">
                  <a:solidFill>
                    <a:srgbClr val="008000"/>
                  </a:solidFill>
                  <a:ea typeface="楷体_GB2312" pitchFamily="49" charset="-122"/>
                </a:rPr>
                <a:t>2</a:t>
              </a:r>
              <a:r>
                <a:rPr kumimoji="0" lang="en-US" altLang="zh-CN" b="1" i="1">
                  <a:solidFill>
                    <a:srgbClr val="008000"/>
                  </a:solidFill>
                  <a:ea typeface="楷体_GB2312" pitchFamily="49" charset="-122"/>
                </a:rPr>
                <a:t> r</a:t>
              </a:r>
              <a:r>
                <a:rPr kumimoji="0" lang="en-US" altLang="zh-CN" b="1" baseline="-25000">
                  <a:solidFill>
                    <a:srgbClr val="008000"/>
                  </a:solidFill>
                  <a:ea typeface="楷体_GB2312" pitchFamily="49" charset="-122"/>
                </a:rPr>
                <a:t>2</a:t>
              </a:r>
              <a:endParaRPr kumimoji="0" lang="en-US" altLang="zh-CN" b="1" baseline="-250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64892" name="Group 28"/>
          <p:cNvGrpSpPr>
            <a:grpSpLocks/>
          </p:cNvGrpSpPr>
          <p:nvPr/>
        </p:nvGrpSpPr>
        <p:grpSpPr bwMode="auto">
          <a:xfrm>
            <a:off x="1563688" y="4267200"/>
            <a:ext cx="2212975" cy="1219200"/>
            <a:chOff x="958" y="2688"/>
            <a:chExt cx="1394" cy="768"/>
          </a:xfrm>
        </p:grpSpPr>
        <p:sp>
          <p:nvSpPr>
            <p:cNvPr id="14382" name="Rectangle 29"/>
            <p:cNvSpPr>
              <a:spLocks noChangeArrowheads="1"/>
            </p:cNvSpPr>
            <p:nvPr/>
          </p:nvSpPr>
          <p:spPr bwMode="auto">
            <a:xfrm>
              <a:off x="1440" y="2736"/>
              <a:ext cx="432" cy="72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383" name="Line 30"/>
            <p:cNvSpPr>
              <a:spLocks noChangeShapeType="1"/>
            </p:cNvSpPr>
            <p:nvPr/>
          </p:nvSpPr>
          <p:spPr bwMode="auto">
            <a:xfrm>
              <a:off x="1008" y="297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84" name="Line 31"/>
            <p:cNvSpPr>
              <a:spLocks noChangeShapeType="1"/>
            </p:cNvSpPr>
            <p:nvPr/>
          </p:nvSpPr>
          <p:spPr bwMode="auto">
            <a:xfrm>
              <a:off x="1008" y="321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85" name="Line 32"/>
            <p:cNvSpPr>
              <a:spLocks noChangeShapeType="1"/>
            </p:cNvSpPr>
            <p:nvPr/>
          </p:nvSpPr>
          <p:spPr bwMode="auto">
            <a:xfrm>
              <a:off x="1872" y="3072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86" name="Text Box 33"/>
            <p:cNvSpPr txBox="1">
              <a:spLocks noChangeArrowheads="1"/>
            </p:cNvSpPr>
            <p:nvPr/>
          </p:nvSpPr>
          <p:spPr bwMode="auto">
            <a:xfrm>
              <a:off x="958" y="2688"/>
              <a:ext cx="3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en-US" altLang="zh-CN" b="1" i="1">
                  <a:solidFill>
                    <a:srgbClr val="008000"/>
                  </a:solidFill>
                  <a:ea typeface="楷体_GB2312" pitchFamily="49" charset="-122"/>
                </a:rPr>
                <a:t>u</a:t>
              </a:r>
              <a:r>
                <a:rPr kumimoji="0" lang="en-US" altLang="zh-CN" b="1" baseline="-25000">
                  <a:solidFill>
                    <a:srgbClr val="008000"/>
                  </a:solidFill>
                  <a:ea typeface="楷体_GB2312" pitchFamily="49" charset="-122"/>
                </a:rPr>
                <a:t>S1</a:t>
              </a:r>
            </a:p>
          </p:txBody>
        </p:sp>
        <p:sp>
          <p:nvSpPr>
            <p:cNvPr id="14387" name="Text Box 34"/>
            <p:cNvSpPr txBox="1">
              <a:spLocks noChangeArrowheads="1"/>
            </p:cNvSpPr>
            <p:nvPr/>
          </p:nvSpPr>
          <p:spPr bwMode="auto">
            <a:xfrm>
              <a:off x="999" y="2976"/>
              <a:ext cx="1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endParaRPr kumimoji="0" lang="zh-CN" altLang="zh-CN" b="1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4388" name="Text Box 35"/>
            <p:cNvSpPr txBox="1">
              <a:spLocks noChangeArrowheads="1"/>
            </p:cNvSpPr>
            <p:nvPr/>
          </p:nvSpPr>
          <p:spPr bwMode="auto">
            <a:xfrm>
              <a:off x="974" y="2928"/>
              <a:ext cx="3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en-US" altLang="zh-CN" b="1" i="1">
                  <a:solidFill>
                    <a:srgbClr val="008000"/>
                  </a:solidFill>
                  <a:ea typeface="楷体_GB2312" pitchFamily="49" charset="-122"/>
                </a:rPr>
                <a:t>u</a:t>
              </a:r>
              <a:r>
                <a:rPr kumimoji="0" lang="en-US" altLang="zh-CN" b="1" baseline="-25000">
                  <a:solidFill>
                    <a:srgbClr val="008000"/>
                  </a:solidFill>
                  <a:ea typeface="楷体_GB2312" pitchFamily="49" charset="-122"/>
                </a:rPr>
                <a:t>S2</a:t>
              </a:r>
            </a:p>
          </p:txBody>
        </p:sp>
        <p:sp>
          <p:nvSpPr>
            <p:cNvPr id="14389" name="Text Box 36"/>
            <p:cNvSpPr txBox="1">
              <a:spLocks noChangeArrowheads="1"/>
            </p:cNvSpPr>
            <p:nvPr/>
          </p:nvSpPr>
          <p:spPr bwMode="auto">
            <a:xfrm>
              <a:off x="2040" y="2832"/>
              <a:ext cx="1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en-US" altLang="zh-CN" b="1" i="1">
                  <a:solidFill>
                    <a:srgbClr val="008000"/>
                  </a:solidFill>
                  <a:ea typeface="楷体_GB2312" pitchFamily="49" charset="-122"/>
                </a:rPr>
                <a:t>r</a:t>
              </a:r>
              <a:endParaRPr kumimoji="0" lang="en-US" altLang="zh-CN" b="1" baseline="-250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14390" name="Text Box 37"/>
            <p:cNvSpPr txBox="1">
              <a:spLocks noChangeArrowheads="1"/>
            </p:cNvSpPr>
            <p:nvPr/>
          </p:nvSpPr>
          <p:spPr bwMode="auto">
            <a:xfrm>
              <a:off x="1511" y="2976"/>
              <a:ext cx="2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en-US" altLang="zh-CN" b="1" i="1">
                  <a:solidFill>
                    <a:srgbClr val="0000FF"/>
                  </a:solidFill>
                  <a:ea typeface="楷体_GB2312" pitchFamily="49" charset="-122"/>
                </a:rPr>
                <a:t>R</a:t>
              </a:r>
              <a:endParaRPr kumimoji="0" lang="en-US" altLang="zh-CN" b="1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64902" name="Group 38"/>
          <p:cNvGrpSpPr>
            <a:grpSpLocks/>
          </p:cNvGrpSpPr>
          <p:nvPr/>
        </p:nvGrpSpPr>
        <p:grpSpPr bwMode="auto">
          <a:xfrm>
            <a:off x="4867275" y="4191000"/>
            <a:ext cx="2327275" cy="1219200"/>
            <a:chOff x="886" y="2688"/>
            <a:chExt cx="1466" cy="768"/>
          </a:xfrm>
        </p:grpSpPr>
        <p:sp>
          <p:nvSpPr>
            <p:cNvPr id="14373" name="Rectangle 39"/>
            <p:cNvSpPr>
              <a:spLocks noChangeArrowheads="1"/>
            </p:cNvSpPr>
            <p:nvPr/>
          </p:nvSpPr>
          <p:spPr bwMode="auto">
            <a:xfrm>
              <a:off x="1440" y="2736"/>
              <a:ext cx="432" cy="72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374" name="Line 40"/>
            <p:cNvSpPr>
              <a:spLocks noChangeShapeType="1"/>
            </p:cNvSpPr>
            <p:nvPr/>
          </p:nvSpPr>
          <p:spPr bwMode="auto">
            <a:xfrm>
              <a:off x="1008" y="297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5" name="Line 41"/>
            <p:cNvSpPr>
              <a:spLocks noChangeShapeType="1"/>
            </p:cNvSpPr>
            <p:nvPr/>
          </p:nvSpPr>
          <p:spPr bwMode="auto">
            <a:xfrm>
              <a:off x="1008" y="321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6" name="Line 42"/>
            <p:cNvSpPr>
              <a:spLocks noChangeShapeType="1"/>
            </p:cNvSpPr>
            <p:nvPr/>
          </p:nvSpPr>
          <p:spPr bwMode="auto">
            <a:xfrm>
              <a:off x="1872" y="3072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7" name="Text Box 43"/>
            <p:cNvSpPr txBox="1">
              <a:spLocks noChangeArrowheads="1"/>
            </p:cNvSpPr>
            <p:nvPr/>
          </p:nvSpPr>
          <p:spPr bwMode="auto">
            <a:xfrm>
              <a:off x="886" y="2688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en-US" altLang="zh-CN" b="1" i="1">
                  <a:solidFill>
                    <a:srgbClr val="008000"/>
                  </a:solidFill>
                  <a:ea typeface="楷体_GB2312" pitchFamily="49" charset="-122"/>
                </a:rPr>
                <a:t>k u</a:t>
              </a:r>
              <a:r>
                <a:rPr kumimoji="0" lang="en-US" altLang="zh-CN" b="1" baseline="-25000">
                  <a:solidFill>
                    <a:srgbClr val="008000"/>
                  </a:solidFill>
                  <a:ea typeface="楷体_GB2312" pitchFamily="49" charset="-122"/>
                </a:rPr>
                <a:t>S1</a:t>
              </a:r>
            </a:p>
          </p:txBody>
        </p:sp>
        <p:sp>
          <p:nvSpPr>
            <p:cNvPr id="14378" name="Text Box 44"/>
            <p:cNvSpPr txBox="1">
              <a:spLocks noChangeArrowheads="1"/>
            </p:cNvSpPr>
            <p:nvPr/>
          </p:nvSpPr>
          <p:spPr bwMode="auto">
            <a:xfrm>
              <a:off x="999" y="2976"/>
              <a:ext cx="1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endParaRPr kumimoji="0" lang="zh-CN" altLang="zh-CN" b="1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4379" name="Text Box 45"/>
            <p:cNvSpPr txBox="1">
              <a:spLocks noChangeArrowheads="1"/>
            </p:cNvSpPr>
            <p:nvPr/>
          </p:nvSpPr>
          <p:spPr bwMode="auto">
            <a:xfrm>
              <a:off x="902" y="2928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en-US" altLang="zh-CN" b="1" i="1">
                  <a:solidFill>
                    <a:srgbClr val="008000"/>
                  </a:solidFill>
                  <a:ea typeface="楷体_GB2312" pitchFamily="49" charset="-122"/>
                </a:rPr>
                <a:t>k u</a:t>
              </a:r>
              <a:r>
                <a:rPr kumimoji="0" lang="en-US" altLang="zh-CN" b="1" baseline="-25000">
                  <a:solidFill>
                    <a:srgbClr val="008000"/>
                  </a:solidFill>
                  <a:ea typeface="楷体_GB2312" pitchFamily="49" charset="-122"/>
                </a:rPr>
                <a:t>S2</a:t>
              </a:r>
            </a:p>
          </p:txBody>
        </p:sp>
        <p:sp>
          <p:nvSpPr>
            <p:cNvPr id="14380" name="Text Box 46"/>
            <p:cNvSpPr txBox="1">
              <a:spLocks noChangeArrowheads="1"/>
            </p:cNvSpPr>
            <p:nvPr/>
          </p:nvSpPr>
          <p:spPr bwMode="auto">
            <a:xfrm>
              <a:off x="1968" y="2832"/>
              <a:ext cx="3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en-US" altLang="zh-CN" b="1" i="1">
                  <a:solidFill>
                    <a:srgbClr val="008000"/>
                  </a:solidFill>
                  <a:ea typeface="楷体_GB2312" pitchFamily="49" charset="-122"/>
                </a:rPr>
                <a:t>k r</a:t>
              </a:r>
              <a:endParaRPr kumimoji="0" lang="en-US" altLang="zh-CN" b="1" baseline="-250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14381" name="Text Box 47"/>
            <p:cNvSpPr txBox="1">
              <a:spLocks noChangeArrowheads="1"/>
            </p:cNvSpPr>
            <p:nvPr/>
          </p:nvSpPr>
          <p:spPr bwMode="auto">
            <a:xfrm>
              <a:off x="1511" y="2976"/>
              <a:ext cx="2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en-US" altLang="zh-CN" b="1" i="1">
                  <a:solidFill>
                    <a:srgbClr val="0000FF"/>
                  </a:solidFill>
                  <a:ea typeface="楷体_GB2312" pitchFamily="49" charset="-122"/>
                </a:rPr>
                <a:t>R</a:t>
              </a:r>
              <a:endParaRPr kumimoji="0" lang="en-US" altLang="zh-CN" b="1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</p:grpSp>
      <p:sp>
        <p:nvSpPr>
          <p:cNvPr id="164912" name="Text Box 48"/>
          <p:cNvSpPr txBox="1">
            <a:spLocks noChangeArrowheads="1"/>
          </p:cNvSpPr>
          <p:nvPr/>
        </p:nvSpPr>
        <p:spPr bwMode="auto">
          <a:xfrm>
            <a:off x="4662488" y="2173288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ea typeface="楷体_GB2312" pitchFamily="49" charset="-122"/>
              </a:rPr>
              <a:t>线性</a:t>
            </a:r>
          </a:p>
        </p:txBody>
      </p:sp>
      <p:sp>
        <p:nvSpPr>
          <p:cNvPr id="164913" name="Text Box 49"/>
          <p:cNvSpPr txBox="1">
            <a:spLocks noChangeArrowheads="1"/>
          </p:cNvSpPr>
          <p:nvPr/>
        </p:nvSpPr>
        <p:spPr bwMode="auto">
          <a:xfrm>
            <a:off x="608878" y="1208068"/>
            <a:ext cx="414194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b="1" dirty="0" smtClean="0">
                <a:solidFill>
                  <a:srgbClr val="FF3300"/>
                </a:solidFill>
              </a:rPr>
              <a:t>例</a:t>
            </a:r>
            <a:endParaRPr kumimoji="0" lang="en-US" altLang="zh-CN" b="1" dirty="0">
              <a:solidFill>
                <a:srgbClr val="FF3300"/>
              </a:solidFill>
            </a:endParaRPr>
          </a:p>
        </p:txBody>
      </p:sp>
      <p:sp>
        <p:nvSpPr>
          <p:cNvPr id="164914" name="Text Box 50"/>
          <p:cNvSpPr txBox="1">
            <a:spLocks noChangeArrowheads="1"/>
          </p:cNvSpPr>
          <p:nvPr/>
        </p:nvSpPr>
        <p:spPr bwMode="auto">
          <a:xfrm>
            <a:off x="685078" y="2968606"/>
            <a:ext cx="414194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b="1" dirty="0" smtClean="0">
                <a:solidFill>
                  <a:srgbClr val="FF3300"/>
                </a:solidFill>
              </a:rPr>
              <a:t>例</a:t>
            </a:r>
            <a:endParaRPr kumimoji="0" lang="en-US" altLang="zh-CN" b="1" dirty="0">
              <a:solidFill>
                <a:srgbClr val="FF3300"/>
              </a:solidFill>
            </a:endParaRPr>
          </a:p>
        </p:txBody>
      </p:sp>
      <p:sp>
        <p:nvSpPr>
          <p:cNvPr id="164915" name="Text Box 51"/>
          <p:cNvSpPr txBox="1">
            <a:spLocks noChangeArrowheads="1"/>
          </p:cNvSpPr>
          <p:nvPr/>
        </p:nvSpPr>
        <p:spPr bwMode="auto">
          <a:xfrm>
            <a:off x="761278" y="4492606"/>
            <a:ext cx="414194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b="1" dirty="0" smtClean="0">
                <a:solidFill>
                  <a:srgbClr val="FF3300"/>
                </a:solidFill>
              </a:rPr>
              <a:t>例</a:t>
            </a:r>
            <a:endParaRPr kumimoji="0" lang="en-US" altLang="zh-CN" b="1" dirty="0">
              <a:solidFill>
                <a:srgbClr val="FF3300"/>
              </a:solidFill>
            </a:endParaRPr>
          </a:p>
        </p:txBody>
      </p:sp>
      <p:grpSp>
        <p:nvGrpSpPr>
          <p:cNvPr id="164916" name="Group 52"/>
          <p:cNvGrpSpPr>
            <a:grpSpLocks/>
          </p:cNvGrpSpPr>
          <p:nvPr/>
        </p:nvGrpSpPr>
        <p:grpSpPr bwMode="auto">
          <a:xfrm>
            <a:off x="4954588" y="801688"/>
            <a:ext cx="2468562" cy="1219200"/>
            <a:chOff x="3466" y="744"/>
            <a:chExt cx="1555" cy="768"/>
          </a:xfrm>
        </p:grpSpPr>
        <p:sp>
          <p:nvSpPr>
            <p:cNvPr id="14364" name="Text Box 53"/>
            <p:cNvSpPr txBox="1">
              <a:spLocks noChangeArrowheads="1"/>
            </p:cNvSpPr>
            <p:nvPr/>
          </p:nvSpPr>
          <p:spPr bwMode="auto">
            <a:xfrm>
              <a:off x="4488" y="756"/>
              <a:ext cx="5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en-US" altLang="zh-CN" b="1" i="1">
                  <a:solidFill>
                    <a:srgbClr val="0000FF"/>
                  </a:solidFill>
                  <a:ea typeface="楷体_GB2312" pitchFamily="49" charset="-122"/>
                </a:rPr>
                <a:t>r</a:t>
              </a:r>
              <a:r>
                <a:rPr kumimoji="0" lang="en-US" altLang="zh-CN" b="1" baseline="-25000">
                  <a:solidFill>
                    <a:srgbClr val="0000FF"/>
                  </a:solidFill>
                  <a:ea typeface="楷体_GB2312" pitchFamily="49" charset="-122"/>
                </a:rPr>
                <a:t>1</a:t>
              </a:r>
              <a:r>
                <a:rPr kumimoji="0" lang="en-US" altLang="zh-CN" b="1">
                  <a:solidFill>
                    <a:srgbClr val="0000FF"/>
                  </a:solidFill>
                  <a:ea typeface="楷体_GB2312" pitchFamily="49" charset="-122"/>
                </a:rPr>
                <a:t>+</a:t>
              </a:r>
              <a:r>
                <a:rPr kumimoji="0" lang="en-US" altLang="zh-CN" b="1" baseline="-25000">
                  <a:solidFill>
                    <a:srgbClr val="0000FF"/>
                  </a:solidFill>
                  <a:ea typeface="楷体_GB2312" pitchFamily="49" charset="-122"/>
                </a:rPr>
                <a:t> </a:t>
              </a:r>
              <a:r>
                <a:rPr kumimoji="0" lang="en-US" altLang="zh-CN" b="1" i="1">
                  <a:solidFill>
                    <a:srgbClr val="0000FF"/>
                  </a:solidFill>
                  <a:ea typeface="楷体_GB2312" pitchFamily="49" charset="-122"/>
                </a:rPr>
                <a:t>r</a:t>
              </a:r>
              <a:r>
                <a:rPr kumimoji="0" lang="en-US" altLang="zh-CN" b="1" baseline="-25000">
                  <a:solidFill>
                    <a:srgbClr val="0000FF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4365" name="Rectangle 54"/>
            <p:cNvSpPr>
              <a:spLocks noChangeArrowheads="1"/>
            </p:cNvSpPr>
            <p:nvPr/>
          </p:nvSpPr>
          <p:spPr bwMode="auto">
            <a:xfrm>
              <a:off x="3948" y="792"/>
              <a:ext cx="432" cy="72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366" name="Line 55"/>
            <p:cNvSpPr>
              <a:spLocks noChangeShapeType="1"/>
            </p:cNvSpPr>
            <p:nvPr/>
          </p:nvSpPr>
          <p:spPr bwMode="auto">
            <a:xfrm>
              <a:off x="3516" y="103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7" name="Line 56"/>
            <p:cNvSpPr>
              <a:spLocks noChangeShapeType="1"/>
            </p:cNvSpPr>
            <p:nvPr/>
          </p:nvSpPr>
          <p:spPr bwMode="auto">
            <a:xfrm>
              <a:off x="3516" y="127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8" name="Line 57"/>
            <p:cNvSpPr>
              <a:spLocks noChangeShapeType="1"/>
            </p:cNvSpPr>
            <p:nvPr/>
          </p:nvSpPr>
          <p:spPr bwMode="auto">
            <a:xfrm>
              <a:off x="4380" y="1128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9" name="Text Box 58"/>
            <p:cNvSpPr txBox="1">
              <a:spLocks noChangeArrowheads="1"/>
            </p:cNvSpPr>
            <p:nvPr/>
          </p:nvSpPr>
          <p:spPr bwMode="auto">
            <a:xfrm>
              <a:off x="3466" y="744"/>
              <a:ext cx="3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en-US" altLang="zh-CN" b="1" i="1">
                  <a:solidFill>
                    <a:srgbClr val="6600FF"/>
                  </a:solidFill>
                  <a:ea typeface="楷体_GB2312" pitchFamily="49" charset="-122"/>
                </a:rPr>
                <a:t>u</a:t>
              </a:r>
              <a:r>
                <a:rPr kumimoji="0" lang="en-US" altLang="zh-CN" b="1" baseline="-25000">
                  <a:solidFill>
                    <a:srgbClr val="0000FF"/>
                  </a:solidFill>
                  <a:ea typeface="楷体_GB2312" pitchFamily="49" charset="-122"/>
                </a:rPr>
                <a:t>S</a:t>
              </a:r>
              <a:r>
                <a:rPr kumimoji="0" lang="en-US" altLang="zh-CN" b="1" baseline="-25000">
                  <a:solidFill>
                    <a:srgbClr val="6600FF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4370" name="Text Box 59"/>
            <p:cNvSpPr txBox="1">
              <a:spLocks noChangeArrowheads="1"/>
            </p:cNvSpPr>
            <p:nvPr/>
          </p:nvSpPr>
          <p:spPr bwMode="auto">
            <a:xfrm>
              <a:off x="3507" y="1032"/>
              <a:ext cx="1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endParaRPr kumimoji="0" lang="zh-CN" altLang="zh-CN" b="1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4371" name="Text Box 60"/>
            <p:cNvSpPr txBox="1">
              <a:spLocks noChangeArrowheads="1"/>
            </p:cNvSpPr>
            <p:nvPr/>
          </p:nvSpPr>
          <p:spPr bwMode="auto">
            <a:xfrm>
              <a:off x="3482" y="984"/>
              <a:ext cx="3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en-US" altLang="zh-CN" b="1" i="1">
                  <a:solidFill>
                    <a:srgbClr val="6600FF"/>
                  </a:solidFill>
                  <a:ea typeface="楷体_GB2312" pitchFamily="49" charset="-122"/>
                </a:rPr>
                <a:t>u</a:t>
              </a:r>
              <a:r>
                <a:rPr kumimoji="0" lang="en-US" altLang="zh-CN" b="1" baseline="-25000">
                  <a:solidFill>
                    <a:srgbClr val="0000FF"/>
                  </a:solidFill>
                  <a:ea typeface="楷体_GB2312" pitchFamily="49" charset="-122"/>
                </a:rPr>
                <a:t>S</a:t>
              </a:r>
              <a:r>
                <a:rPr kumimoji="0" lang="en-US" altLang="zh-CN" b="1" baseline="-25000">
                  <a:solidFill>
                    <a:srgbClr val="6600FF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4372" name="Text Box 61"/>
            <p:cNvSpPr txBox="1">
              <a:spLocks noChangeArrowheads="1"/>
            </p:cNvSpPr>
            <p:nvPr/>
          </p:nvSpPr>
          <p:spPr bwMode="auto">
            <a:xfrm>
              <a:off x="4019" y="1032"/>
              <a:ext cx="2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en-US" altLang="zh-CN" b="1" i="1">
                  <a:solidFill>
                    <a:srgbClr val="0000FF"/>
                  </a:solidFill>
                  <a:ea typeface="楷体_GB2312" pitchFamily="49" charset="-122"/>
                </a:rPr>
                <a:t>R</a:t>
              </a:r>
              <a:endParaRPr kumimoji="0" lang="en-US" altLang="zh-CN" b="1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64926" name="Group 62"/>
          <p:cNvGrpSpPr>
            <a:grpSpLocks/>
          </p:cNvGrpSpPr>
          <p:nvPr/>
        </p:nvGrpSpPr>
        <p:grpSpPr bwMode="auto">
          <a:xfrm>
            <a:off x="4638675" y="2574925"/>
            <a:ext cx="3387725" cy="1238250"/>
            <a:chOff x="3099" y="2508"/>
            <a:chExt cx="2134" cy="780"/>
          </a:xfrm>
        </p:grpSpPr>
        <p:sp>
          <p:nvSpPr>
            <p:cNvPr id="14355" name="Text Box 63"/>
            <p:cNvSpPr txBox="1">
              <a:spLocks noChangeArrowheads="1"/>
            </p:cNvSpPr>
            <p:nvPr/>
          </p:nvSpPr>
          <p:spPr bwMode="auto">
            <a:xfrm>
              <a:off x="3099" y="2760"/>
              <a:ext cx="5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en-US" altLang="zh-CN" b="1" i="1">
                  <a:solidFill>
                    <a:srgbClr val="008000"/>
                  </a:solidFill>
                  <a:ea typeface="楷体_GB2312" pitchFamily="49" charset="-122"/>
                </a:rPr>
                <a:t>k</a:t>
              </a:r>
              <a:r>
                <a:rPr kumimoji="0" lang="en-US" altLang="zh-CN" b="1" baseline="-25000">
                  <a:solidFill>
                    <a:srgbClr val="008000"/>
                  </a:solidFill>
                  <a:ea typeface="楷体_GB2312" pitchFamily="49" charset="-122"/>
                </a:rPr>
                <a:t>2 </a:t>
              </a:r>
              <a:r>
                <a:rPr kumimoji="0" lang="en-US" altLang="zh-CN" b="1" i="1">
                  <a:solidFill>
                    <a:srgbClr val="008000"/>
                  </a:solidFill>
                  <a:ea typeface="楷体_GB2312" pitchFamily="49" charset="-122"/>
                </a:rPr>
                <a:t>u</a:t>
              </a:r>
              <a:r>
                <a:rPr kumimoji="0" lang="en-US" altLang="zh-CN" b="1" baseline="-25000">
                  <a:solidFill>
                    <a:srgbClr val="008000"/>
                  </a:solidFill>
                  <a:ea typeface="楷体_GB2312" pitchFamily="49" charset="-122"/>
                </a:rPr>
                <a:t>S2</a:t>
              </a:r>
            </a:p>
          </p:txBody>
        </p:sp>
        <p:sp>
          <p:nvSpPr>
            <p:cNvPr id="14356" name="Text Box 64"/>
            <p:cNvSpPr txBox="1">
              <a:spLocks noChangeArrowheads="1"/>
            </p:cNvSpPr>
            <p:nvPr/>
          </p:nvSpPr>
          <p:spPr bwMode="auto">
            <a:xfrm>
              <a:off x="4300" y="2556"/>
              <a:ext cx="9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en-US" altLang="zh-CN" b="1" i="1">
                  <a:solidFill>
                    <a:srgbClr val="008000"/>
                  </a:solidFill>
                  <a:ea typeface="楷体_GB2312" pitchFamily="49" charset="-122"/>
                </a:rPr>
                <a:t>k</a:t>
              </a:r>
              <a:r>
                <a:rPr kumimoji="0" lang="en-US" altLang="zh-CN" b="1" baseline="-25000">
                  <a:solidFill>
                    <a:srgbClr val="008000"/>
                  </a:solidFill>
                  <a:ea typeface="楷体_GB2312" pitchFamily="49" charset="-122"/>
                </a:rPr>
                <a:t>1</a:t>
              </a:r>
              <a:r>
                <a:rPr kumimoji="0" lang="en-US" altLang="zh-CN" b="1" i="1">
                  <a:solidFill>
                    <a:srgbClr val="008000"/>
                  </a:solidFill>
                  <a:ea typeface="楷体_GB2312" pitchFamily="49" charset="-122"/>
                </a:rPr>
                <a:t> r</a:t>
              </a:r>
              <a:r>
                <a:rPr kumimoji="0" lang="en-US" altLang="zh-CN" b="1" baseline="-25000">
                  <a:solidFill>
                    <a:srgbClr val="008000"/>
                  </a:solidFill>
                  <a:ea typeface="楷体_GB2312" pitchFamily="49" charset="-122"/>
                </a:rPr>
                <a:t>1</a:t>
              </a:r>
              <a:r>
                <a:rPr kumimoji="0" lang="en-US" altLang="zh-CN" b="1">
                  <a:solidFill>
                    <a:srgbClr val="008000"/>
                  </a:solidFill>
                  <a:ea typeface="楷体_GB2312" pitchFamily="49" charset="-122"/>
                </a:rPr>
                <a:t>+</a:t>
              </a:r>
              <a:r>
                <a:rPr kumimoji="0" lang="en-US" altLang="zh-CN" b="1" baseline="-25000">
                  <a:solidFill>
                    <a:srgbClr val="008000"/>
                  </a:solidFill>
                  <a:ea typeface="楷体_GB2312" pitchFamily="49" charset="-122"/>
                </a:rPr>
                <a:t> </a:t>
              </a:r>
              <a:r>
                <a:rPr kumimoji="0" lang="en-US" altLang="zh-CN" b="1" i="1">
                  <a:solidFill>
                    <a:srgbClr val="008000"/>
                  </a:solidFill>
                  <a:ea typeface="楷体_GB2312" pitchFamily="49" charset="-122"/>
                </a:rPr>
                <a:t>k</a:t>
              </a:r>
              <a:r>
                <a:rPr kumimoji="0" lang="en-US" altLang="zh-CN" b="1" baseline="-25000">
                  <a:solidFill>
                    <a:srgbClr val="008000"/>
                  </a:solidFill>
                  <a:ea typeface="楷体_GB2312" pitchFamily="49" charset="-122"/>
                </a:rPr>
                <a:t>2 </a:t>
              </a:r>
              <a:r>
                <a:rPr kumimoji="0" lang="en-US" altLang="zh-CN" b="1" i="1">
                  <a:solidFill>
                    <a:srgbClr val="008000"/>
                  </a:solidFill>
                  <a:ea typeface="楷体_GB2312" pitchFamily="49" charset="-122"/>
                </a:rPr>
                <a:t>r</a:t>
              </a:r>
              <a:r>
                <a:rPr kumimoji="0" lang="en-US" altLang="zh-CN" b="1" baseline="-25000">
                  <a:solidFill>
                    <a:srgbClr val="008000"/>
                  </a:solidFill>
                  <a:ea typeface="楷体_GB2312" pitchFamily="49" charset="-122"/>
                </a:rPr>
                <a:t>2</a:t>
              </a:r>
              <a:endParaRPr kumimoji="0" lang="en-US" altLang="zh-CN" b="1" baseline="-250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4357" name="Rectangle 65"/>
            <p:cNvSpPr>
              <a:spLocks noChangeArrowheads="1"/>
            </p:cNvSpPr>
            <p:nvPr/>
          </p:nvSpPr>
          <p:spPr bwMode="auto">
            <a:xfrm>
              <a:off x="3792" y="2568"/>
              <a:ext cx="432" cy="72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358" name="Line 66"/>
            <p:cNvSpPr>
              <a:spLocks noChangeShapeType="1"/>
            </p:cNvSpPr>
            <p:nvPr/>
          </p:nvSpPr>
          <p:spPr bwMode="auto">
            <a:xfrm>
              <a:off x="3360" y="280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9" name="Line 67"/>
            <p:cNvSpPr>
              <a:spLocks noChangeShapeType="1"/>
            </p:cNvSpPr>
            <p:nvPr/>
          </p:nvSpPr>
          <p:spPr bwMode="auto">
            <a:xfrm>
              <a:off x="3360" y="304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0" name="Line 68"/>
            <p:cNvSpPr>
              <a:spLocks noChangeShapeType="1"/>
            </p:cNvSpPr>
            <p:nvPr/>
          </p:nvSpPr>
          <p:spPr bwMode="auto">
            <a:xfrm>
              <a:off x="4224" y="2904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1" name="Text Box 69"/>
            <p:cNvSpPr txBox="1">
              <a:spLocks noChangeArrowheads="1"/>
            </p:cNvSpPr>
            <p:nvPr/>
          </p:nvSpPr>
          <p:spPr bwMode="auto">
            <a:xfrm>
              <a:off x="3351" y="2808"/>
              <a:ext cx="1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endParaRPr kumimoji="0" lang="zh-CN" altLang="zh-CN" b="1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4362" name="Text Box 70"/>
            <p:cNvSpPr txBox="1">
              <a:spLocks noChangeArrowheads="1"/>
            </p:cNvSpPr>
            <p:nvPr/>
          </p:nvSpPr>
          <p:spPr bwMode="auto">
            <a:xfrm>
              <a:off x="3863" y="2808"/>
              <a:ext cx="2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en-US" altLang="zh-CN" b="1" i="1">
                  <a:solidFill>
                    <a:srgbClr val="0000FF"/>
                  </a:solidFill>
                  <a:ea typeface="楷体_GB2312" pitchFamily="49" charset="-122"/>
                </a:rPr>
                <a:t>R</a:t>
              </a:r>
              <a:endParaRPr kumimoji="0" lang="en-US" altLang="zh-CN" b="1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4363" name="Text Box 71"/>
            <p:cNvSpPr txBox="1">
              <a:spLocks noChangeArrowheads="1"/>
            </p:cNvSpPr>
            <p:nvPr/>
          </p:nvSpPr>
          <p:spPr bwMode="auto">
            <a:xfrm>
              <a:off x="3103" y="2508"/>
              <a:ext cx="5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en-US" altLang="zh-CN" b="1" i="1">
                  <a:solidFill>
                    <a:srgbClr val="008000"/>
                  </a:solidFill>
                  <a:ea typeface="楷体_GB2312" pitchFamily="49" charset="-122"/>
                </a:rPr>
                <a:t>k</a:t>
              </a:r>
              <a:r>
                <a:rPr kumimoji="0" lang="en-US" altLang="zh-CN" b="1" baseline="-25000">
                  <a:solidFill>
                    <a:srgbClr val="008000"/>
                  </a:solidFill>
                  <a:ea typeface="楷体_GB2312" pitchFamily="49" charset="-122"/>
                </a:rPr>
                <a:t>1</a:t>
              </a:r>
              <a:r>
                <a:rPr kumimoji="0" lang="en-US" altLang="zh-CN" b="1" i="1">
                  <a:solidFill>
                    <a:srgbClr val="008000"/>
                  </a:solidFill>
                  <a:ea typeface="楷体_GB2312" pitchFamily="49" charset="-122"/>
                </a:rPr>
                <a:t> u</a:t>
              </a:r>
              <a:r>
                <a:rPr kumimoji="0" lang="en-US" altLang="zh-CN" b="1" baseline="-25000">
                  <a:solidFill>
                    <a:srgbClr val="008000"/>
                  </a:solidFill>
                  <a:ea typeface="楷体_GB2312" pitchFamily="49" charset="-122"/>
                </a:rPr>
                <a:t>S1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896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4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4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4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4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4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build="p" autoUpdateAnimBg="0"/>
      <p:bldP spid="164912" grpId="0" build="p" autoUpdateAnimBg="0"/>
      <p:bldP spid="164913" grpId="0" build="p" autoUpdateAnimBg="0"/>
      <p:bldP spid="164914" grpId="0" build="p" autoUpdateAnimBg="0"/>
      <p:bldP spid="16491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8C5B62A-5354-498C-9599-0B2CFFA87B77}" type="datetime1">
              <a:rPr lang="zh-CN" altLang="en-US"/>
              <a:pPr>
                <a:defRPr/>
              </a:pPr>
              <a:t>2019/3/20</a:t>
            </a:fld>
            <a:endParaRPr lang="en-US" altLang="zh-CN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9C9D16-A908-400C-8EE1-346D90E52B38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4.1 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叠加定理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Superposition Theorem</a:t>
            </a:r>
            <a:endParaRPr lang="en-US" altLang="zh-CN" sz="2800" u="sng" dirty="0" smtClean="0">
              <a:ea typeface="隶书" panose="02010509060101010101" pitchFamily="49" charset="-122"/>
            </a:endParaRPr>
          </a:p>
        </p:txBody>
      </p:sp>
      <p:graphicFrame>
        <p:nvGraphicFramePr>
          <p:cNvPr id="264195" name="Object 3"/>
          <p:cNvGraphicFramePr>
            <a:graphicFrameLocks noChangeAspect="1"/>
          </p:cNvGraphicFramePr>
          <p:nvPr/>
        </p:nvGraphicFramePr>
        <p:xfrm>
          <a:off x="611188" y="4868863"/>
          <a:ext cx="295751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" name="Equation" r:id="rId3" imgW="1304784" imgH="352529" progId="Equation.DSMT4">
                  <p:embed/>
                </p:oleObj>
              </mc:Choice>
              <mc:Fallback>
                <p:oleObj name="Equation" r:id="rId3" imgW="1304784" imgH="35252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868863"/>
                        <a:ext cx="2957512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196" name="Object 4"/>
          <p:cNvGraphicFramePr>
            <a:graphicFrameLocks noChangeAspect="1"/>
          </p:cNvGraphicFramePr>
          <p:nvPr/>
        </p:nvGraphicFramePr>
        <p:xfrm>
          <a:off x="152400" y="1158875"/>
          <a:ext cx="4203700" cy="227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" name="Visio" r:id="rId5" imgW="2828068" imgH="1543907" progId="Visio.Drawing.11">
                  <p:embed/>
                </p:oleObj>
              </mc:Choice>
              <mc:Fallback>
                <p:oleObj name="Visio" r:id="rId5" imgW="2828068" imgH="1543907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158875"/>
                        <a:ext cx="4203700" cy="227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197" name="Object 5"/>
          <p:cNvGraphicFramePr>
            <a:graphicFrameLocks noChangeAspect="1"/>
          </p:cNvGraphicFramePr>
          <p:nvPr/>
        </p:nvGraphicFramePr>
        <p:xfrm>
          <a:off x="4427538" y="1196975"/>
          <a:ext cx="3810000" cy="263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" name="Visio" r:id="rId7" imgW="2658761" imgH="1847374" progId="Visio.Drawing.11">
                  <p:embed/>
                </p:oleObj>
              </mc:Choice>
              <mc:Fallback>
                <p:oleObj name="Visio" r:id="rId7" imgW="2658761" imgH="1847374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196975"/>
                        <a:ext cx="3810000" cy="263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1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247990"/>
              </p:ext>
            </p:extLst>
          </p:nvPr>
        </p:nvGraphicFramePr>
        <p:xfrm>
          <a:off x="4291013" y="3856038"/>
          <a:ext cx="3886200" cy="237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" name="Visio" r:id="rId9" imgW="2781338" imgH="1709882" progId="Visio.Drawing.11">
                  <p:embed/>
                </p:oleObj>
              </mc:Choice>
              <mc:Fallback>
                <p:oleObj name="Visio" r:id="rId9" imgW="2781338" imgH="1709882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1013" y="3856038"/>
                        <a:ext cx="3886200" cy="237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199" name="Object 7"/>
          <p:cNvGraphicFramePr>
            <a:graphicFrameLocks noChangeAspect="1"/>
          </p:cNvGraphicFramePr>
          <p:nvPr/>
        </p:nvGraphicFramePr>
        <p:xfrm>
          <a:off x="7375525" y="3132138"/>
          <a:ext cx="166052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" name="Equation" r:id="rId11" imgW="695184" imgH="352529" progId="Equation.DSMT4">
                  <p:embed/>
                </p:oleObj>
              </mc:Choice>
              <mc:Fallback>
                <p:oleObj name="Equation" r:id="rId11" imgW="695184" imgH="35252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5525" y="3132138"/>
                        <a:ext cx="1660525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00" name="Object 8"/>
          <p:cNvGraphicFramePr>
            <a:graphicFrameLocks noChangeAspect="1"/>
          </p:cNvGraphicFramePr>
          <p:nvPr/>
        </p:nvGraphicFramePr>
        <p:xfrm>
          <a:off x="7215188" y="5622925"/>
          <a:ext cx="1717675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2" name="Equation" r:id="rId13" imgW="724013" imgH="352529" progId="Equation.DSMT4">
                  <p:embed/>
                </p:oleObj>
              </mc:Choice>
              <mc:Fallback>
                <p:oleObj name="Equation" r:id="rId13" imgW="724013" imgH="35252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188" y="5622925"/>
                        <a:ext cx="1717675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10" name="Rectangle 18"/>
          <p:cNvSpPr>
            <a:spLocks noChangeArrowheads="1"/>
          </p:cNvSpPr>
          <p:nvPr/>
        </p:nvSpPr>
        <p:spPr bwMode="auto">
          <a:xfrm>
            <a:off x="311150" y="914400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2. </a:t>
            </a:r>
            <a:r>
              <a:rPr lang="zh-CN" altLang="en-US" sz="28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线性电路</a:t>
            </a:r>
          </a:p>
        </p:txBody>
      </p:sp>
      <p:graphicFrame>
        <p:nvGraphicFramePr>
          <p:cNvPr id="264212" name="Object 20"/>
          <p:cNvGraphicFramePr>
            <a:graphicFrameLocks noGrp="1" noChangeAspect="1"/>
          </p:cNvGraphicFramePr>
          <p:nvPr>
            <p:ph idx="1"/>
          </p:nvPr>
        </p:nvGraphicFramePr>
        <p:xfrm>
          <a:off x="611188" y="3716338"/>
          <a:ext cx="3024187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3" name="Equation" r:id="rId15" imgW="1281061" imgH="352529" progId="Equation.DSMT4">
                  <p:embed/>
                </p:oleObj>
              </mc:Choice>
              <mc:Fallback>
                <p:oleObj name="Equation" r:id="rId15" imgW="1281061" imgH="352529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716338"/>
                        <a:ext cx="3024187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6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6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6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5C6924-59F1-4DE7-B858-6D1F0656D12C}" type="datetime1">
              <a:rPr lang="zh-CN" altLang="en-US"/>
              <a:pPr>
                <a:defRPr/>
              </a:pPr>
              <a:t>2019/3/20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AF2045-9A83-49B0-8261-3DA78321754E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8197" name="Rectangle 29"/>
          <p:cNvSpPr>
            <a:spLocks noChangeArrowheads="1"/>
          </p:cNvSpPr>
          <p:nvPr/>
        </p:nvSpPr>
        <p:spPr bwMode="auto">
          <a:xfrm>
            <a:off x="395288" y="1268413"/>
            <a:ext cx="849788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ea typeface="隶书" panose="02010509060101010101" pitchFamily="49" charset="-122"/>
              </a:rPr>
              <a:t>      </a:t>
            </a:r>
            <a:r>
              <a:rPr lang="zh-CN" altLang="en-US" sz="2800" dirty="0">
                <a:ea typeface="隶书" panose="02010509060101010101" pitchFamily="49" charset="-122"/>
              </a:rPr>
              <a:t>线性电路中，多个独立电源共同激励下的响应（任意电流或电压），等于各独立电源单独激励下的响应的代数和。</a:t>
            </a:r>
          </a:p>
        </p:txBody>
      </p:sp>
      <p:sp>
        <p:nvSpPr>
          <p:cNvPr id="215072" name="Rectangle 32"/>
          <p:cNvSpPr>
            <a:spLocks noChangeArrowheads="1"/>
          </p:cNvSpPr>
          <p:nvPr/>
        </p:nvSpPr>
        <p:spPr bwMode="auto">
          <a:xfrm>
            <a:off x="381000" y="188913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1pPr>
            <a:lvl2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2pPr>
            <a:lvl3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3pPr>
            <a:lvl4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4pPr>
            <a:lvl5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4.1 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叠加定理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Superposition Theorem</a:t>
            </a:r>
            <a:endParaRPr lang="en-US" altLang="zh-CN" sz="2800" u="sng" dirty="0" smtClean="0">
              <a:ea typeface="隶书" panose="02010509060101010101" pitchFamily="49" charset="-122"/>
            </a:endParaRPr>
          </a:p>
        </p:txBody>
      </p:sp>
      <p:sp>
        <p:nvSpPr>
          <p:cNvPr id="215073" name="Rectangle 33"/>
          <p:cNvSpPr>
            <a:spLocks noChangeArrowheads="1"/>
          </p:cNvSpPr>
          <p:nvPr/>
        </p:nvSpPr>
        <p:spPr bwMode="auto">
          <a:xfrm>
            <a:off x="323850" y="692150"/>
            <a:ext cx="1873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3.</a:t>
            </a:r>
            <a:r>
              <a:rPr lang="zh-CN" altLang="en-US" sz="28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叠加定理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11560" y="2912378"/>
            <a:ext cx="703262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单独作用：一个电源作用，其余电源不作用         </a:t>
            </a:r>
            <a:endParaRPr kumimoji="0" lang="zh-CN" altLang="en-US" sz="20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783431" y="3789040"/>
            <a:ext cx="6523984" cy="1217613"/>
            <a:chOff x="966" y="3068"/>
            <a:chExt cx="4038" cy="776"/>
          </a:xfrm>
        </p:grpSpPr>
        <p:sp>
          <p:nvSpPr>
            <p:cNvPr id="8203" name="Text Box 10"/>
            <p:cNvSpPr txBox="1">
              <a:spLocks noChangeArrowheads="1"/>
            </p:cNvSpPr>
            <p:nvPr/>
          </p:nvSpPr>
          <p:spPr bwMode="auto">
            <a:xfrm>
              <a:off x="966" y="3308"/>
              <a:ext cx="687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kumimoji="0" lang="zh-CN" altLang="en-US" sz="2400" b="1" dirty="0">
                  <a:solidFill>
                    <a:srgbClr val="FF3300"/>
                  </a:solidFill>
                </a:rPr>
                <a:t>不作用</a:t>
              </a:r>
              <a:endParaRPr kumimoji="0" lang="zh-CN" altLang="en-US" sz="2400" b="1" dirty="0"/>
            </a:p>
          </p:txBody>
        </p:sp>
        <p:grpSp>
          <p:nvGrpSpPr>
            <p:cNvPr id="8204" name="Group 11"/>
            <p:cNvGrpSpPr>
              <a:grpSpLocks/>
            </p:cNvGrpSpPr>
            <p:nvPr/>
          </p:nvGrpSpPr>
          <p:grpSpPr bwMode="auto">
            <a:xfrm>
              <a:off x="1803" y="3068"/>
              <a:ext cx="3201" cy="388"/>
              <a:chOff x="1803" y="3068"/>
              <a:chExt cx="3201" cy="388"/>
            </a:xfrm>
          </p:grpSpPr>
          <p:sp>
            <p:nvSpPr>
              <p:cNvPr id="8208" name="Line 12"/>
              <p:cNvSpPr>
                <a:spLocks noChangeShapeType="1"/>
              </p:cNvSpPr>
              <p:nvPr/>
            </p:nvSpPr>
            <p:spPr bwMode="auto">
              <a:xfrm flipV="1">
                <a:off x="1803" y="3216"/>
                <a:ext cx="405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b="1"/>
              </a:p>
            </p:txBody>
          </p:sp>
          <p:sp>
            <p:nvSpPr>
              <p:cNvPr id="8209" name="Text Box 13"/>
              <p:cNvSpPr txBox="1">
                <a:spLocks noChangeArrowheads="1"/>
              </p:cNvSpPr>
              <p:nvPr/>
            </p:nvSpPr>
            <p:spPr bwMode="auto">
              <a:xfrm>
                <a:off x="2138" y="3068"/>
                <a:ext cx="2866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None/>
                </a:pPr>
                <a:r>
                  <a:rPr kumimoji="0" lang="en-US" altLang="zh-CN" sz="2400" b="1" dirty="0"/>
                  <a:t>  </a:t>
                </a:r>
                <a:r>
                  <a:rPr kumimoji="0" lang="zh-CN" altLang="en-US" sz="2400" b="1" dirty="0">
                    <a:solidFill>
                      <a:srgbClr val="FF3300"/>
                    </a:solidFill>
                  </a:rPr>
                  <a:t>电压源</a:t>
                </a:r>
                <a:r>
                  <a:rPr kumimoji="0" lang="zh-CN" altLang="en-US" sz="2400" b="1" dirty="0"/>
                  <a:t>（</a:t>
                </a:r>
                <a:r>
                  <a:rPr kumimoji="0" lang="en-US" altLang="zh-CN" sz="2400" b="1" i="1" dirty="0" err="1"/>
                  <a:t>u</a:t>
                </a:r>
                <a:r>
                  <a:rPr kumimoji="0" lang="en-US" altLang="zh-CN" sz="2400" b="1" baseline="-25000" dirty="0" err="1"/>
                  <a:t>S</a:t>
                </a:r>
                <a:r>
                  <a:rPr kumimoji="0" lang="en-US" altLang="zh-CN" sz="2400" b="1" dirty="0"/>
                  <a:t>=0)    </a:t>
                </a:r>
                <a:r>
                  <a:rPr kumimoji="0" lang="zh-CN" altLang="en-US" sz="2400" b="1" dirty="0" smtClean="0">
                    <a:solidFill>
                      <a:srgbClr val="FF3300"/>
                    </a:solidFill>
                  </a:rPr>
                  <a:t>短路      </a:t>
                </a:r>
                <a:endParaRPr kumimoji="0" lang="zh-CN" altLang="en-US" sz="2400" b="1" dirty="0"/>
              </a:p>
            </p:txBody>
          </p:sp>
        </p:grpSp>
        <p:grpSp>
          <p:nvGrpSpPr>
            <p:cNvPr id="8205" name="Group 14"/>
            <p:cNvGrpSpPr>
              <a:grpSpLocks/>
            </p:cNvGrpSpPr>
            <p:nvPr/>
          </p:nvGrpSpPr>
          <p:grpSpPr bwMode="auto">
            <a:xfrm>
              <a:off x="1803" y="3504"/>
              <a:ext cx="2800" cy="340"/>
              <a:chOff x="1803" y="3504"/>
              <a:chExt cx="2800" cy="340"/>
            </a:xfrm>
          </p:grpSpPr>
          <p:sp>
            <p:nvSpPr>
              <p:cNvPr id="8206" name="Text Box 15"/>
              <p:cNvSpPr txBox="1">
                <a:spLocks noChangeArrowheads="1"/>
              </p:cNvSpPr>
              <p:nvPr/>
            </p:nvSpPr>
            <p:spPr bwMode="auto">
              <a:xfrm>
                <a:off x="2120" y="3548"/>
                <a:ext cx="2483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None/>
                </a:pPr>
                <a:r>
                  <a:rPr kumimoji="0" lang="zh-CN" altLang="en-US" sz="2400" b="1" dirty="0">
                    <a:solidFill>
                      <a:srgbClr val="FF3300"/>
                    </a:solidFill>
                  </a:rPr>
                  <a:t>电流源</a:t>
                </a:r>
                <a:r>
                  <a:rPr kumimoji="0" lang="zh-CN" altLang="en-US" sz="2400" b="1" dirty="0"/>
                  <a:t> </a:t>
                </a:r>
                <a:r>
                  <a:rPr kumimoji="0" lang="en-US" altLang="zh-CN" sz="2400" b="1" dirty="0" smtClean="0"/>
                  <a:t>(</a:t>
                </a:r>
                <a:r>
                  <a:rPr kumimoji="0" lang="en-US" altLang="zh-CN" sz="2400" b="1" i="1" dirty="0" err="1"/>
                  <a:t>i</a:t>
                </a:r>
                <a:r>
                  <a:rPr kumimoji="0" lang="en-US" altLang="zh-CN" sz="2400" b="1" baseline="-25000" dirty="0" err="1"/>
                  <a:t>S</a:t>
                </a:r>
                <a:r>
                  <a:rPr kumimoji="0" lang="en-US" altLang="zh-CN" sz="2400" b="1" dirty="0"/>
                  <a:t>=0)   </a:t>
                </a:r>
                <a:r>
                  <a:rPr kumimoji="0" lang="en-US" altLang="zh-CN" sz="2400" b="1" dirty="0" smtClean="0"/>
                  <a:t> </a:t>
                </a:r>
                <a:r>
                  <a:rPr kumimoji="0" lang="zh-CN" altLang="en-US" sz="2400" b="1" dirty="0" smtClean="0">
                    <a:solidFill>
                      <a:srgbClr val="FF3300"/>
                    </a:solidFill>
                  </a:rPr>
                  <a:t>开路          </a:t>
                </a:r>
                <a:endParaRPr kumimoji="0" lang="zh-CN" altLang="en-US" sz="2400" b="1" dirty="0"/>
              </a:p>
            </p:txBody>
          </p:sp>
          <p:sp>
            <p:nvSpPr>
              <p:cNvPr id="8207" name="Line 16"/>
              <p:cNvSpPr>
                <a:spLocks noChangeShapeType="1"/>
              </p:cNvSpPr>
              <p:nvPr/>
            </p:nvSpPr>
            <p:spPr bwMode="auto">
              <a:xfrm>
                <a:off x="1803" y="3504"/>
                <a:ext cx="405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b="1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3" grpId="0" autoUpdateAnimBg="0"/>
      <p:bldP spid="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900113" y="1149350"/>
            <a:ext cx="7615237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400" b="1">
                <a:latin typeface="隶书" panose="02010509060101010101" pitchFamily="49" charset="-122"/>
                <a:ea typeface="隶书" panose="02010509060101010101" pitchFamily="49" charset="-122"/>
              </a:rPr>
              <a:t>1.</a:t>
            </a:r>
            <a:r>
              <a:rPr kumimoji="0" lang="en-US" altLang="zh-CN" sz="2400" b="1">
                <a:solidFill>
                  <a:srgbClr val="FF66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0" lang="zh-CN" altLang="en-US" sz="2400" b="1">
                <a:latin typeface="隶书" panose="02010509060101010101" pitchFamily="49" charset="-122"/>
                <a:ea typeface="隶书" panose="02010509060101010101" pitchFamily="49" charset="-122"/>
              </a:rPr>
              <a:t>叠加定理只</a:t>
            </a:r>
            <a:r>
              <a:rPr kumimoji="0" lang="zh-CN" altLang="en-US" sz="2400" b="1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适用于</a:t>
            </a:r>
            <a:r>
              <a:rPr kumimoji="0" lang="zh-CN" altLang="en-US" sz="2400" b="1">
                <a:latin typeface="隶书" panose="02010509060101010101" pitchFamily="49" charset="-122"/>
                <a:ea typeface="隶书" panose="02010509060101010101" pitchFamily="49" charset="-122"/>
              </a:rPr>
              <a:t>线性电路</a:t>
            </a:r>
            <a:r>
              <a:rPr kumimoji="0" lang="zh-CN" altLang="en-US" sz="2400" b="1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求电压</a:t>
            </a:r>
            <a:r>
              <a:rPr kumimoji="0" lang="zh-CN" altLang="en-US" sz="2400" b="1">
                <a:latin typeface="隶书" panose="02010509060101010101" pitchFamily="49" charset="-122"/>
                <a:ea typeface="隶书" panose="02010509060101010101" pitchFamily="49" charset="-122"/>
              </a:rPr>
              <a:t>和</a:t>
            </a:r>
            <a:r>
              <a:rPr kumimoji="0" lang="zh-CN" altLang="en-US" sz="2400" b="1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电流</a:t>
            </a:r>
            <a:r>
              <a:rPr kumimoji="0" lang="zh-CN" altLang="en-US" sz="2400" b="1"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sz="2400" b="1">
                <a:latin typeface="隶书" panose="02010509060101010101" pitchFamily="49" charset="-122"/>
                <a:ea typeface="隶书" panose="02010509060101010101" pitchFamily="49" charset="-122"/>
              </a:rPr>
              <a:t>    不能用叠加定理求功率</a:t>
            </a:r>
            <a:r>
              <a:rPr kumimoji="0" lang="en-US" altLang="zh-CN" sz="2400" b="1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kumimoji="0" lang="zh-CN" altLang="en-US" sz="2400" b="1">
                <a:latin typeface="隶书" panose="02010509060101010101" pitchFamily="49" charset="-122"/>
                <a:ea typeface="隶书" panose="02010509060101010101" pitchFamily="49" charset="-122"/>
              </a:rPr>
              <a:t>功率为电源的二次函数</a:t>
            </a:r>
            <a:r>
              <a:rPr kumimoji="0" lang="en-US" altLang="zh-CN" sz="2400" b="1"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kumimoji="0" lang="zh-CN" altLang="en-US" sz="2400" b="1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sz="2400" b="1">
                <a:latin typeface="隶书" panose="02010509060101010101" pitchFamily="49" charset="-122"/>
                <a:ea typeface="隶书" panose="02010509060101010101" pitchFamily="49" charset="-122"/>
              </a:rPr>
              <a:t>    不适用于非线性电路。</a:t>
            </a: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900113" y="2932113"/>
            <a:ext cx="60674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400" b="1">
                <a:latin typeface="隶书" panose="02010509060101010101" pitchFamily="49" charset="-122"/>
                <a:ea typeface="隶书" panose="02010509060101010101" pitchFamily="49" charset="-122"/>
              </a:rPr>
              <a:t>2.  </a:t>
            </a:r>
            <a:r>
              <a:rPr kumimoji="0" lang="zh-CN" altLang="en-US" sz="2400" b="1">
                <a:latin typeface="隶书" panose="02010509060101010101" pitchFamily="49" charset="-122"/>
                <a:ea typeface="隶书" panose="02010509060101010101" pitchFamily="49" charset="-122"/>
              </a:rPr>
              <a:t>应用时电路的结构参数必须</a:t>
            </a:r>
            <a:r>
              <a:rPr kumimoji="0" lang="zh-CN" altLang="en-US" sz="2400" b="1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前后一致</a:t>
            </a:r>
            <a:r>
              <a:rPr kumimoji="0" lang="zh-CN" altLang="en-US" sz="2400" b="1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754063" y="454025"/>
            <a:ext cx="45116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sz="2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应用叠加定理时注意以下几点：</a:t>
            </a:r>
          </a:p>
        </p:txBody>
      </p:sp>
      <p:sp>
        <p:nvSpPr>
          <p:cNvPr id="159749" name="Text Box 5"/>
          <p:cNvSpPr txBox="1">
            <a:spLocks noChangeArrowheads="1"/>
          </p:cNvSpPr>
          <p:nvPr/>
        </p:nvSpPr>
        <p:spPr bwMode="auto">
          <a:xfrm>
            <a:off x="900113" y="4879975"/>
            <a:ext cx="54435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400" b="1">
                <a:latin typeface="隶书" panose="02010509060101010101" pitchFamily="49" charset="-122"/>
                <a:ea typeface="隶书" panose="02010509060101010101" pitchFamily="49" charset="-122"/>
              </a:rPr>
              <a:t>5.  </a:t>
            </a:r>
            <a:r>
              <a:rPr kumimoji="0" lang="zh-CN" altLang="en-US" sz="2400" b="1">
                <a:latin typeface="隶书" panose="02010509060101010101" pitchFamily="49" charset="-122"/>
                <a:ea typeface="隶书" panose="02010509060101010101" pitchFamily="49" charset="-122"/>
              </a:rPr>
              <a:t>叠加时注意</a:t>
            </a:r>
            <a:r>
              <a:rPr kumimoji="0" lang="zh-CN" altLang="en-US" sz="2400" b="1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参考方向</a:t>
            </a:r>
            <a:r>
              <a:rPr kumimoji="0" lang="zh-CN" altLang="en-US" sz="2400" b="1">
                <a:latin typeface="隶书" panose="02010509060101010101" pitchFamily="49" charset="-122"/>
                <a:ea typeface="隶书" panose="02010509060101010101" pitchFamily="49" charset="-122"/>
              </a:rPr>
              <a:t>下求</a:t>
            </a:r>
            <a:r>
              <a:rPr kumimoji="0" lang="zh-CN" altLang="en-US" sz="2400" b="1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代数和</a:t>
            </a:r>
            <a:r>
              <a:rPr kumimoji="0" lang="zh-CN" altLang="en-US" sz="2400" b="1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900113" y="3598863"/>
            <a:ext cx="69929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2400" b="1">
                <a:latin typeface="隶书" panose="02010509060101010101" pitchFamily="49" charset="-122"/>
                <a:ea typeface="隶书" panose="02010509060101010101" pitchFamily="49" charset="-122"/>
              </a:rPr>
              <a:t>3.  </a:t>
            </a:r>
            <a:r>
              <a:rPr kumimoji="0" lang="zh-CN" altLang="en-US" sz="2400" b="1">
                <a:latin typeface="隶书" panose="02010509060101010101" pitchFamily="49" charset="-122"/>
                <a:ea typeface="隶书" panose="02010509060101010101" pitchFamily="49" charset="-122"/>
              </a:rPr>
              <a:t>不作用的电压源</a:t>
            </a:r>
            <a:r>
              <a:rPr kumimoji="0" lang="zh-CN" altLang="en-US" sz="2400" b="1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短路</a:t>
            </a:r>
            <a:r>
              <a:rPr kumimoji="0" lang="zh-CN" altLang="en-US" sz="2400" b="1">
                <a:latin typeface="隶书" panose="02010509060101010101" pitchFamily="49" charset="-122"/>
                <a:ea typeface="隶书" panose="02010509060101010101" pitchFamily="49" charset="-122"/>
              </a:rPr>
              <a:t>；不作用的电流源</a:t>
            </a:r>
            <a:r>
              <a:rPr kumimoji="0" lang="zh-CN" altLang="en-US" sz="2400" b="1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开路。</a:t>
            </a:r>
          </a:p>
        </p:txBody>
      </p:sp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900113" y="4254500"/>
            <a:ext cx="82333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4. </a:t>
            </a:r>
            <a:r>
              <a:rPr kumimoji="0" lang="en-US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0" lang="zh-CN" altLang="en-US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含</a:t>
            </a:r>
            <a:r>
              <a:rPr kumimoji="0"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受控源</a:t>
            </a:r>
            <a:r>
              <a:rPr kumimoji="0"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kumimoji="0"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线性</a:t>
            </a:r>
            <a:r>
              <a:rPr kumimoji="0"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kumimoji="0"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电路亦可用叠加，</a:t>
            </a:r>
            <a:r>
              <a:rPr kumimoji="0" lang="zh-CN" altLang="en-US" sz="2400" b="1" dirty="0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受控源</a:t>
            </a:r>
            <a:r>
              <a:rPr kumimoji="0"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应始终</a:t>
            </a:r>
            <a:r>
              <a:rPr kumimoji="0" lang="zh-CN" altLang="en-US" sz="2400" b="1" dirty="0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保留</a:t>
            </a:r>
            <a:r>
              <a:rPr kumimoji="0"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6" grpId="0" autoUpdateAnimBg="0"/>
      <p:bldP spid="159747" grpId="0" autoUpdateAnimBg="0"/>
      <p:bldP spid="159749" grpId="0" build="p" autoUpdateAnimBg="0"/>
      <p:bldP spid="159750" grpId="0" autoUpdateAnimBg="0"/>
      <p:bldP spid="159751" grpId="0" build="p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3300"/>
      </a:hlink>
      <a:folHlink>
        <a:srgbClr val="FF3300"/>
      </a:folHlink>
    </a:clrScheme>
    <a:fontScheme name="默认设计模板">
      <a:majorFont>
        <a:latin typeface="Times New Roman"/>
        <a:ea typeface="华文隶书"/>
        <a:cs typeface=""/>
      </a:majorFont>
      <a:minorFont>
        <a:latin typeface="Times New Roman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幼圆" panose="02010509060101010101" pitchFamily="49" charset="-122"/>
            <a:ea typeface="幼圆" panose="020105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幼圆" panose="02010509060101010101" pitchFamily="49" charset="-122"/>
            <a:ea typeface="幼圆" panose="020105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12292</TotalTime>
  <Words>3343</Words>
  <Application>Microsoft Office PowerPoint</Application>
  <PresentationFormat>全屏显示(4:3)</PresentationFormat>
  <Paragraphs>961</Paragraphs>
  <Slides>52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52</vt:i4>
      </vt:variant>
    </vt:vector>
  </HeadingPairs>
  <TitlesOfParts>
    <vt:vector size="78" baseType="lpstr">
      <vt:lpstr>Monotype Sorts</vt:lpstr>
      <vt:lpstr>仿宋_GB2312</vt:lpstr>
      <vt:lpstr>黑体</vt:lpstr>
      <vt:lpstr>华文楷体</vt:lpstr>
      <vt:lpstr>华文隶书</vt:lpstr>
      <vt:lpstr>华文细黑</vt:lpstr>
      <vt:lpstr>华文新魏</vt:lpstr>
      <vt:lpstr>华文中宋</vt:lpstr>
      <vt:lpstr>楷体_GB2312</vt:lpstr>
      <vt:lpstr>隶书</vt:lpstr>
      <vt:lpstr>宋体</vt:lpstr>
      <vt:lpstr>微软雅黑</vt:lpstr>
      <vt:lpstr>幼圆</vt:lpstr>
      <vt:lpstr>Arial</vt:lpstr>
      <vt:lpstr>MT Extra</vt:lpstr>
      <vt:lpstr>Perpetua</vt:lpstr>
      <vt:lpstr>Symbol</vt:lpstr>
      <vt:lpstr>Times New Roman</vt:lpstr>
      <vt:lpstr>Wingdings</vt:lpstr>
      <vt:lpstr>默认设计模板</vt:lpstr>
      <vt:lpstr>Equation</vt:lpstr>
      <vt:lpstr>Visio</vt:lpstr>
      <vt:lpstr>VISIO</vt:lpstr>
      <vt:lpstr>Flash Movie</vt:lpstr>
      <vt:lpstr>Flash 文档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4.1 叠加定理 Superposition Theorem</vt:lpstr>
      <vt:lpstr>PowerPoint 演示文稿</vt:lpstr>
      <vt:lpstr>PowerPoint 演示文稿</vt:lpstr>
      <vt:lpstr>PowerPoint 演示文稿</vt:lpstr>
      <vt:lpstr>PowerPoint 演示文稿</vt:lpstr>
      <vt:lpstr>4.定理应用Applications</vt:lpstr>
      <vt:lpstr>PowerPoint 演示文稿</vt:lpstr>
      <vt:lpstr>PowerPoint 演示文稿</vt:lpstr>
      <vt:lpstr>4.2 替代定理  Substitution Theorem</vt:lpstr>
      <vt:lpstr>4.2 替代定理  Substitution Theorem</vt:lpstr>
      <vt:lpstr>2.定理应用 Applications</vt:lpstr>
      <vt:lpstr>PowerPoint 演示文稿</vt:lpstr>
      <vt:lpstr>PowerPoint 演示文稿</vt:lpstr>
      <vt:lpstr>4.3 戴维南－诺顿定理Thevenin-Norton Theorem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4.4 最大功率传输定理Maximum Power Theorem</vt:lpstr>
      <vt:lpstr>PowerPoint 演示文稿</vt:lpstr>
      <vt:lpstr>PowerPoint 演示文稿</vt:lpstr>
      <vt:lpstr>4.5 Tellegen’s Theorem and Reciprocity Theorem 特勒根定理与互易定理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互易定理　Reciprocity theorem</vt:lpstr>
      <vt:lpstr>PowerPoint 演示文稿</vt:lpstr>
      <vt:lpstr>PowerPoint 演示文稿</vt:lpstr>
      <vt:lpstr>PowerPoint 演示文稿</vt:lpstr>
      <vt:lpstr>作业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网络定理</dc:title>
  <dc:creator>wry</dc:creator>
  <cp:lastModifiedBy>Yang Yong</cp:lastModifiedBy>
  <cp:revision>653</cp:revision>
  <cp:lastPrinted>2004-03-17T08:18:10Z</cp:lastPrinted>
  <dcterms:created xsi:type="dcterms:W3CDTF">2001-01-13T02:14:45Z</dcterms:created>
  <dcterms:modified xsi:type="dcterms:W3CDTF">2019-03-20T10:44:16Z</dcterms:modified>
</cp:coreProperties>
</file>