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09" r:id="rId2"/>
    <p:sldId id="414" r:id="rId3"/>
    <p:sldId id="479" r:id="rId4"/>
    <p:sldId id="492" r:id="rId5"/>
    <p:sldId id="462" r:id="rId6"/>
    <p:sldId id="412" r:id="rId7"/>
    <p:sldId id="488" r:id="rId8"/>
    <p:sldId id="455" r:id="rId9"/>
    <p:sldId id="489" r:id="rId10"/>
    <p:sldId id="466" r:id="rId11"/>
    <p:sldId id="472" r:id="rId12"/>
    <p:sldId id="474" r:id="rId13"/>
    <p:sldId id="446" r:id="rId14"/>
    <p:sldId id="444" r:id="rId15"/>
    <p:sldId id="445" r:id="rId16"/>
    <p:sldId id="476" r:id="rId17"/>
    <p:sldId id="467" r:id="rId18"/>
    <p:sldId id="468" r:id="rId19"/>
    <p:sldId id="477" r:id="rId20"/>
    <p:sldId id="470" r:id="rId21"/>
    <p:sldId id="478" r:id="rId22"/>
    <p:sldId id="471" r:id="rId23"/>
    <p:sldId id="487" r:id="rId24"/>
    <p:sldId id="447" r:id="rId25"/>
    <p:sldId id="448" r:id="rId26"/>
    <p:sldId id="481" r:id="rId27"/>
    <p:sldId id="485" r:id="rId28"/>
    <p:sldId id="484" r:id="rId29"/>
    <p:sldId id="493" r:id="rId30"/>
    <p:sldId id="461" r:id="rId31"/>
    <p:sldId id="494" r:id="rId32"/>
    <p:sldId id="495" r:id="rId33"/>
    <p:sldId id="490" r:id="rId34"/>
    <p:sldId id="491" r:id="rId35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0000CC"/>
    <a:srgbClr val="00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2" autoAdjust="0"/>
    <p:restoredTop sz="96338" autoAdjust="0"/>
  </p:normalViewPr>
  <p:slideViewPr>
    <p:cSldViewPr snapToGrid="0">
      <p:cViewPr varScale="1">
        <p:scale>
          <a:sx n="158" d="100"/>
          <a:sy n="158" d="100"/>
        </p:scale>
        <p:origin x="192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2"/>
        <a:sy n="1" d="2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6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榕" userId="d3fa55581ca9595a" providerId="LiveId" clId="{27EAD7E2-D430-40CB-91F0-B098E7390AAC}"/>
    <pc:docChg chg="modSld">
      <pc:chgData name="李 榕" userId="d3fa55581ca9595a" providerId="LiveId" clId="{27EAD7E2-D430-40CB-91F0-B098E7390AAC}" dt="2022-06-06T11:00:28.827" v="0" actId="1076"/>
      <pc:docMkLst>
        <pc:docMk/>
      </pc:docMkLst>
      <pc:sldChg chg="modSp mod">
        <pc:chgData name="李 榕" userId="d3fa55581ca9595a" providerId="LiveId" clId="{27EAD7E2-D430-40CB-91F0-B098E7390AAC}" dt="2022-06-06T11:00:28.827" v="0" actId="1076"/>
        <pc:sldMkLst>
          <pc:docMk/>
          <pc:sldMk cId="0" sldId="466"/>
        </pc:sldMkLst>
        <pc:spChg chg="mod">
          <ac:chgData name="李 榕" userId="d3fa55581ca9595a" providerId="LiveId" clId="{27EAD7E2-D430-40CB-91F0-B098E7390AAC}" dt="2022-06-06T11:00:28.827" v="0" actId="1076"/>
          <ac:spMkLst>
            <pc:docMk/>
            <pc:sldMk cId="0" sldId="466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7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7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AE8F37-9572-4B0E-9DCF-A09A4889A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8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EBC00F-62D7-43D0-963D-043C7DEFAD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846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7309502-5B8F-409D-9684-C37A09B3980E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60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26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829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9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556BD2A-5585-4ADC-9609-D03C73774D39}" type="datetime1">
              <a:rPr lang="zh-CN" altLang="en-US"/>
              <a:pPr>
                <a:defRPr/>
              </a:pPr>
              <a:t>2024/6/14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3EAAA10-7E9B-4C17-B944-6B05FE1845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686097"/>
      </p:ext>
    </p:extLst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CEA20-862A-48F6-9899-B33576AD8A5C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DBE91-63A0-42AE-AA96-78FFCA7548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101517"/>
      </p:ext>
    </p:extLst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-228600"/>
            <a:ext cx="2124075" cy="6361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28600"/>
            <a:ext cx="6221413" cy="6361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AD43E-4EA9-40AE-9176-F3B48E7EAFB6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4FEF-AF87-4EFB-8CC2-D80A26AFD9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240267"/>
      </p:ext>
    </p:extLst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9303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171950" cy="4989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143000"/>
            <a:ext cx="4173538" cy="4989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7D31C-A646-4CA2-B7A7-028B756B5A62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EA4B9-E15D-4894-A0B5-20B2E86517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295517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F3889-3B8E-4C52-B16B-9097DC873677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ACD1E-A3CC-41A3-ACAD-0EEB7A9B22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7010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62672-8EEA-4B3C-AC2E-C8F7CBAED47B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F402A-7180-48A1-9F39-C002E84A93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66281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719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143000"/>
            <a:ext cx="41735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0D57-A0BC-4A1D-8238-CE6708AE40F1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B2226-D54E-45F3-819B-F6F270FB40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171903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D8820-EAA1-4D69-BE69-D4B18DC9CF9D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0A11E-9BAE-4A2F-87AE-0E267952C0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109760"/>
      </p:ext>
    </p:extLst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6044A-77FF-4949-B7FA-73ED6BB88C34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8A430-0B10-44D8-9678-A203526D8D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2018869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2E687-5C36-41B0-AE63-50FC76B278F9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1EB00-5B34-420C-B381-B3B842A856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065713"/>
      </p:ext>
    </p:extLst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D31C0-8288-4340-9D71-5684E55678C3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A4DD0-C2A4-4E7D-BC95-9921872F97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255845"/>
      </p:ext>
    </p:extLst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54AC-36F6-4940-9136-11ABB5B6D351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8A801-5E31-458C-9581-126F9E8254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862030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31800" y="2317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14388" y="231775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55625" y="6540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25513" y="6540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41288" y="581025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76288" y="1238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57200" y="914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-228600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497888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第五级傅里叶</a:t>
            </a:r>
          </a:p>
        </p:txBody>
      </p:sp>
      <p:sp>
        <p:nvSpPr>
          <p:cNvPr id="819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00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fld id="{30E2AB42-47E5-4998-B711-775C9AD21BE4}" type="datetime1">
              <a:rPr lang="zh-CN" altLang="en-US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lang="zh-CN" altLang="en-US"/>
              <a:t>信号与系统总复习</a:t>
            </a:r>
          </a:p>
        </p:txBody>
      </p:sp>
      <p:sp>
        <p:nvSpPr>
          <p:cNvPr id="819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27538" y="6400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r>
              <a:rPr lang="zh-CN" altLang="en-US"/>
              <a:t>信号与系统</a:t>
            </a:r>
            <a:r>
              <a:rPr lang="en-US" altLang="zh-CN"/>
              <a:t>,</a:t>
            </a:r>
            <a:r>
              <a:rPr lang="en-US" altLang="zh-CN" sz="1200">
                <a:latin typeface="Helvetica" pitchFamily="34" charset="0"/>
              </a:rPr>
              <a:t>©</a:t>
            </a:r>
            <a:r>
              <a:rPr lang="en-US" altLang="zh-CN"/>
              <a:t>2005</a:t>
            </a:r>
            <a:r>
              <a:rPr lang="zh-CN" altLang="en-US"/>
              <a:t>春 郭红星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0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4099887B-DC0E-40E7-A8B1-3803DFA18D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ransition>
    <p:pull dir="ru"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50.wmf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0" Type="http://schemas.openxmlformats.org/officeDocument/2006/relationships/image" Target="../media/image63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2016125"/>
            <a:ext cx="7056437" cy="893763"/>
          </a:xfrm>
        </p:spPr>
        <p:txBody>
          <a:bodyPr/>
          <a:lstStyle/>
          <a:p>
            <a:pPr algn="ctr" eaLnBrk="1" hangingPunct="1"/>
            <a:br>
              <a:rPr lang="zh-CN" altLang="en-US" sz="4300" dirty="0"/>
            </a:br>
            <a:r>
              <a:rPr lang="zh-CN" altLang="en-US" sz="4300" b="1" dirty="0">
                <a:ea typeface="楷体_GB2312" pitchFamily="49" charset="-122"/>
              </a:rPr>
              <a:t>信号与线性系统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80556" y="3531704"/>
            <a:ext cx="2781300" cy="647700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总复习</a:t>
            </a:r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BD47F3-2A8E-4C0B-B080-5AF5F4A5195A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F75D0D-5D98-4D1D-85E4-44542109F617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312863" y="268001"/>
            <a:ext cx="4824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冲激函数的性质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5562600" y="5334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0E1AE5-2080-7C1A-975B-A7120BCC8766}"/>
                  </a:ext>
                </a:extLst>
              </p:cNvPr>
              <p:cNvSpPr txBox="1"/>
              <p:nvPr/>
            </p:nvSpPr>
            <p:spPr>
              <a:xfrm>
                <a:off x="1573400" y="1236934"/>
                <a:ext cx="1806200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E0E1AE5-2080-7C1A-975B-A7120BCC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00" y="1236934"/>
                <a:ext cx="1806200" cy="716735"/>
              </a:xfrm>
              <a:prstGeom prst="rect">
                <a:avLst/>
              </a:prstGeom>
              <a:blipFill>
                <a:blip r:embed="rId2"/>
                <a:stretch>
                  <a:fillRect l="-2797" r="-4895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114EF4-AE9F-BE18-C60C-C4AD3593F5FD}"/>
                  </a:ext>
                </a:extLst>
              </p:cNvPr>
              <p:cNvSpPr txBox="1"/>
              <p:nvPr/>
            </p:nvSpPr>
            <p:spPr>
              <a:xfrm>
                <a:off x="3956050" y="1042201"/>
                <a:ext cx="2393797" cy="1106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114EF4-AE9F-BE18-C60C-C4AD3593F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0" y="1042201"/>
                <a:ext cx="2393797" cy="1106200"/>
              </a:xfrm>
              <a:prstGeom prst="rect">
                <a:avLst/>
              </a:prstGeom>
              <a:blipFill>
                <a:blip r:embed="rId3"/>
                <a:stretch>
                  <a:fillRect l="-47368" t="-127586" r="-3158" b="-19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D27979-A9ED-C6C7-19C5-E2756AACA31E}"/>
                  </a:ext>
                </a:extLst>
              </p:cNvPr>
              <p:cNvSpPr txBox="1"/>
              <p:nvPr/>
            </p:nvSpPr>
            <p:spPr>
              <a:xfrm>
                <a:off x="1573400" y="2333359"/>
                <a:ext cx="4156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8D27979-A9ED-C6C7-19C5-E2756AACA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00" y="2333359"/>
                <a:ext cx="4156266" cy="369332"/>
              </a:xfrm>
              <a:prstGeom prst="rect">
                <a:avLst/>
              </a:prstGeom>
              <a:blipFill>
                <a:blip r:embed="rId4"/>
                <a:stretch>
                  <a:fillRect l="-1216" r="-1520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6BA791-283A-35CF-2EA5-3DA180437D24}"/>
                  </a:ext>
                </a:extLst>
              </p:cNvPr>
              <p:cNvSpPr txBox="1"/>
              <p:nvPr/>
            </p:nvSpPr>
            <p:spPr>
              <a:xfrm>
                <a:off x="1573400" y="2887649"/>
                <a:ext cx="3704989" cy="107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6BA791-283A-35CF-2EA5-3DA18043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00" y="2887649"/>
                <a:ext cx="3704989" cy="1079398"/>
              </a:xfrm>
              <a:prstGeom prst="rect">
                <a:avLst/>
              </a:prstGeom>
              <a:blipFill>
                <a:blip r:embed="rId5"/>
                <a:stretch>
                  <a:fillRect l="-30375" t="-130233" r="-2048" b="-194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F9BC4A-3192-10DF-51AE-C52B06AF93AC}"/>
                  </a:ext>
                </a:extLst>
              </p:cNvPr>
              <p:cNvSpPr txBox="1"/>
              <p:nvPr/>
            </p:nvSpPr>
            <p:spPr>
              <a:xfrm>
                <a:off x="1575387" y="4152005"/>
                <a:ext cx="1850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1F9BC4A-3192-10DF-51AE-C52B06AF9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387" y="4152005"/>
                <a:ext cx="1850507" cy="369332"/>
              </a:xfrm>
              <a:prstGeom prst="rect">
                <a:avLst/>
              </a:prstGeom>
              <a:blipFill>
                <a:blip r:embed="rId6"/>
                <a:stretch>
                  <a:fillRect l="-2721" r="-4762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A2A5DA-0B1D-01C9-FD1D-96CA055F3647}"/>
                  </a:ext>
                </a:extLst>
              </p:cNvPr>
              <p:cNvSpPr txBox="1"/>
              <p:nvPr/>
            </p:nvSpPr>
            <p:spPr>
              <a:xfrm>
                <a:off x="1590913" y="4706295"/>
                <a:ext cx="2217915" cy="743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EA2A5DA-0B1D-01C9-FD1D-96CA055F3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13" y="4706295"/>
                <a:ext cx="2217915" cy="743409"/>
              </a:xfrm>
              <a:prstGeom prst="rect">
                <a:avLst/>
              </a:prstGeom>
              <a:blipFill>
                <a:blip r:embed="rId7"/>
                <a:stretch>
                  <a:fillRect l="-2857" r="-400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334F24-258C-0A6E-CE6B-33A69E930769}"/>
                  </a:ext>
                </a:extLst>
              </p:cNvPr>
              <p:cNvSpPr txBox="1"/>
              <p:nvPr/>
            </p:nvSpPr>
            <p:spPr>
              <a:xfrm>
                <a:off x="1573400" y="5634662"/>
                <a:ext cx="3724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334F24-258C-0A6E-CE6B-33A69E930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400" y="5634662"/>
                <a:ext cx="3724738" cy="369332"/>
              </a:xfrm>
              <a:prstGeom prst="rect">
                <a:avLst/>
              </a:prstGeom>
              <a:blipFill>
                <a:blip r:embed="rId8"/>
                <a:stretch>
                  <a:fillRect l="-2034" r="-2034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B75EA7-4365-43E1-BE90-E0E5314D2BEE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542706-ED02-4143-BFB4-88A865BADC86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Text Box 2051"/>
              <p:cNvSpPr txBox="1">
                <a:spLocks noChangeArrowheads="1"/>
              </p:cNvSpPr>
              <p:nvPr/>
            </p:nvSpPr>
            <p:spPr bwMode="auto">
              <a:xfrm>
                <a:off x="1143000" y="1371600"/>
                <a:ext cx="67818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两个连续时间信号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𝑡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的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卷积积分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定义如下：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604" name="Text Box 2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371600"/>
                <a:ext cx="6781800" cy="830997"/>
              </a:xfrm>
              <a:prstGeom prst="rect">
                <a:avLst/>
              </a:prstGeom>
              <a:blipFill>
                <a:blip r:embed="rId2"/>
                <a:stretch>
                  <a:fillRect l="-1498" t="-6061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Text Box 2053"/>
              <p:cNvSpPr txBox="1">
                <a:spLocks noChangeArrowheads="1"/>
              </p:cNvSpPr>
              <p:nvPr/>
            </p:nvSpPr>
            <p:spPr bwMode="auto">
              <a:xfrm>
                <a:off x="1143000" y="3487738"/>
                <a:ext cx="602267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两个序列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的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卷积和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定义如下：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25606" name="Text Box 2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87738"/>
                <a:ext cx="6022674" cy="461665"/>
              </a:xfrm>
              <a:prstGeom prst="rect">
                <a:avLst/>
              </a:prstGeom>
              <a:blipFill>
                <a:blip r:embed="rId3"/>
                <a:stretch>
                  <a:fillRect l="-1688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8" name="Rectangle 2055"/>
          <p:cNvSpPr>
            <a:spLocks noChangeArrowheads="1"/>
          </p:cNvSpPr>
          <p:nvPr/>
        </p:nvSpPr>
        <p:spPr bwMode="auto">
          <a:xfrm>
            <a:off x="1320800" y="349250"/>
            <a:ext cx="2863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卷积积分</a:t>
            </a: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卷积和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DCDDA41-2AD4-69EE-D083-A855470B5B47}"/>
                  </a:ext>
                </a:extLst>
              </p:cNvPr>
              <p:cNvSpPr txBox="1"/>
              <p:nvPr/>
            </p:nvSpPr>
            <p:spPr>
              <a:xfrm>
                <a:off x="1364775" y="2164667"/>
                <a:ext cx="5639749" cy="107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DCDDA41-2AD4-69EE-D083-A855470B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75" y="2164667"/>
                <a:ext cx="5639749" cy="1079398"/>
              </a:xfrm>
              <a:prstGeom prst="rect">
                <a:avLst/>
              </a:prstGeom>
              <a:blipFill>
                <a:blip r:embed="rId4"/>
                <a:stretch>
                  <a:fillRect l="-1124" t="-130233" r="-449" b="-194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A9C9A7-3845-2AC9-897D-A479FB43D0A8}"/>
                  </a:ext>
                </a:extLst>
              </p:cNvPr>
              <p:cNvSpPr txBox="1"/>
              <p:nvPr/>
            </p:nvSpPr>
            <p:spPr>
              <a:xfrm>
                <a:off x="1320800" y="4058219"/>
                <a:ext cx="5651484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FA9C9A7-3845-2AC9-897D-A479FB43D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58219"/>
                <a:ext cx="5651484" cy="1007007"/>
              </a:xfrm>
              <a:prstGeom prst="rect">
                <a:avLst/>
              </a:prstGeom>
              <a:blipFill>
                <a:blip r:embed="rId5"/>
                <a:stretch>
                  <a:fillRect l="-1345" t="-121250" r="-1121" b="-18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8F3B5D-8A49-4520-92A6-37E898B2591D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14268D-1852-4080-9F54-39F5CC801984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/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1258888" y="338138"/>
            <a:ext cx="3398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练习：计算下列卷积</a:t>
            </a:r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4732338" y="920750"/>
            <a:ext cx="0" cy="3735388"/>
          </a:xfrm>
          <a:prstGeom prst="line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B95FD5-F943-3544-0305-9BE31B8E0204}"/>
                  </a:ext>
                </a:extLst>
              </p:cNvPr>
              <p:cNvSpPr txBox="1"/>
              <p:nvPr/>
            </p:nvSpPr>
            <p:spPr>
              <a:xfrm>
                <a:off x="500334" y="1197423"/>
                <a:ext cx="3974421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两个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矩形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脉冲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函数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卷积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4B95FD5-F943-3544-0305-9BE31B8E0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4" y="1197423"/>
                <a:ext cx="3974421" cy="2585323"/>
              </a:xfrm>
              <a:prstGeom prst="rect">
                <a:avLst/>
              </a:prstGeom>
              <a:blipFill>
                <a:blip r:embed="rId2"/>
                <a:stretch>
                  <a:fillRect l="-2229" t="-488" r="-1911" b="-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6DAF5D-6D8C-A677-D5CC-AF3EBA0B503A}"/>
                  </a:ext>
                </a:extLst>
              </p:cNvPr>
              <p:cNvSpPr txBox="1"/>
              <p:nvPr/>
            </p:nvSpPr>
            <p:spPr>
              <a:xfrm>
                <a:off x="1104038" y="4245715"/>
                <a:ext cx="2905988" cy="1801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梯形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脉冲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6DAF5D-6D8C-A677-D5CC-AF3EBA0B5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38" y="4245715"/>
                <a:ext cx="2905988" cy="1801840"/>
              </a:xfrm>
              <a:prstGeom prst="rect">
                <a:avLst/>
              </a:prstGeom>
              <a:blipFill>
                <a:blip r:embed="rId3"/>
                <a:stretch>
                  <a:fillRect t="-699" r="-3043" b="-6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9E67D4D-357C-D5CA-716D-E9C2CB4232A8}"/>
              </a:ext>
            </a:extLst>
          </p:cNvPr>
          <p:cNvSpPr txBox="1"/>
          <p:nvPr/>
        </p:nvSpPr>
        <p:spPr>
          <a:xfrm>
            <a:off x="500334" y="423835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解：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239A31-F97B-6F83-1CE8-0037823A7EF0}"/>
                  </a:ext>
                </a:extLst>
              </p:cNvPr>
              <p:cNvSpPr txBox="1"/>
              <p:nvPr/>
            </p:nvSpPr>
            <p:spPr>
              <a:xfrm>
                <a:off x="4934290" y="1056091"/>
                <a:ext cx="3113994" cy="3750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F239A31-F97B-6F83-1CE8-0037823A7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90" y="1056091"/>
                <a:ext cx="3113994" cy="3750066"/>
              </a:xfrm>
              <a:prstGeom prst="rect">
                <a:avLst/>
              </a:prstGeom>
              <a:blipFill>
                <a:blip r:embed="rId4"/>
                <a:stretch>
                  <a:fillRect l="-2846" t="-338" b="-3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ED87210-8E4E-F24F-770A-ADB354FC94C9}"/>
                  </a:ext>
                </a:extLst>
              </p:cNvPr>
              <p:cNvSpPr txBox="1"/>
              <p:nvPr/>
            </p:nvSpPr>
            <p:spPr>
              <a:xfrm>
                <a:off x="5549930" y="5013508"/>
                <a:ext cx="2793970" cy="1615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ED87210-8E4E-F24F-770A-ADB354FC9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930" y="5013508"/>
                <a:ext cx="2793970" cy="1615892"/>
              </a:xfrm>
              <a:prstGeom prst="rect">
                <a:avLst/>
              </a:prstGeom>
              <a:blipFill>
                <a:blip r:embed="rId5"/>
                <a:stretch>
                  <a:fillRect b="-8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1C45585-4D2F-FDA7-F62B-96711416C073}"/>
              </a:ext>
            </a:extLst>
          </p:cNvPr>
          <p:cNvSpPr txBox="1"/>
          <p:nvPr/>
        </p:nvSpPr>
        <p:spPr>
          <a:xfrm>
            <a:off x="4949594" y="50135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解：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A4B47E-25CF-4F3A-85F0-06E74EE9C3B9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2D6446-BD8F-4072-98B1-9F4C811C08DC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/>
          </a:p>
        </p:txBody>
      </p:sp>
      <p:sp>
        <p:nvSpPr>
          <p:cNvPr id="27652" name="Text Box 1026"/>
          <p:cNvSpPr txBox="1">
            <a:spLocks noChangeArrowheads="1"/>
          </p:cNvSpPr>
          <p:nvPr/>
        </p:nvSpPr>
        <p:spPr bwMode="auto">
          <a:xfrm>
            <a:off x="885055" y="3665538"/>
            <a:ext cx="361349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傅里叶变换公式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非周期信号频谱的特点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性质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常用信号的傅里叶变换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画信号的频谱</a:t>
            </a:r>
          </a:p>
        </p:txBody>
      </p:sp>
      <p:sp>
        <p:nvSpPr>
          <p:cNvPr id="27653" name="Rectangle 1028"/>
          <p:cNvSpPr>
            <a:spLocks noChangeArrowheads="1"/>
          </p:cNvSpPr>
          <p:nvPr/>
        </p:nvSpPr>
        <p:spPr bwMode="auto">
          <a:xfrm>
            <a:off x="1223963" y="339725"/>
            <a:ext cx="66784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傅里叶级数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傅里叶变换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/序列</a:t>
            </a: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傅里叶变换</a:t>
            </a:r>
          </a:p>
        </p:txBody>
      </p:sp>
      <p:sp>
        <p:nvSpPr>
          <p:cNvPr id="27654" name="Text Box 1029"/>
          <p:cNvSpPr txBox="1">
            <a:spLocks noChangeArrowheads="1"/>
          </p:cNvSpPr>
          <p:nvPr/>
        </p:nvSpPr>
        <p:spPr bwMode="auto">
          <a:xfrm>
            <a:off x="877117" y="1327150"/>
            <a:ext cx="361349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傅里叶级数公式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基波、谐波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周期信号频谱的特点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常用信号的傅里叶级数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画信号的频谱</a:t>
            </a:r>
          </a:p>
        </p:txBody>
      </p:sp>
      <p:sp>
        <p:nvSpPr>
          <p:cNvPr id="7" name="Text Box 1026">
            <a:extLst>
              <a:ext uri="{FF2B5EF4-FFF2-40B4-BE49-F238E27FC236}">
                <a16:creationId xmlns:a16="http://schemas.microsoft.com/office/drawing/2014/main" id="{A8EB377A-9B80-4AD9-B946-02625A88B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427" y="3667106"/>
            <a:ext cx="361349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序列傅里叶变换公式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离散信号频谱的特点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性质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常用序列的傅里叶变换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49" charset="-122"/>
              </a:rPr>
              <a:t> 画信号的频谱</a:t>
            </a:r>
          </a:p>
        </p:txBody>
      </p:sp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506246-38B0-479D-AFA2-3805FAE4B898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D44018-A98A-46E3-8021-3DAEBD4AFEA7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/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2828925" y="369888"/>
            <a:ext cx="271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常用傅里叶变换对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8677" name="Picture 3" descr="C:\WINDOWS\Desktop\未标题-1 拷贝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677275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3C072-87AC-4729-B3B9-C7EB21ED5DDB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BDF5B4-59D2-4AC9-9336-8D50BCFB1B3C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3962400" y="457200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续表 </a:t>
            </a:r>
          </a:p>
        </p:txBody>
      </p:sp>
      <p:pic>
        <p:nvPicPr>
          <p:cNvPr id="29701" name="Picture 3" descr="C:\WINDOWS\Desktop\未标题-1 拷贝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B240FB-4CEB-413D-A32E-918C2EB4B252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F7306E-86B8-4BCC-B49C-2F859499C1FC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/>
          </a:p>
        </p:txBody>
      </p:sp>
      <p:pic>
        <p:nvPicPr>
          <p:cNvPr id="30724" name="Picture 2" descr="C:\WINDOWS\Desktop\未标题-1 拷贝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7086600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D07EAE-C2D1-4581-A7D4-58E0F1267D5C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73093C-ED6B-41C5-BA4F-A137F7A56C05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609600" y="1762125"/>
            <a:ext cx="7848600" cy="48006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1749" name="Line 3"/>
          <p:cNvSpPr>
            <a:spLocks noChangeShapeType="1"/>
          </p:cNvSpPr>
          <p:nvPr/>
        </p:nvSpPr>
        <p:spPr bwMode="auto">
          <a:xfrm>
            <a:off x="4495800" y="1762125"/>
            <a:ext cx="0" cy="480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Line 4"/>
          <p:cNvSpPr>
            <a:spLocks noChangeShapeType="1"/>
          </p:cNvSpPr>
          <p:nvPr/>
        </p:nvSpPr>
        <p:spPr bwMode="auto">
          <a:xfrm>
            <a:off x="609600" y="4657725"/>
            <a:ext cx="784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>
            <a:off x="609600" y="2752725"/>
            <a:ext cx="784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609600" y="3743325"/>
            <a:ext cx="784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609600" y="5572125"/>
            <a:ext cx="784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Text Box 16"/>
          <p:cNvSpPr txBox="1">
            <a:spLocks noChangeArrowheads="1"/>
          </p:cNvSpPr>
          <p:nvPr/>
        </p:nvSpPr>
        <p:spPr bwMode="auto">
          <a:xfrm>
            <a:off x="1374775" y="32385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拉普拉斯变换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31765" name="Rectangle 19"/>
          <p:cNvSpPr>
            <a:spLocks noChangeArrowheads="1"/>
          </p:cNvSpPr>
          <p:nvPr/>
        </p:nvSpPr>
        <p:spPr bwMode="auto">
          <a:xfrm>
            <a:off x="3871913" y="9525"/>
            <a:ext cx="457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定义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性质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常用信号的拉普拉斯变换</a:t>
            </a:r>
          </a:p>
        </p:txBody>
      </p:sp>
      <p:sp>
        <p:nvSpPr>
          <p:cNvPr id="31766" name="AutoShape 20"/>
          <p:cNvSpPr>
            <a:spLocks/>
          </p:cNvSpPr>
          <p:nvPr/>
        </p:nvSpPr>
        <p:spPr bwMode="auto">
          <a:xfrm>
            <a:off x="3794125" y="204788"/>
            <a:ext cx="88900" cy="1244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A31D12F-2AB2-BED5-82D3-599BE74404E5}"/>
                  </a:ext>
                </a:extLst>
              </p:cNvPr>
              <p:cNvSpPr txBox="1"/>
              <p:nvPr/>
            </p:nvSpPr>
            <p:spPr>
              <a:xfrm>
                <a:off x="2193434" y="2030207"/>
                <a:ext cx="6661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A31D12F-2AB2-BED5-82D3-599BE7440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34" y="2030207"/>
                <a:ext cx="666144" cy="369332"/>
              </a:xfrm>
              <a:prstGeom prst="rect">
                <a:avLst/>
              </a:prstGeom>
              <a:blipFill>
                <a:blip r:embed="rId2"/>
                <a:stretch>
                  <a:fillRect l="-3704" r="-12963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B0B31E-07CE-84C7-782F-F9939E36B96E}"/>
                  </a:ext>
                </a:extLst>
              </p:cNvPr>
              <p:cNvSpPr txBox="1"/>
              <p:nvPr/>
            </p:nvSpPr>
            <p:spPr>
              <a:xfrm>
                <a:off x="6077853" y="1867855"/>
                <a:ext cx="26609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B0B31E-07CE-84C7-782F-F9939E36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853" y="1867855"/>
                <a:ext cx="266098" cy="694036"/>
              </a:xfrm>
              <a:prstGeom prst="rect">
                <a:avLst/>
              </a:prstGeom>
              <a:blipFill>
                <a:blip r:embed="rId3"/>
                <a:stretch>
                  <a:fillRect l="-18182" r="-22727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CD462A7-D49A-FF1A-E732-BA6541C08BD9}"/>
                  </a:ext>
                </a:extLst>
              </p:cNvPr>
              <p:cNvSpPr txBox="1"/>
              <p:nvPr/>
            </p:nvSpPr>
            <p:spPr>
              <a:xfrm>
                <a:off x="1893672" y="3077409"/>
                <a:ext cx="12656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CD462A7-D49A-FF1A-E732-BA6541C0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72" y="3077409"/>
                <a:ext cx="1265667" cy="369332"/>
              </a:xfrm>
              <a:prstGeom prst="rect">
                <a:avLst/>
              </a:prstGeom>
              <a:blipFill>
                <a:blip r:embed="rId4"/>
                <a:stretch>
                  <a:fillRect l="-2000" r="-7000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C3BBFB-B397-9F7D-7C33-5795B5124693}"/>
                  </a:ext>
                </a:extLst>
              </p:cNvPr>
              <p:cNvSpPr txBox="1"/>
              <p:nvPr/>
            </p:nvSpPr>
            <p:spPr>
              <a:xfrm>
                <a:off x="5788832" y="2912043"/>
                <a:ext cx="80483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5C3BBFB-B397-9F7D-7C33-5795B512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832" y="2912043"/>
                <a:ext cx="804836" cy="700063"/>
              </a:xfrm>
              <a:prstGeom prst="rect">
                <a:avLst/>
              </a:prstGeom>
              <a:blipFill>
                <a:blip r:embed="rId5"/>
                <a:stretch>
                  <a:fillRect l="-3125" t="-1786" r="-156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EE360BD-B60A-266A-6423-02D1CA4BF996}"/>
                  </a:ext>
                </a:extLst>
              </p:cNvPr>
              <p:cNvSpPr txBox="1"/>
              <p:nvPr/>
            </p:nvSpPr>
            <p:spPr>
              <a:xfrm>
                <a:off x="2132518" y="4011097"/>
                <a:ext cx="787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EE360BD-B60A-266A-6423-02D1CA4B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518" y="4011097"/>
                <a:ext cx="787973" cy="369332"/>
              </a:xfrm>
              <a:prstGeom prst="rect">
                <a:avLst/>
              </a:prstGeom>
              <a:blipFill>
                <a:blip r:embed="rId6"/>
                <a:stretch>
                  <a:fillRect l="-6452" r="-12903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5CFE76D-2D16-D19F-4DD6-DD95AE9FE465}"/>
                  </a:ext>
                </a:extLst>
              </p:cNvPr>
              <p:cNvSpPr txBox="1"/>
              <p:nvPr/>
            </p:nvSpPr>
            <p:spPr>
              <a:xfrm>
                <a:off x="6016067" y="3848745"/>
                <a:ext cx="396006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5CFE76D-2D16-D19F-4DD6-DD95AE9FE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67" y="3848745"/>
                <a:ext cx="396006" cy="694036"/>
              </a:xfrm>
              <a:prstGeom prst="rect">
                <a:avLst/>
              </a:prstGeom>
              <a:blipFill>
                <a:blip r:embed="rId7"/>
                <a:stretch>
                  <a:fillRect l="-6250" r="-3125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23E31-C272-96DA-1F13-311C279D8570}"/>
                  </a:ext>
                </a:extLst>
              </p:cNvPr>
              <p:cNvSpPr txBox="1"/>
              <p:nvPr/>
            </p:nvSpPr>
            <p:spPr>
              <a:xfrm>
                <a:off x="1893672" y="4944708"/>
                <a:ext cx="1394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E023E31-C272-96DA-1F13-311C279D8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672" y="4944708"/>
                <a:ext cx="1394997" cy="369332"/>
              </a:xfrm>
              <a:prstGeom prst="rect">
                <a:avLst/>
              </a:prstGeom>
              <a:blipFill>
                <a:blip r:embed="rId8"/>
                <a:stretch>
                  <a:fillRect l="-3636" r="-6364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1F9426-D9D3-4638-571D-B5AD7639C1D2}"/>
                  </a:ext>
                </a:extLst>
              </p:cNvPr>
              <p:cNvSpPr txBox="1"/>
              <p:nvPr/>
            </p:nvSpPr>
            <p:spPr>
              <a:xfrm>
                <a:off x="5606715" y="4760134"/>
                <a:ext cx="1202893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1F9426-D9D3-4638-571D-B5AD7639C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715" y="4760134"/>
                <a:ext cx="1202893" cy="74610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9E9D316-D61D-481C-8324-F61B2099EE39}"/>
                  </a:ext>
                </a:extLst>
              </p:cNvPr>
              <p:cNvSpPr txBox="1"/>
              <p:nvPr/>
            </p:nvSpPr>
            <p:spPr>
              <a:xfrm>
                <a:off x="2208834" y="5882759"/>
                <a:ext cx="659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9E9D316-D61D-481C-8324-F61B2099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834" y="5882759"/>
                <a:ext cx="659155" cy="369332"/>
              </a:xfrm>
              <a:prstGeom prst="rect">
                <a:avLst/>
              </a:prstGeom>
              <a:blipFill>
                <a:blip r:embed="rId10"/>
                <a:stretch>
                  <a:fillRect l="-9434" r="-15094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CD54B76-A47B-51A6-A03A-2BD5FD4CCF9E}"/>
                  </a:ext>
                </a:extLst>
              </p:cNvPr>
              <p:cNvSpPr txBox="1"/>
              <p:nvPr/>
            </p:nvSpPr>
            <p:spPr>
              <a:xfrm>
                <a:off x="6191250" y="5882759"/>
                <a:ext cx="266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CD54B76-A47B-51A6-A03A-2BD5FD4C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50" y="5882759"/>
                <a:ext cx="266098" cy="369332"/>
              </a:xfrm>
              <a:prstGeom prst="rect">
                <a:avLst/>
              </a:prstGeom>
              <a:blipFill>
                <a:blip r:embed="rId11"/>
                <a:stretch>
                  <a:fillRect l="-22727" r="-1818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3E22D0-EB6D-4BF5-A994-D079EF83AF02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9E17D6-1EBE-4B38-96FB-0BA4EB7E3769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/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1631950" y="304800"/>
            <a:ext cx="1077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变换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32783" name="Rectangle 13"/>
          <p:cNvSpPr>
            <a:spLocks noChangeArrowheads="1"/>
          </p:cNvSpPr>
          <p:nvPr/>
        </p:nvSpPr>
        <p:spPr bwMode="auto">
          <a:xfrm>
            <a:off x="3135313" y="50800"/>
            <a:ext cx="457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定义、收敛区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性质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常用信号的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400" b="1" dirty="0">
                <a:ea typeface="楷体_GB2312" pitchFamily="49" charset="-122"/>
              </a:rPr>
              <a:t>变换</a:t>
            </a:r>
          </a:p>
        </p:txBody>
      </p:sp>
      <p:sp>
        <p:nvSpPr>
          <p:cNvPr id="32784" name="AutoShape 14"/>
          <p:cNvSpPr>
            <a:spLocks/>
          </p:cNvSpPr>
          <p:nvPr/>
        </p:nvSpPr>
        <p:spPr bwMode="auto">
          <a:xfrm>
            <a:off x="3046413" y="242888"/>
            <a:ext cx="88900" cy="1284287"/>
          </a:xfrm>
          <a:prstGeom prst="leftBrace">
            <a:avLst>
              <a:gd name="adj1" fmla="val 12038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972E9CC-1366-52BB-71CD-7A7BBB948D12}"/>
                  </a:ext>
                </a:extLst>
              </p:cNvPr>
              <p:cNvSpPr txBox="1"/>
              <p:nvPr/>
            </p:nvSpPr>
            <p:spPr>
              <a:xfrm>
                <a:off x="1769873" y="1708434"/>
                <a:ext cx="4864986" cy="4511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2000" i="1" smtClean="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972E9CC-1366-52BB-71CD-7A7BBB948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73" y="1708434"/>
                <a:ext cx="4864986" cy="4511107"/>
              </a:xfrm>
              <a:prstGeom prst="rect">
                <a:avLst/>
              </a:prstGeom>
              <a:blipFill>
                <a:blip r:embed="rId2"/>
                <a:stretch>
                  <a:fillRect l="-1563" t="-281" b="-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DE01A2-70F0-4D6C-90A9-10F46A980013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C9DCF2-D593-4E7E-A448-964E15BDA1BF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/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762000" y="2270125"/>
          <a:ext cx="8305800" cy="458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4605714" imgH="7993469" progId="Photoshop.Image.6">
                  <p:embed/>
                </p:oleObj>
              </mc:Choice>
              <mc:Fallback>
                <p:oleObj name="Image" r:id="rId2" imgW="14605714" imgH="7993469" progId="Photoshop.Image.6">
                  <p:embed/>
                  <p:pic>
                    <p:nvPicPr>
                      <p:cNvPr id="348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70125"/>
                        <a:ext cx="8305800" cy="458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762000" y="31750"/>
          <a:ext cx="838200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14664490" imgH="4790204" progId="Photoshop.Image.6">
                  <p:embed/>
                </p:oleObj>
              </mc:Choice>
              <mc:Fallback>
                <p:oleObj name="Image" r:id="rId4" imgW="14664490" imgH="4790204" progId="Photoshop.Image.6">
                  <p:embed/>
                  <p:pic>
                    <p:nvPicPr>
                      <p:cNvPr id="348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750"/>
                        <a:ext cx="838200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76200" y="762000"/>
            <a:ext cx="685800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Z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变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换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基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本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性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质</a:t>
            </a:r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326A1F-0942-4A9E-8851-BD95B68B41D0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8412D6-1514-447D-98E4-5F2589B3C10F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/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1212920" y="1177395"/>
            <a:ext cx="63293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244850" indent="-32448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1.两大类    连续信号与系统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  离散信号与系统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      因果信号/因果系统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      线性时不变系统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2.分析手段  时域分析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    变换域分析 </a:t>
            </a:r>
            <a:endParaRPr lang="zh-CN" altLang="zh-CN" sz="2800" dirty="0"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81063" y="4862188"/>
            <a:ext cx="2969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连续：频域，复频域</a:t>
            </a:r>
            <a:endParaRPr lang="zh-CN" altLang="zh-CN" dirty="0">
              <a:ea typeface="华文行楷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7691" y="5332639"/>
            <a:ext cx="250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离散：频域，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域</a:t>
            </a:r>
            <a:endParaRPr lang="zh-CN" altLang="zh-CN" dirty="0">
              <a:ea typeface="华文行楷" panose="0201080004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25252" y="275316"/>
            <a:ext cx="2781300" cy="64770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3600" b="1" ker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总论</a:t>
            </a:r>
            <a:endParaRPr lang="zh-CN" altLang="en-US" sz="3600" b="1" kern="0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039ECF-6E7B-47B5-9D9C-035A1231211A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9B079B-90CA-4505-B905-A7E59C49CEC0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400"/>
          </a:p>
        </p:txBody>
      </p:sp>
      <p:sp>
        <p:nvSpPr>
          <p:cNvPr id="35846" name="Line 4"/>
          <p:cNvSpPr>
            <a:spLocks noChangeShapeType="1"/>
          </p:cNvSpPr>
          <p:nvPr/>
        </p:nvSpPr>
        <p:spPr bwMode="auto">
          <a:xfrm>
            <a:off x="5324475" y="1498600"/>
            <a:ext cx="9525" cy="50546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457200" y="14478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因果</a:t>
            </a: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457200" y="39766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稳定</a:t>
            </a:r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1600200" y="914400"/>
            <a:ext cx="0" cy="56388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4" name="Line 12"/>
          <p:cNvSpPr>
            <a:spLocks noChangeShapeType="1"/>
          </p:cNvSpPr>
          <p:nvPr/>
        </p:nvSpPr>
        <p:spPr bwMode="auto">
          <a:xfrm rot="5394415">
            <a:off x="4533106" y="-1410493"/>
            <a:ext cx="1587" cy="84582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 rot="5394415">
            <a:off x="5179219" y="389732"/>
            <a:ext cx="1587" cy="71628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6" name="Line 14"/>
          <p:cNvSpPr>
            <a:spLocks noChangeShapeType="1"/>
          </p:cNvSpPr>
          <p:nvPr/>
        </p:nvSpPr>
        <p:spPr bwMode="auto">
          <a:xfrm rot="5394415">
            <a:off x="5446713" y="1789112"/>
            <a:ext cx="1588" cy="6627813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2188369" y="5246573"/>
            <a:ext cx="320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系统函数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H(s)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的所有极点全部位于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平面的左半开平面</a:t>
            </a:r>
          </a:p>
        </p:txBody>
      </p:sp>
      <p:sp>
        <p:nvSpPr>
          <p:cNvPr id="35858" name="Line 17"/>
          <p:cNvSpPr>
            <a:spLocks noChangeShapeType="1"/>
          </p:cNvSpPr>
          <p:nvPr/>
        </p:nvSpPr>
        <p:spPr bwMode="auto">
          <a:xfrm>
            <a:off x="8763000" y="914400"/>
            <a:ext cx="0" cy="56388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9" name="Line 18"/>
          <p:cNvSpPr>
            <a:spLocks noChangeShapeType="1"/>
          </p:cNvSpPr>
          <p:nvPr/>
        </p:nvSpPr>
        <p:spPr bwMode="auto">
          <a:xfrm rot="5394415">
            <a:off x="4533106" y="-3313906"/>
            <a:ext cx="1588" cy="84582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 rot="5394415">
            <a:off x="4533106" y="2323307"/>
            <a:ext cx="1587" cy="84582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304800" y="914400"/>
            <a:ext cx="0" cy="56388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5473700" y="2071688"/>
            <a:ext cx="3114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激励最高序号不大于响应最高序号</a:t>
            </a:r>
          </a:p>
        </p:txBody>
      </p:sp>
      <p:sp>
        <p:nvSpPr>
          <p:cNvPr id="35863" name="Line 22"/>
          <p:cNvSpPr>
            <a:spLocks noChangeShapeType="1"/>
          </p:cNvSpPr>
          <p:nvPr/>
        </p:nvSpPr>
        <p:spPr bwMode="auto">
          <a:xfrm rot="5394415">
            <a:off x="7025481" y="346869"/>
            <a:ext cx="1588" cy="34290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4" name="Line 23"/>
          <p:cNvSpPr>
            <a:spLocks noChangeShapeType="1"/>
          </p:cNvSpPr>
          <p:nvPr/>
        </p:nvSpPr>
        <p:spPr bwMode="auto">
          <a:xfrm>
            <a:off x="2133600" y="3957638"/>
            <a:ext cx="0" cy="2595562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1621632" y="4450613"/>
            <a:ext cx="49053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果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楷体_GB2312" pitchFamily="49" charset="-122"/>
              </a:rPr>
              <a:t>统</a:t>
            </a:r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1279525" y="295275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系统的因果性与稳定性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5486400" y="5208205"/>
            <a:ext cx="320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系统函数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H(z)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的所有极点全部位于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平面的单位圆内</a:t>
            </a:r>
          </a:p>
        </p:txBody>
      </p:sp>
      <p:sp>
        <p:nvSpPr>
          <p:cNvPr id="35868" name="Line 27"/>
          <p:cNvSpPr>
            <a:spLocks noChangeShapeType="1"/>
          </p:cNvSpPr>
          <p:nvPr/>
        </p:nvSpPr>
        <p:spPr bwMode="auto">
          <a:xfrm rot="5394415">
            <a:off x="5174456" y="-2064543"/>
            <a:ext cx="1587" cy="7162800"/>
          </a:xfrm>
          <a:prstGeom prst="line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3806825" y="1027113"/>
            <a:ext cx="2697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ea typeface="楷体_GB2312" pitchFamily="49" charset="-122"/>
              </a:rPr>
              <a:t>响应不先于激励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71B1C9-735C-9FC1-9213-43CE36AB51E4}"/>
                  </a:ext>
                </a:extLst>
              </p:cNvPr>
              <p:cNvSpPr txBox="1"/>
              <p:nvPr/>
            </p:nvSpPr>
            <p:spPr>
              <a:xfrm>
                <a:off x="2286000" y="1936152"/>
                <a:ext cx="20426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171B1C9-735C-9FC1-9213-43CE36AB5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936152"/>
                <a:ext cx="2042675" cy="369332"/>
              </a:xfrm>
              <a:prstGeom prst="rect">
                <a:avLst/>
              </a:prstGeom>
              <a:blipFill>
                <a:blip r:embed="rId2"/>
                <a:stretch>
                  <a:fillRect l="-3106" r="-248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D4BE44-3FBB-32FF-5312-B99717A184FD}"/>
                  </a:ext>
                </a:extLst>
              </p:cNvPr>
              <p:cNvSpPr txBox="1"/>
              <p:nvPr/>
            </p:nvSpPr>
            <p:spPr>
              <a:xfrm>
                <a:off x="5905758" y="1568729"/>
                <a:ext cx="21471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7D4BE44-3FBB-32FF-5312-B99717A18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58" y="1568729"/>
                <a:ext cx="2147191" cy="369332"/>
              </a:xfrm>
              <a:prstGeom prst="rect">
                <a:avLst/>
              </a:prstGeom>
              <a:blipFill>
                <a:blip r:embed="rId3"/>
                <a:stretch>
                  <a:fillRect l="-2941" r="-176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E26FAF-B9AE-2124-46DE-57B732BAF5F9}"/>
                  </a:ext>
                </a:extLst>
              </p:cNvPr>
              <p:cNvSpPr txBox="1"/>
              <p:nvPr/>
            </p:nvSpPr>
            <p:spPr>
              <a:xfrm>
                <a:off x="2118870" y="2855900"/>
                <a:ext cx="2224840" cy="107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E26FAF-B9AE-2124-46DE-57B732BAF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70" y="2855900"/>
                <a:ext cx="2224840" cy="1079398"/>
              </a:xfrm>
              <a:prstGeom prst="rect">
                <a:avLst/>
              </a:prstGeom>
              <a:blipFill>
                <a:blip r:embed="rId4"/>
                <a:stretch>
                  <a:fillRect l="-51705" t="-128736" r="-568" b="-19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EDB458-0343-2378-0A89-CA5BD104AD19}"/>
                  </a:ext>
                </a:extLst>
              </p:cNvPr>
              <p:cNvSpPr txBox="1"/>
              <p:nvPr/>
            </p:nvSpPr>
            <p:spPr>
              <a:xfrm>
                <a:off x="5786934" y="2855494"/>
                <a:ext cx="2251386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EDB458-0343-2378-0A89-CA5BD104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934" y="2855494"/>
                <a:ext cx="2251386" cy="1007007"/>
              </a:xfrm>
              <a:prstGeom prst="rect">
                <a:avLst/>
              </a:prstGeom>
              <a:blipFill>
                <a:blip r:embed="rId5"/>
                <a:stretch>
                  <a:fillRect l="-43017" t="-119753" r="-559" b="-180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73BFDC-D0F2-DAB7-7689-4A2C6CCB5636}"/>
                  </a:ext>
                </a:extLst>
              </p:cNvPr>
              <p:cNvSpPr txBox="1"/>
              <p:nvPr/>
            </p:nvSpPr>
            <p:spPr>
              <a:xfrm>
                <a:off x="2417316" y="3995418"/>
                <a:ext cx="2143087" cy="10878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773BFDC-D0F2-DAB7-7689-4A2C6CCB5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316" y="3995418"/>
                <a:ext cx="2143087" cy="1087862"/>
              </a:xfrm>
              <a:prstGeom prst="rect">
                <a:avLst/>
              </a:prstGeom>
              <a:blipFill>
                <a:blip r:embed="rId6"/>
                <a:stretch>
                  <a:fillRect l="-57647" t="-128736" b="-190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CF1D69-08E4-602F-D172-EB713DC5AB4B}"/>
                  </a:ext>
                </a:extLst>
              </p:cNvPr>
              <p:cNvSpPr txBox="1"/>
              <p:nvPr/>
            </p:nvSpPr>
            <p:spPr>
              <a:xfrm>
                <a:off x="5786934" y="4033788"/>
                <a:ext cx="2044598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8CF1D69-08E4-602F-D172-EB713DC5A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934" y="4033788"/>
                <a:ext cx="2044598" cy="1007007"/>
              </a:xfrm>
              <a:prstGeom prst="rect">
                <a:avLst/>
              </a:prstGeom>
              <a:blipFill>
                <a:blip r:embed="rId7"/>
                <a:stretch>
                  <a:fillRect l="-52469" t="-121250" b="-18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6CCA7-1119-4471-AA14-943EBFB00369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5E768B-348B-4442-8A76-6B6B25447CFC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/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1222375" y="3048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系统的响应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281113" y="1165225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零输入响应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1327150" y="236855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零状态响应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1285875" y="1743075"/>
            <a:ext cx="61366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单位冲激响应/单位函数（样值）响应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1281113" y="3286125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系统响应的时域求解、变换域求解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1327150" y="4365625"/>
            <a:ext cx="322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自然响应/强迫响应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1346200" y="5013325"/>
            <a:ext cx="4333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暂（瞬）态响应/稳态响应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6875" name="AutoShape 10"/>
          <p:cNvSpPr>
            <a:spLocks/>
          </p:cNvSpPr>
          <p:nvPr/>
        </p:nvSpPr>
        <p:spPr bwMode="auto">
          <a:xfrm>
            <a:off x="1079500" y="1331913"/>
            <a:ext cx="185738" cy="1420812"/>
          </a:xfrm>
          <a:prstGeom prst="leftBrace">
            <a:avLst>
              <a:gd name="adj1" fmla="val 63746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6876" name="AutoShape 11"/>
          <p:cNvSpPr>
            <a:spLocks/>
          </p:cNvSpPr>
          <p:nvPr/>
        </p:nvSpPr>
        <p:spPr bwMode="auto">
          <a:xfrm>
            <a:off x="1166813" y="4570413"/>
            <a:ext cx="98425" cy="806450"/>
          </a:xfrm>
          <a:prstGeom prst="leftBrace">
            <a:avLst>
              <a:gd name="adj1" fmla="val 6828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FAEFB3-028A-4F38-84A1-61651D15C249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48CE59-4E97-4B02-82F7-FBFB65F62872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Rectangle 2"/>
              <p:cNvSpPr>
                <a:spLocks noChangeArrowheads="1"/>
              </p:cNvSpPr>
              <p:nvPr/>
            </p:nvSpPr>
            <p:spPr bwMode="auto">
              <a:xfrm>
                <a:off x="1123950" y="1371600"/>
                <a:ext cx="7219950" cy="6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楷体_GB2312" pitchFamily="49" charset="-122"/>
                    <a:ea typeface="楷体_GB2312" pitchFamily="49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楷体_GB2312" pitchFamily="49" charset="-122"/>
                    <a:ea typeface="楷体_GB2312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h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𝑡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)/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h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楷体_GB2312" pitchFamily="49" charset="-122"/>
                    <a:ea typeface="楷体_GB2312" pitchFamily="49" charset="-122"/>
                  </a:rPr>
                  <a:t>之间的关系。</a:t>
                </a:r>
                <a:endParaRPr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3789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950" y="1371600"/>
                <a:ext cx="7219950" cy="644525"/>
              </a:xfrm>
              <a:prstGeom prst="rect">
                <a:avLst/>
              </a:prstGeom>
              <a:blipFill>
                <a:blip r:embed="rId2"/>
                <a:stretch>
                  <a:fillRect l="-1754" t="-11765" b="-78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95" name="Rectangle 5"/>
              <p:cNvSpPr>
                <a:spLocks noChangeArrowheads="1"/>
              </p:cNvSpPr>
              <p:nvPr/>
            </p:nvSpPr>
            <p:spPr bwMode="auto">
              <a:xfrm>
                <a:off x="1123950" y="2057400"/>
                <a:ext cx="7543800" cy="949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楷体_GB2312" pitchFamily="49" charset="-122"/>
                    <a:ea typeface="楷体_GB2312" pitchFamily="49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楷体_GB2312" pitchFamily="49" charset="-122"/>
                    <a:ea typeface="楷体_GB2312" pitchFamily="49" charset="-122"/>
                  </a:rPr>
                  <a:t>可由微分/差分方程直接得到。</a:t>
                </a:r>
                <a:endParaRPr lang="zh-CN" altLang="en-US" sz="2800" b="1" dirty="0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3789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950" y="2057400"/>
                <a:ext cx="7543800" cy="949325"/>
              </a:xfrm>
              <a:prstGeom prst="rect">
                <a:avLst/>
              </a:prstGeom>
              <a:blipFill>
                <a:blip r:embed="rId3"/>
                <a:stretch>
                  <a:fillRect l="-1681" t="-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23950" y="2768600"/>
            <a:ext cx="67818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3.系统函数与转移算子之间的关系。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1222375" y="3048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系统函数</a:t>
            </a: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1123950" y="3448050"/>
            <a:ext cx="728869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4.系统函数的极点分布对系统稳定性的影响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123950" y="4737176"/>
            <a:ext cx="75612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6.混合系统的单位冲激响应，系统函数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33475" y="4092575"/>
            <a:ext cx="75612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5.由系统函数零极点分布粗略画出频响曲线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FAEFB3-028A-4F38-84A1-61651D15C249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 dirty="0"/>
              <a:t>   </a:t>
            </a:r>
            <a:r>
              <a:rPr lang="zh-CN" altLang="en-US" sz="1400" dirty="0"/>
              <a:t>信号与系统总复习</a:t>
            </a: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48CE59-4E97-4B02-82F7-FBFB65F62872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Rectangle 2"/>
              <p:cNvSpPr>
                <a:spLocks noChangeArrowheads="1"/>
              </p:cNvSpPr>
              <p:nvPr/>
            </p:nvSpPr>
            <p:spPr bwMode="auto">
              <a:xfrm>
                <a:off x="1123949" y="1371600"/>
                <a:ext cx="5576773" cy="6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 dirty="0">
                    <a:latin typeface="楷体_GB2312" pitchFamily="49" charset="-122"/>
                    <a:ea typeface="楷体_GB2312" pitchFamily="49" charset="-122"/>
                  </a:rPr>
                  <a:t>1.定义及物理意义</a:t>
                </a:r>
                <a:r>
                  <a:rPr lang="en-US" altLang="zh-CN" sz="2800" b="1" dirty="0">
                    <a:latin typeface="楷体_GB2312" pitchFamily="49" charset="-122"/>
                    <a:ea typeface="楷体_GB2312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𝜔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)/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𝐻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𝜔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楷体_GB2312" pitchFamily="49" charset="-122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3789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3949" y="1371600"/>
                <a:ext cx="5576773" cy="644525"/>
              </a:xfrm>
              <a:prstGeom prst="rect">
                <a:avLst/>
              </a:prstGeom>
              <a:blipFill>
                <a:blip r:embed="rId2"/>
                <a:stretch>
                  <a:fillRect l="-2273" t="-9804" b="-98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1222375" y="3048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频响函数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1130578" y="4057504"/>
            <a:ext cx="424318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.画频响特性曲线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123950" y="5438914"/>
            <a:ext cx="75612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.混合系统的频响函数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130578" y="2120350"/>
            <a:ext cx="344142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.几组关系</a:t>
            </a:r>
            <a:endParaRPr lang="zh-CN" altLang="en-US" sz="2800" b="1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117326" y="4724142"/>
            <a:ext cx="756788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.滤波特性：低通，高通，带通，带阻，全通</a:t>
            </a:r>
            <a:endParaRPr lang="en-US" altLang="zh-CN" sz="2800" b="1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E719C9-DDD1-B6F3-9078-7774715B9453}"/>
                  </a:ext>
                </a:extLst>
              </p:cNvPr>
              <p:cNvSpPr txBox="1"/>
              <p:nvPr/>
            </p:nvSpPr>
            <p:spPr>
              <a:xfrm>
                <a:off x="1891333" y="2845184"/>
                <a:ext cx="2983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E719C9-DDD1-B6F3-9078-7774715B9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33" y="2845184"/>
                <a:ext cx="2983766" cy="369332"/>
              </a:xfrm>
              <a:prstGeom prst="rect">
                <a:avLst/>
              </a:prstGeom>
              <a:blipFill>
                <a:blip r:embed="rId3"/>
                <a:stretch>
                  <a:fillRect l="-1695" r="-2966" b="-41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B19DB4-EB1B-0144-093B-3E8857074D84}"/>
                  </a:ext>
                </a:extLst>
              </p:cNvPr>
              <p:cNvSpPr txBox="1"/>
              <p:nvPr/>
            </p:nvSpPr>
            <p:spPr>
              <a:xfrm>
                <a:off x="1891333" y="3418981"/>
                <a:ext cx="317099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B19DB4-EB1B-0144-093B-3E8857074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33" y="3418981"/>
                <a:ext cx="3170996" cy="381258"/>
              </a:xfrm>
              <a:prstGeom prst="rect">
                <a:avLst/>
              </a:prstGeom>
              <a:blipFill>
                <a:blip r:embed="rId4"/>
                <a:stretch>
                  <a:fillRect l="-1594" t="-3226" r="-2390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616751"/>
      </p:ext>
    </p:extLst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33850-A3C9-4975-9F61-7A3CE3620EBA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AE4C80-6004-412B-9339-852FA49FCF07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/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4191000" y="3733800"/>
          <a:ext cx="457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334" imgH="139639" progId="Equation.3">
                  <p:embed/>
                </p:oleObj>
              </mc:Choice>
              <mc:Fallback>
                <p:oleObj name="公式" r:id="rId2" imgW="152334" imgH="139639" progId="Equation.3">
                  <p:embed/>
                  <p:pic>
                    <p:nvPicPr>
                      <p:cNvPr id="389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33800"/>
                        <a:ext cx="457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838200" y="1325563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理想低通滤波器的频响</a:t>
            </a:r>
          </a:p>
        </p:txBody>
      </p:sp>
      <p:graphicFrame>
        <p:nvGraphicFramePr>
          <p:cNvPr id="38919" name="Object 9"/>
          <p:cNvGraphicFramePr>
            <a:graphicFrameLocks noChangeAspect="1"/>
          </p:cNvGraphicFramePr>
          <p:nvPr/>
        </p:nvGraphicFramePr>
        <p:xfrm>
          <a:off x="838200" y="2209800"/>
          <a:ext cx="33909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3391194" imgH="2118095" progId="Paint.Picture">
                  <p:embed/>
                </p:oleObj>
              </mc:Choice>
              <mc:Fallback>
                <p:oleObj name="位图图像" r:id="rId4" imgW="3391194" imgH="2118095" progId="Paint.Picture">
                  <p:embed/>
                  <p:pic>
                    <p:nvPicPr>
                      <p:cNvPr id="3891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3390900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0"/>
          <p:cNvGraphicFramePr>
            <a:graphicFrameLocks noChangeAspect="1"/>
          </p:cNvGraphicFramePr>
          <p:nvPr/>
        </p:nvGraphicFramePr>
        <p:xfrm>
          <a:off x="5113338" y="2209800"/>
          <a:ext cx="2811462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6" imgW="2812024" imgH="2088061" progId="Paint.Picture">
                  <p:embed/>
                </p:oleObj>
              </mc:Choice>
              <mc:Fallback>
                <p:oleObj name="位图图像" r:id="rId6" imgW="2812024" imgH="2088061" progId="Paint.Picture">
                  <p:embed/>
                  <p:pic>
                    <p:nvPicPr>
                      <p:cNvPr id="3892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2209800"/>
                        <a:ext cx="2811462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11"/>
          <p:cNvGraphicFramePr>
            <a:graphicFrameLocks noChangeAspect="1"/>
          </p:cNvGraphicFramePr>
          <p:nvPr/>
        </p:nvGraphicFramePr>
        <p:xfrm>
          <a:off x="7848600" y="3352800"/>
          <a:ext cx="457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334" imgH="139639" progId="Equation.3">
                  <p:embed/>
                </p:oleObj>
              </mc:Choice>
              <mc:Fallback>
                <p:oleObj name="公式" r:id="rId8" imgW="152334" imgH="139639" progId="Equation.3">
                  <p:embed/>
                  <p:pic>
                    <p:nvPicPr>
                      <p:cNvPr id="3892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352800"/>
                        <a:ext cx="457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2"/>
          <p:cNvGraphicFramePr>
            <a:graphicFrameLocks noChangeAspect="1"/>
          </p:cNvGraphicFramePr>
          <p:nvPr/>
        </p:nvGraphicFramePr>
        <p:xfrm>
          <a:off x="1933575" y="2635250"/>
          <a:ext cx="4953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957" imgH="152268" progId="Equation.3">
                  <p:embed/>
                </p:oleObj>
              </mc:Choice>
              <mc:Fallback>
                <p:oleObj name="Equation" r:id="rId9" imgW="164957" imgH="152268" progId="Equation.3">
                  <p:embed/>
                  <p:pic>
                    <p:nvPicPr>
                      <p:cNvPr id="389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2635250"/>
                        <a:ext cx="4953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924" name="Text Box 14"/>
              <p:cNvSpPr txBox="1">
                <a:spLocks noChangeArrowheads="1"/>
              </p:cNvSpPr>
              <p:nvPr/>
            </p:nvSpPr>
            <p:spPr bwMode="auto">
              <a:xfrm>
                <a:off x="3211982" y="5650480"/>
                <a:ext cx="261635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 dirty="0">
                    <a:solidFill>
                      <a:schemeClr val="tx2"/>
                    </a:solidFill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tx2"/>
                    </a:solidFill>
                  </a:rPr>
                  <a:t>: </a:t>
                </a:r>
                <a:r>
                  <a:rPr lang="zh-CN" altLang="en-US" sz="2400" b="1" dirty="0">
                    <a:solidFill>
                      <a:schemeClr val="tx2"/>
                    </a:solidFill>
                  </a:rPr>
                  <a:t>截止频率）</a:t>
                </a:r>
              </a:p>
            </p:txBody>
          </p:sp>
        </mc:Choice>
        <mc:Fallback xmlns="">
          <p:sp>
            <p:nvSpPr>
              <p:cNvPr id="3892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1982" y="5650480"/>
                <a:ext cx="2616357" cy="461665"/>
              </a:xfrm>
              <a:prstGeom prst="rect">
                <a:avLst/>
              </a:prstGeom>
              <a:blipFill>
                <a:blip r:embed="rId11"/>
                <a:stretch>
                  <a:fillRect l="-3382" t="-10526" r="-2899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25" name="Text Box 16"/>
          <p:cNvSpPr txBox="1">
            <a:spLocks noChangeArrowheads="1"/>
          </p:cNvSpPr>
          <p:nvPr/>
        </p:nvSpPr>
        <p:spPr bwMode="auto">
          <a:xfrm>
            <a:off x="1460500" y="349250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folHlink"/>
                </a:solidFill>
                <a:ea typeface="楷体_GB2312" pitchFamily="49" charset="-122"/>
              </a:rPr>
              <a:t>应用：理想低通滤波器</a:t>
            </a:r>
            <a:endParaRPr lang="zh-CN" altLang="en-US" sz="2800" b="1" dirty="0"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FE9D950-EB30-2F11-DBBB-0A93868D1849}"/>
                  </a:ext>
                </a:extLst>
              </p:cNvPr>
              <p:cNvSpPr txBox="1"/>
              <p:nvPr/>
            </p:nvSpPr>
            <p:spPr>
              <a:xfrm>
                <a:off x="1460500" y="4871474"/>
                <a:ext cx="6279348" cy="572016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1"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kumimoji="1"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1" lang="en-US" altLang="zh-CN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FE9D950-EB30-2F11-DBBB-0A93868D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0" y="4871474"/>
                <a:ext cx="6279348" cy="572016"/>
              </a:xfrm>
              <a:prstGeom prst="rect">
                <a:avLst/>
              </a:prstGeom>
              <a:blipFill>
                <a:blip r:embed="rId12"/>
                <a:stretch>
                  <a:fillRect l="-805" b="-3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FC580F-6ED8-40BD-B1E6-9EE9BBC43386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908292-EE95-4944-A975-955792EDFBC4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/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1219200" y="3048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理想低通滤波器的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单位冲激响应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1046163" y="4133850"/>
            <a:ext cx="2079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 flipV="1">
            <a:off x="1982788" y="2765425"/>
            <a:ext cx="0" cy="1368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44" name="Object 1"/>
          <p:cNvGraphicFramePr>
            <a:graphicFrameLocks noChangeAspect="1"/>
          </p:cNvGraphicFramePr>
          <p:nvPr/>
        </p:nvGraphicFramePr>
        <p:xfrm>
          <a:off x="2055813" y="2193925"/>
          <a:ext cx="5857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9279" imgH="203112" progId="Equation.3">
                  <p:embed/>
                </p:oleObj>
              </mc:Choice>
              <mc:Fallback>
                <p:oleObj name="公式" r:id="rId2" imgW="279279" imgH="203112" progId="Equation.3">
                  <p:embed/>
                  <p:pic>
                    <p:nvPicPr>
                      <p:cNvPr id="3994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193925"/>
                        <a:ext cx="5857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3103563" y="398145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t</a:t>
            </a: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 flipV="1">
            <a:off x="1982788" y="2303463"/>
            <a:ext cx="0" cy="2220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47" name="Object 2"/>
          <p:cNvGraphicFramePr>
            <a:graphicFrameLocks noChangeAspect="1"/>
          </p:cNvGraphicFramePr>
          <p:nvPr/>
        </p:nvGraphicFramePr>
        <p:xfrm>
          <a:off x="3713163" y="2152650"/>
          <a:ext cx="4945062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4945809" imgH="3154953" progId="Paint.Picture">
                  <p:embed/>
                </p:oleObj>
              </mc:Choice>
              <mc:Fallback>
                <p:oleObj name="位图图像" r:id="rId4" imgW="4945809" imgH="3154953" progId="Paint.Picture">
                  <p:embed/>
                  <p:pic>
                    <p:nvPicPr>
                      <p:cNvPr id="399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2152650"/>
                        <a:ext cx="4945062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662609" y="5339099"/>
            <a:ext cx="390939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信号通过系统产生失真。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系统物理上不可实现。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765CA7F-1398-4322-A9B4-80D39FBD7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803" y="5350094"/>
            <a:ext cx="39093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可自行推导出信号通过系统不产生失真的条件。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1110227-2200-D025-3D80-F6E2729B458F}"/>
                  </a:ext>
                </a:extLst>
              </p:cNvPr>
              <p:cNvSpPr txBox="1"/>
              <p:nvPr/>
            </p:nvSpPr>
            <p:spPr>
              <a:xfrm>
                <a:off x="2617304" y="1138298"/>
                <a:ext cx="3928448" cy="737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𝑆𝑎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1110227-2200-D025-3D80-F6E2729B4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04" y="1138298"/>
                <a:ext cx="3928448" cy="737959"/>
              </a:xfrm>
              <a:prstGeom prst="rect">
                <a:avLst/>
              </a:prstGeom>
              <a:blipFill>
                <a:blip r:embed="rId6"/>
                <a:stretch>
                  <a:fillRect l="-1286" b="-11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EA7AB4-0CE2-473D-9B08-5F31BAD43480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2B9BC-F546-45B3-9115-BD8F4212502E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400"/>
          </a:p>
        </p:txBody>
      </p:sp>
      <p:graphicFrame>
        <p:nvGraphicFramePr>
          <p:cNvPr id="40965" name="Object 4"/>
          <p:cNvGraphicFramePr>
            <a:graphicFrameLocks noChangeAspect="1"/>
          </p:cNvGraphicFramePr>
          <p:nvPr/>
        </p:nvGraphicFramePr>
        <p:xfrm>
          <a:off x="1076325" y="1654175"/>
          <a:ext cx="29337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2933333" imgH="1203810" progId="Paint.Picture">
                  <p:embed/>
                </p:oleObj>
              </mc:Choice>
              <mc:Fallback>
                <p:oleObj name="位图图像" r:id="rId2" imgW="2933333" imgH="1203810" progId="Paint.Picture">
                  <p:embed/>
                  <p:pic>
                    <p:nvPicPr>
                      <p:cNvPr id="409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654175"/>
                        <a:ext cx="29337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093788" y="976313"/>
            <a:ext cx="232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信号的时域取样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268413" y="258763"/>
            <a:ext cx="1812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取样定理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838200" y="2826185"/>
            <a:ext cx="727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理想取样：抽样脉冲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p(t)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冲激函数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序列，即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6AAF1EA-2D40-038C-5D9C-DA719455F647}"/>
                  </a:ext>
                </a:extLst>
              </p:cNvPr>
              <p:cNvSpPr txBox="1"/>
              <p:nvPr/>
            </p:nvSpPr>
            <p:spPr>
              <a:xfrm>
                <a:off x="5014569" y="1745496"/>
                <a:ext cx="2984856" cy="4924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6AAF1EA-2D40-038C-5D9C-DA719455F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569" y="1745496"/>
                <a:ext cx="2984856" cy="492443"/>
              </a:xfrm>
              <a:prstGeom prst="rect">
                <a:avLst/>
              </a:prstGeom>
              <a:blipFill>
                <a:blip r:embed="rId4"/>
                <a:stretch>
                  <a:fillRect l="-3376" r="-3376" b="-3414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E40659-1294-CBD8-F4F1-801945660E03}"/>
                  </a:ext>
                </a:extLst>
              </p:cNvPr>
              <p:cNvSpPr txBox="1"/>
              <p:nvPr/>
            </p:nvSpPr>
            <p:spPr>
              <a:xfrm>
                <a:off x="2401790" y="3325220"/>
                <a:ext cx="4340419" cy="10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E40659-1294-CBD8-F4F1-801945660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90" y="3325220"/>
                <a:ext cx="4340419" cy="1007007"/>
              </a:xfrm>
              <a:prstGeom prst="rect">
                <a:avLst/>
              </a:prstGeom>
              <a:blipFill>
                <a:blip r:embed="rId5"/>
                <a:stretch>
                  <a:fillRect l="-877" t="-119753" r="-1754" b="-180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2D9ADD-52E2-8989-D90E-B46A60E29267}"/>
                  </a:ext>
                </a:extLst>
              </p:cNvPr>
              <p:cNvSpPr txBox="1"/>
              <p:nvPr/>
            </p:nvSpPr>
            <p:spPr>
              <a:xfrm>
                <a:off x="2256631" y="4374062"/>
                <a:ext cx="4113947" cy="2014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02D9ADD-52E2-8989-D90E-B46A60E29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631" y="4374062"/>
                <a:ext cx="4113947" cy="2014013"/>
              </a:xfrm>
              <a:prstGeom prst="rect">
                <a:avLst/>
              </a:prstGeom>
              <a:blipFill>
                <a:blip r:embed="rId6"/>
                <a:stretch>
                  <a:fillRect t="-60625" r="-4923" b="-9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8F9DB0-FAE4-4E72-A6A5-5BC930E866D9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35B732-076B-44F0-97C4-F162E8A63CEC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524000" y="76200"/>
            <a:ext cx="373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理想抽样示意图</a:t>
            </a:r>
          </a:p>
        </p:txBody>
      </p:sp>
      <p:sp>
        <p:nvSpPr>
          <p:cNvPr id="41989" name="Line 3"/>
          <p:cNvSpPr>
            <a:spLocks noChangeShapeType="1"/>
          </p:cNvSpPr>
          <p:nvPr/>
        </p:nvSpPr>
        <p:spPr bwMode="auto">
          <a:xfrm>
            <a:off x="1030288" y="2081213"/>
            <a:ext cx="3429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 flipV="1">
            <a:off x="1106488" y="1014413"/>
            <a:ext cx="0" cy="1219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Freeform 6"/>
          <p:cNvSpPr>
            <a:spLocks/>
          </p:cNvSpPr>
          <p:nvPr/>
        </p:nvSpPr>
        <p:spPr bwMode="auto">
          <a:xfrm>
            <a:off x="1087438" y="1279525"/>
            <a:ext cx="3048000" cy="787400"/>
          </a:xfrm>
          <a:custGeom>
            <a:avLst/>
            <a:gdLst>
              <a:gd name="T0" fmla="*/ 0 w 1920"/>
              <a:gd name="T1" fmla="*/ 2147483646 h 496"/>
              <a:gd name="T2" fmla="*/ 2147483646 w 1920"/>
              <a:gd name="T3" fmla="*/ 2147483646 h 496"/>
              <a:gd name="T4" fmla="*/ 2147483646 w 1920"/>
              <a:gd name="T5" fmla="*/ 2147483646 h 496"/>
              <a:gd name="T6" fmla="*/ 2147483646 w 1920"/>
              <a:gd name="T7" fmla="*/ 2147483646 h 496"/>
              <a:gd name="T8" fmla="*/ 2147483646 w 1920"/>
              <a:gd name="T9" fmla="*/ 2147483646 h 496"/>
              <a:gd name="T10" fmla="*/ 2147483646 w 1920"/>
              <a:gd name="T11" fmla="*/ 2147483646 h 496"/>
              <a:gd name="T12" fmla="*/ 2147483646 w 1920"/>
              <a:gd name="T13" fmla="*/ 2147483646 h 496"/>
              <a:gd name="T14" fmla="*/ 2147483646 w 1920"/>
              <a:gd name="T15" fmla="*/ 2147483646 h 496"/>
              <a:gd name="T16" fmla="*/ 2147483646 w 1920"/>
              <a:gd name="T17" fmla="*/ 2147483646 h 496"/>
              <a:gd name="T18" fmla="*/ 2147483646 w 1920"/>
              <a:gd name="T19" fmla="*/ 2147483646 h 496"/>
              <a:gd name="T20" fmla="*/ 2147483646 w 1920"/>
              <a:gd name="T21" fmla="*/ 2147483646 h 496"/>
              <a:gd name="T22" fmla="*/ 2147483646 w 1920"/>
              <a:gd name="T23" fmla="*/ 2147483646 h 496"/>
              <a:gd name="T24" fmla="*/ 2147483646 w 1920"/>
              <a:gd name="T25" fmla="*/ 2147483646 h 496"/>
              <a:gd name="T26" fmla="*/ 2147483646 w 1920"/>
              <a:gd name="T27" fmla="*/ 2147483646 h 496"/>
              <a:gd name="T28" fmla="*/ 2147483646 w 1920"/>
              <a:gd name="T29" fmla="*/ 2147483646 h 496"/>
              <a:gd name="T30" fmla="*/ 2147483646 w 1920"/>
              <a:gd name="T31" fmla="*/ 2147483646 h 496"/>
              <a:gd name="T32" fmla="*/ 2147483646 w 1920"/>
              <a:gd name="T33" fmla="*/ 2147483646 h 4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20"/>
              <a:gd name="T52" fmla="*/ 0 h 496"/>
              <a:gd name="T53" fmla="*/ 1920 w 1920"/>
              <a:gd name="T54" fmla="*/ 496 h 49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20" h="496">
                <a:moveTo>
                  <a:pt x="0" y="304"/>
                </a:moveTo>
                <a:cubicBezTo>
                  <a:pt x="32" y="248"/>
                  <a:pt x="64" y="192"/>
                  <a:pt x="96" y="160"/>
                </a:cubicBezTo>
                <a:cubicBezTo>
                  <a:pt x="128" y="128"/>
                  <a:pt x="160" y="112"/>
                  <a:pt x="192" y="112"/>
                </a:cubicBezTo>
                <a:cubicBezTo>
                  <a:pt x="224" y="112"/>
                  <a:pt x="248" y="160"/>
                  <a:pt x="288" y="160"/>
                </a:cubicBezTo>
                <a:cubicBezTo>
                  <a:pt x="328" y="160"/>
                  <a:pt x="400" y="136"/>
                  <a:pt x="432" y="112"/>
                </a:cubicBezTo>
                <a:cubicBezTo>
                  <a:pt x="464" y="88"/>
                  <a:pt x="456" y="32"/>
                  <a:pt x="480" y="16"/>
                </a:cubicBezTo>
                <a:cubicBezTo>
                  <a:pt x="504" y="0"/>
                  <a:pt x="544" y="0"/>
                  <a:pt x="576" y="16"/>
                </a:cubicBezTo>
                <a:cubicBezTo>
                  <a:pt x="608" y="32"/>
                  <a:pt x="624" y="96"/>
                  <a:pt x="672" y="112"/>
                </a:cubicBezTo>
                <a:cubicBezTo>
                  <a:pt x="720" y="128"/>
                  <a:pt x="800" y="96"/>
                  <a:pt x="864" y="112"/>
                </a:cubicBezTo>
                <a:cubicBezTo>
                  <a:pt x="928" y="128"/>
                  <a:pt x="992" y="192"/>
                  <a:pt x="1056" y="208"/>
                </a:cubicBezTo>
                <a:cubicBezTo>
                  <a:pt x="1120" y="224"/>
                  <a:pt x="1200" y="216"/>
                  <a:pt x="1248" y="208"/>
                </a:cubicBezTo>
                <a:cubicBezTo>
                  <a:pt x="1296" y="200"/>
                  <a:pt x="1312" y="168"/>
                  <a:pt x="1344" y="160"/>
                </a:cubicBezTo>
                <a:cubicBezTo>
                  <a:pt x="1376" y="152"/>
                  <a:pt x="1408" y="136"/>
                  <a:pt x="1440" y="160"/>
                </a:cubicBezTo>
                <a:cubicBezTo>
                  <a:pt x="1472" y="184"/>
                  <a:pt x="1504" y="264"/>
                  <a:pt x="1536" y="304"/>
                </a:cubicBezTo>
                <a:cubicBezTo>
                  <a:pt x="1568" y="344"/>
                  <a:pt x="1600" y="376"/>
                  <a:pt x="1632" y="400"/>
                </a:cubicBezTo>
                <a:cubicBezTo>
                  <a:pt x="1664" y="424"/>
                  <a:pt x="1680" y="432"/>
                  <a:pt x="1728" y="448"/>
                </a:cubicBezTo>
                <a:cubicBezTo>
                  <a:pt x="1776" y="464"/>
                  <a:pt x="1848" y="480"/>
                  <a:pt x="1920" y="49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Line 9"/>
          <p:cNvSpPr>
            <a:spLocks noChangeShapeType="1"/>
          </p:cNvSpPr>
          <p:nvPr/>
        </p:nvSpPr>
        <p:spPr bwMode="auto">
          <a:xfrm>
            <a:off x="5148263" y="2120900"/>
            <a:ext cx="3048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 flipV="1">
            <a:off x="6646863" y="896938"/>
            <a:ext cx="0" cy="1219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Freeform 11"/>
          <p:cNvSpPr>
            <a:spLocks/>
          </p:cNvSpPr>
          <p:nvPr/>
        </p:nvSpPr>
        <p:spPr bwMode="auto">
          <a:xfrm>
            <a:off x="6629400" y="1295400"/>
            <a:ext cx="304800" cy="838200"/>
          </a:xfrm>
          <a:custGeom>
            <a:avLst/>
            <a:gdLst>
              <a:gd name="T0" fmla="*/ 0 w 624"/>
              <a:gd name="T1" fmla="*/ 0 h 632"/>
              <a:gd name="T2" fmla="*/ 2147483646 w 624"/>
              <a:gd name="T3" fmla="*/ 2147483646 h 632"/>
              <a:gd name="T4" fmla="*/ 2147483646 w 624"/>
              <a:gd name="T5" fmla="*/ 2147483646 h 632"/>
              <a:gd name="T6" fmla="*/ 2147483646 w 624"/>
              <a:gd name="T7" fmla="*/ 2147483646 h 632"/>
              <a:gd name="T8" fmla="*/ 2147483646 w 624"/>
              <a:gd name="T9" fmla="*/ 2147483646 h 632"/>
              <a:gd name="T10" fmla="*/ 2147483646 w 624"/>
              <a:gd name="T11" fmla="*/ 2147483646 h 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632"/>
              <a:gd name="T20" fmla="*/ 624 w 624"/>
              <a:gd name="T21" fmla="*/ 632 h 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632">
                <a:moveTo>
                  <a:pt x="0" y="0"/>
                </a:moveTo>
                <a:cubicBezTo>
                  <a:pt x="48" y="12"/>
                  <a:pt x="96" y="24"/>
                  <a:pt x="144" y="96"/>
                </a:cubicBezTo>
                <a:cubicBezTo>
                  <a:pt x="192" y="168"/>
                  <a:pt x="248" y="352"/>
                  <a:pt x="288" y="432"/>
                </a:cubicBezTo>
                <a:cubicBezTo>
                  <a:pt x="328" y="512"/>
                  <a:pt x="344" y="544"/>
                  <a:pt x="384" y="576"/>
                </a:cubicBezTo>
                <a:cubicBezTo>
                  <a:pt x="424" y="608"/>
                  <a:pt x="488" y="616"/>
                  <a:pt x="528" y="624"/>
                </a:cubicBezTo>
                <a:cubicBezTo>
                  <a:pt x="568" y="632"/>
                  <a:pt x="596" y="628"/>
                  <a:pt x="624" y="624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Freeform 12"/>
          <p:cNvSpPr>
            <a:spLocks/>
          </p:cNvSpPr>
          <p:nvPr/>
        </p:nvSpPr>
        <p:spPr bwMode="auto">
          <a:xfrm>
            <a:off x="6400800" y="1295400"/>
            <a:ext cx="228600" cy="838200"/>
          </a:xfrm>
          <a:custGeom>
            <a:avLst/>
            <a:gdLst>
              <a:gd name="T0" fmla="*/ 2147483646 w 480"/>
              <a:gd name="T1" fmla="*/ 0 h 592"/>
              <a:gd name="T2" fmla="*/ 2147483646 w 480"/>
              <a:gd name="T3" fmla="*/ 2147483646 h 592"/>
              <a:gd name="T4" fmla="*/ 2147483646 w 480"/>
              <a:gd name="T5" fmla="*/ 2147483646 h 592"/>
              <a:gd name="T6" fmla="*/ 2147483646 w 480"/>
              <a:gd name="T7" fmla="*/ 2147483646 h 592"/>
              <a:gd name="T8" fmla="*/ 0 w 480"/>
              <a:gd name="T9" fmla="*/ 2147483646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592"/>
              <a:gd name="T17" fmla="*/ 480 w 480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592">
                <a:moveTo>
                  <a:pt x="480" y="0"/>
                </a:moveTo>
                <a:cubicBezTo>
                  <a:pt x="428" y="8"/>
                  <a:pt x="376" y="16"/>
                  <a:pt x="336" y="96"/>
                </a:cubicBezTo>
                <a:cubicBezTo>
                  <a:pt x="296" y="176"/>
                  <a:pt x="272" y="400"/>
                  <a:pt x="240" y="480"/>
                </a:cubicBezTo>
                <a:cubicBezTo>
                  <a:pt x="208" y="560"/>
                  <a:pt x="184" y="560"/>
                  <a:pt x="144" y="576"/>
                </a:cubicBezTo>
                <a:cubicBezTo>
                  <a:pt x="104" y="592"/>
                  <a:pt x="52" y="584"/>
                  <a:pt x="0" y="57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533400" y="3962400"/>
            <a:ext cx="3657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 flipV="1">
            <a:off x="2362200" y="2819400"/>
            <a:ext cx="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 flipV="1">
            <a:off x="2362200" y="33528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 flipV="1">
            <a:off x="2514600" y="33528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 flipV="1">
            <a:off x="2667000" y="33528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 flipV="1">
            <a:off x="2819400" y="33528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 flipV="1">
            <a:off x="2971800" y="33528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 flipV="1">
            <a:off x="2209800" y="33528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Line 25"/>
          <p:cNvSpPr>
            <a:spLocks noChangeShapeType="1"/>
          </p:cNvSpPr>
          <p:nvPr/>
        </p:nvSpPr>
        <p:spPr bwMode="auto">
          <a:xfrm flipV="1">
            <a:off x="2057400" y="33528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2" name="Line 26"/>
          <p:cNvSpPr>
            <a:spLocks noChangeShapeType="1"/>
          </p:cNvSpPr>
          <p:nvPr/>
        </p:nvSpPr>
        <p:spPr bwMode="auto">
          <a:xfrm flipV="1">
            <a:off x="1905000" y="33528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 flipV="1">
            <a:off x="1752600" y="3352800"/>
            <a:ext cx="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4" name="Line 28"/>
          <p:cNvSpPr>
            <a:spLocks noChangeShapeType="1"/>
          </p:cNvSpPr>
          <p:nvPr/>
        </p:nvSpPr>
        <p:spPr bwMode="auto">
          <a:xfrm>
            <a:off x="3200400" y="3657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Line 32"/>
          <p:cNvSpPr>
            <a:spLocks noChangeShapeType="1"/>
          </p:cNvSpPr>
          <p:nvPr/>
        </p:nvSpPr>
        <p:spPr bwMode="auto">
          <a:xfrm>
            <a:off x="5181600" y="4289425"/>
            <a:ext cx="3124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9" name="Line 33"/>
          <p:cNvSpPr>
            <a:spLocks noChangeShapeType="1"/>
          </p:cNvSpPr>
          <p:nvPr/>
        </p:nvSpPr>
        <p:spPr bwMode="auto">
          <a:xfrm flipV="1">
            <a:off x="6629400" y="3298825"/>
            <a:ext cx="0" cy="1143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0" name="Line 34"/>
          <p:cNvSpPr>
            <a:spLocks noChangeShapeType="1"/>
          </p:cNvSpPr>
          <p:nvPr/>
        </p:nvSpPr>
        <p:spPr bwMode="auto">
          <a:xfrm flipV="1">
            <a:off x="6629400" y="3527425"/>
            <a:ext cx="0" cy="762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1" name="Line 35"/>
          <p:cNvSpPr>
            <a:spLocks noChangeShapeType="1"/>
          </p:cNvSpPr>
          <p:nvPr/>
        </p:nvSpPr>
        <p:spPr bwMode="auto">
          <a:xfrm flipV="1">
            <a:off x="7696200" y="3527425"/>
            <a:ext cx="0" cy="762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2" name="Line 36"/>
          <p:cNvSpPr>
            <a:spLocks noChangeShapeType="1"/>
          </p:cNvSpPr>
          <p:nvPr/>
        </p:nvSpPr>
        <p:spPr bwMode="auto">
          <a:xfrm flipV="1">
            <a:off x="5638800" y="3527425"/>
            <a:ext cx="0" cy="7620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3" name="Line 37"/>
          <p:cNvSpPr>
            <a:spLocks noChangeShapeType="1"/>
          </p:cNvSpPr>
          <p:nvPr/>
        </p:nvSpPr>
        <p:spPr bwMode="auto">
          <a:xfrm>
            <a:off x="7848600" y="3908425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4" name="Line 38"/>
          <p:cNvSpPr>
            <a:spLocks noChangeShapeType="1"/>
          </p:cNvSpPr>
          <p:nvPr/>
        </p:nvSpPr>
        <p:spPr bwMode="auto">
          <a:xfrm>
            <a:off x="5181600" y="3908425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7" name="Line 41"/>
          <p:cNvSpPr>
            <a:spLocks noChangeShapeType="1"/>
          </p:cNvSpPr>
          <p:nvPr/>
        </p:nvSpPr>
        <p:spPr bwMode="auto">
          <a:xfrm>
            <a:off x="914400" y="6237288"/>
            <a:ext cx="3505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8" name="Line 42"/>
          <p:cNvSpPr>
            <a:spLocks noChangeShapeType="1"/>
          </p:cNvSpPr>
          <p:nvPr/>
        </p:nvSpPr>
        <p:spPr bwMode="auto">
          <a:xfrm flipV="1">
            <a:off x="1066800" y="4865688"/>
            <a:ext cx="0" cy="1524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9" name="Freeform 43"/>
          <p:cNvSpPr>
            <a:spLocks/>
          </p:cNvSpPr>
          <p:nvPr/>
        </p:nvSpPr>
        <p:spPr bwMode="auto">
          <a:xfrm>
            <a:off x="1143000" y="5399088"/>
            <a:ext cx="3048000" cy="787400"/>
          </a:xfrm>
          <a:custGeom>
            <a:avLst/>
            <a:gdLst>
              <a:gd name="T0" fmla="*/ 0 w 1920"/>
              <a:gd name="T1" fmla="*/ 2147483646 h 496"/>
              <a:gd name="T2" fmla="*/ 2147483646 w 1920"/>
              <a:gd name="T3" fmla="*/ 2147483646 h 496"/>
              <a:gd name="T4" fmla="*/ 2147483646 w 1920"/>
              <a:gd name="T5" fmla="*/ 2147483646 h 496"/>
              <a:gd name="T6" fmla="*/ 2147483646 w 1920"/>
              <a:gd name="T7" fmla="*/ 2147483646 h 496"/>
              <a:gd name="T8" fmla="*/ 2147483646 w 1920"/>
              <a:gd name="T9" fmla="*/ 2147483646 h 496"/>
              <a:gd name="T10" fmla="*/ 2147483646 w 1920"/>
              <a:gd name="T11" fmla="*/ 2147483646 h 496"/>
              <a:gd name="T12" fmla="*/ 2147483646 w 1920"/>
              <a:gd name="T13" fmla="*/ 2147483646 h 496"/>
              <a:gd name="T14" fmla="*/ 2147483646 w 1920"/>
              <a:gd name="T15" fmla="*/ 2147483646 h 496"/>
              <a:gd name="T16" fmla="*/ 2147483646 w 1920"/>
              <a:gd name="T17" fmla="*/ 2147483646 h 496"/>
              <a:gd name="T18" fmla="*/ 2147483646 w 1920"/>
              <a:gd name="T19" fmla="*/ 2147483646 h 496"/>
              <a:gd name="T20" fmla="*/ 2147483646 w 1920"/>
              <a:gd name="T21" fmla="*/ 2147483646 h 496"/>
              <a:gd name="T22" fmla="*/ 2147483646 w 1920"/>
              <a:gd name="T23" fmla="*/ 2147483646 h 496"/>
              <a:gd name="T24" fmla="*/ 2147483646 w 1920"/>
              <a:gd name="T25" fmla="*/ 2147483646 h 496"/>
              <a:gd name="T26" fmla="*/ 2147483646 w 1920"/>
              <a:gd name="T27" fmla="*/ 2147483646 h 496"/>
              <a:gd name="T28" fmla="*/ 2147483646 w 1920"/>
              <a:gd name="T29" fmla="*/ 2147483646 h 496"/>
              <a:gd name="T30" fmla="*/ 2147483646 w 1920"/>
              <a:gd name="T31" fmla="*/ 2147483646 h 496"/>
              <a:gd name="T32" fmla="*/ 2147483646 w 1920"/>
              <a:gd name="T33" fmla="*/ 2147483646 h 4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920"/>
              <a:gd name="T52" fmla="*/ 0 h 496"/>
              <a:gd name="T53" fmla="*/ 1920 w 1920"/>
              <a:gd name="T54" fmla="*/ 496 h 49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920" h="496">
                <a:moveTo>
                  <a:pt x="0" y="304"/>
                </a:moveTo>
                <a:cubicBezTo>
                  <a:pt x="32" y="248"/>
                  <a:pt x="64" y="192"/>
                  <a:pt x="96" y="160"/>
                </a:cubicBezTo>
                <a:cubicBezTo>
                  <a:pt x="128" y="128"/>
                  <a:pt x="160" y="112"/>
                  <a:pt x="192" y="112"/>
                </a:cubicBezTo>
                <a:cubicBezTo>
                  <a:pt x="224" y="112"/>
                  <a:pt x="248" y="160"/>
                  <a:pt x="288" y="160"/>
                </a:cubicBezTo>
                <a:cubicBezTo>
                  <a:pt x="328" y="160"/>
                  <a:pt x="400" y="136"/>
                  <a:pt x="432" y="112"/>
                </a:cubicBezTo>
                <a:cubicBezTo>
                  <a:pt x="464" y="88"/>
                  <a:pt x="456" y="32"/>
                  <a:pt x="480" y="16"/>
                </a:cubicBezTo>
                <a:cubicBezTo>
                  <a:pt x="504" y="0"/>
                  <a:pt x="544" y="0"/>
                  <a:pt x="576" y="16"/>
                </a:cubicBezTo>
                <a:cubicBezTo>
                  <a:pt x="608" y="32"/>
                  <a:pt x="624" y="96"/>
                  <a:pt x="672" y="112"/>
                </a:cubicBezTo>
                <a:cubicBezTo>
                  <a:pt x="720" y="128"/>
                  <a:pt x="800" y="96"/>
                  <a:pt x="864" y="112"/>
                </a:cubicBezTo>
                <a:cubicBezTo>
                  <a:pt x="928" y="128"/>
                  <a:pt x="992" y="192"/>
                  <a:pt x="1056" y="208"/>
                </a:cubicBezTo>
                <a:cubicBezTo>
                  <a:pt x="1120" y="224"/>
                  <a:pt x="1200" y="216"/>
                  <a:pt x="1248" y="208"/>
                </a:cubicBezTo>
                <a:cubicBezTo>
                  <a:pt x="1296" y="200"/>
                  <a:pt x="1312" y="168"/>
                  <a:pt x="1344" y="160"/>
                </a:cubicBezTo>
                <a:cubicBezTo>
                  <a:pt x="1376" y="152"/>
                  <a:pt x="1408" y="136"/>
                  <a:pt x="1440" y="160"/>
                </a:cubicBezTo>
                <a:cubicBezTo>
                  <a:pt x="1472" y="184"/>
                  <a:pt x="1504" y="264"/>
                  <a:pt x="1536" y="304"/>
                </a:cubicBezTo>
                <a:cubicBezTo>
                  <a:pt x="1568" y="344"/>
                  <a:pt x="1600" y="376"/>
                  <a:pt x="1632" y="400"/>
                </a:cubicBezTo>
                <a:cubicBezTo>
                  <a:pt x="1664" y="424"/>
                  <a:pt x="1680" y="432"/>
                  <a:pt x="1728" y="448"/>
                </a:cubicBezTo>
                <a:cubicBezTo>
                  <a:pt x="1776" y="464"/>
                  <a:pt x="1848" y="480"/>
                  <a:pt x="1920" y="496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0" name="Line 44"/>
          <p:cNvSpPr>
            <a:spLocks noChangeShapeType="1"/>
          </p:cNvSpPr>
          <p:nvPr/>
        </p:nvSpPr>
        <p:spPr bwMode="auto">
          <a:xfrm flipV="1">
            <a:off x="1066800" y="5856288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1" name="Line 45"/>
          <p:cNvSpPr>
            <a:spLocks noChangeShapeType="1"/>
          </p:cNvSpPr>
          <p:nvPr/>
        </p:nvSpPr>
        <p:spPr bwMode="auto">
          <a:xfrm flipV="1">
            <a:off x="1219200" y="5703888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2" name="Line 46"/>
          <p:cNvSpPr>
            <a:spLocks noChangeShapeType="1"/>
          </p:cNvSpPr>
          <p:nvPr/>
        </p:nvSpPr>
        <p:spPr bwMode="auto">
          <a:xfrm flipV="1">
            <a:off x="1371600" y="555148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3" name="Line 47"/>
          <p:cNvSpPr>
            <a:spLocks noChangeShapeType="1"/>
          </p:cNvSpPr>
          <p:nvPr/>
        </p:nvSpPr>
        <p:spPr bwMode="auto">
          <a:xfrm flipV="1">
            <a:off x="1524000" y="5627688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4" name="Line 48"/>
          <p:cNvSpPr>
            <a:spLocks noChangeShapeType="1"/>
          </p:cNvSpPr>
          <p:nvPr/>
        </p:nvSpPr>
        <p:spPr bwMode="auto">
          <a:xfrm flipV="1">
            <a:off x="1676400" y="5627688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5" name="Line 49"/>
          <p:cNvSpPr>
            <a:spLocks noChangeShapeType="1"/>
          </p:cNvSpPr>
          <p:nvPr/>
        </p:nvSpPr>
        <p:spPr bwMode="auto">
          <a:xfrm flipH="1" flipV="1">
            <a:off x="1828800" y="5475288"/>
            <a:ext cx="0" cy="762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6" name="Line 50"/>
          <p:cNvSpPr>
            <a:spLocks noChangeShapeType="1"/>
          </p:cNvSpPr>
          <p:nvPr/>
        </p:nvSpPr>
        <p:spPr bwMode="auto">
          <a:xfrm flipV="1">
            <a:off x="1981200" y="5399088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7" name="Line 51"/>
          <p:cNvSpPr>
            <a:spLocks noChangeShapeType="1"/>
          </p:cNvSpPr>
          <p:nvPr/>
        </p:nvSpPr>
        <p:spPr bwMode="auto">
          <a:xfrm flipV="1">
            <a:off x="2133600" y="5475288"/>
            <a:ext cx="0" cy="762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8" name="Line 52"/>
          <p:cNvSpPr>
            <a:spLocks noChangeShapeType="1"/>
          </p:cNvSpPr>
          <p:nvPr/>
        </p:nvSpPr>
        <p:spPr bwMode="auto">
          <a:xfrm flipV="1">
            <a:off x="2286000" y="555148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9" name="Line 53"/>
          <p:cNvSpPr>
            <a:spLocks noChangeShapeType="1"/>
          </p:cNvSpPr>
          <p:nvPr/>
        </p:nvSpPr>
        <p:spPr bwMode="auto">
          <a:xfrm flipV="1">
            <a:off x="2438400" y="5551488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0" name="Line 54"/>
          <p:cNvSpPr>
            <a:spLocks noChangeShapeType="1"/>
          </p:cNvSpPr>
          <p:nvPr/>
        </p:nvSpPr>
        <p:spPr bwMode="auto">
          <a:xfrm flipV="1">
            <a:off x="2590800" y="5627688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1" name="Line 55"/>
          <p:cNvSpPr>
            <a:spLocks noChangeShapeType="1"/>
          </p:cNvSpPr>
          <p:nvPr/>
        </p:nvSpPr>
        <p:spPr bwMode="auto">
          <a:xfrm flipV="1">
            <a:off x="2743200" y="5703888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2" name="Line 56"/>
          <p:cNvSpPr>
            <a:spLocks noChangeShapeType="1"/>
          </p:cNvSpPr>
          <p:nvPr/>
        </p:nvSpPr>
        <p:spPr bwMode="auto">
          <a:xfrm flipV="1">
            <a:off x="2895600" y="5703888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3" name="Line 57"/>
          <p:cNvSpPr>
            <a:spLocks noChangeShapeType="1"/>
          </p:cNvSpPr>
          <p:nvPr/>
        </p:nvSpPr>
        <p:spPr bwMode="auto">
          <a:xfrm flipV="1">
            <a:off x="3048000" y="5703888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4" name="Line 58"/>
          <p:cNvSpPr>
            <a:spLocks noChangeShapeType="1"/>
          </p:cNvSpPr>
          <p:nvPr/>
        </p:nvSpPr>
        <p:spPr bwMode="auto">
          <a:xfrm flipV="1">
            <a:off x="3200400" y="5703888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5" name="Line 59"/>
          <p:cNvSpPr>
            <a:spLocks noChangeShapeType="1"/>
          </p:cNvSpPr>
          <p:nvPr/>
        </p:nvSpPr>
        <p:spPr bwMode="auto">
          <a:xfrm flipV="1">
            <a:off x="3352800" y="5627688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6" name="Line 60"/>
          <p:cNvSpPr>
            <a:spLocks noChangeShapeType="1"/>
          </p:cNvSpPr>
          <p:nvPr/>
        </p:nvSpPr>
        <p:spPr bwMode="auto">
          <a:xfrm flipV="1">
            <a:off x="3505200" y="5780088"/>
            <a:ext cx="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7" name="Line 61"/>
          <p:cNvSpPr>
            <a:spLocks noChangeShapeType="1"/>
          </p:cNvSpPr>
          <p:nvPr/>
        </p:nvSpPr>
        <p:spPr bwMode="auto">
          <a:xfrm flipV="1">
            <a:off x="3657600" y="5932488"/>
            <a:ext cx="0" cy="304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8" name="Line 62"/>
          <p:cNvSpPr>
            <a:spLocks noChangeShapeType="1"/>
          </p:cNvSpPr>
          <p:nvPr/>
        </p:nvSpPr>
        <p:spPr bwMode="auto">
          <a:xfrm flipV="1">
            <a:off x="3810000" y="6084888"/>
            <a:ext cx="0" cy="152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0" name="Line 64"/>
          <p:cNvSpPr>
            <a:spLocks noChangeShapeType="1"/>
          </p:cNvSpPr>
          <p:nvPr/>
        </p:nvSpPr>
        <p:spPr bwMode="auto">
          <a:xfrm>
            <a:off x="5029200" y="6324600"/>
            <a:ext cx="3429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1" name="Line 65"/>
          <p:cNvSpPr>
            <a:spLocks noChangeShapeType="1"/>
          </p:cNvSpPr>
          <p:nvPr/>
        </p:nvSpPr>
        <p:spPr bwMode="auto">
          <a:xfrm flipV="1">
            <a:off x="6629400" y="5029200"/>
            <a:ext cx="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2" name="Line 66"/>
          <p:cNvSpPr>
            <a:spLocks noChangeShapeType="1"/>
          </p:cNvSpPr>
          <p:nvPr/>
        </p:nvSpPr>
        <p:spPr bwMode="auto">
          <a:xfrm flipV="1">
            <a:off x="5638800" y="5562600"/>
            <a:ext cx="0" cy="7620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3" name="Line 67"/>
          <p:cNvSpPr>
            <a:spLocks noChangeShapeType="1"/>
          </p:cNvSpPr>
          <p:nvPr/>
        </p:nvSpPr>
        <p:spPr bwMode="auto">
          <a:xfrm flipV="1">
            <a:off x="7696200" y="548640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8" name="Freeform 72"/>
          <p:cNvSpPr>
            <a:spLocks/>
          </p:cNvSpPr>
          <p:nvPr/>
        </p:nvSpPr>
        <p:spPr bwMode="auto">
          <a:xfrm>
            <a:off x="6629400" y="5486400"/>
            <a:ext cx="304800" cy="838200"/>
          </a:xfrm>
          <a:custGeom>
            <a:avLst/>
            <a:gdLst>
              <a:gd name="T0" fmla="*/ 0 w 624"/>
              <a:gd name="T1" fmla="*/ 0 h 632"/>
              <a:gd name="T2" fmla="*/ 2147483646 w 624"/>
              <a:gd name="T3" fmla="*/ 2147483646 h 632"/>
              <a:gd name="T4" fmla="*/ 2147483646 w 624"/>
              <a:gd name="T5" fmla="*/ 2147483646 h 632"/>
              <a:gd name="T6" fmla="*/ 2147483646 w 624"/>
              <a:gd name="T7" fmla="*/ 2147483646 h 632"/>
              <a:gd name="T8" fmla="*/ 2147483646 w 624"/>
              <a:gd name="T9" fmla="*/ 2147483646 h 632"/>
              <a:gd name="T10" fmla="*/ 2147483646 w 624"/>
              <a:gd name="T11" fmla="*/ 2147483646 h 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632"/>
              <a:gd name="T20" fmla="*/ 624 w 624"/>
              <a:gd name="T21" fmla="*/ 632 h 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632">
                <a:moveTo>
                  <a:pt x="0" y="0"/>
                </a:moveTo>
                <a:cubicBezTo>
                  <a:pt x="48" y="12"/>
                  <a:pt x="96" y="24"/>
                  <a:pt x="144" y="96"/>
                </a:cubicBezTo>
                <a:cubicBezTo>
                  <a:pt x="192" y="168"/>
                  <a:pt x="248" y="352"/>
                  <a:pt x="288" y="432"/>
                </a:cubicBezTo>
                <a:cubicBezTo>
                  <a:pt x="328" y="512"/>
                  <a:pt x="344" y="544"/>
                  <a:pt x="384" y="576"/>
                </a:cubicBezTo>
                <a:cubicBezTo>
                  <a:pt x="424" y="608"/>
                  <a:pt x="488" y="616"/>
                  <a:pt x="528" y="624"/>
                </a:cubicBezTo>
                <a:cubicBezTo>
                  <a:pt x="568" y="632"/>
                  <a:pt x="596" y="628"/>
                  <a:pt x="624" y="624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9" name="Freeform 73"/>
          <p:cNvSpPr>
            <a:spLocks/>
          </p:cNvSpPr>
          <p:nvPr/>
        </p:nvSpPr>
        <p:spPr bwMode="auto">
          <a:xfrm>
            <a:off x="6400800" y="5486400"/>
            <a:ext cx="228600" cy="838200"/>
          </a:xfrm>
          <a:custGeom>
            <a:avLst/>
            <a:gdLst>
              <a:gd name="T0" fmla="*/ 2147483646 w 480"/>
              <a:gd name="T1" fmla="*/ 0 h 592"/>
              <a:gd name="T2" fmla="*/ 2147483646 w 480"/>
              <a:gd name="T3" fmla="*/ 2147483646 h 592"/>
              <a:gd name="T4" fmla="*/ 2147483646 w 480"/>
              <a:gd name="T5" fmla="*/ 2147483646 h 592"/>
              <a:gd name="T6" fmla="*/ 2147483646 w 480"/>
              <a:gd name="T7" fmla="*/ 2147483646 h 592"/>
              <a:gd name="T8" fmla="*/ 0 w 480"/>
              <a:gd name="T9" fmla="*/ 2147483646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592"/>
              <a:gd name="T17" fmla="*/ 480 w 480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592">
                <a:moveTo>
                  <a:pt x="480" y="0"/>
                </a:moveTo>
                <a:cubicBezTo>
                  <a:pt x="428" y="8"/>
                  <a:pt x="376" y="16"/>
                  <a:pt x="336" y="96"/>
                </a:cubicBezTo>
                <a:cubicBezTo>
                  <a:pt x="296" y="176"/>
                  <a:pt x="272" y="400"/>
                  <a:pt x="240" y="480"/>
                </a:cubicBezTo>
                <a:cubicBezTo>
                  <a:pt x="208" y="560"/>
                  <a:pt x="184" y="560"/>
                  <a:pt x="144" y="576"/>
                </a:cubicBezTo>
                <a:cubicBezTo>
                  <a:pt x="104" y="592"/>
                  <a:pt x="52" y="584"/>
                  <a:pt x="0" y="57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0" name="Freeform 74"/>
          <p:cNvSpPr>
            <a:spLocks/>
          </p:cNvSpPr>
          <p:nvPr/>
        </p:nvSpPr>
        <p:spPr bwMode="auto">
          <a:xfrm>
            <a:off x="7696200" y="5486400"/>
            <a:ext cx="304800" cy="838200"/>
          </a:xfrm>
          <a:custGeom>
            <a:avLst/>
            <a:gdLst>
              <a:gd name="T0" fmla="*/ 0 w 624"/>
              <a:gd name="T1" fmla="*/ 0 h 632"/>
              <a:gd name="T2" fmla="*/ 2147483646 w 624"/>
              <a:gd name="T3" fmla="*/ 2147483646 h 632"/>
              <a:gd name="T4" fmla="*/ 2147483646 w 624"/>
              <a:gd name="T5" fmla="*/ 2147483646 h 632"/>
              <a:gd name="T6" fmla="*/ 2147483646 w 624"/>
              <a:gd name="T7" fmla="*/ 2147483646 h 632"/>
              <a:gd name="T8" fmla="*/ 2147483646 w 624"/>
              <a:gd name="T9" fmla="*/ 2147483646 h 632"/>
              <a:gd name="T10" fmla="*/ 2147483646 w 624"/>
              <a:gd name="T11" fmla="*/ 2147483646 h 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632"/>
              <a:gd name="T20" fmla="*/ 624 w 624"/>
              <a:gd name="T21" fmla="*/ 632 h 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632">
                <a:moveTo>
                  <a:pt x="0" y="0"/>
                </a:moveTo>
                <a:cubicBezTo>
                  <a:pt x="48" y="12"/>
                  <a:pt x="96" y="24"/>
                  <a:pt x="144" y="96"/>
                </a:cubicBezTo>
                <a:cubicBezTo>
                  <a:pt x="192" y="168"/>
                  <a:pt x="248" y="352"/>
                  <a:pt x="288" y="432"/>
                </a:cubicBezTo>
                <a:cubicBezTo>
                  <a:pt x="328" y="512"/>
                  <a:pt x="344" y="544"/>
                  <a:pt x="384" y="576"/>
                </a:cubicBezTo>
                <a:cubicBezTo>
                  <a:pt x="424" y="608"/>
                  <a:pt x="488" y="616"/>
                  <a:pt x="528" y="624"/>
                </a:cubicBezTo>
                <a:cubicBezTo>
                  <a:pt x="568" y="632"/>
                  <a:pt x="596" y="628"/>
                  <a:pt x="624" y="624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1" name="Freeform 75"/>
          <p:cNvSpPr>
            <a:spLocks/>
          </p:cNvSpPr>
          <p:nvPr/>
        </p:nvSpPr>
        <p:spPr bwMode="auto">
          <a:xfrm>
            <a:off x="7467600" y="5486400"/>
            <a:ext cx="228600" cy="838200"/>
          </a:xfrm>
          <a:custGeom>
            <a:avLst/>
            <a:gdLst>
              <a:gd name="T0" fmla="*/ 2147483646 w 480"/>
              <a:gd name="T1" fmla="*/ 0 h 592"/>
              <a:gd name="T2" fmla="*/ 2147483646 w 480"/>
              <a:gd name="T3" fmla="*/ 2147483646 h 592"/>
              <a:gd name="T4" fmla="*/ 2147483646 w 480"/>
              <a:gd name="T5" fmla="*/ 2147483646 h 592"/>
              <a:gd name="T6" fmla="*/ 2147483646 w 480"/>
              <a:gd name="T7" fmla="*/ 2147483646 h 592"/>
              <a:gd name="T8" fmla="*/ 0 w 480"/>
              <a:gd name="T9" fmla="*/ 2147483646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592"/>
              <a:gd name="T17" fmla="*/ 480 w 480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592">
                <a:moveTo>
                  <a:pt x="480" y="0"/>
                </a:moveTo>
                <a:cubicBezTo>
                  <a:pt x="428" y="8"/>
                  <a:pt x="376" y="16"/>
                  <a:pt x="336" y="96"/>
                </a:cubicBezTo>
                <a:cubicBezTo>
                  <a:pt x="296" y="176"/>
                  <a:pt x="272" y="400"/>
                  <a:pt x="240" y="480"/>
                </a:cubicBezTo>
                <a:cubicBezTo>
                  <a:pt x="208" y="560"/>
                  <a:pt x="184" y="560"/>
                  <a:pt x="144" y="576"/>
                </a:cubicBezTo>
                <a:cubicBezTo>
                  <a:pt x="104" y="592"/>
                  <a:pt x="52" y="584"/>
                  <a:pt x="0" y="57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2" name="Freeform 76"/>
          <p:cNvSpPr>
            <a:spLocks/>
          </p:cNvSpPr>
          <p:nvPr/>
        </p:nvSpPr>
        <p:spPr bwMode="auto">
          <a:xfrm>
            <a:off x="5334000" y="5486400"/>
            <a:ext cx="304800" cy="838200"/>
          </a:xfrm>
          <a:custGeom>
            <a:avLst/>
            <a:gdLst>
              <a:gd name="T0" fmla="*/ 2147483646 w 480"/>
              <a:gd name="T1" fmla="*/ 0 h 592"/>
              <a:gd name="T2" fmla="*/ 2147483646 w 480"/>
              <a:gd name="T3" fmla="*/ 2147483646 h 592"/>
              <a:gd name="T4" fmla="*/ 2147483646 w 480"/>
              <a:gd name="T5" fmla="*/ 2147483646 h 592"/>
              <a:gd name="T6" fmla="*/ 2147483646 w 480"/>
              <a:gd name="T7" fmla="*/ 2147483646 h 592"/>
              <a:gd name="T8" fmla="*/ 0 w 480"/>
              <a:gd name="T9" fmla="*/ 2147483646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592"/>
              <a:gd name="T17" fmla="*/ 480 w 480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592">
                <a:moveTo>
                  <a:pt x="480" y="0"/>
                </a:moveTo>
                <a:cubicBezTo>
                  <a:pt x="428" y="8"/>
                  <a:pt x="376" y="16"/>
                  <a:pt x="336" y="96"/>
                </a:cubicBezTo>
                <a:cubicBezTo>
                  <a:pt x="296" y="176"/>
                  <a:pt x="272" y="400"/>
                  <a:pt x="240" y="480"/>
                </a:cubicBezTo>
                <a:cubicBezTo>
                  <a:pt x="208" y="560"/>
                  <a:pt x="184" y="560"/>
                  <a:pt x="144" y="576"/>
                </a:cubicBezTo>
                <a:cubicBezTo>
                  <a:pt x="104" y="592"/>
                  <a:pt x="52" y="584"/>
                  <a:pt x="0" y="57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3" name="Freeform 77"/>
          <p:cNvSpPr>
            <a:spLocks/>
          </p:cNvSpPr>
          <p:nvPr/>
        </p:nvSpPr>
        <p:spPr bwMode="auto">
          <a:xfrm>
            <a:off x="5638800" y="5486400"/>
            <a:ext cx="304800" cy="838200"/>
          </a:xfrm>
          <a:custGeom>
            <a:avLst/>
            <a:gdLst>
              <a:gd name="T0" fmla="*/ 0 w 624"/>
              <a:gd name="T1" fmla="*/ 0 h 632"/>
              <a:gd name="T2" fmla="*/ 2147483646 w 624"/>
              <a:gd name="T3" fmla="*/ 2147483646 h 632"/>
              <a:gd name="T4" fmla="*/ 2147483646 w 624"/>
              <a:gd name="T5" fmla="*/ 2147483646 h 632"/>
              <a:gd name="T6" fmla="*/ 2147483646 w 624"/>
              <a:gd name="T7" fmla="*/ 2147483646 h 632"/>
              <a:gd name="T8" fmla="*/ 2147483646 w 624"/>
              <a:gd name="T9" fmla="*/ 2147483646 h 632"/>
              <a:gd name="T10" fmla="*/ 2147483646 w 624"/>
              <a:gd name="T11" fmla="*/ 2147483646 h 6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24"/>
              <a:gd name="T19" fmla="*/ 0 h 632"/>
              <a:gd name="T20" fmla="*/ 624 w 624"/>
              <a:gd name="T21" fmla="*/ 632 h 6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24" h="632">
                <a:moveTo>
                  <a:pt x="0" y="0"/>
                </a:moveTo>
                <a:cubicBezTo>
                  <a:pt x="48" y="12"/>
                  <a:pt x="96" y="24"/>
                  <a:pt x="144" y="96"/>
                </a:cubicBezTo>
                <a:cubicBezTo>
                  <a:pt x="192" y="168"/>
                  <a:pt x="248" y="352"/>
                  <a:pt x="288" y="432"/>
                </a:cubicBezTo>
                <a:cubicBezTo>
                  <a:pt x="328" y="512"/>
                  <a:pt x="344" y="544"/>
                  <a:pt x="384" y="576"/>
                </a:cubicBezTo>
                <a:cubicBezTo>
                  <a:pt x="424" y="608"/>
                  <a:pt x="488" y="616"/>
                  <a:pt x="528" y="624"/>
                </a:cubicBezTo>
                <a:cubicBezTo>
                  <a:pt x="568" y="632"/>
                  <a:pt x="596" y="628"/>
                  <a:pt x="624" y="624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7" name="Line 81"/>
          <p:cNvSpPr>
            <a:spLocks noChangeShapeType="1"/>
          </p:cNvSpPr>
          <p:nvPr/>
        </p:nvSpPr>
        <p:spPr bwMode="auto">
          <a:xfrm>
            <a:off x="2667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8" name="Line 82"/>
          <p:cNvSpPr>
            <a:spLocks noChangeShapeType="1"/>
          </p:cNvSpPr>
          <p:nvPr/>
        </p:nvSpPr>
        <p:spPr bwMode="auto">
          <a:xfrm>
            <a:off x="28194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9" name="Line 83"/>
          <p:cNvSpPr>
            <a:spLocks noChangeShapeType="1"/>
          </p:cNvSpPr>
          <p:nvPr/>
        </p:nvSpPr>
        <p:spPr bwMode="auto">
          <a:xfrm>
            <a:off x="24384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0" name="Line 84"/>
          <p:cNvSpPr>
            <a:spLocks noChangeShapeType="1"/>
          </p:cNvSpPr>
          <p:nvPr/>
        </p:nvSpPr>
        <p:spPr bwMode="auto">
          <a:xfrm flipH="1">
            <a:off x="28194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3" name="Line 87"/>
          <p:cNvSpPr>
            <a:spLocks noChangeShapeType="1"/>
          </p:cNvSpPr>
          <p:nvPr/>
        </p:nvSpPr>
        <p:spPr bwMode="auto">
          <a:xfrm>
            <a:off x="5410200" y="5486400"/>
            <a:ext cx="2667000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4" name="Line 88"/>
          <p:cNvSpPr>
            <a:spLocks noChangeShapeType="1"/>
          </p:cNvSpPr>
          <p:nvPr/>
        </p:nvSpPr>
        <p:spPr bwMode="auto">
          <a:xfrm>
            <a:off x="8001000" y="59436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75" name="AutoShape 89" descr="深色木质"/>
          <p:cNvSpPr>
            <a:spLocks noChangeArrowheads="1"/>
          </p:cNvSpPr>
          <p:nvPr/>
        </p:nvSpPr>
        <p:spPr bwMode="auto">
          <a:xfrm>
            <a:off x="76200" y="3200400"/>
            <a:ext cx="533400" cy="1981200"/>
          </a:xfrm>
          <a:prstGeom prst="downArrow">
            <a:avLst>
              <a:gd name="adj1" fmla="val 50000"/>
              <a:gd name="adj2" fmla="val 9285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时域抽样</a:t>
            </a:r>
          </a:p>
        </p:txBody>
      </p:sp>
      <p:sp>
        <p:nvSpPr>
          <p:cNvPr id="42076" name="AutoShape 90" descr="深色木质"/>
          <p:cNvSpPr>
            <a:spLocks noChangeArrowheads="1"/>
          </p:cNvSpPr>
          <p:nvPr/>
        </p:nvSpPr>
        <p:spPr bwMode="auto">
          <a:xfrm>
            <a:off x="8534400" y="3276600"/>
            <a:ext cx="533400" cy="2209800"/>
          </a:xfrm>
          <a:prstGeom prst="downArrow">
            <a:avLst>
              <a:gd name="adj1" fmla="val 50000"/>
              <a:gd name="adj2" fmla="val 10357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频域周期重复</a:t>
            </a:r>
          </a:p>
        </p:txBody>
      </p:sp>
      <p:sp>
        <p:nvSpPr>
          <p:cNvPr id="42082" name="Line 96"/>
          <p:cNvSpPr>
            <a:spLocks noChangeShapeType="1"/>
          </p:cNvSpPr>
          <p:nvPr/>
        </p:nvSpPr>
        <p:spPr bwMode="auto">
          <a:xfrm>
            <a:off x="1066800" y="3657600"/>
            <a:ext cx="381000" cy="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83" name="Line 97"/>
          <p:cNvSpPr>
            <a:spLocks noChangeShapeType="1"/>
          </p:cNvSpPr>
          <p:nvPr/>
        </p:nvSpPr>
        <p:spPr bwMode="auto">
          <a:xfrm>
            <a:off x="4876800" y="59436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38473D-3500-43BC-1956-6F9A4CE89D6F}"/>
                  </a:ext>
                </a:extLst>
              </p:cNvPr>
              <p:cNvSpPr txBox="1"/>
              <p:nvPr/>
            </p:nvSpPr>
            <p:spPr>
              <a:xfrm>
                <a:off x="1164883" y="691634"/>
                <a:ext cx="6609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38473D-3500-43BC-1956-6F9A4CE89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83" y="691634"/>
                <a:ext cx="660950" cy="369332"/>
              </a:xfrm>
              <a:prstGeom prst="rect">
                <a:avLst/>
              </a:prstGeom>
              <a:blipFill>
                <a:blip r:embed="rId2"/>
                <a:stretch>
                  <a:fillRect l="-13208" r="-15094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35553F-69B7-CDF0-8729-B3111AEBFA5E}"/>
                  </a:ext>
                </a:extLst>
              </p:cNvPr>
              <p:cNvSpPr txBox="1"/>
              <p:nvPr/>
            </p:nvSpPr>
            <p:spPr>
              <a:xfrm>
                <a:off x="6704682" y="678141"/>
                <a:ext cx="892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35553F-69B7-CDF0-8729-B3111AEBF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682" y="678141"/>
                <a:ext cx="892424" cy="369332"/>
              </a:xfrm>
              <a:prstGeom prst="rect">
                <a:avLst/>
              </a:prstGeom>
              <a:blipFill>
                <a:blip r:embed="rId3"/>
                <a:stretch>
                  <a:fillRect l="-7042" r="-9859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2A6C8D-9943-87AE-BD30-B342F11370EC}"/>
                  </a:ext>
                </a:extLst>
              </p:cNvPr>
              <p:cNvSpPr txBox="1"/>
              <p:nvPr/>
            </p:nvSpPr>
            <p:spPr>
              <a:xfrm>
                <a:off x="6295342" y="1034806"/>
                <a:ext cx="2228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2A6C8D-9943-87AE-BD30-B342F1137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42" y="1034806"/>
                <a:ext cx="222817" cy="307777"/>
              </a:xfrm>
              <a:prstGeom prst="rect">
                <a:avLst/>
              </a:prstGeom>
              <a:blipFill>
                <a:blip r:embed="rId4"/>
                <a:stretch>
                  <a:fillRect l="-15789" r="-15789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7660BE-D2CD-7F8F-3EBF-27E94321DDBB}"/>
                  </a:ext>
                </a:extLst>
              </p:cNvPr>
              <p:cNvSpPr txBox="1"/>
              <p:nvPr/>
            </p:nvSpPr>
            <p:spPr>
              <a:xfrm>
                <a:off x="1098030" y="2074347"/>
                <a:ext cx="266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7660BE-D2CD-7F8F-3EBF-27E94321D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30" y="2074347"/>
                <a:ext cx="266098" cy="369332"/>
              </a:xfrm>
              <a:prstGeom prst="rect">
                <a:avLst/>
              </a:prstGeom>
              <a:blipFill>
                <a:blip r:embed="rId5"/>
                <a:stretch>
                  <a:fillRect l="-18182" r="-1818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F2DC97-E7D4-574C-944B-5ADBD84FD822}"/>
                  </a:ext>
                </a:extLst>
              </p:cNvPr>
              <p:cNvSpPr txBox="1"/>
              <p:nvPr/>
            </p:nvSpPr>
            <p:spPr>
              <a:xfrm>
                <a:off x="6559687" y="2147500"/>
                <a:ext cx="2003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F2DC97-E7D4-574C-944B-5ADBD84F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687" y="2147500"/>
                <a:ext cx="200376" cy="276999"/>
              </a:xfrm>
              <a:prstGeom prst="rect">
                <a:avLst/>
              </a:prstGeom>
              <a:blipFill>
                <a:blip r:embed="rId6"/>
                <a:stretch>
                  <a:fillRect l="-17647" r="-17647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37555A-47CF-EF76-5B2E-A1D4146F1CA1}"/>
                  </a:ext>
                </a:extLst>
              </p:cNvPr>
              <p:cNvSpPr txBox="1"/>
              <p:nvPr/>
            </p:nvSpPr>
            <p:spPr>
              <a:xfrm>
                <a:off x="2072775" y="3967311"/>
                <a:ext cx="2228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37555A-47CF-EF76-5B2E-A1D4146F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75" y="3967311"/>
                <a:ext cx="222817" cy="307777"/>
              </a:xfrm>
              <a:prstGeom prst="rect">
                <a:avLst/>
              </a:prstGeom>
              <a:blipFill>
                <a:blip r:embed="rId7"/>
                <a:stretch>
                  <a:fillRect l="-22222" r="-22222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C157A18-FF7F-105B-34D2-2AE4F7947D60}"/>
                  </a:ext>
                </a:extLst>
              </p:cNvPr>
              <p:cNvSpPr txBox="1"/>
              <p:nvPr/>
            </p:nvSpPr>
            <p:spPr>
              <a:xfrm>
                <a:off x="6610952" y="4246047"/>
                <a:ext cx="2228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C157A18-FF7F-105B-34D2-2AE4F7947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952" y="4246047"/>
                <a:ext cx="222817" cy="307777"/>
              </a:xfrm>
              <a:prstGeom prst="rect">
                <a:avLst/>
              </a:prstGeom>
              <a:blipFill>
                <a:blip r:embed="rId8"/>
                <a:stretch>
                  <a:fillRect l="-21053" r="-15789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5A3DA2-A8C2-3E26-7D04-17A8E3D8BACC}"/>
                  </a:ext>
                </a:extLst>
              </p:cNvPr>
              <p:cNvSpPr txBox="1"/>
              <p:nvPr/>
            </p:nvSpPr>
            <p:spPr>
              <a:xfrm>
                <a:off x="6648751" y="6286778"/>
                <a:ext cx="2228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5A3DA2-A8C2-3E26-7D04-17A8E3D8B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751" y="6286778"/>
                <a:ext cx="222817" cy="307777"/>
              </a:xfrm>
              <a:prstGeom prst="rect">
                <a:avLst/>
              </a:prstGeom>
              <a:blipFill>
                <a:blip r:embed="rId9"/>
                <a:stretch>
                  <a:fillRect l="-22222" r="-22222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4CBB86-ADC6-0529-C2DB-69EF1C717994}"/>
                  </a:ext>
                </a:extLst>
              </p:cNvPr>
              <p:cNvSpPr txBox="1"/>
              <p:nvPr/>
            </p:nvSpPr>
            <p:spPr>
              <a:xfrm>
                <a:off x="1075774" y="6237288"/>
                <a:ext cx="266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4CBB86-ADC6-0529-C2DB-69EF1C717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74" y="6237288"/>
                <a:ext cx="266098" cy="369332"/>
              </a:xfrm>
              <a:prstGeom prst="rect">
                <a:avLst/>
              </a:prstGeom>
              <a:blipFill>
                <a:blip r:embed="rId10"/>
                <a:stretch>
                  <a:fillRect l="-18182" r="-1818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9CE993-A76A-63EE-8A42-D07AE37DA355}"/>
                  </a:ext>
                </a:extLst>
              </p:cNvPr>
              <p:cNvSpPr txBox="1"/>
              <p:nvPr/>
            </p:nvSpPr>
            <p:spPr>
              <a:xfrm>
                <a:off x="4230551" y="2048947"/>
                <a:ext cx="225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9CE993-A76A-63EE-8A42-D07AE37D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551" y="2048947"/>
                <a:ext cx="225510" cy="369332"/>
              </a:xfrm>
              <a:prstGeom prst="rect">
                <a:avLst/>
              </a:prstGeom>
              <a:blipFill>
                <a:blip r:embed="rId11"/>
                <a:stretch>
                  <a:fillRect l="-22222" r="-1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AB101F-C12A-56F0-E820-BE80DB6DB8D5}"/>
                  </a:ext>
                </a:extLst>
              </p:cNvPr>
              <p:cNvSpPr txBox="1"/>
              <p:nvPr/>
            </p:nvSpPr>
            <p:spPr>
              <a:xfrm>
                <a:off x="4024659" y="3986769"/>
                <a:ext cx="225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0AB101F-C12A-56F0-E820-BE80DB6D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659" y="3986769"/>
                <a:ext cx="225510" cy="369332"/>
              </a:xfrm>
              <a:prstGeom prst="rect">
                <a:avLst/>
              </a:prstGeom>
              <a:blipFill>
                <a:blip r:embed="rId12"/>
                <a:stretch>
                  <a:fillRect l="-15789" r="-15789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2740243-19F4-E63B-1AE4-61B5231C46D8}"/>
                  </a:ext>
                </a:extLst>
              </p:cNvPr>
              <p:cNvSpPr txBox="1"/>
              <p:nvPr/>
            </p:nvSpPr>
            <p:spPr>
              <a:xfrm>
                <a:off x="4208420" y="6237288"/>
                <a:ext cx="2255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2740243-19F4-E63B-1AE4-61B5231C4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420" y="6237288"/>
                <a:ext cx="225510" cy="369332"/>
              </a:xfrm>
              <a:prstGeom prst="rect">
                <a:avLst/>
              </a:prstGeom>
              <a:blipFill>
                <a:blip r:embed="rId13"/>
                <a:stretch>
                  <a:fillRect l="-22222" r="-1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9BB74C0-29EB-92C0-63EB-AD66B214E959}"/>
                  </a:ext>
                </a:extLst>
              </p:cNvPr>
              <p:cNvSpPr txBox="1"/>
              <p:nvPr/>
            </p:nvSpPr>
            <p:spPr>
              <a:xfrm>
                <a:off x="5968392" y="2101559"/>
                <a:ext cx="572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9BB74C0-29EB-92C0-63EB-AD66B214E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92" y="2101559"/>
                <a:ext cx="572464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0F3607-B956-D762-888F-9C734EA87CF5}"/>
                  </a:ext>
                </a:extLst>
              </p:cNvPr>
              <p:cNvSpPr txBox="1"/>
              <p:nvPr/>
            </p:nvSpPr>
            <p:spPr>
              <a:xfrm>
                <a:off x="6902965" y="2110600"/>
                <a:ext cx="3993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0F3607-B956-D762-888F-9C734EA8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965" y="2110600"/>
                <a:ext cx="399340" cy="276999"/>
              </a:xfrm>
              <a:prstGeom prst="rect">
                <a:avLst/>
              </a:prstGeom>
              <a:blipFill>
                <a:blip r:embed="rId15"/>
                <a:stretch>
                  <a:fillRect l="-6061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F7CC55-B85E-AA84-0F46-00202AA2D930}"/>
                  </a:ext>
                </a:extLst>
              </p:cNvPr>
              <p:cNvSpPr txBox="1"/>
              <p:nvPr/>
            </p:nvSpPr>
            <p:spPr>
              <a:xfrm>
                <a:off x="8006999" y="2101558"/>
                <a:ext cx="243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FF7CC55-B85E-AA84-0F46-00202AA2D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999" y="2101558"/>
                <a:ext cx="243913" cy="276999"/>
              </a:xfrm>
              <a:prstGeom prst="rect">
                <a:avLst/>
              </a:prstGeom>
              <a:blipFill>
                <a:blip r:embed="rId16"/>
                <a:stretch>
                  <a:fillRect l="-10000" r="-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6A9959-0D33-6272-1D33-84F1B5946B84}"/>
                  </a:ext>
                </a:extLst>
              </p:cNvPr>
              <p:cNvSpPr txBox="1"/>
              <p:nvPr/>
            </p:nvSpPr>
            <p:spPr>
              <a:xfrm>
                <a:off x="8154530" y="4289038"/>
                <a:ext cx="243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6A9959-0D33-6272-1D33-84F1B5946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30" y="4289038"/>
                <a:ext cx="243913" cy="276999"/>
              </a:xfrm>
              <a:prstGeom prst="rect">
                <a:avLst/>
              </a:prstGeom>
              <a:blipFill>
                <a:blip r:embed="rId17"/>
                <a:stretch>
                  <a:fillRect l="-10000" r="-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7B239D6-8311-802B-A23C-514AFE60F77A}"/>
                  </a:ext>
                </a:extLst>
              </p:cNvPr>
              <p:cNvSpPr txBox="1"/>
              <p:nvPr/>
            </p:nvSpPr>
            <p:spPr>
              <a:xfrm>
                <a:off x="7496530" y="4281101"/>
                <a:ext cx="324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7B239D6-8311-802B-A23C-514AFE60F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30" y="4281101"/>
                <a:ext cx="324576" cy="276999"/>
              </a:xfrm>
              <a:prstGeom prst="rect">
                <a:avLst/>
              </a:prstGeom>
              <a:blipFill>
                <a:blip r:embed="rId18"/>
                <a:stretch>
                  <a:fillRect l="-769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AB6B8D1-2701-8BA3-C3A5-2F5713934C57}"/>
                  </a:ext>
                </a:extLst>
              </p:cNvPr>
              <p:cNvSpPr txBox="1"/>
              <p:nvPr/>
            </p:nvSpPr>
            <p:spPr>
              <a:xfrm>
                <a:off x="5418406" y="4300150"/>
                <a:ext cx="497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AB6B8D1-2701-8BA3-C3A5-2F5713934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06" y="4300150"/>
                <a:ext cx="497700" cy="276999"/>
              </a:xfrm>
              <a:prstGeom prst="rect">
                <a:avLst/>
              </a:prstGeom>
              <a:blipFill>
                <a:blip r:embed="rId1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25C57F-DD04-EA19-16FD-8E0D1C42A222}"/>
                  </a:ext>
                </a:extLst>
              </p:cNvPr>
              <p:cNvSpPr txBox="1"/>
              <p:nvPr/>
            </p:nvSpPr>
            <p:spPr>
              <a:xfrm>
                <a:off x="5334000" y="2666496"/>
                <a:ext cx="2643159" cy="671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C25C57F-DD04-EA19-16FD-8E0D1C42A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666496"/>
                <a:ext cx="2643159" cy="671338"/>
              </a:xfrm>
              <a:prstGeom prst="rect">
                <a:avLst/>
              </a:prstGeom>
              <a:blipFill>
                <a:blip r:embed="rId20"/>
                <a:stretch>
                  <a:fillRect l="-1435" t="-118182" r="-1914" b="-18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6E0409-F364-E571-015B-E0DBF15D8AAF}"/>
                  </a:ext>
                </a:extLst>
              </p:cNvPr>
              <p:cNvSpPr txBox="1"/>
              <p:nvPr/>
            </p:nvSpPr>
            <p:spPr>
              <a:xfrm>
                <a:off x="2551112" y="2580120"/>
                <a:ext cx="2255682" cy="671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6E0409-F364-E571-015B-E0DBF15D8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112" y="2580120"/>
                <a:ext cx="2255682" cy="671338"/>
              </a:xfrm>
              <a:prstGeom prst="rect">
                <a:avLst/>
              </a:prstGeom>
              <a:blipFill>
                <a:blip r:embed="rId21"/>
                <a:stretch>
                  <a:fillRect l="-1117" t="-124528" r="-2793" b="-188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DBB1AA0-AC48-B3D8-764B-D31A2CD4A796}"/>
                  </a:ext>
                </a:extLst>
              </p:cNvPr>
              <p:cNvSpPr txBox="1"/>
              <p:nvPr/>
            </p:nvSpPr>
            <p:spPr>
              <a:xfrm>
                <a:off x="1897344" y="3019623"/>
                <a:ext cx="4344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DBB1AA0-AC48-B3D8-764B-D31A2CD4A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344" y="3019623"/>
                <a:ext cx="434414" cy="307777"/>
              </a:xfrm>
              <a:prstGeom prst="rect">
                <a:avLst/>
              </a:prstGeom>
              <a:blipFill>
                <a:blip r:embed="rId22"/>
                <a:stretch>
                  <a:fillRect l="-17143" r="-17143" b="-3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F679CAF-EA1A-D1B9-6356-245EB4BCA046}"/>
                  </a:ext>
                </a:extLst>
              </p:cNvPr>
              <p:cNvSpPr txBox="1"/>
              <p:nvPr/>
            </p:nvSpPr>
            <p:spPr>
              <a:xfrm>
                <a:off x="2621728" y="4260363"/>
                <a:ext cx="3032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F679CAF-EA1A-D1B9-6356-245EB4BCA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728" y="4260363"/>
                <a:ext cx="303225" cy="307777"/>
              </a:xfrm>
              <a:prstGeom prst="rect">
                <a:avLst/>
              </a:prstGeom>
              <a:blipFill>
                <a:blip r:embed="rId23"/>
                <a:stretch>
                  <a:fillRect l="-12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BFF399C-38EA-5455-5B1F-8038EEDE70F0}"/>
                  </a:ext>
                </a:extLst>
              </p:cNvPr>
              <p:cNvSpPr txBox="1"/>
              <p:nvPr/>
            </p:nvSpPr>
            <p:spPr>
              <a:xfrm>
                <a:off x="5387119" y="6303256"/>
                <a:ext cx="497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BFF399C-38EA-5455-5B1F-8038EEDE7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19" y="6303256"/>
                <a:ext cx="497700" cy="276999"/>
              </a:xfrm>
              <a:prstGeom prst="rect">
                <a:avLst/>
              </a:prstGeom>
              <a:blipFill>
                <a:blip r:embed="rId24"/>
                <a:stretch>
                  <a:fillRect l="-250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D45DF7E-7A20-D5CF-7605-C3F168E798E1}"/>
                  </a:ext>
                </a:extLst>
              </p:cNvPr>
              <p:cNvSpPr txBox="1"/>
              <p:nvPr/>
            </p:nvSpPr>
            <p:spPr>
              <a:xfrm>
                <a:off x="7574446" y="6294050"/>
                <a:ext cx="324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D45DF7E-7A20-D5CF-7605-C3F168E7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46" y="6294050"/>
                <a:ext cx="324576" cy="276999"/>
              </a:xfrm>
              <a:prstGeom prst="rect">
                <a:avLst/>
              </a:prstGeom>
              <a:blipFill>
                <a:blip r:embed="rId25"/>
                <a:stretch>
                  <a:fillRect l="-740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190D8B8-F020-8F32-4A11-E5559DAB9733}"/>
                  </a:ext>
                </a:extLst>
              </p:cNvPr>
              <p:cNvSpPr txBox="1"/>
              <p:nvPr/>
            </p:nvSpPr>
            <p:spPr>
              <a:xfrm>
                <a:off x="8318708" y="6282383"/>
                <a:ext cx="243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190D8B8-F020-8F32-4A11-E5559DAB9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708" y="6282383"/>
                <a:ext cx="243913" cy="276999"/>
              </a:xfrm>
              <a:prstGeom prst="rect">
                <a:avLst/>
              </a:prstGeom>
              <a:blipFill>
                <a:blip r:embed="rId17"/>
                <a:stretch>
                  <a:fillRect l="-10000" r="-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9257C3-12FF-816A-9F15-BEA68FF0F064}"/>
                  </a:ext>
                </a:extLst>
              </p:cNvPr>
              <p:cNvSpPr txBox="1"/>
              <p:nvPr/>
            </p:nvSpPr>
            <p:spPr>
              <a:xfrm>
                <a:off x="1085851" y="4683423"/>
                <a:ext cx="7182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9257C3-12FF-816A-9F15-BEA68FF0F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1" y="4683423"/>
                <a:ext cx="718210" cy="369332"/>
              </a:xfrm>
              <a:prstGeom prst="rect">
                <a:avLst/>
              </a:prstGeom>
              <a:blipFill>
                <a:blip r:embed="rId26"/>
                <a:stretch>
                  <a:fillRect l="-12069" r="-12069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F5EBB9-251D-A246-35C7-6E2DA0B52CBE}"/>
                  </a:ext>
                </a:extLst>
              </p:cNvPr>
              <p:cNvSpPr txBox="1"/>
              <p:nvPr/>
            </p:nvSpPr>
            <p:spPr>
              <a:xfrm>
                <a:off x="6664065" y="4788257"/>
                <a:ext cx="946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F5EBB9-251D-A246-35C7-6E2DA0B52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65" y="4788257"/>
                <a:ext cx="946669" cy="369332"/>
              </a:xfrm>
              <a:prstGeom prst="rect">
                <a:avLst/>
              </a:prstGeom>
              <a:blipFill>
                <a:blip r:embed="rId27"/>
                <a:stretch>
                  <a:fillRect l="-5263" r="-9211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30DE66-20D1-B07F-61C5-A781D96C466A}"/>
                  </a:ext>
                </a:extLst>
              </p:cNvPr>
              <p:cNvSpPr txBox="1"/>
              <p:nvPr/>
            </p:nvSpPr>
            <p:spPr>
              <a:xfrm>
                <a:off x="6228484" y="4932842"/>
                <a:ext cx="273215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30DE66-20D1-B07F-61C5-A781D96C4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484" y="4932842"/>
                <a:ext cx="273215" cy="567207"/>
              </a:xfrm>
              <a:prstGeom prst="rect">
                <a:avLst/>
              </a:prstGeom>
              <a:blipFill>
                <a:blip r:embed="rId28"/>
                <a:stretch>
                  <a:fillRect l="-13043" t="-4444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7A1413-63CA-43FA-82DC-F6717DB6EAA5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6CBCEF-444F-48AD-9E29-5DCBB1716F7D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400"/>
          </a:p>
        </p:txBody>
      </p:sp>
      <p:graphicFrame>
        <p:nvGraphicFramePr>
          <p:cNvPr id="43012" name="Object 3"/>
          <p:cNvGraphicFramePr>
            <a:graphicFrameLocks noChangeAspect="1"/>
          </p:cNvGraphicFramePr>
          <p:nvPr/>
        </p:nvGraphicFramePr>
        <p:xfrm>
          <a:off x="4051300" y="1600200"/>
          <a:ext cx="127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6890" imgH="241091" progId="Equation.3">
                  <p:embed/>
                </p:oleObj>
              </mc:Choice>
              <mc:Fallback>
                <p:oleObj name="公式" r:id="rId2" imgW="126890" imgH="241091" progId="Equation.3">
                  <p:embed/>
                  <p:pic>
                    <p:nvPicPr>
                      <p:cNvPr id="430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600200"/>
                        <a:ext cx="127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4"/>
              <p:cNvSpPr>
                <a:spLocks noChangeArrowheads="1"/>
              </p:cNvSpPr>
              <p:nvPr/>
            </p:nvSpPr>
            <p:spPr bwMode="auto">
              <a:xfrm>
                <a:off x="533400" y="1624013"/>
                <a:ext cx="8229600" cy="2721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ClrTx/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Shannon </a:t>
                </a:r>
                <a:r>
                  <a:rPr lang="zh-CN" altLang="en-US" sz="2400" b="1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取样定理</a:t>
                </a:r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：一个在频谱中不包含有大于频率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的分量的有限频带的信号，由对该信号以不大于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fPr>
                      <m:num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 pitchFamily="49" charset="-122"/>
                              </a:rPr>
                              <m:t>𝒎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的时间间隔进行取样的取样值唯一地确定。当这样地取样信号通过截止频率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𝒎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𝒄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𝒔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𝝎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楷体_GB2312" pitchFamily="49" charset="-122"/>
                    <a:ea typeface="楷体_GB2312" pitchFamily="49" charset="-122"/>
                  </a:rPr>
                  <a:t>的理想低通滤波器后，可以完全重建原信号。</a:t>
                </a:r>
              </a:p>
            </p:txBody>
          </p:sp>
        </mc:Choice>
        <mc:Fallback xmlns="">
          <p:sp>
            <p:nvSpPr>
              <p:cNvPr id="4301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624013"/>
                <a:ext cx="8229600" cy="2721066"/>
              </a:xfrm>
              <a:prstGeom prst="rect">
                <a:avLst/>
              </a:prstGeom>
              <a:blipFill>
                <a:blip r:embed="rId4"/>
                <a:stretch>
                  <a:fillRect l="-1233" b="-41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3870F-68A4-7480-F3ED-9755E679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2E687-5C36-41B0-AE63-50FC76B278F9}" type="datetime1">
              <a:rPr lang="zh-CN" altLang="en-US" smtClean="0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B36BFB-44EC-8C52-6ECD-34ED501B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1EB00-5B34-420C-B381-B3B842A8566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8A6BC2E-690D-3E64-438E-44CA44652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258763"/>
            <a:ext cx="4285445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教材不要求掌握的部分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3AB37-01EE-727B-957C-E58C9695D0FE}"/>
              </a:ext>
            </a:extLst>
          </p:cNvPr>
          <p:cNvSpPr txBox="1"/>
          <p:nvPr/>
        </p:nvSpPr>
        <p:spPr>
          <a:xfrm>
            <a:off x="952165" y="1108609"/>
            <a:ext cx="7239670" cy="516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/>
              <a:t>1.6</a:t>
            </a:r>
            <a:r>
              <a:rPr kumimoji="1" lang="zh-CN" altLang="en-US" sz="3200" b="1" dirty="0"/>
              <a:t> 非电系统的分析</a:t>
            </a:r>
            <a:endParaRPr kumimoji="1"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2.</a:t>
            </a:r>
            <a:r>
              <a:rPr lang="zh-CN" altLang="en-US" sz="3200" b="1" dirty="0"/>
              <a:t>附录：从分配函数观点看冲激函数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kumimoji="1" lang="en-US" altLang="zh-CN" sz="3200" b="1" dirty="0"/>
              <a:t>3.10</a:t>
            </a:r>
            <a:r>
              <a:rPr kumimoji="1" lang="zh-CN" altLang="en-US" sz="3200" b="1" dirty="0"/>
              <a:t> 沃尔什函数</a:t>
            </a:r>
            <a:endParaRPr kumimoji="1"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4.7</a:t>
            </a:r>
            <a:r>
              <a:rPr lang="zh-CN" altLang="en-US" sz="3200" b="1" dirty="0"/>
              <a:t> 希尔伯特变换</a:t>
            </a:r>
            <a:endParaRPr lang="en-US" altLang="zh-CN" sz="3200" b="1" dirty="0"/>
          </a:p>
          <a:p>
            <a:pPr>
              <a:lnSpc>
                <a:spcPct val="150000"/>
              </a:lnSpc>
            </a:pPr>
            <a:r>
              <a:rPr kumimoji="1" lang="en-US" altLang="zh-CN" sz="3200" b="1" dirty="0"/>
              <a:t>5.10</a:t>
            </a:r>
            <a:r>
              <a:rPr kumimoji="1" lang="zh-CN" altLang="en-US" sz="3200" b="1" dirty="0"/>
              <a:t> 信号流图</a:t>
            </a:r>
            <a:endParaRPr kumimoji="1"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6.3</a:t>
            </a:r>
            <a:r>
              <a:rPr lang="zh-CN" altLang="en-US" sz="3200" b="1" dirty="0"/>
              <a:t> 系统函数的频域特性与波特图</a:t>
            </a:r>
            <a:endParaRPr kumimoji="1" lang="en-US" altLang="zh-CN" sz="3200" b="1" dirty="0"/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6.6</a:t>
            </a:r>
            <a:r>
              <a:rPr lang="zh-CN" altLang="en-US" sz="3200" b="1" dirty="0"/>
              <a:t> 线性反馈系统的稳定性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844439233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2">
            <a:extLst>
              <a:ext uri="{FF2B5EF4-FFF2-40B4-BE49-F238E27FC236}">
                <a16:creationId xmlns:a16="http://schemas.microsoft.com/office/drawing/2014/main" id="{4F7608EA-2CFE-468B-948B-54222AC50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61" y="16764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5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296FAE-3681-4844-A967-1A10F1684786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9B7FB-FFA5-4C5B-BF03-856608B4A3EC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/>
          </a:p>
        </p:txBody>
      </p:sp>
      <p:sp>
        <p:nvSpPr>
          <p:cNvPr id="19460" name="Text Box 1026"/>
          <p:cNvSpPr txBox="1">
            <a:spLocks noChangeArrowheads="1"/>
          </p:cNvSpPr>
          <p:nvPr/>
        </p:nvSpPr>
        <p:spPr bwMode="auto">
          <a:xfrm>
            <a:off x="1085850" y="16764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信号</a:t>
            </a:r>
          </a:p>
        </p:txBody>
      </p:sp>
      <p:sp>
        <p:nvSpPr>
          <p:cNvPr id="19461" name="Line 1027"/>
          <p:cNvSpPr>
            <a:spLocks noChangeShapeType="1"/>
          </p:cNvSpPr>
          <p:nvPr/>
        </p:nvSpPr>
        <p:spPr bwMode="auto">
          <a:xfrm>
            <a:off x="1619250" y="2286000"/>
            <a:ext cx="0" cy="8382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Text Box 1028"/>
          <p:cNvSpPr txBox="1">
            <a:spLocks noChangeArrowheads="1"/>
          </p:cNvSpPr>
          <p:nvPr/>
        </p:nvSpPr>
        <p:spPr bwMode="auto">
          <a:xfrm>
            <a:off x="1085850" y="31242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b="1">
                <a:latin typeface="Times New Roman" panose="02020603050405020304" pitchFamily="18" charset="0"/>
                <a:ea typeface="楷体_GB2312" pitchFamily="49" charset="-122"/>
              </a:rPr>
              <a:t>系统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3" name="Line 1029"/>
          <p:cNvSpPr>
            <a:spLocks noChangeShapeType="1"/>
          </p:cNvSpPr>
          <p:nvPr/>
        </p:nvSpPr>
        <p:spPr bwMode="auto">
          <a:xfrm>
            <a:off x="1619250" y="3733800"/>
            <a:ext cx="0" cy="9144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Text Box 1030"/>
          <p:cNvSpPr txBox="1">
            <a:spLocks noChangeArrowheads="1"/>
          </p:cNvSpPr>
          <p:nvPr/>
        </p:nvSpPr>
        <p:spPr bwMode="auto">
          <a:xfrm>
            <a:off x="1085850" y="46482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响应</a:t>
            </a:r>
          </a:p>
        </p:txBody>
      </p:sp>
      <p:sp>
        <p:nvSpPr>
          <p:cNvPr id="19465" name="Rectangle 1031"/>
          <p:cNvSpPr>
            <a:spLocks noChangeArrowheads="1"/>
          </p:cNvSpPr>
          <p:nvPr/>
        </p:nvSpPr>
        <p:spPr bwMode="auto">
          <a:xfrm>
            <a:off x="1009650" y="1219200"/>
            <a:ext cx="1295400" cy="4648200"/>
          </a:xfrm>
          <a:prstGeom prst="rect">
            <a:avLst/>
          </a:prstGeom>
          <a:noFill/>
          <a:ln w="25400">
            <a:solidFill>
              <a:srgbClr val="99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466" name="Text Box 1032"/>
          <p:cNvSpPr txBox="1">
            <a:spLocks noChangeArrowheads="1"/>
          </p:cNvSpPr>
          <p:nvPr/>
        </p:nvSpPr>
        <p:spPr bwMode="auto">
          <a:xfrm>
            <a:off x="2867025" y="16764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67" name="Line 1033"/>
          <p:cNvSpPr>
            <a:spLocks noChangeShapeType="1"/>
          </p:cNvSpPr>
          <p:nvPr/>
        </p:nvSpPr>
        <p:spPr bwMode="auto">
          <a:xfrm>
            <a:off x="3476625" y="2286000"/>
            <a:ext cx="0" cy="8382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Text Box 1034"/>
          <p:cNvSpPr txBox="1">
            <a:spLocks noChangeArrowheads="1"/>
          </p:cNvSpPr>
          <p:nvPr/>
        </p:nvSpPr>
        <p:spPr bwMode="auto">
          <a:xfrm>
            <a:off x="2867025" y="3140075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69" name="Line 1035"/>
          <p:cNvSpPr>
            <a:spLocks noChangeShapeType="1"/>
          </p:cNvSpPr>
          <p:nvPr/>
        </p:nvSpPr>
        <p:spPr bwMode="auto">
          <a:xfrm>
            <a:off x="3476625" y="3733800"/>
            <a:ext cx="0" cy="9144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Text Box 1036"/>
          <p:cNvSpPr txBox="1">
            <a:spLocks noChangeArrowheads="1"/>
          </p:cNvSpPr>
          <p:nvPr/>
        </p:nvSpPr>
        <p:spPr bwMode="auto">
          <a:xfrm>
            <a:off x="2867025" y="46482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71" name="Text Box 1037"/>
          <p:cNvSpPr txBox="1">
            <a:spLocks noChangeArrowheads="1"/>
          </p:cNvSpPr>
          <p:nvPr/>
        </p:nvSpPr>
        <p:spPr bwMode="auto">
          <a:xfrm>
            <a:off x="2943225" y="5943600"/>
            <a:ext cx="1003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时域</a:t>
            </a:r>
          </a:p>
        </p:txBody>
      </p:sp>
      <p:sp>
        <p:nvSpPr>
          <p:cNvPr id="19472" name="Line 1038"/>
          <p:cNvSpPr>
            <a:spLocks noChangeShapeType="1"/>
          </p:cNvSpPr>
          <p:nvPr/>
        </p:nvSpPr>
        <p:spPr bwMode="auto">
          <a:xfrm>
            <a:off x="5172075" y="3733800"/>
            <a:ext cx="0" cy="9144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Text Box 1039"/>
          <p:cNvSpPr txBox="1">
            <a:spLocks noChangeArrowheads="1"/>
          </p:cNvSpPr>
          <p:nvPr/>
        </p:nvSpPr>
        <p:spPr bwMode="auto">
          <a:xfrm>
            <a:off x="4679950" y="5973763"/>
            <a:ext cx="11017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b="1">
                <a:latin typeface="Times New Roman" panose="02020603050405020304" pitchFamily="18" charset="0"/>
                <a:ea typeface="楷体_GB2312" pitchFamily="49" charset="-122"/>
              </a:rPr>
              <a:t>频域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474" name="Rectangle 1040"/>
          <p:cNvSpPr>
            <a:spLocks noChangeArrowheads="1"/>
          </p:cNvSpPr>
          <p:nvPr/>
        </p:nvSpPr>
        <p:spPr bwMode="auto">
          <a:xfrm>
            <a:off x="2790825" y="1219200"/>
            <a:ext cx="1371600" cy="4648200"/>
          </a:xfrm>
          <a:prstGeom prst="rect">
            <a:avLst/>
          </a:prstGeom>
          <a:noFill/>
          <a:ln w="25400">
            <a:solidFill>
              <a:srgbClr val="8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475" name="Rectangle 1041"/>
          <p:cNvSpPr>
            <a:spLocks noChangeArrowheads="1"/>
          </p:cNvSpPr>
          <p:nvPr/>
        </p:nvSpPr>
        <p:spPr bwMode="auto">
          <a:xfrm>
            <a:off x="4562475" y="1219200"/>
            <a:ext cx="1290638" cy="4648200"/>
          </a:xfrm>
          <a:prstGeom prst="rect">
            <a:avLst/>
          </a:prstGeom>
          <a:noFill/>
          <a:ln w="25400">
            <a:solidFill>
              <a:srgbClr val="8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476" name="Text Box 1042"/>
          <p:cNvSpPr txBox="1">
            <a:spLocks noChangeArrowheads="1"/>
          </p:cNvSpPr>
          <p:nvPr/>
        </p:nvSpPr>
        <p:spPr bwMode="auto">
          <a:xfrm>
            <a:off x="6372225" y="1673225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77" name="Line 1043"/>
          <p:cNvSpPr>
            <a:spLocks noChangeShapeType="1"/>
          </p:cNvSpPr>
          <p:nvPr/>
        </p:nvSpPr>
        <p:spPr bwMode="auto">
          <a:xfrm>
            <a:off x="6905625" y="2286000"/>
            <a:ext cx="0" cy="8382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Text Box 1044"/>
          <p:cNvSpPr txBox="1">
            <a:spLocks noChangeArrowheads="1"/>
          </p:cNvSpPr>
          <p:nvPr/>
        </p:nvSpPr>
        <p:spPr bwMode="auto">
          <a:xfrm>
            <a:off x="6372225" y="3116263"/>
            <a:ext cx="1143000" cy="617537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79" name="Line 1045"/>
          <p:cNvSpPr>
            <a:spLocks noChangeShapeType="1"/>
          </p:cNvSpPr>
          <p:nvPr/>
        </p:nvSpPr>
        <p:spPr bwMode="auto">
          <a:xfrm>
            <a:off x="6905625" y="3733800"/>
            <a:ext cx="0" cy="9144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Text Box 1046"/>
          <p:cNvSpPr txBox="1">
            <a:spLocks noChangeArrowheads="1"/>
          </p:cNvSpPr>
          <p:nvPr/>
        </p:nvSpPr>
        <p:spPr bwMode="auto">
          <a:xfrm>
            <a:off x="6372225" y="46482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81" name="Rectangle 1047"/>
          <p:cNvSpPr>
            <a:spLocks noChangeArrowheads="1"/>
          </p:cNvSpPr>
          <p:nvPr/>
        </p:nvSpPr>
        <p:spPr bwMode="auto">
          <a:xfrm>
            <a:off x="6296025" y="1219200"/>
            <a:ext cx="1295400" cy="4648200"/>
          </a:xfrm>
          <a:prstGeom prst="rect">
            <a:avLst/>
          </a:prstGeom>
          <a:noFill/>
          <a:ln w="25400">
            <a:solidFill>
              <a:srgbClr val="8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482" name="Text Box 1048"/>
          <p:cNvSpPr txBox="1">
            <a:spLocks noChangeArrowheads="1"/>
          </p:cNvSpPr>
          <p:nvPr/>
        </p:nvSpPr>
        <p:spPr bwMode="auto">
          <a:xfrm>
            <a:off x="6296025" y="5943600"/>
            <a:ext cx="1408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复频域</a:t>
            </a:r>
          </a:p>
        </p:txBody>
      </p:sp>
      <p:sp>
        <p:nvSpPr>
          <p:cNvPr id="19483" name="Text Box 1056"/>
          <p:cNvSpPr txBox="1">
            <a:spLocks noChangeArrowheads="1"/>
          </p:cNvSpPr>
          <p:nvPr/>
        </p:nvSpPr>
        <p:spPr bwMode="auto">
          <a:xfrm>
            <a:off x="1371600" y="258763"/>
            <a:ext cx="5336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连续时间系统分析主线</a:t>
            </a:r>
          </a:p>
        </p:txBody>
      </p:sp>
      <p:sp>
        <p:nvSpPr>
          <p:cNvPr id="19484" name="Line 1057"/>
          <p:cNvSpPr>
            <a:spLocks noChangeShapeType="1"/>
          </p:cNvSpPr>
          <p:nvPr/>
        </p:nvSpPr>
        <p:spPr bwMode="auto">
          <a:xfrm flipV="1">
            <a:off x="2314575" y="19812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Line 1061"/>
          <p:cNvSpPr>
            <a:spLocks noChangeShapeType="1"/>
          </p:cNvSpPr>
          <p:nvPr/>
        </p:nvSpPr>
        <p:spPr bwMode="auto">
          <a:xfrm flipV="1">
            <a:off x="2314575" y="49530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Line 1062"/>
          <p:cNvSpPr>
            <a:spLocks noChangeShapeType="1"/>
          </p:cNvSpPr>
          <p:nvPr/>
        </p:nvSpPr>
        <p:spPr bwMode="auto">
          <a:xfrm flipV="1">
            <a:off x="2314575" y="34290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Line 1063"/>
          <p:cNvSpPr>
            <a:spLocks noChangeShapeType="1"/>
          </p:cNvSpPr>
          <p:nvPr/>
        </p:nvSpPr>
        <p:spPr bwMode="auto">
          <a:xfrm flipV="1">
            <a:off x="5905500" y="49530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Line 1064"/>
          <p:cNvSpPr>
            <a:spLocks noChangeShapeType="1"/>
          </p:cNvSpPr>
          <p:nvPr/>
        </p:nvSpPr>
        <p:spPr bwMode="auto">
          <a:xfrm flipV="1">
            <a:off x="5848350" y="3429000"/>
            <a:ext cx="457200" cy="22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Line 1066"/>
          <p:cNvSpPr>
            <a:spLocks noChangeShapeType="1"/>
          </p:cNvSpPr>
          <p:nvPr/>
        </p:nvSpPr>
        <p:spPr bwMode="auto">
          <a:xfrm flipV="1">
            <a:off x="4248150" y="4953000"/>
            <a:ext cx="304800" cy="22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0" name="Line 1067"/>
          <p:cNvSpPr>
            <a:spLocks noChangeShapeType="1"/>
          </p:cNvSpPr>
          <p:nvPr/>
        </p:nvSpPr>
        <p:spPr bwMode="auto">
          <a:xfrm flipV="1">
            <a:off x="4248150" y="3429000"/>
            <a:ext cx="304800" cy="22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1" name="Line 1068"/>
          <p:cNvSpPr>
            <a:spLocks noChangeShapeType="1"/>
          </p:cNvSpPr>
          <p:nvPr/>
        </p:nvSpPr>
        <p:spPr bwMode="auto">
          <a:xfrm flipV="1">
            <a:off x="4248150" y="1981200"/>
            <a:ext cx="304800" cy="22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1" name="Line 1081"/>
          <p:cNvSpPr>
            <a:spLocks noChangeShapeType="1"/>
          </p:cNvSpPr>
          <p:nvPr/>
        </p:nvSpPr>
        <p:spPr bwMode="auto">
          <a:xfrm>
            <a:off x="5172075" y="2286000"/>
            <a:ext cx="0" cy="8382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2" name="Line 1095"/>
          <p:cNvSpPr>
            <a:spLocks noChangeShapeType="1"/>
          </p:cNvSpPr>
          <p:nvPr/>
        </p:nvSpPr>
        <p:spPr bwMode="auto">
          <a:xfrm flipV="1">
            <a:off x="5829300" y="1943100"/>
            <a:ext cx="457200" cy="22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734609-E7A9-A26C-8E6B-8EA4A3018FEA}"/>
                  </a:ext>
                </a:extLst>
              </p:cNvPr>
              <p:cNvSpPr txBox="1"/>
              <p:nvPr/>
            </p:nvSpPr>
            <p:spPr>
              <a:xfrm>
                <a:off x="3031389" y="1722012"/>
                <a:ext cx="8526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734609-E7A9-A26C-8E6B-8EA4A301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89" y="1722012"/>
                <a:ext cx="852606" cy="492443"/>
              </a:xfrm>
              <a:prstGeom prst="rect">
                <a:avLst/>
              </a:prstGeom>
              <a:blipFill>
                <a:blip r:embed="rId2"/>
                <a:stretch>
                  <a:fillRect l="-2941" r="-1470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1E6C16-8CA8-AC72-97B9-853B8674C76E}"/>
                  </a:ext>
                </a:extLst>
              </p:cNvPr>
              <p:cNvSpPr txBox="1"/>
              <p:nvPr/>
            </p:nvSpPr>
            <p:spPr>
              <a:xfrm>
                <a:off x="4629150" y="1731740"/>
                <a:ext cx="12182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1E6C16-8CA8-AC72-97B9-853B8674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0" y="1731740"/>
                <a:ext cx="1218282" cy="492443"/>
              </a:xfrm>
              <a:prstGeom prst="rect">
                <a:avLst/>
              </a:prstGeom>
              <a:blipFill>
                <a:blip r:embed="rId3"/>
                <a:stretch>
                  <a:fillRect l="-4124" r="-927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7A6062-B25B-8916-B5F3-EAD6EB108575}"/>
                  </a:ext>
                </a:extLst>
              </p:cNvPr>
              <p:cNvSpPr txBox="1"/>
              <p:nvPr/>
            </p:nvSpPr>
            <p:spPr>
              <a:xfrm>
                <a:off x="6474654" y="1707990"/>
                <a:ext cx="9381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7A6062-B25B-8916-B5F3-EAD6EB10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654" y="1707990"/>
                <a:ext cx="938142" cy="492443"/>
              </a:xfrm>
              <a:prstGeom prst="rect">
                <a:avLst/>
              </a:prstGeom>
              <a:blipFill>
                <a:blip r:embed="rId4"/>
                <a:stretch>
                  <a:fillRect l="-6667" r="-13333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D8AA95-AEAB-FA8F-1E2C-966D3B432D10}"/>
                  </a:ext>
                </a:extLst>
              </p:cNvPr>
              <p:cNvSpPr txBox="1"/>
              <p:nvPr/>
            </p:nvSpPr>
            <p:spPr>
              <a:xfrm>
                <a:off x="3020393" y="3190716"/>
                <a:ext cx="8745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D8AA95-AEAB-FA8F-1E2C-966D3B432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93" y="3190716"/>
                <a:ext cx="874598" cy="492443"/>
              </a:xfrm>
              <a:prstGeom prst="rect">
                <a:avLst/>
              </a:prstGeom>
              <a:blipFill>
                <a:blip r:embed="rId5"/>
                <a:stretch>
                  <a:fillRect l="-8571" r="-14286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83F323-99F9-62D4-383D-D95BFE3D52C6}"/>
                  </a:ext>
                </a:extLst>
              </p:cNvPr>
              <p:cNvSpPr txBox="1"/>
              <p:nvPr/>
            </p:nvSpPr>
            <p:spPr>
              <a:xfrm>
                <a:off x="3011285" y="4698841"/>
                <a:ext cx="844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83F323-99F9-62D4-383D-D95BFE3D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285" y="4698841"/>
                <a:ext cx="844590" cy="492443"/>
              </a:xfrm>
              <a:prstGeom prst="rect">
                <a:avLst/>
              </a:prstGeom>
              <a:blipFill>
                <a:blip r:embed="rId6"/>
                <a:stretch>
                  <a:fillRect l="-4478" r="-14925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032">
            <a:extLst>
              <a:ext uri="{FF2B5EF4-FFF2-40B4-BE49-F238E27FC236}">
                <a16:creationId xmlns:a16="http://schemas.microsoft.com/office/drawing/2014/main" id="{52E9F876-D184-A702-49AE-55DD5B7B2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695" y="3140075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943C-1F1A-A024-FFF4-2C09AABF03D4}"/>
                  </a:ext>
                </a:extLst>
              </p:cNvPr>
              <p:cNvSpPr txBox="1"/>
              <p:nvPr/>
            </p:nvSpPr>
            <p:spPr>
              <a:xfrm>
                <a:off x="4645684" y="3195415"/>
                <a:ext cx="12329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943C-1F1A-A024-FFF4-2C09AABF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84" y="3195415"/>
                <a:ext cx="1232966" cy="492443"/>
              </a:xfrm>
              <a:prstGeom prst="rect">
                <a:avLst/>
              </a:prstGeom>
              <a:blipFill>
                <a:blip r:embed="rId7"/>
                <a:stretch>
                  <a:fillRect l="-5102" r="-1020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23FE90-D64B-D41A-377A-14F353769A2B}"/>
                  </a:ext>
                </a:extLst>
              </p:cNvPr>
              <p:cNvSpPr txBox="1"/>
              <p:nvPr/>
            </p:nvSpPr>
            <p:spPr>
              <a:xfrm>
                <a:off x="6484179" y="3190716"/>
                <a:ext cx="975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23FE90-D64B-D41A-377A-14F353769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79" y="3190716"/>
                <a:ext cx="975845" cy="492443"/>
              </a:xfrm>
              <a:prstGeom prst="rect">
                <a:avLst/>
              </a:prstGeom>
              <a:blipFill>
                <a:blip r:embed="rId8"/>
                <a:stretch>
                  <a:fillRect l="-7692" r="-12821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032">
            <a:extLst>
              <a:ext uri="{FF2B5EF4-FFF2-40B4-BE49-F238E27FC236}">
                <a16:creationId xmlns:a16="http://schemas.microsoft.com/office/drawing/2014/main" id="{A7960AEE-C9AF-E6CD-930F-026BF063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584" y="4673505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AFD74A-E25B-2BEC-3CF4-F5632B6DD471}"/>
                  </a:ext>
                </a:extLst>
              </p:cNvPr>
              <p:cNvSpPr txBox="1"/>
              <p:nvPr/>
            </p:nvSpPr>
            <p:spPr>
              <a:xfrm>
                <a:off x="4630573" y="4728845"/>
                <a:ext cx="11960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AFD74A-E25B-2BEC-3CF4-F5632B6DD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73" y="4728845"/>
                <a:ext cx="1196097" cy="492443"/>
              </a:xfrm>
              <a:prstGeom prst="rect">
                <a:avLst/>
              </a:prstGeom>
              <a:blipFill>
                <a:blip r:embed="rId9"/>
                <a:stretch>
                  <a:fillRect l="-5263" r="-1052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C420E0-5D2B-F90A-F7C6-4F42F1A7FFF8}"/>
                  </a:ext>
                </a:extLst>
              </p:cNvPr>
              <p:cNvSpPr txBox="1"/>
              <p:nvPr/>
            </p:nvSpPr>
            <p:spPr>
              <a:xfrm>
                <a:off x="6455802" y="4710747"/>
                <a:ext cx="9389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C420E0-5D2B-F90A-F7C6-4F42F1A7F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02" y="4710747"/>
                <a:ext cx="938975" cy="492443"/>
              </a:xfrm>
              <a:prstGeom prst="rect">
                <a:avLst/>
              </a:prstGeom>
              <a:blipFill>
                <a:blip r:embed="rId10"/>
                <a:stretch>
                  <a:fillRect l="-6667" r="-13333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6DE7E5-21C2-40CA-9B69-7C902B9941AA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D22BE2-9BF9-4C08-BF3D-A37ED746BB00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400"/>
          </a:p>
        </p:txBody>
      </p:sp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769315" y="1655063"/>
            <a:ext cx="8210550" cy="379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闭卷考试，不用带草稿纸，需要用到铅笔、直尺、橡皮等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遵守考试纪律，诚实作答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简单计算题，综合分析题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主要考查基础知识的理解和应用</a:t>
            </a:r>
            <a:endParaRPr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考试时间：以学院通知为准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1239838" y="279400"/>
            <a:ext cx="1000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考试</a:t>
            </a:r>
          </a:p>
        </p:txBody>
      </p:sp>
    </p:spTree>
  </p:cSld>
  <p:clrMapOvr>
    <a:masterClrMapping/>
  </p:clrMapOvr>
  <p:transition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12F346-4728-3F75-5957-90C42622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2E687-5C36-41B0-AE63-50FC76B278F9}" type="datetime1">
              <a:rPr lang="zh-CN" altLang="en-US" smtClean="0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6E3953-DE9E-1505-A4D6-AD2D54FD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1EB00-5B34-420C-B381-B3B842A8566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B094E68-5448-3CD5-C7E9-C789C0AA14C8}"/>
                  </a:ext>
                </a:extLst>
              </p:cNvPr>
              <p:cNvSpPr txBox="1"/>
              <p:nvPr/>
            </p:nvSpPr>
            <p:spPr>
              <a:xfrm>
                <a:off x="503963" y="1796432"/>
                <a:ext cx="8355172" cy="3459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已知某线性时不变连续时间系统，初始条件为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kumimoji="1" lang="zh-CN" altLang="en-US" dirty="0"/>
                  <a:t>当输入为信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号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时输出信号的表达式为：</a:t>
                </a:r>
                <a:endParaRPr kumimoji="1" lang="en-US" altLang="zh-CN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若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zh-CN" altLang="en-US" dirty="0"/>
                  <a:t>为一正常数，且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𝐹𝑇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求该系统的频响函数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。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B094E68-5448-3CD5-C7E9-C789C0AA1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63" y="1796432"/>
                <a:ext cx="8355172" cy="3459858"/>
              </a:xfrm>
              <a:prstGeom prst="rect">
                <a:avLst/>
              </a:prstGeom>
              <a:blipFill>
                <a:blip r:embed="rId2"/>
                <a:stretch>
                  <a:fillRect l="-1062" t="-3297" r="-152" b="-3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444289"/>
      </p:ext>
    </p:extLst>
  </p:cSld>
  <p:clrMapOvr>
    <a:masterClrMapping/>
  </p:clrMapOvr>
  <p:transition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43B42A-21B9-D808-8AA8-A7034269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2E687-5C36-41B0-AE63-50FC76B278F9}" type="datetime1">
              <a:rPr lang="zh-CN" altLang="en-US" smtClean="0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649926-19E9-E074-4606-2FA66EB4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1EB00-5B34-420C-B381-B3B842A8566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9D5BCB-F7A3-2D6C-D062-49F14B7B9B24}"/>
                  </a:ext>
                </a:extLst>
              </p:cNvPr>
              <p:cNvSpPr txBox="1"/>
              <p:nvPr/>
            </p:nvSpPr>
            <p:spPr>
              <a:xfrm>
                <a:off x="865632" y="1229989"/>
                <a:ext cx="7412735" cy="4702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dirty="0"/>
                  <a:t>根据单位冲激响应的定义：</a:t>
                </a:r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根据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的抽样性质：</a:t>
                </a:r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dirty="0"/>
                  <a:t>根据傅立叶变换的尺度变换性质：</a:t>
                </a:r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𝐹𝑇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𝐹𝑇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𝑎𝐺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𝑗𝑎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9D5BCB-F7A3-2D6C-D062-49F14B7B9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32" y="1229989"/>
                <a:ext cx="7412735" cy="4702313"/>
              </a:xfrm>
              <a:prstGeom prst="rect">
                <a:avLst/>
              </a:prstGeom>
              <a:blipFill>
                <a:blip r:embed="rId2"/>
                <a:stretch>
                  <a:fillRect l="-1370" t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597143"/>
      </p:ext>
    </p:extLst>
  </p:cSld>
  <p:clrMapOvr>
    <a:masterClrMapping/>
  </p:clrMapOvr>
  <p:transition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6DE7E5-21C2-40CA-9B69-7C902B9941AA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D22BE2-9BF9-4C08-BF3D-A37ED746BB00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40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193351" y="912915"/>
            <a:ext cx="59515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及早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准备，横纵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对比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全面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复习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213230" y="1727923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该背的要背熟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26482" y="3824071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连续、离散忌混淆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52988" y="4612527"/>
            <a:ext cx="3376245" cy="523220"/>
            <a:chOff x="1252988" y="4166326"/>
            <a:chExt cx="3127904" cy="523220"/>
          </a:xfrm>
        </p:grpSpPr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1252988" y="4166326"/>
              <a:ext cx="31279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时域 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     变换域</a:t>
              </a: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>
              <a:off x="2199863" y="4439482"/>
              <a:ext cx="86139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1233112" y="5215499"/>
            <a:ext cx="3520516" cy="523220"/>
            <a:chOff x="1233112" y="4848810"/>
            <a:chExt cx="3520516" cy="523220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1233112" y="4848810"/>
              <a:ext cx="352051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变换域 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    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     变换域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>
              <a:off x="2524540" y="5135218"/>
              <a:ext cx="86139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233112" y="3226044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信号、系统要分清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219858" y="2330895"/>
            <a:ext cx="4873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该练手的要练手：计算，画图</a:t>
            </a:r>
          </a:p>
        </p:txBody>
      </p:sp>
    </p:spTree>
    <p:extLst>
      <p:ext uri="{BB962C8B-B14F-4D97-AF65-F5344CB8AC3E}">
        <p14:creationId xmlns:p14="http://schemas.microsoft.com/office/powerpoint/2010/main" val="3779443475"/>
      </p:ext>
    </p:extLst>
  </p:cSld>
  <p:clrMapOvr>
    <a:masterClrMapping/>
  </p:clrMapOvr>
  <p:transition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2E687-5C36-41B0-AE63-50FC76B278F9}" type="datetime1">
              <a:rPr lang="zh-CN" altLang="en-US" smtClean="0"/>
              <a:pPr>
                <a:defRPr/>
              </a:pPr>
              <a:t>2024/6/14</a:t>
            </a:fld>
            <a:r>
              <a:rPr lang="en-US" altLang="zh-CN"/>
              <a:t>   </a:t>
            </a:r>
            <a:r>
              <a:rPr kumimoji="1" lang="zh-CN" altLang="en-US"/>
              <a:t>信号与系统总复习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B1EB00-5B34-420C-B381-B3B842A85663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17986" y="3303273"/>
            <a:ext cx="55948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感谢大家两个多月来的辛苦付出。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17986" y="4288381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祝愿大家取得理想的成绩！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7986" y="1333059"/>
            <a:ext cx="45657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请保持对未知的好奇心，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17986" y="2318166"/>
            <a:ext cx="43003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让自己变得更优秀。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239838" y="279400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结束语</a:t>
            </a:r>
          </a:p>
        </p:txBody>
      </p:sp>
    </p:spTree>
    <p:extLst>
      <p:ext uri="{BB962C8B-B14F-4D97-AF65-F5344CB8AC3E}">
        <p14:creationId xmlns:p14="http://schemas.microsoft.com/office/powerpoint/2010/main" val="1945924401"/>
      </p:ext>
    </p:extLst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2">
            <a:extLst>
              <a:ext uri="{FF2B5EF4-FFF2-40B4-BE49-F238E27FC236}">
                <a16:creationId xmlns:a16="http://schemas.microsoft.com/office/drawing/2014/main" id="{4F7608EA-2CFE-468B-948B-54222AC50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61" y="16764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58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296FAE-3681-4844-A967-1A10F1684786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9B7FB-FFA5-4C5B-BF03-856608B4A3EC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/>
          </a:p>
        </p:txBody>
      </p:sp>
      <p:sp>
        <p:nvSpPr>
          <p:cNvPr id="19460" name="Text Box 1026"/>
          <p:cNvSpPr txBox="1">
            <a:spLocks noChangeArrowheads="1"/>
          </p:cNvSpPr>
          <p:nvPr/>
        </p:nvSpPr>
        <p:spPr bwMode="auto">
          <a:xfrm>
            <a:off x="1085850" y="16764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信号</a:t>
            </a:r>
          </a:p>
        </p:txBody>
      </p:sp>
      <p:sp>
        <p:nvSpPr>
          <p:cNvPr id="19461" name="Line 1027"/>
          <p:cNvSpPr>
            <a:spLocks noChangeShapeType="1"/>
          </p:cNvSpPr>
          <p:nvPr/>
        </p:nvSpPr>
        <p:spPr bwMode="auto">
          <a:xfrm>
            <a:off x="1619250" y="2286000"/>
            <a:ext cx="0" cy="8382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Text Box 1028"/>
          <p:cNvSpPr txBox="1">
            <a:spLocks noChangeArrowheads="1"/>
          </p:cNvSpPr>
          <p:nvPr/>
        </p:nvSpPr>
        <p:spPr bwMode="auto">
          <a:xfrm>
            <a:off x="1085850" y="31242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b="1">
                <a:latin typeface="Times New Roman" panose="02020603050405020304" pitchFamily="18" charset="0"/>
                <a:ea typeface="楷体_GB2312" pitchFamily="49" charset="-122"/>
              </a:rPr>
              <a:t>系统</a:t>
            </a:r>
            <a:endParaRPr lang="zh-CN" altLang="en-US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3" name="Line 1029"/>
          <p:cNvSpPr>
            <a:spLocks noChangeShapeType="1"/>
          </p:cNvSpPr>
          <p:nvPr/>
        </p:nvSpPr>
        <p:spPr bwMode="auto">
          <a:xfrm>
            <a:off x="1619250" y="3733800"/>
            <a:ext cx="0" cy="9144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4" name="Text Box 1030"/>
          <p:cNvSpPr txBox="1">
            <a:spLocks noChangeArrowheads="1"/>
          </p:cNvSpPr>
          <p:nvPr/>
        </p:nvSpPr>
        <p:spPr bwMode="auto">
          <a:xfrm>
            <a:off x="1085850" y="46482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响应</a:t>
            </a:r>
          </a:p>
        </p:txBody>
      </p:sp>
      <p:sp>
        <p:nvSpPr>
          <p:cNvPr id="19465" name="Rectangle 1031"/>
          <p:cNvSpPr>
            <a:spLocks noChangeArrowheads="1"/>
          </p:cNvSpPr>
          <p:nvPr/>
        </p:nvSpPr>
        <p:spPr bwMode="auto">
          <a:xfrm>
            <a:off x="1009650" y="1219200"/>
            <a:ext cx="1295400" cy="4648200"/>
          </a:xfrm>
          <a:prstGeom prst="rect">
            <a:avLst/>
          </a:prstGeom>
          <a:noFill/>
          <a:ln w="25400">
            <a:solidFill>
              <a:srgbClr val="993366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466" name="Text Box 1032"/>
          <p:cNvSpPr txBox="1">
            <a:spLocks noChangeArrowheads="1"/>
          </p:cNvSpPr>
          <p:nvPr/>
        </p:nvSpPr>
        <p:spPr bwMode="auto">
          <a:xfrm>
            <a:off x="2867025" y="16764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67" name="Line 1033"/>
          <p:cNvSpPr>
            <a:spLocks noChangeShapeType="1"/>
          </p:cNvSpPr>
          <p:nvPr/>
        </p:nvSpPr>
        <p:spPr bwMode="auto">
          <a:xfrm>
            <a:off x="3476625" y="2286000"/>
            <a:ext cx="0" cy="8382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Text Box 1034"/>
          <p:cNvSpPr txBox="1">
            <a:spLocks noChangeArrowheads="1"/>
          </p:cNvSpPr>
          <p:nvPr/>
        </p:nvSpPr>
        <p:spPr bwMode="auto">
          <a:xfrm>
            <a:off x="2867025" y="3140075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69" name="Line 1035"/>
          <p:cNvSpPr>
            <a:spLocks noChangeShapeType="1"/>
          </p:cNvSpPr>
          <p:nvPr/>
        </p:nvSpPr>
        <p:spPr bwMode="auto">
          <a:xfrm>
            <a:off x="3476625" y="3733800"/>
            <a:ext cx="0" cy="9144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Text Box 1036"/>
          <p:cNvSpPr txBox="1">
            <a:spLocks noChangeArrowheads="1"/>
          </p:cNvSpPr>
          <p:nvPr/>
        </p:nvSpPr>
        <p:spPr bwMode="auto">
          <a:xfrm>
            <a:off x="2867025" y="46482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71" name="Text Box 1037"/>
          <p:cNvSpPr txBox="1">
            <a:spLocks noChangeArrowheads="1"/>
          </p:cNvSpPr>
          <p:nvPr/>
        </p:nvSpPr>
        <p:spPr bwMode="auto">
          <a:xfrm>
            <a:off x="2943225" y="5943600"/>
            <a:ext cx="1003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时域</a:t>
            </a:r>
          </a:p>
        </p:txBody>
      </p:sp>
      <p:sp>
        <p:nvSpPr>
          <p:cNvPr id="19472" name="Line 1038"/>
          <p:cNvSpPr>
            <a:spLocks noChangeShapeType="1"/>
          </p:cNvSpPr>
          <p:nvPr/>
        </p:nvSpPr>
        <p:spPr bwMode="auto">
          <a:xfrm>
            <a:off x="5172075" y="3733800"/>
            <a:ext cx="0" cy="9144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3" name="Text Box 1039"/>
          <p:cNvSpPr txBox="1">
            <a:spLocks noChangeArrowheads="1"/>
          </p:cNvSpPr>
          <p:nvPr/>
        </p:nvSpPr>
        <p:spPr bwMode="auto">
          <a:xfrm>
            <a:off x="4693646" y="5971094"/>
            <a:ext cx="10743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域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474" name="Rectangle 1040"/>
          <p:cNvSpPr>
            <a:spLocks noChangeArrowheads="1"/>
          </p:cNvSpPr>
          <p:nvPr/>
        </p:nvSpPr>
        <p:spPr bwMode="auto">
          <a:xfrm>
            <a:off x="2790825" y="1219200"/>
            <a:ext cx="1371600" cy="4648200"/>
          </a:xfrm>
          <a:prstGeom prst="rect">
            <a:avLst/>
          </a:prstGeom>
          <a:noFill/>
          <a:ln w="25400">
            <a:solidFill>
              <a:srgbClr val="8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475" name="Rectangle 1041"/>
          <p:cNvSpPr>
            <a:spLocks noChangeArrowheads="1"/>
          </p:cNvSpPr>
          <p:nvPr/>
        </p:nvSpPr>
        <p:spPr bwMode="auto">
          <a:xfrm>
            <a:off x="4562475" y="1219200"/>
            <a:ext cx="1290638" cy="4648200"/>
          </a:xfrm>
          <a:prstGeom prst="rect">
            <a:avLst/>
          </a:prstGeom>
          <a:noFill/>
          <a:ln w="25400">
            <a:solidFill>
              <a:srgbClr val="8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476" name="Text Box 1042"/>
          <p:cNvSpPr txBox="1">
            <a:spLocks noChangeArrowheads="1"/>
          </p:cNvSpPr>
          <p:nvPr/>
        </p:nvSpPr>
        <p:spPr bwMode="auto">
          <a:xfrm>
            <a:off x="6372225" y="1673225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77" name="Line 1043"/>
          <p:cNvSpPr>
            <a:spLocks noChangeShapeType="1"/>
          </p:cNvSpPr>
          <p:nvPr/>
        </p:nvSpPr>
        <p:spPr bwMode="auto">
          <a:xfrm>
            <a:off x="6905625" y="2286000"/>
            <a:ext cx="0" cy="8382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Text Box 1044"/>
          <p:cNvSpPr txBox="1">
            <a:spLocks noChangeArrowheads="1"/>
          </p:cNvSpPr>
          <p:nvPr/>
        </p:nvSpPr>
        <p:spPr bwMode="auto">
          <a:xfrm>
            <a:off x="6372225" y="3116263"/>
            <a:ext cx="1143000" cy="617537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79" name="Line 1045"/>
          <p:cNvSpPr>
            <a:spLocks noChangeShapeType="1"/>
          </p:cNvSpPr>
          <p:nvPr/>
        </p:nvSpPr>
        <p:spPr bwMode="auto">
          <a:xfrm>
            <a:off x="6905625" y="3733800"/>
            <a:ext cx="0" cy="9144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Text Box 1046"/>
          <p:cNvSpPr txBox="1">
            <a:spLocks noChangeArrowheads="1"/>
          </p:cNvSpPr>
          <p:nvPr/>
        </p:nvSpPr>
        <p:spPr bwMode="auto">
          <a:xfrm>
            <a:off x="6372225" y="4648200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9481" name="Rectangle 1047"/>
          <p:cNvSpPr>
            <a:spLocks noChangeArrowheads="1"/>
          </p:cNvSpPr>
          <p:nvPr/>
        </p:nvSpPr>
        <p:spPr bwMode="auto">
          <a:xfrm>
            <a:off x="6296025" y="1219200"/>
            <a:ext cx="1295400" cy="4648200"/>
          </a:xfrm>
          <a:prstGeom prst="rect">
            <a:avLst/>
          </a:prstGeom>
          <a:noFill/>
          <a:ln w="25400">
            <a:solidFill>
              <a:srgbClr val="8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9482" name="Text Box 1048"/>
          <p:cNvSpPr txBox="1">
            <a:spLocks noChangeArrowheads="1"/>
          </p:cNvSpPr>
          <p:nvPr/>
        </p:nvSpPr>
        <p:spPr bwMode="auto">
          <a:xfrm>
            <a:off x="6497380" y="5940932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频域</a:t>
            </a:r>
          </a:p>
        </p:txBody>
      </p:sp>
      <p:sp>
        <p:nvSpPr>
          <p:cNvPr id="19483" name="Text Box 1056"/>
          <p:cNvSpPr txBox="1">
            <a:spLocks noChangeArrowheads="1"/>
          </p:cNvSpPr>
          <p:nvPr/>
        </p:nvSpPr>
        <p:spPr bwMode="auto">
          <a:xfrm>
            <a:off x="1371600" y="258763"/>
            <a:ext cx="56290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离散时间系统分析主线</a:t>
            </a:r>
          </a:p>
        </p:txBody>
      </p:sp>
      <p:sp>
        <p:nvSpPr>
          <p:cNvPr id="19484" name="Line 1057"/>
          <p:cNvSpPr>
            <a:spLocks noChangeShapeType="1"/>
          </p:cNvSpPr>
          <p:nvPr/>
        </p:nvSpPr>
        <p:spPr bwMode="auto">
          <a:xfrm flipV="1">
            <a:off x="2314575" y="19812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Line 1061"/>
          <p:cNvSpPr>
            <a:spLocks noChangeShapeType="1"/>
          </p:cNvSpPr>
          <p:nvPr/>
        </p:nvSpPr>
        <p:spPr bwMode="auto">
          <a:xfrm flipV="1">
            <a:off x="2314575" y="49530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6" name="Line 1062"/>
          <p:cNvSpPr>
            <a:spLocks noChangeShapeType="1"/>
          </p:cNvSpPr>
          <p:nvPr/>
        </p:nvSpPr>
        <p:spPr bwMode="auto">
          <a:xfrm flipV="1">
            <a:off x="2314575" y="34290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7" name="Line 1063"/>
          <p:cNvSpPr>
            <a:spLocks noChangeShapeType="1"/>
          </p:cNvSpPr>
          <p:nvPr/>
        </p:nvSpPr>
        <p:spPr bwMode="auto">
          <a:xfrm flipV="1">
            <a:off x="5905500" y="4953000"/>
            <a:ext cx="381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8" name="Line 1064"/>
          <p:cNvSpPr>
            <a:spLocks noChangeShapeType="1"/>
          </p:cNvSpPr>
          <p:nvPr/>
        </p:nvSpPr>
        <p:spPr bwMode="auto">
          <a:xfrm flipV="1">
            <a:off x="5848350" y="3429000"/>
            <a:ext cx="457200" cy="22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9" name="Line 1066"/>
          <p:cNvSpPr>
            <a:spLocks noChangeShapeType="1"/>
          </p:cNvSpPr>
          <p:nvPr/>
        </p:nvSpPr>
        <p:spPr bwMode="auto">
          <a:xfrm flipV="1">
            <a:off x="4248150" y="4953000"/>
            <a:ext cx="304800" cy="22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0" name="Line 1067"/>
          <p:cNvSpPr>
            <a:spLocks noChangeShapeType="1"/>
          </p:cNvSpPr>
          <p:nvPr/>
        </p:nvSpPr>
        <p:spPr bwMode="auto">
          <a:xfrm flipV="1">
            <a:off x="4248150" y="3429000"/>
            <a:ext cx="304800" cy="22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1" name="Line 1068"/>
          <p:cNvSpPr>
            <a:spLocks noChangeShapeType="1"/>
          </p:cNvSpPr>
          <p:nvPr/>
        </p:nvSpPr>
        <p:spPr bwMode="auto">
          <a:xfrm flipV="1">
            <a:off x="4248150" y="1981200"/>
            <a:ext cx="304800" cy="22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1" name="Line 1081"/>
          <p:cNvSpPr>
            <a:spLocks noChangeShapeType="1"/>
          </p:cNvSpPr>
          <p:nvPr/>
        </p:nvSpPr>
        <p:spPr bwMode="auto">
          <a:xfrm>
            <a:off x="5172075" y="2286000"/>
            <a:ext cx="0" cy="838200"/>
          </a:xfrm>
          <a:prstGeom prst="line">
            <a:avLst/>
          </a:prstGeom>
          <a:noFill/>
          <a:ln w="38100">
            <a:solidFill>
              <a:srgbClr val="D208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2" name="Line 1095"/>
          <p:cNvSpPr>
            <a:spLocks noChangeShapeType="1"/>
          </p:cNvSpPr>
          <p:nvPr/>
        </p:nvSpPr>
        <p:spPr bwMode="auto">
          <a:xfrm flipV="1">
            <a:off x="5829300" y="1943100"/>
            <a:ext cx="457200" cy="222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734609-E7A9-A26C-8E6B-8EA4A3018FEA}"/>
                  </a:ext>
                </a:extLst>
              </p:cNvPr>
              <p:cNvSpPr txBox="1"/>
              <p:nvPr/>
            </p:nvSpPr>
            <p:spPr>
              <a:xfrm>
                <a:off x="3031389" y="1722012"/>
                <a:ext cx="9233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734609-E7A9-A26C-8E6B-8EA4A301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89" y="1722012"/>
                <a:ext cx="923330" cy="492443"/>
              </a:xfrm>
              <a:prstGeom prst="rect">
                <a:avLst/>
              </a:prstGeom>
              <a:blipFill>
                <a:blip r:embed="rId2"/>
                <a:stretch>
                  <a:fillRect l="-2703" r="-13514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1E6C16-8CA8-AC72-97B9-853B8674C76E}"/>
                  </a:ext>
                </a:extLst>
              </p:cNvPr>
              <p:cNvSpPr txBox="1"/>
              <p:nvPr/>
            </p:nvSpPr>
            <p:spPr>
              <a:xfrm>
                <a:off x="4734619" y="1746090"/>
                <a:ext cx="9463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1E6C16-8CA8-AC72-97B9-853B8674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19" y="1746090"/>
                <a:ext cx="946349" cy="492443"/>
              </a:xfrm>
              <a:prstGeom prst="rect">
                <a:avLst/>
              </a:prstGeom>
              <a:blipFill>
                <a:blip r:embed="rId3"/>
                <a:stretch>
                  <a:fillRect l="-6579" r="-1184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7A6062-B25B-8916-B5F3-EAD6EB108575}"/>
                  </a:ext>
                </a:extLst>
              </p:cNvPr>
              <p:cNvSpPr txBox="1"/>
              <p:nvPr/>
            </p:nvSpPr>
            <p:spPr>
              <a:xfrm>
                <a:off x="6455802" y="1794540"/>
                <a:ext cx="1029449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7A6062-B25B-8916-B5F3-EAD6EB10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02" y="1794540"/>
                <a:ext cx="1029449" cy="381258"/>
              </a:xfrm>
              <a:prstGeom prst="rect">
                <a:avLst/>
              </a:prstGeom>
              <a:blipFill>
                <a:blip r:embed="rId4"/>
                <a:stretch>
                  <a:fillRect l="-4878" t="-3226" r="-8537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D8AA95-AEAB-FA8F-1E2C-966D3B432D10}"/>
                  </a:ext>
                </a:extLst>
              </p:cNvPr>
              <p:cNvSpPr txBox="1"/>
              <p:nvPr/>
            </p:nvSpPr>
            <p:spPr>
              <a:xfrm>
                <a:off x="3020393" y="3190716"/>
                <a:ext cx="945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D8AA95-AEAB-FA8F-1E2C-966D3B432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93" y="3190716"/>
                <a:ext cx="945323" cy="492443"/>
              </a:xfrm>
              <a:prstGeom prst="rect">
                <a:avLst/>
              </a:prstGeom>
              <a:blipFill>
                <a:blip r:embed="rId5"/>
                <a:stretch>
                  <a:fillRect l="-7895" r="-13158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83F323-99F9-62D4-383D-D95BFE3D52C6}"/>
                  </a:ext>
                </a:extLst>
              </p:cNvPr>
              <p:cNvSpPr txBox="1"/>
              <p:nvPr/>
            </p:nvSpPr>
            <p:spPr>
              <a:xfrm>
                <a:off x="3011285" y="4698841"/>
                <a:ext cx="91531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A83F323-99F9-62D4-383D-D95BFE3D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285" y="4698841"/>
                <a:ext cx="915315" cy="492443"/>
              </a:xfrm>
              <a:prstGeom prst="rect">
                <a:avLst/>
              </a:prstGeom>
              <a:blipFill>
                <a:blip r:embed="rId6"/>
                <a:stretch>
                  <a:fillRect l="-4110" r="-13699" b="-3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032">
            <a:extLst>
              <a:ext uri="{FF2B5EF4-FFF2-40B4-BE49-F238E27FC236}">
                <a16:creationId xmlns:a16="http://schemas.microsoft.com/office/drawing/2014/main" id="{52E9F876-D184-A702-49AE-55DD5B7B2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695" y="3140075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943C-1F1A-A024-FFF4-2C09AABF03D4}"/>
                  </a:ext>
                </a:extLst>
              </p:cNvPr>
              <p:cNvSpPr txBox="1"/>
              <p:nvPr/>
            </p:nvSpPr>
            <p:spPr>
              <a:xfrm>
                <a:off x="4645684" y="3195415"/>
                <a:ext cx="9840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25943C-1F1A-A024-FFF4-2C09AABF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84" y="3195415"/>
                <a:ext cx="984052" cy="492443"/>
              </a:xfrm>
              <a:prstGeom prst="rect">
                <a:avLst/>
              </a:prstGeom>
              <a:blipFill>
                <a:blip r:embed="rId7"/>
                <a:stretch>
                  <a:fillRect l="-6329" r="-12658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23FE90-D64B-D41A-377A-14F353769A2B}"/>
                  </a:ext>
                </a:extLst>
              </p:cNvPr>
              <p:cNvSpPr txBox="1"/>
              <p:nvPr/>
            </p:nvSpPr>
            <p:spPr>
              <a:xfrm>
                <a:off x="6462713" y="3234402"/>
                <a:ext cx="10584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323FE90-D64B-D41A-377A-14F353769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713" y="3234402"/>
                <a:ext cx="1058495" cy="381258"/>
              </a:xfrm>
              <a:prstGeom prst="rect">
                <a:avLst/>
              </a:prstGeom>
              <a:blipFill>
                <a:blip r:embed="rId8"/>
                <a:stretch>
                  <a:fillRect l="-4706" t="-3226" r="-8235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032">
            <a:extLst>
              <a:ext uri="{FF2B5EF4-FFF2-40B4-BE49-F238E27FC236}">
                <a16:creationId xmlns:a16="http://schemas.microsoft.com/office/drawing/2014/main" id="{A7960AEE-C9AF-E6CD-930F-026BF063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584" y="4673505"/>
            <a:ext cx="1143000" cy="617538"/>
          </a:xfrm>
          <a:prstGeom prst="rect">
            <a:avLst/>
          </a:prstGeom>
          <a:solidFill>
            <a:srgbClr val="CCFFCC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zh-CN" b="1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AFD74A-E25B-2BEC-3CF4-F5632B6DD471}"/>
                  </a:ext>
                </a:extLst>
              </p:cNvPr>
              <p:cNvSpPr txBox="1"/>
              <p:nvPr/>
            </p:nvSpPr>
            <p:spPr>
              <a:xfrm>
                <a:off x="4630573" y="4728845"/>
                <a:ext cx="9471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AFD74A-E25B-2BEC-3CF4-F5632B6DD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73" y="4728845"/>
                <a:ext cx="947182" cy="492443"/>
              </a:xfrm>
              <a:prstGeom prst="rect">
                <a:avLst/>
              </a:prstGeom>
              <a:blipFill>
                <a:blip r:embed="rId9"/>
                <a:stretch>
                  <a:fillRect l="-6579" r="-1184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C420E0-5D2B-F90A-F7C6-4F42F1A7FFF8}"/>
                  </a:ext>
                </a:extLst>
              </p:cNvPr>
              <p:cNvSpPr txBox="1"/>
              <p:nvPr/>
            </p:nvSpPr>
            <p:spPr>
              <a:xfrm>
                <a:off x="6434336" y="4754433"/>
                <a:ext cx="1029641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4C420E0-5D2B-F90A-F7C6-4F42F1A7F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36" y="4754433"/>
                <a:ext cx="1029641" cy="381258"/>
              </a:xfrm>
              <a:prstGeom prst="rect">
                <a:avLst/>
              </a:prstGeom>
              <a:blipFill>
                <a:blip r:embed="rId10"/>
                <a:stretch>
                  <a:fillRect l="-4878" t="-3226" r="-8537" b="-3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3867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11E219-76C6-4676-B88E-290C52905214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F9FD2D-3F4E-4670-A4DE-598665ACE869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190625" y="185738"/>
            <a:ext cx="54102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信号的分类与常用信号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171575" y="1143000"/>
            <a:ext cx="7467600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信号的分类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连续时间信号，离散时间信号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因果信号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右边序列（因果序列），左边序列，双边序列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连续时间信号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单位冲激信号，单位阶跃信号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矩形脉冲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离散时间序列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单位函数，单位阶跃函数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矩形序列</a:t>
            </a:r>
          </a:p>
        </p:txBody>
      </p:sp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690D7-5B3F-4D17-8600-E53524FDD981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4789E6-D220-4C93-955C-2F8776EB6FC3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185738"/>
            <a:ext cx="5605463" cy="681037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信号的运算（时域）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0110" y="1256593"/>
            <a:ext cx="5792325" cy="4322572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基本运算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indent="-342900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信号间的相互表示  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indent="-342900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平移、反折、尺度变换、线性、微积分等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indent="-342900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波形的变化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卷积积分/卷积和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定义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求解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性质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应用</a:t>
            </a:r>
          </a:p>
          <a:p>
            <a:pPr marL="0" indent="0" eaLnBrk="1" hangingPunct="1">
              <a:buNone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buNone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690D7-5B3F-4D17-8600-E53524FDD981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4789E6-D220-4C93-955C-2F8776EB6FC3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185738"/>
            <a:ext cx="5605463" cy="681037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信号的变换（变换域）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794" y="925288"/>
            <a:ext cx="8071699" cy="5581530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傅里叶级数/傅里叶变换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常用函数的傅里叶级数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变换，频谱特点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线性、缩放、对称性、时移频移、微积分、卷积定理等</a:t>
            </a:r>
          </a:p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拉普拉斯变换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常用函数的拉普拉斯变换，收敛区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线性、缩放、时移频移、微积分、卷积定理、初值终值定理等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反变换的求取－部分分式分解，利用性质</a:t>
            </a:r>
          </a:p>
          <a:p>
            <a:pPr eaLnBrk="1" hangingPunct="1"/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变换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常用函数的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z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变换，收敛区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线性、缩放、时移频移、卷积定理、初值终值定理等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反变换的求取－部分分式分解法，注意与收敛区的关系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DTFT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定义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周期性、线性、时移频移、频域微分、卷积定理等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175535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FBACF-9120-47E8-A103-56028CD6B6CD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3D1F31-6866-499E-8634-A80A21EE4CF1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214313"/>
            <a:ext cx="2506663" cy="642937"/>
          </a:xfrm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itchFamily="49" charset="-122"/>
              </a:rPr>
              <a:t>系统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3863" y="1000124"/>
            <a:ext cx="7278688" cy="5466663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系统的性质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线性，时不变性，因果性，稳定性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None/>
            </a:pP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系统的表示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电路或实际问题 需要通过建模的过程得到方程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微分方程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差分方程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方程、直接（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）型模拟框图之间的转换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系统函数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None/>
            </a:pP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系统的响应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零输入响应和零状态响应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单位冲激响应/单位函数响应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系统响应的时域求解，变换域求解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5FBACF-9120-47E8-A103-56028CD6B6CD}" type="datetime1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2024/6/14</a:t>
            </a:fld>
            <a:r>
              <a:rPr kumimoji="0" lang="en-US" altLang="zh-CN" sz="1400"/>
              <a:t>   </a:t>
            </a:r>
            <a:r>
              <a:rPr lang="zh-CN" altLang="en-US" sz="1400"/>
              <a:t>信号与系统总复习</a:t>
            </a: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3D1F31-6866-499E-8634-A80A21EE4CF1}" type="slidenum">
              <a:rPr kumimoji="0"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5" y="214313"/>
            <a:ext cx="2506663" cy="642937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系统（续）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7123" y="1000125"/>
            <a:ext cx="7278688" cy="5188640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系统函数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系统函数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H(s)/H(z)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系统函数的极点分布对系统稳定性的影响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系统函数零极点分布对频响特性的影响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None/>
            </a:pP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频响函数</a:t>
            </a: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频响函数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H(j</a:t>
            </a:r>
            <a:r>
              <a:rPr lang="el-GR" altLang="zh-CN" sz="2000" b="1" dirty="0"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)/H(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en-US" altLang="zh-CN" sz="2000" b="1" baseline="40000" dirty="0" err="1"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l-GR" altLang="zh-CN" sz="2000" b="1" baseline="40000" dirty="0">
                <a:latin typeface="楷体_GB2312" pitchFamily="49" charset="-122"/>
                <a:ea typeface="楷体_GB2312" pitchFamily="49" charset="-122"/>
              </a:rPr>
              <a:t>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频响特性曲线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滤波特性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marL="457200" lvl="1" indent="0" eaLnBrk="1" hangingPunct="1">
              <a:buNone/>
            </a:pP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应用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理想低通滤波器，信号通过系统不失真传输的条件，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调制解调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理想抽样，抽样定理</a:t>
            </a:r>
          </a:p>
          <a:p>
            <a:pPr eaLnBrk="1" hangingPunct="1"/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290977"/>
      </p:ext>
    </p:extLst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Lec01">
  <a:themeElements>
    <a:clrScheme name="Lec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01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Lec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Lec19</Template>
  <TotalTime>149</TotalTime>
  <Words>2154</Words>
  <Application>Microsoft Macintosh PowerPoint</Application>
  <PresentationFormat>全屏显示(4:3)</PresentationFormat>
  <Paragraphs>367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仿宋_GB2312</vt:lpstr>
      <vt:lpstr>华文行楷</vt:lpstr>
      <vt:lpstr>楷体_GB2312</vt:lpstr>
      <vt:lpstr>Arial</vt:lpstr>
      <vt:lpstr>Cambria Math</vt:lpstr>
      <vt:lpstr>Helvetica</vt:lpstr>
      <vt:lpstr>Tahoma</vt:lpstr>
      <vt:lpstr>Times New Roman</vt:lpstr>
      <vt:lpstr>Wingdings</vt:lpstr>
      <vt:lpstr>Lec01</vt:lpstr>
      <vt:lpstr>Image</vt:lpstr>
      <vt:lpstr>公式</vt:lpstr>
      <vt:lpstr>位图图像</vt:lpstr>
      <vt:lpstr>Equation</vt:lpstr>
      <vt:lpstr>Equation.DSMT4</vt:lpstr>
      <vt:lpstr> 信号与线性系统</vt:lpstr>
      <vt:lpstr>PowerPoint 演示文稿</vt:lpstr>
      <vt:lpstr>PowerPoint 演示文稿</vt:lpstr>
      <vt:lpstr>PowerPoint 演示文稿</vt:lpstr>
      <vt:lpstr>PowerPoint 演示文稿</vt:lpstr>
      <vt:lpstr>信号的运算（时域）</vt:lpstr>
      <vt:lpstr>信号的变换（变换域）</vt:lpstr>
      <vt:lpstr>系统</vt:lpstr>
      <vt:lpstr>系统（续）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总复习</dc:title>
  <dc:creator>孙伟平</dc:creator>
  <cp:lastModifiedBy>榕 李</cp:lastModifiedBy>
  <cp:revision>367</cp:revision>
  <dcterms:created xsi:type="dcterms:W3CDTF">2000-08-25T08:34:29Z</dcterms:created>
  <dcterms:modified xsi:type="dcterms:W3CDTF">2024-06-13T17:48:59Z</dcterms:modified>
</cp:coreProperties>
</file>