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5.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6.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8.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69"/>
  </p:notesMasterIdLst>
  <p:handoutMasterIdLst>
    <p:handoutMasterId r:id="rId170"/>
  </p:handoutMasterIdLst>
  <p:sldIdLst>
    <p:sldId id="607" r:id="rId10"/>
    <p:sldId id="273" r:id="rId11"/>
    <p:sldId id="276" r:id="rId12"/>
    <p:sldId id="414" r:id="rId13"/>
    <p:sldId id="576" r:id="rId14"/>
    <p:sldId id="415" r:id="rId15"/>
    <p:sldId id="416" r:id="rId16"/>
    <p:sldId id="420" r:id="rId17"/>
    <p:sldId id="584" r:id="rId18"/>
    <p:sldId id="585" r:id="rId19"/>
    <p:sldId id="586" r:id="rId20"/>
    <p:sldId id="587" r:id="rId21"/>
    <p:sldId id="424" r:id="rId22"/>
    <p:sldId id="427" r:id="rId23"/>
    <p:sldId id="425" r:id="rId24"/>
    <p:sldId id="600" r:id="rId25"/>
    <p:sldId id="602" r:id="rId26"/>
    <p:sldId id="603" r:id="rId27"/>
    <p:sldId id="604" r:id="rId28"/>
    <p:sldId id="601" r:id="rId29"/>
    <p:sldId id="588" r:id="rId30"/>
    <p:sldId id="430" r:id="rId31"/>
    <p:sldId id="437" r:id="rId32"/>
    <p:sldId id="477" r:id="rId33"/>
    <p:sldId id="438" r:id="rId34"/>
    <p:sldId id="606" r:id="rId35"/>
    <p:sldId id="577" r:id="rId36"/>
    <p:sldId id="578" r:id="rId37"/>
    <p:sldId id="589" r:id="rId38"/>
    <p:sldId id="590" r:id="rId39"/>
    <p:sldId id="591" r:id="rId40"/>
    <p:sldId id="436" r:id="rId41"/>
    <p:sldId id="444" r:id="rId42"/>
    <p:sldId id="484" r:id="rId43"/>
    <p:sldId id="446" r:id="rId44"/>
    <p:sldId id="592" r:id="rId45"/>
    <p:sldId id="593" r:id="rId46"/>
    <p:sldId id="594" r:id="rId47"/>
    <p:sldId id="579" r:id="rId48"/>
    <p:sldId id="449" r:id="rId49"/>
    <p:sldId id="580" r:id="rId50"/>
    <p:sldId id="597" r:id="rId51"/>
    <p:sldId id="596" r:id="rId52"/>
    <p:sldId id="581" r:id="rId53"/>
    <p:sldId id="450" r:id="rId54"/>
    <p:sldId id="491" r:id="rId55"/>
    <p:sldId id="599" r:id="rId56"/>
    <p:sldId id="598" r:id="rId57"/>
    <p:sldId id="492" r:id="rId58"/>
    <p:sldId id="452" r:id="rId59"/>
    <p:sldId id="451" r:id="rId60"/>
    <p:sldId id="462" r:id="rId61"/>
    <p:sldId id="493" r:id="rId62"/>
    <p:sldId id="494" r:id="rId63"/>
    <p:sldId id="495" r:id="rId64"/>
    <p:sldId id="463" r:id="rId65"/>
    <p:sldId id="464" r:id="rId66"/>
    <p:sldId id="496" r:id="rId67"/>
    <p:sldId id="635" r:id="rId68"/>
    <p:sldId id="497" r:id="rId69"/>
    <p:sldId id="498" r:id="rId70"/>
    <p:sldId id="499" r:id="rId71"/>
    <p:sldId id="465" r:id="rId72"/>
    <p:sldId id="466" r:id="rId73"/>
    <p:sldId id="467" r:id="rId74"/>
    <p:sldId id="500" r:id="rId75"/>
    <p:sldId id="468" r:id="rId76"/>
    <p:sldId id="501" r:id="rId77"/>
    <p:sldId id="502" r:id="rId78"/>
    <p:sldId id="469" r:id="rId79"/>
    <p:sldId id="470" r:id="rId80"/>
    <p:sldId id="503" r:id="rId81"/>
    <p:sldId id="473" r:id="rId82"/>
    <p:sldId id="474" r:id="rId83"/>
    <p:sldId id="475" r:id="rId84"/>
    <p:sldId id="476" r:id="rId85"/>
    <p:sldId id="504" r:id="rId86"/>
    <p:sldId id="505" r:id="rId87"/>
    <p:sldId id="506" r:id="rId88"/>
    <p:sldId id="507" r:id="rId89"/>
    <p:sldId id="508" r:id="rId90"/>
    <p:sldId id="509" r:id="rId91"/>
    <p:sldId id="510" r:id="rId92"/>
    <p:sldId id="511" r:id="rId93"/>
    <p:sldId id="512" r:id="rId94"/>
    <p:sldId id="513" r:id="rId95"/>
    <p:sldId id="514" r:id="rId96"/>
    <p:sldId id="515" r:id="rId97"/>
    <p:sldId id="516" r:id="rId98"/>
    <p:sldId id="517" r:id="rId99"/>
    <p:sldId id="518" r:id="rId100"/>
    <p:sldId id="519" r:id="rId101"/>
    <p:sldId id="526" r:id="rId102"/>
    <p:sldId id="527" r:id="rId103"/>
    <p:sldId id="528" r:id="rId104"/>
    <p:sldId id="529" r:id="rId105"/>
    <p:sldId id="530" r:id="rId106"/>
    <p:sldId id="531" r:id="rId107"/>
    <p:sldId id="532" r:id="rId108"/>
    <p:sldId id="533" r:id="rId109"/>
    <p:sldId id="534" r:id="rId110"/>
    <p:sldId id="535" r:id="rId111"/>
    <p:sldId id="617" r:id="rId112"/>
    <p:sldId id="536" r:id="rId113"/>
    <p:sldId id="537" r:id="rId114"/>
    <p:sldId id="595" r:id="rId115"/>
    <p:sldId id="608" r:id="rId116"/>
    <p:sldId id="609" r:id="rId117"/>
    <p:sldId id="611" r:id="rId118"/>
    <p:sldId id="612" r:id="rId119"/>
    <p:sldId id="613" r:id="rId120"/>
    <p:sldId id="614" r:id="rId121"/>
    <p:sldId id="538" r:id="rId122"/>
    <p:sldId id="631" r:id="rId123"/>
    <p:sldId id="632" r:id="rId124"/>
    <p:sldId id="633" r:id="rId125"/>
    <p:sldId id="634" r:id="rId126"/>
    <p:sldId id="643" r:id="rId127"/>
    <p:sldId id="644" r:id="rId128"/>
    <p:sldId id="645" r:id="rId129"/>
    <p:sldId id="646" r:id="rId130"/>
    <p:sldId id="640" r:id="rId131"/>
    <p:sldId id="636" r:id="rId132"/>
    <p:sldId id="641" r:id="rId133"/>
    <p:sldId id="647" r:id="rId134"/>
    <p:sldId id="539" r:id="rId135"/>
    <p:sldId id="540" r:id="rId136"/>
    <p:sldId id="541" r:id="rId137"/>
    <p:sldId id="542" r:id="rId138"/>
    <p:sldId id="637" r:id="rId139"/>
    <p:sldId id="543" r:id="rId140"/>
    <p:sldId id="638" r:id="rId141"/>
    <p:sldId id="544" r:id="rId142"/>
    <p:sldId id="545" r:id="rId143"/>
    <p:sldId id="546" r:id="rId144"/>
    <p:sldId id="639" r:id="rId145"/>
    <p:sldId id="547" r:id="rId146"/>
    <p:sldId id="648" r:id="rId147"/>
    <p:sldId id="548" r:id="rId148"/>
    <p:sldId id="549" r:id="rId149"/>
    <p:sldId id="618" r:id="rId150"/>
    <p:sldId id="619" r:id="rId151"/>
    <p:sldId id="620" r:id="rId152"/>
    <p:sldId id="649" r:id="rId153"/>
    <p:sldId id="622" r:id="rId154"/>
    <p:sldId id="623" r:id="rId155"/>
    <p:sldId id="625" r:id="rId156"/>
    <p:sldId id="624" r:id="rId157"/>
    <p:sldId id="626" r:id="rId158"/>
    <p:sldId id="627" r:id="rId159"/>
    <p:sldId id="628" r:id="rId160"/>
    <p:sldId id="650" r:id="rId161"/>
    <p:sldId id="569" r:id="rId162"/>
    <p:sldId id="570" r:id="rId163"/>
    <p:sldId id="571" r:id="rId164"/>
    <p:sldId id="572" r:id="rId165"/>
    <p:sldId id="573" r:id="rId166"/>
    <p:sldId id="574" r:id="rId167"/>
    <p:sldId id="575" r:id="rId1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zx" initials="s" lastIdx="1" clrIdx="0">
    <p:extLst>
      <p:ext uri="{19B8F6BF-5375-455C-9EA6-DF929625EA0E}">
        <p15:presenceInfo xmlns:p15="http://schemas.microsoft.com/office/powerpoint/2012/main" userId="40c74f460122015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00518B"/>
    <a:srgbClr val="5A5000"/>
    <a:srgbClr val="214E91"/>
    <a:srgbClr val="214E2D"/>
    <a:srgbClr val="04617B"/>
    <a:srgbClr val="505050"/>
    <a:srgbClr val="1A587B"/>
    <a:srgbClr val="B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95" autoAdjust="0"/>
    <p:restoredTop sz="90000" autoAdjust="0"/>
  </p:normalViewPr>
  <p:slideViewPr>
    <p:cSldViewPr>
      <p:cViewPr varScale="1">
        <p:scale>
          <a:sx n="104" d="100"/>
          <a:sy n="104" d="100"/>
        </p:scale>
        <p:origin x="1296" y="96"/>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63" Type="http://schemas.openxmlformats.org/officeDocument/2006/relationships/slide" Target="slides/slide54.xml"/><Relationship Id="rId84" Type="http://schemas.openxmlformats.org/officeDocument/2006/relationships/slide" Target="slides/slide75.xml"/><Relationship Id="rId138" Type="http://schemas.openxmlformats.org/officeDocument/2006/relationships/slide" Target="slides/slide129.xml"/><Relationship Id="rId159" Type="http://schemas.openxmlformats.org/officeDocument/2006/relationships/slide" Target="slides/slide150.xml"/><Relationship Id="rId170" Type="http://schemas.openxmlformats.org/officeDocument/2006/relationships/handoutMaster" Target="handoutMasters/handoutMaster1.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53" Type="http://schemas.openxmlformats.org/officeDocument/2006/relationships/slide" Target="slides/slide44.xml"/><Relationship Id="rId74" Type="http://schemas.openxmlformats.org/officeDocument/2006/relationships/slide" Target="slides/slide65.xml"/><Relationship Id="rId128" Type="http://schemas.openxmlformats.org/officeDocument/2006/relationships/slide" Target="slides/slide119.xml"/><Relationship Id="rId149" Type="http://schemas.openxmlformats.org/officeDocument/2006/relationships/slide" Target="slides/slide140.xml"/><Relationship Id="rId5" Type="http://schemas.openxmlformats.org/officeDocument/2006/relationships/slideMaster" Target="slideMasters/slideMaster5.xml"/><Relationship Id="rId95" Type="http://schemas.openxmlformats.org/officeDocument/2006/relationships/slide" Target="slides/slide86.xml"/><Relationship Id="rId160" Type="http://schemas.openxmlformats.org/officeDocument/2006/relationships/slide" Target="slides/slide151.xml"/><Relationship Id="rId22" Type="http://schemas.openxmlformats.org/officeDocument/2006/relationships/slide" Target="slides/slide13.xml"/><Relationship Id="rId43" Type="http://schemas.openxmlformats.org/officeDocument/2006/relationships/slide" Target="slides/slide34.xml"/><Relationship Id="rId64" Type="http://schemas.openxmlformats.org/officeDocument/2006/relationships/slide" Target="slides/slide55.xml"/><Relationship Id="rId118" Type="http://schemas.openxmlformats.org/officeDocument/2006/relationships/slide" Target="slides/slide109.xml"/><Relationship Id="rId139" Type="http://schemas.openxmlformats.org/officeDocument/2006/relationships/slide" Target="slides/slide130.xml"/><Relationship Id="rId85" Type="http://schemas.openxmlformats.org/officeDocument/2006/relationships/slide" Target="slides/slide76.xml"/><Relationship Id="rId150" Type="http://schemas.openxmlformats.org/officeDocument/2006/relationships/slide" Target="slides/slide141.xml"/><Relationship Id="rId171" Type="http://schemas.openxmlformats.org/officeDocument/2006/relationships/commentAuthors" Target="commentAuthors.xml"/><Relationship Id="rId12" Type="http://schemas.openxmlformats.org/officeDocument/2006/relationships/slide" Target="slides/slide3.xml"/><Relationship Id="rId33" Type="http://schemas.openxmlformats.org/officeDocument/2006/relationships/slide" Target="slides/slide24.xml"/><Relationship Id="rId108" Type="http://schemas.openxmlformats.org/officeDocument/2006/relationships/slide" Target="slides/slide99.xml"/><Relationship Id="rId129" Type="http://schemas.openxmlformats.org/officeDocument/2006/relationships/slide" Target="slides/slide120.xml"/><Relationship Id="rId54" Type="http://schemas.openxmlformats.org/officeDocument/2006/relationships/slide" Target="slides/slide45.xml"/><Relationship Id="rId75" Type="http://schemas.openxmlformats.org/officeDocument/2006/relationships/slide" Target="slides/slide66.xml"/><Relationship Id="rId96" Type="http://schemas.openxmlformats.org/officeDocument/2006/relationships/slide" Target="slides/slide87.xml"/><Relationship Id="rId140" Type="http://schemas.openxmlformats.org/officeDocument/2006/relationships/slide" Target="slides/slide131.xml"/><Relationship Id="rId161"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4.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119" Type="http://schemas.openxmlformats.org/officeDocument/2006/relationships/slide" Target="slides/slide110.xml"/><Relationship Id="rId44" Type="http://schemas.openxmlformats.org/officeDocument/2006/relationships/slide" Target="slides/slide35.xml"/><Relationship Id="rId60" Type="http://schemas.openxmlformats.org/officeDocument/2006/relationships/slide" Target="slides/slide51.xml"/><Relationship Id="rId65" Type="http://schemas.openxmlformats.org/officeDocument/2006/relationships/slide" Target="slides/slide56.xml"/><Relationship Id="rId81" Type="http://schemas.openxmlformats.org/officeDocument/2006/relationships/slide" Target="slides/slide72.xml"/><Relationship Id="rId86" Type="http://schemas.openxmlformats.org/officeDocument/2006/relationships/slide" Target="slides/slide77.xml"/><Relationship Id="rId130" Type="http://schemas.openxmlformats.org/officeDocument/2006/relationships/slide" Target="slides/slide121.xml"/><Relationship Id="rId135" Type="http://schemas.openxmlformats.org/officeDocument/2006/relationships/slide" Target="slides/slide126.xml"/><Relationship Id="rId151" Type="http://schemas.openxmlformats.org/officeDocument/2006/relationships/slide" Target="slides/slide142.xml"/><Relationship Id="rId156" Type="http://schemas.openxmlformats.org/officeDocument/2006/relationships/slide" Target="slides/slide147.xml"/><Relationship Id="rId172" Type="http://schemas.openxmlformats.org/officeDocument/2006/relationships/presProps" Target="presProps.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141" Type="http://schemas.openxmlformats.org/officeDocument/2006/relationships/slide" Target="slides/slide132.xml"/><Relationship Id="rId146" Type="http://schemas.openxmlformats.org/officeDocument/2006/relationships/slide" Target="slides/slide137.xml"/><Relationship Id="rId167" Type="http://schemas.openxmlformats.org/officeDocument/2006/relationships/slide" Target="slides/slide158.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162" Type="http://schemas.openxmlformats.org/officeDocument/2006/relationships/slide" Target="slides/slide15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157" Type="http://schemas.openxmlformats.org/officeDocument/2006/relationships/slide" Target="slides/slide148.xml"/><Relationship Id="rId61" Type="http://schemas.openxmlformats.org/officeDocument/2006/relationships/slide" Target="slides/slide52.xml"/><Relationship Id="rId82" Type="http://schemas.openxmlformats.org/officeDocument/2006/relationships/slide" Target="slides/slide73.xml"/><Relationship Id="rId152" Type="http://schemas.openxmlformats.org/officeDocument/2006/relationships/slide" Target="slides/slide143.xml"/><Relationship Id="rId173" Type="http://schemas.openxmlformats.org/officeDocument/2006/relationships/viewProps" Target="viewProps.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147" Type="http://schemas.openxmlformats.org/officeDocument/2006/relationships/slide" Target="slides/slide138.xml"/><Relationship Id="rId168" Type="http://schemas.openxmlformats.org/officeDocument/2006/relationships/slide" Target="slides/slide159.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slide" Target="slides/slide133.xml"/><Relationship Id="rId163" Type="http://schemas.openxmlformats.org/officeDocument/2006/relationships/slide" Target="slides/slide154.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slide" Target="slides/slide128.xml"/><Relationship Id="rId158" Type="http://schemas.openxmlformats.org/officeDocument/2006/relationships/slide" Target="slides/slide149.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slide" Target="slides/slide123.xml"/><Relationship Id="rId153" Type="http://schemas.openxmlformats.org/officeDocument/2006/relationships/slide" Target="slides/slide144.xml"/><Relationship Id="rId174" Type="http://schemas.openxmlformats.org/officeDocument/2006/relationships/theme" Target="theme/theme1.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43" Type="http://schemas.openxmlformats.org/officeDocument/2006/relationships/slide" Target="slides/slide134.xml"/><Relationship Id="rId148" Type="http://schemas.openxmlformats.org/officeDocument/2006/relationships/slide" Target="slides/slide139.xml"/><Relationship Id="rId164" Type="http://schemas.openxmlformats.org/officeDocument/2006/relationships/slide" Target="slides/slide155.xml"/><Relationship Id="rId16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7.xml"/><Relationship Id="rId47" Type="http://schemas.openxmlformats.org/officeDocument/2006/relationships/slide" Target="slides/slide38.xml"/><Relationship Id="rId68" Type="http://schemas.openxmlformats.org/officeDocument/2006/relationships/slide" Target="slides/slide59.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54" Type="http://schemas.openxmlformats.org/officeDocument/2006/relationships/slide" Target="slides/slide145.xml"/><Relationship Id="rId175" Type="http://schemas.openxmlformats.org/officeDocument/2006/relationships/tableStyles" Target="tableStyles.xml"/><Relationship Id="rId16" Type="http://schemas.openxmlformats.org/officeDocument/2006/relationships/slide" Target="slides/slide7.xml"/><Relationship Id="rId37" Type="http://schemas.openxmlformats.org/officeDocument/2006/relationships/slide" Target="slides/slide28.xml"/><Relationship Id="rId58" Type="http://schemas.openxmlformats.org/officeDocument/2006/relationships/slide" Target="slides/slide49.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44" Type="http://schemas.openxmlformats.org/officeDocument/2006/relationships/slide" Target="slides/slide135.xml"/><Relationship Id="rId90" Type="http://schemas.openxmlformats.org/officeDocument/2006/relationships/slide" Target="slides/slide81.xml"/><Relationship Id="rId165" Type="http://schemas.openxmlformats.org/officeDocument/2006/relationships/slide" Target="slides/slide156.xml"/><Relationship Id="rId27" Type="http://schemas.openxmlformats.org/officeDocument/2006/relationships/slide" Target="slides/slide18.xml"/><Relationship Id="rId48" Type="http://schemas.openxmlformats.org/officeDocument/2006/relationships/slide" Target="slides/slide39.xml"/><Relationship Id="rId69" Type="http://schemas.openxmlformats.org/officeDocument/2006/relationships/slide" Target="slides/slide60.xml"/><Relationship Id="rId113" Type="http://schemas.openxmlformats.org/officeDocument/2006/relationships/slide" Target="slides/slide104.xml"/><Relationship Id="rId134" Type="http://schemas.openxmlformats.org/officeDocument/2006/relationships/slide" Target="slides/slide125.xml"/><Relationship Id="rId80" Type="http://schemas.openxmlformats.org/officeDocument/2006/relationships/slide" Target="slides/slide71.xml"/><Relationship Id="rId155" Type="http://schemas.openxmlformats.org/officeDocument/2006/relationships/slide" Target="slides/slide146.xml"/><Relationship Id="rId17" Type="http://schemas.openxmlformats.org/officeDocument/2006/relationships/slide" Target="slides/slide8.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24" Type="http://schemas.openxmlformats.org/officeDocument/2006/relationships/slide" Target="slides/slide115.xml"/><Relationship Id="rId70" Type="http://schemas.openxmlformats.org/officeDocument/2006/relationships/slide" Target="slides/slide61.xml"/><Relationship Id="rId91" Type="http://schemas.openxmlformats.org/officeDocument/2006/relationships/slide" Target="slides/slide82.xml"/><Relationship Id="rId145" Type="http://schemas.openxmlformats.org/officeDocument/2006/relationships/slide" Target="slides/slide136.xml"/><Relationship Id="rId166" Type="http://schemas.openxmlformats.org/officeDocument/2006/relationships/slide" Target="slides/slide1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4" Type="http://schemas.openxmlformats.org/officeDocument/2006/relationships/image" Target="../media/image3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3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6.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45.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46.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5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28</a:t>
            </a:fld>
            <a:endParaRPr lang="en-US"/>
          </a:p>
        </p:txBody>
      </p:sp>
    </p:spTree>
    <p:extLst>
      <p:ext uri="{BB962C8B-B14F-4D97-AF65-F5344CB8AC3E}">
        <p14:creationId xmlns:p14="http://schemas.microsoft.com/office/powerpoint/2010/main" val="2646345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144</a:t>
            </a:fld>
            <a:endParaRPr lang="en-US"/>
          </a:p>
        </p:txBody>
      </p:sp>
    </p:spTree>
    <p:extLst>
      <p:ext uri="{BB962C8B-B14F-4D97-AF65-F5344CB8AC3E}">
        <p14:creationId xmlns:p14="http://schemas.microsoft.com/office/powerpoint/2010/main" val="449599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145</a:t>
            </a:fld>
            <a:endParaRPr lang="en-US"/>
          </a:p>
        </p:txBody>
      </p:sp>
    </p:spTree>
    <p:extLst>
      <p:ext uri="{BB962C8B-B14F-4D97-AF65-F5344CB8AC3E}">
        <p14:creationId xmlns:p14="http://schemas.microsoft.com/office/powerpoint/2010/main" val="356722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146</a:t>
            </a:fld>
            <a:endParaRPr lang="en-US"/>
          </a:p>
        </p:txBody>
      </p:sp>
    </p:spTree>
    <p:extLst>
      <p:ext uri="{BB962C8B-B14F-4D97-AF65-F5344CB8AC3E}">
        <p14:creationId xmlns:p14="http://schemas.microsoft.com/office/powerpoint/2010/main" val="911488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147</a:t>
            </a:fld>
            <a:endParaRPr lang="en-US"/>
          </a:p>
        </p:txBody>
      </p:sp>
    </p:spTree>
    <p:extLst>
      <p:ext uri="{BB962C8B-B14F-4D97-AF65-F5344CB8AC3E}">
        <p14:creationId xmlns:p14="http://schemas.microsoft.com/office/powerpoint/2010/main" val="1929530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148</a:t>
            </a:fld>
            <a:endParaRPr lang="en-US"/>
          </a:p>
        </p:txBody>
      </p:sp>
    </p:spTree>
    <p:extLst>
      <p:ext uri="{BB962C8B-B14F-4D97-AF65-F5344CB8AC3E}">
        <p14:creationId xmlns:p14="http://schemas.microsoft.com/office/powerpoint/2010/main" val="2392099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149</a:t>
            </a:fld>
            <a:endParaRPr lang="en-US"/>
          </a:p>
        </p:txBody>
      </p:sp>
    </p:spTree>
    <p:extLst>
      <p:ext uri="{BB962C8B-B14F-4D97-AF65-F5344CB8AC3E}">
        <p14:creationId xmlns:p14="http://schemas.microsoft.com/office/powerpoint/2010/main" val="149771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150</a:t>
            </a:fld>
            <a:endParaRPr lang="en-US"/>
          </a:p>
        </p:txBody>
      </p:sp>
    </p:spTree>
    <p:extLst>
      <p:ext uri="{BB962C8B-B14F-4D97-AF65-F5344CB8AC3E}">
        <p14:creationId xmlns:p14="http://schemas.microsoft.com/office/powerpoint/2010/main" val="2921007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151</a:t>
            </a:fld>
            <a:endParaRPr lang="en-US"/>
          </a:p>
        </p:txBody>
      </p:sp>
    </p:spTree>
    <p:extLst>
      <p:ext uri="{BB962C8B-B14F-4D97-AF65-F5344CB8AC3E}">
        <p14:creationId xmlns:p14="http://schemas.microsoft.com/office/powerpoint/2010/main" val="196778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152</a:t>
            </a:fld>
            <a:endParaRPr lang="en-US"/>
          </a:p>
        </p:txBody>
      </p:sp>
    </p:spTree>
    <p:extLst>
      <p:ext uri="{BB962C8B-B14F-4D97-AF65-F5344CB8AC3E}">
        <p14:creationId xmlns:p14="http://schemas.microsoft.com/office/powerpoint/2010/main" val="2767471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31</a:t>
            </a:fld>
            <a:endParaRPr lang="en-US"/>
          </a:p>
        </p:txBody>
      </p:sp>
    </p:spTree>
    <p:extLst>
      <p:ext uri="{BB962C8B-B14F-4D97-AF65-F5344CB8AC3E}">
        <p14:creationId xmlns:p14="http://schemas.microsoft.com/office/powerpoint/2010/main" val="384672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如果不是单射，反函数定义域中有元素会映射到多个值；</a:t>
            </a:r>
            <a:endParaRPr lang="en-US" altLang="zh-CN" dirty="0"/>
          </a:p>
          <a:p>
            <a:r>
              <a:rPr lang="zh-CN" altLang="en-US" dirty="0"/>
              <a:t>如果不是满射，反函数定义域中有元素不能映射到陪域中；</a:t>
            </a:r>
          </a:p>
        </p:txBody>
      </p:sp>
      <p:sp>
        <p:nvSpPr>
          <p:cNvPr id="4" name="灯片编号占位符 3"/>
          <p:cNvSpPr>
            <a:spLocks noGrp="1"/>
          </p:cNvSpPr>
          <p:nvPr>
            <p:ph type="sldNum" sz="quarter" idx="5"/>
          </p:nvPr>
        </p:nvSpPr>
        <p:spPr/>
        <p:txBody>
          <a:bodyPr/>
          <a:lstStyle/>
          <a:p>
            <a:fld id="{5D003D02-7E89-4EBF-B123-9C334E1BFEF7}" type="slidenum">
              <a:rPr lang="en-US" smtClean="0"/>
              <a:t>65</a:t>
            </a:fld>
            <a:endParaRPr lang="en-US"/>
          </a:p>
        </p:txBody>
      </p:sp>
    </p:spTree>
    <p:extLst>
      <p:ext uri="{BB962C8B-B14F-4D97-AF65-F5344CB8AC3E}">
        <p14:creationId xmlns:p14="http://schemas.microsoft.com/office/powerpoint/2010/main" val="2327396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D003D02-7E89-4EBF-B123-9C334E1BFEF7}" type="slidenum">
              <a:rPr lang="en-US" smtClean="0"/>
              <a:t>88</a:t>
            </a:fld>
            <a:endParaRPr lang="en-US"/>
          </a:p>
        </p:txBody>
      </p:sp>
    </p:spTree>
    <p:extLst>
      <p:ext uri="{BB962C8B-B14F-4D97-AF65-F5344CB8AC3E}">
        <p14:creationId xmlns:p14="http://schemas.microsoft.com/office/powerpoint/2010/main" val="380748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容斥原理本来要到高级计数讲</a:t>
            </a:r>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110</a:t>
            </a:fld>
            <a:endParaRPr lang="en-US"/>
          </a:p>
        </p:txBody>
      </p:sp>
    </p:spTree>
    <p:extLst>
      <p:ext uri="{BB962C8B-B14F-4D97-AF65-F5344CB8AC3E}">
        <p14:creationId xmlns:p14="http://schemas.microsoft.com/office/powerpoint/2010/main" val="2816002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素数集合的可数性、生成方法</a:t>
            </a:r>
          </a:p>
        </p:txBody>
      </p:sp>
      <p:sp>
        <p:nvSpPr>
          <p:cNvPr id="4" name="灯片编号占位符 3"/>
          <p:cNvSpPr>
            <a:spLocks noGrp="1"/>
          </p:cNvSpPr>
          <p:nvPr>
            <p:ph type="sldNum" sz="quarter" idx="5"/>
          </p:nvPr>
        </p:nvSpPr>
        <p:spPr/>
        <p:txBody>
          <a:bodyPr/>
          <a:lstStyle/>
          <a:p>
            <a:fld id="{5D003D02-7E89-4EBF-B123-9C334E1BFEF7}" type="slidenum">
              <a:rPr lang="en-US" smtClean="0"/>
              <a:t>134</a:t>
            </a:fld>
            <a:endParaRPr lang="en-US"/>
          </a:p>
        </p:txBody>
      </p:sp>
    </p:spTree>
    <p:extLst>
      <p:ext uri="{BB962C8B-B14F-4D97-AF65-F5344CB8AC3E}">
        <p14:creationId xmlns:p14="http://schemas.microsoft.com/office/powerpoint/2010/main" val="265553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用对角线法可以证明自然数是不可数的？</a:t>
            </a:r>
            <a:endParaRPr lang="en-US" altLang="zh-CN" dirty="0"/>
          </a:p>
          <a:p>
            <a:r>
              <a:rPr lang="zh-CN" altLang="en-US" dirty="0"/>
              <a:t>问题</a:t>
            </a:r>
            <a:r>
              <a:rPr lang="en-US" altLang="zh-CN" dirty="0"/>
              <a:t>1</a:t>
            </a:r>
            <a:r>
              <a:rPr lang="zh-CN" altLang="en-US" dirty="0"/>
              <a:t>：实数是 </a:t>
            </a:r>
            <a:r>
              <a:rPr lang="en-US" altLang="zh-CN" dirty="0"/>
              <a:t>0.d1 d2</a:t>
            </a:r>
            <a:r>
              <a:rPr lang="zh-CN" altLang="en-US" dirty="0"/>
              <a:t> </a:t>
            </a:r>
            <a:r>
              <a:rPr lang="en-US" altLang="zh-CN" dirty="0"/>
              <a:t>d3……</a:t>
            </a:r>
            <a:r>
              <a:rPr lang="zh-CN" altLang="en-US" dirty="0"/>
              <a:t>，如果把自然数写成 </a:t>
            </a:r>
            <a:r>
              <a:rPr lang="en-US" altLang="zh-CN" dirty="0"/>
              <a:t>d1 d2</a:t>
            </a:r>
            <a:r>
              <a:rPr lang="zh-CN" altLang="en-US" dirty="0"/>
              <a:t> </a:t>
            </a:r>
            <a:r>
              <a:rPr lang="en-US" altLang="zh-CN" dirty="0"/>
              <a:t>d3…… </a:t>
            </a:r>
            <a:r>
              <a:rPr lang="zh-CN" altLang="en-US" dirty="0"/>
              <a:t>的形式？</a:t>
            </a:r>
            <a:endParaRPr lang="en-US" altLang="zh-CN" dirty="0"/>
          </a:p>
          <a:p>
            <a:r>
              <a:rPr lang="zh-CN" altLang="en-US" dirty="0"/>
              <a:t>无法表示自然数</a:t>
            </a:r>
            <a:r>
              <a:rPr lang="en-US" altLang="zh-CN" dirty="0"/>
              <a:t>1——</a:t>
            </a:r>
            <a:r>
              <a:rPr lang="zh-CN" altLang="en-US" dirty="0"/>
              <a:t>无穷个</a:t>
            </a:r>
            <a:r>
              <a:rPr lang="en-US" altLang="zh-CN" dirty="0"/>
              <a:t>0</a:t>
            </a:r>
            <a:r>
              <a:rPr lang="zh-CN" altLang="en-US" dirty="0"/>
              <a:t>后一个</a:t>
            </a:r>
            <a:r>
              <a:rPr lang="en-US" altLang="zh-CN" dirty="0"/>
              <a:t>1</a:t>
            </a:r>
            <a:r>
              <a:rPr lang="zh-CN" altLang="en-US" dirty="0"/>
              <a:t>不是良定义</a:t>
            </a:r>
            <a:r>
              <a:rPr lang="en-US" altLang="zh-CN" dirty="0"/>
              <a:t>——</a:t>
            </a:r>
            <a:r>
              <a:rPr lang="zh-CN" altLang="en-US" dirty="0"/>
              <a:t>无穷没有之后。</a:t>
            </a:r>
            <a:endParaRPr lang="en-US" altLang="zh-CN" dirty="0"/>
          </a:p>
          <a:p>
            <a:endParaRPr lang="en-US" altLang="zh-CN" dirty="0"/>
          </a:p>
          <a:p>
            <a:r>
              <a:rPr lang="zh-CN" altLang="en-US" dirty="0"/>
              <a:t>问题</a:t>
            </a:r>
            <a:r>
              <a:rPr lang="en-US" altLang="zh-CN" dirty="0"/>
              <a:t>2</a:t>
            </a:r>
            <a:r>
              <a:rPr lang="zh-CN" altLang="en-US" dirty="0"/>
              <a:t>：如果把序列反过来，把自然数写成 </a:t>
            </a:r>
            <a:r>
              <a:rPr lang="en-US" altLang="zh-CN" dirty="0"/>
              <a:t>……d3 d2 d1</a:t>
            </a:r>
            <a:r>
              <a:rPr lang="zh-CN" altLang="en-US" dirty="0"/>
              <a:t>？</a:t>
            </a:r>
            <a:endParaRPr lang="en-US" altLang="zh-CN" dirty="0"/>
          </a:p>
          <a:p>
            <a:r>
              <a:rPr lang="zh-CN" altLang="en-US" dirty="0"/>
              <a:t>整数一定是确定位数的，该形式下列出的可能不是整数，对角线取反得到的数也可能不是整数</a:t>
            </a:r>
            <a:r>
              <a:rPr lang="en-US" altLang="zh-CN" dirty="0"/>
              <a:t>——</a:t>
            </a:r>
            <a:r>
              <a:rPr lang="zh-CN" altLang="en-US" dirty="0"/>
              <a:t>类似实数中的循环小数，可能出现循环整数？取出一个</a:t>
            </a:r>
            <a:r>
              <a:rPr lang="en-US" altLang="zh-CN" dirty="0"/>
              <a:t>12345666666……</a:t>
            </a:r>
            <a:r>
              <a:rPr lang="zh-CN" altLang="en-US" dirty="0"/>
              <a:t>并不是整数</a:t>
            </a:r>
          </a:p>
        </p:txBody>
      </p:sp>
      <p:sp>
        <p:nvSpPr>
          <p:cNvPr id="4" name="灯片编号占位符 3"/>
          <p:cNvSpPr>
            <a:spLocks noGrp="1"/>
          </p:cNvSpPr>
          <p:nvPr>
            <p:ph type="sldNum" sz="quarter" idx="5"/>
          </p:nvPr>
        </p:nvSpPr>
        <p:spPr/>
        <p:txBody>
          <a:bodyPr/>
          <a:lstStyle/>
          <a:p>
            <a:fld id="{5D003D02-7E89-4EBF-B123-9C334E1BFEF7}" type="slidenum">
              <a:rPr lang="en-US" smtClean="0"/>
              <a:t>139</a:t>
            </a:fld>
            <a:endParaRPr lang="en-US"/>
          </a:p>
        </p:txBody>
      </p:sp>
    </p:spTree>
    <p:extLst>
      <p:ext uri="{BB962C8B-B14F-4D97-AF65-F5344CB8AC3E}">
        <p14:creationId xmlns:p14="http://schemas.microsoft.com/office/powerpoint/2010/main" val="4124047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题型无非三种：</a:t>
            </a:r>
            <a:endParaRPr lang="en-US" altLang="zh-CN" dirty="0"/>
          </a:p>
          <a:p>
            <a:r>
              <a:rPr lang="zh-CN" altLang="en-US" dirty="0"/>
              <a:t>把</a:t>
            </a:r>
            <a:r>
              <a:rPr lang="en-US" altLang="zh-CN" dirty="0"/>
              <a:t>A</a:t>
            </a:r>
            <a:r>
              <a:rPr lang="zh-CN" altLang="en-US" dirty="0"/>
              <a:t>变成</a:t>
            </a:r>
            <a:r>
              <a:rPr lang="en-US" altLang="zh-CN" dirty="0"/>
              <a:t>B</a:t>
            </a:r>
            <a:r>
              <a:rPr lang="zh-CN" altLang="en-US" dirty="0"/>
              <a:t>，或者说证明</a:t>
            </a:r>
            <a:r>
              <a:rPr lang="en-US" altLang="zh-CN" dirty="0"/>
              <a:t>A=B</a:t>
            </a:r>
          </a:p>
          <a:p>
            <a:r>
              <a:rPr lang="en-US" altLang="zh-CN" dirty="0"/>
              <a:t>A+B=</a:t>
            </a:r>
            <a:r>
              <a:rPr lang="zh-CN" altLang="en-US" dirty="0"/>
              <a:t>？</a:t>
            </a:r>
            <a:endParaRPr lang="en-US" altLang="zh-CN" dirty="0"/>
          </a:p>
          <a:p>
            <a:r>
              <a:rPr lang="en-US" altLang="zh-CN" dirty="0"/>
              <a:t>A+?=B</a:t>
            </a:r>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141</a:t>
            </a:fld>
            <a:endParaRPr lang="en-US"/>
          </a:p>
        </p:txBody>
      </p:sp>
    </p:spTree>
    <p:extLst>
      <p:ext uri="{BB962C8B-B14F-4D97-AF65-F5344CB8AC3E}">
        <p14:creationId xmlns:p14="http://schemas.microsoft.com/office/powerpoint/2010/main" val="975811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143</a:t>
            </a:fld>
            <a:endParaRPr lang="en-US"/>
          </a:p>
        </p:txBody>
      </p:sp>
    </p:spTree>
    <p:extLst>
      <p:ext uri="{BB962C8B-B14F-4D97-AF65-F5344CB8AC3E}">
        <p14:creationId xmlns:p14="http://schemas.microsoft.com/office/powerpoint/2010/main" val="3136545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45720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
          <p:cNvSpPr>
            <a:spLocks noGrp="1"/>
          </p:cNvSpPr>
          <p:nvPr>
            <p:ph idx="28"/>
          </p:nvPr>
        </p:nvSpPr>
        <p:spPr>
          <a:xfrm>
            <a:off x="466344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
          <p:cNvSpPr>
            <a:spLocks noGrp="1"/>
          </p:cNvSpPr>
          <p:nvPr>
            <p:ph idx="29"/>
          </p:nvPr>
        </p:nvSpPr>
        <p:spPr>
          <a:xfrm>
            <a:off x="45720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
          <p:cNvSpPr>
            <a:spLocks noGrp="1"/>
          </p:cNvSpPr>
          <p:nvPr>
            <p:ph idx="30"/>
          </p:nvPr>
        </p:nvSpPr>
        <p:spPr>
          <a:xfrm>
            <a:off x="466344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23308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mod="1">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8.xml"/><Relationship Id="rId7" Type="http://schemas.openxmlformats.org/officeDocument/2006/relationships/slideLayout" Target="../slideLayouts/slideLayout52.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4.xml"/><Relationship Id="rId1" Type="http://schemas.openxmlformats.org/officeDocument/2006/relationships/slideLayout" Target="../slideLayouts/slideLayout53.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slideLayout" Target="../slideLayouts/slideLayout56.xml"/><Relationship Id="rId1" Type="http://schemas.openxmlformats.org/officeDocument/2006/relationships/slideLayout" Target="../slideLayouts/slideLayout5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0.xml"/><Relationship Id="rId2" Type="http://schemas.openxmlformats.org/officeDocument/2006/relationships/slideLayout" Target="../slideLayouts/slideLayout59.xml"/><Relationship Id="rId1" Type="http://schemas.openxmlformats.org/officeDocument/2006/relationships/slideLayout" Target="../slideLayouts/slideLayout5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71" r:id="rId7"/>
    <p:sldLayoutId id="2147483953" r:id="rId8"/>
    <p:sldLayoutId id="2147483954" r:id="rId9"/>
    <p:sldLayoutId id="2147483955" r:id="rId10"/>
    <p:sldLayoutId id="2147483956" r:id="rId11"/>
    <p:sldLayoutId id="2147483957" r:id="rId12"/>
    <p:sldLayoutId id="2147483958" r:id="rId13"/>
    <p:sldLayoutId id="2147483959"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64.bin"/><Relationship Id="rId7" Type="http://schemas.openxmlformats.org/officeDocument/2006/relationships/oleObject" Target="../embeddings/oleObject66.bin"/><Relationship Id="rId2" Type="http://schemas.openxmlformats.org/officeDocument/2006/relationships/slideLayout" Target="../slideLayouts/slideLayout27.xml"/><Relationship Id="rId1" Type="http://schemas.openxmlformats.org/officeDocument/2006/relationships/vmlDrawing" Target="../drawings/vmlDrawing37.vml"/><Relationship Id="rId6" Type="http://schemas.openxmlformats.org/officeDocument/2006/relationships/image" Target="../media/image109.wmf"/><Relationship Id="rId5" Type="http://schemas.openxmlformats.org/officeDocument/2006/relationships/oleObject" Target="../embeddings/oleObject65.bin"/><Relationship Id="rId10" Type="http://schemas.openxmlformats.org/officeDocument/2006/relationships/image" Target="../media/image111.wmf"/><Relationship Id="rId4" Type="http://schemas.openxmlformats.org/officeDocument/2006/relationships/image" Target="../media/image108.wmf"/><Relationship Id="rId9" Type="http://schemas.openxmlformats.org/officeDocument/2006/relationships/oleObject" Target="../embeddings/oleObject67.bin"/></Relationships>
</file>

<file path=ppt/slides/_rels/slide101.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115.wmf"/><Relationship Id="rId2" Type="http://schemas.openxmlformats.org/officeDocument/2006/relationships/slideLayout" Target="../slideLayouts/slideLayout29.xml"/><Relationship Id="rId16" Type="http://schemas.openxmlformats.org/officeDocument/2006/relationships/image" Target="../media/image117.wmf"/><Relationship Id="rId1" Type="http://schemas.openxmlformats.org/officeDocument/2006/relationships/vmlDrawing" Target="../drawings/vmlDrawing38.vml"/><Relationship Id="rId6" Type="http://schemas.openxmlformats.org/officeDocument/2006/relationships/image" Target="../media/image112.w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114.wmf"/><Relationship Id="rId4" Type="http://schemas.openxmlformats.org/officeDocument/2006/relationships/image" Target="../media/image111.wmf"/><Relationship Id="rId9" Type="http://schemas.openxmlformats.org/officeDocument/2006/relationships/oleObject" Target="../embeddings/oleObject71.bin"/><Relationship Id="rId14" Type="http://schemas.openxmlformats.org/officeDocument/2006/relationships/image" Target="../media/image116.wmf"/></Relationships>
</file>

<file path=ppt/slides/_rels/slide102.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80.bin"/><Relationship Id="rId18" Type="http://schemas.openxmlformats.org/officeDocument/2006/relationships/image" Target="../media/image125.wmf"/><Relationship Id="rId26" Type="http://schemas.openxmlformats.org/officeDocument/2006/relationships/image" Target="../media/image129.w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122.wmf"/><Relationship Id="rId17" Type="http://schemas.openxmlformats.org/officeDocument/2006/relationships/oleObject" Target="../embeddings/oleObject82.bin"/><Relationship Id="rId25" Type="http://schemas.openxmlformats.org/officeDocument/2006/relationships/oleObject" Target="../embeddings/oleObject86.bin"/><Relationship Id="rId2" Type="http://schemas.openxmlformats.org/officeDocument/2006/relationships/slideLayout" Target="../slideLayouts/slideLayout28.xml"/><Relationship Id="rId16" Type="http://schemas.openxmlformats.org/officeDocument/2006/relationships/image" Target="../media/image124.wmf"/><Relationship Id="rId20" Type="http://schemas.openxmlformats.org/officeDocument/2006/relationships/image" Target="../media/image126.wmf"/><Relationship Id="rId1" Type="http://schemas.openxmlformats.org/officeDocument/2006/relationships/vmlDrawing" Target="../drawings/vmlDrawing39.vml"/><Relationship Id="rId6" Type="http://schemas.openxmlformats.org/officeDocument/2006/relationships/image" Target="../media/image119.wmf"/><Relationship Id="rId11" Type="http://schemas.openxmlformats.org/officeDocument/2006/relationships/oleObject" Target="../embeddings/oleObject79.bin"/><Relationship Id="rId24" Type="http://schemas.openxmlformats.org/officeDocument/2006/relationships/image" Target="../media/image128.w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10" Type="http://schemas.openxmlformats.org/officeDocument/2006/relationships/image" Target="../media/image121.wmf"/><Relationship Id="rId19" Type="http://schemas.openxmlformats.org/officeDocument/2006/relationships/oleObject" Target="../embeddings/oleObject83.bin"/><Relationship Id="rId4" Type="http://schemas.openxmlformats.org/officeDocument/2006/relationships/image" Target="../media/image118.wmf"/><Relationship Id="rId9" Type="http://schemas.openxmlformats.org/officeDocument/2006/relationships/oleObject" Target="../embeddings/oleObject78.bin"/><Relationship Id="rId14" Type="http://schemas.openxmlformats.org/officeDocument/2006/relationships/image" Target="../media/image123.wmf"/><Relationship Id="rId22" Type="http://schemas.openxmlformats.org/officeDocument/2006/relationships/image" Target="../media/image127.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7.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7.xml"/><Relationship Id="rId1" Type="http://schemas.openxmlformats.org/officeDocument/2006/relationships/vmlDrawing" Target="../drawings/vmlDrawing40.vml"/><Relationship Id="rId6" Type="http://schemas.openxmlformats.org/officeDocument/2006/relationships/slide" Target="slide77.xml"/><Relationship Id="rId5" Type="http://schemas.openxmlformats.org/officeDocument/2006/relationships/image" Target="../media/image132.jpg"/><Relationship Id="rId4" Type="http://schemas.openxmlformats.org/officeDocument/2006/relationships/image" Target="../media/image131.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5.xml"/><Relationship Id="rId1" Type="http://schemas.openxmlformats.org/officeDocument/2006/relationships/vmlDrawing" Target="../drawings/vmlDrawing41.vml"/><Relationship Id="rId6" Type="http://schemas.openxmlformats.org/officeDocument/2006/relationships/slide" Target="slide78.xml"/><Relationship Id="rId5" Type="http://schemas.openxmlformats.org/officeDocument/2006/relationships/image" Target="../media/image134.jpg"/><Relationship Id="rId4" Type="http://schemas.openxmlformats.org/officeDocument/2006/relationships/image" Target="../media/image133.wmf"/></Relationships>
</file>

<file path=ppt/slides/_rels/slide109.xml.rels><?xml version="1.0" encoding="UTF-8" standalone="yes"?>
<Relationships xmlns="http://schemas.openxmlformats.org/package/2006/relationships"><Relationship Id="rId2" Type="http://schemas.openxmlformats.org/officeDocument/2006/relationships/image" Target="../media/image135.jp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vmlDrawing" Target="../drawings/vmlDrawing42.vml"/><Relationship Id="rId5" Type="http://schemas.openxmlformats.org/officeDocument/2006/relationships/image" Target="../media/image136.wmf"/><Relationship Id="rId4" Type="http://schemas.openxmlformats.org/officeDocument/2006/relationships/oleObject" Target="../embeddings/oleObject89.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90.bin"/><Relationship Id="rId2" Type="http://schemas.openxmlformats.org/officeDocument/2006/relationships/slideLayout" Target="../slideLayouts/slideLayout28.xml"/><Relationship Id="rId1" Type="http://schemas.openxmlformats.org/officeDocument/2006/relationships/vmlDrawing" Target="../drawings/vmlDrawing43.vml"/><Relationship Id="rId6" Type="http://schemas.openxmlformats.org/officeDocument/2006/relationships/image" Target="../media/image138.wmf"/><Relationship Id="rId5" Type="http://schemas.openxmlformats.org/officeDocument/2006/relationships/oleObject" Target="../embeddings/oleObject91.bin"/><Relationship Id="rId4" Type="http://schemas.openxmlformats.org/officeDocument/2006/relationships/image" Target="../media/image137.wmf"/></Relationships>
</file>

<file path=ppt/slides/_rels/slide112.x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oleObject" Target="../embeddings/oleObject92.bin"/><Relationship Id="rId7" Type="http://schemas.openxmlformats.org/officeDocument/2006/relationships/oleObject" Target="../embeddings/oleObject94.bin"/><Relationship Id="rId2" Type="http://schemas.openxmlformats.org/officeDocument/2006/relationships/slideLayout" Target="../slideLayouts/slideLayout27.xml"/><Relationship Id="rId1" Type="http://schemas.openxmlformats.org/officeDocument/2006/relationships/vmlDrawing" Target="../drawings/vmlDrawing44.vml"/><Relationship Id="rId6" Type="http://schemas.openxmlformats.org/officeDocument/2006/relationships/image" Target="../media/image140.wmf"/><Relationship Id="rId5" Type="http://schemas.openxmlformats.org/officeDocument/2006/relationships/oleObject" Target="../embeddings/oleObject93.bin"/><Relationship Id="rId4" Type="http://schemas.openxmlformats.org/officeDocument/2006/relationships/image" Target="../media/image139.wmf"/></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5.xml"/><Relationship Id="rId1" Type="http://schemas.openxmlformats.org/officeDocument/2006/relationships/vmlDrawing" Target="../drawings/vmlDrawing45.vml"/><Relationship Id="rId4" Type="http://schemas.openxmlformats.org/officeDocument/2006/relationships/image" Target="../media/image142.wmf"/></Relationships>
</file>

<file path=ppt/slides/_rels/slide115.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slideLayout" Target="../slideLayouts/slideLayout25.xml"/><Relationship Id="rId1" Type="http://schemas.openxmlformats.org/officeDocument/2006/relationships/vmlDrawing" Target="../drawings/vmlDrawing46.vml"/><Relationship Id="rId5" Type="http://schemas.openxmlformats.org/officeDocument/2006/relationships/image" Target="../media/image143.wmf"/><Relationship Id="rId4" Type="http://schemas.openxmlformats.org/officeDocument/2006/relationships/oleObject" Target="../embeddings/oleObject96.bin"/></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25.xml"/><Relationship Id="rId1" Type="http://schemas.openxmlformats.org/officeDocument/2006/relationships/vmlDrawing" Target="../drawings/vmlDrawing47.vml"/><Relationship Id="rId4" Type="http://schemas.openxmlformats.org/officeDocument/2006/relationships/image" Target="../media/image145.wmf"/></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98.bin"/><Relationship Id="rId2" Type="http://schemas.openxmlformats.org/officeDocument/2006/relationships/slideLayout" Target="../slideLayouts/slideLayout25.xml"/><Relationship Id="rId1" Type="http://schemas.openxmlformats.org/officeDocument/2006/relationships/vmlDrawing" Target="../drawings/vmlDrawing48.vml"/><Relationship Id="rId4" Type="http://schemas.openxmlformats.org/officeDocument/2006/relationships/image" Target="../media/image146.w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3" Type="http://schemas.openxmlformats.org/officeDocument/2006/relationships/image" Target="../media/image148.jpg"/><Relationship Id="rId2" Type="http://schemas.openxmlformats.org/officeDocument/2006/relationships/image" Target="../media/image147.jpg"/><Relationship Id="rId1" Type="http://schemas.openxmlformats.org/officeDocument/2006/relationships/slideLayout" Target="../slideLayouts/slideLayout2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6.xml"/><Relationship Id="rId1" Type="http://schemas.openxmlformats.org/officeDocument/2006/relationships/vmlDrawing" Target="../drawings/vmlDrawing49.vml"/><Relationship Id="rId4" Type="http://schemas.openxmlformats.org/officeDocument/2006/relationships/image" Target="../media/image149.wmf"/></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4.xml.rels><?xml version="1.0" encoding="UTF-8" standalone="yes"?>
<Relationships xmlns="http://schemas.openxmlformats.org/package/2006/relationships"><Relationship Id="rId3" Type="http://schemas.openxmlformats.org/officeDocument/2006/relationships/image" Target="../media/image150.jp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slide" Target="slide1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notesSlide" Target="../notesSlides/notesSlide7.xml"/><Relationship Id="rId7" Type="http://schemas.openxmlformats.org/officeDocument/2006/relationships/image" Target="../media/image153.png"/><Relationship Id="rId2" Type="http://schemas.openxmlformats.org/officeDocument/2006/relationships/slideLayout" Target="../slideLayouts/slideLayout29.xml"/><Relationship Id="rId1" Type="http://schemas.openxmlformats.org/officeDocument/2006/relationships/vmlDrawing" Target="../drawings/vmlDrawing50.vml"/><Relationship Id="rId6" Type="http://schemas.openxmlformats.org/officeDocument/2006/relationships/image" Target="../media/image151.wmf"/><Relationship Id="rId5" Type="http://schemas.openxmlformats.org/officeDocument/2006/relationships/oleObject" Target="../embeddings/oleObject100.bin"/><Relationship Id="rId4" Type="http://schemas.openxmlformats.org/officeDocument/2006/relationships/image" Target="../media/image15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4.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25.xml"/></Relationships>
</file>

<file path=ppt/slides/_rels/slide155.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25.xml"/></Relationships>
</file>

<file path=ppt/slides/_rels/slide156.xml.rels><?xml version="1.0" encoding="UTF-8" standalone="yes"?>
<Relationships xmlns="http://schemas.openxmlformats.org/package/2006/relationships"><Relationship Id="rId2" Type="http://schemas.openxmlformats.org/officeDocument/2006/relationships/slide" Target="slide70.xml"/><Relationship Id="rId1" Type="http://schemas.openxmlformats.org/officeDocument/2006/relationships/slideLayout" Target="../slideLayouts/slideLayout25.xml"/></Relationships>
</file>

<file path=ppt/slides/_rels/slide157.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25.xml"/></Relationships>
</file>

<file path=ppt/slides/_rels/slide158.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25.xml"/></Relationships>
</file>

<file path=ppt/slides/_rels/slide159.xml.rels><?xml version="1.0" encoding="UTF-8" standalone="yes"?>
<Relationships xmlns="http://schemas.openxmlformats.org/package/2006/relationships"><Relationship Id="rId2" Type="http://schemas.openxmlformats.org/officeDocument/2006/relationships/slide" Target="slide13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8.xml"/><Relationship Id="rId1" Type="http://schemas.openxmlformats.org/officeDocument/2006/relationships/vmlDrawing" Target="../drawings/vmlDrawing4.vml"/><Relationship Id="rId5" Type="http://schemas.openxmlformats.org/officeDocument/2006/relationships/image" Target="../media/image11.png"/><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slideLayout" Target="../slideLayouts/slideLayout28.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6.xml"/><Relationship Id="rId1" Type="http://schemas.openxmlformats.org/officeDocument/2006/relationships/vmlDrawing" Target="../drawings/vmlDrawing6.v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vmlDrawing" Target="../drawings/vmlDrawing7.vml"/><Relationship Id="rId5" Type="http://schemas.openxmlformats.org/officeDocument/2006/relationships/image" Target="../media/image15.w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8.xml"/><Relationship Id="rId1" Type="http://schemas.openxmlformats.org/officeDocument/2006/relationships/vmlDrawing" Target="../drawings/vmlDrawing8.vml"/><Relationship Id="rId5" Type="http://schemas.openxmlformats.org/officeDocument/2006/relationships/image" Target="../media/image17.png"/><Relationship Id="rId4" Type="http://schemas.openxmlformats.org/officeDocument/2006/relationships/image" Target="../media/image16.wmf"/></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8.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 Id="rId9"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9.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14.bin"/><Relationship Id="rId4" Type="http://schemas.openxmlformats.org/officeDocument/2006/relationships/image" Target="../media/image26.wmf"/><Relationship Id="rId9"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8.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17.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19.bin"/></Relationships>
</file>

<file path=ppt/slides/_rels/slide4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8.xml"/><Relationship Id="rId1" Type="http://schemas.openxmlformats.org/officeDocument/2006/relationships/vmlDrawing" Target="../drawings/vmlDrawing12.vml"/><Relationship Id="rId6" Type="http://schemas.openxmlformats.org/officeDocument/2006/relationships/image" Target="../media/image35.wmf"/><Relationship Id="rId5" Type="http://schemas.openxmlformats.org/officeDocument/2006/relationships/oleObject" Target="../embeddings/oleObject21.bin"/><Relationship Id="rId4" Type="http://schemas.openxmlformats.org/officeDocument/2006/relationships/image" Target="../media/image34.wmf"/></Relationships>
</file>

<file path=ppt/slides/_rels/slide43.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4.bin"/><Relationship Id="rId4" Type="http://schemas.openxmlformats.org/officeDocument/2006/relationships/image" Target="../media/image3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6.xml"/><Relationship Id="rId1" Type="http://schemas.openxmlformats.org/officeDocument/2006/relationships/vmlDrawing" Target="../drawings/vmlDrawing14.vml"/><Relationship Id="rId6" Type="http://schemas.openxmlformats.org/officeDocument/2006/relationships/image" Target="../media/image41.wmf"/><Relationship Id="rId5" Type="http://schemas.openxmlformats.org/officeDocument/2006/relationships/oleObject" Target="../embeddings/oleObject27.bin"/><Relationship Id="rId4" Type="http://schemas.openxmlformats.org/officeDocument/2006/relationships/image" Target="../media/image40.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5.xml"/><Relationship Id="rId1" Type="http://schemas.openxmlformats.org/officeDocument/2006/relationships/vmlDrawing" Target="../drawings/vmlDrawing15.vml"/><Relationship Id="rId6" Type="http://schemas.openxmlformats.org/officeDocument/2006/relationships/image" Target="../media/image43.wmf"/><Relationship Id="rId5" Type="http://schemas.openxmlformats.org/officeDocument/2006/relationships/oleObject" Target="../embeddings/oleObject29.bin"/><Relationship Id="rId4" Type="http://schemas.openxmlformats.org/officeDocument/2006/relationships/image" Target="../media/image42.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5.xml"/><Relationship Id="rId1" Type="http://schemas.openxmlformats.org/officeDocument/2006/relationships/vmlDrawing" Target="../drawings/vmlDrawing16.vml"/><Relationship Id="rId5" Type="http://schemas.openxmlformats.org/officeDocument/2006/relationships/image" Target="../media/image45.png"/><Relationship Id="rId4" Type="http://schemas.openxmlformats.org/officeDocument/2006/relationships/image" Target="../media/image4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5.xml"/><Relationship Id="rId1" Type="http://schemas.openxmlformats.org/officeDocument/2006/relationships/vmlDrawing" Target="../drawings/vmlDrawing17.vml"/><Relationship Id="rId4" Type="http://schemas.openxmlformats.org/officeDocument/2006/relationships/image" Target="../media/image4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6.xml"/><Relationship Id="rId1" Type="http://schemas.openxmlformats.org/officeDocument/2006/relationships/vmlDrawing" Target="../drawings/vmlDrawing18.vml"/><Relationship Id="rId5" Type="http://schemas.openxmlformats.org/officeDocument/2006/relationships/image" Target="../media/image51.png"/><Relationship Id="rId4" Type="http://schemas.openxmlformats.org/officeDocument/2006/relationships/image" Target="../media/image4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6.xml"/><Relationship Id="rId1" Type="http://schemas.openxmlformats.org/officeDocument/2006/relationships/vmlDrawing" Target="../drawings/vmlDrawing19.vml"/><Relationship Id="rId6" Type="http://schemas.openxmlformats.org/officeDocument/2006/relationships/image" Target="../media/image49.wmf"/><Relationship Id="rId5" Type="http://schemas.openxmlformats.org/officeDocument/2006/relationships/oleObject" Target="../embeddings/oleObject34.bin"/><Relationship Id="rId4" Type="http://schemas.openxmlformats.org/officeDocument/2006/relationships/image" Target="../media/image4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6.xml"/><Relationship Id="rId1" Type="http://schemas.openxmlformats.org/officeDocument/2006/relationships/vmlDrawing" Target="../drawings/vmlDrawing20.vml"/><Relationship Id="rId6" Type="http://schemas.openxmlformats.org/officeDocument/2006/relationships/image" Target="../media/image52.wmf"/><Relationship Id="rId5" Type="http://schemas.openxmlformats.org/officeDocument/2006/relationships/oleObject" Target="../embeddings/oleObject36.bin"/><Relationship Id="rId4" Type="http://schemas.openxmlformats.org/officeDocument/2006/relationships/image" Target="../media/image51.wmf"/></Relationships>
</file>

<file path=ppt/slides/_rels/slide55.xml.rels><?xml version="1.0" encoding="UTF-8" standalone="yes"?>
<Relationships xmlns="http://schemas.openxmlformats.org/package/2006/relationships"><Relationship Id="rId3" Type="http://schemas.openxmlformats.org/officeDocument/2006/relationships/slide" Target="slide154.xml"/><Relationship Id="rId2" Type="http://schemas.openxmlformats.org/officeDocument/2006/relationships/image" Target="../media/image53.jpg"/><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6.xml"/><Relationship Id="rId1" Type="http://schemas.openxmlformats.org/officeDocument/2006/relationships/vmlDrawing" Target="../drawings/vmlDrawing21.vml"/><Relationship Id="rId4" Type="http://schemas.openxmlformats.org/officeDocument/2006/relationships/image" Target="../media/image54.wmf"/></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8.bin"/><Relationship Id="rId7" Type="http://schemas.openxmlformats.org/officeDocument/2006/relationships/image" Target="../media/image58.png"/><Relationship Id="rId2" Type="http://schemas.openxmlformats.org/officeDocument/2006/relationships/slideLayout" Target="../slideLayouts/slideLayout30.xml"/><Relationship Id="rId1" Type="http://schemas.openxmlformats.org/officeDocument/2006/relationships/vmlDrawing" Target="../drawings/vmlDrawing22.vml"/><Relationship Id="rId6" Type="http://schemas.openxmlformats.org/officeDocument/2006/relationships/image" Target="../media/image57.wmf"/><Relationship Id="rId5" Type="http://schemas.openxmlformats.org/officeDocument/2006/relationships/oleObject" Target="../embeddings/oleObject39.bin"/><Relationship Id="rId4" Type="http://schemas.openxmlformats.org/officeDocument/2006/relationships/image" Target="../media/image5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9.xml"/><Relationship Id="rId1" Type="http://schemas.openxmlformats.org/officeDocument/2006/relationships/vmlDrawing" Target="../drawings/vmlDrawing23.vml"/><Relationship Id="rId6" Type="http://schemas.openxmlformats.org/officeDocument/2006/relationships/image" Target="../media/image62.wmf"/><Relationship Id="rId5" Type="http://schemas.openxmlformats.org/officeDocument/2006/relationships/oleObject" Target="../embeddings/oleObject41.bin"/><Relationship Id="rId4" Type="http://schemas.openxmlformats.org/officeDocument/2006/relationships/image" Target="../media/image61.wmf"/><Relationship Id="rId9" Type="http://schemas.openxmlformats.org/officeDocument/2006/relationships/image" Target="../media/image64.png"/></Relationships>
</file>

<file path=ppt/slides/_rels/slide6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8" Type="http://schemas.openxmlformats.org/officeDocument/2006/relationships/image" Target="../media/image68.jpg"/><Relationship Id="rId3" Type="http://schemas.openxmlformats.org/officeDocument/2006/relationships/notesSlide" Target="../notesSlides/notesSlide3.xml"/><Relationship Id="rId7" Type="http://schemas.openxmlformats.org/officeDocument/2006/relationships/image" Target="../media/image67.wmf"/><Relationship Id="rId2" Type="http://schemas.openxmlformats.org/officeDocument/2006/relationships/slideLayout" Target="../slideLayouts/slideLayout29.xml"/><Relationship Id="rId1" Type="http://schemas.openxmlformats.org/officeDocument/2006/relationships/vmlDrawing" Target="../drawings/vmlDrawing24.vml"/><Relationship Id="rId6" Type="http://schemas.openxmlformats.org/officeDocument/2006/relationships/oleObject" Target="../embeddings/oleObject44.bin"/><Relationship Id="rId5" Type="http://schemas.openxmlformats.org/officeDocument/2006/relationships/image" Target="../media/image66.wmf"/><Relationship Id="rId4" Type="http://schemas.openxmlformats.org/officeDocument/2006/relationships/oleObject" Target="../embeddings/oleObject43.bin"/><Relationship Id="rId9" Type="http://schemas.openxmlformats.org/officeDocument/2006/relationships/slide" Target="slide155.xml"/></Relationships>
</file>

<file path=ppt/slides/_rels/slide6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7.xml"/><Relationship Id="rId1" Type="http://schemas.openxmlformats.org/officeDocument/2006/relationships/vmlDrawing" Target="../drawings/vmlDrawing25.vml"/><Relationship Id="rId4" Type="http://schemas.openxmlformats.org/officeDocument/2006/relationships/image" Target="../media/image71.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 Target="slide156.xml"/><Relationship Id="rId1" Type="http://schemas.openxmlformats.org/officeDocument/2006/relationships/slideLayout" Target="../slideLayouts/slideLayout27.xml"/><Relationship Id="rId5" Type="http://schemas.openxmlformats.org/officeDocument/2006/relationships/image" Target="../media/image74.png"/><Relationship Id="rId4" Type="http://schemas.openxmlformats.org/officeDocument/2006/relationships/image" Target="../media/image73.png"/></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5.xml"/><Relationship Id="rId1" Type="http://schemas.openxmlformats.org/officeDocument/2006/relationships/vmlDrawing" Target="../drawings/vmlDrawing26.vml"/><Relationship Id="rId4" Type="http://schemas.openxmlformats.org/officeDocument/2006/relationships/image" Target="../media/image77.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47.bin"/><Relationship Id="rId7" Type="http://schemas.openxmlformats.org/officeDocument/2006/relationships/slide" Target="slide157.xml"/><Relationship Id="rId2" Type="http://schemas.openxmlformats.org/officeDocument/2006/relationships/slideLayout" Target="../slideLayouts/slideLayout29.xml"/><Relationship Id="rId1" Type="http://schemas.openxmlformats.org/officeDocument/2006/relationships/vmlDrawing" Target="../drawings/vmlDrawing27.vml"/><Relationship Id="rId6" Type="http://schemas.openxmlformats.org/officeDocument/2006/relationships/image" Target="../media/image80.jpg"/><Relationship Id="rId5" Type="http://schemas.openxmlformats.org/officeDocument/2006/relationships/image" Target="../media/image79.jpg"/><Relationship Id="rId4" Type="http://schemas.openxmlformats.org/officeDocument/2006/relationships/image" Target="../media/image78.wmf"/></Relationships>
</file>

<file path=ppt/slides/_rels/slide7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7.xml"/><Relationship Id="rId1" Type="http://schemas.openxmlformats.org/officeDocument/2006/relationships/vmlDrawing" Target="../drawings/vmlDrawing28.vml"/><Relationship Id="rId6" Type="http://schemas.openxmlformats.org/officeDocument/2006/relationships/image" Target="../media/image82.wmf"/><Relationship Id="rId5" Type="http://schemas.openxmlformats.org/officeDocument/2006/relationships/oleObject" Target="../embeddings/oleObject49.bin"/><Relationship Id="rId4" Type="http://schemas.openxmlformats.org/officeDocument/2006/relationships/image" Target="../media/image81.wmf"/></Relationships>
</file>

<file path=ppt/slides/_rels/slide75.xml.rels><?xml version="1.0" encoding="UTF-8" standalone="yes"?>
<Relationships xmlns="http://schemas.openxmlformats.org/package/2006/relationships"><Relationship Id="rId3" Type="http://schemas.openxmlformats.org/officeDocument/2006/relationships/slide" Target="slide158.xml"/><Relationship Id="rId2" Type="http://schemas.openxmlformats.org/officeDocument/2006/relationships/image" Target="../media/image84.jpg"/><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5.xml"/><Relationship Id="rId1" Type="http://schemas.openxmlformats.org/officeDocument/2006/relationships/vmlDrawing" Target="../drawings/vmlDrawing29.vml"/><Relationship Id="rId6" Type="http://schemas.openxmlformats.org/officeDocument/2006/relationships/image" Target="../media/image86.wmf"/><Relationship Id="rId5" Type="http://schemas.openxmlformats.org/officeDocument/2006/relationships/oleObject" Target="../embeddings/oleObject52.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54.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2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 Id="rId9" Type="http://schemas.openxmlformats.org/officeDocument/2006/relationships/image" Target="../media/image9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5.xml"/><Relationship Id="rId1" Type="http://schemas.openxmlformats.org/officeDocument/2006/relationships/vmlDrawing" Target="../drawings/vmlDrawing30.vml"/><Relationship Id="rId4" Type="http://schemas.openxmlformats.org/officeDocument/2006/relationships/image" Target="../media/image97.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6.xml"/><Relationship Id="rId1" Type="http://schemas.openxmlformats.org/officeDocument/2006/relationships/vmlDrawing" Target="../drawings/vmlDrawing31.vml"/><Relationship Id="rId6" Type="http://schemas.openxmlformats.org/officeDocument/2006/relationships/image" Target="../media/image99.wmf"/><Relationship Id="rId5" Type="http://schemas.openxmlformats.org/officeDocument/2006/relationships/oleObject" Target="../embeddings/oleObject57.bin"/><Relationship Id="rId4" Type="http://schemas.openxmlformats.org/officeDocument/2006/relationships/image" Target="../media/image98.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6.xml"/><Relationship Id="rId1" Type="http://schemas.openxmlformats.org/officeDocument/2006/relationships/vmlDrawing" Target="../drawings/vmlDrawing32.vml"/><Relationship Id="rId6" Type="http://schemas.openxmlformats.org/officeDocument/2006/relationships/image" Target="../media/image101.wmf"/><Relationship Id="rId5" Type="http://schemas.openxmlformats.org/officeDocument/2006/relationships/oleObject" Target="../embeddings/oleObject59.bin"/><Relationship Id="rId4" Type="http://schemas.openxmlformats.org/officeDocument/2006/relationships/image" Target="../media/image100.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5.xml"/><Relationship Id="rId1" Type="http://schemas.openxmlformats.org/officeDocument/2006/relationships/vmlDrawing" Target="../drawings/vmlDrawing33.vml"/><Relationship Id="rId4" Type="http://schemas.openxmlformats.org/officeDocument/2006/relationships/image" Target="../media/image103.wmf"/></Relationships>
</file>

<file path=ppt/slides/_rels/slide91.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2" Type="http://schemas.openxmlformats.org/officeDocument/2006/relationships/hyperlink" Target="http://oeis.org/Spuzzle.html" TargetMode="Externa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5.xml"/><Relationship Id="rId1" Type="http://schemas.openxmlformats.org/officeDocument/2006/relationships/vmlDrawing" Target="../drawings/vmlDrawing34.vml"/><Relationship Id="rId4" Type="http://schemas.openxmlformats.org/officeDocument/2006/relationships/image" Target="../media/image105.w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5.xml"/><Relationship Id="rId1" Type="http://schemas.openxmlformats.org/officeDocument/2006/relationships/vmlDrawing" Target="../drawings/vmlDrawing35.vml"/><Relationship Id="rId4" Type="http://schemas.openxmlformats.org/officeDocument/2006/relationships/image" Target="../media/image106.w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5.xml"/><Relationship Id="rId1" Type="http://schemas.openxmlformats.org/officeDocument/2006/relationships/vmlDrawing" Target="../drawings/vmlDrawing36.vml"/><Relationship Id="rId4" Type="http://schemas.openxmlformats.org/officeDocument/2006/relationships/image" Target="../media/image10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zh-CN" altLang="en-US" dirty="0"/>
              <a:t>离散数学</a:t>
            </a:r>
            <a:br>
              <a:rPr lang="en-US" altLang="zh-CN" dirty="0"/>
            </a:br>
            <a:r>
              <a:rPr lang="zh-CN" altLang="en-US" dirty="0"/>
              <a:t>（一）</a:t>
            </a:r>
            <a:endParaRPr lang="en-US" dirty="0"/>
          </a:p>
        </p:txBody>
      </p:sp>
      <p:sp>
        <p:nvSpPr>
          <p:cNvPr id="6" name="Subtitle 2"/>
          <p:cNvSpPr>
            <a:spLocks noGrp="1"/>
          </p:cNvSpPr>
          <p:nvPr>
            <p:ph type="subTitle" idx="1"/>
          </p:nvPr>
        </p:nvSpPr>
        <p:spPr/>
        <p:txBody>
          <a:bodyPr/>
          <a:lstStyle/>
          <a:p>
            <a:r>
              <a:rPr lang="zh-CN" altLang="en-US" dirty="0"/>
              <a:t>集合论</a:t>
            </a:r>
            <a:endParaRPr lang="en-US" dirty="0"/>
          </a:p>
        </p:txBody>
      </p:sp>
      <p:sp>
        <p:nvSpPr>
          <p:cNvPr id="7" name="Subtitle 2">
            <a:extLst>
              <a:ext uri="{FF2B5EF4-FFF2-40B4-BE49-F238E27FC236}">
                <a16:creationId xmlns:a16="http://schemas.microsoft.com/office/drawing/2014/main" id="{43A60A7B-17E4-47F5-944F-30F103A760BC}"/>
              </a:ext>
            </a:extLst>
          </p:cNvPr>
          <p:cNvSpPr txBox="1">
            <a:spLocks/>
          </p:cNvSpPr>
          <p:nvPr/>
        </p:nvSpPr>
        <p:spPr>
          <a:xfrm>
            <a:off x="457200" y="4191000"/>
            <a:ext cx="8229600" cy="1143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Arial" panose="020B0604020202020204" pitchFamily="34" charset="0"/>
                <a:ea typeface="+mn-ea"/>
                <a:cs typeface="Arial" panose="020B0604020202020204"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苏宙行</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华中科技大学 计算机学院 智能所 </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EDA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团队</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suzhouxing@hust.edu.cn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矩形 1"/>
          <p:cNvSpPr/>
          <p:nvPr/>
        </p:nvSpPr>
        <p:spPr>
          <a:xfrm>
            <a:off x="2437119" y="5410200"/>
            <a:ext cx="4269762" cy="830997"/>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课程</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QQ</a:t>
            </a: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群：</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694871331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微助教课程号：</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MG158</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DF227DE5-5CCD-45F0-A687-A8379C4E52FD}"/>
              </a:ext>
            </a:extLst>
          </p:cNvPr>
          <p:cNvSpPr/>
          <p:nvPr/>
        </p:nvSpPr>
        <p:spPr>
          <a:xfrm>
            <a:off x="2437119" y="6317397"/>
            <a:ext cx="4269762"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2024-02-26</a:t>
            </a:r>
            <a:endParaRPr kumimoji="0" lang="zh-CN" altLang="en-US" sz="24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2760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Sets</a:t>
            </a:r>
          </a:p>
        </p:txBody>
      </p:sp>
      <p:sp>
        <p:nvSpPr>
          <p:cNvPr id="3" name="Content Placeholder 2"/>
          <p:cNvSpPr>
            <a:spLocks noGrp="1"/>
          </p:cNvSpPr>
          <p:nvPr>
            <p:ph idx="1"/>
          </p:nvPr>
        </p:nvSpPr>
        <p:spPr>
          <a:xfrm>
            <a:off x="457200" y="1295400"/>
            <a:ext cx="8503920" cy="5257800"/>
          </a:xfrm>
        </p:spPr>
        <p:txBody>
          <a:bodyPr/>
          <a:lstStyle/>
          <a:p>
            <a:r>
              <a:rPr lang="en-US" b="1" dirty="0">
                <a:ea typeface="Cambria Math" pitchFamily="18" charset="0"/>
              </a:rPr>
              <a:t>N</a:t>
            </a:r>
            <a:r>
              <a:rPr lang="en-US" dirty="0"/>
              <a:t> = </a:t>
            </a:r>
            <a:r>
              <a:rPr lang="en-US" i="1" dirty="0"/>
              <a:t>natural numbers </a:t>
            </a:r>
            <a:r>
              <a:rPr lang="en-US" dirty="0"/>
              <a:t>= </a:t>
            </a:r>
            <a:r>
              <a:rPr lang="en-US" dirty="0">
                <a:ea typeface="Cambria Math" pitchFamily="18" charset="0"/>
              </a:rPr>
              <a:t>{0,1,2,3….}</a:t>
            </a:r>
          </a:p>
          <a:p>
            <a:r>
              <a:rPr lang="en-US" b="1" dirty="0">
                <a:ea typeface="Cambria Math" pitchFamily="18" charset="0"/>
              </a:rPr>
              <a:t>Z</a:t>
            </a:r>
            <a:r>
              <a:rPr lang="en-US" dirty="0"/>
              <a:t> = </a:t>
            </a:r>
            <a:r>
              <a:rPr lang="en-US" i="1" dirty="0"/>
              <a:t>integers</a:t>
            </a:r>
            <a:r>
              <a:rPr lang="en-US" dirty="0"/>
              <a:t> = </a:t>
            </a:r>
            <a:r>
              <a:rPr lang="en-US" dirty="0">
                <a:ea typeface="Cambria Math" pitchFamily="18" charset="0"/>
              </a:rPr>
              <a:t>{…,-3,-2,-1,0,1,2,3,…}</a:t>
            </a:r>
          </a:p>
          <a:p>
            <a:r>
              <a:rPr lang="en-US" b="1" dirty="0">
                <a:ea typeface="Cambria Math" pitchFamily="18" charset="0"/>
              </a:rPr>
              <a:t>Z⁺</a:t>
            </a:r>
            <a:r>
              <a:rPr lang="en-US" dirty="0"/>
              <a:t> = </a:t>
            </a:r>
            <a:r>
              <a:rPr lang="en-US" i="1" dirty="0"/>
              <a:t>positive integers </a:t>
            </a:r>
            <a:r>
              <a:rPr lang="en-US" dirty="0"/>
              <a:t>= </a:t>
            </a:r>
            <a:r>
              <a:rPr lang="en-US" dirty="0">
                <a:ea typeface="Cambria Math" pitchFamily="18" charset="0"/>
              </a:rPr>
              <a:t>{1,2,3,…..}</a:t>
            </a:r>
          </a:p>
          <a:p>
            <a:r>
              <a:rPr lang="en-US" b="1" dirty="0">
                <a:ea typeface="Cambria Math" pitchFamily="18" charset="0"/>
              </a:rPr>
              <a:t>R</a:t>
            </a:r>
            <a:r>
              <a:rPr lang="en-US" dirty="0"/>
              <a:t> = set of </a:t>
            </a:r>
            <a:r>
              <a:rPr lang="en-US" i="1" dirty="0"/>
              <a:t>real numbers</a:t>
            </a:r>
          </a:p>
          <a:p>
            <a:r>
              <a:rPr lang="en-US" b="1" dirty="0">
                <a:ea typeface="Cambria Math" pitchFamily="18" charset="0"/>
              </a:rPr>
              <a:t>R</a:t>
            </a:r>
            <a:r>
              <a:rPr lang="en-US" b="1" baseline="30000" dirty="0">
                <a:ea typeface="Cambria Math" pitchFamily="18" charset="0"/>
              </a:rPr>
              <a:t>+</a:t>
            </a:r>
            <a:r>
              <a:rPr lang="en-US" dirty="0"/>
              <a:t> = set of </a:t>
            </a:r>
            <a:r>
              <a:rPr lang="en-US" i="1" dirty="0"/>
              <a:t>positive real numbers</a:t>
            </a:r>
          </a:p>
          <a:p>
            <a:r>
              <a:rPr lang="en-US" b="1" dirty="0">
                <a:ea typeface="Cambria Math" pitchFamily="18" charset="0"/>
              </a:rPr>
              <a:t>C</a:t>
            </a:r>
            <a:r>
              <a:rPr lang="en-US" dirty="0"/>
              <a:t> =  set of </a:t>
            </a:r>
            <a:r>
              <a:rPr lang="en-US" i="1" dirty="0"/>
              <a:t>complex numbers</a:t>
            </a:r>
            <a:r>
              <a:rPr lang="en-US" dirty="0"/>
              <a:t>.</a:t>
            </a:r>
          </a:p>
          <a:p>
            <a:r>
              <a:rPr lang="en-US" b="1" dirty="0"/>
              <a:t>Q</a:t>
            </a:r>
            <a:r>
              <a:rPr lang="en-US" dirty="0"/>
              <a:t> = set of rational numbers</a:t>
            </a:r>
          </a:p>
        </p:txBody>
      </p:sp>
    </p:spTree>
    <p:extLst>
      <p:ext uri="{BB962C8B-B14F-4D97-AF65-F5344CB8AC3E}">
        <p14:creationId xmlns:p14="http://schemas.microsoft.com/office/powerpoint/2010/main" val="25040269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r>
              <a:rPr lang="en-US" sz="1500" dirty="0"/>
              <a:t> 1</a:t>
            </a:r>
          </a:p>
        </p:txBody>
      </p:sp>
      <p:sp>
        <p:nvSpPr>
          <p:cNvPr id="4" name="Content Placeholder 2"/>
          <p:cNvSpPr>
            <a:spLocks noGrp="1"/>
          </p:cNvSpPr>
          <p:nvPr>
            <p:ph idx="1"/>
          </p:nvPr>
        </p:nvSpPr>
        <p:spPr>
          <a:xfrm>
            <a:off x="457200" y="1295400"/>
            <a:ext cx="8229600" cy="549275"/>
          </a:xfrm>
        </p:spPr>
        <p:txBody>
          <a:bodyPr/>
          <a:lstStyle/>
          <a:p>
            <a:r>
              <a:rPr lang="en-US" sz="3000" dirty="0"/>
              <a:t>Sums of terms of geometric progressions</a:t>
            </a:r>
          </a:p>
        </p:txBody>
      </p:sp>
      <p:graphicFrame>
        <p:nvGraphicFramePr>
          <p:cNvPr id="3" name="Object 3"/>
          <p:cNvGraphicFramePr>
            <a:graphicFrameLocks noChangeAspect="1"/>
          </p:cNvGraphicFramePr>
          <p:nvPr>
            <p:extLst>
              <p:ext uri="{D42A27DB-BD31-4B8C-83A1-F6EECF244321}">
                <p14:modId xmlns:p14="http://schemas.microsoft.com/office/powerpoint/2010/main" val="2894485452"/>
              </p:ext>
            </p:extLst>
          </p:nvPr>
        </p:nvGraphicFramePr>
        <p:xfrm>
          <a:off x="2438400" y="1844675"/>
          <a:ext cx="3932237" cy="1660525"/>
        </p:xfrm>
        <a:graphic>
          <a:graphicData uri="http://schemas.openxmlformats.org/presentationml/2006/ole">
            <mc:AlternateContent xmlns:mc="http://schemas.openxmlformats.org/markup-compatibility/2006">
              <mc:Choice xmlns:v="urn:schemas-microsoft-com:vml" Requires="v">
                <p:oleObj spid="_x0000_s140359" name="Equation" r:id="rId3" imgW="1625400" imgH="685800" progId="Equation.DSMT4">
                  <p:embed/>
                </p:oleObj>
              </mc:Choice>
              <mc:Fallback>
                <p:oleObj name="Equation" r:id="rId3" imgW="1625400" imgH="685800" progId="Equation.DSMT4">
                  <p:embed/>
                  <p:pic>
                    <p:nvPicPr>
                      <p:cNvPr id="3" name="Object 2"/>
                      <p:cNvPicPr/>
                      <p:nvPr/>
                    </p:nvPicPr>
                    <p:blipFill>
                      <a:blip r:embed="rId4"/>
                      <a:stretch>
                        <a:fillRect/>
                      </a:stretch>
                    </p:blipFill>
                    <p:spPr>
                      <a:xfrm>
                        <a:off x="2438400" y="1844675"/>
                        <a:ext cx="3932237" cy="1660525"/>
                      </a:xfrm>
                      <a:prstGeom prst="rect">
                        <a:avLst/>
                      </a:prstGeom>
                    </p:spPr>
                  </p:pic>
                </p:oleObj>
              </mc:Fallback>
            </mc:AlternateContent>
          </a:graphicData>
        </a:graphic>
      </p:graphicFrame>
      <p:sp>
        <p:nvSpPr>
          <p:cNvPr id="7" name="Content Placeholder 4"/>
          <p:cNvSpPr>
            <a:spLocks noGrp="1"/>
          </p:cNvSpPr>
          <p:nvPr>
            <p:ph idx="13"/>
          </p:nvPr>
        </p:nvSpPr>
        <p:spPr>
          <a:xfrm>
            <a:off x="457200" y="3692525"/>
            <a:ext cx="1981200" cy="498475"/>
          </a:xfrm>
        </p:spPr>
        <p:txBody>
          <a:bodyPr/>
          <a:lstStyle/>
          <a:p>
            <a:r>
              <a:rPr lang="en-US" sz="3000" b="1" dirty="0"/>
              <a:t>Proof:</a:t>
            </a:r>
            <a:r>
              <a:rPr lang="en-US" sz="3000" dirty="0"/>
              <a:t> Let</a:t>
            </a:r>
          </a:p>
        </p:txBody>
      </p:sp>
      <p:graphicFrame>
        <p:nvGraphicFramePr>
          <p:cNvPr id="11" name="Object 5"/>
          <p:cNvGraphicFramePr>
            <a:graphicFrameLocks noChangeAspect="1"/>
          </p:cNvGraphicFramePr>
          <p:nvPr>
            <p:extLst>
              <p:ext uri="{D42A27DB-BD31-4B8C-83A1-F6EECF244321}">
                <p14:modId xmlns:p14="http://schemas.microsoft.com/office/powerpoint/2010/main" val="601872793"/>
              </p:ext>
            </p:extLst>
          </p:nvPr>
        </p:nvGraphicFramePr>
        <p:xfrm>
          <a:off x="2624137" y="3477941"/>
          <a:ext cx="1782763" cy="1076325"/>
        </p:xfrm>
        <a:graphic>
          <a:graphicData uri="http://schemas.openxmlformats.org/presentationml/2006/ole">
            <mc:AlternateContent xmlns:mc="http://schemas.openxmlformats.org/markup-compatibility/2006">
              <mc:Choice xmlns:v="urn:schemas-microsoft-com:vml" Requires="v">
                <p:oleObj spid="_x0000_s140360" name="Equation" r:id="rId5" imgW="736560" imgH="444240" progId="Equation.DSMT4">
                  <p:embed/>
                </p:oleObj>
              </mc:Choice>
              <mc:Fallback>
                <p:oleObj name="Equation" r:id="rId5" imgW="736560" imgH="444240" progId="Equation.DSMT4">
                  <p:embed/>
                  <p:pic>
                    <p:nvPicPr>
                      <p:cNvPr id="3" name="Object 2"/>
                      <p:cNvPicPr/>
                      <p:nvPr/>
                    </p:nvPicPr>
                    <p:blipFill>
                      <a:blip r:embed="rId6"/>
                      <a:stretch>
                        <a:fillRect/>
                      </a:stretch>
                    </p:blipFill>
                    <p:spPr>
                      <a:xfrm>
                        <a:off x="2624137" y="3477941"/>
                        <a:ext cx="1782763" cy="1076325"/>
                      </a:xfrm>
                      <a:prstGeom prst="rect">
                        <a:avLst/>
                      </a:prstGeom>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1487638508"/>
              </p:ext>
            </p:extLst>
          </p:nvPr>
        </p:nvGraphicFramePr>
        <p:xfrm>
          <a:off x="2470150" y="4487767"/>
          <a:ext cx="2090738" cy="1076325"/>
        </p:xfrm>
        <a:graphic>
          <a:graphicData uri="http://schemas.openxmlformats.org/presentationml/2006/ole">
            <mc:AlternateContent xmlns:mc="http://schemas.openxmlformats.org/markup-compatibility/2006">
              <mc:Choice xmlns:v="urn:schemas-microsoft-com:vml" Requires="v">
                <p:oleObj spid="_x0000_s140361" name="Equation" r:id="rId7" imgW="863280" imgH="444240" progId="Equation.DSMT4">
                  <p:embed/>
                </p:oleObj>
              </mc:Choice>
              <mc:Fallback>
                <p:oleObj name="Equation" r:id="rId7" imgW="863280" imgH="444240" progId="Equation.DSMT4">
                  <p:embed/>
                  <p:pic>
                    <p:nvPicPr>
                      <p:cNvPr id="11" name="Object 10"/>
                      <p:cNvPicPr/>
                      <p:nvPr/>
                    </p:nvPicPr>
                    <p:blipFill>
                      <a:blip r:embed="rId8"/>
                      <a:stretch>
                        <a:fillRect/>
                      </a:stretch>
                    </p:blipFill>
                    <p:spPr>
                      <a:xfrm>
                        <a:off x="2470150" y="4487767"/>
                        <a:ext cx="2090738" cy="1076325"/>
                      </a:xfrm>
                      <a:prstGeom prst="rect">
                        <a:avLst/>
                      </a:prstGeom>
                    </p:spPr>
                  </p:pic>
                </p:oleObj>
              </mc:Fallback>
            </mc:AlternateContent>
          </a:graphicData>
        </a:graphic>
      </p:graphicFrame>
      <p:graphicFrame>
        <p:nvGraphicFramePr>
          <p:cNvPr id="13" name="Object 7"/>
          <p:cNvGraphicFramePr>
            <a:graphicFrameLocks noChangeAspect="1"/>
          </p:cNvGraphicFramePr>
          <p:nvPr>
            <p:extLst>
              <p:ext uri="{D42A27DB-BD31-4B8C-83A1-F6EECF244321}">
                <p14:modId xmlns:p14="http://schemas.microsoft.com/office/powerpoint/2010/main" val="2829051229"/>
              </p:ext>
            </p:extLst>
          </p:nvPr>
        </p:nvGraphicFramePr>
        <p:xfrm>
          <a:off x="3079750" y="5553075"/>
          <a:ext cx="1568450" cy="1076325"/>
        </p:xfrm>
        <a:graphic>
          <a:graphicData uri="http://schemas.openxmlformats.org/presentationml/2006/ole">
            <mc:AlternateContent xmlns:mc="http://schemas.openxmlformats.org/markup-compatibility/2006">
              <mc:Choice xmlns:v="urn:schemas-microsoft-com:vml" Requires="v">
                <p:oleObj spid="_x0000_s140362" name="Equation" r:id="rId9" imgW="647640" imgH="444240" progId="Equation.DSMT4">
                  <p:embed/>
                </p:oleObj>
              </mc:Choice>
              <mc:Fallback>
                <p:oleObj name="Equation" r:id="rId9" imgW="647640" imgH="444240" progId="Equation.DSMT4">
                  <p:embed/>
                  <p:pic>
                    <p:nvPicPr>
                      <p:cNvPr id="12" name="Object 11"/>
                      <p:cNvPicPr/>
                      <p:nvPr/>
                    </p:nvPicPr>
                    <p:blipFill>
                      <a:blip r:embed="rId10"/>
                      <a:stretch>
                        <a:fillRect/>
                      </a:stretch>
                    </p:blipFill>
                    <p:spPr>
                      <a:xfrm>
                        <a:off x="3079750" y="5553075"/>
                        <a:ext cx="1568450" cy="1076325"/>
                      </a:xfrm>
                      <a:prstGeom prst="rect">
                        <a:avLst/>
                      </a:prstGeom>
                    </p:spPr>
                  </p:pic>
                </p:oleObj>
              </mc:Fallback>
            </mc:AlternateContent>
          </a:graphicData>
        </a:graphic>
      </p:graphicFrame>
      <p:sp>
        <p:nvSpPr>
          <p:cNvPr id="8" name="Content Placeholder 8"/>
          <p:cNvSpPr>
            <a:spLocks noGrp="1"/>
          </p:cNvSpPr>
          <p:nvPr>
            <p:ph idx="14"/>
          </p:nvPr>
        </p:nvSpPr>
        <p:spPr>
          <a:xfrm>
            <a:off x="4876800" y="3733800"/>
            <a:ext cx="4038600" cy="2362200"/>
          </a:xfrm>
        </p:spPr>
        <p:txBody>
          <a:bodyPr/>
          <a:lstStyle/>
          <a:p>
            <a:r>
              <a:rPr lang="en-US" sz="3000" dirty="0"/>
              <a:t>To compute </a:t>
            </a:r>
            <a:r>
              <a:rPr lang="en-US" sz="3000" i="1" dirty="0"/>
              <a:t>S</a:t>
            </a:r>
            <a:r>
              <a:rPr lang="en-US" sz="3000" i="1" baseline="-25000" dirty="0"/>
              <a:t>n</a:t>
            </a:r>
            <a:r>
              <a:rPr lang="en-US" sz="3000" baseline="-25000" dirty="0"/>
              <a:t> </a:t>
            </a:r>
            <a:r>
              <a:rPr lang="en-US" sz="3000" dirty="0"/>
              <a:t>, first multiply both sides of the equality by r and then manipulate the resulting sum as follows:</a:t>
            </a:r>
          </a:p>
        </p:txBody>
      </p:sp>
      <p:sp>
        <p:nvSpPr>
          <p:cNvPr id="5" name="矩形 4"/>
          <p:cNvSpPr/>
          <p:nvPr/>
        </p:nvSpPr>
        <p:spPr>
          <a:xfrm>
            <a:off x="4412985" y="799394"/>
            <a:ext cx="1138453" cy="369332"/>
          </a:xfrm>
          <a:prstGeom prst="rect">
            <a:avLst/>
          </a:prstGeom>
        </p:spPr>
        <p:txBody>
          <a:bodyPr wrap="none">
            <a:spAutoFit/>
          </a:bodyPr>
          <a:lstStyle/>
          <a:p>
            <a:r>
              <a:rPr lang="zh-CN" altLang="en-US" dirty="0">
                <a:solidFill>
                  <a:schemeClr val="tx1">
                    <a:lumMod val="50000"/>
                    <a:lumOff val="50000"/>
                  </a:schemeClr>
                </a:solidFill>
              </a:rPr>
              <a:t>几何级数</a:t>
            </a:r>
            <a:endParaRPr lang="zh-CN" altLang="en-US" dirty="0"/>
          </a:p>
        </p:txBody>
      </p:sp>
    </p:spTree>
    <p:extLst>
      <p:ext uri="{BB962C8B-B14F-4D97-AF65-F5344CB8AC3E}">
        <p14:creationId xmlns:p14="http://schemas.microsoft.com/office/powerpoint/2010/main" val="2624266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r>
              <a:rPr lang="en-US" sz="1500" dirty="0"/>
              <a:t> 2</a:t>
            </a:r>
          </a:p>
        </p:txBody>
      </p:sp>
      <p:graphicFrame>
        <p:nvGraphicFramePr>
          <p:cNvPr id="18" name="Object 2"/>
          <p:cNvGraphicFramePr>
            <a:graphicFrameLocks noChangeAspect="1"/>
          </p:cNvGraphicFramePr>
          <p:nvPr>
            <p:extLst>
              <p:ext uri="{D42A27DB-BD31-4B8C-83A1-F6EECF244321}">
                <p14:modId xmlns:p14="http://schemas.microsoft.com/office/powerpoint/2010/main" val="1247264433"/>
              </p:ext>
            </p:extLst>
          </p:nvPr>
        </p:nvGraphicFramePr>
        <p:xfrm>
          <a:off x="1044048" y="1300439"/>
          <a:ext cx="1165752" cy="799632"/>
        </p:xfrm>
        <a:graphic>
          <a:graphicData uri="http://schemas.openxmlformats.org/presentationml/2006/ole">
            <mc:AlternateContent xmlns:mc="http://schemas.openxmlformats.org/markup-compatibility/2006">
              <mc:Choice xmlns:v="urn:schemas-microsoft-com:vml" Requires="v">
                <p:oleObj spid="_x0000_s92032" name="Equation" r:id="rId3" imgW="647640" imgH="444240" progId="Equation.DSMT4">
                  <p:embed/>
                </p:oleObj>
              </mc:Choice>
              <mc:Fallback>
                <p:oleObj name="Equation" r:id="rId3" imgW="647640" imgH="444240" progId="Equation.DSMT4">
                  <p:embed/>
                  <p:pic>
                    <p:nvPicPr>
                      <p:cNvPr id="13" name="Object 7"/>
                      <p:cNvPicPr/>
                      <p:nvPr/>
                    </p:nvPicPr>
                    <p:blipFill>
                      <a:blip r:embed="rId4"/>
                      <a:stretch>
                        <a:fillRect/>
                      </a:stretch>
                    </p:blipFill>
                    <p:spPr>
                      <a:xfrm>
                        <a:off x="1044048" y="1300439"/>
                        <a:ext cx="1165752" cy="799632"/>
                      </a:xfrm>
                      <a:prstGeom prst="rect">
                        <a:avLst/>
                      </a:prstGeom>
                    </p:spPr>
                  </p:pic>
                </p:oleObj>
              </mc:Fallback>
            </mc:AlternateContent>
          </a:graphicData>
        </a:graphic>
      </p:graphicFrame>
      <p:sp>
        <p:nvSpPr>
          <p:cNvPr id="17" name="Content Placeholder 3"/>
          <p:cNvSpPr>
            <a:spLocks noGrp="1"/>
          </p:cNvSpPr>
          <p:nvPr>
            <p:ph idx="1"/>
          </p:nvPr>
        </p:nvSpPr>
        <p:spPr>
          <a:xfrm>
            <a:off x="3048000" y="1478280"/>
            <a:ext cx="2743200" cy="426720"/>
          </a:xfrm>
        </p:spPr>
        <p:txBody>
          <a:bodyPr/>
          <a:lstStyle/>
          <a:p>
            <a:r>
              <a:rPr lang="en-US" sz="2200" dirty="0"/>
              <a:t>From previous slide.</a:t>
            </a:r>
          </a:p>
        </p:txBody>
      </p:sp>
      <p:graphicFrame>
        <p:nvGraphicFramePr>
          <p:cNvPr id="19" name="Object 4"/>
          <p:cNvGraphicFramePr>
            <a:graphicFrameLocks noChangeAspect="1"/>
          </p:cNvGraphicFramePr>
          <p:nvPr>
            <p:extLst>
              <p:ext uri="{D42A27DB-BD31-4B8C-83A1-F6EECF244321}">
                <p14:modId xmlns:p14="http://schemas.microsoft.com/office/powerpoint/2010/main" val="3555912952"/>
              </p:ext>
            </p:extLst>
          </p:nvPr>
        </p:nvGraphicFramePr>
        <p:xfrm>
          <a:off x="1044048" y="2161707"/>
          <a:ext cx="1005696" cy="776952"/>
        </p:xfrm>
        <a:graphic>
          <a:graphicData uri="http://schemas.openxmlformats.org/presentationml/2006/ole">
            <mc:AlternateContent xmlns:mc="http://schemas.openxmlformats.org/markup-compatibility/2006">
              <mc:Choice xmlns:v="urn:schemas-microsoft-com:vml" Requires="v">
                <p:oleObj spid="_x0000_s92033" name="Equation" r:id="rId5" imgW="558720" imgH="431640" progId="Equation.DSMT4">
                  <p:embed/>
                </p:oleObj>
              </mc:Choice>
              <mc:Fallback>
                <p:oleObj name="Equation" r:id="rId5" imgW="558720" imgH="431640" progId="Equation.DSMT4">
                  <p:embed/>
                  <p:pic>
                    <p:nvPicPr>
                      <p:cNvPr id="18" name="Object 7"/>
                      <p:cNvPicPr/>
                      <p:nvPr/>
                    </p:nvPicPr>
                    <p:blipFill>
                      <a:blip r:embed="rId6"/>
                      <a:stretch>
                        <a:fillRect/>
                      </a:stretch>
                    </p:blipFill>
                    <p:spPr>
                      <a:xfrm>
                        <a:off x="1044048" y="2161707"/>
                        <a:ext cx="1005696" cy="776952"/>
                      </a:xfrm>
                      <a:prstGeom prst="rect">
                        <a:avLst/>
                      </a:prstGeom>
                    </p:spPr>
                  </p:pic>
                </p:oleObj>
              </mc:Fallback>
            </mc:AlternateContent>
          </a:graphicData>
        </a:graphic>
      </p:graphicFrame>
      <p:sp>
        <p:nvSpPr>
          <p:cNvPr id="16" name="Content Placeholder 5"/>
          <p:cNvSpPr>
            <a:spLocks noGrp="1"/>
          </p:cNvSpPr>
          <p:nvPr>
            <p:ph idx="13"/>
          </p:nvPr>
        </p:nvSpPr>
        <p:spPr>
          <a:xfrm>
            <a:off x="3048000" y="2286000"/>
            <a:ext cx="5410200" cy="420513"/>
          </a:xfrm>
        </p:spPr>
        <p:txBody>
          <a:bodyPr/>
          <a:lstStyle/>
          <a:p>
            <a:r>
              <a:rPr lang="en-US" sz="2200" dirty="0"/>
              <a:t>Shifting the index of summation with </a:t>
            </a:r>
            <a:r>
              <a:rPr lang="en-US" sz="2200" i="1" dirty="0"/>
              <a:t>k</a:t>
            </a:r>
            <a:r>
              <a:rPr lang="en-US" sz="2200" dirty="0"/>
              <a:t> = </a:t>
            </a:r>
            <a:r>
              <a:rPr lang="en-US" sz="2200" i="1" dirty="0"/>
              <a:t>j</a:t>
            </a:r>
            <a:r>
              <a:rPr lang="en-US" sz="2200" dirty="0"/>
              <a:t> + </a:t>
            </a:r>
            <a:r>
              <a:rPr lang="en-US" sz="2200" dirty="0">
                <a:ea typeface="Cambria Math" pitchFamily="18" charset="0"/>
              </a:rPr>
              <a:t>1</a:t>
            </a:r>
            <a:r>
              <a:rPr lang="en-US" sz="2200" dirty="0"/>
              <a:t>.</a:t>
            </a:r>
          </a:p>
        </p:txBody>
      </p:sp>
      <p:graphicFrame>
        <p:nvGraphicFramePr>
          <p:cNvPr id="20" name="Object 6"/>
          <p:cNvGraphicFramePr>
            <a:graphicFrameLocks noChangeAspect="1"/>
          </p:cNvGraphicFramePr>
          <p:nvPr>
            <p:extLst>
              <p:ext uri="{D42A27DB-BD31-4B8C-83A1-F6EECF244321}">
                <p14:modId xmlns:p14="http://schemas.microsoft.com/office/powerpoint/2010/main" val="1329820709"/>
              </p:ext>
            </p:extLst>
          </p:nvPr>
        </p:nvGraphicFramePr>
        <p:xfrm>
          <a:off x="1044048" y="3000295"/>
          <a:ext cx="2651616" cy="822960"/>
        </p:xfrm>
        <a:graphic>
          <a:graphicData uri="http://schemas.openxmlformats.org/presentationml/2006/ole">
            <mc:AlternateContent xmlns:mc="http://schemas.openxmlformats.org/markup-compatibility/2006">
              <mc:Choice xmlns:v="urn:schemas-microsoft-com:vml" Requires="v">
                <p:oleObj spid="_x0000_s92034" name="Equation" r:id="rId7" imgW="1473120" imgH="457200" progId="Equation.DSMT4">
                  <p:embed/>
                </p:oleObj>
              </mc:Choice>
              <mc:Fallback>
                <p:oleObj name="Equation" r:id="rId7" imgW="1473120" imgH="457200" progId="Equation.DSMT4">
                  <p:embed/>
                  <p:pic>
                    <p:nvPicPr>
                      <p:cNvPr id="19" name="Object 7"/>
                      <p:cNvPicPr/>
                      <p:nvPr/>
                    </p:nvPicPr>
                    <p:blipFill>
                      <a:blip r:embed="rId8"/>
                      <a:stretch>
                        <a:fillRect/>
                      </a:stretch>
                    </p:blipFill>
                    <p:spPr>
                      <a:xfrm>
                        <a:off x="1044048" y="3000295"/>
                        <a:ext cx="2651616" cy="822960"/>
                      </a:xfrm>
                      <a:prstGeom prst="rect">
                        <a:avLst/>
                      </a:prstGeom>
                    </p:spPr>
                  </p:pic>
                </p:oleObj>
              </mc:Fallback>
            </mc:AlternateContent>
          </a:graphicData>
        </a:graphic>
      </p:graphicFrame>
      <p:sp>
        <p:nvSpPr>
          <p:cNvPr id="15" name="Content Placeholder 7"/>
          <p:cNvSpPr>
            <a:spLocks noGrp="1"/>
          </p:cNvSpPr>
          <p:nvPr>
            <p:ph idx="14"/>
          </p:nvPr>
        </p:nvSpPr>
        <p:spPr>
          <a:xfrm>
            <a:off x="4114800" y="2971800"/>
            <a:ext cx="3505200" cy="755758"/>
          </a:xfrm>
        </p:spPr>
        <p:txBody>
          <a:bodyPr/>
          <a:lstStyle/>
          <a:p>
            <a:r>
              <a:rPr lang="en-US" sz="2200" dirty="0"/>
              <a:t>Removing </a:t>
            </a:r>
            <a:r>
              <a:rPr lang="en-US" sz="2200" i="1" dirty="0"/>
              <a:t>k</a:t>
            </a:r>
            <a:r>
              <a:rPr lang="en-US" sz="2200" dirty="0"/>
              <a:t> = </a:t>
            </a:r>
            <a:r>
              <a:rPr lang="en-US" sz="2200" i="1" dirty="0"/>
              <a:t>n</a:t>
            </a:r>
            <a:r>
              <a:rPr lang="en-US" sz="2200" dirty="0"/>
              <a:t> + </a:t>
            </a:r>
            <a:r>
              <a:rPr lang="en-US" sz="2200" dirty="0">
                <a:ea typeface="Cambria Math" pitchFamily="18" charset="0"/>
              </a:rPr>
              <a:t>1</a:t>
            </a:r>
            <a:r>
              <a:rPr lang="en-US" sz="2200" dirty="0"/>
              <a:t> term and</a:t>
            </a:r>
            <a:br>
              <a:rPr lang="en-US" sz="2200" dirty="0"/>
            </a:br>
            <a:r>
              <a:rPr lang="en-US" sz="2200" dirty="0"/>
              <a:t>adding </a:t>
            </a:r>
            <a:r>
              <a:rPr lang="en-US" sz="2200" i="1" dirty="0"/>
              <a:t>k</a:t>
            </a:r>
            <a:r>
              <a:rPr lang="en-US" sz="2200" dirty="0"/>
              <a:t> = </a:t>
            </a:r>
            <a:r>
              <a:rPr lang="en-US" sz="2200" dirty="0">
                <a:ea typeface="Cambria Math" pitchFamily="18" charset="0"/>
              </a:rPr>
              <a:t>0</a:t>
            </a:r>
            <a:r>
              <a:rPr lang="en-US" sz="2200" dirty="0"/>
              <a:t> term.</a:t>
            </a:r>
          </a:p>
        </p:txBody>
      </p:sp>
      <p:graphicFrame>
        <p:nvGraphicFramePr>
          <p:cNvPr id="21" name="Object 8"/>
          <p:cNvGraphicFramePr>
            <a:graphicFrameLocks noChangeAspect="1"/>
          </p:cNvGraphicFramePr>
          <p:nvPr>
            <p:extLst>
              <p:ext uri="{D42A27DB-BD31-4B8C-83A1-F6EECF244321}">
                <p14:modId xmlns:p14="http://schemas.microsoft.com/office/powerpoint/2010/main" val="2815266322"/>
              </p:ext>
            </p:extLst>
          </p:nvPr>
        </p:nvGraphicFramePr>
        <p:xfrm>
          <a:off x="1044048" y="3886200"/>
          <a:ext cx="1942704" cy="502848"/>
        </p:xfrm>
        <a:graphic>
          <a:graphicData uri="http://schemas.openxmlformats.org/presentationml/2006/ole">
            <mc:AlternateContent xmlns:mc="http://schemas.openxmlformats.org/markup-compatibility/2006">
              <mc:Choice xmlns:v="urn:schemas-microsoft-com:vml" Requires="v">
                <p:oleObj spid="_x0000_s92035" name="Equation" r:id="rId9" imgW="1079280" imgH="279360" progId="Equation.DSMT4">
                  <p:embed/>
                </p:oleObj>
              </mc:Choice>
              <mc:Fallback>
                <p:oleObj name="Equation" r:id="rId9" imgW="1079280" imgH="279360" progId="Equation.DSMT4">
                  <p:embed/>
                  <p:pic>
                    <p:nvPicPr>
                      <p:cNvPr id="20" name="Object 7"/>
                      <p:cNvPicPr/>
                      <p:nvPr/>
                    </p:nvPicPr>
                    <p:blipFill>
                      <a:blip r:embed="rId10"/>
                      <a:stretch>
                        <a:fillRect/>
                      </a:stretch>
                    </p:blipFill>
                    <p:spPr>
                      <a:xfrm>
                        <a:off x="1044048" y="3886200"/>
                        <a:ext cx="1942704" cy="502848"/>
                      </a:xfrm>
                      <a:prstGeom prst="rect">
                        <a:avLst/>
                      </a:prstGeom>
                    </p:spPr>
                  </p:pic>
                </p:oleObj>
              </mc:Fallback>
            </mc:AlternateContent>
          </a:graphicData>
        </a:graphic>
      </p:graphicFrame>
      <p:sp>
        <p:nvSpPr>
          <p:cNvPr id="5" name="Content Placeholder 9"/>
          <p:cNvSpPr>
            <a:spLocks noGrp="1"/>
          </p:cNvSpPr>
          <p:nvPr>
            <p:ph idx="15"/>
          </p:nvPr>
        </p:nvSpPr>
        <p:spPr>
          <a:xfrm>
            <a:off x="4114800" y="3947124"/>
            <a:ext cx="4495800" cy="381000"/>
          </a:xfrm>
        </p:spPr>
        <p:txBody>
          <a:bodyPr/>
          <a:lstStyle/>
          <a:p>
            <a:r>
              <a:rPr lang="en-US" sz="2200" dirty="0"/>
              <a:t>Substituting </a:t>
            </a:r>
            <a:r>
              <a:rPr lang="en-US" sz="2200" i="1" dirty="0"/>
              <a:t>S</a:t>
            </a:r>
            <a:r>
              <a:rPr lang="en-US" sz="2200" dirty="0"/>
              <a:t> for summation formula</a:t>
            </a:r>
          </a:p>
        </p:txBody>
      </p:sp>
      <p:graphicFrame>
        <p:nvGraphicFramePr>
          <p:cNvPr id="22" name="Object 10"/>
          <p:cNvGraphicFramePr>
            <a:graphicFrameLocks noChangeAspect="1"/>
          </p:cNvGraphicFramePr>
          <p:nvPr>
            <p:extLst>
              <p:ext uri="{D42A27DB-BD31-4B8C-83A1-F6EECF244321}">
                <p14:modId xmlns:p14="http://schemas.microsoft.com/office/powerpoint/2010/main" val="441485418"/>
              </p:ext>
            </p:extLst>
          </p:nvPr>
        </p:nvGraphicFramePr>
        <p:xfrm>
          <a:off x="533400" y="4449763"/>
          <a:ext cx="3200400" cy="503237"/>
        </p:xfrm>
        <a:graphic>
          <a:graphicData uri="http://schemas.openxmlformats.org/presentationml/2006/ole">
            <mc:AlternateContent xmlns:mc="http://schemas.openxmlformats.org/markup-compatibility/2006">
              <mc:Choice xmlns:v="urn:schemas-microsoft-com:vml" Requires="v">
                <p:oleObj spid="_x0000_s92036" name="Equation" r:id="rId11" imgW="1777680" imgH="279360" progId="Equation.DSMT4">
                  <p:embed/>
                </p:oleObj>
              </mc:Choice>
              <mc:Fallback>
                <p:oleObj name="Equation" r:id="rId11" imgW="1777680" imgH="279360" progId="Equation.DSMT4">
                  <p:embed/>
                  <p:pic>
                    <p:nvPicPr>
                      <p:cNvPr id="21" name="Object 7"/>
                      <p:cNvPicPr/>
                      <p:nvPr/>
                    </p:nvPicPr>
                    <p:blipFill>
                      <a:blip r:embed="rId12"/>
                      <a:stretch>
                        <a:fillRect/>
                      </a:stretch>
                    </p:blipFill>
                    <p:spPr>
                      <a:xfrm>
                        <a:off x="533400" y="4449763"/>
                        <a:ext cx="3200400" cy="503237"/>
                      </a:xfrm>
                      <a:prstGeom prst="rect">
                        <a:avLst/>
                      </a:prstGeom>
                    </p:spPr>
                  </p:pic>
                </p:oleObj>
              </mc:Fallback>
            </mc:AlternateContent>
          </a:graphicData>
        </a:graphic>
      </p:graphicFrame>
      <p:graphicFrame>
        <p:nvGraphicFramePr>
          <p:cNvPr id="23" name="Object 11"/>
          <p:cNvGraphicFramePr>
            <a:graphicFrameLocks noChangeAspect="1"/>
          </p:cNvGraphicFramePr>
          <p:nvPr>
            <p:extLst>
              <p:ext uri="{D42A27DB-BD31-4B8C-83A1-F6EECF244321}">
                <p14:modId xmlns:p14="http://schemas.microsoft.com/office/powerpoint/2010/main" val="3393851915"/>
              </p:ext>
            </p:extLst>
          </p:nvPr>
        </p:nvGraphicFramePr>
        <p:xfrm>
          <a:off x="1044048" y="5013859"/>
          <a:ext cx="1577232" cy="754272"/>
        </p:xfrm>
        <a:graphic>
          <a:graphicData uri="http://schemas.openxmlformats.org/presentationml/2006/ole">
            <mc:AlternateContent xmlns:mc="http://schemas.openxmlformats.org/markup-compatibility/2006">
              <mc:Choice xmlns:v="urn:schemas-microsoft-com:vml" Requires="v">
                <p:oleObj spid="_x0000_s92037" name="Equation" r:id="rId13" imgW="876240" imgH="419040" progId="Equation.DSMT4">
                  <p:embed/>
                </p:oleObj>
              </mc:Choice>
              <mc:Fallback>
                <p:oleObj name="Equation" r:id="rId13" imgW="876240" imgH="419040" progId="Equation.DSMT4">
                  <p:embed/>
                  <p:pic>
                    <p:nvPicPr>
                      <p:cNvPr id="22" name="Object 7"/>
                      <p:cNvPicPr/>
                      <p:nvPr/>
                    </p:nvPicPr>
                    <p:blipFill>
                      <a:blip r:embed="rId14"/>
                      <a:stretch>
                        <a:fillRect/>
                      </a:stretch>
                    </p:blipFill>
                    <p:spPr>
                      <a:xfrm>
                        <a:off x="1044048" y="5013859"/>
                        <a:ext cx="1577232" cy="754272"/>
                      </a:xfrm>
                      <a:prstGeom prst="rect">
                        <a:avLst/>
                      </a:prstGeom>
                    </p:spPr>
                  </p:pic>
                </p:oleObj>
              </mc:Fallback>
            </mc:AlternateContent>
          </a:graphicData>
        </a:graphic>
      </p:graphicFrame>
      <p:sp>
        <p:nvSpPr>
          <p:cNvPr id="6" name="Content Placeholder 12"/>
          <p:cNvSpPr>
            <a:spLocks noGrp="1"/>
          </p:cNvSpPr>
          <p:nvPr>
            <p:ph idx="16"/>
          </p:nvPr>
        </p:nvSpPr>
        <p:spPr>
          <a:xfrm>
            <a:off x="4800600" y="5278498"/>
            <a:ext cx="914400" cy="426720"/>
          </a:xfrm>
        </p:spPr>
        <p:txBody>
          <a:bodyPr/>
          <a:lstStyle/>
          <a:p>
            <a:r>
              <a:rPr lang="en-US" sz="2200" dirty="0"/>
              <a:t>if r </a:t>
            </a:r>
            <a:r>
              <a:rPr lang="en-US" sz="2200" dirty="0">
                <a:ea typeface="Cambria Math"/>
              </a:rPr>
              <a:t>≠1</a:t>
            </a:r>
            <a:endParaRPr lang="en-US" sz="2200" dirty="0"/>
          </a:p>
        </p:txBody>
      </p:sp>
      <p:graphicFrame>
        <p:nvGraphicFramePr>
          <p:cNvPr id="24" name="Object 13"/>
          <p:cNvGraphicFramePr>
            <a:graphicFrameLocks noChangeAspect="1"/>
          </p:cNvGraphicFramePr>
          <p:nvPr>
            <p:extLst>
              <p:ext uri="{D42A27DB-BD31-4B8C-83A1-F6EECF244321}">
                <p14:modId xmlns:p14="http://schemas.microsoft.com/office/powerpoint/2010/main" val="1554509084"/>
              </p:ext>
            </p:extLst>
          </p:nvPr>
        </p:nvGraphicFramePr>
        <p:xfrm>
          <a:off x="1044048" y="5829768"/>
          <a:ext cx="3223152" cy="799632"/>
        </p:xfrm>
        <a:graphic>
          <a:graphicData uri="http://schemas.openxmlformats.org/presentationml/2006/ole">
            <mc:AlternateContent xmlns:mc="http://schemas.openxmlformats.org/markup-compatibility/2006">
              <mc:Choice xmlns:v="urn:schemas-microsoft-com:vml" Requires="v">
                <p:oleObj spid="_x0000_s92038" name="Equation" r:id="rId15" imgW="1790640" imgH="444240" progId="Equation.DSMT4">
                  <p:embed/>
                </p:oleObj>
              </mc:Choice>
              <mc:Fallback>
                <p:oleObj name="Equation" r:id="rId15" imgW="1790640" imgH="444240" progId="Equation.DSMT4">
                  <p:embed/>
                  <p:pic>
                    <p:nvPicPr>
                      <p:cNvPr id="23" name="Object 7"/>
                      <p:cNvPicPr/>
                      <p:nvPr/>
                    </p:nvPicPr>
                    <p:blipFill>
                      <a:blip r:embed="rId16"/>
                      <a:stretch>
                        <a:fillRect/>
                      </a:stretch>
                    </p:blipFill>
                    <p:spPr>
                      <a:xfrm>
                        <a:off x="1044048" y="5829768"/>
                        <a:ext cx="3223152" cy="799632"/>
                      </a:xfrm>
                      <a:prstGeom prst="rect">
                        <a:avLst/>
                      </a:prstGeom>
                    </p:spPr>
                  </p:pic>
                </p:oleObj>
              </mc:Fallback>
            </mc:AlternateContent>
          </a:graphicData>
        </a:graphic>
      </p:graphicFrame>
      <p:sp>
        <p:nvSpPr>
          <p:cNvPr id="9" name="Content Placeholder 14"/>
          <p:cNvSpPr>
            <a:spLocks noGrp="1"/>
          </p:cNvSpPr>
          <p:nvPr>
            <p:ph idx="17"/>
          </p:nvPr>
        </p:nvSpPr>
        <p:spPr>
          <a:xfrm>
            <a:off x="4800600" y="6000984"/>
            <a:ext cx="1066800" cy="457200"/>
          </a:xfrm>
        </p:spPr>
        <p:txBody>
          <a:bodyPr/>
          <a:lstStyle/>
          <a:p>
            <a:r>
              <a:rPr lang="en-US" sz="2200" dirty="0"/>
              <a:t>if r</a:t>
            </a:r>
            <a:r>
              <a:rPr lang="en-US" sz="2200" dirty="0">
                <a:ea typeface="Cambria Math"/>
              </a:rPr>
              <a:t> = 1</a:t>
            </a:r>
            <a:endParaRPr lang="en-US" sz="2200" dirty="0"/>
          </a:p>
        </p:txBody>
      </p:sp>
    </p:spTree>
    <p:extLst>
      <p:ext uri="{BB962C8B-B14F-4D97-AF65-F5344CB8AC3E}">
        <p14:creationId xmlns:p14="http://schemas.microsoft.com/office/powerpoint/2010/main" val="29552395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Summation Formulae</a:t>
            </a:r>
            <a:endParaRPr lang="en-US" sz="1500" dirty="0"/>
          </a:p>
        </p:txBody>
      </p:sp>
      <p:sp>
        <p:nvSpPr>
          <p:cNvPr id="4" name="Content Placeholder 2"/>
          <p:cNvSpPr>
            <a:spLocks noGrp="1"/>
          </p:cNvSpPr>
          <p:nvPr>
            <p:ph idx="1"/>
          </p:nvPr>
        </p:nvSpPr>
        <p:spPr>
          <a:xfrm>
            <a:off x="682254" y="1295400"/>
            <a:ext cx="4754880" cy="457200"/>
          </a:xfrm>
          <a:solidFill>
            <a:srgbClr val="E1F3FF"/>
          </a:solidFill>
          <a:ln w="28575">
            <a:solidFill>
              <a:srgbClr val="14AAE1"/>
            </a:solidFill>
          </a:ln>
        </p:spPr>
        <p:txBody>
          <a:bodyPr/>
          <a:lstStyle/>
          <a:p>
            <a:r>
              <a:rPr lang="en-US" sz="2000" b="1" dirty="0"/>
              <a:t>TABLE 2 </a:t>
            </a:r>
            <a:r>
              <a:rPr lang="en-US" sz="2000" dirty="0"/>
              <a:t>Some Useful Summation Formulae.</a:t>
            </a:r>
          </a:p>
        </p:txBody>
      </p:sp>
      <p:graphicFrame>
        <p:nvGraphicFramePr>
          <p:cNvPr id="5" name="Table 3"/>
          <p:cNvGraphicFramePr>
            <a:graphicFrameLocks noGrp="1"/>
          </p:cNvGraphicFramePr>
          <p:nvPr>
            <p:extLst>
              <p:ext uri="{D42A27DB-BD31-4B8C-83A1-F6EECF244321}">
                <p14:modId xmlns:p14="http://schemas.microsoft.com/office/powerpoint/2010/main" val="1879716912"/>
              </p:ext>
            </p:extLst>
          </p:nvPr>
        </p:nvGraphicFramePr>
        <p:xfrm>
          <a:off x="682254" y="1752600"/>
          <a:ext cx="4754880" cy="4661953"/>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25489792"/>
                    </a:ext>
                  </a:extLst>
                </a:gridCol>
                <a:gridCol w="2377440">
                  <a:extLst>
                    <a:ext uri="{9D8B030D-6E8A-4147-A177-3AD203B41FA5}">
                      <a16:colId xmlns:a16="http://schemas.microsoft.com/office/drawing/2014/main" val="3575191945"/>
                    </a:ext>
                  </a:extLst>
                </a:gridCol>
              </a:tblGrid>
              <a:tr h="352007">
                <a:tc>
                  <a:txBody>
                    <a:bodyPr/>
                    <a:lstStyle/>
                    <a:p>
                      <a:r>
                        <a:rPr lang="en-US" i="1" dirty="0">
                          <a:solidFill>
                            <a:schemeClr val="tx1"/>
                          </a:solidFill>
                        </a:rPr>
                        <a:t>Sum</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Closed From</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3073538586"/>
                  </a:ext>
                </a:extLst>
              </a:tr>
              <a:tr h="4296193">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581469861"/>
                  </a:ext>
                </a:extLst>
              </a:tr>
            </a:tbl>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3064598949"/>
              </p:ext>
            </p:extLst>
          </p:nvPr>
        </p:nvGraphicFramePr>
        <p:xfrm>
          <a:off x="883922" y="2209800"/>
          <a:ext cx="1314360" cy="647460"/>
        </p:xfrm>
        <a:graphic>
          <a:graphicData uri="http://schemas.openxmlformats.org/presentationml/2006/ole">
            <mc:AlternateContent xmlns:mc="http://schemas.openxmlformats.org/markup-compatibility/2006">
              <mc:Choice xmlns:v="urn:schemas-microsoft-com:vml" Requires="v">
                <p:oleObj spid="_x0000_s141521" name="Equation" r:id="rId3" imgW="876240" imgH="431640" progId="Equation.DSMT4">
                  <p:embed/>
                </p:oleObj>
              </mc:Choice>
              <mc:Fallback>
                <p:oleObj name="Equation" r:id="rId3" imgW="876240" imgH="431640" progId="Equation.DSMT4">
                  <p:embed/>
                  <p:pic>
                    <p:nvPicPr>
                      <p:cNvPr id="3" name="Object 3"/>
                      <p:cNvPicPr/>
                      <p:nvPr/>
                    </p:nvPicPr>
                    <p:blipFill>
                      <a:blip r:embed="rId4"/>
                      <a:stretch>
                        <a:fillRect/>
                      </a:stretch>
                    </p:blipFill>
                    <p:spPr>
                      <a:xfrm>
                        <a:off x="883922" y="2209800"/>
                        <a:ext cx="1314360" cy="647460"/>
                      </a:xfrm>
                      <a:prstGeom prst="rect">
                        <a:avLst/>
                      </a:prstGeom>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2804176838"/>
              </p:ext>
            </p:extLst>
          </p:nvPr>
        </p:nvGraphicFramePr>
        <p:xfrm>
          <a:off x="3482664" y="2209800"/>
          <a:ext cx="1428300" cy="628560"/>
        </p:xfrm>
        <a:graphic>
          <a:graphicData uri="http://schemas.openxmlformats.org/presentationml/2006/ole">
            <mc:AlternateContent xmlns:mc="http://schemas.openxmlformats.org/markup-compatibility/2006">
              <mc:Choice xmlns:v="urn:schemas-microsoft-com:vml" Requires="v">
                <p:oleObj spid="_x0000_s141522" name="Equation" r:id="rId5" imgW="952200" imgH="419040" progId="Equation.DSMT4">
                  <p:embed/>
                </p:oleObj>
              </mc:Choice>
              <mc:Fallback>
                <p:oleObj name="Equation" r:id="rId5" imgW="952200" imgH="419040" progId="Equation.DSMT4">
                  <p:embed/>
                  <p:pic>
                    <p:nvPicPr>
                      <p:cNvPr id="3" name="Object 3"/>
                      <p:cNvPicPr/>
                      <p:nvPr/>
                    </p:nvPicPr>
                    <p:blipFill>
                      <a:blip r:embed="rId6"/>
                      <a:stretch>
                        <a:fillRect/>
                      </a:stretch>
                    </p:blipFill>
                    <p:spPr>
                      <a:xfrm>
                        <a:off x="3482664" y="2209800"/>
                        <a:ext cx="1428300" cy="628560"/>
                      </a:xfrm>
                      <a:prstGeom prst="rect">
                        <a:avLst/>
                      </a:prstGeom>
                    </p:spPr>
                  </p:pic>
                </p:oleObj>
              </mc:Fallback>
            </mc:AlternateContent>
          </a:graphicData>
        </a:graphic>
      </p:graphicFrame>
      <p:graphicFrame>
        <p:nvGraphicFramePr>
          <p:cNvPr id="14" name="Object 6"/>
          <p:cNvGraphicFramePr>
            <a:graphicFrameLocks noChangeAspect="1"/>
          </p:cNvGraphicFramePr>
          <p:nvPr>
            <p:extLst>
              <p:ext uri="{D42A27DB-BD31-4B8C-83A1-F6EECF244321}">
                <p14:modId xmlns:p14="http://schemas.microsoft.com/office/powerpoint/2010/main" val="1670978462"/>
              </p:ext>
            </p:extLst>
          </p:nvPr>
        </p:nvGraphicFramePr>
        <p:xfrm>
          <a:off x="883922" y="2900136"/>
          <a:ext cx="456840" cy="647460"/>
        </p:xfrm>
        <a:graphic>
          <a:graphicData uri="http://schemas.openxmlformats.org/presentationml/2006/ole">
            <mc:AlternateContent xmlns:mc="http://schemas.openxmlformats.org/markup-compatibility/2006">
              <mc:Choice xmlns:v="urn:schemas-microsoft-com:vml" Requires="v">
                <p:oleObj spid="_x0000_s141523" name="Equation" r:id="rId7" imgW="304560" imgH="431640" progId="Equation.DSMT4">
                  <p:embed/>
                </p:oleObj>
              </mc:Choice>
              <mc:Fallback>
                <p:oleObj name="Equation" r:id="rId7" imgW="304560" imgH="431640" progId="Equation.DSMT4">
                  <p:embed/>
                  <p:pic>
                    <p:nvPicPr>
                      <p:cNvPr id="3" name="Object 3"/>
                      <p:cNvPicPr/>
                      <p:nvPr/>
                    </p:nvPicPr>
                    <p:blipFill>
                      <a:blip r:embed="rId8"/>
                      <a:stretch>
                        <a:fillRect/>
                      </a:stretch>
                    </p:blipFill>
                    <p:spPr>
                      <a:xfrm>
                        <a:off x="883922" y="2900136"/>
                        <a:ext cx="456840" cy="647460"/>
                      </a:xfrm>
                      <a:prstGeom prst="rect">
                        <a:avLst/>
                      </a:prstGeom>
                    </p:spPr>
                  </p:pic>
                </p:oleObj>
              </mc:Fallback>
            </mc:AlternateContent>
          </a:graphicData>
        </a:graphic>
      </p:graphicFrame>
      <p:graphicFrame>
        <p:nvGraphicFramePr>
          <p:cNvPr id="19" name="Object 7"/>
          <p:cNvGraphicFramePr>
            <a:graphicFrameLocks noChangeAspect="1"/>
          </p:cNvGraphicFramePr>
          <p:nvPr>
            <p:extLst>
              <p:ext uri="{D42A27DB-BD31-4B8C-83A1-F6EECF244321}">
                <p14:modId xmlns:p14="http://schemas.microsoft.com/office/powerpoint/2010/main" val="3903872221"/>
              </p:ext>
            </p:extLst>
          </p:nvPr>
        </p:nvGraphicFramePr>
        <p:xfrm>
          <a:off x="3482664" y="2895600"/>
          <a:ext cx="818640" cy="628560"/>
        </p:xfrm>
        <a:graphic>
          <a:graphicData uri="http://schemas.openxmlformats.org/presentationml/2006/ole">
            <mc:AlternateContent xmlns:mc="http://schemas.openxmlformats.org/markup-compatibility/2006">
              <mc:Choice xmlns:v="urn:schemas-microsoft-com:vml" Requires="v">
                <p:oleObj spid="_x0000_s141524" name="Equation" r:id="rId9" imgW="545760" imgH="419040" progId="Equation.DSMT4">
                  <p:embed/>
                </p:oleObj>
              </mc:Choice>
              <mc:Fallback>
                <p:oleObj name="Equation" r:id="rId9" imgW="545760" imgH="419040" progId="Equation.DSMT4">
                  <p:embed/>
                  <p:pic>
                    <p:nvPicPr>
                      <p:cNvPr id="10" name="Object 3"/>
                      <p:cNvPicPr/>
                      <p:nvPr/>
                    </p:nvPicPr>
                    <p:blipFill>
                      <a:blip r:embed="rId10"/>
                      <a:stretch>
                        <a:fillRect/>
                      </a:stretch>
                    </p:blipFill>
                    <p:spPr>
                      <a:xfrm>
                        <a:off x="3482664" y="2895600"/>
                        <a:ext cx="818640" cy="628560"/>
                      </a:xfrm>
                      <a:prstGeom prst="rect">
                        <a:avLst/>
                      </a:prstGeom>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4008483240"/>
              </p:ext>
            </p:extLst>
          </p:nvPr>
        </p:nvGraphicFramePr>
        <p:xfrm>
          <a:off x="883922" y="3590472"/>
          <a:ext cx="571320" cy="647460"/>
        </p:xfrm>
        <a:graphic>
          <a:graphicData uri="http://schemas.openxmlformats.org/presentationml/2006/ole">
            <mc:AlternateContent xmlns:mc="http://schemas.openxmlformats.org/markup-compatibility/2006">
              <mc:Choice xmlns:v="urn:schemas-microsoft-com:vml" Requires="v">
                <p:oleObj spid="_x0000_s141525" name="Equation" r:id="rId11" imgW="380880" imgH="431640" progId="Equation.DSMT4">
                  <p:embed/>
                </p:oleObj>
              </mc:Choice>
              <mc:Fallback>
                <p:oleObj name="Equation" r:id="rId11" imgW="380880" imgH="431640" progId="Equation.DSMT4">
                  <p:embed/>
                  <p:pic>
                    <p:nvPicPr>
                      <p:cNvPr id="14" name="Object 3"/>
                      <p:cNvPicPr/>
                      <p:nvPr/>
                    </p:nvPicPr>
                    <p:blipFill>
                      <a:blip r:embed="rId12"/>
                      <a:stretch>
                        <a:fillRect/>
                      </a:stretch>
                    </p:blipFill>
                    <p:spPr>
                      <a:xfrm>
                        <a:off x="883922" y="3590472"/>
                        <a:ext cx="571320" cy="647460"/>
                      </a:xfrm>
                      <a:prstGeom prst="rect">
                        <a:avLst/>
                      </a:prstGeom>
                    </p:spPr>
                  </p:pic>
                </p:oleObj>
              </mc:Fallback>
            </mc:AlternateContent>
          </a:graphicData>
        </a:graphic>
      </p:graphicFrame>
      <p:graphicFrame>
        <p:nvGraphicFramePr>
          <p:cNvPr id="20" name="Object 9"/>
          <p:cNvGraphicFramePr>
            <a:graphicFrameLocks noChangeAspect="1"/>
          </p:cNvGraphicFramePr>
          <p:nvPr>
            <p:extLst>
              <p:ext uri="{D42A27DB-BD31-4B8C-83A1-F6EECF244321}">
                <p14:modId xmlns:p14="http://schemas.microsoft.com/office/powerpoint/2010/main" val="3619874032"/>
              </p:ext>
            </p:extLst>
          </p:nvPr>
        </p:nvGraphicFramePr>
        <p:xfrm>
          <a:off x="3482664" y="3581400"/>
          <a:ext cx="1542780" cy="628560"/>
        </p:xfrm>
        <a:graphic>
          <a:graphicData uri="http://schemas.openxmlformats.org/presentationml/2006/ole">
            <mc:AlternateContent xmlns:mc="http://schemas.openxmlformats.org/markup-compatibility/2006">
              <mc:Choice xmlns:v="urn:schemas-microsoft-com:vml" Requires="v">
                <p:oleObj spid="_x0000_s141526" name="Equation" r:id="rId13" imgW="1028520" imgH="419040" progId="Equation.DSMT4">
                  <p:embed/>
                </p:oleObj>
              </mc:Choice>
              <mc:Fallback>
                <p:oleObj name="Equation" r:id="rId13" imgW="1028520" imgH="419040" progId="Equation.DSMT4">
                  <p:embed/>
                  <p:pic>
                    <p:nvPicPr>
                      <p:cNvPr id="19" name="Object 3"/>
                      <p:cNvPicPr/>
                      <p:nvPr/>
                    </p:nvPicPr>
                    <p:blipFill>
                      <a:blip r:embed="rId14"/>
                      <a:stretch>
                        <a:fillRect/>
                      </a:stretch>
                    </p:blipFill>
                    <p:spPr>
                      <a:xfrm>
                        <a:off x="3482664" y="3581400"/>
                        <a:ext cx="1542780" cy="628560"/>
                      </a:xfrm>
                      <a:prstGeom prst="rect">
                        <a:avLst/>
                      </a:prstGeom>
                    </p:spPr>
                  </p:pic>
                </p:oleObj>
              </mc:Fallback>
            </mc:AlternateContent>
          </a:graphicData>
        </a:graphic>
      </p:graphicFrame>
      <p:graphicFrame>
        <p:nvGraphicFramePr>
          <p:cNvPr id="16" name="Object 10"/>
          <p:cNvGraphicFramePr>
            <a:graphicFrameLocks noChangeAspect="1"/>
          </p:cNvGraphicFramePr>
          <p:nvPr>
            <p:extLst>
              <p:ext uri="{D42A27DB-BD31-4B8C-83A1-F6EECF244321}">
                <p14:modId xmlns:p14="http://schemas.microsoft.com/office/powerpoint/2010/main" val="3386299007"/>
              </p:ext>
            </p:extLst>
          </p:nvPr>
        </p:nvGraphicFramePr>
        <p:xfrm>
          <a:off x="883922" y="4280808"/>
          <a:ext cx="552420" cy="647460"/>
        </p:xfrm>
        <a:graphic>
          <a:graphicData uri="http://schemas.openxmlformats.org/presentationml/2006/ole">
            <mc:AlternateContent xmlns:mc="http://schemas.openxmlformats.org/markup-compatibility/2006">
              <mc:Choice xmlns:v="urn:schemas-microsoft-com:vml" Requires="v">
                <p:oleObj spid="_x0000_s141527" name="Equation" r:id="rId15" imgW="368280" imgH="431640" progId="Equation.DSMT4">
                  <p:embed/>
                </p:oleObj>
              </mc:Choice>
              <mc:Fallback>
                <p:oleObj name="Equation" r:id="rId15" imgW="368280" imgH="431640" progId="Equation.DSMT4">
                  <p:embed/>
                  <p:pic>
                    <p:nvPicPr>
                      <p:cNvPr id="15" name="Object 3"/>
                      <p:cNvPicPr/>
                      <p:nvPr/>
                    </p:nvPicPr>
                    <p:blipFill>
                      <a:blip r:embed="rId16"/>
                      <a:stretch>
                        <a:fillRect/>
                      </a:stretch>
                    </p:blipFill>
                    <p:spPr>
                      <a:xfrm>
                        <a:off x="883922" y="4280808"/>
                        <a:ext cx="552420" cy="647460"/>
                      </a:xfrm>
                      <a:prstGeom prst="rect">
                        <a:avLst/>
                      </a:prstGeom>
                    </p:spPr>
                  </p:pic>
                </p:oleObj>
              </mc:Fallback>
            </mc:AlternateContent>
          </a:graphicData>
        </a:graphic>
      </p:graphicFrame>
      <p:graphicFrame>
        <p:nvGraphicFramePr>
          <p:cNvPr id="21" name="Object 11"/>
          <p:cNvGraphicFramePr>
            <a:graphicFrameLocks noChangeAspect="1"/>
          </p:cNvGraphicFramePr>
          <p:nvPr>
            <p:extLst>
              <p:ext uri="{D42A27DB-BD31-4B8C-83A1-F6EECF244321}">
                <p14:modId xmlns:p14="http://schemas.microsoft.com/office/powerpoint/2010/main" val="3328928688"/>
              </p:ext>
            </p:extLst>
          </p:nvPr>
        </p:nvGraphicFramePr>
        <p:xfrm>
          <a:off x="3482664" y="4267200"/>
          <a:ext cx="1009260" cy="685800"/>
        </p:xfrm>
        <a:graphic>
          <a:graphicData uri="http://schemas.openxmlformats.org/presentationml/2006/ole">
            <mc:AlternateContent xmlns:mc="http://schemas.openxmlformats.org/markup-compatibility/2006">
              <mc:Choice xmlns:v="urn:schemas-microsoft-com:vml" Requires="v">
                <p:oleObj spid="_x0000_s141528" name="Equation" r:id="rId17" imgW="672840" imgH="457200" progId="Equation.DSMT4">
                  <p:embed/>
                </p:oleObj>
              </mc:Choice>
              <mc:Fallback>
                <p:oleObj name="Equation" r:id="rId17" imgW="672840" imgH="457200" progId="Equation.DSMT4">
                  <p:embed/>
                  <p:pic>
                    <p:nvPicPr>
                      <p:cNvPr id="20" name="Object 3"/>
                      <p:cNvPicPr/>
                      <p:nvPr/>
                    </p:nvPicPr>
                    <p:blipFill>
                      <a:blip r:embed="rId18"/>
                      <a:stretch>
                        <a:fillRect/>
                      </a:stretch>
                    </p:blipFill>
                    <p:spPr>
                      <a:xfrm>
                        <a:off x="3482664" y="4267200"/>
                        <a:ext cx="1009260" cy="685800"/>
                      </a:xfrm>
                      <a:prstGeom prst="rect">
                        <a:avLst/>
                      </a:prstGeom>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2768204771"/>
              </p:ext>
            </p:extLst>
          </p:nvPr>
        </p:nvGraphicFramePr>
        <p:xfrm>
          <a:off x="883922" y="4953000"/>
          <a:ext cx="1257120" cy="647460"/>
        </p:xfrm>
        <a:graphic>
          <a:graphicData uri="http://schemas.openxmlformats.org/presentationml/2006/ole">
            <mc:AlternateContent xmlns:mc="http://schemas.openxmlformats.org/markup-compatibility/2006">
              <mc:Choice xmlns:v="urn:schemas-microsoft-com:vml" Requires="v">
                <p:oleObj spid="_x0000_s141529" name="Equation" r:id="rId19" imgW="838080" imgH="431640" progId="Equation.DSMT4">
                  <p:embed/>
                </p:oleObj>
              </mc:Choice>
              <mc:Fallback>
                <p:oleObj name="Equation" r:id="rId19" imgW="838080" imgH="431640" progId="Equation.DSMT4">
                  <p:embed/>
                  <p:pic>
                    <p:nvPicPr>
                      <p:cNvPr id="16" name="Object 3"/>
                      <p:cNvPicPr/>
                      <p:nvPr/>
                    </p:nvPicPr>
                    <p:blipFill>
                      <a:blip r:embed="rId20"/>
                      <a:stretch>
                        <a:fillRect/>
                      </a:stretch>
                    </p:blipFill>
                    <p:spPr>
                      <a:xfrm>
                        <a:off x="883922" y="4953000"/>
                        <a:ext cx="1257120" cy="647460"/>
                      </a:xfrm>
                      <a:prstGeom prst="rect">
                        <a:avLst/>
                      </a:prstGeom>
                    </p:spPr>
                  </p:pic>
                </p:oleObj>
              </mc:Fallback>
            </mc:AlternateContent>
          </a:graphicData>
        </a:graphic>
      </p:graphicFrame>
      <p:graphicFrame>
        <p:nvGraphicFramePr>
          <p:cNvPr id="22" name="Object 13"/>
          <p:cNvGraphicFramePr>
            <a:graphicFrameLocks noChangeAspect="1"/>
          </p:cNvGraphicFramePr>
          <p:nvPr>
            <p:extLst>
              <p:ext uri="{D42A27DB-BD31-4B8C-83A1-F6EECF244321}">
                <p14:modId xmlns:p14="http://schemas.microsoft.com/office/powerpoint/2010/main" val="1245845102"/>
              </p:ext>
            </p:extLst>
          </p:nvPr>
        </p:nvGraphicFramePr>
        <p:xfrm>
          <a:off x="3482664" y="5003544"/>
          <a:ext cx="495180" cy="590220"/>
        </p:xfrm>
        <a:graphic>
          <a:graphicData uri="http://schemas.openxmlformats.org/presentationml/2006/ole">
            <mc:AlternateContent xmlns:mc="http://schemas.openxmlformats.org/markup-compatibility/2006">
              <mc:Choice xmlns:v="urn:schemas-microsoft-com:vml" Requires="v">
                <p:oleObj spid="_x0000_s141530" name="Equation" r:id="rId21" imgW="330120" imgH="393480" progId="Equation.DSMT4">
                  <p:embed/>
                </p:oleObj>
              </mc:Choice>
              <mc:Fallback>
                <p:oleObj name="Equation" r:id="rId21" imgW="330120" imgH="393480" progId="Equation.DSMT4">
                  <p:embed/>
                  <p:pic>
                    <p:nvPicPr>
                      <p:cNvPr id="21" name="Object 3"/>
                      <p:cNvPicPr/>
                      <p:nvPr/>
                    </p:nvPicPr>
                    <p:blipFill>
                      <a:blip r:embed="rId22"/>
                      <a:stretch>
                        <a:fillRect/>
                      </a:stretch>
                    </p:blipFill>
                    <p:spPr>
                      <a:xfrm>
                        <a:off x="3482664" y="5003544"/>
                        <a:ext cx="495180" cy="590220"/>
                      </a:xfrm>
                      <a:prstGeom prst="rect">
                        <a:avLst/>
                      </a:prstGeom>
                    </p:spPr>
                  </p:pic>
                </p:oleObj>
              </mc:Fallback>
            </mc:AlternateContent>
          </a:graphicData>
        </a:graphic>
      </p:graphicFrame>
      <p:graphicFrame>
        <p:nvGraphicFramePr>
          <p:cNvPr id="18" name="Object 14"/>
          <p:cNvGraphicFramePr>
            <a:graphicFrameLocks noChangeAspect="1"/>
          </p:cNvGraphicFramePr>
          <p:nvPr>
            <p:extLst>
              <p:ext uri="{D42A27DB-BD31-4B8C-83A1-F6EECF244321}">
                <p14:modId xmlns:p14="http://schemas.microsoft.com/office/powerpoint/2010/main" val="1058198265"/>
              </p:ext>
            </p:extLst>
          </p:nvPr>
        </p:nvGraphicFramePr>
        <p:xfrm>
          <a:off x="883922" y="5638800"/>
          <a:ext cx="1466640" cy="647460"/>
        </p:xfrm>
        <a:graphic>
          <a:graphicData uri="http://schemas.openxmlformats.org/presentationml/2006/ole">
            <mc:AlternateContent xmlns:mc="http://schemas.openxmlformats.org/markup-compatibility/2006">
              <mc:Choice xmlns:v="urn:schemas-microsoft-com:vml" Requires="v">
                <p:oleObj spid="_x0000_s141531" name="Equation" r:id="rId23" imgW="977760" imgH="431640" progId="Equation.DSMT4">
                  <p:embed/>
                </p:oleObj>
              </mc:Choice>
              <mc:Fallback>
                <p:oleObj name="Equation" r:id="rId23" imgW="977760" imgH="431640" progId="Equation.DSMT4">
                  <p:embed/>
                  <p:pic>
                    <p:nvPicPr>
                      <p:cNvPr id="17" name="Object 3"/>
                      <p:cNvPicPr/>
                      <p:nvPr/>
                    </p:nvPicPr>
                    <p:blipFill>
                      <a:blip r:embed="rId24"/>
                      <a:stretch>
                        <a:fillRect/>
                      </a:stretch>
                    </p:blipFill>
                    <p:spPr>
                      <a:xfrm>
                        <a:off x="883922" y="5638800"/>
                        <a:ext cx="1466640" cy="647460"/>
                      </a:xfrm>
                      <a:prstGeom prst="rect">
                        <a:avLst/>
                      </a:prstGeom>
                    </p:spPr>
                  </p:pic>
                </p:oleObj>
              </mc:Fallback>
            </mc:AlternateContent>
          </a:graphicData>
        </a:graphic>
      </p:graphicFrame>
      <p:graphicFrame>
        <p:nvGraphicFramePr>
          <p:cNvPr id="23" name="Object 15"/>
          <p:cNvGraphicFramePr>
            <a:graphicFrameLocks noChangeAspect="1"/>
          </p:cNvGraphicFramePr>
          <p:nvPr>
            <p:extLst>
              <p:ext uri="{D42A27DB-BD31-4B8C-83A1-F6EECF244321}">
                <p14:modId xmlns:p14="http://schemas.microsoft.com/office/powerpoint/2010/main" val="569525667"/>
              </p:ext>
            </p:extLst>
          </p:nvPr>
        </p:nvGraphicFramePr>
        <p:xfrm>
          <a:off x="3482664" y="5638800"/>
          <a:ext cx="761940" cy="704700"/>
        </p:xfrm>
        <a:graphic>
          <a:graphicData uri="http://schemas.openxmlformats.org/presentationml/2006/ole">
            <mc:AlternateContent xmlns:mc="http://schemas.openxmlformats.org/markup-compatibility/2006">
              <mc:Choice xmlns:v="urn:schemas-microsoft-com:vml" Requires="v">
                <p:oleObj spid="_x0000_s141532" name="Equation" r:id="rId25" imgW="507960" imgH="469800" progId="Equation.DSMT4">
                  <p:embed/>
                </p:oleObj>
              </mc:Choice>
              <mc:Fallback>
                <p:oleObj name="Equation" r:id="rId25" imgW="507960" imgH="469800" progId="Equation.DSMT4">
                  <p:embed/>
                  <p:pic>
                    <p:nvPicPr>
                      <p:cNvPr id="22" name="Object 3"/>
                      <p:cNvPicPr/>
                      <p:nvPr/>
                    </p:nvPicPr>
                    <p:blipFill>
                      <a:blip r:embed="rId26"/>
                      <a:stretch>
                        <a:fillRect/>
                      </a:stretch>
                    </p:blipFill>
                    <p:spPr>
                      <a:xfrm>
                        <a:off x="3482664" y="5638800"/>
                        <a:ext cx="761940" cy="704700"/>
                      </a:xfrm>
                      <a:prstGeom prst="rect">
                        <a:avLst/>
                      </a:prstGeom>
                    </p:spPr>
                  </p:pic>
                </p:oleObj>
              </mc:Fallback>
            </mc:AlternateContent>
          </a:graphicData>
        </a:graphic>
      </p:graphicFrame>
      <p:sp>
        <p:nvSpPr>
          <p:cNvPr id="7" name="Content Placeholder 16"/>
          <p:cNvSpPr>
            <a:spLocks noGrp="1"/>
          </p:cNvSpPr>
          <p:nvPr>
            <p:ph idx="13"/>
          </p:nvPr>
        </p:nvSpPr>
        <p:spPr>
          <a:xfrm>
            <a:off x="6340634" y="1661158"/>
            <a:ext cx="2667000" cy="838201"/>
          </a:xfrm>
        </p:spPr>
        <p:txBody>
          <a:bodyPr/>
          <a:lstStyle/>
          <a:p>
            <a:r>
              <a:rPr lang="en-US" sz="2400" dirty="0"/>
              <a:t>Geometric Series: We just proved this.</a:t>
            </a:r>
          </a:p>
        </p:txBody>
      </p:sp>
      <p:cxnSp>
        <p:nvCxnSpPr>
          <p:cNvPr id="25" name="Straight Arrow Connector 17"/>
          <p:cNvCxnSpPr>
            <a:stCxn id="7" idx="1"/>
          </p:cNvCxnSpPr>
          <p:nvPr/>
        </p:nvCxnSpPr>
        <p:spPr>
          <a:xfrm flipH="1">
            <a:off x="5437134" y="2080259"/>
            <a:ext cx="903500" cy="304799"/>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18"/>
          <p:cNvSpPr>
            <a:spLocks noGrp="1"/>
          </p:cNvSpPr>
          <p:nvPr>
            <p:ph idx="14"/>
          </p:nvPr>
        </p:nvSpPr>
        <p:spPr>
          <a:xfrm>
            <a:off x="6340634" y="2971797"/>
            <a:ext cx="1952989" cy="1562340"/>
          </a:xfrm>
        </p:spPr>
        <p:txBody>
          <a:bodyPr/>
          <a:lstStyle/>
          <a:p>
            <a:r>
              <a:rPr lang="en-US" sz="2400" dirty="0"/>
              <a:t>Later we will prove some of these by induction.</a:t>
            </a:r>
          </a:p>
        </p:txBody>
      </p:sp>
      <p:cxnSp>
        <p:nvCxnSpPr>
          <p:cNvPr id="27" name="Straight Arrow Connector 19"/>
          <p:cNvCxnSpPr/>
          <p:nvPr/>
        </p:nvCxnSpPr>
        <p:spPr>
          <a:xfrm flipH="1" flipV="1">
            <a:off x="5440806" y="3108958"/>
            <a:ext cx="899828" cy="114908"/>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0"/>
          <p:cNvCxnSpPr/>
          <p:nvPr/>
        </p:nvCxnSpPr>
        <p:spPr>
          <a:xfrm flipH="1">
            <a:off x="5437134" y="3614948"/>
            <a:ext cx="903500" cy="264053"/>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21"/>
          <p:cNvCxnSpPr/>
          <p:nvPr/>
        </p:nvCxnSpPr>
        <p:spPr>
          <a:xfrm flipH="1">
            <a:off x="5437134" y="4336201"/>
            <a:ext cx="903500" cy="304799"/>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
        <p:nvSpPr>
          <p:cNvPr id="6" name="Content Placeholder 22"/>
          <p:cNvSpPr>
            <a:spLocks noGrp="1"/>
          </p:cNvSpPr>
          <p:nvPr>
            <p:ph idx="15"/>
          </p:nvPr>
        </p:nvSpPr>
        <p:spPr>
          <a:xfrm>
            <a:off x="6340634" y="5298654"/>
            <a:ext cx="2438398" cy="838200"/>
          </a:xfrm>
        </p:spPr>
        <p:txBody>
          <a:bodyPr/>
          <a:lstStyle/>
          <a:p>
            <a:r>
              <a:rPr lang="en-US" sz="2400" dirty="0"/>
              <a:t>Proof in text </a:t>
            </a:r>
            <a:br>
              <a:rPr lang="en-US" sz="2400" dirty="0"/>
            </a:br>
            <a:r>
              <a:rPr lang="en-US" sz="2400" dirty="0"/>
              <a:t>(requires calculus)</a:t>
            </a:r>
          </a:p>
        </p:txBody>
      </p:sp>
      <p:cxnSp>
        <p:nvCxnSpPr>
          <p:cNvPr id="32" name="Straight Arrow Connector 23"/>
          <p:cNvCxnSpPr/>
          <p:nvPr/>
        </p:nvCxnSpPr>
        <p:spPr>
          <a:xfrm flipH="1" flipV="1">
            <a:off x="5427953" y="5451053"/>
            <a:ext cx="912681" cy="35347"/>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24"/>
          <p:cNvCxnSpPr/>
          <p:nvPr/>
        </p:nvCxnSpPr>
        <p:spPr>
          <a:xfrm flipH="1">
            <a:off x="5437135" y="5991150"/>
            <a:ext cx="903499" cy="38873"/>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3953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zh-CN" altLang="en-US" dirty="0"/>
              <a:t>离散数学</a:t>
            </a:r>
            <a:br>
              <a:rPr lang="en-US" altLang="zh-CN" dirty="0"/>
            </a:br>
            <a:r>
              <a:rPr lang="zh-CN" altLang="en-US" dirty="0"/>
              <a:t>（一）</a:t>
            </a:r>
            <a:endParaRPr lang="en-US" dirty="0"/>
          </a:p>
        </p:txBody>
      </p:sp>
      <p:sp>
        <p:nvSpPr>
          <p:cNvPr id="6" name="Subtitle 2"/>
          <p:cNvSpPr>
            <a:spLocks noGrp="1"/>
          </p:cNvSpPr>
          <p:nvPr>
            <p:ph type="subTitle" idx="1"/>
          </p:nvPr>
        </p:nvSpPr>
        <p:spPr/>
        <p:txBody>
          <a:bodyPr/>
          <a:lstStyle/>
          <a:p>
            <a:r>
              <a:rPr lang="zh-CN" altLang="en-US" dirty="0"/>
              <a:t>集合论</a:t>
            </a:r>
            <a:endParaRPr lang="en-US" dirty="0"/>
          </a:p>
        </p:txBody>
      </p:sp>
      <p:sp>
        <p:nvSpPr>
          <p:cNvPr id="7" name="Subtitle 2">
            <a:extLst>
              <a:ext uri="{FF2B5EF4-FFF2-40B4-BE49-F238E27FC236}">
                <a16:creationId xmlns:a16="http://schemas.microsoft.com/office/drawing/2014/main" id="{43A60A7B-17E4-47F5-944F-30F103A760BC}"/>
              </a:ext>
            </a:extLst>
          </p:cNvPr>
          <p:cNvSpPr txBox="1">
            <a:spLocks/>
          </p:cNvSpPr>
          <p:nvPr/>
        </p:nvSpPr>
        <p:spPr>
          <a:xfrm>
            <a:off x="457200" y="4191000"/>
            <a:ext cx="8229600" cy="1143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Arial" panose="020B0604020202020204" pitchFamily="34" charset="0"/>
                <a:ea typeface="+mn-ea"/>
                <a:cs typeface="Arial" panose="020B0604020202020204"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苏宙行</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华中科技大学 计算机学院 智能所 </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EDA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团队</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suzhouxing@hust.edu.cn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矩形 1"/>
          <p:cNvSpPr/>
          <p:nvPr/>
        </p:nvSpPr>
        <p:spPr>
          <a:xfrm>
            <a:off x="2437119" y="5410200"/>
            <a:ext cx="4269762" cy="830997"/>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课程</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QQ</a:t>
            </a: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群：</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694871331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微助教课程号：</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MG158</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DF227DE5-5CCD-45F0-A687-A8379C4E52FD}"/>
              </a:ext>
            </a:extLst>
          </p:cNvPr>
          <p:cNvSpPr/>
          <p:nvPr/>
        </p:nvSpPr>
        <p:spPr>
          <a:xfrm>
            <a:off x="2437119" y="6317397"/>
            <a:ext cx="4269762"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2024-03-04</a:t>
            </a:r>
            <a:endParaRPr kumimoji="0" lang="zh-CN" altLang="en-US" sz="24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749431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Cardinality of Sets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2.5</a:t>
            </a:r>
          </a:p>
        </p:txBody>
      </p:sp>
    </p:spTree>
    <p:extLst>
      <p:ext uri="{BB962C8B-B14F-4D97-AF65-F5344CB8AC3E}">
        <p14:creationId xmlns:p14="http://schemas.microsoft.com/office/powerpoint/2010/main" val="17741276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6</a:t>
            </a:r>
          </a:p>
        </p:txBody>
      </p:sp>
      <p:sp>
        <p:nvSpPr>
          <p:cNvPr id="4" name="Content Placeholder 2"/>
          <p:cNvSpPr>
            <a:spLocks noGrp="1"/>
          </p:cNvSpPr>
          <p:nvPr>
            <p:ph idx="1"/>
          </p:nvPr>
        </p:nvSpPr>
        <p:spPr>
          <a:xfrm>
            <a:off x="457200" y="1295400"/>
            <a:ext cx="7620000" cy="4724400"/>
          </a:xfrm>
        </p:spPr>
        <p:txBody>
          <a:bodyPr/>
          <a:lstStyle/>
          <a:p>
            <a:r>
              <a:rPr lang="en-US" dirty="0"/>
              <a:t>Cardinality</a:t>
            </a:r>
          </a:p>
          <a:p>
            <a:r>
              <a:rPr lang="en-US" dirty="0"/>
              <a:t>Countable Sets</a:t>
            </a:r>
          </a:p>
          <a:p>
            <a:r>
              <a:rPr lang="en-US" dirty="0"/>
              <a:t>Computability</a:t>
            </a:r>
          </a:p>
        </p:txBody>
      </p:sp>
    </p:spTree>
    <p:extLst>
      <p:ext uri="{BB962C8B-B14F-4D97-AF65-F5344CB8AC3E}">
        <p14:creationId xmlns:p14="http://schemas.microsoft.com/office/powerpoint/2010/main" val="30124474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Cardinality of the Union of Two Sets</a:t>
            </a:r>
          </a:p>
        </p:txBody>
      </p:sp>
      <p:sp>
        <p:nvSpPr>
          <p:cNvPr id="13" name="Content Placeholder 2"/>
          <p:cNvSpPr>
            <a:spLocks noGrp="1"/>
          </p:cNvSpPr>
          <p:nvPr>
            <p:ph idx="1"/>
          </p:nvPr>
        </p:nvSpPr>
        <p:spPr>
          <a:xfrm>
            <a:off x="457200" y="1295400"/>
            <a:ext cx="8543842" cy="3962400"/>
          </a:xfrm>
        </p:spPr>
        <p:txBody>
          <a:bodyPr/>
          <a:lstStyle/>
          <a:p>
            <a:pPr lvl="0" defTabSz="914400">
              <a:spcBef>
                <a:spcPct val="20000"/>
              </a:spcBef>
              <a:spcAft>
                <a:spcPts val="0"/>
              </a:spcAft>
              <a:buClr>
                <a:schemeClr val="accent3"/>
              </a:buClr>
              <a:buSzPct val="95000"/>
              <a:defRPr/>
            </a:pPr>
            <a:r>
              <a:rPr lang="en-US" sz="2400" dirty="0"/>
              <a:t>Inclusion-Exclusion</a:t>
            </a:r>
          </a:p>
          <a:p>
            <a:pPr marL="274320" lvl="0" indent="-274320" defTabSz="914400">
              <a:spcBef>
                <a:spcPct val="20000"/>
              </a:spcBef>
              <a:spcAft>
                <a:spcPts val="0"/>
              </a:spcAft>
              <a:buClr>
                <a:schemeClr val="accent3"/>
              </a:buClr>
              <a:buSzPct val="95000"/>
              <a:defRPr/>
            </a:pPr>
            <a:r>
              <a:rPr lang="en-US" sz="2400" dirty="0">
                <a:ea typeface="Cambria Math" pitchFamily="18" charset="0"/>
              </a:rPr>
              <a:t>|</a:t>
            </a:r>
            <a:r>
              <a:rPr lang="en-US" sz="2400" i="1" dirty="0">
                <a:ea typeface="Cambria Math" pitchFamily="18" charset="0"/>
              </a:rPr>
              <a:t>A</a:t>
            </a:r>
            <a:r>
              <a:rPr lang="en-US" sz="2400" dirty="0">
                <a:ea typeface="Cambria Math" pitchFamily="18" charset="0"/>
              </a:rPr>
              <a:t> ∪ </a:t>
            </a:r>
            <a:r>
              <a:rPr lang="en-US" sz="2400" i="1" dirty="0">
                <a:ea typeface="Cambria Math" pitchFamily="18" charset="0"/>
              </a:rPr>
              <a:t>B</a:t>
            </a:r>
            <a:r>
              <a:rPr lang="en-US" sz="2400" dirty="0">
                <a:ea typeface="Cambria Math" pitchFamily="18" charset="0"/>
              </a:rPr>
              <a:t>| = |</a:t>
            </a:r>
            <a:r>
              <a:rPr lang="en-US" sz="2400" i="1" dirty="0">
                <a:ea typeface="Cambria Math" pitchFamily="18" charset="0"/>
              </a:rPr>
              <a:t>A</a:t>
            </a:r>
            <a:r>
              <a:rPr lang="en-US" sz="2400" dirty="0">
                <a:ea typeface="Cambria Math" pitchFamily="18" charset="0"/>
              </a:rPr>
              <a:t>| + | </a:t>
            </a:r>
            <a:r>
              <a:rPr lang="en-US" sz="2400" i="1" dirty="0">
                <a:ea typeface="Cambria Math" pitchFamily="18" charset="0"/>
              </a:rPr>
              <a:t>B</a:t>
            </a:r>
            <a:r>
              <a:rPr lang="en-US" sz="2400" dirty="0">
                <a:ea typeface="Cambria Math" pitchFamily="18" charset="0"/>
              </a:rPr>
              <a:t>| </a:t>
            </a:r>
            <a:r>
              <a:rPr lang="en-US" sz="2400" dirty="0">
                <a:ea typeface="Cambria Math"/>
              </a:rPr>
              <a:t>−</a:t>
            </a:r>
            <a:r>
              <a:rPr lang="en-US" sz="2400" dirty="0">
                <a:ea typeface="Cambria Math" pitchFamily="18" charset="0"/>
              </a:rPr>
              <a:t> |</a:t>
            </a:r>
            <a:r>
              <a:rPr lang="en-US" sz="2400" i="1" dirty="0">
                <a:ea typeface="Cambria Math" pitchFamily="18" charset="0"/>
              </a:rPr>
              <a:t>A</a:t>
            </a:r>
            <a:r>
              <a:rPr lang="en-US" sz="2400" dirty="0">
                <a:ea typeface="Cambria Math" pitchFamily="18" charset="0"/>
              </a:rPr>
              <a:t> ∩ </a:t>
            </a:r>
            <a:r>
              <a:rPr lang="en-US" sz="2400" i="1" dirty="0">
                <a:ea typeface="Cambria Math" pitchFamily="18" charset="0"/>
              </a:rPr>
              <a:t>B</a:t>
            </a:r>
            <a:r>
              <a:rPr lang="en-US" sz="2400" dirty="0">
                <a:ea typeface="Cambria Math" pitchFamily="18" charset="0"/>
              </a:rPr>
              <a:t>|</a:t>
            </a:r>
          </a:p>
          <a:p>
            <a:pPr lvl="0" defTabSz="914400">
              <a:spcBef>
                <a:spcPct val="20000"/>
              </a:spcBef>
              <a:spcAft>
                <a:spcPts val="0"/>
              </a:spcAft>
              <a:buClr>
                <a:schemeClr val="accent3"/>
              </a:buClr>
              <a:buSzPct val="95000"/>
              <a:defRPr/>
            </a:pPr>
            <a:r>
              <a:rPr lang="en-US" sz="2400" b="1" dirty="0"/>
              <a:t>Example</a:t>
            </a:r>
            <a:r>
              <a:rPr lang="en-US" sz="2400" dirty="0"/>
              <a:t>: Let </a:t>
            </a:r>
            <a:r>
              <a:rPr lang="en-US" sz="2400" i="1" dirty="0"/>
              <a:t>A</a:t>
            </a:r>
            <a:r>
              <a:rPr lang="en-US" sz="2400" dirty="0"/>
              <a:t> be the math majors in your class and </a:t>
            </a:r>
            <a:r>
              <a:rPr lang="en-US" sz="2400" i="1" dirty="0"/>
              <a:t>B</a:t>
            </a:r>
            <a:r>
              <a:rPr lang="en-US" sz="2400" dirty="0"/>
              <a:t> be the CS majors. To count the number of students who are either math majors or CS majors, add the number of math majors and the number of CS majors, and subtract the number of joint CS/math majors.</a:t>
            </a:r>
          </a:p>
          <a:p>
            <a:pPr lvl="0" defTabSz="914400">
              <a:spcBef>
                <a:spcPct val="20000"/>
              </a:spcBef>
              <a:spcAft>
                <a:spcPts val="0"/>
              </a:spcAft>
              <a:buClr>
                <a:schemeClr val="accent3"/>
              </a:buClr>
              <a:buSzPct val="95000"/>
              <a:defRPr/>
            </a:pPr>
            <a:r>
              <a:rPr lang="en-US" sz="2400" dirty="0"/>
              <a:t>We will return to this principle in Chapter 6 and Chapter 8 where we will derive a formula for the cardinality of the union of </a:t>
            </a:r>
            <a:r>
              <a:rPr lang="en-US" sz="2400" i="1" dirty="0"/>
              <a:t>n</a:t>
            </a:r>
            <a:r>
              <a:rPr lang="en-US" sz="2400" dirty="0"/>
              <a:t> sets, where </a:t>
            </a:r>
            <a:r>
              <a:rPr lang="en-US" sz="2400" i="1" dirty="0"/>
              <a:t>n</a:t>
            </a:r>
            <a:r>
              <a:rPr lang="en-US" sz="2400" dirty="0"/>
              <a:t> is a positive integer.</a:t>
            </a:r>
          </a:p>
        </p:txBody>
      </p:sp>
      <p:sp>
        <p:nvSpPr>
          <p:cNvPr id="7" name="Content Placeholder 3"/>
          <p:cNvSpPr>
            <a:spLocks noGrp="1"/>
          </p:cNvSpPr>
          <p:nvPr>
            <p:ph idx="13"/>
          </p:nvPr>
        </p:nvSpPr>
        <p:spPr>
          <a:xfrm>
            <a:off x="609600" y="5725732"/>
            <a:ext cx="4800600" cy="457200"/>
          </a:xfrm>
        </p:spPr>
        <p:txBody>
          <a:bodyPr/>
          <a:lstStyle/>
          <a:p>
            <a:r>
              <a:rPr lang="pt-BR" sz="2400" dirty="0"/>
              <a:t>Venn Diagram  for A, B, A ∩ B, A ∪ B </a:t>
            </a:r>
            <a:endParaRPr lang="en-US" sz="2400" dirty="0"/>
          </a:p>
        </p:txBody>
      </p:sp>
      <p:pic>
        <p:nvPicPr>
          <p:cNvPr id="15"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525877" y="5105400"/>
            <a:ext cx="3438442" cy="1469263"/>
          </a:xfrm>
          <a:prstGeom prst="rect">
            <a:avLst/>
          </a:prstGeom>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E9A260DA-A789-435B-8CD4-F673A0AA8BF8}"/>
              </a:ext>
            </a:extLst>
          </p:cNvPr>
          <p:cNvSpPr/>
          <p:nvPr/>
        </p:nvSpPr>
        <p:spPr>
          <a:xfrm>
            <a:off x="1219200" y="1524000"/>
            <a:ext cx="1107996" cy="369332"/>
          </a:xfrm>
          <a:prstGeom prst="rect">
            <a:avLst/>
          </a:prstGeom>
        </p:spPr>
        <p:txBody>
          <a:bodyPr wrap="none">
            <a:spAutoFit/>
          </a:bodyPr>
          <a:lstStyle/>
          <a:p>
            <a:r>
              <a:rPr lang="zh-CN" altLang="en-US" dirty="0">
                <a:solidFill>
                  <a:schemeClr val="tx1">
                    <a:lumMod val="50000"/>
                    <a:lumOff val="50000"/>
                  </a:schemeClr>
                </a:solidFill>
              </a:rPr>
              <a:t>容斥原理</a:t>
            </a:r>
          </a:p>
        </p:txBody>
      </p:sp>
    </p:spTree>
    <p:extLst>
      <p:ext uri="{BB962C8B-B14F-4D97-AF65-F5344CB8AC3E}">
        <p14:creationId xmlns:p14="http://schemas.microsoft.com/office/powerpoint/2010/main" val="25084743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Finite Sets</a:t>
            </a:r>
          </a:p>
        </p:txBody>
      </p:sp>
      <p:sp>
        <p:nvSpPr>
          <p:cNvPr id="3" name="Content Placeholder 2"/>
          <p:cNvSpPr>
            <a:spLocks noGrp="1"/>
          </p:cNvSpPr>
          <p:nvPr>
            <p:ph idx="1"/>
          </p:nvPr>
        </p:nvSpPr>
        <p:spPr>
          <a:xfrm>
            <a:off x="457200" y="1295400"/>
            <a:ext cx="8229600" cy="3276600"/>
          </a:xfrm>
        </p:spPr>
        <p:txBody>
          <a:bodyPr/>
          <a:lstStyle/>
          <a:p>
            <a:r>
              <a:rPr lang="en-US" sz="2600" b="1" dirty="0"/>
              <a:t>Example</a:t>
            </a:r>
            <a:r>
              <a:rPr lang="en-US" sz="2600" dirty="0"/>
              <a:t>: In a discrete mathematics class every student is a major in computer science or mathematics or both. The number of students having computer science as a  major (possibly along with mathematics) is </a:t>
            </a:r>
            <a:r>
              <a:rPr lang="en-US" sz="2600" dirty="0">
                <a:ea typeface="Cambria Math" pitchFamily="18" charset="0"/>
              </a:rPr>
              <a:t>25</a:t>
            </a:r>
            <a:r>
              <a:rPr lang="en-US" sz="2600" dirty="0"/>
              <a:t>; the number of students having mathematics as a major (possibly along with computer science) is </a:t>
            </a:r>
            <a:r>
              <a:rPr lang="en-US" sz="2600" dirty="0">
                <a:ea typeface="Cambria Math" pitchFamily="18" charset="0"/>
              </a:rPr>
              <a:t>13</a:t>
            </a:r>
            <a:r>
              <a:rPr lang="en-US" sz="2600" dirty="0"/>
              <a:t>; and the number of students majoring in both computer science and mathematics is </a:t>
            </a:r>
            <a:r>
              <a:rPr lang="en-US" sz="2600" dirty="0">
                <a:ea typeface="Cambria Math" pitchFamily="18" charset="0"/>
              </a:rPr>
              <a:t>8</a:t>
            </a:r>
            <a:r>
              <a:rPr lang="en-US" sz="2600" dirty="0"/>
              <a:t>. How many students are in the class?</a:t>
            </a:r>
          </a:p>
        </p:txBody>
      </p:sp>
      <p:sp>
        <p:nvSpPr>
          <p:cNvPr id="4" name="Content Placeholder 3"/>
          <p:cNvSpPr>
            <a:spLocks noGrp="1"/>
          </p:cNvSpPr>
          <p:nvPr>
            <p:ph idx="13"/>
          </p:nvPr>
        </p:nvSpPr>
        <p:spPr>
          <a:xfrm>
            <a:off x="457200" y="4800600"/>
            <a:ext cx="1447800" cy="478020"/>
          </a:xfrm>
        </p:spPr>
        <p:txBody>
          <a:bodyPr/>
          <a:lstStyle/>
          <a:p>
            <a:r>
              <a:rPr lang="en-US" sz="2600" b="1" dirty="0"/>
              <a:t>Solution</a:t>
            </a:r>
            <a:r>
              <a:rPr lang="en-US" sz="2600" dirty="0"/>
              <a:t>:</a:t>
            </a:r>
          </a:p>
        </p:txBody>
      </p:sp>
      <p:graphicFrame>
        <p:nvGraphicFramePr>
          <p:cNvPr id="7" name="Object 4"/>
          <p:cNvGraphicFramePr>
            <a:graphicFrameLocks noChangeAspect="1"/>
          </p:cNvGraphicFramePr>
          <p:nvPr>
            <p:extLst/>
          </p:nvPr>
        </p:nvGraphicFramePr>
        <p:xfrm>
          <a:off x="2095500" y="4846980"/>
          <a:ext cx="3200400" cy="863280"/>
        </p:xfrm>
        <a:graphic>
          <a:graphicData uri="http://schemas.openxmlformats.org/presentationml/2006/ole">
            <mc:AlternateContent xmlns:mc="http://schemas.openxmlformats.org/markup-compatibility/2006">
              <mc:Choice xmlns:v="urn:schemas-microsoft-com:vml" Requires="v">
                <p:oleObj spid="_x0000_s123936" name="Equation" r:id="rId3" imgW="1600200" imgH="431640" progId="Equation.DSMT4">
                  <p:embed/>
                </p:oleObj>
              </mc:Choice>
              <mc:Fallback>
                <p:oleObj name="Equation" r:id="rId3" imgW="1600200" imgH="431640" progId="Equation.DSMT4">
                  <p:embed/>
                  <p:pic>
                    <p:nvPicPr>
                      <p:cNvPr id="7" name="Object 4"/>
                      <p:cNvPicPr/>
                      <p:nvPr/>
                    </p:nvPicPr>
                    <p:blipFill>
                      <a:blip r:embed="rId4"/>
                      <a:stretch>
                        <a:fillRect/>
                      </a:stretch>
                    </p:blipFill>
                    <p:spPr>
                      <a:xfrm>
                        <a:off x="2095500" y="4846980"/>
                        <a:ext cx="3200400" cy="863280"/>
                      </a:xfrm>
                      <a:prstGeom prst="rect">
                        <a:avLst/>
                      </a:prstGeom>
                    </p:spPr>
                  </p:pic>
                </p:oleObj>
              </mc:Fallback>
            </mc:AlternateContent>
          </a:graphicData>
        </a:graphic>
      </p:graphicFrame>
      <p:pic>
        <p:nvPicPr>
          <p:cNvPr id="9" name="Picture 5" descr="Venn diagram with sets A and B.&#10;"/>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5867400" y="4572000"/>
            <a:ext cx="2560320" cy="1892410"/>
          </a:xfrm>
          <a:prstGeom prst="rect">
            <a:avLst/>
          </a:prstGeom>
          <a:extLst>
            <a:ext uri="{909E8E84-426E-40DD-AFC4-6F175D3DCCD1}">
              <a14:hiddenFill xmlns:a14="http://schemas.microsoft.com/office/drawing/2010/main">
                <a:solidFill>
                  <a:srgbClr val="FFFFFF"/>
                </a:solidFill>
              </a14:hiddenFill>
            </a:ext>
          </a:extLst>
        </p:spPr>
      </p:pic>
      <p:sp>
        <p:nvSpPr>
          <p:cNvPr id="11" name="Text Placeholder 6"/>
          <p:cNvSpPr>
            <a:spLocks noGrp="1"/>
          </p:cNvSpPr>
          <p:nvPr>
            <p:ph type="body" sz="quarter" idx="15"/>
          </p:nvPr>
        </p:nvSpPr>
        <p:spPr>
          <a:xfrm>
            <a:off x="3465576" y="6446520"/>
            <a:ext cx="2212848" cy="182880"/>
          </a:xfr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6938885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Finite Sets</a:t>
            </a:r>
            <a:r>
              <a:rPr lang="en-US" sz="1500" dirty="0"/>
              <a:t> 1</a:t>
            </a:r>
          </a:p>
        </p:txBody>
      </p:sp>
      <p:graphicFrame>
        <p:nvGraphicFramePr>
          <p:cNvPr id="6" name="Object 2"/>
          <p:cNvGraphicFramePr>
            <a:graphicFrameLocks noChangeAspect="1"/>
          </p:cNvGraphicFramePr>
          <p:nvPr>
            <p:extLst/>
          </p:nvPr>
        </p:nvGraphicFramePr>
        <p:xfrm>
          <a:off x="1361440" y="1511300"/>
          <a:ext cx="6421120" cy="1003300"/>
        </p:xfrm>
        <a:graphic>
          <a:graphicData uri="http://schemas.openxmlformats.org/presentationml/2006/ole">
            <mc:AlternateContent xmlns:mc="http://schemas.openxmlformats.org/markup-compatibility/2006">
              <mc:Choice xmlns:v="urn:schemas-microsoft-com:vml" Requires="v">
                <p:oleObj spid="_x0000_s124961" name="Equation" r:id="rId3" imgW="3251160" imgH="507960" progId="Equation.DSMT4">
                  <p:embed/>
                </p:oleObj>
              </mc:Choice>
              <mc:Fallback>
                <p:oleObj name="Equation" r:id="rId3" imgW="3251160" imgH="507960" progId="Equation.DSMT4">
                  <p:embed/>
                  <p:pic>
                    <p:nvPicPr>
                      <p:cNvPr id="6" name="Object 2"/>
                      <p:cNvPicPr/>
                      <p:nvPr/>
                    </p:nvPicPr>
                    <p:blipFill>
                      <a:blip r:embed="rId4"/>
                      <a:stretch>
                        <a:fillRect/>
                      </a:stretch>
                    </p:blipFill>
                    <p:spPr>
                      <a:xfrm>
                        <a:off x="1361440" y="1511300"/>
                        <a:ext cx="6421120" cy="1003300"/>
                      </a:xfrm>
                      <a:prstGeom prst="rect">
                        <a:avLst/>
                      </a:prstGeom>
                    </p:spPr>
                  </p:pic>
                </p:oleObj>
              </mc:Fallback>
            </mc:AlternateContent>
          </a:graphicData>
        </a:graphic>
      </p:graphicFrame>
      <p:pic>
        <p:nvPicPr>
          <p:cNvPr id="5" name="Picture 3" descr="Three Venn diagrams of sets A, B, and C showing count of elements for three different formulas.&#10;"/>
          <p:cNvPicPr>
            <a:picLocks noGrp="1" noChangeAspect="1" noChangeArrowheads="1"/>
          </p:cNvPicPr>
          <p:nvPr>
            <p:ph idx="1"/>
          </p:nvPr>
        </p:nvPicPr>
        <p:blipFill>
          <a:blip r:embed="rId5">
            <a:extLst>
              <a:ext uri="{28A0092B-C50C-407E-A947-70E740481C1C}">
                <a14:useLocalDpi xmlns:a14="http://schemas.microsoft.com/office/drawing/2010/main" val="0"/>
              </a:ext>
            </a:extLst>
          </a:blip>
          <a:stretch>
            <a:fillRect/>
          </a:stretch>
        </p:blipFill>
        <p:spPr bwMode="auto">
          <a:xfrm>
            <a:off x="1965960" y="3261360"/>
            <a:ext cx="5212080" cy="2072640"/>
          </a:xfrm>
          <a:prstGeom prst="rect">
            <a:avLst/>
          </a:prstGeom>
          <a:extLst>
            <a:ext uri="{909E8E84-426E-40DD-AFC4-6F175D3DCCD1}">
              <a14:hiddenFill xmlns:a14="http://schemas.microsoft.com/office/drawing/2010/main">
                <a:solidFill>
                  <a:srgbClr val="FFFFFF"/>
                </a:solidFill>
              </a14:hiddenFill>
            </a:ext>
          </a:extLst>
        </p:spPr>
      </p:pic>
      <p:sp>
        <p:nvSpPr>
          <p:cNvPr id="7" name="Text Placeholder 4"/>
          <p:cNvSpPr>
            <a:spLocks noGrp="1"/>
          </p:cNvSpPr>
          <p:nvPr>
            <p:ph type="body" sz="quarter" idx="4294967295"/>
          </p:nvPr>
        </p:nvSpPr>
        <p:spPr>
          <a:xfrm>
            <a:off x="3467512" y="6446520"/>
            <a:ext cx="2208976" cy="182880"/>
          </a:xfrm>
          <a:prstGeom prst="rect">
            <a:avLst/>
          </a:prstGeom>
        </p:spPr>
        <p:txBody>
          <a:bodyPr anchor="ctr"/>
          <a:lstStyle/>
          <a:p>
            <a:r>
              <a:rPr lang="en-US" sz="1200" dirty="0">
                <a:latin typeface="+mj-lt"/>
                <a:hlinkClick r:id="rId6" action="ppaction://hlinksldjump"/>
              </a:rPr>
              <a:t>Jump to long description</a:t>
            </a:r>
            <a:endParaRPr lang="en-US" sz="1200" dirty="0">
              <a:latin typeface="+mj-lt"/>
            </a:endParaRPr>
          </a:p>
        </p:txBody>
      </p:sp>
    </p:spTree>
    <p:extLst>
      <p:ext uri="{BB962C8B-B14F-4D97-AF65-F5344CB8AC3E}">
        <p14:creationId xmlns:p14="http://schemas.microsoft.com/office/powerpoint/2010/main" val="3533529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Three Finite Set Example</a:t>
            </a:r>
          </a:p>
        </p:txBody>
      </p:sp>
      <p:pic>
        <p:nvPicPr>
          <p:cNvPr id="5" name="Picture 2" descr="Venn diagram with sets S, F, and R. The number of elements in the intersection of S, F, and R is unknown.&#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599" y="1828800"/>
            <a:ext cx="4876802" cy="445230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07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a:t>
            </a:r>
          </a:p>
        </p:txBody>
      </p:sp>
      <p:sp>
        <p:nvSpPr>
          <p:cNvPr id="3" name="Content Placeholder 2"/>
          <p:cNvSpPr>
            <a:spLocks noGrp="1"/>
          </p:cNvSpPr>
          <p:nvPr>
            <p:ph idx="1"/>
          </p:nvPr>
        </p:nvSpPr>
        <p:spPr>
          <a:xfrm>
            <a:off x="457200" y="1295400"/>
            <a:ext cx="8458200" cy="5257800"/>
          </a:xfrm>
        </p:spPr>
        <p:txBody>
          <a:bodyPr/>
          <a:lstStyle/>
          <a:p>
            <a:pPr>
              <a:spcBef>
                <a:spcPts val="300"/>
              </a:spcBef>
            </a:pPr>
            <a:r>
              <a:rPr lang="en-US" sz="2800" dirty="0"/>
              <a:t>Specify the property or properties that all members must satisfy:</a:t>
            </a:r>
          </a:p>
          <a:p>
            <a:pPr>
              <a:spcBef>
                <a:spcPts val="300"/>
              </a:spcBef>
            </a:pPr>
            <a:r>
              <a:rPr lang="en-US" sz="2800" i="1" dirty="0">
                <a:ea typeface="Cambria Math" pitchFamily="18" charset="0"/>
              </a:rPr>
              <a:t>	S</a:t>
            </a:r>
            <a:r>
              <a:rPr lang="en-US" sz="2800" dirty="0">
                <a:ea typeface="Cambria Math" pitchFamily="18" charset="0"/>
              </a:rPr>
              <a:t> = {</a:t>
            </a:r>
            <a:r>
              <a:rPr lang="en-US" sz="2800" i="1" dirty="0">
                <a:ea typeface="Cambria Math" pitchFamily="18" charset="0"/>
              </a:rPr>
              <a:t>x </a:t>
            </a:r>
            <a:r>
              <a:rPr lang="en-US" sz="2800" dirty="0">
                <a:ea typeface="Cambria Math" pitchFamily="18" charset="0"/>
              </a:rPr>
              <a:t>| </a:t>
            </a:r>
            <a:r>
              <a:rPr lang="en-US" sz="2800" i="1" dirty="0">
                <a:ea typeface="Cambria Math" pitchFamily="18" charset="0"/>
              </a:rPr>
              <a:t>x</a:t>
            </a:r>
            <a:r>
              <a:rPr lang="en-US" sz="2800" dirty="0">
                <a:ea typeface="Cambria Math" pitchFamily="18" charset="0"/>
              </a:rPr>
              <a:t> is a positive integer less than 100}</a:t>
            </a:r>
          </a:p>
          <a:p>
            <a:pPr>
              <a:spcBef>
                <a:spcPts val="300"/>
              </a:spcBef>
            </a:pPr>
            <a:r>
              <a:rPr lang="en-US" sz="2800" i="1" dirty="0">
                <a:ea typeface="Cambria Math" pitchFamily="18" charset="0"/>
              </a:rPr>
              <a:t>	O</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is an odd positive integer less than 10}</a:t>
            </a:r>
          </a:p>
          <a:p>
            <a:pPr>
              <a:spcBef>
                <a:spcPts val="300"/>
              </a:spcBef>
            </a:pPr>
            <a:r>
              <a:rPr lang="en-US" sz="2800" i="1" dirty="0">
                <a:ea typeface="Cambria Math" pitchFamily="18" charset="0"/>
              </a:rPr>
              <a:t>	O</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a:t>
            </a:r>
            <a:r>
              <a:rPr lang="en-US" sz="2800" b="1" dirty="0">
                <a:ea typeface="Cambria Math" pitchFamily="18" charset="0"/>
              </a:rPr>
              <a:t> Z⁺</a:t>
            </a:r>
            <a:r>
              <a:rPr lang="en-US" sz="2800" dirty="0">
                <a:ea typeface="Cambria Math" pitchFamily="18" charset="0"/>
              </a:rPr>
              <a:t> | </a:t>
            </a:r>
            <a:r>
              <a:rPr lang="en-US" sz="2800" i="1" dirty="0">
                <a:ea typeface="Cambria Math" pitchFamily="18" charset="0"/>
              </a:rPr>
              <a:t>x </a:t>
            </a:r>
            <a:r>
              <a:rPr lang="en-US" sz="2800" dirty="0">
                <a:ea typeface="Cambria Math" pitchFamily="18" charset="0"/>
              </a:rPr>
              <a:t>is odd and </a:t>
            </a:r>
            <a:r>
              <a:rPr lang="en-US" sz="2800" i="1" dirty="0">
                <a:ea typeface="Cambria Math" pitchFamily="18" charset="0"/>
              </a:rPr>
              <a:t>x</a:t>
            </a:r>
            <a:r>
              <a:rPr lang="en-US" sz="2800" dirty="0">
                <a:ea typeface="Cambria Math" pitchFamily="18" charset="0"/>
              </a:rPr>
              <a:t> &lt; 10}</a:t>
            </a:r>
          </a:p>
          <a:p>
            <a:pPr>
              <a:spcBef>
                <a:spcPts val="300"/>
              </a:spcBef>
            </a:pPr>
            <a:r>
              <a:rPr lang="en-US" sz="2800" dirty="0"/>
              <a:t>A predicate may be used: </a:t>
            </a:r>
          </a:p>
          <a:p>
            <a:pPr>
              <a:spcBef>
                <a:spcPts val="300"/>
              </a:spcBef>
            </a:pPr>
            <a:r>
              <a:rPr lang="en-US" sz="2800" i="1" dirty="0">
                <a:ea typeface="Cambria Math" pitchFamily="18" charset="0"/>
              </a:rPr>
              <a:t>	S</a:t>
            </a:r>
            <a:r>
              <a:rPr lang="en-US" sz="2800" b="1" i="1" dirty="0">
                <a:ea typeface="Cambria Math" pitchFamily="18" charset="0"/>
              </a:rPr>
              <a:t> </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x </a:t>
            </a:r>
            <a:r>
              <a:rPr lang="en-US" sz="2800" dirty="0">
                <a:ea typeface="Cambria Math" pitchFamily="18" charset="0"/>
              </a:rPr>
              <a:t>| P(</a:t>
            </a:r>
            <a:r>
              <a:rPr lang="en-US" sz="2800" i="1" dirty="0">
                <a:ea typeface="Cambria Math" pitchFamily="18" charset="0"/>
              </a:rPr>
              <a:t>x</a:t>
            </a:r>
            <a:r>
              <a:rPr lang="en-US" sz="2800" dirty="0">
                <a:ea typeface="Cambria Math" pitchFamily="18" charset="0"/>
              </a:rPr>
              <a:t>)}</a:t>
            </a:r>
          </a:p>
          <a:p>
            <a:pPr>
              <a:spcBef>
                <a:spcPts val="300"/>
              </a:spcBef>
            </a:pPr>
            <a:r>
              <a:rPr lang="en-US" sz="2800" dirty="0"/>
              <a:t>Example: </a:t>
            </a:r>
            <a:r>
              <a:rPr lang="en-US" sz="2800" i="1" dirty="0">
                <a:ea typeface="Cambria Math" pitchFamily="18" charset="0"/>
              </a:rPr>
              <a:t>S</a:t>
            </a:r>
            <a:r>
              <a:rPr lang="en-US" sz="2800" b="1" i="1" dirty="0">
                <a:ea typeface="Cambria Math" pitchFamily="18" charset="0"/>
              </a:rPr>
              <a:t> </a:t>
            </a:r>
            <a:r>
              <a:rPr lang="en-US" sz="2800" i="1" dirty="0">
                <a:ea typeface="Cambria Math" pitchFamily="18" charset="0"/>
              </a:rPr>
              <a:t>= </a:t>
            </a:r>
            <a:r>
              <a:rPr lang="en-US" sz="2800" dirty="0">
                <a:ea typeface="Cambria Math" pitchFamily="18" charset="0"/>
              </a:rPr>
              <a:t>{</a:t>
            </a:r>
            <a:r>
              <a:rPr lang="en-US" sz="2800" i="1" dirty="0">
                <a:ea typeface="Cambria Math" pitchFamily="18" charset="0"/>
              </a:rPr>
              <a:t>x </a:t>
            </a:r>
            <a:r>
              <a:rPr lang="en-US" sz="2800" dirty="0">
                <a:ea typeface="Cambria Math" pitchFamily="18" charset="0"/>
              </a:rPr>
              <a:t>|</a:t>
            </a:r>
            <a:r>
              <a:rPr lang="en-US" sz="2800" i="1" dirty="0">
                <a:ea typeface="Cambria Math" pitchFamily="18" charset="0"/>
              </a:rPr>
              <a:t> </a:t>
            </a:r>
            <a:r>
              <a:rPr lang="en-US" sz="2800" dirty="0">
                <a:ea typeface="Cambria Math" pitchFamily="18" charset="0"/>
              </a:rPr>
              <a:t>Prime(</a:t>
            </a:r>
            <a:r>
              <a:rPr lang="en-US" sz="2800" i="1" dirty="0">
                <a:ea typeface="Cambria Math" pitchFamily="18" charset="0"/>
              </a:rPr>
              <a:t>x</a:t>
            </a:r>
            <a:r>
              <a:rPr lang="en-US" sz="2800" dirty="0">
                <a:ea typeface="Cambria Math" pitchFamily="18" charset="0"/>
              </a:rPr>
              <a:t>)}</a:t>
            </a:r>
          </a:p>
          <a:p>
            <a:pPr>
              <a:spcBef>
                <a:spcPts val="300"/>
              </a:spcBef>
            </a:pPr>
            <a:r>
              <a:rPr lang="en-US" sz="2800" dirty="0">
                <a:ea typeface="Cambria Math" pitchFamily="18" charset="0"/>
              </a:rPr>
              <a:t>Positive rational numbers</a:t>
            </a:r>
            <a:r>
              <a:rPr lang="en-US" sz="2800" i="1" dirty="0">
                <a:ea typeface="Cambria Math" pitchFamily="18" charset="0"/>
              </a:rPr>
              <a:t>:</a:t>
            </a:r>
          </a:p>
          <a:p>
            <a:pPr>
              <a:spcBef>
                <a:spcPts val="300"/>
              </a:spcBef>
            </a:pPr>
            <a:r>
              <a:rPr lang="en-US" sz="2800" b="1" dirty="0">
                <a:ea typeface="Cambria Math" pitchFamily="18" charset="0"/>
              </a:rPr>
              <a:t>Q</a:t>
            </a:r>
            <a:r>
              <a:rPr lang="en-US" sz="2800" b="1" baseline="30000" dirty="0">
                <a:ea typeface="Cambria Math" pitchFamily="18" charset="0"/>
              </a:rPr>
              <a:t>+</a:t>
            </a:r>
            <a:r>
              <a:rPr lang="en-US" sz="2800" baseline="30000" dirty="0">
                <a:ea typeface="Cambria Math" pitchFamily="18" charset="0"/>
              </a:rPr>
              <a:t> </a:t>
            </a:r>
            <a:r>
              <a:rPr lang="en-US" sz="2800" dirty="0">
                <a:ea typeface="Cambria Math" pitchFamily="18" charset="0"/>
              </a:rPr>
              <a:t>= {</a:t>
            </a:r>
            <a:r>
              <a:rPr lang="en-US" sz="2800" i="1" dirty="0">
                <a:ea typeface="Cambria Math" pitchFamily="18" charset="0"/>
              </a:rPr>
              <a:t>x</a:t>
            </a:r>
            <a:r>
              <a:rPr lang="en-US" sz="2800" dirty="0">
                <a:ea typeface="Cambria Math" pitchFamily="18" charset="0"/>
              </a:rPr>
              <a:t> ∈ </a:t>
            </a:r>
            <a:r>
              <a:rPr lang="en-US" sz="2800" b="1" dirty="0">
                <a:ea typeface="Cambria Math" pitchFamily="18" charset="0"/>
              </a:rPr>
              <a:t>R</a:t>
            </a:r>
            <a:r>
              <a:rPr lang="en-US" sz="2800" dirty="0">
                <a:ea typeface="Cambria Math" pitchFamily="18" charset="0"/>
              </a:rPr>
              <a:t> |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p</a:t>
            </a:r>
            <a:r>
              <a:rPr lang="en-US" sz="2800" dirty="0">
                <a:ea typeface="Cambria Math" pitchFamily="18" charset="0"/>
              </a:rPr>
              <a:t>/</a:t>
            </a:r>
            <a:r>
              <a:rPr lang="en-US" sz="2800" i="1" dirty="0">
                <a:ea typeface="Cambria Math" pitchFamily="18" charset="0"/>
              </a:rPr>
              <a:t>q</a:t>
            </a:r>
            <a:r>
              <a:rPr lang="en-US" sz="2800" dirty="0">
                <a:ea typeface="Cambria Math" pitchFamily="18" charset="0"/>
              </a:rPr>
              <a:t>, for some positive integers </a:t>
            </a:r>
            <a:r>
              <a:rPr lang="en-US" sz="2800" i="1" dirty="0" err="1">
                <a:ea typeface="Cambria Math" pitchFamily="18" charset="0"/>
              </a:rPr>
              <a:t>p</a:t>
            </a:r>
            <a:r>
              <a:rPr lang="en-US" sz="2800" dirty="0" err="1">
                <a:ea typeface="Cambria Math" pitchFamily="18" charset="0"/>
              </a:rPr>
              <a:t>,</a:t>
            </a:r>
            <a:r>
              <a:rPr lang="en-US" sz="2800" i="1" dirty="0" err="1">
                <a:ea typeface="Cambria Math" pitchFamily="18" charset="0"/>
              </a:rPr>
              <a:t>q</a:t>
            </a:r>
            <a:r>
              <a:rPr lang="en-US" sz="2800" dirty="0">
                <a:ea typeface="Cambria Math" pitchFamily="18" charset="0"/>
              </a:rPr>
              <a:t>}</a:t>
            </a:r>
          </a:p>
        </p:txBody>
      </p:sp>
      <p:sp>
        <p:nvSpPr>
          <p:cNvPr id="4" name="矩形 3">
            <a:extLst>
              <a:ext uri="{FF2B5EF4-FFF2-40B4-BE49-F238E27FC236}">
                <a16:creationId xmlns:a16="http://schemas.microsoft.com/office/drawing/2014/main" id="{10557ACC-AE38-4E92-BB17-7952E5E7E3D1}"/>
              </a:ext>
            </a:extLst>
          </p:cNvPr>
          <p:cNvSpPr/>
          <p:nvPr/>
        </p:nvSpPr>
        <p:spPr>
          <a:xfrm>
            <a:off x="6858000" y="457200"/>
            <a:ext cx="1338828" cy="369332"/>
          </a:xfrm>
          <a:prstGeom prst="rect">
            <a:avLst/>
          </a:prstGeom>
        </p:spPr>
        <p:txBody>
          <a:bodyPr wrap="none">
            <a:spAutoFit/>
          </a:bodyPr>
          <a:lstStyle/>
          <a:p>
            <a:r>
              <a:rPr lang="zh-CN" altLang="en-US" dirty="0">
                <a:solidFill>
                  <a:schemeClr val="tx1">
                    <a:lumMod val="50000"/>
                    <a:lumOff val="50000"/>
                  </a:schemeClr>
                </a:solidFill>
              </a:rPr>
              <a:t>谓词表示法</a:t>
            </a:r>
          </a:p>
        </p:txBody>
      </p:sp>
    </p:spTree>
    <p:extLst>
      <p:ext uri="{BB962C8B-B14F-4D97-AF65-F5344CB8AC3E}">
        <p14:creationId xmlns:p14="http://schemas.microsoft.com/office/powerpoint/2010/main" val="39400799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US" sz="1500" dirty="0"/>
              <a:t> 1</a:t>
            </a:r>
          </a:p>
        </p:txBody>
      </p:sp>
      <p:sp>
        <p:nvSpPr>
          <p:cNvPr id="3" name="Content Placeholder 2"/>
          <p:cNvSpPr>
            <a:spLocks noGrp="1"/>
          </p:cNvSpPr>
          <p:nvPr>
            <p:ph idx="1"/>
          </p:nvPr>
        </p:nvSpPr>
        <p:spPr>
          <a:xfrm>
            <a:off x="457200" y="1295400"/>
            <a:ext cx="8229600" cy="1066800"/>
          </a:xfrm>
        </p:spPr>
        <p:txBody>
          <a:bodyPr/>
          <a:lstStyle/>
          <a:p>
            <a:r>
              <a:rPr lang="en-US" b="1" dirty="0"/>
              <a:t>Theorem </a:t>
            </a:r>
            <a:r>
              <a:rPr lang="en-US" b="1" dirty="0">
                <a:ea typeface="Cambria Math" pitchFamily="18" charset="0"/>
              </a:rPr>
              <a:t>1. </a:t>
            </a:r>
            <a:r>
              <a:rPr lang="en-US" b="1" dirty="0"/>
              <a:t>The Principle of Inclusion-Exclusion</a:t>
            </a:r>
            <a:r>
              <a:rPr lang="en-US" dirty="0"/>
              <a:t>:</a:t>
            </a:r>
            <a:r>
              <a:rPr lang="en-US" b="1" dirty="0"/>
              <a:t> </a:t>
            </a:r>
            <a:r>
              <a:rPr lang="en-US" dirty="0"/>
              <a:t>Let </a:t>
            </a:r>
            <a:r>
              <a:rPr lang="en-US" i="1" dirty="0"/>
              <a:t>A</a:t>
            </a:r>
            <a:r>
              <a:rPr lang="en-US" baseline="-25000" dirty="0">
                <a:ea typeface="Cambria Math" pitchFamily="18" charset="0"/>
              </a:rPr>
              <a:t>1</a:t>
            </a:r>
            <a:r>
              <a:rPr lang="en-US" dirty="0"/>
              <a:t>, </a:t>
            </a:r>
            <a:r>
              <a:rPr lang="en-US" i="1" dirty="0"/>
              <a:t>A</a:t>
            </a:r>
            <a:r>
              <a:rPr lang="en-US" baseline="-25000" dirty="0">
                <a:ea typeface="Cambria Math" pitchFamily="18" charset="0"/>
              </a:rPr>
              <a:t>2</a:t>
            </a:r>
            <a:r>
              <a:rPr lang="en-US" dirty="0"/>
              <a:t>, …, </a:t>
            </a:r>
            <a:r>
              <a:rPr lang="en-US" i="1" dirty="0"/>
              <a:t>A</a:t>
            </a:r>
            <a:r>
              <a:rPr lang="en-US" i="1" baseline="-25000" dirty="0"/>
              <a:t>n</a:t>
            </a:r>
            <a:r>
              <a:rPr lang="en-US" i="1" dirty="0"/>
              <a:t> </a:t>
            </a:r>
            <a:r>
              <a:rPr lang="en-US" dirty="0"/>
              <a:t>be finite sets. Then:</a:t>
            </a:r>
          </a:p>
        </p:txBody>
      </p:sp>
      <p:graphicFrame>
        <p:nvGraphicFramePr>
          <p:cNvPr id="4" name="Object 3"/>
          <p:cNvGraphicFramePr>
            <a:graphicFrameLocks noChangeAspect="1"/>
          </p:cNvGraphicFramePr>
          <p:nvPr>
            <p:extLst/>
          </p:nvPr>
        </p:nvGraphicFramePr>
        <p:xfrm>
          <a:off x="914401" y="2882083"/>
          <a:ext cx="7315200" cy="1712960"/>
        </p:xfrm>
        <a:graphic>
          <a:graphicData uri="http://schemas.openxmlformats.org/presentationml/2006/ole">
            <mc:AlternateContent xmlns:mc="http://schemas.openxmlformats.org/markup-compatibility/2006">
              <mc:Choice xmlns:v="urn:schemas-microsoft-com:vml" Requires="v">
                <p:oleObj spid="_x0000_s125993" name="Equation" r:id="rId4" imgW="3251160" imgH="761760" progId="Equation.DSMT4">
                  <p:embed/>
                </p:oleObj>
              </mc:Choice>
              <mc:Fallback>
                <p:oleObj name="Equation" r:id="rId4" imgW="3251160" imgH="761760" progId="Equation.DSMT4">
                  <p:embed/>
                  <p:pic>
                    <p:nvPicPr>
                      <p:cNvPr id="4" name="Object 3"/>
                      <p:cNvPicPr/>
                      <p:nvPr/>
                    </p:nvPicPr>
                    <p:blipFill>
                      <a:blip r:embed="rId5"/>
                      <a:stretch>
                        <a:fillRect/>
                      </a:stretch>
                    </p:blipFill>
                    <p:spPr>
                      <a:xfrm>
                        <a:off x="914401" y="2882083"/>
                        <a:ext cx="7315200" cy="1712960"/>
                      </a:xfrm>
                      <a:prstGeom prst="rect">
                        <a:avLst/>
                      </a:prstGeom>
                    </p:spPr>
                  </p:pic>
                </p:oleObj>
              </mc:Fallback>
            </mc:AlternateContent>
          </a:graphicData>
        </a:graphic>
      </p:graphicFrame>
    </p:spTree>
    <p:extLst>
      <p:ext uri="{BB962C8B-B14F-4D97-AF65-F5344CB8AC3E}">
        <p14:creationId xmlns:p14="http://schemas.microsoft.com/office/powerpoint/2010/main" val="6912236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US" sz="1500" dirty="0"/>
              <a:t> 2</a:t>
            </a:r>
          </a:p>
        </p:txBody>
      </p:sp>
      <p:sp>
        <p:nvSpPr>
          <p:cNvPr id="3" name="Content Placeholder 2"/>
          <p:cNvSpPr>
            <a:spLocks noGrp="1"/>
          </p:cNvSpPr>
          <p:nvPr>
            <p:ph idx="1"/>
          </p:nvPr>
        </p:nvSpPr>
        <p:spPr>
          <a:xfrm>
            <a:off x="457200" y="1295400"/>
            <a:ext cx="8458200" cy="2057400"/>
          </a:xfrm>
        </p:spPr>
        <p:txBody>
          <a:bodyPr/>
          <a:lstStyle/>
          <a:p>
            <a:r>
              <a:rPr lang="en-US" b="1" dirty="0"/>
              <a:t>Proof: </a:t>
            </a:r>
            <a:r>
              <a:rPr lang="en-US" dirty="0"/>
              <a:t>An element in the union is counted exactly once in the right-hand side of the equation. Consider an element </a:t>
            </a:r>
            <a:r>
              <a:rPr lang="en-US" i="1" dirty="0"/>
              <a:t>a</a:t>
            </a:r>
            <a:r>
              <a:rPr lang="en-US" dirty="0"/>
              <a:t> that is a member of </a:t>
            </a:r>
            <a:r>
              <a:rPr lang="en-US" i="1" dirty="0"/>
              <a:t>r</a:t>
            </a:r>
            <a:r>
              <a:rPr lang="en-US" dirty="0"/>
              <a:t> of the sets </a:t>
            </a:r>
            <a:r>
              <a:rPr lang="en-US" i="1" dirty="0"/>
              <a:t>A</a:t>
            </a:r>
            <a:r>
              <a:rPr lang="en-US" baseline="-25000" dirty="0"/>
              <a:t>1</a:t>
            </a:r>
            <a:r>
              <a:rPr lang="en-US" dirty="0"/>
              <a:t>,…., </a:t>
            </a:r>
            <a:r>
              <a:rPr lang="en-US" i="1" dirty="0"/>
              <a:t>A</a:t>
            </a:r>
            <a:r>
              <a:rPr lang="en-US" i="1" baseline="-25000" dirty="0"/>
              <a:t>n</a:t>
            </a:r>
            <a:r>
              <a:rPr lang="en-US" dirty="0"/>
              <a:t> where </a:t>
            </a:r>
            <a:r>
              <a:rPr lang="en-US" dirty="0">
                <a:ea typeface="Cambria Math" pitchFamily="18" charset="0"/>
              </a:rPr>
              <a:t>1</a:t>
            </a:r>
            <a:r>
              <a:rPr lang="en-US" dirty="0">
                <a:ea typeface="Cambria Math"/>
              </a:rPr>
              <a:t>≤</a:t>
            </a:r>
            <a:r>
              <a:rPr lang="en-US" i="1" dirty="0"/>
              <a:t>  </a:t>
            </a:r>
            <a:r>
              <a:rPr lang="en-US" dirty="0"/>
              <a:t>r</a:t>
            </a:r>
            <a:r>
              <a:rPr lang="en-US" i="1" dirty="0">
                <a:ea typeface="Cambria Math"/>
              </a:rPr>
              <a:t> </a:t>
            </a:r>
            <a:r>
              <a:rPr lang="en-US" dirty="0">
                <a:ea typeface="Cambria Math"/>
              </a:rPr>
              <a:t>≤</a:t>
            </a:r>
            <a:r>
              <a:rPr lang="en-US" i="1" dirty="0"/>
              <a:t>  n</a:t>
            </a:r>
            <a:r>
              <a:rPr lang="en-US" dirty="0"/>
              <a:t>.</a:t>
            </a:r>
          </a:p>
        </p:txBody>
      </p:sp>
      <p:sp>
        <p:nvSpPr>
          <p:cNvPr id="5" name="Content Placeholder 3"/>
          <p:cNvSpPr>
            <a:spLocks noGrp="1"/>
          </p:cNvSpPr>
          <p:nvPr>
            <p:ph idx="13"/>
          </p:nvPr>
        </p:nvSpPr>
        <p:spPr>
          <a:xfrm>
            <a:off x="457200" y="3581400"/>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a:t>
            </a:r>
            <a:r>
              <a:rPr lang="en-US" sz="2800" dirty="0">
                <a:ea typeface="Cambria Math" pitchFamily="18" charset="0"/>
              </a:rPr>
              <a:t>1</a:t>
            </a:r>
            <a:r>
              <a:rPr lang="en-US" sz="2800" dirty="0"/>
              <a:t>) times by</a:t>
            </a:r>
          </a:p>
        </p:txBody>
      </p:sp>
      <p:graphicFrame>
        <p:nvGraphicFramePr>
          <p:cNvPr id="10" name="Object 4"/>
          <p:cNvGraphicFramePr>
            <a:graphicFrameLocks noChangeAspect="1"/>
          </p:cNvGraphicFramePr>
          <p:nvPr>
            <p:extLst/>
          </p:nvPr>
        </p:nvGraphicFramePr>
        <p:xfrm>
          <a:off x="5181600" y="3535904"/>
          <a:ext cx="942975" cy="571500"/>
        </p:xfrm>
        <a:graphic>
          <a:graphicData uri="http://schemas.openxmlformats.org/presentationml/2006/ole">
            <mc:AlternateContent xmlns:mc="http://schemas.openxmlformats.org/markup-compatibility/2006">
              <mc:Choice xmlns:v="urn:schemas-microsoft-com:vml" Requires="v">
                <p:oleObj spid="_x0000_s127038" name="Equation" r:id="rId3" imgW="419040" imgH="253800" progId="Equation.DSMT4">
                  <p:embed/>
                </p:oleObj>
              </mc:Choice>
              <mc:Fallback>
                <p:oleObj name="Equation" r:id="rId3" imgW="419040" imgH="253800" progId="Equation.DSMT4">
                  <p:embed/>
                  <p:pic>
                    <p:nvPicPr>
                      <p:cNvPr id="10" name="Object 4"/>
                      <p:cNvPicPr/>
                      <p:nvPr/>
                    </p:nvPicPr>
                    <p:blipFill>
                      <a:blip r:embed="rId4"/>
                      <a:stretch>
                        <a:fillRect/>
                      </a:stretch>
                    </p:blipFill>
                    <p:spPr>
                      <a:xfrm>
                        <a:off x="5181600" y="3535904"/>
                        <a:ext cx="942975" cy="571500"/>
                      </a:xfrm>
                      <a:prstGeom prst="rect">
                        <a:avLst/>
                      </a:prstGeom>
                    </p:spPr>
                  </p:pic>
                </p:oleObj>
              </mc:Fallback>
            </mc:AlternateContent>
          </a:graphicData>
        </a:graphic>
      </p:graphicFrame>
      <p:sp>
        <p:nvSpPr>
          <p:cNvPr id="6" name="Content Placeholder 5"/>
          <p:cNvSpPr>
            <a:spLocks noGrp="1"/>
          </p:cNvSpPr>
          <p:nvPr>
            <p:ph idx="14"/>
          </p:nvPr>
        </p:nvSpPr>
        <p:spPr>
          <a:xfrm>
            <a:off x="457200" y="4524375"/>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,2) times by</a:t>
            </a:r>
          </a:p>
        </p:txBody>
      </p:sp>
      <p:graphicFrame>
        <p:nvGraphicFramePr>
          <p:cNvPr id="11" name="Object 6"/>
          <p:cNvGraphicFramePr>
            <a:graphicFrameLocks noChangeAspect="1"/>
          </p:cNvGraphicFramePr>
          <p:nvPr>
            <p:extLst/>
          </p:nvPr>
        </p:nvGraphicFramePr>
        <p:xfrm>
          <a:off x="5105400" y="4476750"/>
          <a:ext cx="1657350" cy="628650"/>
        </p:xfrm>
        <a:graphic>
          <a:graphicData uri="http://schemas.openxmlformats.org/presentationml/2006/ole">
            <mc:AlternateContent xmlns:mc="http://schemas.openxmlformats.org/markup-compatibility/2006">
              <mc:Choice xmlns:v="urn:schemas-microsoft-com:vml" Requires="v">
                <p:oleObj spid="_x0000_s127039" name="Equation" r:id="rId5" imgW="736560" imgH="279360" progId="Equation.DSMT4">
                  <p:embed/>
                </p:oleObj>
              </mc:Choice>
              <mc:Fallback>
                <p:oleObj name="Equation" r:id="rId5" imgW="736560" imgH="279360" progId="Equation.DSMT4">
                  <p:embed/>
                  <p:pic>
                    <p:nvPicPr>
                      <p:cNvPr id="11" name="Object 6"/>
                      <p:cNvPicPr/>
                      <p:nvPr/>
                    </p:nvPicPr>
                    <p:blipFill>
                      <a:blip r:embed="rId6"/>
                      <a:stretch>
                        <a:fillRect/>
                      </a:stretch>
                    </p:blipFill>
                    <p:spPr>
                      <a:xfrm>
                        <a:off x="5105400" y="4476750"/>
                        <a:ext cx="1657350" cy="628650"/>
                      </a:xfrm>
                      <a:prstGeom prst="rect">
                        <a:avLst/>
                      </a:prstGeom>
                    </p:spPr>
                  </p:pic>
                </p:oleObj>
              </mc:Fallback>
            </mc:AlternateContent>
          </a:graphicData>
        </a:graphic>
      </p:graphicFrame>
      <p:sp>
        <p:nvSpPr>
          <p:cNvPr id="7" name="Content Placeholder 7"/>
          <p:cNvSpPr>
            <a:spLocks noGrp="1"/>
          </p:cNvSpPr>
          <p:nvPr>
            <p:ph idx="15"/>
          </p:nvPr>
        </p:nvSpPr>
        <p:spPr>
          <a:xfrm>
            <a:off x="457200" y="5334000"/>
            <a:ext cx="8229600" cy="914400"/>
          </a:xfrm>
        </p:spPr>
        <p:txBody>
          <a:bodyPr/>
          <a:lstStyle/>
          <a:p>
            <a:pPr lvl="1" indent="-347472"/>
            <a:r>
              <a:rPr lang="en-US" dirty="0"/>
              <a:t>In general, it is counted </a:t>
            </a:r>
            <a:r>
              <a:rPr lang="en-US" i="1" dirty="0"/>
              <a:t>C</a:t>
            </a:r>
            <a:r>
              <a:rPr lang="en-US" dirty="0"/>
              <a:t>(</a:t>
            </a:r>
            <a:r>
              <a:rPr lang="en-US" i="1" dirty="0" err="1"/>
              <a:t>r</a:t>
            </a:r>
            <a:r>
              <a:rPr lang="en-US" dirty="0" err="1"/>
              <a:t>,</a:t>
            </a:r>
            <a:r>
              <a:rPr lang="en-US" i="1" dirty="0" err="1"/>
              <a:t>m</a:t>
            </a:r>
            <a:r>
              <a:rPr lang="en-US" dirty="0"/>
              <a:t>) times by the summation of </a:t>
            </a:r>
            <a:r>
              <a:rPr lang="en-US" i="1" dirty="0"/>
              <a:t>m</a:t>
            </a:r>
            <a:r>
              <a:rPr lang="en-US" dirty="0"/>
              <a:t> of the sets </a:t>
            </a:r>
            <a:r>
              <a:rPr lang="en-US" i="1" dirty="0"/>
              <a:t>A</a:t>
            </a:r>
            <a:r>
              <a:rPr lang="en-US" i="1" baseline="-25000" dirty="0"/>
              <a:t>i</a:t>
            </a:r>
            <a:r>
              <a:rPr lang="en-US" dirty="0"/>
              <a:t>.</a:t>
            </a:r>
            <a:endParaRPr lang="en-US" baseline="-25000" dirty="0"/>
          </a:p>
        </p:txBody>
      </p:sp>
    </p:spTree>
    <p:extLst>
      <p:ext uri="{BB962C8B-B14F-4D97-AF65-F5344CB8AC3E}">
        <p14:creationId xmlns:p14="http://schemas.microsoft.com/office/powerpoint/2010/main" val="147840332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Inclusion-Exclusion</a:t>
            </a:r>
            <a:r>
              <a:rPr lang="en-US" sz="1500" dirty="0"/>
              <a:t> 3</a:t>
            </a:r>
            <a:endParaRPr lang="en-US" dirty="0"/>
          </a:p>
        </p:txBody>
      </p:sp>
      <p:sp>
        <p:nvSpPr>
          <p:cNvPr id="8" name="Content Placeholder 2"/>
          <p:cNvSpPr>
            <a:spLocks noGrp="1"/>
          </p:cNvSpPr>
          <p:nvPr>
            <p:ph idx="1"/>
          </p:nvPr>
        </p:nvSpPr>
        <p:spPr>
          <a:xfrm>
            <a:off x="457200" y="1295400"/>
            <a:ext cx="8229600" cy="533400"/>
          </a:xfrm>
        </p:spPr>
        <p:txBody>
          <a:bodyPr/>
          <a:lstStyle/>
          <a:p>
            <a:pPr marL="0" lvl="1" indent="0">
              <a:buClrTx/>
              <a:buNone/>
            </a:pPr>
            <a:r>
              <a:rPr lang="en-US" sz="3200" dirty="0"/>
              <a:t>Thus the element is counted exactly</a:t>
            </a:r>
          </a:p>
        </p:txBody>
      </p:sp>
      <p:graphicFrame>
        <p:nvGraphicFramePr>
          <p:cNvPr id="9" name="Object 3"/>
          <p:cNvGraphicFramePr>
            <a:graphicFrameLocks noChangeAspect="1"/>
          </p:cNvGraphicFramePr>
          <p:nvPr>
            <p:extLst/>
          </p:nvPr>
        </p:nvGraphicFramePr>
        <p:xfrm>
          <a:off x="609600" y="1937893"/>
          <a:ext cx="7086600" cy="633760"/>
        </p:xfrm>
        <a:graphic>
          <a:graphicData uri="http://schemas.openxmlformats.org/presentationml/2006/ole">
            <mc:AlternateContent xmlns:mc="http://schemas.openxmlformats.org/markup-compatibility/2006">
              <mc:Choice xmlns:v="urn:schemas-microsoft-com:vml" Requires="v">
                <p:oleObj spid="_x0000_s128092" name="Equation" r:id="rId3" imgW="3124080" imgH="279360" progId="Equation.DSMT4">
                  <p:embed/>
                </p:oleObj>
              </mc:Choice>
              <mc:Fallback>
                <p:oleObj name="Equation" r:id="rId3" imgW="3124080" imgH="279360" progId="Equation.DSMT4">
                  <p:embed/>
                  <p:pic>
                    <p:nvPicPr>
                      <p:cNvPr id="9" name="Object 3"/>
                      <p:cNvPicPr/>
                      <p:nvPr/>
                    </p:nvPicPr>
                    <p:blipFill>
                      <a:blip r:embed="rId4"/>
                      <a:stretch>
                        <a:fillRect/>
                      </a:stretch>
                    </p:blipFill>
                    <p:spPr>
                      <a:xfrm>
                        <a:off x="609600" y="1937893"/>
                        <a:ext cx="7086600" cy="633760"/>
                      </a:xfrm>
                      <a:prstGeom prst="rect">
                        <a:avLst/>
                      </a:prstGeom>
                    </p:spPr>
                  </p:pic>
                </p:oleObj>
              </mc:Fallback>
            </mc:AlternateContent>
          </a:graphicData>
        </a:graphic>
      </p:graphicFrame>
      <p:sp>
        <p:nvSpPr>
          <p:cNvPr id="4" name="Content Placeholder 4"/>
          <p:cNvSpPr>
            <a:spLocks noGrp="1"/>
          </p:cNvSpPr>
          <p:nvPr>
            <p:ph idx="13"/>
          </p:nvPr>
        </p:nvSpPr>
        <p:spPr>
          <a:xfrm>
            <a:off x="457200" y="2743200"/>
            <a:ext cx="8229600" cy="1295400"/>
          </a:xfrm>
        </p:spPr>
        <p:txBody>
          <a:bodyPr/>
          <a:lstStyle/>
          <a:p>
            <a:pPr marL="0" lvl="1" indent="0">
              <a:buNone/>
            </a:pPr>
            <a:r>
              <a:rPr lang="en-US" sz="3200" dirty="0"/>
              <a:t>times by the right hand side of the equation.</a:t>
            </a:r>
          </a:p>
          <a:p>
            <a:pPr marL="0" lvl="1" indent="0">
              <a:buNone/>
            </a:pPr>
            <a:r>
              <a:rPr lang="en-US" sz="3200" dirty="0"/>
              <a:t>By Corollary </a:t>
            </a:r>
            <a:r>
              <a:rPr lang="en-US" sz="3200" dirty="0">
                <a:ea typeface="Cambria Math" pitchFamily="18" charset="0"/>
              </a:rPr>
              <a:t>2</a:t>
            </a:r>
            <a:r>
              <a:rPr lang="en-US" sz="3200" dirty="0"/>
              <a:t> of Section </a:t>
            </a:r>
            <a:r>
              <a:rPr lang="en-US" sz="3200" dirty="0">
                <a:ea typeface="Cambria Math" pitchFamily="18" charset="0"/>
              </a:rPr>
              <a:t>6.4</a:t>
            </a:r>
            <a:r>
              <a:rPr lang="en-US" sz="3200" dirty="0"/>
              <a:t>, we have</a:t>
            </a:r>
          </a:p>
        </p:txBody>
      </p:sp>
      <p:graphicFrame>
        <p:nvGraphicFramePr>
          <p:cNvPr id="10" name="Object 5"/>
          <p:cNvGraphicFramePr>
            <a:graphicFrameLocks noChangeAspect="1"/>
          </p:cNvGraphicFramePr>
          <p:nvPr>
            <p:extLst/>
          </p:nvPr>
        </p:nvGraphicFramePr>
        <p:xfrm>
          <a:off x="711200" y="4114800"/>
          <a:ext cx="6915150" cy="633413"/>
        </p:xfrm>
        <a:graphic>
          <a:graphicData uri="http://schemas.openxmlformats.org/presentationml/2006/ole">
            <mc:AlternateContent xmlns:mc="http://schemas.openxmlformats.org/markup-compatibility/2006">
              <mc:Choice xmlns:v="urn:schemas-microsoft-com:vml" Requires="v">
                <p:oleObj spid="_x0000_s128093" name="Equation" r:id="rId5" imgW="3047760" imgH="279360" progId="Equation.DSMT4">
                  <p:embed/>
                </p:oleObj>
              </mc:Choice>
              <mc:Fallback>
                <p:oleObj name="Equation" r:id="rId5" imgW="3047760" imgH="279360" progId="Equation.DSMT4">
                  <p:embed/>
                  <p:pic>
                    <p:nvPicPr>
                      <p:cNvPr id="10" name="Object 5"/>
                      <p:cNvPicPr/>
                      <p:nvPr/>
                    </p:nvPicPr>
                    <p:blipFill>
                      <a:blip r:embed="rId6"/>
                      <a:stretch>
                        <a:fillRect/>
                      </a:stretch>
                    </p:blipFill>
                    <p:spPr>
                      <a:xfrm>
                        <a:off x="711200" y="4114800"/>
                        <a:ext cx="6915150" cy="633413"/>
                      </a:xfrm>
                      <a:prstGeom prst="rect">
                        <a:avLst/>
                      </a:prstGeom>
                    </p:spPr>
                  </p:pic>
                </p:oleObj>
              </mc:Fallback>
            </mc:AlternateContent>
          </a:graphicData>
        </a:graphic>
      </p:graphicFrame>
      <p:sp>
        <p:nvSpPr>
          <p:cNvPr id="5" name="Content Placeholder 6"/>
          <p:cNvSpPr>
            <a:spLocks noGrp="1"/>
          </p:cNvSpPr>
          <p:nvPr>
            <p:ph idx="14"/>
          </p:nvPr>
        </p:nvSpPr>
        <p:spPr>
          <a:xfrm>
            <a:off x="457200" y="4800600"/>
            <a:ext cx="8229600" cy="533400"/>
          </a:xfrm>
        </p:spPr>
        <p:txBody>
          <a:bodyPr/>
          <a:lstStyle/>
          <a:p>
            <a:pPr marL="0" lvl="1" indent="0">
              <a:buClrTx/>
              <a:buNone/>
            </a:pPr>
            <a:r>
              <a:rPr lang="en-US" sz="3200" dirty="0"/>
              <a:t>Hence,</a:t>
            </a:r>
          </a:p>
        </p:txBody>
      </p:sp>
      <p:graphicFrame>
        <p:nvGraphicFramePr>
          <p:cNvPr id="11" name="Object 7"/>
          <p:cNvGraphicFramePr>
            <a:graphicFrameLocks noChangeAspect="1"/>
          </p:cNvGraphicFramePr>
          <p:nvPr>
            <p:extLst/>
          </p:nvPr>
        </p:nvGraphicFramePr>
        <p:xfrm>
          <a:off x="611188" y="5399088"/>
          <a:ext cx="7116762" cy="633412"/>
        </p:xfrm>
        <a:graphic>
          <a:graphicData uri="http://schemas.openxmlformats.org/presentationml/2006/ole">
            <mc:AlternateContent xmlns:mc="http://schemas.openxmlformats.org/markup-compatibility/2006">
              <mc:Choice xmlns:v="urn:schemas-microsoft-com:vml" Requires="v">
                <p:oleObj spid="_x0000_s128094" name="Equation" r:id="rId7" imgW="3136680" imgH="279360" progId="Equation.DSMT4">
                  <p:embed/>
                </p:oleObj>
              </mc:Choice>
              <mc:Fallback>
                <p:oleObj name="Equation" r:id="rId7" imgW="3136680" imgH="279360" progId="Equation.DSMT4">
                  <p:embed/>
                  <p:pic>
                    <p:nvPicPr>
                      <p:cNvPr id="11" name="Object 7"/>
                      <p:cNvPicPr/>
                      <p:nvPr/>
                    </p:nvPicPr>
                    <p:blipFill>
                      <a:blip r:embed="rId8"/>
                      <a:stretch>
                        <a:fillRect/>
                      </a:stretch>
                    </p:blipFill>
                    <p:spPr>
                      <a:xfrm>
                        <a:off x="611188" y="5399088"/>
                        <a:ext cx="7116762" cy="633412"/>
                      </a:xfrm>
                      <a:prstGeom prst="rect">
                        <a:avLst/>
                      </a:prstGeom>
                    </p:spPr>
                  </p:pic>
                </p:oleObj>
              </mc:Fallback>
            </mc:AlternateContent>
          </a:graphicData>
        </a:graphic>
      </p:graphicFrame>
    </p:spTree>
    <p:extLst>
      <p:ext uri="{BB962C8B-B14F-4D97-AF65-F5344CB8AC3E}">
        <p14:creationId xmlns:p14="http://schemas.microsoft.com/office/powerpoint/2010/main" val="6958526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r>
              <a:rPr lang="en-US" sz="1500" dirty="0"/>
              <a:t> 1</a:t>
            </a:r>
          </a:p>
        </p:txBody>
      </p:sp>
      <p:sp>
        <p:nvSpPr>
          <p:cNvPr id="4" name="Content Placeholder 2"/>
          <p:cNvSpPr>
            <a:spLocks noGrp="1"/>
          </p:cNvSpPr>
          <p:nvPr>
            <p:ph idx="1"/>
          </p:nvPr>
        </p:nvSpPr>
        <p:spPr>
          <a:xfrm>
            <a:off x="457200" y="1295400"/>
            <a:ext cx="8382000" cy="5257800"/>
          </a:xfrm>
        </p:spPr>
        <p:txBody>
          <a:bodyPr/>
          <a:lstStyle/>
          <a:p>
            <a:pPr>
              <a:spcBef>
                <a:spcPts val="400"/>
              </a:spcBef>
            </a:pPr>
            <a:r>
              <a:rPr lang="en-US" sz="2800" b="1" dirty="0"/>
              <a:t>Definition</a:t>
            </a:r>
            <a:r>
              <a:rPr lang="en-US" sz="2800" dirty="0"/>
              <a:t>: The </a:t>
            </a:r>
            <a:r>
              <a:rPr lang="en-US" sz="2800" i="1" dirty="0">
                <a:highlight>
                  <a:srgbClr val="FFFF00"/>
                </a:highlight>
              </a:rPr>
              <a:t>cardinality</a:t>
            </a:r>
            <a:r>
              <a:rPr lang="en-US" sz="2800" dirty="0"/>
              <a:t> of a set </a:t>
            </a:r>
            <a:r>
              <a:rPr lang="en-US" sz="2800" i="1" dirty="0"/>
              <a:t>A</a:t>
            </a:r>
            <a:r>
              <a:rPr lang="en-US" sz="2800" dirty="0"/>
              <a:t> is equal to the cardinality of a set </a:t>
            </a:r>
            <a:r>
              <a:rPr lang="en-US" sz="2800" i="1" dirty="0"/>
              <a:t>B</a:t>
            </a:r>
            <a:r>
              <a:rPr lang="en-US" sz="2800" dirty="0"/>
              <a:t>, denoted </a:t>
            </a:r>
          </a:p>
          <a:p>
            <a:pPr>
              <a:spcBef>
                <a:spcPts val="400"/>
              </a:spcBef>
            </a:pPr>
            <a:r>
              <a:rPr lang="en-US" sz="2800" dirty="0"/>
              <a:t>                  |</a:t>
            </a:r>
            <a:r>
              <a:rPr lang="en-US" sz="2800" i="1" dirty="0"/>
              <a:t>A</a:t>
            </a:r>
            <a:r>
              <a:rPr lang="en-US" sz="2800" dirty="0"/>
              <a:t>|</a:t>
            </a:r>
            <a:r>
              <a:rPr lang="en-US" sz="2800" i="1" dirty="0"/>
              <a:t> </a:t>
            </a:r>
            <a:r>
              <a:rPr lang="en-US" sz="2800" dirty="0"/>
              <a:t>=</a:t>
            </a:r>
            <a:r>
              <a:rPr lang="en-US" sz="2800" i="1" dirty="0"/>
              <a:t> </a:t>
            </a:r>
            <a:r>
              <a:rPr lang="en-US" sz="2800" dirty="0"/>
              <a:t>|B|</a:t>
            </a:r>
            <a:r>
              <a:rPr lang="en-US" sz="2800" i="1" dirty="0"/>
              <a:t>,</a:t>
            </a:r>
          </a:p>
          <a:p>
            <a:pPr>
              <a:spcBef>
                <a:spcPts val="400"/>
              </a:spcBef>
            </a:pPr>
            <a:r>
              <a:rPr lang="en-US" sz="2800" dirty="0"/>
              <a:t>if and only if there is a one-to-one correspondence (</a:t>
            </a:r>
            <a:r>
              <a:rPr lang="en-US" sz="2800" i="1" dirty="0"/>
              <a:t>i.e.</a:t>
            </a:r>
            <a:r>
              <a:rPr lang="en-US" sz="2800" dirty="0"/>
              <a:t>, a bijection)  from </a:t>
            </a:r>
            <a:r>
              <a:rPr lang="en-US" sz="2800" i="1" dirty="0"/>
              <a:t>A</a:t>
            </a:r>
            <a:r>
              <a:rPr lang="en-US" sz="2800" dirty="0"/>
              <a:t> to </a:t>
            </a:r>
            <a:r>
              <a:rPr lang="en-US" sz="2800" i="1" dirty="0"/>
              <a:t>B</a:t>
            </a:r>
            <a:r>
              <a:rPr lang="en-US" sz="2800" dirty="0"/>
              <a:t>. </a:t>
            </a:r>
          </a:p>
          <a:p>
            <a:pPr>
              <a:spcBef>
                <a:spcPts val="400"/>
              </a:spcBef>
            </a:pPr>
            <a:r>
              <a:rPr lang="en-US" sz="2800" dirty="0"/>
              <a:t>If there is a one-to-one function (</a:t>
            </a:r>
            <a:r>
              <a:rPr lang="en-US" sz="2800" i="1" dirty="0"/>
              <a:t>i.e.</a:t>
            </a:r>
            <a:r>
              <a:rPr lang="en-US" sz="2800" dirty="0"/>
              <a:t>, an injection) from </a:t>
            </a:r>
            <a:r>
              <a:rPr lang="en-US" sz="2800" i="1" dirty="0"/>
              <a:t>A</a:t>
            </a:r>
            <a:r>
              <a:rPr lang="en-US" sz="2800" dirty="0"/>
              <a:t> to </a:t>
            </a:r>
            <a:r>
              <a:rPr lang="en-US" sz="2800" i="1" dirty="0"/>
              <a:t>B</a:t>
            </a:r>
            <a:r>
              <a:rPr lang="en-US" sz="2800" dirty="0"/>
              <a:t>, the cardinality of </a:t>
            </a:r>
            <a:r>
              <a:rPr lang="en-US" sz="2800" i="1" dirty="0"/>
              <a:t>A</a:t>
            </a:r>
            <a:r>
              <a:rPr lang="en-US" sz="2800" dirty="0"/>
              <a:t> is less than or the same as the cardinality of </a:t>
            </a:r>
            <a:r>
              <a:rPr lang="en-US" sz="2800" i="1" dirty="0"/>
              <a:t>B</a:t>
            </a:r>
            <a:r>
              <a:rPr lang="en-US" sz="2800" dirty="0"/>
              <a:t> and we write |</a:t>
            </a:r>
            <a:r>
              <a:rPr lang="en-US" sz="2800" i="1" dirty="0"/>
              <a:t>A</a:t>
            </a:r>
            <a:r>
              <a:rPr lang="en-US" sz="2800" dirty="0"/>
              <a:t>| </a:t>
            </a:r>
            <a:r>
              <a:rPr lang="en-US" sz="2800" dirty="0">
                <a:ea typeface="Cambria Math"/>
              </a:rPr>
              <a:t>≤ |</a:t>
            </a:r>
            <a:r>
              <a:rPr lang="en-US" sz="2800" i="1" dirty="0">
                <a:ea typeface="Cambria Math"/>
              </a:rPr>
              <a:t>B</a:t>
            </a:r>
            <a:r>
              <a:rPr lang="en-US" sz="2800" dirty="0">
                <a:ea typeface="Cambria Math"/>
              </a:rPr>
              <a:t>|. </a:t>
            </a:r>
          </a:p>
          <a:p>
            <a:pPr>
              <a:spcBef>
                <a:spcPts val="400"/>
              </a:spcBef>
            </a:pPr>
            <a:r>
              <a:rPr lang="en-US" sz="2800" dirty="0">
                <a:ea typeface="Cambria Math"/>
              </a:rPr>
              <a:t>When </a:t>
            </a:r>
            <a:r>
              <a:rPr lang="en-US" sz="2800" dirty="0"/>
              <a:t>|</a:t>
            </a:r>
            <a:r>
              <a:rPr lang="en-US" sz="2800" i="1" dirty="0"/>
              <a:t>A</a:t>
            </a:r>
            <a:r>
              <a:rPr lang="en-US" sz="2800" dirty="0"/>
              <a:t>| </a:t>
            </a:r>
            <a:r>
              <a:rPr lang="en-US" sz="2800" dirty="0">
                <a:ea typeface="Cambria Math"/>
              </a:rPr>
              <a:t>≤ |</a:t>
            </a:r>
            <a:r>
              <a:rPr lang="en-US" sz="2800" i="1" dirty="0">
                <a:ea typeface="Cambria Math"/>
              </a:rPr>
              <a:t>B</a:t>
            </a:r>
            <a:r>
              <a:rPr lang="en-US" sz="2800" dirty="0">
                <a:ea typeface="Cambria Math"/>
              </a:rPr>
              <a:t>| and </a:t>
            </a:r>
            <a:r>
              <a:rPr lang="en-US" sz="2800" i="1" dirty="0">
                <a:ea typeface="Cambria Math"/>
              </a:rPr>
              <a:t>A</a:t>
            </a:r>
            <a:r>
              <a:rPr lang="en-US" sz="2800" dirty="0">
                <a:ea typeface="Cambria Math"/>
              </a:rPr>
              <a:t> and </a:t>
            </a:r>
            <a:r>
              <a:rPr lang="en-US" sz="2800" i="1" dirty="0">
                <a:ea typeface="Cambria Math"/>
              </a:rPr>
              <a:t>B</a:t>
            </a:r>
            <a:r>
              <a:rPr lang="en-US" sz="2800" dirty="0">
                <a:ea typeface="Cambria Math"/>
              </a:rPr>
              <a:t> have different cardinality, we say that the cardinality of A is less than the cardinality of </a:t>
            </a:r>
            <a:r>
              <a:rPr lang="en-US" sz="2800" i="1" dirty="0">
                <a:ea typeface="Cambria Math"/>
              </a:rPr>
              <a:t>B</a:t>
            </a:r>
            <a:r>
              <a:rPr lang="en-US" sz="2800" dirty="0">
                <a:ea typeface="Cambria Math"/>
              </a:rPr>
              <a:t> and write </a:t>
            </a:r>
            <a:r>
              <a:rPr lang="en-US" sz="2800" dirty="0"/>
              <a:t>|</a:t>
            </a:r>
            <a:r>
              <a:rPr lang="en-US" sz="2800" i="1" dirty="0"/>
              <a:t>A</a:t>
            </a:r>
            <a:r>
              <a:rPr lang="en-US" sz="2800" dirty="0"/>
              <a:t>| </a:t>
            </a:r>
            <a:r>
              <a:rPr lang="en-US" sz="2800" dirty="0">
                <a:ea typeface="Cambria Math"/>
              </a:rPr>
              <a:t>&lt; |</a:t>
            </a:r>
            <a:r>
              <a:rPr lang="en-US" sz="2800" i="1" dirty="0">
                <a:ea typeface="Cambria Math"/>
              </a:rPr>
              <a:t>B</a:t>
            </a:r>
            <a:r>
              <a:rPr lang="en-US" sz="2800" dirty="0">
                <a:ea typeface="Cambria Math"/>
              </a:rPr>
              <a:t>|.</a:t>
            </a:r>
            <a:endParaRPr lang="en-US" sz="2800" b="1" dirty="0"/>
          </a:p>
        </p:txBody>
      </p:sp>
    </p:spTree>
    <p:extLst>
      <p:ext uri="{BB962C8B-B14F-4D97-AF65-F5344CB8AC3E}">
        <p14:creationId xmlns:p14="http://schemas.microsoft.com/office/powerpoint/2010/main" val="39357906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集合的等势</a:t>
            </a:r>
            <a:r>
              <a:rPr lang="en-US" altLang="zh-CN" dirty="0"/>
              <a:t>——</a:t>
            </a:r>
            <a:r>
              <a:rPr lang="zh-CN" altLang="en-US" dirty="0"/>
              <a:t>基数相等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A50021"/>
                </a:solidFill>
                <a:latin typeface="Times New Roman" panose="02020603050405020304" pitchFamily="18" charset="0"/>
              </a:rPr>
              <a:t>定义：</a:t>
            </a:r>
            <a:r>
              <a:rPr lang="zh-CN" altLang="en-US" dirty="0">
                <a:solidFill>
                  <a:srgbClr val="000000"/>
                </a:solidFill>
                <a:latin typeface="Times New Roman" panose="02020603050405020304" pitchFamily="18" charset="0"/>
              </a:rPr>
              <a:t>设</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是集合，如果存在着从</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到</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的双射函数，就称</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和</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是</a:t>
            </a:r>
            <a:r>
              <a:rPr lang="zh-CN" altLang="en-US" dirty="0">
                <a:solidFill>
                  <a:srgbClr val="A50021"/>
                </a:solidFill>
                <a:latin typeface="Times New Roman" panose="02020603050405020304" pitchFamily="18" charset="0"/>
              </a:rPr>
              <a:t>等势</a:t>
            </a:r>
            <a:r>
              <a:rPr lang="zh-CN" altLang="en-US" dirty="0">
                <a:solidFill>
                  <a:srgbClr val="000000"/>
                </a:solidFill>
                <a:latin typeface="Times New Roman" panose="02020603050405020304" pitchFamily="18" charset="0"/>
              </a:rPr>
              <a:t>的，记作</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。如果</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不与</a:t>
            </a:r>
            <a:r>
              <a:rPr lang="en-US" altLang="zh-CN" i="1" dirty="0">
                <a:solidFill>
                  <a:srgbClr val="000000"/>
                </a:solidFill>
                <a:latin typeface="Times New Roman" panose="02020603050405020304" pitchFamily="18" charset="0"/>
              </a:rPr>
              <a:t>B </a:t>
            </a:r>
            <a:r>
              <a:rPr lang="zh-CN" altLang="en-US" dirty="0">
                <a:solidFill>
                  <a:srgbClr val="000000"/>
                </a:solidFill>
                <a:latin typeface="Times New Roman" panose="02020603050405020304" pitchFamily="18" charset="0"/>
              </a:rPr>
              <a:t>等势，则记作</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r>
              <a:rPr lang="zh-CN" altLang="en-US" dirty="0">
                <a:solidFill>
                  <a:srgbClr val="000000"/>
                </a:solidFill>
                <a:latin typeface="Times New Roman" panose="02020603050405020304" pitchFamily="18" charset="0"/>
              </a:rPr>
              <a:t>集合等势的实例</a:t>
            </a:r>
            <a:endParaRPr lang="zh-CN" altLang="en-US" dirty="0">
              <a:latin typeface="Times New Roman" panose="02020603050405020304" pitchFamily="18" charset="0"/>
            </a:endParaRPr>
          </a:p>
          <a:p>
            <a:pPr>
              <a:lnSpc>
                <a:spcPct val="90000"/>
              </a:lnSpc>
            </a:pPr>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(1)  Z≈N. </a:t>
            </a:r>
          </a:p>
          <a:p>
            <a:pPr>
              <a:lnSpc>
                <a:spcPct val="90000"/>
              </a:lnSpc>
            </a:pPr>
            <a:endParaRPr lang="en-US" altLang="zh-CN" dirty="0">
              <a:latin typeface="Times New Roman" panose="02020603050405020304" pitchFamily="18" charset="0"/>
            </a:endParaRPr>
          </a:p>
          <a:p>
            <a:endParaRPr lang="en-US" altLang="zh-CN" dirty="0"/>
          </a:p>
          <a:p>
            <a:r>
              <a:rPr lang="zh-CN" altLang="en-US" dirty="0">
                <a:solidFill>
                  <a:srgbClr val="000000"/>
                </a:solidFill>
                <a:latin typeface="Times New Roman" panose="02020603050405020304" pitchFamily="18" charset="0"/>
              </a:rPr>
              <a:t>则</a:t>
            </a:r>
            <a:r>
              <a:rPr lang="zh-CN" altLang="en-US" b="1" dirty="0">
                <a:solidFill>
                  <a:srgbClr val="000000"/>
                </a:solidFill>
                <a:latin typeface="Times New Roman" panose="02020603050405020304" pitchFamily="18" charset="0"/>
              </a:rPr>
              <a:t> </a:t>
            </a:r>
            <a:r>
              <a:rPr lang="en-US" altLang="zh-CN" b="1" i="1" dirty="0">
                <a:solidFill>
                  <a:srgbClr val="000000"/>
                </a:solidFill>
                <a:latin typeface="Times New Roman" panose="02020603050405020304" pitchFamily="18" charset="0"/>
              </a:rPr>
              <a:t>f </a:t>
            </a:r>
            <a:r>
              <a:rPr lang="zh-CN" altLang="en-US" dirty="0">
                <a:solidFill>
                  <a:srgbClr val="000000"/>
                </a:solidFill>
                <a:latin typeface="Times New Roman" panose="02020603050405020304" pitchFamily="18" charset="0"/>
              </a:rPr>
              <a:t>是</a:t>
            </a:r>
            <a:r>
              <a:rPr lang="en-US" altLang="zh-CN" b="1" dirty="0">
                <a:solidFill>
                  <a:srgbClr val="000000"/>
                </a:solidFill>
                <a:latin typeface="Times New Roman" panose="02020603050405020304" pitchFamily="18" charset="0"/>
              </a:rPr>
              <a:t>Z</a:t>
            </a:r>
            <a:r>
              <a:rPr lang="zh-CN" altLang="en-US" dirty="0">
                <a:solidFill>
                  <a:srgbClr val="000000"/>
                </a:solidFill>
                <a:latin typeface="Times New Roman" panose="02020603050405020304" pitchFamily="18" charset="0"/>
              </a:rPr>
              <a:t>到</a:t>
            </a:r>
            <a:r>
              <a:rPr lang="en-US" altLang="zh-CN" b="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的双射函数</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从而证明了</a:t>
            </a:r>
            <a:r>
              <a:rPr lang="en-US" altLang="zh-CN" b="1" dirty="0">
                <a:solidFill>
                  <a:srgbClr val="000000"/>
                </a:solidFill>
                <a:latin typeface="Times New Roman" panose="02020603050405020304" pitchFamily="18" charset="0"/>
              </a:rPr>
              <a:t>Z</a:t>
            </a:r>
            <a:r>
              <a:rPr lang="en-US" altLang="zh-CN"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N.</a:t>
            </a:r>
            <a:br>
              <a:rPr lang="en-US" altLang="zh-CN" b="1" dirty="0">
                <a:solidFill>
                  <a:srgbClr val="000000"/>
                </a:solidFill>
                <a:latin typeface="宋体" panose="02010600030101010101" pitchFamily="2" charset="-122"/>
                <a:ea typeface="Batang" panose="02030600000101010101" pitchFamily="18" charset="-127"/>
              </a:rPr>
            </a:br>
            <a:br>
              <a:rPr lang="en-US" altLang="zh-CN" sz="1100" dirty="0">
                <a:solidFill>
                  <a:srgbClr val="000000"/>
                </a:solidFill>
                <a:latin typeface="Times New Roman" panose="02020603050405020304" pitchFamily="18" charset="0"/>
                <a:ea typeface="华文中宋" panose="02010600040101010101" pitchFamily="2" charset="-122"/>
                <a:cs typeface="Batang" panose="02030600000101010101" pitchFamily="18" charset="-127"/>
              </a:rPr>
            </a:br>
            <a:endParaRPr lang="en-US" altLang="zh-CN" sz="2400" dirty="0"/>
          </a:p>
          <a:p>
            <a:endParaRPr lang="en-US" altLang="zh-CN" dirty="0"/>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graphicFrame>
        <p:nvGraphicFramePr>
          <p:cNvPr id="6" name="Object 4">
            <a:extLst>
              <a:ext uri="{FF2B5EF4-FFF2-40B4-BE49-F238E27FC236}">
                <a16:creationId xmlns:a16="http://schemas.microsoft.com/office/drawing/2014/main" id="{6DC1E0C1-9103-40F7-9FB4-BDDE4321CC11}"/>
              </a:ext>
            </a:extLst>
          </p:cNvPr>
          <p:cNvGraphicFramePr>
            <a:graphicFrameLocks noChangeAspect="1"/>
          </p:cNvGraphicFramePr>
          <p:nvPr>
            <p:extLst>
              <p:ext uri="{D42A27DB-BD31-4B8C-83A1-F6EECF244321}">
                <p14:modId xmlns:p14="http://schemas.microsoft.com/office/powerpoint/2010/main" val="3465491883"/>
              </p:ext>
            </p:extLst>
          </p:nvPr>
        </p:nvGraphicFramePr>
        <p:xfrm>
          <a:off x="1931193" y="4419600"/>
          <a:ext cx="5281613" cy="1036637"/>
        </p:xfrm>
        <a:graphic>
          <a:graphicData uri="http://schemas.openxmlformats.org/presentationml/2006/ole">
            <mc:AlternateContent xmlns:mc="http://schemas.openxmlformats.org/markup-compatibility/2006">
              <mc:Choice xmlns:v="urn:schemas-microsoft-com:vml" Requires="v">
                <p:oleObj spid="_x0000_s136216" name="公式" r:id="rId3" imgW="2400120" imgH="469800" progId="Equation.3">
                  <p:embed/>
                </p:oleObj>
              </mc:Choice>
              <mc:Fallback>
                <p:oleObj name="公式" r:id="rId3" imgW="2400120" imgH="469800" progId="Equation.3">
                  <p:embed/>
                  <p:pic>
                    <p:nvPicPr>
                      <p:cNvPr id="483332" name="Object 4">
                        <a:extLst>
                          <a:ext uri="{FF2B5EF4-FFF2-40B4-BE49-F238E27FC236}">
                            <a16:creationId xmlns:a16="http://schemas.microsoft.com/office/drawing/2014/main" id="{D9E52791-EC27-4CB6-8BF6-6424523ABA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193" y="4419600"/>
                        <a:ext cx="5281613"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29114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集合的等势</a:t>
            </a:r>
            <a:r>
              <a:rPr lang="en-US" altLang="zh-CN" dirty="0"/>
              <a:t>——</a:t>
            </a:r>
            <a:r>
              <a:rPr lang="zh-CN" altLang="en-US" dirty="0"/>
              <a:t>基数相等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000000"/>
                </a:solidFill>
                <a:latin typeface="Times New Roman" panose="02020603050405020304" pitchFamily="18" charset="0"/>
              </a:rPr>
              <a:t>集合等势的实例</a:t>
            </a:r>
            <a:endParaRPr lang="zh-CN" altLang="en-US" dirty="0">
              <a:latin typeface="Times New Roman" panose="02020603050405020304" pitchFamily="18" charset="0"/>
            </a:endParaRPr>
          </a:p>
          <a:p>
            <a:pPr>
              <a:lnSpc>
                <a:spcPct val="90000"/>
              </a:lnSpc>
            </a:pPr>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(2) </a:t>
            </a:r>
            <a:r>
              <a:rPr lang="en-US" altLang="zh-CN" b="1" dirty="0">
                <a:solidFill>
                  <a:srgbClr val="000000"/>
                </a:solidFill>
                <a:latin typeface="Times New Roman" panose="02020603050405020304" pitchFamily="18" charset="0"/>
              </a:rPr>
              <a:t>N</a:t>
            </a:r>
            <a:r>
              <a:rPr lang="en-US" altLang="zh-CN"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N</a:t>
            </a:r>
            <a:r>
              <a:rPr lang="en-US" altLang="zh-CN"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N</a:t>
            </a:r>
            <a:r>
              <a:rPr lang="en-US" altLang="zh-CN" dirty="0">
                <a:solidFill>
                  <a:srgbClr val="000000"/>
                </a:solidFill>
                <a:latin typeface="Times New Roman" panose="02020603050405020304" pitchFamily="18" charset="0"/>
              </a:rPr>
              <a:t>. </a:t>
            </a:r>
          </a:p>
          <a:p>
            <a:pPr>
              <a:lnSpc>
                <a:spcPct val="90000"/>
              </a:lnSpc>
            </a:pPr>
            <a:r>
              <a:rPr lang="en-US" altLang="zh-CN" b="1" dirty="0">
                <a:solidFill>
                  <a:srgbClr val="000000"/>
                </a:solidFill>
                <a:latin typeface="Times New Roman" panose="02020603050405020304" pitchFamily="18" charset="0"/>
              </a:rPr>
              <a:t>N×N</a:t>
            </a:r>
            <a:r>
              <a:rPr lang="zh-CN" altLang="en-US" dirty="0">
                <a:solidFill>
                  <a:srgbClr val="000000"/>
                </a:solidFill>
                <a:latin typeface="Times New Roman" panose="02020603050405020304" pitchFamily="18" charset="0"/>
              </a:rPr>
              <a:t>中所有元素</a:t>
            </a:r>
            <a:br>
              <a:rPr lang="en-US" altLang="zh-CN" dirty="0">
                <a:solidFill>
                  <a:srgbClr val="000000"/>
                </a:solidFill>
                <a:latin typeface="Times New Roman" panose="02020603050405020304" pitchFamily="18" charset="0"/>
              </a:rPr>
            </a:br>
            <a:r>
              <a:rPr lang="zh-CN" altLang="en-US" dirty="0">
                <a:solidFill>
                  <a:srgbClr val="000000"/>
                </a:solidFill>
                <a:latin typeface="Times New Roman" panose="02020603050405020304" pitchFamily="18" charset="0"/>
              </a:rPr>
              <a:t>排成有序图形</a:t>
            </a:r>
            <a:endParaRPr lang="en-US" altLang="zh-CN" dirty="0">
              <a:latin typeface="Times New Roman" panose="02020603050405020304" pitchFamily="18" charset="0"/>
            </a:endParaRPr>
          </a:p>
          <a:p>
            <a:endParaRPr lang="en-US" altLang="zh-CN" dirty="0"/>
          </a:p>
          <a:p>
            <a:endParaRPr lang="en-US" altLang="zh-CN" dirty="0"/>
          </a:p>
          <a:p>
            <a:endParaRPr lang="en-US" altLang="zh-CN" dirty="0"/>
          </a:p>
          <a:p>
            <a:r>
              <a:rPr lang="zh-CN" altLang="en-US" dirty="0">
                <a:solidFill>
                  <a:srgbClr val="000000"/>
                </a:solidFill>
                <a:latin typeface="Times New Roman" panose="02020603050405020304" pitchFamily="18" charset="0"/>
              </a:rPr>
              <a:t>则</a:t>
            </a:r>
            <a:r>
              <a:rPr lang="zh-CN" altLang="en-US" b="1" dirty="0">
                <a:solidFill>
                  <a:srgbClr val="000000"/>
                </a:solidFill>
                <a:latin typeface="Times New Roman" panose="02020603050405020304" pitchFamily="18" charset="0"/>
              </a:rPr>
              <a:t> </a:t>
            </a:r>
            <a:r>
              <a:rPr lang="en-US" altLang="zh-CN" b="1" i="1" dirty="0">
                <a:solidFill>
                  <a:srgbClr val="000000"/>
                </a:solidFill>
                <a:latin typeface="Times New Roman" panose="02020603050405020304" pitchFamily="18" charset="0"/>
              </a:rPr>
              <a:t>f </a:t>
            </a:r>
            <a:r>
              <a:rPr lang="zh-CN" altLang="en-US" dirty="0">
                <a:solidFill>
                  <a:srgbClr val="000000"/>
                </a:solidFill>
                <a:latin typeface="Times New Roman" panose="02020603050405020304" pitchFamily="18" charset="0"/>
              </a:rPr>
              <a:t>是</a:t>
            </a:r>
            <a:r>
              <a:rPr lang="en-US" altLang="zh-CN" b="1" dirty="0">
                <a:solidFill>
                  <a:srgbClr val="000000"/>
                </a:solidFill>
                <a:latin typeface="Times New Roman" panose="02020603050405020304" pitchFamily="18" charset="0"/>
              </a:rPr>
              <a:t>Z</a:t>
            </a:r>
            <a:r>
              <a:rPr lang="zh-CN" altLang="en-US" dirty="0">
                <a:solidFill>
                  <a:srgbClr val="000000"/>
                </a:solidFill>
                <a:latin typeface="Times New Roman" panose="02020603050405020304" pitchFamily="18" charset="0"/>
              </a:rPr>
              <a:t>到</a:t>
            </a:r>
            <a:r>
              <a:rPr lang="en-US" altLang="zh-CN" b="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的双射函数</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从而证明了</a:t>
            </a:r>
            <a:r>
              <a:rPr lang="en-US" altLang="zh-CN" b="1" dirty="0">
                <a:solidFill>
                  <a:srgbClr val="000000"/>
                </a:solidFill>
                <a:latin typeface="Times New Roman" panose="02020603050405020304" pitchFamily="18" charset="0"/>
              </a:rPr>
              <a:t>Z</a:t>
            </a:r>
            <a:r>
              <a:rPr lang="en-US" altLang="zh-CN" dirty="0">
                <a:solidFill>
                  <a:srgbClr val="000000"/>
                </a:solidFill>
                <a:latin typeface="Times New Roman" panose="02020603050405020304" pitchFamily="18" charset="0"/>
              </a:rPr>
              <a:t>≈</a:t>
            </a:r>
            <a:r>
              <a:rPr lang="en-US" altLang="zh-CN" b="1" dirty="0">
                <a:solidFill>
                  <a:srgbClr val="000000"/>
                </a:solidFill>
                <a:latin typeface="Times New Roman" panose="02020603050405020304" pitchFamily="18" charset="0"/>
              </a:rPr>
              <a:t>N.</a:t>
            </a:r>
            <a:br>
              <a:rPr lang="en-US" altLang="zh-CN" b="1" dirty="0">
                <a:solidFill>
                  <a:srgbClr val="000000"/>
                </a:solidFill>
                <a:latin typeface="宋体" panose="02010600030101010101" pitchFamily="2" charset="-122"/>
                <a:ea typeface="Batang" panose="02030600000101010101" pitchFamily="18" charset="-127"/>
              </a:rPr>
            </a:br>
            <a:br>
              <a:rPr lang="en-US" altLang="zh-CN" sz="1100" dirty="0">
                <a:solidFill>
                  <a:srgbClr val="000000"/>
                </a:solidFill>
                <a:latin typeface="Times New Roman" panose="02020603050405020304" pitchFamily="18" charset="0"/>
                <a:ea typeface="华文中宋" panose="02010600040101010101" pitchFamily="2" charset="-122"/>
                <a:cs typeface="Batang" panose="02030600000101010101" pitchFamily="18" charset="-127"/>
              </a:rPr>
            </a:br>
            <a:endParaRPr lang="en-US" altLang="zh-CN" sz="2400" dirty="0"/>
          </a:p>
          <a:p>
            <a:endParaRPr lang="en-US" altLang="zh-CN" dirty="0"/>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pic>
        <p:nvPicPr>
          <p:cNvPr id="7" name="Picture 8" descr="9-1111">
            <a:extLst>
              <a:ext uri="{FF2B5EF4-FFF2-40B4-BE49-F238E27FC236}">
                <a16:creationId xmlns:a16="http://schemas.microsoft.com/office/drawing/2014/main" id="{85C3D5D8-F3AF-41DB-897F-D9AB3E402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737" y="1285875"/>
            <a:ext cx="4679950"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Object 4">
            <a:extLst>
              <a:ext uri="{FF2B5EF4-FFF2-40B4-BE49-F238E27FC236}">
                <a16:creationId xmlns:a16="http://schemas.microsoft.com/office/drawing/2014/main" id="{D216B692-F984-47B7-9957-7D94E67F1223}"/>
              </a:ext>
            </a:extLst>
          </p:cNvPr>
          <p:cNvGraphicFramePr>
            <a:graphicFrameLocks noChangeAspect="1"/>
          </p:cNvGraphicFramePr>
          <p:nvPr>
            <p:extLst>
              <p:ext uri="{D42A27DB-BD31-4B8C-83A1-F6EECF244321}">
                <p14:modId xmlns:p14="http://schemas.microsoft.com/office/powerpoint/2010/main" val="2784806271"/>
              </p:ext>
            </p:extLst>
          </p:nvPr>
        </p:nvGraphicFramePr>
        <p:xfrm>
          <a:off x="609600" y="5169694"/>
          <a:ext cx="7102475" cy="804862"/>
        </p:xfrm>
        <a:graphic>
          <a:graphicData uri="http://schemas.openxmlformats.org/presentationml/2006/ole">
            <mc:AlternateContent xmlns:mc="http://schemas.openxmlformats.org/markup-compatibility/2006">
              <mc:Choice xmlns:v="urn:schemas-microsoft-com:vml" Requires="v">
                <p:oleObj spid="_x0000_s137240" name="公式" r:id="rId4" imgW="3454200" imgH="393480" progId="Equation.3">
                  <p:embed/>
                </p:oleObj>
              </mc:Choice>
              <mc:Fallback>
                <p:oleObj name="公式" r:id="rId4" imgW="3454200" imgH="393480" progId="Equation.3">
                  <p:embed/>
                  <p:pic>
                    <p:nvPicPr>
                      <p:cNvPr id="485380" name="Object 4">
                        <a:extLst>
                          <a:ext uri="{FF2B5EF4-FFF2-40B4-BE49-F238E27FC236}">
                            <a16:creationId xmlns:a16="http://schemas.microsoft.com/office/drawing/2014/main" id="{5ED3178F-539A-4249-B582-F4299F5FEA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169694"/>
                        <a:ext cx="7102475" cy="804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39185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集合的等势</a:t>
            </a:r>
            <a:r>
              <a:rPr lang="en-US" altLang="zh-CN" dirty="0"/>
              <a:t>——</a:t>
            </a:r>
            <a:r>
              <a:rPr lang="zh-CN" altLang="en-US" dirty="0"/>
              <a:t>基数相等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000000"/>
                </a:solidFill>
                <a:latin typeface="Times New Roman" panose="02020603050405020304" pitchFamily="18" charset="0"/>
              </a:rPr>
              <a:t>集合等势的实例</a:t>
            </a:r>
            <a:endParaRPr lang="zh-CN" altLang="en-US" dirty="0">
              <a:latin typeface="Times New Roman" panose="02020603050405020304" pitchFamily="18" charset="0"/>
            </a:endParaRPr>
          </a:p>
          <a:p>
            <a:pPr>
              <a:lnSpc>
                <a:spcPct val="90000"/>
              </a:lnSpc>
            </a:pPr>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(3) (0,1)≈</a:t>
            </a:r>
            <a:r>
              <a:rPr lang="en-US" altLang="zh-CN" b="1" dirty="0">
                <a:solidFill>
                  <a:srgbClr val="000000"/>
                </a:solidFill>
                <a:latin typeface="Times New Roman" panose="02020603050405020304" pitchFamily="18" charset="0"/>
              </a:rPr>
              <a:t>R. </a:t>
            </a:r>
            <a:r>
              <a:rPr lang="zh-CN" altLang="en-US" dirty="0">
                <a:solidFill>
                  <a:srgbClr val="000000"/>
                </a:solidFill>
                <a:latin typeface="Times New Roman" panose="02020603050405020304" pitchFamily="18" charset="0"/>
              </a:rPr>
              <a:t>其中</a:t>
            </a:r>
            <a:r>
              <a:rPr lang="en-US" altLang="zh-CN" dirty="0">
                <a:solidFill>
                  <a:srgbClr val="000000"/>
                </a:solidFill>
                <a:latin typeface="Times New Roman" panose="02020603050405020304" pitchFamily="18" charset="0"/>
              </a:rPr>
              <a:t>(0,1)={</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a:t>
            </a:r>
            <a:r>
              <a:rPr lang="en-US" altLang="zh-CN" b="1"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∧0&lt;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&lt;1}. </a:t>
            </a:r>
          </a:p>
          <a:p>
            <a:pPr>
              <a:lnSpc>
                <a:spcPct val="90000"/>
              </a:lnSpc>
            </a:pPr>
            <a:endParaRPr lang="en-US" altLang="zh-CN" dirty="0">
              <a:solidFill>
                <a:srgbClr val="000000"/>
              </a:solidFill>
              <a:latin typeface="Times New Roman" panose="02020603050405020304" pitchFamily="18" charset="0"/>
            </a:endParaRPr>
          </a:p>
          <a:p>
            <a:endParaRPr lang="en-US" altLang="zh-CN" dirty="0">
              <a:solidFill>
                <a:srgbClr val="A50021"/>
              </a:solidFill>
              <a:latin typeface="Times New Roman" panose="02020603050405020304" pitchFamily="18" charset="0"/>
            </a:endParaRPr>
          </a:p>
          <a:p>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(4) </a:t>
            </a:r>
            <a:r>
              <a:rPr lang="zh-CN" altLang="en-US" dirty="0">
                <a:solidFill>
                  <a:srgbClr val="000000"/>
                </a:solidFill>
                <a:latin typeface="Times New Roman" panose="02020603050405020304" pitchFamily="18" charset="0"/>
                <a:cs typeface="Times New Roman" panose="02020603050405020304" pitchFamily="18" charset="0"/>
              </a:rPr>
              <a:t>对任何</a:t>
            </a:r>
            <a:r>
              <a:rPr lang="en-US" altLang="zh-CN" i="1" dirty="0">
                <a:solidFill>
                  <a:srgbClr val="000000"/>
                </a:solidFill>
                <a:latin typeface="Times New Roman" panose="02020603050405020304" pitchFamily="18" charset="0"/>
                <a:cs typeface="Times New Roman" panose="02020603050405020304" pitchFamily="18" charset="0"/>
              </a:rPr>
              <a:t>a</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i="1" dirty="0" err="1">
                <a:solidFill>
                  <a:srgbClr val="000000"/>
                </a:solidFill>
                <a:latin typeface="Times New Roman" panose="02020603050405020304" pitchFamily="18" charset="0"/>
                <a:cs typeface="Times New Roman" panose="02020603050405020304" pitchFamily="18" charset="0"/>
              </a:rPr>
              <a:t>b</a:t>
            </a:r>
            <a:r>
              <a:rPr lang="en-US" altLang="zh-CN" dirty="0" err="1">
                <a:solidFill>
                  <a:srgbClr val="000000"/>
                </a:solidFill>
                <a:latin typeface="Times New Roman" panose="02020603050405020304" pitchFamily="18" charset="0"/>
              </a:rPr>
              <a:t>∈</a:t>
            </a:r>
            <a:r>
              <a:rPr lang="en-US" altLang="zh-CN" b="1" dirty="0" err="1">
                <a:solidFill>
                  <a:srgbClr val="000000"/>
                </a:solidFill>
                <a:latin typeface="Times New Roman" panose="02020603050405020304" pitchFamily="18" charset="0"/>
                <a:cs typeface="Times New Roman" panose="02020603050405020304" pitchFamily="18" charset="0"/>
              </a:rPr>
              <a:t>R</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i="1" dirty="0">
                <a:solidFill>
                  <a:srgbClr val="000000"/>
                </a:solidFill>
                <a:latin typeface="Times New Roman" panose="02020603050405020304" pitchFamily="18" charset="0"/>
                <a:cs typeface="Times New Roman" panose="02020603050405020304" pitchFamily="18" charset="0"/>
              </a:rPr>
              <a:t>a</a:t>
            </a:r>
            <a:r>
              <a:rPr lang="en-US" altLang="zh-CN" dirty="0">
                <a:solidFill>
                  <a:srgbClr val="000000"/>
                </a:solidFill>
                <a:latin typeface="Times New Roman" panose="02020603050405020304" pitchFamily="18" charset="0"/>
                <a:cs typeface="Times New Roman" panose="02020603050405020304" pitchFamily="18" charset="0"/>
              </a:rPr>
              <a:t>&lt;</a:t>
            </a:r>
            <a:r>
              <a:rPr lang="en-US" altLang="zh-CN" i="1" dirty="0">
                <a:solidFill>
                  <a:srgbClr val="000000"/>
                </a:solidFill>
                <a:latin typeface="Times New Roman" panose="02020603050405020304" pitchFamily="18" charset="0"/>
                <a:cs typeface="Times New Roman" panose="02020603050405020304" pitchFamily="18" charset="0"/>
              </a:rPr>
              <a:t>b</a:t>
            </a:r>
            <a:r>
              <a:rPr lang="en-US" altLang="zh-CN" dirty="0">
                <a:solidFill>
                  <a:srgbClr val="000000"/>
                </a:solidFill>
                <a:latin typeface="Times New Roman" panose="02020603050405020304" pitchFamily="18" charset="0"/>
                <a:cs typeface="Times New Roman" panose="02020603050405020304" pitchFamily="18" charset="0"/>
              </a:rPr>
              <a:t>, [0,1]≈[</a:t>
            </a:r>
            <a:r>
              <a:rPr lang="en-US" altLang="zh-CN" i="1" dirty="0" err="1">
                <a:solidFill>
                  <a:srgbClr val="000000"/>
                </a:solidFill>
                <a:latin typeface="Times New Roman" panose="02020603050405020304" pitchFamily="18" charset="0"/>
                <a:cs typeface="Times New Roman" panose="02020603050405020304" pitchFamily="18" charset="0"/>
              </a:rPr>
              <a:t>a</a:t>
            </a:r>
            <a:r>
              <a:rPr lang="en-US" altLang="zh-CN" dirty="0" err="1">
                <a:solidFill>
                  <a:srgbClr val="000000"/>
                </a:solidFill>
                <a:latin typeface="Times New Roman" panose="02020603050405020304" pitchFamily="18" charset="0"/>
                <a:cs typeface="Times New Roman" panose="02020603050405020304" pitchFamily="18" charset="0"/>
              </a:rPr>
              <a:t>,</a:t>
            </a:r>
            <a:r>
              <a:rPr lang="en-US" altLang="zh-CN" i="1" dirty="0" err="1">
                <a:solidFill>
                  <a:srgbClr val="000000"/>
                </a:solidFill>
                <a:latin typeface="Times New Roman" panose="02020603050405020304" pitchFamily="18" charset="0"/>
                <a:cs typeface="Times New Roman" panose="02020603050405020304" pitchFamily="18" charset="0"/>
              </a:rPr>
              <a:t>b</a:t>
            </a:r>
            <a:r>
              <a:rPr lang="en-US" altLang="zh-CN" dirty="0">
                <a:solidFill>
                  <a:srgbClr val="000000"/>
                </a:solidFill>
                <a:latin typeface="Times New Roman" panose="02020603050405020304" pitchFamily="18" charset="0"/>
                <a:cs typeface="Times New Roman" panose="02020603050405020304" pitchFamily="18" charset="0"/>
              </a:rPr>
              <a:t>].</a:t>
            </a:r>
          </a:p>
          <a:p>
            <a:r>
              <a:rPr lang="en-US" altLang="zh-CN" i="1" dirty="0">
                <a:solidFill>
                  <a:srgbClr val="000000"/>
                </a:solidFill>
                <a:latin typeface="Times New Roman" panose="02020603050405020304" pitchFamily="18" charset="0"/>
              </a:rPr>
              <a:t>			f </a:t>
            </a:r>
            <a:r>
              <a:rPr lang="en-US" altLang="zh-CN" dirty="0">
                <a:solidFill>
                  <a:srgbClr val="000000"/>
                </a:solidFill>
                <a:latin typeface="Times New Roman" panose="02020603050405020304" pitchFamily="18" charset="0"/>
              </a:rPr>
              <a:t>: [0,1]→[</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f</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a:t>
            </a:r>
            <a:r>
              <a:rPr lang="en-US" altLang="zh-CN" i="1" dirty="0" err="1">
                <a:solidFill>
                  <a:srgbClr val="000000"/>
                </a:solidFill>
                <a:latin typeface="Times New Roman" panose="02020603050405020304" pitchFamily="18" charset="0"/>
              </a:rPr>
              <a:t>b</a:t>
            </a:r>
            <a:r>
              <a:rPr lang="en-US" altLang="zh-CN" dirty="0" err="1">
                <a:solidFill>
                  <a:srgbClr val="000000"/>
                </a:solidFill>
                <a:latin typeface="Times New Roman" panose="02020603050405020304" pitchFamily="18" charset="0"/>
                <a:sym typeface="Symbol" panose="05050102010706020507" pitchFamily="18" charset="2"/>
              </a:rPr>
              <a:t></a:t>
            </a:r>
            <a:r>
              <a:rPr lang="en-US" altLang="zh-CN" i="1" dirty="0" err="1">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err="1">
                <a:solidFill>
                  <a:srgbClr val="000000"/>
                </a:solidFill>
                <a:latin typeface="Times New Roman" panose="02020603050405020304" pitchFamily="18" charset="0"/>
                <a:sym typeface="Symbol" panose="05050102010706020507" pitchFamily="18" charset="2"/>
              </a:rPr>
              <a:t>x</a:t>
            </a:r>
            <a:r>
              <a:rPr lang="en-US" altLang="zh-CN" dirty="0" err="1">
                <a:solidFill>
                  <a:srgbClr val="000000"/>
                </a:solidFill>
                <a:latin typeface="Times New Roman" panose="02020603050405020304" pitchFamily="18" charset="0"/>
                <a:sym typeface="Symbol" panose="05050102010706020507" pitchFamily="18" charset="2"/>
              </a:rPr>
              <a:t>+</a:t>
            </a:r>
            <a:r>
              <a:rPr lang="en-US" altLang="zh-CN" i="1" dirty="0" err="1">
                <a:solidFill>
                  <a:srgbClr val="000000"/>
                </a:solidFill>
                <a:latin typeface="Times New Roman" panose="02020603050405020304" pitchFamily="18" charset="0"/>
                <a:sym typeface="Symbol" panose="05050102010706020507" pitchFamily="18" charset="2"/>
              </a:rPr>
              <a:t>a</a:t>
            </a:r>
            <a:endParaRPr lang="en-US" altLang="zh-CN" dirty="0">
              <a:latin typeface="Times New Roman" panose="02020603050405020304" pitchFamily="18" charset="0"/>
              <a:sym typeface="Symbol" panose="05050102010706020507" pitchFamily="18" charset="2"/>
            </a:endParaRP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graphicFrame>
        <p:nvGraphicFramePr>
          <p:cNvPr id="9" name="Object 2">
            <a:extLst>
              <a:ext uri="{FF2B5EF4-FFF2-40B4-BE49-F238E27FC236}">
                <a16:creationId xmlns:a16="http://schemas.microsoft.com/office/drawing/2014/main" id="{45E2F882-2272-4062-9353-56C3E9010952}"/>
              </a:ext>
            </a:extLst>
          </p:cNvPr>
          <p:cNvGraphicFramePr>
            <a:graphicFrameLocks noChangeAspect="1"/>
          </p:cNvGraphicFramePr>
          <p:nvPr>
            <p:extLst>
              <p:ext uri="{D42A27DB-BD31-4B8C-83A1-F6EECF244321}">
                <p14:modId xmlns:p14="http://schemas.microsoft.com/office/powerpoint/2010/main" val="3460764531"/>
              </p:ext>
            </p:extLst>
          </p:nvPr>
        </p:nvGraphicFramePr>
        <p:xfrm>
          <a:off x="1828800" y="2438400"/>
          <a:ext cx="5256213" cy="928687"/>
        </p:xfrm>
        <a:graphic>
          <a:graphicData uri="http://schemas.openxmlformats.org/presentationml/2006/ole">
            <mc:AlternateContent xmlns:mc="http://schemas.openxmlformats.org/markup-compatibility/2006">
              <mc:Choice xmlns:v="urn:schemas-microsoft-com:vml" Requires="v">
                <p:oleObj spid="_x0000_s138262" name="公式" r:id="rId3" imgW="2286000" imgH="406080" progId="Equation.3">
                  <p:embed/>
                </p:oleObj>
              </mc:Choice>
              <mc:Fallback>
                <p:oleObj name="公式" r:id="rId3" imgW="2286000" imgH="406080" progId="Equation.3">
                  <p:embed/>
                  <p:pic>
                    <p:nvPicPr>
                      <p:cNvPr id="491522" name="Object 2">
                        <a:extLst>
                          <a:ext uri="{FF2B5EF4-FFF2-40B4-BE49-F238E27FC236}">
                            <a16:creationId xmlns:a16="http://schemas.microsoft.com/office/drawing/2014/main" id="{5C19D194-791A-468F-8CD4-9204073C6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438400"/>
                        <a:ext cx="5256213"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3575393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集合的等势</a:t>
            </a:r>
            <a:r>
              <a:rPr lang="en-US" altLang="zh-CN" dirty="0"/>
              <a:t>——</a:t>
            </a:r>
            <a:r>
              <a:rPr lang="zh-CN" altLang="en-US" dirty="0"/>
              <a:t>基数相等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000000"/>
                </a:solidFill>
                <a:latin typeface="Times New Roman" panose="02020603050405020304" pitchFamily="18" charset="0"/>
              </a:rPr>
              <a:t>集合等势的实例</a:t>
            </a:r>
            <a:endParaRPr lang="zh-CN" altLang="en-US" dirty="0">
              <a:latin typeface="Times New Roman" panose="02020603050405020304" pitchFamily="18" charset="0"/>
            </a:endParaRPr>
          </a:p>
          <a:p>
            <a:pPr>
              <a:lnSpc>
                <a:spcPct val="90000"/>
              </a:lnSpc>
            </a:pPr>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(5) [0,1]≈(0,1).</a:t>
            </a:r>
          </a:p>
          <a:p>
            <a:pPr>
              <a:lnSpc>
                <a:spcPct val="90000"/>
              </a:lnSpc>
            </a:pPr>
            <a:endParaRPr lang="en-US" altLang="zh-CN" dirty="0">
              <a:solidFill>
                <a:srgbClr val="000000"/>
              </a:solidFill>
              <a:latin typeface="Times New Roman" panose="02020603050405020304" pitchFamily="18" charset="0"/>
            </a:endParaRPr>
          </a:p>
          <a:p>
            <a:pPr>
              <a:lnSpc>
                <a:spcPct val="90000"/>
              </a:lnSpc>
            </a:pPr>
            <a:r>
              <a:rPr lang="zh-CN" altLang="en-US" dirty="0">
                <a:solidFill>
                  <a:srgbClr val="000000"/>
                </a:solidFill>
                <a:latin typeface="Times New Roman" panose="02020603050405020304" pitchFamily="18" charset="0"/>
              </a:rPr>
              <a:t>推广：</a:t>
            </a:r>
            <a:endParaRPr lang="en-US" altLang="zh-CN" dirty="0">
              <a:solidFill>
                <a:srgbClr val="000000"/>
              </a:solidFill>
              <a:latin typeface="Times New Roman" panose="02020603050405020304" pitchFamily="18" charset="0"/>
            </a:endParaRPr>
          </a:p>
          <a:p>
            <a:pPr>
              <a:lnSpc>
                <a:spcPct val="90000"/>
              </a:lnSpc>
            </a:pPr>
            <a:r>
              <a:rPr lang="zh-CN" altLang="en-US" dirty="0">
                <a:solidFill>
                  <a:srgbClr val="000000"/>
                </a:solidFill>
                <a:latin typeface="Times New Roman" panose="02020603050405020304" pitchFamily="18" charset="0"/>
              </a:rPr>
              <a:t>任意无限集合</a:t>
            </a:r>
            <a:r>
              <a:rPr lang="en-US" altLang="zh-CN"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与有限集合</a:t>
            </a:r>
            <a:r>
              <a:rPr lang="en-US" altLang="zh-CN"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与</a:t>
            </a:r>
            <a:r>
              <a:rPr lang="en-US" altLang="zh-CN"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等势。</a:t>
            </a:r>
            <a:endParaRPr lang="en-US" altLang="zh-CN" dirty="0">
              <a:solidFill>
                <a:srgbClr val="000000"/>
              </a:solidFill>
              <a:latin typeface="Times New Roman" panose="02020603050405020304" pitchFamily="18" charset="0"/>
            </a:endParaRPr>
          </a:p>
          <a:p>
            <a:pPr>
              <a:lnSpc>
                <a:spcPct val="90000"/>
              </a:lnSpc>
            </a:pPr>
            <a:r>
              <a:rPr lang="zh-CN" altLang="en-US" dirty="0">
                <a:solidFill>
                  <a:srgbClr val="000000"/>
                </a:solidFill>
                <a:latin typeface="Times New Roman" panose="02020603050405020304" pitchFamily="18" charset="0"/>
              </a:rPr>
              <a:t>（希尔伯特大饭店）</a:t>
            </a:r>
            <a:endParaRPr lang="en-US" altLang="zh-CN" dirty="0">
              <a:solidFill>
                <a:srgbClr val="000000"/>
              </a:solidFill>
              <a:latin typeface="Times New Roman" panose="02020603050405020304" pitchFamily="18" charset="0"/>
            </a:endParaRP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6766224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集合的等势</a:t>
            </a:r>
            <a:r>
              <a:rPr lang="en-US" altLang="zh-CN" dirty="0"/>
              <a:t>——</a:t>
            </a:r>
            <a:r>
              <a:rPr lang="zh-CN" altLang="en-US" dirty="0"/>
              <a:t>基数相等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000000"/>
                </a:solidFill>
                <a:latin typeface="Times New Roman" panose="02020603050405020304" pitchFamily="18" charset="0"/>
              </a:rPr>
              <a:t>集合等势的实例</a:t>
            </a:r>
            <a:endParaRPr lang="zh-CN" altLang="en-US" dirty="0">
              <a:latin typeface="Times New Roman" panose="02020603050405020304" pitchFamily="18" charset="0"/>
            </a:endParaRPr>
          </a:p>
          <a:p>
            <a:pPr>
              <a:lnSpc>
                <a:spcPct val="90000"/>
              </a:lnSpc>
            </a:pPr>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(5) [0,1]≈(0,1).</a:t>
            </a:r>
          </a:p>
          <a:p>
            <a:pPr>
              <a:lnSpc>
                <a:spcPct val="90000"/>
              </a:lnSpc>
            </a:pPr>
            <a:endParaRPr lang="en-US" altLang="zh-CN" dirty="0">
              <a:solidFill>
                <a:srgbClr val="000000"/>
              </a:solidFill>
              <a:latin typeface="Times New Roman" panose="02020603050405020304" pitchFamily="18" charset="0"/>
            </a:endParaRPr>
          </a:p>
          <a:p>
            <a:pPr>
              <a:lnSpc>
                <a:spcPct val="90000"/>
              </a:lnSpc>
            </a:pPr>
            <a:r>
              <a:rPr lang="en-US" altLang="zh-CN" i="1" dirty="0">
                <a:solidFill>
                  <a:srgbClr val="000000"/>
                </a:solidFill>
                <a:latin typeface="Times New Roman" panose="02020603050405020304" pitchFamily="18" charset="0"/>
              </a:rPr>
              <a:t>f</a:t>
            </a:r>
            <a:r>
              <a:rPr lang="en-US" altLang="zh-CN" dirty="0">
                <a:solidFill>
                  <a:srgbClr val="000000"/>
                </a:solidFill>
                <a:latin typeface="Times New Roman" panose="02020603050405020304" pitchFamily="18" charset="0"/>
              </a:rPr>
              <a:t> : [0,1]</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(0,1),</a:t>
            </a: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graphicFrame>
        <p:nvGraphicFramePr>
          <p:cNvPr id="8" name="Object 3">
            <a:extLst>
              <a:ext uri="{FF2B5EF4-FFF2-40B4-BE49-F238E27FC236}">
                <a16:creationId xmlns:a16="http://schemas.microsoft.com/office/drawing/2014/main" id="{7435E5B5-B7CA-483F-BBB5-F5E1C39BB551}"/>
              </a:ext>
            </a:extLst>
          </p:cNvPr>
          <p:cNvGraphicFramePr>
            <a:graphicFrameLocks noChangeAspect="1"/>
          </p:cNvGraphicFramePr>
          <p:nvPr/>
        </p:nvGraphicFramePr>
        <p:xfrm>
          <a:off x="3200400" y="2667000"/>
          <a:ext cx="4984955" cy="1981200"/>
        </p:xfrm>
        <a:graphic>
          <a:graphicData uri="http://schemas.openxmlformats.org/presentationml/2006/ole">
            <mc:AlternateContent xmlns:mc="http://schemas.openxmlformats.org/markup-compatibility/2006">
              <mc:Choice xmlns:v="urn:schemas-microsoft-com:vml" Requires="v">
                <p:oleObj spid="_x0000_s146447" name="公式" r:id="rId3" imgW="2336760" imgH="927000" progId="Equation.3">
                  <p:embed/>
                </p:oleObj>
              </mc:Choice>
              <mc:Fallback>
                <p:oleObj name="公式" r:id="rId3" imgW="2336760" imgH="927000" progId="Equation.3">
                  <p:embed/>
                  <p:pic>
                    <p:nvPicPr>
                      <p:cNvPr id="8" name="Object 3">
                        <a:extLst>
                          <a:ext uri="{FF2B5EF4-FFF2-40B4-BE49-F238E27FC236}">
                            <a16:creationId xmlns:a16="http://schemas.microsoft.com/office/drawing/2014/main" id="{7435E5B5-B7CA-483F-BBB5-F5E1C39BB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667000"/>
                        <a:ext cx="4984955" cy="1981200"/>
                      </a:xfrm>
                      <a:prstGeom prst="rect">
                        <a:avLst/>
                      </a:prstGeom>
                      <a:noFill/>
                    </p:spPr>
                  </p:pic>
                </p:oleObj>
              </mc:Fallback>
            </mc:AlternateContent>
          </a:graphicData>
        </a:graphic>
      </p:graphicFrame>
      <p:sp>
        <p:nvSpPr>
          <p:cNvPr id="7" name="矩形 6">
            <a:extLst>
              <a:ext uri="{FF2B5EF4-FFF2-40B4-BE49-F238E27FC236}">
                <a16:creationId xmlns:a16="http://schemas.microsoft.com/office/drawing/2014/main" id="{0E173E2E-1DCF-4CBB-AAE5-4DB11522E8FC}"/>
              </a:ext>
            </a:extLst>
          </p:cNvPr>
          <p:cNvSpPr/>
          <p:nvPr/>
        </p:nvSpPr>
        <p:spPr>
          <a:xfrm>
            <a:off x="2971800" y="6383774"/>
            <a:ext cx="6172200" cy="369332"/>
          </a:xfrm>
          <a:prstGeom prst="rect">
            <a:avLst/>
          </a:prstGeom>
        </p:spPr>
        <p:txBody>
          <a:bodyPr wrap="square">
            <a:spAutoFit/>
          </a:bodyPr>
          <a:lstStyle/>
          <a:p>
            <a:r>
              <a:rPr lang="zh-CN" altLang="en-US" dirty="0">
                <a:solidFill>
                  <a:srgbClr val="FFC000"/>
                </a:solidFill>
              </a:rPr>
              <a:t>验证：是否每个</a:t>
            </a:r>
            <a:r>
              <a:rPr lang="en-US" altLang="zh-CN" dirty="0">
                <a:solidFill>
                  <a:srgbClr val="FFC000"/>
                </a:solidFill>
              </a:rPr>
              <a:t>x</a:t>
            </a:r>
            <a:r>
              <a:rPr lang="zh-CN" altLang="en-US" dirty="0">
                <a:solidFill>
                  <a:srgbClr val="FFC000"/>
                </a:solidFill>
              </a:rPr>
              <a:t>都有</a:t>
            </a:r>
            <a:r>
              <a:rPr lang="en-US" altLang="zh-CN" dirty="0">
                <a:solidFill>
                  <a:srgbClr val="FFC000"/>
                </a:solidFill>
              </a:rPr>
              <a:t>y</a:t>
            </a:r>
            <a:r>
              <a:rPr lang="zh-CN" altLang="en-US" dirty="0">
                <a:solidFill>
                  <a:srgbClr val="FFC000"/>
                </a:solidFill>
              </a:rPr>
              <a:t>（显然）？每个</a:t>
            </a:r>
            <a:r>
              <a:rPr lang="en-US" altLang="zh-CN" dirty="0">
                <a:solidFill>
                  <a:srgbClr val="FFC000"/>
                </a:solidFill>
              </a:rPr>
              <a:t>y</a:t>
            </a:r>
            <a:r>
              <a:rPr lang="zh-CN" altLang="en-US" dirty="0">
                <a:solidFill>
                  <a:srgbClr val="FFC000"/>
                </a:solidFill>
              </a:rPr>
              <a:t>都有且仅有唯一的</a:t>
            </a:r>
            <a:r>
              <a:rPr lang="en-US" altLang="zh-CN" dirty="0">
                <a:solidFill>
                  <a:srgbClr val="FFC000"/>
                </a:solidFill>
              </a:rPr>
              <a:t>x</a:t>
            </a:r>
            <a:r>
              <a:rPr lang="zh-CN" altLang="en-US" dirty="0">
                <a:solidFill>
                  <a:srgbClr val="FFC000"/>
                </a:solidFill>
              </a:rPr>
              <a:t>？</a:t>
            </a:r>
          </a:p>
        </p:txBody>
      </p:sp>
    </p:spTree>
    <p:extLst>
      <p:ext uri="{BB962C8B-B14F-4D97-AF65-F5344CB8AC3E}">
        <p14:creationId xmlns:p14="http://schemas.microsoft.com/office/powerpoint/2010/main" val="29451778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集合的等势</a:t>
            </a:r>
            <a:r>
              <a:rPr lang="en-US" altLang="zh-CN" dirty="0"/>
              <a:t>——</a:t>
            </a:r>
            <a:r>
              <a:rPr lang="zh-CN" altLang="en-US" dirty="0"/>
              <a:t>基数相等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000000"/>
                </a:solidFill>
                <a:latin typeface="Times New Roman" panose="02020603050405020304" pitchFamily="18" charset="0"/>
              </a:rPr>
              <a:t>集合等势的实例</a:t>
            </a:r>
            <a:endParaRPr lang="zh-CN" altLang="en-US" dirty="0">
              <a:latin typeface="Times New Roman" panose="02020603050405020304" pitchFamily="18" charset="0"/>
            </a:endParaRPr>
          </a:p>
          <a:p>
            <a:pPr>
              <a:lnSpc>
                <a:spcPct val="90000"/>
              </a:lnSpc>
            </a:pPr>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(6) </a:t>
            </a:r>
            <a:r>
              <a:rPr lang="en-US" altLang="zh-CN" dirty="0">
                <a:latin typeface="Times New Roman" panose="02020603050405020304" pitchFamily="18" charset="0"/>
              </a:rPr>
              <a:t>{0,1}</a:t>
            </a:r>
            <a:r>
              <a:rPr lang="en-US" altLang="zh-CN" baseline="30000" dirty="0">
                <a:latin typeface="Times New Roman" panose="02020603050405020304" pitchFamily="18" charset="0"/>
              </a:rPr>
              <a:t>N</a:t>
            </a:r>
            <a:r>
              <a:rPr lang="en-US" altLang="zh-CN" dirty="0">
                <a:latin typeface="Times New Roman" panose="02020603050405020304" pitchFamily="18" charset="0"/>
              </a:rPr>
              <a:t>≈[0,1).</a:t>
            </a:r>
            <a:endParaRPr lang="en-US" altLang="zh-CN" dirty="0">
              <a:solidFill>
                <a:srgbClr val="000000"/>
              </a:solidFill>
              <a:latin typeface="Times New Roman" panose="02020603050405020304" pitchFamily="18" charset="0"/>
            </a:endParaRP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961559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Interval Notation</a:t>
            </a:r>
          </a:p>
        </p:txBody>
      </p:sp>
      <p:sp>
        <p:nvSpPr>
          <p:cNvPr id="3" name="Content Placeholder 2"/>
          <p:cNvSpPr>
            <a:spLocks noGrp="1"/>
          </p:cNvSpPr>
          <p:nvPr>
            <p:ph idx="1"/>
          </p:nvPr>
        </p:nvSpPr>
        <p:spPr>
          <a:xfrm>
            <a:off x="2895600" y="4313178"/>
            <a:ext cx="3352800" cy="1219200"/>
          </a:xfrm>
        </p:spPr>
        <p:txBody>
          <a:bodyPr/>
          <a:lstStyle/>
          <a:p>
            <a:r>
              <a:rPr lang="en-US" sz="2800" i="1" dirty="0"/>
              <a:t>closed interval  </a:t>
            </a:r>
            <a:r>
              <a:rPr lang="en-US" sz="2800" dirty="0"/>
              <a:t>[</a:t>
            </a:r>
            <a:r>
              <a:rPr lang="en-US" sz="2800" dirty="0" err="1"/>
              <a:t>a,b</a:t>
            </a:r>
            <a:r>
              <a:rPr lang="en-US" sz="2800" dirty="0"/>
              <a:t>]</a:t>
            </a:r>
          </a:p>
          <a:p>
            <a:r>
              <a:rPr lang="en-US" sz="2800" i="1" dirty="0"/>
              <a:t>open interval     </a:t>
            </a:r>
            <a:r>
              <a:rPr lang="en-US" sz="2800" dirty="0"/>
              <a:t>(</a:t>
            </a:r>
            <a:r>
              <a:rPr lang="en-US" sz="2800" dirty="0" err="1"/>
              <a:t>a,b</a:t>
            </a:r>
            <a:r>
              <a:rPr lang="en-US" sz="2800" dirty="0"/>
              <a:t>)</a:t>
            </a:r>
            <a:endParaRPr lang="en-US" sz="2800" dirty="0">
              <a:ea typeface="Cambria Math" pitchFamily="18" charset="0"/>
            </a:endParaRPr>
          </a:p>
        </p:txBody>
      </p:sp>
      <p:sp>
        <p:nvSpPr>
          <p:cNvPr id="5" name="矩形 4">
            <a:extLst>
              <a:ext uri="{FF2B5EF4-FFF2-40B4-BE49-F238E27FC236}">
                <a16:creationId xmlns:a16="http://schemas.microsoft.com/office/drawing/2014/main" id="{FE9D362C-86AC-4A88-A59E-7EDA3ED0391C}"/>
              </a:ext>
            </a:extLst>
          </p:cNvPr>
          <p:cNvSpPr/>
          <p:nvPr/>
        </p:nvSpPr>
        <p:spPr>
          <a:xfrm>
            <a:off x="6629400" y="457200"/>
            <a:ext cx="1338828" cy="369332"/>
          </a:xfrm>
          <a:prstGeom prst="rect">
            <a:avLst/>
          </a:prstGeom>
        </p:spPr>
        <p:txBody>
          <a:bodyPr wrap="none">
            <a:spAutoFit/>
          </a:bodyPr>
          <a:lstStyle/>
          <a:p>
            <a:r>
              <a:rPr lang="zh-CN" altLang="en-US" dirty="0">
                <a:solidFill>
                  <a:schemeClr val="tx1">
                    <a:lumMod val="50000"/>
                    <a:lumOff val="50000"/>
                  </a:schemeClr>
                </a:solidFill>
              </a:rPr>
              <a:t>区间表示法</a:t>
            </a:r>
          </a:p>
        </p:txBody>
      </p:sp>
      <p:pic>
        <p:nvPicPr>
          <p:cNvPr id="6" name="图片 5">
            <a:extLst>
              <a:ext uri="{FF2B5EF4-FFF2-40B4-BE49-F238E27FC236}">
                <a16:creationId xmlns:a16="http://schemas.microsoft.com/office/drawing/2014/main" id="{1EF608DB-31BD-402B-BE95-E2CA82F19F96}"/>
              </a:ext>
            </a:extLst>
          </p:cNvPr>
          <p:cNvPicPr>
            <a:picLocks noChangeAspect="1"/>
          </p:cNvPicPr>
          <p:nvPr/>
        </p:nvPicPr>
        <p:blipFill>
          <a:blip r:embed="rId2"/>
          <a:stretch>
            <a:fillRect/>
          </a:stretch>
        </p:blipFill>
        <p:spPr>
          <a:xfrm>
            <a:off x="2667000" y="1522224"/>
            <a:ext cx="3810000" cy="2457450"/>
          </a:xfrm>
          <a:prstGeom prst="rect">
            <a:avLst/>
          </a:prstGeom>
        </p:spPr>
      </p:pic>
    </p:spTree>
    <p:extLst>
      <p:ext uri="{BB962C8B-B14F-4D97-AF65-F5344CB8AC3E}">
        <p14:creationId xmlns:p14="http://schemas.microsoft.com/office/powerpoint/2010/main" val="384005349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集合的等势</a:t>
            </a:r>
            <a:r>
              <a:rPr lang="en-US" altLang="zh-CN" dirty="0"/>
              <a:t>——</a:t>
            </a:r>
            <a:r>
              <a:rPr lang="zh-CN" altLang="en-US" dirty="0"/>
              <a:t>基数相等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000000"/>
                </a:solidFill>
                <a:latin typeface="Times New Roman" panose="02020603050405020304" pitchFamily="18" charset="0"/>
              </a:rPr>
              <a:t>集合等势的实例</a:t>
            </a:r>
            <a:endParaRPr lang="zh-CN" altLang="en-US" dirty="0">
              <a:latin typeface="Times New Roman" panose="02020603050405020304" pitchFamily="18" charset="0"/>
            </a:endParaRPr>
          </a:p>
          <a:p>
            <a:pPr>
              <a:lnSpc>
                <a:spcPct val="90000"/>
              </a:lnSpc>
            </a:pPr>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(6) </a:t>
            </a:r>
            <a:r>
              <a:rPr lang="en-US" altLang="zh-CN" dirty="0">
                <a:latin typeface="Times New Roman" panose="02020603050405020304" pitchFamily="18" charset="0"/>
              </a:rPr>
              <a:t>{0,1}</a:t>
            </a:r>
            <a:r>
              <a:rPr lang="en-US" altLang="zh-CN" baseline="30000" dirty="0">
                <a:latin typeface="Times New Roman" panose="02020603050405020304" pitchFamily="18" charset="0"/>
              </a:rPr>
              <a:t>N</a:t>
            </a:r>
            <a:r>
              <a:rPr lang="en-US" altLang="zh-CN" dirty="0">
                <a:latin typeface="Times New Roman" panose="02020603050405020304" pitchFamily="18" charset="0"/>
              </a:rPr>
              <a:t>≈[0,1).</a:t>
            </a:r>
          </a:p>
          <a:p>
            <a:pPr>
              <a:spcBef>
                <a:spcPct val="75000"/>
              </a:spcBef>
            </a:pPr>
            <a:r>
              <a:rPr lang="zh-CN" altLang="en-US" sz="2000" dirty="0">
                <a:latin typeface="Times New Roman" panose="02020603050405020304" pitchFamily="18" charset="0"/>
              </a:rPr>
              <a:t>证   设</a:t>
            </a:r>
            <a:r>
              <a:rPr lang="en-US" altLang="zh-CN" sz="2000" i="1" dirty="0">
                <a:latin typeface="Times New Roman" panose="02020603050405020304" pitchFamily="18" charset="0"/>
              </a:rPr>
              <a:t>x</a:t>
            </a: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[0,1), 0. </a:t>
            </a:r>
            <a:r>
              <a:rPr lang="en-US" altLang="zh-CN" sz="2000" i="1" dirty="0">
                <a:latin typeface="Times New Roman" panose="02020603050405020304" pitchFamily="18" charset="0"/>
              </a:rPr>
              <a:t>x</a:t>
            </a:r>
            <a:r>
              <a:rPr lang="en-US" altLang="zh-CN" sz="2000" baseline="-25000" dirty="0">
                <a:latin typeface="Times New Roman" panose="02020603050405020304" pitchFamily="18" charset="0"/>
              </a:rPr>
              <a:t>1</a:t>
            </a:r>
            <a:r>
              <a:rPr lang="en-US" altLang="zh-CN" sz="2000" i="1" dirty="0">
                <a:latin typeface="Times New Roman" panose="02020603050405020304" pitchFamily="18" charset="0"/>
              </a:rPr>
              <a:t>x</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r>
              <a:rPr lang="zh-CN" altLang="en-US" sz="2000" dirty="0">
                <a:latin typeface="Times New Roman" panose="02020603050405020304" pitchFamily="18" charset="0"/>
              </a:rPr>
              <a:t>是 </a:t>
            </a:r>
            <a:r>
              <a:rPr lang="en-US" altLang="zh-CN" sz="2000" i="1" dirty="0">
                <a:latin typeface="Times New Roman" panose="02020603050405020304" pitchFamily="18" charset="0"/>
              </a:rPr>
              <a:t>x </a:t>
            </a:r>
            <a:r>
              <a:rPr lang="zh-CN" altLang="en-US" sz="2000" dirty="0">
                <a:latin typeface="Times New Roman" panose="02020603050405020304" pitchFamily="18" charset="0"/>
              </a:rPr>
              <a:t>的二进制表示</a:t>
            </a:r>
            <a:r>
              <a:rPr lang="en-US" altLang="zh-CN" sz="2000" dirty="0">
                <a:latin typeface="Times New Roman" panose="02020603050405020304" pitchFamily="18" charset="0"/>
              </a:rPr>
              <a:t>. </a:t>
            </a:r>
            <a:r>
              <a:rPr lang="zh-CN" altLang="en-US" sz="2000" dirty="0">
                <a:latin typeface="Times New Roman" panose="02020603050405020304" pitchFamily="18" charset="0"/>
              </a:rPr>
              <a:t>规定表示式中不允许出现连续无数个</a:t>
            </a:r>
            <a:r>
              <a:rPr lang="en-US" altLang="zh-CN" sz="2000" dirty="0">
                <a:latin typeface="Times New Roman" panose="02020603050405020304" pitchFamily="18" charset="0"/>
              </a:rPr>
              <a:t>1.  </a:t>
            </a:r>
            <a:r>
              <a:rPr lang="zh-CN" altLang="en-US" sz="2000" dirty="0">
                <a:latin typeface="Times New Roman" panose="02020603050405020304" pitchFamily="18" charset="0"/>
              </a:rPr>
              <a:t>对于</a:t>
            </a:r>
            <a:r>
              <a:rPr lang="en-US" altLang="zh-CN" sz="2000" i="1" dirty="0">
                <a:latin typeface="Times New Roman" panose="02020603050405020304" pitchFamily="18" charset="0"/>
              </a:rPr>
              <a:t>x</a:t>
            </a:r>
            <a:r>
              <a:rPr lang="zh-CN" altLang="en-US" sz="2000" dirty="0">
                <a:latin typeface="Times New Roman" panose="02020603050405020304" pitchFamily="18" charset="0"/>
              </a:rPr>
              <a:t>，如下定义 </a:t>
            </a:r>
            <a:r>
              <a:rPr lang="en-US" altLang="zh-CN" sz="2000" i="1" dirty="0">
                <a:latin typeface="Times New Roman" panose="02020603050405020304" pitchFamily="18" charset="0"/>
              </a:rPr>
              <a:t>f</a:t>
            </a:r>
            <a:r>
              <a:rPr lang="en-US" altLang="zh-CN" sz="2000" dirty="0">
                <a:latin typeface="Times New Roman" panose="02020603050405020304" pitchFamily="18" charset="0"/>
              </a:rPr>
              <a:t>:[0,1)→{0,1}</a:t>
            </a:r>
            <a:r>
              <a:rPr lang="en-US" altLang="zh-CN" sz="2000" baseline="30000" dirty="0">
                <a:latin typeface="Times New Roman" panose="02020603050405020304" pitchFamily="18" charset="0"/>
              </a:rPr>
              <a:t>N</a:t>
            </a:r>
            <a:r>
              <a:rPr lang="en-US" altLang="zh-CN" sz="2000" dirty="0">
                <a:latin typeface="Times New Roman" panose="02020603050405020304" pitchFamily="18" charset="0"/>
              </a:rPr>
              <a:t>,   </a:t>
            </a:r>
            <a:r>
              <a:rPr lang="en-US" altLang="zh-CN" sz="2000" i="1" dirty="0">
                <a:latin typeface="Times New Roman" panose="02020603050405020304" pitchFamily="18" charset="0"/>
              </a:rPr>
              <a:t>f</a:t>
            </a:r>
            <a:r>
              <a:rPr lang="en-US" altLang="zh-CN" sz="2000" dirty="0">
                <a:latin typeface="Times New Roman" panose="02020603050405020304" pitchFamily="18" charset="0"/>
              </a:rPr>
              <a:t>(</a:t>
            </a:r>
            <a:r>
              <a:rPr lang="en-US" altLang="zh-CN" sz="2000" i="1" dirty="0">
                <a:latin typeface="Times New Roman" panose="02020603050405020304" pitchFamily="18" charset="0"/>
              </a:rPr>
              <a:t>x</a:t>
            </a:r>
            <a:r>
              <a:rPr lang="en-US" altLang="zh-CN" sz="2000" dirty="0">
                <a:latin typeface="Times New Roman" panose="02020603050405020304" pitchFamily="18" charset="0"/>
              </a:rPr>
              <a:t>) = </a:t>
            </a:r>
            <a:r>
              <a:rPr lang="en-US" altLang="zh-CN" sz="2000" i="1" dirty="0" err="1">
                <a:latin typeface="Times New Roman" panose="02020603050405020304" pitchFamily="18" charset="0"/>
              </a:rPr>
              <a:t>t</a:t>
            </a:r>
            <a:r>
              <a:rPr lang="en-US" altLang="zh-CN" sz="2000" i="1" baseline="-25000" dirty="0" err="1">
                <a:latin typeface="Times New Roman" panose="02020603050405020304" pitchFamily="18" charset="0"/>
              </a:rPr>
              <a:t>x</a:t>
            </a:r>
            <a:r>
              <a:rPr lang="en-US" altLang="zh-CN" sz="2000" dirty="0">
                <a:latin typeface="Times New Roman" panose="02020603050405020304" pitchFamily="18" charset="0"/>
              </a:rPr>
              <a:t>, </a:t>
            </a:r>
            <a:r>
              <a:rPr lang="zh-CN" altLang="en-US" sz="2000" dirty="0">
                <a:latin typeface="Times New Roman" panose="02020603050405020304" pitchFamily="18" charset="0"/>
              </a:rPr>
              <a:t>且 </a:t>
            </a:r>
            <a:r>
              <a:rPr lang="en-US" altLang="zh-CN" sz="2000" i="1" dirty="0" err="1">
                <a:latin typeface="Times New Roman" panose="02020603050405020304" pitchFamily="18" charset="0"/>
              </a:rPr>
              <a:t>t</a:t>
            </a:r>
            <a:r>
              <a:rPr lang="en-US" altLang="zh-CN" sz="2000" i="1" baseline="-25000" dirty="0" err="1">
                <a:latin typeface="Times New Roman" panose="02020603050405020304" pitchFamily="18" charset="0"/>
              </a:rPr>
              <a:t>x</a:t>
            </a:r>
            <a:r>
              <a:rPr lang="en-US" altLang="zh-CN" sz="2000" dirty="0" err="1">
                <a:latin typeface="Times New Roman" panose="02020603050405020304" pitchFamily="18" charset="0"/>
              </a:rPr>
              <a:t>:N</a:t>
            </a:r>
            <a:r>
              <a:rPr lang="en-US" altLang="zh-CN" sz="2000" dirty="0">
                <a:latin typeface="Times New Roman" panose="02020603050405020304" pitchFamily="18" charset="0"/>
              </a:rPr>
              <a:t>→{0,1},  </a:t>
            </a:r>
          </a:p>
          <a:p>
            <a:r>
              <a:rPr lang="en-US" altLang="zh-CN" sz="2000" i="1" dirty="0">
                <a:latin typeface="Times New Roman" panose="02020603050405020304" pitchFamily="18" charset="0"/>
              </a:rPr>
              <a:t>                     </a:t>
            </a:r>
            <a:r>
              <a:rPr lang="en-US" altLang="zh-CN" sz="2000" i="1" dirty="0" err="1">
                <a:latin typeface="Times New Roman" panose="02020603050405020304" pitchFamily="18" charset="0"/>
              </a:rPr>
              <a:t>t</a:t>
            </a:r>
            <a:r>
              <a:rPr lang="en-US" altLang="zh-CN" sz="2000" i="1" baseline="-25000" dirty="0" err="1">
                <a:latin typeface="Times New Roman" panose="02020603050405020304" pitchFamily="18" charset="0"/>
              </a:rPr>
              <a:t>x</a:t>
            </a:r>
            <a:r>
              <a:rPr lang="en-US" altLang="zh-CN" sz="2000" dirty="0">
                <a:latin typeface="Times New Roman" panose="02020603050405020304" pitchFamily="18" charset="0"/>
              </a:rPr>
              <a:t>(</a:t>
            </a:r>
            <a:r>
              <a:rPr lang="en-US" altLang="zh-CN" sz="2000" i="1" dirty="0">
                <a:latin typeface="Times New Roman" panose="02020603050405020304" pitchFamily="18" charset="0"/>
              </a:rPr>
              <a:t>n</a:t>
            </a:r>
            <a:r>
              <a:rPr lang="en-US" altLang="zh-CN" sz="2000" dirty="0">
                <a:latin typeface="Times New Roman" panose="02020603050405020304" pitchFamily="18" charset="0"/>
              </a:rPr>
              <a:t>) = </a:t>
            </a:r>
            <a:r>
              <a:rPr lang="en-US" altLang="zh-CN" sz="2000" i="1" dirty="0">
                <a:latin typeface="Times New Roman" panose="02020603050405020304" pitchFamily="18" charset="0"/>
              </a:rPr>
              <a:t>x</a:t>
            </a:r>
            <a:r>
              <a:rPr lang="en-US" altLang="zh-CN" sz="2000" i="1" baseline="-25000" dirty="0">
                <a:latin typeface="Times New Roman" panose="02020603050405020304" pitchFamily="18" charset="0"/>
              </a:rPr>
              <a:t>n</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 </a:t>
            </a:r>
            <a:r>
              <a:rPr lang="en-US" altLang="zh-CN" sz="2000" i="1" dirty="0">
                <a:latin typeface="Times New Roman" panose="02020603050405020304" pitchFamily="18" charset="0"/>
              </a:rPr>
              <a:t>n </a:t>
            </a:r>
            <a:r>
              <a:rPr lang="en-US" altLang="zh-CN" sz="2000" dirty="0">
                <a:latin typeface="Times New Roman" panose="02020603050405020304" pitchFamily="18" charset="0"/>
              </a:rPr>
              <a:t>= 0,1,2,…</a:t>
            </a:r>
          </a:p>
          <a:p>
            <a:r>
              <a:rPr lang="zh-CN" altLang="en-US" sz="2000" dirty="0">
                <a:latin typeface="Times New Roman" panose="02020603050405020304" pitchFamily="18" charset="0"/>
              </a:rPr>
              <a:t>例如 </a:t>
            </a:r>
            <a:r>
              <a:rPr lang="en-US" altLang="zh-CN" sz="2000" i="1" dirty="0">
                <a:latin typeface="Times New Roman" panose="02020603050405020304" pitchFamily="18" charset="0"/>
              </a:rPr>
              <a:t>x </a:t>
            </a:r>
            <a:r>
              <a:rPr lang="en-US" altLang="zh-CN" sz="2000" dirty="0">
                <a:latin typeface="Times New Roman" panose="02020603050405020304" pitchFamily="18" charset="0"/>
              </a:rPr>
              <a:t>= 0.1 0 1 1 0 1 0 0…, </a:t>
            </a:r>
            <a:r>
              <a:rPr lang="zh-CN" altLang="en-US" sz="2000" dirty="0">
                <a:latin typeface="Times New Roman" panose="02020603050405020304" pitchFamily="18" charset="0"/>
              </a:rPr>
              <a:t>则对应于</a:t>
            </a:r>
            <a:r>
              <a:rPr lang="en-US" altLang="zh-CN" sz="2000" i="1" dirty="0">
                <a:latin typeface="Times New Roman" panose="02020603050405020304" pitchFamily="18" charset="0"/>
              </a:rPr>
              <a:t>x </a:t>
            </a:r>
            <a:r>
              <a:rPr lang="zh-CN" altLang="en-US" sz="2000" dirty="0">
                <a:latin typeface="Times New Roman" panose="02020603050405020304" pitchFamily="18" charset="0"/>
              </a:rPr>
              <a:t>的函数 </a:t>
            </a:r>
            <a:r>
              <a:rPr lang="en-US" altLang="zh-CN" sz="2000" i="1" dirty="0" err="1">
                <a:latin typeface="Times New Roman" panose="02020603050405020304" pitchFamily="18" charset="0"/>
              </a:rPr>
              <a:t>t</a:t>
            </a:r>
            <a:r>
              <a:rPr lang="en-US" altLang="zh-CN" sz="2000" i="1" baseline="-25000" dirty="0" err="1">
                <a:latin typeface="Times New Roman" panose="02020603050405020304" pitchFamily="18" charset="0"/>
              </a:rPr>
              <a:t>x</a:t>
            </a:r>
            <a:r>
              <a:rPr lang="zh-CN" altLang="en-US" sz="2000" dirty="0">
                <a:latin typeface="Times New Roman" panose="02020603050405020304" pitchFamily="18" charset="0"/>
              </a:rPr>
              <a:t>是： </a:t>
            </a:r>
          </a:p>
          <a:p>
            <a:r>
              <a:rPr lang="zh-CN" altLang="en-US" sz="2000" dirty="0">
                <a:latin typeface="Times New Roman" panose="02020603050405020304" pitchFamily="18" charset="0"/>
              </a:rPr>
              <a:t>                     </a:t>
            </a:r>
            <a:r>
              <a:rPr lang="en-US" altLang="zh-CN" sz="2000" i="1" dirty="0">
                <a:latin typeface="Times New Roman" panose="02020603050405020304" pitchFamily="18" charset="0"/>
              </a:rPr>
              <a:t>n</a:t>
            </a:r>
            <a:r>
              <a:rPr lang="en-US" altLang="zh-CN" sz="2000" dirty="0">
                <a:latin typeface="Times New Roman" panose="02020603050405020304" pitchFamily="18" charset="0"/>
              </a:rPr>
              <a:t>  0 1 2 3 4 5 6 7…</a:t>
            </a:r>
            <a:br>
              <a:rPr lang="en-US" altLang="zh-CN" sz="2000" dirty="0">
                <a:latin typeface="Times New Roman" panose="02020603050405020304" pitchFamily="18" charset="0"/>
              </a:rPr>
            </a:br>
            <a:r>
              <a:rPr lang="en-US" altLang="zh-CN" sz="2000" i="1" dirty="0">
                <a:latin typeface="Times New Roman" panose="02020603050405020304" pitchFamily="18" charset="0"/>
              </a:rPr>
              <a:t>                   </a:t>
            </a:r>
            <a:r>
              <a:rPr lang="en-US" altLang="zh-CN" sz="2000" i="1" dirty="0" err="1">
                <a:latin typeface="Times New Roman" panose="02020603050405020304" pitchFamily="18" charset="0"/>
              </a:rPr>
              <a:t>t</a:t>
            </a:r>
            <a:r>
              <a:rPr lang="en-US" altLang="zh-CN" sz="2000" i="1" baseline="-25000" dirty="0" err="1">
                <a:latin typeface="Times New Roman" panose="02020603050405020304" pitchFamily="18" charset="0"/>
              </a:rPr>
              <a:t>x</a:t>
            </a:r>
            <a:r>
              <a:rPr lang="en-US" altLang="zh-CN" sz="2000" dirty="0">
                <a:latin typeface="Times New Roman" panose="02020603050405020304" pitchFamily="18" charset="0"/>
              </a:rPr>
              <a:t>(</a:t>
            </a:r>
            <a:r>
              <a:rPr lang="en-US" altLang="zh-CN" sz="2000" i="1" dirty="0">
                <a:latin typeface="Times New Roman" panose="02020603050405020304" pitchFamily="18" charset="0"/>
              </a:rPr>
              <a:t>n</a:t>
            </a:r>
            <a:r>
              <a:rPr lang="en-US" altLang="zh-CN" sz="2000" dirty="0">
                <a:latin typeface="Times New Roman" panose="02020603050405020304" pitchFamily="18" charset="0"/>
              </a:rPr>
              <a:t>)   1 0 1 1 0 1 0 0…    </a:t>
            </a:r>
          </a:p>
          <a:p>
            <a:r>
              <a:rPr lang="en-US" altLang="zh-CN" sz="2000" i="1" dirty="0" err="1">
                <a:latin typeface="Times New Roman" panose="02020603050405020304" pitchFamily="18" charset="0"/>
              </a:rPr>
              <a:t>t</a:t>
            </a:r>
            <a:r>
              <a:rPr lang="en-US" altLang="zh-CN" sz="2000" i="1" baseline="-25000" dirty="0" err="1">
                <a:latin typeface="Times New Roman" panose="02020603050405020304" pitchFamily="18" charset="0"/>
              </a:rPr>
              <a:t>x</a:t>
            </a:r>
            <a:r>
              <a:rPr lang="en-US" altLang="zh-CN" sz="2000" dirty="0">
                <a:latin typeface="Times New Roman" panose="02020603050405020304" pitchFamily="18" charset="0"/>
              </a:rPr>
              <a:t>∈{0,1}</a:t>
            </a:r>
            <a:r>
              <a:rPr lang="en-US" altLang="zh-CN" sz="2000" baseline="30000" dirty="0">
                <a:latin typeface="Times New Roman" panose="02020603050405020304" pitchFamily="18" charset="0"/>
              </a:rPr>
              <a:t>N</a:t>
            </a:r>
            <a:r>
              <a:rPr lang="en-US" altLang="zh-CN" sz="2000" dirty="0">
                <a:latin typeface="Times New Roman" panose="02020603050405020304" pitchFamily="18" charset="0"/>
              </a:rPr>
              <a:t>, </a:t>
            </a:r>
            <a:r>
              <a:rPr lang="zh-CN" altLang="en-US" sz="2000" dirty="0">
                <a:latin typeface="Times New Roman" panose="02020603050405020304" pitchFamily="18" charset="0"/>
              </a:rPr>
              <a:t>且对于</a:t>
            </a:r>
            <a:r>
              <a:rPr lang="en-US" altLang="zh-CN" sz="2000" i="1" dirty="0" err="1">
                <a:latin typeface="Times New Roman" panose="02020603050405020304" pitchFamily="18" charset="0"/>
              </a:rPr>
              <a:t>x</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y</a:t>
            </a:r>
            <a:r>
              <a:rPr lang="en-US" altLang="zh-CN" sz="2000" dirty="0">
                <a:latin typeface="Times New Roman" panose="02020603050405020304" pitchFamily="18" charset="0"/>
              </a:rPr>
              <a:t>∈[0,1), </a:t>
            </a:r>
            <a:r>
              <a:rPr lang="en-US" altLang="zh-CN" sz="2000" i="1" dirty="0" err="1">
                <a:latin typeface="Times New Roman" panose="02020603050405020304" pitchFamily="18" charset="0"/>
              </a:rPr>
              <a:t>x</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y</a:t>
            </a:r>
            <a:r>
              <a:rPr lang="en-US" altLang="zh-CN" sz="2000" dirty="0">
                <a:latin typeface="Times New Roman" panose="02020603050405020304" pitchFamily="18" charset="0"/>
              </a:rPr>
              <a:t>, </a:t>
            </a:r>
            <a:r>
              <a:rPr lang="zh-CN" altLang="en-US" sz="2000" dirty="0">
                <a:latin typeface="Times New Roman" panose="02020603050405020304" pitchFamily="18" charset="0"/>
              </a:rPr>
              <a:t>必有</a:t>
            </a:r>
            <a:r>
              <a:rPr lang="en-US" altLang="zh-CN" sz="2000" i="1" dirty="0" err="1">
                <a:latin typeface="Times New Roman" panose="02020603050405020304" pitchFamily="18" charset="0"/>
              </a:rPr>
              <a:t>t</a:t>
            </a:r>
            <a:r>
              <a:rPr lang="en-US" altLang="zh-CN" sz="2000" i="1" baseline="-25000" dirty="0" err="1">
                <a:latin typeface="Times New Roman" panose="02020603050405020304" pitchFamily="18" charset="0"/>
              </a:rPr>
              <a:t>x</a:t>
            </a:r>
            <a:r>
              <a:rPr lang="en-US" altLang="zh-CN" sz="2000" dirty="0" err="1">
                <a:latin typeface="Times New Roman" panose="02020603050405020304" pitchFamily="18" charset="0"/>
              </a:rPr>
              <a:t>≠</a:t>
            </a:r>
            <a:r>
              <a:rPr lang="en-US" altLang="zh-CN" sz="2000" i="1" dirty="0" err="1">
                <a:latin typeface="Times New Roman" panose="02020603050405020304" pitchFamily="18" charset="0"/>
              </a:rPr>
              <a:t>t</a:t>
            </a:r>
            <a:r>
              <a:rPr lang="en-US" altLang="zh-CN" sz="2000" i="1" baseline="-25000" dirty="0" err="1">
                <a:latin typeface="Times New Roman" panose="02020603050405020304" pitchFamily="18" charset="0"/>
              </a:rPr>
              <a:t>y</a:t>
            </a:r>
            <a:r>
              <a:rPr lang="en-US" altLang="zh-CN" sz="2000" dirty="0">
                <a:latin typeface="Times New Roman" panose="02020603050405020304" pitchFamily="18" charset="0"/>
              </a:rPr>
              <a:t>, </a:t>
            </a:r>
            <a:r>
              <a:rPr lang="zh-CN" altLang="en-US" sz="2000" dirty="0">
                <a:latin typeface="Times New Roman" panose="02020603050405020304" pitchFamily="18" charset="0"/>
              </a:rPr>
              <a:t>即 </a:t>
            </a:r>
            <a:r>
              <a:rPr lang="en-US" altLang="zh-CN" sz="2000" i="1" dirty="0">
                <a:latin typeface="Times New Roman" panose="02020603050405020304" pitchFamily="18" charset="0"/>
              </a:rPr>
              <a:t>f</a:t>
            </a:r>
            <a:r>
              <a:rPr lang="en-US" altLang="zh-CN" sz="2000" dirty="0">
                <a:latin typeface="Times New Roman" panose="02020603050405020304" pitchFamily="18" charset="0"/>
              </a:rPr>
              <a:t>(</a:t>
            </a:r>
            <a:r>
              <a:rPr lang="en-US" altLang="zh-CN" sz="2000" i="1" dirty="0">
                <a:latin typeface="Times New Roman" panose="02020603050405020304" pitchFamily="18" charset="0"/>
              </a:rPr>
              <a:t>x</a:t>
            </a:r>
            <a:r>
              <a:rPr lang="en-US" altLang="zh-CN" sz="2000" dirty="0">
                <a:latin typeface="Times New Roman" panose="02020603050405020304" pitchFamily="18" charset="0"/>
              </a:rPr>
              <a:t>)≠</a:t>
            </a:r>
            <a:r>
              <a:rPr lang="en-US" altLang="zh-CN" sz="2000" i="1" dirty="0">
                <a:latin typeface="Times New Roman" panose="02020603050405020304" pitchFamily="18" charset="0"/>
              </a:rPr>
              <a:t>f</a:t>
            </a:r>
            <a:r>
              <a:rPr lang="en-US" altLang="zh-CN" sz="2000" dirty="0">
                <a:latin typeface="Times New Roman" panose="02020603050405020304" pitchFamily="18" charset="0"/>
              </a:rPr>
              <a:t>(</a:t>
            </a:r>
            <a:r>
              <a:rPr lang="en-US" altLang="zh-CN" sz="2000" i="1" dirty="0">
                <a:latin typeface="Times New Roman" panose="02020603050405020304" pitchFamily="18" charset="0"/>
              </a:rPr>
              <a:t>y</a:t>
            </a:r>
            <a:r>
              <a:rPr lang="en-US" altLang="zh-CN" sz="2000" dirty="0">
                <a:latin typeface="Times New Roman" panose="02020603050405020304" pitchFamily="18" charset="0"/>
              </a:rPr>
              <a:t>). </a:t>
            </a:r>
          </a:p>
          <a:p>
            <a:r>
              <a:rPr lang="zh-CN" altLang="en-US" sz="2000" dirty="0">
                <a:latin typeface="Times New Roman" panose="02020603050405020304" pitchFamily="18" charset="0"/>
              </a:rPr>
              <a:t>这就证明了</a:t>
            </a:r>
            <a:r>
              <a:rPr lang="en-US" altLang="zh-CN" sz="2000" i="1" dirty="0">
                <a:latin typeface="Times New Roman" panose="02020603050405020304" pitchFamily="18" charset="0"/>
              </a:rPr>
              <a:t>f</a:t>
            </a:r>
            <a:r>
              <a:rPr lang="en-US" altLang="zh-CN" sz="2000" dirty="0">
                <a:latin typeface="Times New Roman" panose="02020603050405020304" pitchFamily="18" charset="0"/>
              </a:rPr>
              <a:t>:[0,1)→{0,1}</a:t>
            </a:r>
            <a:r>
              <a:rPr lang="en-US" altLang="zh-CN" sz="2000" baseline="30000" dirty="0">
                <a:latin typeface="Times New Roman" panose="02020603050405020304" pitchFamily="18" charset="0"/>
              </a:rPr>
              <a:t>N</a:t>
            </a:r>
            <a:r>
              <a:rPr lang="zh-CN" altLang="en-US" sz="2000" dirty="0">
                <a:latin typeface="Times New Roman" panose="02020603050405020304" pitchFamily="18" charset="0"/>
              </a:rPr>
              <a:t>是单射的</a:t>
            </a:r>
            <a:r>
              <a:rPr lang="en-US" altLang="zh-CN" sz="2000" dirty="0">
                <a:latin typeface="Times New Roman" panose="02020603050405020304" pitchFamily="18" charset="0"/>
              </a:rPr>
              <a:t>.</a:t>
            </a:r>
          </a:p>
          <a:p>
            <a:pPr>
              <a:lnSpc>
                <a:spcPct val="90000"/>
              </a:lnSpc>
            </a:pPr>
            <a:endParaRPr lang="en-US" altLang="zh-CN" dirty="0">
              <a:solidFill>
                <a:srgbClr val="000000"/>
              </a:solidFill>
              <a:latin typeface="Times New Roman" panose="02020603050405020304" pitchFamily="18" charset="0"/>
            </a:endParaRP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4711415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集合的等势</a:t>
            </a:r>
            <a:r>
              <a:rPr lang="en-US" altLang="zh-CN" dirty="0"/>
              <a:t>——</a:t>
            </a:r>
            <a:r>
              <a:rPr lang="zh-CN" altLang="en-US" dirty="0"/>
              <a:t>基数相等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000000"/>
                </a:solidFill>
                <a:latin typeface="Times New Roman" panose="02020603050405020304" pitchFamily="18" charset="0"/>
              </a:rPr>
              <a:t>集合等势的实例</a:t>
            </a:r>
            <a:endParaRPr lang="zh-CN" altLang="en-US" dirty="0">
              <a:latin typeface="Times New Roman" panose="02020603050405020304" pitchFamily="18" charset="0"/>
            </a:endParaRPr>
          </a:p>
          <a:p>
            <a:pPr>
              <a:lnSpc>
                <a:spcPct val="90000"/>
              </a:lnSpc>
            </a:pPr>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(6) </a:t>
            </a:r>
            <a:r>
              <a:rPr lang="en-US" altLang="zh-CN" dirty="0">
                <a:latin typeface="Times New Roman" panose="02020603050405020304" pitchFamily="18" charset="0"/>
              </a:rPr>
              <a:t>{0,1}</a:t>
            </a:r>
            <a:r>
              <a:rPr lang="en-US" altLang="zh-CN" baseline="30000" dirty="0">
                <a:latin typeface="Times New Roman" panose="02020603050405020304" pitchFamily="18" charset="0"/>
              </a:rPr>
              <a:t>N</a:t>
            </a:r>
            <a:r>
              <a:rPr lang="en-US" altLang="zh-CN" dirty="0">
                <a:latin typeface="Times New Roman" panose="02020603050405020304" pitchFamily="18" charset="0"/>
              </a:rPr>
              <a:t>≈[0,1).</a:t>
            </a:r>
          </a:p>
          <a:p>
            <a:r>
              <a:rPr lang="zh-CN" altLang="en-US" sz="2000" dirty="0">
                <a:latin typeface="Times New Roman" panose="02020603050405020304" pitchFamily="18" charset="0"/>
              </a:rPr>
              <a:t>考虑 </a:t>
            </a:r>
            <a:r>
              <a:rPr lang="en-US" altLang="zh-CN" sz="2000" i="1" dirty="0">
                <a:latin typeface="Times New Roman" panose="02020603050405020304" pitchFamily="18" charset="0"/>
              </a:rPr>
              <a:t>t</a:t>
            </a:r>
            <a:r>
              <a:rPr lang="en-US" altLang="zh-CN" sz="2000" dirty="0">
                <a:latin typeface="Times New Roman" panose="02020603050405020304" pitchFamily="18" charset="0"/>
              </a:rPr>
              <a:t>∈{0,1}</a:t>
            </a:r>
            <a:r>
              <a:rPr lang="en-US" altLang="zh-CN" sz="2000" baseline="30000" dirty="0">
                <a:latin typeface="Times New Roman" panose="02020603050405020304" pitchFamily="18" charset="0"/>
              </a:rPr>
              <a:t>N</a:t>
            </a:r>
            <a:r>
              <a:rPr lang="en-US" altLang="zh-CN" sz="2000" dirty="0">
                <a:latin typeface="Times New Roman" panose="02020603050405020304" pitchFamily="18" charset="0"/>
              </a:rPr>
              <a:t>, </a:t>
            </a:r>
            <a:r>
              <a:rPr lang="zh-CN" altLang="en-US" sz="2000" dirty="0">
                <a:latin typeface="Times New Roman" panose="02020603050405020304" pitchFamily="18" charset="0"/>
              </a:rPr>
              <a:t>其中</a:t>
            </a:r>
            <a:endParaRPr lang="zh-CN" altLang="en-US" sz="2000" i="1" dirty="0">
              <a:latin typeface="Times New Roman" panose="02020603050405020304" pitchFamily="18" charset="0"/>
            </a:endParaRPr>
          </a:p>
          <a:p>
            <a:r>
              <a:rPr lang="zh-CN" altLang="en-US" sz="2000" i="1" dirty="0">
                <a:latin typeface="Times New Roman" panose="02020603050405020304" pitchFamily="18" charset="0"/>
              </a:rPr>
              <a:t>                                   </a:t>
            </a:r>
            <a:r>
              <a:rPr lang="en-US" altLang="zh-CN" sz="2000" i="1" dirty="0">
                <a:latin typeface="Times New Roman" panose="02020603050405020304" pitchFamily="18" charset="0"/>
              </a:rPr>
              <a:t>t</a:t>
            </a:r>
            <a:r>
              <a:rPr lang="en-US" altLang="zh-CN" sz="2000" dirty="0">
                <a:latin typeface="Times New Roman" panose="02020603050405020304" pitchFamily="18" charset="0"/>
              </a:rPr>
              <a:t>(0)=0, </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r>
              <a:rPr lang="en-US" altLang="zh-CN" sz="2000" i="1" dirty="0">
                <a:latin typeface="Times New Roman" panose="02020603050405020304" pitchFamily="18" charset="0"/>
              </a:rPr>
              <a:t>n</a:t>
            </a:r>
            <a:r>
              <a:rPr lang="en-US" altLang="zh-CN" sz="2000" dirty="0">
                <a:latin typeface="Times New Roman" panose="02020603050405020304" pitchFamily="18" charset="0"/>
              </a:rPr>
              <a:t>)=1, </a:t>
            </a:r>
            <a:r>
              <a:rPr lang="en-US" altLang="zh-CN" sz="2000" i="1" dirty="0">
                <a:latin typeface="Times New Roman" panose="02020603050405020304" pitchFamily="18" charset="0"/>
              </a:rPr>
              <a:t>n</a:t>
            </a:r>
            <a:r>
              <a:rPr lang="en-US" altLang="zh-CN" sz="2000" dirty="0">
                <a:latin typeface="Times New Roman" panose="02020603050405020304" pitchFamily="18" charset="0"/>
              </a:rPr>
              <a:t>=1, 2, …. </a:t>
            </a:r>
          </a:p>
          <a:p>
            <a:r>
              <a:rPr lang="zh-CN" altLang="en-US" sz="2000" dirty="0">
                <a:latin typeface="Times New Roman" panose="02020603050405020304" pitchFamily="18" charset="0"/>
              </a:rPr>
              <a:t>按照  </a:t>
            </a:r>
            <a:r>
              <a:rPr lang="en-US" altLang="zh-CN" sz="2000" i="1" dirty="0">
                <a:latin typeface="Times New Roman" panose="02020603050405020304" pitchFamily="18" charset="0"/>
              </a:rPr>
              <a:t>f </a:t>
            </a:r>
            <a:r>
              <a:rPr lang="zh-CN" altLang="en-US" sz="2000" dirty="0">
                <a:latin typeface="Times New Roman" panose="02020603050405020304" pitchFamily="18" charset="0"/>
              </a:rPr>
              <a:t>的定义</a:t>
            </a:r>
            <a:r>
              <a:rPr lang="en-US" altLang="zh-CN" sz="2000" dirty="0">
                <a:latin typeface="Times New Roman" panose="02020603050405020304" pitchFamily="18" charset="0"/>
              </a:rPr>
              <a:t>, </a:t>
            </a:r>
            <a:r>
              <a:rPr lang="zh-CN" altLang="en-US" sz="2000" dirty="0">
                <a:latin typeface="Times New Roman" panose="02020603050405020304" pitchFamily="18" charset="0"/>
              </a:rPr>
              <a:t>只有 </a:t>
            </a:r>
            <a:r>
              <a:rPr lang="en-US" altLang="zh-CN" sz="2000" i="1" dirty="0">
                <a:latin typeface="Times New Roman" panose="02020603050405020304" pitchFamily="18" charset="0"/>
              </a:rPr>
              <a:t>x </a:t>
            </a:r>
            <a:r>
              <a:rPr lang="en-US" altLang="zh-CN" sz="2000" dirty="0">
                <a:latin typeface="Times New Roman" panose="02020603050405020304" pitchFamily="18" charset="0"/>
              </a:rPr>
              <a:t>= 0.011… </a:t>
            </a:r>
            <a:r>
              <a:rPr lang="zh-CN" altLang="en-US" sz="2000" dirty="0">
                <a:latin typeface="Times New Roman" panose="02020603050405020304" pitchFamily="18" charset="0"/>
              </a:rPr>
              <a:t>才能满足 </a:t>
            </a:r>
            <a:r>
              <a:rPr lang="en-US" altLang="zh-CN" sz="2000" i="1" dirty="0">
                <a:latin typeface="Times New Roman" panose="02020603050405020304" pitchFamily="18" charset="0"/>
              </a:rPr>
              <a:t>f</a:t>
            </a:r>
            <a:r>
              <a:rPr lang="en-US" altLang="zh-CN" sz="2000" dirty="0">
                <a:latin typeface="Times New Roman" panose="02020603050405020304" pitchFamily="18" charset="0"/>
              </a:rPr>
              <a:t>(</a:t>
            </a:r>
            <a:r>
              <a:rPr lang="en-US" altLang="zh-CN" sz="2000" i="1" dirty="0">
                <a:latin typeface="Times New Roman" panose="02020603050405020304" pitchFamily="18" charset="0"/>
              </a:rPr>
              <a:t>x</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 </a:t>
            </a:r>
            <a:r>
              <a:rPr lang="zh-CN" altLang="en-US" sz="2000" dirty="0">
                <a:latin typeface="Times New Roman" panose="02020603050405020304" pitchFamily="18" charset="0"/>
              </a:rPr>
              <a:t>但根据规定</a:t>
            </a:r>
            <a:r>
              <a:rPr lang="en-US" altLang="zh-CN" sz="2000" dirty="0">
                <a:latin typeface="Times New Roman" panose="02020603050405020304" pitchFamily="18" charset="0"/>
              </a:rPr>
              <a:t>, </a:t>
            </a:r>
            <a:r>
              <a:rPr lang="zh-CN" altLang="en-US" sz="2000" dirty="0">
                <a:latin typeface="Times New Roman" panose="02020603050405020304" pitchFamily="18" charset="0"/>
              </a:rPr>
              <a:t>这个数 </a:t>
            </a:r>
            <a:r>
              <a:rPr lang="en-US" altLang="zh-CN" sz="2000" i="1" dirty="0">
                <a:latin typeface="Times New Roman" panose="02020603050405020304" pitchFamily="18" charset="0"/>
              </a:rPr>
              <a:t>x </a:t>
            </a:r>
            <a:r>
              <a:rPr lang="zh-CN" altLang="en-US" sz="2000" dirty="0">
                <a:latin typeface="Times New Roman" panose="02020603050405020304" pitchFamily="18" charset="0"/>
              </a:rPr>
              <a:t>记为</a:t>
            </a:r>
            <a:r>
              <a:rPr lang="en-US" altLang="zh-CN" sz="2000" dirty="0">
                <a:latin typeface="Times New Roman" panose="02020603050405020304" pitchFamily="18" charset="0"/>
              </a:rPr>
              <a:t>0.100…, </a:t>
            </a:r>
            <a:r>
              <a:rPr lang="zh-CN" altLang="en-US" sz="2000" dirty="0">
                <a:latin typeface="Times New Roman" panose="02020603050405020304" pitchFamily="18" charset="0"/>
              </a:rPr>
              <a:t>所以根本不存在 </a:t>
            </a:r>
            <a:r>
              <a:rPr lang="en-US" altLang="zh-CN" sz="2000" i="1" dirty="0">
                <a:latin typeface="Times New Roman" panose="02020603050405020304" pitchFamily="18" charset="0"/>
              </a:rPr>
              <a:t>x</a:t>
            </a:r>
            <a:r>
              <a:rPr lang="en-US" altLang="zh-CN" sz="2000" dirty="0">
                <a:latin typeface="Times New Roman" panose="02020603050405020304" pitchFamily="18" charset="0"/>
              </a:rPr>
              <a:t>∈[0,1), </a:t>
            </a:r>
            <a:r>
              <a:rPr lang="zh-CN" altLang="en-US" sz="2000" dirty="0">
                <a:latin typeface="Times New Roman" panose="02020603050405020304" pitchFamily="18" charset="0"/>
              </a:rPr>
              <a:t>满足 </a:t>
            </a:r>
            <a:r>
              <a:rPr lang="en-US" altLang="zh-CN" sz="2000" i="1" dirty="0">
                <a:latin typeface="Times New Roman" panose="02020603050405020304" pitchFamily="18" charset="0"/>
              </a:rPr>
              <a:t>f</a:t>
            </a:r>
            <a:r>
              <a:rPr lang="en-US" altLang="zh-CN" sz="2000" dirty="0">
                <a:latin typeface="Times New Roman" panose="02020603050405020304" pitchFamily="18" charset="0"/>
              </a:rPr>
              <a:t>(</a:t>
            </a:r>
            <a:r>
              <a:rPr lang="en-US" altLang="zh-CN" sz="2000" i="1" dirty="0">
                <a:latin typeface="Times New Roman" panose="02020603050405020304" pitchFamily="18" charset="0"/>
              </a:rPr>
              <a:t>x</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 </a:t>
            </a:r>
            <a:r>
              <a:rPr lang="zh-CN" altLang="en-US" sz="2000" dirty="0">
                <a:latin typeface="Times New Roman" panose="02020603050405020304" pitchFamily="18" charset="0"/>
              </a:rPr>
              <a:t>定义函数 </a:t>
            </a:r>
            <a:r>
              <a:rPr lang="en-US" altLang="zh-CN" sz="2000" i="1" dirty="0">
                <a:latin typeface="Times New Roman" panose="02020603050405020304" pitchFamily="18" charset="0"/>
              </a:rPr>
              <a:t>g</a:t>
            </a:r>
            <a:r>
              <a:rPr lang="en-US" altLang="zh-CN" sz="2000" dirty="0">
                <a:latin typeface="Times New Roman" panose="02020603050405020304" pitchFamily="18" charset="0"/>
              </a:rPr>
              <a:t>:{0,1}</a:t>
            </a:r>
            <a:r>
              <a:rPr lang="en-US" altLang="zh-CN" sz="2000" baseline="30000" dirty="0">
                <a:latin typeface="Times New Roman" panose="02020603050405020304" pitchFamily="18" charset="0"/>
              </a:rPr>
              <a:t>N</a:t>
            </a:r>
            <a:r>
              <a:rPr lang="en-US" altLang="zh-CN" sz="2000" dirty="0">
                <a:latin typeface="Times New Roman" panose="02020603050405020304" pitchFamily="18" charset="0"/>
              </a:rPr>
              <a:t>→[0,1). </a:t>
            </a:r>
            <a:r>
              <a:rPr lang="en-US" altLang="zh-CN" sz="2000" i="1" dirty="0">
                <a:latin typeface="Times New Roman" panose="02020603050405020304" pitchFamily="18" charset="0"/>
              </a:rPr>
              <a:t>g</a:t>
            </a:r>
            <a:r>
              <a:rPr lang="zh-CN" altLang="en-US" sz="2000" dirty="0">
                <a:latin typeface="Times New Roman" panose="02020603050405020304" pitchFamily="18" charset="0"/>
              </a:rPr>
              <a:t>的映射法则恰好与 </a:t>
            </a:r>
            <a:r>
              <a:rPr lang="en-US" altLang="zh-CN" sz="2000" i="1" dirty="0">
                <a:latin typeface="Times New Roman" panose="02020603050405020304" pitchFamily="18" charset="0"/>
              </a:rPr>
              <a:t>f </a:t>
            </a:r>
            <a:r>
              <a:rPr lang="zh-CN" altLang="en-US" sz="2000" dirty="0">
                <a:latin typeface="Times New Roman" panose="02020603050405020304" pitchFamily="18" charset="0"/>
              </a:rPr>
              <a:t>相反</a:t>
            </a:r>
            <a:r>
              <a:rPr lang="en-US" altLang="zh-CN" sz="2000" dirty="0">
                <a:latin typeface="Times New Roman" panose="02020603050405020304" pitchFamily="18" charset="0"/>
              </a:rPr>
              <a:t>. </a:t>
            </a:r>
            <a:r>
              <a:rPr lang="zh-CN" altLang="en-US" sz="2000" dirty="0">
                <a:latin typeface="Times New Roman" panose="02020603050405020304" pitchFamily="18" charset="0"/>
              </a:rPr>
              <a:t>即</a:t>
            </a:r>
            <a:r>
              <a:rPr lang="zh-CN" altLang="en-US" sz="2000" dirty="0">
                <a:latin typeface="Times New Roman" panose="02020603050405020304" pitchFamily="18" charset="0"/>
                <a:sym typeface="Symbol" panose="05050102010706020507" pitchFamily="18" charset="2"/>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∈{0,1}</a:t>
            </a:r>
            <a:r>
              <a:rPr lang="en-US" altLang="zh-CN" sz="2000" baseline="30000" dirty="0">
                <a:latin typeface="Times New Roman" panose="02020603050405020304" pitchFamily="18" charset="0"/>
              </a:rPr>
              <a:t>N</a:t>
            </a:r>
            <a:r>
              <a:rPr lang="en-US" altLang="zh-CN" sz="2000" dirty="0">
                <a:latin typeface="Times New Roman" panose="02020603050405020304" pitchFamily="18" charset="0"/>
              </a:rPr>
              <a:t>,  </a:t>
            </a:r>
          </a:p>
          <a:p>
            <a:r>
              <a:rPr lang="en-US" altLang="zh-CN" sz="2000" i="1" dirty="0">
                <a:latin typeface="Times New Roman" panose="02020603050405020304" pitchFamily="18" charset="0"/>
              </a:rPr>
              <a:t>                   t</a:t>
            </a:r>
            <a:r>
              <a:rPr lang="zh-CN" altLang="en-US" sz="2000" dirty="0">
                <a:latin typeface="Times New Roman" panose="02020603050405020304" pitchFamily="18" charset="0"/>
              </a:rPr>
              <a:t>：</a:t>
            </a:r>
            <a:r>
              <a:rPr lang="en-US" altLang="zh-CN" sz="2000" dirty="0">
                <a:latin typeface="Times New Roman" panose="02020603050405020304" pitchFamily="18" charset="0"/>
              </a:rPr>
              <a:t>N→{0,1},  </a:t>
            </a:r>
            <a:r>
              <a:rPr lang="en-US" altLang="zh-CN" sz="2000" i="1" dirty="0">
                <a:latin typeface="Times New Roman" panose="02020603050405020304" pitchFamily="18" charset="0"/>
              </a:rPr>
              <a:t>g</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)=0. </a:t>
            </a:r>
            <a:r>
              <a:rPr lang="en-US" altLang="zh-CN" sz="2000" i="1" dirty="0">
                <a:latin typeface="Times New Roman" panose="02020603050405020304" pitchFamily="18" charset="0"/>
              </a:rPr>
              <a:t>x</a:t>
            </a:r>
            <a:r>
              <a:rPr lang="en-US" altLang="zh-CN" sz="2000" baseline="-25000" dirty="0">
                <a:latin typeface="Times New Roman" panose="02020603050405020304" pitchFamily="18" charset="0"/>
              </a:rPr>
              <a:t>1</a:t>
            </a:r>
            <a:r>
              <a:rPr lang="en-US" altLang="zh-CN" sz="2000" i="1" dirty="0">
                <a:latin typeface="Times New Roman" panose="02020603050405020304" pitchFamily="18" charset="0"/>
              </a:rPr>
              <a:t>x</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r>
              <a:rPr lang="zh-CN" altLang="en-US" sz="2000" dirty="0">
                <a:latin typeface="Times New Roman" panose="02020603050405020304" pitchFamily="18" charset="0"/>
              </a:rPr>
              <a:t>其中</a:t>
            </a:r>
            <a:r>
              <a:rPr lang="en-US" altLang="zh-CN" sz="2000" i="1" dirty="0">
                <a:latin typeface="Times New Roman" panose="02020603050405020304" pitchFamily="18" charset="0"/>
              </a:rPr>
              <a:t>x</a:t>
            </a:r>
            <a:r>
              <a:rPr lang="en-US" altLang="zh-CN" sz="2000" i="1" baseline="-25000" dirty="0">
                <a:latin typeface="Times New Roman" panose="02020603050405020304" pitchFamily="18" charset="0"/>
              </a:rPr>
              <a:t>n</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a:t>
            </a:r>
            <a:r>
              <a:rPr lang="en-US" altLang="zh-CN" sz="2000" i="1" dirty="0">
                <a:latin typeface="Times New Roman" panose="02020603050405020304" pitchFamily="18" charset="0"/>
              </a:rPr>
              <a:t>t</a:t>
            </a:r>
            <a:r>
              <a:rPr lang="en-US" altLang="zh-CN" sz="2000" dirty="0">
                <a:latin typeface="Times New Roman" panose="02020603050405020304" pitchFamily="18" charset="0"/>
              </a:rPr>
              <a:t>(</a:t>
            </a:r>
            <a:r>
              <a:rPr lang="en-US" altLang="zh-CN" sz="2000" i="1" dirty="0">
                <a:latin typeface="Times New Roman" panose="02020603050405020304" pitchFamily="18" charset="0"/>
              </a:rPr>
              <a:t>n</a:t>
            </a:r>
            <a:r>
              <a:rPr lang="en-US" altLang="zh-CN" sz="2000" dirty="0">
                <a:latin typeface="Times New Roman" panose="02020603050405020304" pitchFamily="18" charset="0"/>
              </a:rPr>
              <a:t>). </a:t>
            </a:r>
          </a:p>
          <a:p>
            <a:r>
              <a:rPr lang="zh-CN" altLang="en-US" sz="2000" dirty="0">
                <a:latin typeface="Times New Roman" panose="02020603050405020304" pitchFamily="18" charset="0"/>
              </a:rPr>
              <a:t>将</a:t>
            </a:r>
            <a:r>
              <a:rPr lang="en-US" altLang="zh-CN" sz="2000" dirty="0">
                <a:latin typeface="Times New Roman" panose="02020603050405020304" pitchFamily="18" charset="0"/>
              </a:rPr>
              <a:t>0.</a:t>
            </a:r>
            <a:r>
              <a:rPr lang="en-US" altLang="zh-CN" sz="2000" i="1" dirty="0">
                <a:latin typeface="Times New Roman" panose="02020603050405020304" pitchFamily="18" charset="0"/>
              </a:rPr>
              <a:t>x</a:t>
            </a:r>
            <a:r>
              <a:rPr lang="en-US" altLang="zh-CN" sz="2000" baseline="-25000" dirty="0">
                <a:latin typeface="Times New Roman" panose="02020603050405020304" pitchFamily="18" charset="0"/>
              </a:rPr>
              <a:t>1</a:t>
            </a:r>
            <a:r>
              <a:rPr lang="en-US" altLang="zh-CN" sz="2000" i="1" dirty="0">
                <a:latin typeface="Times New Roman" panose="02020603050405020304" pitchFamily="18" charset="0"/>
              </a:rPr>
              <a:t>x</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r>
              <a:rPr lang="zh-CN" altLang="en-US" sz="2000" dirty="0">
                <a:latin typeface="Times New Roman" panose="02020603050405020304" pitchFamily="18" charset="0"/>
              </a:rPr>
              <a:t>看作数 </a:t>
            </a:r>
            <a:r>
              <a:rPr lang="en-US" altLang="zh-CN" sz="2000" i="1" dirty="0">
                <a:latin typeface="Times New Roman" panose="02020603050405020304" pitchFamily="18" charset="0"/>
              </a:rPr>
              <a:t>x </a:t>
            </a:r>
            <a:r>
              <a:rPr lang="zh-CN" altLang="en-US" sz="2000" dirty="0">
                <a:latin typeface="Times New Roman" panose="02020603050405020304" pitchFamily="18" charset="0"/>
              </a:rPr>
              <a:t>的十进制表示</a:t>
            </a:r>
            <a:r>
              <a:rPr lang="en-US" altLang="zh-CN" sz="2000" dirty="0">
                <a:latin typeface="Times New Roman" panose="02020603050405020304" pitchFamily="18" charset="0"/>
              </a:rPr>
              <a:t>. </a:t>
            </a:r>
            <a:r>
              <a:rPr lang="zh-CN" altLang="en-US" sz="2000" dirty="0">
                <a:latin typeface="Times New Roman" panose="02020603050405020304" pitchFamily="18" charset="0"/>
              </a:rPr>
              <a:t>这样就避免了形如 </a:t>
            </a:r>
            <a:r>
              <a:rPr lang="en-US" altLang="zh-CN" sz="2000" dirty="0">
                <a:latin typeface="Times New Roman" panose="02020603050405020304" pitchFamily="18" charset="0"/>
              </a:rPr>
              <a:t>0.0111…</a:t>
            </a:r>
            <a:r>
              <a:rPr lang="zh-CN" altLang="en-US" sz="2000" dirty="0">
                <a:latin typeface="Times New Roman" panose="02020603050405020304" pitchFamily="18" charset="0"/>
              </a:rPr>
              <a:t>和</a:t>
            </a:r>
            <a:r>
              <a:rPr lang="en-US" altLang="zh-CN" sz="2000" dirty="0">
                <a:latin typeface="Times New Roman" panose="02020603050405020304" pitchFamily="18" charset="0"/>
              </a:rPr>
              <a:t>0.1000….</a:t>
            </a:r>
            <a:r>
              <a:rPr lang="zh-CN" altLang="en-US" sz="2000" dirty="0">
                <a:latin typeface="Times New Roman" panose="02020603050405020304" pitchFamily="18" charset="0"/>
              </a:rPr>
              <a:t>在二进制表示中对应了同一个数的情况，从而保证了</a:t>
            </a:r>
            <a:r>
              <a:rPr lang="en-US" altLang="zh-CN" sz="2000" i="1" dirty="0">
                <a:latin typeface="Times New Roman" panose="02020603050405020304" pitchFamily="18" charset="0"/>
              </a:rPr>
              <a:t>g</a:t>
            </a:r>
            <a:r>
              <a:rPr lang="zh-CN" altLang="en-US" sz="2000" dirty="0">
                <a:latin typeface="Times New Roman" panose="02020603050405020304" pitchFamily="18" charset="0"/>
              </a:rPr>
              <a:t>的单射性</a:t>
            </a:r>
            <a:r>
              <a:rPr lang="en-US" altLang="zh-CN" sz="2000" dirty="0">
                <a:latin typeface="Times New Roman" panose="02020603050405020304" pitchFamily="18" charset="0"/>
              </a:rPr>
              <a:t>.</a:t>
            </a:r>
          </a:p>
          <a:p>
            <a:r>
              <a:rPr lang="zh-CN" altLang="en-US" sz="2000" dirty="0">
                <a:latin typeface="Times New Roman" panose="02020603050405020304" pitchFamily="18" charset="0"/>
              </a:rPr>
              <a:t>根据定理有</a:t>
            </a:r>
            <a:r>
              <a:rPr lang="en-US" altLang="zh-CN" sz="2000" dirty="0">
                <a:latin typeface="Times New Roman" panose="02020603050405020304" pitchFamily="18" charset="0"/>
              </a:rPr>
              <a:t>{0,1}</a:t>
            </a:r>
            <a:r>
              <a:rPr lang="en-US" altLang="zh-CN" sz="2000" baseline="30000" dirty="0">
                <a:latin typeface="Times New Roman" panose="02020603050405020304" pitchFamily="18" charset="0"/>
              </a:rPr>
              <a:t>N</a:t>
            </a:r>
            <a:r>
              <a:rPr lang="en-US" altLang="zh-CN" sz="2000" dirty="0">
                <a:latin typeface="Times New Roman" panose="02020603050405020304" pitchFamily="18" charset="0"/>
              </a:rPr>
              <a:t>≈[0,1). </a:t>
            </a:r>
            <a:r>
              <a:rPr lang="zh-CN" altLang="en-US" sz="2000" dirty="0">
                <a:latin typeface="Times New Roman" panose="02020603050405020304" pitchFamily="18" charset="0"/>
              </a:rPr>
              <a:t>再使用等势的传递性得</a:t>
            </a:r>
            <a:r>
              <a:rPr lang="en-US" altLang="zh-CN" sz="2000" dirty="0">
                <a:latin typeface="Times New Roman" panose="02020603050405020304" pitchFamily="18" charset="0"/>
              </a:rPr>
              <a:t>{0,1}</a:t>
            </a:r>
            <a:r>
              <a:rPr lang="en-US" altLang="zh-CN" sz="2000" baseline="30000" dirty="0">
                <a:latin typeface="Times New Roman" panose="02020603050405020304" pitchFamily="18" charset="0"/>
              </a:rPr>
              <a:t>N</a:t>
            </a:r>
            <a:r>
              <a:rPr lang="en-US" altLang="zh-CN" sz="2000" dirty="0">
                <a:latin typeface="Times New Roman" panose="02020603050405020304" pitchFamily="18" charset="0"/>
              </a:rPr>
              <a:t>≈</a:t>
            </a:r>
            <a:r>
              <a:rPr lang="en-US" altLang="zh-CN" sz="2000" i="1" dirty="0">
                <a:latin typeface="Times New Roman" panose="02020603050405020304" pitchFamily="18" charset="0"/>
              </a:rPr>
              <a:t>R</a:t>
            </a:r>
            <a:r>
              <a:rPr lang="en-US" altLang="zh-CN" sz="2000" dirty="0">
                <a:latin typeface="Times New Roman" panose="02020603050405020304" pitchFamily="18" charset="0"/>
              </a:rPr>
              <a:t>.</a:t>
            </a: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2368926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集合的等势</a:t>
            </a:r>
            <a:r>
              <a:rPr lang="en-US" altLang="zh-CN" dirty="0"/>
              <a:t>——</a:t>
            </a:r>
            <a:r>
              <a:rPr lang="zh-CN" altLang="en-US" dirty="0"/>
              <a:t>基数相等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000000"/>
                </a:solidFill>
                <a:latin typeface="Times New Roman" panose="02020603050405020304" pitchFamily="18" charset="0"/>
              </a:rPr>
              <a:t>集合不等势的实例</a:t>
            </a:r>
            <a:endParaRPr lang="zh-CN" altLang="en-US" dirty="0">
              <a:latin typeface="Times New Roman" panose="02020603050405020304" pitchFamily="18" charset="0"/>
            </a:endParaRPr>
          </a:p>
          <a:p>
            <a:pPr>
              <a:lnSpc>
                <a:spcPct val="90000"/>
              </a:lnSpc>
            </a:pPr>
            <a:r>
              <a:rPr lang="zh-CN" altLang="en-US" dirty="0">
                <a:solidFill>
                  <a:srgbClr val="A50021"/>
                </a:solidFill>
                <a:latin typeface="Times New Roman" panose="02020603050405020304" pitchFamily="18" charset="0"/>
              </a:rPr>
              <a:t>例</a:t>
            </a:r>
            <a:r>
              <a:rPr lang="en-US" altLang="zh-CN" dirty="0">
                <a:solidFill>
                  <a:srgbClr val="000000"/>
                </a:solidFill>
                <a:latin typeface="Times New Roman" panose="02020603050405020304" pitchFamily="18" charset="0"/>
              </a:rPr>
              <a:t>  (1)</a:t>
            </a:r>
            <a:r>
              <a:rPr lang="zh-CN" altLang="en-US" dirty="0">
                <a:latin typeface="Times New Roman" panose="02020603050405020304" pitchFamily="18" charset="0"/>
              </a:rPr>
              <a:t>对任意集合</a:t>
            </a:r>
            <a:r>
              <a:rPr lang="en-US" altLang="zh-CN" i="1" dirty="0">
                <a:latin typeface="Times New Roman" panose="02020603050405020304" pitchFamily="18" charset="0"/>
              </a:rPr>
              <a:t>A</a:t>
            </a:r>
            <a:r>
              <a:rPr lang="zh-CN" altLang="en-US" dirty="0">
                <a:latin typeface="Times New Roman" panose="02020603050405020304" pitchFamily="18" charset="0"/>
              </a:rPr>
              <a:t>都有</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p>
          <a:p>
            <a:pPr>
              <a:lnSpc>
                <a:spcPct val="90000"/>
              </a:lnSpc>
            </a:pPr>
            <a:endParaRPr lang="en-US" altLang="zh-CN" dirty="0">
              <a:solidFill>
                <a:srgbClr val="000000"/>
              </a:solidFill>
              <a:latin typeface="Times New Roman" panose="02020603050405020304" pitchFamily="18" charset="0"/>
            </a:endParaRPr>
          </a:p>
          <a:p>
            <a:pPr>
              <a:lnSpc>
                <a:spcPct val="90000"/>
              </a:lnSpc>
            </a:pPr>
            <a:r>
              <a:rPr lang="zh-CN" altLang="en-US" dirty="0">
                <a:solidFill>
                  <a:srgbClr val="000000"/>
                </a:solidFill>
                <a:latin typeface="Times New Roman" panose="02020603050405020304" pitchFamily="18" charset="0"/>
              </a:rPr>
              <a:t>提示：证明</a:t>
            </a:r>
            <a:r>
              <a:rPr lang="en-US" altLang="zh-CN"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到</a:t>
            </a:r>
            <a:r>
              <a:rPr lang="en-US" altLang="zh-CN" dirty="0">
                <a:solidFill>
                  <a:srgbClr val="000000"/>
                </a:solidFill>
                <a:latin typeface="Times New Roman" panose="02020603050405020304" pitchFamily="18" charset="0"/>
              </a:rPr>
              <a:t>P(A)</a:t>
            </a:r>
            <a:r>
              <a:rPr lang="zh-CN" altLang="en-US" dirty="0">
                <a:solidFill>
                  <a:srgbClr val="000000"/>
                </a:solidFill>
                <a:latin typeface="Times New Roman" panose="02020603050405020304" pitchFamily="18" charset="0"/>
              </a:rPr>
              <a:t>不是满射</a:t>
            </a:r>
            <a:endParaRPr lang="en-US" altLang="zh-CN" dirty="0">
              <a:solidFill>
                <a:srgbClr val="000000"/>
              </a:solidFill>
              <a:latin typeface="Times New Roman" panose="02020603050405020304" pitchFamily="18" charset="0"/>
            </a:endParaRP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68972527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集合等势的性质</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A50021"/>
                </a:solidFill>
                <a:latin typeface="Times New Roman" panose="02020603050405020304" pitchFamily="18" charset="0"/>
              </a:rPr>
              <a:t>定理：</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A, B,C</a:t>
            </a:r>
            <a:r>
              <a:rPr lang="zh-CN" altLang="en-US" dirty="0">
                <a:latin typeface="Times New Roman" panose="02020603050405020304" pitchFamily="18" charset="0"/>
              </a:rPr>
              <a:t>是任意集合，</a:t>
            </a:r>
          </a:p>
          <a:p>
            <a:r>
              <a:rPr lang="en-US" altLang="zh-CN" dirty="0">
                <a:latin typeface="Times New Roman" panose="02020603050405020304" pitchFamily="18" charset="0"/>
              </a:rPr>
              <a:t>(1)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br>
              <a:rPr lang="en-US" altLang="zh-CN" i="1" dirty="0">
                <a:latin typeface="Times New Roman" panose="02020603050405020304" pitchFamily="18" charset="0"/>
              </a:rPr>
            </a:br>
            <a:r>
              <a:rPr lang="en-US" altLang="zh-CN" dirty="0">
                <a:latin typeface="Times New Roman" panose="02020603050405020304" pitchFamily="18" charset="0"/>
              </a:rPr>
              <a:t>(2)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，则</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a:t>
            </a:r>
            <a:br>
              <a:rPr lang="en-US" altLang="zh-CN" i="1" dirty="0">
                <a:latin typeface="Times New Roman" panose="02020603050405020304" pitchFamily="18" charset="0"/>
              </a:rPr>
            </a:br>
            <a:r>
              <a:rPr lang="en-US" altLang="zh-CN" dirty="0">
                <a:latin typeface="Times New Roman" panose="02020603050405020304" pitchFamily="18" charset="0"/>
              </a:rPr>
              <a:t>(3)</a:t>
            </a:r>
            <a:r>
              <a:rPr lang="en-US" altLang="zh-CN" i="1"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zh-CN" altLang="en-US" dirty="0">
                <a:latin typeface="Times New Roman" panose="02020603050405020304" pitchFamily="18" charset="0"/>
              </a:rPr>
              <a:t>，则</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C</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sz="2400" dirty="0">
                <a:latin typeface="Times New Roman" panose="02020603050405020304" pitchFamily="18" charset="0"/>
              </a:rPr>
              <a:t>证明思路：利用等势的定义：</a:t>
            </a:r>
            <a:br>
              <a:rPr lang="en-US" altLang="zh-CN" sz="2400" dirty="0">
                <a:latin typeface="Times New Roman" panose="02020603050405020304" pitchFamily="18" charset="0"/>
              </a:rPr>
            </a:br>
            <a:r>
              <a:rPr lang="en-US" altLang="zh-CN" sz="2400" dirty="0">
                <a:latin typeface="Times New Roman" panose="02020603050405020304" pitchFamily="18" charset="0"/>
              </a:rPr>
              <a:t>(1) </a:t>
            </a:r>
            <a:r>
              <a:rPr lang="en-US" altLang="zh-CN" sz="2400" i="1" dirty="0">
                <a:latin typeface="Times New Roman" panose="02020603050405020304" pitchFamily="18" charset="0"/>
              </a:rPr>
              <a:t>IA</a:t>
            </a:r>
            <a:r>
              <a:rPr lang="zh-CN" altLang="en-US" sz="2400" dirty="0">
                <a:latin typeface="Times New Roman" panose="02020603050405020304" pitchFamily="18" charset="0"/>
              </a:rPr>
              <a:t>是从</a:t>
            </a:r>
            <a:r>
              <a:rPr lang="en-US" altLang="zh-CN" sz="2400" i="1" dirty="0">
                <a:latin typeface="Times New Roman" panose="02020603050405020304" pitchFamily="18" charset="0"/>
              </a:rPr>
              <a:t>A</a:t>
            </a:r>
            <a:r>
              <a:rPr lang="zh-CN" altLang="en-US" sz="2400" dirty="0">
                <a:latin typeface="Times New Roman" panose="02020603050405020304" pitchFamily="18" charset="0"/>
              </a:rPr>
              <a:t>到</a:t>
            </a:r>
            <a:r>
              <a:rPr lang="en-US" altLang="zh-CN" sz="2400" i="1" dirty="0">
                <a:latin typeface="Times New Roman" panose="02020603050405020304" pitchFamily="18" charset="0"/>
              </a:rPr>
              <a:t>A</a:t>
            </a:r>
            <a:r>
              <a:rPr lang="zh-CN" altLang="en-US" sz="2400" dirty="0">
                <a:latin typeface="Times New Roman" panose="02020603050405020304" pitchFamily="18" charset="0"/>
              </a:rPr>
              <a:t>的双射。</a:t>
            </a:r>
            <a:br>
              <a:rPr lang="en-US" altLang="zh-CN" sz="2400" dirty="0">
                <a:latin typeface="Times New Roman" panose="02020603050405020304" pitchFamily="18" charset="0"/>
              </a:rPr>
            </a:br>
            <a:r>
              <a:rPr lang="en-US" altLang="zh-CN" sz="2400" dirty="0">
                <a:latin typeface="Times New Roman" panose="02020603050405020304" pitchFamily="18" charset="0"/>
              </a:rPr>
              <a:t>(2) </a:t>
            </a:r>
            <a:r>
              <a:rPr lang="zh-CN" altLang="en-US" sz="2400" dirty="0">
                <a:latin typeface="Times New Roman" panose="02020603050405020304" pitchFamily="18" charset="0"/>
              </a:rPr>
              <a:t>若 </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B</a:t>
            </a:r>
            <a:r>
              <a:rPr lang="zh-CN" altLang="en-US" sz="2400" dirty="0">
                <a:latin typeface="Times New Roman" panose="02020603050405020304" pitchFamily="18" charset="0"/>
              </a:rPr>
              <a:t>是双射，则</a:t>
            </a:r>
            <a:r>
              <a:rPr lang="en-US" altLang="zh-CN" sz="2400" i="1" dirty="0">
                <a:latin typeface="Times New Roman" panose="02020603050405020304" pitchFamily="18" charset="0"/>
              </a:rPr>
              <a:t>f </a:t>
            </a:r>
            <a:r>
              <a:rPr lang="en-US" altLang="zh-CN" sz="2400" baseline="30000" dirty="0">
                <a:latin typeface="Times New Roman" panose="02020603050405020304" pitchFamily="18" charset="0"/>
                <a:sym typeface="Symbol" panose="05050102010706020507" pitchFamily="18" charset="2"/>
              </a:rPr>
              <a:t></a:t>
            </a:r>
            <a:r>
              <a:rPr lang="en-US" altLang="zh-CN" sz="2400" baseline="30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A</a:t>
            </a:r>
            <a:r>
              <a:rPr lang="zh-CN" altLang="en-US" sz="2400" dirty="0">
                <a:latin typeface="Times New Roman" panose="02020603050405020304" pitchFamily="18" charset="0"/>
              </a:rPr>
              <a:t>是从</a:t>
            </a:r>
            <a:r>
              <a:rPr lang="en-US" altLang="zh-CN" sz="2400" i="1" dirty="0">
                <a:latin typeface="Times New Roman" panose="02020603050405020304" pitchFamily="18" charset="0"/>
              </a:rPr>
              <a:t>B</a:t>
            </a:r>
            <a:r>
              <a:rPr lang="zh-CN" altLang="en-US" sz="2400" dirty="0">
                <a:latin typeface="Times New Roman" panose="02020603050405020304" pitchFamily="18" charset="0"/>
              </a:rPr>
              <a:t>到</a:t>
            </a:r>
            <a:r>
              <a:rPr lang="en-US" altLang="zh-CN" sz="2400" i="1" dirty="0">
                <a:latin typeface="Times New Roman" panose="02020603050405020304" pitchFamily="18" charset="0"/>
              </a:rPr>
              <a:t>A</a:t>
            </a:r>
            <a:r>
              <a:rPr lang="zh-CN" altLang="en-US" sz="2400" dirty="0">
                <a:latin typeface="Times New Roman" panose="02020603050405020304" pitchFamily="18" charset="0"/>
              </a:rPr>
              <a:t>的双射。</a:t>
            </a:r>
            <a:br>
              <a:rPr lang="en-US" altLang="zh-CN" sz="2400" dirty="0">
                <a:latin typeface="Times New Roman" panose="02020603050405020304" pitchFamily="18" charset="0"/>
              </a:rPr>
            </a:br>
            <a:r>
              <a:rPr lang="en-US" altLang="zh-CN" sz="2400" dirty="0">
                <a:latin typeface="Times New Roman" panose="02020603050405020304" pitchFamily="18" charset="0"/>
              </a:rPr>
              <a:t>(3) </a:t>
            </a:r>
            <a:r>
              <a:rPr lang="zh-CN" altLang="en-US" sz="2400" dirty="0">
                <a:latin typeface="Times New Roman" panose="02020603050405020304" pitchFamily="18" charset="0"/>
              </a:rPr>
              <a:t>若 </a:t>
            </a:r>
            <a:r>
              <a:rPr lang="en-US" altLang="zh-CN" sz="2400" i="1" dirty="0">
                <a:latin typeface="Times New Roman" panose="02020603050405020304" pitchFamily="18" charset="0"/>
              </a:rPr>
              <a:t>f</a:t>
            </a:r>
            <a:r>
              <a:rPr lang="en-US" altLang="zh-CN" sz="2400" dirty="0">
                <a:latin typeface="Times New Roman" panose="02020603050405020304" pitchFamily="18" charset="0"/>
              </a:rPr>
              <a:t>:</a:t>
            </a:r>
            <a:r>
              <a:rPr lang="en-US" altLang="zh-CN" sz="2400" i="1" dirty="0">
                <a:latin typeface="Times New Roman" panose="02020603050405020304" pitchFamily="18" charset="0"/>
              </a:rPr>
              <a:t>A</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B</a:t>
            </a:r>
            <a:r>
              <a:rPr lang="zh-CN" altLang="en-US" sz="2400" dirty="0">
                <a:latin typeface="Times New Roman" panose="02020603050405020304" pitchFamily="18" charset="0"/>
              </a:rPr>
              <a:t>，</a:t>
            </a:r>
            <a:r>
              <a:rPr lang="en-US" altLang="zh-CN" sz="2400" i="1" dirty="0">
                <a:latin typeface="Times New Roman" panose="02020603050405020304" pitchFamily="18" charset="0"/>
              </a:rPr>
              <a:t>g</a:t>
            </a:r>
            <a:r>
              <a:rPr lang="en-US" altLang="zh-CN" sz="2400" dirty="0">
                <a:latin typeface="Times New Roman" panose="02020603050405020304" pitchFamily="18" charset="0"/>
              </a:rPr>
              <a:t>:</a:t>
            </a:r>
            <a:r>
              <a:rPr lang="en-US" altLang="zh-CN" sz="2400" i="1" dirty="0">
                <a:latin typeface="Times New Roman" panose="02020603050405020304" pitchFamily="18" charset="0"/>
              </a:rPr>
              <a:t>B</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C</a:t>
            </a:r>
            <a:r>
              <a:rPr lang="zh-CN" altLang="en-US" sz="2400" dirty="0">
                <a:latin typeface="Times New Roman" panose="02020603050405020304" pitchFamily="18" charset="0"/>
              </a:rPr>
              <a:t>是双射，则</a:t>
            </a:r>
            <a:r>
              <a:rPr lang="en-US" altLang="zh-CN" sz="2400" i="1" dirty="0" err="1">
                <a:latin typeface="Times New Roman" panose="02020603050405020304" pitchFamily="18" charset="0"/>
              </a:rPr>
              <a:t>f</a:t>
            </a:r>
            <a:r>
              <a:rPr lang="en-US" altLang="zh-CN" sz="2400" baseline="-16000" dirty="0" err="1">
                <a:solidFill>
                  <a:srgbClr val="000000"/>
                </a:solidFill>
                <a:sym typeface="Symbol" panose="05050102010706020507" pitchFamily="18" charset="2"/>
              </a:rPr>
              <a:t></a:t>
            </a:r>
            <a:r>
              <a:rPr lang="en-US" altLang="zh-CN" sz="2400" i="1" dirty="0" err="1">
                <a:latin typeface="Times New Roman" panose="02020603050405020304" pitchFamily="18" charset="0"/>
              </a:rPr>
              <a:t>g</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A</a:t>
            </a:r>
            <a:r>
              <a:rPr lang="en-US" altLang="zh-CN" sz="2400" dirty="0" err="1">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C</a:t>
            </a:r>
            <a:r>
              <a:rPr lang="zh-CN" altLang="en-US" sz="2400" dirty="0">
                <a:latin typeface="Times New Roman" panose="02020603050405020304" pitchFamily="18" charset="0"/>
              </a:rPr>
              <a:t>是从</a:t>
            </a:r>
            <a:r>
              <a:rPr lang="en-US" altLang="zh-CN" sz="2400" i="1" dirty="0">
                <a:latin typeface="Times New Roman" panose="02020603050405020304" pitchFamily="18" charset="0"/>
              </a:rPr>
              <a:t>A</a:t>
            </a:r>
            <a:r>
              <a:rPr lang="zh-CN" altLang="en-US" sz="2400" dirty="0">
                <a:latin typeface="Times New Roman" panose="02020603050405020304" pitchFamily="18" charset="0"/>
              </a:rPr>
              <a:t>到</a:t>
            </a:r>
            <a:r>
              <a:rPr lang="en-US" altLang="zh-CN" sz="2400" i="1" dirty="0">
                <a:latin typeface="Times New Roman" panose="02020603050405020304" pitchFamily="18" charset="0"/>
              </a:rPr>
              <a:t>C</a:t>
            </a:r>
            <a:r>
              <a:rPr lang="zh-CN" altLang="en-US" sz="2400" dirty="0">
                <a:latin typeface="Times New Roman" panose="02020603050405020304" pitchFamily="18" charset="0"/>
              </a:rPr>
              <a:t>的双射。</a:t>
            </a:r>
            <a:endParaRPr lang="zh-CN" altLang="en-US" dirty="0">
              <a:latin typeface="Times New Roman" panose="02020603050405020304" pitchFamily="18" charset="0"/>
            </a:endParaRP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
        <p:nvSpPr>
          <p:cNvPr id="6" name="文本框 5">
            <a:extLst>
              <a:ext uri="{FF2B5EF4-FFF2-40B4-BE49-F238E27FC236}">
                <a16:creationId xmlns:a16="http://schemas.microsoft.com/office/drawing/2014/main" id="{C1BB4962-9959-451E-8F0A-8FDD16773150}"/>
              </a:ext>
            </a:extLst>
          </p:cNvPr>
          <p:cNvSpPr txBox="1"/>
          <p:nvPr/>
        </p:nvSpPr>
        <p:spPr>
          <a:xfrm>
            <a:off x="5906615" y="2133600"/>
            <a:ext cx="646331" cy="369332"/>
          </a:xfrm>
          <a:prstGeom prst="rect">
            <a:avLst/>
          </a:prstGeom>
          <a:noFill/>
        </p:spPr>
        <p:txBody>
          <a:bodyPr wrap="none" rtlCol="0">
            <a:spAutoFit/>
          </a:bodyPr>
          <a:lstStyle/>
          <a:p>
            <a:pPr algn="ctr"/>
            <a:r>
              <a:rPr lang="zh-CN" altLang="en-US" dirty="0">
                <a:solidFill>
                  <a:schemeClr val="tx1">
                    <a:lumMod val="50000"/>
                    <a:lumOff val="50000"/>
                  </a:schemeClr>
                </a:solidFill>
              </a:rPr>
              <a:t>自反</a:t>
            </a:r>
          </a:p>
        </p:txBody>
      </p:sp>
      <p:sp>
        <p:nvSpPr>
          <p:cNvPr id="7" name="文本框 6">
            <a:extLst>
              <a:ext uri="{FF2B5EF4-FFF2-40B4-BE49-F238E27FC236}">
                <a16:creationId xmlns:a16="http://schemas.microsoft.com/office/drawing/2014/main" id="{0B83653E-D7A8-4138-8F54-DB0333DA885F}"/>
              </a:ext>
            </a:extLst>
          </p:cNvPr>
          <p:cNvSpPr txBox="1"/>
          <p:nvPr/>
        </p:nvSpPr>
        <p:spPr>
          <a:xfrm>
            <a:off x="5906616" y="2609612"/>
            <a:ext cx="646331" cy="369332"/>
          </a:xfrm>
          <a:prstGeom prst="rect">
            <a:avLst/>
          </a:prstGeom>
          <a:noFill/>
        </p:spPr>
        <p:txBody>
          <a:bodyPr wrap="none" rtlCol="0">
            <a:spAutoFit/>
          </a:bodyPr>
          <a:lstStyle/>
          <a:p>
            <a:pPr algn="ctr"/>
            <a:r>
              <a:rPr lang="zh-CN" altLang="en-US" dirty="0">
                <a:solidFill>
                  <a:schemeClr val="tx1">
                    <a:lumMod val="50000"/>
                    <a:lumOff val="50000"/>
                  </a:schemeClr>
                </a:solidFill>
              </a:rPr>
              <a:t>对称</a:t>
            </a:r>
          </a:p>
        </p:txBody>
      </p:sp>
      <p:sp>
        <p:nvSpPr>
          <p:cNvPr id="9" name="文本框 8">
            <a:extLst>
              <a:ext uri="{FF2B5EF4-FFF2-40B4-BE49-F238E27FC236}">
                <a16:creationId xmlns:a16="http://schemas.microsoft.com/office/drawing/2014/main" id="{CA05042D-3D0A-4204-AFB2-7DEB50EC625F}"/>
              </a:ext>
            </a:extLst>
          </p:cNvPr>
          <p:cNvSpPr txBox="1"/>
          <p:nvPr/>
        </p:nvSpPr>
        <p:spPr>
          <a:xfrm>
            <a:off x="5906616" y="3085624"/>
            <a:ext cx="646331" cy="369332"/>
          </a:xfrm>
          <a:prstGeom prst="rect">
            <a:avLst/>
          </a:prstGeom>
          <a:noFill/>
        </p:spPr>
        <p:txBody>
          <a:bodyPr wrap="none" rtlCol="0">
            <a:spAutoFit/>
          </a:bodyPr>
          <a:lstStyle/>
          <a:p>
            <a:pPr algn="ctr"/>
            <a:r>
              <a:rPr lang="zh-CN" altLang="en-US" dirty="0">
                <a:solidFill>
                  <a:schemeClr val="tx1">
                    <a:lumMod val="50000"/>
                    <a:lumOff val="50000"/>
                  </a:schemeClr>
                </a:solidFill>
              </a:rPr>
              <a:t>传递</a:t>
            </a:r>
          </a:p>
        </p:txBody>
      </p:sp>
      <p:sp>
        <p:nvSpPr>
          <p:cNvPr id="10" name="文本框 9">
            <a:extLst>
              <a:ext uri="{FF2B5EF4-FFF2-40B4-BE49-F238E27FC236}">
                <a16:creationId xmlns:a16="http://schemas.microsoft.com/office/drawing/2014/main" id="{FE8874B2-1B5A-41FE-99C6-18BB80ECF322}"/>
              </a:ext>
            </a:extLst>
          </p:cNvPr>
          <p:cNvSpPr txBox="1"/>
          <p:nvPr/>
        </p:nvSpPr>
        <p:spPr>
          <a:xfrm>
            <a:off x="7696200" y="2471112"/>
            <a:ext cx="646331" cy="646331"/>
          </a:xfrm>
          <a:prstGeom prst="rect">
            <a:avLst/>
          </a:prstGeom>
          <a:noFill/>
        </p:spPr>
        <p:txBody>
          <a:bodyPr wrap="square" rtlCol="0">
            <a:spAutoFit/>
          </a:bodyPr>
          <a:lstStyle/>
          <a:p>
            <a:pPr algn="ctr"/>
            <a:r>
              <a:rPr lang="zh-CN" altLang="en-US" dirty="0">
                <a:solidFill>
                  <a:schemeClr val="tx1">
                    <a:lumMod val="50000"/>
                    <a:lumOff val="50000"/>
                  </a:schemeClr>
                </a:solidFill>
              </a:rPr>
              <a:t>等价关系</a:t>
            </a:r>
          </a:p>
        </p:txBody>
      </p:sp>
    </p:spTree>
    <p:extLst>
      <p:ext uri="{BB962C8B-B14F-4D97-AF65-F5344CB8AC3E}">
        <p14:creationId xmlns:p14="http://schemas.microsoft.com/office/powerpoint/2010/main" val="14478820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集合的优势</a:t>
            </a:r>
            <a:r>
              <a:rPr lang="en-US" altLang="zh-CN" dirty="0"/>
              <a:t>——</a:t>
            </a:r>
            <a:r>
              <a:rPr lang="zh-CN" altLang="en-US" dirty="0"/>
              <a:t>支配关系</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  </a:t>
            </a:r>
            <a:r>
              <a:rPr lang="en-US" altLang="zh-CN" dirty="0">
                <a:latin typeface="Times New Roman" panose="02020603050405020304" pitchFamily="18" charset="0"/>
              </a:rPr>
              <a:t>(1)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是集合</a:t>
            </a:r>
            <a:r>
              <a:rPr lang="en-US" altLang="zh-CN" dirty="0">
                <a:latin typeface="Times New Roman" panose="02020603050405020304" pitchFamily="18" charset="0"/>
              </a:rPr>
              <a:t>, </a:t>
            </a:r>
            <a:r>
              <a:rPr lang="zh-CN" altLang="en-US" dirty="0">
                <a:latin typeface="Times New Roman" panose="02020603050405020304" pitchFamily="18" charset="0"/>
              </a:rPr>
              <a:t>如果存在从</a:t>
            </a:r>
            <a:r>
              <a:rPr lang="en-US" altLang="zh-CN" i="1" dirty="0">
                <a:latin typeface="Times New Roman" panose="02020603050405020304" pitchFamily="18" charset="0"/>
              </a:rPr>
              <a:t>A</a:t>
            </a:r>
            <a:r>
              <a:rPr lang="zh-CN" altLang="en-US" dirty="0">
                <a:latin typeface="Times New Roman" panose="02020603050405020304" pitchFamily="18" charset="0"/>
              </a:rPr>
              <a:t>到</a:t>
            </a:r>
            <a:r>
              <a:rPr lang="en-US" altLang="zh-CN" i="1" dirty="0">
                <a:latin typeface="Times New Roman" panose="02020603050405020304" pitchFamily="18" charset="0"/>
              </a:rPr>
              <a:t>B</a:t>
            </a:r>
            <a:r>
              <a:rPr lang="zh-CN" altLang="en-US" dirty="0">
                <a:latin typeface="Times New Roman" panose="02020603050405020304" pitchFamily="18" charset="0"/>
              </a:rPr>
              <a:t>的单射函数</a:t>
            </a:r>
            <a:r>
              <a:rPr lang="en-US" altLang="zh-CN" dirty="0">
                <a:latin typeface="Times New Roman" panose="02020603050405020304" pitchFamily="18" charset="0"/>
              </a:rPr>
              <a:t>, </a:t>
            </a:r>
            <a:r>
              <a:rPr lang="zh-CN" altLang="en-US" dirty="0">
                <a:latin typeface="Times New Roman" panose="02020603050405020304" pitchFamily="18" charset="0"/>
              </a:rPr>
              <a:t>就称</a:t>
            </a:r>
            <a:r>
              <a:rPr lang="en-US" altLang="zh-CN" i="1" dirty="0">
                <a:latin typeface="Times New Roman" panose="02020603050405020304" pitchFamily="18" charset="0"/>
              </a:rPr>
              <a:t>B</a:t>
            </a:r>
            <a:r>
              <a:rPr lang="zh-CN" altLang="en-US" dirty="0">
                <a:solidFill>
                  <a:srgbClr val="A50021"/>
                </a:solidFill>
                <a:latin typeface="Times New Roman" panose="02020603050405020304" pitchFamily="18" charset="0"/>
              </a:rPr>
              <a:t>优势于</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记作</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如果</a:t>
            </a:r>
            <a:r>
              <a:rPr lang="en-US" altLang="zh-CN" i="1" dirty="0">
                <a:latin typeface="Times New Roman" panose="02020603050405020304" pitchFamily="18" charset="0"/>
              </a:rPr>
              <a:t>B</a:t>
            </a:r>
            <a:r>
              <a:rPr lang="zh-CN" altLang="en-US" dirty="0">
                <a:latin typeface="Times New Roman" panose="02020603050405020304" pitchFamily="18" charset="0"/>
              </a:rPr>
              <a:t>不是优势于</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则记作</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a:t>
            </a:r>
          </a:p>
          <a:p>
            <a:r>
              <a:rPr lang="en-US" altLang="zh-CN" dirty="0">
                <a:latin typeface="Times New Roman" panose="02020603050405020304" pitchFamily="18" charset="0"/>
              </a:rPr>
              <a:t>(2)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是集合</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 </a:t>
            </a:r>
            <a:r>
              <a:rPr lang="zh-CN" altLang="en-US" dirty="0">
                <a:latin typeface="Times New Roman" panose="02020603050405020304" pitchFamily="18" charset="0"/>
              </a:rPr>
              <a:t>且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则称 </a:t>
            </a:r>
            <a:r>
              <a:rPr lang="en-US" altLang="zh-CN" i="1" dirty="0">
                <a:latin typeface="Times New Roman" panose="02020603050405020304" pitchFamily="18" charset="0"/>
              </a:rPr>
              <a:t>B </a:t>
            </a:r>
            <a:r>
              <a:rPr lang="zh-CN" altLang="en-US" dirty="0">
                <a:solidFill>
                  <a:srgbClr val="A50021"/>
                </a:solidFill>
                <a:latin typeface="Times New Roman" panose="02020603050405020304" pitchFamily="18" charset="0"/>
              </a:rPr>
              <a:t>真优势于</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记作</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如果 </a:t>
            </a:r>
            <a:r>
              <a:rPr lang="en-US" altLang="zh-CN" i="1" dirty="0">
                <a:latin typeface="Times New Roman" panose="02020603050405020304" pitchFamily="18" charset="0"/>
              </a:rPr>
              <a:t>B </a:t>
            </a:r>
            <a:r>
              <a:rPr lang="zh-CN" altLang="en-US" dirty="0">
                <a:latin typeface="Times New Roman" panose="02020603050405020304" pitchFamily="18" charset="0"/>
              </a:rPr>
              <a:t>不是真优势于</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latin typeface="Times New Roman" panose="02020603050405020304" pitchFamily="18" charset="0"/>
              </a:rPr>
              <a:t>则记作</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p>
          <a:p>
            <a:pPr>
              <a:spcBef>
                <a:spcPct val="70000"/>
              </a:spcBef>
            </a:pPr>
            <a:r>
              <a:rPr lang="zh-CN" altLang="en-US" dirty="0">
                <a:latin typeface="Times New Roman" panose="02020603050405020304" pitchFamily="18" charset="0"/>
              </a:rPr>
              <a:t>实例    </a:t>
            </a:r>
            <a:r>
              <a:rPr lang="en-US" altLang="zh-CN"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N, 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R, 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rPr>
              <a:t>(A), R⋠</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N </a:t>
            </a:r>
          </a:p>
          <a:p>
            <a:r>
              <a:rPr lang="en-US" altLang="zh-CN" dirty="0">
                <a:latin typeface="Times New Roman" panose="02020603050405020304" pitchFamily="18" charset="0"/>
              </a:rPr>
              <a:t>            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R, 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rPr>
              <a:t>(A), </a:t>
            </a:r>
            <a:r>
              <a:rPr lang="zh-CN" altLang="en-US" dirty="0">
                <a:latin typeface="Times New Roman" panose="02020603050405020304" pitchFamily="18" charset="0"/>
              </a:rPr>
              <a:t>但</a:t>
            </a:r>
            <a:r>
              <a:rPr lang="en-US" altLang="zh-CN"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N</a:t>
            </a:r>
            <a:endParaRPr lang="en-US" altLang="zh-CN" dirty="0">
              <a:solidFill>
                <a:srgbClr val="000000"/>
              </a:solidFill>
              <a:latin typeface="Times New Roman" panose="02020603050405020304" pitchFamily="18" charset="0"/>
            </a:endParaRP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5524549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自然数集合的定义</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pPr>
              <a:spcBef>
                <a:spcPct val="10000"/>
              </a:spcBef>
            </a:pPr>
            <a:r>
              <a:rPr lang="zh-CN" altLang="en-US" dirty="0">
                <a:solidFill>
                  <a:srgbClr val="A50021"/>
                </a:solidFill>
                <a:latin typeface="Times New Roman" panose="02020603050405020304" pitchFamily="18" charset="0"/>
              </a:rPr>
              <a:t>定义：</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zh-CN" altLang="en-US" dirty="0">
                <a:latin typeface="Times New Roman" panose="02020603050405020304" pitchFamily="18" charset="0"/>
              </a:rPr>
              <a:t>为集合</a:t>
            </a:r>
            <a:r>
              <a:rPr lang="en-US" altLang="zh-CN" dirty="0">
                <a:latin typeface="Times New Roman" panose="02020603050405020304" pitchFamily="18" charset="0"/>
              </a:rPr>
              <a:t>, </a:t>
            </a:r>
            <a:r>
              <a:rPr lang="zh-CN" altLang="en-US" dirty="0">
                <a:latin typeface="Times New Roman" panose="02020603050405020304" pitchFamily="18" charset="0"/>
              </a:rPr>
              <a:t>称</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i="1" dirty="0">
                <a:latin typeface="Times New Roman" panose="02020603050405020304" pitchFamily="18" charset="0"/>
              </a:rPr>
              <a:t>a</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后继</a:t>
            </a:r>
            <a:r>
              <a:rPr lang="en-US" altLang="zh-CN" dirty="0">
                <a:latin typeface="Times New Roman" panose="02020603050405020304" pitchFamily="18" charset="0"/>
              </a:rPr>
              <a:t>, </a:t>
            </a:r>
            <a:r>
              <a:rPr lang="zh-CN" altLang="en-US" dirty="0">
                <a:latin typeface="Times New Roman" panose="02020603050405020304" pitchFamily="18" charset="0"/>
              </a:rPr>
              <a:t>记作</a:t>
            </a:r>
            <a:r>
              <a:rPr lang="en-US" altLang="zh-CN" i="1" dirty="0">
                <a:latin typeface="Times New Roman" panose="02020603050405020304" pitchFamily="18" charset="0"/>
              </a:rPr>
              <a:t>a</a:t>
            </a:r>
            <a:r>
              <a:rPr lang="en-US" altLang="zh-CN" baseline="30000" dirty="0">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即 </a:t>
            </a:r>
            <a:r>
              <a:rPr lang="en-US" altLang="zh-CN" i="1" dirty="0">
                <a:latin typeface="Times New Roman" panose="02020603050405020304" pitchFamily="18" charset="0"/>
              </a:rPr>
              <a:t>a</a:t>
            </a:r>
            <a:r>
              <a:rPr lang="en-US" altLang="zh-CN" baseline="30000" dirty="0">
                <a:latin typeface="Times New Roman" panose="02020603050405020304" pitchFamily="18" charset="0"/>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p>
          <a:p>
            <a:pPr>
              <a:spcBef>
                <a:spcPct val="50000"/>
              </a:spcBef>
            </a:pPr>
            <a:r>
              <a:rPr lang="zh-CN" altLang="en-US" dirty="0">
                <a:latin typeface="Times New Roman" panose="02020603050405020304" pitchFamily="18" charset="0"/>
              </a:rPr>
              <a:t>如下定义自然数：</a:t>
            </a:r>
          </a:p>
          <a:p>
            <a:pPr>
              <a:spcBef>
                <a:spcPct val="0"/>
              </a:spcBef>
            </a:pPr>
            <a:r>
              <a:rPr lang="zh-CN" altLang="en-US" sz="2800" dirty="0">
                <a:latin typeface="Times New Roman" panose="02020603050405020304" pitchFamily="18" charset="0"/>
              </a:rPr>
              <a:t>       </a:t>
            </a:r>
            <a:r>
              <a:rPr lang="en-US" altLang="zh-CN" sz="2800" dirty="0">
                <a:latin typeface="Times New Roman" panose="02020603050405020304" pitchFamily="18" charset="0"/>
              </a:rPr>
              <a:t>0=</a:t>
            </a:r>
            <a:r>
              <a:rPr lang="en-US" altLang="zh-CN" sz="2800" dirty="0">
                <a:latin typeface="Times New Roman" panose="02020603050405020304" pitchFamily="18" charset="0"/>
                <a:sym typeface="Symbol" panose="05050102010706020507" pitchFamily="18" charset="2"/>
              </a:rPr>
              <a:t></a:t>
            </a:r>
            <a:endParaRPr lang="en-US" altLang="zh-CN" sz="2800" dirty="0">
              <a:latin typeface="Times New Roman" panose="02020603050405020304" pitchFamily="18" charset="0"/>
            </a:endParaRPr>
          </a:p>
          <a:p>
            <a:pPr>
              <a:spcBef>
                <a:spcPct val="0"/>
              </a:spcBef>
            </a:pPr>
            <a:r>
              <a:rPr lang="en-US" altLang="zh-CN" sz="2800" dirty="0">
                <a:latin typeface="Times New Roman" panose="02020603050405020304" pitchFamily="18" charset="0"/>
              </a:rPr>
              <a:t>       1=0</a:t>
            </a:r>
            <a:r>
              <a:rPr lang="en-US" altLang="zh-CN" sz="2800" baseline="30000" dirty="0">
                <a:latin typeface="Times New Roman" panose="02020603050405020304" pitchFamily="18" charset="0"/>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baseline="30000" dirty="0">
                <a:latin typeface="Times New Roman" panose="02020603050405020304" pitchFamily="18" charset="0"/>
              </a:rPr>
              <a:t>+</a:t>
            </a:r>
            <a:r>
              <a:rPr lang="en-US" altLang="zh-CN" sz="2800" dirty="0">
                <a:latin typeface="Times New Roman" panose="02020603050405020304" pitchFamily="18" charset="0"/>
              </a:rPr>
              <a:t> =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}={0}</a:t>
            </a:r>
          </a:p>
          <a:p>
            <a:pPr>
              <a:spcBef>
                <a:spcPct val="0"/>
              </a:spcBef>
            </a:pPr>
            <a:r>
              <a:rPr lang="en-US" altLang="zh-CN" sz="2800" dirty="0">
                <a:latin typeface="Times New Roman" panose="02020603050405020304" pitchFamily="18" charset="0"/>
              </a:rPr>
              <a:t>       2=1</a:t>
            </a:r>
            <a:r>
              <a:rPr lang="en-US" altLang="zh-CN" sz="2800" baseline="30000" dirty="0">
                <a:latin typeface="Times New Roman" panose="02020603050405020304" pitchFamily="18" charset="0"/>
              </a:rPr>
              <a:t>+</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baseline="30000" dirty="0">
                <a:latin typeface="Times New Roman" panose="02020603050405020304" pitchFamily="18" charset="0"/>
              </a:rPr>
              <a:t>+</a:t>
            </a:r>
            <a:r>
              <a:rPr lang="en-US" altLang="zh-CN" sz="2800" dirty="0">
                <a:latin typeface="Times New Roman" panose="02020603050405020304" pitchFamily="18" charset="0"/>
              </a:rPr>
              <a:t> =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}}={0,1}</a:t>
            </a:r>
          </a:p>
          <a:p>
            <a:pPr>
              <a:spcBef>
                <a:spcPct val="0"/>
              </a:spcBef>
            </a:pPr>
            <a:r>
              <a:rPr lang="en-US" altLang="zh-CN" sz="2800" dirty="0">
                <a:latin typeface="Times New Roman" panose="02020603050405020304" pitchFamily="18" charset="0"/>
              </a:rPr>
              <a:t>       3=2</a:t>
            </a:r>
            <a:r>
              <a:rPr lang="en-US" altLang="zh-CN" sz="2800" baseline="30000" dirty="0">
                <a:latin typeface="Times New Roman" panose="02020603050405020304" pitchFamily="18" charset="0"/>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baseline="30000" dirty="0">
                <a:latin typeface="Times New Roman" panose="02020603050405020304" pitchFamily="18" charset="0"/>
              </a:rPr>
              <a:t>+</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{0,1,2}</a:t>
            </a:r>
            <a:br>
              <a:rPr lang="en-US" altLang="zh-CN" sz="2800" dirty="0">
                <a:latin typeface="Times New Roman" panose="02020603050405020304" pitchFamily="18" charset="0"/>
              </a:rPr>
            </a:br>
            <a:r>
              <a:rPr lang="en-US" altLang="zh-CN" sz="2800" dirty="0">
                <a:latin typeface="Times New Roman" panose="02020603050405020304" pitchFamily="18" charset="0"/>
              </a:rPr>
              <a:t>        …</a:t>
            </a:r>
            <a:endParaRPr lang="en-US" altLang="zh-CN" sz="2800" i="1" dirty="0">
              <a:latin typeface="Times New Roman" panose="02020603050405020304" pitchFamily="18" charset="0"/>
            </a:endParaRPr>
          </a:p>
          <a:p>
            <a:pPr>
              <a:spcBef>
                <a:spcPct val="0"/>
              </a:spcBef>
            </a:pPr>
            <a:r>
              <a:rPr lang="en-US" altLang="zh-CN" sz="2800" i="1" dirty="0">
                <a:latin typeface="Times New Roman" panose="02020603050405020304" pitchFamily="18" charset="0"/>
              </a:rPr>
              <a:t>       n</a:t>
            </a:r>
            <a:r>
              <a:rPr lang="en-US" altLang="zh-CN" sz="2800" dirty="0">
                <a:latin typeface="Times New Roman" panose="02020603050405020304" pitchFamily="18" charset="0"/>
              </a:rPr>
              <a:t>={0, 1, …, </a:t>
            </a:r>
            <a:r>
              <a:rPr lang="en-US" altLang="zh-CN" sz="2800" i="1" dirty="0">
                <a:latin typeface="Times New Roman" panose="02020603050405020304" pitchFamily="18" charset="0"/>
              </a:rPr>
              <a:t>n</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1}</a:t>
            </a:r>
          </a:p>
          <a:p>
            <a:pPr>
              <a:spcBef>
                <a:spcPct val="0"/>
              </a:spcBef>
            </a:pPr>
            <a:r>
              <a:rPr lang="en-US" altLang="zh-CN" sz="2800" dirty="0">
                <a:latin typeface="Times New Roman" panose="02020603050405020304" pitchFamily="18" charset="0"/>
              </a:rPr>
              <a:t>       …</a:t>
            </a:r>
            <a:endParaRPr lang="en-US" altLang="zh-CN" dirty="0">
              <a:latin typeface="Times New Roman" panose="02020603050405020304" pitchFamily="18" charset="0"/>
            </a:endParaRP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292986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a:t>
            </a:r>
            <a:r>
              <a:rPr lang="en-US" sz="1500" dirty="0"/>
              <a:t> 2</a:t>
            </a:r>
          </a:p>
        </p:txBody>
      </p:sp>
      <p:sp>
        <p:nvSpPr>
          <p:cNvPr id="4" name="Content Placeholder 2"/>
          <p:cNvSpPr>
            <a:spLocks noGrp="1"/>
          </p:cNvSpPr>
          <p:nvPr>
            <p:ph idx="1"/>
          </p:nvPr>
        </p:nvSpPr>
        <p:spPr>
          <a:xfrm>
            <a:off x="457200" y="1295400"/>
            <a:ext cx="8382000" cy="5257800"/>
          </a:xfrm>
        </p:spPr>
        <p:txBody>
          <a:bodyPr/>
          <a:lstStyle/>
          <a:p>
            <a:r>
              <a:rPr lang="en-US" b="1" dirty="0"/>
              <a:t>Definition</a:t>
            </a:r>
            <a:r>
              <a:rPr lang="en-US" dirty="0"/>
              <a:t>: A set that is either finite or has the same cardinality as the set of positive integers (</a:t>
            </a:r>
            <a:r>
              <a:rPr lang="en-US" b="1" dirty="0"/>
              <a:t>Z</a:t>
            </a:r>
            <a:r>
              <a:rPr lang="en-US" b="1" baseline="30000" dirty="0"/>
              <a:t>+</a:t>
            </a:r>
            <a:r>
              <a:rPr lang="en-US" dirty="0"/>
              <a:t>) is called </a:t>
            </a:r>
            <a:r>
              <a:rPr lang="en-US" i="1" dirty="0">
                <a:highlight>
                  <a:srgbClr val="FFFF00"/>
                </a:highlight>
              </a:rPr>
              <a:t>countable</a:t>
            </a:r>
            <a:r>
              <a:rPr lang="en-US" dirty="0"/>
              <a:t>. A set that is not countable is </a:t>
            </a:r>
            <a:r>
              <a:rPr lang="en-US" i="1" dirty="0">
                <a:highlight>
                  <a:srgbClr val="FFFF00"/>
                </a:highlight>
              </a:rPr>
              <a:t>uncountable</a:t>
            </a:r>
            <a:r>
              <a:rPr lang="en-US" dirty="0"/>
              <a:t>.</a:t>
            </a:r>
          </a:p>
          <a:p>
            <a:r>
              <a:rPr lang="en-US" dirty="0"/>
              <a:t>When an infinite set is countable (</a:t>
            </a:r>
            <a:r>
              <a:rPr lang="en-US" i="1" dirty="0"/>
              <a:t>countably infinite</a:t>
            </a:r>
            <a:r>
              <a:rPr lang="en-US" dirty="0"/>
              <a:t>) its cardinality is </a:t>
            </a:r>
            <a:r>
              <a:rPr lang="en-US" dirty="0">
                <a:highlight>
                  <a:srgbClr val="FFFF00"/>
                </a:highlight>
                <a:ea typeface="Cambria Math"/>
              </a:rPr>
              <a:t>ℵ</a:t>
            </a:r>
            <a:r>
              <a:rPr lang="en-US" baseline="-25000" dirty="0">
                <a:highlight>
                  <a:srgbClr val="FFFF00"/>
                </a:highlight>
                <a:ea typeface="Cambria Math"/>
              </a:rPr>
              <a:t>0</a:t>
            </a:r>
            <a:r>
              <a:rPr lang="en-US" baseline="-25000" dirty="0">
                <a:ea typeface="Cambria Math"/>
              </a:rPr>
              <a:t> </a:t>
            </a:r>
            <a:r>
              <a:rPr lang="en-US" dirty="0">
                <a:ea typeface="Cambria Math"/>
              </a:rPr>
              <a:t>(where ℵ is aleph, the 1</a:t>
            </a:r>
            <a:r>
              <a:rPr lang="en-US" baseline="30000" dirty="0">
                <a:ea typeface="Cambria Math"/>
              </a:rPr>
              <a:t>st</a:t>
            </a:r>
            <a:r>
              <a:rPr lang="en-US" dirty="0">
                <a:ea typeface="Cambria Math"/>
              </a:rPr>
              <a:t> letter of the Hebrew alphabet)</a:t>
            </a:r>
            <a:r>
              <a:rPr lang="en-US" dirty="0"/>
              <a:t>. We write |</a:t>
            </a:r>
            <a:r>
              <a:rPr lang="en-US" i="1" dirty="0"/>
              <a:t>S</a:t>
            </a:r>
            <a:r>
              <a:rPr lang="en-US" dirty="0"/>
              <a:t>| = </a:t>
            </a:r>
            <a:r>
              <a:rPr lang="en-US" dirty="0">
                <a:ea typeface="Cambria Math"/>
              </a:rPr>
              <a:t>ℵ</a:t>
            </a:r>
            <a:r>
              <a:rPr lang="en-US" baseline="-25000" dirty="0">
                <a:ea typeface="Cambria Math"/>
              </a:rPr>
              <a:t>0 </a:t>
            </a:r>
            <a:r>
              <a:rPr lang="en-US" dirty="0">
                <a:ea typeface="Cambria Math"/>
              </a:rPr>
              <a:t> and say that </a:t>
            </a:r>
            <a:r>
              <a:rPr lang="en-US" i="1" dirty="0">
                <a:ea typeface="Cambria Math"/>
              </a:rPr>
              <a:t>S </a:t>
            </a:r>
            <a:r>
              <a:rPr lang="en-US" dirty="0">
                <a:ea typeface="Cambria Math"/>
              </a:rPr>
              <a:t>has cardinality “</a:t>
            </a:r>
            <a:r>
              <a:rPr lang="en-US" dirty="0">
                <a:highlight>
                  <a:srgbClr val="FFFF00"/>
                </a:highlight>
                <a:ea typeface="Cambria Math"/>
              </a:rPr>
              <a:t>aleph null</a:t>
            </a:r>
            <a:r>
              <a:rPr lang="en-US" dirty="0">
                <a:ea typeface="Cambria Math"/>
              </a:rPr>
              <a:t>.”</a:t>
            </a:r>
          </a:p>
          <a:p>
            <a:r>
              <a:rPr lang="en-US" altLang="zh-CN" dirty="0"/>
              <a:t>The set of real numbers </a:t>
            </a:r>
            <a:r>
              <a:rPr lang="en-US" altLang="zh-CN" b="1" dirty="0"/>
              <a:t>R </a:t>
            </a:r>
            <a:r>
              <a:rPr lang="en-US" altLang="zh-CN" dirty="0"/>
              <a:t> is an uncountable set whose cardinality is </a:t>
            </a:r>
            <a:r>
              <a:rPr lang="en-US" altLang="zh-CN" dirty="0">
                <a:highlight>
                  <a:srgbClr val="FFFF00"/>
                </a:highlight>
                <a:ea typeface="Cambria Math"/>
              </a:rPr>
              <a:t>ℵ</a:t>
            </a:r>
            <a:r>
              <a:rPr lang="en-US" altLang="zh-CN" dirty="0">
                <a:ea typeface="Cambria Math"/>
              </a:rPr>
              <a:t>.</a:t>
            </a:r>
            <a:endParaRPr lang="en-US" dirty="0"/>
          </a:p>
        </p:txBody>
      </p:sp>
    </p:spTree>
    <p:extLst>
      <p:ext uri="{BB962C8B-B14F-4D97-AF65-F5344CB8AC3E}">
        <p14:creationId xmlns:p14="http://schemas.microsoft.com/office/powerpoint/2010/main" val="219312478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endParaRPr lang="en-US" sz="1500" dirty="0"/>
          </a:p>
        </p:txBody>
      </p:sp>
      <p:sp>
        <p:nvSpPr>
          <p:cNvPr id="4" name="Content Placeholder 2"/>
          <p:cNvSpPr>
            <a:spLocks noGrp="1"/>
          </p:cNvSpPr>
          <p:nvPr>
            <p:ph idx="1"/>
          </p:nvPr>
        </p:nvSpPr>
        <p:spPr>
          <a:xfrm>
            <a:off x="457200" y="1295400"/>
            <a:ext cx="8077200" cy="5105400"/>
          </a:xfrm>
        </p:spPr>
        <p:txBody>
          <a:bodyPr/>
          <a:lstStyle/>
          <a:p>
            <a:r>
              <a:rPr lang="en-US" dirty="0"/>
              <a:t>An infinite set is countable if and only if it is possible to list the elements of the set in a sequence (indexed by the positive integers). </a:t>
            </a:r>
          </a:p>
          <a:p>
            <a:r>
              <a:rPr lang="en-US" dirty="0"/>
              <a:t>The reason for this is that a one-to-one correspondence </a:t>
            </a:r>
            <a:r>
              <a:rPr lang="en-US" i="1" dirty="0"/>
              <a:t>f</a:t>
            </a:r>
            <a:r>
              <a:rPr lang="en-US" dirty="0"/>
              <a:t> from the set of positive integers to a set </a:t>
            </a:r>
            <a:r>
              <a:rPr lang="en-US" i="1" dirty="0"/>
              <a:t>S</a:t>
            </a:r>
            <a:r>
              <a:rPr lang="en-US" dirty="0"/>
              <a:t> can be expressed in terms of a sequence </a:t>
            </a:r>
            <a:r>
              <a:rPr lang="en-US" i="1" dirty="0"/>
              <a:t>a</a:t>
            </a:r>
            <a:r>
              <a:rPr lang="en-US" baseline="-25000" dirty="0"/>
              <a:t>1</a:t>
            </a:r>
            <a:r>
              <a:rPr lang="en-US" i="1" dirty="0"/>
              <a:t>,a</a:t>
            </a:r>
            <a:r>
              <a:rPr lang="en-US" baseline="-25000" dirty="0"/>
              <a:t>2</a:t>
            </a:r>
            <a:r>
              <a:rPr lang="en-US" i="1" dirty="0"/>
              <a:t>,…, a</a:t>
            </a:r>
            <a:r>
              <a:rPr lang="en-US" i="1" baseline="-25000" dirty="0"/>
              <a:t>n </a:t>
            </a:r>
            <a:r>
              <a:rPr lang="en-US" i="1" dirty="0"/>
              <a:t>,… </a:t>
            </a:r>
            <a:r>
              <a:rPr lang="en-US" dirty="0"/>
              <a:t>where </a:t>
            </a:r>
            <a:r>
              <a:rPr lang="en-US" i="1" dirty="0"/>
              <a:t>a</a:t>
            </a:r>
            <a:r>
              <a:rPr lang="en-US" baseline="-25000" dirty="0"/>
              <a:t>1</a:t>
            </a:r>
            <a:r>
              <a:rPr lang="en-US" i="1" baseline="-25000" dirty="0"/>
              <a:t> </a:t>
            </a:r>
            <a:r>
              <a:rPr lang="en-US" i="1" dirty="0"/>
              <a:t>= f</a:t>
            </a:r>
            <a:r>
              <a:rPr lang="en-US" dirty="0"/>
              <a:t>(</a:t>
            </a:r>
            <a:r>
              <a:rPr lang="en-US" dirty="0">
                <a:ea typeface="Cambria Math" pitchFamily="18" charset="0"/>
              </a:rPr>
              <a:t>1</a:t>
            </a:r>
            <a:r>
              <a:rPr lang="en-US" dirty="0"/>
              <a:t>)</a:t>
            </a:r>
            <a:r>
              <a:rPr lang="en-US" i="1" dirty="0"/>
              <a:t>, a</a:t>
            </a:r>
            <a:r>
              <a:rPr lang="en-US" baseline="-25000" dirty="0"/>
              <a:t>2</a:t>
            </a:r>
            <a:r>
              <a:rPr lang="en-US" i="1" dirty="0"/>
              <a:t>  = f</a:t>
            </a:r>
            <a:r>
              <a:rPr lang="en-US" dirty="0"/>
              <a:t>(</a:t>
            </a:r>
            <a:r>
              <a:rPr lang="en-US" dirty="0">
                <a:ea typeface="Cambria Math" pitchFamily="18" charset="0"/>
              </a:rPr>
              <a:t>2</a:t>
            </a:r>
            <a:r>
              <a:rPr lang="en-US" dirty="0"/>
              <a:t>)</a:t>
            </a:r>
            <a:r>
              <a:rPr lang="en-US" i="1" dirty="0"/>
              <a:t>,</a:t>
            </a:r>
            <a:r>
              <a:rPr lang="en-US" dirty="0"/>
              <a:t>…,</a:t>
            </a:r>
            <a:r>
              <a:rPr lang="en-US" i="1" dirty="0"/>
              <a:t> a</a:t>
            </a:r>
            <a:r>
              <a:rPr lang="en-US" i="1" baseline="-25000" dirty="0"/>
              <a:t>n</a:t>
            </a:r>
            <a:r>
              <a:rPr lang="en-US" i="1" dirty="0"/>
              <a:t> = f</a:t>
            </a:r>
            <a:r>
              <a:rPr lang="en-US" dirty="0"/>
              <a:t>(</a:t>
            </a:r>
            <a:r>
              <a:rPr lang="en-US" i="1" dirty="0"/>
              <a:t>n</a:t>
            </a:r>
            <a:r>
              <a:rPr lang="en-US" dirty="0"/>
              <a:t>)</a:t>
            </a:r>
            <a:r>
              <a:rPr lang="en-US" i="1" dirty="0"/>
              <a:t>,…</a:t>
            </a:r>
            <a:endParaRPr lang="en-US" dirty="0"/>
          </a:p>
        </p:txBody>
      </p:sp>
    </p:spTree>
    <p:extLst>
      <p:ext uri="{BB962C8B-B14F-4D97-AF65-F5344CB8AC3E}">
        <p14:creationId xmlns:p14="http://schemas.microsoft.com/office/powerpoint/2010/main" val="29359799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Hilbert’s Grand Hotel</a:t>
            </a:r>
            <a:endParaRPr lang="en-US" sz="1500" dirty="0"/>
          </a:p>
        </p:txBody>
      </p:sp>
      <p:pic>
        <p:nvPicPr>
          <p:cNvPr id="14" name="Picture 2" descr="A portrait of David Hilbert.&#10;"/>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1428"/>
          <a:stretch/>
        </p:blipFill>
        <p:spPr bwMode="auto">
          <a:xfrm>
            <a:off x="7391400" y="592892"/>
            <a:ext cx="1511808" cy="1685462"/>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7232904" y="2349046"/>
            <a:ext cx="1670304" cy="317954"/>
          </a:xfrm>
        </p:spPr>
        <p:txBody>
          <a:bodyPr anchor="ctr"/>
          <a:lstStyle/>
          <a:p>
            <a:r>
              <a:rPr lang="en-US" sz="2200" dirty="0"/>
              <a:t>David Hilbert</a:t>
            </a:r>
          </a:p>
        </p:txBody>
      </p:sp>
      <p:sp>
        <p:nvSpPr>
          <p:cNvPr id="5" name="Content Placeholder 4"/>
          <p:cNvSpPr>
            <a:spLocks noGrp="1"/>
          </p:cNvSpPr>
          <p:nvPr>
            <p:ph idx="14"/>
          </p:nvPr>
        </p:nvSpPr>
        <p:spPr>
          <a:xfrm>
            <a:off x="457200" y="1371600"/>
            <a:ext cx="4953000" cy="5181600"/>
          </a:xfrm>
        </p:spPr>
        <p:txBody>
          <a:bodyPr/>
          <a:lstStyle/>
          <a:p>
            <a:pPr>
              <a:spcBef>
                <a:spcPts val="400"/>
              </a:spcBef>
            </a:pPr>
            <a:r>
              <a:rPr lang="en-US" sz="2200" dirty="0"/>
              <a:t>The Grand Hotel (example due to David Hilbert) has countably infinite number of rooms, each occupied by a guest. We can always  accommodate a new guest at this hotel. How is this possible?</a:t>
            </a:r>
          </a:p>
          <a:p>
            <a:pPr>
              <a:spcBef>
                <a:spcPts val="400"/>
              </a:spcBef>
            </a:pPr>
            <a:r>
              <a:rPr lang="en-US" sz="2200" b="1" dirty="0"/>
              <a:t>Explanation</a:t>
            </a:r>
            <a:r>
              <a:rPr lang="en-US" sz="2200" dirty="0"/>
              <a:t>: Because the rooms of Grand Hotel are countable, we can list them as Room </a:t>
            </a:r>
            <a:r>
              <a:rPr lang="en-US" sz="2200" dirty="0">
                <a:ea typeface="Cambria Math" pitchFamily="18" charset="0"/>
              </a:rPr>
              <a:t>1</a:t>
            </a:r>
            <a:r>
              <a:rPr lang="en-US" sz="2200" dirty="0"/>
              <a:t>, Room </a:t>
            </a:r>
            <a:r>
              <a:rPr lang="en-US" sz="2200" dirty="0">
                <a:ea typeface="Cambria Math" pitchFamily="18" charset="0"/>
              </a:rPr>
              <a:t>2</a:t>
            </a:r>
            <a:r>
              <a:rPr lang="en-US" sz="2200" dirty="0"/>
              <a:t>, Room  </a:t>
            </a:r>
            <a:r>
              <a:rPr lang="en-US" sz="2200" dirty="0">
                <a:ea typeface="Cambria Math" pitchFamily="18" charset="0"/>
              </a:rPr>
              <a:t>3</a:t>
            </a:r>
            <a:r>
              <a:rPr lang="en-US" sz="2200" dirty="0"/>
              <a:t>, and so on. When a new guest arrives, we move the guest in Room </a:t>
            </a:r>
            <a:r>
              <a:rPr lang="en-US" sz="2200" dirty="0">
                <a:ea typeface="Cambria Math" pitchFamily="18" charset="0"/>
              </a:rPr>
              <a:t>1</a:t>
            </a:r>
            <a:r>
              <a:rPr lang="en-US" sz="2200" dirty="0"/>
              <a:t> to Room </a:t>
            </a:r>
            <a:r>
              <a:rPr lang="en-US" sz="2200" dirty="0">
                <a:ea typeface="Cambria Math" pitchFamily="18" charset="0"/>
              </a:rPr>
              <a:t>2</a:t>
            </a:r>
            <a:r>
              <a:rPr lang="en-US" sz="2200" dirty="0"/>
              <a:t>, the guest in Room </a:t>
            </a:r>
            <a:r>
              <a:rPr lang="en-US" sz="2200" dirty="0">
                <a:ea typeface="Cambria Math" pitchFamily="18" charset="0"/>
              </a:rPr>
              <a:t>2</a:t>
            </a:r>
            <a:r>
              <a:rPr lang="en-US" sz="2200" dirty="0"/>
              <a:t> to Room </a:t>
            </a:r>
            <a:r>
              <a:rPr lang="en-US" sz="2200" dirty="0">
                <a:ea typeface="Cambria Math" pitchFamily="18" charset="0"/>
              </a:rPr>
              <a:t>3</a:t>
            </a:r>
            <a:r>
              <a:rPr lang="en-US" sz="2200" dirty="0"/>
              <a:t>, and in general the guest in Room </a:t>
            </a:r>
            <a:r>
              <a:rPr lang="en-US" sz="2200" i="1" dirty="0"/>
              <a:t>n</a:t>
            </a:r>
            <a:r>
              <a:rPr lang="en-US" sz="2200" dirty="0"/>
              <a:t> to Room </a:t>
            </a:r>
            <a:r>
              <a:rPr lang="en-US" sz="2200" i="1" dirty="0"/>
              <a:t>n + </a:t>
            </a:r>
            <a:r>
              <a:rPr lang="en-US" sz="2200" dirty="0">
                <a:ea typeface="Cambria Math" pitchFamily="18" charset="0"/>
              </a:rPr>
              <a:t>1</a:t>
            </a:r>
            <a:r>
              <a:rPr lang="en-US" sz="2200" dirty="0"/>
              <a:t>, for all positive integers </a:t>
            </a:r>
            <a:r>
              <a:rPr lang="en-US" sz="2200" i="1" dirty="0"/>
              <a:t>n</a:t>
            </a:r>
            <a:r>
              <a:rPr lang="en-US" sz="2200" dirty="0"/>
              <a:t>. This frees up Room </a:t>
            </a:r>
            <a:r>
              <a:rPr lang="en-US" sz="2200" dirty="0">
                <a:ea typeface="Cambria Math" pitchFamily="18" charset="0"/>
              </a:rPr>
              <a:t>1</a:t>
            </a:r>
            <a:r>
              <a:rPr lang="en-US" sz="2200" dirty="0"/>
              <a:t>, which we assign to the new guest, and all the current guests still have rooms.</a:t>
            </a:r>
          </a:p>
        </p:txBody>
      </p:sp>
      <p:pic>
        <p:nvPicPr>
          <p:cNvPr id="16" name="Picture 5" descr="Illustration of a new guest arriving at Hilbert's Grand Hotel.&#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5636570" y="2743200"/>
            <a:ext cx="3266638" cy="1469988"/>
          </a:xfrm>
          <a:prstGeom prst="rect">
            <a:avLst/>
          </a:prstGeom>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5562600" y="4283880"/>
            <a:ext cx="3416808" cy="2176272"/>
          </a:xfrm>
        </p:spPr>
        <p:txBody>
          <a:bodyPr/>
          <a:lstStyle/>
          <a:p>
            <a:r>
              <a:rPr lang="en-US" sz="2000" dirty="0"/>
              <a:t>The hotel can also accommodate a countable number of new guests, all the guests on a countable number of buses where each bus contains a countable number of guests (see exercises).</a:t>
            </a:r>
          </a:p>
        </p:txBody>
      </p:sp>
      <p:sp>
        <p:nvSpPr>
          <p:cNvPr id="8" name="矩形 7">
            <a:extLst>
              <a:ext uri="{FF2B5EF4-FFF2-40B4-BE49-F238E27FC236}">
                <a16:creationId xmlns:a16="http://schemas.microsoft.com/office/drawing/2014/main" id="{1683D016-F721-4742-A8C0-50321889D67E}"/>
              </a:ext>
            </a:extLst>
          </p:cNvPr>
          <p:cNvSpPr/>
          <p:nvPr/>
        </p:nvSpPr>
        <p:spPr>
          <a:xfrm>
            <a:off x="5029200" y="6383774"/>
            <a:ext cx="4114800" cy="369332"/>
          </a:xfrm>
          <a:prstGeom prst="rect">
            <a:avLst/>
          </a:prstGeom>
        </p:spPr>
        <p:txBody>
          <a:bodyPr wrap="square">
            <a:spAutoFit/>
          </a:bodyPr>
          <a:lstStyle/>
          <a:p>
            <a:r>
              <a:rPr lang="zh-CN" altLang="en-US" dirty="0">
                <a:solidFill>
                  <a:srgbClr val="FFC000"/>
                </a:solidFill>
              </a:rPr>
              <a:t>可数个可数集合的并集仍然是可数集合</a:t>
            </a:r>
          </a:p>
        </p:txBody>
      </p:sp>
    </p:spTree>
    <p:extLst>
      <p:ext uri="{BB962C8B-B14F-4D97-AF65-F5344CB8AC3E}">
        <p14:creationId xmlns:p14="http://schemas.microsoft.com/office/powerpoint/2010/main" val="6270980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1</a:t>
            </a:r>
          </a:p>
        </p:txBody>
      </p:sp>
      <p:sp>
        <p:nvSpPr>
          <p:cNvPr id="4" name="Content Placeholder 2"/>
          <p:cNvSpPr>
            <a:spLocks noGrp="1"/>
          </p:cNvSpPr>
          <p:nvPr>
            <p:ph idx="1"/>
          </p:nvPr>
        </p:nvSpPr>
        <p:spPr>
          <a:xfrm>
            <a:off x="457200" y="1295400"/>
            <a:ext cx="8077200" cy="1295400"/>
          </a:xfrm>
        </p:spPr>
        <p:txBody>
          <a:bodyPr/>
          <a:lstStyle/>
          <a:p>
            <a:pPr>
              <a:spcBef>
                <a:spcPts val="0"/>
              </a:spcBef>
            </a:pPr>
            <a:r>
              <a:rPr lang="en-US" sz="2600" b="1" dirty="0"/>
              <a:t>Example </a:t>
            </a:r>
            <a:r>
              <a:rPr lang="en-US" sz="2600" b="1" dirty="0">
                <a:ea typeface="Cambria Math" pitchFamily="18" charset="0"/>
              </a:rPr>
              <a:t>1</a:t>
            </a:r>
            <a:r>
              <a:rPr lang="en-US" sz="2600" b="1" dirty="0"/>
              <a:t>:</a:t>
            </a:r>
            <a:r>
              <a:rPr lang="en-US" sz="2600" dirty="0"/>
              <a:t> Show that the set of positive even integers </a:t>
            </a:r>
            <a:r>
              <a:rPr lang="en-US" sz="2600" i="1" dirty="0"/>
              <a:t>E</a:t>
            </a:r>
            <a:r>
              <a:rPr lang="en-US" sz="2600" dirty="0"/>
              <a:t> is countable set.</a:t>
            </a:r>
          </a:p>
        </p:txBody>
      </p:sp>
      <p:sp>
        <p:nvSpPr>
          <p:cNvPr id="7" name="内容占位符 6">
            <a:extLst>
              <a:ext uri="{FF2B5EF4-FFF2-40B4-BE49-F238E27FC236}">
                <a16:creationId xmlns:a16="http://schemas.microsoft.com/office/drawing/2014/main" id="{3D0A548D-86E5-48B2-9C7A-D1794DA1167C}"/>
              </a:ext>
            </a:extLst>
          </p:cNvPr>
          <p:cNvSpPr>
            <a:spLocks noGrp="1"/>
          </p:cNvSpPr>
          <p:nvPr>
            <p:ph idx="13"/>
          </p:nvPr>
        </p:nvSpPr>
        <p:spPr/>
        <p:txBody>
          <a:bodyPr/>
          <a:lstStyle/>
          <a:p>
            <a:endParaRPr lang="zh-CN" altLang="en-US"/>
          </a:p>
        </p:txBody>
      </p:sp>
    </p:spTree>
    <p:extLst>
      <p:ext uri="{BB962C8B-B14F-4D97-AF65-F5344CB8AC3E}">
        <p14:creationId xmlns:p14="http://schemas.microsoft.com/office/powerpoint/2010/main" val="339497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Set and Empty Set</a:t>
            </a:r>
          </a:p>
        </p:txBody>
      </p:sp>
      <p:sp>
        <p:nvSpPr>
          <p:cNvPr id="12" name="Content Placeholder 2"/>
          <p:cNvSpPr>
            <a:spLocks noGrp="1"/>
          </p:cNvSpPr>
          <p:nvPr>
            <p:ph idx="1"/>
          </p:nvPr>
        </p:nvSpPr>
        <p:spPr>
          <a:xfrm>
            <a:off x="457200" y="1295400"/>
            <a:ext cx="8229600" cy="3980660"/>
          </a:xfrm>
        </p:spPr>
        <p:txBody>
          <a:bodyPr/>
          <a:lstStyle/>
          <a:p>
            <a:r>
              <a:rPr lang="en-US" sz="2600" dirty="0"/>
              <a:t>The </a:t>
            </a:r>
            <a:r>
              <a:rPr lang="en-US" sz="2600" i="1" dirty="0"/>
              <a:t>universal set</a:t>
            </a:r>
            <a:r>
              <a:rPr lang="en-US" sz="2600" dirty="0"/>
              <a:t> </a:t>
            </a:r>
            <a:r>
              <a:rPr lang="en-US" sz="2600" i="1" dirty="0"/>
              <a:t>U </a:t>
            </a:r>
            <a:r>
              <a:rPr lang="en-US" sz="2600" dirty="0"/>
              <a:t>is the set containing everything currently under consideration. </a:t>
            </a:r>
            <a:endParaRPr lang="en-US" sz="2600" i="1" dirty="0"/>
          </a:p>
          <a:p>
            <a:pPr lvl="1"/>
            <a:r>
              <a:rPr lang="en-US" sz="2200" dirty="0"/>
              <a:t>Sometimes implicit</a:t>
            </a:r>
          </a:p>
          <a:p>
            <a:pPr lvl="1"/>
            <a:r>
              <a:rPr lang="en-US" sz="2200" dirty="0"/>
              <a:t>Sometimes explicitly stated.</a:t>
            </a:r>
          </a:p>
          <a:p>
            <a:pPr lvl="1"/>
            <a:r>
              <a:rPr lang="en-US" sz="2200" dirty="0"/>
              <a:t>Contents depend on the context.</a:t>
            </a:r>
          </a:p>
          <a:p>
            <a:r>
              <a:rPr lang="en-US" sz="2600" dirty="0"/>
              <a:t>The empty set is the set with no</a:t>
            </a:r>
          </a:p>
          <a:p>
            <a:r>
              <a:rPr lang="en-US" sz="2600" dirty="0"/>
              <a:t>elements. Symbolized </a:t>
            </a:r>
            <a:r>
              <a:rPr lang="en-US" sz="2600" dirty="0">
                <a:ea typeface="Cambria Math"/>
              </a:rPr>
              <a:t>∅, but </a:t>
            </a:r>
            <a:r>
              <a:rPr lang="en-US" sz="2600" dirty="0"/>
              <a:t>{} also used.</a:t>
            </a:r>
            <a:endParaRPr lang="en-US" sz="2600" dirty="0">
              <a:ea typeface="Cambria Math" pitchFamily="18" charset="0"/>
            </a:endParaRPr>
          </a:p>
        </p:txBody>
      </p:sp>
      <p:sp>
        <p:nvSpPr>
          <p:cNvPr id="13" name="Content Placeholder 3"/>
          <p:cNvSpPr>
            <a:spLocks noGrp="1"/>
          </p:cNvSpPr>
          <p:nvPr>
            <p:ph idx="13"/>
          </p:nvPr>
        </p:nvSpPr>
        <p:spPr>
          <a:xfrm>
            <a:off x="6591300" y="2355884"/>
            <a:ext cx="2133600" cy="487680"/>
          </a:xfrm>
        </p:spPr>
        <p:txBody>
          <a:bodyPr/>
          <a:lstStyle/>
          <a:p>
            <a:r>
              <a:rPr lang="en-US" sz="2600" dirty="0"/>
              <a:t>Venn Diagram</a:t>
            </a:r>
          </a:p>
        </p:txBody>
      </p:sp>
      <p:pic>
        <p:nvPicPr>
          <p:cNvPr id="20" name="Picture 4"/>
          <p:cNvPicPr>
            <a:picLocks noGrp="1" noChangeAspect="1" noChangeArrowheads="1"/>
          </p:cNvPicPr>
          <p:nvPr>
            <p:ph idx="14"/>
          </p:nvPr>
        </p:nvPicPr>
        <p:blipFill rotWithShape="1">
          <a:blip r:embed="rId2">
            <a:extLst>
              <a:ext uri="{28A0092B-C50C-407E-A947-70E740481C1C}">
                <a14:useLocalDpi xmlns:a14="http://schemas.microsoft.com/office/drawing/2010/main" val="0"/>
              </a:ext>
            </a:extLst>
          </a:blip>
          <a:srcRect r="5922"/>
          <a:stretch/>
        </p:blipFill>
        <p:spPr bwMode="auto">
          <a:xfrm>
            <a:off x="6324600" y="2843564"/>
            <a:ext cx="2667000" cy="1700931"/>
          </a:xfrm>
          <a:prstGeom prst="rect">
            <a:avLst/>
          </a:prstGeom>
          <a:extLst>
            <a:ext uri="{909E8E84-426E-40DD-AFC4-6F175D3DCCD1}">
              <a14:hiddenFill xmlns:a14="http://schemas.microsoft.com/office/drawing/2010/main">
                <a:solidFill>
                  <a:srgbClr val="FFFFFF"/>
                </a:solidFill>
              </a14:hiddenFill>
            </a:ext>
          </a:extLst>
        </p:spPr>
      </p:pic>
      <p:pic>
        <p:nvPicPr>
          <p:cNvPr id="22" name="Picture 5" descr="A portrait of John Venn.&#10;"/>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4476520" y="5276060"/>
            <a:ext cx="1162280" cy="1353340"/>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6"/>
          <p:cNvSpPr>
            <a:spLocks noGrp="1"/>
          </p:cNvSpPr>
          <p:nvPr>
            <p:ph idx="16"/>
          </p:nvPr>
        </p:nvSpPr>
        <p:spPr>
          <a:xfrm>
            <a:off x="5743460" y="5655436"/>
            <a:ext cx="3276600" cy="951196"/>
          </a:xfrm>
        </p:spPr>
        <p:txBody>
          <a:bodyPr/>
          <a:lstStyle/>
          <a:p>
            <a:pPr>
              <a:spcBef>
                <a:spcPts val="0"/>
              </a:spcBef>
              <a:spcAft>
                <a:spcPts val="0"/>
              </a:spcAft>
            </a:pPr>
            <a:r>
              <a:rPr lang="en-US" sz="2600" dirty="0"/>
              <a:t>John Venn (1834-1923)</a:t>
            </a:r>
          </a:p>
          <a:p>
            <a:pPr>
              <a:spcBef>
                <a:spcPts val="0"/>
              </a:spcBef>
              <a:spcAft>
                <a:spcPts val="0"/>
              </a:spcAft>
            </a:pPr>
            <a:r>
              <a:rPr lang="en-US" sz="2600" dirty="0"/>
              <a:t>Cambridge, UK</a:t>
            </a:r>
          </a:p>
        </p:txBody>
      </p:sp>
      <p:sp>
        <p:nvSpPr>
          <p:cNvPr id="9" name="矩形 8">
            <a:extLst>
              <a:ext uri="{FF2B5EF4-FFF2-40B4-BE49-F238E27FC236}">
                <a16:creationId xmlns:a16="http://schemas.microsoft.com/office/drawing/2014/main" id="{84819CE8-A483-4089-8F5A-D9223F2297C2}"/>
              </a:ext>
            </a:extLst>
          </p:cNvPr>
          <p:cNvSpPr/>
          <p:nvPr/>
        </p:nvSpPr>
        <p:spPr>
          <a:xfrm>
            <a:off x="1981200" y="1110734"/>
            <a:ext cx="646331" cy="369332"/>
          </a:xfrm>
          <a:prstGeom prst="rect">
            <a:avLst/>
          </a:prstGeom>
        </p:spPr>
        <p:txBody>
          <a:bodyPr wrap="none">
            <a:spAutoFit/>
          </a:bodyPr>
          <a:lstStyle/>
          <a:p>
            <a:r>
              <a:rPr lang="zh-CN" altLang="en-US" dirty="0">
                <a:solidFill>
                  <a:schemeClr val="tx1">
                    <a:lumMod val="50000"/>
                    <a:lumOff val="50000"/>
                  </a:schemeClr>
                </a:solidFill>
              </a:rPr>
              <a:t>全集</a:t>
            </a:r>
          </a:p>
        </p:txBody>
      </p:sp>
      <p:sp>
        <p:nvSpPr>
          <p:cNvPr id="10" name="矩形 9">
            <a:extLst>
              <a:ext uri="{FF2B5EF4-FFF2-40B4-BE49-F238E27FC236}">
                <a16:creationId xmlns:a16="http://schemas.microsoft.com/office/drawing/2014/main" id="{6B704469-4B6B-454F-8E5B-C7250BFCEE72}"/>
              </a:ext>
            </a:extLst>
          </p:cNvPr>
          <p:cNvSpPr/>
          <p:nvPr/>
        </p:nvSpPr>
        <p:spPr>
          <a:xfrm>
            <a:off x="7058594" y="2158891"/>
            <a:ext cx="877163" cy="369332"/>
          </a:xfrm>
          <a:prstGeom prst="rect">
            <a:avLst/>
          </a:prstGeom>
        </p:spPr>
        <p:txBody>
          <a:bodyPr wrap="none">
            <a:spAutoFit/>
          </a:bodyPr>
          <a:lstStyle/>
          <a:p>
            <a:r>
              <a:rPr lang="zh-CN" altLang="en-US" dirty="0">
                <a:solidFill>
                  <a:schemeClr val="tx1">
                    <a:lumMod val="50000"/>
                    <a:lumOff val="50000"/>
                  </a:schemeClr>
                </a:solidFill>
              </a:rPr>
              <a:t>韦恩图</a:t>
            </a:r>
          </a:p>
        </p:txBody>
      </p:sp>
    </p:spTree>
    <p:extLst>
      <p:ext uri="{BB962C8B-B14F-4D97-AF65-F5344CB8AC3E}">
        <p14:creationId xmlns:p14="http://schemas.microsoft.com/office/powerpoint/2010/main" val="75652619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1</a:t>
            </a:r>
          </a:p>
        </p:txBody>
      </p:sp>
      <p:sp>
        <p:nvSpPr>
          <p:cNvPr id="4" name="Content Placeholder 2"/>
          <p:cNvSpPr>
            <a:spLocks noGrp="1"/>
          </p:cNvSpPr>
          <p:nvPr>
            <p:ph idx="1"/>
          </p:nvPr>
        </p:nvSpPr>
        <p:spPr>
          <a:xfrm>
            <a:off x="457200" y="1295400"/>
            <a:ext cx="8077200" cy="1295400"/>
          </a:xfrm>
        </p:spPr>
        <p:txBody>
          <a:bodyPr/>
          <a:lstStyle/>
          <a:p>
            <a:pPr>
              <a:spcBef>
                <a:spcPts val="0"/>
              </a:spcBef>
            </a:pPr>
            <a:r>
              <a:rPr lang="en-US" sz="2600" b="1" dirty="0"/>
              <a:t>Example </a:t>
            </a:r>
            <a:r>
              <a:rPr lang="en-US" sz="2600" b="1" dirty="0">
                <a:ea typeface="Cambria Math" pitchFamily="18" charset="0"/>
              </a:rPr>
              <a:t>1</a:t>
            </a:r>
            <a:r>
              <a:rPr lang="en-US" sz="2600" b="1" dirty="0"/>
              <a:t>:</a:t>
            </a:r>
            <a:r>
              <a:rPr lang="en-US" sz="2600" dirty="0"/>
              <a:t> Show that the set of positive even integers </a:t>
            </a:r>
            <a:r>
              <a:rPr lang="en-US" sz="2600" i="1" dirty="0"/>
              <a:t>E</a:t>
            </a:r>
            <a:r>
              <a:rPr lang="en-US" sz="2600" dirty="0"/>
              <a:t> is countable set.</a:t>
            </a:r>
          </a:p>
          <a:p>
            <a:pPr>
              <a:spcBef>
                <a:spcPts val="0"/>
              </a:spcBef>
            </a:pPr>
            <a:r>
              <a:rPr lang="en-US" sz="2600" b="1" dirty="0"/>
              <a:t>Solution</a:t>
            </a:r>
            <a:r>
              <a:rPr lang="en-US" sz="2600" dirty="0"/>
              <a:t>: Let</a:t>
            </a:r>
          </a:p>
        </p:txBody>
      </p:sp>
      <p:graphicFrame>
        <p:nvGraphicFramePr>
          <p:cNvPr id="5" name="Object 3"/>
          <p:cNvGraphicFramePr>
            <a:graphicFrameLocks noChangeAspect="1"/>
          </p:cNvGraphicFramePr>
          <p:nvPr>
            <p:extLst/>
          </p:nvPr>
        </p:nvGraphicFramePr>
        <p:xfrm>
          <a:off x="2311400" y="2078644"/>
          <a:ext cx="3479800" cy="2340956"/>
        </p:xfrm>
        <a:graphic>
          <a:graphicData uri="http://schemas.openxmlformats.org/presentationml/2006/ole">
            <mc:AlternateContent xmlns:mc="http://schemas.openxmlformats.org/markup-compatibility/2006">
              <mc:Choice xmlns:v="urn:schemas-microsoft-com:vml" Requires="v">
                <p:oleObj spid="_x0000_s143379" name="Equation" r:id="rId3" imgW="1396800" imgH="939600" progId="Equation.DSMT4">
                  <p:embed/>
                </p:oleObj>
              </mc:Choice>
              <mc:Fallback>
                <p:oleObj name="Equation" r:id="rId3" imgW="1396800" imgH="939600" progId="Equation.DSMT4">
                  <p:embed/>
                  <p:pic>
                    <p:nvPicPr>
                      <p:cNvPr id="5" name="Object 3"/>
                      <p:cNvPicPr/>
                      <p:nvPr/>
                    </p:nvPicPr>
                    <p:blipFill>
                      <a:blip r:embed="rId4"/>
                      <a:stretch>
                        <a:fillRect/>
                      </a:stretch>
                    </p:blipFill>
                    <p:spPr>
                      <a:xfrm>
                        <a:off x="2311400" y="2078644"/>
                        <a:ext cx="3479800" cy="2340956"/>
                      </a:xfrm>
                      <a:prstGeom prst="rect">
                        <a:avLst/>
                      </a:prstGeom>
                    </p:spPr>
                  </p:pic>
                </p:oleObj>
              </mc:Fallback>
            </mc:AlternateContent>
          </a:graphicData>
        </a:graphic>
      </p:graphicFrame>
      <p:sp>
        <p:nvSpPr>
          <p:cNvPr id="6" name="Content Placeholder 4"/>
          <p:cNvSpPr>
            <a:spLocks noGrp="1"/>
          </p:cNvSpPr>
          <p:nvPr>
            <p:ph idx="13"/>
          </p:nvPr>
        </p:nvSpPr>
        <p:spPr>
          <a:xfrm>
            <a:off x="457200" y="4495800"/>
            <a:ext cx="8077200" cy="2057400"/>
          </a:xfrm>
        </p:spPr>
        <p:txBody>
          <a:bodyPr/>
          <a:lstStyle/>
          <a:p>
            <a:pPr>
              <a:spcBef>
                <a:spcPts val="0"/>
              </a:spcBef>
            </a:pPr>
            <a:r>
              <a:rPr lang="en-US" sz="2600" dirty="0"/>
              <a:t>Then </a:t>
            </a:r>
            <a:r>
              <a:rPr lang="en-US" sz="2600" i="1" dirty="0"/>
              <a:t>f</a:t>
            </a:r>
            <a:r>
              <a:rPr lang="en-US" sz="2600" dirty="0"/>
              <a:t> is a bijection from </a:t>
            </a:r>
            <a:r>
              <a:rPr lang="en-US" sz="2600" b="1" dirty="0"/>
              <a:t>N</a:t>
            </a:r>
            <a:r>
              <a:rPr lang="en-US" sz="2600" dirty="0"/>
              <a:t> to </a:t>
            </a:r>
            <a:r>
              <a:rPr lang="en-US" sz="2600" i="1" dirty="0"/>
              <a:t>E</a:t>
            </a:r>
            <a:r>
              <a:rPr lang="en-US" sz="2600" dirty="0"/>
              <a:t> since </a:t>
            </a:r>
            <a:r>
              <a:rPr lang="en-US" sz="2600" i="1" dirty="0"/>
              <a:t>f</a:t>
            </a:r>
            <a:r>
              <a:rPr lang="en-US" sz="2600" dirty="0"/>
              <a:t> is both one-to-one and onto. To show that it is one-to-one, suppose that  </a:t>
            </a:r>
            <a:r>
              <a:rPr lang="en-US" sz="2600" i="1" dirty="0">
                <a:ea typeface="Cambria Math" pitchFamily="18" charset="0"/>
              </a:rPr>
              <a:t>f</a:t>
            </a:r>
            <a:r>
              <a:rPr lang="en-US" sz="2600" dirty="0">
                <a:ea typeface="Cambria Math" pitchFamily="18" charset="0"/>
              </a:rPr>
              <a:t>(</a:t>
            </a:r>
            <a:r>
              <a:rPr lang="en-US" sz="2600" i="1" dirty="0">
                <a:ea typeface="Cambria Math" pitchFamily="18" charset="0"/>
              </a:rPr>
              <a:t>n</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f</a:t>
            </a:r>
            <a:r>
              <a:rPr lang="en-US" sz="2600" dirty="0">
                <a:ea typeface="Cambria Math" pitchFamily="18" charset="0"/>
              </a:rPr>
              <a:t>(</a:t>
            </a:r>
            <a:r>
              <a:rPr lang="en-US" sz="2600" i="1" dirty="0">
                <a:ea typeface="Cambria Math" pitchFamily="18" charset="0"/>
              </a:rPr>
              <a:t>m</a:t>
            </a:r>
            <a:r>
              <a:rPr lang="en-US" sz="2600" dirty="0">
                <a:ea typeface="Cambria Math" pitchFamily="18" charset="0"/>
              </a:rPr>
              <a:t>). </a:t>
            </a:r>
            <a:r>
              <a:rPr lang="en-US" sz="2600" dirty="0"/>
              <a:t>Then </a:t>
            </a:r>
            <a:r>
              <a:rPr lang="en-US" sz="2600" dirty="0">
                <a:ea typeface="Cambria Math" pitchFamily="18" charset="0"/>
              </a:rPr>
              <a:t>2</a:t>
            </a:r>
            <a:r>
              <a:rPr lang="en-US" sz="2600" i="1" dirty="0">
                <a:ea typeface="Cambria Math" pitchFamily="18" charset="0"/>
              </a:rPr>
              <a:t>n </a:t>
            </a:r>
            <a:r>
              <a:rPr lang="en-US" sz="2600" dirty="0">
                <a:ea typeface="Cambria Math" pitchFamily="18" charset="0"/>
              </a:rPr>
              <a:t>= 2</a:t>
            </a:r>
            <a:r>
              <a:rPr lang="en-US" sz="2600" i="1" dirty="0">
                <a:ea typeface="Cambria Math" pitchFamily="18" charset="0"/>
              </a:rPr>
              <a:t>m</a:t>
            </a:r>
            <a:r>
              <a:rPr lang="en-US" sz="2600" dirty="0"/>
              <a:t>, and so </a:t>
            </a:r>
            <a:r>
              <a:rPr lang="en-US" sz="2600" i="1" dirty="0">
                <a:ea typeface="Cambria Math" pitchFamily="18" charset="0"/>
              </a:rPr>
              <a:t>n </a:t>
            </a:r>
            <a:r>
              <a:rPr lang="en-US" sz="2600" dirty="0">
                <a:ea typeface="Cambria Math" pitchFamily="18" charset="0"/>
              </a:rPr>
              <a:t>=</a:t>
            </a:r>
            <a:r>
              <a:rPr lang="en-US" sz="2600" i="1" dirty="0">
                <a:ea typeface="Cambria Math" pitchFamily="18" charset="0"/>
              </a:rPr>
              <a:t> m</a:t>
            </a:r>
            <a:r>
              <a:rPr lang="en-US" sz="2600" dirty="0"/>
              <a:t>. To see that it is onto, suppose that </a:t>
            </a:r>
            <a:r>
              <a:rPr lang="en-US" sz="2600" i="1" dirty="0"/>
              <a:t>t</a:t>
            </a:r>
            <a:r>
              <a:rPr lang="en-US" sz="2600" dirty="0"/>
              <a:t> is an even positive integer. Then </a:t>
            </a:r>
            <a:r>
              <a:rPr lang="en-US" sz="2600" i="1" dirty="0">
                <a:ea typeface="Cambria Math" pitchFamily="18" charset="0"/>
              </a:rPr>
              <a:t>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2</a:t>
            </a:r>
            <a:r>
              <a:rPr lang="en-US" sz="2600" i="1" dirty="0">
                <a:ea typeface="Cambria Math" pitchFamily="18" charset="0"/>
              </a:rPr>
              <a:t>k </a:t>
            </a:r>
            <a:r>
              <a:rPr lang="en-US" sz="2600" dirty="0"/>
              <a:t>for some positive integer </a:t>
            </a:r>
            <a:r>
              <a:rPr lang="en-US" sz="2600" i="1" dirty="0">
                <a:ea typeface="Cambria Math" pitchFamily="18" charset="0"/>
              </a:rPr>
              <a:t>k</a:t>
            </a:r>
            <a:r>
              <a:rPr lang="en-US" sz="2600" dirty="0"/>
              <a:t> and </a:t>
            </a:r>
            <a:r>
              <a:rPr lang="en-US" sz="2600" i="1" dirty="0">
                <a:ea typeface="Cambria Math" pitchFamily="18" charset="0"/>
              </a:rPr>
              <a:t>f</a:t>
            </a:r>
            <a:r>
              <a:rPr lang="en-US" sz="2600" dirty="0">
                <a:ea typeface="Cambria Math" pitchFamily="18" charset="0"/>
              </a:rPr>
              <a:t>(</a:t>
            </a:r>
            <a:r>
              <a:rPr lang="en-US" sz="2600" i="1" dirty="0">
                <a:ea typeface="Cambria Math" pitchFamily="18" charset="0"/>
              </a:rPr>
              <a:t>k</a:t>
            </a:r>
            <a:r>
              <a:rPr lang="en-US" sz="2600" dirty="0">
                <a:ea typeface="Cambria Math" pitchFamily="18" charset="0"/>
              </a:rPr>
              <a:t>) = </a:t>
            </a:r>
            <a:r>
              <a:rPr lang="en-US" sz="2600" i="1" dirty="0">
                <a:ea typeface="Cambria Math" pitchFamily="18" charset="0"/>
              </a:rPr>
              <a:t>t</a:t>
            </a:r>
            <a:r>
              <a:rPr lang="en-US" sz="2600" dirty="0"/>
              <a:t>.</a:t>
            </a:r>
          </a:p>
        </p:txBody>
      </p:sp>
    </p:spTree>
    <p:extLst>
      <p:ext uri="{BB962C8B-B14F-4D97-AF65-F5344CB8AC3E}">
        <p14:creationId xmlns:p14="http://schemas.microsoft.com/office/powerpoint/2010/main" val="8861238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2</a:t>
            </a:r>
          </a:p>
        </p:txBody>
      </p:sp>
      <p:sp>
        <p:nvSpPr>
          <p:cNvPr id="4" name="Content Placeholder 2"/>
          <p:cNvSpPr>
            <a:spLocks noGrp="1"/>
          </p:cNvSpPr>
          <p:nvPr>
            <p:ph idx="1"/>
          </p:nvPr>
        </p:nvSpPr>
        <p:spPr>
          <a:xfrm>
            <a:off x="457200" y="1295400"/>
            <a:ext cx="8077200" cy="5105400"/>
          </a:xfrm>
        </p:spPr>
        <p:txBody>
          <a:bodyPr/>
          <a:lstStyle/>
          <a:p>
            <a:r>
              <a:rPr lang="en-US" b="1" dirty="0"/>
              <a:t>Example </a:t>
            </a:r>
            <a:r>
              <a:rPr lang="en-US" b="1" dirty="0">
                <a:ea typeface="Cambria Math" pitchFamily="18" charset="0"/>
              </a:rPr>
              <a:t>2</a:t>
            </a:r>
            <a:r>
              <a:rPr lang="en-US" b="1" dirty="0"/>
              <a:t>: </a:t>
            </a:r>
            <a:r>
              <a:rPr lang="en-US" dirty="0"/>
              <a:t>Show that the set of integers </a:t>
            </a:r>
            <a:r>
              <a:rPr lang="en-US" b="1" dirty="0"/>
              <a:t>Z</a:t>
            </a:r>
            <a:r>
              <a:rPr lang="en-US" dirty="0"/>
              <a:t> is countable.</a:t>
            </a:r>
          </a:p>
        </p:txBody>
      </p:sp>
    </p:spTree>
    <p:extLst>
      <p:ext uri="{BB962C8B-B14F-4D97-AF65-F5344CB8AC3E}">
        <p14:creationId xmlns:p14="http://schemas.microsoft.com/office/powerpoint/2010/main" val="41727962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2</a:t>
            </a:r>
          </a:p>
        </p:txBody>
      </p:sp>
      <p:sp>
        <p:nvSpPr>
          <p:cNvPr id="4" name="Content Placeholder 2"/>
          <p:cNvSpPr>
            <a:spLocks noGrp="1"/>
          </p:cNvSpPr>
          <p:nvPr>
            <p:ph idx="1"/>
          </p:nvPr>
        </p:nvSpPr>
        <p:spPr>
          <a:xfrm>
            <a:off x="457200" y="1295400"/>
            <a:ext cx="8077200" cy="5105400"/>
          </a:xfrm>
        </p:spPr>
        <p:txBody>
          <a:bodyPr/>
          <a:lstStyle/>
          <a:p>
            <a:r>
              <a:rPr lang="en-US" b="1" dirty="0"/>
              <a:t>Example </a:t>
            </a:r>
            <a:r>
              <a:rPr lang="en-US" b="1" dirty="0">
                <a:ea typeface="Cambria Math" pitchFamily="18" charset="0"/>
              </a:rPr>
              <a:t>2</a:t>
            </a:r>
            <a:r>
              <a:rPr lang="en-US" b="1" dirty="0"/>
              <a:t>: </a:t>
            </a:r>
            <a:r>
              <a:rPr lang="en-US" dirty="0"/>
              <a:t>Show that the set of integers </a:t>
            </a:r>
            <a:r>
              <a:rPr lang="en-US" b="1" dirty="0"/>
              <a:t>Z</a:t>
            </a:r>
            <a:r>
              <a:rPr lang="en-US" dirty="0"/>
              <a:t> is countable.</a:t>
            </a:r>
          </a:p>
          <a:p>
            <a:r>
              <a:rPr lang="en-US" b="1" dirty="0"/>
              <a:t>Solution</a:t>
            </a:r>
            <a:r>
              <a:rPr lang="en-US" dirty="0"/>
              <a:t>: Can list in a sequence:</a:t>
            </a:r>
          </a:p>
          <a:p>
            <a:r>
              <a:rPr lang="en-US" dirty="0">
                <a:ea typeface="Cambria Math" pitchFamily="18" charset="0"/>
              </a:rPr>
              <a:t>0, 1, </a:t>
            </a:r>
            <a:r>
              <a:rPr lang="en-US" i="1" dirty="0">
                <a:ea typeface="Cambria Math"/>
              </a:rPr>
              <a:t>−</a:t>
            </a:r>
            <a:r>
              <a:rPr lang="en-US" dirty="0">
                <a:ea typeface="Cambria Math" pitchFamily="18" charset="0"/>
              </a:rPr>
              <a:t>1, 2, </a:t>
            </a:r>
            <a:r>
              <a:rPr lang="en-US" i="1" dirty="0">
                <a:ea typeface="Cambria Math"/>
              </a:rPr>
              <a:t>−</a:t>
            </a:r>
            <a:r>
              <a:rPr lang="en-US" dirty="0">
                <a:ea typeface="Cambria Math" pitchFamily="18" charset="0"/>
              </a:rPr>
              <a:t>2, 3, </a:t>
            </a:r>
            <a:r>
              <a:rPr lang="en-US" i="1" dirty="0">
                <a:ea typeface="Cambria Math"/>
              </a:rPr>
              <a:t>−</a:t>
            </a:r>
            <a:r>
              <a:rPr lang="en-US" dirty="0">
                <a:ea typeface="Cambria Math" pitchFamily="18" charset="0"/>
              </a:rPr>
              <a:t>3 ,………..</a:t>
            </a:r>
          </a:p>
          <a:p>
            <a:r>
              <a:rPr lang="en-US" dirty="0"/>
              <a:t>Or can define a bijection from </a:t>
            </a:r>
            <a:r>
              <a:rPr lang="en-US" b="1" dirty="0"/>
              <a:t>N</a:t>
            </a:r>
            <a:r>
              <a:rPr lang="en-US" dirty="0"/>
              <a:t> to </a:t>
            </a:r>
            <a:r>
              <a:rPr lang="en-US" b="1" dirty="0"/>
              <a:t>Z</a:t>
            </a:r>
            <a:r>
              <a:rPr lang="en-US" dirty="0"/>
              <a:t>:</a:t>
            </a:r>
          </a:p>
          <a:p>
            <a:pPr lvl="1"/>
            <a:r>
              <a:rPr lang="en-US" dirty="0"/>
              <a:t>When </a:t>
            </a:r>
            <a:r>
              <a:rPr lang="en-US" i="1" dirty="0"/>
              <a:t>n</a:t>
            </a:r>
            <a:r>
              <a:rPr lang="en-US" dirty="0"/>
              <a:t> is even:  </a:t>
            </a:r>
            <a:r>
              <a:rPr lang="en-US" i="1" dirty="0"/>
              <a:t>f</a:t>
            </a:r>
            <a:r>
              <a:rPr lang="en-US" dirty="0"/>
              <a:t>(</a:t>
            </a:r>
            <a:r>
              <a:rPr lang="en-US" i="1" dirty="0"/>
              <a:t>n</a:t>
            </a:r>
            <a:r>
              <a:rPr lang="en-US" dirty="0"/>
              <a:t>)</a:t>
            </a:r>
            <a:r>
              <a:rPr lang="en-US" i="1" dirty="0"/>
              <a:t> = n/</a:t>
            </a:r>
            <a:r>
              <a:rPr lang="en-US" dirty="0">
                <a:ea typeface="Cambria Math" pitchFamily="18" charset="0"/>
              </a:rPr>
              <a:t>2</a:t>
            </a:r>
          </a:p>
          <a:p>
            <a:pPr lvl="1"/>
            <a:r>
              <a:rPr lang="en-US" dirty="0"/>
              <a:t>When </a:t>
            </a:r>
            <a:r>
              <a:rPr lang="en-US" i="1" dirty="0"/>
              <a:t>n</a:t>
            </a:r>
            <a:r>
              <a:rPr lang="en-US" dirty="0"/>
              <a:t> is odd:  </a:t>
            </a:r>
            <a:r>
              <a:rPr lang="en-US" i="1" dirty="0"/>
              <a:t>f</a:t>
            </a:r>
            <a:r>
              <a:rPr lang="en-US" dirty="0"/>
              <a:t>(n) = </a:t>
            </a:r>
            <a:r>
              <a:rPr lang="en-US" i="1" dirty="0">
                <a:ea typeface="Cambria Math"/>
              </a:rPr>
              <a:t>−</a:t>
            </a:r>
            <a:r>
              <a:rPr lang="en-US" dirty="0"/>
              <a:t>(</a:t>
            </a:r>
            <a:r>
              <a:rPr lang="en-US" i="1" dirty="0"/>
              <a:t>n</a:t>
            </a:r>
            <a:r>
              <a:rPr lang="en-US" i="1" dirty="0">
                <a:ea typeface="Cambria Math"/>
              </a:rPr>
              <a:t>−</a:t>
            </a:r>
            <a:r>
              <a:rPr lang="en-US" dirty="0">
                <a:ea typeface="Cambria Math" pitchFamily="18" charset="0"/>
              </a:rPr>
              <a:t>1</a:t>
            </a:r>
            <a:r>
              <a:rPr lang="en-US" dirty="0"/>
              <a:t>)/</a:t>
            </a:r>
            <a:r>
              <a:rPr lang="en-US" dirty="0">
                <a:ea typeface="Cambria Math" pitchFamily="18" charset="0"/>
              </a:rPr>
              <a:t>2</a:t>
            </a:r>
          </a:p>
        </p:txBody>
      </p:sp>
    </p:spTree>
    <p:extLst>
      <p:ext uri="{BB962C8B-B14F-4D97-AF65-F5344CB8AC3E}">
        <p14:creationId xmlns:p14="http://schemas.microsoft.com/office/powerpoint/2010/main" val="19970414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Positive Rational Numbers are Countable</a:t>
            </a:r>
            <a:r>
              <a:rPr lang="en-US" sz="1500" dirty="0"/>
              <a:t> 1</a:t>
            </a:r>
          </a:p>
        </p:txBody>
      </p:sp>
      <p:sp>
        <p:nvSpPr>
          <p:cNvPr id="4" name="Content Placeholder 2"/>
          <p:cNvSpPr>
            <a:spLocks noGrp="1"/>
          </p:cNvSpPr>
          <p:nvPr>
            <p:ph idx="1"/>
          </p:nvPr>
        </p:nvSpPr>
        <p:spPr>
          <a:xfrm>
            <a:off x="457200" y="1295400"/>
            <a:ext cx="8534400" cy="5105400"/>
          </a:xfrm>
        </p:spPr>
        <p:txBody>
          <a:bodyPr/>
          <a:lstStyle/>
          <a:p>
            <a:pPr>
              <a:spcBef>
                <a:spcPts val="600"/>
              </a:spcBef>
            </a:pPr>
            <a:r>
              <a:rPr lang="en-US" sz="2800" b="1" dirty="0"/>
              <a:t>Definition</a:t>
            </a:r>
            <a:r>
              <a:rPr lang="en-US" sz="2800" dirty="0"/>
              <a:t>: A </a:t>
            </a:r>
            <a:r>
              <a:rPr lang="en-US" sz="2800" i="1" dirty="0"/>
              <a:t>rational number </a:t>
            </a:r>
            <a:r>
              <a:rPr lang="en-US" sz="2800" dirty="0"/>
              <a:t>can be expressed as the ratio of two integers </a:t>
            </a:r>
            <a:r>
              <a:rPr lang="en-US" sz="2800" i="1" dirty="0"/>
              <a:t>p</a:t>
            </a:r>
            <a:r>
              <a:rPr lang="en-US" sz="2800" dirty="0"/>
              <a:t> and </a:t>
            </a:r>
            <a:r>
              <a:rPr lang="en-US" sz="2800" i="1" dirty="0"/>
              <a:t>q</a:t>
            </a:r>
            <a:r>
              <a:rPr lang="en-US" sz="2800" dirty="0"/>
              <a:t> such that </a:t>
            </a:r>
            <a:r>
              <a:rPr lang="en-US" sz="2800" i="1" dirty="0"/>
              <a:t>q</a:t>
            </a:r>
            <a:r>
              <a:rPr lang="en-US" sz="2800" dirty="0"/>
              <a:t> </a:t>
            </a:r>
            <a:r>
              <a:rPr lang="en-US" sz="2800" dirty="0">
                <a:ea typeface="Cambria Math"/>
              </a:rPr>
              <a:t>≠</a:t>
            </a:r>
            <a:r>
              <a:rPr lang="en-US" sz="2800" dirty="0"/>
              <a:t> </a:t>
            </a:r>
            <a:r>
              <a:rPr lang="en-US" sz="2800" dirty="0">
                <a:ea typeface="Cambria Math" pitchFamily="18" charset="0"/>
              </a:rPr>
              <a:t>0.</a:t>
            </a:r>
          </a:p>
          <a:p>
            <a:pPr lvl="1">
              <a:spcBef>
                <a:spcPts val="600"/>
              </a:spcBef>
            </a:pPr>
            <a:r>
              <a:rPr lang="en-US" sz="2400" dirty="0"/>
              <a:t>¾ is a rational number</a:t>
            </a:r>
          </a:p>
          <a:p>
            <a:pPr lvl="1">
              <a:spcBef>
                <a:spcPts val="600"/>
              </a:spcBef>
            </a:pPr>
            <a:r>
              <a:rPr lang="en-US" sz="2400" dirty="0">
                <a:ea typeface="Cambria Math"/>
              </a:rPr>
              <a:t>√2</a:t>
            </a:r>
            <a:r>
              <a:rPr lang="en-US" sz="2400" dirty="0"/>
              <a:t>  is not a rational number.</a:t>
            </a:r>
          </a:p>
          <a:p>
            <a:pPr>
              <a:spcBef>
                <a:spcPts val="600"/>
              </a:spcBef>
            </a:pPr>
            <a:r>
              <a:rPr lang="en-US" sz="2800" b="1" dirty="0"/>
              <a:t>Example </a:t>
            </a:r>
            <a:r>
              <a:rPr lang="en-US" sz="2800" b="1" dirty="0">
                <a:ea typeface="Cambria Math" pitchFamily="18" charset="0"/>
              </a:rPr>
              <a:t>3</a:t>
            </a:r>
            <a:r>
              <a:rPr lang="en-US" sz="2800" dirty="0"/>
              <a:t>: Show that the positive rational numbers are countable.</a:t>
            </a:r>
          </a:p>
          <a:p>
            <a:pPr>
              <a:spcBef>
                <a:spcPts val="600"/>
              </a:spcBef>
            </a:pPr>
            <a:r>
              <a:rPr lang="en-US" sz="2800" b="1" dirty="0"/>
              <a:t>Solution</a:t>
            </a:r>
            <a:r>
              <a:rPr lang="en-US" sz="2800" dirty="0"/>
              <a:t>: The positive rational numbers are countable since they can be arranged in a sequence:</a:t>
            </a:r>
          </a:p>
          <a:p>
            <a:pPr algn="ctr">
              <a:spcBef>
                <a:spcPts val="600"/>
              </a:spcBef>
            </a:pPr>
            <a:r>
              <a:rPr lang="en-US" sz="2800" i="1" dirty="0"/>
              <a:t>r</a:t>
            </a:r>
            <a:r>
              <a:rPr lang="en-US" sz="2800" baseline="-25000" dirty="0"/>
              <a:t>1 </a:t>
            </a:r>
            <a:r>
              <a:rPr lang="en-US" sz="2800" dirty="0"/>
              <a:t>, </a:t>
            </a:r>
            <a:r>
              <a:rPr lang="en-US" sz="2800" i="1" dirty="0"/>
              <a:t>r</a:t>
            </a:r>
            <a:r>
              <a:rPr lang="en-US" sz="2800" baseline="-25000" dirty="0"/>
              <a:t>2 </a:t>
            </a:r>
            <a:r>
              <a:rPr lang="en-US" sz="2800" dirty="0"/>
              <a:t>, </a:t>
            </a:r>
            <a:r>
              <a:rPr lang="en-US" sz="2800" i="1" dirty="0"/>
              <a:t>r</a:t>
            </a:r>
            <a:r>
              <a:rPr lang="en-US" sz="2800" baseline="-25000" dirty="0"/>
              <a:t>3 </a:t>
            </a:r>
            <a:r>
              <a:rPr lang="en-US" sz="2800" dirty="0"/>
              <a:t>,…   </a:t>
            </a:r>
          </a:p>
          <a:p>
            <a:pPr>
              <a:spcBef>
                <a:spcPts val="600"/>
              </a:spcBef>
            </a:pPr>
            <a:r>
              <a:rPr lang="en-US" sz="2800" dirty="0"/>
              <a:t>The next slide shows how this is done.</a:t>
            </a:r>
          </a:p>
        </p:txBody>
      </p:sp>
    </p:spTree>
    <p:extLst>
      <p:ext uri="{BB962C8B-B14F-4D97-AF65-F5344CB8AC3E}">
        <p14:creationId xmlns:p14="http://schemas.microsoft.com/office/powerpoint/2010/main" val="31583624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Positive Rational Numbers are Countable</a:t>
            </a:r>
            <a:r>
              <a:rPr lang="en-US" sz="1500" dirty="0"/>
              <a:t> 2</a:t>
            </a:r>
          </a:p>
        </p:txBody>
      </p:sp>
      <p:sp>
        <p:nvSpPr>
          <p:cNvPr id="9" name="Content Placeholder 2"/>
          <p:cNvSpPr>
            <a:spLocks noGrp="1"/>
          </p:cNvSpPr>
          <p:nvPr>
            <p:ph idx="1"/>
          </p:nvPr>
        </p:nvSpPr>
        <p:spPr>
          <a:xfrm>
            <a:off x="457200" y="1295400"/>
            <a:ext cx="3505200" cy="4114800"/>
          </a:xfrm>
        </p:spPr>
        <p:txBody>
          <a:bodyPr/>
          <a:lstStyle/>
          <a:p>
            <a:r>
              <a:rPr lang="en-US" sz="2400" b="1" dirty="0"/>
              <a:t>Constructing  the List</a:t>
            </a:r>
            <a:endParaRPr lang="en-US" sz="2400" dirty="0"/>
          </a:p>
          <a:p>
            <a:r>
              <a:rPr lang="en-US" sz="2400" dirty="0"/>
              <a:t>First list </a:t>
            </a:r>
            <a:r>
              <a:rPr lang="en-US" sz="2400" i="1" dirty="0"/>
              <a:t>p</a:t>
            </a:r>
            <a:r>
              <a:rPr lang="en-US" sz="2400" dirty="0"/>
              <a:t>/</a:t>
            </a:r>
            <a:r>
              <a:rPr lang="en-US" sz="2400" i="1" dirty="0"/>
              <a:t>q</a:t>
            </a:r>
            <a:r>
              <a:rPr lang="en-US" sz="2400" dirty="0"/>
              <a:t> with </a:t>
            </a:r>
            <a:r>
              <a:rPr lang="en-US" sz="2400" i="1" dirty="0"/>
              <a:t>p</a:t>
            </a:r>
            <a:r>
              <a:rPr lang="en-US" sz="2400" dirty="0"/>
              <a:t> + </a:t>
            </a:r>
            <a:r>
              <a:rPr lang="en-US" sz="2400" i="1" dirty="0"/>
              <a:t>q</a:t>
            </a:r>
            <a:r>
              <a:rPr lang="en-US" sz="2400" dirty="0"/>
              <a:t> = </a:t>
            </a:r>
            <a:r>
              <a:rPr lang="en-US" sz="2400" dirty="0">
                <a:ea typeface="Cambria Math" pitchFamily="18" charset="0"/>
              </a:rPr>
              <a:t>2</a:t>
            </a:r>
            <a:r>
              <a:rPr lang="en-US" sz="2400" dirty="0"/>
              <a:t>.</a:t>
            </a:r>
          </a:p>
          <a:p>
            <a:r>
              <a:rPr lang="en-US" sz="2400" dirty="0"/>
              <a:t>Next list </a:t>
            </a:r>
            <a:r>
              <a:rPr lang="en-US" sz="2400" i="1" dirty="0"/>
              <a:t>p</a:t>
            </a:r>
            <a:r>
              <a:rPr lang="en-US" sz="2400" dirty="0"/>
              <a:t>/</a:t>
            </a:r>
            <a:r>
              <a:rPr lang="en-US" sz="2400" i="1" dirty="0"/>
              <a:t>q</a:t>
            </a:r>
            <a:r>
              <a:rPr lang="en-US" sz="2400" dirty="0"/>
              <a:t> with </a:t>
            </a:r>
            <a:r>
              <a:rPr lang="en-US" sz="2400" i="1" dirty="0"/>
              <a:t>p</a:t>
            </a:r>
            <a:r>
              <a:rPr lang="en-US" sz="2400" dirty="0"/>
              <a:t> + </a:t>
            </a:r>
            <a:r>
              <a:rPr lang="en-US" sz="2400" i="1" dirty="0"/>
              <a:t>q </a:t>
            </a:r>
            <a:r>
              <a:rPr lang="en-US" sz="2400" dirty="0"/>
              <a:t>= </a:t>
            </a:r>
            <a:r>
              <a:rPr lang="en-US" sz="2400" dirty="0">
                <a:ea typeface="Cambria Math" pitchFamily="18" charset="0"/>
              </a:rPr>
              <a:t>3</a:t>
            </a:r>
            <a:endParaRPr lang="en-US" sz="2400" dirty="0"/>
          </a:p>
          <a:p>
            <a:endParaRPr lang="en-US" sz="2400" dirty="0"/>
          </a:p>
          <a:p>
            <a:r>
              <a:rPr lang="en-US" sz="2400" dirty="0"/>
              <a:t>And so on.</a:t>
            </a:r>
          </a:p>
          <a:p>
            <a:endParaRPr lang="en-US" sz="2400" dirty="0">
              <a:ea typeface="Cambria Math" pitchFamily="18" charset="0"/>
            </a:endParaRPr>
          </a:p>
          <a:p>
            <a:r>
              <a:rPr lang="en-US" sz="2400" dirty="0">
                <a:ea typeface="Cambria Math" pitchFamily="18" charset="0"/>
              </a:rPr>
              <a:t>1, ½, 2, 3, 1/3,1/4, 2/3, </a:t>
            </a:r>
            <a:r>
              <a:rPr lang="en-US" sz="2400" dirty="0">
                <a:ea typeface="Cambria Math"/>
              </a:rPr>
              <a:t>….</a:t>
            </a:r>
            <a:r>
              <a:rPr lang="en-US" sz="2400" dirty="0">
                <a:ea typeface="Cambria Math" pitchFamily="18" charset="0"/>
              </a:rPr>
              <a:t> </a:t>
            </a:r>
          </a:p>
        </p:txBody>
      </p:sp>
      <p:pic>
        <p:nvPicPr>
          <p:cNvPr id="15" name="Picture 3" descr="Illustration that positive rational numbers are countable.&#10;"/>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3636264" y="2891688"/>
            <a:ext cx="5279136" cy="3661512"/>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3"/>
          </p:nvPr>
        </p:nvSpPr>
        <p:spPr>
          <a:xfrm>
            <a:off x="5943600" y="1565808"/>
            <a:ext cx="2434728" cy="1177392"/>
          </a:xfrm>
        </p:spPr>
        <p:txBody>
          <a:bodyPr/>
          <a:lstStyle/>
          <a:p>
            <a:pPr>
              <a:spcBef>
                <a:spcPts val="0"/>
              </a:spcBef>
            </a:pPr>
            <a:r>
              <a:rPr lang="en-US" sz="2200" dirty="0"/>
              <a:t>First row </a:t>
            </a:r>
            <a:r>
              <a:rPr lang="en-US" sz="2200" i="1" dirty="0"/>
              <a:t>q</a:t>
            </a:r>
            <a:r>
              <a:rPr lang="en-US" sz="2200" dirty="0"/>
              <a:t> = </a:t>
            </a:r>
            <a:r>
              <a:rPr lang="en-US" sz="2200" dirty="0">
                <a:ea typeface="Cambria Math" pitchFamily="18" charset="0"/>
              </a:rPr>
              <a:t>1</a:t>
            </a:r>
            <a:r>
              <a:rPr lang="en-US" sz="2200" dirty="0"/>
              <a:t>.</a:t>
            </a:r>
          </a:p>
          <a:p>
            <a:pPr>
              <a:spcBef>
                <a:spcPts val="0"/>
              </a:spcBef>
            </a:pPr>
            <a:r>
              <a:rPr lang="en-US" sz="2200" dirty="0"/>
              <a:t>Second row </a:t>
            </a:r>
            <a:r>
              <a:rPr lang="en-US" sz="2200" i="1" dirty="0"/>
              <a:t>q</a:t>
            </a:r>
            <a:r>
              <a:rPr lang="en-US" sz="2200" dirty="0"/>
              <a:t> = </a:t>
            </a:r>
            <a:r>
              <a:rPr lang="en-US" sz="2200" dirty="0">
                <a:ea typeface="Cambria Math" pitchFamily="18" charset="0"/>
              </a:rPr>
              <a:t>2</a:t>
            </a:r>
            <a:r>
              <a:rPr lang="en-US" sz="2200" dirty="0"/>
              <a:t>.</a:t>
            </a:r>
          </a:p>
          <a:p>
            <a:pPr>
              <a:spcBef>
                <a:spcPts val="0"/>
              </a:spcBef>
            </a:pPr>
            <a:r>
              <a:rPr lang="en-US" sz="2200" dirty="0"/>
              <a:t>etc.</a:t>
            </a:r>
          </a:p>
        </p:txBody>
      </p:sp>
      <p:sp>
        <p:nvSpPr>
          <p:cNvPr id="6" name="Text Placeholder 5"/>
          <p:cNvSpPr>
            <a:spLocks noGrp="1"/>
          </p:cNvSpPr>
          <p:nvPr>
            <p:ph type="body" sz="quarter" idx="15"/>
          </p:nvPr>
        </p:nvSpPr>
        <p:spPr>
          <a:xfrm>
            <a:off x="3425952" y="6446520"/>
            <a:ext cx="2212848" cy="182880"/>
          </a:xfrm>
        </p:spPr>
        <p:txBody>
          <a:bodyPr/>
          <a:lstStyle/>
          <a:p>
            <a:r>
              <a:rPr lang="en-US" sz="1200" dirty="0">
                <a:latin typeface="+mj-lt"/>
                <a:hlinkClick r:id="rId4" action="ppaction://hlinksldjump"/>
              </a:rPr>
              <a:t>Jump to long description</a:t>
            </a:r>
          </a:p>
        </p:txBody>
      </p:sp>
      <p:sp>
        <p:nvSpPr>
          <p:cNvPr id="7" name="矩形 6">
            <a:extLst>
              <a:ext uri="{FF2B5EF4-FFF2-40B4-BE49-F238E27FC236}">
                <a16:creationId xmlns:a16="http://schemas.microsoft.com/office/drawing/2014/main" id="{31D046AD-0505-4053-AC5C-4D74FA76FB53}"/>
              </a:ext>
            </a:extLst>
          </p:cNvPr>
          <p:cNvSpPr/>
          <p:nvPr/>
        </p:nvSpPr>
        <p:spPr>
          <a:xfrm>
            <a:off x="0" y="6353294"/>
            <a:ext cx="4114800" cy="369332"/>
          </a:xfrm>
          <a:prstGeom prst="rect">
            <a:avLst/>
          </a:prstGeom>
        </p:spPr>
        <p:txBody>
          <a:bodyPr wrap="square">
            <a:spAutoFit/>
          </a:bodyPr>
          <a:lstStyle/>
          <a:p>
            <a:r>
              <a:rPr lang="zh-CN" altLang="en-US" dirty="0">
                <a:solidFill>
                  <a:srgbClr val="FFC000"/>
                </a:solidFill>
              </a:rPr>
              <a:t>可数集合的子集仍然是可数集合</a:t>
            </a:r>
          </a:p>
        </p:txBody>
      </p:sp>
    </p:spTree>
    <p:extLst>
      <p:ext uri="{BB962C8B-B14F-4D97-AF65-F5344CB8AC3E}">
        <p14:creationId xmlns:p14="http://schemas.microsoft.com/office/powerpoint/2010/main" val="18715056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r>
              <a:rPr lang="en-US" sz="1500" dirty="0"/>
              <a:t> 2</a:t>
            </a:r>
          </a:p>
        </p:txBody>
      </p:sp>
      <p:sp>
        <p:nvSpPr>
          <p:cNvPr id="4" name="Content Placeholder 2"/>
          <p:cNvSpPr>
            <a:spLocks noGrp="1"/>
          </p:cNvSpPr>
          <p:nvPr>
            <p:ph idx="1"/>
          </p:nvPr>
        </p:nvSpPr>
        <p:spPr>
          <a:xfrm>
            <a:off x="457200" y="1295400"/>
            <a:ext cx="8458200" cy="5105400"/>
          </a:xfrm>
        </p:spPr>
        <p:txBody>
          <a:bodyPr/>
          <a:lstStyle/>
          <a:p>
            <a:pPr>
              <a:spcBef>
                <a:spcPts val="0"/>
              </a:spcBef>
            </a:pPr>
            <a:r>
              <a:rPr lang="en-US" sz="2600" b="1" dirty="0"/>
              <a:t>Example </a:t>
            </a:r>
            <a:r>
              <a:rPr lang="en-US" sz="2600" b="1" dirty="0">
                <a:ea typeface="Cambria Math" pitchFamily="18" charset="0"/>
              </a:rPr>
              <a:t>4</a:t>
            </a:r>
            <a:r>
              <a:rPr lang="en-US" sz="2600" dirty="0"/>
              <a:t>: Show that the set of finite strings </a:t>
            </a:r>
            <a:r>
              <a:rPr lang="en-US" sz="2600" i="1" dirty="0"/>
              <a:t>S</a:t>
            </a:r>
            <a:r>
              <a:rPr lang="en-US" sz="2600" dirty="0"/>
              <a:t> over a finite alphabet </a:t>
            </a:r>
            <a:r>
              <a:rPr lang="en-US" sz="2600" i="1" dirty="0"/>
              <a:t>A</a:t>
            </a:r>
            <a:r>
              <a:rPr lang="en-US" sz="2600" dirty="0"/>
              <a:t> is countably infinite.</a:t>
            </a:r>
          </a:p>
          <a:p>
            <a:pPr marL="0" lvl="1" indent="0">
              <a:spcBef>
                <a:spcPts val="0"/>
              </a:spcBef>
              <a:buNone/>
            </a:pPr>
            <a:r>
              <a:rPr lang="en-US" sz="2600" dirty="0"/>
              <a:t>Assume an alphabetical ordering of symbols in A.</a:t>
            </a:r>
          </a:p>
        </p:txBody>
      </p:sp>
    </p:spTree>
    <p:extLst>
      <p:ext uri="{BB962C8B-B14F-4D97-AF65-F5344CB8AC3E}">
        <p14:creationId xmlns:p14="http://schemas.microsoft.com/office/powerpoint/2010/main" val="8050879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r>
              <a:rPr lang="en-US" sz="1500" dirty="0"/>
              <a:t> 2</a:t>
            </a:r>
          </a:p>
        </p:txBody>
      </p:sp>
      <p:sp>
        <p:nvSpPr>
          <p:cNvPr id="4" name="Content Placeholder 2"/>
          <p:cNvSpPr>
            <a:spLocks noGrp="1"/>
          </p:cNvSpPr>
          <p:nvPr>
            <p:ph idx="1"/>
          </p:nvPr>
        </p:nvSpPr>
        <p:spPr>
          <a:xfrm>
            <a:off x="457200" y="1295400"/>
            <a:ext cx="8458200" cy="5105400"/>
          </a:xfrm>
        </p:spPr>
        <p:txBody>
          <a:bodyPr/>
          <a:lstStyle/>
          <a:p>
            <a:pPr>
              <a:spcBef>
                <a:spcPts val="0"/>
              </a:spcBef>
            </a:pPr>
            <a:r>
              <a:rPr lang="en-US" sz="2600" b="1" dirty="0"/>
              <a:t>Example </a:t>
            </a:r>
            <a:r>
              <a:rPr lang="en-US" sz="2600" b="1" dirty="0">
                <a:ea typeface="Cambria Math" pitchFamily="18" charset="0"/>
              </a:rPr>
              <a:t>4</a:t>
            </a:r>
            <a:r>
              <a:rPr lang="en-US" sz="2600" dirty="0"/>
              <a:t>: Show that the set of finite strings </a:t>
            </a:r>
            <a:r>
              <a:rPr lang="en-US" sz="2600" i="1" dirty="0"/>
              <a:t>S</a:t>
            </a:r>
            <a:r>
              <a:rPr lang="en-US" sz="2600" dirty="0"/>
              <a:t> over a finite alphabet </a:t>
            </a:r>
            <a:r>
              <a:rPr lang="en-US" sz="2600" i="1" dirty="0"/>
              <a:t>A</a:t>
            </a:r>
            <a:r>
              <a:rPr lang="en-US" sz="2600" dirty="0"/>
              <a:t> is countably infinite.</a:t>
            </a:r>
          </a:p>
          <a:p>
            <a:pPr marL="0" lvl="1" indent="0">
              <a:spcBef>
                <a:spcPts val="0"/>
              </a:spcBef>
              <a:buNone/>
            </a:pPr>
            <a:r>
              <a:rPr lang="en-US" sz="2600" dirty="0"/>
              <a:t>Assume an alphabetical ordering of symbols in A</a:t>
            </a:r>
          </a:p>
          <a:p>
            <a:pPr>
              <a:spcBef>
                <a:spcPts val="0"/>
              </a:spcBef>
            </a:pPr>
            <a:r>
              <a:rPr lang="en-US" sz="2600" b="1" dirty="0"/>
              <a:t>Solution</a:t>
            </a:r>
            <a:r>
              <a:rPr lang="en-US" sz="2600" dirty="0"/>
              <a:t>: Show that the strings can be listed in a sequence. First list</a:t>
            </a:r>
          </a:p>
          <a:p>
            <a:pPr marL="548640" lvl="1" indent="-457200">
              <a:spcBef>
                <a:spcPts val="0"/>
              </a:spcBef>
              <a:buClr>
                <a:schemeClr val="tx1"/>
              </a:buClr>
              <a:buFont typeface="+mj-lt"/>
              <a:buAutoNum type="arabicPeriod"/>
            </a:pPr>
            <a:r>
              <a:rPr lang="en-US" sz="2200" dirty="0"/>
              <a:t>All the strings of length </a:t>
            </a:r>
            <a:r>
              <a:rPr lang="en-US" sz="2200" dirty="0">
                <a:ea typeface="Cambria Math" pitchFamily="18" charset="0"/>
              </a:rPr>
              <a:t>0 in alphabetical order.</a:t>
            </a:r>
          </a:p>
          <a:p>
            <a:pPr marL="548640" lvl="1" indent="-457200">
              <a:spcBef>
                <a:spcPts val="0"/>
              </a:spcBef>
              <a:buClr>
                <a:schemeClr val="tx1"/>
              </a:buClr>
              <a:buFont typeface="+mj-lt"/>
              <a:buAutoNum type="arabicPeriod"/>
            </a:pPr>
            <a:r>
              <a:rPr lang="en-US" sz="2200" dirty="0"/>
              <a:t>Then all the strings of length </a:t>
            </a:r>
            <a:r>
              <a:rPr lang="en-US" sz="2200" dirty="0">
                <a:ea typeface="Cambria Math" pitchFamily="18" charset="0"/>
              </a:rPr>
              <a:t>1</a:t>
            </a:r>
            <a:r>
              <a:rPr lang="en-US" sz="2200" dirty="0"/>
              <a:t> in lexicographic (as in a dictionary) order.</a:t>
            </a:r>
          </a:p>
          <a:p>
            <a:pPr marL="548640" lvl="1" indent="-457200">
              <a:spcBef>
                <a:spcPts val="0"/>
              </a:spcBef>
              <a:buClr>
                <a:schemeClr val="tx1"/>
              </a:buClr>
              <a:buFont typeface="+mj-lt"/>
              <a:buAutoNum type="arabicPeriod"/>
            </a:pPr>
            <a:r>
              <a:rPr lang="en-US" sz="2200" dirty="0"/>
              <a:t>Then all the strings of length </a:t>
            </a:r>
            <a:r>
              <a:rPr lang="en-US" sz="2200" dirty="0">
                <a:ea typeface="Cambria Math" pitchFamily="18" charset="0"/>
              </a:rPr>
              <a:t>2</a:t>
            </a:r>
            <a:r>
              <a:rPr lang="en-US" sz="2200" dirty="0"/>
              <a:t> in lexicographic order. </a:t>
            </a:r>
          </a:p>
          <a:p>
            <a:pPr marL="548640" lvl="1" indent="-457200">
              <a:spcBef>
                <a:spcPts val="0"/>
              </a:spcBef>
              <a:buClr>
                <a:schemeClr val="tx1"/>
              </a:buClr>
              <a:buFont typeface="+mj-lt"/>
              <a:buAutoNum type="arabicPeriod"/>
            </a:pPr>
            <a:r>
              <a:rPr lang="en-US" sz="2200" dirty="0"/>
              <a:t>And so on.</a:t>
            </a:r>
          </a:p>
          <a:p>
            <a:pPr>
              <a:spcBef>
                <a:spcPts val="0"/>
              </a:spcBef>
            </a:pPr>
            <a:r>
              <a:rPr lang="en-US" sz="2600" dirty="0"/>
              <a:t>This implies a bijection from </a:t>
            </a:r>
            <a:r>
              <a:rPr lang="en-US" sz="2600" b="1" dirty="0"/>
              <a:t>N</a:t>
            </a:r>
            <a:r>
              <a:rPr lang="en-US" sz="2600" dirty="0"/>
              <a:t> to </a:t>
            </a:r>
            <a:r>
              <a:rPr lang="en-US" sz="2600" i="1" dirty="0"/>
              <a:t>S</a:t>
            </a:r>
            <a:r>
              <a:rPr lang="en-US" sz="2600" dirty="0"/>
              <a:t> and hence it is a countably infinite set.</a:t>
            </a:r>
          </a:p>
        </p:txBody>
      </p:sp>
    </p:spTree>
    <p:extLst>
      <p:ext uri="{BB962C8B-B14F-4D97-AF65-F5344CB8AC3E}">
        <p14:creationId xmlns:p14="http://schemas.microsoft.com/office/powerpoint/2010/main" val="302235271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set of all Java programs is countable.</a:t>
            </a:r>
            <a:endParaRPr lang="en-US" sz="1500" dirty="0"/>
          </a:p>
        </p:txBody>
      </p:sp>
      <p:sp>
        <p:nvSpPr>
          <p:cNvPr id="4" name="Content Placeholder 2"/>
          <p:cNvSpPr>
            <a:spLocks noGrp="1"/>
          </p:cNvSpPr>
          <p:nvPr>
            <p:ph idx="1"/>
          </p:nvPr>
        </p:nvSpPr>
        <p:spPr>
          <a:xfrm>
            <a:off x="457200" y="1295400"/>
            <a:ext cx="8412480" cy="5257800"/>
          </a:xfrm>
        </p:spPr>
        <p:txBody>
          <a:bodyPr/>
          <a:lstStyle/>
          <a:p>
            <a:pPr>
              <a:spcBef>
                <a:spcPts val="0"/>
              </a:spcBef>
            </a:pPr>
            <a:r>
              <a:rPr lang="en-US" sz="2600" b="1" dirty="0"/>
              <a:t>Example </a:t>
            </a:r>
            <a:r>
              <a:rPr lang="en-US" sz="2600" b="1" dirty="0">
                <a:ea typeface="Cambria Math" pitchFamily="18" charset="0"/>
              </a:rPr>
              <a:t>5</a:t>
            </a:r>
            <a:r>
              <a:rPr lang="en-US" sz="2600" dirty="0"/>
              <a:t>:  Show that the set of all Java programs is countable.</a:t>
            </a:r>
          </a:p>
          <a:p>
            <a:pPr>
              <a:spcBef>
                <a:spcPts val="0"/>
              </a:spcBef>
            </a:pPr>
            <a:r>
              <a:rPr lang="en-US" sz="2600" b="1" dirty="0"/>
              <a:t>Solution</a:t>
            </a:r>
            <a:r>
              <a:rPr lang="en-US" sz="2600" dirty="0"/>
              <a:t>: Let </a:t>
            </a:r>
            <a:r>
              <a:rPr lang="en-US" sz="2600" i="1" dirty="0"/>
              <a:t>S</a:t>
            </a:r>
            <a:r>
              <a:rPr lang="en-US" sz="2600" dirty="0"/>
              <a:t> be the set of  strings constructed from the characters which can appear in a Java program. Use the ordering from the previous example. Take each string in turn:</a:t>
            </a:r>
          </a:p>
          <a:p>
            <a:pPr lvl="1">
              <a:spcBef>
                <a:spcPts val="0"/>
              </a:spcBef>
            </a:pPr>
            <a:r>
              <a:rPr lang="en-US" sz="2200" dirty="0"/>
              <a:t>Feed the string into a Java compiler. (A Java compiler will determine if the input program is a syntactically correct Java program.)</a:t>
            </a:r>
          </a:p>
          <a:p>
            <a:pPr lvl="1">
              <a:spcBef>
                <a:spcPts val="0"/>
              </a:spcBef>
            </a:pPr>
            <a:r>
              <a:rPr lang="en-US" sz="2200" dirty="0"/>
              <a:t>If the compiler says YES, this is a syntactically correct Java program, we add the program to the list.</a:t>
            </a:r>
          </a:p>
          <a:p>
            <a:pPr lvl="1">
              <a:spcBef>
                <a:spcPts val="0"/>
              </a:spcBef>
            </a:pPr>
            <a:r>
              <a:rPr lang="en-US" sz="2200" dirty="0"/>
              <a:t>We move on to the next string.</a:t>
            </a:r>
          </a:p>
          <a:p>
            <a:pPr>
              <a:spcBef>
                <a:spcPts val="0"/>
              </a:spcBef>
            </a:pPr>
            <a:r>
              <a:rPr lang="en-US" sz="2600" dirty="0"/>
              <a:t>In this way we construct an implied bijection from </a:t>
            </a:r>
            <a:r>
              <a:rPr lang="en-US" sz="2600" b="1" dirty="0"/>
              <a:t>N</a:t>
            </a:r>
            <a:r>
              <a:rPr lang="en-US" sz="2600" dirty="0"/>
              <a:t> to the set of Java programs. Hence, the set of Java programs is countable.</a:t>
            </a:r>
          </a:p>
        </p:txBody>
      </p:sp>
    </p:spTree>
    <p:extLst>
      <p:ext uri="{BB962C8B-B14F-4D97-AF65-F5344CB8AC3E}">
        <p14:creationId xmlns:p14="http://schemas.microsoft.com/office/powerpoint/2010/main" val="26615670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可数集的性质</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pPr marL="457200" indent="-457200">
              <a:spcBef>
                <a:spcPct val="10000"/>
              </a:spcBef>
              <a:buFont typeface="Arial" panose="020B0604020202020204" pitchFamily="34" charset="0"/>
              <a:buChar char="•"/>
            </a:pPr>
            <a:r>
              <a:rPr lang="zh-CN" altLang="en-US" dirty="0">
                <a:latin typeface="Times New Roman" panose="02020603050405020304" pitchFamily="18" charset="0"/>
              </a:rPr>
              <a:t>可数集的任何子集都是可数集</a:t>
            </a:r>
            <a:endParaRPr lang="en-US" altLang="zh-CN" dirty="0">
              <a:latin typeface="Times New Roman" panose="02020603050405020304" pitchFamily="18" charset="0"/>
            </a:endParaRPr>
          </a:p>
          <a:p>
            <a:pPr marL="457200" indent="-457200">
              <a:spcBef>
                <a:spcPct val="10000"/>
              </a:spcBef>
              <a:buFont typeface="Arial" panose="020B0604020202020204" pitchFamily="34" charset="0"/>
              <a:buChar char="•"/>
            </a:pPr>
            <a:r>
              <a:rPr lang="zh-CN" altLang="en-US" dirty="0">
                <a:latin typeface="Times New Roman" panose="02020603050405020304" pitchFamily="18" charset="0"/>
              </a:rPr>
              <a:t>两个可数集的并是可数集</a:t>
            </a:r>
            <a:endParaRPr lang="en-US" altLang="zh-CN" dirty="0">
              <a:latin typeface="Times New Roman" panose="02020603050405020304" pitchFamily="18" charset="0"/>
            </a:endParaRPr>
          </a:p>
          <a:p>
            <a:pPr marL="457200" indent="-457200">
              <a:spcBef>
                <a:spcPct val="10000"/>
              </a:spcBef>
              <a:buFont typeface="Arial" panose="020B0604020202020204" pitchFamily="34" charset="0"/>
              <a:buChar char="•"/>
            </a:pPr>
            <a:r>
              <a:rPr lang="zh-CN" altLang="en-US" dirty="0">
                <a:latin typeface="Times New Roman" panose="02020603050405020304" pitchFamily="18" charset="0"/>
              </a:rPr>
              <a:t>两个可数集的笛卡儿积是可数集</a:t>
            </a:r>
            <a:endParaRPr lang="en-US" altLang="zh-CN" dirty="0">
              <a:latin typeface="Times New Roman" panose="02020603050405020304" pitchFamily="18" charset="0"/>
            </a:endParaRPr>
          </a:p>
          <a:p>
            <a:pPr marL="457200" indent="-457200">
              <a:spcBef>
                <a:spcPct val="10000"/>
              </a:spcBef>
              <a:buFont typeface="Arial" panose="020B0604020202020204" pitchFamily="34" charset="0"/>
              <a:buChar char="•"/>
            </a:pPr>
            <a:r>
              <a:rPr lang="zh-CN" altLang="en-US" dirty="0">
                <a:latin typeface="Times New Roman" panose="02020603050405020304" pitchFamily="18" charset="0"/>
              </a:rPr>
              <a:t>可数个可数集的笛卡儿积仍是可数集</a:t>
            </a:r>
            <a:endParaRPr lang="en-US" altLang="zh-CN" dirty="0">
              <a:latin typeface="Times New Roman" panose="02020603050405020304" pitchFamily="18" charset="0"/>
            </a:endParaRPr>
          </a:p>
          <a:p>
            <a:pPr marL="457200" indent="-457200">
              <a:spcBef>
                <a:spcPct val="10000"/>
              </a:spcBef>
              <a:buFont typeface="Arial" panose="020B0604020202020204" pitchFamily="34" charset="0"/>
              <a:buChar char="•"/>
            </a:pPr>
            <a:r>
              <a:rPr lang="zh-CN" altLang="en-US" dirty="0">
                <a:latin typeface="Times New Roman" panose="02020603050405020304" pitchFamily="18" charset="0"/>
              </a:rPr>
              <a:t>无穷集</a:t>
            </a:r>
            <a:r>
              <a:rPr lang="en-US" altLang="zh-CN" dirty="0">
                <a:latin typeface="Times New Roman" panose="02020603050405020304" pitchFamily="18" charset="0"/>
              </a:rPr>
              <a:t>A</a:t>
            </a:r>
            <a:r>
              <a:rPr lang="zh-CN" altLang="en-US" dirty="0">
                <a:latin typeface="Times New Roman" panose="02020603050405020304" pitchFamily="18" charset="0"/>
              </a:rPr>
              <a:t>的幂集</a:t>
            </a:r>
            <a:r>
              <a:rPr lang="en-US" altLang="zh-CN" dirty="0">
                <a:latin typeface="Times New Roman" panose="02020603050405020304" pitchFamily="18" charset="0"/>
              </a:rPr>
              <a:t>P(A)</a:t>
            </a:r>
            <a:r>
              <a:rPr lang="zh-CN" altLang="en-US" dirty="0">
                <a:latin typeface="Times New Roman" panose="02020603050405020304" pitchFamily="18" charset="0"/>
              </a:rPr>
              <a:t>不是可数集</a:t>
            </a:r>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27523810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The Real Numbers are</a:t>
            </a:r>
            <a:br>
              <a:rPr lang="en-US" dirty="0"/>
            </a:br>
            <a:r>
              <a:rPr lang="en-US" dirty="0"/>
              <a:t>Uncountable</a:t>
            </a:r>
          </a:p>
        </p:txBody>
      </p:sp>
      <p:pic>
        <p:nvPicPr>
          <p:cNvPr id="12" name="Picture 2" descr="A portrait of Georg Cantor.&#10;"/>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7848600" y="147692"/>
            <a:ext cx="1124210" cy="1300108"/>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6382512" y="533400"/>
            <a:ext cx="1313688" cy="523235"/>
          </a:xfrm>
        </p:spPr>
        <p:txBody>
          <a:bodyPr/>
          <a:lstStyle/>
          <a:p>
            <a:pPr>
              <a:spcBef>
                <a:spcPts val="0"/>
              </a:spcBef>
              <a:spcAft>
                <a:spcPts val="0"/>
              </a:spcAft>
            </a:pPr>
            <a:r>
              <a:rPr lang="en-US" sz="1600" dirty="0"/>
              <a:t>Georg Cantor</a:t>
            </a:r>
          </a:p>
          <a:p>
            <a:pPr>
              <a:spcBef>
                <a:spcPts val="0"/>
              </a:spcBef>
              <a:spcAft>
                <a:spcPts val="0"/>
              </a:spcAft>
            </a:pPr>
            <a:r>
              <a:rPr lang="en-US" sz="1600" dirty="0"/>
              <a:t>(1845-1918)</a:t>
            </a:r>
          </a:p>
        </p:txBody>
      </p:sp>
      <p:sp>
        <p:nvSpPr>
          <p:cNvPr id="5" name="Content Placeholder 4"/>
          <p:cNvSpPr>
            <a:spLocks noGrp="1"/>
          </p:cNvSpPr>
          <p:nvPr>
            <p:ph idx="14"/>
          </p:nvPr>
        </p:nvSpPr>
        <p:spPr>
          <a:xfrm>
            <a:off x="457200" y="1295400"/>
            <a:ext cx="8515610" cy="2209800"/>
          </a:xfrm>
        </p:spPr>
        <p:txBody>
          <a:bodyPr/>
          <a:lstStyle/>
          <a:p>
            <a:pPr>
              <a:spcBef>
                <a:spcPts val="0"/>
              </a:spcBef>
              <a:spcAft>
                <a:spcPts val="300"/>
              </a:spcAft>
            </a:pPr>
            <a:r>
              <a:rPr lang="en-US" sz="2000" b="1" dirty="0"/>
              <a:t>Example</a:t>
            </a:r>
            <a:r>
              <a:rPr lang="en-US" sz="2000" dirty="0"/>
              <a:t>: Show that the set of real numbers is uncountable.</a:t>
            </a:r>
          </a:p>
          <a:p>
            <a:pPr>
              <a:spcBef>
                <a:spcPts val="0"/>
              </a:spcBef>
              <a:spcAft>
                <a:spcPts val="300"/>
              </a:spcAft>
            </a:pPr>
            <a:r>
              <a:rPr lang="en-US" sz="2000" b="1" dirty="0"/>
              <a:t>Solution</a:t>
            </a:r>
            <a:r>
              <a:rPr lang="en-US" sz="2000" dirty="0"/>
              <a:t>: The method is called the </a:t>
            </a:r>
            <a:r>
              <a:rPr lang="en-US" sz="2000" dirty="0">
                <a:highlight>
                  <a:srgbClr val="FFFF00"/>
                </a:highlight>
              </a:rPr>
              <a:t>Cantor diagnalization argument</a:t>
            </a:r>
            <a:r>
              <a:rPr lang="en-US" sz="2000" dirty="0"/>
              <a:t>, and is a proof by contradiction.</a:t>
            </a:r>
          </a:p>
          <a:p>
            <a:pPr marL="457200" indent="-347472">
              <a:spcBef>
                <a:spcPts val="0"/>
              </a:spcBef>
              <a:spcAft>
                <a:spcPts val="300"/>
              </a:spcAft>
              <a:buFont typeface="+mj-lt"/>
              <a:buAutoNum type="arabicPeriod"/>
            </a:pPr>
            <a:r>
              <a:rPr lang="en-US" sz="1800" dirty="0"/>
              <a:t>Suppose </a:t>
            </a:r>
            <a:r>
              <a:rPr lang="en-US" sz="1800" b="1" dirty="0"/>
              <a:t>R</a:t>
            </a:r>
            <a:r>
              <a:rPr lang="en-US" sz="1800" dirty="0"/>
              <a:t> is countable. Then 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are also countable (any subset of a countable set is countable - an exercise in the text).</a:t>
            </a:r>
          </a:p>
          <a:p>
            <a:pPr marL="457200" indent="-347472">
              <a:spcBef>
                <a:spcPts val="0"/>
              </a:spcBef>
              <a:spcAft>
                <a:spcPts val="300"/>
              </a:spcAft>
              <a:buFont typeface="+mj-lt"/>
              <a:buAutoNum type="arabicPeriod"/>
            </a:pPr>
            <a:r>
              <a:rPr lang="en-US" sz="1800" dirty="0"/>
              <a:t>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can be listed in order </a:t>
            </a:r>
            <a:r>
              <a:rPr lang="en-US" sz="1800" i="1" dirty="0"/>
              <a:t>r</a:t>
            </a:r>
            <a:r>
              <a:rPr lang="en-US" sz="1800" baseline="-25000" dirty="0"/>
              <a:t>1 </a:t>
            </a:r>
            <a:r>
              <a:rPr lang="en-US" sz="1800" dirty="0"/>
              <a:t>, </a:t>
            </a:r>
            <a:r>
              <a:rPr lang="en-US" sz="1800" i="1" dirty="0"/>
              <a:t>r</a:t>
            </a:r>
            <a:r>
              <a:rPr lang="en-US" sz="1800" baseline="-25000" dirty="0"/>
              <a:t>2 </a:t>
            </a:r>
            <a:r>
              <a:rPr lang="en-US" sz="1800" dirty="0"/>
              <a:t>, </a:t>
            </a:r>
            <a:r>
              <a:rPr lang="en-US" sz="1800" i="1" dirty="0"/>
              <a:t>r</a:t>
            </a:r>
            <a:r>
              <a:rPr lang="en-US" sz="1800" baseline="-25000" dirty="0"/>
              <a:t>3 </a:t>
            </a:r>
            <a:r>
              <a:rPr lang="en-US" sz="1800" dirty="0"/>
              <a:t>,… .</a:t>
            </a:r>
          </a:p>
          <a:p>
            <a:pPr marL="457200" indent="-347472">
              <a:spcBef>
                <a:spcPts val="0"/>
              </a:spcBef>
              <a:spcAft>
                <a:spcPts val="300"/>
              </a:spcAft>
              <a:buFont typeface="+mj-lt"/>
              <a:buAutoNum type="arabicPeriod"/>
            </a:pPr>
            <a:r>
              <a:rPr lang="en-US" sz="1800" dirty="0"/>
              <a:t>Let the decimal representation of this listing be</a:t>
            </a:r>
          </a:p>
          <a:p>
            <a:pPr>
              <a:spcBef>
                <a:spcPts val="0"/>
              </a:spcBef>
              <a:spcAft>
                <a:spcPts val="300"/>
              </a:spcAft>
            </a:pPr>
            <a:endParaRPr lang="en-US" sz="2200" dirty="0"/>
          </a:p>
        </p:txBody>
      </p:sp>
      <p:graphicFrame>
        <p:nvGraphicFramePr>
          <p:cNvPr id="13" name="Object 5"/>
          <p:cNvGraphicFramePr>
            <a:graphicFrameLocks noChangeAspect="1"/>
          </p:cNvGraphicFramePr>
          <p:nvPr>
            <p:extLst>
              <p:ext uri="{D42A27DB-BD31-4B8C-83A1-F6EECF244321}">
                <p14:modId xmlns:p14="http://schemas.microsoft.com/office/powerpoint/2010/main" val="3232497037"/>
              </p:ext>
            </p:extLst>
          </p:nvPr>
        </p:nvGraphicFramePr>
        <p:xfrm>
          <a:off x="5486400" y="3200400"/>
          <a:ext cx="1703178" cy="1213792"/>
        </p:xfrm>
        <a:graphic>
          <a:graphicData uri="http://schemas.openxmlformats.org/presentationml/2006/ole">
            <mc:AlternateContent xmlns:mc="http://schemas.openxmlformats.org/markup-compatibility/2006">
              <mc:Choice xmlns:v="urn:schemas-microsoft-com:vml" Requires="v">
                <p:oleObj spid="_x0000_s64211" name="Equation" r:id="rId5" imgW="1587240" imgH="1130040" progId="Equation.DSMT4">
                  <p:embed/>
                </p:oleObj>
              </mc:Choice>
              <mc:Fallback>
                <p:oleObj name="Equation" r:id="rId5" imgW="1587240" imgH="1130040" progId="Equation.DSMT4">
                  <p:embed/>
                  <p:pic>
                    <p:nvPicPr>
                      <p:cNvPr id="0" name=""/>
                      <p:cNvPicPr/>
                      <p:nvPr/>
                    </p:nvPicPr>
                    <p:blipFill>
                      <a:blip r:embed="rId6"/>
                      <a:stretch>
                        <a:fillRect/>
                      </a:stretch>
                    </p:blipFill>
                    <p:spPr>
                      <a:xfrm>
                        <a:off x="5486400" y="3200400"/>
                        <a:ext cx="1703178" cy="1213792"/>
                      </a:xfrm>
                      <a:prstGeom prst="rect">
                        <a:avLst/>
                      </a:prstGeom>
                    </p:spPr>
                  </p:pic>
                </p:oleObj>
              </mc:Fallback>
            </mc:AlternateContent>
          </a:graphicData>
        </a:graphic>
      </p:graphicFrame>
      <p:sp>
        <p:nvSpPr>
          <p:cNvPr id="6" name="Content Placeholder 6"/>
          <p:cNvSpPr>
            <a:spLocks noGrp="1"/>
          </p:cNvSpPr>
          <p:nvPr>
            <p:ph idx="15"/>
          </p:nvPr>
        </p:nvSpPr>
        <p:spPr>
          <a:xfrm>
            <a:off x="457200" y="3505200"/>
            <a:ext cx="4648200" cy="330136"/>
          </a:xfrm>
        </p:spPr>
        <p:txBody>
          <a:bodyPr/>
          <a:lstStyle/>
          <a:p>
            <a:pPr marL="457200" indent="-347472">
              <a:spcBef>
                <a:spcPts val="0"/>
              </a:spcBef>
              <a:buFont typeface="+mj-lt"/>
              <a:buAutoNum type="arabicPeriod" startAt="4"/>
            </a:pPr>
            <a:r>
              <a:rPr lang="en-US" sz="1800" dirty="0"/>
              <a:t>Form a new real number with the decimal</a:t>
            </a:r>
            <a:br>
              <a:rPr lang="en-US" sz="1800" dirty="0"/>
            </a:br>
            <a:r>
              <a:rPr lang="en-US" sz="1800" dirty="0"/>
              <a:t>expansion</a:t>
            </a:r>
          </a:p>
        </p:txBody>
      </p:sp>
      <p:sp>
        <p:nvSpPr>
          <p:cNvPr id="7" name="Content Placeholder 9"/>
          <p:cNvSpPr>
            <a:spLocks noGrp="1"/>
          </p:cNvSpPr>
          <p:nvPr>
            <p:ph idx="16"/>
          </p:nvPr>
        </p:nvSpPr>
        <p:spPr>
          <a:xfrm>
            <a:off x="457200" y="4495800"/>
            <a:ext cx="8229600" cy="2018665"/>
          </a:xfrm>
        </p:spPr>
        <p:txBody>
          <a:bodyPr/>
          <a:lstStyle/>
          <a:p>
            <a:pPr marL="457200" indent="-347472">
              <a:spcBef>
                <a:spcPts val="0"/>
              </a:spcBef>
              <a:spcAft>
                <a:spcPts val="300"/>
              </a:spcAft>
              <a:buFont typeface="+mj-lt"/>
              <a:buAutoNum type="arabicPeriod" startAt="5"/>
            </a:pPr>
            <a:r>
              <a:rPr lang="en-US" sz="1800" i="1" dirty="0"/>
              <a:t>r </a:t>
            </a:r>
            <a:r>
              <a:rPr lang="en-US" sz="1800" dirty="0"/>
              <a:t>is not equal to any of the </a:t>
            </a:r>
            <a:r>
              <a:rPr lang="en-US" sz="1800" i="1" dirty="0"/>
              <a:t>r</a:t>
            </a:r>
            <a:r>
              <a:rPr lang="en-US" sz="1800" baseline="-25000" dirty="0"/>
              <a:t>1 </a:t>
            </a:r>
            <a:r>
              <a:rPr lang="en-US" sz="1800" dirty="0"/>
              <a:t>, </a:t>
            </a:r>
            <a:r>
              <a:rPr lang="en-US" sz="1800" i="1" dirty="0"/>
              <a:t>r</a:t>
            </a:r>
            <a:r>
              <a:rPr lang="en-US" sz="1800" baseline="-25000" dirty="0"/>
              <a:t>2 </a:t>
            </a:r>
            <a:r>
              <a:rPr lang="en-US" sz="1800" dirty="0"/>
              <a:t>, </a:t>
            </a:r>
            <a:r>
              <a:rPr lang="en-US" sz="1800" i="1" dirty="0"/>
              <a:t>r</a:t>
            </a:r>
            <a:r>
              <a:rPr lang="en-US" sz="1800" baseline="-25000" dirty="0"/>
              <a:t>3 </a:t>
            </a:r>
            <a:r>
              <a:rPr lang="en-US" sz="1800" dirty="0"/>
              <a:t>,...  Because it differs from </a:t>
            </a:r>
            <a:r>
              <a:rPr lang="en-US" sz="1800" i="1" dirty="0" err="1"/>
              <a:t>r</a:t>
            </a:r>
            <a:r>
              <a:rPr lang="en-US" sz="1800" i="1" baseline="-25000" dirty="0" err="1"/>
              <a:t>i</a:t>
            </a:r>
            <a:r>
              <a:rPr lang="en-US" sz="1800" baseline="-25000" dirty="0"/>
              <a:t>   </a:t>
            </a:r>
            <a:r>
              <a:rPr lang="en-US" sz="1800" dirty="0"/>
              <a:t>in its </a:t>
            </a:r>
            <a:r>
              <a:rPr lang="en-US" sz="1800" i="1" dirty="0" err="1"/>
              <a:t>i</a:t>
            </a:r>
            <a:r>
              <a:rPr lang="en-US" sz="1800" dirty="0" err="1"/>
              <a:t>th</a:t>
            </a:r>
            <a:r>
              <a:rPr lang="en-US" sz="1800" dirty="0"/>
              <a:t> position after the decimal point. Therefore there is a real number between </a:t>
            </a:r>
            <a:r>
              <a:rPr lang="en-US" sz="1800" dirty="0">
                <a:ea typeface="Cambria Math" pitchFamily="18" charset="0"/>
              </a:rPr>
              <a:t>0</a:t>
            </a:r>
            <a:r>
              <a:rPr lang="en-US" sz="1800" dirty="0"/>
              <a:t> and </a:t>
            </a:r>
            <a:r>
              <a:rPr lang="en-US" sz="1800" dirty="0">
                <a:ea typeface="Cambria Math" pitchFamily="18" charset="0"/>
              </a:rPr>
              <a:t>1</a:t>
            </a:r>
            <a:r>
              <a:rPr lang="en-US" sz="1800" dirty="0"/>
              <a:t> that is not on the list since every real number has a unique decimal expansion. Hence, all 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cannot be listed, so the set of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is uncountable.</a:t>
            </a:r>
          </a:p>
          <a:p>
            <a:pPr marL="457200" indent="-347472">
              <a:spcBef>
                <a:spcPts val="0"/>
              </a:spcBef>
              <a:spcAft>
                <a:spcPts val="300"/>
              </a:spcAft>
              <a:buFont typeface="+mj-lt"/>
              <a:buAutoNum type="arabicPeriod" startAt="5"/>
            </a:pPr>
            <a:r>
              <a:rPr lang="en-US" sz="1800" dirty="0">
                <a:ea typeface="Cambria Math" pitchFamily="18" charset="0"/>
              </a:rPr>
              <a:t>Since a set with an uncountable subset is uncountable (an exercise), the set of real numbers is uncountable.</a:t>
            </a:r>
            <a:endParaRPr lang="en-US" sz="1800" dirty="0"/>
          </a:p>
        </p:txBody>
      </p:sp>
      <p:sp>
        <p:nvSpPr>
          <p:cNvPr id="11" name="文本框 10">
            <a:extLst>
              <a:ext uri="{FF2B5EF4-FFF2-40B4-BE49-F238E27FC236}">
                <a16:creationId xmlns:a16="http://schemas.microsoft.com/office/drawing/2014/main" id="{53FB230B-2EE6-476E-835A-0F08404CB535}"/>
              </a:ext>
            </a:extLst>
          </p:cNvPr>
          <p:cNvSpPr txBox="1"/>
          <p:nvPr/>
        </p:nvSpPr>
        <p:spPr>
          <a:xfrm>
            <a:off x="4449891" y="1878568"/>
            <a:ext cx="2262158" cy="369332"/>
          </a:xfrm>
          <a:prstGeom prst="rect">
            <a:avLst/>
          </a:prstGeom>
          <a:noFill/>
        </p:spPr>
        <p:txBody>
          <a:bodyPr wrap="none" rtlCol="0">
            <a:spAutoFit/>
          </a:bodyPr>
          <a:lstStyle/>
          <a:p>
            <a:pPr algn="ctr"/>
            <a:r>
              <a:rPr lang="zh-CN" altLang="en-US" dirty="0">
                <a:solidFill>
                  <a:schemeClr val="tx1">
                    <a:lumMod val="50000"/>
                    <a:lumOff val="50000"/>
                  </a:schemeClr>
                </a:solidFill>
              </a:rPr>
              <a:t>康托尔对角线论证法</a:t>
            </a:r>
          </a:p>
        </p:txBody>
      </p:sp>
      <p:sp>
        <p:nvSpPr>
          <p:cNvPr id="16" name="文本框 15">
            <a:extLst>
              <a:ext uri="{FF2B5EF4-FFF2-40B4-BE49-F238E27FC236}">
                <a16:creationId xmlns:a16="http://schemas.microsoft.com/office/drawing/2014/main" id="{2C7B1725-E58F-42B6-8C31-FC3F699488E6}"/>
              </a:ext>
            </a:extLst>
          </p:cNvPr>
          <p:cNvSpPr txBox="1"/>
          <p:nvPr/>
        </p:nvSpPr>
        <p:spPr>
          <a:xfrm>
            <a:off x="1000125" y="2144123"/>
            <a:ext cx="877163" cy="369332"/>
          </a:xfrm>
          <a:prstGeom prst="rect">
            <a:avLst/>
          </a:prstGeom>
          <a:noFill/>
        </p:spPr>
        <p:txBody>
          <a:bodyPr wrap="none" rtlCol="0">
            <a:spAutoFit/>
          </a:bodyPr>
          <a:lstStyle/>
          <a:p>
            <a:pPr algn="ctr"/>
            <a:r>
              <a:rPr lang="zh-CN" altLang="en-US" dirty="0">
                <a:solidFill>
                  <a:schemeClr val="tx1">
                    <a:lumMod val="50000"/>
                    <a:lumOff val="50000"/>
                  </a:schemeClr>
                </a:solidFill>
              </a:rPr>
              <a:t>反证法</a:t>
            </a:r>
          </a:p>
        </p:txBody>
      </p:sp>
      <p:pic>
        <p:nvPicPr>
          <p:cNvPr id="4" name="图片 3">
            <a:extLst>
              <a:ext uri="{FF2B5EF4-FFF2-40B4-BE49-F238E27FC236}">
                <a16:creationId xmlns:a16="http://schemas.microsoft.com/office/drawing/2014/main" id="{FE8F59BC-8D5C-4BFE-BCB8-D5D91D09EE9B}"/>
              </a:ext>
            </a:extLst>
          </p:cNvPr>
          <p:cNvPicPr>
            <a:picLocks noChangeAspect="1"/>
          </p:cNvPicPr>
          <p:nvPr/>
        </p:nvPicPr>
        <p:blipFill>
          <a:blip r:embed="rId7"/>
          <a:stretch>
            <a:fillRect/>
          </a:stretch>
        </p:blipFill>
        <p:spPr>
          <a:xfrm>
            <a:off x="1964451" y="3865283"/>
            <a:ext cx="1693149" cy="249517"/>
          </a:xfrm>
          <a:prstGeom prst="rect">
            <a:avLst/>
          </a:prstGeom>
        </p:spPr>
      </p:pic>
      <p:pic>
        <p:nvPicPr>
          <p:cNvPr id="8" name="图片 7">
            <a:extLst>
              <a:ext uri="{FF2B5EF4-FFF2-40B4-BE49-F238E27FC236}">
                <a16:creationId xmlns:a16="http://schemas.microsoft.com/office/drawing/2014/main" id="{16F8A7CC-5238-44FA-8490-08CFE593FD19}"/>
              </a:ext>
            </a:extLst>
          </p:cNvPr>
          <p:cNvPicPr>
            <a:picLocks noChangeAspect="1"/>
          </p:cNvPicPr>
          <p:nvPr/>
        </p:nvPicPr>
        <p:blipFill>
          <a:blip r:embed="rId8"/>
          <a:stretch>
            <a:fillRect/>
          </a:stretch>
        </p:blipFill>
        <p:spPr>
          <a:xfrm>
            <a:off x="3725425" y="3854837"/>
            <a:ext cx="1693149" cy="621105"/>
          </a:xfrm>
          <a:prstGeom prst="rect">
            <a:avLst/>
          </a:prstGeom>
        </p:spPr>
      </p:pic>
      <p:sp>
        <p:nvSpPr>
          <p:cNvPr id="14" name="矩形 13">
            <a:extLst>
              <a:ext uri="{FF2B5EF4-FFF2-40B4-BE49-F238E27FC236}">
                <a16:creationId xmlns:a16="http://schemas.microsoft.com/office/drawing/2014/main" id="{A1D149F7-F5DC-4688-B52D-8B9C05566F72}"/>
              </a:ext>
            </a:extLst>
          </p:cNvPr>
          <p:cNvSpPr/>
          <p:nvPr/>
        </p:nvSpPr>
        <p:spPr>
          <a:xfrm>
            <a:off x="4724400" y="6160805"/>
            <a:ext cx="4419600" cy="646331"/>
          </a:xfrm>
          <a:prstGeom prst="rect">
            <a:avLst/>
          </a:prstGeom>
        </p:spPr>
        <p:txBody>
          <a:bodyPr wrap="square">
            <a:spAutoFit/>
          </a:bodyPr>
          <a:lstStyle/>
          <a:p>
            <a:r>
              <a:rPr lang="zh-CN" altLang="en-US" dirty="0">
                <a:solidFill>
                  <a:srgbClr val="FFC000"/>
                </a:solidFill>
              </a:rPr>
              <a:t>直观理解：任意两个整数间有有限个整数，</a:t>
            </a:r>
            <a:endParaRPr lang="en-US" altLang="zh-CN" dirty="0">
              <a:solidFill>
                <a:srgbClr val="FFC000"/>
              </a:solidFill>
            </a:endParaRPr>
          </a:p>
          <a:p>
            <a:r>
              <a:rPr lang="zh-CN" altLang="en-US" dirty="0">
                <a:solidFill>
                  <a:srgbClr val="FFC000"/>
                </a:solidFill>
              </a:rPr>
              <a:t>                      任意两个实数间有无限个实数</a:t>
            </a:r>
          </a:p>
        </p:txBody>
      </p:sp>
      <p:sp>
        <p:nvSpPr>
          <p:cNvPr id="15" name="矩形 14">
            <a:extLst>
              <a:ext uri="{FF2B5EF4-FFF2-40B4-BE49-F238E27FC236}">
                <a16:creationId xmlns:a16="http://schemas.microsoft.com/office/drawing/2014/main" id="{D662FB89-4539-4830-AFCF-D5575B4C70B0}"/>
              </a:ext>
            </a:extLst>
          </p:cNvPr>
          <p:cNvSpPr/>
          <p:nvPr/>
        </p:nvSpPr>
        <p:spPr>
          <a:xfrm>
            <a:off x="4724400" y="5649180"/>
            <a:ext cx="4419600" cy="369332"/>
          </a:xfrm>
          <a:prstGeom prst="rect">
            <a:avLst/>
          </a:prstGeom>
        </p:spPr>
        <p:txBody>
          <a:bodyPr wrap="square">
            <a:spAutoFit/>
          </a:bodyPr>
          <a:lstStyle/>
          <a:p>
            <a:r>
              <a:rPr lang="zh-CN" altLang="en-US" dirty="0">
                <a:solidFill>
                  <a:srgbClr val="FFC000"/>
                </a:solidFill>
              </a:rPr>
              <a:t>线索证据：实数的不唯一性：</a:t>
            </a:r>
            <a:r>
              <a:rPr lang="en-US" altLang="zh-CN" dirty="0">
                <a:solidFill>
                  <a:srgbClr val="FFC000"/>
                </a:solidFill>
              </a:rPr>
              <a:t>0.9999……=1</a:t>
            </a:r>
            <a:endParaRPr lang="zh-CN" altLang="en-US" dirty="0">
              <a:solidFill>
                <a:srgbClr val="FFC000"/>
              </a:solidFill>
            </a:endParaRPr>
          </a:p>
        </p:txBody>
      </p:sp>
    </p:spTree>
    <p:extLst>
      <p:ext uri="{BB962C8B-B14F-4D97-AF65-F5344CB8AC3E}">
        <p14:creationId xmlns:p14="http://schemas.microsoft.com/office/powerpoint/2010/main" val="1106947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things to remember</a:t>
            </a:r>
          </a:p>
        </p:txBody>
      </p:sp>
      <p:sp>
        <p:nvSpPr>
          <p:cNvPr id="3" name="Content Placeholder 2"/>
          <p:cNvSpPr>
            <a:spLocks noGrp="1"/>
          </p:cNvSpPr>
          <p:nvPr>
            <p:ph idx="1"/>
          </p:nvPr>
        </p:nvSpPr>
        <p:spPr>
          <a:xfrm>
            <a:off x="457200" y="1295400"/>
            <a:ext cx="8153400" cy="5237602"/>
          </a:xfrm>
        </p:spPr>
        <p:txBody>
          <a:bodyPr/>
          <a:lstStyle/>
          <a:p>
            <a:r>
              <a:rPr lang="en-US" dirty="0"/>
              <a:t>Sets can be elements of sets.</a:t>
            </a:r>
          </a:p>
          <a:p>
            <a:r>
              <a:rPr lang="en-US" dirty="0">
                <a:ea typeface="Cambria Math" pitchFamily="18" charset="0"/>
              </a:rPr>
              <a:t>		{{1,2,3},</a:t>
            </a:r>
            <a:r>
              <a:rPr lang="en-US" i="1" dirty="0">
                <a:ea typeface="Cambria Math" pitchFamily="18" charset="0"/>
              </a:rPr>
              <a:t>a</a:t>
            </a:r>
            <a:r>
              <a:rPr lang="en-US" dirty="0">
                <a:ea typeface="Cambria Math" pitchFamily="18" charset="0"/>
              </a:rPr>
              <a:t>, {</a:t>
            </a:r>
            <a:r>
              <a:rPr lang="en-US" i="1" dirty="0" err="1">
                <a:ea typeface="Cambria Math" pitchFamily="18" charset="0"/>
              </a:rPr>
              <a:t>b,c</a:t>
            </a:r>
            <a:r>
              <a:rPr lang="en-US" dirty="0">
                <a:ea typeface="Cambria Math" pitchFamily="18" charset="0"/>
              </a:rPr>
              <a:t>}}</a:t>
            </a:r>
          </a:p>
          <a:p>
            <a:r>
              <a:rPr lang="en-US" dirty="0">
                <a:ea typeface="Cambria Math" pitchFamily="18" charset="0"/>
              </a:rPr>
              <a:t>		{</a:t>
            </a:r>
            <a:r>
              <a:rPr lang="en-US" b="1" dirty="0">
                <a:ea typeface="Cambria Math" pitchFamily="18" charset="0"/>
              </a:rPr>
              <a:t>N</a:t>
            </a:r>
            <a:r>
              <a:rPr lang="en-US" dirty="0">
                <a:ea typeface="Cambria Math" pitchFamily="18" charset="0"/>
              </a:rPr>
              <a:t>,</a:t>
            </a:r>
            <a:r>
              <a:rPr lang="en-US" b="1" dirty="0">
                <a:ea typeface="Cambria Math" pitchFamily="18" charset="0"/>
              </a:rPr>
              <a:t>Z</a:t>
            </a:r>
            <a:r>
              <a:rPr lang="en-US" dirty="0">
                <a:ea typeface="Cambria Math" pitchFamily="18" charset="0"/>
              </a:rPr>
              <a:t>,</a:t>
            </a:r>
            <a:r>
              <a:rPr lang="en-US" b="1" dirty="0">
                <a:ea typeface="Cambria Math" pitchFamily="18" charset="0"/>
              </a:rPr>
              <a:t>Q</a:t>
            </a:r>
            <a:r>
              <a:rPr lang="en-US" dirty="0">
                <a:ea typeface="Cambria Math" pitchFamily="18" charset="0"/>
              </a:rPr>
              <a:t>,</a:t>
            </a:r>
            <a:r>
              <a:rPr lang="en-US" b="1" dirty="0">
                <a:ea typeface="Cambria Math" pitchFamily="18" charset="0"/>
              </a:rPr>
              <a:t>R</a:t>
            </a:r>
            <a:r>
              <a:rPr lang="en-US" dirty="0">
                <a:ea typeface="Cambria Math" pitchFamily="18" charset="0"/>
              </a:rPr>
              <a:t>}</a:t>
            </a:r>
          </a:p>
          <a:p>
            <a:r>
              <a:rPr lang="en-US" dirty="0"/>
              <a:t>The empty set is different from a set containing the empty set.</a:t>
            </a:r>
          </a:p>
          <a:p>
            <a:r>
              <a:rPr lang="en-US" dirty="0">
                <a:ea typeface="Cambria Math"/>
              </a:rPr>
              <a:t>		∅</a:t>
            </a:r>
            <a:r>
              <a:rPr lang="en-US" dirty="0"/>
              <a:t>  </a:t>
            </a:r>
            <a:r>
              <a:rPr lang="en-US" dirty="0">
                <a:ea typeface="Cambria Math"/>
              </a:rPr>
              <a:t>≠ { ∅ } </a:t>
            </a:r>
            <a:endParaRPr lang="en-US" dirty="0"/>
          </a:p>
        </p:txBody>
      </p:sp>
    </p:spTree>
    <p:extLst>
      <p:ext uri="{BB962C8B-B14F-4D97-AF65-F5344CB8AC3E}">
        <p14:creationId xmlns:p14="http://schemas.microsoft.com/office/powerpoint/2010/main" val="39361454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Computability (Optional)</a:t>
            </a:r>
            <a:endParaRPr lang="en-US" sz="1500" dirty="0"/>
          </a:p>
        </p:txBody>
      </p:sp>
      <p:sp>
        <p:nvSpPr>
          <p:cNvPr id="4" name="Content Placeholder 2"/>
          <p:cNvSpPr>
            <a:spLocks noGrp="1"/>
          </p:cNvSpPr>
          <p:nvPr>
            <p:ph idx="1"/>
          </p:nvPr>
        </p:nvSpPr>
        <p:spPr>
          <a:xfrm>
            <a:off x="457200" y="1295400"/>
            <a:ext cx="8595360" cy="5257800"/>
          </a:xfrm>
        </p:spPr>
        <p:txBody>
          <a:bodyPr/>
          <a:lstStyle/>
          <a:p>
            <a:r>
              <a:rPr lang="en-US" sz="3000" b="1" dirty="0"/>
              <a:t>Definition</a:t>
            </a:r>
            <a:r>
              <a:rPr lang="en-US" sz="3000" dirty="0"/>
              <a:t>: We say that a function is </a:t>
            </a:r>
            <a:r>
              <a:rPr lang="en-US" sz="3000" b="1" dirty="0"/>
              <a:t>computable</a:t>
            </a:r>
            <a:r>
              <a:rPr lang="en-US" sz="3000" dirty="0"/>
              <a:t> if there is a computer program in some programming language that finds the values of this function. If a function is not computable we say it is </a:t>
            </a:r>
            <a:r>
              <a:rPr lang="en-US" sz="3000" b="1" dirty="0"/>
              <a:t>uncomputable</a:t>
            </a:r>
            <a:r>
              <a:rPr lang="en-US" sz="3000" dirty="0"/>
              <a:t>.</a:t>
            </a:r>
          </a:p>
          <a:p>
            <a:r>
              <a:rPr lang="en-US" sz="3000" dirty="0"/>
              <a:t>There are uncomputable functions. We have shown that the set of Java programs is countable. Exercise </a:t>
            </a:r>
            <a:r>
              <a:rPr lang="en-US" sz="3000" dirty="0">
                <a:ea typeface="Cambria Math" pitchFamily="18" charset="0"/>
              </a:rPr>
              <a:t>38</a:t>
            </a:r>
            <a:r>
              <a:rPr lang="en-US" sz="3000" dirty="0"/>
              <a:t> in the text shows that there are uncountably many different functions from a particular countably infinite set (i.e., the positive integers) to itself. Therefore (Exercise 39) there must be uncomputable functions.</a:t>
            </a:r>
          </a:p>
        </p:txBody>
      </p:sp>
    </p:spTree>
    <p:extLst>
      <p:ext uri="{BB962C8B-B14F-4D97-AF65-F5344CB8AC3E}">
        <p14:creationId xmlns:p14="http://schemas.microsoft.com/office/powerpoint/2010/main" val="252217802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en-US" dirty="0">
                <a:sym typeface="Symbol" panose="05050102010706020507" pitchFamily="18" charset="2"/>
              </a:rPr>
              <a:t>证明：</a:t>
            </a:r>
            <a:r>
              <a:rPr lang="en-US" altLang="zh-CN" dirty="0">
                <a:latin typeface="Times New Roman" panose="02020603050405020304" pitchFamily="18" charset="0"/>
                <a:cs typeface="Times New Roman" panose="02020603050405020304" pitchFamily="18" charset="0"/>
                <a:sym typeface="Symbol" panose="05050102010706020507" pitchFamily="18" charset="2"/>
              </a:rPr>
              <a:t>AB = </a:t>
            </a:r>
            <a:r>
              <a:rPr lang="en-US" altLang="zh-CN" dirty="0">
                <a:latin typeface="Times New Roman" panose="02020603050405020304" pitchFamily="18" charset="0"/>
                <a:cs typeface="Times New Roman" panose="02020603050405020304" pitchFamily="18" charset="0"/>
              </a:rPr>
              <a:t>(A−B)</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 = (A</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p>
          <a:p>
            <a:endParaRPr lang="en-US" altLang="zh-CN" dirty="0">
              <a:latin typeface="Times New Roman" panose="02020603050405020304" pitchFamily="18" charset="0"/>
              <a:cs typeface="Times New Roman" panose="02020603050405020304" pitchFamily="18" charset="0"/>
            </a:endParaRPr>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dirty="0"/>
          </a:p>
        </p:txBody>
      </p:sp>
    </p:spTree>
    <p:extLst>
      <p:ext uri="{BB962C8B-B14F-4D97-AF65-F5344CB8AC3E}">
        <p14:creationId xmlns:p14="http://schemas.microsoft.com/office/powerpoint/2010/main" val="401713465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en-US" dirty="0">
                <a:sym typeface="Symbol" panose="05050102010706020507" pitchFamily="18" charset="2"/>
              </a:rPr>
              <a:t>证明：</a:t>
            </a:r>
            <a:r>
              <a:rPr lang="en-US" altLang="zh-CN" dirty="0">
                <a:latin typeface="Times New Roman" panose="02020603050405020304" pitchFamily="18" charset="0"/>
                <a:cs typeface="Times New Roman" panose="02020603050405020304" pitchFamily="18" charset="0"/>
                <a:sym typeface="Symbol" panose="05050102010706020507" pitchFamily="18" charset="2"/>
              </a:rPr>
              <a:t>AB = </a:t>
            </a:r>
            <a:r>
              <a:rPr lang="en-US" altLang="zh-CN" dirty="0">
                <a:latin typeface="Times New Roman" panose="02020603050405020304" pitchFamily="18" charset="0"/>
                <a:cs typeface="Times New Roman" panose="02020603050405020304" pitchFamily="18" charset="0"/>
              </a:rPr>
              <a:t>(A−B)</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 = (A</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a:t>
            </a:r>
            <a:r>
              <a:rPr lang="zh-CN"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a:t>
            </a:r>
          </a:p>
          <a:p>
            <a:endParaRPr lang="en-US" altLang="zh-CN" dirty="0">
              <a:latin typeface="Times New Roman" panose="02020603050405020304" pitchFamily="18" charset="0"/>
              <a:cs typeface="Times New Roman" panose="02020603050405020304" pitchFamily="18" charset="0"/>
            </a:endParaRPr>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mc:AlternateContent xmlns:mc="http://schemas.openxmlformats.org/markup-compatibility/2006" xmlns:a14="http://schemas.microsoft.com/office/drawing/2010/main">
        <mc:Choice Requires="a14">
          <p:graphicFrame>
            <p:nvGraphicFramePr>
              <p:cNvPr id="11" name="Table 5">
                <a:extLst>
                  <a:ext uri="{FF2B5EF4-FFF2-40B4-BE49-F238E27FC236}">
                    <a16:creationId xmlns:a16="http://schemas.microsoft.com/office/drawing/2014/main" id="{81C1CFF6-4235-47DC-A8F7-B85FA1480985}"/>
                  </a:ext>
                </a:extLst>
              </p:cNvPr>
              <p:cNvGraphicFramePr>
                <a:graphicFrameLocks noGrp="1"/>
              </p:cNvGraphicFramePr>
              <p:nvPr>
                <p:extLst/>
              </p:nvPr>
            </p:nvGraphicFramePr>
            <p:xfrm>
              <a:off x="1219200" y="2997200"/>
              <a:ext cx="6477001" cy="1854200"/>
            </p:xfrm>
            <a:graphic>
              <a:graphicData uri="http://schemas.openxmlformats.org/drawingml/2006/table">
                <a:tbl>
                  <a:tblPr firstRow="1" bandRow="1">
                    <a:tableStyleId>{5C22544A-7EE6-4342-B048-85BDC9FD1C3A}</a:tableStyleId>
                  </a:tblPr>
                  <a:tblGrid>
                    <a:gridCol w="375479">
                      <a:extLst>
                        <a:ext uri="{9D8B030D-6E8A-4147-A177-3AD203B41FA5}">
                          <a16:colId xmlns:a16="http://schemas.microsoft.com/office/drawing/2014/main" val="1083418368"/>
                        </a:ext>
                      </a:extLst>
                    </a:gridCol>
                    <a:gridCol w="375479">
                      <a:extLst>
                        <a:ext uri="{9D8B030D-6E8A-4147-A177-3AD203B41FA5}">
                          <a16:colId xmlns:a16="http://schemas.microsoft.com/office/drawing/2014/main" val="2523832045"/>
                        </a:ext>
                      </a:extLst>
                    </a:gridCol>
                    <a:gridCol w="696841">
                      <a:extLst>
                        <a:ext uri="{9D8B030D-6E8A-4147-A177-3AD203B41FA5}">
                          <a16:colId xmlns:a16="http://schemas.microsoft.com/office/drawing/2014/main" val="3594459888"/>
                        </a:ext>
                      </a:extLst>
                    </a:gridCol>
                    <a:gridCol w="685800">
                      <a:extLst>
                        <a:ext uri="{9D8B030D-6E8A-4147-A177-3AD203B41FA5}">
                          <a16:colId xmlns:a16="http://schemas.microsoft.com/office/drawing/2014/main" val="4130070648"/>
                        </a:ext>
                      </a:extLst>
                    </a:gridCol>
                    <a:gridCol w="1524000">
                      <a:extLst>
                        <a:ext uri="{9D8B030D-6E8A-4147-A177-3AD203B41FA5}">
                          <a16:colId xmlns:a16="http://schemas.microsoft.com/office/drawing/2014/main" val="3314860136"/>
                        </a:ext>
                      </a:extLst>
                    </a:gridCol>
                    <a:gridCol w="609600">
                      <a:extLst>
                        <a:ext uri="{9D8B030D-6E8A-4147-A177-3AD203B41FA5}">
                          <a16:colId xmlns:a16="http://schemas.microsoft.com/office/drawing/2014/main" val="4024246663"/>
                        </a:ext>
                      </a:extLst>
                    </a:gridCol>
                    <a:gridCol w="609600">
                      <a:extLst>
                        <a:ext uri="{9D8B030D-6E8A-4147-A177-3AD203B41FA5}">
                          <a16:colId xmlns:a16="http://schemas.microsoft.com/office/drawing/2014/main" val="3060255362"/>
                        </a:ext>
                      </a:extLst>
                    </a:gridCol>
                    <a:gridCol w="1600202">
                      <a:extLst>
                        <a:ext uri="{9D8B030D-6E8A-4147-A177-3AD203B41FA5}">
                          <a16:colId xmlns:a16="http://schemas.microsoft.com/office/drawing/2014/main" val="2075488130"/>
                        </a:ext>
                      </a:extLst>
                    </a:gridCol>
                  </a:tblGrid>
                  <a:tr h="370840">
                    <a:tc>
                      <a:txBody>
                        <a:bodyPr/>
                        <a:lstStyle/>
                        <a:p>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i="1" dirty="0">
                              <a:solidFill>
                                <a:schemeClr val="tx1"/>
                              </a:solidFill>
                            </a:rPr>
                            <a:t>A</a:t>
                          </a:r>
                          <a14:m>
                            <m:oMath xmlns:m="http://schemas.openxmlformats.org/officeDocument/2006/math">
                              <m:r>
                                <a:rPr lang="en-US" altLang="zh-CN" sz="1800" b="1" i="1" kern="1200" smtClean="0">
                                  <a:solidFill>
                                    <a:schemeClr val="tx1"/>
                                  </a:solidFill>
                                  <a:latin typeface="Cambria Math" panose="02040503050406030204" pitchFamily="18" charset="0"/>
                                  <a:ea typeface="+mn-ea"/>
                                  <a:cs typeface="+mn-cs"/>
                                </a:rPr>
                                <m:t>−</m:t>
                              </m:r>
                            </m:oMath>
                          </a14:m>
                          <a:r>
                            <a:rPr lang="en-US" altLang="zh-CN"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sz="1800" b="1" kern="1200" dirty="0">
                              <a:solidFill>
                                <a:schemeClr val="tx1"/>
                              </a:solidFill>
                              <a:ea typeface="+mn-ea"/>
                              <a:cs typeface="+mn-cs"/>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b="1" i="0" dirty="0">
                              <a:solidFill>
                                <a:schemeClr val="tx1"/>
                              </a:solidFill>
                            </a:rPr>
                            <a:t>(A−B)∪(B−A)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i="1" dirty="0">
                              <a:solidFill>
                                <a:schemeClr val="tx1"/>
                              </a:solidFill>
                            </a:rPr>
                            <a:t>A</a:t>
                          </a:r>
                          <a14:m>
                            <m:oMath xmlns:m="http://schemas.openxmlformats.org/officeDocument/2006/math">
                              <m:r>
                                <a:rPr lang="en-US" altLang="zh-CN" sz="1800" b="1" i="1" kern="1200" smtClean="0">
                                  <a:solidFill>
                                    <a:schemeClr val="tx1"/>
                                  </a:solidFill>
                                  <a:latin typeface="Cambria Math" panose="02040503050406030204" pitchFamily="18" charset="0"/>
                                  <a:ea typeface="+mn-ea"/>
                                  <a:cs typeface="+mn-cs"/>
                                </a:rPr>
                                <m:t>∪</m:t>
                              </m:r>
                            </m:oMath>
                          </a14:m>
                          <a:r>
                            <a:rPr lang="en-US" altLang="zh-CN"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altLang="zh-CN" i="1" dirty="0">
                              <a:solidFill>
                                <a:schemeClr val="tx1"/>
                              </a:solidFill>
                            </a:rPr>
                            <a:t>A</a:t>
                          </a:r>
                          <a14:m>
                            <m:oMath xmlns:m="http://schemas.openxmlformats.org/officeDocument/2006/math">
                              <m:r>
                                <a:rPr lang="en-US" altLang="zh-CN" sz="1800" b="1" i="1" kern="1200" smtClean="0">
                                  <a:solidFill>
                                    <a:schemeClr val="tx1"/>
                                  </a:solidFill>
                                  <a:latin typeface="Cambria Math" panose="02040503050406030204" pitchFamily="18" charset="0"/>
                                  <a:ea typeface="+mn-ea"/>
                                  <a:cs typeface="+mn-cs"/>
                                </a:rPr>
                                <m:t>∩</m:t>
                              </m:r>
                            </m:oMath>
                          </a14:m>
                          <a:r>
                            <a:rPr lang="en-US" altLang="zh-CN" i="1" dirty="0">
                              <a:solidFill>
                                <a:schemeClr val="tx1"/>
                              </a:solidFill>
                            </a:rPr>
                            <a:t>B</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1"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b="1"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b="1" i="1" dirty="0">
                              <a:solidFill>
                                <a:schemeClr val="tx1"/>
                              </a:solidFill>
                            </a:rPr>
                            <a:t>(A</a:t>
                          </a:r>
                          <a14:m>
                            <m:oMath xmlns:m="http://schemas.openxmlformats.org/officeDocument/2006/math">
                              <m:r>
                                <a:rPr lang="en-US" altLang="zh-CN" sz="1800" b="1" i="1" kern="1200" smtClean="0">
                                  <a:solidFill>
                                    <a:schemeClr val="tx1"/>
                                  </a:solidFill>
                                  <a:latin typeface="Cambria Math" panose="02040503050406030204" pitchFamily="18" charset="0"/>
                                  <a:ea typeface="+mn-ea"/>
                                  <a:cs typeface="+mn-cs"/>
                                </a:rPr>
                                <m:t>∩</m:t>
                              </m:r>
                            </m:oMath>
                          </a14:m>
                          <a:r>
                            <a:rPr lang="en-US" b="1"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1492407654"/>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bl>
              </a:graphicData>
            </a:graphic>
          </p:graphicFrame>
        </mc:Choice>
        <mc:Fallback xmlns="">
          <p:graphicFrame>
            <p:nvGraphicFramePr>
              <p:cNvPr id="11" name="Table 5">
                <a:extLst>
                  <a:ext uri="{FF2B5EF4-FFF2-40B4-BE49-F238E27FC236}">
                    <a16:creationId xmlns:a16="http://schemas.microsoft.com/office/drawing/2014/main" id="{81C1CFF6-4235-47DC-A8F7-B85FA1480985}"/>
                  </a:ext>
                </a:extLst>
              </p:cNvPr>
              <p:cNvGraphicFramePr>
                <a:graphicFrameLocks noGrp="1"/>
              </p:cNvGraphicFramePr>
              <p:nvPr>
                <p:extLst/>
              </p:nvPr>
            </p:nvGraphicFramePr>
            <p:xfrm>
              <a:off x="1219200" y="2997200"/>
              <a:ext cx="6477001" cy="1854200"/>
            </p:xfrm>
            <a:graphic>
              <a:graphicData uri="http://schemas.openxmlformats.org/drawingml/2006/table">
                <a:tbl>
                  <a:tblPr firstRow="1" bandRow="1">
                    <a:tableStyleId>{5C22544A-7EE6-4342-B048-85BDC9FD1C3A}</a:tableStyleId>
                  </a:tblPr>
                  <a:tblGrid>
                    <a:gridCol w="375479">
                      <a:extLst>
                        <a:ext uri="{9D8B030D-6E8A-4147-A177-3AD203B41FA5}">
                          <a16:colId xmlns:a16="http://schemas.microsoft.com/office/drawing/2014/main" val="1083418368"/>
                        </a:ext>
                      </a:extLst>
                    </a:gridCol>
                    <a:gridCol w="375479">
                      <a:extLst>
                        <a:ext uri="{9D8B030D-6E8A-4147-A177-3AD203B41FA5}">
                          <a16:colId xmlns:a16="http://schemas.microsoft.com/office/drawing/2014/main" val="2523832045"/>
                        </a:ext>
                      </a:extLst>
                    </a:gridCol>
                    <a:gridCol w="696841">
                      <a:extLst>
                        <a:ext uri="{9D8B030D-6E8A-4147-A177-3AD203B41FA5}">
                          <a16:colId xmlns:a16="http://schemas.microsoft.com/office/drawing/2014/main" val="3594459888"/>
                        </a:ext>
                      </a:extLst>
                    </a:gridCol>
                    <a:gridCol w="685800">
                      <a:extLst>
                        <a:ext uri="{9D8B030D-6E8A-4147-A177-3AD203B41FA5}">
                          <a16:colId xmlns:a16="http://schemas.microsoft.com/office/drawing/2014/main" val="4130070648"/>
                        </a:ext>
                      </a:extLst>
                    </a:gridCol>
                    <a:gridCol w="1524000">
                      <a:extLst>
                        <a:ext uri="{9D8B030D-6E8A-4147-A177-3AD203B41FA5}">
                          <a16:colId xmlns:a16="http://schemas.microsoft.com/office/drawing/2014/main" val="3314860136"/>
                        </a:ext>
                      </a:extLst>
                    </a:gridCol>
                    <a:gridCol w="609600">
                      <a:extLst>
                        <a:ext uri="{9D8B030D-6E8A-4147-A177-3AD203B41FA5}">
                          <a16:colId xmlns:a16="http://schemas.microsoft.com/office/drawing/2014/main" val="4024246663"/>
                        </a:ext>
                      </a:extLst>
                    </a:gridCol>
                    <a:gridCol w="609600">
                      <a:extLst>
                        <a:ext uri="{9D8B030D-6E8A-4147-A177-3AD203B41FA5}">
                          <a16:colId xmlns:a16="http://schemas.microsoft.com/office/drawing/2014/main" val="3060255362"/>
                        </a:ext>
                      </a:extLst>
                    </a:gridCol>
                    <a:gridCol w="1600202">
                      <a:extLst>
                        <a:ext uri="{9D8B030D-6E8A-4147-A177-3AD203B41FA5}">
                          <a16:colId xmlns:a16="http://schemas.microsoft.com/office/drawing/2014/main" val="2075488130"/>
                        </a:ext>
                      </a:extLst>
                    </a:gridCol>
                  </a:tblGrid>
                  <a:tr h="370840">
                    <a:tc>
                      <a:txBody>
                        <a:bodyPr/>
                        <a:lstStyle/>
                        <a:p>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2"/>
                          <a:stretch>
                            <a:fillRect l="-109565" t="-9836" r="-721739" b="-424590"/>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2"/>
                          <a:stretch>
                            <a:fillRect l="-215179" t="-9836" r="-641071" b="-424590"/>
                          </a:stretch>
                        </a:blipFill>
                      </a:tcPr>
                    </a:tc>
                    <a:tc>
                      <a:txBody>
                        <a:bodyPr/>
                        <a:lstStyle/>
                        <a:p>
                          <a:r>
                            <a:rPr lang="en-US" b="1" i="0" dirty="0">
                              <a:solidFill>
                                <a:schemeClr val="tx1"/>
                              </a:solidFill>
                            </a:rPr>
                            <a:t>(A−B)∪(B−A)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2"/>
                          <a:stretch>
                            <a:fillRect l="-603000" t="-9836" r="-368000" b="-424590"/>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2"/>
                          <a:stretch>
                            <a:fillRect l="-703000" t="-9836" r="-268000" b="-424590"/>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2"/>
                          <a:stretch>
                            <a:fillRect l="-305323" t="-9836" r="-1901" b="-424590"/>
                          </a:stretch>
                        </a:blipFill>
                      </a:tcPr>
                    </a:tc>
                    <a:extLst>
                      <a:ext uri="{0D108BD9-81ED-4DB2-BD59-A6C34878D82A}">
                        <a16:rowId xmlns:a16="http://schemas.microsoft.com/office/drawing/2014/main" val="1492407654"/>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b="1"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bl>
              </a:graphicData>
            </a:graphic>
          </p:graphicFrame>
        </mc:Fallback>
      </mc:AlternateContent>
    </p:spTree>
    <p:extLst>
      <p:ext uri="{BB962C8B-B14F-4D97-AF65-F5344CB8AC3E}">
        <p14:creationId xmlns:p14="http://schemas.microsoft.com/office/powerpoint/2010/main" val="12593105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pPr lvl="0"/>
            <a:r>
              <a:rPr lang="en-US" altLang="zh-CN" dirty="0"/>
              <a:t>C</a:t>
            </a:r>
            <a:r>
              <a:rPr lang="zh-CN" altLang="zh-CN" dirty="0"/>
              <a:t>∈</a:t>
            </a:r>
            <a:r>
              <a:rPr lang="en-US" altLang="zh-CN" dirty="0"/>
              <a:t>P(A)</a:t>
            </a:r>
            <a:r>
              <a:rPr lang="zh-CN" altLang="en-US" b="1" dirty="0"/>
              <a:t>  ⇔  </a:t>
            </a:r>
            <a:r>
              <a:rPr lang="en-US" altLang="zh-CN" dirty="0"/>
              <a:t>C ? A</a:t>
            </a:r>
          </a:p>
          <a:p>
            <a:r>
              <a:rPr lang="en-US" altLang="zh-CN" dirty="0"/>
              <a:t>a</a:t>
            </a:r>
            <a:r>
              <a:rPr lang="zh-CN" altLang="zh-CN" dirty="0"/>
              <a:t>∈</a:t>
            </a:r>
            <a:r>
              <a:rPr lang="en-US" altLang="zh-CN" dirty="0"/>
              <a:t>A</a:t>
            </a:r>
            <a:r>
              <a:rPr lang="zh-CN" altLang="en-US" b="1" dirty="0"/>
              <a:t>  ⇔  </a:t>
            </a:r>
            <a:r>
              <a:rPr lang="en-US" altLang="zh-CN" dirty="0"/>
              <a:t>{a} ? A</a:t>
            </a:r>
            <a:r>
              <a:rPr lang="zh-CN" altLang="en-US" b="1" dirty="0"/>
              <a:t>  ⇔  </a:t>
            </a:r>
            <a:r>
              <a:rPr lang="en-US" altLang="zh-CN" dirty="0"/>
              <a:t>{a} ? P(A)</a:t>
            </a:r>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3360288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pPr lvl="0"/>
            <a:r>
              <a:rPr lang="en-US" altLang="zh-CN" dirty="0"/>
              <a:t>C</a:t>
            </a:r>
            <a:r>
              <a:rPr lang="zh-CN" altLang="zh-CN" dirty="0"/>
              <a:t>∈</a:t>
            </a:r>
            <a:r>
              <a:rPr lang="en-US" altLang="zh-CN" dirty="0"/>
              <a:t>P(A)</a:t>
            </a:r>
            <a:r>
              <a:rPr lang="zh-CN" altLang="en-US" b="1" dirty="0"/>
              <a:t>  ⇔  </a:t>
            </a:r>
            <a:r>
              <a:rPr lang="en-US" altLang="zh-CN" dirty="0"/>
              <a:t>C ⊆ A</a:t>
            </a:r>
          </a:p>
          <a:p>
            <a:r>
              <a:rPr lang="en-US" altLang="zh-CN" dirty="0"/>
              <a:t>a</a:t>
            </a:r>
            <a:r>
              <a:rPr lang="zh-CN" altLang="zh-CN" dirty="0"/>
              <a:t>∈</a:t>
            </a:r>
            <a:r>
              <a:rPr lang="en-US" altLang="zh-CN" dirty="0"/>
              <a:t>A</a:t>
            </a:r>
            <a:r>
              <a:rPr lang="zh-CN" altLang="en-US" b="1" dirty="0"/>
              <a:t>  ⇔  </a:t>
            </a:r>
            <a:r>
              <a:rPr lang="en-US" altLang="zh-CN" dirty="0"/>
              <a:t>{a} ⊆ A</a:t>
            </a:r>
            <a:r>
              <a:rPr lang="zh-CN" altLang="en-US" b="1" dirty="0"/>
              <a:t>  ⇔  </a:t>
            </a:r>
            <a:r>
              <a:rPr lang="en-US" altLang="zh-CN" dirty="0"/>
              <a:t>{a}</a:t>
            </a:r>
            <a:r>
              <a:rPr lang="zh-CN" altLang="zh-CN" dirty="0"/>
              <a:t>∈</a:t>
            </a:r>
            <a:r>
              <a:rPr lang="en-US" altLang="zh-CN" dirty="0"/>
              <a:t>P(A)</a:t>
            </a:r>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5068346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zh-CN" dirty="0"/>
              <a:t>给出</a:t>
            </a:r>
            <a:r>
              <a:rPr lang="en-US" altLang="zh-CN" dirty="0"/>
              <a:t>(A−B)</a:t>
            </a:r>
            <a:r>
              <a:rPr lang="zh-CN" altLang="zh-CN" dirty="0"/>
              <a:t>∪</a:t>
            </a:r>
            <a:r>
              <a:rPr lang="en-US" altLang="zh-CN" dirty="0"/>
              <a:t>(A−C) = A</a:t>
            </a:r>
            <a:r>
              <a:rPr lang="zh-CN" altLang="zh-CN" dirty="0"/>
              <a:t>成立的充要条件</a:t>
            </a:r>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8126266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zh-CN" dirty="0"/>
              <a:t>给出</a:t>
            </a:r>
            <a:r>
              <a:rPr lang="en-US" altLang="zh-CN" dirty="0"/>
              <a:t>(A−B)</a:t>
            </a:r>
            <a:r>
              <a:rPr lang="zh-CN" altLang="zh-CN" dirty="0"/>
              <a:t>∪</a:t>
            </a:r>
            <a:r>
              <a:rPr lang="en-US" altLang="zh-CN" dirty="0"/>
              <a:t>(A−C) = A</a:t>
            </a:r>
            <a:r>
              <a:rPr lang="zh-CN" altLang="zh-CN" dirty="0"/>
              <a:t>成立的充要条件</a:t>
            </a:r>
          </a:p>
          <a:p>
            <a:endParaRPr lang="en-US" altLang="zh-CN" dirty="0">
              <a:latin typeface="Times New Roman" panose="02020603050405020304" pitchFamily="18" charset="0"/>
              <a:cs typeface="Times New Roman" panose="02020603050405020304" pitchFamily="18" charset="0"/>
            </a:endParaRPr>
          </a:p>
          <a:p>
            <a:r>
              <a:rPr lang="zh-CN" altLang="zh-CN" sz="2000" dirty="0"/>
              <a:t>可考虑韦恩图（容易疏忽写出非必要条件）、成员表、恒等变换证明</a:t>
            </a:r>
            <a:endParaRPr lang="en-US" altLang="zh-CN" sz="2000" dirty="0"/>
          </a:p>
          <a:p>
            <a:r>
              <a:rPr lang="zh-CN" altLang="zh-CN" sz="2000" dirty="0"/>
              <a:t>（为方便书写，用</a:t>
            </a:r>
            <a:r>
              <a:rPr lang="en-US" altLang="zh-CN" sz="2000" dirty="0"/>
              <a:t>~A</a:t>
            </a:r>
            <a:r>
              <a:rPr lang="zh-CN" altLang="zh-CN" sz="2000" dirty="0"/>
              <a:t>表示</a:t>
            </a:r>
            <a:r>
              <a:rPr lang="en-US" altLang="zh-CN" sz="2000" dirty="0"/>
              <a:t>A</a:t>
            </a:r>
            <a:r>
              <a:rPr lang="zh-CN" altLang="zh-CN" sz="2000" dirty="0"/>
              <a:t>的补集）</a:t>
            </a:r>
          </a:p>
          <a:p>
            <a:r>
              <a:rPr lang="en-US" altLang="zh-CN" sz="2000" dirty="0"/>
              <a:t>   (A−B)</a:t>
            </a:r>
            <a:r>
              <a:rPr lang="zh-CN" altLang="zh-CN" sz="2000" dirty="0"/>
              <a:t>∪</a:t>
            </a:r>
            <a:r>
              <a:rPr lang="en-US" altLang="zh-CN" sz="2000" dirty="0"/>
              <a:t>(A−C)</a:t>
            </a:r>
            <a:br>
              <a:rPr lang="en-US" altLang="zh-CN" sz="2000" dirty="0"/>
            </a:br>
            <a:r>
              <a:rPr lang="en-US" altLang="zh-CN" sz="2000" dirty="0"/>
              <a:t>= (A</a:t>
            </a:r>
            <a:r>
              <a:rPr lang="zh-CN" altLang="zh-CN" sz="2000" dirty="0"/>
              <a:t>∩</a:t>
            </a:r>
            <a:r>
              <a:rPr lang="en-US" altLang="zh-CN" sz="2000" dirty="0"/>
              <a:t>~B)</a:t>
            </a:r>
            <a:r>
              <a:rPr lang="zh-CN" altLang="zh-CN" sz="2000" dirty="0"/>
              <a:t>∪</a:t>
            </a:r>
            <a:r>
              <a:rPr lang="en-US" altLang="zh-CN" sz="2000" dirty="0"/>
              <a:t>(A</a:t>
            </a:r>
            <a:r>
              <a:rPr lang="zh-CN" altLang="zh-CN" sz="2000" dirty="0"/>
              <a:t>∩</a:t>
            </a:r>
            <a:r>
              <a:rPr lang="en-US" altLang="zh-CN" sz="2000" dirty="0"/>
              <a:t>~C)</a:t>
            </a:r>
            <a:br>
              <a:rPr lang="en-US" altLang="zh-CN" sz="2000" dirty="0"/>
            </a:br>
            <a:r>
              <a:rPr lang="en-US" altLang="zh-CN" sz="2000" dirty="0"/>
              <a:t>= A</a:t>
            </a:r>
            <a:r>
              <a:rPr lang="zh-CN" altLang="zh-CN" sz="2000" dirty="0"/>
              <a:t>∩</a:t>
            </a:r>
            <a:r>
              <a:rPr lang="en-US" altLang="zh-CN" sz="2000" dirty="0"/>
              <a:t>(~B</a:t>
            </a:r>
            <a:r>
              <a:rPr lang="zh-CN" altLang="zh-CN" sz="2000" dirty="0"/>
              <a:t>∪</a:t>
            </a:r>
            <a:r>
              <a:rPr lang="en-US" altLang="zh-CN" sz="2000" dirty="0"/>
              <a:t>~C)</a:t>
            </a:r>
            <a:br>
              <a:rPr lang="en-US" altLang="zh-CN" sz="2000" dirty="0"/>
            </a:br>
            <a:r>
              <a:rPr lang="en-US" altLang="zh-CN" sz="2000" dirty="0"/>
              <a:t>= A</a:t>
            </a:r>
            <a:r>
              <a:rPr lang="zh-CN" altLang="zh-CN" sz="2000" dirty="0"/>
              <a:t>∩</a:t>
            </a:r>
            <a:r>
              <a:rPr lang="en-US" altLang="zh-CN" sz="2000" dirty="0"/>
              <a:t>~(B</a:t>
            </a:r>
            <a:r>
              <a:rPr lang="zh-CN" altLang="zh-CN" sz="2000" dirty="0"/>
              <a:t>∩</a:t>
            </a:r>
            <a:r>
              <a:rPr lang="en-US" altLang="zh-CN" sz="2000" dirty="0"/>
              <a:t>C)</a:t>
            </a:r>
            <a:endParaRPr lang="zh-CN" altLang="zh-CN" sz="2000" dirty="0"/>
          </a:p>
          <a:p>
            <a:r>
              <a:rPr lang="zh-CN" altLang="zh-CN" sz="2000" dirty="0"/>
              <a:t>故</a:t>
            </a:r>
            <a:r>
              <a:rPr lang="en-US" altLang="zh-CN" sz="2000" dirty="0"/>
              <a:t>B</a:t>
            </a:r>
            <a:r>
              <a:rPr lang="zh-CN" altLang="zh-CN" sz="2000" dirty="0"/>
              <a:t>∩</a:t>
            </a:r>
            <a:r>
              <a:rPr lang="en-US" altLang="zh-CN" sz="2000" dirty="0"/>
              <a:t>C ⊆ ~A</a:t>
            </a:r>
            <a:r>
              <a:rPr lang="zh-CN" altLang="zh-CN" sz="2000" dirty="0"/>
              <a:t>时命题成立。</a:t>
            </a:r>
            <a:endParaRPr lang="zh-CN" altLang="zh-CN" sz="4000" dirty="0"/>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4994590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zh-CN" dirty="0"/>
              <a:t>给出</a:t>
            </a:r>
            <a:r>
              <a:rPr lang="en-US" altLang="zh-CN" dirty="0"/>
              <a:t>(A−B) </a:t>
            </a:r>
            <a:r>
              <a:rPr lang="en-US" altLang="zh-CN" dirty="0">
                <a:sym typeface="Symbol" panose="05050102010706020507" pitchFamily="18" charset="2"/>
              </a:rPr>
              <a:t></a:t>
            </a:r>
            <a:r>
              <a:rPr lang="en-US" altLang="zh-CN" dirty="0"/>
              <a:t> (A−C) = Ø</a:t>
            </a:r>
            <a:r>
              <a:rPr lang="zh-CN" altLang="zh-CN" dirty="0"/>
              <a:t>成立的充要条件</a:t>
            </a:r>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8689047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zh-CN" dirty="0"/>
              <a:t>给出</a:t>
            </a:r>
            <a:r>
              <a:rPr lang="en-US" altLang="zh-CN" dirty="0"/>
              <a:t>(A−B) </a:t>
            </a:r>
            <a:r>
              <a:rPr lang="en-US" altLang="zh-CN" dirty="0">
                <a:sym typeface="Symbol" panose="05050102010706020507" pitchFamily="18" charset="2"/>
              </a:rPr>
              <a:t></a:t>
            </a:r>
            <a:r>
              <a:rPr lang="en-US" altLang="zh-CN" dirty="0"/>
              <a:t> (A−C) = Ø</a:t>
            </a:r>
            <a:r>
              <a:rPr lang="zh-CN" altLang="zh-CN" dirty="0"/>
              <a:t>成立的充要条件</a:t>
            </a:r>
          </a:p>
          <a:p>
            <a:endParaRPr lang="en-US" altLang="zh-CN" dirty="0">
              <a:latin typeface="Times New Roman" panose="02020603050405020304" pitchFamily="18" charset="0"/>
              <a:cs typeface="Times New Roman" panose="02020603050405020304" pitchFamily="18" charset="0"/>
            </a:endParaRPr>
          </a:p>
          <a:p>
            <a:endParaRPr lang="zh-CN" altLang="zh-CN" sz="2000" dirty="0"/>
          </a:p>
          <a:p>
            <a:endParaRPr lang="en-US" altLang="zh-CN" sz="2000" dirty="0"/>
          </a:p>
          <a:p>
            <a:endParaRPr lang="en-US" altLang="zh-CN" sz="2000" dirty="0"/>
          </a:p>
          <a:p>
            <a:endParaRPr lang="en-US" altLang="zh-CN" sz="2000" dirty="0"/>
          </a:p>
          <a:p>
            <a:r>
              <a:rPr lang="zh-CN" altLang="en-US" sz="2000" dirty="0"/>
              <a:t>加粗的两行对应的情况不存在时结果为空集，即，不存在元素</a:t>
            </a:r>
            <a:r>
              <a:rPr lang="en-US" altLang="zh-CN" sz="2000" dirty="0"/>
              <a:t>a</a:t>
            </a:r>
            <a:r>
              <a:rPr lang="zh-CN" altLang="en-US" sz="2000" dirty="0"/>
              <a:t>，</a:t>
            </a:r>
            <a:r>
              <a:rPr lang="en-US" altLang="zh-CN" sz="2000" dirty="0" err="1"/>
              <a:t>a∈A</a:t>
            </a:r>
            <a:r>
              <a:rPr lang="zh-CN" altLang="en-US" sz="2000" dirty="0"/>
              <a:t>且 </a:t>
            </a:r>
            <a:r>
              <a:rPr lang="en-US" altLang="zh-CN" sz="2000" dirty="0"/>
              <a:t>a∈~B</a:t>
            </a:r>
            <a:r>
              <a:rPr lang="zh-CN" altLang="en-US" sz="2000" dirty="0"/>
              <a:t>且</a:t>
            </a:r>
            <a:r>
              <a:rPr lang="en-US" altLang="zh-CN" sz="2000" dirty="0" err="1"/>
              <a:t>a∈C</a:t>
            </a:r>
            <a:r>
              <a:rPr lang="zh-CN" altLang="en-US" sz="2000" dirty="0"/>
              <a:t>；同时，不存在元素</a:t>
            </a:r>
            <a:r>
              <a:rPr lang="en-US" altLang="zh-CN" sz="2000" dirty="0"/>
              <a:t>b</a:t>
            </a:r>
            <a:r>
              <a:rPr lang="zh-CN" altLang="en-US" sz="2000" dirty="0"/>
              <a:t>，</a:t>
            </a:r>
            <a:r>
              <a:rPr lang="en-US" altLang="zh-CN" sz="2000" dirty="0" err="1"/>
              <a:t>b∈A</a:t>
            </a:r>
            <a:r>
              <a:rPr lang="zh-CN" altLang="en-US" sz="2000" dirty="0"/>
              <a:t>且 </a:t>
            </a:r>
            <a:r>
              <a:rPr lang="en-US" altLang="zh-CN" sz="2000" dirty="0" err="1"/>
              <a:t>b∈B</a:t>
            </a:r>
            <a:r>
              <a:rPr lang="zh-CN" altLang="en-US" sz="2000" dirty="0"/>
              <a:t>且</a:t>
            </a:r>
            <a:r>
              <a:rPr lang="en-US" altLang="zh-CN" sz="2000" dirty="0"/>
              <a:t>b∈~C</a:t>
            </a:r>
            <a:r>
              <a:rPr lang="zh-CN" altLang="en-US" sz="2000" dirty="0"/>
              <a:t>。</a:t>
            </a:r>
          </a:p>
          <a:p>
            <a:r>
              <a:rPr lang="en-US" altLang="zh-CN" sz="2000" dirty="0"/>
              <a:t>(A∩~B∩C)∪(A∩B∩~C) = Ø</a:t>
            </a:r>
            <a:br>
              <a:rPr lang="en-US" altLang="zh-CN" sz="2000" dirty="0"/>
            </a:br>
            <a:r>
              <a:rPr lang="en-US" altLang="zh-CN" sz="2000" dirty="0"/>
              <a:t>A∩((~B∩C)∪(B∩~C)) = Ø</a:t>
            </a:r>
            <a:br>
              <a:rPr lang="en-US" altLang="zh-CN" sz="2000" dirty="0"/>
            </a:br>
            <a:r>
              <a:rPr lang="en-US" altLang="zh-CN" sz="2000" dirty="0"/>
              <a:t>A∩(B</a:t>
            </a:r>
            <a:r>
              <a:rPr lang="en-US" altLang="zh-CN" sz="2000" dirty="0">
                <a:sym typeface="Symbol" panose="05050102010706020507" pitchFamily="18" charset="2"/>
              </a:rPr>
              <a:t></a:t>
            </a:r>
            <a:r>
              <a:rPr lang="en-US" altLang="zh-CN" sz="2000" dirty="0"/>
              <a:t>C) = Ø</a:t>
            </a:r>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graphicFrame>
        <p:nvGraphicFramePr>
          <p:cNvPr id="2" name="表格 1">
            <a:extLst>
              <a:ext uri="{FF2B5EF4-FFF2-40B4-BE49-F238E27FC236}">
                <a16:creationId xmlns:a16="http://schemas.microsoft.com/office/drawing/2014/main" id="{FB4E3069-ACDE-4DCC-8BFE-04429944C371}"/>
              </a:ext>
            </a:extLst>
          </p:cNvPr>
          <p:cNvGraphicFramePr>
            <a:graphicFrameLocks noGrp="1"/>
          </p:cNvGraphicFramePr>
          <p:nvPr>
            <p:extLst>
              <p:ext uri="{D42A27DB-BD31-4B8C-83A1-F6EECF244321}">
                <p14:modId xmlns:p14="http://schemas.microsoft.com/office/powerpoint/2010/main" val="1996322676"/>
              </p:ext>
            </p:extLst>
          </p:nvPr>
        </p:nvGraphicFramePr>
        <p:xfrm>
          <a:off x="2324099" y="2164842"/>
          <a:ext cx="4495801" cy="2528316"/>
        </p:xfrm>
        <a:graphic>
          <a:graphicData uri="http://schemas.openxmlformats.org/drawingml/2006/table">
            <a:tbl>
              <a:tblPr firstRow="1" bandRow="1">
                <a:tableStyleId>{7DF18680-E054-41AD-8BC1-D1AEF772440D}</a:tableStyleId>
              </a:tblPr>
              <a:tblGrid>
                <a:gridCol w="347502">
                  <a:extLst>
                    <a:ext uri="{9D8B030D-6E8A-4147-A177-3AD203B41FA5}">
                      <a16:colId xmlns:a16="http://schemas.microsoft.com/office/drawing/2014/main" val="3151311570"/>
                    </a:ext>
                  </a:extLst>
                </a:gridCol>
                <a:gridCol w="347502">
                  <a:extLst>
                    <a:ext uri="{9D8B030D-6E8A-4147-A177-3AD203B41FA5}">
                      <a16:colId xmlns:a16="http://schemas.microsoft.com/office/drawing/2014/main" val="1534273150"/>
                    </a:ext>
                  </a:extLst>
                </a:gridCol>
                <a:gridCol w="524196">
                  <a:extLst>
                    <a:ext uri="{9D8B030D-6E8A-4147-A177-3AD203B41FA5}">
                      <a16:colId xmlns:a16="http://schemas.microsoft.com/office/drawing/2014/main" val="204492888"/>
                    </a:ext>
                  </a:extLst>
                </a:gridCol>
                <a:gridCol w="838200">
                  <a:extLst>
                    <a:ext uri="{9D8B030D-6E8A-4147-A177-3AD203B41FA5}">
                      <a16:colId xmlns:a16="http://schemas.microsoft.com/office/drawing/2014/main" val="1996400688"/>
                    </a:ext>
                  </a:extLst>
                </a:gridCol>
                <a:gridCol w="914400">
                  <a:extLst>
                    <a:ext uri="{9D8B030D-6E8A-4147-A177-3AD203B41FA5}">
                      <a16:colId xmlns:a16="http://schemas.microsoft.com/office/drawing/2014/main" val="3929284025"/>
                    </a:ext>
                  </a:extLst>
                </a:gridCol>
                <a:gridCol w="1524001">
                  <a:extLst>
                    <a:ext uri="{9D8B030D-6E8A-4147-A177-3AD203B41FA5}">
                      <a16:colId xmlns:a16="http://schemas.microsoft.com/office/drawing/2014/main" val="2679734090"/>
                    </a:ext>
                  </a:extLst>
                </a:gridCol>
              </a:tblGrid>
              <a:tr h="0">
                <a:tc>
                  <a:txBody>
                    <a:bodyPr/>
                    <a:lstStyle/>
                    <a:p>
                      <a:pPr indent="127000" algn="just">
                        <a:lnSpc>
                          <a:spcPct val="125000"/>
                        </a:lnSpc>
                        <a:spcAft>
                          <a:spcPts val="0"/>
                        </a:spcAft>
                      </a:pPr>
                      <a:r>
                        <a:rPr lang="en-US" sz="1600" kern="100">
                          <a:effectLst/>
                        </a:rPr>
                        <a:t>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B</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C</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dirty="0">
                          <a:effectLst/>
                        </a:rPr>
                        <a:t>A−B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A−C</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dirty="0">
                          <a:effectLst/>
                        </a:rPr>
                        <a:t>(A−B) </a:t>
                      </a:r>
                      <a:r>
                        <a:rPr lang="en-US" sz="1600" kern="100" dirty="0">
                          <a:effectLst/>
                          <a:sym typeface="Symbol" panose="05050102010706020507" pitchFamily="18" charset="2"/>
                        </a:rPr>
                        <a:t></a:t>
                      </a:r>
                      <a:r>
                        <a:rPr lang="en-US" sz="1600" kern="100" dirty="0">
                          <a:effectLst/>
                        </a:rPr>
                        <a:t> (A−C)</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9102174"/>
                  </a:ext>
                </a:extLst>
              </a:tr>
              <a:tr h="0">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dirty="0">
                          <a:effectLst/>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9161958"/>
                  </a:ext>
                </a:extLst>
              </a:tr>
              <a:tr h="0">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dirty="0">
                          <a:effectLst/>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0177611"/>
                  </a:ext>
                </a:extLst>
              </a:tr>
              <a:tr h="0">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5223864"/>
                  </a:ext>
                </a:extLst>
              </a:tr>
              <a:tr h="0">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1639301"/>
                  </a:ext>
                </a:extLst>
              </a:tr>
              <a:tr h="0">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43526081"/>
                  </a:ext>
                </a:extLst>
              </a:tr>
              <a:tr h="0">
                <a:tc>
                  <a:txBody>
                    <a:bodyPr/>
                    <a:lstStyle/>
                    <a:p>
                      <a:pPr indent="127000" algn="just">
                        <a:lnSpc>
                          <a:spcPct val="125000"/>
                        </a:lnSpc>
                        <a:spcAft>
                          <a:spcPts val="0"/>
                        </a:spcAft>
                      </a:pPr>
                      <a:r>
                        <a:rPr lang="en-US" sz="1600" b="1" kern="100" dirty="0">
                          <a:effectLst/>
                        </a:rPr>
                        <a:t>1</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a:effectLst/>
                        </a:rPr>
                        <a:t>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dirty="0">
                          <a:effectLst/>
                        </a:rPr>
                        <a:t>1</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a:effectLst/>
                        </a:rPr>
                        <a:t>1</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dirty="0">
                          <a:effectLst/>
                        </a:rPr>
                        <a:t>0</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dirty="0">
                          <a:effectLst/>
                        </a:rPr>
                        <a:t>1</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6531656"/>
                  </a:ext>
                </a:extLst>
              </a:tr>
              <a:tr h="0">
                <a:tc>
                  <a:txBody>
                    <a:bodyPr/>
                    <a:lstStyle/>
                    <a:p>
                      <a:pPr indent="127000" algn="just">
                        <a:lnSpc>
                          <a:spcPct val="125000"/>
                        </a:lnSpc>
                        <a:spcAft>
                          <a:spcPts val="0"/>
                        </a:spcAft>
                      </a:pPr>
                      <a:r>
                        <a:rPr lang="en-US" sz="1600" b="1" kern="100">
                          <a:effectLst/>
                        </a:rPr>
                        <a:t>1</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a:effectLst/>
                        </a:rPr>
                        <a:t>1</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a:effectLst/>
                        </a:rPr>
                        <a:t>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a:effectLst/>
                        </a:rPr>
                        <a:t>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a:effectLst/>
                        </a:rPr>
                        <a:t>1</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b="1" kern="100" dirty="0">
                          <a:effectLst/>
                        </a:rPr>
                        <a:t>1</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77647369"/>
                  </a:ext>
                </a:extLst>
              </a:tr>
              <a:tr h="0">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dirty="0">
                          <a:effectLst/>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indent="127000" algn="just">
                        <a:lnSpc>
                          <a:spcPct val="125000"/>
                        </a:lnSpc>
                        <a:spcAft>
                          <a:spcPts val="0"/>
                        </a:spcAft>
                      </a:pPr>
                      <a:r>
                        <a:rPr lang="en-US" sz="1600" kern="100" dirty="0">
                          <a:effectLst/>
                        </a:rPr>
                        <a:t>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57012865"/>
                  </a:ext>
                </a:extLst>
              </a:tr>
            </a:tbl>
          </a:graphicData>
        </a:graphic>
      </p:graphicFrame>
      <p:sp>
        <p:nvSpPr>
          <p:cNvPr id="6" name="矩形 5">
            <a:extLst>
              <a:ext uri="{FF2B5EF4-FFF2-40B4-BE49-F238E27FC236}">
                <a16:creationId xmlns:a16="http://schemas.microsoft.com/office/drawing/2014/main" id="{C5900D7B-A19B-455E-A6B3-0F9EE49B2B9F}"/>
              </a:ext>
            </a:extLst>
          </p:cNvPr>
          <p:cNvSpPr/>
          <p:nvPr/>
        </p:nvSpPr>
        <p:spPr>
          <a:xfrm>
            <a:off x="4724400" y="6336268"/>
            <a:ext cx="4419600" cy="369332"/>
          </a:xfrm>
          <a:prstGeom prst="rect">
            <a:avLst/>
          </a:prstGeom>
        </p:spPr>
        <p:txBody>
          <a:bodyPr wrap="square">
            <a:spAutoFit/>
          </a:bodyPr>
          <a:lstStyle/>
          <a:p>
            <a:pPr algn="r"/>
            <a:r>
              <a:rPr lang="zh-CN" altLang="en-US" dirty="0">
                <a:solidFill>
                  <a:srgbClr val="FFC000"/>
                </a:solidFill>
              </a:rPr>
              <a:t>逻辑表达式化简的通用方法：见附加内容</a:t>
            </a:r>
          </a:p>
        </p:txBody>
      </p:sp>
    </p:spTree>
    <p:extLst>
      <p:ext uri="{BB962C8B-B14F-4D97-AF65-F5344CB8AC3E}">
        <p14:creationId xmlns:p14="http://schemas.microsoft.com/office/powerpoint/2010/main" val="312683955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zh-CN" dirty="0"/>
              <a:t>判断</a:t>
            </a:r>
            <a:r>
              <a:rPr lang="en-US" altLang="zh-CN" dirty="0"/>
              <a:t>A</a:t>
            </a:r>
            <a:r>
              <a:rPr lang="zh-CN" altLang="zh-CN" dirty="0"/>
              <a:t>×</a:t>
            </a:r>
            <a:r>
              <a:rPr lang="en-US" altLang="zh-CN" dirty="0"/>
              <a:t>(B</a:t>
            </a:r>
            <a:r>
              <a:rPr lang="zh-CN" altLang="zh-CN" dirty="0"/>
              <a:t>∩</a:t>
            </a:r>
            <a:r>
              <a:rPr lang="en-US" altLang="zh-CN" dirty="0"/>
              <a:t>C) = (A</a:t>
            </a:r>
            <a:r>
              <a:rPr lang="zh-CN" altLang="zh-CN" dirty="0"/>
              <a:t>×</a:t>
            </a:r>
            <a:r>
              <a:rPr lang="en-US" altLang="zh-CN" dirty="0"/>
              <a:t>B)</a:t>
            </a:r>
            <a:r>
              <a:rPr lang="zh-CN" altLang="zh-CN" dirty="0"/>
              <a:t>∩</a:t>
            </a:r>
            <a:r>
              <a:rPr lang="en-US" altLang="zh-CN" dirty="0"/>
              <a:t>(A</a:t>
            </a:r>
            <a:r>
              <a:rPr lang="zh-CN" altLang="zh-CN" dirty="0"/>
              <a:t>×</a:t>
            </a:r>
            <a:r>
              <a:rPr lang="en-US" altLang="zh-CN" dirty="0"/>
              <a:t>C)</a:t>
            </a:r>
            <a:r>
              <a:rPr lang="zh-CN" altLang="zh-CN" dirty="0"/>
              <a:t>是否成立，如果成立给出证明，不成立则给出反例</a:t>
            </a:r>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142550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8" name="Content Placeholder 2"/>
          <p:cNvSpPr>
            <a:spLocks noGrp="1"/>
          </p:cNvSpPr>
          <p:nvPr>
            <p:ph idx="1"/>
          </p:nvPr>
        </p:nvSpPr>
        <p:spPr>
          <a:xfrm>
            <a:off x="457200" y="1295400"/>
            <a:ext cx="8229600" cy="3429000"/>
          </a:xfrm>
        </p:spPr>
        <p:txBody>
          <a:bodyPr/>
          <a:lstStyle/>
          <a:p>
            <a:r>
              <a:rPr lang="en-US" sz="2800" dirty="0"/>
              <a:t>Let </a:t>
            </a:r>
            <a:r>
              <a:rPr lang="en-US" sz="2800" i="1" dirty="0"/>
              <a:t>S</a:t>
            </a:r>
            <a:r>
              <a:rPr lang="en-US" sz="2800" dirty="0"/>
              <a:t> be the set of all sets which are not members of themselves. A paradox results from trying to answer the question “Is </a:t>
            </a:r>
            <a:r>
              <a:rPr lang="en-US" sz="2800" i="1" dirty="0"/>
              <a:t>S</a:t>
            </a:r>
            <a:r>
              <a:rPr lang="en-US" sz="2800" dirty="0"/>
              <a:t> a member of itself?”</a:t>
            </a:r>
          </a:p>
          <a:p>
            <a:r>
              <a:rPr lang="en-US" sz="2800" dirty="0"/>
              <a:t>Related Paradox:</a:t>
            </a:r>
          </a:p>
          <a:p>
            <a:pPr lvl="1"/>
            <a:r>
              <a:rPr lang="en-US" sz="2400" dirty="0"/>
              <a:t>Henry is a barber who shaves all people who do not shave themselves. A paradox results from trying to answer the question “Does Henry shave himself?”</a:t>
            </a:r>
          </a:p>
        </p:txBody>
      </p:sp>
      <p:pic>
        <p:nvPicPr>
          <p:cNvPr id="9" name="Picture 3" descr="A portrait of Bertrand Russell.&#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047999" y="4786356"/>
            <a:ext cx="1538690" cy="1781088"/>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800600" y="5029200"/>
            <a:ext cx="3810000" cy="1295400"/>
          </a:xfrm>
        </p:spPr>
        <p:txBody>
          <a:bodyPr/>
          <a:lstStyle/>
          <a:p>
            <a:pPr>
              <a:spcBef>
                <a:spcPts val="0"/>
              </a:spcBef>
              <a:spcAft>
                <a:spcPts val="0"/>
              </a:spcAft>
            </a:pPr>
            <a:r>
              <a:rPr lang="en-US" sz="2400" dirty="0"/>
              <a:t>Bertrand Russell (1872-1970)</a:t>
            </a:r>
          </a:p>
          <a:p>
            <a:pPr>
              <a:spcBef>
                <a:spcPts val="0"/>
              </a:spcBef>
              <a:spcAft>
                <a:spcPts val="0"/>
              </a:spcAft>
            </a:pPr>
            <a:r>
              <a:rPr lang="en-US" sz="2400" dirty="0"/>
              <a:t>Cambridge, UK</a:t>
            </a:r>
          </a:p>
          <a:p>
            <a:pPr>
              <a:spcBef>
                <a:spcPts val="0"/>
              </a:spcBef>
              <a:spcAft>
                <a:spcPts val="0"/>
              </a:spcAft>
            </a:pPr>
            <a:r>
              <a:rPr lang="en-US" sz="2400" dirty="0"/>
              <a:t>Nobel Prize Winner</a:t>
            </a:r>
          </a:p>
        </p:txBody>
      </p:sp>
      <p:sp>
        <p:nvSpPr>
          <p:cNvPr id="6" name="矩形 5">
            <a:extLst>
              <a:ext uri="{FF2B5EF4-FFF2-40B4-BE49-F238E27FC236}">
                <a16:creationId xmlns:a16="http://schemas.microsoft.com/office/drawing/2014/main" id="{8805DA8B-3D09-48E4-A9F0-8446BA773A8C}"/>
              </a:ext>
            </a:extLst>
          </p:cNvPr>
          <p:cNvSpPr/>
          <p:nvPr/>
        </p:nvSpPr>
        <p:spPr>
          <a:xfrm>
            <a:off x="4032691" y="798873"/>
            <a:ext cx="1107996" cy="369332"/>
          </a:xfrm>
          <a:prstGeom prst="rect">
            <a:avLst/>
          </a:prstGeom>
        </p:spPr>
        <p:txBody>
          <a:bodyPr wrap="none">
            <a:spAutoFit/>
          </a:bodyPr>
          <a:lstStyle/>
          <a:p>
            <a:r>
              <a:rPr lang="zh-CN" altLang="en-US" dirty="0">
                <a:solidFill>
                  <a:schemeClr val="tx1">
                    <a:lumMod val="50000"/>
                    <a:lumOff val="50000"/>
                  </a:schemeClr>
                </a:solidFill>
              </a:rPr>
              <a:t>罗素悖论</a:t>
            </a:r>
          </a:p>
        </p:txBody>
      </p:sp>
    </p:spTree>
    <p:extLst>
      <p:ext uri="{BB962C8B-B14F-4D97-AF65-F5344CB8AC3E}">
        <p14:creationId xmlns:p14="http://schemas.microsoft.com/office/powerpoint/2010/main" val="265554823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zh-CN" dirty="0"/>
              <a:t>判断</a:t>
            </a:r>
            <a:r>
              <a:rPr lang="en-US" altLang="zh-CN" dirty="0"/>
              <a:t>A</a:t>
            </a:r>
            <a:r>
              <a:rPr lang="zh-CN" altLang="zh-CN" dirty="0"/>
              <a:t>×</a:t>
            </a:r>
            <a:r>
              <a:rPr lang="en-US" altLang="zh-CN" dirty="0"/>
              <a:t>(B</a:t>
            </a:r>
            <a:r>
              <a:rPr lang="zh-CN" altLang="zh-CN" dirty="0"/>
              <a:t>∩</a:t>
            </a:r>
            <a:r>
              <a:rPr lang="en-US" altLang="zh-CN" dirty="0"/>
              <a:t>C) = (A</a:t>
            </a:r>
            <a:r>
              <a:rPr lang="zh-CN" altLang="zh-CN" dirty="0"/>
              <a:t>×</a:t>
            </a:r>
            <a:r>
              <a:rPr lang="en-US" altLang="zh-CN" dirty="0"/>
              <a:t>B)</a:t>
            </a:r>
            <a:r>
              <a:rPr lang="zh-CN" altLang="zh-CN" dirty="0"/>
              <a:t>∩</a:t>
            </a:r>
            <a:r>
              <a:rPr lang="en-US" altLang="zh-CN" dirty="0"/>
              <a:t>(A</a:t>
            </a:r>
            <a:r>
              <a:rPr lang="zh-CN" altLang="zh-CN" dirty="0"/>
              <a:t>×</a:t>
            </a:r>
            <a:r>
              <a:rPr lang="en-US" altLang="zh-CN" dirty="0"/>
              <a:t>C)</a:t>
            </a:r>
            <a:r>
              <a:rPr lang="zh-CN" altLang="zh-CN" dirty="0"/>
              <a:t>是否成立，如果成立给出证明，不成立则给出反例</a:t>
            </a:r>
          </a:p>
          <a:p>
            <a:endParaRPr lang="en-US" altLang="zh-CN" dirty="0">
              <a:latin typeface="Times New Roman" panose="02020603050405020304" pitchFamily="18" charset="0"/>
              <a:cs typeface="Times New Roman" panose="02020603050405020304" pitchFamily="18" charset="0"/>
            </a:endParaRPr>
          </a:p>
          <a:p>
            <a:r>
              <a:rPr lang="zh-CN" altLang="zh-CN" sz="1600" dirty="0"/>
              <a:t>成立。</a:t>
            </a:r>
          </a:p>
          <a:p>
            <a:r>
              <a:rPr lang="zh-CN" altLang="zh-CN" sz="1600" dirty="0"/>
              <a:t>分别证明</a:t>
            </a:r>
            <a:r>
              <a:rPr lang="en-US" altLang="zh-CN" sz="1600" dirty="0"/>
              <a:t> A</a:t>
            </a:r>
            <a:r>
              <a:rPr lang="zh-CN" altLang="zh-CN" sz="1600" dirty="0"/>
              <a:t>×</a:t>
            </a:r>
            <a:r>
              <a:rPr lang="en-US" altLang="zh-CN" sz="1600" dirty="0"/>
              <a:t>(B</a:t>
            </a:r>
            <a:r>
              <a:rPr lang="zh-CN" altLang="zh-CN" sz="1600" dirty="0"/>
              <a:t>∪</a:t>
            </a:r>
            <a:r>
              <a:rPr lang="en-US" altLang="zh-CN" sz="1600" dirty="0"/>
              <a:t>C) ⊆ (A</a:t>
            </a:r>
            <a:r>
              <a:rPr lang="zh-CN" altLang="zh-CN" sz="1600" dirty="0"/>
              <a:t>×</a:t>
            </a:r>
            <a:r>
              <a:rPr lang="en-US" altLang="zh-CN" sz="1600" dirty="0"/>
              <a:t>B)</a:t>
            </a:r>
            <a:r>
              <a:rPr lang="zh-CN" altLang="zh-CN" sz="1600" dirty="0"/>
              <a:t>∪</a:t>
            </a:r>
            <a:r>
              <a:rPr lang="en-US" altLang="zh-CN" sz="1600" dirty="0"/>
              <a:t>(A</a:t>
            </a:r>
            <a:r>
              <a:rPr lang="zh-CN" altLang="zh-CN" sz="1600" dirty="0"/>
              <a:t>×</a:t>
            </a:r>
            <a:r>
              <a:rPr lang="en-US" altLang="zh-CN" sz="1600" dirty="0"/>
              <a:t>C)</a:t>
            </a:r>
            <a:r>
              <a:rPr lang="zh-CN" altLang="zh-CN" sz="1600" dirty="0"/>
              <a:t>和</a:t>
            </a:r>
            <a:r>
              <a:rPr lang="en-US" altLang="zh-CN" sz="1600" dirty="0"/>
              <a:t>(A×B)</a:t>
            </a:r>
            <a:r>
              <a:rPr lang="zh-CN" altLang="zh-CN" sz="1600" dirty="0"/>
              <a:t>∪</a:t>
            </a:r>
            <a:r>
              <a:rPr lang="en-US" altLang="zh-CN" sz="1600" dirty="0"/>
              <a:t>(A×C) ⊆ A×(B</a:t>
            </a:r>
            <a:r>
              <a:rPr lang="zh-CN" altLang="zh-CN" sz="1600" dirty="0"/>
              <a:t>∪</a:t>
            </a:r>
            <a:r>
              <a:rPr lang="en-US" altLang="zh-CN" sz="1600" dirty="0"/>
              <a:t>C)</a:t>
            </a:r>
            <a:r>
              <a:rPr lang="zh-CN" altLang="zh-CN" sz="1600" dirty="0"/>
              <a:t>：</a:t>
            </a:r>
          </a:p>
          <a:p>
            <a:r>
              <a:rPr lang="zh-CN" altLang="zh-CN" sz="1600" dirty="0"/>
              <a:t>①任取</a:t>
            </a:r>
            <a:r>
              <a:rPr lang="en-US" altLang="zh-CN" sz="1600" dirty="0"/>
              <a:t>(x, y)</a:t>
            </a:r>
            <a:r>
              <a:rPr lang="zh-CN" altLang="zh-CN" sz="1600" dirty="0"/>
              <a:t>∈</a:t>
            </a:r>
            <a:r>
              <a:rPr lang="en-US" altLang="zh-CN" sz="1600" dirty="0"/>
              <a:t>A×(B</a:t>
            </a:r>
            <a:r>
              <a:rPr lang="zh-CN" altLang="zh-CN" sz="1600" dirty="0"/>
              <a:t>∪</a:t>
            </a:r>
            <a:r>
              <a:rPr lang="en-US" altLang="zh-CN" sz="1600" dirty="0"/>
              <a:t>C)</a:t>
            </a:r>
            <a:r>
              <a:rPr lang="zh-CN" altLang="zh-CN" sz="1600" dirty="0"/>
              <a:t>，</a:t>
            </a:r>
            <a:br>
              <a:rPr lang="en-US" altLang="zh-CN" sz="1600" dirty="0"/>
            </a:br>
            <a:r>
              <a:rPr lang="zh-CN" altLang="zh-CN" sz="1600" dirty="0"/>
              <a:t>则</a:t>
            </a:r>
            <a:r>
              <a:rPr lang="en-US" altLang="zh-CN" sz="1600" dirty="0"/>
              <a:t>(x</a:t>
            </a:r>
            <a:r>
              <a:rPr lang="zh-CN" altLang="zh-CN" sz="1600" dirty="0"/>
              <a:t>∈</a:t>
            </a:r>
            <a:r>
              <a:rPr lang="en-US" altLang="zh-CN" sz="1600" dirty="0"/>
              <a:t>A)</a:t>
            </a:r>
            <a:r>
              <a:rPr lang="zh-CN" altLang="zh-CN" sz="1600" dirty="0"/>
              <a:t>∧</a:t>
            </a:r>
            <a:r>
              <a:rPr lang="en-US" altLang="zh-CN" sz="1600" dirty="0"/>
              <a:t>(y</a:t>
            </a:r>
            <a:r>
              <a:rPr lang="zh-CN" altLang="zh-CN" sz="1600" dirty="0"/>
              <a:t>∈</a:t>
            </a:r>
            <a:r>
              <a:rPr lang="en-US" altLang="zh-CN" sz="1600" dirty="0"/>
              <a:t>(B</a:t>
            </a:r>
            <a:r>
              <a:rPr lang="zh-CN" altLang="zh-CN" sz="1600" dirty="0"/>
              <a:t>∪</a:t>
            </a:r>
            <a:r>
              <a:rPr lang="en-US" altLang="zh-CN" sz="1600" dirty="0"/>
              <a:t>C))</a:t>
            </a:r>
            <a:r>
              <a:rPr lang="zh-CN" altLang="zh-CN" sz="1600" dirty="0"/>
              <a:t>（笛卡尔积运算的定义），</a:t>
            </a:r>
            <a:br>
              <a:rPr lang="en-US" altLang="zh-CN" sz="1600" dirty="0"/>
            </a:br>
            <a:r>
              <a:rPr lang="zh-CN" altLang="zh-CN" sz="1600" dirty="0"/>
              <a:t>即</a:t>
            </a:r>
            <a:r>
              <a:rPr lang="en-US" altLang="zh-CN" sz="1600" dirty="0"/>
              <a:t>(x</a:t>
            </a:r>
            <a:r>
              <a:rPr lang="zh-CN" altLang="zh-CN" sz="1600" dirty="0"/>
              <a:t>∈</a:t>
            </a:r>
            <a:r>
              <a:rPr lang="en-US" altLang="zh-CN" sz="1600" dirty="0"/>
              <a:t>A)</a:t>
            </a:r>
            <a:r>
              <a:rPr lang="zh-CN" altLang="zh-CN" sz="1600" dirty="0"/>
              <a:t>∧</a:t>
            </a:r>
            <a:r>
              <a:rPr lang="en-US" altLang="zh-CN" sz="1600" dirty="0"/>
              <a:t>((y</a:t>
            </a:r>
            <a:r>
              <a:rPr lang="zh-CN" altLang="zh-CN" sz="1600" dirty="0"/>
              <a:t>∈</a:t>
            </a:r>
            <a:r>
              <a:rPr lang="en-US" altLang="zh-CN" sz="1600" dirty="0"/>
              <a:t>B)</a:t>
            </a:r>
            <a:r>
              <a:rPr lang="zh-CN" altLang="zh-CN" sz="1600" dirty="0"/>
              <a:t>∨</a:t>
            </a:r>
            <a:r>
              <a:rPr lang="en-US" altLang="zh-CN" sz="1600" dirty="0"/>
              <a:t>(y</a:t>
            </a:r>
            <a:r>
              <a:rPr lang="zh-CN" altLang="zh-CN" sz="1600" dirty="0"/>
              <a:t>∈</a:t>
            </a:r>
            <a:r>
              <a:rPr lang="en-US" altLang="zh-CN" sz="1600" dirty="0"/>
              <a:t>C))</a:t>
            </a:r>
            <a:r>
              <a:rPr lang="zh-CN" altLang="zh-CN" sz="1600" dirty="0"/>
              <a:t>（集合并运算的定义）。</a:t>
            </a:r>
            <a:br>
              <a:rPr lang="en-US" altLang="zh-CN" sz="1600" dirty="0"/>
            </a:br>
            <a:r>
              <a:rPr lang="zh-CN" altLang="zh-CN" sz="1600" dirty="0"/>
              <a:t>故有</a:t>
            </a:r>
            <a:r>
              <a:rPr lang="en-US" altLang="zh-CN" sz="1600" dirty="0"/>
              <a:t>((x</a:t>
            </a:r>
            <a:r>
              <a:rPr lang="zh-CN" altLang="zh-CN" sz="1600" dirty="0"/>
              <a:t>∈</a:t>
            </a:r>
            <a:r>
              <a:rPr lang="en-US" altLang="zh-CN" sz="1600" dirty="0"/>
              <a:t>A)</a:t>
            </a:r>
            <a:r>
              <a:rPr lang="zh-CN" altLang="zh-CN" sz="1600" dirty="0"/>
              <a:t>∧</a:t>
            </a:r>
            <a:r>
              <a:rPr lang="en-US" altLang="zh-CN" sz="1600" dirty="0"/>
              <a:t>(y</a:t>
            </a:r>
            <a:r>
              <a:rPr lang="zh-CN" altLang="zh-CN" sz="1600" dirty="0"/>
              <a:t>∈</a:t>
            </a:r>
            <a:r>
              <a:rPr lang="en-US" altLang="zh-CN" sz="1600" dirty="0"/>
              <a:t>B))</a:t>
            </a:r>
            <a:r>
              <a:rPr lang="zh-CN" altLang="zh-CN" sz="1600" dirty="0"/>
              <a:t>∨</a:t>
            </a:r>
            <a:r>
              <a:rPr lang="en-US" altLang="zh-CN" sz="1600" dirty="0"/>
              <a:t>((x</a:t>
            </a:r>
            <a:r>
              <a:rPr lang="zh-CN" altLang="zh-CN" sz="1600" dirty="0"/>
              <a:t>∈</a:t>
            </a:r>
            <a:r>
              <a:rPr lang="en-US" altLang="zh-CN" sz="1600" dirty="0"/>
              <a:t>A)</a:t>
            </a:r>
            <a:r>
              <a:rPr lang="zh-CN" altLang="zh-CN" sz="1600" dirty="0"/>
              <a:t>∧</a:t>
            </a:r>
            <a:r>
              <a:rPr lang="en-US" altLang="zh-CN" sz="1600" dirty="0"/>
              <a:t>(y</a:t>
            </a:r>
            <a:r>
              <a:rPr lang="zh-CN" altLang="zh-CN" sz="1600" dirty="0"/>
              <a:t>∈</a:t>
            </a:r>
            <a:r>
              <a:rPr lang="en-US" altLang="zh-CN" sz="1600" dirty="0"/>
              <a:t>C))</a:t>
            </a:r>
            <a:r>
              <a:rPr lang="zh-CN" altLang="zh-CN" sz="1600" dirty="0"/>
              <a:t>，</a:t>
            </a:r>
            <a:br>
              <a:rPr lang="en-US" altLang="zh-CN" sz="1600" dirty="0"/>
            </a:br>
            <a:r>
              <a:rPr lang="zh-CN" altLang="zh-CN" sz="1600" dirty="0"/>
              <a:t>得到</a:t>
            </a:r>
            <a:r>
              <a:rPr lang="en-US" altLang="zh-CN" sz="1600" dirty="0"/>
              <a:t>(x, y)</a:t>
            </a:r>
            <a:r>
              <a:rPr lang="zh-CN" altLang="zh-CN" sz="1600" dirty="0"/>
              <a:t>∈</a:t>
            </a:r>
            <a:r>
              <a:rPr lang="en-US" altLang="zh-CN" sz="1600" dirty="0"/>
              <a:t>A×B</a:t>
            </a:r>
            <a:r>
              <a:rPr lang="zh-CN" altLang="zh-CN" sz="1600" dirty="0"/>
              <a:t>或</a:t>
            </a:r>
            <a:r>
              <a:rPr lang="en-US" altLang="zh-CN" sz="1600" dirty="0"/>
              <a:t>(x, y)</a:t>
            </a:r>
            <a:r>
              <a:rPr lang="zh-CN" altLang="zh-CN" sz="1600" dirty="0"/>
              <a:t>∈</a:t>
            </a:r>
            <a:r>
              <a:rPr lang="en-US" altLang="zh-CN" sz="1600" dirty="0"/>
              <a:t>A×C</a:t>
            </a:r>
            <a:r>
              <a:rPr lang="zh-CN" altLang="zh-CN" sz="1600" dirty="0"/>
              <a:t>（笛卡尔积运算的定义），</a:t>
            </a:r>
            <a:br>
              <a:rPr lang="en-US" altLang="zh-CN" sz="1600" dirty="0"/>
            </a:br>
            <a:r>
              <a:rPr lang="zh-CN" altLang="zh-CN" sz="1600" dirty="0"/>
              <a:t>故有</a:t>
            </a:r>
            <a:r>
              <a:rPr lang="en-US" altLang="zh-CN" sz="1600" dirty="0"/>
              <a:t>(x, y)</a:t>
            </a:r>
            <a:r>
              <a:rPr lang="zh-CN" altLang="zh-CN" sz="1600" dirty="0"/>
              <a:t>∈</a:t>
            </a:r>
            <a:r>
              <a:rPr lang="en-US" altLang="zh-CN" sz="1600" dirty="0"/>
              <a:t>(A×B)</a:t>
            </a:r>
            <a:r>
              <a:rPr lang="zh-CN" altLang="zh-CN" sz="1600" dirty="0"/>
              <a:t>∪</a:t>
            </a:r>
            <a:r>
              <a:rPr lang="en-US" altLang="zh-CN" sz="1600" dirty="0"/>
              <a:t>(A×C)</a:t>
            </a:r>
            <a:r>
              <a:rPr lang="zh-CN" altLang="zh-CN" sz="1600" dirty="0"/>
              <a:t>（集合并运算的定义），</a:t>
            </a:r>
            <a:br>
              <a:rPr lang="en-US" altLang="zh-CN" sz="1600" dirty="0"/>
            </a:br>
            <a:r>
              <a:rPr lang="zh-CN" altLang="zh-CN" sz="1600" dirty="0"/>
              <a:t>所以</a:t>
            </a:r>
            <a:r>
              <a:rPr lang="en-US" altLang="zh-CN" sz="1600" dirty="0"/>
              <a:t>A×(B</a:t>
            </a:r>
            <a:r>
              <a:rPr lang="zh-CN" altLang="zh-CN" sz="1600" dirty="0"/>
              <a:t>∪</a:t>
            </a:r>
            <a:r>
              <a:rPr lang="en-US" altLang="zh-CN" sz="1600" dirty="0"/>
              <a:t>C)⊆(A×B)</a:t>
            </a:r>
            <a:r>
              <a:rPr lang="zh-CN" altLang="zh-CN" sz="1600" dirty="0"/>
              <a:t>∪</a:t>
            </a:r>
            <a:r>
              <a:rPr lang="en-US" altLang="zh-CN" sz="1600" dirty="0"/>
              <a:t>(A×C)</a:t>
            </a:r>
            <a:r>
              <a:rPr lang="zh-CN" altLang="zh-CN" sz="1600" dirty="0"/>
              <a:t>。</a:t>
            </a:r>
            <a:endParaRPr lang="zh-CN" altLang="zh-CN" dirty="0"/>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22118039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习题课</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zh-CN" dirty="0"/>
              <a:t>判断</a:t>
            </a:r>
            <a:r>
              <a:rPr lang="en-US" altLang="zh-CN" dirty="0"/>
              <a:t>A</a:t>
            </a:r>
            <a:r>
              <a:rPr lang="zh-CN" altLang="zh-CN" dirty="0"/>
              <a:t>×</a:t>
            </a:r>
            <a:r>
              <a:rPr lang="en-US" altLang="zh-CN" dirty="0"/>
              <a:t>(B</a:t>
            </a:r>
            <a:r>
              <a:rPr lang="zh-CN" altLang="zh-CN" dirty="0"/>
              <a:t>∩</a:t>
            </a:r>
            <a:r>
              <a:rPr lang="en-US" altLang="zh-CN" dirty="0"/>
              <a:t>C) = (A</a:t>
            </a:r>
            <a:r>
              <a:rPr lang="zh-CN" altLang="zh-CN" dirty="0"/>
              <a:t>×</a:t>
            </a:r>
            <a:r>
              <a:rPr lang="en-US" altLang="zh-CN" dirty="0"/>
              <a:t>B)</a:t>
            </a:r>
            <a:r>
              <a:rPr lang="zh-CN" altLang="zh-CN" dirty="0"/>
              <a:t>∩</a:t>
            </a:r>
            <a:r>
              <a:rPr lang="en-US" altLang="zh-CN" dirty="0"/>
              <a:t>(A</a:t>
            </a:r>
            <a:r>
              <a:rPr lang="zh-CN" altLang="zh-CN" dirty="0"/>
              <a:t>×</a:t>
            </a:r>
            <a:r>
              <a:rPr lang="en-US" altLang="zh-CN" dirty="0"/>
              <a:t>C)</a:t>
            </a:r>
            <a:r>
              <a:rPr lang="zh-CN" altLang="zh-CN" dirty="0"/>
              <a:t>是否成立，如果成立给出证明，不成立则给出反例</a:t>
            </a:r>
          </a:p>
          <a:p>
            <a:endParaRPr lang="en-US" altLang="zh-CN" dirty="0">
              <a:latin typeface="Times New Roman" panose="02020603050405020304" pitchFamily="18" charset="0"/>
              <a:cs typeface="Times New Roman" panose="02020603050405020304" pitchFamily="18" charset="0"/>
            </a:endParaRPr>
          </a:p>
          <a:p>
            <a:r>
              <a:rPr lang="zh-CN" altLang="zh-CN" sz="1600" dirty="0"/>
              <a:t>成立。</a:t>
            </a:r>
          </a:p>
          <a:p>
            <a:r>
              <a:rPr lang="zh-CN" altLang="zh-CN" sz="1600" dirty="0"/>
              <a:t>分别证明</a:t>
            </a:r>
            <a:r>
              <a:rPr lang="en-US" altLang="zh-CN" sz="1600" dirty="0"/>
              <a:t> A</a:t>
            </a:r>
            <a:r>
              <a:rPr lang="zh-CN" altLang="zh-CN" sz="1600" dirty="0"/>
              <a:t>×</a:t>
            </a:r>
            <a:r>
              <a:rPr lang="en-US" altLang="zh-CN" sz="1600" dirty="0"/>
              <a:t>(B</a:t>
            </a:r>
            <a:r>
              <a:rPr lang="zh-CN" altLang="zh-CN" sz="1600" dirty="0"/>
              <a:t>∪</a:t>
            </a:r>
            <a:r>
              <a:rPr lang="en-US" altLang="zh-CN" sz="1600" dirty="0"/>
              <a:t>C) ⊆ (A</a:t>
            </a:r>
            <a:r>
              <a:rPr lang="zh-CN" altLang="zh-CN" sz="1600" dirty="0"/>
              <a:t>×</a:t>
            </a:r>
            <a:r>
              <a:rPr lang="en-US" altLang="zh-CN" sz="1600" dirty="0"/>
              <a:t>B)</a:t>
            </a:r>
            <a:r>
              <a:rPr lang="zh-CN" altLang="zh-CN" sz="1600" dirty="0"/>
              <a:t>∪</a:t>
            </a:r>
            <a:r>
              <a:rPr lang="en-US" altLang="zh-CN" sz="1600" dirty="0"/>
              <a:t>(A</a:t>
            </a:r>
            <a:r>
              <a:rPr lang="zh-CN" altLang="zh-CN" sz="1600" dirty="0"/>
              <a:t>×</a:t>
            </a:r>
            <a:r>
              <a:rPr lang="en-US" altLang="zh-CN" sz="1600" dirty="0"/>
              <a:t>C)</a:t>
            </a:r>
            <a:r>
              <a:rPr lang="zh-CN" altLang="zh-CN" sz="1600" dirty="0"/>
              <a:t>和</a:t>
            </a:r>
            <a:r>
              <a:rPr lang="en-US" altLang="zh-CN" sz="1600" dirty="0"/>
              <a:t>(A×B)</a:t>
            </a:r>
            <a:r>
              <a:rPr lang="zh-CN" altLang="zh-CN" sz="1600" dirty="0"/>
              <a:t>∪</a:t>
            </a:r>
            <a:r>
              <a:rPr lang="en-US" altLang="zh-CN" sz="1600" dirty="0"/>
              <a:t>(A×C) ⊆ A×(B</a:t>
            </a:r>
            <a:r>
              <a:rPr lang="zh-CN" altLang="zh-CN" sz="1600" dirty="0"/>
              <a:t>∪</a:t>
            </a:r>
            <a:r>
              <a:rPr lang="en-US" altLang="zh-CN" sz="1600" dirty="0"/>
              <a:t>C)</a:t>
            </a:r>
            <a:r>
              <a:rPr lang="zh-CN" altLang="zh-CN" sz="1600" dirty="0"/>
              <a:t>：</a:t>
            </a:r>
          </a:p>
          <a:p>
            <a:r>
              <a:rPr lang="zh-CN" altLang="zh-CN" sz="1600" dirty="0"/>
              <a:t>②任取</a:t>
            </a:r>
            <a:r>
              <a:rPr lang="en-US" altLang="zh-CN" sz="1600" dirty="0"/>
              <a:t>(x, y)</a:t>
            </a:r>
            <a:r>
              <a:rPr lang="zh-CN" altLang="zh-CN" sz="1600" dirty="0"/>
              <a:t>∈</a:t>
            </a:r>
            <a:r>
              <a:rPr lang="en-US" altLang="zh-CN" sz="1600" dirty="0"/>
              <a:t>(A×B)</a:t>
            </a:r>
            <a:r>
              <a:rPr lang="zh-CN" altLang="zh-CN" sz="1600" dirty="0"/>
              <a:t>∪</a:t>
            </a:r>
            <a:r>
              <a:rPr lang="en-US" altLang="zh-CN" sz="1600" dirty="0"/>
              <a:t>(A×C)</a:t>
            </a:r>
            <a:r>
              <a:rPr lang="zh-CN" altLang="zh-CN" sz="1600" dirty="0"/>
              <a:t>，</a:t>
            </a:r>
            <a:br>
              <a:rPr lang="en-US" altLang="zh-CN" sz="1600" dirty="0"/>
            </a:br>
            <a:r>
              <a:rPr lang="zh-CN" altLang="zh-CN" sz="1600" dirty="0"/>
              <a:t>则有</a:t>
            </a:r>
            <a:r>
              <a:rPr lang="en-US" altLang="zh-CN" sz="1600" dirty="0"/>
              <a:t>((x, y)</a:t>
            </a:r>
            <a:r>
              <a:rPr lang="zh-CN" altLang="zh-CN" sz="1600" dirty="0"/>
              <a:t>∈</a:t>
            </a:r>
            <a:r>
              <a:rPr lang="en-US" altLang="zh-CN" sz="1600" dirty="0"/>
              <a:t>A×B)</a:t>
            </a:r>
            <a:r>
              <a:rPr lang="zh-CN" altLang="zh-CN" sz="1600" dirty="0"/>
              <a:t>∨</a:t>
            </a:r>
            <a:r>
              <a:rPr lang="en-US" altLang="zh-CN" sz="1600" dirty="0"/>
              <a:t>((x, y)</a:t>
            </a:r>
            <a:r>
              <a:rPr lang="zh-CN" altLang="zh-CN" sz="1600" dirty="0"/>
              <a:t>∈</a:t>
            </a:r>
            <a:r>
              <a:rPr lang="en-US" altLang="zh-CN" sz="1600" dirty="0"/>
              <a:t>A×C)</a:t>
            </a:r>
            <a:r>
              <a:rPr lang="zh-CN" altLang="zh-CN" sz="1600" dirty="0"/>
              <a:t>（集合并运算的定义），</a:t>
            </a:r>
            <a:br>
              <a:rPr lang="en-US" altLang="zh-CN" sz="1600" dirty="0"/>
            </a:br>
            <a:r>
              <a:rPr lang="zh-CN" altLang="zh-CN" sz="1600" dirty="0"/>
              <a:t>即</a:t>
            </a:r>
            <a:r>
              <a:rPr lang="en-US" altLang="zh-CN" sz="1600" dirty="0"/>
              <a:t>(x</a:t>
            </a:r>
            <a:r>
              <a:rPr lang="zh-CN" altLang="zh-CN" sz="1600" dirty="0"/>
              <a:t>∈</a:t>
            </a:r>
            <a:r>
              <a:rPr lang="en-US" altLang="zh-CN" sz="1600" dirty="0"/>
              <a:t>A)</a:t>
            </a:r>
            <a:r>
              <a:rPr lang="zh-CN" altLang="zh-CN" sz="1600" dirty="0"/>
              <a:t>∧</a:t>
            </a:r>
            <a:r>
              <a:rPr lang="en-US" altLang="zh-CN" sz="1600" dirty="0"/>
              <a:t>(y</a:t>
            </a:r>
            <a:r>
              <a:rPr lang="zh-CN" altLang="zh-CN" sz="1600" dirty="0"/>
              <a:t>∈</a:t>
            </a:r>
            <a:r>
              <a:rPr lang="en-US" altLang="zh-CN" sz="1600" dirty="0"/>
              <a:t>B)</a:t>
            </a:r>
            <a:r>
              <a:rPr lang="zh-CN" altLang="zh-CN" sz="1600" dirty="0"/>
              <a:t>∨</a:t>
            </a:r>
            <a:r>
              <a:rPr lang="en-US" altLang="zh-CN" sz="1600" dirty="0"/>
              <a:t>(x</a:t>
            </a:r>
            <a:r>
              <a:rPr lang="zh-CN" altLang="zh-CN" sz="1600" dirty="0"/>
              <a:t>∈</a:t>
            </a:r>
            <a:r>
              <a:rPr lang="en-US" altLang="zh-CN" sz="1600" dirty="0"/>
              <a:t>A)</a:t>
            </a:r>
            <a:r>
              <a:rPr lang="zh-CN" altLang="zh-CN" sz="1600" dirty="0"/>
              <a:t>∧</a:t>
            </a:r>
            <a:r>
              <a:rPr lang="en-US" altLang="zh-CN" sz="1600" dirty="0"/>
              <a:t>(y</a:t>
            </a:r>
            <a:r>
              <a:rPr lang="zh-CN" altLang="zh-CN" sz="1600" dirty="0"/>
              <a:t>∈</a:t>
            </a:r>
            <a:r>
              <a:rPr lang="en-US" altLang="zh-CN" sz="1600" dirty="0"/>
              <a:t>C)</a:t>
            </a:r>
            <a:r>
              <a:rPr lang="zh-CN" altLang="zh-CN" sz="1600" dirty="0"/>
              <a:t>（笛卡尔积运算的定义），</a:t>
            </a:r>
            <a:br>
              <a:rPr lang="en-US" altLang="zh-CN" sz="1600" dirty="0"/>
            </a:br>
            <a:r>
              <a:rPr lang="zh-CN" altLang="zh-CN" sz="1600" dirty="0"/>
              <a:t>得到</a:t>
            </a:r>
            <a:r>
              <a:rPr lang="en-US" altLang="zh-CN" sz="1600" dirty="0"/>
              <a:t>(x</a:t>
            </a:r>
            <a:r>
              <a:rPr lang="zh-CN" altLang="zh-CN" sz="1600" dirty="0"/>
              <a:t>∈</a:t>
            </a:r>
            <a:r>
              <a:rPr lang="en-US" altLang="zh-CN" sz="1600" dirty="0"/>
              <a:t>A)</a:t>
            </a:r>
            <a:r>
              <a:rPr lang="zh-CN" altLang="zh-CN" sz="1600" dirty="0"/>
              <a:t>∧</a:t>
            </a:r>
            <a:r>
              <a:rPr lang="en-US" altLang="zh-CN" sz="1600" dirty="0"/>
              <a:t>((y</a:t>
            </a:r>
            <a:r>
              <a:rPr lang="zh-CN" altLang="zh-CN" sz="1600" dirty="0"/>
              <a:t>∈</a:t>
            </a:r>
            <a:r>
              <a:rPr lang="en-US" altLang="zh-CN" sz="1600" dirty="0"/>
              <a:t>B)</a:t>
            </a:r>
            <a:r>
              <a:rPr lang="zh-CN" altLang="zh-CN" sz="1600" dirty="0"/>
              <a:t>∨</a:t>
            </a:r>
            <a:r>
              <a:rPr lang="en-US" altLang="zh-CN" sz="1600" dirty="0"/>
              <a:t>(y</a:t>
            </a:r>
            <a:r>
              <a:rPr lang="zh-CN" altLang="zh-CN" sz="1600" dirty="0"/>
              <a:t>∈</a:t>
            </a:r>
            <a:r>
              <a:rPr lang="en-US" altLang="zh-CN" sz="1600" dirty="0"/>
              <a:t>C))</a:t>
            </a:r>
            <a:r>
              <a:rPr lang="zh-CN" altLang="zh-CN" sz="1600" dirty="0"/>
              <a:t>，</a:t>
            </a:r>
            <a:br>
              <a:rPr lang="en-US" altLang="zh-CN" sz="1600" dirty="0"/>
            </a:br>
            <a:r>
              <a:rPr lang="zh-CN" altLang="zh-CN" sz="1600" dirty="0"/>
              <a:t>从而由</a:t>
            </a:r>
            <a:r>
              <a:rPr lang="en-US" altLang="zh-CN" sz="1600" dirty="0"/>
              <a:t>(x</a:t>
            </a:r>
            <a:r>
              <a:rPr lang="zh-CN" altLang="zh-CN" sz="1600" dirty="0"/>
              <a:t>∈</a:t>
            </a:r>
            <a:r>
              <a:rPr lang="en-US" altLang="zh-CN" sz="1600" dirty="0"/>
              <a:t>A)</a:t>
            </a:r>
            <a:r>
              <a:rPr lang="zh-CN" altLang="zh-CN" sz="1600" dirty="0"/>
              <a:t>∧</a:t>
            </a:r>
            <a:r>
              <a:rPr lang="en-US" altLang="zh-CN" sz="1600" dirty="0"/>
              <a:t>(y</a:t>
            </a:r>
            <a:r>
              <a:rPr lang="zh-CN" altLang="zh-CN" sz="1600" dirty="0"/>
              <a:t>∈</a:t>
            </a:r>
            <a:r>
              <a:rPr lang="en-US" altLang="zh-CN" sz="1600" dirty="0"/>
              <a:t>(B</a:t>
            </a:r>
            <a:r>
              <a:rPr lang="zh-CN" altLang="zh-CN" sz="1600" dirty="0"/>
              <a:t>∪</a:t>
            </a:r>
            <a:r>
              <a:rPr lang="en-US" altLang="zh-CN" sz="1600" dirty="0"/>
              <a:t>C))</a:t>
            </a:r>
            <a:r>
              <a:rPr lang="zh-CN" altLang="zh-CN" sz="1600" dirty="0"/>
              <a:t>（集合并运算的定义）</a:t>
            </a:r>
            <a:r>
              <a:rPr lang="zh-CN" altLang="en-US" sz="1600" dirty="0"/>
              <a:t>，</a:t>
            </a:r>
            <a:br>
              <a:rPr lang="en-US" altLang="zh-CN" sz="1600" dirty="0"/>
            </a:br>
            <a:r>
              <a:rPr lang="zh-CN" altLang="zh-CN" sz="1600" dirty="0"/>
              <a:t>可得</a:t>
            </a:r>
            <a:r>
              <a:rPr lang="en-US" altLang="zh-CN" sz="1600" dirty="0"/>
              <a:t>(x, y)</a:t>
            </a:r>
            <a:r>
              <a:rPr lang="zh-CN" altLang="zh-CN" sz="1600" dirty="0"/>
              <a:t>∈</a:t>
            </a:r>
            <a:r>
              <a:rPr lang="en-US" altLang="zh-CN" sz="1600" dirty="0"/>
              <a:t>A×(B</a:t>
            </a:r>
            <a:r>
              <a:rPr lang="zh-CN" altLang="zh-CN" sz="1600" dirty="0"/>
              <a:t>∪</a:t>
            </a:r>
            <a:r>
              <a:rPr lang="en-US" altLang="zh-CN" sz="1600" dirty="0"/>
              <a:t>C)</a:t>
            </a:r>
            <a:r>
              <a:rPr lang="zh-CN" altLang="zh-CN" sz="1600" dirty="0"/>
              <a:t>（笛卡尔积运算的定义）。</a:t>
            </a:r>
            <a:br>
              <a:rPr lang="en-US" altLang="zh-CN" sz="1600" dirty="0"/>
            </a:br>
            <a:r>
              <a:rPr lang="zh-CN" altLang="zh-CN" sz="1600" dirty="0"/>
              <a:t>所以</a:t>
            </a:r>
            <a:r>
              <a:rPr lang="en-US" altLang="zh-CN" sz="1600" dirty="0"/>
              <a:t>(A×B)</a:t>
            </a:r>
            <a:r>
              <a:rPr lang="zh-CN" altLang="zh-CN" sz="1600" dirty="0"/>
              <a:t>∪</a:t>
            </a:r>
            <a:r>
              <a:rPr lang="en-US" altLang="zh-CN" sz="1600" dirty="0"/>
              <a:t>(A×C)⊆A×(B</a:t>
            </a:r>
            <a:r>
              <a:rPr lang="zh-CN" altLang="zh-CN" sz="1600" dirty="0"/>
              <a:t>∪</a:t>
            </a:r>
            <a:r>
              <a:rPr lang="en-US" altLang="zh-CN" sz="1600" dirty="0"/>
              <a:t>C)</a:t>
            </a:r>
            <a:r>
              <a:rPr lang="zh-CN" altLang="zh-CN" sz="1600" dirty="0"/>
              <a:t>。</a:t>
            </a:r>
          </a:p>
          <a:p>
            <a:r>
              <a:rPr lang="zh-CN" altLang="zh-CN" sz="1600" dirty="0"/>
              <a:t>由以上①和②得知，</a:t>
            </a:r>
            <a:r>
              <a:rPr lang="en-US" altLang="zh-CN" sz="1600" dirty="0"/>
              <a:t>A</a:t>
            </a:r>
            <a:r>
              <a:rPr lang="zh-CN" altLang="zh-CN" sz="1600" dirty="0"/>
              <a:t>×</a:t>
            </a:r>
            <a:r>
              <a:rPr lang="en-US" altLang="zh-CN" sz="1600" dirty="0"/>
              <a:t>(B</a:t>
            </a:r>
            <a:r>
              <a:rPr lang="zh-CN" altLang="zh-CN" sz="1600" dirty="0"/>
              <a:t>∪</a:t>
            </a:r>
            <a:r>
              <a:rPr lang="en-US" altLang="zh-CN" sz="1600" dirty="0"/>
              <a:t>C)=(A</a:t>
            </a:r>
            <a:r>
              <a:rPr lang="zh-CN" altLang="zh-CN" sz="1600" dirty="0"/>
              <a:t>×</a:t>
            </a:r>
            <a:r>
              <a:rPr lang="en-US" altLang="zh-CN" sz="1600" dirty="0"/>
              <a:t>B)</a:t>
            </a:r>
            <a:r>
              <a:rPr lang="zh-CN" altLang="zh-CN" sz="1600" dirty="0"/>
              <a:t>∪</a:t>
            </a:r>
            <a:r>
              <a:rPr lang="en-US" altLang="zh-CN" sz="1600" dirty="0"/>
              <a:t>(A</a:t>
            </a:r>
            <a:r>
              <a:rPr lang="zh-CN" altLang="zh-CN" sz="1600" dirty="0"/>
              <a:t>×</a:t>
            </a:r>
            <a:r>
              <a:rPr lang="en-US" altLang="zh-CN" sz="1600" dirty="0"/>
              <a:t>C)</a:t>
            </a:r>
            <a:r>
              <a:rPr lang="zh-CN" altLang="zh-CN" sz="1600" dirty="0"/>
              <a:t>。</a:t>
            </a:r>
            <a:endParaRPr lang="zh-CN" altLang="zh-CN" dirty="0"/>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8080629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2E584F5-831D-4E25-9D97-8F63BE49B51B}"/>
              </a:ext>
            </a:extLst>
          </p:cNvPr>
          <p:cNvSpPr>
            <a:spLocks noGrp="1"/>
          </p:cNvSpPr>
          <p:nvPr>
            <p:ph type="title"/>
          </p:nvPr>
        </p:nvSpPr>
        <p:spPr/>
        <p:txBody>
          <a:bodyPr/>
          <a:lstStyle/>
          <a:p>
            <a:r>
              <a:rPr lang="zh-CN" altLang="en-US" dirty="0"/>
              <a:t>课外延伸</a:t>
            </a:r>
          </a:p>
        </p:txBody>
      </p:sp>
      <p:sp>
        <p:nvSpPr>
          <p:cNvPr id="8" name="内容占位符 7">
            <a:extLst>
              <a:ext uri="{FF2B5EF4-FFF2-40B4-BE49-F238E27FC236}">
                <a16:creationId xmlns:a16="http://schemas.microsoft.com/office/drawing/2014/main" id="{F8E42B71-8D75-4229-8B28-93D3D8CEEACC}"/>
              </a:ext>
            </a:extLst>
          </p:cNvPr>
          <p:cNvSpPr>
            <a:spLocks noGrp="1"/>
          </p:cNvSpPr>
          <p:nvPr>
            <p:ph idx="1"/>
          </p:nvPr>
        </p:nvSpPr>
        <p:spPr/>
        <p:txBody>
          <a:bodyPr/>
          <a:lstStyle/>
          <a:p>
            <a:r>
              <a:rPr lang="zh-CN" altLang="en-US" dirty="0"/>
              <a:t>皮亚诺公理</a:t>
            </a:r>
            <a:endParaRPr lang="en-US" altLang="zh-CN" dirty="0"/>
          </a:p>
          <a:p>
            <a:r>
              <a:rPr lang="en-US" altLang="zh-CN" dirty="0" err="1"/>
              <a:t>Zermelo</a:t>
            </a:r>
            <a:r>
              <a:rPr lang="en-US" altLang="zh-CN" dirty="0"/>
              <a:t>-Fraenkel</a:t>
            </a:r>
            <a:r>
              <a:rPr lang="zh-CN" altLang="en-US" dirty="0"/>
              <a:t>集合论</a:t>
            </a:r>
            <a:endParaRPr lang="en-US" altLang="zh-CN" dirty="0"/>
          </a:p>
          <a:p>
            <a:r>
              <a:rPr lang="en-US" altLang="zh-CN" dirty="0"/>
              <a:t>Bernstein-Schroeder</a:t>
            </a:r>
            <a:r>
              <a:rPr lang="zh-CN" altLang="en-US" dirty="0"/>
              <a:t>定理</a:t>
            </a:r>
            <a:endParaRPr lang="en-US" altLang="zh-CN" dirty="0"/>
          </a:p>
          <a:p>
            <a:r>
              <a:rPr lang="zh-CN" altLang="en-US" dirty="0"/>
              <a:t>康托尔定理：幂级的基数大于集合的基数</a:t>
            </a:r>
            <a:endParaRPr lang="en-US" altLang="zh-CN" dirty="0"/>
          </a:p>
          <a:p>
            <a:r>
              <a:rPr lang="zh-CN" altLang="en-US" dirty="0"/>
              <a:t>康托尔连续统假设</a:t>
            </a:r>
            <a:endParaRPr lang="en-US" altLang="zh-CN" dirty="0"/>
          </a:p>
          <a:p>
            <a:r>
              <a:rPr lang="zh-CN" altLang="en-US" dirty="0"/>
              <a:t>康托尔悖论：</a:t>
            </a:r>
            <a:r>
              <a:rPr lang="en-US" altLang="zh-CN" dirty="0"/>
              <a:t>S</a:t>
            </a:r>
            <a:r>
              <a:rPr lang="zh-CN" altLang="en-US" dirty="0"/>
              <a:t>为所有集合的集合，康托尔定理成立？  </a:t>
            </a:r>
          </a:p>
        </p:txBody>
      </p:sp>
      <p:sp>
        <p:nvSpPr>
          <p:cNvPr id="9" name="文本占位符 8">
            <a:extLst>
              <a:ext uri="{FF2B5EF4-FFF2-40B4-BE49-F238E27FC236}">
                <a16:creationId xmlns:a16="http://schemas.microsoft.com/office/drawing/2014/main" id="{AB245A34-AE22-4AA4-95F5-A1D5AF3564F2}"/>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5563708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67940"/>
            <a:ext cx="9144000" cy="1722120"/>
          </a:xfrm>
        </p:spPr>
        <p:txBody>
          <a:bodyPr/>
          <a:lstStyle/>
          <a:p>
            <a:r>
              <a:rPr lang="en-US" sz="6000" b="1" dirty="0"/>
              <a:t>Appendix of Image Long Descriptions</a:t>
            </a:r>
          </a:p>
        </p:txBody>
      </p:sp>
    </p:spTree>
    <p:extLst>
      <p:ext uri="{BB962C8B-B14F-4D97-AF65-F5344CB8AC3E}">
        <p14:creationId xmlns:p14="http://schemas.microsoft.com/office/powerpoint/2010/main" val="338674272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Functions</a:t>
            </a:r>
            <a:r>
              <a:rPr lang="en-US" sz="1500" dirty="0"/>
              <a:t> 3</a:t>
            </a:r>
            <a:r>
              <a:rPr lang="en-US" sz="3200" dirty="0"/>
              <a:t> – Appendix</a:t>
            </a:r>
          </a:p>
        </p:txBody>
      </p:sp>
      <p:sp>
        <p:nvSpPr>
          <p:cNvPr id="3" name="Content Placeholder 2"/>
          <p:cNvSpPr>
            <a:spLocks noGrp="1"/>
          </p:cNvSpPr>
          <p:nvPr>
            <p:ph idx="1"/>
          </p:nvPr>
        </p:nvSpPr>
        <p:spPr/>
        <p:txBody>
          <a:bodyPr/>
          <a:lstStyle/>
          <a:p>
            <a:r>
              <a:rPr lang="en-US" sz="2400" dirty="0"/>
              <a:t>The circle representing set A has element A inside. The circle representing set B has element B equals F left parenthesis A right parenthesis. Also, there are two arrows labeled F. From circle A to circle B, and from element A to B.</a:t>
            </a:r>
          </a:p>
        </p:txBody>
      </p:sp>
      <p:sp>
        <p:nvSpPr>
          <p:cNvPr id="8" name="Text Placeholder 3"/>
          <p:cNvSpPr>
            <a:spLocks noGrp="1"/>
          </p:cNvSpPr>
          <p:nvPr>
            <p:ph type="body" sz="quarter" idx="4294967295"/>
          </p:nvPr>
        </p:nvSpPr>
        <p:spPr>
          <a:xfrm>
            <a:off x="3467512" y="6477000"/>
            <a:ext cx="2208976" cy="182880"/>
          </a:xfrm>
          <a:prstGeom prst="rect">
            <a:avLst/>
          </a:prstGeo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8197668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Inverse Functions</a:t>
            </a:r>
            <a:r>
              <a:rPr lang="en-US" sz="1500" dirty="0"/>
              <a:t> 1</a:t>
            </a:r>
            <a:r>
              <a:rPr lang="en-US" sz="3200" dirty="0"/>
              <a:t> – Appendix</a:t>
            </a:r>
          </a:p>
        </p:txBody>
      </p:sp>
      <p:sp>
        <p:nvSpPr>
          <p:cNvPr id="3" name="Content Placeholder 2"/>
          <p:cNvSpPr>
            <a:spLocks noGrp="1"/>
          </p:cNvSpPr>
          <p:nvPr>
            <p:ph idx="1"/>
          </p:nvPr>
        </p:nvSpPr>
        <p:spPr>
          <a:xfrm>
            <a:off x="457200" y="1295400"/>
            <a:ext cx="8229600" cy="5105400"/>
          </a:xfrm>
        </p:spPr>
        <p:txBody>
          <a:bodyPr/>
          <a:lstStyle/>
          <a:p>
            <a:r>
              <a:rPr lang="en-US" sz="2400" dirty="0"/>
              <a:t>There are two circles representing sets A and B. Circle A has element A equal to F power minus one left parenthesis B right parenthesis. Circle B has element B equal to F left parenthesis A right parenthesis. Also, there are 4 arrows: an arrow from element A to element B labeled F left parenthesis A right parenthesis, an arrow from element B to element A labeled F power minus one left parenthesis B right parenthesis, an arrow from circle A to circle B labeled F. And arrow from circle B to circle A labeled F power minus one.</a:t>
            </a:r>
          </a:p>
        </p:txBody>
      </p:sp>
      <p:sp>
        <p:nvSpPr>
          <p:cNvPr id="4" name="Text Placeholder 3"/>
          <p:cNvSpPr>
            <a:spLocks noGrp="1"/>
          </p:cNvSpPr>
          <p:nvPr>
            <p:ph type="body" sz="quarter" idx="4294967295"/>
          </p:nvPr>
        </p:nvSpPr>
        <p:spPr>
          <a:xfrm>
            <a:off x="3467512" y="6477000"/>
            <a:ext cx="2208976" cy="182880"/>
          </a:xfrm>
          <a:prstGeom prst="rect">
            <a:avLst/>
          </a:prstGeo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9922413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Composition</a:t>
            </a:r>
            <a:r>
              <a:rPr lang="en-US" sz="1500" dirty="0"/>
              <a:t> 1</a:t>
            </a:r>
            <a:r>
              <a:rPr lang="en-US" sz="3200" dirty="0"/>
              <a:t> – Appendix</a:t>
            </a:r>
          </a:p>
        </p:txBody>
      </p:sp>
      <p:sp>
        <p:nvSpPr>
          <p:cNvPr id="3" name="Content Placeholder 2"/>
          <p:cNvSpPr>
            <a:spLocks noGrp="1"/>
          </p:cNvSpPr>
          <p:nvPr>
            <p:ph idx="1"/>
          </p:nvPr>
        </p:nvSpPr>
        <p:spPr>
          <a:xfrm>
            <a:off x="457200" y="1295400"/>
            <a:ext cx="8229600" cy="5257800"/>
          </a:xfrm>
        </p:spPr>
        <p:txBody>
          <a:bodyPr/>
          <a:lstStyle/>
          <a:p>
            <a:r>
              <a:rPr lang="en-US" sz="2400" dirty="0"/>
              <a:t>There are three circles, representing sets A, B, and C. Circle A has element A. Circle B has element G left parenthesis A right parenthesis. Circle C has element F left parenthesis G left parenthesis A two right parentheses. Also, there are 6 arrows. From circle A to circle B labeled G. From circle B to circle C labeled F. From circle A to circle C labeled F circle G. From element A to element G left parenthesis A right parenthesis labeled G left parenthesis A right parenthesis. From element G left parenthesis A right parenthesis to element F left parenthesis G left parenthesis A 2 right parentheses labeled F left parenthesis G left parenthesis A 2 right parentheses. From element A to element F left parenthesis G left parenthesis A 2 right parentheses labeled left parenthesis F circle G right parenthesis left parenthesis A right parenthesis.</a:t>
            </a:r>
          </a:p>
        </p:txBody>
      </p:sp>
      <p:sp>
        <p:nvSpPr>
          <p:cNvPr id="4" name="Text Placeholder 3"/>
          <p:cNvSpPr>
            <a:spLocks noGrp="1"/>
          </p:cNvSpPr>
          <p:nvPr>
            <p:ph type="body" sz="quarter" idx="4294967295"/>
          </p:nvPr>
        </p:nvSpPr>
        <p:spPr>
          <a:xfrm>
            <a:off x="3467512" y="6477000"/>
            <a:ext cx="2208976" cy="182880"/>
          </a:xfrm>
          <a:prstGeom prst="rect">
            <a:avLst/>
          </a:prstGeo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242420838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Graphs of Functions – Appendix</a:t>
            </a:r>
          </a:p>
        </p:txBody>
      </p:sp>
      <p:sp>
        <p:nvSpPr>
          <p:cNvPr id="3" name="Content Placeholder 2"/>
          <p:cNvSpPr>
            <a:spLocks noGrp="1"/>
          </p:cNvSpPr>
          <p:nvPr>
            <p:ph idx="1"/>
          </p:nvPr>
        </p:nvSpPr>
        <p:spPr>
          <a:xfrm>
            <a:off x="457200" y="1295400"/>
            <a:ext cx="8229600" cy="5257800"/>
          </a:xfrm>
        </p:spPr>
        <p:txBody>
          <a:bodyPr/>
          <a:lstStyle/>
          <a:p>
            <a:r>
              <a:rPr lang="en-US" sz="2400" dirty="0"/>
              <a:t>There are eight rows by eight columns of plotted points. There is a line passing through the points in the third column and a line passing through the points in the sixth row. The point in the first row fifth column, the point in the third row fourth column, and the point in the fifth row third column are shaded.</a:t>
            </a:r>
          </a:p>
        </p:txBody>
      </p:sp>
      <p:sp>
        <p:nvSpPr>
          <p:cNvPr id="4" name="Text Placeholder 3"/>
          <p:cNvSpPr>
            <a:spLocks noGrp="1"/>
          </p:cNvSpPr>
          <p:nvPr>
            <p:ph type="body" sz="quarter" idx="4294967295"/>
          </p:nvPr>
        </p:nvSpPr>
        <p:spPr>
          <a:xfrm>
            <a:off x="3467512" y="6477000"/>
            <a:ext cx="2208976" cy="182880"/>
          </a:xfrm>
          <a:prstGeom prst="rect">
            <a:avLst/>
          </a:prstGeo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393621110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Floor and Ceiling Functions – Appendix</a:t>
            </a:r>
          </a:p>
        </p:txBody>
      </p:sp>
      <p:sp>
        <p:nvSpPr>
          <p:cNvPr id="3" name="Content Placeholder 2"/>
          <p:cNvSpPr>
            <a:spLocks noGrp="1"/>
          </p:cNvSpPr>
          <p:nvPr>
            <p:ph idx="1"/>
          </p:nvPr>
        </p:nvSpPr>
        <p:spPr>
          <a:xfrm>
            <a:off x="457200" y="1295400"/>
            <a:ext cx="8229600" cy="5257800"/>
          </a:xfrm>
        </p:spPr>
        <p:txBody>
          <a:bodyPr/>
          <a:lstStyle/>
          <a:p>
            <a:r>
              <a:rPr lang="en-US" sz="2400" dirty="0"/>
              <a:t>The X and Y axes range from -3 to 3, in increments of 1. There are horizontal segments of unit length. In the floor graph, each segment has a shaded point on its left end and a blank point on its right end. The segments are: from x = </a:t>
            </a:r>
            <a:r>
              <a:rPr lang="en-US" sz="2400" dirty="0">
                <a:cs typeface="Calibri" panose="020F0502020204030204" pitchFamily="34" charset="0"/>
              </a:rPr>
              <a:t>−</a:t>
            </a:r>
            <a:r>
              <a:rPr lang="en-US" sz="2400" dirty="0"/>
              <a:t>3 to </a:t>
            </a:r>
            <a:r>
              <a:rPr lang="en-US" sz="2400" dirty="0">
                <a:cs typeface="Calibri" panose="020F0502020204030204" pitchFamily="34" charset="0"/>
              </a:rPr>
              <a:t>−</a:t>
            </a:r>
            <a:r>
              <a:rPr lang="en-US" sz="2400" dirty="0"/>
              <a:t>2 and y = </a:t>
            </a:r>
            <a:r>
              <a:rPr lang="en-US" sz="2400" dirty="0">
                <a:cs typeface="Calibri" panose="020F0502020204030204" pitchFamily="34" charset="0"/>
              </a:rPr>
              <a:t>−</a:t>
            </a:r>
            <a:r>
              <a:rPr lang="en-US" sz="2400" dirty="0"/>
              <a:t>3, from x = </a:t>
            </a:r>
            <a:r>
              <a:rPr lang="en-US" sz="2400" dirty="0">
                <a:cs typeface="Calibri" panose="020F0502020204030204" pitchFamily="34" charset="0"/>
              </a:rPr>
              <a:t>−</a:t>
            </a:r>
            <a:r>
              <a:rPr lang="en-US" sz="2400" dirty="0"/>
              <a:t>2 to </a:t>
            </a:r>
            <a:r>
              <a:rPr lang="en-US" sz="2400" dirty="0">
                <a:cs typeface="Calibri" panose="020F0502020204030204" pitchFamily="34" charset="0"/>
              </a:rPr>
              <a:t>−</a:t>
            </a:r>
            <a:r>
              <a:rPr lang="en-US" sz="2400" dirty="0"/>
              <a:t>1 and y = </a:t>
            </a:r>
            <a:r>
              <a:rPr lang="en-US" sz="2400" dirty="0">
                <a:cs typeface="Calibri" panose="020F0502020204030204" pitchFamily="34" charset="0"/>
              </a:rPr>
              <a:t>−</a:t>
            </a:r>
            <a:r>
              <a:rPr lang="en-US" sz="2400" dirty="0"/>
              <a:t>2, from x = </a:t>
            </a:r>
            <a:r>
              <a:rPr lang="en-US" sz="2400" dirty="0">
                <a:cs typeface="Calibri" panose="020F0502020204030204" pitchFamily="34" charset="0"/>
              </a:rPr>
              <a:t>−</a:t>
            </a:r>
            <a:r>
              <a:rPr lang="en-US" sz="2400" dirty="0"/>
              <a:t>1 to 0 and y = </a:t>
            </a:r>
            <a:r>
              <a:rPr lang="en-US" sz="2400" dirty="0">
                <a:cs typeface="Calibri" panose="020F0502020204030204" pitchFamily="34" charset="0"/>
              </a:rPr>
              <a:t>−</a:t>
            </a:r>
            <a:r>
              <a:rPr lang="en-US" sz="2400" dirty="0"/>
              <a:t>1, from x = 0 to 1 and y = 0, from x = 1 to 2 and y = 1, from x = 2 to 3 and y = 2. In the ceiling graph, each segment has a blank point on its left end and a shaded point on its right end. The segments are: from x = </a:t>
            </a:r>
            <a:r>
              <a:rPr lang="en-US" sz="2400" dirty="0">
                <a:cs typeface="Calibri" panose="020F0502020204030204" pitchFamily="34" charset="0"/>
              </a:rPr>
              <a:t>−</a:t>
            </a:r>
            <a:r>
              <a:rPr lang="en-US" sz="2400" dirty="0"/>
              <a:t>3 to </a:t>
            </a:r>
            <a:r>
              <a:rPr lang="en-US" sz="2400" dirty="0">
                <a:cs typeface="Calibri" panose="020F0502020204030204" pitchFamily="34" charset="0"/>
              </a:rPr>
              <a:t>−</a:t>
            </a:r>
            <a:r>
              <a:rPr lang="en-US" sz="2400" dirty="0"/>
              <a:t>2 and y = </a:t>
            </a:r>
            <a:r>
              <a:rPr lang="en-US" sz="2400" dirty="0">
                <a:cs typeface="Calibri" panose="020F0502020204030204" pitchFamily="34" charset="0"/>
              </a:rPr>
              <a:t>−</a:t>
            </a:r>
            <a:r>
              <a:rPr lang="en-US" sz="2400" dirty="0"/>
              <a:t>2, from x = </a:t>
            </a:r>
            <a:r>
              <a:rPr lang="en-US" sz="2400" dirty="0">
                <a:cs typeface="Calibri" panose="020F0502020204030204" pitchFamily="34" charset="0"/>
              </a:rPr>
              <a:t>−</a:t>
            </a:r>
            <a:r>
              <a:rPr lang="en-US" sz="2400" dirty="0"/>
              <a:t>2 to </a:t>
            </a:r>
            <a:r>
              <a:rPr lang="en-US" sz="2400" dirty="0">
                <a:cs typeface="Calibri" panose="020F0502020204030204" pitchFamily="34" charset="0"/>
              </a:rPr>
              <a:t>−</a:t>
            </a:r>
            <a:r>
              <a:rPr lang="en-US" sz="2400" dirty="0"/>
              <a:t>1 and y = </a:t>
            </a:r>
            <a:r>
              <a:rPr lang="en-US" sz="2400" dirty="0">
                <a:cs typeface="Calibri" panose="020F0502020204030204" pitchFamily="34" charset="0"/>
              </a:rPr>
              <a:t>−</a:t>
            </a:r>
            <a:r>
              <a:rPr lang="en-US" sz="2400" dirty="0"/>
              <a:t>1, from x = </a:t>
            </a:r>
            <a:r>
              <a:rPr lang="en-US" sz="2400" dirty="0">
                <a:cs typeface="Calibri" panose="020F0502020204030204" pitchFamily="34" charset="0"/>
              </a:rPr>
              <a:t>−</a:t>
            </a:r>
            <a:r>
              <a:rPr lang="en-US" sz="2400" dirty="0"/>
              <a:t>1 to 0 and y = 0, from x = 0 to 1 and y = 1, from x = 1 to 2 and y = 2, from x = 2 to 3 and y = 3.</a:t>
            </a:r>
          </a:p>
        </p:txBody>
      </p:sp>
      <p:sp>
        <p:nvSpPr>
          <p:cNvPr id="4" name="Text Placeholder 3"/>
          <p:cNvSpPr>
            <a:spLocks noGrp="1"/>
          </p:cNvSpPr>
          <p:nvPr>
            <p:ph type="body" sz="quarter" idx="4294967295"/>
          </p:nvPr>
        </p:nvSpPr>
        <p:spPr>
          <a:xfrm>
            <a:off x="3467512" y="6477000"/>
            <a:ext cx="2208976" cy="182880"/>
          </a:xfrm>
          <a:prstGeom prst="rect">
            <a:avLst/>
          </a:prstGeo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50401208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z="3200" dirty="0"/>
              <a:t>The Positive Rational Numbers are</a:t>
            </a:r>
            <a:br>
              <a:rPr lang="en-US" sz="3200" dirty="0"/>
            </a:br>
            <a:r>
              <a:rPr lang="en-US" sz="3200" dirty="0"/>
              <a:t>Countable – Appendix</a:t>
            </a:r>
          </a:p>
        </p:txBody>
      </p:sp>
      <p:sp>
        <p:nvSpPr>
          <p:cNvPr id="3" name="Content Placeholder 2"/>
          <p:cNvSpPr>
            <a:spLocks noGrp="1"/>
          </p:cNvSpPr>
          <p:nvPr>
            <p:ph idx="1"/>
          </p:nvPr>
        </p:nvSpPr>
        <p:spPr>
          <a:xfrm>
            <a:off x="457200" y="1295400"/>
            <a:ext cx="8229600" cy="5257800"/>
          </a:xfrm>
        </p:spPr>
        <p:txBody>
          <a:bodyPr/>
          <a:lstStyle/>
          <a:p>
            <a:r>
              <a:rPr lang="en-US" sz="2400" dirty="0"/>
              <a:t>There are some rows and columns of elements. Each element is a fraction, where the numerator is a number of the row and the denominator is a number of the column. The elements are connected by arrows starting from the top left one. The path is as follows. One first circled, one half circled, two firsts circled. Three firsts circled, two halves not circled, one third circled. One fourth circled, two thirds circled, three halves circled. Four firsts circled, five firsts circled, four halves not circled. Three thirds not circled, two fourths not circled, one fifth circled, etc.</a:t>
            </a:r>
          </a:p>
        </p:txBody>
      </p:sp>
      <p:sp>
        <p:nvSpPr>
          <p:cNvPr id="4" name="Text Placeholder 3"/>
          <p:cNvSpPr>
            <a:spLocks noGrp="1"/>
          </p:cNvSpPr>
          <p:nvPr>
            <p:ph type="body" sz="quarter" idx="4294967295"/>
          </p:nvPr>
        </p:nvSpPr>
        <p:spPr>
          <a:xfrm>
            <a:off x="3467512" y="6477000"/>
            <a:ext cx="2208976" cy="182880"/>
          </a:xfrm>
          <a:prstGeom prst="rect">
            <a:avLst/>
          </a:prstGeom>
        </p:spPr>
        <p:txBody>
          <a:bodyPr anchor="ctr"/>
          <a:lstStyle/>
          <a:p>
            <a:r>
              <a:rPr lang="en-US" sz="1200" dirty="0">
                <a:latin typeface="+mj-lt"/>
                <a:hlinkClick r:id="rId2" action="ppaction://hlinksldjump"/>
              </a:rPr>
              <a:t>Jump to the image</a:t>
            </a:r>
            <a:endParaRPr lang="en-US" sz="1200" dirty="0">
              <a:latin typeface="+mj-lt"/>
            </a:endParaRPr>
          </a:p>
        </p:txBody>
      </p:sp>
    </p:spTree>
    <p:extLst>
      <p:ext uri="{BB962C8B-B14F-4D97-AF65-F5344CB8AC3E}">
        <p14:creationId xmlns:p14="http://schemas.microsoft.com/office/powerpoint/2010/main" val="121265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Logic</a:t>
            </a:r>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800" dirty="0"/>
              <a:t>Constructing Propositions</a:t>
            </a:r>
          </a:p>
          <a:p>
            <a:pPr lvl="1">
              <a:spcBef>
                <a:spcPts val="600"/>
              </a:spcBef>
            </a:pPr>
            <a:r>
              <a:rPr lang="en-US" sz="2400" dirty="0"/>
              <a:t>Propositional Variables: </a:t>
            </a:r>
            <a:r>
              <a:rPr lang="en-US" sz="2400" i="1" dirty="0"/>
              <a:t>p</a:t>
            </a:r>
            <a:r>
              <a:rPr lang="en-US" sz="2400" dirty="0"/>
              <a:t>, </a:t>
            </a:r>
            <a:r>
              <a:rPr lang="en-US" sz="2400" i="1" dirty="0"/>
              <a:t>q, r</a:t>
            </a:r>
            <a:r>
              <a:rPr lang="en-US" sz="2400" dirty="0"/>
              <a:t>, </a:t>
            </a:r>
            <a:r>
              <a:rPr lang="en-US" sz="2400" i="1" dirty="0"/>
              <a:t>s</a:t>
            </a:r>
            <a:r>
              <a:rPr lang="en-US" sz="2400" dirty="0"/>
              <a:t>, …</a:t>
            </a:r>
          </a:p>
          <a:p>
            <a:pPr lvl="1">
              <a:spcBef>
                <a:spcPts val="600"/>
              </a:spcBef>
            </a:pPr>
            <a:r>
              <a:rPr lang="en-US" sz="2400" dirty="0"/>
              <a:t>The proposition that is always true is denoted by </a:t>
            </a:r>
            <a:r>
              <a:rPr lang="en-US" sz="2400" b="1" dirty="0"/>
              <a:t>T</a:t>
            </a:r>
            <a:r>
              <a:rPr lang="en-US" sz="2400" dirty="0"/>
              <a:t> and the proposition that is always false is denoted by </a:t>
            </a:r>
            <a:r>
              <a:rPr lang="en-US" sz="2400" b="1" dirty="0"/>
              <a:t>F</a:t>
            </a:r>
            <a:r>
              <a:rPr lang="en-US" sz="2400" dirty="0"/>
              <a:t>.</a:t>
            </a:r>
          </a:p>
          <a:p>
            <a:pPr lvl="1">
              <a:spcBef>
                <a:spcPts val="600"/>
              </a:spcBef>
            </a:pPr>
            <a:r>
              <a:rPr lang="en-US" sz="2400" dirty="0"/>
              <a:t>Compound Propositions; constructed from logical connectives and other propositions</a:t>
            </a:r>
          </a:p>
          <a:p>
            <a:pPr lvl="2">
              <a:spcBef>
                <a:spcPts val="600"/>
              </a:spcBef>
            </a:pPr>
            <a:r>
              <a:rPr lang="en-US" sz="2200" dirty="0"/>
              <a:t>Negation </a:t>
            </a:r>
            <a:r>
              <a:rPr lang="en-US" sz="2200" dirty="0">
                <a:latin typeface="Cambria Math" panose="02040503050406030204" pitchFamily="18" charset="0"/>
                <a:ea typeface="Cambria Math" panose="02040503050406030204" pitchFamily="18" charset="0"/>
              </a:rPr>
              <a:t>¬</a:t>
            </a:r>
            <a:endParaRPr lang="en-US" sz="2200" dirty="0"/>
          </a:p>
          <a:p>
            <a:pPr lvl="2">
              <a:spcBef>
                <a:spcPts val="600"/>
              </a:spcBef>
            </a:pPr>
            <a:r>
              <a:rPr lang="en-US" sz="2200" dirty="0"/>
              <a:t>Conjunction </a:t>
            </a:r>
            <a:r>
              <a:rPr lang="en-US" sz="2000" dirty="0">
                <a:latin typeface="Cambria Math" pitchFamily="18" charset="0"/>
                <a:ea typeface="Cambria Math" pitchFamily="18" charset="0"/>
              </a:rPr>
              <a:t>∧</a:t>
            </a:r>
            <a:endParaRPr lang="en-US" sz="2200" dirty="0"/>
          </a:p>
          <a:p>
            <a:pPr lvl="2">
              <a:spcBef>
                <a:spcPts val="600"/>
              </a:spcBef>
            </a:pPr>
            <a:r>
              <a:rPr lang="en-US" sz="2200" dirty="0"/>
              <a:t>Disjunction </a:t>
            </a:r>
            <a:r>
              <a:rPr lang="en-US" sz="2200" dirty="0">
                <a:latin typeface="Cambria Math" panose="02040503050406030204" pitchFamily="18" charset="0"/>
                <a:ea typeface="Cambria Math" panose="02040503050406030204" pitchFamily="18" charset="0"/>
              </a:rPr>
              <a:t>∨</a:t>
            </a:r>
          </a:p>
          <a:p>
            <a:pPr lvl="2">
              <a:spcBef>
                <a:spcPts val="600"/>
              </a:spcBef>
            </a:pPr>
            <a:r>
              <a:rPr lang="en-US" sz="2200" dirty="0"/>
              <a:t>Implication </a:t>
            </a:r>
            <a:r>
              <a:rPr lang="en-US" sz="2200" dirty="0">
                <a:ea typeface="Cambria Math" panose="02040503050406030204" pitchFamily="18" charset="0"/>
              </a:rPr>
              <a:t>→</a:t>
            </a:r>
          </a:p>
          <a:p>
            <a:pPr lvl="2">
              <a:spcBef>
                <a:spcPts val="600"/>
              </a:spcBef>
            </a:pPr>
            <a:r>
              <a:rPr lang="en-US" sz="2200" dirty="0"/>
              <a:t>Biconditional</a:t>
            </a:r>
            <a:r>
              <a:rPr lang="en-US" sz="2200" dirty="0">
                <a:latin typeface="Cambria" panose="02040503050406030204" pitchFamily="18" charset="0"/>
              </a:rPr>
              <a:t> </a:t>
            </a:r>
            <a:r>
              <a:rPr lang="en-US" sz="2200" dirty="0">
                <a:ea typeface="Cambria Math" panose="02040503050406030204" pitchFamily="18" charset="0"/>
              </a:rPr>
              <a:t>↔</a:t>
            </a:r>
          </a:p>
        </p:txBody>
      </p:sp>
      <p:sp>
        <p:nvSpPr>
          <p:cNvPr id="4" name="矩形 3">
            <a:extLst>
              <a:ext uri="{FF2B5EF4-FFF2-40B4-BE49-F238E27FC236}">
                <a16:creationId xmlns:a16="http://schemas.microsoft.com/office/drawing/2014/main" id="{84819CE8-A483-4089-8F5A-D9223F2297C2}"/>
              </a:ext>
            </a:extLst>
          </p:cNvPr>
          <p:cNvSpPr/>
          <p:nvPr/>
        </p:nvSpPr>
        <p:spPr>
          <a:xfrm>
            <a:off x="3124200" y="4724400"/>
            <a:ext cx="1107996" cy="369332"/>
          </a:xfrm>
          <a:prstGeom prst="rect">
            <a:avLst/>
          </a:prstGeom>
        </p:spPr>
        <p:txBody>
          <a:bodyPr wrap="none">
            <a:spAutoFit/>
          </a:bodyPr>
          <a:lstStyle/>
          <a:p>
            <a:r>
              <a:rPr lang="zh-CN" altLang="en-US" dirty="0">
                <a:solidFill>
                  <a:schemeClr val="tx1">
                    <a:lumMod val="50000"/>
                    <a:lumOff val="50000"/>
                  </a:schemeClr>
                </a:solidFill>
              </a:rPr>
              <a:t>合取，与</a:t>
            </a:r>
          </a:p>
        </p:txBody>
      </p:sp>
      <p:sp>
        <p:nvSpPr>
          <p:cNvPr id="5" name="矩形 4">
            <a:extLst>
              <a:ext uri="{FF2B5EF4-FFF2-40B4-BE49-F238E27FC236}">
                <a16:creationId xmlns:a16="http://schemas.microsoft.com/office/drawing/2014/main" id="{84819CE8-A483-4089-8F5A-D9223F2297C2}"/>
              </a:ext>
            </a:extLst>
          </p:cNvPr>
          <p:cNvSpPr/>
          <p:nvPr/>
        </p:nvSpPr>
        <p:spPr>
          <a:xfrm>
            <a:off x="3124200" y="5200412"/>
            <a:ext cx="1107996" cy="369332"/>
          </a:xfrm>
          <a:prstGeom prst="rect">
            <a:avLst/>
          </a:prstGeom>
        </p:spPr>
        <p:txBody>
          <a:bodyPr wrap="none">
            <a:spAutoFit/>
          </a:bodyPr>
          <a:lstStyle/>
          <a:p>
            <a:r>
              <a:rPr lang="zh-CN" altLang="en-US" dirty="0">
                <a:solidFill>
                  <a:schemeClr val="tx1">
                    <a:lumMod val="50000"/>
                    <a:lumOff val="50000"/>
                  </a:schemeClr>
                </a:solidFill>
              </a:rPr>
              <a:t>析取，或</a:t>
            </a:r>
          </a:p>
        </p:txBody>
      </p:sp>
      <p:sp>
        <p:nvSpPr>
          <p:cNvPr id="6" name="矩形 5">
            <a:extLst>
              <a:ext uri="{FF2B5EF4-FFF2-40B4-BE49-F238E27FC236}">
                <a16:creationId xmlns:a16="http://schemas.microsoft.com/office/drawing/2014/main" id="{84819CE8-A483-4089-8F5A-D9223F2297C2}"/>
              </a:ext>
            </a:extLst>
          </p:cNvPr>
          <p:cNvSpPr/>
          <p:nvPr/>
        </p:nvSpPr>
        <p:spPr>
          <a:xfrm>
            <a:off x="3124200" y="5660386"/>
            <a:ext cx="2435282" cy="369332"/>
          </a:xfrm>
          <a:prstGeom prst="rect">
            <a:avLst/>
          </a:prstGeom>
        </p:spPr>
        <p:txBody>
          <a:bodyPr wrap="none">
            <a:spAutoFit/>
          </a:bodyPr>
          <a:lstStyle/>
          <a:p>
            <a:r>
              <a:rPr lang="zh-CN" altLang="en-US" dirty="0">
                <a:solidFill>
                  <a:schemeClr val="tx1">
                    <a:lumMod val="50000"/>
                    <a:lumOff val="50000"/>
                  </a:schemeClr>
                </a:solidFill>
              </a:rPr>
              <a:t>蕴含，如果</a:t>
            </a:r>
            <a:r>
              <a:rPr lang="en-US" altLang="zh-CN" dirty="0">
                <a:solidFill>
                  <a:schemeClr val="tx1">
                    <a:lumMod val="50000"/>
                    <a:lumOff val="50000"/>
                  </a:schemeClr>
                </a:solidFill>
              </a:rPr>
              <a:t>……</a:t>
            </a:r>
            <a:r>
              <a:rPr lang="zh-CN" altLang="en-US" dirty="0">
                <a:solidFill>
                  <a:schemeClr val="tx1">
                    <a:lumMod val="50000"/>
                    <a:lumOff val="50000"/>
                  </a:schemeClr>
                </a:solidFill>
              </a:rPr>
              <a:t>那么</a:t>
            </a:r>
            <a:r>
              <a:rPr lang="en-US" altLang="zh-CN" dirty="0">
                <a:solidFill>
                  <a:schemeClr val="tx1">
                    <a:lumMod val="50000"/>
                    <a:lumOff val="50000"/>
                  </a:schemeClr>
                </a:solidFill>
              </a:rPr>
              <a:t>……</a:t>
            </a:r>
            <a:endParaRPr lang="zh-CN" altLang="en-US" dirty="0">
              <a:solidFill>
                <a:schemeClr val="tx1">
                  <a:lumMod val="50000"/>
                  <a:lumOff val="50000"/>
                </a:schemeClr>
              </a:solidFill>
            </a:endParaRPr>
          </a:p>
        </p:txBody>
      </p:sp>
      <p:sp>
        <p:nvSpPr>
          <p:cNvPr id="7" name="矩形 6">
            <a:extLst>
              <a:ext uri="{FF2B5EF4-FFF2-40B4-BE49-F238E27FC236}">
                <a16:creationId xmlns:a16="http://schemas.microsoft.com/office/drawing/2014/main" id="{84819CE8-A483-4089-8F5A-D9223F2297C2}"/>
              </a:ext>
            </a:extLst>
          </p:cNvPr>
          <p:cNvSpPr/>
          <p:nvPr/>
        </p:nvSpPr>
        <p:spPr>
          <a:xfrm>
            <a:off x="3354359" y="6120360"/>
            <a:ext cx="1800493" cy="369332"/>
          </a:xfrm>
          <a:prstGeom prst="rect">
            <a:avLst/>
          </a:prstGeom>
        </p:spPr>
        <p:txBody>
          <a:bodyPr wrap="none">
            <a:spAutoFit/>
          </a:bodyPr>
          <a:lstStyle/>
          <a:p>
            <a:r>
              <a:rPr lang="zh-CN" altLang="en-US" dirty="0">
                <a:solidFill>
                  <a:schemeClr val="tx1">
                    <a:lumMod val="50000"/>
                    <a:lumOff val="50000"/>
                  </a:schemeClr>
                </a:solidFill>
              </a:rPr>
              <a:t>等价，当且仅当</a:t>
            </a:r>
          </a:p>
        </p:txBody>
      </p:sp>
      <p:sp>
        <p:nvSpPr>
          <p:cNvPr id="8" name="矩形 7">
            <a:extLst>
              <a:ext uri="{FF2B5EF4-FFF2-40B4-BE49-F238E27FC236}">
                <a16:creationId xmlns:a16="http://schemas.microsoft.com/office/drawing/2014/main" id="{84819CE8-A483-4089-8F5A-D9223F2297C2}"/>
              </a:ext>
            </a:extLst>
          </p:cNvPr>
          <p:cNvSpPr/>
          <p:nvPr/>
        </p:nvSpPr>
        <p:spPr>
          <a:xfrm>
            <a:off x="3124200" y="4256407"/>
            <a:ext cx="877163" cy="369332"/>
          </a:xfrm>
          <a:prstGeom prst="rect">
            <a:avLst/>
          </a:prstGeom>
        </p:spPr>
        <p:txBody>
          <a:bodyPr wrap="none">
            <a:spAutoFit/>
          </a:bodyPr>
          <a:lstStyle/>
          <a:p>
            <a:r>
              <a:rPr lang="zh-CN" altLang="en-US" dirty="0">
                <a:solidFill>
                  <a:schemeClr val="tx1">
                    <a:lumMod val="50000"/>
                    <a:lumOff val="50000"/>
                  </a:schemeClr>
                </a:solidFill>
              </a:rPr>
              <a:t>否，反</a:t>
            </a:r>
          </a:p>
        </p:txBody>
      </p:sp>
      <p:sp>
        <p:nvSpPr>
          <p:cNvPr id="9" name="矩形 8">
            <a:extLst>
              <a:ext uri="{FF2B5EF4-FFF2-40B4-BE49-F238E27FC236}">
                <a16:creationId xmlns:a16="http://schemas.microsoft.com/office/drawing/2014/main" id="{84819CE8-A483-4089-8F5A-D9223F2297C2}"/>
              </a:ext>
            </a:extLst>
          </p:cNvPr>
          <p:cNvSpPr/>
          <p:nvPr/>
        </p:nvSpPr>
        <p:spPr>
          <a:xfrm>
            <a:off x="4953000" y="808656"/>
            <a:ext cx="1107996" cy="369332"/>
          </a:xfrm>
          <a:prstGeom prst="rect">
            <a:avLst/>
          </a:prstGeom>
        </p:spPr>
        <p:txBody>
          <a:bodyPr wrap="none">
            <a:spAutoFit/>
          </a:bodyPr>
          <a:lstStyle/>
          <a:p>
            <a:r>
              <a:rPr lang="zh-CN" altLang="en-US" dirty="0">
                <a:solidFill>
                  <a:schemeClr val="tx1">
                    <a:lumMod val="50000"/>
                    <a:lumOff val="50000"/>
                  </a:schemeClr>
                </a:solidFill>
              </a:rPr>
              <a:t>命题逻辑</a:t>
            </a:r>
          </a:p>
        </p:txBody>
      </p:sp>
    </p:spTree>
    <p:extLst>
      <p:ext uri="{BB962C8B-B14F-4D97-AF65-F5344CB8AC3E}">
        <p14:creationId xmlns:p14="http://schemas.microsoft.com/office/powerpoint/2010/main" val="722106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Predicate Logic</a:t>
            </a:r>
          </a:p>
        </p:txBody>
      </p:sp>
      <p:sp>
        <p:nvSpPr>
          <p:cNvPr id="3" name="Content Placeholder 2"/>
          <p:cNvSpPr>
            <a:spLocks noGrp="1"/>
          </p:cNvSpPr>
          <p:nvPr>
            <p:ph idx="1"/>
          </p:nvPr>
        </p:nvSpPr>
        <p:spPr>
          <a:xfrm>
            <a:off x="457200" y="1295400"/>
            <a:ext cx="8321040" cy="5257800"/>
          </a:xfrm>
        </p:spPr>
        <p:txBody>
          <a:bodyPr/>
          <a:lstStyle/>
          <a:p>
            <a:pPr>
              <a:spcBef>
                <a:spcPts val="1000"/>
              </a:spcBef>
            </a:pPr>
            <a:r>
              <a:rPr lang="en-US" dirty="0"/>
              <a:t>Predicate logic uses the following new features:</a:t>
            </a:r>
          </a:p>
          <a:p>
            <a:pPr lvl="1">
              <a:spcBef>
                <a:spcPts val="1000"/>
              </a:spcBef>
            </a:pPr>
            <a:r>
              <a:rPr lang="en-US" dirty="0"/>
              <a:t>Variables: </a:t>
            </a:r>
            <a:r>
              <a:rPr lang="en-US" i="1" dirty="0"/>
              <a:t>x</a:t>
            </a:r>
            <a:r>
              <a:rPr lang="en-US" dirty="0"/>
              <a:t>, </a:t>
            </a:r>
            <a:r>
              <a:rPr lang="en-US" i="1" dirty="0"/>
              <a:t>y</a:t>
            </a:r>
            <a:r>
              <a:rPr lang="en-US" dirty="0"/>
              <a:t>, </a:t>
            </a:r>
            <a:r>
              <a:rPr lang="en-US" i="1" dirty="0"/>
              <a:t>z</a:t>
            </a:r>
          </a:p>
          <a:p>
            <a:pPr lvl="1">
              <a:spcBef>
                <a:spcPts val="1000"/>
              </a:spcBef>
            </a:pPr>
            <a:r>
              <a:rPr lang="en-US" dirty="0"/>
              <a:t>Predicates: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spcBef>
                <a:spcPts val="1000"/>
              </a:spcBef>
            </a:pPr>
            <a:r>
              <a:rPr lang="en-US" dirty="0"/>
              <a:t>Quantifiers (</a:t>
            </a:r>
            <a:r>
              <a:rPr lang="en-US" i="1" dirty="0"/>
              <a:t>to be covered in </a:t>
            </a:r>
            <a:r>
              <a:rPr lang="en-US" altLang="zh-CN" i="1" dirty="0"/>
              <a:t>the next </a:t>
            </a:r>
            <a:r>
              <a:rPr lang="en-US" i="1" dirty="0"/>
              <a:t>slide</a:t>
            </a:r>
            <a:r>
              <a:rPr lang="en-US" dirty="0"/>
              <a:t>):</a:t>
            </a:r>
          </a:p>
          <a:p>
            <a:pPr>
              <a:spcBef>
                <a:spcPts val="1000"/>
              </a:spcBef>
            </a:pPr>
            <a:r>
              <a:rPr lang="en-US" i="1" dirty="0"/>
              <a:t>Propositional functions</a:t>
            </a:r>
            <a:r>
              <a:rPr lang="en-US" dirty="0"/>
              <a:t> are a generalization of propositions.</a:t>
            </a:r>
          </a:p>
          <a:p>
            <a:pPr lvl="1">
              <a:spcBef>
                <a:spcPts val="1000"/>
              </a:spcBef>
            </a:pPr>
            <a:r>
              <a:rPr lang="en-US" dirty="0"/>
              <a:t>They contain variables and a predicate, e.g., </a:t>
            </a:r>
            <a:r>
              <a:rPr lang="en-US" i="1" dirty="0"/>
              <a:t>P</a:t>
            </a:r>
            <a:r>
              <a:rPr lang="en-US" dirty="0"/>
              <a:t>(</a:t>
            </a:r>
            <a:r>
              <a:rPr lang="en-US" i="1" dirty="0"/>
              <a:t>x</a:t>
            </a:r>
            <a:r>
              <a:rPr lang="en-US" dirty="0"/>
              <a:t>)</a:t>
            </a:r>
          </a:p>
          <a:p>
            <a:pPr lvl="1">
              <a:spcBef>
                <a:spcPts val="1000"/>
              </a:spcBef>
            </a:pPr>
            <a:r>
              <a:rPr lang="en-US" dirty="0"/>
              <a:t>Variables can be replaced by elements from their </a:t>
            </a:r>
            <a:r>
              <a:rPr lang="en-US" i="1" dirty="0"/>
              <a:t>domain</a:t>
            </a:r>
            <a:r>
              <a:rPr lang="en-US" dirty="0"/>
              <a:t>.</a:t>
            </a:r>
          </a:p>
        </p:txBody>
      </p:sp>
      <p:sp>
        <p:nvSpPr>
          <p:cNvPr id="4" name="矩形 3">
            <a:extLst>
              <a:ext uri="{FF2B5EF4-FFF2-40B4-BE49-F238E27FC236}">
                <a16:creationId xmlns:a16="http://schemas.microsoft.com/office/drawing/2014/main" id="{84819CE8-A483-4089-8F5A-D9223F2297C2}"/>
              </a:ext>
            </a:extLst>
          </p:cNvPr>
          <p:cNvSpPr/>
          <p:nvPr/>
        </p:nvSpPr>
        <p:spPr>
          <a:xfrm>
            <a:off x="5867400" y="782898"/>
            <a:ext cx="1107996" cy="369332"/>
          </a:xfrm>
          <a:prstGeom prst="rect">
            <a:avLst/>
          </a:prstGeom>
        </p:spPr>
        <p:txBody>
          <a:bodyPr wrap="none">
            <a:spAutoFit/>
          </a:bodyPr>
          <a:lstStyle/>
          <a:p>
            <a:r>
              <a:rPr lang="zh-CN" altLang="en-US" dirty="0">
                <a:solidFill>
                  <a:schemeClr val="tx1">
                    <a:lumMod val="50000"/>
                    <a:lumOff val="50000"/>
                  </a:schemeClr>
                </a:solidFill>
              </a:rPr>
              <a:t>谓词逻辑</a:t>
            </a:r>
          </a:p>
        </p:txBody>
      </p:sp>
    </p:spTree>
    <p:extLst>
      <p:ext uri="{BB962C8B-B14F-4D97-AF65-F5344CB8AC3E}">
        <p14:creationId xmlns:p14="http://schemas.microsoft.com/office/powerpoint/2010/main" val="268159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Quantifiers</a:t>
            </a:r>
          </a:p>
        </p:txBody>
      </p:sp>
      <p:sp>
        <p:nvSpPr>
          <p:cNvPr id="3" name="Content Placeholder 2"/>
          <p:cNvSpPr>
            <a:spLocks noGrp="1"/>
          </p:cNvSpPr>
          <p:nvPr>
            <p:ph idx="1"/>
          </p:nvPr>
        </p:nvSpPr>
        <p:spPr>
          <a:xfrm>
            <a:off x="457200" y="1295400"/>
            <a:ext cx="8229600" cy="5257800"/>
          </a:xfrm>
        </p:spPr>
        <p:txBody>
          <a:bodyPr/>
          <a:lstStyle/>
          <a:p>
            <a:pPr>
              <a:spcBef>
                <a:spcPts val="300"/>
              </a:spcBef>
            </a:pPr>
            <a:r>
              <a:rPr lang="en-US" sz="2400" dirty="0"/>
              <a:t>We need </a:t>
            </a:r>
            <a:r>
              <a:rPr lang="en-US" sz="2400" i="1" dirty="0"/>
              <a:t>quantifiers</a:t>
            </a:r>
            <a:r>
              <a:rPr lang="en-US" sz="2400" dirty="0"/>
              <a:t> to express the meaning of English words including </a:t>
            </a:r>
            <a:r>
              <a:rPr lang="en-US" sz="2400" i="1" dirty="0"/>
              <a:t>all</a:t>
            </a:r>
            <a:r>
              <a:rPr lang="en-US" sz="2400" dirty="0"/>
              <a:t> and </a:t>
            </a:r>
            <a:r>
              <a:rPr lang="en-US" sz="2400" i="1" dirty="0"/>
              <a:t>some</a:t>
            </a:r>
            <a:r>
              <a:rPr lang="en-US" sz="2400" dirty="0"/>
              <a:t>:</a:t>
            </a:r>
          </a:p>
          <a:p>
            <a:pPr lvl="1">
              <a:spcBef>
                <a:spcPts val="300"/>
              </a:spcBef>
            </a:pPr>
            <a:r>
              <a:rPr lang="en-US" sz="2000" dirty="0"/>
              <a:t>“All men are Mortal.”</a:t>
            </a:r>
          </a:p>
          <a:p>
            <a:pPr lvl="1">
              <a:spcBef>
                <a:spcPts val="300"/>
              </a:spcBef>
            </a:pPr>
            <a:r>
              <a:rPr lang="en-US" sz="2000" dirty="0"/>
              <a:t>“Some cats do not have fur.”</a:t>
            </a:r>
          </a:p>
          <a:p>
            <a:pPr>
              <a:spcBef>
                <a:spcPts val="300"/>
              </a:spcBef>
            </a:pPr>
            <a:r>
              <a:rPr lang="en-US" sz="2400" dirty="0"/>
              <a:t>The two most important quantifiers are:</a:t>
            </a:r>
          </a:p>
          <a:p>
            <a:pPr lvl="1">
              <a:spcBef>
                <a:spcPts val="300"/>
              </a:spcBef>
            </a:pPr>
            <a:r>
              <a:rPr lang="en-US" sz="2000" i="1" dirty="0"/>
              <a:t>Universal Quantifier, </a:t>
            </a:r>
            <a:r>
              <a:rPr lang="en-US" sz="2000" b="1" dirty="0">
                <a:sym typeface="Symbol"/>
              </a:rPr>
              <a:t>“</a:t>
            </a:r>
            <a:r>
              <a:rPr lang="en-US" sz="2000" dirty="0"/>
              <a:t>For all,” symbol: </a:t>
            </a:r>
            <a:r>
              <a:rPr lang="en-US" sz="2000" b="1" dirty="0">
                <a:sym typeface="Symbol"/>
              </a:rPr>
              <a:t></a:t>
            </a:r>
            <a:endParaRPr lang="en-US" sz="2000" dirty="0"/>
          </a:p>
          <a:p>
            <a:pPr lvl="1">
              <a:spcBef>
                <a:spcPts val="300"/>
              </a:spcBef>
            </a:pPr>
            <a:r>
              <a:rPr lang="en-US" sz="2000" i="1" dirty="0"/>
              <a:t>Existential Quantifier</a:t>
            </a:r>
            <a:r>
              <a:rPr lang="en-US" sz="2000" dirty="0"/>
              <a:t>, “There exists,” symbol: </a:t>
            </a:r>
            <a:r>
              <a:rPr lang="en-US" sz="2000" b="1" dirty="0">
                <a:sym typeface="Symbol"/>
              </a:rPr>
              <a:t></a:t>
            </a:r>
            <a:endParaRPr lang="en-US" sz="2000" dirty="0"/>
          </a:p>
          <a:p>
            <a:pPr>
              <a:spcBef>
                <a:spcPts val="300"/>
              </a:spcBef>
            </a:pPr>
            <a:r>
              <a:rPr lang="en-US" sz="2400" dirty="0"/>
              <a:t>We write as in </a:t>
            </a: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and </a:t>
            </a:r>
            <a:r>
              <a:rPr lang="en-US" sz="2400" i="1" dirty="0">
                <a:sym typeface="Symbol"/>
              </a:rPr>
              <a:t>x P</a:t>
            </a:r>
            <a:r>
              <a:rPr lang="en-US" sz="2400" dirty="0">
                <a:sym typeface="Symbol"/>
              </a:rPr>
              <a:t>(</a:t>
            </a:r>
            <a:r>
              <a:rPr lang="en-US" sz="2400" i="1" dirty="0">
                <a:sym typeface="Symbol"/>
              </a:rPr>
              <a:t>x</a:t>
            </a:r>
            <a:r>
              <a:rPr lang="en-US" sz="2400" dirty="0">
                <a:sym typeface="Symbol"/>
              </a:rPr>
              <a:t>).</a:t>
            </a:r>
          </a:p>
          <a:p>
            <a:pPr>
              <a:spcBef>
                <a:spcPts val="300"/>
              </a:spcBef>
            </a:pP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asserts </a:t>
            </a:r>
            <a:r>
              <a:rPr lang="en-US" sz="2400" i="1" dirty="0">
                <a:sym typeface="Symbol"/>
              </a:rPr>
              <a:t>P</a:t>
            </a:r>
            <a:r>
              <a:rPr lang="en-US" sz="2400" dirty="0">
                <a:sym typeface="Symbol"/>
              </a:rPr>
              <a:t>(</a:t>
            </a:r>
            <a:r>
              <a:rPr lang="en-US" sz="2400" i="1" dirty="0">
                <a:sym typeface="Symbol"/>
              </a:rPr>
              <a:t>x</a:t>
            </a:r>
            <a:r>
              <a:rPr lang="en-US" sz="2400" dirty="0">
                <a:sym typeface="Symbol"/>
              </a:rPr>
              <a:t>) is true for </a:t>
            </a:r>
            <a:r>
              <a:rPr lang="en-US" sz="2400" u="sng" dirty="0">
                <a:sym typeface="Symbol"/>
              </a:rPr>
              <a:t>every</a:t>
            </a:r>
            <a:r>
              <a:rPr lang="en-US" sz="2400" dirty="0">
                <a:sym typeface="Symbol"/>
              </a:rPr>
              <a:t> </a:t>
            </a:r>
            <a:r>
              <a:rPr lang="en-US" sz="2400" i="1" dirty="0">
                <a:sym typeface="Symbol"/>
              </a:rPr>
              <a:t>x</a:t>
            </a:r>
            <a:r>
              <a:rPr lang="en-US" sz="2400" dirty="0">
                <a:sym typeface="Symbol"/>
              </a:rPr>
              <a:t> in the </a:t>
            </a:r>
            <a:r>
              <a:rPr lang="en-US" sz="2400" i="1" dirty="0">
                <a:sym typeface="Symbol"/>
              </a:rPr>
              <a:t>domain</a:t>
            </a:r>
            <a:r>
              <a:rPr lang="en-US" sz="2400" dirty="0">
                <a:sym typeface="Symbol"/>
              </a:rPr>
              <a:t>.</a:t>
            </a:r>
          </a:p>
          <a:p>
            <a:pPr>
              <a:spcBef>
                <a:spcPts val="300"/>
              </a:spcBef>
            </a:pPr>
            <a:r>
              <a:rPr lang="en-US" sz="2400" dirty="0">
                <a:sym typeface="Symbol"/>
              </a:rPr>
              <a:t></a:t>
            </a:r>
            <a:r>
              <a:rPr lang="en-US" sz="2400" i="1" dirty="0">
                <a:sym typeface="Symbol"/>
              </a:rPr>
              <a:t>x P</a:t>
            </a:r>
            <a:r>
              <a:rPr lang="en-US" sz="2400" dirty="0">
                <a:sym typeface="Symbol"/>
              </a:rPr>
              <a:t>(</a:t>
            </a:r>
            <a:r>
              <a:rPr lang="en-US" sz="2400" i="1" dirty="0">
                <a:sym typeface="Symbol"/>
              </a:rPr>
              <a:t>x</a:t>
            </a:r>
            <a:r>
              <a:rPr lang="en-US" sz="2400" dirty="0">
                <a:sym typeface="Symbol"/>
              </a:rPr>
              <a:t>) asserts </a:t>
            </a:r>
            <a:r>
              <a:rPr lang="en-US" sz="2400" i="1" dirty="0">
                <a:sym typeface="Symbol"/>
              </a:rPr>
              <a:t>P</a:t>
            </a:r>
            <a:r>
              <a:rPr lang="en-US" sz="2400" dirty="0">
                <a:sym typeface="Symbol"/>
              </a:rPr>
              <a:t>(</a:t>
            </a:r>
            <a:r>
              <a:rPr lang="en-US" sz="2400" i="1" dirty="0">
                <a:sym typeface="Symbol"/>
              </a:rPr>
              <a:t>x</a:t>
            </a:r>
            <a:r>
              <a:rPr lang="en-US" sz="2400" dirty="0">
                <a:sym typeface="Symbol"/>
              </a:rPr>
              <a:t>) is true for </a:t>
            </a:r>
            <a:r>
              <a:rPr lang="en-US" sz="2400" u="sng" dirty="0">
                <a:sym typeface="Symbol"/>
              </a:rPr>
              <a:t>some</a:t>
            </a:r>
            <a:r>
              <a:rPr lang="en-US" sz="2400" dirty="0">
                <a:sym typeface="Symbol"/>
              </a:rPr>
              <a:t> </a:t>
            </a:r>
            <a:r>
              <a:rPr lang="en-US" sz="2400" i="1" dirty="0">
                <a:sym typeface="Symbol"/>
              </a:rPr>
              <a:t>x</a:t>
            </a:r>
            <a:r>
              <a:rPr lang="en-US" sz="2400" dirty="0">
                <a:sym typeface="Symbol"/>
              </a:rPr>
              <a:t> in the </a:t>
            </a:r>
            <a:r>
              <a:rPr lang="en-US" sz="2400" i="1" dirty="0">
                <a:sym typeface="Symbol"/>
              </a:rPr>
              <a:t>domain</a:t>
            </a:r>
            <a:r>
              <a:rPr lang="en-US" sz="2400" dirty="0">
                <a:sym typeface="Symbol"/>
              </a:rPr>
              <a:t>.</a:t>
            </a:r>
          </a:p>
          <a:p>
            <a:pPr>
              <a:spcBef>
                <a:spcPts val="300"/>
              </a:spcBef>
            </a:pPr>
            <a:r>
              <a:rPr lang="en-US" sz="2400" dirty="0">
                <a:sym typeface="Symbol"/>
              </a:rPr>
              <a:t>The quantifiers are said to bind the variable </a:t>
            </a:r>
            <a:r>
              <a:rPr lang="en-US" sz="2400" i="1" dirty="0">
                <a:sym typeface="Symbol"/>
              </a:rPr>
              <a:t>x </a:t>
            </a:r>
            <a:r>
              <a:rPr lang="en-US" sz="2400" dirty="0">
                <a:sym typeface="Symbol"/>
              </a:rPr>
              <a:t>in these expressions.</a:t>
            </a:r>
          </a:p>
        </p:txBody>
      </p:sp>
      <p:pic>
        <p:nvPicPr>
          <p:cNvPr id="15" name="Picture 3" descr="A portrait of Charles Sanders Peirc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553200" y="163673"/>
            <a:ext cx="928468" cy="107473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7543800" y="182880"/>
            <a:ext cx="1463040" cy="1005840"/>
          </a:xfrm>
        </p:spPr>
        <p:txBody>
          <a:bodyPr/>
          <a:lstStyle/>
          <a:p>
            <a:r>
              <a:rPr lang="en-US" sz="2000" dirty="0"/>
              <a:t>Charles Peirce (1839-1914)</a:t>
            </a:r>
          </a:p>
        </p:txBody>
      </p:sp>
      <p:sp>
        <p:nvSpPr>
          <p:cNvPr id="6" name="矩形 5">
            <a:extLst>
              <a:ext uri="{FF2B5EF4-FFF2-40B4-BE49-F238E27FC236}">
                <a16:creationId xmlns:a16="http://schemas.microsoft.com/office/drawing/2014/main" id="{84819CE8-A483-4089-8F5A-D9223F2297C2}"/>
              </a:ext>
            </a:extLst>
          </p:cNvPr>
          <p:cNvSpPr/>
          <p:nvPr/>
        </p:nvSpPr>
        <p:spPr>
          <a:xfrm>
            <a:off x="4114800" y="819388"/>
            <a:ext cx="646331" cy="369332"/>
          </a:xfrm>
          <a:prstGeom prst="rect">
            <a:avLst/>
          </a:prstGeom>
        </p:spPr>
        <p:txBody>
          <a:bodyPr wrap="none">
            <a:spAutoFit/>
          </a:bodyPr>
          <a:lstStyle/>
          <a:p>
            <a:r>
              <a:rPr lang="zh-CN" altLang="en-US" dirty="0">
                <a:solidFill>
                  <a:schemeClr val="tx1">
                    <a:lumMod val="50000"/>
                    <a:lumOff val="50000"/>
                  </a:schemeClr>
                </a:solidFill>
              </a:rPr>
              <a:t>量词</a:t>
            </a:r>
          </a:p>
        </p:txBody>
      </p:sp>
      <p:sp>
        <p:nvSpPr>
          <p:cNvPr id="7" name="矩形 6">
            <a:extLst>
              <a:ext uri="{FF2B5EF4-FFF2-40B4-BE49-F238E27FC236}">
                <a16:creationId xmlns:a16="http://schemas.microsoft.com/office/drawing/2014/main" id="{84819CE8-A483-4089-8F5A-D9223F2297C2}"/>
              </a:ext>
            </a:extLst>
          </p:cNvPr>
          <p:cNvSpPr/>
          <p:nvPr/>
        </p:nvSpPr>
        <p:spPr>
          <a:xfrm>
            <a:off x="5514816" y="3516868"/>
            <a:ext cx="1107996" cy="369332"/>
          </a:xfrm>
          <a:prstGeom prst="rect">
            <a:avLst/>
          </a:prstGeom>
        </p:spPr>
        <p:txBody>
          <a:bodyPr wrap="none">
            <a:spAutoFit/>
          </a:bodyPr>
          <a:lstStyle/>
          <a:p>
            <a:r>
              <a:rPr lang="zh-CN" altLang="en-US" dirty="0">
                <a:solidFill>
                  <a:schemeClr val="tx1">
                    <a:lumMod val="50000"/>
                    <a:lumOff val="50000"/>
                  </a:schemeClr>
                </a:solidFill>
              </a:rPr>
              <a:t>全称量词</a:t>
            </a:r>
          </a:p>
        </p:txBody>
      </p:sp>
      <p:sp>
        <p:nvSpPr>
          <p:cNvPr id="8" name="矩形 7">
            <a:extLst>
              <a:ext uri="{FF2B5EF4-FFF2-40B4-BE49-F238E27FC236}">
                <a16:creationId xmlns:a16="http://schemas.microsoft.com/office/drawing/2014/main" id="{84819CE8-A483-4089-8F5A-D9223F2297C2}"/>
              </a:ext>
            </a:extLst>
          </p:cNvPr>
          <p:cNvSpPr/>
          <p:nvPr/>
        </p:nvSpPr>
        <p:spPr>
          <a:xfrm>
            <a:off x="5909438" y="3897868"/>
            <a:ext cx="1107996" cy="369332"/>
          </a:xfrm>
          <a:prstGeom prst="rect">
            <a:avLst/>
          </a:prstGeom>
        </p:spPr>
        <p:txBody>
          <a:bodyPr wrap="none">
            <a:spAutoFit/>
          </a:bodyPr>
          <a:lstStyle/>
          <a:p>
            <a:r>
              <a:rPr lang="zh-CN" altLang="en-US" dirty="0">
                <a:solidFill>
                  <a:schemeClr val="tx1">
                    <a:lumMod val="50000"/>
                    <a:lumOff val="50000"/>
                  </a:schemeClr>
                </a:solidFill>
              </a:rPr>
              <a:t>存在量词</a:t>
            </a:r>
          </a:p>
        </p:txBody>
      </p:sp>
    </p:spTree>
    <p:extLst>
      <p:ext uri="{BB962C8B-B14F-4D97-AF65-F5344CB8AC3E}">
        <p14:creationId xmlns:p14="http://schemas.microsoft.com/office/powerpoint/2010/main" val="1621306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Russell’s Paradox</a:t>
            </a:r>
          </a:p>
        </p:txBody>
      </p:sp>
      <p:sp>
        <p:nvSpPr>
          <p:cNvPr id="8" name="Content Placeholder 2"/>
          <p:cNvSpPr>
            <a:spLocks noGrp="1"/>
          </p:cNvSpPr>
          <p:nvPr>
            <p:ph idx="1"/>
          </p:nvPr>
        </p:nvSpPr>
        <p:spPr>
          <a:xfrm>
            <a:off x="457200" y="1295400"/>
            <a:ext cx="8229600" cy="3429000"/>
          </a:xfrm>
        </p:spPr>
        <p:txBody>
          <a:bodyPr/>
          <a:lstStyle/>
          <a:p>
            <a:r>
              <a:rPr lang="en-US" sz="2800" dirty="0"/>
              <a:t>Let </a:t>
            </a:r>
            <a:r>
              <a:rPr lang="en-US" sz="2800" i="1" dirty="0"/>
              <a:t>S</a:t>
            </a:r>
            <a:r>
              <a:rPr lang="en-US" sz="2800" dirty="0"/>
              <a:t> be the set of all sets which are not members of themselves. A paradox results from trying to answer the question “Is </a:t>
            </a:r>
            <a:r>
              <a:rPr lang="en-US" sz="2800" i="1" dirty="0"/>
              <a:t>S</a:t>
            </a:r>
            <a:r>
              <a:rPr lang="en-US" sz="2800" dirty="0"/>
              <a:t> a member of itself?”</a:t>
            </a:r>
          </a:p>
          <a:p>
            <a:r>
              <a:rPr lang="en-US" sz="2800" dirty="0"/>
              <a:t>Related Paradox:</a:t>
            </a:r>
          </a:p>
          <a:p>
            <a:pPr lvl="1"/>
            <a:r>
              <a:rPr lang="en-US" sz="2400" dirty="0"/>
              <a:t>Henry is a barber who shaves all people who do not shave themselves. A paradox results from trying to answer the question “Does Henry shave himself?”</a:t>
            </a:r>
          </a:p>
        </p:txBody>
      </p:sp>
      <p:pic>
        <p:nvPicPr>
          <p:cNvPr id="9" name="Picture 3" descr="A portrait of Bertrand Russell.&#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047999" y="4786356"/>
            <a:ext cx="1538690" cy="1781088"/>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800600" y="5029200"/>
            <a:ext cx="3810000" cy="1295400"/>
          </a:xfrm>
        </p:spPr>
        <p:txBody>
          <a:bodyPr/>
          <a:lstStyle/>
          <a:p>
            <a:pPr>
              <a:spcBef>
                <a:spcPts val="0"/>
              </a:spcBef>
              <a:spcAft>
                <a:spcPts val="0"/>
              </a:spcAft>
            </a:pPr>
            <a:r>
              <a:rPr lang="en-US" sz="2400" dirty="0"/>
              <a:t>Bertrand Russell (1872-1970)</a:t>
            </a:r>
          </a:p>
          <a:p>
            <a:pPr>
              <a:spcBef>
                <a:spcPts val="0"/>
              </a:spcBef>
              <a:spcAft>
                <a:spcPts val="0"/>
              </a:spcAft>
            </a:pPr>
            <a:r>
              <a:rPr lang="en-US" sz="2400" dirty="0"/>
              <a:t>Cambridge, UK</a:t>
            </a:r>
          </a:p>
          <a:p>
            <a:pPr>
              <a:spcBef>
                <a:spcPts val="0"/>
              </a:spcBef>
              <a:spcAft>
                <a:spcPts val="0"/>
              </a:spcAft>
            </a:pPr>
            <a:r>
              <a:rPr lang="en-US" sz="2400" dirty="0"/>
              <a:t>Nobel Prize Winner</a:t>
            </a:r>
          </a:p>
        </p:txBody>
      </p:sp>
      <p:sp>
        <p:nvSpPr>
          <p:cNvPr id="6" name="矩形 5">
            <a:extLst>
              <a:ext uri="{FF2B5EF4-FFF2-40B4-BE49-F238E27FC236}">
                <a16:creationId xmlns:a16="http://schemas.microsoft.com/office/drawing/2014/main" id="{8805DA8B-3D09-48E4-A9F0-8446BA773A8C}"/>
              </a:ext>
            </a:extLst>
          </p:cNvPr>
          <p:cNvSpPr/>
          <p:nvPr/>
        </p:nvSpPr>
        <p:spPr>
          <a:xfrm>
            <a:off x="4032691" y="798873"/>
            <a:ext cx="1107996" cy="369332"/>
          </a:xfrm>
          <a:prstGeom prst="rect">
            <a:avLst/>
          </a:prstGeom>
        </p:spPr>
        <p:txBody>
          <a:bodyPr wrap="none">
            <a:spAutoFit/>
          </a:bodyPr>
          <a:lstStyle/>
          <a:p>
            <a:r>
              <a:rPr lang="zh-CN" altLang="en-US" dirty="0">
                <a:solidFill>
                  <a:schemeClr val="tx1">
                    <a:lumMod val="50000"/>
                    <a:lumOff val="50000"/>
                  </a:schemeClr>
                </a:solidFill>
              </a:rPr>
              <a:t>罗素悖论</a:t>
            </a:r>
          </a:p>
        </p:txBody>
      </p:sp>
    </p:spTree>
    <p:extLst>
      <p:ext uri="{BB962C8B-B14F-4D97-AF65-F5344CB8AC3E}">
        <p14:creationId xmlns:p14="http://schemas.microsoft.com/office/powerpoint/2010/main" val="304103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142999"/>
            <a:ext cx="8229600" cy="2194560"/>
          </a:xfrm>
        </p:spPr>
        <p:txBody>
          <a:bodyPr/>
          <a:lstStyle/>
          <a:p>
            <a:r>
              <a:rPr lang="en-US" dirty="0"/>
              <a:t>Basic Structures: Sets, Functions, Sequences, Sums</a:t>
            </a:r>
          </a:p>
        </p:txBody>
      </p:sp>
      <p:sp>
        <p:nvSpPr>
          <p:cNvPr id="6" name="Subtitle 2"/>
          <p:cNvSpPr>
            <a:spLocks noGrp="1"/>
          </p:cNvSpPr>
          <p:nvPr>
            <p:ph type="subTitle" idx="1"/>
          </p:nvPr>
        </p:nvSpPr>
        <p:spPr>
          <a:xfrm>
            <a:off x="457200" y="3855720"/>
            <a:ext cx="8229600" cy="640080"/>
          </a:xfrm>
        </p:spPr>
        <p:txBody>
          <a:bodyPr/>
          <a:lstStyle/>
          <a:p>
            <a:r>
              <a:rPr lang="fr-FR" dirty="0" err="1"/>
              <a:t>Chapter</a:t>
            </a:r>
            <a:r>
              <a:rPr lang="fr-FR" dirty="0"/>
              <a:t> 2</a:t>
            </a:r>
          </a:p>
        </p:txBody>
      </p:sp>
      <p:sp>
        <p:nvSpPr>
          <p:cNvPr id="2" name="内容占位符 1"/>
          <p:cNvSpPr>
            <a:spLocks noGrp="1"/>
          </p:cNvSpPr>
          <p:nvPr>
            <p:ph sz="quarter" idx="12"/>
          </p:nvPr>
        </p:nvSpPr>
        <p:spPr/>
        <p:txBody>
          <a:bodyPr/>
          <a:lstStyle/>
          <a:p>
            <a:endParaRPr lang="zh-CN" altLang="en-US" dirty="0"/>
          </a:p>
        </p:txBody>
      </p:sp>
    </p:spTree>
    <p:extLst>
      <p:ext uri="{BB962C8B-B14F-4D97-AF65-F5344CB8AC3E}">
        <p14:creationId xmlns:p14="http://schemas.microsoft.com/office/powerpoint/2010/main" val="3414768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Equality</a:t>
            </a:r>
          </a:p>
        </p:txBody>
      </p:sp>
      <p:sp>
        <p:nvSpPr>
          <p:cNvPr id="3" name="Content Placeholder 2"/>
          <p:cNvSpPr>
            <a:spLocks noGrp="1"/>
          </p:cNvSpPr>
          <p:nvPr>
            <p:ph idx="1"/>
          </p:nvPr>
        </p:nvSpPr>
        <p:spPr>
          <a:xfrm>
            <a:off x="457200" y="1295400"/>
            <a:ext cx="8229600" cy="2362200"/>
          </a:xfrm>
        </p:spPr>
        <p:txBody>
          <a:bodyPr/>
          <a:lstStyle/>
          <a:p>
            <a:r>
              <a:rPr lang="en-US" b="1" dirty="0"/>
              <a:t>Definition</a:t>
            </a:r>
            <a:r>
              <a:rPr lang="en-US" dirty="0"/>
              <a:t>: Two sets are </a:t>
            </a:r>
            <a:r>
              <a:rPr lang="en-US" i="1" dirty="0"/>
              <a:t>equal</a:t>
            </a:r>
            <a:r>
              <a:rPr lang="en-US" dirty="0"/>
              <a:t> if and only if they have the same elements. </a:t>
            </a:r>
          </a:p>
          <a:p>
            <a:pPr lvl="1"/>
            <a:r>
              <a:rPr lang="en-US" dirty="0"/>
              <a:t>Therefore if A and B are sets, then A and B are equal if and only if </a:t>
            </a:r>
            <a:endParaRPr lang="en-US" sz="3000" dirty="0"/>
          </a:p>
        </p:txBody>
      </p:sp>
      <p:graphicFrame>
        <p:nvGraphicFramePr>
          <p:cNvPr id="7" name="Object 3"/>
          <p:cNvGraphicFramePr>
            <a:graphicFrameLocks noChangeAspect="1"/>
          </p:cNvGraphicFramePr>
          <p:nvPr>
            <p:extLst/>
          </p:nvPr>
        </p:nvGraphicFramePr>
        <p:xfrm>
          <a:off x="2895600" y="2939442"/>
          <a:ext cx="2854800" cy="588618"/>
        </p:xfrm>
        <a:graphic>
          <a:graphicData uri="http://schemas.openxmlformats.org/presentationml/2006/ole">
            <mc:AlternateContent xmlns:mc="http://schemas.openxmlformats.org/markup-compatibility/2006">
              <mc:Choice xmlns:v="urn:schemas-microsoft-com:vml" Requires="v">
                <p:oleObj spid="_x0000_s116806" name="Equation" r:id="rId3" imgW="1231560" imgH="253800" progId="Equation.DSMT4">
                  <p:embed/>
                </p:oleObj>
              </mc:Choice>
              <mc:Fallback>
                <p:oleObj name="Equation" r:id="rId3" imgW="1231560" imgH="253800" progId="Equation.DSMT4">
                  <p:embed/>
                  <p:pic>
                    <p:nvPicPr>
                      <p:cNvPr id="7" name="Object 3"/>
                      <p:cNvPicPr/>
                      <p:nvPr/>
                    </p:nvPicPr>
                    <p:blipFill>
                      <a:blip r:embed="rId4"/>
                      <a:stretch>
                        <a:fillRect/>
                      </a:stretch>
                    </p:blipFill>
                    <p:spPr>
                      <a:xfrm>
                        <a:off x="2895600" y="2939442"/>
                        <a:ext cx="2854800" cy="588618"/>
                      </a:xfrm>
                      <a:prstGeom prst="rect">
                        <a:avLst/>
                      </a:prstGeom>
                    </p:spPr>
                  </p:pic>
                </p:oleObj>
              </mc:Fallback>
            </mc:AlternateContent>
          </a:graphicData>
        </a:graphic>
      </p:graphicFrame>
      <p:sp>
        <p:nvSpPr>
          <p:cNvPr id="4" name="Content Placeholder 4"/>
          <p:cNvSpPr>
            <a:spLocks noGrp="1"/>
          </p:cNvSpPr>
          <p:nvPr>
            <p:ph idx="13"/>
          </p:nvPr>
        </p:nvSpPr>
        <p:spPr>
          <a:xfrm>
            <a:off x="457200" y="3581400"/>
            <a:ext cx="8229600" cy="1981200"/>
          </a:xfrm>
        </p:spPr>
        <p:txBody>
          <a:bodyPr/>
          <a:lstStyle/>
          <a:p>
            <a:pPr lvl="1"/>
            <a:r>
              <a:rPr lang="en-US" dirty="0"/>
              <a:t>We write </a:t>
            </a:r>
            <a:r>
              <a:rPr lang="en-US" i="1" dirty="0"/>
              <a:t>A</a:t>
            </a:r>
            <a:r>
              <a:rPr lang="en-US" dirty="0"/>
              <a:t> = </a:t>
            </a:r>
            <a:r>
              <a:rPr lang="en-US" i="1" dirty="0"/>
              <a:t>B</a:t>
            </a:r>
            <a:r>
              <a:rPr lang="en-US" dirty="0"/>
              <a:t> if </a:t>
            </a:r>
            <a:r>
              <a:rPr lang="en-US" i="1" dirty="0"/>
              <a:t>A</a:t>
            </a:r>
            <a:r>
              <a:rPr lang="en-US" dirty="0"/>
              <a:t> and </a:t>
            </a:r>
            <a:r>
              <a:rPr lang="en-US" i="1" dirty="0"/>
              <a:t>B</a:t>
            </a:r>
            <a:r>
              <a:rPr lang="en-US" dirty="0"/>
              <a:t> are equal sets.</a:t>
            </a:r>
          </a:p>
          <a:p>
            <a:r>
              <a:rPr lang="en-US" dirty="0">
                <a:ea typeface="Cambria Math" pitchFamily="18" charset="0"/>
              </a:rPr>
              <a:t>	{1,3,5}   = {3, 5, 1}</a:t>
            </a:r>
          </a:p>
          <a:p>
            <a:r>
              <a:rPr lang="en-US" dirty="0">
                <a:ea typeface="Cambria Math" pitchFamily="18" charset="0"/>
              </a:rPr>
              <a:t>	{1,5,5,5,3,3,1} = {1,3,5}</a:t>
            </a:r>
          </a:p>
        </p:txBody>
      </p:sp>
    </p:spTree>
    <p:extLst>
      <p:ext uri="{BB962C8B-B14F-4D97-AF65-F5344CB8AC3E}">
        <p14:creationId xmlns:p14="http://schemas.microsoft.com/office/powerpoint/2010/main" val="368621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Subsets</a:t>
            </a:r>
          </a:p>
        </p:txBody>
      </p:sp>
      <p:sp>
        <p:nvSpPr>
          <p:cNvPr id="3" name="Content Placeholder 2"/>
          <p:cNvSpPr>
            <a:spLocks noGrp="1"/>
          </p:cNvSpPr>
          <p:nvPr>
            <p:ph idx="1"/>
          </p:nvPr>
        </p:nvSpPr>
        <p:spPr>
          <a:xfrm>
            <a:off x="457200" y="1295400"/>
            <a:ext cx="8229600" cy="2799744"/>
          </a:xfrm>
        </p:spPr>
        <p:txBody>
          <a:bodyPr/>
          <a:lstStyle/>
          <a:p>
            <a:r>
              <a:rPr lang="en-US" b="1" dirty="0"/>
              <a:t>Definition</a:t>
            </a:r>
            <a:r>
              <a:rPr lang="en-US" dirty="0"/>
              <a:t>:  The set </a:t>
            </a:r>
            <a:r>
              <a:rPr lang="en-US" i="1" dirty="0"/>
              <a:t>A</a:t>
            </a:r>
            <a:r>
              <a:rPr lang="en-US" dirty="0"/>
              <a:t> is a </a:t>
            </a:r>
            <a:r>
              <a:rPr lang="en-US" i="1" dirty="0"/>
              <a:t>subset</a:t>
            </a:r>
            <a:r>
              <a:rPr lang="en-US" dirty="0"/>
              <a:t> of </a:t>
            </a:r>
            <a:r>
              <a:rPr lang="en-US" i="1" dirty="0"/>
              <a:t>B</a:t>
            </a:r>
            <a:r>
              <a:rPr lang="en-US" dirty="0"/>
              <a:t>, if and only if every element of </a:t>
            </a:r>
            <a:r>
              <a:rPr lang="en-US" i="1" dirty="0"/>
              <a:t>A</a:t>
            </a:r>
            <a:r>
              <a:rPr lang="en-US" dirty="0"/>
              <a:t> is also an element of </a:t>
            </a:r>
            <a:r>
              <a:rPr lang="en-US" i="1" dirty="0"/>
              <a:t>B</a:t>
            </a:r>
            <a:r>
              <a:rPr lang="en-US" dirty="0"/>
              <a:t>.  </a:t>
            </a:r>
          </a:p>
          <a:p>
            <a:pPr lvl="1"/>
            <a:r>
              <a:rPr lang="en-US" dirty="0"/>
              <a:t>The notation </a:t>
            </a:r>
            <a:r>
              <a:rPr lang="en-US" i="1" dirty="0">
                <a:ea typeface="Cambria Math" pitchFamily="18" charset="0"/>
              </a:rPr>
              <a:t>A</a:t>
            </a:r>
            <a:r>
              <a:rPr lang="en-US" dirty="0">
                <a:ea typeface="Cambria Math" pitchFamily="18" charset="0"/>
              </a:rPr>
              <a:t> ⊆ </a:t>
            </a:r>
            <a:r>
              <a:rPr lang="en-US" i="1" dirty="0">
                <a:ea typeface="Cambria Math" pitchFamily="18" charset="0"/>
              </a:rPr>
              <a:t>B</a:t>
            </a:r>
            <a:r>
              <a:rPr lang="en-US" dirty="0">
                <a:ea typeface="Cambria Math" pitchFamily="18" charset="0"/>
              </a:rPr>
              <a:t>  is used </a:t>
            </a:r>
            <a:r>
              <a:rPr lang="en-US" dirty="0">
                <a:ea typeface="Cambria Math"/>
              </a:rPr>
              <a:t>to indicate that </a:t>
            </a:r>
            <a:r>
              <a:rPr lang="en-US" i="1" dirty="0">
                <a:ea typeface="Cambria Math"/>
              </a:rPr>
              <a:t>A</a:t>
            </a:r>
            <a:r>
              <a:rPr lang="en-US" dirty="0">
                <a:ea typeface="Cambria Math"/>
              </a:rPr>
              <a:t> is a subset of the set </a:t>
            </a:r>
            <a:r>
              <a:rPr lang="en-US" i="1" dirty="0">
                <a:ea typeface="Cambria Math"/>
              </a:rPr>
              <a:t>B</a:t>
            </a:r>
            <a:r>
              <a:rPr lang="en-US" dirty="0">
                <a:ea typeface="Cambria Math"/>
              </a:rPr>
              <a:t>. </a:t>
            </a:r>
          </a:p>
          <a:p>
            <a:pPr lvl="1"/>
            <a:r>
              <a:rPr lang="en-US" i="1" dirty="0">
                <a:ea typeface="Cambria Math" pitchFamily="18" charset="0"/>
              </a:rPr>
              <a:t>A</a:t>
            </a:r>
            <a:r>
              <a:rPr lang="en-US" dirty="0">
                <a:ea typeface="Cambria Math" pitchFamily="18" charset="0"/>
              </a:rPr>
              <a:t> ⊆ </a:t>
            </a:r>
            <a:r>
              <a:rPr lang="en-US" i="1" dirty="0">
                <a:ea typeface="Cambria Math" pitchFamily="18" charset="0"/>
              </a:rPr>
              <a:t>B</a:t>
            </a:r>
            <a:r>
              <a:rPr lang="en-US" dirty="0">
                <a:ea typeface="Cambria Math" pitchFamily="18" charset="0"/>
              </a:rPr>
              <a:t>   holds if and only if</a:t>
            </a:r>
            <a:endParaRPr lang="en-US" sz="3000" dirty="0"/>
          </a:p>
        </p:txBody>
      </p:sp>
      <p:graphicFrame>
        <p:nvGraphicFramePr>
          <p:cNvPr id="7" name="Object 3"/>
          <p:cNvGraphicFramePr>
            <a:graphicFrameLocks noChangeAspect="1"/>
          </p:cNvGraphicFramePr>
          <p:nvPr>
            <p:extLst>
              <p:ext uri="{D42A27DB-BD31-4B8C-83A1-F6EECF244321}">
                <p14:modId xmlns:p14="http://schemas.microsoft.com/office/powerpoint/2010/main" val="3091382843"/>
              </p:ext>
            </p:extLst>
          </p:nvPr>
        </p:nvGraphicFramePr>
        <p:xfrm>
          <a:off x="4959350" y="3637944"/>
          <a:ext cx="2660650" cy="553056"/>
        </p:xfrm>
        <a:graphic>
          <a:graphicData uri="http://schemas.openxmlformats.org/presentationml/2006/ole">
            <mc:AlternateContent xmlns:mc="http://schemas.openxmlformats.org/markup-compatibility/2006">
              <mc:Choice xmlns:v="urn:schemas-microsoft-com:vml" Requires="v">
                <p:oleObj spid="_x0000_s86158" name="Equation" r:id="rId3" imgW="1218960" imgH="253800" progId="Equation.DSMT4">
                  <p:embed/>
                </p:oleObj>
              </mc:Choice>
              <mc:Fallback>
                <p:oleObj name="Equation" r:id="rId3" imgW="1218960" imgH="253800" progId="Equation.DSMT4">
                  <p:embed/>
                  <p:pic>
                    <p:nvPicPr>
                      <p:cNvPr id="7" name="Object 3"/>
                      <p:cNvPicPr/>
                      <p:nvPr/>
                    </p:nvPicPr>
                    <p:blipFill>
                      <a:blip r:embed="rId4"/>
                      <a:stretch>
                        <a:fillRect/>
                      </a:stretch>
                    </p:blipFill>
                    <p:spPr>
                      <a:xfrm>
                        <a:off x="4959350" y="3637944"/>
                        <a:ext cx="2660650" cy="553056"/>
                      </a:xfrm>
                      <a:prstGeom prst="rect">
                        <a:avLst/>
                      </a:prstGeom>
                    </p:spPr>
                  </p:pic>
                </p:oleObj>
              </mc:Fallback>
            </mc:AlternateContent>
          </a:graphicData>
        </a:graphic>
      </p:graphicFrame>
      <p:sp>
        <p:nvSpPr>
          <p:cNvPr id="4" name="Content Placeholder 4"/>
          <p:cNvSpPr>
            <a:spLocks noGrp="1"/>
          </p:cNvSpPr>
          <p:nvPr>
            <p:ph idx="13"/>
          </p:nvPr>
        </p:nvSpPr>
        <p:spPr>
          <a:xfrm>
            <a:off x="7467600" y="3637944"/>
            <a:ext cx="1371600" cy="457200"/>
          </a:xfrm>
        </p:spPr>
        <p:txBody>
          <a:bodyPr/>
          <a:lstStyle/>
          <a:p>
            <a:pPr marL="114300" lvl="1" indent="0">
              <a:buNone/>
            </a:pPr>
            <a:r>
              <a:rPr lang="en-US" dirty="0"/>
              <a:t>is true. </a:t>
            </a:r>
          </a:p>
        </p:txBody>
      </p:sp>
      <p:sp>
        <p:nvSpPr>
          <p:cNvPr id="5" name="Content Placeholder 5"/>
          <p:cNvSpPr>
            <a:spLocks noGrp="1"/>
          </p:cNvSpPr>
          <p:nvPr>
            <p:ph idx="14"/>
          </p:nvPr>
        </p:nvSpPr>
        <p:spPr>
          <a:xfrm>
            <a:off x="457200" y="4191000"/>
            <a:ext cx="8229600" cy="1066800"/>
          </a:xfrm>
        </p:spPr>
        <p:txBody>
          <a:bodyPr/>
          <a:lstStyle/>
          <a:p>
            <a:pPr marL="1005840" lvl="2" indent="-457200">
              <a:buClr>
                <a:schemeClr val="tx1"/>
              </a:buClr>
              <a:buFont typeface="+mj-lt"/>
              <a:buAutoNum type="arabicPeriod"/>
            </a:pPr>
            <a:r>
              <a:rPr lang="en-US" dirty="0"/>
              <a:t>Because </a:t>
            </a:r>
            <a:r>
              <a:rPr lang="en-US" i="1" dirty="0">
                <a:ea typeface="Cambria Math" pitchFamily="18" charset="0"/>
              </a:rPr>
              <a:t>a</a:t>
            </a:r>
            <a:r>
              <a:rPr lang="en-US" dirty="0">
                <a:ea typeface="Cambria Math" pitchFamily="18" charset="0"/>
              </a:rPr>
              <a:t> ∈ </a:t>
            </a:r>
            <a:r>
              <a:rPr lang="en-US" dirty="0">
                <a:ea typeface="Cambria Math"/>
              </a:rPr>
              <a:t>∅</a:t>
            </a:r>
            <a:r>
              <a:rPr lang="en-US" dirty="0">
                <a:ea typeface="Cambria Math" pitchFamily="18" charset="0"/>
              </a:rPr>
              <a:t>  </a:t>
            </a:r>
            <a:r>
              <a:rPr lang="en-US" dirty="0"/>
              <a:t>is  always false, </a:t>
            </a:r>
            <a:r>
              <a:rPr lang="en-US" dirty="0">
                <a:ea typeface="Cambria Math"/>
              </a:rPr>
              <a:t>∅ </a:t>
            </a:r>
            <a:r>
              <a:rPr lang="en-US" dirty="0">
                <a:ea typeface="Cambria Math" pitchFamily="18" charset="0"/>
              </a:rPr>
              <a:t>⊆ </a:t>
            </a:r>
            <a:r>
              <a:rPr lang="en-US" i="1" dirty="0">
                <a:ea typeface="Cambria Math" pitchFamily="18" charset="0"/>
              </a:rPr>
              <a:t>S</a:t>
            </a:r>
            <a:r>
              <a:rPr lang="en-US" dirty="0"/>
              <a:t> ,for every  set </a:t>
            </a:r>
            <a:r>
              <a:rPr lang="en-US" i="1" dirty="0"/>
              <a:t>S</a:t>
            </a:r>
            <a:r>
              <a:rPr lang="en-US" dirty="0"/>
              <a:t>.     </a:t>
            </a:r>
            <a:endParaRPr lang="en-US" b="1" dirty="0"/>
          </a:p>
          <a:p>
            <a:pPr marL="1005840" lvl="2" indent="-457200">
              <a:buClr>
                <a:schemeClr val="tx1"/>
              </a:buClr>
              <a:buFont typeface="+mj-lt"/>
              <a:buAutoNum type="arabicPeriod"/>
            </a:pPr>
            <a:r>
              <a:rPr lang="en-US" dirty="0"/>
              <a:t> Because </a:t>
            </a:r>
            <a:r>
              <a:rPr lang="en-US" i="1" dirty="0">
                <a:ea typeface="Cambria Math" pitchFamily="18" charset="0"/>
              </a:rPr>
              <a:t>a</a:t>
            </a:r>
            <a:r>
              <a:rPr lang="en-US" dirty="0">
                <a:ea typeface="Cambria Math" pitchFamily="18" charset="0"/>
              </a:rPr>
              <a:t> ∈ </a:t>
            </a:r>
            <a:r>
              <a:rPr lang="en-US" i="1" dirty="0">
                <a:ea typeface="Cambria Math" pitchFamily="18" charset="0"/>
              </a:rPr>
              <a:t>S</a:t>
            </a:r>
            <a:r>
              <a:rPr lang="en-US" dirty="0">
                <a:ea typeface="Cambria Math" pitchFamily="18" charset="0"/>
              </a:rPr>
              <a:t> </a:t>
            </a:r>
            <a:r>
              <a:rPr lang="en-US" dirty="0">
                <a:ea typeface="Cambria Math"/>
                <a:sym typeface="Symbol" panose="05050102010706020507" pitchFamily="18" charset="2"/>
              </a:rPr>
              <a:t></a:t>
            </a:r>
            <a:r>
              <a:rPr lang="en-US" i="1" dirty="0">
                <a:ea typeface="Cambria Math" pitchFamily="18" charset="0"/>
              </a:rPr>
              <a:t> a</a:t>
            </a:r>
            <a:r>
              <a:rPr lang="en-US" dirty="0">
                <a:ea typeface="Cambria Math" pitchFamily="18" charset="0"/>
              </a:rPr>
              <a:t> ∈ </a:t>
            </a:r>
            <a:r>
              <a:rPr lang="en-US" i="1" dirty="0">
                <a:ea typeface="Cambria Math" pitchFamily="18" charset="0"/>
              </a:rPr>
              <a:t>S</a:t>
            </a:r>
            <a:r>
              <a:rPr lang="en-US" dirty="0">
                <a:ea typeface="Cambria Math" pitchFamily="18" charset="0"/>
              </a:rPr>
              <a:t>, </a:t>
            </a:r>
            <a:r>
              <a:rPr lang="en-US" i="1" dirty="0">
                <a:ea typeface="Cambria Math" pitchFamily="18" charset="0"/>
              </a:rPr>
              <a:t>S</a:t>
            </a:r>
            <a:r>
              <a:rPr lang="en-US" dirty="0">
                <a:ea typeface="Cambria Math"/>
              </a:rPr>
              <a:t> </a:t>
            </a:r>
            <a:r>
              <a:rPr lang="en-US" dirty="0">
                <a:ea typeface="Cambria Math" pitchFamily="18" charset="0"/>
              </a:rPr>
              <a:t>⊆ </a:t>
            </a:r>
            <a:r>
              <a:rPr lang="en-US" i="1" dirty="0">
                <a:ea typeface="Cambria Math" pitchFamily="18" charset="0"/>
              </a:rPr>
              <a:t>S</a:t>
            </a:r>
            <a:r>
              <a:rPr lang="en-US" dirty="0"/>
              <a:t>, for every  set </a:t>
            </a:r>
            <a:r>
              <a:rPr lang="en-US" i="1" dirty="0"/>
              <a:t>S</a:t>
            </a:r>
            <a:r>
              <a:rPr lang="en-US" dirty="0"/>
              <a:t>. </a:t>
            </a:r>
          </a:p>
        </p:txBody>
      </p:sp>
    </p:spTree>
    <p:extLst>
      <p:ext uri="{BB962C8B-B14F-4D97-AF65-F5344CB8AC3E}">
        <p14:creationId xmlns:p14="http://schemas.microsoft.com/office/powerpoint/2010/main" val="420093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a Set is or is not a Subset of Another Set</a:t>
            </a:r>
          </a:p>
        </p:txBody>
      </p:sp>
      <p:sp>
        <p:nvSpPr>
          <p:cNvPr id="3" name="Content Placeholder 2"/>
          <p:cNvSpPr>
            <a:spLocks noGrp="1"/>
          </p:cNvSpPr>
          <p:nvPr>
            <p:ph idx="1"/>
          </p:nvPr>
        </p:nvSpPr>
        <p:spPr>
          <a:xfrm>
            <a:off x="457200" y="1295400"/>
            <a:ext cx="8458200" cy="5105400"/>
          </a:xfrm>
        </p:spPr>
        <p:txBody>
          <a:bodyPr/>
          <a:lstStyle/>
          <a:p>
            <a:pPr>
              <a:spcBef>
                <a:spcPts val="600"/>
              </a:spcBef>
            </a:pPr>
            <a:r>
              <a:rPr lang="en-US" sz="2800" b="1" dirty="0">
                <a:ea typeface="Cambria Math" pitchFamily="18" charset="0"/>
              </a:rPr>
              <a:t>Showing  that A is a Subset of B</a:t>
            </a:r>
            <a:r>
              <a:rPr lang="en-US" sz="2800" dirty="0">
                <a:ea typeface="Cambria Math" pitchFamily="18" charset="0"/>
              </a:rPr>
              <a:t>: To show that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show that if </a:t>
            </a:r>
            <a:r>
              <a:rPr lang="en-US" sz="2800" i="1" dirty="0">
                <a:ea typeface="Cambria Math" pitchFamily="18" charset="0"/>
              </a:rPr>
              <a:t>x</a:t>
            </a:r>
            <a:r>
              <a:rPr lang="en-US" sz="2800" dirty="0">
                <a:ea typeface="Cambria Math" pitchFamily="18" charset="0"/>
              </a:rPr>
              <a:t> belongs to </a:t>
            </a:r>
            <a:r>
              <a:rPr lang="en-US" sz="2800" i="1" dirty="0">
                <a:ea typeface="Cambria Math" pitchFamily="18" charset="0"/>
              </a:rPr>
              <a:t>A,</a:t>
            </a:r>
            <a:r>
              <a:rPr lang="en-US" sz="2800" dirty="0">
                <a:ea typeface="Cambria Math" pitchFamily="18" charset="0"/>
              </a:rPr>
              <a:t> then x also belongs to </a:t>
            </a:r>
            <a:r>
              <a:rPr lang="en-US" sz="2800" i="1" dirty="0">
                <a:ea typeface="Cambria Math" pitchFamily="18" charset="0"/>
              </a:rPr>
              <a:t>B</a:t>
            </a:r>
            <a:r>
              <a:rPr lang="en-US" sz="2800" dirty="0">
                <a:ea typeface="Cambria Math" pitchFamily="18" charset="0"/>
              </a:rPr>
              <a:t>.</a:t>
            </a:r>
            <a:endParaRPr lang="en-US" sz="2800" b="1" dirty="0">
              <a:ea typeface="Cambria Math" pitchFamily="18" charset="0"/>
            </a:endParaRPr>
          </a:p>
          <a:p>
            <a:pPr>
              <a:spcBef>
                <a:spcPts val="600"/>
              </a:spcBef>
            </a:pPr>
            <a:r>
              <a:rPr lang="en-US" sz="2800" b="1" dirty="0">
                <a:ea typeface="Cambria Math" pitchFamily="18" charset="0"/>
              </a:rPr>
              <a:t>Showing that A is not a Subset of B</a:t>
            </a:r>
            <a:r>
              <a:rPr lang="en-US" sz="2800" dirty="0">
                <a:ea typeface="Cambria Math" pitchFamily="18" charset="0"/>
              </a:rPr>
              <a:t>: </a:t>
            </a:r>
            <a:r>
              <a:rPr lang="en-US" sz="2800" dirty="0"/>
              <a:t>To show that </a:t>
            </a:r>
            <a:r>
              <a:rPr lang="en-US" sz="2800" i="1" dirty="0"/>
              <a:t>A</a:t>
            </a:r>
            <a:r>
              <a:rPr lang="en-US" sz="2800" dirty="0"/>
              <a:t> is not a subset of </a:t>
            </a:r>
            <a:r>
              <a:rPr lang="en-US" sz="2800" i="1" dirty="0"/>
              <a:t>B</a:t>
            </a:r>
            <a:r>
              <a:rPr lang="en-US" sz="2800" dirty="0"/>
              <a:t>,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b="1" dirty="0">
                <a:ea typeface="Cambria Math" pitchFamily="18" charset="0"/>
              </a:rPr>
              <a:t>,</a:t>
            </a:r>
            <a:r>
              <a:rPr lang="en-US" sz="2800" dirty="0"/>
              <a:t>  find an element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with </a:t>
            </a:r>
            <a:r>
              <a:rPr lang="en-US" sz="2800" i="1" dirty="0">
                <a:ea typeface="Cambria Math" pitchFamily="18" charset="0"/>
              </a:rPr>
              <a:t>x</a:t>
            </a:r>
            <a:r>
              <a:rPr lang="en-US" sz="2800" dirty="0">
                <a:ea typeface="Cambria Math" pitchFamily="18" charset="0"/>
              </a:rPr>
              <a:t> </a:t>
            </a:r>
            <a:r>
              <a:rPr lang="en-US" sz="2800" dirty="0">
                <a:ea typeface="Cambria Math"/>
              </a:rPr>
              <a:t>∉</a:t>
            </a:r>
            <a:r>
              <a:rPr lang="en-US" sz="2800" dirty="0">
                <a:ea typeface="Cambria Math" pitchFamily="18" charset="0"/>
              </a:rPr>
              <a:t> </a:t>
            </a:r>
            <a:r>
              <a:rPr lang="en-US" sz="2800" i="1" dirty="0">
                <a:ea typeface="Cambria Math" pitchFamily="18" charset="0"/>
              </a:rPr>
              <a:t>B</a:t>
            </a:r>
            <a:r>
              <a:rPr lang="en-US" sz="2800" b="1" dirty="0">
                <a:ea typeface="Cambria Math" pitchFamily="18" charset="0"/>
              </a:rPr>
              <a:t>.</a:t>
            </a:r>
            <a:r>
              <a:rPr lang="en-US" sz="2800" dirty="0">
                <a:ea typeface="Cambria Math" pitchFamily="18" charset="0"/>
              </a:rPr>
              <a:t>  (Such an </a:t>
            </a:r>
            <a:r>
              <a:rPr lang="en-US" sz="2800" i="1" dirty="0">
                <a:ea typeface="Cambria Math" pitchFamily="18" charset="0"/>
              </a:rPr>
              <a:t>x</a:t>
            </a:r>
            <a:r>
              <a:rPr lang="en-US" sz="2800" dirty="0">
                <a:ea typeface="Cambria Math" pitchFamily="18" charset="0"/>
              </a:rPr>
              <a:t> is a counterexample to the claim that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 implies </a:t>
            </a:r>
            <a:r>
              <a:rPr lang="en-US" sz="2800" i="1" dirty="0">
                <a:ea typeface="Cambria Math" pitchFamily="18" charset="0"/>
              </a:rPr>
              <a:t>x</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a:t>
            </a:r>
          </a:p>
          <a:p>
            <a:pPr>
              <a:spcBef>
                <a:spcPts val="600"/>
              </a:spcBef>
            </a:pPr>
            <a:r>
              <a:rPr lang="en-US" sz="2800" b="1" dirty="0">
                <a:ea typeface="Cambria Math" pitchFamily="18" charset="0"/>
              </a:rPr>
              <a:t>Examples</a:t>
            </a:r>
            <a:r>
              <a:rPr lang="en-US" sz="2800" dirty="0">
                <a:ea typeface="Cambria Math" pitchFamily="18" charset="0"/>
              </a:rPr>
              <a:t>:</a:t>
            </a:r>
            <a:r>
              <a:rPr lang="en-US" sz="2800" b="1" dirty="0">
                <a:ea typeface="Cambria Math" pitchFamily="18" charset="0"/>
              </a:rPr>
              <a:t> </a:t>
            </a:r>
          </a:p>
          <a:p>
            <a:pPr marL="850392" lvl="1" indent="-457200">
              <a:spcBef>
                <a:spcPts val="600"/>
              </a:spcBef>
              <a:buClr>
                <a:schemeClr val="tx1"/>
              </a:buClr>
              <a:buFont typeface="+mj-lt"/>
              <a:buAutoNum type="arabicPeriod"/>
            </a:pPr>
            <a:r>
              <a:rPr lang="en-US" sz="2400" dirty="0">
                <a:ea typeface="Cambria Math" pitchFamily="18" charset="0"/>
              </a:rPr>
              <a:t>The set of all computer science majors at your school is a subset of all students at your school.</a:t>
            </a:r>
          </a:p>
          <a:p>
            <a:pPr marL="850392" lvl="1" indent="-457200">
              <a:spcBef>
                <a:spcPts val="600"/>
              </a:spcBef>
              <a:buClr>
                <a:schemeClr val="tx1"/>
              </a:buClr>
              <a:buFont typeface="+mj-lt"/>
              <a:buAutoNum type="arabicPeriod"/>
            </a:pPr>
            <a:r>
              <a:rPr lang="en-US" sz="2400" dirty="0">
                <a:ea typeface="Cambria Math" pitchFamily="18" charset="0"/>
              </a:rPr>
              <a:t>The set of integers with squares less than 100 is not a subset of the set of nonnegative integers.</a:t>
            </a:r>
          </a:p>
        </p:txBody>
      </p:sp>
      <p:sp>
        <p:nvSpPr>
          <p:cNvPr id="4" name="矩形 3">
            <a:extLst>
              <a:ext uri="{FF2B5EF4-FFF2-40B4-BE49-F238E27FC236}">
                <a16:creationId xmlns:a16="http://schemas.microsoft.com/office/drawing/2014/main" id="{7E5478D3-B41F-4E98-8098-0B3351E008E8}"/>
              </a:ext>
            </a:extLst>
          </p:cNvPr>
          <p:cNvSpPr/>
          <p:nvPr/>
        </p:nvSpPr>
        <p:spPr>
          <a:xfrm>
            <a:off x="3925669" y="3496353"/>
            <a:ext cx="646331" cy="369332"/>
          </a:xfrm>
          <a:prstGeom prst="rect">
            <a:avLst/>
          </a:prstGeom>
        </p:spPr>
        <p:txBody>
          <a:bodyPr wrap="none">
            <a:spAutoFit/>
          </a:bodyPr>
          <a:lstStyle/>
          <a:p>
            <a:r>
              <a:rPr lang="zh-CN" altLang="en-US" dirty="0">
                <a:solidFill>
                  <a:schemeClr val="tx1">
                    <a:lumMod val="50000"/>
                    <a:lumOff val="50000"/>
                  </a:schemeClr>
                </a:solidFill>
              </a:rPr>
              <a:t>反例</a:t>
            </a:r>
          </a:p>
        </p:txBody>
      </p:sp>
      <p:sp>
        <p:nvSpPr>
          <p:cNvPr id="5" name="矩形 4">
            <a:extLst>
              <a:ext uri="{FF2B5EF4-FFF2-40B4-BE49-F238E27FC236}">
                <a16:creationId xmlns:a16="http://schemas.microsoft.com/office/drawing/2014/main" id="{48BEAA00-6CB0-423C-8043-91183FE5D030}"/>
              </a:ext>
            </a:extLst>
          </p:cNvPr>
          <p:cNvSpPr/>
          <p:nvPr/>
        </p:nvSpPr>
        <p:spPr>
          <a:xfrm>
            <a:off x="685800" y="3962400"/>
            <a:ext cx="1338828" cy="369332"/>
          </a:xfrm>
          <a:prstGeom prst="rect">
            <a:avLst/>
          </a:prstGeom>
        </p:spPr>
        <p:txBody>
          <a:bodyPr wrap="none">
            <a:spAutoFit/>
          </a:bodyPr>
          <a:lstStyle/>
          <a:p>
            <a:r>
              <a:rPr lang="zh-CN" altLang="en-US" dirty="0">
                <a:solidFill>
                  <a:schemeClr val="tx1">
                    <a:lumMod val="50000"/>
                    <a:lumOff val="50000"/>
                  </a:schemeClr>
                </a:solidFill>
              </a:rPr>
              <a:t>表明，蕴含</a:t>
            </a:r>
          </a:p>
        </p:txBody>
      </p:sp>
    </p:spTree>
    <p:extLst>
      <p:ext uri="{BB962C8B-B14F-4D97-AF65-F5344CB8AC3E}">
        <p14:creationId xmlns:p14="http://schemas.microsoft.com/office/powerpoint/2010/main" val="982057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look at Equality of Sets</a:t>
            </a:r>
          </a:p>
        </p:txBody>
      </p:sp>
      <p:sp>
        <p:nvSpPr>
          <p:cNvPr id="8" name="Content Placeholder 2"/>
          <p:cNvSpPr>
            <a:spLocks noGrp="1"/>
          </p:cNvSpPr>
          <p:nvPr>
            <p:ph idx="1"/>
          </p:nvPr>
        </p:nvSpPr>
        <p:spPr>
          <a:xfrm>
            <a:off x="457200" y="1295400"/>
            <a:ext cx="8229600" cy="1036320"/>
          </a:xfrm>
        </p:spPr>
        <p:txBody>
          <a:bodyPr/>
          <a:lstStyle/>
          <a:p>
            <a:r>
              <a:rPr lang="en-US" dirty="0"/>
              <a:t>Recall that two sets </a:t>
            </a:r>
            <a:r>
              <a:rPr lang="en-US" i="1" dirty="0"/>
              <a:t>A</a:t>
            </a:r>
            <a:r>
              <a:rPr lang="en-US" dirty="0"/>
              <a:t> and </a:t>
            </a:r>
            <a:r>
              <a:rPr lang="en-US" i="1" dirty="0"/>
              <a:t>B</a:t>
            </a:r>
            <a:r>
              <a:rPr lang="en-US" dirty="0"/>
              <a:t> are </a:t>
            </a:r>
            <a:r>
              <a:rPr lang="en-US" i="1" dirty="0"/>
              <a:t>equal</a:t>
            </a:r>
            <a:r>
              <a:rPr lang="en-US" dirty="0"/>
              <a:t>, denoted by </a:t>
            </a:r>
            <a:r>
              <a:rPr lang="en-US" i="1" dirty="0"/>
              <a:t>A</a:t>
            </a:r>
            <a:r>
              <a:rPr lang="en-US" dirty="0"/>
              <a:t> = </a:t>
            </a:r>
            <a:r>
              <a:rPr lang="en-US" i="1" dirty="0"/>
              <a:t>B</a:t>
            </a:r>
            <a:r>
              <a:rPr lang="en-US" dirty="0"/>
              <a:t>, </a:t>
            </a:r>
            <a:r>
              <a:rPr lang="en-US" dirty="0" err="1"/>
              <a:t>iff</a:t>
            </a:r>
            <a:endParaRPr lang="en-US" dirty="0"/>
          </a:p>
        </p:txBody>
      </p:sp>
      <p:graphicFrame>
        <p:nvGraphicFramePr>
          <p:cNvPr id="9" name="Object 3"/>
          <p:cNvGraphicFramePr>
            <a:graphicFrameLocks noChangeAspect="1"/>
          </p:cNvGraphicFramePr>
          <p:nvPr>
            <p:extLst>
              <p:ext uri="{D42A27DB-BD31-4B8C-83A1-F6EECF244321}">
                <p14:modId xmlns:p14="http://schemas.microsoft.com/office/powerpoint/2010/main" val="1463611955"/>
              </p:ext>
            </p:extLst>
          </p:nvPr>
        </p:nvGraphicFramePr>
        <p:xfrm>
          <a:off x="2626200" y="2409344"/>
          <a:ext cx="3393600" cy="699710"/>
        </p:xfrm>
        <a:graphic>
          <a:graphicData uri="http://schemas.openxmlformats.org/presentationml/2006/ole">
            <mc:AlternateContent xmlns:mc="http://schemas.openxmlformats.org/markup-compatibility/2006">
              <mc:Choice xmlns:v="urn:schemas-microsoft-com:vml" Requires="v">
                <p:oleObj spid="_x0000_s87318" name="Equation" r:id="rId3" imgW="1231560" imgH="253800" progId="Equation.DSMT4">
                  <p:embed/>
                </p:oleObj>
              </mc:Choice>
              <mc:Fallback>
                <p:oleObj name="Equation" r:id="rId3" imgW="1231560" imgH="253800" progId="Equation.DSMT4">
                  <p:embed/>
                  <p:pic>
                    <p:nvPicPr>
                      <p:cNvPr id="7" name="Object 3"/>
                      <p:cNvPicPr/>
                      <p:nvPr/>
                    </p:nvPicPr>
                    <p:blipFill>
                      <a:blip r:embed="rId4"/>
                      <a:stretch>
                        <a:fillRect/>
                      </a:stretch>
                    </p:blipFill>
                    <p:spPr>
                      <a:xfrm>
                        <a:off x="2626200" y="2409344"/>
                        <a:ext cx="3393600" cy="699710"/>
                      </a:xfrm>
                      <a:prstGeom prst="rect">
                        <a:avLst/>
                      </a:prstGeom>
                    </p:spPr>
                  </p:pic>
                </p:oleObj>
              </mc:Fallback>
            </mc:AlternateContent>
          </a:graphicData>
        </a:graphic>
      </p:graphicFrame>
      <p:sp>
        <p:nvSpPr>
          <p:cNvPr id="4" name="Content Placeholder 4"/>
          <p:cNvSpPr>
            <a:spLocks noGrp="1"/>
          </p:cNvSpPr>
          <p:nvPr>
            <p:ph idx="13"/>
          </p:nvPr>
        </p:nvSpPr>
        <p:spPr>
          <a:xfrm>
            <a:off x="457200" y="3200400"/>
            <a:ext cx="8229600" cy="609600"/>
          </a:xfrm>
        </p:spPr>
        <p:txBody>
          <a:bodyPr/>
          <a:lstStyle/>
          <a:p>
            <a:r>
              <a:rPr lang="en-US" dirty="0"/>
              <a:t>Using logical equivalences we have that </a:t>
            </a:r>
            <a:r>
              <a:rPr lang="en-US" i="1" dirty="0"/>
              <a:t>A</a:t>
            </a:r>
            <a:r>
              <a:rPr lang="en-US" dirty="0"/>
              <a:t> = </a:t>
            </a:r>
            <a:r>
              <a:rPr lang="en-US" i="1" dirty="0"/>
              <a:t>B</a:t>
            </a:r>
            <a:r>
              <a:rPr lang="en-US" dirty="0"/>
              <a:t> </a:t>
            </a:r>
            <a:r>
              <a:rPr lang="en-US" dirty="0" err="1"/>
              <a:t>iff</a:t>
            </a:r>
            <a:endParaRPr 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791425218"/>
              </p:ext>
            </p:extLst>
          </p:nvPr>
        </p:nvGraphicFramePr>
        <p:xfrm>
          <a:off x="1295400" y="4122385"/>
          <a:ext cx="6553200" cy="735718"/>
        </p:xfrm>
        <a:graphic>
          <a:graphicData uri="http://schemas.openxmlformats.org/presentationml/2006/ole">
            <mc:AlternateContent xmlns:mc="http://schemas.openxmlformats.org/markup-compatibility/2006">
              <mc:Choice xmlns:v="urn:schemas-microsoft-com:vml" Requires="v">
                <p:oleObj spid="_x0000_s87319" name="Equation" r:id="rId5" imgW="2489040" imgH="279360" progId="Equation.DSMT4">
                  <p:embed/>
                </p:oleObj>
              </mc:Choice>
              <mc:Fallback>
                <p:oleObj name="Equation" r:id="rId5" imgW="2489040" imgH="279360" progId="Equation.DSMT4">
                  <p:embed/>
                  <p:pic>
                    <p:nvPicPr>
                      <p:cNvPr id="9" name="Object 3"/>
                      <p:cNvPicPr/>
                      <p:nvPr/>
                    </p:nvPicPr>
                    <p:blipFill>
                      <a:blip r:embed="rId6"/>
                      <a:stretch>
                        <a:fillRect/>
                      </a:stretch>
                    </p:blipFill>
                    <p:spPr>
                      <a:xfrm>
                        <a:off x="1295400" y="4122385"/>
                        <a:ext cx="6553200" cy="735718"/>
                      </a:xfrm>
                      <a:prstGeom prst="rect">
                        <a:avLst/>
                      </a:prstGeom>
                    </p:spPr>
                  </p:pic>
                </p:oleObj>
              </mc:Fallback>
            </mc:AlternateContent>
          </a:graphicData>
        </a:graphic>
      </p:graphicFrame>
      <p:sp>
        <p:nvSpPr>
          <p:cNvPr id="5" name="Content Placeholder 6"/>
          <p:cNvSpPr>
            <a:spLocks noGrp="1"/>
          </p:cNvSpPr>
          <p:nvPr>
            <p:ph idx="14"/>
          </p:nvPr>
        </p:nvSpPr>
        <p:spPr>
          <a:xfrm>
            <a:off x="457200" y="5105400"/>
            <a:ext cx="8229600" cy="1295400"/>
          </a:xfrm>
        </p:spPr>
        <p:txBody>
          <a:bodyPr/>
          <a:lstStyle/>
          <a:p>
            <a:r>
              <a:rPr lang="en-US" dirty="0"/>
              <a:t>This is equivalent to</a:t>
            </a:r>
          </a:p>
          <a:p>
            <a:pPr algn="ctr"/>
            <a:r>
              <a:rPr lang="en-US" i="1" dirty="0">
                <a:ea typeface="Cambria Math" pitchFamily="18" charset="0"/>
              </a:rPr>
              <a:t>A</a:t>
            </a:r>
            <a:r>
              <a:rPr lang="en-US" dirty="0">
                <a:ea typeface="Cambria Math" pitchFamily="18" charset="0"/>
              </a:rPr>
              <a:t> ⊆ </a:t>
            </a:r>
            <a:r>
              <a:rPr lang="en-US" i="1" dirty="0">
                <a:ea typeface="Cambria Math" pitchFamily="18" charset="0"/>
              </a:rPr>
              <a:t>B	</a:t>
            </a:r>
            <a:r>
              <a:rPr lang="en-US" dirty="0"/>
              <a:t>and	</a:t>
            </a:r>
            <a:r>
              <a:rPr lang="en-US" i="1" dirty="0">
                <a:ea typeface="Cambria Math" pitchFamily="18" charset="0"/>
              </a:rPr>
              <a:t>B </a:t>
            </a:r>
            <a:r>
              <a:rPr lang="en-US" dirty="0">
                <a:ea typeface="Cambria Math" pitchFamily="18" charset="0"/>
              </a:rPr>
              <a:t>⊆ </a:t>
            </a:r>
            <a:r>
              <a:rPr lang="en-US" i="1" dirty="0">
                <a:ea typeface="Cambria Math" pitchFamily="18" charset="0"/>
              </a:rPr>
              <a:t>A</a:t>
            </a:r>
            <a:r>
              <a:rPr lang="en-US" dirty="0">
                <a:ea typeface="Cambria Math" pitchFamily="18" charset="0"/>
              </a:rPr>
              <a:t> </a:t>
            </a:r>
            <a:endParaRPr lang="en-US" dirty="0"/>
          </a:p>
        </p:txBody>
      </p:sp>
      <p:sp>
        <p:nvSpPr>
          <p:cNvPr id="11" name="矩形 10">
            <a:extLst>
              <a:ext uri="{FF2B5EF4-FFF2-40B4-BE49-F238E27FC236}">
                <a16:creationId xmlns:a16="http://schemas.microsoft.com/office/drawing/2014/main" id="{9D1A0835-ECE0-484C-A881-438D308CCE4C}"/>
              </a:ext>
            </a:extLst>
          </p:cNvPr>
          <p:cNvSpPr/>
          <p:nvPr/>
        </p:nvSpPr>
        <p:spPr>
          <a:xfrm>
            <a:off x="1143000" y="2204335"/>
            <a:ext cx="2499402" cy="369332"/>
          </a:xfrm>
          <a:prstGeom prst="rect">
            <a:avLst/>
          </a:prstGeom>
        </p:spPr>
        <p:txBody>
          <a:bodyPr wrap="none">
            <a:spAutoFit/>
          </a:bodyPr>
          <a:lstStyle/>
          <a:p>
            <a:r>
              <a:rPr lang="en-US" altLang="zh-CN" dirty="0">
                <a:solidFill>
                  <a:schemeClr val="tx1">
                    <a:lumMod val="50000"/>
                    <a:lumOff val="50000"/>
                  </a:schemeClr>
                </a:solidFill>
              </a:rPr>
              <a:t>if and only if</a:t>
            </a:r>
            <a:r>
              <a:rPr lang="zh-CN" altLang="en-US" dirty="0">
                <a:solidFill>
                  <a:schemeClr val="tx1">
                    <a:lumMod val="50000"/>
                    <a:lumOff val="50000"/>
                  </a:schemeClr>
                </a:solidFill>
              </a:rPr>
              <a:t>，当且仅当</a:t>
            </a:r>
          </a:p>
        </p:txBody>
      </p:sp>
    </p:spTree>
    <p:extLst>
      <p:ext uri="{BB962C8B-B14F-4D97-AF65-F5344CB8AC3E}">
        <p14:creationId xmlns:p14="http://schemas.microsoft.com/office/powerpoint/2010/main" val="1068069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 Subsets</a:t>
            </a:r>
          </a:p>
        </p:txBody>
      </p:sp>
      <p:sp>
        <p:nvSpPr>
          <p:cNvPr id="9" name="Content Placeholder 2"/>
          <p:cNvSpPr>
            <a:spLocks noGrp="1"/>
          </p:cNvSpPr>
          <p:nvPr>
            <p:ph idx="1"/>
          </p:nvPr>
        </p:nvSpPr>
        <p:spPr>
          <a:xfrm>
            <a:off x="457200" y="1295399"/>
            <a:ext cx="8229600" cy="1476375"/>
          </a:xfrm>
        </p:spPr>
        <p:txBody>
          <a:bodyPr/>
          <a:lstStyle/>
          <a:p>
            <a:r>
              <a:rPr lang="en-US" b="1" dirty="0"/>
              <a:t>Definition</a:t>
            </a:r>
            <a:r>
              <a:rPr lang="en-US" dirty="0"/>
              <a:t>: If </a:t>
            </a:r>
            <a:r>
              <a:rPr lang="en-US" i="1" dirty="0">
                <a:ea typeface="Cambria Math" pitchFamily="18" charset="0"/>
              </a:rPr>
              <a:t>A</a:t>
            </a:r>
            <a:r>
              <a:rPr lang="en-US" dirty="0">
                <a:ea typeface="Cambria Math" pitchFamily="18" charset="0"/>
              </a:rPr>
              <a:t> ⊆ </a:t>
            </a:r>
            <a:r>
              <a:rPr lang="en-US" i="1" dirty="0">
                <a:ea typeface="Cambria Math" pitchFamily="18" charset="0"/>
              </a:rPr>
              <a:t>B</a:t>
            </a:r>
            <a:r>
              <a:rPr lang="en-US" dirty="0"/>
              <a:t>, but </a:t>
            </a:r>
            <a:r>
              <a:rPr lang="en-US" i="1" dirty="0">
                <a:ea typeface="Cambria Math" pitchFamily="18" charset="0"/>
              </a:rPr>
              <a:t>A</a:t>
            </a:r>
            <a:r>
              <a:rPr lang="en-US" dirty="0">
                <a:ea typeface="Cambria Math" pitchFamily="18" charset="0"/>
              </a:rPr>
              <a:t>  </a:t>
            </a:r>
            <a:r>
              <a:rPr lang="en-US" dirty="0">
                <a:ea typeface="Cambria Math"/>
              </a:rPr>
              <a:t>≠</a:t>
            </a:r>
            <a:r>
              <a:rPr lang="en-US" i="1" dirty="0">
                <a:ea typeface="Cambria Math" pitchFamily="18" charset="0"/>
              </a:rPr>
              <a:t>B</a:t>
            </a:r>
            <a:r>
              <a:rPr lang="en-US" dirty="0"/>
              <a:t>, then we say </a:t>
            </a:r>
            <a:r>
              <a:rPr lang="en-US" i="1" dirty="0"/>
              <a:t>A</a:t>
            </a:r>
            <a:r>
              <a:rPr lang="en-US" dirty="0"/>
              <a:t> is a </a:t>
            </a:r>
            <a:r>
              <a:rPr lang="en-US" i="1" dirty="0"/>
              <a:t>proper subset </a:t>
            </a:r>
            <a:r>
              <a:rPr lang="en-US" dirty="0"/>
              <a:t>of </a:t>
            </a:r>
            <a:r>
              <a:rPr lang="en-US" i="1" dirty="0"/>
              <a:t>B</a:t>
            </a:r>
            <a:r>
              <a:rPr lang="en-US" dirty="0"/>
              <a:t>, denoted by </a:t>
            </a:r>
            <a:r>
              <a:rPr lang="en-US" i="1" dirty="0">
                <a:ea typeface="Cambria Math" pitchFamily="18" charset="0"/>
              </a:rPr>
              <a:t>A</a:t>
            </a:r>
            <a:r>
              <a:rPr lang="en-US" dirty="0">
                <a:ea typeface="Cambria Math" pitchFamily="18" charset="0"/>
              </a:rPr>
              <a:t> </a:t>
            </a:r>
            <a:r>
              <a:rPr lang="en-US" dirty="0">
                <a:ea typeface="Cambria Math"/>
              </a:rPr>
              <a:t>⊂</a:t>
            </a:r>
            <a:r>
              <a:rPr lang="en-US" dirty="0">
                <a:ea typeface="Cambria Math" pitchFamily="18" charset="0"/>
              </a:rPr>
              <a:t> </a:t>
            </a:r>
            <a:r>
              <a:rPr lang="en-US" i="1" dirty="0">
                <a:ea typeface="Cambria Math" pitchFamily="18" charset="0"/>
              </a:rPr>
              <a:t>B</a:t>
            </a:r>
            <a:r>
              <a:rPr lang="en-US" dirty="0">
                <a:ea typeface="Cambria Math" pitchFamily="18" charset="0"/>
              </a:rPr>
              <a:t>. If </a:t>
            </a:r>
            <a:r>
              <a:rPr lang="en-US" i="1" dirty="0">
                <a:ea typeface="Cambria Math" pitchFamily="18" charset="0"/>
              </a:rPr>
              <a:t>A</a:t>
            </a:r>
            <a:r>
              <a:rPr lang="en-US" dirty="0">
                <a:ea typeface="Cambria Math" pitchFamily="18" charset="0"/>
              </a:rPr>
              <a:t> </a:t>
            </a:r>
            <a:r>
              <a:rPr lang="en-US" dirty="0">
                <a:ea typeface="Cambria Math"/>
              </a:rPr>
              <a:t>⊂</a:t>
            </a:r>
            <a:r>
              <a:rPr lang="en-US" dirty="0">
                <a:ea typeface="Cambria Math" pitchFamily="18" charset="0"/>
              </a:rPr>
              <a:t> </a:t>
            </a:r>
            <a:r>
              <a:rPr lang="en-US" i="1" dirty="0">
                <a:ea typeface="Cambria Math" pitchFamily="18" charset="0"/>
              </a:rPr>
              <a:t>B</a:t>
            </a:r>
            <a:r>
              <a:rPr lang="en-US" dirty="0">
                <a:ea typeface="Cambria Math" pitchFamily="18" charset="0"/>
              </a:rPr>
              <a:t>, then</a:t>
            </a:r>
            <a:endParaRPr lang="en-US" dirty="0"/>
          </a:p>
        </p:txBody>
      </p:sp>
      <p:graphicFrame>
        <p:nvGraphicFramePr>
          <p:cNvPr id="11" name="Object 3"/>
          <p:cNvGraphicFramePr>
            <a:graphicFrameLocks noChangeAspect="1"/>
          </p:cNvGraphicFramePr>
          <p:nvPr>
            <p:extLst>
              <p:ext uri="{D42A27DB-BD31-4B8C-83A1-F6EECF244321}">
                <p14:modId xmlns:p14="http://schemas.microsoft.com/office/powerpoint/2010/main" val="810432303"/>
              </p:ext>
            </p:extLst>
          </p:nvPr>
        </p:nvGraphicFramePr>
        <p:xfrm>
          <a:off x="1406525" y="2771775"/>
          <a:ext cx="6788150" cy="669925"/>
        </p:xfrm>
        <a:graphic>
          <a:graphicData uri="http://schemas.openxmlformats.org/presentationml/2006/ole">
            <mc:AlternateContent xmlns:mc="http://schemas.openxmlformats.org/markup-compatibility/2006">
              <mc:Choice xmlns:v="urn:schemas-microsoft-com:vml" Requires="v">
                <p:oleObj spid="_x0000_s88203" name="Equation" r:id="rId3" imgW="2577960" imgH="253800" progId="Equation.DSMT4">
                  <p:embed/>
                </p:oleObj>
              </mc:Choice>
              <mc:Fallback>
                <p:oleObj name="Equation" r:id="rId3" imgW="2577960" imgH="253800" progId="Equation.DSMT4">
                  <p:embed/>
                  <p:pic>
                    <p:nvPicPr>
                      <p:cNvPr id="10" name="Object 5"/>
                      <p:cNvPicPr/>
                      <p:nvPr/>
                    </p:nvPicPr>
                    <p:blipFill>
                      <a:blip r:embed="rId4"/>
                      <a:stretch>
                        <a:fillRect/>
                      </a:stretch>
                    </p:blipFill>
                    <p:spPr>
                      <a:xfrm>
                        <a:off x="1406525" y="2771775"/>
                        <a:ext cx="6788150" cy="669925"/>
                      </a:xfrm>
                      <a:prstGeom prst="rect">
                        <a:avLst/>
                      </a:prstGeom>
                    </p:spPr>
                  </p:pic>
                </p:oleObj>
              </mc:Fallback>
            </mc:AlternateContent>
          </a:graphicData>
        </a:graphic>
      </p:graphicFrame>
      <p:sp>
        <p:nvSpPr>
          <p:cNvPr id="4" name="Content Placeholder 4"/>
          <p:cNvSpPr>
            <a:spLocks noGrp="1"/>
          </p:cNvSpPr>
          <p:nvPr>
            <p:ph idx="13"/>
          </p:nvPr>
        </p:nvSpPr>
        <p:spPr>
          <a:xfrm>
            <a:off x="457200" y="3352800"/>
            <a:ext cx="1371600" cy="457200"/>
          </a:xfrm>
        </p:spPr>
        <p:txBody>
          <a:bodyPr/>
          <a:lstStyle/>
          <a:p>
            <a:r>
              <a:rPr lang="en-US" dirty="0">
                <a:ea typeface="Cambria Math" pitchFamily="18" charset="0"/>
              </a:rPr>
              <a:t>is true. </a:t>
            </a:r>
            <a:endParaRPr lang="en-US" dirty="0"/>
          </a:p>
        </p:txBody>
      </p:sp>
      <p:sp>
        <p:nvSpPr>
          <p:cNvPr id="5" name="Content Placeholder 5"/>
          <p:cNvSpPr>
            <a:spLocks noGrp="1"/>
          </p:cNvSpPr>
          <p:nvPr>
            <p:ph idx="14"/>
          </p:nvPr>
        </p:nvSpPr>
        <p:spPr>
          <a:xfrm>
            <a:off x="3581400" y="4038600"/>
            <a:ext cx="2590800" cy="533400"/>
          </a:xfrm>
        </p:spPr>
        <p:txBody>
          <a:bodyPr/>
          <a:lstStyle/>
          <a:p>
            <a:r>
              <a:rPr lang="en-US" dirty="0"/>
              <a:t>Venn Diagram</a:t>
            </a:r>
          </a:p>
        </p:txBody>
      </p:sp>
      <p:pic>
        <p:nvPicPr>
          <p:cNvPr id="10" name="Picture 6"/>
          <p:cNvPicPr>
            <a:picLocks noGrp="1" noChangeAspect="1" noChangeArrowheads="1"/>
          </p:cNvPicPr>
          <p:nvPr>
            <p:ph idx="15"/>
          </p:nvPr>
        </p:nvPicPr>
        <p:blipFill>
          <a:blip r:embed="rId5">
            <a:extLst>
              <a:ext uri="{28A0092B-C50C-407E-A947-70E740481C1C}">
                <a14:useLocalDpi xmlns:a14="http://schemas.microsoft.com/office/drawing/2010/main" val="0"/>
              </a:ext>
            </a:extLst>
          </a:blip>
          <a:stretch>
            <a:fillRect/>
          </a:stretch>
        </p:blipFill>
        <p:spPr bwMode="auto">
          <a:xfrm>
            <a:off x="2971800" y="4648200"/>
            <a:ext cx="3987130" cy="1877731"/>
          </a:xfrm>
          <a:prstGeom prst="rect">
            <a:avLst/>
          </a:prstGeom>
          <a:extLst>
            <a:ext uri="{909E8E84-426E-40DD-AFC4-6F175D3DCCD1}">
              <a14:hiddenFill xmlns:a14="http://schemas.microsoft.com/office/drawing/2010/main">
                <a:solidFill>
                  <a:srgbClr val="FFFFFF"/>
                </a:solidFill>
              </a14:hiddenFill>
            </a:ext>
          </a:extLst>
        </p:spPr>
      </p:pic>
      <p:sp>
        <p:nvSpPr>
          <p:cNvPr id="8" name="矩形 7">
            <a:extLst>
              <a:ext uri="{FF2B5EF4-FFF2-40B4-BE49-F238E27FC236}">
                <a16:creationId xmlns:a16="http://schemas.microsoft.com/office/drawing/2014/main" id="{1C088FD2-DFEA-485D-8D30-C627FF4F59C3}"/>
              </a:ext>
            </a:extLst>
          </p:cNvPr>
          <p:cNvSpPr/>
          <p:nvPr/>
        </p:nvSpPr>
        <p:spPr>
          <a:xfrm>
            <a:off x="3999637" y="812283"/>
            <a:ext cx="877163" cy="369332"/>
          </a:xfrm>
          <a:prstGeom prst="rect">
            <a:avLst/>
          </a:prstGeom>
        </p:spPr>
        <p:txBody>
          <a:bodyPr wrap="none">
            <a:spAutoFit/>
          </a:bodyPr>
          <a:lstStyle/>
          <a:p>
            <a:r>
              <a:rPr lang="zh-CN" altLang="en-US" dirty="0">
                <a:solidFill>
                  <a:schemeClr val="tx1">
                    <a:lumMod val="50000"/>
                    <a:lumOff val="50000"/>
                  </a:schemeClr>
                </a:solidFill>
              </a:rPr>
              <a:t>真子集</a:t>
            </a:r>
          </a:p>
        </p:txBody>
      </p:sp>
    </p:spTree>
    <p:extLst>
      <p:ext uri="{BB962C8B-B14F-4D97-AF65-F5344CB8AC3E}">
        <p14:creationId xmlns:p14="http://schemas.microsoft.com/office/powerpoint/2010/main" val="3963324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Cardinality</a:t>
            </a:r>
            <a:endParaRPr lang="en-US" sz="1500" dirty="0"/>
          </a:p>
        </p:txBody>
      </p:sp>
      <p:sp>
        <p:nvSpPr>
          <p:cNvPr id="3" name="Content Placeholder 2"/>
          <p:cNvSpPr>
            <a:spLocks noGrp="1"/>
          </p:cNvSpPr>
          <p:nvPr>
            <p:ph idx="1"/>
          </p:nvPr>
        </p:nvSpPr>
        <p:spPr>
          <a:xfrm>
            <a:off x="457200" y="1295400"/>
            <a:ext cx="8549640" cy="5303520"/>
          </a:xfrm>
        </p:spPr>
        <p:txBody>
          <a:bodyPr/>
          <a:lstStyle/>
          <a:p>
            <a:pPr>
              <a:spcBef>
                <a:spcPts val="300"/>
              </a:spcBef>
            </a:pPr>
            <a:r>
              <a:rPr lang="en-US" sz="2800" b="1" dirty="0"/>
              <a:t>Definition</a:t>
            </a:r>
            <a:r>
              <a:rPr lang="en-US" sz="2800" dirty="0"/>
              <a:t>:</a:t>
            </a:r>
            <a:r>
              <a:rPr lang="en-US" sz="2800" b="1" dirty="0"/>
              <a:t> </a:t>
            </a:r>
            <a:r>
              <a:rPr lang="en-US" sz="2800" dirty="0"/>
              <a:t>If there are exactly n distinct elements in </a:t>
            </a:r>
            <a:r>
              <a:rPr lang="en-US" sz="2800" i="1" dirty="0"/>
              <a:t>S </a:t>
            </a:r>
            <a:r>
              <a:rPr lang="en-US" sz="2800" dirty="0"/>
              <a:t>where </a:t>
            </a:r>
            <a:r>
              <a:rPr lang="en-US" sz="2800" i="1" dirty="0"/>
              <a:t>n</a:t>
            </a:r>
            <a:r>
              <a:rPr lang="en-US" sz="2800" dirty="0"/>
              <a:t> is a nonnegative integer, we say that </a:t>
            </a:r>
            <a:r>
              <a:rPr lang="en-US" sz="2800" i="1" dirty="0"/>
              <a:t>S</a:t>
            </a:r>
            <a:r>
              <a:rPr lang="en-US" sz="2800" dirty="0"/>
              <a:t> is </a:t>
            </a:r>
            <a:r>
              <a:rPr lang="en-US" sz="2800" i="1" dirty="0"/>
              <a:t>finite</a:t>
            </a:r>
            <a:r>
              <a:rPr lang="en-US" sz="2800" dirty="0"/>
              <a:t>. Otherwise it is </a:t>
            </a:r>
            <a:r>
              <a:rPr lang="en-US" sz="2800" i="1" dirty="0"/>
              <a:t>infinite</a:t>
            </a:r>
            <a:r>
              <a:rPr lang="en-US" sz="2800" dirty="0"/>
              <a:t>. </a:t>
            </a:r>
          </a:p>
          <a:p>
            <a:pPr>
              <a:spcBef>
                <a:spcPts val="300"/>
              </a:spcBef>
            </a:pPr>
            <a:r>
              <a:rPr lang="en-US" sz="2800" b="1" dirty="0"/>
              <a:t>Definition</a:t>
            </a:r>
            <a:r>
              <a:rPr lang="en-US" sz="2800" dirty="0"/>
              <a:t>:</a:t>
            </a:r>
            <a:r>
              <a:rPr lang="en-US" sz="2800" b="1" dirty="0"/>
              <a:t> </a:t>
            </a:r>
            <a:r>
              <a:rPr lang="en-US" sz="2800" dirty="0"/>
              <a:t>The  </a:t>
            </a:r>
            <a:r>
              <a:rPr lang="en-US" sz="2800" i="1" dirty="0"/>
              <a:t>cardinality</a:t>
            </a:r>
            <a:r>
              <a:rPr lang="en-US" sz="2800" dirty="0"/>
              <a:t> of  a finite set </a:t>
            </a:r>
            <a:r>
              <a:rPr lang="en-US" sz="2800" i="1" dirty="0"/>
              <a:t>A, </a:t>
            </a:r>
            <a:r>
              <a:rPr lang="en-US" sz="2800" dirty="0"/>
              <a:t>denoted by |</a:t>
            </a:r>
            <a:r>
              <a:rPr lang="en-US" sz="2800" i="1" dirty="0"/>
              <a:t>A</a:t>
            </a:r>
            <a:r>
              <a:rPr lang="en-US" sz="2800" dirty="0"/>
              <a:t>|,  is the number of (distinct) elements of </a:t>
            </a:r>
            <a:r>
              <a:rPr lang="en-US" sz="2800" i="1" dirty="0"/>
              <a:t>A</a:t>
            </a:r>
            <a:r>
              <a:rPr lang="en-US" sz="2800" dirty="0"/>
              <a:t>. </a:t>
            </a:r>
          </a:p>
          <a:p>
            <a:pPr>
              <a:spcBef>
                <a:spcPts val="300"/>
              </a:spcBef>
            </a:pPr>
            <a:r>
              <a:rPr lang="en-US" sz="2800" b="1" dirty="0"/>
              <a:t>Examples</a:t>
            </a:r>
            <a:r>
              <a:rPr lang="en-US" sz="2800" dirty="0"/>
              <a:t>:</a:t>
            </a:r>
          </a:p>
          <a:p>
            <a:pPr marL="822960" indent="-457200">
              <a:spcBef>
                <a:spcPts val="300"/>
              </a:spcBef>
              <a:buFont typeface="+mj-lt"/>
              <a:buAutoNum type="arabicPeriod"/>
            </a:pPr>
            <a:r>
              <a:rPr lang="en-US" sz="2400" dirty="0"/>
              <a:t>|ø| = </a:t>
            </a:r>
            <a:r>
              <a:rPr lang="en-US" sz="2400" dirty="0">
                <a:ea typeface="Cambria Math" pitchFamily="18" charset="0"/>
              </a:rPr>
              <a:t>0</a:t>
            </a:r>
          </a:p>
          <a:p>
            <a:pPr marL="822960" indent="-457200">
              <a:spcBef>
                <a:spcPts val="300"/>
              </a:spcBef>
              <a:buFont typeface="+mj-lt"/>
              <a:buAutoNum type="arabicPeriod"/>
            </a:pPr>
            <a:r>
              <a:rPr lang="en-US" sz="2400" dirty="0"/>
              <a:t>Let S be the letters of the English alphabet. Then |</a:t>
            </a:r>
            <a:r>
              <a:rPr lang="en-US" sz="2400" i="1" dirty="0"/>
              <a:t>S</a:t>
            </a:r>
            <a:r>
              <a:rPr lang="en-US" sz="2400" dirty="0"/>
              <a:t>| = </a:t>
            </a:r>
            <a:r>
              <a:rPr lang="en-US" sz="2400" dirty="0">
                <a:ea typeface="Cambria Math" pitchFamily="18" charset="0"/>
              </a:rPr>
              <a:t>26</a:t>
            </a:r>
          </a:p>
          <a:p>
            <a:pPr marL="822960" indent="-457200">
              <a:spcBef>
                <a:spcPts val="300"/>
              </a:spcBef>
              <a:buFont typeface="+mj-lt"/>
              <a:buAutoNum type="arabicPeriod"/>
            </a:pPr>
            <a:r>
              <a:rPr lang="en-US" sz="2400" dirty="0"/>
              <a:t>|{</a:t>
            </a:r>
            <a:r>
              <a:rPr lang="en-US" sz="2400" dirty="0">
                <a:ea typeface="Cambria Math" pitchFamily="18" charset="0"/>
              </a:rPr>
              <a:t>1,2,3</a:t>
            </a:r>
            <a:r>
              <a:rPr lang="en-US" sz="2400" dirty="0"/>
              <a:t>}| = </a:t>
            </a:r>
            <a:r>
              <a:rPr lang="en-US" sz="2400" dirty="0">
                <a:ea typeface="Cambria Math" pitchFamily="18" charset="0"/>
              </a:rPr>
              <a:t>3</a:t>
            </a:r>
          </a:p>
          <a:p>
            <a:pPr marL="822960" indent="-457200">
              <a:spcBef>
                <a:spcPts val="300"/>
              </a:spcBef>
              <a:buFont typeface="+mj-lt"/>
              <a:buAutoNum type="arabicPeriod"/>
            </a:pPr>
            <a:r>
              <a:rPr lang="en-US" sz="2400" dirty="0"/>
              <a:t>|{ø}| = </a:t>
            </a:r>
            <a:r>
              <a:rPr lang="en-US" sz="2400" dirty="0">
                <a:ea typeface="Cambria Math" pitchFamily="18" charset="0"/>
              </a:rPr>
              <a:t>1</a:t>
            </a:r>
          </a:p>
          <a:p>
            <a:pPr marL="822960" indent="-457200">
              <a:spcBef>
                <a:spcPts val="300"/>
              </a:spcBef>
              <a:buFont typeface="+mj-lt"/>
              <a:buAutoNum type="arabicPeriod"/>
            </a:pPr>
            <a:r>
              <a:rPr lang="en-US" sz="2400" dirty="0"/>
              <a:t>The set of integers is infinite.</a:t>
            </a:r>
          </a:p>
        </p:txBody>
      </p:sp>
      <p:sp>
        <p:nvSpPr>
          <p:cNvPr id="4" name="矩形 3">
            <a:extLst>
              <a:ext uri="{FF2B5EF4-FFF2-40B4-BE49-F238E27FC236}">
                <a16:creationId xmlns:a16="http://schemas.microsoft.com/office/drawing/2014/main" id="{BA7BA043-7A19-4E10-A7D0-A6E9CE949BD2}"/>
              </a:ext>
            </a:extLst>
          </p:cNvPr>
          <p:cNvSpPr/>
          <p:nvPr/>
        </p:nvSpPr>
        <p:spPr>
          <a:xfrm>
            <a:off x="4572000" y="741402"/>
            <a:ext cx="646331" cy="369332"/>
          </a:xfrm>
          <a:prstGeom prst="rect">
            <a:avLst/>
          </a:prstGeom>
        </p:spPr>
        <p:txBody>
          <a:bodyPr wrap="none">
            <a:spAutoFit/>
          </a:bodyPr>
          <a:lstStyle/>
          <a:p>
            <a:r>
              <a:rPr lang="zh-CN" altLang="en-US" dirty="0">
                <a:solidFill>
                  <a:schemeClr val="tx1">
                    <a:lumMod val="50000"/>
                    <a:lumOff val="50000"/>
                  </a:schemeClr>
                </a:solidFill>
              </a:rPr>
              <a:t>基数</a:t>
            </a:r>
          </a:p>
        </p:txBody>
      </p:sp>
      <p:sp>
        <p:nvSpPr>
          <p:cNvPr id="6" name="矩形 5">
            <a:extLst>
              <a:ext uri="{FF2B5EF4-FFF2-40B4-BE49-F238E27FC236}">
                <a16:creationId xmlns:a16="http://schemas.microsoft.com/office/drawing/2014/main" id="{0BE5836A-7406-4579-9F1C-036EED30B4C3}"/>
              </a:ext>
            </a:extLst>
          </p:cNvPr>
          <p:cNvSpPr/>
          <p:nvPr/>
        </p:nvSpPr>
        <p:spPr>
          <a:xfrm>
            <a:off x="7620000" y="2057400"/>
            <a:ext cx="877163" cy="369332"/>
          </a:xfrm>
          <a:prstGeom prst="rect">
            <a:avLst/>
          </a:prstGeom>
        </p:spPr>
        <p:txBody>
          <a:bodyPr wrap="none">
            <a:spAutoFit/>
          </a:bodyPr>
          <a:lstStyle/>
          <a:p>
            <a:r>
              <a:rPr lang="zh-CN" altLang="en-US" dirty="0">
                <a:solidFill>
                  <a:schemeClr val="tx1">
                    <a:lumMod val="50000"/>
                    <a:lumOff val="50000"/>
                  </a:schemeClr>
                </a:solidFill>
              </a:rPr>
              <a:t>有限的</a:t>
            </a:r>
          </a:p>
        </p:txBody>
      </p:sp>
      <p:sp>
        <p:nvSpPr>
          <p:cNvPr id="7" name="矩形 6">
            <a:extLst>
              <a:ext uri="{FF2B5EF4-FFF2-40B4-BE49-F238E27FC236}">
                <a16:creationId xmlns:a16="http://schemas.microsoft.com/office/drawing/2014/main" id="{9814F36A-315D-4582-A9E5-80D1A961569C}"/>
              </a:ext>
            </a:extLst>
          </p:cNvPr>
          <p:cNvSpPr/>
          <p:nvPr/>
        </p:nvSpPr>
        <p:spPr>
          <a:xfrm>
            <a:off x="5334000" y="1110734"/>
            <a:ext cx="877163" cy="369332"/>
          </a:xfrm>
          <a:prstGeom prst="rect">
            <a:avLst/>
          </a:prstGeom>
        </p:spPr>
        <p:txBody>
          <a:bodyPr wrap="none">
            <a:spAutoFit/>
          </a:bodyPr>
          <a:lstStyle/>
          <a:p>
            <a:r>
              <a:rPr lang="zh-CN" altLang="en-US" dirty="0">
                <a:solidFill>
                  <a:schemeClr val="tx1">
                    <a:lumMod val="50000"/>
                    <a:lumOff val="50000"/>
                  </a:schemeClr>
                </a:solidFill>
              </a:rPr>
              <a:t>不同的</a:t>
            </a:r>
          </a:p>
        </p:txBody>
      </p:sp>
    </p:spTree>
    <p:extLst>
      <p:ext uri="{BB962C8B-B14F-4D97-AF65-F5344CB8AC3E}">
        <p14:creationId xmlns:p14="http://schemas.microsoft.com/office/powerpoint/2010/main" val="4028672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zh-CN" altLang="en-US" dirty="0"/>
              <a:t>离散数学</a:t>
            </a:r>
            <a:br>
              <a:rPr lang="en-US" altLang="zh-CN" dirty="0"/>
            </a:br>
            <a:r>
              <a:rPr lang="zh-CN" altLang="en-US" dirty="0"/>
              <a:t>（一）</a:t>
            </a:r>
            <a:endParaRPr lang="en-US" dirty="0"/>
          </a:p>
        </p:txBody>
      </p:sp>
      <p:sp>
        <p:nvSpPr>
          <p:cNvPr id="6" name="Subtitle 2"/>
          <p:cNvSpPr>
            <a:spLocks noGrp="1"/>
          </p:cNvSpPr>
          <p:nvPr>
            <p:ph type="subTitle" idx="1"/>
          </p:nvPr>
        </p:nvSpPr>
        <p:spPr/>
        <p:txBody>
          <a:bodyPr/>
          <a:lstStyle/>
          <a:p>
            <a:r>
              <a:rPr lang="zh-CN" altLang="en-US" dirty="0"/>
              <a:t>集合论</a:t>
            </a:r>
            <a:endParaRPr lang="en-US" dirty="0"/>
          </a:p>
        </p:txBody>
      </p:sp>
      <p:sp>
        <p:nvSpPr>
          <p:cNvPr id="7" name="Subtitle 2">
            <a:extLst>
              <a:ext uri="{FF2B5EF4-FFF2-40B4-BE49-F238E27FC236}">
                <a16:creationId xmlns:a16="http://schemas.microsoft.com/office/drawing/2014/main" id="{43A60A7B-17E4-47F5-944F-30F103A760BC}"/>
              </a:ext>
            </a:extLst>
          </p:cNvPr>
          <p:cNvSpPr txBox="1">
            <a:spLocks/>
          </p:cNvSpPr>
          <p:nvPr/>
        </p:nvSpPr>
        <p:spPr>
          <a:xfrm>
            <a:off x="457200" y="4191000"/>
            <a:ext cx="8229600" cy="1143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Arial" panose="020B0604020202020204" pitchFamily="34" charset="0"/>
                <a:ea typeface="+mn-ea"/>
                <a:cs typeface="Arial" panose="020B0604020202020204"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苏宙行</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华中科技大学 计算机学院 智能所 </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EDA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团队</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suzhouxing@hust.edu.cn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 name="矩形 1"/>
          <p:cNvSpPr/>
          <p:nvPr/>
        </p:nvSpPr>
        <p:spPr>
          <a:xfrm>
            <a:off x="2437119" y="5410200"/>
            <a:ext cx="4269762" cy="830997"/>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课程</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QQ</a:t>
            </a: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群：</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694871331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微助教课程号：</a:t>
            </a:r>
            <a:r>
              <a:rPr kumimoji="0" lang="en-US" altLang="zh-CN"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MG158</a:t>
            </a:r>
            <a:endParaRPr kumimoji="0" lang="zh-CN" altLang="en-US" sz="24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DF227DE5-5CCD-45F0-A687-A8379C4E52FD}"/>
              </a:ext>
            </a:extLst>
          </p:cNvPr>
          <p:cNvSpPr/>
          <p:nvPr/>
        </p:nvSpPr>
        <p:spPr>
          <a:xfrm>
            <a:off x="2437119" y="6317397"/>
            <a:ext cx="4269762"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rPr>
              <a:t>2024-02-28</a:t>
            </a:r>
            <a:endParaRPr kumimoji="0" lang="zh-CN" altLang="en-US" sz="2400" b="1"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0770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Sets</a:t>
            </a:r>
            <a:endParaRPr lang="en-US" sz="1500" dirty="0"/>
          </a:p>
        </p:txBody>
      </p:sp>
      <p:sp>
        <p:nvSpPr>
          <p:cNvPr id="3" name="Content Placeholder 2"/>
          <p:cNvSpPr>
            <a:spLocks noGrp="1"/>
          </p:cNvSpPr>
          <p:nvPr>
            <p:ph idx="1"/>
          </p:nvPr>
        </p:nvSpPr>
        <p:spPr>
          <a:xfrm>
            <a:off x="457200" y="1295400"/>
            <a:ext cx="8549640" cy="5105400"/>
          </a:xfrm>
        </p:spPr>
        <p:txBody>
          <a:bodyPr/>
          <a:lstStyle/>
          <a:p>
            <a:r>
              <a:rPr lang="en-US" b="1" dirty="0"/>
              <a:t>Definition</a:t>
            </a:r>
            <a:r>
              <a:rPr lang="en-US" dirty="0"/>
              <a:t>: The set of all subsets of a set </a:t>
            </a:r>
            <a:r>
              <a:rPr lang="en-US" i="1" dirty="0"/>
              <a:t>A</a:t>
            </a:r>
            <a:r>
              <a:rPr lang="en-US" dirty="0"/>
              <a:t>, denoted </a:t>
            </a:r>
            <a:r>
              <a:rPr lang="en-US" i="1" dirty="0"/>
              <a:t>P</a:t>
            </a:r>
            <a:r>
              <a:rPr lang="en-US" b="1" dirty="0"/>
              <a:t>(</a:t>
            </a:r>
            <a:r>
              <a:rPr lang="en-US" i="1" dirty="0"/>
              <a:t>A</a:t>
            </a:r>
            <a:r>
              <a:rPr lang="en-US" b="1" dirty="0"/>
              <a:t>)</a:t>
            </a:r>
            <a:r>
              <a:rPr lang="en-US" dirty="0"/>
              <a:t>, is called the </a:t>
            </a:r>
            <a:r>
              <a:rPr lang="en-US" i="1" dirty="0"/>
              <a:t>power set </a:t>
            </a:r>
            <a:r>
              <a:rPr lang="en-US" dirty="0"/>
              <a:t>of </a:t>
            </a:r>
            <a:r>
              <a:rPr lang="en-US" i="1" dirty="0"/>
              <a:t>A</a:t>
            </a:r>
            <a:r>
              <a:rPr lang="en-US" dirty="0"/>
              <a:t>.</a:t>
            </a:r>
          </a:p>
          <a:p>
            <a:r>
              <a:rPr lang="en-US" b="1" dirty="0"/>
              <a:t>Example</a:t>
            </a:r>
            <a:r>
              <a:rPr lang="en-US" dirty="0"/>
              <a:t>: If </a:t>
            </a:r>
            <a:r>
              <a:rPr lang="en-US" i="1" dirty="0"/>
              <a:t>A</a:t>
            </a:r>
            <a:r>
              <a:rPr lang="en-US" dirty="0"/>
              <a:t> = {</a:t>
            </a:r>
            <a:r>
              <a:rPr lang="en-US" dirty="0" err="1"/>
              <a:t>a,b</a:t>
            </a:r>
            <a:r>
              <a:rPr lang="en-US" dirty="0"/>
              <a:t>} then </a:t>
            </a:r>
          </a:p>
          <a:p>
            <a:r>
              <a:rPr lang="en-US" dirty="0"/>
              <a:t>		P(A) = {ø, {a},{b},{</a:t>
            </a:r>
            <a:r>
              <a:rPr lang="en-US" dirty="0" err="1"/>
              <a:t>a,b</a:t>
            </a:r>
            <a:r>
              <a:rPr lang="en-US" dirty="0"/>
              <a:t>}}</a:t>
            </a:r>
          </a:p>
          <a:p>
            <a:r>
              <a:rPr lang="en-US" dirty="0"/>
              <a:t>If a set has </a:t>
            </a:r>
            <a:r>
              <a:rPr lang="en-US" i="1" dirty="0"/>
              <a:t>n</a:t>
            </a:r>
            <a:r>
              <a:rPr lang="en-US" dirty="0"/>
              <a:t> elements, then the cardinality of the power set is </a:t>
            </a:r>
            <a:r>
              <a:rPr lang="en-US" dirty="0">
                <a:ea typeface="Cambria Math" pitchFamily="18" charset="0"/>
              </a:rPr>
              <a:t>2</a:t>
            </a:r>
            <a:r>
              <a:rPr lang="en-US" i="1" dirty="0"/>
              <a:t>ⁿ</a:t>
            </a:r>
            <a:r>
              <a:rPr lang="en-US" dirty="0"/>
              <a:t>. (In Chapters 5 and 6, we will discuss different ways to show this.)</a:t>
            </a:r>
            <a:endParaRPr lang="en-US" dirty="0">
              <a:ea typeface="Cambria Math"/>
            </a:endParaRPr>
          </a:p>
        </p:txBody>
      </p:sp>
      <p:sp>
        <p:nvSpPr>
          <p:cNvPr id="4" name="矩形 3">
            <a:extLst>
              <a:ext uri="{FF2B5EF4-FFF2-40B4-BE49-F238E27FC236}">
                <a16:creationId xmlns:a16="http://schemas.microsoft.com/office/drawing/2014/main" id="{07B135AC-B193-47AB-B18B-7A068AA4C877}"/>
              </a:ext>
            </a:extLst>
          </p:cNvPr>
          <p:cNvSpPr/>
          <p:nvPr/>
        </p:nvSpPr>
        <p:spPr>
          <a:xfrm>
            <a:off x="4495800" y="798873"/>
            <a:ext cx="652743" cy="369332"/>
          </a:xfrm>
          <a:prstGeom prst="rect">
            <a:avLst/>
          </a:prstGeom>
        </p:spPr>
        <p:txBody>
          <a:bodyPr wrap="none">
            <a:spAutoFit/>
          </a:bodyPr>
          <a:lstStyle/>
          <a:p>
            <a:r>
              <a:rPr lang="zh-CN" altLang="en-US" dirty="0">
                <a:solidFill>
                  <a:schemeClr val="tx1">
                    <a:lumMod val="50000"/>
                    <a:lumOff val="50000"/>
                  </a:schemeClr>
                </a:solidFill>
              </a:rPr>
              <a:t>幂集</a:t>
            </a:r>
          </a:p>
        </p:txBody>
      </p:sp>
    </p:spTree>
    <p:extLst>
      <p:ext uri="{BB962C8B-B14F-4D97-AF65-F5344CB8AC3E}">
        <p14:creationId xmlns:p14="http://schemas.microsoft.com/office/powerpoint/2010/main" val="700775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Tuples</a:t>
            </a:r>
            <a:endParaRPr lang="en-US" sz="1500" dirty="0"/>
          </a:p>
        </p:txBody>
      </p:sp>
      <p:sp>
        <p:nvSpPr>
          <p:cNvPr id="4" name="Content Placeholder 2"/>
          <p:cNvSpPr>
            <a:spLocks noGrp="1"/>
          </p:cNvSpPr>
          <p:nvPr>
            <p:ph idx="1"/>
          </p:nvPr>
        </p:nvSpPr>
        <p:spPr>
          <a:xfrm>
            <a:off x="457200" y="1295400"/>
            <a:ext cx="8534400" cy="5257800"/>
          </a:xfrm>
        </p:spPr>
        <p:txBody>
          <a:bodyPr/>
          <a:lstStyle/>
          <a:p>
            <a:r>
              <a:rPr lang="en-US" dirty="0"/>
              <a:t>The </a:t>
            </a:r>
            <a:r>
              <a:rPr lang="en-US" i="1" dirty="0"/>
              <a:t>ordered n-tuple</a:t>
            </a:r>
            <a:r>
              <a:rPr lang="en-US" dirty="0"/>
              <a:t> </a:t>
            </a:r>
            <a:r>
              <a:rPr lang="en-US" dirty="0">
                <a:ea typeface="Cambria Math" pitchFamily="18" charset="0"/>
              </a:rPr>
              <a:t>(a</a:t>
            </a:r>
            <a:r>
              <a:rPr lang="en-US" baseline="-25000" dirty="0">
                <a:ea typeface="Cambria Math" pitchFamily="18" charset="0"/>
              </a:rPr>
              <a:t>1</a:t>
            </a:r>
            <a:r>
              <a:rPr lang="en-US" dirty="0">
                <a:ea typeface="Cambria Math" pitchFamily="18" charset="0"/>
              </a:rPr>
              <a:t>,a</a:t>
            </a:r>
            <a:r>
              <a:rPr lang="en-US" baseline="-25000" dirty="0">
                <a:ea typeface="Cambria Math" pitchFamily="18" charset="0"/>
              </a:rPr>
              <a:t>2</a:t>
            </a:r>
            <a:r>
              <a:rPr lang="en-US" dirty="0">
                <a:ea typeface="Cambria Math" pitchFamily="18" charset="0"/>
              </a:rPr>
              <a:t>,…..,a</a:t>
            </a:r>
            <a:r>
              <a:rPr lang="en-US" i="1" baseline="-25000" dirty="0">
                <a:ea typeface="Cambria Math" pitchFamily="18" charset="0"/>
              </a:rPr>
              <a:t>n</a:t>
            </a:r>
            <a:r>
              <a:rPr lang="en-US" dirty="0">
                <a:ea typeface="Cambria Math" pitchFamily="18" charset="0"/>
              </a:rPr>
              <a:t>)</a:t>
            </a:r>
            <a:r>
              <a:rPr lang="en-US" dirty="0"/>
              <a:t>  is the ordered collection that has  </a:t>
            </a:r>
            <a:r>
              <a:rPr lang="en-US" dirty="0">
                <a:ea typeface="Cambria Math" pitchFamily="18" charset="0"/>
              </a:rPr>
              <a:t>a</a:t>
            </a:r>
            <a:r>
              <a:rPr lang="en-US" baseline="-25000" dirty="0">
                <a:ea typeface="Cambria Math" pitchFamily="18" charset="0"/>
              </a:rPr>
              <a:t>1</a:t>
            </a:r>
            <a:r>
              <a:rPr lang="en-US" dirty="0"/>
              <a:t> as its first element and  </a:t>
            </a:r>
            <a:r>
              <a:rPr lang="en-US" dirty="0">
                <a:ea typeface="Cambria Math" pitchFamily="18" charset="0"/>
              </a:rPr>
              <a:t>a</a:t>
            </a:r>
            <a:r>
              <a:rPr lang="en-US" baseline="-25000" dirty="0">
                <a:ea typeface="Cambria Math" pitchFamily="18" charset="0"/>
              </a:rPr>
              <a:t>2</a:t>
            </a:r>
            <a:r>
              <a:rPr lang="en-US" dirty="0"/>
              <a:t>  as its second element and so on until </a:t>
            </a:r>
            <a:r>
              <a:rPr lang="en-US" dirty="0">
                <a:ea typeface="Cambria Math" pitchFamily="18" charset="0"/>
              </a:rPr>
              <a:t>a</a:t>
            </a:r>
            <a:r>
              <a:rPr lang="en-US" i="1" baseline="-25000" dirty="0">
                <a:ea typeface="Cambria Math" pitchFamily="18" charset="0"/>
              </a:rPr>
              <a:t>n</a:t>
            </a:r>
            <a:r>
              <a:rPr lang="en-US" dirty="0"/>
              <a:t>  as its last element.</a:t>
            </a:r>
          </a:p>
          <a:p>
            <a:r>
              <a:rPr lang="en-US" dirty="0"/>
              <a:t>Two n-tuples are equal if and only if their corresponding elements are equal.</a:t>
            </a:r>
          </a:p>
          <a:p>
            <a:r>
              <a:rPr lang="en-US" dirty="0">
                <a:ea typeface="Cambria Math" pitchFamily="18" charset="0"/>
              </a:rPr>
              <a:t>2</a:t>
            </a:r>
            <a:r>
              <a:rPr lang="en-US" dirty="0"/>
              <a:t>-tuples are called </a:t>
            </a:r>
            <a:r>
              <a:rPr lang="en-US" i="1" dirty="0"/>
              <a:t>ordered pairs</a:t>
            </a:r>
            <a:r>
              <a:rPr lang="en-US" dirty="0"/>
              <a:t>.</a:t>
            </a:r>
          </a:p>
          <a:p>
            <a:r>
              <a:rPr lang="en-US" dirty="0"/>
              <a:t>The ordered pairs (</a:t>
            </a:r>
            <a:r>
              <a:rPr lang="en-US" i="1" dirty="0" err="1">
                <a:ea typeface="Cambria Math" pitchFamily="18" charset="0"/>
              </a:rPr>
              <a:t>a</a:t>
            </a:r>
            <a:r>
              <a:rPr lang="en-US" dirty="0" err="1">
                <a:ea typeface="Cambria Math" pitchFamily="18" charset="0"/>
              </a:rPr>
              <a:t>,</a:t>
            </a:r>
            <a:r>
              <a:rPr lang="en-US" i="1" dirty="0" err="1">
                <a:ea typeface="Cambria Math" pitchFamily="18" charset="0"/>
              </a:rPr>
              <a:t>b</a:t>
            </a:r>
            <a:r>
              <a:rPr lang="en-US" dirty="0"/>
              <a:t>) and (</a:t>
            </a:r>
            <a:r>
              <a:rPr lang="en-US" i="1" dirty="0" err="1">
                <a:ea typeface="Cambria Math" pitchFamily="18" charset="0"/>
              </a:rPr>
              <a:t>c,d</a:t>
            </a:r>
            <a:r>
              <a:rPr lang="en-US" dirty="0"/>
              <a:t>) are equal if and only if </a:t>
            </a:r>
            <a:r>
              <a:rPr lang="en-US" i="1" dirty="0">
                <a:ea typeface="Cambria Math" pitchFamily="18" charset="0"/>
              </a:rPr>
              <a:t>a = c </a:t>
            </a:r>
            <a:r>
              <a:rPr lang="en-US" dirty="0"/>
              <a:t>and </a:t>
            </a:r>
            <a:r>
              <a:rPr lang="en-US" i="1" dirty="0">
                <a:ea typeface="Cambria Math" pitchFamily="18" charset="0"/>
              </a:rPr>
              <a:t>b = d</a:t>
            </a:r>
            <a:r>
              <a:rPr lang="en-US" dirty="0"/>
              <a:t>.</a:t>
            </a:r>
          </a:p>
        </p:txBody>
      </p:sp>
      <p:sp>
        <p:nvSpPr>
          <p:cNvPr id="5" name="矩形 4">
            <a:extLst>
              <a:ext uri="{FF2B5EF4-FFF2-40B4-BE49-F238E27FC236}">
                <a16:creationId xmlns:a16="http://schemas.microsoft.com/office/drawing/2014/main" id="{A73172E2-72C7-40ED-972C-1C4FAF7BCFE2}"/>
              </a:ext>
            </a:extLst>
          </p:cNvPr>
          <p:cNvSpPr/>
          <p:nvPr/>
        </p:nvSpPr>
        <p:spPr>
          <a:xfrm>
            <a:off x="4248834" y="819388"/>
            <a:ext cx="646331" cy="369332"/>
          </a:xfrm>
          <a:prstGeom prst="rect">
            <a:avLst/>
          </a:prstGeom>
        </p:spPr>
        <p:txBody>
          <a:bodyPr wrap="none">
            <a:spAutoFit/>
          </a:bodyPr>
          <a:lstStyle/>
          <a:p>
            <a:r>
              <a:rPr lang="zh-CN" altLang="en-US" dirty="0">
                <a:solidFill>
                  <a:schemeClr val="tx1">
                    <a:lumMod val="50000"/>
                    <a:lumOff val="50000"/>
                  </a:schemeClr>
                </a:solidFill>
              </a:rPr>
              <a:t>元组</a:t>
            </a:r>
          </a:p>
        </p:txBody>
      </p:sp>
      <p:sp>
        <p:nvSpPr>
          <p:cNvPr id="3" name="矩形 2">
            <a:extLst>
              <a:ext uri="{FF2B5EF4-FFF2-40B4-BE49-F238E27FC236}">
                <a16:creationId xmlns:a16="http://schemas.microsoft.com/office/drawing/2014/main" id="{1DA26DE0-0E36-44D7-A070-C5B3846AF923}"/>
              </a:ext>
            </a:extLst>
          </p:cNvPr>
          <p:cNvSpPr/>
          <p:nvPr/>
        </p:nvSpPr>
        <p:spPr>
          <a:xfrm>
            <a:off x="6881842" y="6368534"/>
            <a:ext cx="2262158" cy="369332"/>
          </a:xfrm>
          <a:prstGeom prst="rect">
            <a:avLst/>
          </a:prstGeom>
        </p:spPr>
        <p:txBody>
          <a:bodyPr wrap="none">
            <a:spAutoFit/>
          </a:bodyPr>
          <a:lstStyle/>
          <a:p>
            <a:r>
              <a:rPr lang="zh-CN" altLang="en-US" dirty="0">
                <a:solidFill>
                  <a:srgbClr val="FFC000"/>
                </a:solidFill>
              </a:rPr>
              <a:t>集合无序，元组有序</a:t>
            </a:r>
          </a:p>
        </p:txBody>
      </p:sp>
    </p:spTree>
    <p:extLst>
      <p:ext uri="{BB962C8B-B14F-4D97-AF65-F5344CB8AC3E}">
        <p14:creationId xmlns:p14="http://schemas.microsoft.com/office/powerpoint/2010/main" val="71947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r>
              <a:rPr lang="en-US" sz="1500" dirty="0"/>
              <a:t> 1</a:t>
            </a:r>
          </a:p>
        </p:txBody>
      </p:sp>
      <p:sp>
        <p:nvSpPr>
          <p:cNvPr id="3" name="Content Placeholder 2"/>
          <p:cNvSpPr>
            <a:spLocks noGrp="1"/>
          </p:cNvSpPr>
          <p:nvPr>
            <p:ph idx="13"/>
          </p:nvPr>
        </p:nvSpPr>
        <p:spPr>
          <a:xfrm>
            <a:off x="6858000" y="725922"/>
            <a:ext cx="2133600" cy="838200"/>
          </a:xfrm>
        </p:spPr>
        <p:txBody>
          <a:bodyPr/>
          <a:lstStyle/>
          <a:p>
            <a:r>
              <a:rPr lang="en-US" sz="2400" dirty="0"/>
              <a:t>Ren</a:t>
            </a:r>
            <a:r>
              <a:rPr lang="en-US" sz="2400" dirty="0">
                <a:ea typeface="Cambria Math"/>
              </a:rPr>
              <a:t>é Descartes (1596-1650)</a:t>
            </a:r>
          </a:p>
        </p:txBody>
      </p:sp>
      <p:pic>
        <p:nvPicPr>
          <p:cNvPr id="10" name="Picture 3" descr="A portrait of René Descartes.&#10;"/>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200900" y="1592424"/>
            <a:ext cx="1447800" cy="1684176"/>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1295400"/>
            <a:ext cx="6400800" cy="1752600"/>
          </a:xfrm>
        </p:spPr>
        <p:txBody>
          <a:bodyPr/>
          <a:lstStyle/>
          <a:p>
            <a:pPr>
              <a:spcBef>
                <a:spcPts val="600"/>
              </a:spcBef>
            </a:pPr>
            <a:r>
              <a:rPr lang="en-US" sz="2800" b="1" dirty="0">
                <a:ea typeface="Cambria Math" pitchFamily="18" charset="0"/>
              </a:rPr>
              <a:t>Definition</a:t>
            </a:r>
            <a:r>
              <a:rPr lang="en-US" sz="2800" dirty="0">
                <a:ea typeface="Cambria Math" pitchFamily="18" charset="0"/>
              </a:rPr>
              <a:t>:  The </a:t>
            </a:r>
            <a:r>
              <a:rPr lang="en-US" sz="2800" i="1" dirty="0">
                <a:ea typeface="Cambria Math" pitchFamily="18" charset="0"/>
              </a:rPr>
              <a:t>Cartesian Product </a:t>
            </a:r>
            <a:r>
              <a:rPr lang="en-US" sz="2800" dirty="0">
                <a:ea typeface="Cambria Math" pitchFamily="18" charset="0"/>
              </a:rPr>
              <a:t>of two sets </a:t>
            </a:r>
            <a:r>
              <a:rPr lang="en-US" sz="2800" i="1" dirty="0">
                <a:ea typeface="Cambria Math" pitchFamily="18" charset="0"/>
              </a:rPr>
              <a:t>A</a:t>
            </a:r>
            <a:r>
              <a:rPr lang="en-US" sz="2800" b="1" dirty="0">
                <a:ea typeface="Cambria Math" pitchFamily="18" charset="0"/>
              </a:rPr>
              <a:t> </a:t>
            </a:r>
            <a:r>
              <a:rPr lang="en-US" sz="2800" dirty="0">
                <a:ea typeface="Cambria Math" pitchFamily="18" charset="0"/>
              </a:rPr>
              <a:t>and </a:t>
            </a:r>
            <a:r>
              <a:rPr lang="en-US" sz="2800" i="1" dirty="0">
                <a:ea typeface="Cambria Math" pitchFamily="18" charset="0"/>
              </a:rPr>
              <a:t>B</a:t>
            </a:r>
            <a:r>
              <a:rPr lang="en-US" sz="2800" dirty="0">
                <a:ea typeface="Cambria Math" pitchFamily="18" charset="0"/>
              </a:rPr>
              <a:t>, denoted by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is the set of ordered pairs (</a:t>
            </a:r>
            <a:r>
              <a:rPr lang="en-US" sz="2800" dirty="0" err="1">
                <a:ea typeface="Cambria Math" pitchFamily="18" charset="0"/>
              </a:rPr>
              <a:t>a,b</a:t>
            </a:r>
            <a:r>
              <a:rPr lang="en-US" sz="2800" dirty="0">
                <a:ea typeface="Cambria Math" pitchFamily="18" charset="0"/>
              </a:rPr>
              <a:t>) where </a:t>
            </a:r>
            <a:r>
              <a:rPr lang="en-US" sz="2800" i="1" dirty="0">
                <a:ea typeface="Cambria Math" pitchFamily="18" charset="0"/>
              </a:rPr>
              <a:t>a </a:t>
            </a:r>
            <a:r>
              <a:rPr lang="en-US" sz="2800" dirty="0">
                <a:ea typeface="Cambria Math" pitchFamily="18" charset="0"/>
              </a:rPr>
              <a:t>∈ </a:t>
            </a:r>
            <a:r>
              <a:rPr lang="en-US" sz="2800" i="1" dirty="0">
                <a:ea typeface="Cambria Math" pitchFamily="18" charset="0"/>
              </a:rPr>
              <a:t>A</a:t>
            </a:r>
            <a:r>
              <a:rPr lang="en-US" sz="2800" dirty="0">
                <a:ea typeface="Cambria Math" pitchFamily="18" charset="0"/>
              </a:rPr>
              <a:t> and </a:t>
            </a:r>
            <a:r>
              <a:rPr lang="en-US" sz="2800" i="1" dirty="0">
                <a:ea typeface="Cambria Math" pitchFamily="18" charset="0"/>
              </a:rPr>
              <a:t>b </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a:t>
            </a:r>
          </a:p>
        </p:txBody>
      </p:sp>
      <p:graphicFrame>
        <p:nvGraphicFramePr>
          <p:cNvPr id="11" name="Object 5"/>
          <p:cNvGraphicFramePr>
            <a:graphicFrameLocks noChangeAspect="1"/>
          </p:cNvGraphicFramePr>
          <p:nvPr>
            <p:extLst>
              <p:ext uri="{D42A27DB-BD31-4B8C-83A1-F6EECF244321}">
                <p14:modId xmlns:p14="http://schemas.microsoft.com/office/powerpoint/2010/main" val="1614263679"/>
              </p:ext>
            </p:extLst>
          </p:nvPr>
        </p:nvGraphicFramePr>
        <p:xfrm>
          <a:off x="1371600" y="2835275"/>
          <a:ext cx="4849813" cy="669925"/>
        </p:xfrm>
        <a:graphic>
          <a:graphicData uri="http://schemas.openxmlformats.org/presentationml/2006/ole">
            <mc:AlternateContent xmlns:mc="http://schemas.openxmlformats.org/markup-compatibility/2006">
              <mc:Choice xmlns:v="urn:schemas-microsoft-com:vml" Requires="v">
                <p:oleObj spid="_x0000_s89223" name="Equation" r:id="rId4" imgW="1841400" imgH="253800" progId="Equation.DSMT4">
                  <p:embed/>
                </p:oleObj>
              </mc:Choice>
              <mc:Fallback>
                <p:oleObj name="Equation" r:id="rId4" imgW="1841400" imgH="253800" progId="Equation.DSMT4">
                  <p:embed/>
                  <p:pic>
                    <p:nvPicPr>
                      <p:cNvPr id="11" name="Object 3"/>
                      <p:cNvPicPr/>
                      <p:nvPr/>
                    </p:nvPicPr>
                    <p:blipFill>
                      <a:blip r:embed="rId5"/>
                      <a:stretch>
                        <a:fillRect/>
                      </a:stretch>
                    </p:blipFill>
                    <p:spPr>
                      <a:xfrm>
                        <a:off x="1371600" y="2835275"/>
                        <a:ext cx="4849813" cy="669925"/>
                      </a:xfrm>
                      <a:prstGeom prst="rect">
                        <a:avLst/>
                      </a:prstGeom>
                    </p:spPr>
                  </p:pic>
                </p:oleObj>
              </mc:Fallback>
            </mc:AlternateContent>
          </a:graphicData>
        </a:graphic>
      </p:graphicFrame>
      <p:sp>
        <p:nvSpPr>
          <p:cNvPr id="6" name="Content Placeholder 6"/>
          <p:cNvSpPr>
            <a:spLocks noGrp="1"/>
          </p:cNvSpPr>
          <p:nvPr>
            <p:ph idx="15"/>
          </p:nvPr>
        </p:nvSpPr>
        <p:spPr>
          <a:xfrm>
            <a:off x="457200" y="3505200"/>
            <a:ext cx="8382000" cy="3048000"/>
          </a:xfrm>
        </p:spPr>
        <p:txBody>
          <a:bodyPr/>
          <a:lstStyle/>
          <a:p>
            <a:pPr>
              <a:spcBef>
                <a:spcPts val="600"/>
              </a:spcBef>
            </a:pPr>
            <a:r>
              <a:rPr lang="en-US" sz="2800" b="1" dirty="0">
                <a:ea typeface="Cambria Math" pitchFamily="18" charset="0"/>
              </a:rPr>
              <a:t>Example</a:t>
            </a:r>
            <a:r>
              <a:rPr lang="en-US" sz="2800" dirty="0">
                <a:ea typeface="Cambria Math" pitchFamily="18" charset="0"/>
              </a:rPr>
              <a:t>:</a:t>
            </a:r>
          </a:p>
          <a:p>
            <a:pPr>
              <a:spcBef>
                <a:spcPts val="600"/>
              </a:spcBef>
            </a:pPr>
            <a:r>
              <a:rPr lang="en-US" sz="2800" i="1" dirty="0">
                <a:ea typeface="Cambria Math" pitchFamily="18" charset="0"/>
              </a:rPr>
              <a:t>A</a:t>
            </a:r>
            <a:r>
              <a:rPr lang="en-US" sz="2800" dirty="0">
                <a:ea typeface="Cambria Math" pitchFamily="18" charset="0"/>
              </a:rPr>
              <a:t> = {</a:t>
            </a:r>
            <a:r>
              <a:rPr lang="en-US" sz="2800" i="1" dirty="0" err="1">
                <a:ea typeface="Cambria Math" pitchFamily="18" charset="0"/>
              </a:rPr>
              <a:t>a,b</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 = {1,2,3}</a:t>
            </a:r>
          </a:p>
          <a:p>
            <a:pPr>
              <a:spcBef>
                <a:spcPts val="600"/>
              </a:spcBef>
            </a:pP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 {(</a:t>
            </a:r>
            <a:r>
              <a:rPr lang="en-US" sz="2800" i="1" dirty="0">
                <a:ea typeface="Cambria Math" pitchFamily="18" charset="0"/>
              </a:rPr>
              <a:t>a</a:t>
            </a:r>
            <a:r>
              <a:rPr lang="en-US" sz="2800" dirty="0">
                <a:ea typeface="Cambria Math" pitchFamily="18" charset="0"/>
              </a:rPr>
              <a:t>,1),(</a:t>
            </a:r>
            <a:r>
              <a:rPr lang="en-US" sz="2800" i="1" dirty="0">
                <a:ea typeface="Cambria Math" pitchFamily="18" charset="0"/>
              </a:rPr>
              <a:t>a</a:t>
            </a:r>
            <a:r>
              <a:rPr lang="en-US" sz="2800" dirty="0">
                <a:ea typeface="Cambria Math" pitchFamily="18" charset="0"/>
              </a:rPr>
              <a:t>,2),(</a:t>
            </a:r>
            <a:r>
              <a:rPr lang="en-US" sz="2800" i="1" dirty="0">
                <a:ea typeface="Cambria Math" pitchFamily="18" charset="0"/>
              </a:rPr>
              <a:t>a</a:t>
            </a:r>
            <a:r>
              <a:rPr lang="en-US" sz="2800" dirty="0">
                <a:ea typeface="Cambria Math" pitchFamily="18" charset="0"/>
              </a:rPr>
              <a:t>,3), (</a:t>
            </a:r>
            <a:r>
              <a:rPr lang="en-US" sz="2800" i="1" dirty="0">
                <a:ea typeface="Cambria Math" pitchFamily="18" charset="0"/>
              </a:rPr>
              <a:t>b</a:t>
            </a:r>
            <a:r>
              <a:rPr lang="en-US" sz="2800" dirty="0">
                <a:ea typeface="Cambria Math" pitchFamily="18" charset="0"/>
              </a:rPr>
              <a:t>,1),(</a:t>
            </a:r>
            <a:r>
              <a:rPr lang="en-US" sz="2800" i="1" dirty="0">
                <a:ea typeface="Cambria Math" pitchFamily="18" charset="0"/>
              </a:rPr>
              <a:t>b,</a:t>
            </a:r>
            <a:r>
              <a:rPr lang="en-US" sz="2800" dirty="0">
                <a:ea typeface="Cambria Math" pitchFamily="18" charset="0"/>
              </a:rPr>
              <a:t>2),(</a:t>
            </a:r>
            <a:r>
              <a:rPr lang="en-US" sz="2800" i="1" dirty="0">
                <a:ea typeface="Cambria Math" pitchFamily="18" charset="0"/>
              </a:rPr>
              <a:t>b,</a:t>
            </a:r>
            <a:r>
              <a:rPr lang="en-US" sz="2800" dirty="0">
                <a:ea typeface="Cambria Math" pitchFamily="18" charset="0"/>
              </a:rPr>
              <a:t>3)}</a:t>
            </a:r>
          </a:p>
          <a:p>
            <a:pPr>
              <a:spcBef>
                <a:spcPts val="600"/>
              </a:spcBef>
            </a:pPr>
            <a:r>
              <a:rPr lang="en-US" sz="2800" b="1" dirty="0">
                <a:ea typeface="Cambria Math" pitchFamily="18" charset="0"/>
              </a:rPr>
              <a:t>Definition</a:t>
            </a:r>
            <a:r>
              <a:rPr lang="en-US" sz="2800" dirty="0">
                <a:ea typeface="Cambria Math" pitchFamily="18" charset="0"/>
              </a:rPr>
              <a:t>: A subset </a:t>
            </a:r>
            <a:r>
              <a:rPr lang="en-US" sz="2800" i="1" dirty="0">
                <a:ea typeface="Cambria Math" pitchFamily="18" charset="0"/>
              </a:rPr>
              <a:t>R</a:t>
            </a:r>
            <a:r>
              <a:rPr lang="en-US" sz="2800" dirty="0">
                <a:ea typeface="Cambria Math" pitchFamily="18" charset="0"/>
              </a:rPr>
              <a:t> of the Cartesian product</a:t>
            </a:r>
            <a:r>
              <a:rPr lang="en-US" sz="2800" b="1" dirty="0">
                <a:ea typeface="Cambria Math" pitchFamily="18" charset="0"/>
              </a:rPr>
              <a:t> </a:t>
            </a:r>
            <a:r>
              <a:rPr lang="en-US" sz="2800" i="1" dirty="0">
                <a:ea typeface="Cambria Math" pitchFamily="18" charset="0"/>
              </a:rPr>
              <a:t>A</a:t>
            </a:r>
            <a:r>
              <a:rPr lang="en-US" sz="2800" dirty="0">
                <a:ea typeface="Cambria Math" pitchFamily="18" charset="0"/>
              </a:rPr>
              <a:t> × </a:t>
            </a:r>
            <a:r>
              <a:rPr lang="en-US" sz="2800" i="1" dirty="0">
                <a:ea typeface="Cambria Math" pitchFamily="18" charset="0"/>
              </a:rPr>
              <a:t>B</a:t>
            </a:r>
            <a:r>
              <a:rPr lang="en-US" sz="2800" dirty="0">
                <a:ea typeface="Cambria Math" pitchFamily="18" charset="0"/>
              </a:rPr>
              <a:t> is called a </a:t>
            </a:r>
            <a:r>
              <a:rPr lang="en-US" sz="2800" i="1" dirty="0">
                <a:ea typeface="Cambria Math" pitchFamily="18" charset="0"/>
              </a:rPr>
              <a:t>relation </a:t>
            </a:r>
            <a:r>
              <a:rPr lang="en-US" sz="2800" dirty="0">
                <a:ea typeface="Cambria Math" pitchFamily="18" charset="0"/>
              </a:rPr>
              <a:t>from the set A to the set B. (Relations will be covered in depth in Chapter 9.)</a:t>
            </a:r>
          </a:p>
        </p:txBody>
      </p:sp>
      <p:sp>
        <p:nvSpPr>
          <p:cNvPr id="8" name="矩形 7">
            <a:extLst>
              <a:ext uri="{FF2B5EF4-FFF2-40B4-BE49-F238E27FC236}">
                <a16:creationId xmlns:a16="http://schemas.microsoft.com/office/drawing/2014/main" id="{FF1A9146-840B-48FB-905B-0C0A63F4BD03}"/>
              </a:ext>
            </a:extLst>
          </p:cNvPr>
          <p:cNvSpPr/>
          <p:nvPr/>
        </p:nvSpPr>
        <p:spPr>
          <a:xfrm>
            <a:off x="4094202" y="781607"/>
            <a:ext cx="1107996" cy="369332"/>
          </a:xfrm>
          <a:prstGeom prst="rect">
            <a:avLst/>
          </a:prstGeom>
        </p:spPr>
        <p:txBody>
          <a:bodyPr wrap="none">
            <a:spAutoFit/>
          </a:bodyPr>
          <a:lstStyle/>
          <a:p>
            <a:r>
              <a:rPr lang="zh-CN" altLang="en-US" dirty="0">
                <a:solidFill>
                  <a:schemeClr val="tx1">
                    <a:lumMod val="50000"/>
                    <a:lumOff val="50000"/>
                  </a:schemeClr>
                </a:solidFill>
              </a:rPr>
              <a:t>笛卡尔积</a:t>
            </a:r>
          </a:p>
        </p:txBody>
      </p:sp>
    </p:spTree>
    <p:extLst>
      <p:ext uri="{BB962C8B-B14F-4D97-AF65-F5344CB8AC3E}">
        <p14:creationId xmlns:p14="http://schemas.microsoft.com/office/powerpoint/2010/main" val="2815642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4" name="Content Placeholder 3"/>
          <p:cNvSpPr>
            <a:spLocks noGrp="1"/>
          </p:cNvSpPr>
          <p:nvPr>
            <p:ph idx="1"/>
          </p:nvPr>
        </p:nvSpPr>
        <p:spPr>
          <a:xfrm>
            <a:off x="457200" y="1295400"/>
            <a:ext cx="8458200" cy="5257800"/>
          </a:xfrm>
        </p:spPr>
        <p:txBody>
          <a:bodyPr/>
          <a:lstStyle/>
          <a:p>
            <a:pPr>
              <a:spcBef>
                <a:spcPts val="0"/>
              </a:spcBef>
              <a:spcAft>
                <a:spcPts val="0"/>
              </a:spcAft>
            </a:pPr>
            <a:r>
              <a:rPr lang="en-US" sz="2400" dirty="0"/>
              <a:t>Sets </a:t>
            </a:r>
          </a:p>
          <a:p>
            <a:pPr lvl="1">
              <a:spcBef>
                <a:spcPts val="0"/>
              </a:spcBef>
              <a:spcAft>
                <a:spcPts val="0"/>
              </a:spcAft>
            </a:pPr>
            <a:r>
              <a:rPr lang="en-US" sz="2000" dirty="0"/>
              <a:t>The Language of Sets</a:t>
            </a:r>
          </a:p>
          <a:p>
            <a:pPr lvl="1">
              <a:spcBef>
                <a:spcPts val="0"/>
              </a:spcBef>
              <a:spcAft>
                <a:spcPts val="0"/>
              </a:spcAft>
            </a:pPr>
            <a:r>
              <a:rPr lang="en-US" sz="2000" dirty="0"/>
              <a:t>Set Operations</a:t>
            </a:r>
          </a:p>
          <a:p>
            <a:pPr lvl="1">
              <a:spcBef>
                <a:spcPts val="0"/>
              </a:spcBef>
              <a:spcAft>
                <a:spcPts val="0"/>
              </a:spcAft>
            </a:pPr>
            <a:r>
              <a:rPr lang="en-US" sz="2000" dirty="0"/>
              <a:t>Set Identities</a:t>
            </a:r>
          </a:p>
          <a:p>
            <a:pPr>
              <a:spcBef>
                <a:spcPts val="0"/>
              </a:spcBef>
              <a:spcAft>
                <a:spcPts val="0"/>
              </a:spcAft>
            </a:pPr>
            <a:r>
              <a:rPr lang="en-US" sz="2400" dirty="0"/>
              <a:t>Functions</a:t>
            </a:r>
          </a:p>
          <a:p>
            <a:pPr lvl="1">
              <a:spcBef>
                <a:spcPts val="0"/>
              </a:spcBef>
              <a:spcAft>
                <a:spcPts val="0"/>
              </a:spcAft>
            </a:pPr>
            <a:r>
              <a:rPr lang="en-US" sz="2000" dirty="0"/>
              <a:t>Types of Functions</a:t>
            </a:r>
          </a:p>
          <a:p>
            <a:pPr lvl="1">
              <a:spcBef>
                <a:spcPts val="0"/>
              </a:spcBef>
              <a:spcAft>
                <a:spcPts val="0"/>
              </a:spcAft>
            </a:pPr>
            <a:r>
              <a:rPr lang="en-US" sz="2000" dirty="0"/>
              <a:t>Operations on Functions</a:t>
            </a:r>
          </a:p>
          <a:p>
            <a:pPr lvl="1">
              <a:spcBef>
                <a:spcPts val="0"/>
              </a:spcBef>
              <a:spcAft>
                <a:spcPts val="0"/>
              </a:spcAft>
            </a:pPr>
            <a:r>
              <a:rPr lang="en-US" sz="2000" dirty="0"/>
              <a:t>Computability</a:t>
            </a:r>
          </a:p>
          <a:p>
            <a:pPr>
              <a:spcBef>
                <a:spcPts val="0"/>
              </a:spcBef>
              <a:spcAft>
                <a:spcPts val="0"/>
              </a:spcAft>
            </a:pPr>
            <a:r>
              <a:rPr lang="en-US" sz="2400" dirty="0"/>
              <a:t>Sequences and Summations</a:t>
            </a:r>
          </a:p>
          <a:p>
            <a:pPr lvl="1">
              <a:spcBef>
                <a:spcPts val="0"/>
              </a:spcBef>
              <a:spcAft>
                <a:spcPts val="0"/>
              </a:spcAft>
            </a:pPr>
            <a:r>
              <a:rPr lang="en-US" sz="2000" dirty="0"/>
              <a:t>Types of Sequences</a:t>
            </a:r>
          </a:p>
          <a:p>
            <a:pPr lvl="1">
              <a:spcBef>
                <a:spcPts val="0"/>
              </a:spcBef>
              <a:spcAft>
                <a:spcPts val="0"/>
              </a:spcAft>
            </a:pPr>
            <a:r>
              <a:rPr lang="en-US" sz="2000" dirty="0"/>
              <a:t>Summation Formulae</a:t>
            </a:r>
          </a:p>
          <a:p>
            <a:pPr>
              <a:spcBef>
                <a:spcPts val="0"/>
              </a:spcBef>
              <a:spcAft>
                <a:spcPts val="0"/>
              </a:spcAft>
            </a:pPr>
            <a:r>
              <a:rPr lang="en-US" sz="2400" dirty="0"/>
              <a:t>Set Cardinality</a:t>
            </a:r>
          </a:p>
          <a:p>
            <a:pPr lvl="1">
              <a:spcBef>
                <a:spcPts val="0"/>
              </a:spcBef>
              <a:spcAft>
                <a:spcPts val="0"/>
              </a:spcAft>
            </a:pPr>
            <a:r>
              <a:rPr lang="en-US" sz="2000" dirty="0"/>
              <a:t>Countable Sets</a:t>
            </a:r>
          </a:p>
        </p:txBody>
      </p:sp>
    </p:spTree>
    <p:extLst>
      <p:ext uri="{BB962C8B-B14F-4D97-AF65-F5344CB8AC3E}">
        <p14:creationId xmlns:p14="http://schemas.microsoft.com/office/powerpoint/2010/main" val="766881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Cartesian Product</a:t>
            </a:r>
            <a:r>
              <a:rPr lang="en-US" sz="1500" dirty="0"/>
              <a:t> 2</a:t>
            </a:r>
          </a:p>
        </p:txBody>
      </p:sp>
      <p:sp>
        <p:nvSpPr>
          <p:cNvPr id="7" name="Content Placeholder 2"/>
          <p:cNvSpPr>
            <a:spLocks noGrp="1"/>
          </p:cNvSpPr>
          <p:nvPr>
            <p:ph idx="1"/>
          </p:nvPr>
        </p:nvSpPr>
        <p:spPr>
          <a:xfrm>
            <a:off x="457200" y="1295401"/>
            <a:ext cx="8229600" cy="1752600"/>
          </a:xfrm>
        </p:spPr>
        <p:txBody>
          <a:bodyPr/>
          <a:lstStyle/>
          <a:p>
            <a:r>
              <a:rPr lang="en-US" sz="2800" b="1" dirty="0"/>
              <a:t>Definition</a:t>
            </a:r>
            <a:r>
              <a:rPr lang="en-US" sz="2800" dirty="0"/>
              <a:t>: The </a:t>
            </a:r>
            <a:r>
              <a:rPr lang="en-US" altLang="zh-CN" sz="2800" dirty="0"/>
              <a:t>C</a:t>
            </a:r>
            <a:r>
              <a:rPr lang="en-US" sz="2800" dirty="0"/>
              <a:t>artesian products of the sets </a:t>
            </a:r>
            <a:r>
              <a:rPr lang="en-US" sz="2800" i="1" dirty="0">
                <a:ea typeface="Cambria Math" pitchFamily="18" charset="0"/>
              </a:rPr>
              <a:t>A</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A</a:t>
            </a:r>
            <a:r>
              <a:rPr lang="en-US" sz="2800" baseline="-25000" dirty="0">
                <a:ea typeface="Cambria Math" pitchFamily="18" charset="0"/>
              </a:rPr>
              <a:t>2</a:t>
            </a:r>
            <a:r>
              <a:rPr lang="en-US" sz="2800" dirty="0">
                <a:ea typeface="Cambria Math" pitchFamily="18" charset="0"/>
              </a:rPr>
              <a:t>,……,</a:t>
            </a:r>
            <a:r>
              <a:rPr lang="en-US" sz="2800" i="1" dirty="0">
                <a:ea typeface="Cambria Math" pitchFamily="18" charset="0"/>
              </a:rPr>
              <a:t>A</a:t>
            </a:r>
            <a:r>
              <a:rPr lang="en-US" sz="2800" i="1" baseline="-25000" dirty="0">
                <a:ea typeface="Cambria Math" pitchFamily="18" charset="0"/>
              </a:rPr>
              <a:t>n</a:t>
            </a:r>
            <a:r>
              <a:rPr lang="en-US" sz="2800" dirty="0"/>
              <a:t>, denoted by </a:t>
            </a:r>
            <a:r>
              <a:rPr lang="en-US" sz="2800" i="1" dirty="0">
                <a:ea typeface="Cambria Math" pitchFamily="18" charset="0"/>
              </a:rPr>
              <a:t>A</a:t>
            </a:r>
            <a:r>
              <a:rPr lang="en-US" sz="2800" baseline="-25000" dirty="0">
                <a:ea typeface="Cambria Math" pitchFamily="18" charset="0"/>
              </a:rPr>
              <a:t>1</a:t>
            </a:r>
            <a:r>
              <a:rPr lang="en-US" sz="2800" dirty="0">
                <a:ea typeface="Cambria Math" pitchFamily="18" charset="0"/>
              </a:rPr>
              <a:t> × </a:t>
            </a:r>
            <a:r>
              <a:rPr lang="en-US" sz="2800" i="1" dirty="0">
                <a:ea typeface="Cambria Math" pitchFamily="18" charset="0"/>
              </a:rPr>
              <a:t>A</a:t>
            </a:r>
            <a:r>
              <a:rPr lang="en-US" sz="2800" baseline="-25000" dirty="0">
                <a:ea typeface="Cambria Math" pitchFamily="18" charset="0"/>
              </a:rPr>
              <a:t>2 </a:t>
            </a:r>
            <a:r>
              <a:rPr lang="en-US" sz="2800" dirty="0">
                <a:ea typeface="Cambria Math" pitchFamily="18" charset="0"/>
              </a:rPr>
              <a:t>×</a:t>
            </a:r>
            <a:r>
              <a:rPr lang="en-US" sz="2800" b="1" baseline="-25000" dirty="0">
                <a:ea typeface="Cambria Math" pitchFamily="18" charset="0"/>
              </a:rPr>
              <a:t> </a:t>
            </a:r>
            <a:r>
              <a:rPr lang="en-US" sz="2800" dirty="0">
                <a:ea typeface="Cambria Math" pitchFamily="18" charset="0"/>
              </a:rPr>
              <a:t>…… × </a:t>
            </a:r>
            <a:r>
              <a:rPr lang="en-US" sz="2800" i="1" dirty="0">
                <a:ea typeface="Cambria Math" pitchFamily="18" charset="0"/>
              </a:rPr>
              <a:t>A</a:t>
            </a:r>
            <a:r>
              <a:rPr lang="en-US" sz="2800" i="1" baseline="-25000" dirty="0">
                <a:ea typeface="Cambria Math" pitchFamily="18" charset="0"/>
              </a:rPr>
              <a:t>n</a:t>
            </a:r>
            <a:r>
              <a:rPr lang="en-US" sz="2800" dirty="0">
                <a:ea typeface="Cambria Math" pitchFamily="18" charset="0"/>
              </a:rPr>
              <a:t> , </a:t>
            </a:r>
            <a:r>
              <a:rPr lang="en-US" sz="2800" dirty="0"/>
              <a:t>is the set of ordered </a:t>
            </a:r>
            <a:r>
              <a:rPr lang="en-US" sz="2800" i="1" dirty="0"/>
              <a:t>n</a:t>
            </a:r>
            <a:r>
              <a:rPr lang="en-US" sz="2800" dirty="0"/>
              <a:t>-tuples (</a:t>
            </a:r>
            <a:r>
              <a:rPr lang="en-US" sz="2800" i="1" dirty="0">
                <a:ea typeface="Cambria Math" pitchFamily="18" charset="0"/>
              </a:rPr>
              <a:t>a</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a</a:t>
            </a:r>
            <a:r>
              <a:rPr lang="en-US" sz="2800" baseline="-25000" dirty="0">
                <a:ea typeface="Cambria Math" pitchFamily="18" charset="0"/>
              </a:rPr>
              <a:t>2</a:t>
            </a:r>
            <a:r>
              <a:rPr lang="en-US" sz="2800" dirty="0">
                <a:ea typeface="Cambria Math" pitchFamily="18" charset="0"/>
              </a:rPr>
              <a:t>,……,</a:t>
            </a:r>
            <a:r>
              <a:rPr lang="en-US" sz="2800" i="1" dirty="0">
                <a:ea typeface="Cambria Math" pitchFamily="18" charset="0"/>
              </a:rPr>
              <a:t>a</a:t>
            </a:r>
            <a:r>
              <a:rPr lang="en-US" sz="2800" i="1" baseline="-25000" dirty="0">
                <a:ea typeface="Cambria Math" pitchFamily="18" charset="0"/>
              </a:rPr>
              <a:t>n</a:t>
            </a:r>
            <a:r>
              <a:rPr lang="en-US" sz="2800" dirty="0"/>
              <a:t>)  where   </a:t>
            </a:r>
            <a:r>
              <a:rPr lang="en-US" sz="2800" i="1" dirty="0">
                <a:ea typeface="Cambria Math" pitchFamily="18" charset="0"/>
              </a:rPr>
              <a:t>a</a:t>
            </a:r>
            <a:r>
              <a:rPr lang="en-US" sz="2800" i="1" baseline="-25000" dirty="0">
                <a:ea typeface="Cambria Math" pitchFamily="18" charset="0"/>
              </a:rPr>
              <a:t>i</a:t>
            </a:r>
            <a:r>
              <a:rPr lang="en-US" sz="2800" dirty="0"/>
              <a:t>   belongs to </a:t>
            </a:r>
            <a:r>
              <a:rPr lang="en-US" sz="2800" i="1" dirty="0">
                <a:ea typeface="Cambria Math" pitchFamily="18" charset="0"/>
              </a:rPr>
              <a:t>A</a:t>
            </a:r>
            <a:r>
              <a:rPr lang="en-US" sz="2800" baseline="-25000" dirty="0">
                <a:ea typeface="Cambria Math" pitchFamily="18" charset="0"/>
              </a:rPr>
              <a:t>i</a:t>
            </a:r>
            <a:r>
              <a:rPr lang="en-US" sz="2800" dirty="0"/>
              <a:t> for </a:t>
            </a:r>
            <a:r>
              <a:rPr lang="en-US" sz="2800" i="1" dirty="0" err="1"/>
              <a:t>i</a:t>
            </a:r>
            <a:r>
              <a:rPr lang="en-US" sz="2800" dirty="0"/>
              <a:t> = </a:t>
            </a:r>
            <a:r>
              <a:rPr lang="en-US" sz="2800" dirty="0">
                <a:ea typeface="Cambria Math" pitchFamily="18" charset="0"/>
              </a:rPr>
              <a:t>1</a:t>
            </a:r>
            <a:r>
              <a:rPr lang="en-US" sz="2800" dirty="0"/>
              <a:t>, … </a:t>
            </a:r>
            <a:r>
              <a:rPr lang="en-US" sz="2800" i="1" dirty="0">
                <a:ea typeface="Cambria Math" pitchFamily="18" charset="0"/>
              </a:rPr>
              <a:t>n</a:t>
            </a:r>
            <a:r>
              <a:rPr lang="en-US" sz="2800" dirty="0"/>
              <a:t>. </a:t>
            </a:r>
          </a:p>
        </p:txBody>
      </p:sp>
      <p:graphicFrame>
        <p:nvGraphicFramePr>
          <p:cNvPr id="8" name="Object 3"/>
          <p:cNvGraphicFramePr>
            <a:graphicFrameLocks noChangeAspect="1"/>
          </p:cNvGraphicFramePr>
          <p:nvPr>
            <p:extLst>
              <p:ext uri="{D42A27DB-BD31-4B8C-83A1-F6EECF244321}">
                <p14:modId xmlns:p14="http://schemas.microsoft.com/office/powerpoint/2010/main" val="3130783604"/>
              </p:ext>
            </p:extLst>
          </p:nvPr>
        </p:nvGraphicFramePr>
        <p:xfrm>
          <a:off x="1143000" y="3039036"/>
          <a:ext cx="6858000" cy="1075764"/>
        </p:xfrm>
        <a:graphic>
          <a:graphicData uri="http://schemas.openxmlformats.org/presentationml/2006/ole">
            <mc:AlternateContent xmlns:mc="http://schemas.openxmlformats.org/markup-compatibility/2006">
              <mc:Choice xmlns:v="urn:schemas-microsoft-com:vml" Requires="v">
                <p:oleObj spid="_x0000_s90243" name="Equation" r:id="rId3" imgW="3238200" imgH="507960" progId="Equation.DSMT4">
                  <p:embed/>
                </p:oleObj>
              </mc:Choice>
              <mc:Fallback>
                <p:oleObj name="Equation" r:id="rId3" imgW="3238200" imgH="507960" progId="Equation.DSMT4">
                  <p:embed/>
                  <p:pic>
                    <p:nvPicPr>
                      <p:cNvPr id="0" name=""/>
                      <p:cNvPicPr/>
                      <p:nvPr/>
                    </p:nvPicPr>
                    <p:blipFill>
                      <a:blip r:embed="rId4"/>
                      <a:stretch>
                        <a:fillRect/>
                      </a:stretch>
                    </p:blipFill>
                    <p:spPr>
                      <a:xfrm>
                        <a:off x="1143000" y="3039036"/>
                        <a:ext cx="6858000" cy="1075764"/>
                      </a:xfrm>
                      <a:prstGeom prst="rect">
                        <a:avLst/>
                      </a:prstGeom>
                    </p:spPr>
                  </p:pic>
                </p:oleObj>
              </mc:Fallback>
            </mc:AlternateContent>
          </a:graphicData>
        </a:graphic>
      </p:graphicFrame>
      <p:sp>
        <p:nvSpPr>
          <p:cNvPr id="3" name="Content Placeholder 4"/>
          <p:cNvSpPr>
            <a:spLocks noGrp="1"/>
          </p:cNvSpPr>
          <p:nvPr>
            <p:ph idx="13"/>
          </p:nvPr>
        </p:nvSpPr>
        <p:spPr>
          <a:xfrm>
            <a:off x="457200" y="4114800"/>
            <a:ext cx="8229600" cy="2438400"/>
          </a:xfrm>
        </p:spPr>
        <p:txBody>
          <a:bodyPr/>
          <a:lstStyle/>
          <a:p>
            <a:r>
              <a:rPr lang="en-US" sz="2800" b="1" dirty="0"/>
              <a:t>Example</a:t>
            </a:r>
            <a:r>
              <a:rPr lang="en-US" sz="2800" dirty="0"/>
              <a:t>: What is </a:t>
            </a:r>
            <a:r>
              <a:rPr lang="en-US" sz="2800" i="1" dirty="0"/>
              <a:t>A</a:t>
            </a:r>
            <a:r>
              <a:rPr lang="en-US" sz="2800" dirty="0">
                <a:ea typeface="Cambria Math" pitchFamily="18" charset="0"/>
              </a:rPr>
              <a:t> ×</a:t>
            </a:r>
            <a:r>
              <a:rPr lang="en-US" sz="2800" b="1" dirty="0"/>
              <a:t> </a:t>
            </a:r>
            <a:r>
              <a:rPr lang="en-US" sz="2800" i="1" dirty="0"/>
              <a:t>B</a:t>
            </a:r>
            <a:r>
              <a:rPr lang="en-US" sz="2800" b="1" dirty="0"/>
              <a:t> </a:t>
            </a:r>
            <a:r>
              <a:rPr lang="en-US" sz="2800" dirty="0">
                <a:ea typeface="Cambria Math" pitchFamily="18" charset="0"/>
              </a:rPr>
              <a:t>×</a:t>
            </a:r>
            <a:r>
              <a:rPr lang="en-US" sz="2800" b="1" dirty="0"/>
              <a:t> </a:t>
            </a:r>
            <a:r>
              <a:rPr lang="en-US" sz="2800" dirty="0"/>
              <a:t>C</a:t>
            </a:r>
            <a:r>
              <a:rPr lang="en-US" sz="2800" b="1" dirty="0"/>
              <a:t> </a:t>
            </a:r>
            <a:r>
              <a:rPr lang="en-US" sz="2800" dirty="0"/>
              <a:t>where </a:t>
            </a:r>
            <a:r>
              <a:rPr lang="en-US" sz="2800" i="1" dirty="0"/>
              <a:t>A</a:t>
            </a:r>
            <a:r>
              <a:rPr lang="en-US" sz="2800" dirty="0"/>
              <a:t> = {</a:t>
            </a:r>
            <a:r>
              <a:rPr lang="en-US" sz="2800" dirty="0">
                <a:ea typeface="Cambria Math" pitchFamily="18" charset="0"/>
              </a:rPr>
              <a:t>0,1</a:t>
            </a:r>
            <a:r>
              <a:rPr lang="en-US" sz="2800" dirty="0"/>
              <a:t>}, </a:t>
            </a:r>
            <a:r>
              <a:rPr lang="en-US" sz="2800" i="1" dirty="0"/>
              <a:t>B</a:t>
            </a:r>
            <a:r>
              <a:rPr lang="en-US" sz="2800" dirty="0"/>
              <a:t> = {</a:t>
            </a:r>
            <a:r>
              <a:rPr lang="en-US" sz="2800" dirty="0">
                <a:ea typeface="Cambria Math" pitchFamily="18" charset="0"/>
              </a:rPr>
              <a:t>1,2</a:t>
            </a:r>
            <a:r>
              <a:rPr lang="en-US" sz="2800" dirty="0"/>
              <a:t>} and </a:t>
            </a:r>
            <a:r>
              <a:rPr lang="en-US" sz="2800" i="1" dirty="0"/>
              <a:t>C</a:t>
            </a:r>
            <a:r>
              <a:rPr lang="en-US" sz="2800" dirty="0"/>
              <a:t> = {</a:t>
            </a:r>
            <a:r>
              <a:rPr lang="en-US" sz="2800" dirty="0">
                <a:ea typeface="Cambria Math" pitchFamily="18" charset="0"/>
              </a:rPr>
              <a:t>0,1,2</a:t>
            </a:r>
            <a:r>
              <a:rPr lang="en-US" sz="2800" dirty="0"/>
              <a:t>}</a:t>
            </a:r>
            <a:endParaRPr lang="en-US" sz="2800" b="1" dirty="0"/>
          </a:p>
          <a:p>
            <a:r>
              <a:rPr lang="en-US" sz="2800" b="1" dirty="0"/>
              <a:t>Solution: </a:t>
            </a:r>
            <a:r>
              <a:rPr lang="en-US" sz="2800" i="1" dirty="0"/>
              <a:t>A</a:t>
            </a:r>
            <a:r>
              <a:rPr lang="en-US" sz="2800" dirty="0">
                <a:ea typeface="Cambria Math" pitchFamily="18" charset="0"/>
              </a:rPr>
              <a:t> ×</a:t>
            </a:r>
            <a:r>
              <a:rPr lang="en-US" sz="2800" b="1" dirty="0"/>
              <a:t> </a:t>
            </a:r>
            <a:r>
              <a:rPr lang="en-US" sz="2800" i="1" dirty="0"/>
              <a:t>B</a:t>
            </a:r>
            <a:r>
              <a:rPr lang="en-US" sz="2800" b="1" dirty="0"/>
              <a:t> </a:t>
            </a:r>
            <a:r>
              <a:rPr lang="en-US" sz="2800" dirty="0">
                <a:ea typeface="Cambria Math" pitchFamily="18" charset="0"/>
              </a:rPr>
              <a:t>×</a:t>
            </a:r>
            <a:r>
              <a:rPr lang="en-US" sz="2800" b="1" dirty="0"/>
              <a:t> </a:t>
            </a:r>
            <a:r>
              <a:rPr lang="en-US" sz="2800" dirty="0"/>
              <a:t>C</a:t>
            </a:r>
            <a:r>
              <a:rPr lang="en-US" sz="2800" b="1" dirty="0"/>
              <a:t> = </a:t>
            </a:r>
            <a:r>
              <a:rPr lang="en-US" sz="2800" dirty="0"/>
              <a:t>{(</a:t>
            </a:r>
            <a:r>
              <a:rPr lang="en-US" sz="2800" dirty="0">
                <a:ea typeface="Cambria Math" pitchFamily="18" charset="0"/>
              </a:rPr>
              <a:t>0,1,0</a:t>
            </a:r>
            <a:r>
              <a:rPr lang="en-US" sz="2800" dirty="0"/>
              <a:t>), (</a:t>
            </a:r>
            <a:r>
              <a:rPr lang="en-US" sz="2800" dirty="0">
                <a:ea typeface="Cambria Math" pitchFamily="18" charset="0"/>
              </a:rPr>
              <a:t>0,1,1</a:t>
            </a:r>
            <a:r>
              <a:rPr lang="en-US" sz="2800" dirty="0"/>
              <a:t>), (</a:t>
            </a:r>
            <a:r>
              <a:rPr lang="en-US" sz="2800" dirty="0">
                <a:ea typeface="Cambria Math" pitchFamily="18" charset="0"/>
              </a:rPr>
              <a:t>0,1,2</a:t>
            </a:r>
            <a:r>
              <a:rPr lang="en-US" sz="2800" dirty="0"/>
              <a:t>),(</a:t>
            </a:r>
            <a:r>
              <a:rPr lang="en-US" sz="2800" dirty="0">
                <a:ea typeface="Cambria Math" pitchFamily="18" charset="0"/>
              </a:rPr>
              <a:t>0,2,0</a:t>
            </a:r>
            <a:r>
              <a:rPr lang="en-US" sz="2800" dirty="0"/>
              <a:t>), (</a:t>
            </a:r>
            <a:r>
              <a:rPr lang="en-US" sz="2800" dirty="0">
                <a:ea typeface="Cambria Math" pitchFamily="18" charset="0"/>
              </a:rPr>
              <a:t>0,2,1</a:t>
            </a:r>
            <a:r>
              <a:rPr lang="en-US" sz="2800" dirty="0"/>
              <a:t>), (</a:t>
            </a:r>
            <a:r>
              <a:rPr lang="en-US" sz="2800" dirty="0">
                <a:ea typeface="Cambria Math" pitchFamily="18" charset="0"/>
              </a:rPr>
              <a:t>0,2,2</a:t>
            </a:r>
            <a:r>
              <a:rPr lang="en-US" sz="2800" dirty="0"/>
              <a:t>),(</a:t>
            </a:r>
            <a:r>
              <a:rPr lang="en-US" sz="2800" dirty="0">
                <a:ea typeface="Cambria Math" pitchFamily="18" charset="0"/>
              </a:rPr>
              <a:t>1,1,0</a:t>
            </a:r>
            <a:r>
              <a:rPr lang="en-US" sz="2800" dirty="0"/>
              <a:t>), (</a:t>
            </a:r>
            <a:r>
              <a:rPr lang="en-US" sz="2800" dirty="0">
                <a:ea typeface="Cambria Math" pitchFamily="18" charset="0"/>
              </a:rPr>
              <a:t>1,1,1</a:t>
            </a:r>
            <a:r>
              <a:rPr lang="en-US" sz="2800" dirty="0"/>
              <a:t>), (</a:t>
            </a:r>
            <a:r>
              <a:rPr lang="en-US" sz="2800" dirty="0">
                <a:ea typeface="Cambria Math" pitchFamily="18" charset="0"/>
              </a:rPr>
              <a:t>1,1,2</a:t>
            </a:r>
            <a:r>
              <a:rPr lang="en-US" sz="2800" dirty="0"/>
              <a:t>), (</a:t>
            </a:r>
            <a:r>
              <a:rPr lang="en-US" sz="2800" dirty="0">
                <a:ea typeface="Cambria Math" pitchFamily="18" charset="0"/>
              </a:rPr>
              <a:t>1,2,0</a:t>
            </a:r>
            <a:r>
              <a:rPr lang="en-US" sz="2800" dirty="0"/>
              <a:t>), (</a:t>
            </a:r>
            <a:r>
              <a:rPr lang="en-US" sz="2800" dirty="0">
                <a:ea typeface="Cambria Math" pitchFamily="18" charset="0"/>
              </a:rPr>
              <a:t>1,2,1</a:t>
            </a:r>
            <a:r>
              <a:rPr lang="en-US" sz="2800" dirty="0"/>
              <a:t>), (</a:t>
            </a:r>
            <a:r>
              <a:rPr lang="en-US" sz="2800" dirty="0">
                <a:ea typeface="Cambria Math" pitchFamily="18" charset="0"/>
              </a:rPr>
              <a:t>1,2,2</a:t>
            </a:r>
            <a:r>
              <a:rPr lang="en-US" sz="2800" dirty="0"/>
              <a:t>)}</a:t>
            </a:r>
            <a:endParaRPr lang="en-US" sz="2800" b="1" dirty="0"/>
          </a:p>
        </p:txBody>
      </p:sp>
    </p:spTree>
    <p:extLst>
      <p:ext uri="{BB962C8B-B14F-4D97-AF65-F5344CB8AC3E}">
        <p14:creationId xmlns:p14="http://schemas.microsoft.com/office/powerpoint/2010/main" val="856967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Sets of Quantifiers</a:t>
            </a:r>
            <a:endParaRPr lang="en-US" sz="1500" dirty="0"/>
          </a:p>
        </p:txBody>
      </p:sp>
      <p:sp>
        <p:nvSpPr>
          <p:cNvPr id="7" name="Content Placeholder 2"/>
          <p:cNvSpPr>
            <a:spLocks noGrp="1"/>
          </p:cNvSpPr>
          <p:nvPr>
            <p:ph idx="1"/>
          </p:nvPr>
        </p:nvSpPr>
        <p:spPr>
          <a:xfrm>
            <a:off x="457200" y="1295401"/>
            <a:ext cx="8229600" cy="1981199"/>
          </a:xfrm>
        </p:spPr>
        <p:txBody>
          <a:bodyPr/>
          <a:lstStyle/>
          <a:p>
            <a:r>
              <a:rPr lang="en-US" dirty="0"/>
              <a:t>Given a predicate </a:t>
            </a:r>
            <a:r>
              <a:rPr lang="en-US" i="1" dirty="0"/>
              <a:t>P</a:t>
            </a:r>
            <a:r>
              <a:rPr lang="en-US" dirty="0"/>
              <a:t> and a domain </a:t>
            </a:r>
            <a:r>
              <a:rPr lang="en-US" i="1" dirty="0"/>
              <a:t>D</a:t>
            </a:r>
            <a:r>
              <a:rPr lang="en-US" dirty="0"/>
              <a:t>, we define the </a:t>
            </a:r>
            <a:r>
              <a:rPr lang="en-US" i="1" dirty="0"/>
              <a:t>truth set </a:t>
            </a:r>
            <a:r>
              <a:rPr lang="en-US" dirty="0"/>
              <a:t>of </a:t>
            </a:r>
            <a:r>
              <a:rPr lang="en-US" i="1" dirty="0"/>
              <a:t>P</a:t>
            </a:r>
            <a:r>
              <a:rPr lang="en-US" dirty="0"/>
              <a:t> to be the set of elements in </a:t>
            </a:r>
            <a:r>
              <a:rPr lang="en-US" i="1" dirty="0"/>
              <a:t>D</a:t>
            </a:r>
            <a:r>
              <a:rPr lang="en-US" dirty="0"/>
              <a:t> for which </a:t>
            </a:r>
            <a:r>
              <a:rPr lang="en-US" i="1" dirty="0"/>
              <a:t>P</a:t>
            </a:r>
            <a:r>
              <a:rPr lang="en-US" dirty="0"/>
              <a:t>(</a:t>
            </a:r>
            <a:r>
              <a:rPr lang="en-US" i="1" dirty="0"/>
              <a:t>x</a:t>
            </a:r>
            <a:r>
              <a:rPr lang="en-US" dirty="0"/>
              <a:t>) is true. The truth set of </a:t>
            </a:r>
            <a:r>
              <a:rPr lang="en-US" i="1" dirty="0"/>
              <a:t>P</a:t>
            </a:r>
            <a:r>
              <a:rPr lang="en-US" dirty="0"/>
              <a:t>(x) is denoted by</a:t>
            </a:r>
          </a:p>
        </p:txBody>
      </p:sp>
      <p:graphicFrame>
        <p:nvGraphicFramePr>
          <p:cNvPr id="8" name="Object 3"/>
          <p:cNvGraphicFramePr>
            <a:graphicFrameLocks noChangeAspect="1"/>
          </p:cNvGraphicFramePr>
          <p:nvPr>
            <p:extLst>
              <p:ext uri="{D42A27DB-BD31-4B8C-83A1-F6EECF244321}">
                <p14:modId xmlns:p14="http://schemas.microsoft.com/office/powerpoint/2010/main" val="4138394274"/>
              </p:ext>
            </p:extLst>
          </p:nvPr>
        </p:nvGraphicFramePr>
        <p:xfrm>
          <a:off x="3276600" y="3673093"/>
          <a:ext cx="2590800" cy="719902"/>
        </p:xfrm>
        <a:graphic>
          <a:graphicData uri="http://schemas.openxmlformats.org/presentationml/2006/ole">
            <mc:AlternateContent xmlns:mc="http://schemas.openxmlformats.org/markup-compatibility/2006">
              <mc:Choice xmlns:v="urn:schemas-microsoft-com:vml" Requires="v">
                <p:oleObj spid="_x0000_s92298" name="Equation" r:id="rId4" imgW="914400" imgH="253800" progId="Equation.DSMT4">
                  <p:embed/>
                </p:oleObj>
              </mc:Choice>
              <mc:Fallback>
                <p:oleObj name="Equation" r:id="rId4" imgW="914400" imgH="253800" progId="Equation.DSMT4">
                  <p:embed/>
                  <p:pic>
                    <p:nvPicPr>
                      <p:cNvPr id="8" name="Object 3"/>
                      <p:cNvPicPr/>
                      <p:nvPr/>
                    </p:nvPicPr>
                    <p:blipFill>
                      <a:blip r:embed="rId5"/>
                      <a:stretch>
                        <a:fillRect/>
                      </a:stretch>
                    </p:blipFill>
                    <p:spPr>
                      <a:xfrm>
                        <a:off x="3276600" y="3673093"/>
                        <a:ext cx="2590800" cy="719902"/>
                      </a:xfrm>
                      <a:prstGeom prst="rect">
                        <a:avLst/>
                      </a:prstGeom>
                    </p:spPr>
                  </p:pic>
                </p:oleObj>
              </mc:Fallback>
            </mc:AlternateContent>
          </a:graphicData>
        </a:graphic>
      </p:graphicFrame>
      <p:sp>
        <p:nvSpPr>
          <p:cNvPr id="3" name="Content Placeholder 4"/>
          <p:cNvSpPr>
            <a:spLocks noGrp="1"/>
          </p:cNvSpPr>
          <p:nvPr>
            <p:ph idx="13"/>
          </p:nvPr>
        </p:nvSpPr>
        <p:spPr>
          <a:xfrm>
            <a:off x="457200" y="4876800"/>
            <a:ext cx="8229600" cy="1524000"/>
          </a:xfrm>
        </p:spPr>
        <p:txBody>
          <a:bodyPr/>
          <a:lstStyle/>
          <a:p>
            <a:r>
              <a:rPr lang="en-US" b="1" dirty="0"/>
              <a:t>Example</a:t>
            </a:r>
            <a:r>
              <a:rPr lang="en-US" dirty="0"/>
              <a:t>: The truth set of </a:t>
            </a:r>
            <a:r>
              <a:rPr lang="en-US" i="1" dirty="0"/>
              <a:t>P</a:t>
            </a:r>
            <a:r>
              <a:rPr lang="en-US" dirty="0"/>
              <a:t>(</a:t>
            </a:r>
            <a:r>
              <a:rPr lang="en-US" i="1" dirty="0"/>
              <a:t>x</a:t>
            </a:r>
            <a:r>
              <a:rPr lang="en-US" dirty="0"/>
              <a:t>) where the domain is the integers and </a:t>
            </a:r>
            <a:r>
              <a:rPr lang="en-US" i="1" dirty="0"/>
              <a:t>P</a:t>
            </a:r>
            <a:r>
              <a:rPr lang="en-US" dirty="0"/>
              <a:t>(</a:t>
            </a:r>
            <a:r>
              <a:rPr lang="en-US" i="1" dirty="0"/>
              <a:t>x</a:t>
            </a:r>
            <a:r>
              <a:rPr lang="en-US" dirty="0"/>
              <a:t>) is “|</a:t>
            </a:r>
            <a:r>
              <a:rPr lang="en-US" i="1" dirty="0"/>
              <a:t>x</a:t>
            </a:r>
            <a:r>
              <a:rPr lang="en-US" dirty="0"/>
              <a:t>| = </a:t>
            </a:r>
            <a:r>
              <a:rPr lang="en-US" dirty="0">
                <a:ea typeface="Cambria Math" pitchFamily="18" charset="0"/>
              </a:rPr>
              <a:t>1</a:t>
            </a:r>
            <a:r>
              <a:rPr lang="en-US" dirty="0"/>
              <a:t>” is the set </a:t>
            </a:r>
            <a:r>
              <a:rPr lang="en-US" dirty="0">
                <a:ea typeface="Cambria Math" pitchFamily="18" charset="0"/>
              </a:rPr>
              <a:t>{-1,1}</a:t>
            </a:r>
          </a:p>
        </p:txBody>
      </p:sp>
      <p:sp>
        <p:nvSpPr>
          <p:cNvPr id="6" name="矩形 5">
            <a:extLst>
              <a:ext uri="{FF2B5EF4-FFF2-40B4-BE49-F238E27FC236}">
                <a16:creationId xmlns:a16="http://schemas.microsoft.com/office/drawing/2014/main" id="{4C282286-F248-4957-ADA8-16670BBB789A}"/>
              </a:ext>
            </a:extLst>
          </p:cNvPr>
          <p:cNvSpPr/>
          <p:nvPr/>
        </p:nvSpPr>
        <p:spPr>
          <a:xfrm>
            <a:off x="5715000" y="727823"/>
            <a:ext cx="646331" cy="369332"/>
          </a:xfrm>
          <a:prstGeom prst="rect">
            <a:avLst/>
          </a:prstGeom>
        </p:spPr>
        <p:txBody>
          <a:bodyPr wrap="none">
            <a:spAutoFit/>
          </a:bodyPr>
          <a:lstStyle/>
          <a:p>
            <a:r>
              <a:rPr lang="zh-CN" altLang="en-US" dirty="0">
                <a:solidFill>
                  <a:schemeClr val="tx1">
                    <a:lumMod val="50000"/>
                    <a:lumOff val="50000"/>
                  </a:schemeClr>
                </a:solidFill>
              </a:rPr>
              <a:t>量词</a:t>
            </a:r>
          </a:p>
        </p:txBody>
      </p:sp>
      <p:sp>
        <p:nvSpPr>
          <p:cNvPr id="9" name="矩形 8">
            <a:extLst>
              <a:ext uri="{FF2B5EF4-FFF2-40B4-BE49-F238E27FC236}">
                <a16:creationId xmlns:a16="http://schemas.microsoft.com/office/drawing/2014/main" id="{E9A260DA-A789-435B-8CD4-F673A0AA8BF8}"/>
              </a:ext>
            </a:extLst>
          </p:cNvPr>
          <p:cNvSpPr/>
          <p:nvPr/>
        </p:nvSpPr>
        <p:spPr>
          <a:xfrm>
            <a:off x="2209800" y="1672525"/>
            <a:ext cx="646331" cy="369332"/>
          </a:xfrm>
          <a:prstGeom prst="rect">
            <a:avLst/>
          </a:prstGeom>
        </p:spPr>
        <p:txBody>
          <a:bodyPr wrap="none">
            <a:spAutoFit/>
          </a:bodyPr>
          <a:lstStyle/>
          <a:p>
            <a:r>
              <a:rPr lang="zh-CN" altLang="en-US" dirty="0">
                <a:solidFill>
                  <a:schemeClr val="tx1">
                    <a:lumMod val="50000"/>
                    <a:lumOff val="50000"/>
                  </a:schemeClr>
                </a:solidFill>
              </a:rPr>
              <a:t>谓词</a:t>
            </a:r>
          </a:p>
        </p:txBody>
      </p:sp>
      <p:sp>
        <p:nvSpPr>
          <p:cNvPr id="10" name="矩形 9">
            <a:extLst>
              <a:ext uri="{FF2B5EF4-FFF2-40B4-BE49-F238E27FC236}">
                <a16:creationId xmlns:a16="http://schemas.microsoft.com/office/drawing/2014/main" id="{C75BD5D3-8321-47B4-A699-F120837A4F78}"/>
              </a:ext>
            </a:extLst>
          </p:cNvPr>
          <p:cNvSpPr/>
          <p:nvPr/>
        </p:nvSpPr>
        <p:spPr>
          <a:xfrm>
            <a:off x="4990237" y="1672525"/>
            <a:ext cx="877163" cy="369332"/>
          </a:xfrm>
          <a:prstGeom prst="rect">
            <a:avLst/>
          </a:prstGeom>
        </p:spPr>
        <p:txBody>
          <a:bodyPr wrap="none">
            <a:spAutoFit/>
          </a:bodyPr>
          <a:lstStyle/>
          <a:p>
            <a:r>
              <a:rPr lang="zh-CN" altLang="en-US" dirty="0">
                <a:solidFill>
                  <a:schemeClr val="tx1">
                    <a:lumMod val="50000"/>
                    <a:lumOff val="50000"/>
                  </a:schemeClr>
                </a:solidFill>
              </a:rPr>
              <a:t>定义域</a:t>
            </a:r>
          </a:p>
        </p:txBody>
      </p:sp>
      <p:sp>
        <p:nvSpPr>
          <p:cNvPr id="12" name="矩形 11">
            <a:extLst>
              <a:ext uri="{FF2B5EF4-FFF2-40B4-BE49-F238E27FC236}">
                <a16:creationId xmlns:a16="http://schemas.microsoft.com/office/drawing/2014/main" id="{72827FAD-CDDB-4021-9370-DAEFF2831A52}"/>
              </a:ext>
            </a:extLst>
          </p:cNvPr>
          <p:cNvSpPr/>
          <p:nvPr/>
        </p:nvSpPr>
        <p:spPr>
          <a:xfrm>
            <a:off x="5839890" y="6386146"/>
            <a:ext cx="3304110" cy="369332"/>
          </a:xfrm>
          <a:prstGeom prst="rect">
            <a:avLst/>
          </a:prstGeom>
        </p:spPr>
        <p:txBody>
          <a:bodyPr wrap="none">
            <a:spAutoFit/>
          </a:bodyPr>
          <a:lstStyle/>
          <a:p>
            <a:r>
              <a:rPr lang="zh-CN" altLang="en-US" dirty="0">
                <a:solidFill>
                  <a:srgbClr val="FFC000"/>
                </a:solidFill>
              </a:rPr>
              <a:t>注意此处的</a:t>
            </a:r>
            <a:r>
              <a:rPr lang="en-US" altLang="zh-CN" dirty="0">
                <a:solidFill>
                  <a:srgbClr val="FFC000"/>
                </a:solidFill>
              </a:rPr>
              <a:t>P</a:t>
            </a:r>
            <a:r>
              <a:rPr lang="zh-CN" altLang="en-US" dirty="0">
                <a:solidFill>
                  <a:srgbClr val="FFC000"/>
                </a:solidFill>
              </a:rPr>
              <a:t>和幂集符号冲突了</a:t>
            </a:r>
          </a:p>
        </p:txBody>
      </p:sp>
    </p:spTree>
    <p:extLst>
      <p:ext uri="{BB962C8B-B14F-4D97-AF65-F5344CB8AC3E}">
        <p14:creationId xmlns:p14="http://schemas.microsoft.com/office/powerpoint/2010/main" val="1266717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dirty="0"/>
              <a:t>Set Operations</a:t>
            </a:r>
            <a:endParaRPr lang="en-US" sz="6000" b="1" dirty="0"/>
          </a:p>
        </p:txBody>
      </p:sp>
      <p:sp>
        <p:nvSpPr>
          <p:cNvPr id="3" name="Content Placeholder 2"/>
          <p:cNvSpPr>
            <a:spLocks noGrp="1"/>
          </p:cNvSpPr>
          <p:nvPr>
            <p:ph idx="1"/>
          </p:nvPr>
        </p:nvSpPr>
        <p:spPr>
          <a:xfrm>
            <a:off x="3200400" y="3810000"/>
            <a:ext cx="2743200" cy="640080"/>
          </a:xfrm>
        </p:spPr>
        <p:txBody>
          <a:bodyPr/>
          <a:lstStyle/>
          <a:p>
            <a:pPr algn="ctr"/>
            <a:r>
              <a:rPr lang="en-US" dirty="0"/>
              <a:t>Section 2.2</a:t>
            </a:r>
          </a:p>
        </p:txBody>
      </p:sp>
    </p:spTree>
    <p:extLst>
      <p:ext uri="{BB962C8B-B14F-4D97-AF65-F5344CB8AC3E}">
        <p14:creationId xmlns:p14="http://schemas.microsoft.com/office/powerpoint/2010/main" val="3524313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a:xfrm>
            <a:off x="457200" y="1295400"/>
            <a:ext cx="8229600" cy="5257800"/>
          </a:xfrm>
        </p:spPr>
        <p:txBody>
          <a:bodyPr/>
          <a:lstStyle/>
          <a:p>
            <a:pPr>
              <a:spcBef>
                <a:spcPts val="400"/>
              </a:spcBef>
            </a:pPr>
            <a:r>
              <a:rPr lang="en-US" dirty="0"/>
              <a:t>Set Operations</a:t>
            </a:r>
          </a:p>
          <a:p>
            <a:pPr lvl="1">
              <a:spcBef>
                <a:spcPts val="400"/>
              </a:spcBef>
            </a:pPr>
            <a:r>
              <a:rPr lang="en-US" dirty="0"/>
              <a:t>Union</a:t>
            </a:r>
          </a:p>
          <a:p>
            <a:pPr lvl="1">
              <a:spcBef>
                <a:spcPts val="400"/>
              </a:spcBef>
            </a:pPr>
            <a:r>
              <a:rPr lang="en-US" dirty="0"/>
              <a:t>Intersection</a:t>
            </a:r>
          </a:p>
          <a:p>
            <a:pPr lvl="1">
              <a:spcBef>
                <a:spcPts val="400"/>
              </a:spcBef>
            </a:pPr>
            <a:r>
              <a:rPr lang="en-US" dirty="0"/>
              <a:t>Complementation</a:t>
            </a:r>
          </a:p>
          <a:p>
            <a:pPr lvl="1">
              <a:spcBef>
                <a:spcPts val="400"/>
              </a:spcBef>
            </a:pPr>
            <a:r>
              <a:rPr lang="en-US" dirty="0"/>
              <a:t>Difference</a:t>
            </a:r>
          </a:p>
          <a:p>
            <a:pPr>
              <a:spcBef>
                <a:spcPts val="400"/>
              </a:spcBef>
            </a:pPr>
            <a:r>
              <a:rPr lang="en-US" dirty="0"/>
              <a:t>More on Set Cardinality</a:t>
            </a:r>
          </a:p>
          <a:p>
            <a:pPr>
              <a:spcBef>
                <a:spcPts val="400"/>
              </a:spcBef>
            </a:pPr>
            <a:r>
              <a:rPr lang="en-US" dirty="0"/>
              <a:t>Set Identities</a:t>
            </a:r>
          </a:p>
          <a:p>
            <a:pPr>
              <a:spcBef>
                <a:spcPts val="400"/>
              </a:spcBef>
            </a:pPr>
            <a:r>
              <a:rPr lang="en-US" dirty="0"/>
              <a:t>Proving Identities</a:t>
            </a:r>
          </a:p>
          <a:p>
            <a:pPr>
              <a:spcBef>
                <a:spcPts val="400"/>
              </a:spcBef>
            </a:pPr>
            <a:r>
              <a:rPr lang="en-US" dirty="0"/>
              <a:t>Membership Tables</a:t>
            </a:r>
          </a:p>
        </p:txBody>
      </p:sp>
      <p:sp>
        <p:nvSpPr>
          <p:cNvPr id="4" name="矩形 3">
            <a:extLst>
              <a:ext uri="{FF2B5EF4-FFF2-40B4-BE49-F238E27FC236}">
                <a16:creationId xmlns:a16="http://schemas.microsoft.com/office/drawing/2014/main" id="{34695A44-3922-4611-9470-5B5E7F19CBFE}"/>
              </a:ext>
            </a:extLst>
          </p:cNvPr>
          <p:cNvSpPr/>
          <p:nvPr/>
        </p:nvSpPr>
        <p:spPr>
          <a:xfrm>
            <a:off x="3654667" y="3104795"/>
            <a:ext cx="646331" cy="369332"/>
          </a:xfrm>
          <a:prstGeom prst="rect">
            <a:avLst/>
          </a:prstGeom>
        </p:spPr>
        <p:txBody>
          <a:bodyPr wrap="none">
            <a:spAutoFit/>
          </a:bodyPr>
          <a:lstStyle/>
          <a:p>
            <a:r>
              <a:rPr lang="zh-CN" altLang="en-US" dirty="0">
                <a:solidFill>
                  <a:schemeClr val="tx1">
                    <a:lumMod val="50000"/>
                    <a:lumOff val="50000"/>
                  </a:schemeClr>
                </a:solidFill>
              </a:rPr>
              <a:t>补集</a:t>
            </a:r>
          </a:p>
        </p:txBody>
      </p:sp>
      <p:sp>
        <p:nvSpPr>
          <p:cNvPr id="5" name="矩形 4">
            <a:extLst>
              <a:ext uri="{FF2B5EF4-FFF2-40B4-BE49-F238E27FC236}">
                <a16:creationId xmlns:a16="http://schemas.microsoft.com/office/drawing/2014/main" id="{3ECA2EFD-BBF7-4C8D-96BA-614353E06736}"/>
              </a:ext>
            </a:extLst>
          </p:cNvPr>
          <p:cNvSpPr/>
          <p:nvPr/>
        </p:nvSpPr>
        <p:spPr>
          <a:xfrm>
            <a:off x="3654667" y="2003957"/>
            <a:ext cx="646331" cy="369332"/>
          </a:xfrm>
          <a:prstGeom prst="rect">
            <a:avLst/>
          </a:prstGeom>
        </p:spPr>
        <p:txBody>
          <a:bodyPr wrap="none">
            <a:spAutoFit/>
          </a:bodyPr>
          <a:lstStyle/>
          <a:p>
            <a:r>
              <a:rPr lang="zh-CN" altLang="en-US" dirty="0">
                <a:solidFill>
                  <a:schemeClr val="tx1">
                    <a:lumMod val="50000"/>
                    <a:lumOff val="50000"/>
                  </a:schemeClr>
                </a:solidFill>
              </a:rPr>
              <a:t>并集</a:t>
            </a:r>
          </a:p>
        </p:txBody>
      </p:sp>
      <p:sp>
        <p:nvSpPr>
          <p:cNvPr id="6" name="矩形 5">
            <a:extLst>
              <a:ext uri="{FF2B5EF4-FFF2-40B4-BE49-F238E27FC236}">
                <a16:creationId xmlns:a16="http://schemas.microsoft.com/office/drawing/2014/main" id="{F261524E-2F82-41F1-87A2-13CB0071B9EE}"/>
              </a:ext>
            </a:extLst>
          </p:cNvPr>
          <p:cNvSpPr/>
          <p:nvPr/>
        </p:nvSpPr>
        <p:spPr>
          <a:xfrm>
            <a:off x="3654669" y="2554376"/>
            <a:ext cx="646331" cy="369332"/>
          </a:xfrm>
          <a:prstGeom prst="rect">
            <a:avLst/>
          </a:prstGeom>
        </p:spPr>
        <p:txBody>
          <a:bodyPr wrap="none">
            <a:spAutoFit/>
          </a:bodyPr>
          <a:lstStyle/>
          <a:p>
            <a:r>
              <a:rPr lang="zh-CN" altLang="en-US" dirty="0">
                <a:solidFill>
                  <a:schemeClr val="tx1">
                    <a:lumMod val="50000"/>
                    <a:lumOff val="50000"/>
                  </a:schemeClr>
                </a:solidFill>
              </a:rPr>
              <a:t>交集</a:t>
            </a:r>
          </a:p>
        </p:txBody>
      </p:sp>
      <p:sp>
        <p:nvSpPr>
          <p:cNvPr id="7" name="矩形 6">
            <a:extLst>
              <a:ext uri="{FF2B5EF4-FFF2-40B4-BE49-F238E27FC236}">
                <a16:creationId xmlns:a16="http://schemas.microsoft.com/office/drawing/2014/main" id="{B51E9EDA-A6F5-4A88-B6BF-42A9ADD9A37C}"/>
              </a:ext>
            </a:extLst>
          </p:cNvPr>
          <p:cNvSpPr/>
          <p:nvPr/>
        </p:nvSpPr>
        <p:spPr>
          <a:xfrm>
            <a:off x="3654668" y="3655214"/>
            <a:ext cx="646331" cy="369332"/>
          </a:xfrm>
          <a:prstGeom prst="rect">
            <a:avLst/>
          </a:prstGeom>
        </p:spPr>
        <p:txBody>
          <a:bodyPr wrap="none">
            <a:spAutoFit/>
          </a:bodyPr>
          <a:lstStyle/>
          <a:p>
            <a:r>
              <a:rPr lang="zh-CN" altLang="en-US" dirty="0">
                <a:solidFill>
                  <a:schemeClr val="tx1">
                    <a:lumMod val="50000"/>
                    <a:lumOff val="50000"/>
                  </a:schemeClr>
                </a:solidFill>
              </a:rPr>
              <a:t>差集</a:t>
            </a:r>
          </a:p>
        </p:txBody>
      </p:sp>
    </p:spTree>
    <p:extLst>
      <p:ext uri="{BB962C8B-B14F-4D97-AF65-F5344CB8AC3E}">
        <p14:creationId xmlns:p14="http://schemas.microsoft.com/office/powerpoint/2010/main" val="2325324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Algebra</a:t>
            </a:r>
          </a:p>
        </p:txBody>
      </p:sp>
      <p:sp>
        <p:nvSpPr>
          <p:cNvPr id="3" name="Content Placeholder 2"/>
          <p:cNvSpPr>
            <a:spLocks noGrp="1"/>
          </p:cNvSpPr>
          <p:nvPr>
            <p:ph idx="1"/>
          </p:nvPr>
        </p:nvSpPr>
        <p:spPr>
          <a:xfrm>
            <a:off x="457200" y="1295400"/>
            <a:ext cx="8382000" cy="5257800"/>
          </a:xfrm>
        </p:spPr>
        <p:txBody>
          <a:bodyPr/>
          <a:lstStyle/>
          <a:p>
            <a:r>
              <a:rPr lang="en-US" dirty="0"/>
              <a:t>Propositional calculus and set theory are both instances of an algebraic system called a </a:t>
            </a:r>
            <a:r>
              <a:rPr lang="en-US" i="1" dirty="0"/>
              <a:t>Boolean Algebra</a:t>
            </a:r>
            <a:r>
              <a:rPr lang="en-US" dirty="0"/>
              <a:t>. This is discussed in Chapter </a:t>
            </a:r>
            <a:r>
              <a:rPr lang="en-US" dirty="0">
                <a:ea typeface="Cambria Math" pitchFamily="18" charset="0"/>
              </a:rPr>
              <a:t>12</a:t>
            </a:r>
            <a:r>
              <a:rPr lang="en-US" dirty="0"/>
              <a:t>.</a:t>
            </a:r>
          </a:p>
          <a:p>
            <a:r>
              <a:rPr lang="en-US" dirty="0"/>
              <a:t>The operators in set theory are analogous to the corresponding operator in propositional calculus.</a:t>
            </a:r>
          </a:p>
          <a:p>
            <a:r>
              <a:rPr lang="en-US" dirty="0"/>
              <a:t>As always there must be a universal set  </a:t>
            </a:r>
            <a:r>
              <a:rPr lang="en-US" i="1" dirty="0"/>
              <a:t>U</a:t>
            </a:r>
            <a:r>
              <a:rPr lang="en-US" dirty="0"/>
              <a:t>. All sets are assumed to be subsets of </a:t>
            </a:r>
            <a:r>
              <a:rPr lang="en-US" i="1" dirty="0"/>
              <a:t>U</a:t>
            </a:r>
            <a:r>
              <a:rPr lang="en-US" dirty="0"/>
              <a:t>.</a:t>
            </a:r>
          </a:p>
        </p:txBody>
      </p:sp>
      <p:sp>
        <p:nvSpPr>
          <p:cNvPr id="4" name="矩形 3">
            <a:extLst>
              <a:ext uri="{FF2B5EF4-FFF2-40B4-BE49-F238E27FC236}">
                <a16:creationId xmlns:a16="http://schemas.microsoft.com/office/drawing/2014/main" id="{8EBA9BCB-19E8-4660-B608-10E8AD4B4836}"/>
              </a:ext>
            </a:extLst>
          </p:cNvPr>
          <p:cNvSpPr/>
          <p:nvPr/>
        </p:nvSpPr>
        <p:spPr>
          <a:xfrm>
            <a:off x="4094202" y="819388"/>
            <a:ext cx="1107996" cy="369332"/>
          </a:xfrm>
          <a:prstGeom prst="rect">
            <a:avLst/>
          </a:prstGeom>
        </p:spPr>
        <p:txBody>
          <a:bodyPr wrap="none">
            <a:spAutoFit/>
          </a:bodyPr>
          <a:lstStyle/>
          <a:p>
            <a:pPr algn="ctr"/>
            <a:r>
              <a:rPr lang="zh-CN" altLang="en-US" dirty="0">
                <a:solidFill>
                  <a:schemeClr val="tx1">
                    <a:lumMod val="50000"/>
                    <a:lumOff val="50000"/>
                  </a:schemeClr>
                </a:solidFill>
              </a:rPr>
              <a:t>布尔代数</a:t>
            </a:r>
          </a:p>
        </p:txBody>
      </p:sp>
      <p:sp>
        <p:nvSpPr>
          <p:cNvPr id="5" name="矩形 4">
            <a:extLst>
              <a:ext uri="{FF2B5EF4-FFF2-40B4-BE49-F238E27FC236}">
                <a16:creationId xmlns:a16="http://schemas.microsoft.com/office/drawing/2014/main" id="{28FE74D3-99CB-4258-ACF7-D1A42AFD9E1A}"/>
              </a:ext>
            </a:extLst>
          </p:cNvPr>
          <p:cNvSpPr/>
          <p:nvPr/>
        </p:nvSpPr>
        <p:spPr>
          <a:xfrm>
            <a:off x="2209800" y="1688068"/>
            <a:ext cx="1107996" cy="369332"/>
          </a:xfrm>
          <a:prstGeom prst="rect">
            <a:avLst/>
          </a:prstGeom>
        </p:spPr>
        <p:txBody>
          <a:bodyPr wrap="none">
            <a:spAutoFit/>
          </a:bodyPr>
          <a:lstStyle/>
          <a:p>
            <a:pPr algn="ctr"/>
            <a:r>
              <a:rPr lang="zh-CN" altLang="en-US" dirty="0">
                <a:solidFill>
                  <a:schemeClr val="tx1">
                    <a:lumMod val="50000"/>
                    <a:lumOff val="50000"/>
                  </a:schemeClr>
                </a:solidFill>
              </a:rPr>
              <a:t>命题演算</a:t>
            </a:r>
          </a:p>
        </p:txBody>
      </p:sp>
      <p:sp>
        <p:nvSpPr>
          <p:cNvPr id="6" name="矩形 5">
            <a:extLst>
              <a:ext uri="{FF2B5EF4-FFF2-40B4-BE49-F238E27FC236}">
                <a16:creationId xmlns:a16="http://schemas.microsoft.com/office/drawing/2014/main" id="{5243CEE8-F4B9-4CF0-8950-B80798B8DABF}"/>
              </a:ext>
            </a:extLst>
          </p:cNvPr>
          <p:cNvSpPr/>
          <p:nvPr/>
        </p:nvSpPr>
        <p:spPr>
          <a:xfrm>
            <a:off x="6055812" y="3352800"/>
            <a:ext cx="883575" cy="369332"/>
          </a:xfrm>
          <a:prstGeom prst="rect">
            <a:avLst/>
          </a:prstGeom>
        </p:spPr>
        <p:txBody>
          <a:bodyPr wrap="none">
            <a:spAutoFit/>
          </a:bodyPr>
          <a:lstStyle/>
          <a:p>
            <a:pPr algn="ctr"/>
            <a:r>
              <a:rPr lang="zh-CN" altLang="en-US" dirty="0">
                <a:solidFill>
                  <a:schemeClr val="tx1">
                    <a:lumMod val="50000"/>
                    <a:lumOff val="50000"/>
                  </a:schemeClr>
                </a:solidFill>
              </a:rPr>
              <a:t>相似的</a:t>
            </a:r>
          </a:p>
        </p:txBody>
      </p:sp>
    </p:spTree>
    <p:extLst>
      <p:ext uri="{BB962C8B-B14F-4D97-AF65-F5344CB8AC3E}">
        <p14:creationId xmlns:p14="http://schemas.microsoft.com/office/powerpoint/2010/main" val="211388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a:t>
            </a:r>
          </a:p>
        </p:txBody>
      </p:sp>
      <p:sp>
        <p:nvSpPr>
          <p:cNvPr id="9" name="Content Placeholder 2"/>
          <p:cNvSpPr>
            <a:spLocks noGrp="1"/>
          </p:cNvSpPr>
          <p:nvPr>
            <p:ph idx="1"/>
          </p:nvPr>
        </p:nvSpPr>
        <p:spPr/>
        <p:txBody>
          <a:bodyPr/>
          <a:lstStyle/>
          <a:p>
            <a:r>
              <a:rPr lang="en-US" b="1" dirty="0"/>
              <a:t>Definition</a:t>
            </a:r>
            <a:r>
              <a:rPr lang="en-US" dirty="0"/>
              <a:t>: Let </a:t>
            </a:r>
            <a:r>
              <a:rPr lang="en-US" i="1" dirty="0"/>
              <a:t>A</a:t>
            </a:r>
            <a:r>
              <a:rPr lang="en-US" dirty="0"/>
              <a:t> and </a:t>
            </a:r>
            <a:r>
              <a:rPr lang="en-US" i="1" dirty="0"/>
              <a:t>B</a:t>
            </a:r>
            <a:r>
              <a:rPr lang="en-US" dirty="0"/>
              <a:t> be sets. The </a:t>
            </a:r>
            <a:r>
              <a:rPr lang="en-US" i="1" dirty="0"/>
              <a:t>union</a:t>
            </a:r>
            <a:r>
              <a:rPr lang="en-US" dirty="0"/>
              <a:t> of the sets </a:t>
            </a:r>
            <a:r>
              <a:rPr lang="en-US" i="1" dirty="0"/>
              <a:t>A</a:t>
            </a:r>
            <a:r>
              <a:rPr lang="en-US" dirty="0"/>
              <a:t> and </a:t>
            </a:r>
            <a:r>
              <a:rPr lang="en-US" i="1" dirty="0"/>
              <a:t>B</a:t>
            </a:r>
            <a:r>
              <a:rPr lang="en-US" dirty="0"/>
              <a:t>, denoted by </a:t>
            </a:r>
            <a:r>
              <a:rPr lang="en-US" i="1" dirty="0">
                <a:ea typeface="Cambria Math" pitchFamily="18" charset="0"/>
              </a:rPr>
              <a:t>A</a:t>
            </a:r>
            <a:r>
              <a:rPr lang="en-US" b="1" dirty="0">
                <a:ea typeface="Cambria Math" pitchFamily="18" charset="0"/>
              </a:rPr>
              <a:t> </a:t>
            </a:r>
            <a:r>
              <a:rPr lang="en-US" dirty="0">
                <a:ea typeface="Cambria Math"/>
              </a:rPr>
              <a:t>∪ </a:t>
            </a:r>
            <a:r>
              <a:rPr lang="en-US" i="1" dirty="0">
                <a:ea typeface="Cambria Math"/>
              </a:rPr>
              <a:t>B,</a:t>
            </a:r>
            <a:r>
              <a:rPr lang="en-US" i="1" dirty="0"/>
              <a:t> </a:t>
            </a:r>
            <a:r>
              <a:rPr lang="en-US" dirty="0"/>
              <a:t> is the set:</a:t>
            </a:r>
          </a:p>
        </p:txBody>
      </p:sp>
      <p:graphicFrame>
        <p:nvGraphicFramePr>
          <p:cNvPr id="11" name="Object 3"/>
          <p:cNvGraphicFramePr>
            <a:graphicFrameLocks noChangeAspect="1"/>
          </p:cNvGraphicFramePr>
          <p:nvPr>
            <p:extLst>
              <p:ext uri="{D42A27DB-BD31-4B8C-83A1-F6EECF244321}">
                <p14:modId xmlns:p14="http://schemas.microsoft.com/office/powerpoint/2010/main" val="1567878442"/>
              </p:ext>
            </p:extLst>
          </p:nvPr>
        </p:nvGraphicFramePr>
        <p:xfrm>
          <a:off x="3048000" y="2744096"/>
          <a:ext cx="3048000" cy="684944"/>
        </p:xfrm>
        <a:graphic>
          <a:graphicData uri="http://schemas.openxmlformats.org/presentationml/2006/ole">
            <mc:AlternateContent xmlns:mc="http://schemas.openxmlformats.org/markup-compatibility/2006">
              <mc:Choice xmlns:v="urn:schemas-microsoft-com:vml" Requires="v">
                <p:oleObj spid="_x0000_s93308" name="Equation" r:id="rId3" imgW="1130040" imgH="253800" progId="Equation.DSMT4">
                  <p:embed/>
                </p:oleObj>
              </mc:Choice>
              <mc:Fallback>
                <p:oleObj name="Equation" r:id="rId3" imgW="1130040" imgH="253800" progId="Equation.DSMT4">
                  <p:embed/>
                  <p:pic>
                    <p:nvPicPr>
                      <p:cNvPr id="0" name=""/>
                      <p:cNvPicPr/>
                      <p:nvPr/>
                    </p:nvPicPr>
                    <p:blipFill>
                      <a:blip r:embed="rId4"/>
                      <a:stretch>
                        <a:fillRect/>
                      </a:stretch>
                    </p:blipFill>
                    <p:spPr>
                      <a:xfrm>
                        <a:off x="3048000" y="2744096"/>
                        <a:ext cx="3048000" cy="684944"/>
                      </a:xfrm>
                      <a:prstGeom prst="rect">
                        <a:avLst/>
                      </a:prstGeom>
                    </p:spPr>
                  </p:pic>
                </p:oleObj>
              </mc:Fallback>
            </mc:AlternateContent>
          </a:graphicData>
        </a:graphic>
      </p:graphicFrame>
      <p:sp>
        <p:nvSpPr>
          <p:cNvPr id="4" name="Content Placeholder 4"/>
          <p:cNvSpPr>
            <a:spLocks noGrp="1"/>
          </p:cNvSpPr>
          <p:nvPr>
            <p:ph idx="13"/>
          </p:nvPr>
        </p:nvSpPr>
        <p:spPr>
          <a:xfrm>
            <a:off x="457200" y="3718560"/>
            <a:ext cx="8229600" cy="1463040"/>
          </a:xfrm>
        </p:spPr>
        <p:txBody>
          <a:bodyPr/>
          <a:lstStyle/>
          <a:p>
            <a:r>
              <a:rPr lang="en-US" b="1" dirty="0"/>
              <a:t>Example</a:t>
            </a:r>
            <a:r>
              <a:rPr lang="en-US" dirty="0"/>
              <a:t>: What is   {</a:t>
            </a:r>
            <a:r>
              <a:rPr lang="en-US" dirty="0">
                <a:ea typeface="Cambria Math" pitchFamily="18" charset="0"/>
              </a:rPr>
              <a:t>1,2,3} </a:t>
            </a:r>
            <a:r>
              <a:rPr lang="en-US" dirty="0"/>
              <a:t> </a:t>
            </a:r>
            <a:r>
              <a:rPr lang="en-US" dirty="0">
                <a:ea typeface="Cambria Math"/>
              </a:rPr>
              <a:t>∪ {3, 4, 5}</a:t>
            </a:r>
            <a:r>
              <a:rPr lang="en-US" dirty="0"/>
              <a:t>?</a:t>
            </a:r>
          </a:p>
          <a:p>
            <a:r>
              <a:rPr lang="en-US" b="1" dirty="0"/>
              <a:t>	Solution</a:t>
            </a:r>
            <a:r>
              <a:rPr lang="en-US" dirty="0"/>
              <a:t>: {</a:t>
            </a:r>
            <a:r>
              <a:rPr lang="en-US" dirty="0">
                <a:ea typeface="Cambria Math" pitchFamily="18" charset="0"/>
              </a:rPr>
              <a:t>1,2,3,4,5}</a:t>
            </a:r>
            <a:endParaRPr lang="en-US" dirty="0"/>
          </a:p>
        </p:txBody>
      </p:sp>
      <p:sp>
        <p:nvSpPr>
          <p:cNvPr id="5" name="Content Placeholder 5"/>
          <p:cNvSpPr>
            <a:spLocks noGrp="1"/>
          </p:cNvSpPr>
          <p:nvPr>
            <p:ph idx="14"/>
          </p:nvPr>
        </p:nvSpPr>
        <p:spPr>
          <a:xfrm>
            <a:off x="5257800" y="4495800"/>
            <a:ext cx="3200400" cy="457200"/>
          </a:xfrm>
        </p:spPr>
        <p:txBody>
          <a:bodyPr/>
          <a:lstStyle/>
          <a:p>
            <a:r>
              <a:rPr lang="en-US" sz="2400" dirty="0"/>
              <a:t>Venn Diagram for </a:t>
            </a:r>
            <a:r>
              <a:rPr lang="en-US" sz="2400" i="1" dirty="0"/>
              <a:t>A</a:t>
            </a:r>
            <a:r>
              <a:rPr lang="en-US" sz="2400" dirty="0">
                <a:ea typeface="Cambria Math"/>
              </a:rPr>
              <a:t> ∪ </a:t>
            </a:r>
            <a:r>
              <a:rPr lang="en-US" sz="2400" i="1" dirty="0">
                <a:ea typeface="Cambria Math"/>
              </a:rPr>
              <a:t>B</a:t>
            </a:r>
            <a:r>
              <a:rPr lang="en-US" sz="2400" dirty="0"/>
              <a:t>  </a:t>
            </a:r>
          </a:p>
        </p:txBody>
      </p:sp>
      <p:pic>
        <p:nvPicPr>
          <p:cNvPr id="10" name="Picture 6"/>
          <p:cNvPicPr>
            <a:picLocks noGrp="1" noChangeAspect="1" noChangeArrowheads="1"/>
          </p:cNvPicPr>
          <p:nvPr>
            <p:ph idx="15"/>
          </p:nvPr>
        </p:nvPicPr>
        <p:blipFill>
          <a:blip r:embed="rId5">
            <a:extLst>
              <a:ext uri="{28A0092B-C50C-407E-A947-70E740481C1C}">
                <a14:useLocalDpi xmlns:a14="http://schemas.microsoft.com/office/drawing/2010/main" val="0"/>
              </a:ext>
            </a:extLst>
          </a:blip>
          <a:stretch>
            <a:fillRect/>
          </a:stretch>
        </p:blipFill>
        <p:spPr bwMode="auto">
          <a:xfrm>
            <a:off x="5410200" y="5105400"/>
            <a:ext cx="3438442" cy="14753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671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Intersection</a:t>
            </a:r>
          </a:p>
        </p:txBody>
      </p:sp>
      <p:sp>
        <p:nvSpPr>
          <p:cNvPr id="9" name="Content Placeholder 2"/>
          <p:cNvSpPr>
            <a:spLocks noGrp="1"/>
          </p:cNvSpPr>
          <p:nvPr>
            <p:ph idx="1"/>
          </p:nvPr>
        </p:nvSpPr>
        <p:spPr>
          <a:xfrm>
            <a:off x="457200" y="1295400"/>
            <a:ext cx="7848600" cy="813371"/>
          </a:xfrm>
        </p:spPr>
        <p:txBody>
          <a:bodyPr/>
          <a:lstStyle/>
          <a:p>
            <a:r>
              <a:rPr lang="en-US" sz="2600" b="1" dirty="0"/>
              <a:t>Definition</a:t>
            </a:r>
            <a:r>
              <a:rPr lang="en-US" sz="2600" dirty="0"/>
              <a:t>: The </a:t>
            </a:r>
            <a:r>
              <a:rPr lang="en-US" sz="2600" i="1" dirty="0"/>
              <a:t>intersection</a:t>
            </a:r>
            <a:r>
              <a:rPr lang="en-US" sz="2600" dirty="0"/>
              <a:t> of sets </a:t>
            </a:r>
            <a:r>
              <a:rPr lang="en-US" sz="2600" i="1" dirty="0"/>
              <a:t>A</a:t>
            </a:r>
            <a:r>
              <a:rPr lang="en-US" sz="2600" dirty="0"/>
              <a:t> and </a:t>
            </a:r>
            <a:r>
              <a:rPr lang="en-US" sz="2600" i="1" dirty="0"/>
              <a:t>B</a:t>
            </a:r>
            <a:r>
              <a:rPr lang="en-US" sz="2600" dirty="0"/>
              <a:t>, denoted by </a:t>
            </a:r>
            <a:r>
              <a:rPr lang="en-US" sz="2600" i="1" dirty="0">
                <a:ea typeface="Cambria Math" pitchFamily="18" charset="0"/>
              </a:rPr>
              <a:t>A </a:t>
            </a:r>
            <a:r>
              <a:rPr lang="en-US" sz="2600" dirty="0">
                <a:ea typeface="Cambria Math"/>
              </a:rPr>
              <a:t>∩ </a:t>
            </a:r>
            <a:r>
              <a:rPr lang="en-US" sz="2600" i="1" dirty="0">
                <a:ea typeface="Cambria Math"/>
              </a:rPr>
              <a:t>B,</a:t>
            </a:r>
            <a:r>
              <a:rPr lang="en-US" sz="2600" dirty="0"/>
              <a:t>  is</a:t>
            </a:r>
          </a:p>
        </p:txBody>
      </p:sp>
      <p:sp>
        <p:nvSpPr>
          <p:cNvPr id="4" name="Content Placeholder 4"/>
          <p:cNvSpPr>
            <a:spLocks noGrp="1"/>
          </p:cNvSpPr>
          <p:nvPr>
            <p:ph idx="13"/>
          </p:nvPr>
        </p:nvSpPr>
        <p:spPr>
          <a:xfrm>
            <a:off x="457200" y="2895600"/>
            <a:ext cx="8229600" cy="3657600"/>
          </a:xfrm>
        </p:spPr>
        <p:txBody>
          <a:bodyPr/>
          <a:lstStyle/>
          <a:p>
            <a:pPr>
              <a:spcBef>
                <a:spcPts val="600"/>
              </a:spcBef>
            </a:pPr>
            <a:r>
              <a:rPr lang="en-US" sz="2600" dirty="0"/>
              <a:t>Note if the intersection is empty, then </a:t>
            </a:r>
            <a:r>
              <a:rPr lang="en-US" sz="2600" i="1" dirty="0"/>
              <a:t>A</a:t>
            </a:r>
            <a:r>
              <a:rPr lang="en-US" sz="2600" b="1" dirty="0"/>
              <a:t> </a:t>
            </a:r>
            <a:r>
              <a:rPr lang="en-US" sz="2600" dirty="0"/>
              <a:t>and </a:t>
            </a:r>
            <a:r>
              <a:rPr lang="en-US" sz="2600" i="1" dirty="0"/>
              <a:t>B</a:t>
            </a:r>
            <a:r>
              <a:rPr lang="en-US" sz="2600" dirty="0"/>
              <a:t> are said to be </a:t>
            </a:r>
            <a:r>
              <a:rPr lang="en-US" sz="2600" i="1" dirty="0"/>
              <a:t>disjoint</a:t>
            </a:r>
            <a:r>
              <a:rPr lang="en-US" sz="2600" dirty="0"/>
              <a:t>.</a:t>
            </a:r>
          </a:p>
          <a:p>
            <a:pPr>
              <a:spcBef>
                <a:spcPts val="600"/>
              </a:spcBef>
            </a:pPr>
            <a:r>
              <a:rPr lang="en-US" sz="2600" b="1" dirty="0"/>
              <a:t>Example</a:t>
            </a:r>
            <a:r>
              <a:rPr lang="en-US" sz="2600" dirty="0"/>
              <a:t>: What is?  </a:t>
            </a:r>
            <a:r>
              <a:rPr lang="en-US" sz="2600" dirty="0">
                <a:ea typeface="Cambria Math" pitchFamily="18" charset="0"/>
              </a:rPr>
              <a:t>{1,2,3} ∩ {3,4,5} ? </a:t>
            </a:r>
          </a:p>
          <a:p>
            <a:pPr>
              <a:spcBef>
                <a:spcPts val="600"/>
              </a:spcBef>
            </a:pPr>
            <a:r>
              <a:rPr lang="en-US" sz="2600" b="1" dirty="0">
                <a:ea typeface="Cambria Math" pitchFamily="18" charset="0"/>
              </a:rPr>
              <a:t>	Solution</a:t>
            </a:r>
            <a:r>
              <a:rPr lang="en-US" sz="2600" dirty="0">
                <a:ea typeface="Cambria Math" pitchFamily="18" charset="0"/>
              </a:rPr>
              <a:t>:   {3}</a:t>
            </a:r>
          </a:p>
          <a:p>
            <a:pPr>
              <a:spcBef>
                <a:spcPts val="600"/>
              </a:spcBef>
            </a:pPr>
            <a:r>
              <a:rPr lang="en-US" sz="2600" b="1" dirty="0" err="1"/>
              <a:t>Example:</a:t>
            </a:r>
            <a:r>
              <a:rPr lang="en-US" sz="2600" dirty="0" err="1"/>
              <a:t>What</a:t>
            </a:r>
            <a:r>
              <a:rPr lang="en-US" sz="2600" dirty="0"/>
              <a:t> is?  </a:t>
            </a:r>
          </a:p>
          <a:p>
            <a:pPr>
              <a:spcBef>
                <a:spcPts val="600"/>
              </a:spcBef>
            </a:pPr>
            <a:r>
              <a:rPr lang="en-US" sz="2600" dirty="0">
                <a:ea typeface="Cambria Math" pitchFamily="18" charset="0"/>
              </a:rPr>
              <a:t>	{1,2,3} ∩ {4,5,6} ?    </a:t>
            </a:r>
          </a:p>
          <a:p>
            <a:pPr>
              <a:spcBef>
                <a:spcPts val="600"/>
              </a:spcBef>
            </a:pPr>
            <a:r>
              <a:rPr lang="en-US" sz="2600" b="1" dirty="0">
                <a:ea typeface="Cambria Math" pitchFamily="18" charset="0"/>
              </a:rPr>
              <a:t>	Solution</a:t>
            </a:r>
            <a:r>
              <a:rPr lang="en-US" sz="2600" dirty="0">
                <a:ea typeface="Cambria Math" pitchFamily="18" charset="0"/>
              </a:rPr>
              <a:t>: </a:t>
            </a:r>
            <a:r>
              <a:rPr lang="en-US" sz="2600" dirty="0">
                <a:ea typeface="Cambria Math"/>
              </a:rPr>
              <a:t>∅</a:t>
            </a:r>
          </a:p>
        </p:txBody>
      </p:sp>
      <p:sp>
        <p:nvSpPr>
          <p:cNvPr id="5" name="Content Placeholder 5"/>
          <p:cNvSpPr>
            <a:spLocks noGrp="1"/>
          </p:cNvSpPr>
          <p:nvPr>
            <p:ph idx="14"/>
          </p:nvPr>
        </p:nvSpPr>
        <p:spPr>
          <a:xfrm>
            <a:off x="5257800" y="4495800"/>
            <a:ext cx="3200400" cy="457200"/>
          </a:xfrm>
        </p:spPr>
        <p:txBody>
          <a:bodyPr/>
          <a:lstStyle/>
          <a:p>
            <a:r>
              <a:rPr lang="en-US" sz="2400" dirty="0"/>
              <a:t>Venn Diagram for A ∩B </a:t>
            </a:r>
          </a:p>
        </p:txBody>
      </p:sp>
      <p:pic>
        <p:nvPicPr>
          <p:cNvPr id="10" name="Picture 6"/>
          <p:cNvPicPr>
            <a:picLocks noGrp="1" noChangeAspect="1" noChangeArrowheads="1"/>
          </p:cNvPicPr>
          <p:nvPr>
            <p:ph idx="15"/>
          </p:nvPr>
        </p:nvPicPr>
        <p:blipFill>
          <a:blip r:embed="rId2">
            <a:extLst>
              <a:ext uri="{28A0092B-C50C-407E-A947-70E740481C1C}">
                <a14:useLocalDpi xmlns:a14="http://schemas.microsoft.com/office/drawing/2010/main" val="0"/>
              </a:ext>
            </a:extLst>
          </a:blip>
          <a:stretch>
            <a:fillRect/>
          </a:stretch>
        </p:blipFill>
        <p:spPr bwMode="auto">
          <a:xfrm>
            <a:off x="5410200" y="5105400"/>
            <a:ext cx="3438442" cy="1475360"/>
          </a:xfrm>
          <a:prstGeom prst="rect">
            <a:avLst/>
          </a:prstGeom>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7FE58F0F-E8C3-4312-BEFF-740E3DBCADFB}"/>
              </a:ext>
            </a:extLst>
          </p:cNvPr>
          <p:cNvPicPr>
            <a:picLocks noChangeAspect="1"/>
          </p:cNvPicPr>
          <p:nvPr/>
        </p:nvPicPr>
        <p:blipFill>
          <a:blip r:embed="rId3"/>
          <a:stretch>
            <a:fillRect/>
          </a:stretch>
        </p:blipFill>
        <p:spPr>
          <a:xfrm>
            <a:off x="3048000" y="2085975"/>
            <a:ext cx="2590800" cy="581025"/>
          </a:xfrm>
          <a:prstGeom prst="rect">
            <a:avLst/>
          </a:prstGeom>
        </p:spPr>
      </p:pic>
    </p:spTree>
    <p:extLst>
      <p:ext uri="{BB962C8B-B14F-4D97-AF65-F5344CB8AC3E}">
        <p14:creationId xmlns:p14="http://schemas.microsoft.com/office/powerpoint/2010/main" val="2705269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t>
            </a:r>
          </a:p>
        </p:txBody>
      </p:sp>
      <p:sp>
        <p:nvSpPr>
          <p:cNvPr id="9" name="Content Placeholder 2"/>
          <p:cNvSpPr>
            <a:spLocks noGrp="1"/>
          </p:cNvSpPr>
          <p:nvPr>
            <p:ph idx="1"/>
          </p:nvPr>
        </p:nvSpPr>
        <p:spPr>
          <a:xfrm>
            <a:off x="457200" y="1295400"/>
            <a:ext cx="7848600" cy="941798"/>
          </a:xfrm>
        </p:spPr>
        <p:txBody>
          <a:bodyPr/>
          <a:lstStyle/>
          <a:p>
            <a:r>
              <a:rPr lang="en-US" sz="2800" b="1" dirty="0"/>
              <a:t>Definition</a:t>
            </a:r>
            <a:r>
              <a:rPr lang="en-US" sz="2800" dirty="0"/>
              <a:t>: If </a:t>
            </a:r>
            <a:r>
              <a:rPr lang="en-US" sz="2800" i="1" dirty="0"/>
              <a:t>A</a:t>
            </a:r>
            <a:r>
              <a:rPr lang="en-US" sz="2800" dirty="0"/>
              <a:t> is a set, then the </a:t>
            </a:r>
            <a:r>
              <a:rPr lang="en-US" sz="2800" i="1" dirty="0"/>
              <a:t>complement </a:t>
            </a:r>
            <a:r>
              <a:rPr lang="en-US" sz="2800" dirty="0"/>
              <a:t>of the </a:t>
            </a:r>
            <a:r>
              <a:rPr lang="en-US" sz="2800" i="1" dirty="0"/>
              <a:t>A</a:t>
            </a:r>
            <a:r>
              <a:rPr lang="en-US" sz="2800" b="1" dirty="0"/>
              <a:t> </a:t>
            </a:r>
            <a:r>
              <a:rPr lang="en-US" sz="2800" dirty="0"/>
              <a:t>(with respect to </a:t>
            </a:r>
            <a:r>
              <a:rPr lang="en-US" sz="2800" i="1" dirty="0">
                <a:ea typeface="Cambria Math" pitchFamily="18" charset="0"/>
              </a:rPr>
              <a:t>U</a:t>
            </a:r>
            <a:r>
              <a:rPr lang="en-US" sz="2800" dirty="0"/>
              <a:t>), denoted by </a:t>
            </a:r>
            <a:r>
              <a:rPr lang="en-US" sz="2800" i="1" dirty="0"/>
              <a:t>Ā</a:t>
            </a:r>
            <a:r>
              <a:rPr lang="en-US" sz="2800" dirty="0"/>
              <a:t> is the set  </a:t>
            </a:r>
            <a:r>
              <a:rPr lang="en-US" sz="2800" i="1" dirty="0">
                <a:ea typeface="Cambria Math" pitchFamily="18" charset="0"/>
              </a:rPr>
              <a:t>U</a:t>
            </a:r>
            <a:r>
              <a:rPr lang="en-US" sz="2800" dirty="0">
                <a:ea typeface="Cambria Math" pitchFamily="18" charset="0"/>
              </a:rPr>
              <a:t> - </a:t>
            </a:r>
            <a:r>
              <a:rPr lang="en-US" sz="2800" i="1" dirty="0">
                <a:ea typeface="Cambria Math" pitchFamily="18" charset="0"/>
              </a:rPr>
              <a:t>A</a:t>
            </a:r>
            <a:endParaRPr lang="en-US" sz="2600" dirty="0"/>
          </a:p>
        </p:txBody>
      </p:sp>
      <p:graphicFrame>
        <p:nvGraphicFramePr>
          <p:cNvPr id="11" name="Object 3"/>
          <p:cNvGraphicFramePr>
            <a:graphicFrameLocks noChangeAspect="1"/>
          </p:cNvGraphicFramePr>
          <p:nvPr>
            <p:extLst>
              <p:ext uri="{D42A27DB-BD31-4B8C-83A1-F6EECF244321}">
                <p14:modId xmlns:p14="http://schemas.microsoft.com/office/powerpoint/2010/main" val="2190040826"/>
              </p:ext>
            </p:extLst>
          </p:nvPr>
        </p:nvGraphicFramePr>
        <p:xfrm>
          <a:off x="3028950" y="2236788"/>
          <a:ext cx="3086100" cy="582612"/>
        </p:xfrm>
        <a:graphic>
          <a:graphicData uri="http://schemas.openxmlformats.org/presentationml/2006/ole">
            <mc:AlternateContent xmlns:mc="http://schemas.openxmlformats.org/markup-compatibility/2006">
              <mc:Choice xmlns:v="urn:schemas-microsoft-com:vml" Requires="v">
                <p:oleObj spid="_x0000_s95594" name="Equation" r:id="rId3" imgW="1346040" imgH="253800" progId="Equation.DSMT4">
                  <p:embed/>
                </p:oleObj>
              </mc:Choice>
              <mc:Fallback>
                <p:oleObj name="Equation" r:id="rId3" imgW="1346040" imgH="253800" progId="Equation.DSMT4">
                  <p:embed/>
                  <p:pic>
                    <p:nvPicPr>
                      <p:cNvPr id="11" name="Object 3"/>
                      <p:cNvPicPr/>
                      <p:nvPr/>
                    </p:nvPicPr>
                    <p:blipFill>
                      <a:blip r:embed="rId4"/>
                      <a:stretch>
                        <a:fillRect/>
                      </a:stretch>
                    </p:blipFill>
                    <p:spPr>
                      <a:xfrm>
                        <a:off x="3028950" y="2236788"/>
                        <a:ext cx="3086100" cy="582612"/>
                      </a:xfrm>
                      <a:prstGeom prst="rect">
                        <a:avLst/>
                      </a:prstGeom>
                    </p:spPr>
                  </p:pic>
                </p:oleObj>
              </mc:Fallback>
            </mc:AlternateContent>
          </a:graphicData>
        </a:graphic>
      </p:graphicFrame>
      <p:sp>
        <p:nvSpPr>
          <p:cNvPr id="4" name="Content Placeholder 4"/>
          <p:cNvSpPr>
            <a:spLocks noGrp="1"/>
          </p:cNvSpPr>
          <p:nvPr>
            <p:ph idx="13"/>
          </p:nvPr>
        </p:nvSpPr>
        <p:spPr>
          <a:xfrm>
            <a:off x="457200" y="2895600"/>
            <a:ext cx="8229600" cy="1600200"/>
          </a:xfrm>
        </p:spPr>
        <p:txBody>
          <a:bodyPr/>
          <a:lstStyle/>
          <a:p>
            <a:r>
              <a:rPr lang="en-US" sz="2800" dirty="0"/>
              <a:t>(The complement of A is sometimes denoted by </a:t>
            </a:r>
            <a:r>
              <a:rPr lang="en-US" sz="2800" i="1" dirty="0"/>
              <a:t>A</a:t>
            </a:r>
            <a:r>
              <a:rPr lang="en-US" sz="2800" i="1" baseline="30000" dirty="0"/>
              <a:t>c </a:t>
            </a:r>
            <a:r>
              <a:rPr lang="en-US" sz="2800" i="1" dirty="0"/>
              <a:t>.</a:t>
            </a:r>
            <a:r>
              <a:rPr lang="en-US" sz="2800" dirty="0"/>
              <a:t>)</a:t>
            </a:r>
          </a:p>
          <a:p>
            <a:r>
              <a:rPr lang="en-US" sz="2800" b="1" dirty="0"/>
              <a:t>Example</a:t>
            </a:r>
            <a:r>
              <a:rPr lang="en-US" sz="2800" dirty="0"/>
              <a:t>: If </a:t>
            </a:r>
            <a:r>
              <a:rPr lang="en-US" sz="2800" i="1" dirty="0"/>
              <a:t>U</a:t>
            </a:r>
            <a:r>
              <a:rPr lang="en-US" sz="2800" dirty="0"/>
              <a:t> is the positive integers less than 100, what is the complement of</a:t>
            </a:r>
            <a:endParaRPr lang="en-US" sz="2600" dirty="0">
              <a:ea typeface="Cambria Math"/>
            </a:endParaRPr>
          </a:p>
        </p:txBody>
      </p:sp>
      <p:graphicFrame>
        <p:nvGraphicFramePr>
          <p:cNvPr id="8" name="Object 5"/>
          <p:cNvGraphicFramePr>
            <a:graphicFrameLocks noChangeAspect="1"/>
          </p:cNvGraphicFramePr>
          <p:nvPr>
            <p:extLst>
              <p:ext uri="{D42A27DB-BD31-4B8C-83A1-F6EECF244321}">
                <p14:modId xmlns:p14="http://schemas.microsoft.com/office/powerpoint/2010/main" val="1159321344"/>
              </p:ext>
            </p:extLst>
          </p:nvPr>
        </p:nvGraphicFramePr>
        <p:xfrm>
          <a:off x="4484687" y="3989388"/>
          <a:ext cx="1630363" cy="582612"/>
        </p:xfrm>
        <a:graphic>
          <a:graphicData uri="http://schemas.openxmlformats.org/presentationml/2006/ole">
            <mc:AlternateContent xmlns:mc="http://schemas.openxmlformats.org/markup-compatibility/2006">
              <mc:Choice xmlns:v="urn:schemas-microsoft-com:vml" Requires="v">
                <p:oleObj spid="_x0000_s95595" name="Equation" r:id="rId5" imgW="711000" imgH="253800" progId="Equation.DSMT4">
                  <p:embed/>
                </p:oleObj>
              </mc:Choice>
              <mc:Fallback>
                <p:oleObj name="Equation" r:id="rId5" imgW="711000" imgH="253800" progId="Equation.DSMT4">
                  <p:embed/>
                  <p:pic>
                    <p:nvPicPr>
                      <p:cNvPr id="11" name="Object 3"/>
                      <p:cNvPicPr/>
                      <p:nvPr/>
                    </p:nvPicPr>
                    <p:blipFill>
                      <a:blip r:embed="rId6"/>
                      <a:stretch>
                        <a:fillRect/>
                      </a:stretch>
                    </p:blipFill>
                    <p:spPr>
                      <a:xfrm>
                        <a:off x="4484687" y="3989388"/>
                        <a:ext cx="1630363" cy="582612"/>
                      </a:xfrm>
                      <a:prstGeom prst="rect">
                        <a:avLst/>
                      </a:prstGeom>
                    </p:spPr>
                  </p:pic>
                </p:oleObj>
              </mc:Fallback>
            </mc:AlternateContent>
          </a:graphicData>
        </a:graphic>
      </p:graphicFrame>
      <p:graphicFrame>
        <p:nvGraphicFramePr>
          <p:cNvPr id="12" name="Object 6"/>
          <p:cNvGraphicFramePr>
            <a:graphicFrameLocks noChangeAspect="1"/>
          </p:cNvGraphicFramePr>
          <p:nvPr>
            <p:extLst>
              <p:ext uri="{D42A27DB-BD31-4B8C-83A1-F6EECF244321}">
                <p14:modId xmlns:p14="http://schemas.microsoft.com/office/powerpoint/2010/main" val="4034024572"/>
              </p:ext>
            </p:extLst>
          </p:nvPr>
        </p:nvGraphicFramePr>
        <p:xfrm>
          <a:off x="914400" y="4941065"/>
          <a:ext cx="2998787" cy="582612"/>
        </p:xfrm>
        <a:graphic>
          <a:graphicData uri="http://schemas.openxmlformats.org/presentationml/2006/ole">
            <mc:AlternateContent xmlns:mc="http://schemas.openxmlformats.org/markup-compatibility/2006">
              <mc:Choice xmlns:v="urn:schemas-microsoft-com:vml" Requires="v">
                <p:oleObj spid="_x0000_s95596" name="Equation" r:id="rId7" imgW="1307880" imgH="253800" progId="Equation.DSMT4">
                  <p:embed/>
                </p:oleObj>
              </mc:Choice>
              <mc:Fallback>
                <p:oleObj name="Equation" r:id="rId7" imgW="1307880" imgH="253800" progId="Equation.DSMT4">
                  <p:embed/>
                  <p:pic>
                    <p:nvPicPr>
                      <p:cNvPr id="8" name="Object 3"/>
                      <p:cNvPicPr/>
                      <p:nvPr/>
                    </p:nvPicPr>
                    <p:blipFill>
                      <a:blip r:embed="rId8"/>
                      <a:stretch>
                        <a:fillRect/>
                      </a:stretch>
                    </p:blipFill>
                    <p:spPr>
                      <a:xfrm>
                        <a:off x="914400" y="4941065"/>
                        <a:ext cx="2998787" cy="582612"/>
                      </a:xfrm>
                      <a:prstGeom prst="rect">
                        <a:avLst/>
                      </a:prstGeom>
                    </p:spPr>
                  </p:pic>
                </p:oleObj>
              </mc:Fallback>
            </mc:AlternateContent>
          </a:graphicData>
        </a:graphic>
      </p:graphicFrame>
      <p:sp>
        <p:nvSpPr>
          <p:cNvPr id="5" name="Content Placeholder 7"/>
          <p:cNvSpPr>
            <a:spLocks noGrp="1"/>
          </p:cNvSpPr>
          <p:nvPr>
            <p:ph idx="14"/>
          </p:nvPr>
        </p:nvSpPr>
        <p:spPr>
          <a:xfrm>
            <a:off x="4876800" y="4724400"/>
            <a:ext cx="4114800" cy="457200"/>
          </a:xfrm>
        </p:spPr>
        <p:txBody>
          <a:bodyPr/>
          <a:lstStyle/>
          <a:p>
            <a:r>
              <a:rPr lang="en-US" sz="2400" dirty="0"/>
              <a:t>Venn Diagram for Complement</a:t>
            </a:r>
          </a:p>
        </p:txBody>
      </p:sp>
      <p:pic>
        <p:nvPicPr>
          <p:cNvPr id="10" name="Picture 8"/>
          <p:cNvPicPr>
            <a:picLocks noGrp="1" noChangeAspect="1" noChangeArrowheads="1"/>
          </p:cNvPicPr>
          <p:nvPr>
            <p:ph idx="15"/>
          </p:nvPr>
        </p:nvPicPr>
        <p:blipFill>
          <a:blip r:embed="rId9">
            <a:extLst>
              <a:ext uri="{28A0092B-C50C-407E-A947-70E740481C1C}">
                <a14:useLocalDpi xmlns:a14="http://schemas.microsoft.com/office/drawing/2010/main" val="0"/>
              </a:ext>
            </a:extLst>
          </a:blip>
          <a:stretch>
            <a:fillRect/>
          </a:stretch>
        </p:blipFill>
        <p:spPr bwMode="auto">
          <a:xfrm>
            <a:off x="5523267" y="5105400"/>
            <a:ext cx="3212308" cy="147536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2240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a:t>
            </a:r>
          </a:p>
        </p:txBody>
      </p:sp>
      <p:sp>
        <p:nvSpPr>
          <p:cNvPr id="13" name="Content Placeholder 2"/>
          <p:cNvSpPr>
            <a:spLocks noGrp="1"/>
          </p:cNvSpPr>
          <p:nvPr>
            <p:ph idx="1"/>
          </p:nvPr>
        </p:nvSpPr>
        <p:spPr>
          <a:xfrm>
            <a:off x="457200" y="1295400"/>
            <a:ext cx="8229600" cy="2590800"/>
          </a:xfrm>
        </p:spPr>
        <p:txBody>
          <a:bodyPr/>
          <a:lstStyle/>
          <a:p>
            <a:r>
              <a:rPr lang="en-US" b="1" dirty="0"/>
              <a:t>Definition</a:t>
            </a:r>
            <a:r>
              <a:rPr lang="en-US" dirty="0"/>
              <a:t>: Let  </a:t>
            </a:r>
            <a:r>
              <a:rPr lang="en-US" i="1" dirty="0"/>
              <a:t>A </a:t>
            </a:r>
            <a:r>
              <a:rPr lang="en-US" dirty="0"/>
              <a:t>and </a:t>
            </a:r>
            <a:r>
              <a:rPr lang="en-US" i="1" dirty="0"/>
              <a:t>B</a:t>
            </a:r>
            <a:r>
              <a:rPr lang="en-US" dirty="0"/>
              <a:t> be sets. The </a:t>
            </a:r>
            <a:r>
              <a:rPr lang="en-US" i="1" dirty="0"/>
              <a:t>difference</a:t>
            </a:r>
            <a:r>
              <a:rPr lang="en-US" dirty="0"/>
              <a:t> of </a:t>
            </a:r>
            <a:r>
              <a:rPr lang="en-US" i="1" dirty="0"/>
              <a:t>A</a:t>
            </a:r>
            <a:r>
              <a:rPr lang="en-US" dirty="0"/>
              <a:t> and </a:t>
            </a:r>
            <a:r>
              <a:rPr lang="en-US" i="1" dirty="0"/>
              <a:t>B</a:t>
            </a:r>
            <a:r>
              <a:rPr lang="en-US" dirty="0"/>
              <a:t>, denoted by </a:t>
            </a:r>
            <a:r>
              <a:rPr lang="en-US" i="1" dirty="0"/>
              <a:t>A</a:t>
            </a:r>
            <a:r>
              <a:rPr lang="en-US" dirty="0"/>
              <a:t> – </a:t>
            </a:r>
            <a:r>
              <a:rPr lang="en-US" i="1" dirty="0"/>
              <a:t>B</a:t>
            </a:r>
            <a:r>
              <a:rPr lang="en-US" dirty="0"/>
              <a:t>, is the set containing the elements of </a:t>
            </a:r>
            <a:r>
              <a:rPr lang="en-US" i="1" dirty="0"/>
              <a:t>A</a:t>
            </a:r>
            <a:r>
              <a:rPr lang="en-US" dirty="0"/>
              <a:t> that are not in </a:t>
            </a:r>
            <a:r>
              <a:rPr lang="en-US" i="1" dirty="0"/>
              <a:t>B</a:t>
            </a:r>
            <a:r>
              <a:rPr lang="en-US" dirty="0"/>
              <a:t>. The difference of </a:t>
            </a:r>
            <a:r>
              <a:rPr lang="en-US" i="1" dirty="0"/>
              <a:t>A</a:t>
            </a:r>
            <a:r>
              <a:rPr lang="en-US" dirty="0"/>
              <a:t> and </a:t>
            </a:r>
            <a:r>
              <a:rPr lang="en-US" i="1" dirty="0"/>
              <a:t>B</a:t>
            </a:r>
            <a:r>
              <a:rPr lang="en-US" dirty="0"/>
              <a:t> is also called the complement of </a:t>
            </a:r>
            <a:r>
              <a:rPr lang="en-US" i="1" dirty="0"/>
              <a:t>B</a:t>
            </a:r>
            <a:r>
              <a:rPr lang="en-US" dirty="0"/>
              <a:t> with respect to </a:t>
            </a:r>
            <a:r>
              <a:rPr lang="en-US" i="1" dirty="0"/>
              <a:t>A</a:t>
            </a:r>
            <a:r>
              <a:rPr lang="en-US" dirty="0"/>
              <a:t>.</a:t>
            </a:r>
          </a:p>
        </p:txBody>
      </p:sp>
      <p:sp>
        <p:nvSpPr>
          <p:cNvPr id="7" name="Content Placeholder 4"/>
          <p:cNvSpPr>
            <a:spLocks noGrp="1"/>
          </p:cNvSpPr>
          <p:nvPr>
            <p:ph idx="13"/>
          </p:nvPr>
        </p:nvSpPr>
        <p:spPr>
          <a:xfrm>
            <a:off x="5486400" y="4572000"/>
            <a:ext cx="3124200" cy="457200"/>
          </a:xfrm>
        </p:spPr>
        <p:txBody>
          <a:bodyPr/>
          <a:lstStyle/>
          <a:p>
            <a:r>
              <a:rPr lang="en-US" sz="2400" dirty="0"/>
              <a:t>Venn Diagram</a:t>
            </a:r>
            <a:r>
              <a:rPr lang="en-US" sz="2400" dirty="0">
                <a:ea typeface="Cambria Math"/>
              </a:rPr>
              <a:t> for </a:t>
            </a:r>
            <a:r>
              <a:rPr lang="en-US" sz="2400" i="1" dirty="0">
                <a:ea typeface="Cambria Math"/>
              </a:rPr>
              <a:t>A</a:t>
            </a:r>
            <a:r>
              <a:rPr lang="en-US" sz="2400" dirty="0">
                <a:ea typeface="Cambria Math"/>
              </a:rPr>
              <a:t> − </a:t>
            </a:r>
            <a:r>
              <a:rPr lang="en-US" sz="2400" i="1" dirty="0">
                <a:ea typeface="Cambria Math"/>
              </a:rPr>
              <a:t>B</a:t>
            </a:r>
            <a:endParaRPr lang="en-US" sz="2400" dirty="0"/>
          </a:p>
        </p:txBody>
      </p:sp>
      <p:pic>
        <p:nvPicPr>
          <p:cNvPr id="15" name="Picture 5"/>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562600" y="5029200"/>
            <a:ext cx="3438442" cy="1469263"/>
          </a:xfrm>
          <a:prstGeom prst="rect">
            <a:avLst/>
          </a:prstGeom>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ED31DAF1-B382-4392-B8AA-A6EDFBECD1F8}"/>
              </a:ext>
            </a:extLst>
          </p:cNvPr>
          <p:cNvPicPr>
            <a:picLocks noChangeAspect="1"/>
          </p:cNvPicPr>
          <p:nvPr/>
        </p:nvPicPr>
        <p:blipFill>
          <a:blip r:embed="rId3"/>
          <a:stretch>
            <a:fillRect/>
          </a:stretch>
        </p:blipFill>
        <p:spPr>
          <a:xfrm>
            <a:off x="457200" y="3952875"/>
            <a:ext cx="4905375" cy="619125"/>
          </a:xfrm>
          <a:prstGeom prst="rect">
            <a:avLst/>
          </a:prstGeom>
        </p:spPr>
      </p:pic>
    </p:spTree>
    <p:extLst>
      <p:ext uri="{BB962C8B-B14F-4D97-AF65-F5344CB8AC3E}">
        <p14:creationId xmlns:p14="http://schemas.microsoft.com/office/powerpoint/2010/main" val="4098393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Difference (</a:t>
            </a:r>
            <a:r>
              <a:rPr lang="en-US" i="1" dirty="0"/>
              <a:t>optional</a:t>
            </a:r>
            <a:r>
              <a:rPr lang="en-US" dirty="0"/>
              <a:t>)</a:t>
            </a:r>
          </a:p>
        </p:txBody>
      </p:sp>
      <p:sp>
        <p:nvSpPr>
          <p:cNvPr id="11" name="Content Placeholder 2"/>
          <p:cNvSpPr>
            <a:spLocks noGrp="1"/>
          </p:cNvSpPr>
          <p:nvPr>
            <p:ph idx="1"/>
          </p:nvPr>
        </p:nvSpPr>
        <p:spPr>
          <a:xfrm>
            <a:off x="457200" y="1295400"/>
            <a:ext cx="8229600" cy="1066800"/>
          </a:xfrm>
        </p:spPr>
        <p:txBody>
          <a:bodyPr/>
          <a:lstStyle/>
          <a:p>
            <a:r>
              <a:rPr lang="en-US" b="1" dirty="0"/>
              <a:t>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a:t>
            </a:r>
          </a:p>
        </p:txBody>
      </p:sp>
      <p:graphicFrame>
        <p:nvGraphicFramePr>
          <p:cNvPr id="12" name="Object 3"/>
          <p:cNvGraphicFramePr>
            <a:graphicFrameLocks noChangeAspect="1"/>
          </p:cNvGraphicFramePr>
          <p:nvPr>
            <p:extLst>
              <p:ext uri="{D42A27DB-BD31-4B8C-83A1-F6EECF244321}">
                <p14:modId xmlns:p14="http://schemas.microsoft.com/office/powerpoint/2010/main" val="615377268"/>
              </p:ext>
            </p:extLst>
          </p:nvPr>
        </p:nvGraphicFramePr>
        <p:xfrm>
          <a:off x="2514600" y="1925565"/>
          <a:ext cx="942976" cy="400050"/>
        </p:xfrm>
        <a:graphic>
          <a:graphicData uri="http://schemas.openxmlformats.org/presentationml/2006/ole">
            <mc:AlternateContent xmlns:mc="http://schemas.openxmlformats.org/markup-compatibility/2006">
              <mc:Choice xmlns:v="urn:schemas-microsoft-com:vml" Requires="v">
                <p:oleObj spid="_x0000_s97630" name="Equation" r:id="rId3" imgW="419040" imgH="177480" progId="Equation.DSMT4">
                  <p:embed/>
                </p:oleObj>
              </mc:Choice>
              <mc:Fallback>
                <p:oleObj name="Equation" r:id="rId3" imgW="419040" imgH="177480" progId="Equation.DSMT4">
                  <p:embed/>
                  <p:pic>
                    <p:nvPicPr>
                      <p:cNvPr id="0" name=""/>
                      <p:cNvPicPr/>
                      <p:nvPr/>
                    </p:nvPicPr>
                    <p:blipFill>
                      <a:blip r:embed="rId4"/>
                      <a:stretch>
                        <a:fillRect/>
                      </a:stretch>
                    </p:blipFill>
                    <p:spPr>
                      <a:xfrm>
                        <a:off x="2514600" y="1925565"/>
                        <a:ext cx="942976" cy="400050"/>
                      </a:xfrm>
                      <a:prstGeom prst="rect">
                        <a:avLst/>
                      </a:prstGeom>
                    </p:spPr>
                  </p:pic>
                </p:oleObj>
              </mc:Fallback>
            </mc:AlternateContent>
          </a:graphicData>
        </a:graphic>
      </p:graphicFrame>
      <p:sp>
        <p:nvSpPr>
          <p:cNvPr id="4" name="Content Placeholder 4"/>
          <p:cNvSpPr>
            <a:spLocks noGrp="1"/>
          </p:cNvSpPr>
          <p:nvPr>
            <p:ph idx="13"/>
          </p:nvPr>
        </p:nvSpPr>
        <p:spPr>
          <a:xfrm>
            <a:off x="3489709" y="1818609"/>
            <a:ext cx="1828800" cy="563880"/>
          </a:xfrm>
        </p:spPr>
        <p:txBody>
          <a:bodyPr/>
          <a:lstStyle/>
          <a:p>
            <a:r>
              <a:rPr lang="en-US" dirty="0"/>
              <a:t>is the set</a:t>
            </a:r>
          </a:p>
        </p:txBody>
      </p:sp>
      <p:graphicFrame>
        <p:nvGraphicFramePr>
          <p:cNvPr id="13" name="Object 5"/>
          <p:cNvGraphicFramePr>
            <a:graphicFrameLocks noChangeAspect="1"/>
          </p:cNvGraphicFramePr>
          <p:nvPr>
            <p:extLst>
              <p:ext uri="{D42A27DB-BD31-4B8C-83A1-F6EECF244321}">
                <p14:modId xmlns:p14="http://schemas.microsoft.com/office/powerpoint/2010/main" val="1792701438"/>
              </p:ext>
            </p:extLst>
          </p:nvPr>
        </p:nvGraphicFramePr>
        <p:xfrm>
          <a:off x="2195513" y="2476500"/>
          <a:ext cx="2514600" cy="571500"/>
        </p:xfrm>
        <a:graphic>
          <a:graphicData uri="http://schemas.openxmlformats.org/presentationml/2006/ole">
            <mc:AlternateContent xmlns:mc="http://schemas.openxmlformats.org/markup-compatibility/2006">
              <mc:Choice xmlns:v="urn:schemas-microsoft-com:vml" Requires="v">
                <p:oleObj spid="_x0000_s97631" name="Equation" r:id="rId5" imgW="1117440" imgH="253800" progId="Equation.DSMT4">
                  <p:embed/>
                </p:oleObj>
              </mc:Choice>
              <mc:Fallback>
                <p:oleObj name="Equation" r:id="rId5" imgW="1117440" imgH="253800" progId="Equation.DSMT4">
                  <p:embed/>
                  <p:pic>
                    <p:nvPicPr>
                      <p:cNvPr id="12" name="Object 11"/>
                      <p:cNvPicPr/>
                      <p:nvPr/>
                    </p:nvPicPr>
                    <p:blipFill>
                      <a:blip r:embed="rId6"/>
                      <a:stretch>
                        <a:fillRect/>
                      </a:stretch>
                    </p:blipFill>
                    <p:spPr>
                      <a:xfrm>
                        <a:off x="2195513" y="2476500"/>
                        <a:ext cx="2514600" cy="571500"/>
                      </a:xfrm>
                      <a:prstGeom prst="rect">
                        <a:avLst/>
                      </a:prstGeom>
                    </p:spPr>
                  </p:pic>
                </p:oleObj>
              </mc:Fallback>
            </mc:AlternateContent>
          </a:graphicData>
        </a:graphic>
      </p:graphicFrame>
      <p:sp>
        <p:nvSpPr>
          <p:cNvPr id="5" name="Content Placeholder 6"/>
          <p:cNvSpPr>
            <a:spLocks noGrp="1"/>
          </p:cNvSpPr>
          <p:nvPr>
            <p:ph idx="14"/>
          </p:nvPr>
        </p:nvSpPr>
        <p:spPr>
          <a:xfrm>
            <a:off x="457200" y="3063239"/>
            <a:ext cx="8229600" cy="2476661"/>
          </a:xfrm>
        </p:spPr>
        <p:txBody>
          <a:bodyPr/>
          <a:lstStyle/>
          <a:p>
            <a:r>
              <a:rPr lang="en-US" b="1" dirty="0"/>
              <a:t>Example</a:t>
            </a:r>
            <a:r>
              <a:rPr lang="en-US" dirty="0"/>
              <a:t>:</a:t>
            </a:r>
          </a:p>
          <a:p>
            <a:pPr lvl="1">
              <a:buNone/>
            </a:pPr>
            <a:r>
              <a:rPr lang="en-US" i="1" dirty="0">
                <a:ea typeface="Cambria Math" pitchFamily="18" charset="0"/>
              </a:rPr>
              <a:t>U</a:t>
            </a:r>
            <a:r>
              <a:rPr lang="en-US" dirty="0">
                <a:ea typeface="Cambria Math" pitchFamily="18" charset="0"/>
              </a:rPr>
              <a:t> = {0,1,2,3,4,5,6,7,8,9,10}  </a:t>
            </a:r>
          </a:p>
          <a:p>
            <a:pPr lvl="1">
              <a:buNone/>
            </a:pPr>
            <a:r>
              <a:rPr lang="en-US" i="1" dirty="0">
                <a:ea typeface="Cambria Math" pitchFamily="18" charset="0"/>
              </a:rPr>
              <a:t>A</a:t>
            </a:r>
            <a:r>
              <a:rPr lang="en-US" dirty="0">
                <a:ea typeface="Cambria Math" pitchFamily="18" charset="0"/>
              </a:rPr>
              <a:t> = {1,2,3,4,5}   </a:t>
            </a:r>
            <a:r>
              <a:rPr lang="en-US" i="1" dirty="0">
                <a:ea typeface="Cambria Math" pitchFamily="18" charset="0"/>
              </a:rPr>
              <a:t>B</a:t>
            </a:r>
            <a:r>
              <a:rPr lang="en-US" dirty="0">
                <a:ea typeface="Cambria Math" pitchFamily="18" charset="0"/>
              </a:rPr>
              <a:t> ={4,5,6,7,8}</a:t>
            </a:r>
          </a:p>
          <a:p>
            <a:pPr lvl="1">
              <a:buNone/>
            </a:pPr>
            <a:r>
              <a:rPr lang="en-US" dirty="0"/>
              <a:t>What is</a:t>
            </a:r>
          </a:p>
        </p:txBody>
      </p:sp>
      <p:graphicFrame>
        <p:nvGraphicFramePr>
          <p:cNvPr id="14" name="Object 7"/>
          <p:cNvGraphicFramePr>
            <a:graphicFrameLocks noChangeAspect="1"/>
          </p:cNvGraphicFramePr>
          <p:nvPr>
            <p:extLst>
              <p:ext uri="{D42A27DB-BD31-4B8C-83A1-F6EECF244321}">
                <p14:modId xmlns:p14="http://schemas.microsoft.com/office/powerpoint/2010/main" val="1900670406"/>
              </p:ext>
            </p:extLst>
          </p:nvPr>
        </p:nvGraphicFramePr>
        <p:xfrm>
          <a:off x="1771650" y="5140325"/>
          <a:ext cx="1057275" cy="400050"/>
        </p:xfrm>
        <a:graphic>
          <a:graphicData uri="http://schemas.openxmlformats.org/presentationml/2006/ole">
            <mc:AlternateContent xmlns:mc="http://schemas.openxmlformats.org/markup-compatibility/2006">
              <mc:Choice xmlns:v="urn:schemas-microsoft-com:vml" Requires="v">
                <p:oleObj spid="_x0000_s97632" name="Equation" r:id="rId7" imgW="469800" imgH="177480" progId="Equation.DSMT4">
                  <p:embed/>
                </p:oleObj>
              </mc:Choice>
              <mc:Fallback>
                <p:oleObj name="Equation" r:id="rId7" imgW="469800" imgH="177480" progId="Equation.DSMT4">
                  <p:embed/>
                  <p:pic>
                    <p:nvPicPr>
                      <p:cNvPr id="12" name="Object 11"/>
                      <p:cNvPicPr/>
                      <p:nvPr/>
                    </p:nvPicPr>
                    <p:blipFill>
                      <a:blip r:embed="rId8"/>
                      <a:stretch>
                        <a:fillRect/>
                      </a:stretch>
                    </p:blipFill>
                    <p:spPr>
                      <a:xfrm>
                        <a:off x="1771650" y="5140325"/>
                        <a:ext cx="1057275" cy="400050"/>
                      </a:xfrm>
                      <a:prstGeom prst="rect">
                        <a:avLst/>
                      </a:prstGeom>
                    </p:spPr>
                  </p:pic>
                </p:oleObj>
              </mc:Fallback>
            </mc:AlternateContent>
          </a:graphicData>
        </a:graphic>
      </p:graphicFrame>
      <p:sp>
        <p:nvSpPr>
          <p:cNvPr id="6" name="Content Placeholder 8"/>
          <p:cNvSpPr>
            <a:spLocks noGrp="1"/>
          </p:cNvSpPr>
          <p:nvPr>
            <p:ph idx="15"/>
          </p:nvPr>
        </p:nvSpPr>
        <p:spPr>
          <a:xfrm>
            <a:off x="457200" y="5636230"/>
            <a:ext cx="3368291" cy="731520"/>
          </a:xfrm>
        </p:spPr>
        <p:txBody>
          <a:bodyPr/>
          <a:lstStyle/>
          <a:p>
            <a:pPr marL="0" lvl="1" indent="0">
              <a:buClrTx/>
              <a:buNone/>
            </a:pPr>
            <a:r>
              <a:rPr lang="en-US" b="1" dirty="0">
                <a:ea typeface="Cambria Math" pitchFamily="18" charset="0"/>
              </a:rPr>
              <a:t>Solution</a:t>
            </a:r>
            <a:r>
              <a:rPr lang="en-US" dirty="0">
                <a:ea typeface="Cambria Math" pitchFamily="18" charset="0"/>
              </a:rPr>
              <a:t>: {1,2,3,6,7,8}</a:t>
            </a:r>
            <a:endParaRPr lang="en-US" dirty="0"/>
          </a:p>
        </p:txBody>
      </p:sp>
      <p:pic>
        <p:nvPicPr>
          <p:cNvPr id="17" name="Picture 9"/>
          <p:cNvPicPr>
            <a:picLocks noGrp="1" noChangeAspect="1" noChangeArrowheads="1"/>
          </p:cNvPicPr>
          <p:nvPr>
            <p:ph idx="16"/>
          </p:nvPr>
        </p:nvPicPr>
        <p:blipFill rotWithShape="1">
          <a:blip r:embed="rId9">
            <a:extLst>
              <a:ext uri="{28A0092B-C50C-407E-A947-70E740481C1C}">
                <a14:useLocalDpi xmlns:a14="http://schemas.microsoft.com/office/drawing/2010/main" val="0"/>
              </a:ext>
            </a:extLst>
          </a:blip>
          <a:srcRect l="44003"/>
          <a:stretch/>
        </p:blipFill>
        <p:spPr bwMode="auto">
          <a:xfrm>
            <a:off x="5843291" y="4457180"/>
            <a:ext cx="2843508" cy="1661772"/>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10"/>
          <p:cNvSpPr>
            <a:spLocks noGrp="1"/>
          </p:cNvSpPr>
          <p:nvPr>
            <p:ph idx="17"/>
          </p:nvPr>
        </p:nvSpPr>
        <p:spPr>
          <a:xfrm>
            <a:off x="6242372" y="6118952"/>
            <a:ext cx="2045346" cy="457200"/>
          </a:xfrm>
        </p:spPr>
        <p:txBody>
          <a:bodyPr/>
          <a:lstStyle/>
          <a:p>
            <a:r>
              <a:rPr lang="en-US" sz="2400" dirty="0"/>
              <a:t>Venn Diagram</a:t>
            </a:r>
          </a:p>
        </p:txBody>
      </p:sp>
      <p:sp>
        <p:nvSpPr>
          <p:cNvPr id="15" name="矩形 14">
            <a:extLst>
              <a:ext uri="{FF2B5EF4-FFF2-40B4-BE49-F238E27FC236}">
                <a16:creationId xmlns:a16="http://schemas.microsoft.com/office/drawing/2014/main" id="{89C39923-94C1-4676-918D-6B51A6D5F425}"/>
              </a:ext>
            </a:extLst>
          </p:cNvPr>
          <p:cNvSpPr/>
          <p:nvPr/>
        </p:nvSpPr>
        <p:spPr>
          <a:xfrm>
            <a:off x="3014235" y="768527"/>
            <a:ext cx="877163" cy="369332"/>
          </a:xfrm>
          <a:prstGeom prst="rect">
            <a:avLst/>
          </a:prstGeom>
        </p:spPr>
        <p:txBody>
          <a:bodyPr wrap="none">
            <a:spAutoFit/>
          </a:bodyPr>
          <a:lstStyle/>
          <a:p>
            <a:pPr algn="ctr"/>
            <a:r>
              <a:rPr lang="zh-CN" altLang="en-US" dirty="0">
                <a:solidFill>
                  <a:schemeClr val="tx1">
                    <a:lumMod val="50000"/>
                    <a:lumOff val="50000"/>
                  </a:schemeClr>
                </a:solidFill>
              </a:rPr>
              <a:t>对称差</a:t>
            </a:r>
          </a:p>
        </p:txBody>
      </p:sp>
    </p:spTree>
    <p:extLst>
      <p:ext uri="{BB962C8B-B14F-4D97-AF65-F5344CB8AC3E}">
        <p14:creationId xmlns:p14="http://schemas.microsoft.com/office/powerpoint/2010/main" val="283179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t>Sets </a:t>
            </a:r>
          </a:p>
        </p:txBody>
      </p:sp>
      <p:sp>
        <p:nvSpPr>
          <p:cNvPr id="3" name="Content Placeholder 2"/>
          <p:cNvSpPr>
            <a:spLocks noGrp="1"/>
          </p:cNvSpPr>
          <p:nvPr>
            <p:ph idx="1"/>
          </p:nvPr>
        </p:nvSpPr>
        <p:spPr>
          <a:xfrm>
            <a:off x="3200400" y="4008120"/>
            <a:ext cx="2743200" cy="640080"/>
          </a:xfrm>
        </p:spPr>
        <p:txBody>
          <a:bodyPr/>
          <a:lstStyle/>
          <a:p>
            <a:pPr algn="ctr"/>
            <a:r>
              <a:rPr lang="en-US" dirty="0"/>
              <a:t>Section 2.1</a:t>
            </a:r>
          </a:p>
        </p:txBody>
      </p:sp>
    </p:spTree>
    <p:extLst>
      <p:ext uri="{BB962C8B-B14F-4D97-AF65-F5344CB8AC3E}">
        <p14:creationId xmlns:p14="http://schemas.microsoft.com/office/powerpoint/2010/main" val="1191040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12480" cy="5257800"/>
              </a:xfrm>
            </p:spPr>
            <p:txBody>
              <a:bodyPr/>
              <a:lstStyle/>
              <a:p>
                <a:pPr>
                  <a:spcBef>
                    <a:spcPts val="600"/>
                  </a:spcBef>
                </a:pPr>
                <a:r>
                  <a:rPr lang="en-US" sz="2000" b="1" dirty="0"/>
                  <a:t>Example</a:t>
                </a:r>
                <a:r>
                  <a:rPr lang="en-US" sz="2000" dirty="0"/>
                  <a:t>: </a:t>
                </a:r>
                <a:r>
                  <a:rPr lang="en-US" sz="2000" i="1" dirty="0"/>
                  <a:t>U</a:t>
                </a:r>
                <a:r>
                  <a:rPr lang="en-US" sz="2000" dirty="0"/>
                  <a:t> = {</a:t>
                </a:r>
                <a:r>
                  <a:rPr lang="en-US" sz="2000" dirty="0">
                    <a:ea typeface="Cambria Math" pitchFamily="18" charset="0"/>
                  </a:rPr>
                  <a:t>0,1,2,3,4,5</a:t>
                </a:r>
                <a:r>
                  <a:rPr lang="en-US" sz="2000" dirty="0"/>
                  <a:t>,</a:t>
                </a:r>
                <a:r>
                  <a:rPr lang="en-US" sz="2000" dirty="0">
                    <a:ea typeface="Cambria Math" pitchFamily="18" charset="0"/>
                  </a:rPr>
                  <a:t>6,7,8,9,10</a:t>
                </a:r>
                <a:r>
                  <a:rPr lang="en-US" sz="2000" dirty="0"/>
                  <a:t>}  </a:t>
                </a:r>
                <a:r>
                  <a:rPr lang="en-US" sz="2000" i="1" dirty="0"/>
                  <a:t>A</a:t>
                </a:r>
                <a:r>
                  <a:rPr lang="en-US" sz="2000" dirty="0"/>
                  <a:t> = {</a:t>
                </a:r>
                <a:r>
                  <a:rPr lang="en-US" sz="2000" dirty="0">
                    <a:ea typeface="Cambria Math" pitchFamily="18" charset="0"/>
                  </a:rPr>
                  <a:t>1,2,3,4,5</a:t>
                </a:r>
                <a:r>
                  <a:rPr lang="en-US" sz="2000" dirty="0"/>
                  <a:t>},    </a:t>
                </a:r>
                <a:r>
                  <a:rPr lang="en-US" sz="2000" i="1" dirty="0"/>
                  <a:t>B</a:t>
                </a:r>
                <a:r>
                  <a:rPr lang="en-US" sz="2000" dirty="0"/>
                  <a:t> ={</a:t>
                </a:r>
                <a:r>
                  <a:rPr lang="en-US" sz="2000" dirty="0">
                    <a:ea typeface="Cambria Math" pitchFamily="18" charset="0"/>
                  </a:rPr>
                  <a:t>4,5,6,7,8</a:t>
                </a:r>
                <a:r>
                  <a:rPr lang="en-US" sz="2000" dirty="0"/>
                  <a:t>}</a:t>
                </a:r>
              </a:p>
              <a:p>
                <a:pPr marL="736092" lvl="1">
                  <a:spcBef>
                    <a:spcPts val="600"/>
                  </a:spcBef>
                  <a:buClr>
                    <a:schemeClr val="tx1"/>
                  </a:buClr>
                  <a:buFont typeface="+mj-lt"/>
                  <a:buAutoNum type="arabicPeriod"/>
                </a:pPr>
                <a:r>
                  <a:rPr lang="en-US" sz="1600" i="1" dirty="0">
                    <a:ea typeface="Cambria Math" pitchFamily="18" charset="0"/>
                  </a:rPr>
                  <a:t>A</a:t>
                </a:r>
                <a:r>
                  <a:rPr lang="en-US" sz="1600" b="1" dirty="0">
                    <a:ea typeface="Cambria Math" pitchFamily="18" charset="0"/>
                  </a:rPr>
                  <a:t> </a:t>
                </a:r>
                <a:r>
                  <a:rPr lang="en-US" sz="1600" dirty="0">
                    <a:ea typeface="Cambria Math"/>
                  </a:rPr>
                  <a:t>∪ </a:t>
                </a:r>
                <a:r>
                  <a:rPr lang="en-US" sz="1600" i="1" dirty="0">
                    <a:ea typeface="Cambria Math"/>
                  </a:rPr>
                  <a:t>B</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1,2,3,4,5</a:t>
                </a:r>
                <a:r>
                  <a:rPr lang="en-US" sz="1600" dirty="0"/>
                  <a:t>,</a:t>
                </a:r>
                <a:r>
                  <a:rPr lang="en-US" sz="1600" dirty="0">
                    <a:ea typeface="Cambria Math" pitchFamily="18" charset="0"/>
                  </a:rPr>
                  <a:t>6,7,8</a:t>
                </a:r>
                <a:r>
                  <a:rPr lang="en-US" sz="1600" dirty="0"/>
                  <a:t>}</a:t>
                </a:r>
                <a:r>
                  <a:rPr lang="en-US" sz="1600" b="1" dirty="0">
                    <a:ea typeface="Cambria Math"/>
                  </a:rPr>
                  <a:t>     </a:t>
                </a:r>
              </a:p>
              <a:p>
                <a:pPr marL="736092" lvl="1">
                  <a:spcBef>
                    <a:spcPts val="600"/>
                  </a:spcBef>
                  <a:buClr>
                    <a:schemeClr val="tx1"/>
                  </a:buClr>
                  <a:buFont typeface="+mj-lt"/>
                  <a:buAutoNum type="arabicPeriod"/>
                </a:pPr>
                <a:r>
                  <a:rPr lang="en-US" sz="1600" i="1" dirty="0">
                    <a:ea typeface="Cambria Math" pitchFamily="18" charset="0"/>
                  </a:rPr>
                  <a:t>A</a:t>
                </a:r>
                <a:r>
                  <a:rPr lang="en-US" sz="1600" b="1" dirty="0">
                    <a:ea typeface="Cambria Math" pitchFamily="18" charset="0"/>
                  </a:rPr>
                  <a:t> </a:t>
                </a:r>
                <a:r>
                  <a:rPr lang="en-US" sz="1600" dirty="0">
                    <a:ea typeface="Cambria Math"/>
                  </a:rPr>
                  <a:t>∩ </a:t>
                </a:r>
                <a:r>
                  <a:rPr lang="en-US" sz="1600" i="1" dirty="0">
                    <a:ea typeface="Cambria Math"/>
                  </a:rPr>
                  <a:t>B</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4,5</a:t>
                </a:r>
                <a:r>
                  <a:rPr lang="en-US" sz="1600" dirty="0"/>
                  <a:t>}</a:t>
                </a:r>
                <a:r>
                  <a:rPr lang="en-US" sz="1600" b="1" dirty="0">
                    <a:ea typeface="Cambria Math"/>
                  </a:rPr>
                  <a:t> </a:t>
                </a:r>
              </a:p>
              <a:p>
                <a:pPr marL="736092" lvl="1">
                  <a:spcBef>
                    <a:spcPts val="600"/>
                  </a:spcBef>
                  <a:buClr>
                    <a:schemeClr val="tx1"/>
                  </a:buClr>
                  <a:buFont typeface="+mj-lt"/>
                  <a:buAutoNum type="arabicPeriod"/>
                </a:pPr>
                <a:r>
                  <a:rPr lang="en-US" sz="1600" i="1" dirty="0">
                    <a:ea typeface="Cambria Math" pitchFamily="18" charset="0"/>
                  </a:rPr>
                  <a:t>Ā</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0,6,7,8,9,10</a:t>
                </a:r>
                <a:r>
                  <a:rPr lang="en-US" sz="1600" dirty="0"/>
                  <a:t>}</a:t>
                </a:r>
                <a:endParaRPr lang="en-US" sz="1600" b="1" dirty="0">
                  <a:ea typeface="Cambria Math" pitchFamily="18" charset="0"/>
                </a:endParaRPr>
              </a:p>
              <a:p>
                <a:pPr marL="736092" lvl="1">
                  <a:spcBef>
                    <a:spcPts val="600"/>
                  </a:spcBef>
                  <a:buClr>
                    <a:schemeClr val="tx1"/>
                  </a:buClr>
                  <a:buFont typeface="+mj-lt"/>
                  <a:buAutoNum type="arabicPeriod"/>
                </a:pPr>
                <a14:m>
                  <m:oMath xmlns:m="http://schemas.openxmlformats.org/officeDocument/2006/math">
                    <m:acc>
                      <m:accPr>
                        <m:chr m:val="̅"/>
                        <m:ctrlPr>
                          <a:rPr lang="en-US" sz="1600" i="1" dirty="0">
                            <a:latin typeface="Cambria Math" panose="02040503050406030204" pitchFamily="18" charset="0"/>
                            <a:ea typeface="Cambria Math"/>
                            <a:sym typeface="Symbol"/>
                          </a:rPr>
                        </m:ctrlPr>
                      </m:accPr>
                      <m:e>
                        <m:r>
                          <a:rPr lang="en-US" sz="1600" b="0" i="1" dirty="0">
                            <a:latin typeface="Cambria Math" panose="02040503050406030204" pitchFamily="18" charset="0"/>
                            <a:ea typeface="Cambria Math"/>
                            <a:sym typeface="Symbol"/>
                          </a:rPr>
                          <m:t>𝐵</m:t>
                        </m:r>
                      </m:e>
                    </m:acc>
                  </m:oMath>
                </a14:m>
                <a:endParaRPr lang="en-US" sz="1600" i="1" dirty="0">
                  <a:ea typeface="Cambria Math"/>
                  <a:sym typeface="Symbol"/>
                </a:endParaRPr>
              </a:p>
              <a:p>
                <a:pPr marL="1010412" lvl="2" indent="-342900">
                  <a:spcBef>
                    <a:spcPts val="600"/>
                  </a:spcBef>
                  <a:buNone/>
                </a:pPr>
                <a:r>
                  <a:rPr lang="en-US" sz="1600" dirty="0">
                    <a:ea typeface="Cambria Math" pitchFamily="18" charset="0"/>
                    <a:sym typeface="Symbol"/>
                  </a:rPr>
                  <a:t> </a:t>
                </a:r>
                <a:r>
                  <a:rPr lang="en-US" sz="1600" b="1" dirty="0">
                    <a:ea typeface="Cambria Math"/>
                  </a:rPr>
                  <a:t>Solution:</a:t>
                </a:r>
                <a:r>
                  <a:rPr lang="en-US" sz="1600" dirty="0"/>
                  <a:t> {</a:t>
                </a:r>
                <a:r>
                  <a:rPr lang="en-US" sz="1600" dirty="0">
                    <a:ea typeface="Cambria Math" pitchFamily="18" charset="0"/>
                  </a:rPr>
                  <a:t>0,1,2,3,9,10</a:t>
                </a:r>
                <a:r>
                  <a:rPr lang="en-US" sz="1600" dirty="0"/>
                  <a:t>}</a:t>
                </a:r>
                <a:endParaRPr lang="en-US" sz="1600" dirty="0">
                  <a:ea typeface="Cambria Math" pitchFamily="18" charset="0"/>
                  <a:sym typeface="Symbol"/>
                </a:endParaRPr>
              </a:p>
              <a:p>
                <a:pPr marL="736092" lvl="1">
                  <a:spcBef>
                    <a:spcPts val="600"/>
                  </a:spcBef>
                  <a:buClr>
                    <a:schemeClr val="tx1"/>
                  </a:buClr>
                  <a:buFont typeface="+mj-lt"/>
                  <a:buAutoNum type="arabicPeriod"/>
                </a:pPr>
                <a:r>
                  <a:rPr lang="en-US" sz="1600" i="1" dirty="0">
                    <a:ea typeface="Cambria Math" pitchFamily="18" charset="0"/>
                  </a:rPr>
                  <a:t>A</a:t>
                </a:r>
                <a:r>
                  <a:rPr lang="en-US" sz="1600" b="1" dirty="0">
                    <a:ea typeface="Cambria Math" pitchFamily="18" charset="0"/>
                  </a:rPr>
                  <a:t> – </a:t>
                </a:r>
                <a:r>
                  <a:rPr lang="en-US" sz="1600" i="1" dirty="0">
                    <a:ea typeface="Cambria Math" pitchFamily="18" charset="0"/>
                  </a:rPr>
                  <a:t>B</a:t>
                </a:r>
                <a:r>
                  <a:rPr lang="en-US" sz="1600" b="1" dirty="0">
                    <a:ea typeface="Cambria Math"/>
                  </a:rPr>
                  <a:t>            </a:t>
                </a:r>
              </a:p>
              <a:p>
                <a:pPr marL="1010412" lvl="2" indent="-342900">
                  <a:spcBef>
                    <a:spcPts val="600"/>
                  </a:spcBef>
                  <a:buNone/>
                </a:pPr>
                <a:r>
                  <a:rPr lang="en-US" sz="1600" b="1" dirty="0">
                    <a:ea typeface="Cambria Math"/>
                  </a:rPr>
                  <a:t>  Solution: </a:t>
                </a:r>
                <a:r>
                  <a:rPr lang="en-US" sz="1600" dirty="0"/>
                  <a:t>{</a:t>
                </a:r>
                <a:r>
                  <a:rPr lang="en-US" sz="1600" dirty="0">
                    <a:ea typeface="Cambria Math" pitchFamily="18" charset="0"/>
                  </a:rPr>
                  <a:t>1,2,3</a:t>
                </a:r>
                <a:r>
                  <a:rPr lang="en-US" sz="1600" dirty="0"/>
                  <a:t>} </a:t>
                </a:r>
                <a:endParaRPr lang="en-US" sz="1600" b="1" dirty="0">
                  <a:ea typeface="Cambria Math" pitchFamily="18" charset="0"/>
                </a:endParaRPr>
              </a:p>
              <a:p>
                <a:pPr marL="736092" lvl="1">
                  <a:spcBef>
                    <a:spcPts val="600"/>
                  </a:spcBef>
                  <a:buClr>
                    <a:schemeClr val="tx1"/>
                  </a:buClr>
                  <a:buFont typeface="+mj-lt"/>
                  <a:buAutoNum type="arabicPeriod"/>
                </a:pPr>
                <a:r>
                  <a:rPr lang="en-US" sz="1600" i="1" dirty="0">
                    <a:ea typeface="Cambria Math" pitchFamily="18" charset="0"/>
                  </a:rPr>
                  <a:t>B</a:t>
                </a:r>
                <a:r>
                  <a:rPr lang="en-US" sz="1600" b="1" dirty="0">
                    <a:ea typeface="Cambria Math" pitchFamily="18" charset="0"/>
                  </a:rPr>
                  <a:t> – </a:t>
                </a:r>
                <a:r>
                  <a:rPr lang="en-US" sz="1600" i="1" dirty="0">
                    <a:ea typeface="Cambria Math" pitchFamily="18" charset="0"/>
                  </a:rPr>
                  <a:t>A</a:t>
                </a:r>
                <a:r>
                  <a:rPr lang="en-US" sz="1600" b="1" dirty="0">
                    <a:ea typeface="Cambria Math" pitchFamily="18" charset="0"/>
                  </a:rPr>
                  <a:t>               </a:t>
                </a:r>
              </a:p>
              <a:p>
                <a:pPr marL="1010412" lvl="2" indent="-342900">
                  <a:spcBef>
                    <a:spcPts val="600"/>
                  </a:spcBef>
                  <a:buNone/>
                </a:pPr>
                <a:r>
                  <a:rPr lang="en-US" sz="1600" b="1" dirty="0">
                    <a:ea typeface="Cambria Math"/>
                  </a:rPr>
                  <a:t>Solution:</a:t>
                </a:r>
                <a:r>
                  <a:rPr lang="en-US" sz="1600" b="1" dirty="0">
                    <a:ea typeface="Cambria Math" pitchFamily="18" charset="0"/>
                  </a:rPr>
                  <a:t> </a:t>
                </a:r>
                <a:r>
                  <a:rPr lang="en-US" sz="1600" dirty="0"/>
                  <a:t>{</a:t>
                </a:r>
                <a:r>
                  <a:rPr lang="en-US" sz="1600" dirty="0">
                    <a:ea typeface="Cambria Math" pitchFamily="18" charset="0"/>
                  </a:rPr>
                  <a:t>6,7,8</a:t>
                </a:r>
                <a:r>
                  <a:rPr lang="en-US" sz="1600" dirty="0"/>
                  <a:t>}</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12480" cy="5257800"/>
              </a:xfrm>
              <a:blipFill>
                <a:blip r:embed="rId2"/>
                <a:stretch>
                  <a:fillRect l="-725" t="-696"/>
                </a:stretch>
              </a:blipFill>
            </p:spPr>
            <p:txBody>
              <a:bodyPr/>
              <a:lstStyle/>
              <a:p>
                <a:r>
                  <a:rPr lang="en-US">
                    <a:noFill/>
                  </a:rPr>
                  <a:t> </a:t>
                </a:r>
              </a:p>
            </p:txBody>
          </p:sp>
        </mc:Fallback>
      </mc:AlternateContent>
    </p:spTree>
    <p:extLst>
      <p:ext uri="{BB962C8B-B14F-4D97-AF65-F5344CB8AC3E}">
        <p14:creationId xmlns:p14="http://schemas.microsoft.com/office/powerpoint/2010/main" val="1011205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1</a:t>
            </a:r>
          </a:p>
        </p:txBody>
      </p:sp>
      <p:sp>
        <p:nvSpPr>
          <p:cNvPr id="9" name="Content Placeholder 2"/>
          <p:cNvSpPr>
            <a:spLocks noGrp="1"/>
          </p:cNvSpPr>
          <p:nvPr>
            <p:ph idx="1"/>
          </p:nvPr>
        </p:nvSpPr>
        <p:spPr>
          <a:xfrm>
            <a:off x="457200" y="1295400"/>
            <a:ext cx="8229600" cy="609600"/>
          </a:xfrm>
        </p:spPr>
        <p:txBody>
          <a:bodyPr/>
          <a:lstStyle/>
          <a:p>
            <a:r>
              <a:rPr lang="en-US" dirty="0"/>
              <a:t>Identity laws</a:t>
            </a:r>
          </a:p>
        </p:txBody>
      </p:sp>
      <p:graphicFrame>
        <p:nvGraphicFramePr>
          <p:cNvPr id="10" name="Object 3"/>
          <p:cNvGraphicFramePr>
            <a:graphicFrameLocks noChangeAspect="1"/>
          </p:cNvGraphicFramePr>
          <p:nvPr>
            <p:extLst>
              <p:ext uri="{D42A27DB-BD31-4B8C-83A1-F6EECF244321}">
                <p14:modId xmlns:p14="http://schemas.microsoft.com/office/powerpoint/2010/main" val="850656816"/>
              </p:ext>
            </p:extLst>
          </p:nvPr>
        </p:nvGraphicFramePr>
        <p:xfrm>
          <a:off x="1752600" y="1876425"/>
          <a:ext cx="4665890" cy="514350"/>
        </p:xfrm>
        <a:graphic>
          <a:graphicData uri="http://schemas.openxmlformats.org/presentationml/2006/ole">
            <mc:AlternateContent xmlns:mc="http://schemas.openxmlformats.org/markup-compatibility/2006">
              <mc:Choice xmlns:v="urn:schemas-microsoft-com:vml" Requires="v">
                <p:oleObj spid="_x0000_s98766" name="Equation" r:id="rId3" imgW="1612800" imgH="177480" progId="Equation.DSMT4">
                  <p:embed/>
                </p:oleObj>
              </mc:Choice>
              <mc:Fallback>
                <p:oleObj name="Equation" r:id="rId3" imgW="1612800" imgH="177480" progId="Equation.DSMT4">
                  <p:embed/>
                  <p:pic>
                    <p:nvPicPr>
                      <p:cNvPr id="0" name=""/>
                      <p:cNvPicPr/>
                      <p:nvPr/>
                    </p:nvPicPr>
                    <p:blipFill>
                      <a:blip r:embed="rId4"/>
                      <a:stretch>
                        <a:fillRect/>
                      </a:stretch>
                    </p:blipFill>
                    <p:spPr>
                      <a:xfrm>
                        <a:off x="1752600" y="1876425"/>
                        <a:ext cx="466589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Domination laws</a:t>
            </a:r>
          </a:p>
        </p:txBody>
      </p:sp>
      <p:graphicFrame>
        <p:nvGraphicFramePr>
          <p:cNvPr id="11" name="Object 5"/>
          <p:cNvGraphicFramePr>
            <a:graphicFrameLocks noChangeAspect="1"/>
          </p:cNvGraphicFramePr>
          <p:nvPr>
            <p:extLst>
              <p:ext uri="{D42A27DB-BD31-4B8C-83A1-F6EECF244321}">
                <p14:modId xmlns:p14="http://schemas.microsoft.com/office/powerpoint/2010/main" val="1460792831"/>
              </p:ext>
            </p:extLst>
          </p:nvPr>
        </p:nvGraphicFramePr>
        <p:xfrm>
          <a:off x="1868488" y="3162300"/>
          <a:ext cx="4738687" cy="514350"/>
        </p:xfrm>
        <a:graphic>
          <a:graphicData uri="http://schemas.openxmlformats.org/presentationml/2006/ole">
            <mc:AlternateContent xmlns:mc="http://schemas.openxmlformats.org/markup-compatibility/2006">
              <mc:Choice xmlns:v="urn:schemas-microsoft-com:vml" Requires="v">
                <p:oleObj spid="_x0000_s98767" name="Equation" r:id="rId5" imgW="1638000" imgH="177480" progId="Equation.DSMT4">
                  <p:embed/>
                </p:oleObj>
              </mc:Choice>
              <mc:Fallback>
                <p:oleObj name="Equation" r:id="rId5" imgW="1638000" imgH="177480" progId="Equation.DSMT4">
                  <p:embed/>
                  <p:pic>
                    <p:nvPicPr>
                      <p:cNvPr id="10" name="Object 9"/>
                      <p:cNvPicPr/>
                      <p:nvPr/>
                    </p:nvPicPr>
                    <p:blipFill>
                      <a:blip r:embed="rId6"/>
                      <a:stretch>
                        <a:fillRect/>
                      </a:stretch>
                    </p:blipFill>
                    <p:spPr>
                      <a:xfrm>
                        <a:off x="1868488" y="3162300"/>
                        <a:ext cx="4738687" cy="514350"/>
                      </a:xfrm>
                      <a:prstGeom prst="rect">
                        <a:avLst/>
                      </a:prstGeom>
                    </p:spPr>
                  </p:pic>
                </p:oleObj>
              </mc:Fallback>
            </mc:AlternateContent>
          </a:graphicData>
        </a:graphic>
      </p:graphicFrame>
      <p:sp>
        <p:nvSpPr>
          <p:cNvPr id="5" name="Content Placeholder 6"/>
          <p:cNvSpPr>
            <a:spLocks noGrp="1"/>
          </p:cNvSpPr>
          <p:nvPr>
            <p:ph idx="14"/>
          </p:nvPr>
        </p:nvSpPr>
        <p:spPr>
          <a:xfrm>
            <a:off x="457200" y="3810000"/>
            <a:ext cx="8229600" cy="609600"/>
          </a:xfrm>
        </p:spPr>
        <p:txBody>
          <a:bodyPr/>
          <a:lstStyle/>
          <a:p>
            <a:r>
              <a:rPr lang="en-US" dirty="0"/>
              <a:t>Idempotent laws</a:t>
            </a:r>
          </a:p>
        </p:txBody>
      </p:sp>
      <p:graphicFrame>
        <p:nvGraphicFramePr>
          <p:cNvPr id="12" name="Object 7"/>
          <p:cNvGraphicFramePr>
            <a:graphicFrameLocks noChangeAspect="1"/>
          </p:cNvGraphicFramePr>
          <p:nvPr>
            <p:extLst>
              <p:ext uri="{D42A27DB-BD31-4B8C-83A1-F6EECF244321}">
                <p14:modId xmlns:p14="http://schemas.microsoft.com/office/powerpoint/2010/main" val="3532457462"/>
              </p:ext>
            </p:extLst>
          </p:nvPr>
        </p:nvGraphicFramePr>
        <p:xfrm>
          <a:off x="1985963" y="4467225"/>
          <a:ext cx="4627562" cy="514350"/>
        </p:xfrm>
        <a:graphic>
          <a:graphicData uri="http://schemas.openxmlformats.org/presentationml/2006/ole">
            <mc:AlternateContent xmlns:mc="http://schemas.openxmlformats.org/markup-compatibility/2006">
              <mc:Choice xmlns:v="urn:schemas-microsoft-com:vml" Requires="v">
                <p:oleObj spid="_x0000_s98768" name="Equation" r:id="rId7" imgW="1600200" imgH="177480" progId="Equation.DSMT4">
                  <p:embed/>
                </p:oleObj>
              </mc:Choice>
              <mc:Fallback>
                <p:oleObj name="Equation" r:id="rId7" imgW="1600200" imgH="177480" progId="Equation.DSMT4">
                  <p:embed/>
                  <p:pic>
                    <p:nvPicPr>
                      <p:cNvPr id="11" name="Object 10"/>
                      <p:cNvPicPr/>
                      <p:nvPr/>
                    </p:nvPicPr>
                    <p:blipFill>
                      <a:blip r:embed="rId8"/>
                      <a:stretch>
                        <a:fillRect/>
                      </a:stretch>
                    </p:blipFill>
                    <p:spPr>
                      <a:xfrm>
                        <a:off x="1985963" y="4467225"/>
                        <a:ext cx="4627562" cy="514350"/>
                      </a:xfrm>
                      <a:prstGeom prst="rect">
                        <a:avLst/>
                      </a:prstGeom>
                    </p:spPr>
                  </p:pic>
                </p:oleObj>
              </mc:Fallback>
            </mc:AlternateContent>
          </a:graphicData>
        </a:graphic>
      </p:graphicFrame>
      <p:sp>
        <p:nvSpPr>
          <p:cNvPr id="6" name="Content Placeholder 8"/>
          <p:cNvSpPr>
            <a:spLocks noGrp="1"/>
          </p:cNvSpPr>
          <p:nvPr>
            <p:ph idx="15"/>
          </p:nvPr>
        </p:nvSpPr>
        <p:spPr>
          <a:xfrm>
            <a:off x="457200" y="5029200"/>
            <a:ext cx="8229600" cy="533400"/>
          </a:xfrm>
        </p:spPr>
        <p:txBody>
          <a:bodyPr/>
          <a:lstStyle/>
          <a:p>
            <a:r>
              <a:rPr lang="en-US" dirty="0"/>
              <a:t>Complementation law</a:t>
            </a:r>
          </a:p>
        </p:txBody>
      </p:sp>
      <p:graphicFrame>
        <p:nvGraphicFramePr>
          <p:cNvPr id="13" name="Object 9"/>
          <p:cNvGraphicFramePr>
            <a:graphicFrameLocks noChangeAspect="1"/>
          </p:cNvGraphicFramePr>
          <p:nvPr>
            <p:extLst>
              <p:ext uri="{D42A27DB-BD31-4B8C-83A1-F6EECF244321}">
                <p14:modId xmlns:p14="http://schemas.microsoft.com/office/powerpoint/2010/main" val="3843087613"/>
              </p:ext>
            </p:extLst>
          </p:nvPr>
        </p:nvGraphicFramePr>
        <p:xfrm>
          <a:off x="3990181" y="5652330"/>
          <a:ext cx="1163638" cy="738156"/>
        </p:xfrm>
        <a:graphic>
          <a:graphicData uri="http://schemas.openxmlformats.org/presentationml/2006/ole">
            <mc:AlternateContent xmlns:mc="http://schemas.openxmlformats.org/markup-compatibility/2006">
              <mc:Choice xmlns:v="urn:schemas-microsoft-com:vml" Requires="v">
                <p:oleObj spid="_x0000_s98769" name="Equation" r:id="rId9" imgW="520560" imgH="330120" progId="Equation.DSMT4">
                  <p:embed/>
                </p:oleObj>
              </mc:Choice>
              <mc:Fallback>
                <p:oleObj name="Equation" r:id="rId9" imgW="520560" imgH="330120" progId="Equation.DSMT4">
                  <p:embed/>
                  <p:pic>
                    <p:nvPicPr>
                      <p:cNvPr id="12" name="Object 11"/>
                      <p:cNvPicPr/>
                      <p:nvPr/>
                    </p:nvPicPr>
                    <p:blipFill>
                      <a:blip r:embed="rId10"/>
                      <a:stretch>
                        <a:fillRect/>
                      </a:stretch>
                    </p:blipFill>
                    <p:spPr>
                      <a:xfrm>
                        <a:off x="3990181" y="5652330"/>
                        <a:ext cx="1163638" cy="738156"/>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2AE42C36-CF96-4324-84BC-1337E00AC08A}"/>
              </a:ext>
            </a:extLst>
          </p:cNvPr>
          <p:cNvSpPr/>
          <p:nvPr/>
        </p:nvSpPr>
        <p:spPr>
          <a:xfrm>
            <a:off x="3422520" y="1428988"/>
            <a:ext cx="877163" cy="369332"/>
          </a:xfrm>
          <a:prstGeom prst="rect">
            <a:avLst/>
          </a:prstGeom>
        </p:spPr>
        <p:txBody>
          <a:bodyPr wrap="none">
            <a:spAutoFit/>
          </a:bodyPr>
          <a:lstStyle/>
          <a:p>
            <a:pPr algn="ctr"/>
            <a:r>
              <a:rPr lang="zh-CN" altLang="en-US" dirty="0">
                <a:solidFill>
                  <a:schemeClr val="tx1">
                    <a:lumMod val="50000"/>
                    <a:lumOff val="50000"/>
                  </a:schemeClr>
                </a:solidFill>
              </a:rPr>
              <a:t>同一律</a:t>
            </a:r>
          </a:p>
        </p:txBody>
      </p:sp>
      <p:sp>
        <p:nvSpPr>
          <p:cNvPr id="15" name="矩形 14">
            <a:extLst>
              <a:ext uri="{FF2B5EF4-FFF2-40B4-BE49-F238E27FC236}">
                <a16:creationId xmlns:a16="http://schemas.microsoft.com/office/drawing/2014/main" id="{1B4867C2-0E51-44B0-9152-DEA3ECA62AFD}"/>
              </a:ext>
            </a:extLst>
          </p:cNvPr>
          <p:cNvSpPr/>
          <p:nvPr/>
        </p:nvSpPr>
        <p:spPr>
          <a:xfrm>
            <a:off x="3422519" y="2634734"/>
            <a:ext cx="877164" cy="369332"/>
          </a:xfrm>
          <a:prstGeom prst="rect">
            <a:avLst/>
          </a:prstGeom>
        </p:spPr>
        <p:txBody>
          <a:bodyPr wrap="none">
            <a:spAutoFit/>
          </a:bodyPr>
          <a:lstStyle/>
          <a:p>
            <a:pPr algn="ctr"/>
            <a:r>
              <a:rPr lang="zh-CN" altLang="en-US" dirty="0">
                <a:solidFill>
                  <a:schemeClr val="tx1">
                    <a:lumMod val="50000"/>
                    <a:lumOff val="50000"/>
                  </a:schemeClr>
                </a:solidFill>
              </a:rPr>
              <a:t>支配律</a:t>
            </a:r>
          </a:p>
        </p:txBody>
      </p:sp>
      <p:sp>
        <p:nvSpPr>
          <p:cNvPr id="16" name="矩形 15">
            <a:extLst>
              <a:ext uri="{FF2B5EF4-FFF2-40B4-BE49-F238E27FC236}">
                <a16:creationId xmlns:a16="http://schemas.microsoft.com/office/drawing/2014/main" id="{8B6D1C44-4078-4E67-8B59-6BA09ACA79D1}"/>
              </a:ext>
            </a:extLst>
          </p:cNvPr>
          <p:cNvSpPr/>
          <p:nvPr/>
        </p:nvSpPr>
        <p:spPr>
          <a:xfrm>
            <a:off x="3422520" y="3931544"/>
            <a:ext cx="877163" cy="369332"/>
          </a:xfrm>
          <a:prstGeom prst="rect">
            <a:avLst/>
          </a:prstGeom>
        </p:spPr>
        <p:txBody>
          <a:bodyPr wrap="none">
            <a:spAutoFit/>
          </a:bodyPr>
          <a:lstStyle/>
          <a:p>
            <a:pPr algn="ctr"/>
            <a:r>
              <a:rPr lang="zh-CN" altLang="en-US" dirty="0">
                <a:solidFill>
                  <a:schemeClr val="tx1">
                    <a:lumMod val="50000"/>
                    <a:lumOff val="50000"/>
                  </a:schemeClr>
                </a:solidFill>
              </a:rPr>
              <a:t>幂等律</a:t>
            </a:r>
          </a:p>
        </p:txBody>
      </p:sp>
      <p:sp>
        <p:nvSpPr>
          <p:cNvPr id="17" name="矩形 16">
            <a:extLst>
              <a:ext uri="{FF2B5EF4-FFF2-40B4-BE49-F238E27FC236}">
                <a16:creationId xmlns:a16="http://schemas.microsoft.com/office/drawing/2014/main" id="{6FD313BD-C217-426C-8FD0-6EEEF9853236}"/>
              </a:ext>
            </a:extLst>
          </p:cNvPr>
          <p:cNvSpPr/>
          <p:nvPr/>
        </p:nvSpPr>
        <p:spPr>
          <a:xfrm>
            <a:off x="4419600" y="5170951"/>
            <a:ext cx="1107996" cy="369332"/>
          </a:xfrm>
          <a:prstGeom prst="rect">
            <a:avLst/>
          </a:prstGeom>
        </p:spPr>
        <p:txBody>
          <a:bodyPr wrap="none">
            <a:spAutoFit/>
          </a:bodyPr>
          <a:lstStyle/>
          <a:p>
            <a:pPr algn="ctr"/>
            <a:r>
              <a:rPr lang="zh-CN" altLang="en-US" dirty="0">
                <a:solidFill>
                  <a:schemeClr val="tx1">
                    <a:lumMod val="50000"/>
                    <a:lumOff val="50000"/>
                  </a:schemeClr>
                </a:solidFill>
              </a:rPr>
              <a:t>双重否定</a:t>
            </a:r>
          </a:p>
        </p:txBody>
      </p:sp>
      <p:sp>
        <p:nvSpPr>
          <p:cNvPr id="18" name="矩形 17">
            <a:extLst>
              <a:ext uri="{FF2B5EF4-FFF2-40B4-BE49-F238E27FC236}">
                <a16:creationId xmlns:a16="http://schemas.microsoft.com/office/drawing/2014/main" id="{123F7641-FC4A-49A6-8EF6-0B86E93C3EEB}"/>
              </a:ext>
            </a:extLst>
          </p:cNvPr>
          <p:cNvSpPr/>
          <p:nvPr/>
        </p:nvSpPr>
        <p:spPr>
          <a:xfrm>
            <a:off x="3106752" y="745093"/>
            <a:ext cx="2262158" cy="369332"/>
          </a:xfrm>
          <a:prstGeom prst="rect">
            <a:avLst/>
          </a:prstGeom>
        </p:spPr>
        <p:txBody>
          <a:bodyPr wrap="none">
            <a:spAutoFit/>
          </a:bodyPr>
          <a:lstStyle/>
          <a:p>
            <a:pPr algn="ctr"/>
            <a:r>
              <a:rPr lang="zh-CN" altLang="en-US" dirty="0">
                <a:solidFill>
                  <a:schemeClr val="tx1">
                    <a:lumMod val="50000"/>
                    <a:lumOff val="50000"/>
                  </a:schemeClr>
                </a:solidFill>
              </a:rPr>
              <a:t>集合算律（恒等式）</a:t>
            </a:r>
          </a:p>
        </p:txBody>
      </p:sp>
    </p:spTree>
    <p:extLst>
      <p:ext uri="{BB962C8B-B14F-4D97-AF65-F5344CB8AC3E}">
        <p14:creationId xmlns:p14="http://schemas.microsoft.com/office/powerpoint/2010/main" val="1848868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2</a:t>
            </a:r>
          </a:p>
        </p:txBody>
      </p:sp>
      <p:sp>
        <p:nvSpPr>
          <p:cNvPr id="9" name="Content Placeholder 2"/>
          <p:cNvSpPr>
            <a:spLocks noGrp="1"/>
          </p:cNvSpPr>
          <p:nvPr>
            <p:ph idx="1"/>
          </p:nvPr>
        </p:nvSpPr>
        <p:spPr>
          <a:xfrm>
            <a:off x="457200" y="1295400"/>
            <a:ext cx="8229600" cy="609600"/>
          </a:xfrm>
        </p:spPr>
        <p:txBody>
          <a:bodyPr/>
          <a:lstStyle/>
          <a:p>
            <a:r>
              <a:rPr lang="en-US" dirty="0"/>
              <a:t>Commutative laws</a:t>
            </a:r>
          </a:p>
        </p:txBody>
      </p:sp>
      <p:graphicFrame>
        <p:nvGraphicFramePr>
          <p:cNvPr id="10" name="Object 3"/>
          <p:cNvGraphicFramePr>
            <a:graphicFrameLocks noChangeAspect="1"/>
          </p:cNvGraphicFramePr>
          <p:nvPr>
            <p:extLst>
              <p:ext uri="{D42A27DB-BD31-4B8C-83A1-F6EECF244321}">
                <p14:modId xmlns:p14="http://schemas.microsoft.com/office/powerpoint/2010/main" val="2122319340"/>
              </p:ext>
            </p:extLst>
          </p:nvPr>
        </p:nvGraphicFramePr>
        <p:xfrm>
          <a:off x="742950" y="1876425"/>
          <a:ext cx="6686550" cy="514350"/>
        </p:xfrm>
        <a:graphic>
          <a:graphicData uri="http://schemas.openxmlformats.org/presentationml/2006/ole">
            <mc:AlternateContent xmlns:mc="http://schemas.openxmlformats.org/markup-compatibility/2006">
              <mc:Choice xmlns:v="urn:schemas-microsoft-com:vml" Requires="v">
                <p:oleObj spid="_x0000_s102732" name="Equation" r:id="rId3" imgW="2311200" imgH="177480" progId="Equation.DSMT4">
                  <p:embed/>
                </p:oleObj>
              </mc:Choice>
              <mc:Fallback>
                <p:oleObj name="Equation" r:id="rId3" imgW="2311200" imgH="177480" progId="Equation.DSMT4">
                  <p:embed/>
                  <p:pic>
                    <p:nvPicPr>
                      <p:cNvPr id="10" name="Object 3"/>
                      <p:cNvPicPr/>
                      <p:nvPr/>
                    </p:nvPicPr>
                    <p:blipFill>
                      <a:blip r:embed="rId4"/>
                      <a:stretch>
                        <a:fillRect/>
                      </a:stretch>
                    </p:blipFill>
                    <p:spPr>
                      <a:xfrm>
                        <a:off x="742950" y="1876425"/>
                        <a:ext cx="668655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Associative laws</a:t>
            </a:r>
          </a:p>
        </p:txBody>
      </p:sp>
      <p:graphicFrame>
        <p:nvGraphicFramePr>
          <p:cNvPr id="11" name="Object 5"/>
          <p:cNvGraphicFramePr>
            <a:graphicFrameLocks noChangeAspect="1"/>
          </p:cNvGraphicFramePr>
          <p:nvPr>
            <p:extLst>
              <p:ext uri="{D42A27DB-BD31-4B8C-83A1-F6EECF244321}">
                <p14:modId xmlns:p14="http://schemas.microsoft.com/office/powerpoint/2010/main" val="3003037458"/>
              </p:ext>
            </p:extLst>
          </p:nvPr>
        </p:nvGraphicFramePr>
        <p:xfrm>
          <a:off x="1739900" y="3048000"/>
          <a:ext cx="4995863" cy="1470025"/>
        </p:xfrm>
        <a:graphic>
          <a:graphicData uri="http://schemas.openxmlformats.org/presentationml/2006/ole">
            <mc:AlternateContent xmlns:mc="http://schemas.openxmlformats.org/markup-compatibility/2006">
              <mc:Choice xmlns:v="urn:schemas-microsoft-com:vml" Requires="v">
                <p:oleObj spid="_x0000_s102733" name="Equation" r:id="rId5" imgW="1726920" imgH="507960" progId="Equation.DSMT4">
                  <p:embed/>
                </p:oleObj>
              </mc:Choice>
              <mc:Fallback>
                <p:oleObj name="Equation" r:id="rId5" imgW="1726920" imgH="507960" progId="Equation.DSMT4">
                  <p:embed/>
                  <p:pic>
                    <p:nvPicPr>
                      <p:cNvPr id="11" name="Object 5"/>
                      <p:cNvPicPr/>
                      <p:nvPr/>
                    </p:nvPicPr>
                    <p:blipFill>
                      <a:blip r:embed="rId6"/>
                      <a:stretch>
                        <a:fillRect/>
                      </a:stretch>
                    </p:blipFill>
                    <p:spPr>
                      <a:xfrm>
                        <a:off x="1739900" y="3048000"/>
                        <a:ext cx="4995863" cy="1470025"/>
                      </a:xfrm>
                      <a:prstGeom prst="rect">
                        <a:avLst/>
                      </a:prstGeom>
                    </p:spPr>
                  </p:pic>
                </p:oleObj>
              </mc:Fallback>
            </mc:AlternateContent>
          </a:graphicData>
        </a:graphic>
      </p:graphicFrame>
      <p:sp>
        <p:nvSpPr>
          <p:cNvPr id="5" name="Content Placeholder 6"/>
          <p:cNvSpPr>
            <a:spLocks noGrp="1"/>
          </p:cNvSpPr>
          <p:nvPr>
            <p:ph idx="14"/>
          </p:nvPr>
        </p:nvSpPr>
        <p:spPr>
          <a:xfrm>
            <a:off x="457200" y="4419600"/>
            <a:ext cx="8229600" cy="609600"/>
          </a:xfrm>
        </p:spPr>
        <p:txBody>
          <a:bodyPr/>
          <a:lstStyle/>
          <a:p>
            <a:r>
              <a:rPr lang="en-US" dirty="0"/>
              <a:t>Distributive laws</a:t>
            </a:r>
          </a:p>
        </p:txBody>
      </p:sp>
      <p:graphicFrame>
        <p:nvGraphicFramePr>
          <p:cNvPr id="14" name="Object 7"/>
          <p:cNvGraphicFramePr>
            <a:graphicFrameLocks noChangeAspect="1"/>
          </p:cNvGraphicFramePr>
          <p:nvPr>
            <p:extLst>
              <p:ext uri="{D42A27DB-BD31-4B8C-83A1-F6EECF244321}">
                <p14:modId xmlns:p14="http://schemas.microsoft.com/office/powerpoint/2010/main" val="3850931470"/>
              </p:ext>
            </p:extLst>
          </p:nvPr>
        </p:nvGraphicFramePr>
        <p:xfrm>
          <a:off x="1189038" y="5029200"/>
          <a:ext cx="6097587" cy="1470025"/>
        </p:xfrm>
        <a:graphic>
          <a:graphicData uri="http://schemas.openxmlformats.org/presentationml/2006/ole">
            <mc:AlternateContent xmlns:mc="http://schemas.openxmlformats.org/markup-compatibility/2006">
              <mc:Choice xmlns:v="urn:schemas-microsoft-com:vml" Requires="v">
                <p:oleObj spid="_x0000_s102734" name="Equation" r:id="rId7" imgW="2108160" imgH="507960" progId="Equation.DSMT4">
                  <p:embed/>
                </p:oleObj>
              </mc:Choice>
              <mc:Fallback>
                <p:oleObj name="Equation" r:id="rId7" imgW="2108160" imgH="507960" progId="Equation.DSMT4">
                  <p:embed/>
                  <p:pic>
                    <p:nvPicPr>
                      <p:cNvPr id="11" name="Object 5"/>
                      <p:cNvPicPr/>
                      <p:nvPr/>
                    </p:nvPicPr>
                    <p:blipFill>
                      <a:blip r:embed="rId8"/>
                      <a:stretch>
                        <a:fillRect/>
                      </a:stretch>
                    </p:blipFill>
                    <p:spPr>
                      <a:xfrm>
                        <a:off x="1189038" y="5029200"/>
                        <a:ext cx="6097587" cy="1470025"/>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4C8F834D-A77E-4D67-8534-4009B06E32BB}"/>
              </a:ext>
            </a:extLst>
          </p:cNvPr>
          <p:cNvSpPr/>
          <p:nvPr/>
        </p:nvSpPr>
        <p:spPr>
          <a:xfrm>
            <a:off x="3925417" y="1415534"/>
            <a:ext cx="877163" cy="369332"/>
          </a:xfrm>
          <a:prstGeom prst="rect">
            <a:avLst/>
          </a:prstGeom>
        </p:spPr>
        <p:txBody>
          <a:bodyPr wrap="none">
            <a:spAutoFit/>
          </a:bodyPr>
          <a:lstStyle/>
          <a:p>
            <a:pPr algn="ctr"/>
            <a:r>
              <a:rPr lang="zh-CN" altLang="en-US" dirty="0">
                <a:solidFill>
                  <a:schemeClr val="tx1">
                    <a:lumMod val="50000"/>
                    <a:lumOff val="50000"/>
                  </a:schemeClr>
                </a:solidFill>
              </a:rPr>
              <a:t>交换律</a:t>
            </a:r>
          </a:p>
        </p:txBody>
      </p:sp>
      <p:sp>
        <p:nvSpPr>
          <p:cNvPr id="13" name="矩形 12">
            <a:extLst>
              <a:ext uri="{FF2B5EF4-FFF2-40B4-BE49-F238E27FC236}">
                <a16:creationId xmlns:a16="http://schemas.microsoft.com/office/drawing/2014/main" id="{E6989009-E0E8-4151-B409-BB00069BA9A2}"/>
              </a:ext>
            </a:extLst>
          </p:cNvPr>
          <p:cNvSpPr/>
          <p:nvPr/>
        </p:nvSpPr>
        <p:spPr>
          <a:xfrm>
            <a:off x="3925417" y="2590379"/>
            <a:ext cx="877163" cy="369332"/>
          </a:xfrm>
          <a:prstGeom prst="rect">
            <a:avLst/>
          </a:prstGeom>
        </p:spPr>
        <p:txBody>
          <a:bodyPr wrap="none">
            <a:spAutoFit/>
          </a:bodyPr>
          <a:lstStyle/>
          <a:p>
            <a:pPr algn="ctr"/>
            <a:r>
              <a:rPr lang="zh-CN" altLang="en-US" dirty="0">
                <a:solidFill>
                  <a:schemeClr val="tx1">
                    <a:lumMod val="50000"/>
                    <a:lumOff val="50000"/>
                  </a:schemeClr>
                </a:solidFill>
              </a:rPr>
              <a:t>结合律</a:t>
            </a:r>
          </a:p>
        </p:txBody>
      </p:sp>
      <p:sp>
        <p:nvSpPr>
          <p:cNvPr id="15" name="矩形 14">
            <a:extLst>
              <a:ext uri="{FF2B5EF4-FFF2-40B4-BE49-F238E27FC236}">
                <a16:creationId xmlns:a16="http://schemas.microsoft.com/office/drawing/2014/main" id="{B3081BE6-5181-420A-A1FE-DA058BB74483}"/>
              </a:ext>
            </a:extLst>
          </p:cNvPr>
          <p:cNvSpPr/>
          <p:nvPr/>
        </p:nvSpPr>
        <p:spPr>
          <a:xfrm>
            <a:off x="3925419" y="4545568"/>
            <a:ext cx="877163" cy="369332"/>
          </a:xfrm>
          <a:prstGeom prst="rect">
            <a:avLst/>
          </a:prstGeom>
        </p:spPr>
        <p:txBody>
          <a:bodyPr wrap="none">
            <a:spAutoFit/>
          </a:bodyPr>
          <a:lstStyle/>
          <a:p>
            <a:pPr algn="ctr"/>
            <a:r>
              <a:rPr lang="zh-CN" altLang="en-US" dirty="0">
                <a:solidFill>
                  <a:schemeClr val="tx1">
                    <a:lumMod val="50000"/>
                    <a:lumOff val="50000"/>
                  </a:schemeClr>
                </a:solidFill>
              </a:rPr>
              <a:t>分配律</a:t>
            </a:r>
          </a:p>
        </p:txBody>
      </p:sp>
    </p:spTree>
    <p:extLst>
      <p:ext uri="{BB962C8B-B14F-4D97-AF65-F5344CB8AC3E}">
        <p14:creationId xmlns:p14="http://schemas.microsoft.com/office/powerpoint/2010/main" val="3397515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3</a:t>
            </a:r>
          </a:p>
        </p:txBody>
      </p:sp>
      <p:sp>
        <p:nvSpPr>
          <p:cNvPr id="9" name="Content Placeholder 2"/>
          <p:cNvSpPr>
            <a:spLocks noGrp="1"/>
          </p:cNvSpPr>
          <p:nvPr>
            <p:ph idx="1"/>
          </p:nvPr>
        </p:nvSpPr>
        <p:spPr>
          <a:xfrm>
            <a:off x="457200" y="1295400"/>
            <a:ext cx="8229600" cy="609600"/>
          </a:xfrm>
        </p:spPr>
        <p:txBody>
          <a:bodyPr/>
          <a:lstStyle/>
          <a:p>
            <a:r>
              <a:rPr lang="en-US" dirty="0"/>
              <a:t>De Morgan’s laws</a:t>
            </a:r>
          </a:p>
        </p:txBody>
      </p:sp>
      <p:graphicFrame>
        <p:nvGraphicFramePr>
          <p:cNvPr id="10" name="Object 3"/>
          <p:cNvGraphicFramePr>
            <a:graphicFrameLocks noChangeAspect="1"/>
          </p:cNvGraphicFramePr>
          <p:nvPr>
            <p:extLst>
              <p:ext uri="{D42A27DB-BD31-4B8C-83A1-F6EECF244321}">
                <p14:modId xmlns:p14="http://schemas.microsoft.com/office/powerpoint/2010/main" val="2083945108"/>
              </p:ext>
            </p:extLst>
          </p:nvPr>
        </p:nvGraphicFramePr>
        <p:xfrm>
          <a:off x="857250" y="2099459"/>
          <a:ext cx="6457950" cy="604092"/>
        </p:xfrm>
        <a:graphic>
          <a:graphicData uri="http://schemas.openxmlformats.org/presentationml/2006/ole">
            <mc:AlternateContent xmlns:mc="http://schemas.openxmlformats.org/markup-compatibility/2006">
              <mc:Choice xmlns:v="urn:schemas-microsoft-com:vml" Requires="v">
                <p:oleObj spid="_x0000_s99678" name="Equation" r:id="rId3" imgW="2311200" imgH="215640" progId="Equation.DSMT4">
                  <p:embed/>
                </p:oleObj>
              </mc:Choice>
              <mc:Fallback>
                <p:oleObj name="Equation" r:id="rId3" imgW="2311200" imgH="215640" progId="Equation.DSMT4">
                  <p:embed/>
                  <p:pic>
                    <p:nvPicPr>
                      <p:cNvPr id="10" name="Object 3"/>
                      <p:cNvPicPr/>
                      <p:nvPr/>
                    </p:nvPicPr>
                    <p:blipFill>
                      <a:blip r:embed="rId4"/>
                      <a:stretch>
                        <a:fillRect/>
                      </a:stretch>
                    </p:blipFill>
                    <p:spPr>
                      <a:xfrm>
                        <a:off x="857250" y="2099459"/>
                        <a:ext cx="6457950" cy="604092"/>
                      </a:xfrm>
                      <a:prstGeom prst="rect">
                        <a:avLst/>
                      </a:prstGeom>
                    </p:spPr>
                  </p:pic>
                </p:oleObj>
              </mc:Fallback>
            </mc:AlternateContent>
          </a:graphicData>
        </a:graphic>
      </p:graphicFrame>
      <p:sp>
        <p:nvSpPr>
          <p:cNvPr id="4" name="Content Placeholder 4"/>
          <p:cNvSpPr>
            <a:spLocks noGrp="1"/>
          </p:cNvSpPr>
          <p:nvPr>
            <p:ph idx="13"/>
          </p:nvPr>
        </p:nvSpPr>
        <p:spPr>
          <a:xfrm>
            <a:off x="457200" y="2898010"/>
            <a:ext cx="8229600" cy="533400"/>
          </a:xfrm>
        </p:spPr>
        <p:txBody>
          <a:bodyPr/>
          <a:lstStyle/>
          <a:p>
            <a:r>
              <a:rPr lang="en-US" dirty="0"/>
              <a:t>Absorption laws</a:t>
            </a:r>
          </a:p>
        </p:txBody>
      </p:sp>
      <p:graphicFrame>
        <p:nvGraphicFramePr>
          <p:cNvPr id="14" name="Object 5"/>
          <p:cNvGraphicFramePr>
            <a:graphicFrameLocks noChangeAspect="1"/>
          </p:cNvGraphicFramePr>
          <p:nvPr>
            <p:extLst>
              <p:ext uri="{D42A27DB-BD31-4B8C-83A1-F6EECF244321}">
                <p14:modId xmlns:p14="http://schemas.microsoft.com/office/powerpoint/2010/main" val="4133654276"/>
              </p:ext>
            </p:extLst>
          </p:nvPr>
        </p:nvGraphicFramePr>
        <p:xfrm>
          <a:off x="681038" y="3625869"/>
          <a:ext cx="6811962" cy="712787"/>
        </p:xfrm>
        <a:graphic>
          <a:graphicData uri="http://schemas.openxmlformats.org/presentationml/2006/ole">
            <mc:AlternateContent xmlns:mc="http://schemas.openxmlformats.org/markup-compatibility/2006">
              <mc:Choice xmlns:v="urn:schemas-microsoft-com:vml" Requires="v">
                <p:oleObj spid="_x0000_s99679" name="Equation" r:id="rId5" imgW="2438280" imgH="253800" progId="Equation.DSMT4">
                  <p:embed/>
                </p:oleObj>
              </mc:Choice>
              <mc:Fallback>
                <p:oleObj name="Equation" r:id="rId5" imgW="2438280" imgH="253800" progId="Equation.DSMT4">
                  <p:embed/>
                  <p:pic>
                    <p:nvPicPr>
                      <p:cNvPr id="10" name="Object 3"/>
                      <p:cNvPicPr/>
                      <p:nvPr/>
                    </p:nvPicPr>
                    <p:blipFill>
                      <a:blip r:embed="rId6"/>
                      <a:stretch>
                        <a:fillRect/>
                      </a:stretch>
                    </p:blipFill>
                    <p:spPr>
                      <a:xfrm>
                        <a:off x="681038" y="3625869"/>
                        <a:ext cx="6811962" cy="712787"/>
                      </a:xfrm>
                      <a:prstGeom prst="rect">
                        <a:avLst/>
                      </a:prstGeom>
                    </p:spPr>
                  </p:pic>
                </p:oleObj>
              </mc:Fallback>
            </mc:AlternateContent>
          </a:graphicData>
        </a:graphic>
      </p:graphicFrame>
      <p:sp>
        <p:nvSpPr>
          <p:cNvPr id="5" name="Content Placeholder 6"/>
          <p:cNvSpPr>
            <a:spLocks noGrp="1"/>
          </p:cNvSpPr>
          <p:nvPr>
            <p:ph idx="14"/>
          </p:nvPr>
        </p:nvSpPr>
        <p:spPr>
          <a:xfrm>
            <a:off x="457200" y="4533115"/>
            <a:ext cx="8229600" cy="609600"/>
          </a:xfrm>
        </p:spPr>
        <p:txBody>
          <a:bodyPr/>
          <a:lstStyle/>
          <a:p>
            <a:r>
              <a:rPr lang="en-US" dirty="0"/>
              <a:t>Complement laws</a:t>
            </a:r>
          </a:p>
        </p:txBody>
      </p:sp>
      <p:graphicFrame>
        <p:nvGraphicFramePr>
          <p:cNvPr id="15" name="Object 7"/>
          <p:cNvGraphicFramePr>
            <a:graphicFrameLocks noChangeAspect="1"/>
          </p:cNvGraphicFramePr>
          <p:nvPr>
            <p:extLst>
              <p:ext uri="{D42A27DB-BD31-4B8C-83A1-F6EECF244321}">
                <p14:modId xmlns:p14="http://schemas.microsoft.com/office/powerpoint/2010/main" val="2738751885"/>
              </p:ext>
            </p:extLst>
          </p:nvPr>
        </p:nvGraphicFramePr>
        <p:xfrm>
          <a:off x="1941513" y="5337175"/>
          <a:ext cx="4505325" cy="606425"/>
        </p:xfrm>
        <a:graphic>
          <a:graphicData uri="http://schemas.openxmlformats.org/presentationml/2006/ole">
            <mc:AlternateContent xmlns:mc="http://schemas.openxmlformats.org/markup-compatibility/2006">
              <mc:Choice xmlns:v="urn:schemas-microsoft-com:vml" Requires="v">
                <p:oleObj spid="_x0000_s99680" name="Equation" r:id="rId7" imgW="1612800" imgH="215640" progId="Equation.DSMT4">
                  <p:embed/>
                </p:oleObj>
              </mc:Choice>
              <mc:Fallback>
                <p:oleObj name="Equation" r:id="rId7" imgW="1612800" imgH="215640" progId="Equation.DSMT4">
                  <p:embed/>
                  <p:pic>
                    <p:nvPicPr>
                      <p:cNvPr id="14" name="Object 3"/>
                      <p:cNvPicPr/>
                      <p:nvPr/>
                    </p:nvPicPr>
                    <p:blipFill>
                      <a:blip r:embed="rId8"/>
                      <a:stretch>
                        <a:fillRect/>
                      </a:stretch>
                    </p:blipFill>
                    <p:spPr>
                      <a:xfrm>
                        <a:off x="1941513" y="5337175"/>
                        <a:ext cx="4505325" cy="606425"/>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0757B93A-726E-40AA-B173-350422675A2A}"/>
              </a:ext>
            </a:extLst>
          </p:cNvPr>
          <p:cNvSpPr/>
          <p:nvPr/>
        </p:nvSpPr>
        <p:spPr>
          <a:xfrm>
            <a:off x="3640180" y="1426973"/>
            <a:ext cx="1107996" cy="369332"/>
          </a:xfrm>
          <a:prstGeom prst="rect">
            <a:avLst/>
          </a:prstGeom>
        </p:spPr>
        <p:txBody>
          <a:bodyPr wrap="none">
            <a:spAutoFit/>
          </a:bodyPr>
          <a:lstStyle/>
          <a:p>
            <a:pPr algn="ctr"/>
            <a:r>
              <a:rPr lang="zh-CN" altLang="en-US" dirty="0">
                <a:solidFill>
                  <a:schemeClr val="tx1">
                    <a:lumMod val="50000"/>
                    <a:lumOff val="50000"/>
                  </a:schemeClr>
                </a:solidFill>
              </a:rPr>
              <a:t>德摩根律</a:t>
            </a:r>
          </a:p>
        </p:txBody>
      </p:sp>
      <p:sp>
        <p:nvSpPr>
          <p:cNvPr id="12" name="矩形 11">
            <a:extLst>
              <a:ext uri="{FF2B5EF4-FFF2-40B4-BE49-F238E27FC236}">
                <a16:creationId xmlns:a16="http://schemas.microsoft.com/office/drawing/2014/main" id="{D6227159-8010-4924-B3CD-227FF7105594}"/>
              </a:ext>
            </a:extLst>
          </p:cNvPr>
          <p:cNvSpPr/>
          <p:nvPr/>
        </p:nvSpPr>
        <p:spPr>
          <a:xfrm>
            <a:off x="3755597" y="3027220"/>
            <a:ext cx="877164" cy="369332"/>
          </a:xfrm>
          <a:prstGeom prst="rect">
            <a:avLst/>
          </a:prstGeom>
        </p:spPr>
        <p:txBody>
          <a:bodyPr wrap="none">
            <a:spAutoFit/>
          </a:bodyPr>
          <a:lstStyle/>
          <a:p>
            <a:pPr algn="ctr"/>
            <a:r>
              <a:rPr lang="zh-CN" altLang="en-US" dirty="0">
                <a:solidFill>
                  <a:schemeClr val="tx1">
                    <a:lumMod val="50000"/>
                    <a:lumOff val="50000"/>
                  </a:schemeClr>
                </a:solidFill>
              </a:rPr>
              <a:t>吸收律</a:t>
            </a:r>
          </a:p>
        </p:txBody>
      </p:sp>
      <p:sp>
        <p:nvSpPr>
          <p:cNvPr id="13" name="矩形 12">
            <a:extLst>
              <a:ext uri="{FF2B5EF4-FFF2-40B4-BE49-F238E27FC236}">
                <a16:creationId xmlns:a16="http://schemas.microsoft.com/office/drawing/2014/main" id="{4A2F79F5-D538-454F-8001-F0311234CE86}"/>
              </a:ext>
            </a:extLst>
          </p:cNvPr>
          <p:cNvSpPr/>
          <p:nvPr/>
        </p:nvSpPr>
        <p:spPr>
          <a:xfrm>
            <a:off x="3755596" y="4653249"/>
            <a:ext cx="877163" cy="369332"/>
          </a:xfrm>
          <a:prstGeom prst="rect">
            <a:avLst/>
          </a:prstGeom>
        </p:spPr>
        <p:txBody>
          <a:bodyPr wrap="none">
            <a:spAutoFit/>
          </a:bodyPr>
          <a:lstStyle/>
          <a:p>
            <a:pPr algn="ctr"/>
            <a:r>
              <a:rPr lang="zh-CN" altLang="en-US" dirty="0">
                <a:solidFill>
                  <a:schemeClr val="tx1">
                    <a:lumMod val="50000"/>
                    <a:lumOff val="50000"/>
                  </a:schemeClr>
                </a:solidFill>
              </a:rPr>
              <a:t>互补律</a:t>
            </a:r>
          </a:p>
        </p:txBody>
      </p:sp>
    </p:spTree>
    <p:extLst>
      <p:ext uri="{BB962C8B-B14F-4D97-AF65-F5344CB8AC3E}">
        <p14:creationId xmlns:p14="http://schemas.microsoft.com/office/powerpoint/2010/main" val="575281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Set Identities</a:t>
            </a:r>
          </a:p>
        </p:txBody>
      </p:sp>
      <p:sp>
        <p:nvSpPr>
          <p:cNvPr id="3" name="Content Placeholder 2"/>
          <p:cNvSpPr>
            <a:spLocks noGrp="1"/>
          </p:cNvSpPr>
          <p:nvPr>
            <p:ph idx="1"/>
          </p:nvPr>
        </p:nvSpPr>
        <p:spPr>
          <a:xfrm>
            <a:off x="457200" y="1295400"/>
            <a:ext cx="8412480" cy="5303520"/>
          </a:xfrm>
        </p:spPr>
        <p:txBody>
          <a:bodyPr/>
          <a:lstStyle/>
          <a:p>
            <a:pPr marL="514350" indent="-514350"/>
            <a:r>
              <a:rPr lang="en-US" dirty="0"/>
              <a:t>Different ways to prove set identities:</a:t>
            </a:r>
          </a:p>
          <a:p>
            <a:pPr marL="880110" lvl="1" indent="-514350">
              <a:buClrTx/>
              <a:buFont typeface="+mj-lt"/>
              <a:buAutoNum type="arabicPeriod"/>
            </a:pPr>
            <a:r>
              <a:rPr lang="en-US" dirty="0"/>
              <a:t>Prove that each set (side of the identity) is a subset of the other.</a:t>
            </a:r>
          </a:p>
          <a:p>
            <a:pPr marL="880110" lvl="1" indent="-514350">
              <a:buClrTx/>
              <a:buFont typeface="+mj-lt"/>
              <a:buAutoNum type="arabicPeriod"/>
            </a:pPr>
            <a:r>
              <a:rPr lang="en-US" dirty="0"/>
              <a:t>Use set builder notation and propositional logic.</a:t>
            </a:r>
          </a:p>
          <a:p>
            <a:pPr marL="880110" lvl="1" indent="-514350">
              <a:buClrTx/>
              <a:buFont typeface="+mj-lt"/>
              <a:buAutoNum type="arabicPeriod"/>
            </a:pPr>
            <a:r>
              <a:rPr lang="en-US" dirty="0"/>
              <a:t>Substitution based on set identities to transform the two sides of the identity into the same one.</a:t>
            </a:r>
          </a:p>
          <a:p>
            <a:pPr marL="880110" lvl="1" indent="-514350">
              <a:buClrTx/>
              <a:buFont typeface="+mj-lt"/>
              <a:buAutoNum type="arabicPeriod"/>
            </a:pPr>
            <a:r>
              <a:rPr lang="en-US" dirty="0"/>
              <a:t>Membership Tables: Verify that elements in the same combination of sets always either belong or do not belong to the same side of the identity.  Use </a:t>
            </a:r>
            <a:r>
              <a:rPr lang="en-US" dirty="0">
                <a:ea typeface="Cambria Math" pitchFamily="18" charset="0"/>
              </a:rPr>
              <a:t>1</a:t>
            </a:r>
            <a:r>
              <a:rPr lang="en-US" dirty="0"/>
              <a:t> to indicate it is in the set and </a:t>
            </a:r>
            <a:r>
              <a:rPr lang="en-US" dirty="0">
                <a:ea typeface="Cambria Math" pitchFamily="18" charset="0"/>
              </a:rPr>
              <a:t>0</a:t>
            </a:r>
            <a:r>
              <a:rPr lang="en-US" dirty="0"/>
              <a:t> otherwise.</a:t>
            </a:r>
          </a:p>
        </p:txBody>
      </p:sp>
    </p:spTree>
    <p:extLst>
      <p:ext uri="{BB962C8B-B14F-4D97-AF65-F5344CB8AC3E}">
        <p14:creationId xmlns:p14="http://schemas.microsoft.com/office/powerpoint/2010/main" val="872212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1</a:t>
            </a:r>
          </a:p>
        </p:txBody>
      </p:sp>
      <p:sp>
        <p:nvSpPr>
          <p:cNvPr id="5" name="Content Placeholder 2"/>
          <p:cNvSpPr>
            <a:spLocks noGrp="1"/>
          </p:cNvSpPr>
          <p:nvPr>
            <p:ph idx="1"/>
          </p:nvPr>
        </p:nvSpPr>
        <p:spPr>
          <a:xfrm>
            <a:off x="457200" y="1295400"/>
            <a:ext cx="8229600" cy="685800"/>
          </a:xfrm>
        </p:spPr>
        <p:txBody>
          <a:bodyPr/>
          <a:lstStyle/>
          <a:p>
            <a:r>
              <a:rPr lang="en-US" b="1" dirty="0"/>
              <a:t>Example</a:t>
            </a:r>
            <a:r>
              <a:rPr lang="en-US" dirty="0"/>
              <a:t>: Prove that</a:t>
            </a:r>
          </a:p>
        </p:txBody>
      </p:sp>
      <p:graphicFrame>
        <p:nvGraphicFramePr>
          <p:cNvPr id="8" name="Object 3"/>
          <p:cNvGraphicFramePr>
            <a:graphicFrameLocks noChangeAspect="1"/>
          </p:cNvGraphicFramePr>
          <p:nvPr>
            <p:extLst>
              <p:ext uri="{D42A27DB-BD31-4B8C-83A1-F6EECF244321}">
                <p14:modId xmlns:p14="http://schemas.microsoft.com/office/powerpoint/2010/main" val="749650480"/>
              </p:ext>
            </p:extLst>
          </p:nvPr>
        </p:nvGraphicFramePr>
        <p:xfrm>
          <a:off x="3992562" y="1371600"/>
          <a:ext cx="1874838" cy="420432"/>
        </p:xfrm>
        <a:graphic>
          <a:graphicData uri="http://schemas.openxmlformats.org/presentationml/2006/ole">
            <mc:AlternateContent xmlns:mc="http://schemas.openxmlformats.org/markup-compatibility/2006">
              <mc:Choice xmlns:v="urn:schemas-microsoft-com:vml" Requires="v">
                <p:oleObj spid="_x0000_s100578" name="Equation" r:id="rId3" imgW="965160" imgH="215640" progId="Equation.DSMT4">
                  <p:embed/>
                </p:oleObj>
              </mc:Choice>
              <mc:Fallback>
                <p:oleObj name="Equation" r:id="rId3" imgW="965160" imgH="215640" progId="Equation.DSMT4">
                  <p:embed/>
                  <p:pic>
                    <p:nvPicPr>
                      <p:cNvPr id="10" name="Object 3"/>
                      <p:cNvPicPr/>
                      <p:nvPr/>
                    </p:nvPicPr>
                    <p:blipFill>
                      <a:blip r:embed="rId4"/>
                      <a:stretch>
                        <a:fillRect/>
                      </a:stretch>
                    </p:blipFill>
                    <p:spPr>
                      <a:xfrm>
                        <a:off x="3992562" y="1371600"/>
                        <a:ext cx="1874838" cy="420432"/>
                      </a:xfrm>
                      <a:prstGeom prst="rect">
                        <a:avLst/>
                      </a:prstGeom>
                    </p:spPr>
                  </p:pic>
                </p:oleObj>
              </mc:Fallback>
            </mc:AlternateContent>
          </a:graphicData>
        </a:graphic>
      </p:graphicFrame>
      <p:sp>
        <p:nvSpPr>
          <p:cNvPr id="3" name="Content Placeholder 4"/>
          <p:cNvSpPr>
            <a:spLocks noGrp="1"/>
          </p:cNvSpPr>
          <p:nvPr>
            <p:ph idx="13"/>
          </p:nvPr>
        </p:nvSpPr>
        <p:spPr>
          <a:xfrm>
            <a:off x="457200" y="1981200"/>
            <a:ext cx="8382000" cy="609600"/>
          </a:xfrm>
        </p:spPr>
        <p:txBody>
          <a:bodyPr/>
          <a:lstStyle/>
          <a:p>
            <a:r>
              <a:rPr lang="en-US" b="1" dirty="0"/>
              <a:t>Solution</a:t>
            </a:r>
            <a:r>
              <a:rPr lang="en-US" dirty="0"/>
              <a:t>: We prove this identity by showing that:</a:t>
            </a:r>
          </a:p>
          <a:p>
            <a:endParaRPr 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2630353513"/>
              </p:ext>
            </p:extLst>
          </p:nvPr>
        </p:nvGraphicFramePr>
        <p:xfrm>
          <a:off x="1143000" y="2773680"/>
          <a:ext cx="3916362" cy="1267344"/>
        </p:xfrm>
        <a:graphic>
          <a:graphicData uri="http://schemas.openxmlformats.org/presentationml/2006/ole">
            <mc:AlternateContent xmlns:mc="http://schemas.openxmlformats.org/markup-compatibility/2006">
              <mc:Choice xmlns:v="urn:schemas-microsoft-com:vml" Requires="v">
                <p:oleObj spid="_x0000_s100579" name="Equation" r:id="rId5" imgW="1650960" imgH="533160" progId="Equation.DSMT4">
                  <p:embed/>
                </p:oleObj>
              </mc:Choice>
              <mc:Fallback>
                <p:oleObj name="Equation" r:id="rId5" imgW="1650960" imgH="533160" progId="Equation.DSMT4">
                  <p:embed/>
                  <p:pic>
                    <p:nvPicPr>
                      <p:cNvPr id="8" name="Object 3"/>
                      <p:cNvPicPr/>
                      <p:nvPr/>
                    </p:nvPicPr>
                    <p:blipFill>
                      <a:blip r:embed="rId6"/>
                      <a:stretch>
                        <a:fillRect/>
                      </a:stretch>
                    </p:blipFill>
                    <p:spPr>
                      <a:xfrm>
                        <a:off x="1143000" y="2773680"/>
                        <a:ext cx="3916362" cy="1267344"/>
                      </a:xfrm>
                      <a:prstGeom prst="rect">
                        <a:avLst/>
                      </a:prstGeom>
                    </p:spPr>
                  </p:pic>
                </p:oleObj>
              </mc:Fallback>
            </mc:AlternateContent>
          </a:graphicData>
        </a:graphic>
      </p:graphicFrame>
    </p:spTree>
    <p:extLst>
      <p:ext uri="{BB962C8B-B14F-4D97-AF65-F5344CB8AC3E}">
        <p14:creationId xmlns:p14="http://schemas.microsoft.com/office/powerpoint/2010/main" val="3065718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2</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3615299351"/>
              </p:ext>
            </p:extLst>
          </p:nvPr>
        </p:nvGraphicFramePr>
        <p:xfrm>
          <a:off x="4419600" y="1395413"/>
          <a:ext cx="1874838" cy="446087"/>
        </p:xfrm>
        <a:graphic>
          <a:graphicData uri="http://schemas.openxmlformats.org/presentationml/2006/ole">
            <mc:AlternateContent xmlns:mc="http://schemas.openxmlformats.org/markup-compatibility/2006">
              <mc:Choice xmlns:v="urn:schemas-microsoft-com:vml" Requires="v">
                <p:oleObj spid="_x0000_s101602" name="Equation" r:id="rId3" imgW="965160" imgH="228600" progId="Equation.DSMT4">
                  <p:embed/>
                </p:oleObj>
              </mc:Choice>
              <mc:Fallback>
                <p:oleObj name="Equation" r:id="rId3" imgW="965160" imgH="228600" progId="Equation.DSMT4">
                  <p:embed/>
                  <p:pic>
                    <p:nvPicPr>
                      <p:cNvPr id="8" name="Object 3"/>
                      <p:cNvPicPr/>
                      <p:nvPr/>
                    </p:nvPicPr>
                    <p:blipFill>
                      <a:blip r:embed="rId4"/>
                      <a:stretch>
                        <a:fillRect/>
                      </a:stretch>
                    </p:blipFill>
                    <p:spPr>
                      <a:xfrm>
                        <a:off x="4419600" y="1395413"/>
                        <a:ext cx="1874838" cy="446087"/>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23422434"/>
              </p:ext>
            </p:extLst>
          </p:nvPr>
        </p:nvGraphicFramePr>
        <p:xfrm>
          <a:off x="762000" y="2065337"/>
          <a:ext cx="6831013" cy="3421063"/>
        </p:xfrm>
        <a:graphic>
          <a:graphicData uri="http://schemas.openxmlformats.org/presentationml/2006/ole">
            <mc:AlternateContent xmlns:mc="http://schemas.openxmlformats.org/markup-compatibility/2006">
              <mc:Choice xmlns:v="urn:schemas-microsoft-com:vml" Requires="v">
                <p:oleObj spid="_x0000_s101603" name="Equation" r:id="rId5" imgW="3517560" imgH="1752480" progId="Equation.DSMT4">
                  <p:embed/>
                </p:oleObj>
              </mc:Choice>
              <mc:Fallback>
                <p:oleObj name="Equation" r:id="rId5" imgW="3517560" imgH="1752480" progId="Equation.DSMT4">
                  <p:embed/>
                  <p:pic>
                    <p:nvPicPr>
                      <p:cNvPr id="5" name="Object 3"/>
                      <p:cNvPicPr/>
                      <p:nvPr/>
                    </p:nvPicPr>
                    <p:blipFill>
                      <a:blip r:embed="rId6"/>
                      <a:stretch>
                        <a:fillRect/>
                      </a:stretch>
                    </p:blipFill>
                    <p:spPr>
                      <a:xfrm>
                        <a:off x="762000" y="2065337"/>
                        <a:ext cx="6831013" cy="3421063"/>
                      </a:xfrm>
                      <a:prstGeom prst="rect">
                        <a:avLst/>
                      </a:prstGeom>
                    </p:spPr>
                  </p:pic>
                </p:oleObj>
              </mc:Fallback>
            </mc:AlternateContent>
          </a:graphicData>
        </a:graphic>
      </p:graphicFrame>
    </p:spTree>
    <p:extLst>
      <p:ext uri="{BB962C8B-B14F-4D97-AF65-F5344CB8AC3E}">
        <p14:creationId xmlns:p14="http://schemas.microsoft.com/office/powerpoint/2010/main" val="2266185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of Second De Morgan Law</a:t>
            </a:r>
            <a:r>
              <a:rPr lang="en-US" sz="1500" dirty="0"/>
              <a:t> 3</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2519090115"/>
              </p:ext>
            </p:extLst>
          </p:nvPr>
        </p:nvGraphicFramePr>
        <p:xfrm>
          <a:off x="4430713" y="1395413"/>
          <a:ext cx="1851025" cy="446087"/>
        </p:xfrm>
        <a:graphic>
          <a:graphicData uri="http://schemas.openxmlformats.org/presentationml/2006/ole">
            <mc:AlternateContent xmlns:mc="http://schemas.openxmlformats.org/markup-compatibility/2006">
              <mc:Choice xmlns:v="urn:schemas-microsoft-com:vml" Requires="v">
                <p:oleObj spid="_x0000_s106624" name="Equation" r:id="rId3" imgW="952200" imgH="228600" progId="Equation.DSMT4">
                  <p:embed/>
                </p:oleObj>
              </mc:Choice>
              <mc:Fallback>
                <p:oleObj name="Equation" r:id="rId3" imgW="952200" imgH="228600" progId="Equation.DSMT4">
                  <p:embed/>
                  <p:pic>
                    <p:nvPicPr>
                      <p:cNvPr id="5" name="Object 3"/>
                      <p:cNvPicPr/>
                      <p:nvPr/>
                    </p:nvPicPr>
                    <p:blipFill>
                      <a:blip r:embed="rId4"/>
                      <a:stretch>
                        <a:fillRect/>
                      </a:stretch>
                    </p:blipFill>
                    <p:spPr>
                      <a:xfrm>
                        <a:off x="4430713" y="1395413"/>
                        <a:ext cx="1851025" cy="446087"/>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72ED275C-E2A0-4AC0-BB74-F00292D98FF7}"/>
              </a:ext>
            </a:extLst>
          </p:cNvPr>
          <p:cNvPicPr>
            <a:picLocks noChangeAspect="1"/>
          </p:cNvPicPr>
          <p:nvPr/>
        </p:nvPicPr>
        <p:blipFill>
          <a:blip r:embed="rId5"/>
          <a:stretch>
            <a:fillRect/>
          </a:stretch>
        </p:blipFill>
        <p:spPr>
          <a:xfrm>
            <a:off x="709612" y="2286000"/>
            <a:ext cx="7724775" cy="3771900"/>
          </a:xfrm>
          <a:prstGeom prst="rect">
            <a:avLst/>
          </a:prstGeom>
        </p:spPr>
      </p:pic>
    </p:spTree>
    <p:extLst>
      <p:ext uri="{BB962C8B-B14F-4D97-AF65-F5344CB8AC3E}">
        <p14:creationId xmlns:p14="http://schemas.microsoft.com/office/powerpoint/2010/main" val="388072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Set-Builder Notation: Second De Morgan Law</a:t>
            </a:r>
            <a:endParaRPr lang="en-US" sz="1500" dirty="0"/>
          </a:p>
        </p:txBody>
      </p:sp>
      <p:graphicFrame>
        <p:nvGraphicFramePr>
          <p:cNvPr id="6" name="Object 2"/>
          <p:cNvGraphicFramePr>
            <a:graphicFrameLocks noChangeAspect="1"/>
          </p:cNvGraphicFramePr>
          <p:nvPr>
            <p:extLst>
              <p:ext uri="{D42A27DB-BD31-4B8C-83A1-F6EECF244321}">
                <p14:modId xmlns:p14="http://schemas.microsoft.com/office/powerpoint/2010/main" val="2973291779"/>
              </p:ext>
            </p:extLst>
          </p:nvPr>
        </p:nvGraphicFramePr>
        <p:xfrm>
          <a:off x="489744" y="1358900"/>
          <a:ext cx="8164512" cy="4837113"/>
        </p:xfrm>
        <a:graphic>
          <a:graphicData uri="http://schemas.openxmlformats.org/presentationml/2006/ole">
            <mc:AlternateContent xmlns:mc="http://schemas.openxmlformats.org/markup-compatibility/2006">
              <mc:Choice xmlns:v="urn:schemas-microsoft-com:vml" Requires="v">
                <p:oleObj spid="_x0000_s103534" name="Equation" r:id="rId3" imgW="4203360" imgH="2476440" progId="Equation.DSMT4">
                  <p:embed/>
                </p:oleObj>
              </mc:Choice>
              <mc:Fallback>
                <p:oleObj name="Equation" r:id="rId3" imgW="4203360" imgH="2476440" progId="Equation.DSMT4">
                  <p:embed/>
                  <p:pic>
                    <p:nvPicPr>
                      <p:cNvPr id="6" name="Object 4"/>
                      <p:cNvPicPr/>
                      <p:nvPr/>
                    </p:nvPicPr>
                    <p:blipFill>
                      <a:blip r:embed="rId4"/>
                      <a:stretch>
                        <a:fillRect/>
                      </a:stretch>
                    </p:blipFill>
                    <p:spPr>
                      <a:xfrm>
                        <a:off x="489744" y="1358900"/>
                        <a:ext cx="8164512" cy="4837113"/>
                      </a:xfrm>
                      <a:prstGeom prst="rect">
                        <a:avLst/>
                      </a:prstGeom>
                    </p:spPr>
                  </p:pic>
                </p:oleObj>
              </mc:Fallback>
            </mc:AlternateContent>
          </a:graphicData>
        </a:graphic>
      </p:graphicFrame>
    </p:spTree>
    <p:extLst>
      <p:ext uri="{BB962C8B-B14F-4D97-AF65-F5344CB8AC3E}">
        <p14:creationId xmlns:p14="http://schemas.microsoft.com/office/powerpoint/2010/main" val="2732767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dirty="0"/>
              <a:t>Membership Table</a:t>
            </a:r>
          </a:p>
        </p:txBody>
      </p:sp>
      <p:sp>
        <p:nvSpPr>
          <p:cNvPr id="12" name="Content Placeholder 2"/>
          <p:cNvSpPr>
            <a:spLocks noGrp="1"/>
          </p:cNvSpPr>
          <p:nvPr>
            <p:ph idx="1"/>
          </p:nvPr>
        </p:nvSpPr>
        <p:spPr>
          <a:xfrm>
            <a:off x="457200" y="1295400"/>
            <a:ext cx="8229600" cy="838200"/>
          </a:xfrm>
        </p:spPr>
        <p:txBody>
          <a:bodyPr/>
          <a:lstStyle/>
          <a:p>
            <a:r>
              <a:rPr lang="en-US" sz="2600" b="1" dirty="0"/>
              <a:t>Example</a:t>
            </a:r>
            <a:r>
              <a:rPr lang="en-US" sz="2600" dirty="0"/>
              <a:t>: Construct a membership table to show that the distributive law holds.</a:t>
            </a:r>
          </a:p>
        </p:txBody>
      </p:sp>
      <p:graphicFrame>
        <p:nvGraphicFramePr>
          <p:cNvPr id="16" name="Object 3"/>
          <p:cNvGraphicFramePr>
            <a:graphicFrameLocks noChangeAspect="1"/>
          </p:cNvGraphicFramePr>
          <p:nvPr>
            <p:extLst>
              <p:ext uri="{D42A27DB-BD31-4B8C-83A1-F6EECF244321}">
                <p14:modId xmlns:p14="http://schemas.microsoft.com/office/powerpoint/2010/main" val="2695275961"/>
              </p:ext>
            </p:extLst>
          </p:nvPr>
        </p:nvGraphicFramePr>
        <p:xfrm>
          <a:off x="2057400" y="2133600"/>
          <a:ext cx="4046537" cy="493713"/>
        </p:xfrm>
        <a:graphic>
          <a:graphicData uri="http://schemas.openxmlformats.org/presentationml/2006/ole">
            <mc:AlternateContent xmlns:mc="http://schemas.openxmlformats.org/markup-compatibility/2006">
              <mc:Choice xmlns:v="urn:schemas-microsoft-com:vml" Requires="v">
                <p:oleObj spid="_x0000_s107624" name="Equation" r:id="rId3" imgW="2082600" imgH="253800" progId="Equation.DSMT4">
                  <p:embed/>
                </p:oleObj>
              </mc:Choice>
              <mc:Fallback>
                <p:oleObj name="Equation" r:id="rId3" imgW="2082600" imgH="253800" progId="Equation.DSMT4">
                  <p:embed/>
                  <p:pic>
                    <p:nvPicPr>
                      <p:cNvPr id="8" name="Object 3"/>
                      <p:cNvPicPr/>
                      <p:nvPr/>
                    </p:nvPicPr>
                    <p:blipFill>
                      <a:blip r:embed="rId4"/>
                      <a:stretch>
                        <a:fillRect/>
                      </a:stretch>
                    </p:blipFill>
                    <p:spPr>
                      <a:xfrm>
                        <a:off x="2057400" y="2133600"/>
                        <a:ext cx="4046537" cy="493713"/>
                      </a:xfrm>
                      <a:prstGeom prst="rect">
                        <a:avLst/>
                      </a:prstGeom>
                    </p:spPr>
                  </p:pic>
                </p:oleObj>
              </mc:Fallback>
            </mc:AlternateContent>
          </a:graphicData>
        </a:graphic>
      </p:graphicFrame>
      <p:sp>
        <p:nvSpPr>
          <p:cNvPr id="13" name="Content Placeholder 4"/>
          <p:cNvSpPr>
            <a:spLocks noGrp="1"/>
          </p:cNvSpPr>
          <p:nvPr>
            <p:ph idx="13"/>
          </p:nvPr>
        </p:nvSpPr>
        <p:spPr>
          <a:xfrm>
            <a:off x="457200" y="2667000"/>
            <a:ext cx="1447800" cy="457200"/>
          </a:xfrm>
        </p:spPr>
        <p:txBody>
          <a:bodyPr/>
          <a:lstStyle/>
          <a:p>
            <a:r>
              <a:rPr lang="en-US" sz="2600" b="1" dirty="0"/>
              <a:t>Solution</a:t>
            </a:r>
            <a:r>
              <a:rPr lang="en-US" sz="2600" dirty="0"/>
              <a:t>:</a:t>
            </a:r>
          </a:p>
        </p:txBody>
      </p:sp>
      <mc:AlternateContent xmlns:mc="http://schemas.openxmlformats.org/markup-compatibility/2006" xmlns:a14="http://schemas.microsoft.com/office/drawing/2010/main">
        <mc:Choice Requires="a14">
          <p:graphicFrame>
            <p:nvGraphicFramePr>
              <p:cNvPr id="17" name="Table 5"/>
              <p:cNvGraphicFramePr>
                <a:graphicFrameLocks noGrp="1"/>
              </p:cNvGraphicFramePr>
              <p:nvPr>
                <p:extLst>
                  <p:ext uri="{D42A27DB-BD31-4B8C-83A1-F6EECF244321}">
                    <p14:modId xmlns:p14="http://schemas.microsoft.com/office/powerpoint/2010/main" val="4254951302"/>
                  </p:ext>
                </p:extLst>
              </p:nvPr>
            </p:nvGraphicFramePr>
            <p:xfrm>
              <a:off x="2057400" y="2895600"/>
              <a:ext cx="6309360" cy="33375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1083418368"/>
                        </a:ext>
                      </a:extLst>
                    </a:gridCol>
                    <a:gridCol w="365760">
                      <a:extLst>
                        <a:ext uri="{9D8B030D-6E8A-4147-A177-3AD203B41FA5}">
                          <a16:colId xmlns:a16="http://schemas.microsoft.com/office/drawing/2014/main" val="2523832045"/>
                        </a:ext>
                      </a:extLst>
                    </a:gridCol>
                    <a:gridCol w="365760">
                      <a:extLst>
                        <a:ext uri="{9D8B030D-6E8A-4147-A177-3AD203B41FA5}">
                          <a16:colId xmlns:a16="http://schemas.microsoft.com/office/drawing/2014/main" val="3594459888"/>
                        </a:ext>
                      </a:extLst>
                    </a:gridCol>
                    <a:gridCol w="640080">
                      <a:extLst>
                        <a:ext uri="{9D8B030D-6E8A-4147-A177-3AD203B41FA5}">
                          <a16:colId xmlns:a16="http://schemas.microsoft.com/office/drawing/2014/main" val="4130070648"/>
                        </a:ext>
                      </a:extLst>
                    </a:gridCol>
                    <a:gridCol w="1097280">
                      <a:extLst>
                        <a:ext uri="{9D8B030D-6E8A-4147-A177-3AD203B41FA5}">
                          <a16:colId xmlns:a16="http://schemas.microsoft.com/office/drawing/2014/main" val="3314860136"/>
                        </a:ext>
                      </a:extLst>
                    </a:gridCol>
                    <a:gridCol w="640080">
                      <a:extLst>
                        <a:ext uri="{9D8B030D-6E8A-4147-A177-3AD203B41FA5}">
                          <a16:colId xmlns:a16="http://schemas.microsoft.com/office/drawing/2014/main" val="4024246663"/>
                        </a:ext>
                      </a:extLst>
                    </a:gridCol>
                    <a:gridCol w="640080">
                      <a:extLst>
                        <a:ext uri="{9D8B030D-6E8A-4147-A177-3AD203B41FA5}">
                          <a16:colId xmlns:a16="http://schemas.microsoft.com/office/drawing/2014/main" val="3060255362"/>
                        </a:ext>
                      </a:extLst>
                    </a:gridCol>
                    <a:gridCol w="2194560">
                      <a:extLst>
                        <a:ext uri="{9D8B030D-6E8A-4147-A177-3AD203B41FA5}">
                          <a16:colId xmlns:a16="http://schemas.microsoft.com/office/drawing/2014/main" val="2075488130"/>
                        </a:ext>
                      </a:extLst>
                    </a:gridCol>
                  </a:tblGrid>
                  <a:tr h="370840">
                    <a:tc>
                      <a:txBody>
                        <a:bodyPr/>
                        <a:lstStyle/>
                        <a:p>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 (B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 ∩</m:t>
                              </m:r>
                            </m:oMath>
                          </a14:m>
                          <a:r>
                            <a:rPr lang="en-US" i="1" dirty="0">
                              <a:solidFill>
                                <a:schemeClr val="tx1"/>
                              </a:solidFill>
                            </a:rPr>
                            <a:t> (A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1492407654"/>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167107224"/>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5510901"/>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4042512232"/>
                      </a:ext>
                    </a:extLst>
                  </a:tr>
                  <a:tr h="370840">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887864337"/>
                      </a:ext>
                    </a:extLst>
                  </a:tr>
                </a:tbl>
              </a:graphicData>
            </a:graphic>
          </p:graphicFrame>
        </mc:Choice>
        <mc:Fallback xmlns="">
          <p:graphicFrame>
            <p:nvGraphicFramePr>
              <p:cNvPr id="17" name="Table 5"/>
              <p:cNvGraphicFramePr>
                <a:graphicFrameLocks noGrp="1"/>
              </p:cNvGraphicFramePr>
              <p:nvPr>
                <p:extLst>
                  <p:ext uri="{D42A27DB-BD31-4B8C-83A1-F6EECF244321}">
                    <p14:modId xmlns:p14="http://schemas.microsoft.com/office/powerpoint/2010/main" val="4254951302"/>
                  </p:ext>
                </p:extLst>
              </p:nvPr>
            </p:nvGraphicFramePr>
            <p:xfrm>
              <a:off x="2057400" y="2895600"/>
              <a:ext cx="6309360" cy="333756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1083418368"/>
                        </a:ext>
                      </a:extLst>
                    </a:gridCol>
                    <a:gridCol w="365760">
                      <a:extLst>
                        <a:ext uri="{9D8B030D-6E8A-4147-A177-3AD203B41FA5}">
                          <a16:colId xmlns:a16="http://schemas.microsoft.com/office/drawing/2014/main" val="2523832045"/>
                        </a:ext>
                      </a:extLst>
                    </a:gridCol>
                    <a:gridCol w="365760">
                      <a:extLst>
                        <a:ext uri="{9D8B030D-6E8A-4147-A177-3AD203B41FA5}">
                          <a16:colId xmlns:a16="http://schemas.microsoft.com/office/drawing/2014/main" val="3594459888"/>
                        </a:ext>
                      </a:extLst>
                    </a:gridCol>
                    <a:gridCol w="640080">
                      <a:extLst>
                        <a:ext uri="{9D8B030D-6E8A-4147-A177-3AD203B41FA5}">
                          <a16:colId xmlns:a16="http://schemas.microsoft.com/office/drawing/2014/main" val="4130070648"/>
                        </a:ext>
                      </a:extLst>
                    </a:gridCol>
                    <a:gridCol w="1097280">
                      <a:extLst>
                        <a:ext uri="{9D8B030D-6E8A-4147-A177-3AD203B41FA5}">
                          <a16:colId xmlns:a16="http://schemas.microsoft.com/office/drawing/2014/main" val="3314860136"/>
                        </a:ext>
                      </a:extLst>
                    </a:gridCol>
                    <a:gridCol w="640080">
                      <a:extLst>
                        <a:ext uri="{9D8B030D-6E8A-4147-A177-3AD203B41FA5}">
                          <a16:colId xmlns:a16="http://schemas.microsoft.com/office/drawing/2014/main" val="4024246663"/>
                        </a:ext>
                      </a:extLst>
                    </a:gridCol>
                    <a:gridCol w="640080">
                      <a:extLst>
                        <a:ext uri="{9D8B030D-6E8A-4147-A177-3AD203B41FA5}">
                          <a16:colId xmlns:a16="http://schemas.microsoft.com/office/drawing/2014/main" val="3060255362"/>
                        </a:ext>
                      </a:extLst>
                    </a:gridCol>
                    <a:gridCol w="2194560">
                      <a:extLst>
                        <a:ext uri="{9D8B030D-6E8A-4147-A177-3AD203B41FA5}">
                          <a16:colId xmlns:a16="http://schemas.microsoft.com/office/drawing/2014/main" val="2075488130"/>
                        </a:ext>
                      </a:extLst>
                    </a:gridCol>
                  </a:tblGrid>
                  <a:tr h="370840">
                    <a:tc>
                      <a:txBody>
                        <a:bodyPr/>
                        <a:lstStyle/>
                        <a:p>
                          <a:r>
                            <a:rPr lang="en-US" i="1" dirty="0" smtClean="0">
                              <a:solidFill>
                                <a:schemeClr val="tx1"/>
                              </a:solidFill>
                            </a:rPr>
                            <a:t>A</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smtClean="0">
                              <a:solidFill>
                                <a:schemeClr val="tx1"/>
                              </a:solidFill>
                            </a:rPr>
                            <a:t>B</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smtClean="0">
                              <a:solidFill>
                                <a:schemeClr val="tx1"/>
                              </a:solidFill>
                            </a:rPr>
                            <a:t>C</a:t>
                          </a:r>
                          <a:endParaRPr lang="en-US" i="1"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73333" t="-8197" r="-720000"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59444" t="-8197" r="-320000"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440566" t="-8197" r="-443396"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545714" t="-8197" r="-347619" b="-822951"/>
                          </a:stretch>
                        </a:blipFill>
                      </a:tcPr>
                    </a:tc>
                    <a:tc>
                      <a:txBody>
                        <a:bodyPr/>
                        <a:lstStyle/>
                        <a:p>
                          <a:endParaRPr lang="en-US"/>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88333" t="-8197" r="-1389" b="-822951"/>
                          </a:stretch>
                        </a:blipFill>
                      </a:tcPr>
                    </a:tc>
                    <a:extLst>
                      <a:ext uri="{0D108BD9-81ED-4DB2-BD59-A6C34878D82A}">
                        <a16:rowId xmlns:a16="http://schemas.microsoft.com/office/drawing/2014/main" val="1492407654"/>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167107224"/>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5510901"/>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1</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4042512232"/>
                      </a:ext>
                    </a:extLst>
                  </a:tr>
                  <a:tr h="370840">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r>
                            <a:rPr lang="en-US" dirty="0" smtClean="0"/>
                            <a:t>0</a:t>
                          </a:r>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887864337"/>
                      </a:ext>
                    </a:extLst>
                  </a:tr>
                </a:tbl>
              </a:graphicData>
            </a:graphic>
          </p:graphicFrame>
        </mc:Fallback>
      </mc:AlternateContent>
    </p:spTree>
    <p:extLst>
      <p:ext uri="{BB962C8B-B14F-4D97-AF65-F5344CB8AC3E}">
        <p14:creationId xmlns:p14="http://schemas.microsoft.com/office/powerpoint/2010/main" val="149718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4" name="Content Placeholder 3"/>
          <p:cNvSpPr>
            <a:spLocks noGrp="1"/>
          </p:cNvSpPr>
          <p:nvPr>
            <p:ph idx="1"/>
          </p:nvPr>
        </p:nvSpPr>
        <p:spPr>
          <a:xfrm>
            <a:off x="457200" y="1295400"/>
            <a:ext cx="8458200" cy="5257800"/>
          </a:xfrm>
        </p:spPr>
        <p:txBody>
          <a:bodyPr/>
          <a:lstStyle/>
          <a:p>
            <a:pPr>
              <a:spcBef>
                <a:spcPts val="600"/>
              </a:spcBef>
            </a:pPr>
            <a:r>
              <a:rPr lang="en-US" sz="2600" dirty="0"/>
              <a:t>Definition of sets</a:t>
            </a:r>
          </a:p>
          <a:p>
            <a:pPr>
              <a:spcBef>
                <a:spcPts val="600"/>
              </a:spcBef>
            </a:pPr>
            <a:r>
              <a:rPr lang="en-US" sz="2600" dirty="0"/>
              <a:t>Describing Sets</a:t>
            </a:r>
          </a:p>
          <a:p>
            <a:pPr lvl="1">
              <a:spcBef>
                <a:spcPts val="600"/>
              </a:spcBef>
            </a:pPr>
            <a:r>
              <a:rPr lang="en-US" sz="2200" dirty="0"/>
              <a:t>Roster Method</a:t>
            </a:r>
          </a:p>
          <a:p>
            <a:pPr lvl="1">
              <a:spcBef>
                <a:spcPts val="600"/>
              </a:spcBef>
            </a:pPr>
            <a:r>
              <a:rPr lang="en-US" sz="2200" dirty="0"/>
              <a:t>Set-Builder Notation</a:t>
            </a:r>
          </a:p>
          <a:p>
            <a:pPr>
              <a:spcBef>
                <a:spcPts val="600"/>
              </a:spcBef>
            </a:pPr>
            <a:r>
              <a:rPr lang="en-US" sz="2600" dirty="0"/>
              <a:t>Some Important Sets in Mathematics</a:t>
            </a:r>
          </a:p>
          <a:p>
            <a:pPr>
              <a:spcBef>
                <a:spcPts val="600"/>
              </a:spcBef>
            </a:pPr>
            <a:r>
              <a:rPr lang="en-US" sz="2600" dirty="0"/>
              <a:t>Empty Set and Universal Set</a:t>
            </a:r>
          </a:p>
          <a:p>
            <a:pPr>
              <a:spcBef>
                <a:spcPts val="600"/>
              </a:spcBef>
            </a:pPr>
            <a:r>
              <a:rPr lang="en-US" sz="2600" dirty="0"/>
              <a:t>Subsets and Set Equality</a:t>
            </a:r>
          </a:p>
          <a:p>
            <a:pPr>
              <a:spcBef>
                <a:spcPts val="600"/>
              </a:spcBef>
            </a:pPr>
            <a:r>
              <a:rPr lang="en-US" sz="2600" dirty="0"/>
              <a:t>Cardinality of Sets</a:t>
            </a:r>
          </a:p>
          <a:p>
            <a:pPr>
              <a:spcBef>
                <a:spcPts val="600"/>
              </a:spcBef>
            </a:pPr>
            <a:r>
              <a:rPr lang="en-US" sz="2600" dirty="0"/>
              <a:t>Tuples</a:t>
            </a:r>
          </a:p>
          <a:p>
            <a:pPr>
              <a:spcBef>
                <a:spcPts val="600"/>
              </a:spcBef>
            </a:pPr>
            <a:r>
              <a:rPr lang="en-US" sz="2600" dirty="0"/>
              <a:t>Cartesian Product</a:t>
            </a:r>
          </a:p>
        </p:txBody>
      </p:sp>
    </p:spTree>
    <p:extLst>
      <p:ext uri="{BB962C8B-B14F-4D97-AF65-F5344CB8AC3E}">
        <p14:creationId xmlns:p14="http://schemas.microsoft.com/office/powerpoint/2010/main" val="14765369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 Between Binary, Octal, and Hexadecimal Expansions</a:t>
            </a:r>
          </a:p>
        </p:txBody>
      </p:sp>
      <p:sp>
        <p:nvSpPr>
          <p:cNvPr id="7" name="Content Placeholder 2"/>
          <p:cNvSpPr>
            <a:spLocks noGrp="1"/>
          </p:cNvSpPr>
          <p:nvPr>
            <p:ph idx="1"/>
          </p:nvPr>
        </p:nvSpPr>
        <p:spPr>
          <a:xfrm>
            <a:off x="457200" y="1295400"/>
            <a:ext cx="8229600" cy="990600"/>
          </a:xfrm>
        </p:spPr>
        <p:txBody>
          <a:bodyPr/>
          <a:lstStyle/>
          <a:p>
            <a:pPr>
              <a:spcBef>
                <a:spcPts val="600"/>
              </a:spcBef>
            </a:pPr>
            <a:r>
              <a:rPr lang="en-US" sz="2600" dirty="0"/>
              <a:t>Let </a:t>
            </a:r>
            <a:r>
              <a:rPr lang="en-US" sz="2600" i="1" dirty="0"/>
              <a:t>A</a:t>
            </a:r>
            <a:r>
              <a:rPr lang="en-US" sz="2600" baseline="-25000" dirty="0"/>
              <a:t>1</a:t>
            </a:r>
            <a:r>
              <a:rPr lang="en-US" sz="2600" dirty="0"/>
              <a:t>, </a:t>
            </a:r>
            <a:r>
              <a:rPr lang="en-US" sz="2600" i="1" dirty="0"/>
              <a:t>A</a:t>
            </a:r>
            <a:r>
              <a:rPr lang="en-US" sz="2600" baseline="-25000" dirty="0"/>
              <a:t>2</a:t>
            </a:r>
            <a:r>
              <a:rPr lang="en-US" sz="2600" dirty="0"/>
              <a:t> ,…, </a:t>
            </a:r>
            <a:r>
              <a:rPr lang="en-US" sz="2600" i="1" dirty="0"/>
              <a:t>A</a:t>
            </a:r>
            <a:r>
              <a:rPr lang="en-US" sz="2600" i="1" baseline="-25000" dirty="0"/>
              <a:t>n</a:t>
            </a:r>
            <a:r>
              <a:rPr lang="en-US" sz="2600" dirty="0"/>
              <a:t> be an indexed collection of sets.</a:t>
            </a:r>
          </a:p>
          <a:p>
            <a:pPr>
              <a:spcBef>
                <a:spcPts val="600"/>
              </a:spcBef>
            </a:pPr>
            <a:r>
              <a:rPr lang="en-US" sz="2600" dirty="0"/>
              <a:t>We define:</a:t>
            </a:r>
          </a:p>
        </p:txBody>
      </p:sp>
      <p:graphicFrame>
        <p:nvGraphicFramePr>
          <p:cNvPr id="8" name="Object 3"/>
          <p:cNvGraphicFramePr>
            <a:graphicFrameLocks noChangeAspect="1"/>
          </p:cNvGraphicFramePr>
          <p:nvPr>
            <p:extLst>
              <p:ext uri="{D42A27DB-BD31-4B8C-83A1-F6EECF244321}">
                <p14:modId xmlns:p14="http://schemas.microsoft.com/office/powerpoint/2010/main" val="2293896022"/>
              </p:ext>
            </p:extLst>
          </p:nvPr>
        </p:nvGraphicFramePr>
        <p:xfrm>
          <a:off x="2667000" y="1828800"/>
          <a:ext cx="2987042" cy="1713876"/>
        </p:xfrm>
        <a:graphic>
          <a:graphicData uri="http://schemas.openxmlformats.org/presentationml/2006/ole">
            <mc:AlternateContent xmlns:mc="http://schemas.openxmlformats.org/markup-compatibility/2006">
              <mc:Choice xmlns:v="urn:schemas-microsoft-com:vml" Requires="v">
                <p:oleObj spid="_x0000_s104664" name="Equation" r:id="rId3" imgW="1549080" imgH="888840" progId="Equation.DSMT4">
                  <p:embed/>
                </p:oleObj>
              </mc:Choice>
              <mc:Fallback>
                <p:oleObj name="Equation" r:id="rId3" imgW="1549080" imgH="888840" progId="Equation.DSMT4">
                  <p:embed/>
                  <p:pic>
                    <p:nvPicPr>
                      <p:cNvPr id="0" name=""/>
                      <p:cNvPicPr/>
                      <p:nvPr/>
                    </p:nvPicPr>
                    <p:blipFill>
                      <a:blip r:embed="rId4"/>
                      <a:stretch>
                        <a:fillRect/>
                      </a:stretch>
                    </p:blipFill>
                    <p:spPr>
                      <a:xfrm>
                        <a:off x="2667000" y="1828800"/>
                        <a:ext cx="2987042" cy="1713876"/>
                      </a:xfrm>
                      <a:prstGeom prst="rect">
                        <a:avLst/>
                      </a:prstGeom>
                    </p:spPr>
                  </p:pic>
                </p:oleObj>
              </mc:Fallback>
            </mc:AlternateContent>
          </a:graphicData>
        </a:graphic>
      </p:graphicFrame>
      <p:sp>
        <p:nvSpPr>
          <p:cNvPr id="4" name="Content Placeholder 4"/>
          <p:cNvSpPr>
            <a:spLocks noGrp="1"/>
          </p:cNvSpPr>
          <p:nvPr>
            <p:ph idx="13"/>
          </p:nvPr>
        </p:nvSpPr>
        <p:spPr>
          <a:xfrm>
            <a:off x="457200" y="3581400"/>
            <a:ext cx="8229600" cy="1332876"/>
          </a:xfrm>
        </p:spPr>
        <p:txBody>
          <a:bodyPr/>
          <a:lstStyle/>
          <a:p>
            <a:pPr>
              <a:spcBef>
                <a:spcPts val="0"/>
              </a:spcBef>
            </a:pPr>
            <a:r>
              <a:rPr lang="en-US" sz="2600" dirty="0"/>
              <a:t>These are well defined, since union and intersection are associative.</a:t>
            </a:r>
          </a:p>
          <a:p>
            <a:pPr>
              <a:spcBef>
                <a:spcPts val="0"/>
              </a:spcBef>
            </a:pPr>
            <a:r>
              <a:rPr lang="en-US" sz="2600" dirty="0"/>
              <a:t>For </a:t>
            </a:r>
            <a:r>
              <a:rPr lang="en-US" sz="2600" i="1" dirty="0" err="1"/>
              <a:t>i</a:t>
            </a:r>
            <a:r>
              <a:rPr lang="en-US" sz="2600" dirty="0"/>
              <a:t> = </a:t>
            </a:r>
            <a:r>
              <a:rPr lang="en-US" sz="2600" dirty="0">
                <a:ea typeface="Cambria Math" pitchFamily="18" charset="0"/>
              </a:rPr>
              <a:t>1</a:t>
            </a:r>
            <a:r>
              <a:rPr lang="en-US" sz="2600" dirty="0"/>
              <a:t>,</a:t>
            </a:r>
            <a:r>
              <a:rPr lang="en-US" sz="2600" dirty="0">
                <a:ea typeface="Cambria Math" pitchFamily="18" charset="0"/>
              </a:rPr>
              <a:t>2</a:t>
            </a:r>
            <a:r>
              <a:rPr lang="en-US" sz="2600" dirty="0"/>
              <a:t>,…, let </a:t>
            </a:r>
            <a:r>
              <a:rPr lang="en-US" sz="2600" i="1" dirty="0"/>
              <a:t>A</a:t>
            </a:r>
            <a:r>
              <a:rPr lang="en-US" sz="2600" baseline="-25000" dirty="0"/>
              <a:t>i </a:t>
            </a:r>
            <a:r>
              <a:rPr lang="en-US" sz="2600" dirty="0"/>
              <a:t> = {</a:t>
            </a:r>
            <a:r>
              <a:rPr lang="en-US" sz="2600" i="1" dirty="0" err="1"/>
              <a:t>i</a:t>
            </a:r>
            <a:r>
              <a:rPr lang="en-US" sz="2600" dirty="0"/>
              <a:t>, </a:t>
            </a:r>
            <a:r>
              <a:rPr lang="en-US" sz="2600" i="1" dirty="0" err="1"/>
              <a:t>i</a:t>
            </a:r>
            <a:r>
              <a:rPr lang="en-US" sz="2600" dirty="0"/>
              <a:t> + </a:t>
            </a:r>
            <a:r>
              <a:rPr lang="en-US" sz="2600" dirty="0">
                <a:ea typeface="Cambria Math" pitchFamily="18" charset="0"/>
              </a:rPr>
              <a:t>1</a:t>
            </a:r>
            <a:r>
              <a:rPr lang="en-US" sz="2600" dirty="0"/>
              <a:t>, </a:t>
            </a:r>
            <a:r>
              <a:rPr lang="en-US" sz="2600" i="1" dirty="0" err="1"/>
              <a:t>i</a:t>
            </a:r>
            <a:r>
              <a:rPr lang="en-US" sz="2600" dirty="0"/>
              <a:t> + </a:t>
            </a:r>
            <a:r>
              <a:rPr lang="en-US" sz="2600" dirty="0">
                <a:ea typeface="Cambria Math" pitchFamily="18" charset="0"/>
              </a:rPr>
              <a:t>2</a:t>
            </a:r>
            <a:r>
              <a:rPr lang="en-US" sz="2600" dirty="0"/>
              <a:t>, ….}. Then,</a:t>
            </a:r>
          </a:p>
        </p:txBody>
      </p:sp>
      <p:graphicFrame>
        <p:nvGraphicFramePr>
          <p:cNvPr id="9" name="Object 5"/>
          <p:cNvGraphicFramePr>
            <a:graphicFrameLocks noChangeAspect="1"/>
          </p:cNvGraphicFramePr>
          <p:nvPr>
            <p:extLst>
              <p:ext uri="{D42A27DB-BD31-4B8C-83A1-F6EECF244321}">
                <p14:modId xmlns:p14="http://schemas.microsoft.com/office/powerpoint/2010/main" val="1951455181"/>
              </p:ext>
            </p:extLst>
          </p:nvPr>
        </p:nvGraphicFramePr>
        <p:xfrm>
          <a:off x="1362075" y="4876800"/>
          <a:ext cx="5902325" cy="1712913"/>
        </p:xfrm>
        <a:graphic>
          <a:graphicData uri="http://schemas.openxmlformats.org/presentationml/2006/ole">
            <mc:AlternateContent xmlns:mc="http://schemas.openxmlformats.org/markup-compatibility/2006">
              <mc:Choice xmlns:v="urn:schemas-microsoft-com:vml" Requires="v">
                <p:oleObj spid="_x0000_s104665" name="Equation" r:id="rId5" imgW="3060360" imgH="888840" progId="Equation.DSMT4">
                  <p:embed/>
                </p:oleObj>
              </mc:Choice>
              <mc:Fallback>
                <p:oleObj name="Equation" r:id="rId5" imgW="3060360" imgH="888840" progId="Equation.DSMT4">
                  <p:embed/>
                  <p:pic>
                    <p:nvPicPr>
                      <p:cNvPr id="8" name="Object 7"/>
                      <p:cNvPicPr/>
                      <p:nvPr/>
                    </p:nvPicPr>
                    <p:blipFill>
                      <a:blip r:embed="rId6"/>
                      <a:stretch>
                        <a:fillRect/>
                      </a:stretch>
                    </p:blipFill>
                    <p:spPr>
                      <a:xfrm>
                        <a:off x="1362075" y="4876800"/>
                        <a:ext cx="5902325" cy="1712913"/>
                      </a:xfrm>
                      <a:prstGeom prst="rect">
                        <a:avLst/>
                      </a:prstGeom>
                    </p:spPr>
                  </p:pic>
                </p:oleObj>
              </mc:Fallback>
            </mc:AlternateContent>
          </a:graphicData>
        </a:graphic>
      </p:graphicFrame>
    </p:spTree>
    <p:extLst>
      <p:ext uri="{BB962C8B-B14F-4D97-AF65-F5344CB8AC3E}">
        <p14:creationId xmlns:p14="http://schemas.microsoft.com/office/powerpoint/2010/main" val="1109631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Functions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2.3</a:t>
            </a:r>
          </a:p>
        </p:txBody>
      </p:sp>
    </p:spTree>
    <p:extLst>
      <p:ext uri="{BB962C8B-B14F-4D97-AF65-F5344CB8AC3E}">
        <p14:creationId xmlns:p14="http://schemas.microsoft.com/office/powerpoint/2010/main" val="38904567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Section Summary</a:t>
            </a:r>
            <a:r>
              <a:rPr lang="en-US" sz="1500" dirty="0"/>
              <a:t> 3</a:t>
            </a:r>
          </a:p>
        </p:txBody>
      </p:sp>
      <p:sp>
        <p:nvSpPr>
          <p:cNvPr id="14" name="Content Placeholder 2"/>
          <p:cNvSpPr>
            <a:spLocks noGrp="1"/>
          </p:cNvSpPr>
          <p:nvPr>
            <p:ph idx="1"/>
          </p:nvPr>
        </p:nvSpPr>
        <p:spPr/>
        <p:txBody>
          <a:bodyPr/>
          <a:lstStyle/>
          <a:p>
            <a:pPr>
              <a:spcBef>
                <a:spcPts val="600"/>
              </a:spcBef>
            </a:pPr>
            <a:r>
              <a:rPr lang="en-US" sz="3000" dirty="0"/>
              <a:t>Definition of a Function.</a:t>
            </a:r>
          </a:p>
          <a:p>
            <a:pPr lvl="1">
              <a:spcBef>
                <a:spcPts val="600"/>
              </a:spcBef>
            </a:pPr>
            <a:r>
              <a:rPr lang="en-US" sz="2600" dirty="0"/>
              <a:t>Domain, Codomain</a:t>
            </a:r>
          </a:p>
          <a:p>
            <a:pPr lvl="1">
              <a:spcBef>
                <a:spcPts val="600"/>
              </a:spcBef>
            </a:pPr>
            <a:r>
              <a:rPr lang="en-US" sz="2600" dirty="0"/>
              <a:t>Image, Preimage</a:t>
            </a:r>
          </a:p>
          <a:p>
            <a:pPr>
              <a:spcBef>
                <a:spcPts val="600"/>
              </a:spcBef>
            </a:pPr>
            <a:r>
              <a:rPr lang="en-US" sz="3000" dirty="0"/>
              <a:t>Injection, Surjection, Bijection</a:t>
            </a:r>
          </a:p>
          <a:p>
            <a:pPr>
              <a:spcBef>
                <a:spcPts val="600"/>
              </a:spcBef>
            </a:pPr>
            <a:r>
              <a:rPr lang="en-US" sz="3000" dirty="0"/>
              <a:t>Inverse Function</a:t>
            </a:r>
          </a:p>
          <a:p>
            <a:pPr>
              <a:spcBef>
                <a:spcPts val="600"/>
              </a:spcBef>
            </a:pPr>
            <a:r>
              <a:rPr lang="en-US" sz="3000" dirty="0"/>
              <a:t>Function Composition</a:t>
            </a:r>
          </a:p>
          <a:p>
            <a:pPr>
              <a:spcBef>
                <a:spcPts val="600"/>
              </a:spcBef>
            </a:pPr>
            <a:r>
              <a:rPr lang="en-US" sz="3000" dirty="0"/>
              <a:t>Graphing Functions</a:t>
            </a:r>
          </a:p>
          <a:p>
            <a:pPr>
              <a:spcBef>
                <a:spcPts val="600"/>
              </a:spcBef>
            </a:pPr>
            <a:r>
              <a:rPr lang="en-US" sz="3000" dirty="0"/>
              <a:t>Floor, Ceiling, Factorial</a:t>
            </a:r>
          </a:p>
          <a:p>
            <a:pPr>
              <a:spcBef>
                <a:spcPts val="600"/>
              </a:spcBef>
            </a:pPr>
            <a:r>
              <a:rPr lang="en-US" sz="3000" dirty="0"/>
              <a:t>Partial Functions (optional)</a:t>
            </a:r>
          </a:p>
        </p:txBody>
      </p:sp>
    </p:spTree>
    <p:extLst>
      <p:ext uri="{BB962C8B-B14F-4D97-AF65-F5344CB8AC3E}">
        <p14:creationId xmlns:p14="http://schemas.microsoft.com/office/powerpoint/2010/main" val="471041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1</a:t>
            </a:r>
          </a:p>
        </p:txBody>
      </p:sp>
      <p:sp>
        <p:nvSpPr>
          <p:cNvPr id="14" name="Content Placeholder 2"/>
          <p:cNvSpPr>
            <a:spLocks noGrp="1"/>
          </p:cNvSpPr>
          <p:nvPr>
            <p:ph idx="1"/>
          </p:nvPr>
        </p:nvSpPr>
        <p:spPr>
          <a:xfrm>
            <a:off x="457200" y="1295400"/>
            <a:ext cx="8364998" cy="4038600"/>
          </a:xfrm>
        </p:spPr>
        <p:txBody>
          <a:bodyPr/>
          <a:lstStyle/>
          <a:p>
            <a:r>
              <a:rPr lang="en-US" sz="3000" b="1" dirty="0"/>
              <a:t>Definition</a:t>
            </a:r>
            <a:r>
              <a:rPr lang="en-US" sz="3000" dirty="0"/>
              <a:t>: Let </a:t>
            </a:r>
            <a:r>
              <a:rPr lang="en-US" sz="3000" i="1" dirty="0"/>
              <a:t>A</a:t>
            </a:r>
            <a:r>
              <a:rPr lang="en-US" sz="3000" dirty="0"/>
              <a:t> and </a:t>
            </a:r>
            <a:r>
              <a:rPr lang="en-US" sz="3000" i="1" dirty="0"/>
              <a:t>B </a:t>
            </a:r>
            <a:r>
              <a:rPr lang="en-US" sz="3000" dirty="0"/>
              <a:t>be nonempty sets. A </a:t>
            </a:r>
            <a:r>
              <a:rPr lang="en-US" sz="3000" i="1" dirty="0">
                <a:highlight>
                  <a:srgbClr val="FFFF00"/>
                </a:highlight>
              </a:rPr>
              <a:t>function</a:t>
            </a:r>
            <a:r>
              <a:rPr lang="en-US" sz="3000" dirty="0"/>
              <a:t> </a:t>
            </a:r>
            <a:r>
              <a:rPr lang="en-US" sz="3000" i="1" dirty="0"/>
              <a:t>f</a:t>
            </a:r>
            <a:r>
              <a:rPr lang="en-US" sz="3000" dirty="0"/>
              <a:t>  from </a:t>
            </a:r>
            <a:r>
              <a:rPr lang="en-US" sz="3000" i="1" dirty="0"/>
              <a:t>A</a:t>
            </a:r>
            <a:r>
              <a:rPr lang="en-US" sz="3000" dirty="0"/>
              <a:t> to </a:t>
            </a:r>
            <a:r>
              <a:rPr lang="en-US" sz="3000" i="1" dirty="0"/>
              <a:t>B</a:t>
            </a:r>
            <a:r>
              <a:rPr lang="en-US" sz="3000" dirty="0"/>
              <a:t>, denoted </a:t>
            </a:r>
            <a:r>
              <a:rPr lang="en-US" sz="3000" i="1" dirty="0"/>
              <a:t>f</a:t>
            </a:r>
            <a:r>
              <a:rPr lang="en-US" sz="3000" dirty="0">
                <a:ea typeface="Cambria Math" pitchFamily="18" charset="0"/>
              </a:rPr>
              <a:t>: </a:t>
            </a:r>
            <a:r>
              <a:rPr lang="en-US" sz="3000" i="1" dirty="0">
                <a:ea typeface="Cambria Math" pitchFamily="18" charset="0"/>
              </a:rPr>
              <a:t>A</a:t>
            </a:r>
            <a:r>
              <a:rPr lang="en-US" sz="3000" dirty="0">
                <a:ea typeface="Cambria Math" pitchFamily="18" charset="0"/>
              </a:rPr>
              <a:t> </a:t>
            </a:r>
            <a:r>
              <a:rPr lang="en-US" sz="3000" dirty="0">
                <a:ea typeface="Cambria Math"/>
                <a:sym typeface="Symbol" panose="05050102010706020507" pitchFamily="18" charset="2"/>
              </a:rPr>
              <a:t></a:t>
            </a:r>
            <a:r>
              <a:rPr lang="en-US" sz="3000" dirty="0">
                <a:ea typeface="Cambria Math" pitchFamily="18" charset="0"/>
                <a:sym typeface="Wingdings" pitchFamily="2" charset="2"/>
              </a:rPr>
              <a:t> </a:t>
            </a:r>
            <a:r>
              <a:rPr lang="en-US" sz="3000" i="1" dirty="0">
                <a:ea typeface="Cambria Math" pitchFamily="18" charset="0"/>
                <a:sym typeface="Wingdings" pitchFamily="2" charset="2"/>
              </a:rPr>
              <a:t>B</a:t>
            </a:r>
            <a:r>
              <a:rPr lang="en-US" sz="3000" b="1" dirty="0">
                <a:ea typeface="Cambria Math" pitchFamily="18" charset="0"/>
                <a:sym typeface="Wingdings" pitchFamily="2" charset="2"/>
              </a:rPr>
              <a:t> </a:t>
            </a:r>
            <a:r>
              <a:rPr lang="en-US" sz="3000" dirty="0">
                <a:ea typeface="Cambria Math" pitchFamily="18" charset="0"/>
                <a:sym typeface="Wingdings" pitchFamily="2" charset="2"/>
              </a:rPr>
              <a:t>is an assignment of each element of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to exactly one element of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We write</a:t>
            </a:r>
            <a:r>
              <a:rPr lang="en-US" sz="3000" dirty="0">
                <a:sym typeface="Wingdings" pitchFamily="2" charset="2"/>
              </a:rPr>
              <a:t> </a:t>
            </a:r>
            <a:r>
              <a:rPr lang="en-US" sz="3000" i="1" dirty="0"/>
              <a:t>f</a:t>
            </a:r>
            <a:r>
              <a:rPr lang="en-US" sz="3000" dirty="0">
                <a:ea typeface="Cambria Math" pitchFamily="18" charset="0"/>
              </a:rPr>
              <a:t>(</a:t>
            </a:r>
            <a:r>
              <a:rPr lang="en-US" sz="3000" i="1" dirty="0">
                <a:ea typeface="Cambria Math" pitchFamily="18" charset="0"/>
              </a:rPr>
              <a:t>a</a:t>
            </a:r>
            <a:r>
              <a:rPr lang="en-US" sz="3000" dirty="0">
                <a:ea typeface="Cambria Math" pitchFamily="18" charset="0"/>
              </a:rPr>
              <a:t>) = </a:t>
            </a:r>
            <a:r>
              <a:rPr lang="en-US" sz="3000" i="1" dirty="0">
                <a:ea typeface="Cambria Math" pitchFamily="18" charset="0"/>
              </a:rPr>
              <a:t>b</a:t>
            </a:r>
            <a:r>
              <a:rPr lang="en-US" sz="3000" b="1" dirty="0">
                <a:ea typeface="Cambria Math" pitchFamily="18" charset="0"/>
                <a:sym typeface="Wingdings" pitchFamily="2" charset="2"/>
              </a:rPr>
              <a:t>  </a:t>
            </a:r>
            <a:r>
              <a:rPr lang="en-US" sz="3000" dirty="0">
                <a:ea typeface="Cambria Math" pitchFamily="18" charset="0"/>
                <a:sym typeface="Wingdings" pitchFamily="2" charset="2"/>
              </a:rPr>
              <a:t>if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is the unique element of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assigned by the function </a:t>
            </a:r>
            <a:r>
              <a:rPr lang="en-US" sz="3000" dirty="0"/>
              <a:t>f</a:t>
            </a:r>
            <a:r>
              <a:rPr lang="en-US" sz="3000" dirty="0">
                <a:ea typeface="Cambria Math" pitchFamily="18" charset="0"/>
                <a:sym typeface="Wingdings" pitchFamily="2" charset="2"/>
              </a:rPr>
              <a:t> to the element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of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a:t>
            </a:r>
          </a:p>
          <a:p>
            <a:pPr lvl="1"/>
            <a:r>
              <a:rPr lang="en-US" sz="2600" dirty="0">
                <a:ea typeface="Cambria Math" pitchFamily="18" charset="0"/>
                <a:sym typeface="Wingdings" pitchFamily="2" charset="2"/>
              </a:rPr>
              <a:t>Functions are sometimes</a:t>
            </a:r>
            <a:br>
              <a:rPr lang="en-US" sz="2600" dirty="0">
                <a:ea typeface="Cambria Math" pitchFamily="18" charset="0"/>
                <a:sym typeface="Wingdings" pitchFamily="2" charset="2"/>
              </a:rPr>
            </a:br>
            <a:r>
              <a:rPr lang="en-US" sz="2600" dirty="0">
                <a:ea typeface="Cambria Math" pitchFamily="18" charset="0"/>
                <a:sym typeface="Wingdings" pitchFamily="2" charset="2"/>
              </a:rPr>
              <a:t>called </a:t>
            </a:r>
            <a:r>
              <a:rPr lang="en-US" sz="2600" i="1" dirty="0">
                <a:ea typeface="Cambria Math" pitchFamily="18" charset="0"/>
                <a:sym typeface="Wingdings" pitchFamily="2" charset="2"/>
              </a:rPr>
              <a:t>mappings</a:t>
            </a:r>
            <a:br>
              <a:rPr lang="en-US" sz="2600" dirty="0">
                <a:ea typeface="Cambria Math" pitchFamily="18" charset="0"/>
                <a:sym typeface="Wingdings" pitchFamily="2" charset="2"/>
              </a:rPr>
            </a:br>
            <a:r>
              <a:rPr lang="en-US" sz="2600" dirty="0">
                <a:ea typeface="Cambria Math" pitchFamily="18" charset="0"/>
                <a:sym typeface="Wingdings" pitchFamily="2" charset="2"/>
              </a:rPr>
              <a:t>or </a:t>
            </a:r>
            <a:r>
              <a:rPr lang="en-US" sz="2600" i="1" dirty="0">
                <a:ea typeface="Cambria Math" pitchFamily="18" charset="0"/>
                <a:sym typeface="Wingdings" pitchFamily="2" charset="2"/>
              </a:rPr>
              <a:t>transformations</a:t>
            </a:r>
            <a:r>
              <a:rPr lang="en-US" sz="2600" dirty="0">
                <a:ea typeface="Cambria Math" pitchFamily="18" charset="0"/>
                <a:sym typeface="Wingdings" pitchFamily="2" charset="2"/>
              </a:rPr>
              <a:t>.</a:t>
            </a:r>
            <a:endParaRPr lang="en-US" sz="2600" b="1" dirty="0">
              <a:ea typeface="Cambria Math" pitchFamily="18" charset="0"/>
              <a:sym typeface="Wingdings" pitchFamily="2" charset="2"/>
            </a:endParaRPr>
          </a:p>
        </p:txBody>
      </p:sp>
      <p:pic>
        <p:nvPicPr>
          <p:cNvPr id="7"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928919" y="3916680"/>
            <a:ext cx="3893279" cy="2636520"/>
          </a:xfrm>
          <a:prstGeom prst="rect">
            <a:avLst/>
          </a:prstGeom>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BF34491E-ECCD-47EA-8A80-35E2805DA879}"/>
              </a:ext>
            </a:extLst>
          </p:cNvPr>
          <p:cNvSpPr/>
          <p:nvPr/>
        </p:nvSpPr>
        <p:spPr>
          <a:xfrm>
            <a:off x="6897469" y="2069068"/>
            <a:ext cx="646331" cy="369332"/>
          </a:xfrm>
          <a:prstGeom prst="rect">
            <a:avLst/>
          </a:prstGeom>
        </p:spPr>
        <p:txBody>
          <a:bodyPr wrap="none">
            <a:spAutoFit/>
          </a:bodyPr>
          <a:lstStyle/>
          <a:p>
            <a:pPr algn="ctr"/>
            <a:r>
              <a:rPr lang="zh-CN" altLang="en-US" dirty="0">
                <a:solidFill>
                  <a:schemeClr val="tx1">
                    <a:lumMod val="50000"/>
                    <a:lumOff val="50000"/>
                  </a:schemeClr>
                </a:solidFill>
              </a:rPr>
              <a:t>指派</a:t>
            </a:r>
          </a:p>
        </p:txBody>
      </p:sp>
      <p:sp>
        <p:nvSpPr>
          <p:cNvPr id="6" name="矩形 5">
            <a:extLst>
              <a:ext uri="{FF2B5EF4-FFF2-40B4-BE49-F238E27FC236}">
                <a16:creationId xmlns:a16="http://schemas.microsoft.com/office/drawing/2014/main" id="{23A25FFD-D3B0-4C20-9F3C-CDEF2AAFC93D}"/>
              </a:ext>
            </a:extLst>
          </p:cNvPr>
          <p:cNvSpPr/>
          <p:nvPr/>
        </p:nvSpPr>
        <p:spPr>
          <a:xfrm>
            <a:off x="4458817" y="3048000"/>
            <a:ext cx="646331" cy="369332"/>
          </a:xfrm>
          <a:prstGeom prst="rect">
            <a:avLst/>
          </a:prstGeom>
        </p:spPr>
        <p:txBody>
          <a:bodyPr wrap="none">
            <a:spAutoFit/>
          </a:bodyPr>
          <a:lstStyle/>
          <a:p>
            <a:pPr algn="ctr"/>
            <a:r>
              <a:rPr lang="zh-CN" altLang="en-US" dirty="0">
                <a:solidFill>
                  <a:schemeClr val="tx1">
                    <a:lumMod val="50000"/>
                    <a:lumOff val="50000"/>
                  </a:schemeClr>
                </a:solidFill>
              </a:rPr>
              <a:t>唯一</a:t>
            </a:r>
          </a:p>
        </p:txBody>
      </p:sp>
      <p:sp>
        <p:nvSpPr>
          <p:cNvPr id="8" name="矩形 7">
            <a:extLst>
              <a:ext uri="{FF2B5EF4-FFF2-40B4-BE49-F238E27FC236}">
                <a16:creationId xmlns:a16="http://schemas.microsoft.com/office/drawing/2014/main" id="{C1700E3C-4945-48B7-BD7C-7A5388E3CA07}"/>
              </a:ext>
            </a:extLst>
          </p:cNvPr>
          <p:cNvSpPr/>
          <p:nvPr/>
        </p:nvSpPr>
        <p:spPr>
          <a:xfrm>
            <a:off x="3620618" y="4278868"/>
            <a:ext cx="646331" cy="369332"/>
          </a:xfrm>
          <a:prstGeom prst="rect">
            <a:avLst/>
          </a:prstGeom>
        </p:spPr>
        <p:txBody>
          <a:bodyPr wrap="none">
            <a:spAutoFit/>
          </a:bodyPr>
          <a:lstStyle/>
          <a:p>
            <a:pPr algn="ctr"/>
            <a:r>
              <a:rPr lang="zh-CN" altLang="en-US" dirty="0">
                <a:solidFill>
                  <a:schemeClr val="tx1">
                    <a:lumMod val="50000"/>
                    <a:lumOff val="50000"/>
                  </a:schemeClr>
                </a:solidFill>
              </a:rPr>
              <a:t>映射</a:t>
            </a:r>
          </a:p>
        </p:txBody>
      </p:sp>
      <p:sp>
        <p:nvSpPr>
          <p:cNvPr id="10" name="矩形 9">
            <a:extLst>
              <a:ext uri="{FF2B5EF4-FFF2-40B4-BE49-F238E27FC236}">
                <a16:creationId xmlns:a16="http://schemas.microsoft.com/office/drawing/2014/main" id="{0D61864A-6698-42B1-83B7-C39236622331}"/>
              </a:ext>
            </a:extLst>
          </p:cNvPr>
          <p:cNvSpPr/>
          <p:nvPr/>
        </p:nvSpPr>
        <p:spPr>
          <a:xfrm>
            <a:off x="3628437" y="4659868"/>
            <a:ext cx="646331" cy="369332"/>
          </a:xfrm>
          <a:prstGeom prst="rect">
            <a:avLst/>
          </a:prstGeom>
        </p:spPr>
        <p:txBody>
          <a:bodyPr wrap="none">
            <a:spAutoFit/>
          </a:bodyPr>
          <a:lstStyle/>
          <a:p>
            <a:pPr algn="ctr"/>
            <a:r>
              <a:rPr lang="zh-CN" altLang="en-US" dirty="0">
                <a:solidFill>
                  <a:schemeClr val="tx1">
                    <a:lumMod val="50000"/>
                    <a:lumOff val="50000"/>
                  </a:schemeClr>
                </a:solidFill>
              </a:rPr>
              <a:t>变换</a:t>
            </a:r>
          </a:p>
        </p:txBody>
      </p:sp>
      <p:sp>
        <p:nvSpPr>
          <p:cNvPr id="11" name="矩形 10">
            <a:extLst>
              <a:ext uri="{FF2B5EF4-FFF2-40B4-BE49-F238E27FC236}">
                <a16:creationId xmlns:a16="http://schemas.microsoft.com/office/drawing/2014/main" id="{7C30423E-43A1-4368-A151-09ACD09DE11E}"/>
              </a:ext>
            </a:extLst>
          </p:cNvPr>
          <p:cNvSpPr/>
          <p:nvPr/>
        </p:nvSpPr>
        <p:spPr>
          <a:xfrm>
            <a:off x="0" y="6059269"/>
            <a:ext cx="5105148" cy="646331"/>
          </a:xfrm>
          <a:prstGeom prst="rect">
            <a:avLst/>
          </a:prstGeom>
        </p:spPr>
        <p:txBody>
          <a:bodyPr wrap="square">
            <a:spAutoFit/>
          </a:bodyPr>
          <a:lstStyle/>
          <a:p>
            <a:r>
              <a:rPr lang="zh-CN" altLang="en-US" dirty="0">
                <a:solidFill>
                  <a:srgbClr val="FFC000"/>
                </a:solidFill>
              </a:rPr>
              <a:t>注意如果</a:t>
            </a:r>
            <a:r>
              <a:rPr lang="en-US" altLang="zh-CN" dirty="0">
                <a:solidFill>
                  <a:srgbClr val="FFC000"/>
                </a:solidFill>
              </a:rPr>
              <a:t>A</a:t>
            </a:r>
            <a:r>
              <a:rPr lang="zh-CN" altLang="en-US" dirty="0">
                <a:solidFill>
                  <a:srgbClr val="FFC000"/>
                </a:solidFill>
              </a:rPr>
              <a:t>中的元素无法对应到</a:t>
            </a:r>
            <a:r>
              <a:rPr lang="en-US" altLang="zh-CN" dirty="0">
                <a:solidFill>
                  <a:srgbClr val="FFC000"/>
                </a:solidFill>
              </a:rPr>
              <a:t>B</a:t>
            </a:r>
            <a:r>
              <a:rPr lang="zh-CN" altLang="en-US" dirty="0">
                <a:solidFill>
                  <a:srgbClr val="FFC000"/>
                </a:solidFill>
              </a:rPr>
              <a:t>里的某个元素，则</a:t>
            </a:r>
            <a:r>
              <a:rPr lang="en-US" altLang="zh-CN" dirty="0">
                <a:solidFill>
                  <a:srgbClr val="FFC000"/>
                </a:solidFill>
              </a:rPr>
              <a:t>f</a:t>
            </a:r>
            <a:r>
              <a:rPr lang="zh-CN" altLang="en-US" dirty="0">
                <a:solidFill>
                  <a:srgbClr val="FFC000"/>
                </a:solidFill>
              </a:rPr>
              <a:t>不是</a:t>
            </a:r>
            <a:r>
              <a:rPr lang="en-US" altLang="zh-CN" dirty="0">
                <a:solidFill>
                  <a:srgbClr val="FFC000"/>
                </a:solidFill>
              </a:rPr>
              <a:t>A</a:t>
            </a:r>
            <a:r>
              <a:rPr lang="zh-CN" altLang="en-US" dirty="0">
                <a:solidFill>
                  <a:srgbClr val="FFC000"/>
                </a:solidFill>
              </a:rPr>
              <a:t>到</a:t>
            </a:r>
            <a:r>
              <a:rPr lang="en-US" altLang="zh-CN" dirty="0">
                <a:solidFill>
                  <a:srgbClr val="FFC000"/>
                </a:solidFill>
              </a:rPr>
              <a:t>B</a:t>
            </a:r>
            <a:r>
              <a:rPr lang="zh-CN" altLang="en-US" dirty="0">
                <a:solidFill>
                  <a:srgbClr val="FFC000"/>
                </a:solidFill>
              </a:rPr>
              <a:t>的函数（例：</a:t>
            </a:r>
            <a:r>
              <a:rPr lang="en-US" altLang="zh-CN" dirty="0">
                <a:solidFill>
                  <a:srgbClr val="FFC000"/>
                </a:solidFill>
              </a:rPr>
              <a:t>A</a:t>
            </a:r>
            <a:r>
              <a:rPr lang="zh-CN" altLang="en-US" dirty="0">
                <a:solidFill>
                  <a:srgbClr val="FFC000"/>
                </a:solidFill>
              </a:rPr>
              <a:t>非空但</a:t>
            </a:r>
            <a:r>
              <a:rPr lang="en-US" altLang="zh-CN" dirty="0">
                <a:solidFill>
                  <a:srgbClr val="FFC000"/>
                </a:solidFill>
              </a:rPr>
              <a:t>B</a:t>
            </a:r>
            <a:r>
              <a:rPr lang="zh-CN" altLang="en-US" dirty="0">
                <a:solidFill>
                  <a:srgbClr val="FFC000"/>
                </a:solidFill>
              </a:rPr>
              <a:t>为空集）</a:t>
            </a:r>
          </a:p>
        </p:txBody>
      </p:sp>
    </p:spTree>
    <p:extLst>
      <p:ext uri="{BB962C8B-B14F-4D97-AF65-F5344CB8AC3E}">
        <p14:creationId xmlns:p14="http://schemas.microsoft.com/office/powerpoint/2010/main" val="2585408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2</a:t>
            </a:r>
          </a:p>
        </p:txBody>
      </p:sp>
      <p:sp>
        <p:nvSpPr>
          <p:cNvPr id="14" name="Content Placeholder 2"/>
          <p:cNvSpPr>
            <a:spLocks noGrp="1"/>
          </p:cNvSpPr>
          <p:nvPr>
            <p:ph idx="1"/>
          </p:nvPr>
        </p:nvSpPr>
        <p:spPr>
          <a:xfrm>
            <a:off x="457200" y="1295400"/>
            <a:ext cx="8364998" cy="2895600"/>
          </a:xfrm>
        </p:spPr>
        <p:txBody>
          <a:bodyPr/>
          <a:lstStyle/>
          <a:p>
            <a:r>
              <a:rPr lang="en-US" sz="2800" dirty="0"/>
              <a:t>A function f</a:t>
            </a:r>
            <a:r>
              <a:rPr lang="en-US" sz="2800" dirty="0">
                <a:ea typeface="Cambria Math" pitchFamily="18" charset="0"/>
              </a:rPr>
              <a:t>: </a:t>
            </a:r>
            <a:r>
              <a:rPr lang="en-US" sz="2800" i="1" dirty="0">
                <a:ea typeface="Cambria Math" pitchFamily="18" charset="0"/>
              </a:rPr>
              <a:t>A</a:t>
            </a:r>
            <a:r>
              <a:rPr lang="en-US" sz="2800" dirty="0">
                <a:ea typeface="Cambria Math" pitchFamily="18" charset="0"/>
              </a:rPr>
              <a:t> </a:t>
            </a:r>
            <a:r>
              <a:rPr lang="en-US" sz="2800" dirty="0">
                <a:ea typeface="Cambria Math"/>
                <a:sym typeface="Symbol" panose="05050102010706020507" pitchFamily="18" charset="2"/>
              </a:rPr>
              <a:t></a:t>
            </a:r>
            <a:r>
              <a:rPr lang="en-US" sz="2800" dirty="0">
                <a:ea typeface="Cambria Math" pitchFamily="18" charset="0"/>
                <a:sym typeface="Wingdings" pitchFamily="2" charset="2"/>
              </a:rPr>
              <a:t> </a:t>
            </a:r>
            <a:r>
              <a:rPr lang="en-US" sz="2800" i="1" dirty="0">
                <a:ea typeface="Cambria Math" pitchFamily="18" charset="0"/>
                <a:sym typeface="Wingdings" pitchFamily="2" charset="2"/>
              </a:rPr>
              <a:t>B</a:t>
            </a:r>
            <a:r>
              <a:rPr lang="en-US" sz="2800" dirty="0">
                <a:ea typeface="Cambria Math" pitchFamily="18" charset="0"/>
              </a:rPr>
              <a:t>  </a:t>
            </a:r>
            <a:r>
              <a:rPr lang="en-US" sz="2800" dirty="0"/>
              <a:t>can also be defined as a subset of </a:t>
            </a:r>
            <a:r>
              <a:rPr lang="en-US" sz="2800" i="1" dirty="0">
                <a:ea typeface="Cambria Math" pitchFamily="18" charset="0"/>
              </a:rPr>
              <a:t>A</a:t>
            </a:r>
            <a:r>
              <a:rPr lang="en-US" sz="2800" dirty="0">
                <a:ea typeface="Cambria Math" pitchFamily="18" charset="0"/>
                <a:cs typeface="Calibri" panose="020F0502020204030204" pitchFamily="34" charset="0"/>
              </a:rPr>
              <a:t>×</a:t>
            </a:r>
            <a:r>
              <a:rPr lang="en-US" sz="2800" i="1" dirty="0">
                <a:ea typeface="Cambria Math" pitchFamily="18" charset="0"/>
              </a:rPr>
              <a:t>B</a:t>
            </a:r>
            <a:r>
              <a:rPr lang="en-US" sz="2800" dirty="0"/>
              <a:t> (a relation). This subset is restricted to be a relation where no two elements of the relation have the same first element. </a:t>
            </a:r>
          </a:p>
          <a:p>
            <a:r>
              <a:rPr lang="en-US" sz="2800" dirty="0"/>
              <a:t>Specifically, a function </a:t>
            </a:r>
            <a:r>
              <a:rPr lang="en-US" sz="2800" i="1" dirty="0"/>
              <a:t>f</a:t>
            </a:r>
            <a:r>
              <a:rPr lang="en-US" sz="2800" dirty="0"/>
              <a:t> from </a:t>
            </a:r>
            <a:r>
              <a:rPr lang="en-US" sz="2800" i="1" dirty="0"/>
              <a:t>A</a:t>
            </a:r>
            <a:r>
              <a:rPr lang="en-US" sz="2800" dirty="0"/>
              <a:t> to </a:t>
            </a:r>
            <a:r>
              <a:rPr lang="en-US" sz="2800" i="1" dirty="0"/>
              <a:t>B </a:t>
            </a:r>
            <a:r>
              <a:rPr lang="en-US" sz="2800" dirty="0"/>
              <a:t>contains one, and only one ordered pair (</a:t>
            </a:r>
            <a:r>
              <a:rPr lang="en-US" sz="2800" i="1" dirty="0">
                <a:ea typeface="Cambria Math" pitchFamily="18" charset="0"/>
              </a:rPr>
              <a:t>a, b</a:t>
            </a:r>
            <a:r>
              <a:rPr lang="en-US" sz="2800" dirty="0"/>
              <a:t>) for every element </a:t>
            </a:r>
            <a:r>
              <a:rPr lang="en-US" sz="2800" i="1" dirty="0"/>
              <a:t>a</a:t>
            </a:r>
            <a:r>
              <a:rPr lang="en-US" sz="2800" dirty="0">
                <a:ea typeface="Cambria Math"/>
              </a:rPr>
              <a:t>∈</a:t>
            </a:r>
            <a:r>
              <a:rPr lang="en-US" sz="2800" dirty="0"/>
              <a:t> </a:t>
            </a:r>
            <a:r>
              <a:rPr lang="en-US" sz="2800" i="1" dirty="0"/>
              <a:t>A</a:t>
            </a:r>
            <a:r>
              <a:rPr lang="en-US" sz="2800" dirty="0"/>
              <a:t>.</a:t>
            </a:r>
          </a:p>
        </p:txBody>
      </p:sp>
      <p:graphicFrame>
        <p:nvGraphicFramePr>
          <p:cNvPr id="3" name="Object 3"/>
          <p:cNvGraphicFramePr>
            <a:graphicFrameLocks noChangeAspect="1"/>
          </p:cNvGraphicFramePr>
          <p:nvPr>
            <p:extLst>
              <p:ext uri="{D42A27DB-BD31-4B8C-83A1-F6EECF244321}">
                <p14:modId xmlns:p14="http://schemas.microsoft.com/office/powerpoint/2010/main" val="3362674618"/>
              </p:ext>
            </p:extLst>
          </p:nvPr>
        </p:nvGraphicFramePr>
        <p:xfrm>
          <a:off x="1959843" y="4267200"/>
          <a:ext cx="5224314" cy="635000"/>
        </p:xfrm>
        <a:graphic>
          <a:graphicData uri="http://schemas.openxmlformats.org/presentationml/2006/ole">
            <mc:AlternateContent xmlns:mc="http://schemas.openxmlformats.org/markup-compatibility/2006">
              <mc:Choice xmlns:v="urn:schemas-microsoft-com:vml" Requires="v">
                <p:oleObj spid="_x0000_s39666" name="Equation" r:id="rId3" imgW="2298600" imgH="279360" progId="Equation.DSMT4">
                  <p:embed/>
                </p:oleObj>
              </mc:Choice>
              <mc:Fallback>
                <p:oleObj name="Equation" r:id="rId3" imgW="2298600" imgH="279360" progId="Equation.DSMT4">
                  <p:embed/>
                  <p:pic>
                    <p:nvPicPr>
                      <p:cNvPr id="0" name=""/>
                      <p:cNvPicPr/>
                      <p:nvPr/>
                    </p:nvPicPr>
                    <p:blipFill>
                      <a:blip r:embed="rId4"/>
                      <a:stretch>
                        <a:fillRect/>
                      </a:stretch>
                    </p:blipFill>
                    <p:spPr>
                      <a:xfrm>
                        <a:off x="1959843" y="4267200"/>
                        <a:ext cx="5224314" cy="635000"/>
                      </a:xfrm>
                      <a:prstGeom prst="rect">
                        <a:avLst/>
                      </a:prstGeom>
                    </p:spPr>
                  </p:pic>
                </p:oleObj>
              </mc:Fallback>
            </mc:AlternateContent>
          </a:graphicData>
        </a:graphic>
      </p:graphicFrame>
      <p:sp>
        <p:nvSpPr>
          <p:cNvPr id="2" name="Content Placeholder 4"/>
          <p:cNvSpPr>
            <a:spLocks noGrp="1"/>
          </p:cNvSpPr>
          <p:nvPr>
            <p:ph idx="13"/>
          </p:nvPr>
        </p:nvSpPr>
        <p:spPr>
          <a:xfrm>
            <a:off x="457200" y="5029200"/>
            <a:ext cx="762000" cy="457200"/>
          </a:xfrm>
        </p:spPr>
        <p:txBody>
          <a:bodyPr/>
          <a:lstStyle/>
          <a:p>
            <a:r>
              <a:rPr lang="en-US" sz="2800" dirty="0"/>
              <a:t>and</a:t>
            </a:r>
          </a:p>
        </p:txBody>
      </p:sp>
      <p:graphicFrame>
        <p:nvGraphicFramePr>
          <p:cNvPr id="8" name="Object 5"/>
          <p:cNvGraphicFramePr>
            <a:graphicFrameLocks noChangeAspect="1"/>
          </p:cNvGraphicFramePr>
          <p:nvPr>
            <p:extLst>
              <p:ext uri="{D42A27DB-BD31-4B8C-83A1-F6EECF244321}">
                <p14:modId xmlns:p14="http://schemas.microsoft.com/office/powerpoint/2010/main" val="1253968161"/>
              </p:ext>
            </p:extLst>
          </p:nvPr>
        </p:nvGraphicFramePr>
        <p:xfrm>
          <a:off x="1277938" y="5530850"/>
          <a:ext cx="6724650" cy="635000"/>
        </p:xfrm>
        <a:graphic>
          <a:graphicData uri="http://schemas.openxmlformats.org/presentationml/2006/ole">
            <mc:AlternateContent xmlns:mc="http://schemas.openxmlformats.org/markup-compatibility/2006">
              <mc:Choice xmlns:v="urn:schemas-microsoft-com:vml" Requires="v">
                <p:oleObj spid="_x0000_s39667" name="Equation" r:id="rId5" imgW="2958840" imgH="279360" progId="Equation.DSMT4">
                  <p:embed/>
                </p:oleObj>
              </mc:Choice>
              <mc:Fallback>
                <p:oleObj name="Equation" r:id="rId5" imgW="2958840" imgH="279360" progId="Equation.DSMT4">
                  <p:embed/>
                  <p:pic>
                    <p:nvPicPr>
                      <p:cNvPr id="3" name="Object 2"/>
                      <p:cNvPicPr/>
                      <p:nvPr/>
                    </p:nvPicPr>
                    <p:blipFill>
                      <a:blip r:embed="rId6"/>
                      <a:stretch>
                        <a:fillRect/>
                      </a:stretch>
                    </p:blipFill>
                    <p:spPr>
                      <a:xfrm>
                        <a:off x="1277938" y="5530850"/>
                        <a:ext cx="6724650" cy="635000"/>
                      </a:xfrm>
                      <a:prstGeom prst="rect">
                        <a:avLst/>
                      </a:prstGeom>
                    </p:spPr>
                  </p:pic>
                </p:oleObj>
              </mc:Fallback>
            </mc:AlternateContent>
          </a:graphicData>
        </a:graphic>
      </p:graphicFrame>
    </p:spTree>
    <p:extLst>
      <p:ext uri="{BB962C8B-B14F-4D97-AF65-F5344CB8AC3E}">
        <p14:creationId xmlns:p14="http://schemas.microsoft.com/office/powerpoint/2010/main" val="4150059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3</a:t>
            </a:r>
          </a:p>
        </p:txBody>
      </p:sp>
      <p:sp>
        <p:nvSpPr>
          <p:cNvPr id="14" name="Content Placeholder 2"/>
          <p:cNvSpPr>
            <a:spLocks noGrp="1"/>
          </p:cNvSpPr>
          <p:nvPr>
            <p:ph idx="1"/>
          </p:nvPr>
        </p:nvSpPr>
        <p:spPr>
          <a:xfrm>
            <a:off x="457200" y="1295400"/>
            <a:ext cx="8364998" cy="5029200"/>
          </a:xfrm>
        </p:spPr>
        <p:txBody>
          <a:bodyPr/>
          <a:lstStyle/>
          <a:p>
            <a:pPr marL="0" lvl="1" indent="0">
              <a:spcBef>
                <a:spcPts val="300"/>
              </a:spcBef>
              <a:buNone/>
            </a:pPr>
            <a:r>
              <a:rPr lang="en-US" sz="2600" dirty="0"/>
              <a:t>Given a function </a:t>
            </a:r>
            <a:r>
              <a:rPr lang="en-US" sz="2600" i="1" dirty="0"/>
              <a:t>f</a:t>
            </a:r>
            <a:r>
              <a:rPr lang="en-US" sz="2600" dirty="0">
                <a:ea typeface="Cambria Math" pitchFamily="18" charset="0"/>
              </a:rPr>
              <a:t>: </a:t>
            </a:r>
            <a:r>
              <a:rPr lang="en-US" sz="2600" i="1" dirty="0">
                <a:ea typeface="Cambria Math" pitchFamily="18" charset="0"/>
              </a:rPr>
              <a:t>A</a:t>
            </a:r>
            <a:r>
              <a:rPr lang="en-US" sz="2600" dirty="0">
                <a:ea typeface="Cambria Math" pitchFamily="18" charset="0"/>
              </a:rPr>
              <a:t> </a:t>
            </a:r>
            <a:r>
              <a:rPr lang="en-US" sz="2600" dirty="0">
                <a:ea typeface="Cambria Math" pitchFamily="18" charset="0"/>
                <a:sym typeface="Symbol" panose="05050102010706020507" pitchFamily="18" charset="2"/>
              </a:rPr>
              <a:t></a:t>
            </a:r>
            <a:r>
              <a:rPr lang="en-US" sz="2600" dirty="0">
                <a:ea typeface="Cambria Math" pitchFamily="18" charset="0"/>
                <a:sym typeface="Wingdings" pitchFamily="2" charset="2"/>
              </a:rPr>
              <a:t> </a:t>
            </a:r>
            <a:r>
              <a:rPr lang="en-US" sz="2600" i="1" dirty="0">
                <a:ea typeface="Cambria Math" pitchFamily="18" charset="0"/>
                <a:sym typeface="Wingdings" pitchFamily="2" charset="2"/>
              </a:rPr>
              <a:t>B</a:t>
            </a:r>
            <a:r>
              <a:rPr lang="en-US" sz="2600" b="1" dirty="0">
                <a:ea typeface="Cambria Math" pitchFamily="18" charset="0"/>
                <a:sym typeface="Wingdings" pitchFamily="2" charset="2"/>
              </a:rPr>
              <a:t>:</a:t>
            </a:r>
            <a:r>
              <a:rPr lang="en-US" sz="2600" dirty="0"/>
              <a:t> </a:t>
            </a:r>
          </a:p>
          <a:p>
            <a:pPr lvl="1">
              <a:spcBef>
                <a:spcPts val="300"/>
              </a:spcBef>
            </a:pPr>
            <a:r>
              <a:rPr lang="en-US" sz="2200" dirty="0"/>
              <a:t>We say </a:t>
            </a:r>
            <a:r>
              <a:rPr lang="en-US" sz="2200" i="1" dirty="0"/>
              <a:t>f</a:t>
            </a:r>
            <a:r>
              <a:rPr lang="en-US" sz="2200" dirty="0"/>
              <a:t> </a:t>
            </a:r>
            <a:r>
              <a:rPr lang="en-US" sz="2200" i="1" dirty="0"/>
              <a:t>maps</a:t>
            </a:r>
            <a:r>
              <a:rPr lang="en-US" sz="2200" dirty="0"/>
              <a:t> </a:t>
            </a:r>
            <a:r>
              <a:rPr lang="en-US" sz="2200" i="1" dirty="0"/>
              <a:t>A</a:t>
            </a:r>
            <a:r>
              <a:rPr lang="en-US" sz="2200" dirty="0"/>
              <a:t> to </a:t>
            </a:r>
            <a:r>
              <a:rPr lang="en-US" sz="2200" i="1" dirty="0"/>
              <a:t>B or f </a:t>
            </a:r>
            <a:r>
              <a:rPr lang="en-US" sz="2200" dirty="0"/>
              <a:t>is a </a:t>
            </a:r>
            <a:r>
              <a:rPr lang="en-US" sz="2200" i="1" dirty="0">
                <a:highlight>
                  <a:srgbClr val="FFFF00"/>
                </a:highlight>
              </a:rPr>
              <a:t>mapping</a:t>
            </a:r>
            <a:r>
              <a:rPr lang="en-US" sz="2200" dirty="0"/>
              <a:t> from  </a:t>
            </a:r>
            <a:r>
              <a:rPr lang="en-US" sz="2200" i="1" dirty="0"/>
              <a:t>A</a:t>
            </a:r>
            <a:r>
              <a:rPr lang="en-US" sz="2200" dirty="0"/>
              <a:t> to </a:t>
            </a:r>
            <a:r>
              <a:rPr lang="en-US" sz="2200" i="1" dirty="0"/>
              <a:t>B</a:t>
            </a:r>
            <a:r>
              <a:rPr lang="en-US" sz="2200" dirty="0"/>
              <a:t>.</a:t>
            </a:r>
          </a:p>
          <a:p>
            <a:pPr lvl="1">
              <a:spcBef>
                <a:spcPts val="300"/>
              </a:spcBef>
            </a:pPr>
            <a:r>
              <a:rPr lang="en-US" sz="2200" i="1" dirty="0"/>
              <a:t>A</a:t>
            </a:r>
            <a:r>
              <a:rPr lang="en-US" sz="2200" dirty="0"/>
              <a:t> is called the </a:t>
            </a:r>
            <a:r>
              <a:rPr lang="en-US" sz="2200" i="1" dirty="0">
                <a:highlight>
                  <a:srgbClr val="FFFF00"/>
                </a:highlight>
              </a:rPr>
              <a:t>domain</a:t>
            </a:r>
            <a:r>
              <a:rPr lang="en-US" sz="2200" dirty="0"/>
              <a:t> of </a:t>
            </a:r>
            <a:r>
              <a:rPr lang="en-US" sz="2200" i="1" dirty="0"/>
              <a:t>f</a:t>
            </a:r>
            <a:r>
              <a:rPr lang="en-US" sz="2200" dirty="0"/>
              <a:t>.</a:t>
            </a:r>
          </a:p>
          <a:p>
            <a:pPr lvl="1">
              <a:spcBef>
                <a:spcPts val="300"/>
              </a:spcBef>
            </a:pPr>
            <a:r>
              <a:rPr lang="en-US" sz="2200" i="1" dirty="0"/>
              <a:t>B</a:t>
            </a:r>
            <a:r>
              <a:rPr lang="en-US" sz="2200" dirty="0"/>
              <a:t> is called the </a:t>
            </a:r>
            <a:r>
              <a:rPr lang="en-US" sz="2200" i="1" dirty="0">
                <a:highlight>
                  <a:srgbClr val="FFFF00"/>
                </a:highlight>
              </a:rPr>
              <a:t>codomain</a:t>
            </a:r>
            <a:r>
              <a:rPr lang="en-US" sz="2200" dirty="0"/>
              <a:t> of </a:t>
            </a:r>
            <a:r>
              <a:rPr lang="en-US" sz="2200" i="1" dirty="0"/>
              <a:t>f</a:t>
            </a:r>
            <a:r>
              <a:rPr lang="en-US" sz="2200" dirty="0"/>
              <a:t>.</a:t>
            </a:r>
          </a:p>
          <a:p>
            <a:pPr lvl="1">
              <a:spcBef>
                <a:spcPts val="300"/>
              </a:spcBef>
            </a:pPr>
            <a:r>
              <a:rPr lang="en-US" sz="2200" dirty="0"/>
              <a:t>If </a:t>
            </a:r>
            <a:r>
              <a:rPr lang="en-US" sz="2200" i="1" dirty="0"/>
              <a:t>f</a:t>
            </a:r>
            <a:r>
              <a:rPr lang="en-US" sz="2200" dirty="0"/>
              <a:t>(</a:t>
            </a:r>
            <a:r>
              <a:rPr lang="en-US" sz="2200" i="1" dirty="0">
                <a:ea typeface="Cambria Math" pitchFamily="18" charset="0"/>
              </a:rPr>
              <a:t>a</a:t>
            </a:r>
            <a:r>
              <a:rPr lang="en-US" sz="2200" dirty="0"/>
              <a:t>)</a:t>
            </a:r>
            <a:r>
              <a:rPr lang="en-US" sz="2200" i="1" dirty="0"/>
              <a:t> = </a:t>
            </a:r>
            <a:r>
              <a:rPr lang="en-US" sz="2200" i="1" dirty="0">
                <a:ea typeface="Cambria Math" pitchFamily="18" charset="0"/>
              </a:rPr>
              <a:t>b</a:t>
            </a:r>
            <a:r>
              <a:rPr lang="en-US" sz="2200" dirty="0"/>
              <a:t>, </a:t>
            </a:r>
          </a:p>
          <a:p>
            <a:pPr lvl="2">
              <a:spcBef>
                <a:spcPts val="300"/>
              </a:spcBef>
            </a:pPr>
            <a:r>
              <a:rPr lang="en-US" sz="2000" dirty="0"/>
              <a:t>then </a:t>
            </a:r>
            <a:r>
              <a:rPr lang="en-US" sz="2000" i="1" dirty="0">
                <a:ea typeface="Cambria Math" pitchFamily="18" charset="0"/>
              </a:rPr>
              <a:t>b</a:t>
            </a:r>
            <a:r>
              <a:rPr lang="en-US" sz="2000" dirty="0">
                <a:ea typeface="Cambria Math" pitchFamily="18" charset="0"/>
              </a:rPr>
              <a:t> </a:t>
            </a:r>
            <a:r>
              <a:rPr lang="en-US" sz="2000" dirty="0"/>
              <a:t>is called the </a:t>
            </a:r>
            <a:r>
              <a:rPr lang="en-US" sz="2000" i="1" dirty="0">
                <a:highlight>
                  <a:srgbClr val="FFFF00"/>
                </a:highlight>
              </a:rPr>
              <a:t>image</a:t>
            </a:r>
            <a:r>
              <a:rPr lang="en-US" sz="2000" dirty="0"/>
              <a:t> of </a:t>
            </a:r>
            <a:r>
              <a:rPr lang="en-US" sz="2000" i="1" dirty="0">
                <a:ea typeface="Cambria Math" pitchFamily="18" charset="0"/>
              </a:rPr>
              <a:t>a </a:t>
            </a:r>
            <a:r>
              <a:rPr lang="en-US" sz="2000" dirty="0"/>
              <a:t>under </a:t>
            </a:r>
            <a:r>
              <a:rPr lang="en-US" sz="2000" i="1" dirty="0"/>
              <a:t>f</a:t>
            </a:r>
            <a:r>
              <a:rPr lang="en-US" sz="2000" dirty="0"/>
              <a:t>.</a:t>
            </a:r>
          </a:p>
          <a:p>
            <a:pPr lvl="2">
              <a:spcBef>
                <a:spcPts val="300"/>
              </a:spcBef>
            </a:pPr>
            <a:r>
              <a:rPr lang="en-US" sz="2000" i="1" dirty="0">
                <a:ea typeface="Cambria Math" pitchFamily="18" charset="0"/>
              </a:rPr>
              <a:t>a</a:t>
            </a:r>
            <a:r>
              <a:rPr lang="en-US" sz="2000" dirty="0"/>
              <a:t> is called the </a:t>
            </a:r>
            <a:r>
              <a:rPr lang="en-US" sz="2000" i="1" dirty="0">
                <a:highlight>
                  <a:srgbClr val="FFFF00"/>
                </a:highlight>
              </a:rPr>
              <a:t>preimage</a:t>
            </a:r>
            <a:r>
              <a:rPr lang="en-US" sz="2000" dirty="0"/>
              <a:t> of </a:t>
            </a:r>
            <a:r>
              <a:rPr lang="en-US" sz="2000" i="1" dirty="0">
                <a:ea typeface="Cambria Math" pitchFamily="18" charset="0"/>
              </a:rPr>
              <a:t>b.</a:t>
            </a:r>
          </a:p>
          <a:p>
            <a:pPr lvl="1">
              <a:spcBef>
                <a:spcPts val="300"/>
              </a:spcBef>
            </a:pPr>
            <a:r>
              <a:rPr lang="en-US" sz="2200" dirty="0"/>
              <a:t>The range of </a:t>
            </a:r>
            <a:r>
              <a:rPr lang="en-US" sz="2200" i="1" dirty="0"/>
              <a:t>f</a:t>
            </a:r>
            <a:r>
              <a:rPr lang="en-US" sz="2200" dirty="0"/>
              <a:t> is the set of all images of points in </a:t>
            </a:r>
            <a:r>
              <a:rPr lang="en-US" sz="2200" b="1" dirty="0"/>
              <a:t>A</a:t>
            </a:r>
            <a:r>
              <a:rPr lang="en-US" sz="2200" dirty="0"/>
              <a:t> under </a:t>
            </a:r>
            <a:r>
              <a:rPr lang="en-US" sz="2200" i="1" dirty="0"/>
              <a:t>f</a:t>
            </a:r>
            <a:r>
              <a:rPr lang="en-US" sz="2200" dirty="0"/>
              <a:t>. We denote it by </a:t>
            </a:r>
            <a:r>
              <a:rPr lang="en-US" sz="2200" i="1" dirty="0"/>
              <a:t>f</a:t>
            </a:r>
            <a:r>
              <a:rPr lang="en-US" sz="2200" dirty="0"/>
              <a:t>(</a:t>
            </a:r>
            <a:r>
              <a:rPr lang="en-US" sz="2200" b="1" i="1" dirty="0"/>
              <a:t>A</a:t>
            </a:r>
            <a:r>
              <a:rPr lang="en-US" sz="2200" dirty="0"/>
              <a:t>).</a:t>
            </a:r>
          </a:p>
          <a:p>
            <a:pPr lvl="1">
              <a:spcBef>
                <a:spcPts val="300"/>
              </a:spcBef>
            </a:pPr>
            <a:r>
              <a:rPr lang="en-US" sz="2200" dirty="0"/>
              <a:t>Two functions are </a:t>
            </a:r>
            <a:r>
              <a:rPr lang="en-US" sz="2200" i="1" dirty="0"/>
              <a:t>equal </a:t>
            </a:r>
            <a:r>
              <a:rPr lang="en-US" sz="2200" dirty="0"/>
              <a:t>when they have the same domain, the same codomain and map each element of the domain to the same element of the codomain.</a:t>
            </a:r>
          </a:p>
        </p:txBody>
      </p:sp>
      <p:pic>
        <p:nvPicPr>
          <p:cNvPr id="7" name="Picture 3" descr="Illustration of function F mapping set A to set B.&#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105400" y="2283461"/>
            <a:ext cx="3893279" cy="1376677"/>
          </a:xfrm>
          <a:prstGeom prst="rect">
            <a:avLst/>
          </a:prstGeom>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4"/>
          </p:nvPr>
        </p:nvSpPr>
        <p:spPr>
          <a:xfrm>
            <a:off x="3465576" y="6477000"/>
            <a:ext cx="2212848" cy="182880"/>
          </a:xfrm>
        </p:spPr>
        <p:txBody>
          <a:bodyPr anchor="ctr"/>
          <a:lstStyle/>
          <a:p>
            <a:r>
              <a:rPr lang="en-US" sz="1200" dirty="0">
                <a:latin typeface="+mj-lt"/>
                <a:hlinkClick r:id="rId3" action="ppaction://hlinksldjump"/>
              </a:rPr>
              <a:t>Jump to long description</a:t>
            </a:r>
            <a:endParaRPr lang="en-US" sz="1200" dirty="0">
              <a:latin typeface="+mj-lt"/>
            </a:endParaRPr>
          </a:p>
        </p:txBody>
      </p:sp>
      <p:sp>
        <p:nvSpPr>
          <p:cNvPr id="2" name="矩形 1">
            <a:extLst>
              <a:ext uri="{FF2B5EF4-FFF2-40B4-BE49-F238E27FC236}">
                <a16:creationId xmlns:a16="http://schemas.microsoft.com/office/drawing/2014/main" id="{93883C71-7D91-451C-A05D-D67F1DB17549}"/>
              </a:ext>
            </a:extLst>
          </p:cNvPr>
          <p:cNvSpPr/>
          <p:nvPr/>
        </p:nvSpPr>
        <p:spPr>
          <a:xfrm>
            <a:off x="2824054" y="2971800"/>
            <a:ext cx="641522" cy="369332"/>
          </a:xfrm>
          <a:prstGeom prst="rect">
            <a:avLst/>
          </a:prstGeom>
        </p:spPr>
        <p:txBody>
          <a:bodyPr wrap="none">
            <a:spAutoFit/>
          </a:bodyPr>
          <a:lstStyle/>
          <a:p>
            <a:r>
              <a:rPr lang="zh-CN" altLang="en-US" dirty="0">
                <a:solidFill>
                  <a:schemeClr val="tx1">
                    <a:lumMod val="50000"/>
                    <a:lumOff val="50000"/>
                  </a:schemeClr>
                </a:solidFill>
                <a:latin typeface="-apple-system"/>
              </a:rPr>
              <a:t>陪域</a:t>
            </a:r>
            <a:endParaRPr lang="zh-CN" altLang="en-US" dirty="0">
              <a:solidFill>
                <a:schemeClr val="tx1">
                  <a:lumMod val="50000"/>
                  <a:lumOff val="50000"/>
                </a:schemeClr>
              </a:solidFill>
            </a:endParaRPr>
          </a:p>
        </p:txBody>
      </p:sp>
      <p:sp>
        <p:nvSpPr>
          <p:cNvPr id="8" name="矩形 7">
            <a:extLst>
              <a:ext uri="{FF2B5EF4-FFF2-40B4-BE49-F238E27FC236}">
                <a16:creationId xmlns:a16="http://schemas.microsoft.com/office/drawing/2014/main" id="{B7521FCE-289A-404B-B2D9-F102B24693F7}"/>
              </a:ext>
            </a:extLst>
          </p:cNvPr>
          <p:cNvSpPr/>
          <p:nvPr/>
        </p:nvSpPr>
        <p:spPr>
          <a:xfrm>
            <a:off x="2861102" y="2500231"/>
            <a:ext cx="415498" cy="369332"/>
          </a:xfrm>
          <a:prstGeom prst="rect">
            <a:avLst/>
          </a:prstGeom>
        </p:spPr>
        <p:txBody>
          <a:bodyPr wrap="none">
            <a:spAutoFit/>
          </a:bodyPr>
          <a:lstStyle/>
          <a:p>
            <a:r>
              <a:rPr lang="zh-CN" altLang="en-US" dirty="0">
                <a:solidFill>
                  <a:schemeClr val="tx1">
                    <a:lumMod val="50000"/>
                    <a:lumOff val="50000"/>
                  </a:schemeClr>
                </a:solidFill>
                <a:latin typeface="-apple-system"/>
              </a:rPr>
              <a:t>域</a:t>
            </a:r>
            <a:endParaRPr lang="zh-CN" altLang="en-US" dirty="0">
              <a:solidFill>
                <a:schemeClr val="tx1">
                  <a:lumMod val="50000"/>
                  <a:lumOff val="50000"/>
                </a:schemeClr>
              </a:solidFill>
            </a:endParaRPr>
          </a:p>
        </p:txBody>
      </p:sp>
      <p:sp>
        <p:nvSpPr>
          <p:cNvPr id="10" name="矩形 9">
            <a:extLst>
              <a:ext uri="{FF2B5EF4-FFF2-40B4-BE49-F238E27FC236}">
                <a16:creationId xmlns:a16="http://schemas.microsoft.com/office/drawing/2014/main" id="{9CF8DD8A-1C90-4C8C-817D-28A5769C81CA}"/>
              </a:ext>
            </a:extLst>
          </p:cNvPr>
          <p:cNvSpPr/>
          <p:nvPr/>
        </p:nvSpPr>
        <p:spPr>
          <a:xfrm>
            <a:off x="3470702" y="3812538"/>
            <a:ext cx="415498" cy="369332"/>
          </a:xfrm>
          <a:prstGeom prst="rect">
            <a:avLst/>
          </a:prstGeom>
        </p:spPr>
        <p:txBody>
          <a:bodyPr wrap="none">
            <a:spAutoFit/>
          </a:bodyPr>
          <a:lstStyle/>
          <a:p>
            <a:r>
              <a:rPr lang="zh-CN" altLang="en-US" dirty="0">
                <a:solidFill>
                  <a:schemeClr val="tx1">
                    <a:lumMod val="50000"/>
                    <a:lumOff val="50000"/>
                  </a:schemeClr>
                </a:solidFill>
                <a:latin typeface="-apple-system"/>
              </a:rPr>
              <a:t>像</a:t>
            </a:r>
            <a:endParaRPr lang="zh-CN" altLang="en-US" dirty="0">
              <a:solidFill>
                <a:schemeClr val="tx1">
                  <a:lumMod val="50000"/>
                  <a:lumOff val="50000"/>
                </a:schemeClr>
              </a:solidFill>
            </a:endParaRPr>
          </a:p>
        </p:txBody>
      </p:sp>
      <p:sp>
        <p:nvSpPr>
          <p:cNvPr id="11" name="矩形 10">
            <a:extLst>
              <a:ext uri="{FF2B5EF4-FFF2-40B4-BE49-F238E27FC236}">
                <a16:creationId xmlns:a16="http://schemas.microsoft.com/office/drawing/2014/main" id="{7FF4D8B8-03BB-431A-98FC-93B20DEAB98B}"/>
              </a:ext>
            </a:extLst>
          </p:cNvPr>
          <p:cNvSpPr/>
          <p:nvPr/>
        </p:nvSpPr>
        <p:spPr>
          <a:xfrm>
            <a:off x="3019856" y="4227831"/>
            <a:ext cx="646331" cy="369332"/>
          </a:xfrm>
          <a:prstGeom prst="rect">
            <a:avLst/>
          </a:prstGeom>
        </p:spPr>
        <p:txBody>
          <a:bodyPr wrap="none">
            <a:spAutoFit/>
          </a:bodyPr>
          <a:lstStyle/>
          <a:p>
            <a:r>
              <a:rPr lang="zh-CN" altLang="en-US" dirty="0">
                <a:solidFill>
                  <a:schemeClr val="tx1">
                    <a:lumMod val="50000"/>
                    <a:lumOff val="50000"/>
                  </a:schemeClr>
                </a:solidFill>
              </a:rPr>
              <a:t>原像</a:t>
            </a:r>
          </a:p>
        </p:txBody>
      </p:sp>
      <p:sp>
        <p:nvSpPr>
          <p:cNvPr id="15" name="矩形 14">
            <a:extLst>
              <a:ext uri="{FF2B5EF4-FFF2-40B4-BE49-F238E27FC236}">
                <a16:creationId xmlns:a16="http://schemas.microsoft.com/office/drawing/2014/main" id="{72827FAD-CDDB-4021-9370-DAEFF2831A52}"/>
              </a:ext>
            </a:extLst>
          </p:cNvPr>
          <p:cNvSpPr/>
          <p:nvPr/>
        </p:nvSpPr>
        <p:spPr>
          <a:xfrm>
            <a:off x="5678425" y="6383774"/>
            <a:ext cx="3465576" cy="369332"/>
          </a:xfrm>
          <a:prstGeom prst="rect">
            <a:avLst/>
          </a:prstGeom>
        </p:spPr>
        <p:txBody>
          <a:bodyPr wrap="square">
            <a:spAutoFit/>
          </a:bodyPr>
          <a:lstStyle/>
          <a:p>
            <a:r>
              <a:rPr lang="zh-CN" altLang="en-US" dirty="0">
                <a:solidFill>
                  <a:srgbClr val="FFC000"/>
                </a:solidFill>
              </a:rPr>
              <a:t>注意中文教材中像和原像是集合</a:t>
            </a:r>
          </a:p>
        </p:txBody>
      </p:sp>
    </p:spTree>
    <p:extLst>
      <p:ext uri="{BB962C8B-B14F-4D97-AF65-F5344CB8AC3E}">
        <p14:creationId xmlns:p14="http://schemas.microsoft.com/office/powerpoint/2010/main" val="35640061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Representing Functions</a:t>
            </a:r>
          </a:p>
        </p:txBody>
      </p:sp>
      <p:sp>
        <p:nvSpPr>
          <p:cNvPr id="12" name="Content Placeholder 2"/>
          <p:cNvSpPr>
            <a:spLocks noGrp="1"/>
          </p:cNvSpPr>
          <p:nvPr>
            <p:ph idx="1"/>
          </p:nvPr>
        </p:nvSpPr>
        <p:spPr/>
        <p:txBody>
          <a:bodyPr/>
          <a:lstStyle/>
          <a:p>
            <a:r>
              <a:rPr lang="en-US" dirty="0"/>
              <a:t>Functions may be specified in different ways:</a:t>
            </a:r>
          </a:p>
          <a:p>
            <a:pPr lvl="1"/>
            <a:r>
              <a:rPr lang="en-US" dirty="0"/>
              <a:t>An explicit statement of the assignment. </a:t>
            </a:r>
            <a:r>
              <a:rPr lang="en-US" sz="2800" dirty="0"/>
              <a:t>Students and grades example.</a:t>
            </a:r>
          </a:p>
          <a:p>
            <a:pPr lvl="1"/>
            <a:r>
              <a:rPr lang="en-US" dirty="0"/>
              <a:t>A formula.</a:t>
            </a:r>
          </a:p>
        </p:txBody>
      </p:sp>
      <p:graphicFrame>
        <p:nvGraphicFramePr>
          <p:cNvPr id="16" name="Object 3"/>
          <p:cNvGraphicFramePr>
            <a:graphicFrameLocks noChangeAspect="1"/>
          </p:cNvGraphicFramePr>
          <p:nvPr>
            <p:extLst>
              <p:ext uri="{D42A27DB-BD31-4B8C-83A1-F6EECF244321}">
                <p14:modId xmlns:p14="http://schemas.microsoft.com/office/powerpoint/2010/main" val="1997934199"/>
              </p:ext>
            </p:extLst>
          </p:nvPr>
        </p:nvGraphicFramePr>
        <p:xfrm>
          <a:off x="990600" y="3856704"/>
          <a:ext cx="1981200" cy="639096"/>
        </p:xfrm>
        <a:graphic>
          <a:graphicData uri="http://schemas.openxmlformats.org/presentationml/2006/ole">
            <mc:AlternateContent xmlns:mc="http://schemas.openxmlformats.org/markup-compatibility/2006">
              <mc:Choice xmlns:v="urn:schemas-microsoft-com:vml" Requires="v">
                <p:oleObj spid="_x0000_s115786" name="Equation" r:id="rId3" imgW="787320" imgH="253800" progId="Equation.DSMT4">
                  <p:embed/>
                </p:oleObj>
              </mc:Choice>
              <mc:Fallback>
                <p:oleObj name="Equation" r:id="rId3" imgW="787320" imgH="253800" progId="Equation.DSMT4">
                  <p:embed/>
                  <p:pic>
                    <p:nvPicPr>
                      <p:cNvPr id="0" name=""/>
                      <p:cNvPicPr/>
                      <p:nvPr/>
                    </p:nvPicPr>
                    <p:blipFill>
                      <a:blip r:embed="rId4"/>
                      <a:stretch>
                        <a:fillRect/>
                      </a:stretch>
                    </p:blipFill>
                    <p:spPr>
                      <a:xfrm>
                        <a:off x="990600" y="3856704"/>
                        <a:ext cx="1981200" cy="639096"/>
                      </a:xfrm>
                      <a:prstGeom prst="rect">
                        <a:avLst/>
                      </a:prstGeom>
                    </p:spPr>
                  </p:pic>
                </p:oleObj>
              </mc:Fallback>
            </mc:AlternateContent>
          </a:graphicData>
        </a:graphic>
      </p:graphicFrame>
      <p:sp>
        <p:nvSpPr>
          <p:cNvPr id="13" name="Content Placeholder 4"/>
          <p:cNvSpPr>
            <a:spLocks noGrp="1"/>
          </p:cNvSpPr>
          <p:nvPr>
            <p:ph idx="13"/>
          </p:nvPr>
        </p:nvSpPr>
        <p:spPr>
          <a:xfrm>
            <a:off x="457200" y="4648200"/>
            <a:ext cx="8229600" cy="1828800"/>
          </a:xfrm>
        </p:spPr>
        <p:txBody>
          <a:bodyPr/>
          <a:lstStyle/>
          <a:p>
            <a:pPr lvl="1"/>
            <a:r>
              <a:rPr lang="en-US" dirty="0"/>
              <a:t>A computer program.</a:t>
            </a:r>
          </a:p>
          <a:p>
            <a:pPr lvl="2"/>
            <a:r>
              <a:rPr lang="en-US" dirty="0"/>
              <a:t>A Java program that when given an integer </a:t>
            </a:r>
            <a:r>
              <a:rPr lang="en-US" i="1" dirty="0"/>
              <a:t>n</a:t>
            </a:r>
            <a:r>
              <a:rPr lang="en-US" dirty="0"/>
              <a:t>, produces the </a:t>
            </a:r>
            <a:r>
              <a:rPr lang="en-US" i="1" dirty="0"/>
              <a:t>n</a:t>
            </a:r>
            <a:r>
              <a:rPr lang="en-US" dirty="0"/>
              <a:t>th Fibonacci Number (covered in the next section and also in Chapter </a:t>
            </a:r>
            <a:r>
              <a:rPr lang="en-US" dirty="0">
                <a:ea typeface="Cambria Math" pitchFamily="18" charset="0"/>
              </a:rPr>
              <a:t>5</a:t>
            </a:r>
            <a:r>
              <a:rPr lang="en-US" dirty="0"/>
              <a:t>).</a:t>
            </a:r>
          </a:p>
        </p:txBody>
      </p:sp>
    </p:spTree>
    <p:extLst>
      <p:ext uri="{BB962C8B-B14F-4D97-AF65-F5344CB8AC3E}">
        <p14:creationId xmlns:p14="http://schemas.microsoft.com/office/powerpoint/2010/main" val="27638926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4" name="Content Placeholder 2"/>
          <p:cNvSpPr>
            <a:spLocks noGrp="1"/>
          </p:cNvSpPr>
          <p:nvPr>
            <p:ph idx="1"/>
          </p:nvPr>
        </p:nvSpPr>
        <p:spPr>
          <a:xfrm>
            <a:off x="457200" y="1295400"/>
            <a:ext cx="1371600" cy="624840"/>
          </a:xfrm>
        </p:spPr>
        <p:txBody>
          <a:bodyPr/>
          <a:lstStyle/>
          <a:p>
            <a:r>
              <a:rPr lang="en-US" i="1" dirty="0"/>
              <a:t>f</a:t>
            </a:r>
            <a:r>
              <a:rPr lang="en-US" dirty="0"/>
              <a:t>(a) = ?</a:t>
            </a:r>
          </a:p>
        </p:txBody>
      </p:sp>
      <p:sp>
        <p:nvSpPr>
          <p:cNvPr id="36" name="Content Placeholder 3"/>
          <p:cNvSpPr>
            <a:spLocks noGrp="1"/>
          </p:cNvSpPr>
          <p:nvPr>
            <p:ph idx="13"/>
          </p:nvPr>
        </p:nvSpPr>
        <p:spPr>
          <a:xfrm>
            <a:off x="2237934" y="1295400"/>
            <a:ext cx="505266" cy="624840"/>
          </a:xfrm>
        </p:spPr>
        <p:txBody>
          <a:bodyPr/>
          <a:lstStyle/>
          <a:p>
            <a:r>
              <a:rPr lang="en-US" dirty="0"/>
              <a:t>z</a:t>
            </a:r>
          </a:p>
        </p:txBody>
      </p:sp>
      <p:sp>
        <p:nvSpPr>
          <p:cNvPr id="35" name="Content Placeholder 4"/>
          <p:cNvSpPr>
            <a:spLocks noGrp="1"/>
          </p:cNvSpPr>
          <p:nvPr>
            <p:ph idx="14"/>
          </p:nvPr>
        </p:nvSpPr>
        <p:spPr>
          <a:xfrm>
            <a:off x="457200" y="2057400"/>
            <a:ext cx="3276600" cy="624840"/>
          </a:xfrm>
        </p:spPr>
        <p:txBody>
          <a:bodyPr/>
          <a:lstStyle/>
          <a:p>
            <a:r>
              <a:rPr lang="en-US" dirty="0"/>
              <a:t>The image of d is ?</a:t>
            </a:r>
          </a:p>
        </p:txBody>
      </p:sp>
      <p:sp>
        <p:nvSpPr>
          <p:cNvPr id="19" name="Content Placeholder 5"/>
          <p:cNvSpPr>
            <a:spLocks noGrp="1"/>
          </p:cNvSpPr>
          <p:nvPr>
            <p:ph idx="15"/>
          </p:nvPr>
        </p:nvSpPr>
        <p:spPr>
          <a:xfrm>
            <a:off x="4663440" y="2057400"/>
            <a:ext cx="505266" cy="624840"/>
          </a:xfrm>
        </p:spPr>
        <p:txBody>
          <a:bodyPr/>
          <a:lstStyle/>
          <a:p>
            <a:r>
              <a:rPr lang="en-US" dirty="0"/>
              <a:t>z</a:t>
            </a:r>
          </a:p>
        </p:txBody>
      </p:sp>
      <p:sp>
        <p:nvSpPr>
          <p:cNvPr id="20" name="Content Placeholder 6"/>
          <p:cNvSpPr>
            <a:spLocks noGrp="1"/>
          </p:cNvSpPr>
          <p:nvPr>
            <p:ph idx="16"/>
          </p:nvPr>
        </p:nvSpPr>
        <p:spPr>
          <a:xfrm>
            <a:off x="457200" y="2819400"/>
            <a:ext cx="3429000" cy="624840"/>
          </a:xfrm>
        </p:spPr>
        <p:txBody>
          <a:bodyPr/>
          <a:lstStyle/>
          <a:p>
            <a:r>
              <a:rPr lang="en-US" dirty="0"/>
              <a:t>The domain of f is ?</a:t>
            </a:r>
          </a:p>
        </p:txBody>
      </p:sp>
      <p:sp>
        <p:nvSpPr>
          <p:cNvPr id="21" name="Content Placeholder 7"/>
          <p:cNvSpPr>
            <a:spLocks noGrp="1"/>
          </p:cNvSpPr>
          <p:nvPr>
            <p:ph idx="17"/>
          </p:nvPr>
        </p:nvSpPr>
        <p:spPr>
          <a:xfrm>
            <a:off x="4663440" y="2819400"/>
            <a:ext cx="505266" cy="624840"/>
          </a:xfrm>
        </p:spPr>
        <p:txBody>
          <a:bodyPr/>
          <a:lstStyle/>
          <a:p>
            <a:r>
              <a:rPr lang="en-US" i="1" dirty="0"/>
              <a:t>A</a:t>
            </a:r>
          </a:p>
        </p:txBody>
      </p:sp>
      <p:sp>
        <p:nvSpPr>
          <p:cNvPr id="23" name="Content Placeholder 8"/>
          <p:cNvSpPr>
            <a:spLocks noGrp="1"/>
          </p:cNvSpPr>
          <p:nvPr>
            <p:ph idx="20"/>
          </p:nvPr>
        </p:nvSpPr>
        <p:spPr>
          <a:xfrm>
            <a:off x="457200" y="3581400"/>
            <a:ext cx="3810000" cy="624840"/>
          </a:xfrm>
        </p:spPr>
        <p:txBody>
          <a:bodyPr/>
          <a:lstStyle/>
          <a:p>
            <a:r>
              <a:rPr lang="en-US" dirty="0"/>
              <a:t>The codomain of f is ?</a:t>
            </a:r>
          </a:p>
        </p:txBody>
      </p:sp>
      <p:sp>
        <p:nvSpPr>
          <p:cNvPr id="24" name="Content Placeholder 9"/>
          <p:cNvSpPr>
            <a:spLocks noGrp="1"/>
          </p:cNvSpPr>
          <p:nvPr>
            <p:ph idx="21"/>
          </p:nvPr>
        </p:nvSpPr>
        <p:spPr>
          <a:xfrm>
            <a:off x="4663440" y="3581400"/>
            <a:ext cx="505266" cy="624840"/>
          </a:xfrm>
        </p:spPr>
        <p:txBody>
          <a:bodyPr/>
          <a:lstStyle/>
          <a:p>
            <a:r>
              <a:rPr lang="en-US" i="1" dirty="0"/>
              <a:t>B</a:t>
            </a:r>
          </a:p>
        </p:txBody>
      </p:sp>
      <p:sp>
        <p:nvSpPr>
          <p:cNvPr id="25" name="Content Placeholder 10"/>
          <p:cNvSpPr>
            <a:spLocks noGrp="1"/>
          </p:cNvSpPr>
          <p:nvPr>
            <p:ph idx="22"/>
          </p:nvPr>
        </p:nvSpPr>
        <p:spPr>
          <a:xfrm>
            <a:off x="457200" y="4343400"/>
            <a:ext cx="3810000" cy="624840"/>
          </a:xfrm>
        </p:spPr>
        <p:txBody>
          <a:bodyPr/>
          <a:lstStyle/>
          <a:p>
            <a:r>
              <a:rPr lang="en-US" dirty="0"/>
              <a:t>The preimage of y is ?</a:t>
            </a:r>
          </a:p>
        </p:txBody>
      </p:sp>
      <p:sp>
        <p:nvSpPr>
          <p:cNvPr id="26" name="Content Placeholder 11"/>
          <p:cNvSpPr>
            <a:spLocks noGrp="1"/>
          </p:cNvSpPr>
          <p:nvPr>
            <p:ph idx="23"/>
          </p:nvPr>
        </p:nvSpPr>
        <p:spPr>
          <a:xfrm>
            <a:off x="4663440" y="4343400"/>
            <a:ext cx="505266" cy="624840"/>
          </a:xfrm>
        </p:spPr>
        <p:txBody>
          <a:bodyPr/>
          <a:lstStyle/>
          <a:p>
            <a:r>
              <a:rPr lang="en-US" dirty="0"/>
              <a:t>b</a:t>
            </a:r>
          </a:p>
        </p:txBody>
      </p:sp>
      <p:sp>
        <p:nvSpPr>
          <p:cNvPr id="27" name="Content Placeholder 12"/>
          <p:cNvSpPr>
            <a:spLocks noGrp="1"/>
          </p:cNvSpPr>
          <p:nvPr>
            <p:ph idx="24"/>
          </p:nvPr>
        </p:nvSpPr>
        <p:spPr>
          <a:xfrm>
            <a:off x="457200" y="5105400"/>
            <a:ext cx="1371600" cy="624840"/>
          </a:xfrm>
        </p:spPr>
        <p:txBody>
          <a:bodyPr/>
          <a:lstStyle/>
          <a:p>
            <a:r>
              <a:rPr lang="en-US" i="1" dirty="0"/>
              <a:t>f</a:t>
            </a:r>
            <a:r>
              <a:rPr lang="en-US" dirty="0"/>
              <a:t>(</a:t>
            </a:r>
            <a:r>
              <a:rPr lang="en-US" i="1" dirty="0"/>
              <a:t>A</a:t>
            </a:r>
            <a:r>
              <a:rPr lang="en-US" dirty="0"/>
              <a:t>) = ?</a:t>
            </a:r>
          </a:p>
        </p:txBody>
      </p:sp>
      <p:sp>
        <p:nvSpPr>
          <p:cNvPr id="28" name="Content Placeholder 13"/>
          <p:cNvSpPr>
            <a:spLocks noGrp="1"/>
          </p:cNvSpPr>
          <p:nvPr>
            <p:ph idx="25"/>
          </p:nvPr>
        </p:nvSpPr>
        <p:spPr>
          <a:xfrm>
            <a:off x="2133600" y="5105400"/>
            <a:ext cx="899160" cy="624840"/>
          </a:xfrm>
        </p:spPr>
        <p:txBody>
          <a:bodyPr/>
          <a:lstStyle/>
          <a:p>
            <a:r>
              <a:rPr lang="en-US" dirty="0"/>
              <a:t>{y,z}</a:t>
            </a:r>
          </a:p>
        </p:txBody>
      </p:sp>
      <p:sp>
        <p:nvSpPr>
          <p:cNvPr id="30" name="Content Placeholder 14"/>
          <p:cNvSpPr>
            <a:spLocks noGrp="1"/>
          </p:cNvSpPr>
          <p:nvPr>
            <p:ph idx="27"/>
          </p:nvPr>
        </p:nvSpPr>
        <p:spPr>
          <a:xfrm>
            <a:off x="457200" y="5867400"/>
            <a:ext cx="5105400" cy="624840"/>
          </a:xfrm>
        </p:spPr>
        <p:txBody>
          <a:bodyPr/>
          <a:lstStyle/>
          <a:p>
            <a:r>
              <a:rPr lang="en-US" dirty="0"/>
              <a:t>The preimage(s) of z is (are) ?</a:t>
            </a:r>
          </a:p>
        </p:txBody>
      </p:sp>
      <p:sp>
        <p:nvSpPr>
          <p:cNvPr id="31" name="Content Placeholder 15"/>
          <p:cNvSpPr>
            <a:spLocks noGrp="1"/>
          </p:cNvSpPr>
          <p:nvPr>
            <p:ph idx="28"/>
          </p:nvPr>
        </p:nvSpPr>
        <p:spPr>
          <a:xfrm>
            <a:off x="5958840" y="5867400"/>
            <a:ext cx="1280160" cy="624840"/>
          </a:xfrm>
        </p:spPr>
        <p:txBody>
          <a:bodyPr/>
          <a:lstStyle/>
          <a:p>
            <a:r>
              <a:rPr lang="en-US" dirty="0"/>
              <a:t>{a,c,d}</a:t>
            </a:r>
          </a:p>
        </p:txBody>
      </p:sp>
      <p:pic>
        <p:nvPicPr>
          <p:cNvPr id="39" name="Picture 16"/>
          <p:cNvPicPr>
            <a:picLocks noGrp="1" noChangeAspect="1" noChangeArrowheads="1"/>
          </p:cNvPicPr>
          <p:nvPr>
            <p:ph idx="29"/>
          </p:nvPr>
        </p:nvPicPr>
        <p:blipFill>
          <a:blip r:embed="rId2">
            <a:extLst>
              <a:ext uri="{28A0092B-C50C-407E-A947-70E740481C1C}">
                <a14:useLocalDpi xmlns:a14="http://schemas.microsoft.com/office/drawing/2010/main" val="0"/>
              </a:ext>
            </a:extLst>
          </a:blip>
          <a:stretch>
            <a:fillRect/>
          </a:stretch>
        </p:blipFill>
        <p:spPr bwMode="auto">
          <a:xfrm>
            <a:off x="6158755" y="1752600"/>
            <a:ext cx="2604245" cy="291465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298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Question on Functions and Sets</a:t>
            </a:r>
          </a:p>
        </p:txBody>
      </p:sp>
      <p:sp>
        <p:nvSpPr>
          <p:cNvPr id="5" name="Content Placeholder 2"/>
          <p:cNvSpPr>
            <a:spLocks noGrp="1"/>
          </p:cNvSpPr>
          <p:nvPr>
            <p:ph idx="1"/>
          </p:nvPr>
        </p:nvSpPr>
        <p:spPr>
          <a:xfrm>
            <a:off x="457200" y="1295400"/>
            <a:ext cx="526529" cy="533400"/>
          </a:xfrm>
        </p:spPr>
        <p:txBody>
          <a:bodyPr/>
          <a:lstStyle/>
          <a:p>
            <a:r>
              <a:rPr lang="en-US" dirty="0"/>
              <a:t>If</a:t>
            </a:r>
          </a:p>
        </p:txBody>
      </p:sp>
      <p:graphicFrame>
        <p:nvGraphicFramePr>
          <p:cNvPr id="29" name="Object 3"/>
          <p:cNvGraphicFramePr>
            <a:graphicFrameLocks noChangeAspect="1"/>
          </p:cNvGraphicFramePr>
          <p:nvPr>
            <p:extLst>
              <p:ext uri="{D42A27DB-BD31-4B8C-83A1-F6EECF244321}">
                <p14:modId xmlns:p14="http://schemas.microsoft.com/office/powerpoint/2010/main" val="1730766567"/>
              </p:ext>
            </p:extLst>
          </p:nvPr>
        </p:nvGraphicFramePr>
        <p:xfrm>
          <a:off x="877049" y="1394907"/>
          <a:ext cx="1485151" cy="475114"/>
        </p:xfrm>
        <a:graphic>
          <a:graphicData uri="http://schemas.openxmlformats.org/presentationml/2006/ole">
            <mc:AlternateContent xmlns:mc="http://schemas.openxmlformats.org/markup-compatibility/2006">
              <mc:Choice xmlns:v="urn:schemas-microsoft-com:vml" Requires="v">
                <p:oleObj spid="_x0000_s40656" name="Equation" r:id="rId3" imgW="634680" imgH="203040" progId="Equation.DSMT4">
                  <p:embed/>
                </p:oleObj>
              </mc:Choice>
              <mc:Fallback>
                <p:oleObj name="Equation" r:id="rId3" imgW="634680" imgH="203040" progId="Equation.DSMT4">
                  <p:embed/>
                  <p:pic>
                    <p:nvPicPr>
                      <p:cNvPr id="0" name=""/>
                      <p:cNvPicPr/>
                      <p:nvPr/>
                    </p:nvPicPr>
                    <p:blipFill>
                      <a:blip r:embed="rId4"/>
                      <a:stretch>
                        <a:fillRect/>
                      </a:stretch>
                    </p:blipFill>
                    <p:spPr>
                      <a:xfrm>
                        <a:off x="877049" y="1394907"/>
                        <a:ext cx="1485151" cy="475114"/>
                      </a:xfrm>
                      <a:prstGeom prst="rect">
                        <a:avLst/>
                      </a:prstGeom>
                    </p:spPr>
                  </p:pic>
                </p:oleObj>
              </mc:Fallback>
            </mc:AlternateContent>
          </a:graphicData>
        </a:graphic>
      </p:graphicFrame>
      <p:sp>
        <p:nvSpPr>
          <p:cNvPr id="6" name="Content Placeholder 4"/>
          <p:cNvSpPr>
            <a:spLocks noGrp="1"/>
          </p:cNvSpPr>
          <p:nvPr>
            <p:ph idx="13"/>
          </p:nvPr>
        </p:nvSpPr>
        <p:spPr>
          <a:xfrm>
            <a:off x="2348429" y="1295400"/>
            <a:ext cx="4661971" cy="533400"/>
          </a:xfrm>
        </p:spPr>
        <p:txBody>
          <a:bodyPr/>
          <a:lstStyle/>
          <a:p>
            <a:r>
              <a:rPr lang="en-US" dirty="0"/>
              <a:t>and S is a subset of A, then</a:t>
            </a:r>
          </a:p>
        </p:txBody>
      </p:sp>
      <p:graphicFrame>
        <p:nvGraphicFramePr>
          <p:cNvPr id="38" name="Object 5"/>
          <p:cNvGraphicFramePr>
            <a:graphicFrameLocks noChangeAspect="1"/>
          </p:cNvGraphicFramePr>
          <p:nvPr>
            <p:extLst>
              <p:ext uri="{D42A27DB-BD31-4B8C-83A1-F6EECF244321}">
                <p14:modId xmlns:p14="http://schemas.microsoft.com/office/powerpoint/2010/main" val="3222035230"/>
              </p:ext>
            </p:extLst>
          </p:nvPr>
        </p:nvGraphicFramePr>
        <p:xfrm>
          <a:off x="1622425" y="2151063"/>
          <a:ext cx="3179763" cy="592137"/>
        </p:xfrm>
        <a:graphic>
          <a:graphicData uri="http://schemas.openxmlformats.org/presentationml/2006/ole">
            <mc:AlternateContent xmlns:mc="http://schemas.openxmlformats.org/markup-compatibility/2006">
              <mc:Choice xmlns:v="urn:schemas-microsoft-com:vml" Requires="v">
                <p:oleObj spid="_x0000_s40657" name="Equation" r:id="rId5" imgW="1358640" imgH="253800" progId="Equation.DSMT4">
                  <p:embed/>
                </p:oleObj>
              </mc:Choice>
              <mc:Fallback>
                <p:oleObj name="Equation" r:id="rId5" imgW="1358640" imgH="253800" progId="Equation.DSMT4">
                  <p:embed/>
                  <p:pic>
                    <p:nvPicPr>
                      <p:cNvPr id="29" name="Object 28"/>
                      <p:cNvPicPr/>
                      <p:nvPr/>
                    </p:nvPicPr>
                    <p:blipFill>
                      <a:blip r:embed="rId6"/>
                      <a:stretch>
                        <a:fillRect/>
                      </a:stretch>
                    </p:blipFill>
                    <p:spPr>
                      <a:xfrm>
                        <a:off x="1622425" y="2151063"/>
                        <a:ext cx="3179763" cy="592137"/>
                      </a:xfrm>
                      <a:prstGeom prst="rect">
                        <a:avLst/>
                      </a:prstGeom>
                    </p:spPr>
                  </p:pic>
                </p:oleObj>
              </mc:Fallback>
            </mc:AlternateContent>
          </a:graphicData>
        </a:graphic>
      </p:graphicFrame>
      <p:sp>
        <p:nvSpPr>
          <p:cNvPr id="7" name="Content Placeholder 6"/>
          <p:cNvSpPr>
            <a:spLocks noGrp="1"/>
          </p:cNvSpPr>
          <p:nvPr>
            <p:ph idx="14"/>
          </p:nvPr>
        </p:nvSpPr>
        <p:spPr>
          <a:xfrm>
            <a:off x="457200" y="3139440"/>
            <a:ext cx="2209800" cy="594360"/>
          </a:xfrm>
        </p:spPr>
        <p:txBody>
          <a:bodyPr/>
          <a:lstStyle/>
          <a:p>
            <a:r>
              <a:rPr lang="en-US" i="1" dirty="0"/>
              <a:t>f </a:t>
            </a:r>
            <a:r>
              <a:rPr lang="en-US" dirty="0"/>
              <a:t>{</a:t>
            </a:r>
            <a:r>
              <a:rPr lang="en-US" dirty="0" err="1"/>
              <a:t>a,b,c</a:t>
            </a:r>
            <a:r>
              <a:rPr lang="en-US" dirty="0"/>
              <a:t>,} is ?</a:t>
            </a:r>
          </a:p>
        </p:txBody>
      </p:sp>
      <p:sp>
        <p:nvSpPr>
          <p:cNvPr id="8" name="Content Placeholder 7"/>
          <p:cNvSpPr>
            <a:spLocks noGrp="1"/>
          </p:cNvSpPr>
          <p:nvPr>
            <p:ph idx="15"/>
          </p:nvPr>
        </p:nvSpPr>
        <p:spPr>
          <a:xfrm>
            <a:off x="3291840" y="3139440"/>
            <a:ext cx="899160" cy="594360"/>
          </a:xfrm>
        </p:spPr>
        <p:txBody>
          <a:bodyPr/>
          <a:lstStyle/>
          <a:p>
            <a:r>
              <a:rPr lang="en-US" dirty="0"/>
              <a:t>{y,z}</a:t>
            </a:r>
          </a:p>
        </p:txBody>
      </p:sp>
      <p:sp>
        <p:nvSpPr>
          <p:cNvPr id="9" name="Content Placeholder 8"/>
          <p:cNvSpPr>
            <a:spLocks noGrp="1"/>
          </p:cNvSpPr>
          <p:nvPr>
            <p:ph idx="16"/>
          </p:nvPr>
        </p:nvSpPr>
        <p:spPr>
          <a:xfrm>
            <a:off x="457200" y="3992880"/>
            <a:ext cx="1828800" cy="579120"/>
          </a:xfrm>
        </p:spPr>
        <p:txBody>
          <a:bodyPr/>
          <a:lstStyle/>
          <a:p>
            <a:r>
              <a:rPr lang="en-US" i="1" dirty="0"/>
              <a:t>f </a:t>
            </a:r>
            <a:r>
              <a:rPr lang="en-US" dirty="0"/>
              <a:t>{</a:t>
            </a:r>
            <a:r>
              <a:rPr lang="en-US" dirty="0" err="1"/>
              <a:t>c,d</a:t>
            </a:r>
            <a:r>
              <a:rPr lang="en-US" dirty="0"/>
              <a:t>} is ?</a:t>
            </a:r>
          </a:p>
        </p:txBody>
      </p:sp>
      <p:sp>
        <p:nvSpPr>
          <p:cNvPr id="10" name="Content Placeholder 9"/>
          <p:cNvSpPr>
            <a:spLocks noGrp="1"/>
          </p:cNvSpPr>
          <p:nvPr>
            <p:ph idx="17"/>
          </p:nvPr>
        </p:nvSpPr>
        <p:spPr>
          <a:xfrm>
            <a:off x="3291840" y="3992880"/>
            <a:ext cx="701040" cy="579120"/>
          </a:xfrm>
        </p:spPr>
        <p:txBody>
          <a:bodyPr/>
          <a:lstStyle/>
          <a:p>
            <a:r>
              <a:rPr lang="en-US" dirty="0"/>
              <a:t>{</a:t>
            </a:r>
            <a:r>
              <a:rPr lang="en-US" i="1" dirty="0"/>
              <a:t>z</a:t>
            </a:r>
            <a:r>
              <a:rPr lang="en-US" dirty="0"/>
              <a:t>}</a:t>
            </a:r>
          </a:p>
        </p:txBody>
      </p:sp>
      <p:pic>
        <p:nvPicPr>
          <p:cNvPr id="37" name="Picture 10"/>
          <p:cNvPicPr>
            <a:picLocks noGrp="1" noChangeAspect="1" noChangeArrowheads="1"/>
          </p:cNvPicPr>
          <p:nvPr>
            <p:ph idx="20"/>
          </p:nvPr>
        </p:nvPicPr>
        <p:blipFill rotWithShape="1">
          <a:blip r:embed="rId7" cstate="print">
            <a:extLst>
              <a:ext uri="{28A0092B-C50C-407E-A947-70E740481C1C}">
                <a14:useLocalDpi xmlns:a14="http://schemas.microsoft.com/office/drawing/2010/main" val="0"/>
              </a:ext>
            </a:extLst>
          </a:blip>
          <a:srcRect l="62635" t="22491"/>
          <a:stretch/>
        </p:blipFill>
        <p:spPr bwMode="auto">
          <a:xfrm>
            <a:off x="5791200" y="2394801"/>
            <a:ext cx="3002280" cy="3424554"/>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304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5F67-84F5-4B55-BCC9-0A0D8CEB6E93}"/>
              </a:ext>
            </a:extLst>
          </p:cNvPr>
          <p:cNvSpPr>
            <a:spLocks noGrp="1"/>
          </p:cNvSpPr>
          <p:nvPr>
            <p:ph type="title"/>
          </p:nvPr>
        </p:nvSpPr>
        <p:spPr/>
        <p:txBody>
          <a:bodyPr/>
          <a:lstStyle/>
          <a:p>
            <a:r>
              <a:rPr lang="zh-CN" altLang="en-US" dirty="0"/>
              <a:t>函数的集合</a:t>
            </a:r>
          </a:p>
        </p:txBody>
      </p:sp>
      <p:sp>
        <p:nvSpPr>
          <p:cNvPr id="3" name="内容占位符 2">
            <a:extLst>
              <a:ext uri="{FF2B5EF4-FFF2-40B4-BE49-F238E27FC236}">
                <a16:creationId xmlns:a16="http://schemas.microsoft.com/office/drawing/2014/main" id="{14AECA2A-6701-4AEC-8504-EC52D2A59A70}"/>
              </a:ext>
            </a:extLst>
          </p:cNvPr>
          <p:cNvSpPr>
            <a:spLocks noGrp="1"/>
          </p:cNvSpPr>
          <p:nvPr>
            <p:ph idx="1"/>
          </p:nvPr>
        </p:nvSpPr>
        <p:spPr/>
        <p:txBody>
          <a:bodyPr/>
          <a:lstStyle/>
          <a:p>
            <a:pPr>
              <a:spcBef>
                <a:spcPct val="50000"/>
              </a:spcBef>
            </a:pPr>
            <a:r>
              <a:rPr lang="zh-CN" altLang="en-US" dirty="0">
                <a:solidFill>
                  <a:srgbClr val="A50021"/>
                </a:solidFill>
                <a:latin typeface="Times New Roman" panose="02020603050405020304" pitchFamily="18" charset="0"/>
              </a:rPr>
              <a:t>定义：</a:t>
            </a:r>
            <a:r>
              <a:rPr lang="zh-CN" altLang="en-US" dirty="0">
                <a:latin typeface="Times New Roman" panose="02020603050405020304" pitchFamily="18" charset="0"/>
              </a:rPr>
              <a:t>所有从</a:t>
            </a:r>
            <a:r>
              <a:rPr lang="en-US" altLang="zh-CN" i="1" dirty="0">
                <a:latin typeface="Times New Roman" panose="02020603050405020304" pitchFamily="18" charset="0"/>
              </a:rPr>
              <a:t>A</a:t>
            </a:r>
            <a:r>
              <a:rPr lang="zh-CN" altLang="en-US" dirty="0">
                <a:latin typeface="Times New Roman" panose="02020603050405020304" pitchFamily="18" charset="0"/>
              </a:rPr>
              <a:t>到</a:t>
            </a:r>
            <a:r>
              <a:rPr lang="en-US" altLang="zh-CN" i="1" dirty="0">
                <a:latin typeface="Times New Roman" panose="02020603050405020304" pitchFamily="18" charset="0"/>
              </a:rPr>
              <a:t>B</a:t>
            </a:r>
            <a:r>
              <a:rPr lang="zh-CN" altLang="en-US" dirty="0">
                <a:latin typeface="Times New Roman" panose="02020603050405020304" pitchFamily="18" charset="0"/>
              </a:rPr>
              <a:t>的函数的集合记作</a:t>
            </a:r>
            <a:r>
              <a:rPr lang="en-US" altLang="zh-CN" i="1" dirty="0">
                <a:latin typeface="Times New Roman" panose="02020603050405020304" pitchFamily="18" charset="0"/>
              </a:rPr>
              <a:t>B</a:t>
            </a:r>
            <a:r>
              <a:rPr lang="en-US" altLang="zh-CN" i="1" baseline="30000" dirty="0">
                <a:latin typeface="Times New Roman" panose="02020603050405020304" pitchFamily="18" charset="0"/>
              </a:rPr>
              <a:t>A</a:t>
            </a:r>
            <a:r>
              <a:rPr lang="zh-CN" altLang="en-US" dirty="0">
                <a:latin typeface="Times New Roman" panose="02020603050405020304" pitchFamily="18" charset="0"/>
              </a:rPr>
              <a:t>：</a:t>
            </a:r>
          </a:p>
          <a:p>
            <a:r>
              <a:rPr lang="zh-CN" altLang="en-US" dirty="0">
                <a:latin typeface="Times New Roman" panose="02020603050405020304" pitchFamily="18" charset="0"/>
              </a:rPr>
              <a:t>        </a:t>
            </a:r>
            <a:r>
              <a:rPr lang="en-US" altLang="zh-CN" i="1" dirty="0">
                <a:latin typeface="Times New Roman" panose="02020603050405020304" pitchFamily="18" charset="0"/>
              </a:rPr>
              <a:t>B</a:t>
            </a:r>
            <a:r>
              <a:rPr lang="en-US" altLang="zh-CN" i="1" baseline="30000" dirty="0">
                <a:latin typeface="Times New Roman" panose="02020603050405020304" pitchFamily="18" charset="0"/>
              </a:rPr>
              <a:t>A </a:t>
            </a:r>
            <a:r>
              <a:rPr lang="en-US" altLang="zh-CN" dirty="0">
                <a:latin typeface="Times New Roman" panose="02020603050405020304" pitchFamily="18" charset="0"/>
              </a:rPr>
              <a:t>= { </a:t>
            </a:r>
            <a:r>
              <a:rPr lang="en-US" altLang="zh-CN" i="1" dirty="0">
                <a:latin typeface="Times New Roman" panose="02020603050405020304" pitchFamily="18" charset="0"/>
              </a:rPr>
              <a:t>f</a:t>
            </a:r>
            <a:r>
              <a:rPr lang="en-US" altLang="zh-CN" dirty="0">
                <a:latin typeface="Times New Roman" panose="02020603050405020304" pitchFamily="18" charset="0"/>
              </a:rPr>
              <a:t> | </a:t>
            </a:r>
            <a:r>
              <a:rPr lang="en-US" altLang="zh-CN" i="1" dirty="0">
                <a:latin typeface="Times New Roman" panose="02020603050405020304" pitchFamily="18" charset="0"/>
              </a:rPr>
              <a:t>f </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 </a:t>
            </a:r>
            <a:r>
              <a:rPr lang="en-US" altLang="zh-CN" dirty="0">
                <a:latin typeface="Times New Roman" panose="02020603050405020304" pitchFamily="18" charset="0"/>
              </a:rPr>
              <a:t>}</a:t>
            </a:r>
            <a:br>
              <a:rPr lang="en-US" altLang="zh-CN" b="1" dirty="0">
                <a:solidFill>
                  <a:srgbClr val="000000"/>
                </a:solidFill>
                <a:latin typeface="宋体" panose="02010600030101010101" pitchFamily="2" charset="-122"/>
                <a:ea typeface="Batang" panose="02030600000101010101" pitchFamily="18" charset="-127"/>
              </a:rPr>
            </a:br>
            <a:endParaRPr lang="en-US" altLang="zh-CN" sz="2400" dirty="0"/>
          </a:p>
          <a:p>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m</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且</a:t>
            </a:r>
            <a:r>
              <a:rPr lang="en-US" altLang="zh-CN" i="1" dirty="0">
                <a:latin typeface="Times New Roman" panose="02020603050405020304" pitchFamily="18" charset="0"/>
              </a:rPr>
              <a:t>m</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&gt;0, |</a:t>
            </a:r>
            <a:r>
              <a:rPr lang="en-US" altLang="zh-CN" i="1" dirty="0">
                <a:latin typeface="Times New Roman" panose="02020603050405020304" pitchFamily="18" charset="0"/>
              </a:rPr>
              <a:t>B</a:t>
            </a:r>
            <a:r>
              <a:rPr lang="en-US" altLang="zh-CN" i="1" baseline="30000"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i="1" baseline="30000" dirty="0">
                <a:latin typeface="Times New Roman" panose="02020603050405020304" pitchFamily="18" charset="0"/>
              </a:rPr>
              <a:t>m</a:t>
            </a:r>
            <a:endParaRPr lang="en-US" altLang="zh-CN" i="1" dirty="0">
              <a:latin typeface="Times New Roman" panose="02020603050405020304" pitchFamily="18" charset="0"/>
            </a:endParaRPr>
          </a:p>
          <a:p>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B</a:t>
            </a:r>
            <a:r>
              <a:rPr lang="en-US" altLang="zh-CN" i="1" baseline="30000"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baseline="30000"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p>
          <a:p>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且</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B</a:t>
            </a:r>
            <a:r>
              <a:rPr lang="en-US" altLang="zh-CN" i="1" baseline="30000"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rPr>
              <a:t>A</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endParaRPr lang="en-US" altLang="zh-CN" dirty="0"/>
          </a:p>
        </p:txBody>
      </p:sp>
      <p:sp>
        <p:nvSpPr>
          <p:cNvPr id="5" name="文本占位符 4">
            <a:extLst>
              <a:ext uri="{FF2B5EF4-FFF2-40B4-BE49-F238E27FC236}">
                <a16:creationId xmlns:a16="http://schemas.microsoft.com/office/drawing/2014/main" id="{EE521D2E-85F3-46BF-8B1A-C0891779F31C}"/>
              </a:ext>
            </a:extLst>
          </p:cNvPr>
          <p:cNvSpPr>
            <a:spLocks noGrp="1"/>
          </p:cNvSpPr>
          <p:nvPr>
            <p:ph type="body" sz="quarter" idx="11"/>
          </p:nvPr>
        </p:nvSpPr>
        <p:spPr/>
        <p:txBody>
          <a:bodyPr/>
          <a:lstStyle/>
          <a:p>
            <a:endParaRPr lang="zh-CN" altLang="en-US"/>
          </a:p>
        </p:txBody>
      </p:sp>
    </p:spTree>
    <p:extLst>
      <p:ext uri="{BB962C8B-B14F-4D97-AF65-F5344CB8AC3E}">
        <p14:creationId xmlns:p14="http://schemas.microsoft.com/office/powerpoint/2010/main" val="385735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sz="1500" dirty="0"/>
          </a:p>
        </p:txBody>
      </p:sp>
      <p:sp>
        <p:nvSpPr>
          <p:cNvPr id="3" name="Content Placeholder 2"/>
          <p:cNvSpPr>
            <a:spLocks noGrp="1"/>
          </p:cNvSpPr>
          <p:nvPr>
            <p:ph idx="1"/>
          </p:nvPr>
        </p:nvSpPr>
        <p:spPr>
          <a:xfrm>
            <a:off x="457200" y="1295400"/>
            <a:ext cx="8321040" cy="5257800"/>
          </a:xfrm>
        </p:spPr>
        <p:txBody>
          <a:bodyPr/>
          <a:lstStyle/>
          <a:p>
            <a:r>
              <a:rPr lang="en-US" sz="2800" dirty="0"/>
              <a:t>Sets are one of the basic building blocks for the types of objects considered in discrete mathematics.</a:t>
            </a:r>
          </a:p>
          <a:p>
            <a:pPr lvl="1"/>
            <a:r>
              <a:rPr lang="en-US" sz="2400" dirty="0"/>
              <a:t>Important for counting.</a:t>
            </a:r>
          </a:p>
          <a:p>
            <a:pPr lvl="1"/>
            <a:r>
              <a:rPr lang="en-US" sz="2400" dirty="0"/>
              <a:t>Programming languages have set operations.</a:t>
            </a:r>
          </a:p>
          <a:p>
            <a:r>
              <a:rPr lang="en-US" sz="2800" dirty="0"/>
              <a:t>Set theory is an important branch of mathematics.</a:t>
            </a:r>
          </a:p>
          <a:p>
            <a:pPr lvl="1"/>
            <a:r>
              <a:rPr lang="en-US" sz="2400" dirty="0"/>
              <a:t>Many different systems of axioms have been used to develop set theory.</a:t>
            </a:r>
          </a:p>
          <a:p>
            <a:pPr lvl="1"/>
            <a:r>
              <a:rPr lang="en-US" sz="2400" dirty="0"/>
              <a:t>Here we are not concerned with a formal set of axioms for set theory. Instead, we will use what is called naïve set theory.</a:t>
            </a:r>
          </a:p>
        </p:txBody>
      </p:sp>
      <p:sp>
        <p:nvSpPr>
          <p:cNvPr id="4" name="矩形 3">
            <a:extLst>
              <a:ext uri="{FF2B5EF4-FFF2-40B4-BE49-F238E27FC236}">
                <a16:creationId xmlns:a16="http://schemas.microsoft.com/office/drawing/2014/main" id="{07278E52-C0B7-4E91-B02A-069A6120A4F7}"/>
              </a:ext>
            </a:extLst>
          </p:cNvPr>
          <p:cNvSpPr/>
          <p:nvPr/>
        </p:nvSpPr>
        <p:spPr>
          <a:xfrm>
            <a:off x="4343400" y="4495800"/>
            <a:ext cx="646331" cy="369332"/>
          </a:xfrm>
          <a:prstGeom prst="rect">
            <a:avLst/>
          </a:prstGeom>
        </p:spPr>
        <p:txBody>
          <a:bodyPr wrap="none">
            <a:spAutoFit/>
          </a:bodyPr>
          <a:lstStyle/>
          <a:p>
            <a:r>
              <a:rPr lang="zh-CN" altLang="en-US" dirty="0">
                <a:solidFill>
                  <a:schemeClr val="tx1">
                    <a:lumMod val="50000"/>
                    <a:lumOff val="50000"/>
                  </a:schemeClr>
                </a:solidFill>
              </a:rPr>
              <a:t>公理</a:t>
            </a:r>
          </a:p>
        </p:txBody>
      </p:sp>
      <p:sp>
        <p:nvSpPr>
          <p:cNvPr id="5" name="矩形 4">
            <a:extLst>
              <a:ext uri="{FF2B5EF4-FFF2-40B4-BE49-F238E27FC236}">
                <a16:creationId xmlns:a16="http://schemas.microsoft.com/office/drawing/2014/main" id="{4E5A0EEF-2143-49FB-8E3B-9CC7F1482D53}"/>
              </a:ext>
            </a:extLst>
          </p:cNvPr>
          <p:cNvSpPr/>
          <p:nvPr/>
        </p:nvSpPr>
        <p:spPr>
          <a:xfrm>
            <a:off x="5638800" y="5867400"/>
            <a:ext cx="1806905" cy="369332"/>
          </a:xfrm>
          <a:prstGeom prst="rect">
            <a:avLst/>
          </a:prstGeom>
        </p:spPr>
        <p:txBody>
          <a:bodyPr wrap="none">
            <a:spAutoFit/>
          </a:bodyPr>
          <a:lstStyle/>
          <a:p>
            <a:r>
              <a:rPr lang="zh-CN" altLang="en-US" dirty="0">
                <a:solidFill>
                  <a:schemeClr val="tx1">
                    <a:lumMod val="50000"/>
                    <a:lumOff val="50000"/>
                  </a:schemeClr>
                </a:solidFill>
              </a:rPr>
              <a:t>朴素的，天真的</a:t>
            </a:r>
          </a:p>
        </p:txBody>
      </p:sp>
    </p:spTree>
    <p:extLst>
      <p:ext uri="{BB962C8B-B14F-4D97-AF65-F5344CB8AC3E}">
        <p14:creationId xmlns:p14="http://schemas.microsoft.com/office/powerpoint/2010/main" val="3231118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Injections</a:t>
            </a:r>
          </a:p>
        </p:txBody>
      </p:sp>
      <p:sp>
        <p:nvSpPr>
          <p:cNvPr id="11" name="Content Placeholder 2"/>
          <p:cNvSpPr>
            <a:spLocks noGrp="1"/>
          </p:cNvSpPr>
          <p:nvPr>
            <p:ph idx="1"/>
          </p:nvPr>
        </p:nvSpPr>
        <p:spPr>
          <a:xfrm>
            <a:off x="457200" y="1295400"/>
            <a:ext cx="8346208" cy="1981200"/>
          </a:xfrm>
        </p:spPr>
        <p:txBody>
          <a:bodyPr/>
          <a:lstStyle/>
          <a:p>
            <a:r>
              <a:rPr lang="en-US" b="1" dirty="0"/>
              <a:t>Definition</a:t>
            </a:r>
            <a:r>
              <a:rPr lang="en-US" dirty="0"/>
              <a:t>: A function f is said to be </a:t>
            </a:r>
            <a:r>
              <a:rPr lang="en-US" i="1" dirty="0">
                <a:highlight>
                  <a:srgbClr val="FFFF00"/>
                </a:highlight>
              </a:rPr>
              <a:t>one-to-one</a:t>
            </a:r>
            <a:r>
              <a:rPr lang="en-US" dirty="0"/>
              <a:t>,  or </a:t>
            </a:r>
            <a:r>
              <a:rPr lang="en-US" i="1" dirty="0">
                <a:highlight>
                  <a:srgbClr val="FFFF00"/>
                </a:highlight>
              </a:rPr>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t>injection</a:t>
            </a:r>
            <a:r>
              <a:rPr lang="en-US" dirty="0"/>
              <a:t> if it is one-to-one.</a:t>
            </a:r>
          </a:p>
        </p:txBody>
      </p:sp>
      <p:pic>
        <p:nvPicPr>
          <p:cNvPr id="20"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808383" y="4189626"/>
            <a:ext cx="2163418" cy="2102474"/>
          </a:xfrm>
          <a:prstGeom prst="rect">
            <a:avLst/>
          </a:prstGeom>
          <a:extLst>
            <a:ext uri="{909E8E84-426E-40DD-AFC4-6F175D3DCCD1}">
              <a14:hiddenFill xmlns:a14="http://schemas.microsoft.com/office/drawing/2010/main">
                <a:solidFill>
                  <a:srgbClr val="FFFFFF"/>
                </a:solidFill>
              </a14:hiddenFill>
            </a:ext>
          </a:extLst>
        </p:spPr>
      </p:pic>
      <p:pic>
        <p:nvPicPr>
          <p:cNvPr id="18"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6172200" y="3465564"/>
            <a:ext cx="2631208" cy="2935236"/>
          </a:xfrm>
          <a:prstGeom prst="rect">
            <a:avLst/>
          </a:prstGeom>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81391835-6926-46BD-B72F-5D38C34187C2}"/>
              </a:ext>
            </a:extLst>
          </p:cNvPr>
          <p:cNvSpPr/>
          <p:nvPr/>
        </p:nvSpPr>
        <p:spPr>
          <a:xfrm>
            <a:off x="4248834" y="819388"/>
            <a:ext cx="646331" cy="369332"/>
          </a:xfrm>
          <a:prstGeom prst="rect">
            <a:avLst/>
          </a:prstGeom>
        </p:spPr>
        <p:txBody>
          <a:bodyPr wrap="none">
            <a:spAutoFit/>
          </a:bodyPr>
          <a:lstStyle/>
          <a:p>
            <a:r>
              <a:rPr lang="zh-CN" altLang="en-US" dirty="0">
                <a:solidFill>
                  <a:schemeClr val="tx1">
                    <a:lumMod val="50000"/>
                    <a:lumOff val="50000"/>
                  </a:schemeClr>
                </a:solidFill>
              </a:rPr>
              <a:t>单射</a:t>
            </a:r>
          </a:p>
        </p:txBody>
      </p:sp>
    </p:spTree>
    <p:extLst>
      <p:ext uri="{BB962C8B-B14F-4D97-AF65-F5344CB8AC3E}">
        <p14:creationId xmlns:p14="http://schemas.microsoft.com/office/powerpoint/2010/main" val="962737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Surjections</a:t>
            </a:r>
          </a:p>
        </p:txBody>
      </p:sp>
      <p:sp>
        <p:nvSpPr>
          <p:cNvPr id="11" name="Content Placeholder 2"/>
          <p:cNvSpPr>
            <a:spLocks noGrp="1"/>
          </p:cNvSpPr>
          <p:nvPr>
            <p:ph idx="1"/>
          </p:nvPr>
        </p:nvSpPr>
        <p:spPr>
          <a:xfrm>
            <a:off x="457200" y="1295400"/>
            <a:ext cx="8229600" cy="1036320"/>
          </a:xfrm>
        </p:spPr>
        <p:txBody>
          <a:bodyPr/>
          <a:lstStyle/>
          <a:p>
            <a:r>
              <a:rPr lang="en-US" b="1" dirty="0"/>
              <a:t>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highlight>
                  <a:srgbClr val="FFFF00"/>
                </a:highlight>
              </a:rPr>
              <a:t>onto</a:t>
            </a:r>
            <a:r>
              <a:rPr lang="en-US" dirty="0"/>
              <a:t> or </a:t>
            </a:r>
            <a:r>
              <a:rPr lang="en-US" i="1" dirty="0">
                <a:highlight>
                  <a:srgbClr val="FFFF00"/>
                </a:highlight>
              </a:rPr>
              <a:t>surjective</a:t>
            </a:r>
            <a:r>
              <a:rPr lang="en-US" dirty="0"/>
              <a:t>, if and only if for every element</a:t>
            </a:r>
          </a:p>
        </p:txBody>
      </p:sp>
      <p:graphicFrame>
        <p:nvGraphicFramePr>
          <p:cNvPr id="19" name="Object 3"/>
          <p:cNvGraphicFramePr>
            <a:graphicFrameLocks noChangeAspect="1"/>
          </p:cNvGraphicFramePr>
          <p:nvPr>
            <p:extLst>
              <p:ext uri="{D42A27DB-BD31-4B8C-83A1-F6EECF244321}">
                <p14:modId xmlns:p14="http://schemas.microsoft.com/office/powerpoint/2010/main" val="2214012276"/>
              </p:ext>
            </p:extLst>
          </p:nvPr>
        </p:nvGraphicFramePr>
        <p:xfrm>
          <a:off x="7936454" y="1905000"/>
          <a:ext cx="876506" cy="422402"/>
        </p:xfrm>
        <a:graphic>
          <a:graphicData uri="http://schemas.openxmlformats.org/presentationml/2006/ole">
            <mc:AlternateContent xmlns:mc="http://schemas.openxmlformats.org/markup-compatibility/2006">
              <mc:Choice xmlns:v="urn:schemas-microsoft-com:vml" Requires="v">
                <p:oleObj spid="_x0000_s142387" name="Equation" r:id="rId3" imgW="368280" imgH="177480" progId="Equation.DSMT4">
                  <p:embed/>
                </p:oleObj>
              </mc:Choice>
              <mc:Fallback>
                <p:oleObj name="Equation" r:id="rId3" imgW="368280" imgH="177480" progId="Equation.DSMT4">
                  <p:embed/>
                  <p:pic>
                    <p:nvPicPr>
                      <p:cNvPr id="0" name=""/>
                      <p:cNvPicPr/>
                      <p:nvPr/>
                    </p:nvPicPr>
                    <p:blipFill>
                      <a:blip r:embed="rId4"/>
                      <a:stretch>
                        <a:fillRect/>
                      </a:stretch>
                    </p:blipFill>
                    <p:spPr>
                      <a:xfrm>
                        <a:off x="7936454" y="1905000"/>
                        <a:ext cx="876506" cy="422402"/>
                      </a:xfrm>
                      <a:prstGeom prst="rect">
                        <a:avLst/>
                      </a:prstGeom>
                    </p:spPr>
                  </p:pic>
                </p:oleObj>
              </mc:Fallback>
            </mc:AlternateContent>
          </a:graphicData>
        </a:graphic>
      </p:graphicFrame>
      <p:sp>
        <p:nvSpPr>
          <p:cNvPr id="9" name="Content Placeholder 4"/>
          <p:cNvSpPr>
            <a:spLocks noGrp="1"/>
          </p:cNvSpPr>
          <p:nvPr>
            <p:ph idx="13"/>
          </p:nvPr>
        </p:nvSpPr>
        <p:spPr>
          <a:xfrm>
            <a:off x="457200" y="2362200"/>
            <a:ext cx="3403600" cy="419188"/>
          </a:xfrm>
        </p:spPr>
        <p:txBody>
          <a:bodyPr anchor="ctr"/>
          <a:lstStyle/>
          <a:p>
            <a:r>
              <a:rPr lang="en-US" dirty="0"/>
              <a:t>there is an element</a:t>
            </a:r>
          </a:p>
        </p:txBody>
      </p:sp>
      <p:graphicFrame>
        <p:nvGraphicFramePr>
          <p:cNvPr id="21" name="Object 5"/>
          <p:cNvGraphicFramePr>
            <a:graphicFrameLocks noChangeAspect="1"/>
          </p:cNvGraphicFramePr>
          <p:nvPr>
            <p:extLst>
              <p:ext uri="{D42A27DB-BD31-4B8C-83A1-F6EECF244321}">
                <p14:modId xmlns:p14="http://schemas.microsoft.com/office/powerpoint/2010/main" val="1517425521"/>
              </p:ext>
            </p:extLst>
          </p:nvPr>
        </p:nvGraphicFramePr>
        <p:xfrm>
          <a:off x="3810000" y="2362200"/>
          <a:ext cx="908050" cy="422275"/>
        </p:xfrm>
        <a:graphic>
          <a:graphicData uri="http://schemas.openxmlformats.org/presentationml/2006/ole">
            <mc:AlternateContent xmlns:mc="http://schemas.openxmlformats.org/markup-compatibility/2006">
              <mc:Choice xmlns:v="urn:schemas-microsoft-com:vml" Requires="v">
                <p:oleObj spid="_x0000_s142388" name="Equation" r:id="rId5" imgW="380880" imgH="177480" progId="Equation.DSMT4">
                  <p:embed/>
                </p:oleObj>
              </mc:Choice>
              <mc:Fallback>
                <p:oleObj name="Equation" r:id="rId5" imgW="380880" imgH="177480" progId="Equation.DSMT4">
                  <p:embed/>
                  <p:pic>
                    <p:nvPicPr>
                      <p:cNvPr id="19" name="Object 18"/>
                      <p:cNvPicPr/>
                      <p:nvPr/>
                    </p:nvPicPr>
                    <p:blipFill>
                      <a:blip r:embed="rId6"/>
                      <a:stretch>
                        <a:fillRect/>
                      </a:stretch>
                    </p:blipFill>
                    <p:spPr>
                      <a:xfrm>
                        <a:off x="3810000" y="2362200"/>
                        <a:ext cx="908050" cy="422275"/>
                      </a:xfrm>
                      <a:prstGeom prst="rect">
                        <a:avLst/>
                      </a:prstGeom>
                    </p:spPr>
                  </p:pic>
                </p:oleObj>
              </mc:Fallback>
            </mc:AlternateContent>
          </a:graphicData>
        </a:graphic>
      </p:graphicFrame>
      <p:sp>
        <p:nvSpPr>
          <p:cNvPr id="12" name="Content Placeholder 6"/>
          <p:cNvSpPr>
            <a:spLocks noGrp="1"/>
          </p:cNvSpPr>
          <p:nvPr>
            <p:ph idx="14"/>
          </p:nvPr>
        </p:nvSpPr>
        <p:spPr>
          <a:xfrm>
            <a:off x="4654550" y="2350770"/>
            <a:ext cx="984250" cy="387796"/>
          </a:xfrm>
        </p:spPr>
        <p:txBody>
          <a:bodyPr anchor="ctr"/>
          <a:lstStyle/>
          <a:p>
            <a:r>
              <a:rPr lang="en-US" dirty="0"/>
              <a:t>with</a:t>
            </a:r>
          </a:p>
        </p:txBody>
      </p:sp>
      <p:graphicFrame>
        <p:nvGraphicFramePr>
          <p:cNvPr id="22" name="Object 7"/>
          <p:cNvGraphicFramePr>
            <a:graphicFrameLocks noChangeAspect="1"/>
          </p:cNvGraphicFramePr>
          <p:nvPr>
            <p:extLst>
              <p:ext uri="{D42A27DB-BD31-4B8C-83A1-F6EECF244321}">
                <p14:modId xmlns:p14="http://schemas.microsoft.com/office/powerpoint/2010/main" val="715191677"/>
              </p:ext>
            </p:extLst>
          </p:nvPr>
        </p:nvGraphicFramePr>
        <p:xfrm>
          <a:off x="5573712" y="2297018"/>
          <a:ext cx="1512888" cy="603250"/>
        </p:xfrm>
        <a:graphic>
          <a:graphicData uri="http://schemas.openxmlformats.org/presentationml/2006/ole">
            <mc:AlternateContent xmlns:mc="http://schemas.openxmlformats.org/markup-compatibility/2006">
              <mc:Choice xmlns:v="urn:schemas-microsoft-com:vml" Requires="v">
                <p:oleObj spid="_x0000_s142389" name="Equation" r:id="rId7" imgW="634680" imgH="253800" progId="Equation.DSMT4">
                  <p:embed/>
                </p:oleObj>
              </mc:Choice>
              <mc:Fallback>
                <p:oleObj name="Equation" r:id="rId7" imgW="634680" imgH="253800" progId="Equation.DSMT4">
                  <p:embed/>
                  <p:pic>
                    <p:nvPicPr>
                      <p:cNvPr id="21" name="Object 20"/>
                      <p:cNvPicPr/>
                      <p:nvPr/>
                    </p:nvPicPr>
                    <p:blipFill>
                      <a:blip r:embed="rId8"/>
                      <a:stretch>
                        <a:fillRect/>
                      </a:stretch>
                    </p:blipFill>
                    <p:spPr>
                      <a:xfrm>
                        <a:off x="5573712" y="2297018"/>
                        <a:ext cx="1512888" cy="603250"/>
                      </a:xfrm>
                      <a:prstGeom prst="rect">
                        <a:avLst/>
                      </a:prstGeom>
                    </p:spPr>
                  </p:pic>
                </p:oleObj>
              </mc:Fallback>
            </mc:AlternateContent>
          </a:graphicData>
        </a:graphic>
      </p:graphicFrame>
      <p:sp>
        <p:nvSpPr>
          <p:cNvPr id="14" name="Content Placeholder 8"/>
          <p:cNvSpPr>
            <a:spLocks noGrp="1"/>
          </p:cNvSpPr>
          <p:nvPr>
            <p:ph idx="16"/>
          </p:nvPr>
        </p:nvSpPr>
        <p:spPr>
          <a:xfrm>
            <a:off x="457200" y="2819400"/>
            <a:ext cx="7479254" cy="509620"/>
          </a:xfrm>
        </p:spPr>
        <p:txBody>
          <a:bodyPr anchor="ctr"/>
          <a:lstStyle/>
          <a:p>
            <a:r>
              <a:rPr lang="en-US" dirty="0"/>
              <a:t>A function </a:t>
            </a:r>
            <a:r>
              <a:rPr lang="en-US" i="1" dirty="0"/>
              <a:t>f</a:t>
            </a:r>
            <a:r>
              <a:rPr lang="en-US" b="1" dirty="0"/>
              <a:t> </a:t>
            </a:r>
            <a:r>
              <a:rPr lang="en-US" dirty="0"/>
              <a:t>is called a </a:t>
            </a:r>
            <a:r>
              <a:rPr lang="en-US" i="1" dirty="0"/>
              <a:t>surjection</a:t>
            </a:r>
            <a:r>
              <a:rPr lang="en-US" dirty="0"/>
              <a:t> if it is </a:t>
            </a:r>
            <a:r>
              <a:rPr lang="en-US" i="1" dirty="0"/>
              <a:t>onto</a:t>
            </a:r>
            <a:r>
              <a:rPr lang="en-US" dirty="0"/>
              <a:t>.</a:t>
            </a:r>
          </a:p>
        </p:txBody>
      </p:sp>
      <p:pic>
        <p:nvPicPr>
          <p:cNvPr id="13" name="Picture 9"/>
          <p:cNvPicPr>
            <a:picLocks noGrp="1" noChangeAspect="1" noChangeArrowheads="1"/>
          </p:cNvPicPr>
          <p:nvPr>
            <p:ph idx="15"/>
          </p:nvPr>
        </p:nvPicPr>
        <p:blipFill rotWithShape="1">
          <a:blip r:embed="rId9">
            <a:extLst>
              <a:ext uri="{28A0092B-C50C-407E-A947-70E740481C1C}">
                <a14:useLocalDpi xmlns:a14="http://schemas.microsoft.com/office/drawing/2010/main" val="0"/>
              </a:ext>
            </a:extLst>
          </a:blip>
          <a:srcRect l="4934" t="7524" r="9352" b="2182"/>
          <a:stretch/>
        </p:blipFill>
        <p:spPr bwMode="auto">
          <a:xfrm>
            <a:off x="3124200" y="3657600"/>
            <a:ext cx="2743200" cy="2743200"/>
          </a:xfrm>
          <a:prstGeom prst="rect">
            <a:avLst/>
          </a:prstGeom>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F1C72F55-55EF-4E9C-B069-8733C486164D}"/>
              </a:ext>
            </a:extLst>
          </p:cNvPr>
          <p:cNvSpPr/>
          <p:nvPr/>
        </p:nvSpPr>
        <p:spPr>
          <a:xfrm>
            <a:off x="4251239" y="799012"/>
            <a:ext cx="646331" cy="369332"/>
          </a:xfrm>
          <a:prstGeom prst="rect">
            <a:avLst/>
          </a:prstGeom>
        </p:spPr>
        <p:txBody>
          <a:bodyPr wrap="none">
            <a:spAutoFit/>
          </a:bodyPr>
          <a:lstStyle/>
          <a:p>
            <a:r>
              <a:rPr lang="zh-CN" altLang="en-US" dirty="0">
                <a:solidFill>
                  <a:schemeClr val="tx1">
                    <a:lumMod val="50000"/>
                    <a:lumOff val="50000"/>
                  </a:schemeClr>
                </a:solidFill>
              </a:rPr>
              <a:t>满射</a:t>
            </a:r>
          </a:p>
        </p:txBody>
      </p:sp>
    </p:spTree>
    <p:extLst>
      <p:ext uri="{BB962C8B-B14F-4D97-AF65-F5344CB8AC3E}">
        <p14:creationId xmlns:p14="http://schemas.microsoft.com/office/powerpoint/2010/main" val="2214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Bijections</a:t>
            </a:r>
          </a:p>
        </p:txBody>
      </p:sp>
      <p:sp>
        <p:nvSpPr>
          <p:cNvPr id="11" name="Content Placeholder 2"/>
          <p:cNvSpPr>
            <a:spLocks noGrp="1"/>
          </p:cNvSpPr>
          <p:nvPr>
            <p:ph idx="1"/>
          </p:nvPr>
        </p:nvSpPr>
        <p:spPr>
          <a:xfrm>
            <a:off x="457200" y="1295400"/>
            <a:ext cx="7924800" cy="1676400"/>
          </a:xfrm>
        </p:spPr>
        <p:txBody>
          <a:bodyPr/>
          <a:lstStyle/>
          <a:p>
            <a:r>
              <a:rPr lang="en-US" b="1" dirty="0"/>
              <a:t>Definition</a:t>
            </a:r>
            <a:r>
              <a:rPr lang="en-US" dirty="0"/>
              <a:t>: A function f is a </a:t>
            </a:r>
            <a:r>
              <a:rPr lang="en-US" i="1" dirty="0">
                <a:highlight>
                  <a:srgbClr val="FFFF00"/>
                </a:highlight>
              </a:rPr>
              <a:t>one-to-one correspondence</a:t>
            </a:r>
            <a:r>
              <a:rPr lang="en-US" dirty="0"/>
              <a:t>, or a </a:t>
            </a:r>
            <a:r>
              <a:rPr lang="en-US" i="1" dirty="0">
                <a:highlight>
                  <a:srgbClr val="FFFF00"/>
                </a:highlight>
              </a:rPr>
              <a:t>bijection</a:t>
            </a:r>
            <a:r>
              <a:rPr lang="en-US" dirty="0"/>
              <a:t>, if it is both one-to-one and onto (surjective and injective).</a:t>
            </a:r>
          </a:p>
        </p:txBody>
      </p:sp>
      <p:pic>
        <p:nvPicPr>
          <p:cNvPr id="16"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929531" y="3124199"/>
            <a:ext cx="3284939" cy="3200401"/>
          </a:xfrm>
          <a:prstGeom prst="rect">
            <a:avLst/>
          </a:prstGeom>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92BC2449-7DDB-4BE4-9929-6B53570CE050}"/>
              </a:ext>
            </a:extLst>
          </p:cNvPr>
          <p:cNvSpPr/>
          <p:nvPr/>
        </p:nvSpPr>
        <p:spPr>
          <a:xfrm>
            <a:off x="4248834" y="819388"/>
            <a:ext cx="646331" cy="369332"/>
          </a:xfrm>
          <a:prstGeom prst="rect">
            <a:avLst/>
          </a:prstGeom>
        </p:spPr>
        <p:txBody>
          <a:bodyPr wrap="none">
            <a:spAutoFit/>
          </a:bodyPr>
          <a:lstStyle/>
          <a:p>
            <a:r>
              <a:rPr lang="zh-CN" altLang="en-US" dirty="0">
                <a:solidFill>
                  <a:schemeClr val="tx1">
                    <a:lumMod val="50000"/>
                    <a:lumOff val="50000"/>
                  </a:schemeClr>
                </a:solidFill>
              </a:rPr>
              <a:t>双射</a:t>
            </a:r>
          </a:p>
        </p:txBody>
      </p:sp>
      <p:sp>
        <p:nvSpPr>
          <p:cNvPr id="6" name="矩形 5">
            <a:extLst>
              <a:ext uri="{FF2B5EF4-FFF2-40B4-BE49-F238E27FC236}">
                <a16:creationId xmlns:a16="http://schemas.microsoft.com/office/drawing/2014/main" id="{2AB2A028-CDBC-4EAF-A873-A9E1700EA847}"/>
              </a:ext>
            </a:extLst>
          </p:cNvPr>
          <p:cNvSpPr/>
          <p:nvPr/>
        </p:nvSpPr>
        <p:spPr>
          <a:xfrm>
            <a:off x="7010400" y="1447800"/>
            <a:ext cx="1107996" cy="369332"/>
          </a:xfrm>
          <a:prstGeom prst="rect">
            <a:avLst/>
          </a:prstGeom>
        </p:spPr>
        <p:txBody>
          <a:bodyPr wrap="none">
            <a:spAutoFit/>
          </a:bodyPr>
          <a:lstStyle/>
          <a:p>
            <a:r>
              <a:rPr lang="zh-CN" altLang="en-US" dirty="0">
                <a:solidFill>
                  <a:schemeClr val="tx1">
                    <a:lumMod val="50000"/>
                    <a:lumOff val="50000"/>
                  </a:schemeClr>
                </a:solidFill>
              </a:rPr>
              <a:t>一一对应</a:t>
            </a:r>
          </a:p>
        </p:txBody>
      </p:sp>
    </p:spTree>
    <p:extLst>
      <p:ext uri="{BB962C8B-B14F-4D97-AF65-F5344CB8AC3E}">
        <p14:creationId xmlns:p14="http://schemas.microsoft.com/office/powerpoint/2010/main" val="42343525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t>
            </a:r>
            <a:r>
              <a:rPr lang="en-US" i="1" dirty="0"/>
              <a:t>f</a:t>
            </a:r>
            <a:r>
              <a:rPr lang="en-US" dirty="0"/>
              <a:t> is one-to-one or onto</a:t>
            </a:r>
            <a:r>
              <a:rPr lang="en-US" sz="1500" dirty="0"/>
              <a:t> 1</a:t>
            </a:r>
            <a:endParaRPr lang="en-US" dirty="0"/>
          </a:p>
        </p:txBody>
      </p:sp>
      <p:sp>
        <p:nvSpPr>
          <p:cNvPr id="4" name="Content Placeholder 2"/>
          <p:cNvSpPr>
            <a:spLocks noGrp="1"/>
          </p:cNvSpPr>
          <p:nvPr>
            <p:ph idx="1"/>
          </p:nvPr>
        </p:nvSpPr>
        <p:spPr>
          <a:xfrm>
            <a:off x="457200" y="1295400"/>
            <a:ext cx="8305800" cy="5257800"/>
          </a:xfrm>
        </p:spPr>
        <p:txBody>
          <a:bodyPr/>
          <a:lstStyle/>
          <a:p>
            <a:pPr>
              <a:spcBef>
                <a:spcPts val="600"/>
              </a:spcBef>
            </a:pPr>
            <a:r>
              <a:rPr lang="en-US" sz="3000" dirty="0"/>
              <a:t>Suppose that </a:t>
            </a:r>
            <a:r>
              <a:rPr lang="en-US" sz="3000" i="1" dirty="0"/>
              <a:t>f </a:t>
            </a:r>
            <a:r>
              <a:rPr lang="en-US" sz="3000" dirty="0"/>
              <a:t>: </a:t>
            </a:r>
            <a:r>
              <a:rPr lang="en-US" sz="3000" i="1" dirty="0"/>
              <a:t>A </a:t>
            </a:r>
            <a:r>
              <a:rPr lang="en-US" sz="3000" dirty="0">
                <a:sym typeface="Symbol" panose="05050102010706020507" pitchFamily="18" charset="2"/>
              </a:rPr>
              <a:t></a:t>
            </a:r>
            <a:r>
              <a:rPr lang="en-US" sz="3000" dirty="0"/>
              <a:t> </a:t>
            </a:r>
            <a:r>
              <a:rPr lang="en-US" sz="3000" i="1" dirty="0"/>
              <a:t>B</a:t>
            </a:r>
            <a:r>
              <a:rPr lang="en-US" sz="3000" dirty="0"/>
              <a:t>.</a:t>
            </a:r>
          </a:p>
          <a:p>
            <a:pPr>
              <a:spcBef>
                <a:spcPts val="600"/>
              </a:spcBef>
            </a:pPr>
            <a:r>
              <a:rPr lang="en-US" sz="3000" i="1" dirty="0">
                <a:solidFill>
                  <a:srgbClr val="214E91"/>
                </a:solidFill>
              </a:rPr>
              <a:t>To show that f is injective </a:t>
            </a:r>
            <a:r>
              <a:rPr lang="en-US" sz="3000" dirty="0"/>
              <a:t>Show that if </a:t>
            </a:r>
            <a:r>
              <a:rPr lang="en-US" sz="3000" i="1" dirty="0"/>
              <a:t>f </a:t>
            </a:r>
            <a:r>
              <a:rPr lang="en-US" sz="3000" dirty="0"/>
              <a:t>(</a:t>
            </a:r>
            <a:r>
              <a:rPr lang="en-US" sz="3000" i="1" dirty="0"/>
              <a:t>x</a:t>
            </a:r>
            <a:r>
              <a:rPr lang="en-US" sz="3000" dirty="0"/>
              <a:t>) = </a:t>
            </a:r>
            <a:r>
              <a:rPr lang="en-US" sz="3000" i="1" dirty="0"/>
              <a:t>f </a:t>
            </a:r>
            <a:r>
              <a:rPr lang="en-US" sz="3000" dirty="0"/>
              <a:t>(</a:t>
            </a:r>
            <a:r>
              <a:rPr lang="en-US" sz="3000" i="1" dirty="0"/>
              <a:t>y</a:t>
            </a:r>
            <a:r>
              <a:rPr lang="en-US" sz="3000" dirty="0"/>
              <a:t>) for arbitrary </a:t>
            </a:r>
            <a:r>
              <a:rPr lang="en-US" sz="3000" i="1" dirty="0"/>
              <a:t>x, y </a:t>
            </a:r>
            <a:r>
              <a:rPr lang="en-US" sz="3000" dirty="0"/>
              <a:t>∈ </a:t>
            </a:r>
            <a:r>
              <a:rPr lang="en-US" sz="3000" i="1" dirty="0"/>
              <a:t>A</a:t>
            </a:r>
            <a:r>
              <a:rPr lang="en-US" sz="3000" dirty="0"/>
              <a:t>, then </a:t>
            </a:r>
            <a:r>
              <a:rPr lang="en-US" sz="3000" i="1" dirty="0"/>
              <a:t>x </a:t>
            </a:r>
            <a:r>
              <a:rPr lang="en-US" sz="3000" dirty="0"/>
              <a:t>= </a:t>
            </a:r>
            <a:r>
              <a:rPr lang="en-US" sz="3000" i="1" dirty="0"/>
              <a:t>y</a:t>
            </a:r>
            <a:r>
              <a:rPr lang="en-US" sz="3000" dirty="0"/>
              <a:t>.</a:t>
            </a:r>
          </a:p>
          <a:p>
            <a:pPr>
              <a:spcBef>
                <a:spcPts val="600"/>
              </a:spcBef>
            </a:pPr>
            <a:r>
              <a:rPr lang="en-US" sz="3000" i="1" dirty="0">
                <a:solidFill>
                  <a:srgbClr val="00518B"/>
                </a:solidFill>
              </a:rPr>
              <a:t>To show that f is not injective </a:t>
            </a:r>
            <a:r>
              <a:rPr lang="en-US" sz="3000" dirty="0"/>
              <a:t>Find particular elements </a:t>
            </a:r>
            <a:r>
              <a:rPr lang="en-US" sz="3000" i="1" dirty="0"/>
              <a:t>x, y </a:t>
            </a:r>
            <a:r>
              <a:rPr lang="en-US" sz="3000" dirty="0"/>
              <a:t>∈ </a:t>
            </a:r>
            <a:r>
              <a:rPr lang="en-US" sz="3000" i="1" dirty="0"/>
              <a:t>A </a:t>
            </a:r>
            <a:r>
              <a:rPr lang="en-US" sz="3000" dirty="0"/>
              <a:t>such that </a:t>
            </a:r>
            <a:r>
              <a:rPr lang="en-US" sz="3000" i="1" dirty="0"/>
              <a:t>x </a:t>
            </a:r>
            <a:r>
              <a:rPr lang="en-US" sz="3000" dirty="0"/>
              <a:t>≠ </a:t>
            </a:r>
            <a:r>
              <a:rPr lang="en-US" sz="3000" i="1" dirty="0"/>
              <a:t>y </a:t>
            </a:r>
            <a:r>
              <a:rPr lang="en-US" sz="3000" dirty="0"/>
              <a:t>and </a:t>
            </a:r>
            <a:r>
              <a:rPr lang="en-US" sz="3000" i="1" dirty="0"/>
              <a:t>f </a:t>
            </a:r>
            <a:r>
              <a:rPr lang="en-US" sz="3000" dirty="0"/>
              <a:t>(</a:t>
            </a:r>
            <a:r>
              <a:rPr lang="en-US" sz="3000" i="1" dirty="0"/>
              <a:t>x</a:t>
            </a:r>
            <a:r>
              <a:rPr lang="en-US" sz="3000" dirty="0"/>
              <a:t>) = </a:t>
            </a:r>
            <a:r>
              <a:rPr lang="en-US" sz="3000" i="1" dirty="0"/>
              <a:t>f </a:t>
            </a:r>
            <a:r>
              <a:rPr lang="en-US" sz="3000" dirty="0"/>
              <a:t>(</a:t>
            </a:r>
            <a:r>
              <a:rPr lang="en-US" sz="3000" i="1" dirty="0"/>
              <a:t>y</a:t>
            </a:r>
            <a:r>
              <a:rPr lang="en-US" sz="3000" dirty="0"/>
              <a:t>).</a:t>
            </a:r>
          </a:p>
          <a:p>
            <a:pPr>
              <a:spcBef>
                <a:spcPts val="600"/>
              </a:spcBef>
            </a:pPr>
            <a:r>
              <a:rPr lang="en-US" sz="3000" i="1" dirty="0">
                <a:solidFill>
                  <a:srgbClr val="00518B"/>
                </a:solidFill>
              </a:rPr>
              <a:t>To show that f is surjective </a:t>
            </a:r>
            <a:r>
              <a:rPr lang="en-US" sz="3000" dirty="0"/>
              <a:t>Consider an arbitrary element </a:t>
            </a:r>
            <a:r>
              <a:rPr lang="en-US" sz="3000" i="1" dirty="0"/>
              <a:t>y </a:t>
            </a:r>
            <a:r>
              <a:rPr lang="en-US" sz="3000" dirty="0"/>
              <a:t>∈ </a:t>
            </a:r>
            <a:r>
              <a:rPr lang="en-US" sz="3000" i="1" dirty="0"/>
              <a:t>B </a:t>
            </a:r>
            <a:r>
              <a:rPr lang="en-US" sz="3000" dirty="0"/>
              <a:t>and find an element </a:t>
            </a:r>
            <a:r>
              <a:rPr lang="en-US" sz="3000" i="1" dirty="0"/>
              <a:t>x </a:t>
            </a:r>
            <a:r>
              <a:rPr lang="en-US" sz="3000" dirty="0"/>
              <a:t>∈ </a:t>
            </a:r>
            <a:r>
              <a:rPr lang="en-US" sz="3000" i="1" dirty="0"/>
              <a:t>A </a:t>
            </a:r>
            <a:r>
              <a:rPr lang="en-US" sz="3000" dirty="0"/>
              <a:t>such that </a:t>
            </a:r>
            <a:r>
              <a:rPr lang="en-US" sz="3000" i="1" dirty="0"/>
              <a:t>f </a:t>
            </a:r>
            <a:r>
              <a:rPr lang="en-US" sz="3000" dirty="0"/>
              <a:t>(</a:t>
            </a:r>
            <a:r>
              <a:rPr lang="en-US" sz="3000" i="1" dirty="0"/>
              <a:t>x</a:t>
            </a:r>
            <a:r>
              <a:rPr lang="en-US" sz="3000" dirty="0"/>
              <a:t>) = </a:t>
            </a:r>
            <a:r>
              <a:rPr lang="en-US" sz="3000" i="1" dirty="0"/>
              <a:t>y</a:t>
            </a:r>
            <a:r>
              <a:rPr lang="en-US" sz="3000" dirty="0"/>
              <a:t>.</a:t>
            </a:r>
          </a:p>
          <a:p>
            <a:pPr>
              <a:spcBef>
                <a:spcPts val="600"/>
              </a:spcBef>
            </a:pPr>
            <a:r>
              <a:rPr lang="en-US" sz="3000" i="1" dirty="0">
                <a:solidFill>
                  <a:srgbClr val="00518B"/>
                </a:solidFill>
              </a:rPr>
              <a:t>To show that f is not surjective </a:t>
            </a:r>
            <a:r>
              <a:rPr lang="en-US" sz="3000" dirty="0"/>
              <a:t>Find a particular </a:t>
            </a:r>
            <a:r>
              <a:rPr lang="en-US" sz="3000" i="1" dirty="0"/>
              <a:t>y </a:t>
            </a:r>
            <a:r>
              <a:rPr lang="en-US" sz="3000" dirty="0"/>
              <a:t>∈ </a:t>
            </a:r>
            <a:r>
              <a:rPr lang="en-US" sz="3000" i="1" dirty="0"/>
              <a:t>B </a:t>
            </a:r>
            <a:r>
              <a:rPr lang="en-US" sz="3000" dirty="0"/>
              <a:t>such that </a:t>
            </a:r>
            <a:r>
              <a:rPr lang="en-US" sz="3000" i="1" dirty="0"/>
              <a:t>f </a:t>
            </a:r>
            <a:r>
              <a:rPr lang="en-US" sz="3000" dirty="0"/>
              <a:t>(</a:t>
            </a:r>
            <a:r>
              <a:rPr lang="en-US" sz="3000" i="1" dirty="0"/>
              <a:t>x</a:t>
            </a:r>
            <a:r>
              <a:rPr lang="en-US" sz="3000" dirty="0"/>
              <a:t>) ≠ </a:t>
            </a:r>
            <a:r>
              <a:rPr lang="en-US" sz="3000" i="1" dirty="0"/>
              <a:t>y </a:t>
            </a:r>
            <a:r>
              <a:rPr lang="en-US" sz="3000" dirty="0"/>
              <a:t>for all </a:t>
            </a:r>
            <a:r>
              <a:rPr lang="en-US" sz="3000" i="1" dirty="0"/>
              <a:t>x </a:t>
            </a:r>
            <a:r>
              <a:rPr lang="en-US" sz="3000" dirty="0"/>
              <a:t>∈ </a:t>
            </a:r>
            <a:r>
              <a:rPr lang="en-US" sz="3000" i="1" dirty="0"/>
              <a:t>A</a:t>
            </a:r>
            <a:r>
              <a:rPr lang="en-US" sz="3000" dirty="0"/>
              <a:t>.</a:t>
            </a:r>
          </a:p>
        </p:txBody>
      </p:sp>
    </p:spTree>
    <p:extLst>
      <p:ext uri="{BB962C8B-B14F-4D97-AF65-F5344CB8AC3E}">
        <p14:creationId xmlns:p14="http://schemas.microsoft.com/office/powerpoint/2010/main" val="3587348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t>
            </a:r>
            <a:r>
              <a:rPr lang="en-US" i="1" dirty="0"/>
              <a:t>f</a:t>
            </a:r>
            <a:r>
              <a:rPr lang="en-US" dirty="0"/>
              <a:t> is one-to-one or onto</a:t>
            </a:r>
            <a:r>
              <a:rPr lang="en-US" sz="1500" dirty="0"/>
              <a:t> 2</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800" b="1" dirty="0"/>
              <a:t>Example </a:t>
            </a:r>
            <a:r>
              <a:rPr lang="en-US" sz="2800" b="1" dirty="0">
                <a:ea typeface="Cambria Math" pitchFamily="18" charset="0"/>
              </a:rPr>
              <a:t>1</a:t>
            </a:r>
            <a:r>
              <a:rPr lang="en-US" sz="2800" dirty="0"/>
              <a:t>: Let </a:t>
            </a:r>
            <a:r>
              <a:rPr lang="en-US" sz="2800" i="1" dirty="0"/>
              <a:t>f </a:t>
            </a:r>
            <a:r>
              <a:rPr lang="en-US" sz="2800" dirty="0"/>
              <a:t>be the function from {</a:t>
            </a:r>
            <a:r>
              <a:rPr lang="en-US" sz="2800" i="1" dirty="0"/>
              <a:t>a,b,c,d</a:t>
            </a:r>
            <a:r>
              <a:rPr lang="en-US" sz="2800" dirty="0"/>
              <a:t>} to {</a:t>
            </a:r>
            <a:r>
              <a:rPr lang="en-US" sz="2800" dirty="0">
                <a:ea typeface="Cambria Math" pitchFamily="18" charset="0"/>
              </a:rPr>
              <a:t>1,2,3</a:t>
            </a:r>
            <a:r>
              <a:rPr lang="en-US" sz="2800" dirty="0"/>
              <a:t>} defined by </a:t>
            </a:r>
            <a:r>
              <a:rPr lang="en-US" sz="2800" i="1" dirty="0"/>
              <a:t>f</a:t>
            </a:r>
            <a:r>
              <a:rPr lang="en-US" sz="2800" dirty="0"/>
              <a:t>(</a:t>
            </a:r>
            <a:r>
              <a:rPr lang="en-US" sz="2800" i="1" dirty="0"/>
              <a:t>a</a:t>
            </a:r>
            <a:r>
              <a:rPr lang="en-US" sz="2800" dirty="0"/>
              <a:t>) = </a:t>
            </a:r>
            <a:r>
              <a:rPr lang="en-US" sz="2800" dirty="0">
                <a:ea typeface="Cambria Math" pitchFamily="18" charset="0"/>
              </a:rPr>
              <a:t>3</a:t>
            </a:r>
            <a:r>
              <a:rPr lang="en-US" sz="2800" dirty="0"/>
              <a:t>, </a:t>
            </a:r>
            <a:r>
              <a:rPr lang="en-US" sz="2800" i="1" dirty="0"/>
              <a:t>f</a:t>
            </a:r>
            <a:r>
              <a:rPr lang="en-US" sz="2800" dirty="0"/>
              <a:t>(</a:t>
            </a:r>
            <a:r>
              <a:rPr lang="en-US" sz="2800" i="1" dirty="0"/>
              <a:t>b</a:t>
            </a:r>
            <a:r>
              <a:rPr lang="en-US" sz="2800" dirty="0"/>
              <a:t>) = </a:t>
            </a:r>
            <a:r>
              <a:rPr lang="en-US" sz="2800" dirty="0">
                <a:ea typeface="Cambria Math" pitchFamily="18" charset="0"/>
              </a:rPr>
              <a:t>2</a:t>
            </a:r>
            <a:r>
              <a:rPr lang="en-US" sz="2800" dirty="0"/>
              <a:t>, </a:t>
            </a:r>
            <a:r>
              <a:rPr lang="en-US" sz="2800" i="1" dirty="0"/>
              <a:t>f</a:t>
            </a:r>
            <a:r>
              <a:rPr lang="en-US" sz="2800" dirty="0"/>
              <a:t>(</a:t>
            </a:r>
            <a:r>
              <a:rPr lang="en-US" sz="2800" i="1" dirty="0"/>
              <a:t>c</a:t>
            </a:r>
            <a:r>
              <a:rPr lang="en-US" sz="2800" dirty="0"/>
              <a:t>) = </a:t>
            </a:r>
            <a:r>
              <a:rPr lang="en-US" sz="2800" dirty="0">
                <a:ea typeface="Cambria Math" pitchFamily="18" charset="0"/>
              </a:rPr>
              <a:t>1</a:t>
            </a:r>
            <a:r>
              <a:rPr lang="en-US" sz="2800" dirty="0"/>
              <a:t>, and </a:t>
            </a:r>
            <a:r>
              <a:rPr lang="en-US" sz="2800" i="1" dirty="0"/>
              <a:t>f</a:t>
            </a:r>
            <a:r>
              <a:rPr lang="en-US" sz="2800" dirty="0"/>
              <a:t>(</a:t>
            </a:r>
            <a:r>
              <a:rPr lang="en-US" sz="2800" i="1" dirty="0"/>
              <a:t>d</a:t>
            </a:r>
            <a:r>
              <a:rPr lang="en-US" sz="2800" dirty="0"/>
              <a:t>) = </a:t>
            </a:r>
            <a:r>
              <a:rPr lang="en-US" sz="2800" dirty="0">
                <a:ea typeface="Cambria Math" pitchFamily="18" charset="0"/>
              </a:rPr>
              <a:t>3</a:t>
            </a:r>
            <a:r>
              <a:rPr lang="en-US" sz="2800" dirty="0"/>
              <a:t>. Is </a:t>
            </a:r>
            <a:r>
              <a:rPr lang="en-US" sz="2800" i="1" dirty="0"/>
              <a:t>f</a:t>
            </a:r>
            <a:r>
              <a:rPr lang="en-US" sz="2800" dirty="0"/>
              <a:t> an onto function?</a:t>
            </a:r>
          </a:p>
          <a:p>
            <a:pPr>
              <a:spcBef>
                <a:spcPts val="600"/>
              </a:spcBef>
            </a:pPr>
            <a:r>
              <a:rPr lang="en-US" sz="2800" b="1" dirty="0"/>
              <a:t>Solution</a:t>
            </a:r>
            <a:r>
              <a:rPr lang="en-US" sz="2800" dirty="0"/>
              <a:t>: Yes, </a:t>
            </a:r>
            <a:r>
              <a:rPr lang="en-US" sz="2800" i="1" dirty="0"/>
              <a:t>f </a:t>
            </a:r>
            <a:r>
              <a:rPr lang="en-US" sz="2800" dirty="0"/>
              <a:t>is onto since all three elements of the codomain are images of elements in the domain. If the codomain were changed to {</a:t>
            </a:r>
            <a:r>
              <a:rPr lang="en-US" sz="2800" dirty="0">
                <a:ea typeface="Cambria Math" pitchFamily="18" charset="0"/>
              </a:rPr>
              <a:t>1,2,3,4</a:t>
            </a:r>
            <a:r>
              <a:rPr lang="en-US" sz="2800" dirty="0"/>
              <a:t>}, </a:t>
            </a:r>
            <a:r>
              <a:rPr lang="en-US" sz="2800" i="1" dirty="0"/>
              <a:t>f  </a:t>
            </a:r>
            <a:r>
              <a:rPr lang="en-US" sz="2800" dirty="0"/>
              <a:t>would not be onto. </a:t>
            </a:r>
          </a:p>
          <a:p>
            <a:pPr>
              <a:spcBef>
                <a:spcPts val="600"/>
              </a:spcBef>
            </a:pPr>
            <a:r>
              <a:rPr lang="en-US" sz="2800" b="1" dirty="0"/>
              <a:t>Example </a:t>
            </a:r>
            <a:r>
              <a:rPr lang="en-US" sz="2800" b="1" dirty="0">
                <a:ea typeface="Cambria Math" pitchFamily="18" charset="0"/>
              </a:rPr>
              <a:t>2</a:t>
            </a:r>
            <a:r>
              <a:rPr lang="en-US" sz="2800" dirty="0"/>
              <a:t>: Is the function </a:t>
            </a:r>
            <a:r>
              <a:rPr lang="en-US" sz="2800" i="1" dirty="0"/>
              <a:t>f</a:t>
            </a:r>
            <a:r>
              <a:rPr lang="en-US" sz="2800" dirty="0"/>
              <a:t>(</a:t>
            </a:r>
            <a:r>
              <a:rPr lang="en-US" sz="2800" i="1" dirty="0"/>
              <a:t>x</a:t>
            </a:r>
            <a:r>
              <a:rPr lang="en-US" sz="2800" dirty="0"/>
              <a:t>)</a:t>
            </a:r>
            <a:r>
              <a:rPr lang="en-US" sz="2800" i="1" dirty="0"/>
              <a:t> = x</a:t>
            </a:r>
            <a:r>
              <a:rPr lang="en-US" sz="2800" baseline="30000" dirty="0"/>
              <a:t>2</a:t>
            </a:r>
            <a:r>
              <a:rPr lang="en-US" sz="2800" i="1" baseline="30000" dirty="0"/>
              <a:t> </a:t>
            </a:r>
            <a:r>
              <a:rPr lang="en-US" sz="2800" dirty="0"/>
              <a:t>from the set of integers to the set of integers onto?  </a:t>
            </a:r>
          </a:p>
          <a:p>
            <a:pPr>
              <a:spcBef>
                <a:spcPts val="600"/>
              </a:spcBef>
            </a:pPr>
            <a:r>
              <a:rPr lang="en-US" sz="2800" b="1" dirty="0"/>
              <a:t>Solution</a:t>
            </a:r>
            <a:r>
              <a:rPr lang="en-US" sz="2800" dirty="0"/>
              <a:t>: No, </a:t>
            </a:r>
            <a:r>
              <a:rPr lang="en-US" sz="2800" i="1" dirty="0"/>
              <a:t>f</a:t>
            </a:r>
            <a:r>
              <a:rPr lang="en-US" sz="2800" dirty="0"/>
              <a:t> is not onto because there is no integer </a:t>
            </a:r>
            <a:r>
              <a:rPr lang="en-US" sz="2800" i="1" dirty="0"/>
              <a:t>x </a:t>
            </a:r>
            <a:r>
              <a:rPr lang="en-US" sz="2800" dirty="0"/>
              <a:t>with </a:t>
            </a:r>
            <a:r>
              <a:rPr lang="en-US" sz="2800" i="1" dirty="0"/>
              <a:t>x</a:t>
            </a:r>
            <a:r>
              <a:rPr lang="en-US" sz="2800" baseline="30000" dirty="0"/>
              <a:t>2</a:t>
            </a:r>
            <a:r>
              <a:rPr lang="en-US" sz="2800" i="1" baseline="30000" dirty="0"/>
              <a:t>  </a:t>
            </a:r>
            <a:r>
              <a:rPr lang="en-US" sz="2800" dirty="0"/>
              <a:t>= </a:t>
            </a:r>
            <a:r>
              <a:rPr lang="en-US" sz="2800" dirty="0">
                <a:ea typeface="Cambria Math"/>
                <a:cs typeface="Calibri" panose="020F0502020204030204" pitchFamily="34" charset="0"/>
              </a:rPr>
              <a:t>−</a:t>
            </a:r>
            <a:r>
              <a:rPr lang="en-US" sz="2800" dirty="0">
                <a:ea typeface="Cambria Math" pitchFamily="18" charset="0"/>
              </a:rPr>
              <a:t>1, for example.</a:t>
            </a:r>
            <a:endParaRPr lang="en-US" sz="2800" dirty="0"/>
          </a:p>
        </p:txBody>
      </p:sp>
    </p:spTree>
    <p:extLst>
      <p:ext uri="{BB962C8B-B14F-4D97-AF65-F5344CB8AC3E}">
        <p14:creationId xmlns:p14="http://schemas.microsoft.com/office/powerpoint/2010/main" val="22622101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r>
              <a:rPr lang="en-US" sz="1500" dirty="0"/>
              <a:t> 1</a:t>
            </a:r>
          </a:p>
        </p:txBody>
      </p:sp>
      <p:sp>
        <p:nvSpPr>
          <p:cNvPr id="9" name="Content Placeholder 2"/>
          <p:cNvSpPr>
            <a:spLocks noGrp="1"/>
          </p:cNvSpPr>
          <p:nvPr>
            <p:ph idx="1"/>
          </p:nvPr>
        </p:nvSpPr>
        <p:spPr>
          <a:xfrm>
            <a:off x="457200" y="1295399"/>
            <a:ext cx="8229600" cy="1026267"/>
          </a:xfrm>
        </p:spPr>
        <p:txBody>
          <a:bodyPr/>
          <a:lstStyle/>
          <a:p>
            <a:r>
              <a:rPr lang="en-US" b="1" dirty="0"/>
              <a:t>Definition</a:t>
            </a:r>
            <a:r>
              <a:rPr lang="en-US" dirty="0"/>
              <a:t>: Let </a:t>
            </a:r>
            <a:r>
              <a:rPr lang="en-US" i="1" dirty="0"/>
              <a:t>f</a:t>
            </a:r>
            <a:r>
              <a:rPr lang="en-US" dirty="0"/>
              <a:t> be a bijection from </a:t>
            </a:r>
            <a:r>
              <a:rPr lang="en-US" i="1" dirty="0"/>
              <a:t>A</a:t>
            </a:r>
            <a:r>
              <a:rPr lang="en-US" dirty="0"/>
              <a:t> to </a:t>
            </a:r>
            <a:r>
              <a:rPr lang="en-US" i="1" dirty="0"/>
              <a:t>B</a:t>
            </a:r>
            <a:r>
              <a:rPr lang="en-US" dirty="0"/>
              <a:t>. Then the </a:t>
            </a:r>
            <a:r>
              <a:rPr lang="en-US" i="1" dirty="0">
                <a:highlight>
                  <a:srgbClr val="FFFF00"/>
                </a:highlight>
              </a:rPr>
              <a:t>inverse</a:t>
            </a:r>
            <a:r>
              <a:rPr lang="en-US" dirty="0"/>
              <a:t> of </a:t>
            </a:r>
            <a:r>
              <a:rPr lang="en-US" i="1" dirty="0"/>
              <a:t>f</a:t>
            </a:r>
            <a:r>
              <a:rPr lang="en-US" dirty="0"/>
              <a:t>, denoted</a:t>
            </a:r>
          </a:p>
        </p:txBody>
      </p:sp>
      <p:graphicFrame>
        <p:nvGraphicFramePr>
          <p:cNvPr id="13" name="Object 3"/>
          <p:cNvGraphicFramePr>
            <a:graphicFrameLocks noChangeAspect="1"/>
          </p:cNvGraphicFramePr>
          <p:nvPr>
            <p:extLst>
              <p:ext uri="{D42A27DB-BD31-4B8C-83A1-F6EECF244321}">
                <p14:modId xmlns:p14="http://schemas.microsoft.com/office/powerpoint/2010/main" val="184410787"/>
              </p:ext>
            </p:extLst>
          </p:nvPr>
        </p:nvGraphicFramePr>
        <p:xfrm>
          <a:off x="4598624" y="1790700"/>
          <a:ext cx="729900" cy="571500"/>
        </p:xfrm>
        <a:graphic>
          <a:graphicData uri="http://schemas.openxmlformats.org/presentationml/2006/ole">
            <mc:AlternateContent xmlns:mc="http://schemas.openxmlformats.org/markup-compatibility/2006">
              <mc:Choice xmlns:v="urn:schemas-microsoft-com:vml" Requires="v">
                <p:oleObj spid="_x0000_s42691" name="Equation" r:id="rId4" imgW="291960" imgH="228600" progId="Equation.DSMT4">
                  <p:embed/>
                </p:oleObj>
              </mc:Choice>
              <mc:Fallback>
                <p:oleObj name="Equation" r:id="rId4" imgW="291960" imgH="228600" progId="Equation.DSMT4">
                  <p:embed/>
                  <p:pic>
                    <p:nvPicPr>
                      <p:cNvPr id="0" name=""/>
                      <p:cNvPicPr/>
                      <p:nvPr/>
                    </p:nvPicPr>
                    <p:blipFill>
                      <a:blip r:embed="rId5"/>
                      <a:stretch>
                        <a:fillRect/>
                      </a:stretch>
                    </p:blipFill>
                    <p:spPr>
                      <a:xfrm>
                        <a:off x="4598624" y="1790700"/>
                        <a:ext cx="729900" cy="571500"/>
                      </a:xfrm>
                      <a:prstGeom prst="rect">
                        <a:avLst/>
                      </a:prstGeom>
                    </p:spPr>
                  </p:pic>
                </p:oleObj>
              </mc:Fallback>
            </mc:AlternateContent>
          </a:graphicData>
        </a:graphic>
      </p:graphicFrame>
      <p:sp>
        <p:nvSpPr>
          <p:cNvPr id="4" name="Content Placeholder 4"/>
          <p:cNvSpPr>
            <a:spLocks noGrp="1"/>
          </p:cNvSpPr>
          <p:nvPr>
            <p:ph idx="13"/>
          </p:nvPr>
        </p:nvSpPr>
        <p:spPr>
          <a:xfrm>
            <a:off x="5257800" y="1783080"/>
            <a:ext cx="3505200" cy="502920"/>
          </a:xfrm>
        </p:spPr>
        <p:txBody>
          <a:bodyPr/>
          <a:lstStyle/>
          <a:p>
            <a:r>
              <a:rPr lang="en-US" dirty="0"/>
              <a:t>is the function from</a:t>
            </a:r>
            <a:endParaRPr lang="en-US" b="1" dirty="0"/>
          </a:p>
        </p:txBody>
      </p:sp>
      <p:sp>
        <p:nvSpPr>
          <p:cNvPr id="5" name="Content Placeholder 5"/>
          <p:cNvSpPr>
            <a:spLocks noGrp="1"/>
          </p:cNvSpPr>
          <p:nvPr>
            <p:ph idx="14"/>
          </p:nvPr>
        </p:nvSpPr>
        <p:spPr>
          <a:xfrm>
            <a:off x="457200" y="2286000"/>
            <a:ext cx="2971800" cy="593725"/>
          </a:xfrm>
        </p:spPr>
        <p:txBody>
          <a:bodyPr/>
          <a:lstStyle/>
          <a:p>
            <a:r>
              <a:rPr lang="en-US" i="1" dirty="0"/>
              <a:t>B</a:t>
            </a:r>
            <a:r>
              <a:rPr lang="en-US" dirty="0"/>
              <a:t> to </a:t>
            </a:r>
            <a:r>
              <a:rPr lang="en-US" i="1" dirty="0"/>
              <a:t>A</a:t>
            </a:r>
            <a:r>
              <a:rPr lang="en-US" b="1" dirty="0"/>
              <a:t> </a:t>
            </a:r>
            <a:r>
              <a:rPr lang="en-US" dirty="0"/>
              <a:t>defined as</a:t>
            </a:r>
            <a:endParaRPr lang="en-US" b="1" dirty="0"/>
          </a:p>
        </p:txBody>
      </p:sp>
      <p:graphicFrame>
        <p:nvGraphicFramePr>
          <p:cNvPr id="14" name="Object 6"/>
          <p:cNvGraphicFramePr>
            <a:graphicFrameLocks noChangeAspect="1"/>
          </p:cNvGraphicFramePr>
          <p:nvPr>
            <p:extLst>
              <p:ext uri="{D42A27DB-BD31-4B8C-83A1-F6EECF244321}">
                <p14:modId xmlns:p14="http://schemas.microsoft.com/office/powerpoint/2010/main" val="2327537600"/>
              </p:ext>
            </p:extLst>
          </p:nvPr>
        </p:nvGraphicFramePr>
        <p:xfrm>
          <a:off x="3352800" y="2321667"/>
          <a:ext cx="3625850" cy="609386"/>
        </p:xfrm>
        <a:graphic>
          <a:graphicData uri="http://schemas.openxmlformats.org/presentationml/2006/ole">
            <mc:AlternateContent xmlns:mc="http://schemas.openxmlformats.org/markup-compatibility/2006">
              <mc:Choice xmlns:v="urn:schemas-microsoft-com:vml" Requires="v">
                <p:oleObj spid="_x0000_s42692" name="Equation" r:id="rId6" imgW="1511280" imgH="253800" progId="Equation.DSMT4">
                  <p:embed/>
                </p:oleObj>
              </mc:Choice>
              <mc:Fallback>
                <p:oleObj name="Equation" r:id="rId6" imgW="1511280" imgH="253800" progId="Equation.DSMT4">
                  <p:embed/>
                  <p:pic>
                    <p:nvPicPr>
                      <p:cNvPr id="13" name="Object 12"/>
                      <p:cNvPicPr/>
                      <p:nvPr/>
                    </p:nvPicPr>
                    <p:blipFill>
                      <a:blip r:embed="rId7"/>
                      <a:stretch>
                        <a:fillRect/>
                      </a:stretch>
                    </p:blipFill>
                    <p:spPr>
                      <a:xfrm>
                        <a:off x="3352800" y="2321667"/>
                        <a:ext cx="3625850" cy="609386"/>
                      </a:xfrm>
                      <a:prstGeom prst="rect">
                        <a:avLst/>
                      </a:prstGeom>
                    </p:spPr>
                  </p:pic>
                </p:oleObj>
              </mc:Fallback>
            </mc:AlternateContent>
          </a:graphicData>
        </a:graphic>
      </p:graphicFrame>
      <p:sp>
        <p:nvSpPr>
          <p:cNvPr id="19" name="Content Placeholder 7"/>
          <p:cNvSpPr>
            <a:spLocks noGrp="1"/>
          </p:cNvSpPr>
          <p:nvPr>
            <p:ph idx="15"/>
          </p:nvPr>
        </p:nvSpPr>
        <p:spPr>
          <a:xfrm>
            <a:off x="457200" y="2819400"/>
            <a:ext cx="8229600" cy="619708"/>
          </a:xfrm>
        </p:spPr>
        <p:txBody>
          <a:bodyPr/>
          <a:lstStyle/>
          <a:p>
            <a:r>
              <a:rPr lang="en-US" dirty="0"/>
              <a:t>No inverse exists unless </a:t>
            </a:r>
            <a:r>
              <a:rPr lang="en-US" i="1" dirty="0"/>
              <a:t>f</a:t>
            </a:r>
            <a:r>
              <a:rPr lang="en-US" dirty="0"/>
              <a:t> is a bijection. Why?</a:t>
            </a:r>
          </a:p>
        </p:txBody>
      </p:sp>
      <p:pic>
        <p:nvPicPr>
          <p:cNvPr id="20" name="Picture 8" descr="Illustration of function F power minus one is the inverse of function F.&#10;"/>
          <p:cNvPicPr>
            <a:picLocks noGrp="1" noChangeAspect="1" noChangeArrowheads="1"/>
          </p:cNvPicPr>
          <p:nvPr>
            <p:ph idx="16"/>
          </p:nvPr>
        </p:nvPicPr>
        <p:blipFill>
          <a:blip r:embed="rId8">
            <a:extLst>
              <a:ext uri="{28A0092B-C50C-407E-A947-70E740481C1C}">
                <a14:useLocalDpi xmlns:a14="http://schemas.microsoft.com/office/drawing/2010/main" val="0"/>
              </a:ext>
            </a:extLst>
          </a:blip>
          <a:stretch>
            <a:fillRect/>
          </a:stretch>
        </p:blipFill>
        <p:spPr bwMode="auto">
          <a:xfrm>
            <a:off x="2067052" y="3691295"/>
            <a:ext cx="5324348" cy="2597242"/>
          </a:xfrm>
          <a:prstGeom prst="rect">
            <a:avLst/>
          </a:prstGeom>
          <a:extLst>
            <a:ext uri="{909E8E84-426E-40DD-AFC4-6F175D3DCCD1}">
              <a14:hiddenFill xmlns:a14="http://schemas.microsoft.com/office/drawing/2010/main">
                <a:solidFill>
                  <a:srgbClr val="FFFFFF"/>
                </a:solidFill>
              </a14:hiddenFill>
            </a:ext>
          </a:extLst>
        </p:spPr>
      </p:pic>
      <p:sp>
        <p:nvSpPr>
          <p:cNvPr id="15" name="Text Placeholder 9"/>
          <p:cNvSpPr>
            <a:spLocks noGrp="1"/>
          </p:cNvSpPr>
          <p:nvPr>
            <p:ph type="body" sz="quarter" idx="18"/>
          </p:nvPr>
        </p:nvSpPr>
        <p:spPr>
          <a:xfrm>
            <a:off x="3465576" y="6446520"/>
            <a:ext cx="2212848" cy="182880"/>
          </a:xfrm>
        </p:spPr>
        <p:txBody>
          <a:bodyPr/>
          <a:lstStyle/>
          <a:p>
            <a:r>
              <a:rPr lang="en-US" sz="1200" dirty="0">
                <a:latin typeface="+mj-lt"/>
                <a:hlinkClick r:id="rId9" action="ppaction://hlinksldjump"/>
              </a:rPr>
              <a:t>Jump to long description</a:t>
            </a:r>
          </a:p>
        </p:txBody>
      </p:sp>
      <p:sp>
        <p:nvSpPr>
          <p:cNvPr id="11" name="矩形 10">
            <a:extLst>
              <a:ext uri="{FF2B5EF4-FFF2-40B4-BE49-F238E27FC236}">
                <a16:creationId xmlns:a16="http://schemas.microsoft.com/office/drawing/2014/main" id="{50A02708-D765-4870-828E-66A85C3CEB32}"/>
              </a:ext>
            </a:extLst>
          </p:cNvPr>
          <p:cNvSpPr/>
          <p:nvPr/>
        </p:nvSpPr>
        <p:spPr>
          <a:xfrm>
            <a:off x="3930478" y="796659"/>
            <a:ext cx="877163" cy="369332"/>
          </a:xfrm>
          <a:prstGeom prst="rect">
            <a:avLst/>
          </a:prstGeom>
        </p:spPr>
        <p:txBody>
          <a:bodyPr wrap="none">
            <a:spAutoFit/>
          </a:bodyPr>
          <a:lstStyle/>
          <a:p>
            <a:pPr algn="ctr"/>
            <a:r>
              <a:rPr lang="zh-CN" altLang="en-US" dirty="0">
                <a:solidFill>
                  <a:schemeClr val="tx1">
                    <a:lumMod val="50000"/>
                    <a:lumOff val="50000"/>
                  </a:schemeClr>
                </a:solidFill>
              </a:rPr>
              <a:t>反函数</a:t>
            </a:r>
          </a:p>
        </p:txBody>
      </p:sp>
    </p:spTree>
    <p:extLst>
      <p:ext uri="{BB962C8B-B14F-4D97-AF65-F5344CB8AC3E}">
        <p14:creationId xmlns:p14="http://schemas.microsoft.com/office/powerpoint/2010/main" val="1958830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a:t>
            </a:r>
            <a:r>
              <a:rPr lang="en-US" sz="1500" dirty="0"/>
              <a:t> 2</a:t>
            </a:r>
          </a:p>
        </p:txBody>
      </p:sp>
      <p:pic>
        <p:nvPicPr>
          <p:cNvPr id="1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524000"/>
            <a:ext cx="3367087" cy="4267200"/>
          </a:xfrm>
          <a:prstGeom prst="rect">
            <a:avLst/>
          </a:prstGeom>
          <a:extLst>
            <a:ext uri="{909E8E84-426E-40DD-AFC4-6F175D3DCCD1}">
              <a14:hiddenFill xmlns:a14="http://schemas.microsoft.com/office/drawing/2010/main">
                <a:solidFill>
                  <a:srgbClr val="FFFFFF"/>
                </a:solidFill>
              </a14:hiddenFill>
            </a:ext>
          </a:extLst>
        </p:spPr>
      </p:pic>
      <p:pic>
        <p:nvPicPr>
          <p:cNvPr id="21" name="Picture 3"/>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714175" y="1447800"/>
            <a:ext cx="3515425" cy="44958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825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sz="1500" dirty="0"/>
              <a:t> 1</a:t>
            </a:r>
          </a:p>
        </p:txBody>
      </p:sp>
      <p:sp>
        <p:nvSpPr>
          <p:cNvPr id="7" name="Content Placeholder 2"/>
          <p:cNvSpPr>
            <a:spLocks noGrp="1"/>
          </p:cNvSpPr>
          <p:nvPr>
            <p:ph idx="1"/>
          </p:nvPr>
        </p:nvSpPr>
        <p:spPr>
          <a:xfrm>
            <a:off x="457200" y="1295400"/>
            <a:ext cx="8229600" cy="1600200"/>
          </a:xfrm>
        </p:spPr>
        <p:txBody>
          <a:bodyPr/>
          <a:lstStyle/>
          <a:p>
            <a:r>
              <a:rPr lang="en-US" b="1" dirty="0"/>
              <a:t>Example </a:t>
            </a:r>
            <a:r>
              <a:rPr lang="en-US" b="1" dirty="0">
                <a:ea typeface="Cambria Math" pitchFamily="18" charset="0"/>
              </a:rPr>
              <a:t>1</a:t>
            </a:r>
            <a:r>
              <a:rPr lang="en-US" dirty="0"/>
              <a:t>: Let </a:t>
            </a:r>
            <a:r>
              <a:rPr lang="en-US" i="1" dirty="0"/>
              <a:t>f</a:t>
            </a:r>
            <a:r>
              <a:rPr lang="en-US" dirty="0"/>
              <a:t> be the function from {</a:t>
            </a:r>
            <a:r>
              <a:rPr lang="en-US" i="1" dirty="0"/>
              <a:t>a,b,c</a:t>
            </a:r>
            <a:r>
              <a:rPr lang="en-US" dirty="0"/>
              <a:t>} to {1,2,3} such that </a:t>
            </a:r>
            <a:r>
              <a:rPr lang="en-US" i="1" dirty="0"/>
              <a:t>f</a:t>
            </a:r>
            <a:r>
              <a:rPr lang="en-US" dirty="0"/>
              <a:t>(</a:t>
            </a:r>
            <a:r>
              <a:rPr lang="en-US" i="1" dirty="0"/>
              <a:t>a</a:t>
            </a:r>
            <a:r>
              <a:rPr lang="en-US" dirty="0"/>
              <a:t>)</a:t>
            </a:r>
            <a:r>
              <a:rPr lang="en-US" i="1" dirty="0"/>
              <a:t> = </a:t>
            </a:r>
            <a:r>
              <a:rPr lang="en-US" dirty="0">
                <a:ea typeface="Cambria Math" pitchFamily="18" charset="0"/>
              </a:rPr>
              <a:t>2</a:t>
            </a:r>
            <a:r>
              <a:rPr lang="en-US" dirty="0"/>
              <a:t>, </a:t>
            </a:r>
            <a:r>
              <a:rPr lang="en-US" i="1" dirty="0"/>
              <a:t>f</a:t>
            </a:r>
            <a:r>
              <a:rPr lang="en-US" dirty="0"/>
              <a:t>(</a:t>
            </a:r>
            <a:r>
              <a:rPr lang="en-US" i="1" dirty="0"/>
              <a:t>b</a:t>
            </a:r>
            <a:r>
              <a:rPr lang="en-US" dirty="0"/>
              <a:t>) </a:t>
            </a:r>
            <a:r>
              <a:rPr lang="en-US" i="1" dirty="0"/>
              <a:t>= </a:t>
            </a:r>
            <a:r>
              <a:rPr lang="en-US" dirty="0">
                <a:ea typeface="Cambria Math" pitchFamily="18" charset="0"/>
              </a:rPr>
              <a:t>3</a:t>
            </a:r>
            <a:r>
              <a:rPr lang="en-US" dirty="0"/>
              <a:t>, and </a:t>
            </a:r>
            <a:r>
              <a:rPr lang="en-US" i="1" dirty="0"/>
              <a:t>f</a:t>
            </a:r>
            <a:r>
              <a:rPr lang="en-US" dirty="0"/>
              <a:t>(</a:t>
            </a:r>
            <a:r>
              <a:rPr lang="en-US" i="1" dirty="0"/>
              <a:t>c</a:t>
            </a:r>
            <a:r>
              <a:rPr lang="en-US" dirty="0"/>
              <a:t>)</a:t>
            </a:r>
            <a:r>
              <a:rPr lang="en-US" i="1" dirty="0"/>
              <a:t> = </a:t>
            </a:r>
            <a:r>
              <a:rPr lang="en-US" dirty="0">
                <a:ea typeface="Cambria Math" pitchFamily="18" charset="0"/>
              </a:rPr>
              <a:t>1</a:t>
            </a:r>
            <a:r>
              <a:rPr lang="en-US" dirty="0"/>
              <a:t>. Is </a:t>
            </a:r>
            <a:r>
              <a:rPr lang="en-US" i="1" dirty="0"/>
              <a:t>f</a:t>
            </a:r>
            <a:r>
              <a:rPr lang="en-US" dirty="0"/>
              <a:t> invertible and if so what is its inverse?</a:t>
            </a:r>
          </a:p>
        </p:txBody>
      </p:sp>
      <p:sp>
        <p:nvSpPr>
          <p:cNvPr id="8" name="Content Placeholder 3"/>
          <p:cNvSpPr>
            <a:spLocks noGrp="1"/>
          </p:cNvSpPr>
          <p:nvPr>
            <p:ph idx="13"/>
          </p:nvPr>
        </p:nvSpPr>
        <p:spPr>
          <a:xfrm>
            <a:off x="457200" y="3810000"/>
            <a:ext cx="8229600" cy="2133600"/>
          </a:xfrm>
        </p:spPr>
        <p:txBody>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i="1" baseline="30000" dirty="0"/>
              <a:t>−</a:t>
            </a:r>
            <a:r>
              <a:rPr lang="en-US" baseline="30000" dirty="0"/>
              <a:t>1 </a:t>
            </a:r>
            <a:r>
              <a:rPr lang="en-US" dirty="0"/>
              <a:t> reverses the correspondence given by </a:t>
            </a:r>
            <a:r>
              <a:rPr lang="en-US" i="1" dirty="0"/>
              <a:t>f</a:t>
            </a:r>
            <a:r>
              <a:rPr lang="en-US" dirty="0"/>
              <a:t>, so </a:t>
            </a:r>
            <a:r>
              <a:rPr lang="en-US" i="1" dirty="0">
                <a:ea typeface="Cambria Math" pitchFamily="18" charset="0"/>
              </a:rPr>
              <a:t>f</a:t>
            </a:r>
            <a:r>
              <a:rPr lang="en-US" i="1" baseline="30000" dirty="0">
                <a:ea typeface="Cambria Math" pitchFamily="18" charset="0"/>
                <a:cs typeface="Calibri" panose="020F0502020204030204" pitchFamily="34"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(1) =</a:t>
            </a:r>
            <a:r>
              <a:rPr lang="en-US" i="1" dirty="0">
                <a:ea typeface="Cambria Math" pitchFamily="18" charset="0"/>
              </a:rPr>
              <a:t> c</a:t>
            </a:r>
            <a:r>
              <a:rPr lang="en-US" dirty="0">
                <a:ea typeface="Cambria Math" pitchFamily="18" charset="0"/>
              </a:rPr>
              <a:t>,  </a:t>
            </a:r>
            <a:r>
              <a:rPr lang="en-US" i="1" dirty="0"/>
              <a:t>f</a:t>
            </a:r>
            <a:r>
              <a:rPr lang="en-US" i="1" baseline="30000" dirty="0"/>
              <a:t>−</a:t>
            </a:r>
            <a:r>
              <a:rPr lang="en-US" baseline="30000" dirty="0"/>
              <a:t>1</a:t>
            </a:r>
            <a:r>
              <a:rPr lang="en-US" i="1" baseline="30000" dirty="0"/>
              <a:t> </a:t>
            </a:r>
            <a:r>
              <a:rPr lang="en-US" dirty="0"/>
              <a:t>(</a:t>
            </a:r>
            <a:r>
              <a:rPr lang="en-US" dirty="0">
                <a:ea typeface="Cambria Math" pitchFamily="18" charset="0"/>
              </a:rPr>
              <a:t>2</a:t>
            </a:r>
            <a:r>
              <a:rPr lang="en-US" dirty="0"/>
              <a:t>)</a:t>
            </a:r>
            <a:r>
              <a:rPr lang="en-US" i="1" dirty="0"/>
              <a:t> </a:t>
            </a:r>
            <a:r>
              <a:rPr lang="en-US" dirty="0"/>
              <a:t>=</a:t>
            </a:r>
            <a:r>
              <a:rPr lang="en-US" i="1" dirty="0"/>
              <a:t> a, </a:t>
            </a:r>
            <a:r>
              <a:rPr lang="en-US" dirty="0"/>
              <a:t>and</a:t>
            </a:r>
            <a:r>
              <a:rPr lang="en-US" i="1" dirty="0"/>
              <a:t> f</a:t>
            </a:r>
            <a:r>
              <a:rPr lang="en-US" i="1" baseline="30000" dirty="0"/>
              <a:t>−</a:t>
            </a:r>
            <a:r>
              <a:rPr lang="en-US" baseline="30000" dirty="0"/>
              <a:t>1</a:t>
            </a:r>
            <a:r>
              <a:rPr lang="en-US" i="1" baseline="30000" dirty="0"/>
              <a:t> </a:t>
            </a:r>
            <a:r>
              <a:rPr lang="en-US" dirty="0"/>
              <a:t>(</a:t>
            </a:r>
            <a:r>
              <a:rPr lang="en-US" dirty="0">
                <a:ea typeface="Cambria Math" pitchFamily="18" charset="0"/>
              </a:rPr>
              <a:t>3</a:t>
            </a:r>
            <a:r>
              <a:rPr lang="en-US" dirty="0"/>
              <a:t>)</a:t>
            </a:r>
            <a:r>
              <a:rPr lang="en-US" i="1" dirty="0"/>
              <a:t> </a:t>
            </a:r>
            <a:r>
              <a:rPr lang="en-US" dirty="0"/>
              <a:t>=</a:t>
            </a:r>
            <a:r>
              <a:rPr lang="en-US" i="1" dirty="0"/>
              <a:t> b.</a:t>
            </a:r>
            <a:endParaRPr lang="en-US" dirty="0"/>
          </a:p>
        </p:txBody>
      </p:sp>
    </p:spTree>
    <p:extLst>
      <p:ext uri="{BB962C8B-B14F-4D97-AF65-F5344CB8AC3E}">
        <p14:creationId xmlns:p14="http://schemas.microsoft.com/office/powerpoint/2010/main" val="17951232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sz="1500" dirty="0"/>
              <a:t> 2</a:t>
            </a:r>
          </a:p>
        </p:txBody>
      </p:sp>
      <p:sp>
        <p:nvSpPr>
          <p:cNvPr id="7" name="Content Placeholder 2"/>
          <p:cNvSpPr>
            <a:spLocks noGrp="1"/>
          </p:cNvSpPr>
          <p:nvPr>
            <p:ph idx="1"/>
          </p:nvPr>
        </p:nvSpPr>
        <p:spPr>
          <a:xfrm>
            <a:off x="457200" y="1295400"/>
            <a:ext cx="8229600" cy="1600200"/>
          </a:xfrm>
        </p:spPr>
        <p:txBody>
          <a:bodyPr/>
          <a:lstStyle/>
          <a:p>
            <a:r>
              <a:rPr lang="en-US" b="1" dirty="0"/>
              <a:t>Example </a:t>
            </a:r>
            <a:r>
              <a:rPr lang="en-US" b="1" dirty="0">
                <a:ea typeface="Cambria Math" pitchFamily="18" charset="0"/>
              </a:rPr>
              <a:t>2</a:t>
            </a:r>
            <a:r>
              <a:rPr lang="en-US" dirty="0">
                <a:ea typeface="Cambria Math" pitchFamily="18" charset="0"/>
              </a:rPr>
              <a:t>:</a:t>
            </a:r>
            <a:r>
              <a:rPr lang="en-US" b="1" dirty="0">
                <a:ea typeface="Cambria Math" pitchFamily="18" charset="0"/>
              </a:rPr>
              <a:t> </a:t>
            </a:r>
            <a:r>
              <a:rPr lang="en-US" dirty="0"/>
              <a:t>Let </a:t>
            </a:r>
            <a:r>
              <a:rPr lang="en-US" i="1" dirty="0"/>
              <a:t>f: </a:t>
            </a:r>
            <a:r>
              <a:rPr lang="en-US" b="1" dirty="0"/>
              <a:t>Z </a:t>
            </a:r>
            <a:r>
              <a:rPr lang="en-US" dirty="0">
                <a:sym typeface="Symbol" panose="05050102010706020507" pitchFamily="18" charset="2"/>
              </a:rPr>
              <a:t></a:t>
            </a:r>
            <a:r>
              <a:rPr lang="en-US" i="1" dirty="0">
                <a:sym typeface="Wingdings" pitchFamily="2" charset="2"/>
              </a:rPr>
              <a:t> </a:t>
            </a:r>
            <a:r>
              <a:rPr lang="en-US" b="1" dirty="0">
                <a:sym typeface="Wingdings" pitchFamily="2" charset="2"/>
              </a:rPr>
              <a:t>Z</a:t>
            </a:r>
            <a:r>
              <a:rPr lang="en-US" i="1" dirty="0">
                <a:sym typeface="Wingdings" pitchFamily="2" charset="2"/>
              </a:rPr>
              <a:t> </a:t>
            </a:r>
            <a:r>
              <a:rPr lang="en-US" dirty="0">
                <a:sym typeface="Wingdings" pitchFamily="2" charset="2"/>
              </a:rPr>
              <a:t>be such that </a:t>
            </a:r>
            <a:r>
              <a:rPr lang="en-US" i="1" dirty="0">
                <a:sym typeface="Wingdings" pitchFamily="2" charset="2"/>
              </a:rPr>
              <a:t>f</a:t>
            </a:r>
            <a:r>
              <a:rPr lang="en-US" dirty="0">
                <a:sym typeface="Wingdings" pitchFamily="2" charset="2"/>
              </a:rPr>
              <a:t>(</a:t>
            </a:r>
            <a:r>
              <a:rPr lang="en-US" i="1" dirty="0">
                <a:sym typeface="Wingdings" pitchFamily="2" charset="2"/>
              </a:rPr>
              <a:t>x</a:t>
            </a:r>
            <a:r>
              <a:rPr lang="en-US" dirty="0">
                <a:sym typeface="Wingdings" pitchFamily="2" charset="2"/>
              </a:rPr>
              <a:t>)</a:t>
            </a:r>
            <a:r>
              <a:rPr lang="en-US" i="1" dirty="0">
                <a:sym typeface="Wingdings" pitchFamily="2" charset="2"/>
              </a:rPr>
              <a:t> </a:t>
            </a:r>
            <a:r>
              <a:rPr lang="en-US" dirty="0">
                <a:sym typeface="Wingdings" pitchFamily="2" charset="2"/>
              </a:rPr>
              <a:t>=</a:t>
            </a:r>
            <a:r>
              <a:rPr lang="en-US" i="1" dirty="0">
                <a:sym typeface="Wingdings" pitchFamily="2" charset="2"/>
              </a:rPr>
              <a:t> x </a:t>
            </a:r>
            <a:r>
              <a:rPr lang="en-US" dirty="0">
                <a:sym typeface="Wingdings" pitchFamily="2" charset="2"/>
              </a:rPr>
              <a:t>+</a:t>
            </a:r>
            <a:r>
              <a:rPr lang="en-US" i="1" dirty="0">
                <a:sym typeface="Wingdings" pitchFamily="2" charset="2"/>
              </a:rPr>
              <a:t> </a:t>
            </a:r>
            <a:r>
              <a:rPr lang="en-US" dirty="0">
                <a:ea typeface="Cambria Math" pitchFamily="18" charset="0"/>
                <a:sym typeface="Wingdings" pitchFamily="2" charset="2"/>
              </a:rPr>
              <a:t>1</a:t>
            </a:r>
            <a:r>
              <a:rPr lang="en-US" dirty="0">
                <a:sym typeface="Wingdings" pitchFamily="2" charset="2"/>
              </a:rPr>
              <a:t>. Is </a:t>
            </a:r>
            <a:r>
              <a:rPr lang="en-US" i="1" dirty="0">
                <a:sym typeface="Wingdings" pitchFamily="2" charset="2"/>
              </a:rPr>
              <a:t>f</a:t>
            </a:r>
            <a:r>
              <a:rPr lang="en-US" dirty="0">
                <a:sym typeface="Wingdings" pitchFamily="2" charset="2"/>
              </a:rPr>
              <a:t> invertible, and if so, what is its inverse? </a:t>
            </a:r>
            <a:endParaRPr lang="en-US" dirty="0"/>
          </a:p>
        </p:txBody>
      </p:sp>
      <p:sp>
        <p:nvSpPr>
          <p:cNvPr id="8" name="Content Placeholder 3"/>
          <p:cNvSpPr>
            <a:spLocks noGrp="1"/>
          </p:cNvSpPr>
          <p:nvPr>
            <p:ph idx="13"/>
          </p:nvPr>
        </p:nvSpPr>
        <p:spPr>
          <a:xfrm>
            <a:off x="457200" y="3810000"/>
            <a:ext cx="8229600" cy="2133600"/>
          </a:xfrm>
        </p:spPr>
        <p:txBody>
          <a:bodyPr/>
          <a:lstStyle/>
          <a:p>
            <a:r>
              <a:rPr lang="en-US" b="1" dirty="0"/>
              <a:t>Solution</a:t>
            </a:r>
            <a:r>
              <a:rPr lang="en-US" dirty="0"/>
              <a:t>: The function </a:t>
            </a:r>
            <a:r>
              <a:rPr lang="en-US" i="1" dirty="0"/>
              <a:t>f</a:t>
            </a:r>
            <a:r>
              <a:rPr lang="en-US" dirty="0"/>
              <a:t> is invertible because it is a one-to-one correspondence. The inverse function </a:t>
            </a:r>
            <a:r>
              <a:rPr lang="en-US" i="1" dirty="0"/>
              <a:t>f</a:t>
            </a:r>
            <a:r>
              <a:rPr lang="en-US" baseline="30000" dirty="0">
                <a:cs typeface="Calibri" panose="020F0502020204030204" pitchFamily="34" charset="0"/>
              </a:rPr>
              <a:t>−</a:t>
            </a:r>
            <a:r>
              <a:rPr lang="en-US" baseline="30000" dirty="0"/>
              <a:t>1 </a:t>
            </a:r>
            <a:r>
              <a:rPr lang="en-US" dirty="0"/>
              <a:t>reverses the correspondence so </a:t>
            </a:r>
            <a:r>
              <a:rPr lang="en-US" i="1" dirty="0">
                <a:ea typeface="Cambria Math" pitchFamily="18" charset="0"/>
              </a:rPr>
              <a:t>f</a:t>
            </a:r>
            <a:r>
              <a:rPr lang="en-US" i="1" baseline="30000" dirty="0">
                <a:ea typeface="Cambria Math" pitchFamily="18" charset="0"/>
              </a:rPr>
              <a:t>−</a:t>
            </a:r>
            <a:r>
              <a:rPr lang="en-US" baseline="30000" dirty="0">
                <a:ea typeface="Cambria Math" pitchFamily="18" charset="0"/>
              </a:rPr>
              <a:t>1</a:t>
            </a:r>
            <a:r>
              <a:rPr lang="en-US" i="1" baseline="30000" dirty="0">
                <a:ea typeface="Cambria Math" pitchFamily="18" charset="0"/>
              </a:rPr>
              <a:t> </a:t>
            </a:r>
            <a:r>
              <a:rPr lang="en-US" dirty="0">
                <a:ea typeface="Cambria Math" pitchFamily="18" charset="0"/>
              </a:rPr>
              <a:t>(</a:t>
            </a:r>
            <a:r>
              <a:rPr lang="en-US" i="1" dirty="0">
                <a:ea typeface="Cambria Math" pitchFamily="18" charset="0"/>
              </a:rPr>
              <a:t>y</a:t>
            </a:r>
            <a:r>
              <a:rPr lang="en-US" dirty="0">
                <a:ea typeface="Cambria Math" pitchFamily="18" charset="0"/>
              </a:rPr>
              <a:t>)</a:t>
            </a:r>
            <a:r>
              <a:rPr lang="en-US" i="1" dirty="0">
                <a:ea typeface="Cambria Math" pitchFamily="18" charset="0"/>
              </a:rPr>
              <a:t> </a:t>
            </a:r>
            <a:r>
              <a:rPr lang="en-US" dirty="0">
                <a:ea typeface="Cambria Math" pitchFamily="18" charset="0"/>
              </a:rPr>
              <a:t>=</a:t>
            </a:r>
            <a:r>
              <a:rPr lang="en-US" i="1" dirty="0">
                <a:ea typeface="Cambria Math" pitchFamily="18" charset="0"/>
              </a:rPr>
              <a:t> y </a:t>
            </a:r>
            <a:r>
              <a:rPr lang="en-US" dirty="0">
                <a:ea typeface="Cambria Math" pitchFamily="18" charset="0"/>
                <a:cs typeface="Calibri" panose="020F0502020204030204" pitchFamily="34" charset="0"/>
              </a:rPr>
              <a:t>−</a:t>
            </a:r>
            <a:r>
              <a:rPr lang="en-US" dirty="0">
                <a:ea typeface="Cambria Math" pitchFamily="18" charset="0"/>
              </a:rPr>
              <a:t>1.</a:t>
            </a:r>
            <a:endParaRPr lang="en-US" dirty="0"/>
          </a:p>
        </p:txBody>
      </p:sp>
    </p:spTree>
    <p:extLst>
      <p:ext uri="{BB962C8B-B14F-4D97-AF65-F5344CB8AC3E}">
        <p14:creationId xmlns:p14="http://schemas.microsoft.com/office/powerpoint/2010/main" val="32755619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r>
              <a:rPr lang="en-US" sz="1500" dirty="0"/>
              <a:t> 3</a:t>
            </a:r>
          </a:p>
        </p:txBody>
      </p:sp>
      <p:sp>
        <p:nvSpPr>
          <p:cNvPr id="7" name="Content Placeholder 2"/>
          <p:cNvSpPr>
            <a:spLocks noGrp="1"/>
          </p:cNvSpPr>
          <p:nvPr>
            <p:ph idx="1"/>
          </p:nvPr>
        </p:nvSpPr>
        <p:spPr>
          <a:xfrm>
            <a:off x="457200" y="1295400"/>
            <a:ext cx="6248400" cy="533400"/>
          </a:xfrm>
        </p:spPr>
        <p:txBody>
          <a:bodyPr/>
          <a:lstStyle/>
          <a:p>
            <a:r>
              <a:rPr lang="en-US" b="1" dirty="0"/>
              <a:t>Example </a:t>
            </a:r>
            <a:r>
              <a:rPr lang="en-US" b="1" dirty="0">
                <a:ea typeface="Cambria Math" pitchFamily="18" charset="0"/>
              </a:rPr>
              <a:t>3</a:t>
            </a:r>
            <a:r>
              <a:rPr lang="en-US" dirty="0">
                <a:ea typeface="Cambria Math" pitchFamily="18" charset="0"/>
              </a:rPr>
              <a:t>: </a:t>
            </a:r>
            <a:r>
              <a:rPr lang="en-US" dirty="0"/>
              <a:t>Let </a:t>
            </a:r>
            <a:r>
              <a:rPr lang="en-US" i="1" dirty="0"/>
              <a:t>f: </a:t>
            </a:r>
            <a:r>
              <a:rPr lang="en-US" b="1" dirty="0"/>
              <a:t>R</a:t>
            </a:r>
            <a:r>
              <a:rPr lang="en-US" i="1" dirty="0"/>
              <a:t> </a:t>
            </a:r>
            <a:r>
              <a:rPr lang="en-US" dirty="0">
                <a:ea typeface="Cambria Math"/>
                <a:sym typeface="Symbol" panose="05050102010706020507" pitchFamily="18" charset="2"/>
              </a:rPr>
              <a:t></a:t>
            </a:r>
            <a:r>
              <a:rPr lang="en-US" i="1" dirty="0">
                <a:sym typeface="Wingdings" pitchFamily="2" charset="2"/>
              </a:rPr>
              <a:t> </a:t>
            </a:r>
            <a:r>
              <a:rPr lang="en-US" b="1" dirty="0">
                <a:sym typeface="Wingdings" pitchFamily="2" charset="2"/>
              </a:rPr>
              <a:t>R</a:t>
            </a:r>
            <a:r>
              <a:rPr lang="en-US" i="1" dirty="0">
                <a:sym typeface="Wingdings" pitchFamily="2" charset="2"/>
              </a:rPr>
              <a:t> </a:t>
            </a:r>
            <a:r>
              <a:rPr lang="en-US" dirty="0">
                <a:sym typeface="Wingdings" pitchFamily="2" charset="2"/>
              </a:rPr>
              <a:t>be such that    </a:t>
            </a:r>
            <a:endParaRPr lang="en-US" dirty="0"/>
          </a:p>
        </p:txBody>
      </p:sp>
      <p:graphicFrame>
        <p:nvGraphicFramePr>
          <p:cNvPr id="9" name="Object 3"/>
          <p:cNvGraphicFramePr>
            <a:graphicFrameLocks noChangeAspect="1"/>
          </p:cNvGraphicFramePr>
          <p:nvPr>
            <p:extLst>
              <p:ext uri="{D42A27DB-BD31-4B8C-83A1-F6EECF244321}">
                <p14:modId xmlns:p14="http://schemas.microsoft.com/office/powerpoint/2010/main" val="3646088854"/>
              </p:ext>
            </p:extLst>
          </p:nvPr>
        </p:nvGraphicFramePr>
        <p:xfrm>
          <a:off x="6687239" y="1341120"/>
          <a:ext cx="1343406" cy="526826"/>
        </p:xfrm>
        <a:graphic>
          <a:graphicData uri="http://schemas.openxmlformats.org/presentationml/2006/ole">
            <mc:AlternateContent xmlns:mc="http://schemas.openxmlformats.org/markup-compatibility/2006">
              <mc:Choice xmlns:v="urn:schemas-microsoft-com:vml" Requires="v">
                <p:oleObj spid="_x0000_s43348" name="Equation" r:id="rId3" imgW="647640" imgH="253800" progId="Equation.DSMT4">
                  <p:embed/>
                </p:oleObj>
              </mc:Choice>
              <mc:Fallback>
                <p:oleObj name="Equation" r:id="rId3" imgW="647640" imgH="253800" progId="Equation.DSMT4">
                  <p:embed/>
                  <p:pic>
                    <p:nvPicPr>
                      <p:cNvPr id="0" name=""/>
                      <p:cNvPicPr/>
                      <p:nvPr/>
                    </p:nvPicPr>
                    <p:blipFill>
                      <a:blip r:embed="rId4"/>
                      <a:stretch>
                        <a:fillRect/>
                      </a:stretch>
                    </p:blipFill>
                    <p:spPr>
                      <a:xfrm>
                        <a:off x="6687239" y="1341120"/>
                        <a:ext cx="1343406" cy="526826"/>
                      </a:xfrm>
                      <a:prstGeom prst="rect">
                        <a:avLst/>
                      </a:prstGeom>
                    </p:spPr>
                  </p:pic>
                </p:oleObj>
              </mc:Fallback>
            </mc:AlternateContent>
          </a:graphicData>
        </a:graphic>
      </p:graphicFrame>
      <p:sp>
        <p:nvSpPr>
          <p:cNvPr id="6" name="Content Placeholder 4"/>
          <p:cNvSpPr>
            <a:spLocks noGrp="1"/>
          </p:cNvSpPr>
          <p:nvPr>
            <p:ph idx="13"/>
          </p:nvPr>
        </p:nvSpPr>
        <p:spPr>
          <a:xfrm>
            <a:off x="457200" y="1828800"/>
            <a:ext cx="8229600" cy="533400"/>
          </a:xfrm>
        </p:spPr>
        <p:txBody>
          <a:bodyPr/>
          <a:lstStyle/>
          <a:p>
            <a:r>
              <a:rPr lang="en-US" dirty="0">
                <a:sym typeface="Wingdings" pitchFamily="2" charset="2"/>
              </a:rPr>
              <a:t>Is </a:t>
            </a:r>
            <a:r>
              <a:rPr lang="en-US" i="1" dirty="0">
                <a:sym typeface="Wingdings" pitchFamily="2" charset="2"/>
              </a:rPr>
              <a:t>f</a:t>
            </a:r>
            <a:r>
              <a:rPr lang="en-US" dirty="0">
                <a:sym typeface="Wingdings" pitchFamily="2" charset="2"/>
              </a:rPr>
              <a:t> invertible, and if so, what is its inverse?</a:t>
            </a:r>
            <a:endParaRPr lang="en-US" dirty="0"/>
          </a:p>
        </p:txBody>
      </p:sp>
      <p:sp>
        <p:nvSpPr>
          <p:cNvPr id="3" name="Content Placeholder 5"/>
          <p:cNvSpPr>
            <a:spLocks noGrp="1"/>
          </p:cNvSpPr>
          <p:nvPr>
            <p:ph idx="14"/>
          </p:nvPr>
        </p:nvSpPr>
        <p:spPr>
          <a:xfrm>
            <a:off x="457200" y="3657600"/>
            <a:ext cx="8229600" cy="990600"/>
          </a:xfrm>
        </p:spPr>
        <p:txBody>
          <a:bodyPr/>
          <a:lstStyle/>
          <a:p>
            <a:r>
              <a:rPr lang="en-US" b="1" dirty="0"/>
              <a:t>Solution</a:t>
            </a:r>
            <a:r>
              <a:rPr lang="en-US" dirty="0"/>
              <a:t>: The function </a:t>
            </a:r>
            <a:r>
              <a:rPr lang="en-US" i="1" dirty="0"/>
              <a:t>f</a:t>
            </a:r>
            <a:r>
              <a:rPr lang="en-US" dirty="0"/>
              <a:t> is not invertible because it is not one-to-one.</a:t>
            </a:r>
          </a:p>
        </p:txBody>
      </p:sp>
    </p:spTree>
    <p:extLst>
      <p:ext uri="{BB962C8B-B14F-4D97-AF65-F5344CB8AC3E}">
        <p14:creationId xmlns:p14="http://schemas.microsoft.com/office/powerpoint/2010/main" val="253167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Sets</a:t>
            </a:r>
            <a:endParaRPr lang="en-US" sz="1500" dirty="0"/>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dirty="0"/>
              <a:t>A </a:t>
            </a:r>
            <a:r>
              <a:rPr lang="en-US" i="1" dirty="0"/>
              <a:t>set</a:t>
            </a:r>
            <a:r>
              <a:rPr lang="en-US" dirty="0"/>
              <a:t> is an unordered collection of objects.</a:t>
            </a:r>
          </a:p>
          <a:p>
            <a:pPr lvl="1">
              <a:spcBef>
                <a:spcPts val="600"/>
              </a:spcBef>
            </a:pPr>
            <a:r>
              <a:rPr lang="en-US" dirty="0"/>
              <a:t> the students in this class</a:t>
            </a:r>
          </a:p>
          <a:p>
            <a:pPr lvl="1">
              <a:spcBef>
                <a:spcPts val="600"/>
              </a:spcBef>
            </a:pPr>
            <a:r>
              <a:rPr lang="en-US" dirty="0"/>
              <a:t> the chairs in this room</a:t>
            </a:r>
          </a:p>
          <a:p>
            <a:pPr>
              <a:spcBef>
                <a:spcPts val="600"/>
              </a:spcBef>
            </a:pPr>
            <a:r>
              <a:rPr lang="en-US" dirty="0"/>
              <a:t>The objects in a set are called the </a:t>
            </a:r>
            <a:r>
              <a:rPr lang="en-US" i="1" dirty="0"/>
              <a:t>elements</a:t>
            </a:r>
            <a:r>
              <a:rPr lang="en-US" dirty="0"/>
              <a:t>, or </a:t>
            </a:r>
            <a:r>
              <a:rPr lang="en-US" i="1" dirty="0"/>
              <a:t>members</a:t>
            </a:r>
            <a:r>
              <a:rPr lang="en-US" dirty="0"/>
              <a:t> of the set. A set is said to </a:t>
            </a:r>
            <a:r>
              <a:rPr lang="en-US" i="1" dirty="0"/>
              <a:t>contain</a:t>
            </a:r>
            <a:r>
              <a:rPr lang="en-US" dirty="0"/>
              <a:t> its elements.</a:t>
            </a:r>
          </a:p>
          <a:p>
            <a:pPr>
              <a:spcBef>
                <a:spcPts val="600"/>
              </a:spcBef>
            </a:pPr>
            <a:r>
              <a:rPr lang="en-US" dirty="0"/>
              <a:t>The notation  </a:t>
            </a:r>
            <a:r>
              <a:rPr lang="en-US" i="1" dirty="0">
                <a:ea typeface="Cambria Math" pitchFamily="18" charset="0"/>
              </a:rPr>
              <a:t>a</a:t>
            </a:r>
            <a:r>
              <a:rPr lang="en-US" dirty="0">
                <a:ea typeface="Cambria Math" pitchFamily="18" charset="0"/>
              </a:rPr>
              <a:t> ∈ </a:t>
            </a:r>
            <a:r>
              <a:rPr lang="en-US" i="1" dirty="0">
                <a:ea typeface="Cambria Math" pitchFamily="18" charset="0"/>
              </a:rPr>
              <a:t>A</a:t>
            </a:r>
            <a:r>
              <a:rPr lang="en-US" dirty="0">
                <a:ea typeface="Cambria Math" pitchFamily="18" charset="0"/>
              </a:rPr>
              <a:t>  </a:t>
            </a:r>
            <a:r>
              <a:rPr lang="en-US" altLang="zh-CN" dirty="0"/>
              <a:t>denote</a:t>
            </a:r>
            <a:r>
              <a:rPr lang="en-US" dirty="0"/>
              <a:t>s that </a:t>
            </a:r>
            <a:r>
              <a:rPr lang="en-US" i="1" dirty="0">
                <a:ea typeface="Cambria Math" pitchFamily="18" charset="0"/>
              </a:rPr>
              <a:t>a</a:t>
            </a:r>
            <a:r>
              <a:rPr lang="en-US" dirty="0"/>
              <a:t> is an element of the set </a:t>
            </a:r>
            <a:r>
              <a:rPr lang="en-US" i="1" dirty="0">
                <a:ea typeface="Cambria Math" pitchFamily="18" charset="0"/>
              </a:rPr>
              <a:t>A</a:t>
            </a:r>
            <a:r>
              <a:rPr lang="en-US" dirty="0"/>
              <a:t>.</a:t>
            </a:r>
          </a:p>
          <a:p>
            <a:pPr>
              <a:spcBef>
                <a:spcPts val="600"/>
              </a:spcBef>
            </a:pPr>
            <a:r>
              <a:rPr lang="en-US" dirty="0"/>
              <a:t>If </a:t>
            </a:r>
            <a:r>
              <a:rPr lang="en-US" i="1" dirty="0">
                <a:ea typeface="Cambria Math" pitchFamily="18" charset="0"/>
              </a:rPr>
              <a:t>a</a:t>
            </a:r>
            <a:r>
              <a:rPr lang="en-US" dirty="0"/>
              <a:t> is not a member of </a:t>
            </a:r>
            <a:r>
              <a:rPr lang="en-US" i="1" dirty="0">
                <a:ea typeface="Cambria Math" pitchFamily="18" charset="0"/>
              </a:rPr>
              <a:t>A</a:t>
            </a:r>
            <a:r>
              <a:rPr lang="en-US" dirty="0"/>
              <a:t>, write </a:t>
            </a:r>
            <a:r>
              <a:rPr lang="en-US" i="1" dirty="0">
                <a:ea typeface="Cambria Math" pitchFamily="18" charset="0"/>
              </a:rPr>
              <a:t>a</a:t>
            </a:r>
            <a:r>
              <a:rPr lang="en-US" dirty="0">
                <a:ea typeface="Cambria Math" pitchFamily="18" charset="0"/>
              </a:rPr>
              <a:t> </a:t>
            </a:r>
            <a:r>
              <a:rPr lang="en-US" dirty="0">
                <a:ea typeface="Cambria Math"/>
              </a:rPr>
              <a:t>∉</a:t>
            </a:r>
            <a:r>
              <a:rPr lang="en-US" dirty="0">
                <a:ea typeface="Cambria Math" pitchFamily="18" charset="0"/>
              </a:rPr>
              <a:t> </a:t>
            </a:r>
            <a:r>
              <a:rPr lang="en-US" i="1" dirty="0">
                <a:ea typeface="Cambria Math" pitchFamily="18" charset="0"/>
              </a:rPr>
              <a:t>A</a:t>
            </a:r>
            <a:r>
              <a:rPr lang="en-US" dirty="0">
                <a:ea typeface="Cambria Math" pitchFamily="18" charset="0"/>
              </a:rPr>
              <a:t> </a:t>
            </a:r>
            <a:endParaRPr lang="en-US" dirty="0"/>
          </a:p>
        </p:txBody>
      </p:sp>
      <p:sp>
        <p:nvSpPr>
          <p:cNvPr id="4" name="矩形 3">
            <a:extLst>
              <a:ext uri="{FF2B5EF4-FFF2-40B4-BE49-F238E27FC236}">
                <a16:creationId xmlns:a16="http://schemas.microsoft.com/office/drawing/2014/main" id="{4C3989FF-ABF1-42A7-8D2F-74E27C705A09}"/>
              </a:ext>
            </a:extLst>
          </p:cNvPr>
          <p:cNvSpPr/>
          <p:nvPr/>
        </p:nvSpPr>
        <p:spPr>
          <a:xfrm>
            <a:off x="4363134" y="5105400"/>
            <a:ext cx="646331" cy="369332"/>
          </a:xfrm>
          <a:prstGeom prst="rect">
            <a:avLst/>
          </a:prstGeom>
        </p:spPr>
        <p:txBody>
          <a:bodyPr wrap="none">
            <a:spAutoFit/>
          </a:bodyPr>
          <a:lstStyle/>
          <a:p>
            <a:r>
              <a:rPr lang="zh-CN" altLang="en-US" dirty="0">
                <a:solidFill>
                  <a:schemeClr val="tx1">
                    <a:lumMod val="50000"/>
                    <a:lumOff val="50000"/>
                  </a:schemeClr>
                </a:solidFill>
              </a:rPr>
              <a:t>表示</a:t>
            </a:r>
          </a:p>
        </p:txBody>
      </p:sp>
    </p:spTree>
    <p:extLst>
      <p:ext uri="{BB962C8B-B14F-4D97-AF65-F5344CB8AC3E}">
        <p14:creationId xmlns:p14="http://schemas.microsoft.com/office/powerpoint/2010/main" val="11918074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a:t>
            </a:r>
            <a:r>
              <a:rPr lang="en-US" sz="1500" dirty="0"/>
              <a:t> 1</a:t>
            </a:r>
          </a:p>
        </p:txBody>
      </p:sp>
      <p:sp>
        <p:nvSpPr>
          <p:cNvPr id="9" name="Content Placeholder 2"/>
          <p:cNvSpPr>
            <a:spLocks noGrp="1"/>
          </p:cNvSpPr>
          <p:nvPr>
            <p:ph idx="1"/>
          </p:nvPr>
        </p:nvSpPr>
        <p:spPr>
          <a:xfrm>
            <a:off x="457200" y="1295400"/>
            <a:ext cx="8595360" cy="982027"/>
          </a:xfrm>
        </p:spPr>
        <p:txBody>
          <a:bodyPr/>
          <a:lstStyle/>
          <a:p>
            <a:r>
              <a:rPr lang="en-US" sz="2800" b="1" dirty="0"/>
              <a:t>Definition</a:t>
            </a:r>
            <a:r>
              <a:rPr lang="en-US" sz="2800" dirty="0"/>
              <a:t>: Let </a:t>
            </a:r>
            <a:r>
              <a:rPr lang="en-US" sz="2800" i="1" dirty="0"/>
              <a:t>f</a:t>
            </a:r>
            <a:r>
              <a:rPr lang="en-US" sz="2800" dirty="0"/>
              <a:t>: </a:t>
            </a:r>
            <a:r>
              <a:rPr lang="en-US" sz="2800" i="1" dirty="0"/>
              <a:t>B</a:t>
            </a:r>
            <a:r>
              <a:rPr lang="en-US" sz="2800" dirty="0">
                <a:ea typeface="Cambria Math"/>
              </a:rPr>
              <a:t>→</a:t>
            </a:r>
            <a:r>
              <a:rPr lang="en-US" sz="2800" i="1" dirty="0">
                <a:sym typeface="Wingdings" pitchFamily="2" charset="2"/>
              </a:rPr>
              <a:t>C</a:t>
            </a:r>
            <a:r>
              <a:rPr lang="en-US" sz="2800" dirty="0">
                <a:sym typeface="Wingdings" pitchFamily="2" charset="2"/>
              </a:rPr>
              <a:t>, </a:t>
            </a:r>
            <a:r>
              <a:rPr lang="en-US" sz="2800" i="1" dirty="0">
                <a:sym typeface="Wingdings" pitchFamily="2" charset="2"/>
              </a:rPr>
              <a:t>g</a:t>
            </a:r>
            <a:r>
              <a:rPr lang="en-US" sz="2800" dirty="0">
                <a:sym typeface="Wingdings" pitchFamily="2" charset="2"/>
              </a:rPr>
              <a:t>: </a:t>
            </a:r>
            <a:r>
              <a:rPr lang="en-US" sz="2800" i="1" dirty="0">
                <a:sym typeface="Wingdings" pitchFamily="2" charset="2"/>
              </a:rPr>
              <a:t>A</a:t>
            </a:r>
            <a:r>
              <a:rPr lang="en-US" sz="2800" dirty="0">
                <a:ea typeface="Cambria Math"/>
              </a:rPr>
              <a:t>→</a:t>
            </a:r>
            <a:r>
              <a:rPr lang="en-US" sz="2800" i="1" dirty="0">
                <a:sym typeface="Wingdings" pitchFamily="2" charset="2"/>
              </a:rPr>
              <a:t>B</a:t>
            </a:r>
            <a:r>
              <a:rPr lang="en-US" sz="2800" dirty="0">
                <a:sym typeface="Wingdings" pitchFamily="2" charset="2"/>
              </a:rPr>
              <a:t>. The </a:t>
            </a:r>
            <a:r>
              <a:rPr lang="en-US" sz="2800" i="1" dirty="0">
                <a:highlight>
                  <a:srgbClr val="FFFF00"/>
                </a:highlight>
                <a:sym typeface="Wingdings" pitchFamily="2" charset="2"/>
              </a:rPr>
              <a:t>composition</a:t>
            </a:r>
            <a:r>
              <a:rPr lang="en-US" sz="2800" i="1" dirty="0">
                <a:sym typeface="Wingdings" pitchFamily="2" charset="2"/>
              </a:rPr>
              <a:t> of </a:t>
            </a:r>
            <a:r>
              <a:rPr lang="en-US" altLang="zh-CN" sz="2800" i="1" dirty="0">
                <a:sym typeface="Wingdings" pitchFamily="2" charset="2"/>
              </a:rPr>
              <a:t>g</a:t>
            </a:r>
            <a:r>
              <a:rPr lang="en-US" sz="2800" i="1" dirty="0">
                <a:sym typeface="Wingdings" pitchFamily="2" charset="2"/>
              </a:rPr>
              <a:t> with </a:t>
            </a:r>
            <a:r>
              <a:rPr lang="en-US" altLang="zh-CN" sz="2800" i="1" dirty="0">
                <a:sym typeface="Wingdings" pitchFamily="2" charset="2"/>
              </a:rPr>
              <a:t>f</a:t>
            </a:r>
            <a:r>
              <a:rPr lang="en-US" sz="2800" dirty="0">
                <a:sym typeface="Wingdings" pitchFamily="2" charset="2"/>
              </a:rPr>
              <a:t>, denoted</a:t>
            </a:r>
            <a:endParaRPr lang="en-US" sz="2800" dirty="0"/>
          </a:p>
        </p:txBody>
      </p:sp>
      <p:sp>
        <p:nvSpPr>
          <p:cNvPr id="4" name="Content Placeholder 4"/>
          <p:cNvSpPr>
            <a:spLocks noGrp="1"/>
          </p:cNvSpPr>
          <p:nvPr>
            <p:ph idx="13"/>
          </p:nvPr>
        </p:nvSpPr>
        <p:spPr>
          <a:xfrm>
            <a:off x="2956193" y="1744027"/>
            <a:ext cx="5654407" cy="533400"/>
          </a:xfrm>
        </p:spPr>
        <p:txBody>
          <a:bodyPr/>
          <a:lstStyle/>
          <a:p>
            <a:r>
              <a:rPr lang="en-US" sz="2800" dirty="0">
                <a:sym typeface="Wingdings" pitchFamily="2" charset="2"/>
              </a:rPr>
              <a:t>is the function from </a:t>
            </a:r>
            <a:r>
              <a:rPr lang="en-US" sz="2800" i="1" dirty="0">
                <a:sym typeface="Wingdings" pitchFamily="2" charset="2"/>
              </a:rPr>
              <a:t>A</a:t>
            </a:r>
            <a:r>
              <a:rPr lang="en-US" sz="2800" dirty="0">
                <a:sym typeface="Wingdings" pitchFamily="2" charset="2"/>
              </a:rPr>
              <a:t> to </a:t>
            </a:r>
            <a:r>
              <a:rPr lang="en-US" sz="2800" i="1" dirty="0">
                <a:sym typeface="Wingdings" pitchFamily="2" charset="2"/>
              </a:rPr>
              <a:t>C </a:t>
            </a:r>
            <a:r>
              <a:rPr lang="en-US" sz="2800" dirty="0">
                <a:sym typeface="Wingdings" pitchFamily="2" charset="2"/>
              </a:rPr>
              <a:t>defined by</a:t>
            </a:r>
          </a:p>
        </p:txBody>
      </p:sp>
      <p:sp>
        <p:nvSpPr>
          <p:cNvPr id="12" name="Text Placeholder 7"/>
          <p:cNvSpPr>
            <a:spLocks noGrp="1"/>
          </p:cNvSpPr>
          <p:nvPr>
            <p:ph type="body" sz="quarter" idx="15"/>
          </p:nvPr>
        </p:nvSpPr>
        <p:spPr>
          <a:xfrm>
            <a:off x="3465576" y="6446520"/>
            <a:ext cx="2212848" cy="182880"/>
          </a:xfrm>
        </p:spPr>
        <p:txBody>
          <a:bodyPr/>
          <a:lstStyle/>
          <a:p>
            <a:r>
              <a:rPr lang="en-US" sz="1200" dirty="0">
                <a:latin typeface="+mj-lt"/>
                <a:hlinkClick r:id="rId2" action="ppaction://hlinksldjump"/>
              </a:rPr>
              <a:t>Jump to long description</a:t>
            </a:r>
          </a:p>
        </p:txBody>
      </p:sp>
      <p:sp>
        <p:nvSpPr>
          <p:cNvPr id="13" name="矩形 12">
            <a:extLst>
              <a:ext uri="{FF2B5EF4-FFF2-40B4-BE49-F238E27FC236}">
                <a16:creationId xmlns:a16="http://schemas.microsoft.com/office/drawing/2014/main" id="{8D96B238-7878-4012-9C6C-4B56F5396946}"/>
              </a:ext>
            </a:extLst>
          </p:cNvPr>
          <p:cNvSpPr/>
          <p:nvPr/>
        </p:nvSpPr>
        <p:spPr>
          <a:xfrm>
            <a:off x="4154269" y="796659"/>
            <a:ext cx="646331" cy="369332"/>
          </a:xfrm>
          <a:prstGeom prst="rect">
            <a:avLst/>
          </a:prstGeom>
        </p:spPr>
        <p:txBody>
          <a:bodyPr wrap="none">
            <a:spAutoFit/>
          </a:bodyPr>
          <a:lstStyle/>
          <a:p>
            <a:pPr algn="ctr"/>
            <a:r>
              <a:rPr lang="zh-CN" altLang="en-US" dirty="0">
                <a:solidFill>
                  <a:schemeClr val="tx1">
                    <a:lumMod val="50000"/>
                    <a:lumOff val="50000"/>
                  </a:schemeClr>
                </a:solidFill>
              </a:rPr>
              <a:t>组合</a:t>
            </a:r>
          </a:p>
        </p:txBody>
      </p:sp>
      <p:pic>
        <p:nvPicPr>
          <p:cNvPr id="3" name="图片 2"/>
          <p:cNvPicPr>
            <a:picLocks noChangeAspect="1"/>
          </p:cNvPicPr>
          <p:nvPr/>
        </p:nvPicPr>
        <p:blipFill>
          <a:blip r:embed="rId3"/>
          <a:stretch>
            <a:fillRect/>
          </a:stretch>
        </p:blipFill>
        <p:spPr>
          <a:xfrm>
            <a:off x="457200" y="2241550"/>
            <a:ext cx="2886075" cy="581025"/>
          </a:xfrm>
          <a:prstGeom prst="rect">
            <a:avLst/>
          </a:prstGeom>
        </p:spPr>
      </p:pic>
      <p:pic>
        <p:nvPicPr>
          <p:cNvPr id="5" name="图片 4"/>
          <p:cNvPicPr>
            <a:picLocks noChangeAspect="1"/>
          </p:cNvPicPr>
          <p:nvPr/>
        </p:nvPicPr>
        <p:blipFill>
          <a:blip r:embed="rId4"/>
          <a:stretch>
            <a:fillRect/>
          </a:stretch>
        </p:blipFill>
        <p:spPr>
          <a:xfrm>
            <a:off x="2175143" y="1723389"/>
            <a:ext cx="781050" cy="571500"/>
          </a:xfrm>
          <a:prstGeom prst="rect">
            <a:avLst/>
          </a:prstGeom>
        </p:spPr>
      </p:pic>
      <p:pic>
        <p:nvPicPr>
          <p:cNvPr id="7" name="内容占位符 6"/>
          <p:cNvPicPr>
            <a:picLocks noGrp="1" noChangeAspect="1"/>
          </p:cNvPicPr>
          <p:nvPr>
            <p:ph idx="14"/>
          </p:nvPr>
        </p:nvPicPr>
        <p:blipFill>
          <a:blip r:embed="rId5"/>
          <a:stretch>
            <a:fillRect/>
          </a:stretch>
        </p:blipFill>
        <p:spPr>
          <a:xfrm>
            <a:off x="1371600" y="3332269"/>
            <a:ext cx="6390134" cy="3060064"/>
          </a:xfrm>
          <a:prstGeom prst="rect">
            <a:avLst/>
          </a:prstGeom>
        </p:spPr>
      </p:pic>
      <p:sp>
        <p:nvSpPr>
          <p:cNvPr id="14" name="矩形 13">
            <a:extLst>
              <a:ext uri="{FF2B5EF4-FFF2-40B4-BE49-F238E27FC236}">
                <a16:creationId xmlns:a16="http://schemas.microsoft.com/office/drawing/2014/main" id="{72827FAD-CDDB-4021-9370-DAEFF2831A52}"/>
              </a:ext>
            </a:extLst>
          </p:cNvPr>
          <p:cNvSpPr/>
          <p:nvPr/>
        </p:nvSpPr>
        <p:spPr>
          <a:xfrm>
            <a:off x="5791200" y="6383774"/>
            <a:ext cx="3352800" cy="369332"/>
          </a:xfrm>
          <a:prstGeom prst="rect">
            <a:avLst/>
          </a:prstGeom>
        </p:spPr>
        <p:txBody>
          <a:bodyPr wrap="square">
            <a:spAutoFit/>
          </a:bodyPr>
          <a:lstStyle/>
          <a:p>
            <a:r>
              <a:rPr lang="zh-CN" altLang="en-US" dirty="0">
                <a:solidFill>
                  <a:srgbClr val="FFC000"/>
                </a:solidFill>
              </a:rPr>
              <a:t>注意有文献</a:t>
            </a:r>
            <a:r>
              <a:rPr lang="en-US" altLang="zh-CN" dirty="0">
                <a:solidFill>
                  <a:srgbClr val="FFC000"/>
                </a:solidFill>
              </a:rPr>
              <a:t>f</a:t>
            </a:r>
            <a:r>
              <a:rPr lang="zh-CN" altLang="en-US" dirty="0">
                <a:solidFill>
                  <a:srgbClr val="FFC000"/>
                </a:solidFill>
              </a:rPr>
              <a:t>和</a:t>
            </a:r>
            <a:r>
              <a:rPr lang="en-US" altLang="zh-CN" dirty="0">
                <a:solidFill>
                  <a:srgbClr val="FFC000"/>
                </a:solidFill>
              </a:rPr>
              <a:t>g</a:t>
            </a:r>
            <a:r>
              <a:rPr lang="zh-CN" altLang="en-US" dirty="0">
                <a:solidFill>
                  <a:srgbClr val="FFC000"/>
                </a:solidFill>
              </a:rPr>
              <a:t>的左右顺序相反</a:t>
            </a:r>
          </a:p>
        </p:txBody>
      </p:sp>
    </p:spTree>
    <p:extLst>
      <p:ext uri="{BB962C8B-B14F-4D97-AF65-F5344CB8AC3E}">
        <p14:creationId xmlns:p14="http://schemas.microsoft.com/office/powerpoint/2010/main" val="15571096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Composition</a:t>
            </a:r>
            <a:r>
              <a:rPr lang="en-US" sz="1500" dirty="0"/>
              <a:t> 2</a:t>
            </a:r>
          </a:p>
        </p:txBody>
      </p:sp>
      <p:pic>
        <p:nvPicPr>
          <p:cNvPr id="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52600"/>
            <a:ext cx="4495800" cy="3060603"/>
          </a:xfrm>
          <a:prstGeom prst="rect">
            <a:avLst/>
          </a:prstGeom>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5219700" y="1750695"/>
            <a:ext cx="3467100" cy="2990850"/>
          </a:xfrm>
          <a:prstGeom prst="rect">
            <a:avLst/>
          </a:prstGeom>
        </p:spPr>
      </p:pic>
      <p:sp>
        <p:nvSpPr>
          <p:cNvPr id="3" name="内容占位符 2"/>
          <p:cNvSpPr>
            <a:spLocks noGrp="1"/>
          </p:cNvSpPr>
          <p:nvPr>
            <p:ph idx="13"/>
          </p:nvPr>
        </p:nvSpPr>
        <p:spPr/>
        <p:txBody>
          <a:bodyPr/>
          <a:lstStyle/>
          <a:p>
            <a:endParaRPr lang="zh-CN" altLang="en-US" dirty="0"/>
          </a:p>
        </p:txBody>
      </p:sp>
    </p:spTree>
    <p:extLst>
      <p:ext uri="{BB962C8B-B14F-4D97-AF65-F5344CB8AC3E}">
        <p14:creationId xmlns:p14="http://schemas.microsoft.com/office/powerpoint/2010/main" val="37748296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Composition</a:t>
            </a:r>
            <a:r>
              <a:rPr lang="en-US" sz="1500" dirty="0"/>
              <a:t> 3</a:t>
            </a:r>
          </a:p>
        </p:txBody>
      </p:sp>
      <p:sp>
        <p:nvSpPr>
          <p:cNvPr id="4" name="Content Placeholder 2"/>
          <p:cNvSpPr>
            <a:spLocks noGrp="1"/>
          </p:cNvSpPr>
          <p:nvPr>
            <p:ph idx="1"/>
          </p:nvPr>
        </p:nvSpPr>
        <p:spPr>
          <a:xfrm>
            <a:off x="457200" y="1295400"/>
            <a:ext cx="2362200" cy="533400"/>
          </a:xfrm>
        </p:spPr>
        <p:txBody>
          <a:bodyPr/>
          <a:lstStyle/>
          <a:p>
            <a:r>
              <a:rPr lang="en-US" b="1" dirty="0"/>
              <a:t>Example </a:t>
            </a:r>
            <a:r>
              <a:rPr lang="en-US" b="1" dirty="0">
                <a:ea typeface="Cambria Math" pitchFamily="18" charset="0"/>
              </a:rPr>
              <a:t>1</a:t>
            </a:r>
            <a:r>
              <a:rPr lang="en-US" dirty="0"/>
              <a:t>: If</a:t>
            </a:r>
          </a:p>
        </p:txBody>
      </p:sp>
      <p:graphicFrame>
        <p:nvGraphicFramePr>
          <p:cNvPr id="5" name="Object 3"/>
          <p:cNvGraphicFramePr>
            <a:graphicFrameLocks noChangeAspect="1"/>
          </p:cNvGraphicFramePr>
          <p:nvPr>
            <p:extLst>
              <p:ext uri="{D42A27DB-BD31-4B8C-83A1-F6EECF244321}">
                <p14:modId xmlns:p14="http://schemas.microsoft.com/office/powerpoint/2010/main" val="3208476032"/>
              </p:ext>
            </p:extLst>
          </p:nvPr>
        </p:nvGraphicFramePr>
        <p:xfrm>
          <a:off x="2209800" y="2301986"/>
          <a:ext cx="4724400" cy="3336814"/>
        </p:xfrm>
        <a:graphic>
          <a:graphicData uri="http://schemas.openxmlformats.org/presentationml/2006/ole">
            <mc:AlternateContent xmlns:mc="http://schemas.openxmlformats.org/markup-compatibility/2006">
              <mc:Choice xmlns:v="urn:schemas-microsoft-com:vml" Requires="v">
                <p:oleObj spid="_x0000_s45387" name="Equation" r:id="rId3" imgW="1815840" imgH="1282680" progId="Equation.DSMT4">
                  <p:embed/>
                </p:oleObj>
              </mc:Choice>
              <mc:Fallback>
                <p:oleObj name="Equation" r:id="rId3" imgW="1815840" imgH="1282680" progId="Equation.DSMT4">
                  <p:embed/>
                  <p:pic>
                    <p:nvPicPr>
                      <p:cNvPr id="0" name=""/>
                      <p:cNvPicPr/>
                      <p:nvPr/>
                    </p:nvPicPr>
                    <p:blipFill>
                      <a:blip r:embed="rId4"/>
                      <a:stretch>
                        <a:fillRect/>
                      </a:stretch>
                    </p:blipFill>
                    <p:spPr>
                      <a:xfrm>
                        <a:off x="2209800" y="2301986"/>
                        <a:ext cx="4724400" cy="3336814"/>
                      </a:xfrm>
                      <a:prstGeom prst="rect">
                        <a:avLst/>
                      </a:prstGeom>
                    </p:spPr>
                  </p:pic>
                </p:oleObj>
              </mc:Fallback>
            </mc:AlternateContent>
          </a:graphicData>
        </a:graphic>
      </p:graphicFrame>
    </p:spTree>
    <p:extLst>
      <p:ext uri="{BB962C8B-B14F-4D97-AF65-F5344CB8AC3E}">
        <p14:creationId xmlns:p14="http://schemas.microsoft.com/office/powerpoint/2010/main" val="3238432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Functions</a:t>
            </a:r>
          </a:p>
        </p:txBody>
      </p:sp>
      <p:sp>
        <p:nvSpPr>
          <p:cNvPr id="11" name="Content Placeholder 2"/>
          <p:cNvSpPr>
            <a:spLocks noGrp="1"/>
          </p:cNvSpPr>
          <p:nvPr>
            <p:ph idx="1"/>
          </p:nvPr>
        </p:nvSpPr>
        <p:spPr>
          <a:xfrm>
            <a:off x="457200" y="1295400"/>
            <a:ext cx="8001000" cy="914400"/>
          </a:xfrm>
        </p:spPr>
        <p:txBody>
          <a:bodyPr/>
          <a:lstStyle/>
          <a:p>
            <a:r>
              <a:rPr lang="en-US" sz="2800" dirty="0"/>
              <a:t>Let </a:t>
            </a:r>
            <a:r>
              <a:rPr lang="en-US" sz="2800" i="1" dirty="0"/>
              <a:t>f</a:t>
            </a:r>
            <a:r>
              <a:rPr lang="en-US" sz="2800" dirty="0"/>
              <a:t> be a function from the set </a:t>
            </a:r>
            <a:r>
              <a:rPr lang="en-US" sz="2800" i="1" dirty="0"/>
              <a:t>A</a:t>
            </a:r>
            <a:r>
              <a:rPr lang="en-US" sz="2800" dirty="0"/>
              <a:t> to the set </a:t>
            </a:r>
            <a:r>
              <a:rPr lang="en-US" sz="2800" i="1" dirty="0"/>
              <a:t>B</a:t>
            </a:r>
            <a:r>
              <a:rPr lang="en-US" sz="2800" dirty="0"/>
              <a:t>. The </a:t>
            </a:r>
            <a:r>
              <a:rPr lang="en-US" sz="2800" i="1" dirty="0"/>
              <a:t>graph</a:t>
            </a:r>
            <a:r>
              <a:rPr lang="en-US" sz="2800" dirty="0"/>
              <a:t> of the function </a:t>
            </a:r>
            <a:r>
              <a:rPr lang="en-US" sz="2800" i="1" dirty="0"/>
              <a:t>f</a:t>
            </a:r>
            <a:r>
              <a:rPr lang="en-US" sz="2800" dirty="0"/>
              <a:t> is the set of ordered pairs</a:t>
            </a:r>
          </a:p>
        </p:txBody>
      </p:sp>
      <p:graphicFrame>
        <p:nvGraphicFramePr>
          <p:cNvPr id="19" name="Object 3"/>
          <p:cNvGraphicFramePr>
            <a:graphicFrameLocks noChangeAspect="1"/>
          </p:cNvGraphicFramePr>
          <p:nvPr>
            <p:extLst>
              <p:ext uri="{D42A27DB-BD31-4B8C-83A1-F6EECF244321}">
                <p14:modId xmlns:p14="http://schemas.microsoft.com/office/powerpoint/2010/main" val="2610160406"/>
              </p:ext>
            </p:extLst>
          </p:nvPr>
        </p:nvGraphicFramePr>
        <p:xfrm>
          <a:off x="537058" y="2232026"/>
          <a:ext cx="3501542" cy="511174"/>
        </p:xfrm>
        <a:graphic>
          <a:graphicData uri="http://schemas.openxmlformats.org/presentationml/2006/ole">
            <mc:AlternateContent xmlns:mc="http://schemas.openxmlformats.org/markup-compatibility/2006">
              <mc:Choice xmlns:v="urn:schemas-microsoft-com:vml" Requires="v">
                <p:oleObj spid="_x0000_s47432" name="Equation" r:id="rId3" imgW="1739880" imgH="253800" progId="Equation.DSMT4">
                  <p:embed/>
                </p:oleObj>
              </mc:Choice>
              <mc:Fallback>
                <p:oleObj name="Equation" r:id="rId3" imgW="1739880" imgH="253800" progId="Equation.DSMT4">
                  <p:embed/>
                  <p:pic>
                    <p:nvPicPr>
                      <p:cNvPr id="0" name=""/>
                      <p:cNvPicPr/>
                      <p:nvPr/>
                    </p:nvPicPr>
                    <p:blipFill>
                      <a:blip r:embed="rId4"/>
                      <a:stretch>
                        <a:fillRect/>
                      </a:stretch>
                    </p:blipFill>
                    <p:spPr>
                      <a:xfrm>
                        <a:off x="537058" y="2232026"/>
                        <a:ext cx="3501542" cy="511174"/>
                      </a:xfrm>
                      <a:prstGeom prst="rect">
                        <a:avLst/>
                      </a:prstGeom>
                    </p:spPr>
                  </p:pic>
                </p:oleObj>
              </mc:Fallback>
            </mc:AlternateContent>
          </a:graphicData>
        </a:graphic>
      </p:graphicFrame>
      <p:pic>
        <p:nvPicPr>
          <p:cNvPr id="14" name="Picture 4" descr="A graph of F left parenthesis N right parenthesis equals two N plus one from Z to Z.&#10;"/>
          <p:cNvPicPr>
            <a:picLocks noGrp="1" noChangeAspect="1" noChangeArrowheads="1"/>
          </p:cNvPicPr>
          <p:nvPr>
            <p:ph idx="13"/>
          </p:nvPr>
        </p:nvPicPr>
        <p:blipFill>
          <a:blip r:embed="rId5">
            <a:extLst>
              <a:ext uri="{28A0092B-C50C-407E-A947-70E740481C1C}">
                <a14:useLocalDpi xmlns:a14="http://schemas.microsoft.com/office/drawing/2010/main" val="0"/>
              </a:ext>
            </a:extLst>
          </a:blip>
          <a:stretch>
            <a:fillRect/>
          </a:stretch>
        </p:blipFill>
        <p:spPr bwMode="auto">
          <a:xfrm>
            <a:off x="762000" y="2974848"/>
            <a:ext cx="2587752" cy="2587752"/>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5"/>
          <p:cNvSpPr>
            <a:spLocks noGrp="1"/>
          </p:cNvSpPr>
          <p:nvPr>
            <p:ph idx="14"/>
          </p:nvPr>
        </p:nvSpPr>
        <p:spPr>
          <a:xfrm>
            <a:off x="457201" y="5638800"/>
            <a:ext cx="3429000" cy="914400"/>
          </a:xfrm>
        </p:spPr>
        <p:txBody>
          <a:bodyPr/>
          <a:lstStyle/>
          <a:p>
            <a:r>
              <a:rPr lang="en-US" sz="2800" dirty="0"/>
              <a:t>Graph of </a:t>
            </a:r>
            <a:r>
              <a:rPr lang="en-US" sz="2800" i="1" dirty="0"/>
              <a:t>f</a:t>
            </a:r>
            <a:r>
              <a:rPr lang="en-US" sz="2800" dirty="0"/>
              <a:t>(</a:t>
            </a:r>
            <a:r>
              <a:rPr lang="en-US" sz="2800" i="1" dirty="0"/>
              <a:t>n</a:t>
            </a:r>
            <a:r>
              <a:rPr lang="en-US" sz="2800" dirty="0"/>
              <a:t>) = </a:t>
            </a:r>
            <a:r>
              <a:rPr lang="en-US" sz="2800" dirty="0">
                <a:ea typeface="Cambria Math" pitchFamily="18" charset="0"/>
              </a:rPr>
              <a:t>2</a:t>
            </a:r>
            <a:r>
              <a:rPr lang="en-US" sz="2800" i="1" dirty="0"/>
              <a:t>n</a:t>
            </a:r>
            <a:r>
              <a:rPr lang="en-US" sz="2800" dirty="0"/>
              <a:t> </a:t>
            </a:r>
            <a:r>
              <a:rPr lang="en-US" sz="2800" dirty="0">
                <a:ea typeface="Cambria Math" pitchFamily="18" charset="0"/>
              </a:rPr>
              <a:t>+ 1</a:t>
            </a:r>
            <a:br>
              <a:rPr lang="en-US" sz="2800" dirty="0">
                <a:ea typeface="Cambria Math" pitchFamily="18" charset="0"/>
              </a:rPr>
            </a:br>
            <a:r>
              <a:rPr lang="en-US" sz="2800" dirty="0"/>
              <a:t>from Z to Z</a:t>
            </a:r>
          </a:p>
        </p:txBody>
      </p:sp>
      <p:pic>
        <p:nvPicPr>
          <p:cNvPr id="17" name="Picture 6" descr="The graph of F left parenthesis X right parenthesis equals x squared from Z to Z with 7 points plotted. -3, 9. -2, 4. -1, 1. 0, 0. 1, 1. 2, 4. 3, 9.&#10;"/>
          <p:cNvPicPr>
            <a:picLocks noGrp="1" noChangeAspect="1" noChangeArrowheads="1"/>
          </p:cNvPicPr>
          <p:nvPr>
            <p:ph idx="15"/>
          </p:nvPr>
        </p:nvPicPr>
        <p:blipFill>
          <a:blip r:embed="rId6">
            <a:extLst>
              <a:ext uri="{28A0092B-C50C-407E-A947-70E740481C1C}">
                <a14:useLocalDpi xmlns:a14="http://schemas.microsoft.com/office/drawing/2010/main" val="0"/>
              </a:ext>
            </a:extLst>
          </a:blip>
          <a:stretch>
            <a:fillRect/>
          </a:stretch>
        </p:blipFill>
        <p:spPr bwMode="auto">
          <a:xfrm>
            <a:off x="5257800" y="2895600"/>
            <a:ext cx="2819400" cy="2546555"/>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7"/>
          <p:cNvSpPr>
            <a:spLocks noGrp="1"/>
          </p:cNvSpPr>
          <p:nvPr>
            <p:ph idx="16"/>
          </p:nvPr>
        </p:nvSpPr>
        <p:spPr>
          <a:xfrm>
            <a:off x="5410200" y="5715000"/>
            <a:ext cx="2667000" cy="861391"/>
          </a:xfrm>
        </p:spPr>
        <p:txBody>
          <a:bodyPr/>
          <a:lstStyle/>
          <a:p>
            <a:r>
              <a:rPr lang="en-US" sz="2800" dirty="0"/>
              <a:t>Graph of </a:t>
            </a:r>
            <a:r>
              <a:rPr lang="en-US" sz="2800" i="1" dirty="0"/>
              <a:t>f</a:t>
            </a:r>
            <a:r>
              <a:rPr lang="en-US" sz="2800" dirty="0"/>
              <a:t>(</a:t>
            </a:r>
            <a:r>
              <a:rPr lang="en-US" sz="2800" i="1" dirty="0"/>
              <a:t>x</a:t>
            </a:r>
            <a:r>
              <a:rPr lang="en-US" sz="2800" dirty="0"/>
              <a:t>) = </a:t>
            </a:r>
            <a:r>
              <a:rPr lang="en-US" sz="2800" i="1" dirty="0"/>
              <a:t>x</a:t>
            </a:r>
            <a:r>
              <a:rPr lang="en-US" sz="2800" baseline="30000" dirty="0">
                <a:ea typeface="Cambria Math" pitchFamily="18" charset="0"/>
              </a:rPr>
              <a:t>2</a:t>
            </a:r>
            <a:br>
              <a:rPr lang="en-US" sz="2800" dirty="0"/>
            </a:br>
            <a:r>
              <a:rPr lang="en-US" sz="2800" dirty="0"/>
              <a:t>from Z to Z</a:t>
            </a:r>
          </a:p>
        </p:txBody>
      </p:sp>
      <p:sp>
        <p:nvSpPr>
          <p:cNvPr id="12" name="Text Placeholder 8"/>
          <p:cNvSpPr>
            <a:spLocks noGrp="1"/>
          </p:cNvSpPr>
          <p:nvPr>
            <p:ph type="body" sz="quarter" idx="18"/>
          </p:nvPr>
        </p:nvSpPr>
        <p:spPr>
          <a:xfrm>
            <a:off x="3465576" y="6446520"/>
            <a:ext cx="2212848" cy="182880"/>
          </a:xfrm>
        </p:spPr>
        <p:txBody>
          <a:bodyPr/>
          <a:lstStyle/>
          <a:p>
            <a:r>
              <a:rPr lang="en-US" sz="1200" dirty="0">
                <a:latin typeface="+mj-lt"/>
                <a:hlinkClick r:id="rId7" action="ppaction://hlinksldjump"/>
              </a:rPr>
              <a:t>Jump to long description</a:t>
            </a:r>
          </a:p>
        </p:txBody>
      </p:sp>
      <p:sp>
        <p:nvSpPr>
          <p:cNvPr id="10" name="矩形 9">
            <a:extLst>
              <a:ext uri="{FF2B5EF4-FFF2-40B4-BE49-F238E27FC236}">
                <a16:creationId xmlns:a16="http://schemas.microsoft.com/office/drawing/2014/main" id="{72827FAD-CDDB-4021-9370-DAEFF2831A52}"/>
              </a:ext>
            </a:extLst>
          </p:cNvPr>
          <p:cNvSpPr/>
          <p:nvPr/>
        </p:nvSpPr>
        <p:spPr>
          <a:xfrm>
            <a:off x="8001000" y="6383774"/>
            <a:ext cx="1143000" cy="369332"/>
          </a:xfrm>
          <a:prstGeom prst="rect">
            <a:avLst/>
          </a:prstGeom>
        </p:spPr>
        <p:txBody>
          <a:bodyPr wrap="square">
            <a:spAutoFit/>
          </a:bodyPr>
          <a:lstStyle/>
          <a:p>
            <a:r>
              <a:rPr lang="zh-CN" altLang="en-US" dirty="0">
                <a:solidFill>
                  <a:srgbClr val="FFC000"/>
                </a:solidFill>
              </a:rPr>
              <a:t>多元函数</a:t>
            </a:r>
          </a:p>
        </p:txBody>
      </p:sp>
    </p:spTree>
    <p:extLst>
      <p:ext uri="{BB962C8B-B14F-4D97-AF65-F5344CB8AC3E}">
        <p14:creationId xmlns:p14="http://schemas.microsoft.com/office/powerpoint/2010/main" val="21766989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p:txBody>
          <a:bodyPr/>
          <a:lstStyle/>
          <a:p>
            <a:r>
              <a:rPr lang="en-US" dirty="0"/>
              <a:t>Some Important Functions</a:t>
            </a:r>
          </a:p>
        </p:txBody>
      </p:sp>
      <p:sp>
        <p:nvSpPr>
          <p:cNvPr id="14" name="Content Placeholder 2"/>
          <p:cNvSpPr>
            <a:spLocks noGrp="1"/>
          </p:cNvSpPr>
          <p:nvPr>
            <p:ph idx="1"/>
          </p:nvPr>
        </p:nvSpPr>
        <p:spPr>
          <a:xfrm>
            <a:off x="457200" y="1295400"/>
            <a:ext cx="8229600" cy="533400"/>
          </a:xfrm>
        </p:spPr>
        <p:txBody>
          <a:bodyPr/>
          <a:lstStyle/>
          <a:p>
            <a:r>
              <a:rPr lang="en-US" dirty="0"/>
              <a:t>The </a:t>
            </a:r>
            <a:r>
              <a:rPr lang="en-US" i="1" dirty="0">
                <a:highlight>
                  <a:srgbClr val="FFFF00"/>
                </a:highlight>
              </a:rPr>
              <a:t>floor</a:t>
            </a:r>
            <a:r>
              <a:rPr lang="en-US" dirty="0"/>
              <a:t> function, denoted</a:t>
            </a:r>
          </a:p>
        </p:txBody>
      </p:sp>
      <p:graphicFrame>
        <p:nvGraphicFramePr>
          <p:cNvPr id="17" name="Object 3"/>
          <p:cNvGraphicFramePr>
            <a:graphicFrameLocks noChangeAspect="1"/>
          </p:cNvGraphicFramePr>
          <p:nvPr>
            <p:extLst>
              <p:ext uri="{D42A27DB-BD31-4B8C-83A1-F6EECF244321}">
                <p14:modId xmlns:p14="http://schemas.microsoft.com/office/powerpoint/2010/main" val="1837286294"/>
              </p:ext>
            </p:extLst>
          </p:nvPr>
        </p:nvGraphicFramePr>
        <p:xfrm>
          <a:off x="3048000" y="1935480"/>
          <a:ext cx="1831976" cy="662964"/>
        </p:xfrm>
        <a:graphic>
          <a:graphicData uri="http://schemas.openxmlformats.org/presentationml/2006/ole">
            <mc:AlternateContent xmlns:mc="http://schemas.openxmlformats.org/markup-compatibility/2006">
              <mc:Choice xmlns:v="urn:schemas-microsoft-com:vml" Requires="v">
                <p:oleObj spid="_x0000_s108793" name="Equation" r:id="rId3" imgW="736560" imgH="266400" progId="Equation.DSMT4">
                  <p:embed/>
                </p:oleObj>
              </mc:Choice>
              <mc:Fallback>
                <p:oleObj name="Equation" r:id="rId3" imgW="736560" imgH="266400" progId="Equation.DSMT4">
                  <p:embed/>
                  <p:pic>
                    <p:nvPicPr>
                      <p:cNvPr id="19" name="Object 3"/>
                      <p:cNvPicPr/>
                      <p:nvPr/>
                    </p:nvPicPr>
                    <p:blipFill>
                      <a:blip r:embed="rId4"/>
                      <a:stretch>
                        <a:fillRect/>
                      </a:stretch>
                    </p:blipFill>
                    <p:spPr>
                      <a:xfrm>
                        <a:off x="3048000" y="1935480"/>
                        <a:ext cx="1831976" cy="662964"/>
                      </a:xfrm>
                      <a:prstGeom prst="rect">
                        <a:avLst/>
                      </a:prstGeom>
                    </p:spPr>
                  </p:pic>
                </p:oleObj>
              </mc:Fallback>
            </mc:AlternateContent>
          </a:graphicData>
        </a:graphic>
      </p:graphicFrame>
      <p:sp>
        <p:nvSpPr>
          <p:cNvPr id="15" name="Content Placeholder 4"/>
          <p:cNvSpPr>
            <a:spLocks noGrp="1"/>
          </p:cNvSpPr>
          <p:nvPr>
            <p:ph idx="13"/>
          </p:nvPr>
        </p:nvSpPr>
        <p:spPr>
          <a:xfrm>
            <a:off x="457200" y="2590800"/>
            <a:ext cx="8229600" cy="1112520"/>
          </a:xfrm>
        </p:spPr>
        <p:txBody>
          <a:bodyPr/>
          <a:lstStyle/>
          <a:p>
            <a:pPr>
              <a:spcBef>
                <a:spcPts val="0"/>
              </a:spcBef>
            </a:pPr>
            <a:r>
              <a:rPr lang="en-US" dirty="0"/>
              <a:t> is the largest integer less than or equal to </a:t>
            </a:r>
            <a:r>
              <a:rPr lang="en-US" i="1" dirty="0"/>
              <a:t>x</a:t>
            </a:r>
            <a:r>
              <a:rPr lang="en-US" dirty="0"/>
              <a:t>.</a:t>
            </a:r>
          </a:p>
          <a:p>
            <a:pPr>
              <a:spcBef>
                <a:spcPts val="0"/>
              </a:spcBef>
            </a:pPr>
            <a:r>
              <a:rPr lang="en-US" dirty="0"/>
              <a:t>The </a:t>
            </a:r>
            <a:r>
              <a:rPr lang="en-US" i="1" dirty="0">
                <a:highlight>
                  <a:srgbClr val="FFFF00"/>
                </a:highlight>
              </a:rPr>
              <a:t>ceiling</a:t>
            </a:r>
            <a:r>
              <a:rPr lang="en-US" i="1" dirty="0"/>
              <a:t> </a:t>
            </a:r>
            <a:r>
              <a:rPr lang="en-US" dirty="0"/>
              <a:t>function, denoted</a:t>
            </a:r>
          </a:p>
        </p:txBody>
      </p:sp>
      <p:graphicFrame>
        <p:nvGraphicFramePr>
          <p:cNvPr id="18" name="Object 5"/>
          <p:cNvGraphicFramePr>
            <a:graphicFrameLocks noChangeAspect="1"/>
          </p:cNvGraphicFramePr>
          <p:nvPr>
            <p:extLst>
              <p:ext uri="{D42A27DB-BD31-4B8C-83A1-F6EECF244321}">
                <p14:modId xmlns:p14="http://schemas.microsoft.com/office/powerpoint/2010/main" val="3524081662"/>
              </p:ext>
            </p:extLst>
          </p:nvPr>
        </p:nvGraphicFramePr>
        <p:xfrm>
          <a:off x="3429000" y="3920292"/>
          <a:ext cx="1834034" cy="663336"/>
        </p:xfrm>
        <a:graphic>
          <a:graphicData uri="http://schemas.openxmlformats.org/presentationml/2006/ole">
            <mc:AlternateContent xmlns:mc="http://schemas.openxmlformats.org/markup-compatibility/2006">
              <mc:Choice xmlns:v="urn:schemas-microsoft-com:vml" Requires="v">
                <p:oleObj spid="_x0000_s108794" name="Equation" r:id="rId5" imgW="736560" imgH="266400" progId="Equation.DSMT4">
                  <p:embed/>
                </p:oleObj>
              </mc:Choice>
              <mc:Fallback>
                <p:oleObj name="Equation" r:id="rId5" imgW="736560" imgH="266400" progId="Equation.DSMT4">
                  <p:embed/>
                  <p:pic>
                    <p:nvPicPr>
                      <p:cNvPr id="0" name=""/>
                      <p:cNvPicPr/>
                      <p:nvPr/>
                    </p:nvPicPr>
                    <p:blipFill>
                      <a:blip r:embed="rId6"/>
                      <a:stretch>
                        <a:fillRect/>
                      </a:stretch>
                    </p:blipFill>
                    <p:spPr>
                      <a:xfrm>
                        <a:off x="3429000" y="3920292"/>
                        <a:ext cx="1834034" cy="663336"/>
                      </a:xfrm>
                      <a:prstGeom prst="rect">
                        <a:avLst/>
                      </a:prstGeom>
                    </p:spPr>
                  </p:pic>
                </p:oleObj>
              </mc:Fallback>
            </mc:AlternateContent>
          </a:graphicData>
        </a:graphic>
      </p:graphicFrame>
      <p:sp>
        <p:nvSpPr>
          <p:cNvPr id="16" name="Content Placeholder 6"/>
          <p:cNvSpPr>
            <a:spLocks noGrp="1"/>
          </p:cNvSpPr>
          <p:nvPr>
            <p:ph idx="14"/>
          </p:nvPr>
        </p:nvSpPr>
        <p:spPr>
          <a:xfrm>
            <a:off x="457200" y="4648200"/>
            <a:ext cx="8229600" cy="1143000"/>
          </a:xfrm>
        </p:spPr>
        <p:txBody>
          <a:bodyPr/>
          <a:lstStyle/>
          <a:p>
            <a:pPr>
              <a:spcBef>
                <a:spcPts val="0"/>
              </a:spcBef>
            </a:pPr>
            <a:r>
              <a:rPr lang="en-US" dirty="0"/>
              <a:t>is the smallest integer greater than or equal to </a:t>
            </a:r>
            <a:r>
              <a:rPr lang="en-US" i="1" dirty="0"/>
              <a:t>x</a:t>
            </a:r>
            <a:endParaRPr lang="en-US" dirty="0"/>
          </a:p>
          <a:p>
            <a:pPr>
              <a:spcBef>
                <a:spcPts val="0"/>
              </a:spcBef>
            </a:pPr>
            <a:r>
              <a:rPr lang="en-US" b="1" dirty="0"/>
              <a:t>Example:</a:t>
            </a:r>
          </a:p>
        </p:txBody>
      </p:sp>
      <p:graphicFrame>
        <p:nvGraphicFramePr>
          <p:cNvPr id="19" name="Object 7"/>
          <p:cNvGraphicFramePr>
            <a:graphicFrameLocks noChangeAspect="1"/>
          </p:cNvGraphicFramePr>
          <p:nvPr>
            <p:extLst>
              <p:ext uri="{D42A27DB-BD31-4B8C-83A1-F6EECF244321}">
                <p14:modId xmlns:p14="http://schemas.microsoft.com/office/powerpoint/2010/main" val="353454920"/>
              </p:ext>
            </p:extLst>
          </p:nvPr>
        </p:nvGraphicFramePr>
        <p:xfrm>
          <a:off x="2727325" y="5334000"/>
          <a:ext cx="4206875" cy="1138238"/>
        </p:xfrm>
        <a:graphic>
          <a:graphicData uri="http://schemas.openxmlformats.org/presentationml/2006/ole">
            <mc:AlternateContent xmlns:mc="http://schemas.openxmlformats.org/markup-compatibility/2006">
              <mc:Choice xmlns:v="urn:schemas-microsoft-com:vml" Requires="v">
                <p:oleObj spid="_x0000_s108795" name="Equation" r:id="rId7" imgW="1688760" imgH="457200" progId="Equation.DSMT4">
                  <p:embed/>
                </p:oleObj>
              </mc:Choice>
              <mc:Fallback>
                <p:oleObj name="Equation" r:id="rId7" imgW="1688760" imgH="457200" progId="Equation.DSMT4">
                  <p:embed/>
                  <p:pic>
                    <p:nvPicPr>
                      <p:cNvPr id="18" name="Object 17"/>
                      <p:cNvPicPr/>
                      <p:nvPr/>
                    </p:nvPicPr>
                    <p:blipFill>
                      <a:blip r:embed="rId8"/>
                      <a:stretch>
                        <a:fillRect/>
                      </a:stretch>
                    </p:blipFill>
                    <p:spPr>
                      <a:xfrm>
                        <a:off x="2727325" y="5334000"/>
                        <a:ext cx="4206875" cy="1138238"/>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075ADCC3-EC77-4D09-98CA-942FF1605073}"/>
              </a:ext>
            </a:extLst>
          </p:cNvPr>
          <p:cNvSpPr txBox="1"/>
          <p:nvPr/>
        </p:nvSpPr>
        <p:spPr>
          <a:xfrm>
            <a:off x="718321" y="1747242"/>
            <a:ext cx="1800493" cy="369332"/>
          </a:xfrm>
          <a:prstGeom prst="rect">
            <a:avLst/>
          </a:prstGeom>
          <a:noFill/>
        </p:spPr>
        <p:txBody>
          <a:bodyPr wrap="none" rtlCol="0">
            <a:spAutoFit/>
          </a:bodyPr>
          <a:lstStyle/>
          <a:p>
            <a:pPr algn="ctr"/>
            <a:r>
              <a:rPr lang="zh-CN" altLang="en-US" dirty="0">
                <a:solidFill>
                  <a:schemeClr val="tx1">
                    <a:lumMod val="50000"/>
                    <a:lumOff val="50000"/>
                  </a:schemeClr>
                </a:solidFill>
              </a:rPr>
              <a:t>地板，向下取整</a:t>
            </a:r>
          </a:p>
        </p:txBody>
      </p:sp>
      <p:sp>
        <p:nvSpPr>
          <p:cNvPr id="10" name="文本框 9">
            <a:extLst>
              <a:ext uri="{FF2B5EF4-FFF2-40B4-BE49-F238E27FC236}">
                <a16:creationId xmlns:a16="http://schemas.microsoft.com/office/drawing/2014/main" id="{F8B0E74F-830F-4686-853E-7C90697D69B6}"/>
              </a:ext>
            </a:extLst>
          </p:cNvPr>
          <p:cNvSpPr txBox="1"/>
          <p:nvPr/>
        </p:nvSpPr>
        <p:spPr>
          <a:xfrm>
            <a:off x="755304" y="3550960"/>
            <a:ext cx="2031325" cy="369332"/>
          </a:xfrm>
          <a:prstGeom prst="rect">
            <a:avLst/>
          </a:prstGeom>
          <a:noFill/>
        </p:spPr>
        <p:txBody>
          <a:bodyPr wrap="none" rtlCol="0">
            <a:spAutoFit/>
          </a:bodyPr>
          <a:lstStyle/>
          <a:p>
            <a:pPr algn="ctr"/>
            <a:r>
              <a:rPr lang="zh-CN" altLang="en-US" dirty="0">
                <a:solidFill>
                  <a:schemeClr val="tx1">
                    <a:lumMod val="50000"/>
                    <a:lumOff val="50000"/>
                  </a:schemeClr>
                </a:solidFill>
              </a:rPr>
              <a:t>天花板，向上取整</a:t>
            </a:r>
          </a:p>
        </p:txBody>
      </p:sp>
    </p:spTree>
    <p:extLst>
      <p:ext uri="{BB962C8B-B14F-4D97-AF65-F5344CB8AC3E}">
        <p14:creationId xmlns:p14="http://schemas.microsoft.com/office/powerpoint/2010/main" val="16713758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Floor and Ceiling Functions</a:t>
            </a:r>
            <a:r>
              <a:rPr lang="en-US" sz="1500" dirty="0"/>
              <a:t> 1</a:t>
            </a:r>
          </a:p>
        </p:txBody>
      </p:sp>
      <p:pic>
        <p:nvPicPr>
          <p:cNvPr id="9" name="Picture 2" descr="Graphs of floor and ceiling functions on a rectangular coordinate system.&#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4089" y="1600200"/>
            <a:ext cx="7735823" cy="358140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3"/>
          <p:cNvSpPr>
            <a:spLocks noGrp="1"/>
          </p:cNvSpPr>
          <p:nvPr>
            <p:ph idx="13"/>
          </p:nvPr>
        </p:nvSpPr>
        <p:spPr>
          <a:xfrm>
            <a:off x="457200" y="5638800"/>
            <a:ext cx="8229600" cy="609600"/>
          </a:xfrm>
        </p:spPr>
        <p:txBody>
          <a:bodyPr/>
          <a:lstStyle/>
          <a:p>
            <a:r>
              <a:rPr lang="en-US" dirty="0"/>
              <a:t>Graph of (a) Floor and (b) Ceiling Functions </a:t>
            </a:r>
          </a:p>
        </p:txBody>
      </p:sp>
      <p:sp>
        <p:nvSpPr>
          <p:cNvPr id="5" name="Text Placeholder 4"/>
          <p:cNvSpPr>
            <a:spLocks noGrp="1"/>
          </p:cNvSpPr>
          <p:nvPr>
            <p:ph type="body" sz="quarter" idx="14"/>
          </p:nvPr>
        </p:nvSpPr>
        <p:spPr>
          <a:xfrm>
            <a:off x="3465576" y="6446520"/>
            <a:ext cx="2212848" cy="182880"/>
          </a:xfrm>
        </p:spPr>
        <p:txBody>
          <a:bodyPr/>
          <a:lstStyle/>
          <a:p>
            <a:r>
              <a:rPr lang="en-US" sz="1200" dirty="0">
                <a:latin typeface="+mj-lt"/>
                <a:hlinkClick r:id="rId3" action="ppaction://hlinksldjump"/>
              </a:rPr>
              <a:t>Jump to long description</a:t>
            </a:r>
          </a:p>
        </p:txBody>
      </p:sp>
    </p:spTree>
    <p:extLst>
      <p:ext uri="{BB962C8B-B14F-4D97-AF65-F5344CB8AC3E}">
        <p14:creationId xmlns:p14="http://schemas.microsoft.com/office/powerpoint/2010/main" val="13343203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Floor and Ceiling Functions</a:t>
            </a:r>
            <a:r>
              <a:rPr lang="en-US" sz="1500" dirty="0"/>
              <a:t> 2</a:t>
            </a:r>
            <a:endParaRPr lang="en-US" dirty="0"/>
          </a:p>
        </p:txBody>
      </p:sp>
      <p:sp>
        <p:nvSpPr>
          <p:cNvPr id="3" name="Content Placeholder 2"/>
          <p:cNvSpPr>
            <a:spLocks noGrp="1"/>
          </p:cNvSpPr>
          <p:nvPr>
            <p:ph idx="1"/>
          </p:nvPr>
        </p:nvSpPr>
        <p:spPr>
          <a:xfrm>
            <a:off x="2042160" y="1295400"/>
            <a:ext cx="5120640" cy="990600"/>
          </a:xfrm>
          <a:solidFill>
            <a:srgbClr val="E1F3FF"/>
          </a:solidFill>
          <a:ln w="28575">
            <a:solidFill>
              <a:srgbClr val="14AAE1"/>
            </a:solidFill>
          </a:ln>
        </p:spPr>
        <p:txBody>
          <a:bodyPr/>
          <a:lstStyle/>
          <a:p>
            <a:pPr>
              <a:spcBef>
                <a:spcPts val="0"/>
              </a:spcBef>
            </a:pPr>
            <a:r>
              <a:rPr lang="en-US" sz="2000" b="1" dirty="0"/>
              <a:t>TABLE 1</a:t>
            </a:r>
            <a:r>
              <a:rPr lang="en-US" sz="2000" dirty="0"/>
              <a:t> Useful Properties of the Floor and Ceiling Functions.</a:t>
            </a:r>
            <a:br>
              <a:rPr lang="en-US" sz="2000" dirty="0"/>
            </a:br>
            <a:r>
              <a:rPr lang="en-US" sz="2000" dirty="0"/>
              <a:t>(</a:t>
            </a:r>
            <a:r>
              <a:rPr lang="en-US" sz="2000" i="1" dirty="0"/>
              <a:t>n </a:t>
            </a:r>
            <a:r>
              <a:rPr lang="en-US" sz="2000" dirty="0"/>
              <a:t>is an integer, </a:t>
            </a:r>
            <a:r>
              <a:rPr lang="en-US" sz="2000" i="1" dirty="0"/>
              <a:t>x </a:t>
            </a:r>
            <a:r>
              <a:rPr lang="en-US" sz="2000" dirty="0"/>
              <a:t>is a real number)</a:t>
            </a:r>
          </a:p>
        </p:txBody>
      </p:sp>
      <p:graphicFrame>
        <p:nvGraphicFramePr>
          <p:cNvPr id="10" name="Table 3"/>
          <p:cNvGraphicFramePr>
            <a:graphicFrameLocks noGrp="1"/>
          </p:cNvGraphicFramePr>
          <p:nvPr>
            <p:extLst>
              <p:ext uri="{D42A27DB-BD31-4B8C-83A1-F6EECF244321}">
                <p14:modId xmlns:p14="http://schemas.microsoft.com/office/powerpoint/2010/main" val="2849522473"/>
              </p:ext>
            </p:extLst>
          </p:nvPr>
        </p:nvGraphicFramePr>
        <p:xfrm>
          <a:off x="2042160" y="2286000"/>
          <a:ext cx="5120640" cy="4114800"/>
        </p:xfrm>
        <a:graphic>
          <a:graphicData uri="http://schemas.openxmlformats.org/drawingml/2006/table">
            <a:tbl>
              <a:tblPr firstRow="1" bandRow="1">
                <a:tableStyleId>{5C22544A-7EE6-4342-B048-85BDC9FD1C3A}</a:tableStyleId>
              </a:tblPr>
              <a:tblGrid>
                <a:gridCol w="5120640">
                  <a:extLst>
                    <a:ext uri="{9D8B030D-6E8A-4147-A177-3AD203B41FA5}">
                      <a16:colId xmlns:a16="http://schemas.microsoft.com/office/drawing/2014/main" val="1661597984"/>
                    </a:ext>
                  </a:extLst>
                </a:gridCol>
              </a:tblGrid>
              <a:tr h="18288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1398742"/>
                  </a:ext>
                </a:extLst>
              </a:tr>
              <a:tr h="4572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695981"/>
                  </a:ext>
                </a:extLst>
              </a:tr>
              <a:tr h="9144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6903142"/>
                  </a:ext>
                </a:extLst>
              </a:tr>
              <a:tr h="914400">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0319098"/>
                  </a:ext>
                </a:extLst>
              </a:tr>
            </a:tbl>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2425985019"/>
              </p:ext>
            </p:extLst>
          </p:nvPr>
        </p:nvGraphicFramePr>
        <p:xfrm>
          <a:off x="2387940" y="2286000"/>
          <a:ext cx="4317660" cy="1813356"/>
        </p:xfrm>
        <a:graphic>
          <a:graphicData uri="http://schemas.openxmlformats.org/presentationml/2006/ole">
            <mc:AlternateContent xmlns:mc="http://schemas.openxmlformats.org/markup-compatibility/2006">
              <mc:Choice xmlns:v="urn:schemas-microsoft-com:vml" Requires="v">
                <p:oleObj spid="_x0000_s118024" name="Equation" r:id="rId3" imgW="2539800" imgH="1066680" progId="Equation.DSMT4">
                  <p:embed/>
                </p:oleObj>
              </mc:Choice>
              <mc:Fallback>
                <p:oleObj name="Equation" r:id="rId3" imgW="2539800" imgH="1066680" progId="Equation.DSMT4">
                  <p:embed/>
                  <p:pic>
                    <p:nvPicPr>
                      <p:cNvPr id="0" name=""/>
                      <p:cNvPicPr/>
                      <p:nvPr/>
                    </p:nvPicPr>
                    <p:blipFill>
                      <a:blip r:embed="rId4"/>
                      <a:stretch>
                        <a:fillRect/>
                      </a:stretch>
                    </p:blipFill>
                    <p:spPr>
                      <a:xfrm>
                        <a:off x="2387940" y="2286000"/>
                        <a:ext cx="4317660" cy="1813356"/>
                      </a:xfrm>
                      <a:prstGeom prst="rect">
                        <a:avLst/>
                      </a:prstGeom>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76698863"/>
              </p:ext>
            </p:extLst>
          </p:nvPr>
        </p:nvGraphicFramePr>
        <p:xfrm>
          <a:off x="2387940" y="4114800"/>
          <a:ext cx="3691584" cy="452880"/>
        </p:xfrm>
        <a:graphic>
          <a:graphicData uri="http://schemas.openxmlformats.org/presentationml/2006/ole">
            <mc:AlternateContent xmlns:mc="http://schemas.openxmlformats.org/markup-compatibility/2006">
              <mc:Choice xmlns:v="urn:schemas-microsoft-com:vml" Requires="v">
                <p:oleObj spid="_x0000_s118025" name="Equation" r:id="rId5" imgW="2171520" imgH="266400" progId="Equation.DSMT4">
                  <p:embed/>
                </p:oleObj>
              </mc:Choice>
              <mc:Fallback>
                <p:oleObj name="Equation" r:id="rId5" imgW="2171520" imgH="266400" progId="Equation.DSMT4">
                  <p:embed/>
                  <p:pic>
                    <p:nvPicPr>
                      <p:cNvPr id="6" name="Object 5"/>
                      <p:cNvPicPr/>
                      <p:nvPr/>
                    </p:nvPicPr>
                    <p:blipFill>
                      <a:blip r:embed="rId6"/>
                      <a:stretch>
                        <a:fillRect/>
                      </a:stretch>
                    </p:blipFill>
                    <p:spPr>
                      <a:xfrm>
                        <a:off x="2387940" y="4114800"/>
                        <a:ext cx="3691584" cy="452880"/>
                      </a:xfrm>
                      <a:prstGeom prst="rect">
                        <a:avLst/>
                      </a:prstGeom>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1328915892"/>
              </p:ext>
            </p:extLst>
          </p:nvPr>
        </p:nvGraphicFramePr>
        <p:xfrm>
          <a:off x="2387940" y="4572000"/>
          <a:ext cx="2180556" cy="906372"/>
        </p:xfrm>
        <a:graphic>
          <a:graphicData uri="http://schemas.openxmlformats.org/presentationml/2006/ole">
            <mc:AlternateContent xmlns:mc="http://schemas.openxmlformats.org/markup-compatibility/2006">
              <mc:Choice xmlns:v="urn:schemas-microsoft-com:vml" Requires="v">
                <p:oleObj spid="_x0000_s118026" name="Equation" r:id="rId7" imgW="1282680" imgH="533160" progId="Equation.DSMT4">
                  <p:embed/>
                </p:oleObj>
              </mc:Choice>
              <mc:Fallback>
                <p:oleObj name="Equation" r:id="rId7" imgW="1282680" imgH="533160" progId="Equation.DSMT4">
                  <p:embed/>
                  <p:pic>
                    <p:nvPicPr>
                      <p:cNvPr id="6" name="Object 5"/>
                      <p:cNvPicPr/>
                      <p:nvPr/>
                    </p:nvPicPr>
                    <p:blipFill>
                      <a:blip r:embed="rId8"/>
                      <a:stretch>
                        <a:fillRect/>
                      </a:stretch>
                    </p:blipFill>
                    <p:spPr>
                      <a:xfrm>
                        <a:off x="2387940" y="4572000"/>
                        <a:ext cx="2180556" cy="906372"/>
                      </a:xfrm>
                      <a:prstGeom prst="rect">
                        <a:avLst/>
                      </a:prstGeom>
                    </p:spPr>
                  </p:pic>
                </p:oleObj>
              </mc:Fallback>
            </mc:AlternateContent>
          </a:graphicData>
        </a:graphic>
      </p:graphicFrame>
      <p:graphicFrame>
        <p:nvGraphicFramePr>
          <p:cNvPr id="9" name="Object 7"/>
          <p:cNvGraphicFramePr>
            <a:graphicFrameLocks noChangeAspect="1"/>
          </p:cNvGraphicFramePr>
          <p:nvPr>
            <p:extLst>
              <p:ext uri="{D42A27DB-BD31-4B8C-83A1-F6EECF244321}">
                <p14:modId xmlns:p14="http://schemas.microsoft.com/office/powerpoint/2010/main" val="3769853483"/>
              </p:ext>
            </p:extLst>
          </p:nvPr>
        </p:nvGraphicFramePr>
        <p:xfrm>
          <a:off x="2387940" y="5486400"/>
          <a:ext cx="2569176" cy="906372"/>
        </p:xfrm>
        <a:graphic>
          <a:graphicData uri="http://schemas.openxmlformats.org/presentationml/2006/ole">
            <mc:AlternateContent xmlns:mc="http://schemas.openxmlformats.org/markup-compatibility/2006">
              <mc:Choice xmlns:v="urn:schemas-microsoft-com:vml" Requires="v">
                <p:oleObj spid="_x0000_s118027" name="Equation" r:id="rId9" imgW="1511280" imgH="533160" progId="Equation.DSMT4">
                  <p:embed/>
                </p:oleObj>
              </mc:Choice>
              <mc:Fallback>
                <p:oleObj name="Equation" r:id="rId9" imgW="1511280" imgH="533160" progId="Equation.DSMT4">
                  <p:embed/>
                  <p:pic>
                    <p:nvPicPr>
                      <p:cNvPr id="8" name="Object 7"/>
                      <p:cNvPicPr/>
                      <p:nvPr/>
                    </p:nvPicPr>
                    <p:blipFill>
                      <a:blip r:embed="rId10"/>
                      <a:stretch>
                        <a:fillRect/>
                      </a:stretch>
                    </p:blipFill>
                    <p:spPr>
                      <a:xfrm>
                        <a:off x="2387940" y="5486400"/>
                        <a:ext cx="2569176" cy="906372"/>
                      </a:xfrm>
                      <a:prstGeom prst="rect">
                        <a:avLst/>
                      </a:prstGeom>
                    </p:spPr>
                  </p:pic>
                </p:oleObj>
              </mc:Fallback>
            </mc:AlternateContent>
          </a:graphicData>
        </a:graphic>
      </p:graphicFrame>
    </p:spTree>
    <p:extLst>
      <p:ext uri="{BB962C8B-B14F-4D97-AF65-F5344CB8AC3E}">
        <p14:creationId xmlns:p14="http://schemas.microsoft.com/office/powerpoint/2010/main" val="27288707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Properties of Functions</a:t>
            </a:r>
            <a:endParaRPr lang="en-US" sz="1500" dirty="0"/>
          </a:p>
        </p:txBody>
      </p:sp>
      <p:sp>
        <p:nvSpPr>
          <p:cNvPr id="5" name="Content Placeholder 2"/>
          <p:cNvSpPr>
            <a:spLocks noGrp="1"/>
          </p:cNvSpPr>
          <p:nvPr>
            <p:ph idx="1"/>
          </p:nvPr>
        </p:nvSpPr>
        <p:spPr>
          <a:xfrm>
            <a:off x="457200" y="1295400"/>
            <a:ext cx="8549640" cy="5303520"/>
          </a:xfrm>
        </p:spPr>
        <p:txBody>
          <a:bodyPr/>
          <a:lstStyle/>
          <a:p>
            <a:pPr>
              <a:spcBef>
                <a:spcPts val="400"/>
              </a:spcBef>
              <a:spcAft>
                <a:spcPts val="400"/>
              </a:spcAft>
            </a:pPr>
            <a:r>
              <a:rPr lang="en-US" sz="2600" b="1" dirty="0"/>
              <a:t>Example</a:t>
            </a:r>
            <a:r>
              <a:rPr lang="en-US" sz="2600" dirty="0"/>
              <a:t>: Prove that x is a real number, then</a:t>
            </a:r>
            <a:br>
              <a:rPr lang="en-US" sz="2600" dirty="0"/>
            </a:br>
            <a:r>
              <a:rPr lang="en-US" sz="2600" dirty="0"/>
              <a:t>					</a:t>
            </a:r>
            <a:r>
              <a:rPr lang="en-US" sz="2600" dirty="0">
                <a:ea typeface="Cambria Math"/>
              </a:rPr>
              <a:t>⌊2</a:t>
            </a:r>
            <a:r>
              <a:rPr lang="en-US" sz="2600" i="1" dirty="0">
                <a:ea typeface="Cambria Math"/>
              </a:rPr>
              <a:t>x</a:t>
            </a:r>
            <a:r>
              <a:rPr lang="en-US" sz="2600" dirty="0">
                <a:ea typeface="Cambria Math"/>
              </a:rPr>
              <a:t>⌋= ⌊</a:t>
            </a:r>
            <a:r>
              <a:rPr lang="en-US" sz="2600" i="1" dirty="0">
                <a:ea typeface="Cambria Math"/>
              </a:rPr>
              <a:t>x</a:t>
            </a:r>
            <a:r>
              <a:rPr lang="en-US" sz="2600" dirty="0">
                <a:ea typeface="Cambria Math"/>
              </a:rPr>
              <a:t>⌋ + ⌊</a:t>
            </a:r>
            <a:r>
              <a:rPr lang="en-US" sz="2600" i="1" dirty="0">
                <a:ea typeface="Cambria Math"/>
              </a:rPr>
              <a:t>x</a:t>
            </a:r>
            <a:r>
              <a:rPr lang="en-US" sz="2600" dirty="0">
                <a:ea typeface="Cambria Math"/>
              </a:rPr>
              <a:t> + 1/2⌋</a:t>
            </a:r>
          </a:p>
          <a:p>
            <a:pPr>
              <a:spcBef>
                <a:spcPts val="400"/>
              </a:spcBef>
              <a:spcAft>
                <a:spcPts val="400"/>
              </a:spcAft>
            </a:pPr>
            <a:r>
              <a:rPr lang="en-US" sz="2600" b="1" dirty="0"/>
              <a:t>Solution</a:t>
            </a:r>
            <a:r>
              <a:rPr lang="en-US" sz="2600" dirty="0"/>
              <a:t>: Let </a:t>
            </a:r>
            <a:r>
              <a:rPr lang="en-US" sz="2600" i="1" dirty="0"/>
              <a:t>x</a:t>
            </a:r>
            <a:r>
              <a:rPr lang="en-US" sz="2600" dirty="0"/>
              <a:t> = </a:t>
            </a:r>
            <a:r>
              <a:rPr lang="en-US" sz="2600" i="1" dirty="0"/>
              <a:t>n</a:t>
            </a:r>
            <a:r>
              <a:rPr lang="en-US" sz="2600" dirty="0"/>
              <a:t> + </a:t>
            </a:r>
            <a:r>
              <a:rPr lang="el-GR" sz="2600" dirty="0">
                <a:ea typeface="Cambria Math"/>
              </a:rPr>
              <a:t>ε</a:t>
            </a:r>
            <a:r>
              <a:rPr lang="en-US" sz="2600" dirty="0">
                <a:ea typeface="Cambria Math"/>
              </a:rPr>
              <a:t>, where </a:t>
            </a:r>
            <a:r>
              <a:rPr lang="en-US" sz="2600" i="1" dirty="0">
                <a:ea typeface="Cambria Math"/>
              </a:rPr>
              <a:t>n</a:t>
            </a:r>
            <a:r>
              <a:rPr lang="en-US" sz="2600" dirty="0">
                <a:ea typeface="Cambria Math"/>
              </a:rPr>
              <a:t> is an integer and </a:t>
            </a:r>
            <a:r>
              <a:rPr lang="en-US" sz="2600" dirty="0">
                <a:ea typeface="Cambria Math" pitchFamily="18" charset="0"/>
              </a:rPr>
              <a:t>0 ≤ </a:t>
            </a:r>
            <a:r>
              <a:rPr lang="el-GR" sz="2600" dirty="0">
                <a:ea typeface="Cambria Math" pitchFamily="18" charset="0"/>
              </a:rPr>
              <a:t>ε</a:t>
            </a:r>
            <a:r>
              <a:rPr lang="en-US" sz="2600" dirty="0">
                <a:ea typeface="Cambria Math" pitchFamily="18" charset="0"/>
              </a:rPr>
              <a:t>&lt; 1</a:t>
            </a:r>
            <a:r>
              <a:rPr lang="en-US" sz="2600" dirty="0">
                <a:ea typeface="Cambria Math"/>
              </a:rPr>
              <a:t>. </a:t>
            </a:r>
          </a:p>
          <a:p>
            <a:pPr>
              <a:spcBef>
                <a:spcPts val="400"/>
              </a:spcBef>
              <a:spcAft>
                <a:spcPts val="400"/>
              </a:spcAft>
            </a:pPr>
            <a:r>
              <a:rPr lang="en-US" sz="2600" i="1" dirty="0">
                <a:ea typeface="Cambria Math"/>
              </a:rPr>
              <a:t>Case 1:</a:t>
            </a:r>
            <a:r>
              <a:rPr lang="en-US" sz="2600" dirty="0">
                <a:ea typeface="Cambria Math"/>
              </a:rPr>
              <a:t> </a:t>
            </a:r>
            <a:r>
              <a:rPr lang="el-GR" sz="2600" dirty="0">
                <a:ea typeface="Cambria Math"/>
              </a:rPr>
              <a:t>ε </a:t>
            </a:r>
            <a:r>
              <a:rPr lang="en-US" sz="2600" dirty="0">
                <a:ea typeface="Cambria Math"/>
              </a:rPr>
              <a:t>&lt; ½</a:t>
            </a:r>
          </a:p>
          <a:p>
            <a:pPr lvl="1">
              <a:spcBef>
                <a:spcPts val="400"/>
              </a:spcBef>
              <a:spcAft>
                <a:spcPts val="400"/>
              </a:spcAft>
            </a:pPr>
            <a:r>
              <a:rPr lang="en-US" sz="2200" dirty="0">
                <a:ea typeface="Cambria Math"/>
              </a:rPr>
              <a:t>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+ 2</a:t>
            </a:r>
            <a:r>
              <a:rPr lang="el-GR" sz="2200" dirty="0">
                <a:ea typeface="Cambria Math"/>
              </a:rPr>
              <a:t>ε</a:t>
            </a:r>
            <a:r>
              <a:rPr lang="en-US" sz="2200" dirty="0">
                <a:ea typeface="Cambria Math"/>
              </a:rPr>
              <a:t>  and  ⌊2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since </a:t>
            </a:r>
            <a:r>
              <a:rPr lang="en-US" sz="2200" dirty="0">
                <a:ea typeface="Cambria Math" pitchFamily="18" charset="0"/>
              </a:rPr>
              <a:t>0 </a:t>
            </a:r>
            <a:r>
              <a:rPr lang="en-US" sz="2200" dirty="0">
                <a:ea typeface="Cambria Math"/>
              </a:rPr>
              <a:t>≤ </a:t>
            </a:r>
            <a:r>
              <a:rPr lang="en-US" sz="2200" dirty="0">
                <a:ea typeface="Cambria Math" pitchFamily="18" charset="0"/>
              </a:rPr>
              <a:t>2</a:t>
            </a:r>
            <a:r>
              <a:rPr lang="el-GR" sz="2200" dirty="0">
                <a:ea typeface="Cambria Math"/>
              </a:rPr>
              <a:t>ε</a:t>
            </a:r>
            <a:r>
              <a:rPr lang="en-US" sz="2200" dirty="0">
                <a:ea typeface="Cambria Math"/>
              </a:rPr>
              <a:t>&lt; 1.</a:t>
            </a:r>
          </a:p>
          <a:p>
            <a:pPr lvl="1">
              <a:spcBef>
                <a:spcPts val="400"/>
              </a:spcBef>
              <a:spcAft>
                <a:spcPts val="400"/>
              </a:spcAft>
            </a:pPr>
            <a:r>
              <a:rPr lang="en-US" sz="2200" dirty="0">
                <a:ea typeface="Cambria Math"/>
              </a:rPr>
              <a:t>⌊</a:t>
            </a:r>
            <a:r>
              <a:rPr lang="en-US" sz="2200" i="1" dirty="0">
                <a:ea typeface="Cambria Math"/>
              </a:rPr>
              <a:t>x</a:t>
            </a:r>
            <a:r>
              <a:rPr lang="en-US" sz="2200" dirty="0">
                <a:ea typeface="Cambria Math"/>
              </a:rPr>
              <a:t> + 1/2⌋ = </a:t>
            </a:r>
            <a:r>
              <a:rPr lang="en-US" sz="2200" i="1" dirty="0">
                <a:ea typeface="Cambria Math"/>
              </a:rPr>
              <a:t>n,</a:t>
            </a:r>
            <a:r>
              <a:rPr lang="en-US" sz="2200" dirty="0">
                <a:ea typeface="Cambria Math"/>
              </a:rPr>
              <a:t> since</a:t>
            </a:r>
            <a:r>
              <a:rPr lang="en-US" sz="2200" i="1" dirty="0">
                <a:ea typeface="Cambria Math"/>
              </a:rPr>
              <a:t> x</a:t>
            </a:r>
            <a:r>
              <a:rPr lang="en-US" sz="2200" dirty="0">
                <a:ea typeface="Cambria Math"/>
              </a:rPr>
              <a:t> + ½ = </a:t>
            </a:r>
            <a:r>
              <a:rPr lang="en-US" sz="2200" i="1" dirty="0">
                <a:ea typeface="Cambria Math"/>
              </a:rPr>
              <a:t>n</a:t>
            </a:r>
            <a:r>
              <a:rPr lang="en-US" sz="2200" dirty="0">
                <a:ea typeface="Cambria Math"/>
              </a:rPr>
              <a:t> + (</a:t>
            </a:r>
            <a:r>
              <a:rPr lang="en-US" sz="2200" dirty="0">
                <a:ea typeface="Cambria Math" pitchFamily="18" charset="0"/>
              </a:rPr>
              <a:t>1/2</a:t>
            </a:r>
            <a:r>
              <a:rPr lang="en-US" sz="2200" dirty="0">
                <a:ea typeface="Cambria Math"/>
              </a:rPr>
              <a:t> +</a:t>
            </a:r>
            <a:r>
              <a:rPr lang="el-GR" sz="2200" dirty="0">
                <a:ea typeface="Cambria Math"/>
              </a:rPr>
              <a:t> ε</a:t>
            </a:r>
            <a:r>
              <a:rPr lang="en-US" sz="2200" dirty="0">
                <a:ea typeface="Cambria Math"/>
              </a:rPr>
              <a:t> ) and </a:t>
            </a:r>
            <a:r>
              <a:rPr lang="en-US" sz="2200" dirty="0">
                <a:ea typeface="Cambria Math" pitchFamily="18" charset="0"/>
              </a:rPr>
              <a:t>0 </a:t>
            </a:r>
            <a:r>
              <a:rPr lang="en-US" sz="2200" dirty="0">
                <a:ea typeface="Cambria Math"/>
              </a:rPr>
              <a:t>≤ ½ +</a:t>
            </a:r>
            <a:r>
              <a:rPr lang="el-GR" sz="2200" dirty="0">
                <a:ea typeface="Cambria Math"/>
              </a:rPr>
              <a:t>ε</a:t>
            </a:r>
            <a:r>
              <a:rPr lang="en-US" sz="2200" dirty="0">
                <a:ea typeface="Cambria Math"/>
              </a:rPr>
              <a:t> &lt; 1. </a:t>
            </a:r>
          </a:p>
          <a:p>
            <a:pPr lvl="1">
              <a:spcBef>
                <a:spcPts val="400"/>
              </a:spcBef>
              <a:spcAft>
                <a:spcPts val="400"/>
              </a:spcAft>
            </a:pPr>
            <a:r>
              <a:rPr lang="en-US" sz="2200" dirty="0">
                <a:ea typeface="Cambria Math"/>
              </a:rPr>
              <a:t>Hence, ⌊2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and ⌊</a:t>
            </a:r>
            <a:r>
              <a:rPr lang="en-US" sz="2200" i="1" dirty="0">
                <a:ea typeface="Cambria Math"/>
              </a:rPr>
              <a:t>x</a:t>
            </a:r>
            <a:r>
              <a:rPr lang="en-US" sz="2200" dirty="0">
                <a:ea typeface="Cambria Math"/>
              </a:rPr>
              <a:t>⌋ + ⌊</a:t>
            </a:r>
            <a:r>
              <a:rPr lang="en-US" sz="2200" i="1" dirty="0">
                <a:ea typeface="Cambria Math"/>
              </a:rPr>
              <a:t>x</a:t>
            </a:r>
            <a:r>
              <a:rPr lang="en-US" sz="2200" dirty="0">
                <a:ea typeface="Cambria Math"/>
              </a:rPr>
              <a:t> + 1/2⌋ = </a:t>
            </a:r>
            <a:r>
              <a:rPr lang="en-US" sz="2200" i="1" dirty="0">
                <a:ea typeface="Cambria Math"/>
              </a:rPr>
              <a:t>n</a:t>
            </a:r>
            <a:r>
              <a:rPr lang="en-US" sz="2200" dirty="0">
                <a:ea typeface="Cambria Math"/>
              </a:rPr>
              <a:t> + </a:t>
            </a:r>
            <a:r>
              <a:rPr lang="en-US" sz="2200" i="1" dirty="0">
                <a:ea typeface="Cambria Math"/>
              </a:rPr>
              <a:t>n</a:t>
            </a:r>
            <a:r>
              <a:rPr lang="en-US" sz="2200" dirty="0">
                <a:ea typeface="Cambria Math"/>
              </a:rPr>
              <a:t>  = 2</a:t>
            </a:r>
            <a:r>
              <a:rPr lang="en-US" sz="2200" i="1" dirty="0">
                <a:ea typeface="Cambria Math"/>
              </a:rPr>
              <a:t>n</a:t>
            </a:r>
            <a:r>
              <a:rPr lang="en-US" sz="2200" dirty="0">
                <a:ea typeface="Cambria Math"/>
              </a:rPr>
              <a:t>.</a:t>
            </a:r>
          </a:p>
          <a:p>
            <a:pPr>
              <a:spcBef>
                <a:spcPts val="400"/>
              </a:spcBef>
              <a:spcAft>
                <a:spcPts val="400"/>
              </a:spcAft>
            </a:pPr>
            <a:r>
              <a:rPr lang="en-US" sz="2600" i="1" dirty="0">
                <a:ea typeface="Cambria Math"/>
              </a:rPr>
              <a:t>Case 2:</a:t>
            </a:r>
            <a:r>
              <a:rPr lang="en-US" sz="2600" dirty="0">
                <a:ea typeface="Cambria Math"/>
              </a:rPr>
              <a:t> </a:t>
            </a:r>
            <a:r>
              <a:rPr lang="el-GR" sz="2600" dirty="0">
                <a:ea typeface="Cambria Math"/>
              </a:rPr>
              <a:t>ε</a:t>
            </a:r>
            <a:r>
              <a:rPr lang="en-US" sz="2600" dirty="0">
                <a:ea typeface="Cambria Math"/>
              </a:rPr>
              <a:t> ≥ ½ </a:t>
            </a:r>
          </a:p>
          <a:p>
            <a:pPr lvl="1">
              <a:spcBef>
                <a:spcPts val="400"/>
              </a:spcBef>
              <a:spcAft>
                <a:spcPts val="400"/>
              </a:spcAft>
            </a:pPr>
            <a:r>
              <a:rPr lang="en-US" sz="2200" dirty="0">
                <a:ea typeface="Cambria Math"/>
              </a:rPr>
              <a:t>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+ 2</a:t>
            </a:r>
            <a:r>
              <a:rPr lang="el-GR" sz="2200" dirty="0">
                <a:ea typeface="Cambria Math" pitchFamily="18" charset="0"/>
              </a:rPr>
              <a:t>ε</a:t>
            </a:r>
            <a:r>
              <a:rPr lang="en-US" sz="2200" dirty="0">
                <a:ea typeface="Cambria Math"/>
              </a:rPr>
              <a:t> =  (2</a:t>
            </a:r>
            <a:r>
              <a:rPr lang="en-US" sz="2200" i="1" dirty="0">
                <a:ea typeface="Cambria Math"/>
              </a:rPr>
              <a:t>n</a:t>
            </a:r>
            <a:r>
              <a:rPr lang="en-US" sz="2200" dirty="0">
                <a:ea typeface="Cambria Math"/>
              </a:rPr>
              <a:t> + 1) +(2</a:t>
            </a:r>
            <a:r>
              <a:rPr lang="el-GR" sz="2200" dirty="0">
                <a:ea typeface="Cambria Math"/>
              </a:rPr>
              <a:t>ε</a:t>
            </a:r>
            <a:r>
              <a:rPr lang="en-US" sz="2200" dirty="0">
                <a:ea typeface="Cambria Math"/>
              </a:rPr>
              <a:t> </a:t>
            </a:r>
            <a:r>
              <a:rPr lang="en-US" sz="2200" dirty="0">
                <a:ea typeface="Cambria Math"/>
                <a:cs typeface="Calibri" panose="020F0502020204030204" pitchFamily="34" charset="0"/>
              </a:rPr>
              <a:t>−</a:t>
            </a:r>
            <a:r>
              <a:rPr lang="en-US" sz="2200" dirty="0">
                <a:ea typeface="Cambria Math"/>
              </a:rPr>
              <a:t> 1)  and ⌊2</a:t>
            </a:r>
            <a:r>
              <a:rPr lang="en-US" sz="2200" i="1" dirty="0">
                <a:ea typeface="Cambria Math"/>
              </a:rPr>
              <a:t>x</a:t>
            </a:r>
            <a:r>
              <a:rPr lang="en-US" sz="2200" dirty="0">
                <a:ea typeface="Cambria Math"/>
              </a:rPr>
              <a:t>⌋ =2</a:t>
            </a:r>
            <a:r>
              <a:rPr lang="en-US" sz="2200" i="1" dirty="0">
                <a:ea typeface="Cambria Math"/>
              </a:rPr>
              <a:t>n</a:t>
            </a:r>
            <a:r>
              <a:rPr lang="en-US" sz="2200" dirty="0">
                <a:ea typeface="Cambria Math"/>
              </a:rPr>
              <a:t> + 1, since </a:t>
            </a:r>
            <a:r>
              <a:rPr lang="en-US" sz="2200" dirty="0">
                <a:ea typeface="Cambria Math" pitchFamily="18" charset="0"/>
              </a:rPr>
              <a:t>0 ≤ 2</a:t>
            </a:r>
            <a:r>
              <a:rPr lang="el-GR" sz="2200" dirty="0">
                <a:ea typeface="Cambria Math" pitchFamily="18" charset="0"/>
              </a:rPr>
              <a:t> ε</a:t>
            </a:r>
            <a:r>
              <a:rPr lang="en-US" sz="2200" dirty="0">
                <a:ea typeface="Cambria Math" pitchFamily="18" charset="0"/>
              </a:rPr>
              <a:t> </a:t>
            </a:r>
            <a:r>
              <a:rPr lang="en-US" sz="2200" dirty="0">
                <a:ea typeface="Cambria Math" pitchFamily="18" charset="0"/>
                <a:cs typeface="Calibri" panose="020F0502020204030204" pitchFamily="34" charset="0"/>
              </a:rPr>
              <a:t>−</a:t>
            </a:r>
            <a:r>
              <a:rPr lang="en-US" sz="2200" dirty="0">
                <a:ea typeface="Cambria Math" pitchFamily="18" charset="0"/>
              </a:rPr>
              <a:t> 1&lt; 1. </a:t>
            </a:r>
            <a:endParaRPr lang="en-US" sz="2200" dirty="0">
              <a:ea typeface="Cambria Math"/>
            </a:endParaRPr>
          </a:p>
          <a:p>
            <a:pPr lvl="1">
              <a:spcBef>
                <a:spcPts val="400"/>
              </a:spcBef>
              <a:spcAft>
                <a:spcPts val="400"/>
              </a:spcAft>
            </a:pPr>
            <a:r>
              <a:rPr lang="en-US" sz="2200" dirty="0">
                <a:ea typeface="Cambria Math"/>
              </a:rPr>
              <a:t>⌊</a:t>
            </a:r>
            <a:r>
              <a:rPr lang="en-US" sz="2200" i="1" dirty="0">
                <a:ea typeface="Cambria Math"/>
              </a:rPr>
              <a:t>x</a:t>
            </a:r>
            <a:r>
              <a:rPr lang="en-US" sz="2200" dirty="0">
                <a:ea typeface="Cambria Math"/>
              </a:rPr>
              <a:t> + 1/2⌋ = ⌊ </a:t>
            </a:r>
            <a:r>
              <a:rPr lang="en-US" sz="2200" i="1" dirty="0">
                <a:ea typeface="Cambria Math"/>
              </a:rPr>
              <a:t>n</a:t>
            </a:r>
            <a:r>
              <a:rPr lang="en-US" sz="2200" dirty="0">
                <a:ea typeface="Cambria Math"/>
              </a:rPr>
              <a:t> + (1/2 +</a:t>
            </a:r>
            <a:r>
              <a:rPr lang="el-GR" sz="2200" dirty="0">
                <a:ea typeface="Cambria Math" pitchFamily="18" charset="0"/>
              </a:rPr>
              <a:t> ε</a:t>
            </a:r>
            <a:r>
              <a:rPr lang="en-US" sz="2200" dirty="0">
                <a:ea typeface="Cambria Math" pitchFamily="18" charset="0"/>
              </a:rPr>
              <a:t>)</a:t>
            </a:r>
            <a:r>
              <a:rPr lang="en-US" sz="2200" dirty="0">
                <a:ea typeface="Cambria Math"/>
              </a:rPr>
              <a:t>⌋ = ⌊ </a:t>
            </a:r>
            <a:r>
              <a:rPr lang="en-US" sz="2200" i="1" dirty="0">
                <a:ea typeface="Cambria Math"/>
              </a:rPr>
              <a:t>n</a:t>
            </a:r>
            <a:r>
              <a:rPr lang="en-US" sz="2200" dirty="0">
                <a:ea typeface="Cambria Math"/>
              </a:rPr>
              <a:t> + 1 +  (</a:t>
            </a:r>
            <a:r>
              <a:rPr lang="el-GR" sz="2200" dirty="0">
                <a:ea typeface="Cambria Math" pitchFamily="18" charset="0"/>
              </a:rPr>
              <a:t>ε</a:t>
            </a:r>
            <a:r>
              <a:rPr lang="en-US" sz="2200" dirty="0">
                <a:ea typeface="Cambria Math" pitchFamily="18" charset="0"/>
              </a:rPr>
              <a:t> – 1/2)</a:t>
            </a:r>
            <a:r>
              <a:rPr lang="en-US" sz="2200" dirty="0">
                <a:ea typeface="Cambria Math"/>
              </a:rPr>
              <a:t>⌋ = </a:t>
            </a:r>
            <a:r>
              <a:rPr lang="en-US" sz="2200" i="1" dirty="0">
                <a:ea typeface="Cambria Math"/>
              </a:rPr>
              <a:t>n</a:t>
            </a:r>
            <a:r>
              <a:rPr lang="en-US" sz="2200" dirty="0">
                <a:ea typeface="Cambria Math"/>
              </a:rPr>
              <a:t> + 1 since </a:t>
            </a:r>
            <a:r>
              <a:rPr lang="en-US" sz="2200" dirty="0">
                <a:ea typeface="Cambria Math" pitchFamily="18" charset="0"/>
              </a:rPr>
              <a:t>0 ≤ </a:t>
            </a:r>
            <a:r>
              <a:rPr lang="el-GR" sz="2200" dirty="0">
                <a:ea typeface="Cambria Math" pitchFamily="18" charset="0"/>
              </a:rPr>
              <a:t>ε</a:t>
            </a:r>
            <a:r>
              <a:rPr lang="en-US" sz="2200" dirty="0">
                <a:ea typeface="Cambria Math" pitchFamily="18" charset="0"/>
              </a:rPr>
              <a:t> </a:t>
            </a:r>
            <a:r>
              <a:rPr lang="en-US" sz="2200" dirty="0">
                <a:ea typeface="Cambria Math" pitchFamily="18" charset="0"/>
                <a:cs typeface="Calibri" panose="020F0502020204030204" pitchFamily="34" charset="0"/>
              </a:rPr>
              <a:t>−</a:t>
            </a:r>
            <a:r>
              <a:rPr lang="en-US" sz="2200" dirty="0">
                <a:ea typeface="Cambria Math" pitchFamily="18" charset="0"/>
              </a:rPr>
              <a:t> 1/2&lt; 1</a:t>
            </a:r>
            <a:r>
              <a:rPr lang="en-US" sz="2200" dirty="0">
                <a:ea typeface="Cambria Math"/>
              </a:rPr>
              <a:t>. </a:t>
            </a:r>
          </a:p>
          <a:p>
            <a:pPr lvl="1">
              <a:spcBef>
                <a:spcPts val="400"/>
              </a:spcBef>
              <a:spcAft>
                <a:spcPts val="400"/>
              </a:spcAft>
            </a:pPr>
            <a:r>
              <a:rPr lang="en-US" sz="2200" dirty="0">
                <a:ea typeface="Cambria Math"/>
              </a:rPr>
              <a:t>Hence,  ⌊2</a:t>
            </a:r>
            <a:r>
              <a:rPr lang="en-US" sz="2200" i="1" dirty="0">
                <a:ea typeface="Cambria Math"/>
              </a:rPr>
              <a:t>x</a:t>
            </a:r>
            <a:r>
              <a:rPr lang="en-US" sz="2200" dirty="0">
                <a:ea typeface="Cambria Math"/>
              </a:rPr>
              <a:t>⌋ = 2</a:t>
            </a:r>
            <a:r>
              <a:rPr lang="en-US" sz="2200" i="1" dirty="0">
                <a:ea typeface="Cambria Math"/>
              </a:rPr>
              <a:t>n</a:t>
            </a:r>
            <a:r>
              <a:rPr lang="en-US" sz="2200" dirty="0">
                <a:ea typeface="Cambria Math"/>
              </a:rPr>
              <a:t> + 1 and ⌊</a:t>
            </a:r>
            <a:r>
              <a:rPr lang="en-US" sz="2200" i="1" dirty="0">
                <a:ea typeface="Cambria Math"/>
              </a:rPr>
              <a:t>x</a:t>
            </a:r>
            <a:r>
              <a:rPr lang="en-US" sz="2200" dirty="0">
                <a:ea typeface="Cambria Math"/>
              </a:rPr>
              <a:t>⌋ + ⌊</a:t>
            </a:r>
            <a:r>
              <a:rPr lang="en-US" sz="2200" i="1" dirty="0">
                <a:ea typeface="Cambria Math"/>
              </a:rPr>
              <a:t>x</a:t>
            </a:r>
            <a:r>
              <a:rPr lang="en-US" sz="2200" dirty="0">
                <a:ea typeface="Cambria Math"/>
              </a:rPr>
              <a:t> + 1/2⌋ = </a:t>
            </a:r>
            <a:r>
              <a:rPr lang="en-US" sz="2200" i="1" dirty="0">
                <a:ea typeface="Cambria Math"/>
              </a:rPr>
              <a:t>n</a:t>
            </a:r>
            <a:r>
              <a:rPr lang="en-US" sz="2200" dirty="0">
                <a:ea typeface="Cambria Math"/>
              </a:rPr>
              <a:t> + (</a:t>
            </a:r>
            <a:r>
              <a:rPr lang="en-US" sz="2200" i="1" dirty="0">
                <a:ea typeface="Cambria Math"/>
              </a:rPr>
              <a:t>n</a:t>
            </a:r>
            <a:r>
              <a:rPr lang="en-US" sz="2200" dirty="0">
                <a:ea typeface="Cambria Math"/>
              </a:rPr>
              <a:t> + 1)  = 2</a:t>
            </a:r>
            <a:r>
              <a:rPr lang="en-US" sz="2200" i="1" dirty="0">
                <a:ea typeface="Cambria Math"/>
              </a:rPr>
              <a:t>n</a:t>
            </a:r>
            <a:r>
              <a:rPr lang="en-US" sz="2200" dirty="0">
                <a:ea typeface="Cambria Math"/>
              </a:rPr>
              <a:t> + 1.</a:t>
            </a:r>
            <a:endParaRPr lang="en-US" sz="2200" dirty="0"/>
          </a:p>
        </p:txBody>
      </p:sp>
      <p:sp>
        <p:nvSpPr>
          <p:cNvPr id="4" name="矩形 3">
            <a:extLst>
              <a:ext uri="{FF2B5EF4-FFF2-40B4-BE49-F238E27FC236}">
                <a16:creationId xmlns:a16="http://schemas.microsoft.com/office/drawing/2014/main" id="{72827FAD-CDDB-4021-9370-DAEFF2831A52}"/>
              </a:ext>
            </a:extLst>
          </p:cNvPr>
          <p:cNvSpPr/>
          <p:nvPr/>
        </p:nvSpPr>
        <p:spPr>
          <a:xfrm>
            <a:off x="7543800" y="6383774"/>
            <a:ext cx="1600200" cy="369332"/>
          </a:xfrm>
          <a:prstGeom prst="rect">
            <a:avLst/>
          </a:prstGeom>
        </p:spPr>
        <p:txBody>
          <a:bodyPr wrap="square">
            <a:spAutoFit/>
          </a:bodyPr>
          <a:lstStyle/>
          <a:p>
            <a:r>
              <a:rPr lang="en-US" altLang="zh-CN" dirty="0">
                <a:solidFill>
                  <a:srgbClr val="FFC000"/>
                </a:solidFill>
              </a:rPr>
              <a:t>x = (</a:t>
            </a:r>
            <a:r>
              <a:rPr lang="en-US" altLang="zh-CN" dirty="0" err="1">
                <a:solidFill>
                  <a:srgbClr val="FFC000"/>
                </a:solidFill>
              </a:rPr>
              <a:t>int</a:t>
            </a:r>
            <a:r>
              <a:rPr lang="en-US" altLang="zh-CN" dirty="0">
                <a:solidFill>
                  <a:srgbClr val="FFC000"/>
                </a:solidFill>
              </a:rPr>
              <a:t>)(x + 0.5)</a:t>
            </a:r>
            <a:endParaRPr lang="zh-CN" altLang="en-US" dirty="0">
              <a:solidFill>
                <a:srgbClr val="FFC000"/>
              </a:solidFill>
            </a:endParaRPr>
          </a:p>
        </p:txBody>
      </p:sp>
    </p:spTree>
    <p:extLst>
      <p:ext uri="{BB962C8B-B14F-4D97-AF65-F5344CB8AC3E}">
        <p14:creationId xmlns:p14="http://schemas.microsoft.com/office/powerpoint/2010/main" val="4856412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Function</a:t>
            </a:r>
            <a:endParaRPr lang="en-US" sz="1500" dirty="0"/>
          </a:p>
        </p:txBody>
      </p:sp>
      <p:sp>
        <p:nvSpPr>
          <p:cNvPr id="8" name="Content Placeholder 2"/>
          <p:cNvSpPr>
            <a:spLocks noGrp="1"/>
          </p:cNvSpPr>
          <p:nvPr>
            <p:ph idx="1"/>
          </p:nvPr>
        </p:nvSpPr>
        <p:spPr>
          <a:xfrm>
            <a:off x="457200" y="1295400"/>
            <a:ext cx="8382000" cy="1377950"/>
          </a:xfrm>
        </p:spPr>
        <p:txBody>
          <a:bodyPr/>
          <a:lstStyle/>
          <a:p>
            <a:r>
              <a:rPr lang="en-US" sz="2800" b="1" dirty="0"/>
              <a:t>Definition:  </a:t>
            </a:r>
            <a:r>
              <a:rPr lang="en-US" sz="2800" i="1" dirty="0"/>
              <a:t>f</a:t>
            </a:r>
            <a:r>
              <a:rPr lang="en-US" sz="2800" dirty="0"/>
              <a:t>:</a:t>
            </a:r>
            <a:r>
              <a:rPr lang="en-US" sz="2800" b="1" dirty="0"/>
              <a:t> N </a:t>
            </a:r>
            <a:r>
              <a:rPr lang="en-US" sz="2800" b="1" dirty="0">
                <a:ea typeface="Cambria Math"/>
                <a:sym typeface="Symbol" panose="05050102010706020507" pitchFamily="18" charset="2"/>
              </a:rPr>
              <a:t></a:t>
            </a:r>
            <a:r>
              <a:rPr lang="en-US" sz="2800" b="1" dirty="0">
                <a:sym typeface="Wingdings" pitchFamily="2" charset="2"/>
              </a:rPr>
              <a:t> Z</a:t>
            </a:r>
            <a:r>
              <a:rPr lang="en-US" sz="2800" b="1" baseline="30000" dirty="0">
                <a:sym typeface="Wingdings" pitchFamily="2" charset="2"/>
              </a:rPr>
              <a:t>+</a:t>
            </a:r>
            <a:r>
              <a:rPr lang="en-US" sz="2800" b="1" dirty="0">
                <a:sym typeface="Wingdings" pitchFamily="2" charset="2"/>
              </a:rPr>
              <a:t> , </a:t>
            </a:r>
            <a:r>
              <a:rPr lang="en-US" sz="2800" dirty="0">
                <a:sym typeface="Wingdings" pitchFamily="2" charset="2"/>
              </a:rPr>
              <a:t>denoted by </a:t>
            </a:r>
            <a:r>
              <a:rPr lang="en-US" sz="2800" i="1" dirty="0">
                <a:sym typeface="Wingdings" pitchFamily="2" charset="2"/>
              </a:rPr>
              <a:t>f</a:t>
            </a:r>
            <a:r>
              <a:rPr lang="en-US" sz="2800" dirty="0">
                <a:sym typeface="Wingdings" pitchFamily="2" charset="2"/>
              </a:rPr>
              <a:t>(</a:t>
            </a:r>
            <a:r>
              <a:rPr lang="en-US" sz="2800" i="1" dirty="0">
                <a:sym typeface="Wingdings" pitchFamily="2" charset="2"/>
              </a:rPr>
              <a:t>n</a:t>
            </a:r>
            <a:r>
              <a:rPr lang="en-US" sz="2800" dirty="0">
                <a:sym typeface="Wingdings" pitchFamily="2" charset="2"/>
              </a:rPr>
              <a:t>) = </a:t>
            </a:r>
            <a:r>
              <a:rPr lang="en-US" sz="2800" i="1" dirty="0">
                <a:sym typeface="Wingdings" pitchFamily="2" charset="2"/>
              </a:rPr>
              <a:t>n</a:t>
            </a:r>
            <a:r>
              <a:rPr lang="en-US" sz="2800" dirty="0">
                <a:sym typeface="Wingdings" pitchFamily="2" charset="2"/>
              </a:rPr>
              <a:t>! is the product of the first </a:t>
            </a:r>
            <a:r>
              <a:rPr lang="en-US" sz="2800" i="1" dirty="0">
                <a:sym typeface="Wingdings" pitchFamily="2" charset="2"/>
              </a:rPr>
              <a:t>n</a:t>
            </a:r>
            <a:r>
              <a:rPr lang="en-US" sz="2800" dirty="0">
                <a:sym typeface="Wingdings" pitchFamily="2" charset="2"/>
              </a:rPr>
              <a:t> positive integers when </a:t>
            </a:r>
            <a:r>
              <a:rPr lang="en-US" sz="2800" i="1" dirty="0">
                <a:sym typeface="Wingdings" pitchFamily="2" charset="2"/>
              </a:rPr>
              <a:t>n</a:t>
            </a:r>
            <a:r>
              <a:rPr lang="en-US" sz="2800" dirty="0">
                <a:sym typeface="Wingdings" pitchFamily="2" charset="2"/>
              </a:rPr>
              <a:t> is a nonnegative integer.</a:t>
            </a:r>
            <a:endParaRPr lang="en-US" sz="2800" baseline="30000" dirty="0">
              <a:sym typeface="Wingdings" pitchFamily="2" charset="2"/>
            </a:endParaRPr>
          </a:p>
        </p:txBody>
      </p:sp>
      <p:sp>
        <p:nvSpPr>
          <p:cNvPr id="3" name="Content Placeholder 4"/>
          <p:cNvSpPr>
            <a:spLocks noGrp="1"/>
          </p:cNvSpPr>
          <p:nvPr>
            <p:ph idx="13"/>
          </p:nvPr>
        </p:nvSpPr>
        <p:spPr>
          <a:xfrm>
            <a:off x="609600" y="4114800"/>
            <a:ext cx="1905000" cy="533400"/>
          </a:xfrm>
        </p:spPr>
        <p:txBody>
          <a:bodyPr/>
          <a:lstStyle/>
          <a:p>
            <a:r>
              <a:rPr lang="en-US" sz="2800" b="1" dirty="0">
                <a:sym typeface="Wingdings" pitchFamily="2" charset="2"/>
              </a:rPr>
              <a:t>Examples:</a:t>
            </a:r>
            <a:endParaRPr lang="en-US" sz="2800" dirty="0"/>
          </a:p>
        </p:txBody>
      </p:sp>
      <p:sp>
        <p:nvSpPr>
          <p:cNvPr id="4" name="Content Placeholder 6"/>
          <p:cNvSpPr>
            <a:spLocks noGrp="1"/>
          </p:cNvSpPr>
          <p:nvPr>
            <p:ph idx="14"/>
          </p:nvPr>
        </p:nvSpPr>
        <p:spPr>
          <a:xfrm>
            <a:off x="5638800" y="3429000"/>
            <a:ext cx="3200400" cy="533400"/>
          </a:xfrm>
        </p:spPr>
        <p:txBody>
          <a:bodyPr/>
          <a:lstStyle/>
          <a:p>
            <a:r>
              <a:rPr lang="en-US" sz="2800" dirty="0"/>
              <a:t>Stirling’s Formula:</a:t>
            </a:r>
          </a:p>
        </p:txBody>
      </p:sp>
      <p:sp>
        <p:nvSpPr>
          <p:cNvPr id="12" name="文本框 11">
            <a:extLst>
              <a:ext uri="{FF2B5EF4-FFF2-40B4-BE49-F238E27FC236}">
                <a16:creationId xmlns:a16="http://schemas.microsoft.com/office/drawing/2014/main" id="{FD715B53-AF04-4680-BD97-FE878A7D0701}"/>
              </a:ext>
            </a:extLst>
          </p:cNvPr>
          <p:cNvSpPr txBox="1"/>
          <p:nvPr/>
        </p:nvSpPr>
        <p:spPr>
          <a:xfrm>
            <a:off x="3163416" y="745213"/>
            <a:ext cx="646331" cy="369332"/>
          </a:xfrm>
          <a:prstGeom prst="rect">
            <a:avLst/>
          </a:prstGeom>
          <a:noFill/>
        </p:spPr>
        <p:txBody>
          <a:bodyPr wrap="none" rtlCol="0">
            <a:spAutoFit/>
          </a:bodyPr>
          <a:lstStyle/>
          <a:p>
            <a:pPr algn="ctr"/>
            <a:r>
              <a:rPr lang="zh-CN" altLang="en-US" dirty="0">
                <a:solidFill>
                  <a:schemeClr val="tx1">
                    <a:lumMod val="50000"/>
                    <a:lumOff val="50000"/>
                  </a:schemeClr>
                </a:solidFill>
              </a:rPr>
              <a:t>阶乘</a:t>
            </a:r>
          </a:p>
        </p:txBody>
      </p:sp>
      <p:pic>
        <p:nvPicPr>
          <p:cNvPr id="7" name="图片 6">
            <a:extLst>
              <a:ext uri="{FF2B5EF4-FFF2-40B4-BE49-F238E27FC236}">
                <a16:creationId xmlns:a16="http://schemas.microsoft.com/office/drawing/2014/main" id="{D4EB96FE-E704-4FFA-9097-89BE2EC31F60}"/>
              </a:ext>
            </a:extLst>
          </p:cNvPr>
          <p:cNvPicPr>
            <a:picLocks noChangeAspect="1"/>
          </p:cNvPicPr>
          <p:nvPr/>
        </p:nvPicPr>
        <p:blipFill>
          <a:blip r:embed="rId2"/>
          <a:stretch>
            <a:fillRect/>
          </a:stretch>
        </p:blipFill>
        <p:spPr>
          <a:xfrm>
            <a:off x="5821596" y="4085207"/>
            <a:ext cx="2522054" cy="565288"/>
          </a:xfrm>
          <a:prstGeom prst="rect">
            <a:avLst/>
          </a:prstGeom>
        </p:spPr>
      </p:pic>
      <p:pic>
        <p:nvPicPr>
          <p:cNvPr id="13" name="图片 12">
            <a:extLst>
              <a:ext uri="{FF2B5EF4-FFF2-40B4-BE49-F238E27FC236}">
                <a16:creationId xmlns:a16="http://schemas.microsoft.com/office/drawing/2014/main" id="{866B97C3-C66A-4B63-9908-DC9E435F3D7E}"/>
              </a:ext>
            </a:extLst>
          </p:cNvPr>
          <p:cNvPicPr>
            <a:picLocks noChangeAspect="1"/>
          </p:cNvPicPr>
          <p:nvPr/>
        </p:nvPicPr>
        <p:blipFill>
          <a:blip r:embed="rId3"/>
          <a:stretch>
            <a:fillRect/>
          </a:stretch>
        </p:blipFill>
        <p:spPr>
          <a:xfrm>
            <a:off x="5421421" y="4723721"/>
            <a:ext cx="2922229" cy="381679"/>
          </a:xfrm>
          <a:prstGeom prst="rect">
            <a:avLst/>
          </a:prstGeom>
        </p:spPr>
      </p:pic>
      <p:pic>
        <p:nvPicPr>
          <p:cNvPr id="14" name="图片 13">
            <a:extLst>
              <a:ext uri="{FF2B5EF4-FFF2-40B4-BE49-F238E27FC236}">
                <a16:creationId xmlns:a16="http://schemas.microsoft.com/office/drawing/2014/main" id="{F8C87C00-E3BF-487A-89ED-01D7B7796242}"/>
              </a:ext>
            </a:extLst>
          </p:cNvPr>
          <p:cNvPicPr>
            <a:picLocks noChangeAspect="1"/>
          </p:cNvPicPr>
          <p:nvPr/>
        </p:nvPicPr>
        <p:blipFill>
          <a:blip r:embed="rId4"/>
          <a:stretch>
            <a:fillRect/>
          </a:stretch>
        </p:blipFill>
        <p:spPr>
          <a:xfrm>
            <a:off x="777952" y="4692607"/>
            <a:ext cx="2091019" cy="385032"/>
          </a:xfrm>
          <a:prstGeom prst="rect">
            <a:avLst/>
          </a:prstGeom>
        </p:spPr>
      </p:pic>
      <p:pic>
        <p:nvPicPr>
          <p:cNvPr id="15" name="图片 14">
            <a:extLst>
              <a:ext uri="{FF2B5EF4-FFF2-40B4-BE49-F238E27FC236}">
                <a16:creationId xmlns:a16="http://schemas.microsoft.com/office/drawing/2014/main" id="{DAA27D31-E4A6-4D50-BA1D-CFFA76BDCAC9}"/>
              </a:ext>
            </a:extLst>
          </p:cNvPr>
          <p:cNvPicPr>
            <a:picLocks noChangeAspect="1"/>
          </p:cNvPicPr>
          <p:nvPr/>
        </p:nvPicPr>
        <p:blipFill>
          <a:blip r:embed="rId5"/>
          <a:stretch>
            <a:fillRect/>
          </a:stretch>
        </p:blipFill>
        <p:spPr>
          <a:xfrm>
            <a:off x="787477" y="5180381"/>
            <a:ext cx="3163332" cy="387347"/>
          </a:xfrm>
          <a:prstGeom prst="rect">
            <a:avLst/>
          </a:prstGeom>
        </p:spPr>
      </p:pic>
      <p:pic>
        <p:nvPicPr>
          <p:cNvPr id="16" name="图片 15">
            <a:extLst>
              <a:ext uri="{FF2B5EF4-FFF2-40B4-BE49-F238E27FC236}">
                <a16:creationId xmlns:a16="http://schemas.microsoft.com/office/drawing/2014/main" id="{CCE06E6D-416B-4A7C-825A-01D4586667A5}"/>
              </a:ext>
            </a:extLst>
          </p:cNvPr>
          <p:cNvPicPr>
            <a:picLocks noChangeAspect="1"/>
          </p:cNvPicPr>
          <p:nvPr/>
        </p:nvPicPr>
        <p:blipFill>
          <a:blip r:embed="rId6"/>
          <a:stretch>
            <a:fillRect/>
          </a:stretch>
        </p:blipFill>
        <p:spPr>
          <a:xfrm>
            <a:off x="787477" y="5666696"/>
            <a:ext cx="5252624" cy="381679"/>
          </a:xfrm>
          <a:prstGeom prst="rect">
            <a:avLst/>
          </a:prstGeom>
        </p:spPr>
      </p:pic>
      <p:pic>
        <p:nvPicPr>
          <p:cNvPr id="17" name="图片 16">
            <a:extLst>
              <a:ext uri="{FF2B5EF4-FFF2-40B4-BE49-F238E27FC236}">
                <a16:creationId xmlns:a16="http://schemas.microsoft.com/office/drawing/2014/main" id="{01A28BAE-5839-4494-B2AD-D99F006916EF}"/>
              </a:ext>
            </a:extLst>
          </p:cNvPr>
          <p:cNvPicPr>
            <a:picLocks noChangeAspect="1"/>
          </p:cNvPicPr>
          <p:nvPr/>
        </p:nvPicPr>
        <p:blipFill>
          <a:blip r:embed="rId7"/>
          <a:stretch>
            <a:fillRect/>
          </a:stretch>
        </p:blipFill>
        <p:spPr>
          <a:xfrm>
            <a:off x="787477" y="6153886"/>
            <a:ext cx="1418285" cy="387347"/>
          </a:xfrm>
          <a:prstGeom prst="rect">
            <a:avLst/>
          </a:prstGeom>
        </p:spPr>
      </p:pic>
      <p:pic>
        <p:nvPicPr>
          <p:cNvPr id="18" name="图片 17">
            <a:extLst>
              <a:ext uri="{FF2B5EF4-FFF2-40B4-BE49-F238E27FC236}">
                <a16:creationId xmlns:a16="http://schemas.microsoft.com/office/drawing/2014/main" id="{BFA1D7DD-5F81-4866-A2E9-C32B9A5137C8}"/>
              </a:ext>
            </a:extLst>
          </p:cNvPr>
          <p:cNvPicPr>
            <a:picLocks noChangeAspect="1"/>
          </p:cNvPicPr>
          <p:nvPr/>
        </p:nvPicPr>
        <p:blipFill>
          <a:blip r:embed="rId8"/>
          <a:stretch>
            <a:fillRect/>
          </a:stretch>
        </p:blipFill>
        <p:spPr>
          <a:xfrm>
            <a:off x="2369143" y="6156065"/>
            <a:ext cx="4271238" cy="385168"/>
          </a:xfrm>
          <a:prstGeom prst="rect">
            <a:avLst/>
          </a:prstGeom>
        </p:spPr>
      </p:pic>
      <p:sp>
        <p:nvSpPr>
          <p:cNvPr id="19" name="文本框 18">
            <a:extLst>
              <a:ext uri="{FF2B5EF4-FFF2-40B4-BE49-F238E27FC236}">
                <a16:creationId xmlns:a16="http://schemas.microsoft.com/office/drawing/2014/main" id="{CBB477A3-5348-4729-9914-5980757268F4}"/>
              </a:ext>
            </a:extLst>
          </p:cNvPr>
          <p:cNvSpPr txBox="1"/>
          <p:nvPr/>
        </p:nvSpPr>
        <p:spPr>
          <a:xfrm>
            <a:off x="6213121" y="3780918"/>
            <a:ext cx="1338828" cy="369332"/>
          </a:xfrm>
          <a:prstGeom prst="rect">
            <a:avLst/>
          </a:prstGeom>
          <a:noFill/>
        </p:spPr>
        <p:txBody>
          <a:bodyPr wrap="none" rtlCol="0">
            <a:spAutoFit/>
          </a:bodyPr>
          <a:lstStyle/>
          <a:p>
            <a:pPr algn="ctr"/>
            <a:r>
              <a:rPr lang="zh-CN" altLang="en-US" dirty="0">
                <a:solidFill>
                  <a:schemeClr val="tx1">
                    <a:lumMod val="50000"/>
                    <a:lumOff val="50000"/>
                  </a:schemeClr>
                </a:solidFill>
              </a:rPr>
              <a:t>斯特林公式</a:t>
            </a:r>
          </a:p>
        </p:txBody>
      </p:sp>
      <p:pic>
        <p:nvPicPr>
          <p:cNvPr id="5" name="图片 4"/>
          <p:cNvPicPr>
            <a:picLocks noChangeAspect="1"/>
          </p:cNvPicPr>
          <p:nvPr/>
        </p:nvPicPr>
        <p:blipFill>
          <a:blip r:embed="rId9"/>
          <a:stretch>
            <a:fillRect/>
          </a:stretch>
        </p:blipFill>
        <p:spPr>
          <a:xfrm>
            <a:off x="457200" y="2678573"/>
            <a:ext cx="5638800" cy="533400"/>
          </a:xfrm>
          <a:prstGeom prst="rect">
            <a:avLst/>
          </a:prstGeom>
        </p:spPr>
      </p:pic>
    </p:spTree>
    <p:extLst>
      <p:ext uri="{BB962C8B-B14F-4D97-AF65-F5344CB8AC3E}">
        <p14:creationId xmlns:p14="http://schemas.microsoft.com/office/powerpoint/2010/main" val="36326960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Functions (</a:t>
            </a:r>
            <a:r>
              <a:rPr lang="en-US" i="1" dirty="0"/>
              <a:t>optional</a:t>
            </a:r>
            <a:r>
              <a:rPr lang="en-US" dirty="0"/>
              <a:t>)</a:t>
            </a:r>
            <a:endParaRPr lang="en-US" sz="1500" dirty="0"/>
          </a:p>
        </p:txBody>
      </p:sp>
      <p:sp>
        <p:nvSpPr>
          <p:cNvPr id="5" name="Content Placeholder 2"/>
          <p:cNvSpPr>
            <a:spLocks noGrp="1"/>
          </p:cNvSpPr>
          <p:nvPr>
            <p:ph idx="1"/>
          </p:nvPr>
        </p:nvSpPr>
        <p:spPr>
          <a:xfrm>
            <a:off x="457200" y="1295400"/>
            <a:ext cx="8458200" cy="5181600"/>
          </a:xfrm>
        </p:spPr>
        <p:txBody>
          <a:bodyPr/>
          <a:lstStyle/>
          <a:p>
            <a:pPr>
              <a:spcBef>
                <a:spcPts val="600"/>
              </a:spcBef>
            </a:pPr>
            <a:r>
              <a:rPr lang="en-US" sz="2600" b="1" dirty="0"/>
              <a:t>Definition</a:t>
            </a:r>
            <a:r>
              <a:rPr lang="en-US" sz="2600" dirty="0"/>
              <a:t>: A </a:t>
            </a:r>
            <a:r>
              <a:rPr lang="en-US" sz="2600" i="1" dirty="0">
                <a:highlight>
                  <a:srgbClr val="FFFF00"/>
                </a:highlight>
              </a:rPr>
              <a:t>partial function</a:t>
            </a:r>
            <a:r>
              <a:rPr lang="en-US" sz="2600" i="1" dirty="0"/>
              <a:t> f  </a:t>
            </a:r>
            <a:r>
              <a:rPr lang="en-US" sz="2600" dirty="0"/>
              <a:t>from a set </a:t>
            </a:r>
            <a:r>
              <a:rPr lang="en-US" sz="2600" i="1" dirty="0"/>
              <a:t>A</a:t>
            </a:r>
            <a:r>
              <a:rPr lang="en-US" sz="2600" dirty="0"/>
              <a:t> to a set </a:t>
            </a:r>
            <a:r>
              <a:rPr lang="en-US" sz="2600" i="1" dirty="0"/>
              <a:t>B</a:t>
            </a:r>
            <a:r>
              <a:rPr lang="en-US" sz="2600" dirty="0"/>
              <a:t>  is an assignment to each element </a:t>
            </a:r>
            <a:r>
              <a:rPr lang="en-US" sz="2600" i="1" dirty="0"/>
              <a:t>a</a:t>
            </a:r>
            <a:r>
              <a:rPr lang="en-US" sz="2600" dirty="0"/>
              <a:t> in a subset of </a:t>
            </a:r>
            <a:r>
              <a:rPr lang="en-US" sz="2600" i="1" dirty="0"/>
              <a:t>A</a:t>
            </a:r>
            <a:r>
              <a:rPr lang="en-US" sz="2600" b="1" dirty="0"/>
              <a:t>, </a:t>
            </a:r>
            <a:r>
              <a:rPr lang="en-US" sz="2600" dirty="0"/>
              <a:t>called the </a:t>
            </a:r>
            <a:r>
              <a:rPr lang="en-US" sz="2600" i="1" dirty="0">
                <a:highlight>
                  <a:srgbClr val="FFFF00"/>
                </a:highlight>
              </a:rPr>
              <a:t>domain of definition</a:t>
            </a:r>
            <a:r>
              <a:rPr lang="en-US" sz="2600" i="1" dirty="0"/>
              <a:t> </a:t>
            </a:r>
            <a:r>
              <a:rPr lang="en-US" sz="2600" dirty="0"/>
              <a:t>of </a:t>
            </a:r>
            <a:r>
              <a:rPr lang="en-US" sz="2600" i="1" dirty="0"/>
              <a:t>f</a:t>
            </a:r>
            <a:r>
              <a:rPr lang="en-US" sz="2600" dirty="0"/>
              <a:t>, of a unique element </a:t>
            </a:r>
            <a:r>
              <a:rPr lang="en-US" sz="2600" i="1" dirty="0"/>
              <a:t>b</a:t>
            </a:r>
            <a:r>
              <a:rPr lang="en-US" sz="2600" dirty="0"/>
              <a:t> in </a:t>
            </a:r>
            <a:r>
              <a:rPr lang="en-US" sz="2600" i="1" dirty="0"/>
              <a:t>B</a:t>
            </a:r>
            <a:r>
              <a:rPr lang="en-US" sz="2600" dirty="0"/>
              <a:t>.</a:t>
            </a:r>
          </a:p>
          <a:p>
            <a:pPr lvl="1">
              <a:spcBef>
                <a:spcPts val="600"/>
              </a:spcBef>
            </a:pPr>
            <a:r>
              <a:rPr lang="en-US" sz="2200" dirty="0"/>
              <a:t>The sets </a:t>
            </a:r>
            <a:r>
              <a:rPr lang="en-US" sz="2200" i="1" dirty="0"/>
              <a:t>A</a:t>
            </a:r>
            <a:r>
              <a:rPr lang="en-US" sz="2200" dirty="0"/>
              <a:t> and </a:t>
            </a:r>
            <a:r>
              <a:rPr lang="en-US" sz="2200" i="1" dirty="0"/>
              <a:t>B</a:t>
            </a:r>
            <a:r>
              <a:rPr lang="en-US" sz="2200" dirty="0"/>
              <a:t> are called the </a:t>
            </a:r>
            <a:r>
              <a:rPr lang="en-US" sz="2200" i="1" dirty="0"/>
              <a:t>domain</a:t>
            </a:r>
            <a:r>
              <a:rPr lang="en-US" sz="2200" dirty="0"/>
              <a:t> and </a:t>
            </a:r>
            <a:r>
              <a:rPr lang="en-US" sz="2200" i="1" dirty="0"/>
              <a:t>codomain</a:t>
            </a:r>
            <a:r>
              <a:rPr lang="en-US" sz="2200" dirty="0"/>
              <a:t> of </a:t>
            </a:r>
            <a:r>
              <a:rPr lang="en-US" sz="2200" i="1" dirty="0"/>
              <a:t>f</a:t>
            </a:r>
            <a:r>
              <a:rPr lang="en-US" sz="2200" dirty="0"/>
              <a:t>, respectively.</a:t>
            </a:r>
          </a:p>
          <a:p>
            <a:pPr lvl="1">
              <a:spcBef>
                <a:spcPts val="600"/>
              </a:spcBef>
            </a:pPr>
            <a:r>
              <a:rPr lang="en-US" sz="2200" dirty="0"/>
              <a:t>We </a:t>
            </a:r>
            <a:r>
              <a:rPr lang="en-US" altLang="zh-CN" sz="2200" dirty="0"/>
              <a:t>s</a:t>
            </a:r>
            <a:r>
              <a:rPr lang="en-US" sz="2200" dirty="0"/>
              <a:t>ay that </a:t>
            </a:r>
            <a:r>
              <a:rPr lang="en-US" sz="2200" i="1" dirty="0"/>
              <a:t>f</a:t>
            </a:r>
            <a:r>
              <a:rPr lang="en-US" sz="2200" dirty="0"/>
              <a:t> is </a:t>
            </a:r>
            <a:r>
              <a:rPr lang="en-US" sz="2200" i="1" dirty="0">
                <a:highlight>
                  <a:srgbClr val="FFFF00"/>
                </a:highlight>
              </a:rPr>
              <a:t>undefined</a:t>
            </a:r>
            <a:r>
              <a:rPr lang="en-US" sz="2200" dirty="0"/>
              <a:t> for elements in </a:t>
            </a:r>
            <a:r>
              <a:rPr lang="en-US" sz="2200" i="1" dirty="0"/>
              <a:t>A</a:t>
            </a:r>
            <a:r>
              <a:rPr lang="en-US" sz="2200" dirty="0"/>
              <a:t> that are not in the domain of definition of </a:t>
            </a:r>
            <a:r>
              <a:rPr lang="en-US" sz="2200" i="1" dirty="0"/>
              <a:t>f</a:t>
            </a:r>
            <a:r>
              <a:rPr lang="en-US" sz="2200" dirty="0"/>
              <a:t>.</a:t>
            </a:r>
          </a:p>
          <a:p>
            <a:pPr lvl="1">
              <a:spcBef>
                <a:spcPts val="600"/>
              </a:spcBef>
            </a:pPr>
            <a:r>
              <a:rPr lang="en-US" sz="2200" dirty="0"/>
              <a:t>When the domain of definition of </a:t>
            </a:r>
            <a:r>
              <a:rPr lang="en-US" sz="2200" i="1" dirty="0"/>
              <a:t>f</a:t>
            </a:r>
            <a:r>
              <a:rPr lang="en-US" sz="2200" dirty="0"/>
              <a:t> equals </a:t>
            </a:r>
            <a:r>
              <a:rPr lang="en-US" sz="2200" i="1" dirty="0"/>
              <a:t>A</a:t>
            </a:r>
            <a:r>
              <a:rPr lang="en-US" sz="2200" dirty="0"/>
              <a:t>, we say that </a:t>
            </a:r>
            <a:r>
              <a:rPr lang="en-US" sz="2200" i="1" dirty="0"/>
              <a:t>f</a:t>
            </a:r>
            <a:r>
              <a:rPr lang="en-US" sz="2200" dirty="0"/>
              <a:t> is a </a:t>
            </a:r>
            <a:r>
              <a:rPr lang="en-US" sz="2200" i="1" dirty="0"/>
              <a:t>total function</a:t>
            </a:r>
            <a:r>
              <a:rPr lang="en-US" sz="2200" dirty="0"/>
              <a:t>.</a:t>
            </a:r>
          </a:p>
          <a:p>
            <a:pPr>
              <a:spcBef>
                <a:spcPts val="600"/>
              </a:spcBef>
            </a:pPr>
            <a:r>
              <a:rPr lang="en-US" sz="2600" b="1" dirty="0"/>
              <a:t>Example: </a:t>
            </a:r>
            <a:r>
              <a:rPr lang="en-US" sz="2600" i="1" dirty="0"/>
              <a:t>f</a:t>
            </a:r>
            <a:r>
              <a:rPr lang="en-US" sz="2600" dirty="0"/>
              <a:t>:</a:t>
            </a:r>
            <a:r>
              <a:rPr lang="en-US" sz="2600" b="1" dirty="0"/>
              <a:t> N </a:t>
            </a:r>
            <a:r>
              <a:rPr lang="en-US" sz="2600" b="1" dirty="0">
                <a:ea typeface="Cambria Math"/>
                <a:sym typeface="Symbol" panose="05050102010706020507" pitchFamily="18" charset="2"/>
              </a:rPr>
              <a:t></a:t>
            </a:r>
            <a:r>
              <a:rPr lang="en-US" sz="2600" b="1" dirty="0">
                <a:sym typeface="Wingdings" pitchFamily="2" charset="2"/>
              </a:rPr>
              <a:t> R </a:t>
            </a:r>
            <a:r>
              <a:rPr lang="en-US" sz="2600" dirty="0">
                <a:sym typeface="Wingdings" pitchFamily="2" charset="2"/>
              </a:rPr>
              <a:t>where </a:t>
            </a:r>
            <a:r>
              <a:rPr lang="en-US" sz="2600" i="1" dirty="0">
                <a:ea typeface="Cambria Math" pitchFamily="18" charset="0"/>
                <a:sym typeface="Wingdings" pitchFamily="2" charset="2"/>
              </a:rPr>
              <a:t>f</a:t>
            </a:r>
            <a:r>
              <a:rPr lang="en-US" sz="2600" dirty="0">
                <a:ea typeface="Cambria Math" pitchFamily="18" charset="0"/>
                <a:sym typeface="Wingdings" pitchFamily="2" charset="2"/>
              </a:rPr>
              <a:t>(</a:t>
            </a:r>
            <a:r>
              <a:rPr lang="en-US" sz="2600" i="1" dirty="0">
                <a:ea typeface="Cambria Math" pitchFamily="18" charset="0"/>
                <a:sym typeface="Wingdings" pitchFamily="2" charset="2"/>
              </a:rPr>
              <a:t>n</a:t>
            </a:r>
            <a:r>
              <a:rPr lang="en-US" sz="2600" dirty="0">
                <a:ea typeface="Cambria Math" pitchFamily="18" charset="0"/>
                <a:sym typeface="Wingdings" pitchFamily="2" charset="2"/>
              </a:rPr>
              <a:t>) = √</a:t>
            </a:r>
            <a:r>
              <a:rPr lang="en-US" sz="2600" i="1" dirty="0">
                <a:ea typeface="Cambria Math" pitchFamily="18" charset="0"/>
                <a:sym typeface="Wingdings" pitchFamily="2" charset="2"/>
              </a:rPr>
              <a:t>n</a:t>
            </a:r>
            <a:r>
              <a:rPr lang="en-US" sz="2600" dirty="0">
                <a:ea typeface="Cambria Math" pitchFamily="18" charset="0"/>
                <a:sym typeface="Wingdings" pitchFamily="2" charset="2"/>
              </a:rPr>
              <a:t>  is a partial function from </a:t>
            </a:r>
            <a:r>
              <a:rPr lang="en-US" sz="2600" b="1" dirty="0">
                <a:ea typeface="Cambria Math" pitchFamily="18" charset="0"/>
                <a:sym typeface="Wingdings" pitchFamily="2" charset="2"/>
              </a:rPr>
              <a:t>Z</a:t>
            </a:r>
            <a:r>
              <a:rPr lang="en-US" sz="2600" dirty="0">
                <a:ea typeface="Cambria Math" pitchFamily="18" charset="0"/>
                <a:sym typeface="Wingdings" pitchFamily="2" charset="2"/>
              </a:rPr>
              <a:t> to </a:t>
            </a:r>
            <a:r>
              <a:rPr lang="en-US" sz="2600" b="1" dirty="0">
                <a:ea typeface="Cambria Math" pitchFamily="18" charset="0"/>
                <a:sym typeface="Wingdings" pitchFamily="2" charset="2"/>
              </a:rPr>
              <a:t>R</a:t>
            </a:r>
            <a:r>
              <a:rPr lang="en-US" sz="2600" dirty="0">
                <a:ea typeface="Cambria Math" pitchFamily="18" charset="0"/>
                <a:sym typeface="Wingdings" pitchFamily="2" charset="2"/>
              </a:rPr>
              <a:t> where the domain of definition is the set of nonnegative integers. Note that </a:t>
            </a:r>
            <a:r>
              <a:rPr lang="en-US" sz="2600" i="1" dirty="0">
                <a:ea typeface="Cambria Math" pitchFamily="18" charset="0"/>
                <a:sym typeface="Wingdings" pitchFamily="2" charset="2"/>
              </a:rPr>
              <a:t>f</a:t>
            </a:r>
            <a:r>
              <a:rPr lang="en-US" sz="2600" dirty="0">
                <a:ea typeface="Cambria Math" pitchFamily="18" charset="0"/>
                <a:sym typeface="Wingdings" pitchFamily="2" charset="2"/>
              </a:rPr>
              <a:t> is undefined for negative integers.</a:t>
            </a:r>
            <a:endParaRPr lang="en-US" sz="2600" dirty="0"/>
          </a:p>
        </p:txBody>
      </p:sp>
    </p:spTree>
    <p:extLst>
      <p:ext uri="{BB962C8B-B14F-4D97-AF65-F5344CB8AC3E}">
        <p14:creationId xmlns:p14="http://schemas.microsoft.com/office/powerpoint/2010/main" val="325635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Describing a Set: Roster Method</a:t>
            </a:r>
          </a:p>
        </p:txBody>
      </p:sp>
      <p:sp>
        <p:nvSpPr>
          <p:cNvPr id="3" name="Content Placeholder 2"/>
          <p:cNvSpPr>
            <a:spLocks noGrp="1"/>
          </p:cNvSpPr>
          <p:nvPr>
            <p:ph idx="1"/>
          </p:nvPr>
        </p:nvSpPr>
        <p:spPr>
          <a:xfrm>
            <a:off x="457200" y="1295400"/>
            <a:ext cx="8503920" cy="5257800"/>
          </a:xfrm>
        </p:spPr>
        <p:txBody>
          <a:bodyPr/>
          <a:lstStyle/>
          <a:p>
            <a:r>
              <a:rPr lang="en-US" sz="2800" i="1" dirty="0">
                <a:ea typeface="Cambria Math" pitchFamily="18" charset="0"/>
              </a:rPr>
              <a:t>S</a:t>
            </a:r>
            <a:r>
              <a:rPr lang="en-US" sz="2800" dirty="0">
                <a:ea typeface="Cambria Math" pitchFamily="18" charset="0"/>
              </a:rPr>
              <a:t> = {</a:t>
            </a:r>
            <a:r>
              <a:rPr lang="en-US" sz="2800" i="1" dirty="0" err="1">
                <a:ea typeface="Cambria Math" pitchFamily="18" charset="0"/>
              </a:rPr>
              <a:t>a,b,c,d</a:t>
            </a:r>
            <a:r>
              <a:rPr lang="en-US" sz="2800" dirty="0">
                <a:ea typeface="Cambria Math" pitchFamily="18" charset="0"/>
              </a:rPr>
              <a:t>}</a:t>
            </a:r>
          </a:p>
          <a:p>
            <a:r>
              <a:rPr lang="en-US" sz="2800" dirty="0"/>
              <a:t>Order not important </a:t>
            </a:r>
          </a:p>
          <a:p>
            <a:r>
              <a:rPr lang="en-US" sz="2800" i="1" dirty="0">
                <a:ea typeface="Cambria Math" pitchFamily="18" charset="0"/>
              </a:rPr>
              <a:t>	S</a:t>
            </a:r>
            <a:r>
              <a:rPr lang="en-US" sz="2800" dirty="0">
                <a:ea typeface="Cambria Math" pitchFamily="18" charset="0"/>
              </a:rPr>
              <a:t> = {</a:t>
            </a:r>
            <a:r>
              <a:rPr lang="en-US" sz="2800" i="1" dirty="0" err="1">
                <a:ea typeface="Cambria Math" pitchFamily="18" charset="0"/>
              </a:rPr>
              <a:t>a,b,c,d</a:t>
            </a:r>
            <a:r>
              <a:rPr lang="en-US" sz="2800" dirty="0">
                <a:ea typeface="Cambria Math" pitchFamily="18" charset="0"/>
              </a:rPr>
              <a:t>} = {</a:t>
            </a:r>
            <a:r>
              <a:rPr lang="en-US" sz="2800" i="1" dirty="0" err="1">
                <a:ea typeface="Cambria Math" pitchFamily="18" charset="0"/>
              </a:rPr>
              <a:t>b,c,a,d</a:t>
            </a:r>
            <a:r>
              <a:rPr lang="en-US" sz="2800" dirty="0">
                <a:ea typeface="Cambria Math" pitchFamily="18" charset="0"/>
              </a:rPr>
              <a:t>}</a:t>
            </a:r>
          </a:p>
          <a:p>
            <a:r>
              <a:rPr lang="en-US" sz="2800" dirty="0"/>
              <a:t>Each distinct object is either a member or not; listing more than once does not change the set.</a:t>
            </a:r>
          </a:p>
          <a:p>
            <a:r>
              <a:rPr lang="en-US" sz="2800" i="1" dirty="0">
                <a:ea typeface="Cambria Math" pitchFamily="18" charset="0"/>
              </a:rPr>
              <a:t>	S</a:t>
            </a:r>
            <a:r>
              <a:rPr lang="en-US" sz="2800" b="1" dirty="0">
                <a:ea typeface="Cambria Math" pitchFamily="18" charset="0"/>
              </a:rPr>
              <a:t> </a:t>
            </a:r>
            <a:r>
              <a:rPr lang="en-US" sz="2800" dirty="0">
                <a:ea typeface="Cambria Math" pitchFamily="18" charset="0"/>
              </a:rPr>
              <a:t>= {</a:t>
            </a:r>
            <a:r>
              <a:rPr lang="en-US" sz="2800" i="1" dirty="0" err="1">
                <a:ea typeface="Cambria Math" pitchFamily="18" charset="0"/>
              </a:rPr>
              <a:t>a,b,c,d</a:t>
            </a:r>
            <a:r>
              <a:rPr lang="en-US" sz="2800" dirty="0">
                <a:ea typeface="Cambria Math" pitchFamily="18" charset="0"/>
              </a:rPr>
              <a:t>} = {</a:t>
            </a:r>
            <a:r>
              <a:rPr lang="en-US" sz="2800" i="1" dirty="0" err="1">
                <a:ea typeface="Cambria Math" pitchFamily="18" charset="0"/>
              </a:rPr>
              <a:t>a,b,c,b,c,d</a:t>
            </a:r>
            <a:r>
              <a:rPr lang="en-US" sz="2800" dirty="0">
                <a:ea typeface="Cambria Math" pitchFamily="18" charset="0"/>
              </a:rPr>
              <a:t>}</a:t>
            </a:r>
          </a:p>
          <a:p>
            <a:r>
              <a:rPr lang="en-US" sz="2800" dirty="0" err="1">
                <a:ea typeface="Cambria Math" pitchFamily="18" charset="0"/>
              </a:rPr>
              <a:t>Elipses</a:t>
            </a:r>
            <a:r>
              <a:rPr lang="en-US" sz="2800" dirty="0">
                <a:ea typeface="Cambria Math" pitchFamily="18" charset="0"/>
              </a:rPr>
              <a:t> (…) may be used to describe a set without listing all of the members when the pattern is clear.</a:t>
            </a:r>
          </a:p>
          <a:p>
            <a:r>
              <a:rPr lang="en-US" sz="2800" i="1" dirty="0">
                <a:ea typeface="Cambria Math" pitchFamily="18" charset="0"/>
              </a:rPr>
              <a:t>	S</a:t>
            </a:r>
            <a:r>
              <a:rPr lang="en-US" sz="2800" b="1" dirty="0">
                <a:ea typeface="Cambria Math" pitchFamily="18" charset="0"/>
              </a:rPr>
              <a:t> </a:t>
            </a:r>
            <a:r>
              <a:rPr lang="en-US" sz="2800" dirty="0">
                <a:ea typeface="Cambria Math" pitchFamily="18" charset="0"/>
              </a:rPr>
              <a:t>= {</a:t>
            </a:r>
            <a:r>
              <a:rPr lang="en-US" sz="2800" i="1" dirty="0" err="1">
                <a:ea typeface="Cambria Math" pitchFamily="18" charset="0"/>
              </a:rPr>
              <a:t>a,b,c,d</a:t>
            </a:r>
            <a:r>
              <a:rPr lang="en-US" sz="2800" i="1" dirty="0">
                <a:ea typeface="Cambria Math" pitchFamily="18" charset="0"/>
              </a:rPr>
              <a:t>, ……,z </a:t>
            </a:r>
            <a:r>
              <a:rPr lang="en-US" sz="2800" dirty="0">
                <a:ea typeface="Cambria Math" pitchFamily="18" charset="0"/>
              </a:rPr>
              <a:t>}</a:t>
            </a:r>
          </a:p>
        </p:txBody>
      </p:sp>
      <p:sp>
        <p:nvSpPr>
          <p:cNvPr id="4" name="矩形 3">
            <a:extLst>
              <a:ext uri="{FF2B5EF4-FFF2-40B4-BE49-F238E27FC236}">
                <a16:creationId xmlns:a16="http://schemas.microsoft.com/office/drawing/2014/main" id="{EAC3EA12-C7DE-42D6-B5AC-96EEBF8F00CF}"/>
              </a:ext>
            </a:extLst>
          </p:cNvPr>
          <p:cNvSpPr/>
          <p:nvPr/>
        </p:nvSpPr>
        <p:spPr>
          <a:xfrm>
            <a:off x="4876800" y="790293"/>
            <a:ext cx="1338828" cy="369332"/>
          </a:xfrm>
          <a:prstGeom prst="rect">
            <a:avLst/>
          </a:prstGeom>
        </p:spPr>
        <p:txBody>
          <a:bodyPr wrap="none">
            <a:spAutoFit/>
          </a:bodyPr>
          <a:lstStyle/>
          <a:p>
            <a:r>
              <a:rPr lang="zh-CN" altLang="en-US" dirty="0">
                <a:solidFill>
                  <a:schemeClr val="tx1">
                    <a:lumMod val="50000"/>
                    <a:lumOff val="50000"/>
                  </a:schemeClr>
                </a:solidFill>
              </a:rPr>
              <a:t>排班，名单</a:t>
            </a:r>
          </a:p>
        </p:txBody>
      </p:sp>
      <p:sp>
        <p:nvSpPr>
          <p:cNvPr id="5" name="矩形 4">
            <a:extLst>
              <a:ext uri="{FF2B5EF4-FFF2-40B4-BE49-F238E27FC236}">
                <a16:creationId xmlns:a16="http://schemas.microsoft.com/office/drawing/2014/main" id="{C88E2F20-AED3-4FFA-9AF4-CEE5BD9BA025}"/>
              </a:ext>
            </a:extLst>
          </p:cNvPr>
          <p:cNvSpPr/>
          <p:nvPr/>
        </p:nvSpPr>
        <p:spPr>
          <a:xfrm>
            <a:off x="8256232" y="420961"/>
            <a:ext cx="877163" cy="369332"/>
          </a:xfrm>
          <a:prstGeom prst="rect">
            <a:avLst/>
          </a:prstGeom>
        </p:spPr>
        <p:txBody>
          <a:bodyPr wrap="none">
            <a:spAutoFit/>
          </a:bodyPr>
          <a:lstStyle/>
          <a:p>
            <a:r>
              <a:rPr lang="zh-CN" altLang="en-US" dirty="0">
                <a:solidFill>
                  <a:schemeClr val="tx1">
                    <a:lumMod val="50000"/>
                    <a:lumOff val="50000"/>
                  </a:schemeClr>
                </a:solidFill>
              </a:rPr>
              <a:t>枚举法</a:t>
            </a:r>
          </a:p>
        </p:txBody>
      </p:sp>
    </p:spTree>
    <p:extLst>
      <p:ext uri="{BB962C8B-B14F-4D97-AF65-F5344CB8AC3E}">
        <p14:creationId xmlns:p14="http://schemas.microsoft.com/office/powerpoint/2010/main" val="32445190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Sequences and Summations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2.4</a:t>
            </a:r>
          </a:p>
        </p:txBody>
      </p:sp>
    </p:spTree>
    <p:extLst>
      <p:ext uri="{BB962C8B-B14F-4D97-AF65-F5344CB8AC3E}">
        <p14:creationId xmlns:p14="http://schemas.microsoft.com/office/powerpoint/2010/main" val="32361643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4</a:t>
            </a:r>
          </a:p>
        </p:txBody>
      </p:sp>
      <p:sp>
        <p:nvSpPr>
          <p:cNvPr id="5" name="Content Placeholder 2"/>
          <p:cNvSpPr>
            <a:spLocks noGrp="1"/>
          </p:cNvSpPr>
          <p:nvPr>
            <p:ph idx="1"/>
          </p:nvPr>
        </p:nvSpPr>
        <p:spPr>
          <a:xfrm>
            <a:off x="457200" y="1295400"/>
            <a:ext cx="8458200" cy="5181600"/>
          </a:xfrm>
        </p:spPr>
        <p:txBody>
          <a:bodyPr/>
          <a:lstStyle/>
          <a:p>
            <a:r>
              <a:rPr lang="en-US" dirty="0"/>
              <a:t>Sequences.</a:t>
            </a:r>
          </a:p>
          <a:p>
            <a:pPr lvl="1"/>
            <a:r>
              <a:rPr lang="en-US" dirty="0"/>
              <a:t>Examples: Geometric Progression, Arithmetic Progression</a:t>
            </a:r>
          </a:p>
          <a:p>
            <a:r>
              <a:rPr lang="en-US" dirty="0"/>
              <a:t>Recurrence Relations</a:t>
            </a:r>
          </a:p>
          <a:p>
            <a:pPr lvl="1"/>
            <a:r>
              <a:rPr lang="en-US" dirty="0"/>
              <a:t>Example: Fibonacci Sequence</a:t>
            </a:r>
          </a:p>
          <a:p>
            <a:r>
              <a:rPr lang="en-US" dirty="0"/>
              <a:t>Summations</a:t>
            </a:r>
          </a:p>
          <a:p>
            <a:r>
              <a:rPr lang="en-US" dirty="0"/>
              <a:t>Special Integer Sequences (</a:t>
            </a:r>
            <a:r>
              <a:rPr lang="en-US" i="1" dirty="0"/>
              <a:t>optional</a:t>
            </a:r>
            <a:r>
              <a:rPr lang="en-US" dirty="0"/>
              <a:t>)</a:t>
            </a:r>
          </a:p>
        </p:txBody>
      </p:sp>
    </p:spTree>
    <p:extLst>
      <p:ext uri="{BB962C8B-B14F-4D97-AF65-F5344CB8AC3E}">
        <p14:creationId xmlns:p14="http://schemas.microsoft.com/office/powerpoint/2010/main" val="36435435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2</a:t>
            </a:r>
          </a:p>
        </p:txBody>
      </p:sp>
      <p:sp>
        <p:nvSpPr>
          <p:cNvPr id="5" name="Content Placeholder 2"/>
          <p:cNvSpPr>
            <a:spLocks noGrp="1"/>
          </p:cNvSpPr>
          <p:nvPr>
            <p:ph idx="1"/>
          </p:nvPr>
        </p:nvSpPr>
        <p:spPr>
          <a:xfrm>
            <a:off x="457200" y="1295400"/>
            <a:ext cx="8458200" cy="5212080"/>
          </a:xfrm>
        </p:spPr>
        <p:txBody>
          <a:bodyPr/>
          <a:lstStyle/>
          <a:p>
            <a:r>
              <a:rPr lang="en-US" dirty="0"/>
              <a:t>Sequences are ordered lists of elements. </a:t>
            </a:r>
          </a:p>
          <a:p>
            <a:pPr lvl="1"/>
            <a:r>
              <a:rPr lang="en-US" dirty="0"/>
              <a:t>1, 2, 3, 5, 8</a:t>
            </a:r>
          </a:p>
          <a:p>
            <a:pPr lvl="1"/>
            <a:r>
              <a:rPr lang="en-US" dirty="0"/>
              <a:t>1, 3,  9, 27, 81, …….</a:t>
            </a:r>
          </a:p>
          <a:p>
            <a:r>
              <a:rPr lang="en-US" dirty="0"/>
              <a:t>Sequences arise throughout mathematics, computer science, and in many other disciplines, ranging from botany to music.</a:t>
            </a:r>
          </a:p>
          <a:p>
            <a:r>
              <a:rPr lang="en-US" dirty="0"/>
              <a:t>We will introduce the  terminology to represent sequences and sums of the terms in the sequences.</a:t>
            </a:r>
          </a:p>
        </p:txBody>
      </p:sp>
    </p:spTree>
    <p:extLst>
      <p:ext uri="{BB962C8B-B14F-4D97-AF65-F5344CB8AC3E}">
        <p14:creationId xmlns:p14="http://schemas.microsoft.com/office/powerpoint/2010/main" val="4538488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r>
              <a:rPr lang="en-US" sz="1500" dirty="0"/>
              <a:t> 1</a:t>
            </a:r>
          </a:p>
        </p:txBody>
      </p:sp>
      <p:sp>
        <p:nvSpPr>
          <p:cNvPr id="5" name="Content Placeholder 2"/>
          <p:cNvSpPr>
            <a:spLocks noGrp="1"/>
          </p:cNvSpPr>
          <p:nvPr>
            <p:ph idx="1"/>
          </p:nvPr>
        </p:nvSpPr>
        <p:spPr>
          <a:xfrm>
            <a:off x="457200" y="1295400"/>
            <a:ext cx="8458200" cy="5212080"/>
          </a:xfrm>
        </p:spPr>
        <p:txBody>
          <a:bodyPr/>
          <a:lstStyle/>
          <a:p>
            <a:r>
              <a:rPr lang="en-US" b="1" dirty="0"/>
              <a:t> Definition</a:t>
            </a:r>
            <a:r>
              <a:rPr lang="en-US" dirty="0"/>
              <a:t>: A </a:t>
            </a:r>
            <a:r>
              <a:rPr lang="en-US" i="1" dirty="0">
                <a:highlight>
                  <a:srgbClr val="FFFF00"/>
                </a:highlight>
              </a:rPr>
              <a:t>sequence</a:t>
            </a:r>
            <a:r>
              <a:rPr lang="en-US" dirty="0"/>
              <a:t> is a function from a subset of the integers (usually either the set {</a:t>
            </a:r>
            <a:r>
              <a:rPr lang="en-US" dirty="0">
                <a:ea typeface="Cambria Math" pitchFamily="18" charset="0"/>
              </a:rPr>
              <a:t>0, 1, 2, 3, 4, </a:t>
            </a:r>
            <a:r>
              <a:rPr lang="en-US" dirty="0"/>
              <a:t>…..} or {</a:t>
            </a:r>
            <a:r>
              <a:rPr lang="en-US" dirty="0">
                <a:ea typeface="Cambria Math" pitchFamily="18" charset="0"/>
              </a:rPr>
              <a:t>1, 2, 3, 4, </a:t>
            </a:r>
            <a:r>
              <a:rPr lang="en-US" dirty="0"/>
              <a:t>….}) to a set </a:t>
            </a:r>
            <a:r>
              <a:rPr lang="en-US" i="1" dirty="0"/>
              <a:t>S</a:t>
            </a:r>
            <a:r>
              <a:rPr lang="en-US" dirty="0"/>
              <a:t>.</a:t>
            </a:r>
          </a:p>
          <a:p>
            <a:r>
              <a:rPr lang="en-US" dirty="0"/>
              <a:t>The notation </a:t>
            </a:r>
            <a:r>
              <a:rPr lang="en-US" i="1" dirty="0">
                <a:ea typeface="Cambria Math" pitchFamily="18" charset="0"/>
              </a:rPr>
              <a:t>a</a:t>
            </a:r>
            <a:r>
              <a:rPr lang="en-US" i="1" baseline="-25000" dirty="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p:txBody>
      </p:sp>
      <p:sp>
        <p:nvSpPr>
          <p:cNvPr id="4" name="文本框 3">
            <a:extLst>
              <a:ext uri="{FF2B5EF4-FFF2-40B4-BE49-F238E27FC236}">
                <a16:creationId xmlns:a16="http://schemas.microsoft.com/office/drawing/2014/main" id="{FD715B53-AF04-4680-BD97-FE878A7D0701}"/>
              </a:ext>
            </a:extLst>
          </p:cNvPr>
          <p:cNvSpPr txBox="1"/>
          <p:nvPr/>
        </p:nvSpPr>
        <p:spPr>
          <a:xfrm>
            <a:off x="4114800" y="802455"/>
            <a:ext cx="646331" cy="369332"/>
          </a:xfrm>
          <a:prstGeom prst="rect">
            <a:avLst/>
          </a:prstGeom>
          <a:noFill/>
        </p:spPr>
        <p:txBody>
          <a:bodyPr wrap="none" rtlCol="0">
            <a:spAutoFit/>
          </a:bodyPr>
          <a:lstStyle/>
          <a:p>
            <a:pPr algn="ctr"/>
            <a:r>
              <a:rPr lang="zh-CN" altLang="en-US" dirty="0">
                <a:solidFill>
                  <a:schemeClr val="tx1">
                    <a:lumMod val="50000"/>
                    <a:lumOff val="50000"/>
                  </a:schemeClr>
                </a:solidFill>
              </a:rPr>
              <a:t>序列</a:t>
            </a:r>
          </a:p>
        </p:txBody>
      </p:sp>
    </p:spTree>
    <p:extLst>
      <p:ext uri="{BB962C8B-B14F-4D97-AF65-F5344CB8AC3E}">
        <p14:creationId xmlns:p14="http://schemas.microsoft.com/office/powerpoint/2010/main" val="22862851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a:t>
            </a:r>
            <a:r>
              <a:rPr lang="en-US" sz="1500" dirty="0"/>
              <a:t> 2</a:t>
            </a:r>
          </a:p>
        </p:txBody>
      </p:sp>
      <p:sp>
        <p:nvSpPr>
          <p:cNvPr id="5" name="Content Placeholder 2"/>
          <p:cNvSpPr>
            <a:spLocks noGrp="1"/>
          </p:cNvSpPr>
          <p:nvPr>
            <p:ph idx="1"/>
          </p:nvPr>
        </p:nvSpPr>
        <p:spPr>
          <a:xfrm>
            <a:off x="457200" y="1295400"/>
            <a:ext cx="8153400" cy="609600"/>
          </a:xfrm>
        </p:spPr>
        <p:txBody>
          <a:bodyPr/>
          <a:lstStyle/>
          <a:p>
            <a:r>
              <a:rPr lang="en-US" b="1" dirty="0"/>
              <a:t>Example</a:t>
            </a:r>
            <a:r>
              <a:rPr lang="en-US" dirty="0"/>
              <a:t>:</a:t>
            </a:r>
            <a:r>
              <a:rPr lang="en-US" b="1" dirty="0"/>
              <a:t> </a:t>
            </a:r>
            <a:r>
              <a:rPr lang="en-US" dirty="0"/>
              <a:t>Consider the sequence </a:t>
            </a:r>
            <a:r>
              <a:rPr lang="en-US" dirty="0">
                <a:sym typeface="Symbol" panose="05050102010706020507" pitchFamily="18" charset="2"/>
              </a:rPr>
              <a:t></a:t>
            </a:r>
            <a:r>
              <a:rPr lang="en-US" i="1" dirty="0">
                <a:sym typeface="Symbol" panose="05050102010706020507" pitchFamily="18" charset="2"/>
              </a:rPr>
              <a:t>a</a:t>
            </a:r>
            <a:r>
              <a:rPr lang="en-US" i="1" baseline="-25000" dirty="0">
                <a:sym typeface="Symbol" panose="05050102010706020507" pitchFamily="18" charset="2"/>
              </a:rPr>
              <a:t>n</a:t>
            </a:r>
            <a:r>
              <a:rPr lang="en-US" dirty="0">
                <a:sym typeface="Symbol" panose="05050102010706020507" pitchFamily="18" charset="2"/>
              </a:rPr>
              <a:t> </a:t>
            </a:r>
            <a:r>
              <a:rPr lang="en-US" dirty="0"/>
              <a:t>where</a:t>
            </a:r>
          </a:p>
        </p:txBody>
      </p:sp>
      <p:graphicFrame>
        <p:nvGraphicFramePr>
          <p:cNvPr id="3" name="Object 3"/>
          <p:cNvGraphicFramePr>
            <a:graphicFrameLocks noChangeAspect="1"/>
          </p:cNvGraphicFramePr>
          <p:nvPr>
            <p:extLst>
              <p:ext uri="{D42A27DB-BD31-4B8C-83A1-F6EECF244321}">
                <p14:modId xmlns:p14="http://schemas.microsoft.com/office/powerpoint/2010/main" val="3068470276"/>
              </p:ext>
            </p:extLst>
          </p:nvPr>
        </p:nvGraphicFramePr>
        <p:xfrm>
          <a:off x="1676400" y="2311905"/>
          <a:ext cx="5791200" cy="2180216"/>
        </p:xfrm>
        <a:graphic>
          <a:graphicData uri="http://schemas.openxmlformats.org/presentationml/2006/ole">
            <mc:AlternateContent xmlns:mc="http://schemas.openxmlformats.org/markup-compatibility/2006">
              <mc:Choice xmlns:v="urn:schemas-microsoft-com:vml" Requires="v">
                <p:oleObj spid="_x0000_s50480" name="Equation" r:id="rId3" imgW="2158920" imgH="812520" progId="Equation.DSMT4">
                  <p:embed/>
                </p:oleObj>
              </mc:Choice>
              <mc:Fallback>
                <p:oleObj name="Equation" r:id="rId3" imgW="2158920" imgH="812520" progId="Equation.DSMT4">
                  <p:embed/>
                  <p:pic>
                    <p:nvPicPr>
                      <p:cNvPr id="0" name=""/>
                      <p:cNvPicPr/>
                      <p:nvPr/>
                    </p:nvPicPr>
                    <p:blipFill>
                      <a:blip r:embed="rId4"/>
                      <a:stretch>
                        <a:fillRect/>
                      </a:stretch>
                    </p:blipFill>
                    <p:spPr>
                      <a:xfrm>
                        <a:off x="1676400" y="2311905"/>
                        <a:ext cx="5791200" cy="2180216"/>
                      </a:xfrm>
                      <a:prstGeom prst="rect">
                        <a:avLst/>
                      </a:prstGeom>
                    </p:spPr>
                  </p:pic>
                </p:oleObj>
              </mc:Fallback>
            </mc:AlternateContent>
          </a:graphicData>
        </a:graphic>
      </p:graphicFrame>
    </p:spTree>
    <p:extLst>
      <p:ext uri="{BB962C8B-B14F-4D97-AF65-F5344CB8AC3E}">
        <p14:creationId xmlns:p14="http://schemas.microsoft.com/office/powerpoint/2010/main" val="12166216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a:t>
            </a:r>
            <a:endParaRPr lang="en-US" sz="1500" dirty="0"/>
          </a:p>
        </p:txBody>
      </p:sp>
      <p:sp>
        <p:nvSpPr>
          <p:cNvPr id="4" name="Content Placeholder 2"/>
          <p:cNvSpPr>
            <a:spLocks noGrp="1"/>
          </p:cNvSpPr>
          <p:nvPr>
            <p:ph idx="1"/>
          </p:nvPr>
        </p:nvSpPr>
        <p:spPr>
          <a:xfrm>
            <a:off x="457200" y="1295400"/>
            <a:ext cx="8229600" cy="838200"/>
          </a:xfrm>
        </p:spPr>
        <p:txBody>
          <a:bodyPr/>
          <a:lstStyle/>
          <a:p>
            <a:r>
              <a:rPr lang="en-US" sz="2600" b="1" dirty="0"/>
              <a:t>Definition</a:t>
            </a:r>
            <a:r>
              <a:rPr lang="en-US" sz="2600" dirty="0"/>
              <a:t>: A </a:t>
            </a:r>
            <a:r>
              <a:rPr lang="en-US" sz="2600" i="1" dirty="0">
                <a:highlight>
                  <a:srgbClr val="FFFF00"/>
                </a:highlight>
              </a:rPr>
              <a:t>geometric progression</a:t>
            </a:r>
            <a:r>
              <a:rPr lang="en-US" sz="2600" i="1" dirty="0"/>
              <a:t> </a:t>
            </a:r>
            <a:r>
              <a:rPr lang="en-US" sz="2600" dirty="0"/>
              <a:t>is a sequence of the form:</a:t>
            </a:r>
          </a:p>
        </p:txBody>
      </p:sp>
      <p:graphicFrame>
        <p:nvGraphicFramePr>
          <p:cNvPr id="9" name="Object 3"/>
          <p:cNvGraphicFramePr>
            <a:graphicFrameLocks noChangeAspect="1"/>
          </p:cNvGraphicFramePr>
          <p:nvPr>
            <p:extLst>
              <p:ext uri="{D42A27DB-BD31-4B8C-83A1-F6EECF244321}">
                <p14:modId xmlns:p14="http://schemas.microsoft.com/office/powerpoint/2010/main" val="3317196627"/>
              </p:ext>
            </p:extLst>
          </p:nvPr>
        </p:nvGraphicFramePr>
        <p:xfrm>
          <a:off x="1371600" y="1644261"/>
          <a:ext cx="2590800" cy="568714"/>
        </p:xfrm>
        <a:graphic>
          <a:graphicData uri="http://schemas.openxmlformats.org/presentationml/2006/ole">
            <mc:AlternateContent xmlns:mc="http://schemas.openxmlformats.org/markup-compatibility/2006">
              <mc:Choice xmlns:v="urn:schemas-microsoft-com:vml" Requires="v">
                <p:oleObj spid="_x0000_s51805" name="Equation" r:id="rId3" imgW="1041120" imgH="228600" progId="Equation.DSMT4">
                  <p:embed/>
                </p:oleObj>
              </mc:Choice>
              <mc:Fallback>
                <p:oleObj name="Equation" r:id="rId3" imgW="1041120" imgH="228600" progId="Equation.DSMT4">
                  <p:embed/>
                  <p:pic>
                    <p:nvPicPr>
                      <p:cNvPr id="0" name=""/>
                      <p:cNvPicPr/>
                      <p:nvPr/>
                    </p:nvPicPr>
                    <p:blipFill>
                      <a:blip r:embed="rId4"/>
                      <a:stretch>
                        <a:fillRect/>
                      </a:stretch>
                    </p:blipFill>
                    <p:spPr>
                      <a:xfrm>
                        <a:off x="1371600" y="1644261"/>
                        <a:ext cx="2590800" cy="568714"/>
                      </a:xfrm>
                      <a:prstGeom prst="rect">
                        <a:avLst/>
                      </a:prstGeom>
                    </p:spPr>
                  </p:pic>
                </p:oleObj>
              </mc:Fallback>
            </mc:AlternateContent>
          </a:graphicData>
        </a:graphic>
      </p:graphicFrame>
      <p:sp>
        <p:nvSpPr>
          <p:cNvPr id="6" name="Content Placeholder 4"/>
          <p:cNvSpPr>
            <a:spLocks noGrp="1"/>
          </p:cNvSpPr>
          <p:nvPr>
            <p:ph idx="13"/>
          </p:nvPr>
        </p:nvSpPr>
        <p:spPr>
          <a:xfrm>
            <a:off x="457200" y="2133600"/>
            <a:ext cx="8229600" cy="838200"/>
          </a:xfrm>
        </p:spPr>
        <p:txBody>
          <a:bodyPr/>
          <a:lstStyle/>
          <a:p>
            <a:r>
              <a:rPr lang="en-US" sz="2600" dirty="0"/>
              <a:t>where the </a:t>
            </a:r>
            <a:r>
              <a:rPr lang="en-US" sz="2600" i="1" dirty="0"/>
              <a:t>initial term a</a:t>
            </a:r>
            <a:r>
              <a:rPr lang="en-US" sz="2600" dirty="0"/>
              <a:t> and the </a:t>
            </a:r>
            <a:r>
              <a:rPr lang="en-US" sz="2600" i="1" dirty="0"/>
              <a:t>common ratio r </a:t>
            </a:r>
            <a:r>
              <a:rPr lang="en-US" sz="2600" dirty="0"/>
              <a:t>are real numbers.</a:t>
            </a:r>
          </a:p>
        </p:txBody>
      </p:sp>
      <p:graphicFrame>
        <p:nvGraphicFramePr>
          <p:cNvPr id="10" name="Object 5"/>
          <p:cNvGraphicFramePr>
            <a:graphicFrameLocks noChangeAspect="1"/>
          </p:cNvGraphicFramePr>
          <p:nvPr>
            <p:extLst>
              <p:ext uri="{D42A27DB-BD31-4B8C-83A1-F6EECF244321}">
                <p14:modId xmlns:p14="http://schemas.microsoft.com/office/powerpoint/2010/main" val="1664879571"/>
              </p:ext>
            </p:extLst>
          </p:nvPr>
        </p:nvGraphicFramePr>
        <p:xfrm>
          <a:off x="1905000" y="2971800"/>
          <a:ext cx="6742112" cy="3606640"/>
        </p:xfrm>
        <a:graphic>
          <a:graphicData uri="http://schemas.openxmlformats.org/presentationml/2006/ole">
            <mc:AlternateContent xmlns:mc="http://schemas.openxmlformats.org/markup-compatibility/2006">
              <mc:Choice xmlns:v="urn:schemas-microsoft-com:vml" Requires="v">
                <p:oleObj spid="_x0000_s51806" name="Equation" r:id="rId5" imgW="3466800" imgH="1854000" progId="Equation.DSMT4">
                  <p:embed/>
                </p:oleObj>
              </mc:Choice>
              <mc:Fallback>
                <p:oleObj name="Equation" r:id="rId5" imgW="3466800" imgH="1854000" progId="Equation.DSMT4">
                  <p:embed/>
                  <p:pic>
                    <p:nvPicPr>
                      <p:cNvPr id="0" name=""/>
                      <p:cNvPicPr/>
                      <p:nvPr/>
                    </p:nvPicPr>
                    <p:blipFill>
                      <a:blip r:embed="rId6"/>
                      <a:stretch>
                        <a:fillRect/>
                      </a:stretch>
                    </p:blipFill>
                    <p:spPr>
                      <a:xfrm>
                        <a:off x="1905000" y="2971800"/>
                        <a:ext cx="6742112" cy="3606640"/>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FD715B53-AF04-4680-BD97-FE878A7D0701}"/>
              </a:ext>
            </a:extLst>
          </p:cNvPr>
          <p:cNvSpPr txBox="1"/>
          <p:nvPr/>
        </p:nvSpPr>
        <p:spPr>
          <a:xfrm>
            <a:off x="3422306" y="810921"/>
            <a:ext cx="2031325" cy="369332"/>
          </a:xfrm>
          <a:prstGeom prst="rect">
            <a:avLst/>
          </a:prstGeom>
          <a:noFill/>
        </p:spPr>
        <p:txBody>
          <a:bodyPr wrap="none" rtlCol="0">
            <a:spAutoFit/>
          </a:bodyPr>
          <a:lstStyle/>
          <a:p>
            <a:pPr algn="ctr"/>
            <a:r>
              <a:rPr lang="zh-CN" altLang="en-US" dirty="0">
                <a:solidFill>
                  <a:schemeClr val="tx1">
                    <a:lumMod val="50000"/>
                    <a:lumOff val="50000"/>
                  </a:schemeClr>
                </a:solidFill>
              </a:rPr>
              <a:t>等比（几何）数列</a:t>
            </a:r>
          </a:p>
        </p:txBody>
      </p:sp>
    </p:spTree>
    <p:extLst>
      <p:ext uri="{BB962C8B-B14F-4D97-AF65-F5344CB8AC3E}">
        <p14:creationId xmlns:p14="http://schemas.microsoft.com/office/powerpoint/2010/main" val="21378980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a:t>
            </a:r>
            <a:endParaRPr lang="en-US" sz="1500" dirty="0"/>
          </a:p>
        </p:txBody>
      </p:sp>
      <p:sp>
        <p:nvSpPr>
          <p:cNvPr id="4" name="Content Placeholder 2"/>
          <p:cNvSpPr>
            <a:spLocks noGrp="1"/>
          </p:cNvSpPr>
          <p:nvPr>
            <p:ph idx="1"/>
          </p:nvPr>
        </p:nvSpPr>
        <p:spPr>
          <a:xfrm>
            <a:off x="457200" y="1295400"/>
            <a:ext cx="8229600" cy="838200"/>
          </a:xfrm>
        </p:spPr>
        <p:txBody>
          <a:bodyPr/>
          <a:lstStyle/>
          <a:p>
            <a:r>
              <a:rPr lang="en-US" sz="2600" b="1" dirty="0"/>
              <a:t>Definition: </a:t>
            </a:r>
            <a:r>
              <a:rPr lang="en-US" sz="2600" dirty="0"/>
              <a:t>A </a:t>
            </a:r>
            <a:r>
              <a:rPr lang="en-US" sz="2600" dirty="0">
                <a:highlight>
                  <a:srgbClr val="FFFF00"/>
                </a:highlight>
              </a:rPr>
              <a:t>arithmetic progression</a:t>
            </a:r>
            <a:r>
              <a:rPr lang="en-US" sz="2600" dirty="0"/>
              <a:t> is a sequence of the form:</a:t>
            </a:r>
          </a:p>
        </p:txBody>
      </p:sp>
      <p:graphicFrame>
        <p:nvGraphicFramePr>
          <p:cNvPr id="9" name="Object 3"/>
          <p:cNvGraphicFramePr>
            <a:graphicFrameLocks noChangeAspect="1"/>
          </p:cNvGraphicFramePr>
          <p:nvPr>
            <p:extLst>
              <p:ext uri="{D42A27DB-BD31-4B8C-83A1-F6EECF244321}">
                <p14:modId xmlns:p14="http://schemas.microsoft.com/office/powerpoint/2010/main" val="943572547"/>
              </p:ext>
            </p:extLst>
          </p:nvPr>
        </p:nvGraphicFramePr>
        <p:xfrm>
          <a:off x="1368425" y="1676400"/>
          <a:ext cx="4422775" cy="504825"/>
        </p:xfrm>
        <a:graphic>
          <a:graphicData uri="http://schemas.openxmlformats.org/presentationml/2006/ole">
            <mc:AlternateContent xmlns:mc="http://schemas.openxmlformats.org/markup-compatibility/2006">
              <mc:Choice xmlns:v="urn:schemas-microsoft-com:vml" Requires="v">
                <p:oleObj spid="_x0000_s52824" name="Equation" r:id="rId3" imgW="1777680" imgH="203040" progId="Equation.DSMT4">
                  <p:embed/>
                </p:oleObj>
              </mc:Choice>
              <mc:Fallback>
                <p:oleObj name="Equation" r:id="rId3" imgW="1777680" imgH="203040" progId="Equation.DSMT4">
                  <p:embed/>
                  <p:pic>
                    <p:nvPicPr>
                      <p:cNvPr id="9" name="Object 3"/>
                      <p:cNvPicPr/>
                      <p:nvPr/>
                    </p:nvPicPr>
                    <p:blipFill>
                      <a:blip r:embed="rId4"/>
                      <a:stretch>
                        <a:fillRect/>
                      </a:stretch>
                    </p:blipFill>
                    <p:spPr>
                      <a:xfrm>
                        <a:off x="1368425" y="1676400"/>
                        <a:ext cx="4422775" cy="504825"/>
                      </a:xfrm>
                      <a:prstGeom prst="rect">
                        <a:avLst/>
                      </a:prstGeom>
                    </p:spPr>
                  </p:pic>
                </p:oleObj>
              </mc:Fallback>
            </mc:AlternateContent>
          </a:graphicData>
        </a:graphic>
      </p:graphicFrame>
      <p:sp>
        <p:nvSpPr>
          <p:cNvPr id="6" name="Content Placeholder 4"/>
          <p:cNvSpPr>
            <a:spLocks noGrp="1"/>
          </p:cNvSpPr>
          <p:nvPr>
            <p:ph idx="13"/>
          </p:nvPr>
        </p:nvSpPr>
        <p:spPr>
          <a:xfrm>
            <a:off x="457200" y="2133600"/>
            <a:ext cx="8229600" cy="838200"/>
          </a:xfrm>
        </p:spPr>
        <p:txBody>
          <a:bodyPr/>
          <a:lstStyle/>
          <a:p>
            <a:r>
              <a:rPr lang="en-US" sz="2600" dirty="0"/>
              <a:t>where the </a:t>
            </a:r>
            <a:r>
              <a:rPr lang="en-US" sz="2600" i="1" dirty="0"/>
              <a:t>initial term a </a:t>
            </a:r>
            <a:r>
              <a:rPr lang="en-US" sz="2600" dirty="0"/>
              <a:t>and the </a:t>
            </a:r>
            <a:r>
              <a:rPr lang="en-US" sz="2600" i="1" dirty="0"/>
              <a:t>common difference d </a:t>
            </a:r>
            <a:r>
              <a:rPr lang="en-US" sz="2600" dirty="0"/>
              <a:t>are real numbers.</a:t>
            </a:r>
          </a:p>
        </p:txBody>
      </p:sp>
      <p:graphicFrame>
        <p:nvGraphicFramePr>
          <p:cNvPr id="10" name="Object 5"/>
          <p:cNvGraphicFramePr>
            <a:graphicFrameLocks noChangeAspect="1"/>
          </p:cNvGraphicFramePr>
          <p:nvPr>
            <p:extLst>
              <p:ext uri="{D42A27DB-BD31-4B8C-83A1-F6EECF244321}">
                <p14:modId xmlns:p14="http://schemas.microsoft.com/office/powerpoint/2010/main" val="1798081851"/>
              </p:ext>
            </p:extLst>
          </p:nvPr>
        </p:nvGraphicFramePr>
        <p:xfrm>
          <a:off x="2360613" y="3157538"/>
          <a:ext cx="5829300" cy="3235325"/>
        </p:xfrm>
        <a:graphic>
          <a:graphicData uri="http://schemas.openxmlformats.org/presentationml/2006/ole">
            <mc:AlternateContent xmlns:mc="http://schemas.openxmlformats.org/markup-compatibility/2006">
              <mc:Choice xmlns:v="urn:schemas-microsoft-com:vml" Requires="v">
                <p:oleObj spid="_x0000_s52825" name="Equation" r:id="rId5" imgW="2997000" imgH="1663560" progId="Equation.DSMT4">
                  <p:embed/>
                </p:oleObj>
              </mc:Choice>
              <mc:Fallback>
                <p:oleObj name="Equation" r:id="rId5" imgW="2997000" imgH="1663560" progId="Equation.DSMT4">
                  <p:embed/>
                  <p:pic>
                    <p:nvPicPr>
                      <p:cNvPr id="10" name="Object 9"/>
                      <p:cNvPicPr/>
                      <p:nvPr/>
                    </p:nvPicPr>
                    <p:blipFill>
                      <a:blip r:embed="rId6"/>
                      <a:stretch>
                        <a:fillRect/>
                      </a:stretch>
                    </p:blipFill>
                    <p:spPr>
                      <a:xfrm>
                        <a:off x="2360613" y="3157538"/>
                        <a:ext cx="5829300" cy="3235325"/>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FD715B53-AF04-4680-BD97-FE878A7D0701}"/>
              </a:ext>
            </a:extLst>
          </p:cNvPr>
          <p:cNvSpPr txBox="1"/>
          <p:nvPr/>
        </p:nvSpPr>
        <p:spPr>
          <a:xfrm>
            <a:off x="3431231" y="819388"/>
            <a:ext cx="2031325" cy="369332"/>
          </a:xfrm>
          <a:prstGeom prst="rect">
            <a:avLst/>
          </a:prstGeom>
          <a:noFill/>
        </p:spPr>
        <p:txBody>
          <a:bodyPr wrap="none" rtlCol="0">
            <a:spAutoFit/>
          </a:bodyPr>
          <a:lstStyle/>
          <a:p>
            <a:pPr algn="ctr"/>
            <a:r>
              <a:rPr lang="zh-CN" altLang="en-US" dirty="0">
                <a:solidFill>
                  <a:schemeClr val="tx1">
                    <a:lumMod val="50000"/>
                    <a:lumOff val="50000"/>
                  </a:schemeClr>
                </a:solidFill>
              </a:rPr>
              <a:t>等差（算数）数列</a:t>
            </a:r>
          </a:p>
        </p:txBody>
      </p:sp>
    </p:spTree>
    <p:extLst>
      <p:ext uri="{BB962C8B-B14F-4D97-AF65-F5344CB8AC3E}">
        <p14:creationId xmlns:p14="http://schemas.microsoft.com/office/powerpoint/2010/main" val="17463854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r>
              <a:rPr lang="en-US" sz="1500" dirty="0"/>
              <a:t> 1</a:t>
            </a:r>
          </a:p>
        </p:txBody>
      </p:sp>
      <p:sp>
        <p:nvSpPr>
          <p:cNvPr id="4" name="Content Placeholder 2"/>
          <p:cNvSpPr>
            <a:spLocks noGrp="1"/>
          </p:cNvSpPr>
          <p:nvPr>
            <p:ph idx="1"/>
          </p:nvPr>
        </p:nvSpPr>
        <p:spPr>
          <a:xfrm>
            <a:off x="457200" y="1295400"/>
            <a:ext cx="8229600" cy="5105400"/>
          </a:xfrm>
        </p:spPr>
        <p:txBody>
          <a:bodyPr/>
          <a:lstStyle/>
          <a:p>
            <a:r>
              <a:rPr lang="en-US" b="1" dirty="0"/>
              <a:t>Definition</a:t>
            </a:r>
            <a:r>
              <a:rPr lang="en-US" dirty="0"/>
              <a:t>: A </a:t>
            </a:r>
            <a:r>
              <a:rPr lang="en-US" i="1" dirty="0">
                <a:highlight>
                  <a:srgbClr val="FFFF00"/>
                </a:highlight>
              </a:rPr>
              <a:t>string</a:t>
            </a:r>
            <a:r>
              <a:rPr lang="en-US" dirty="0"/>
              <a:t> is a finite sequence of characters from a finite set (an alphabet).</a:t>
            </a:r>
          </a:p>
          <a:p>
            <a:r>
              <a:rPr lang="en-US" dirty="0"/>
              <a:t>Sequences of characters or bits  are important in computer science.</a:t>
            </a:r>
          </a:p>
          <a:p>
            <a:r>
              <a:rPr lang="en-US" dirty="0"/>
              <a:t>The </a:t>
            </a:r>
            <a:r>
              <a:rPr lang="en-US" i="1" dirty="0"/>
              <a:t>empty string </a:t>
            </a:r>
            <a:r>
              <a:rPr lang="en-US" dirty="0"/>
              <a:t>is represented by </a:t>
            </a:r>
            <a:r>
              <a:rPr lang="el-GR" i="1" dirty="0"/>
              <a:t>λ</a:t>
            </a:r>
            <a:r>
              <a:rPr lang="en-US" dirty="0"/>
              <a:t>.</a:t>
            </a:r>
          </a:p>
          <a:p>
            <a:r>
              <a:rPr lang="en-US" dirty="0"/>
              <a:t>The string  </a:t>
            </a:r>
            <a:r>
              <a:rPr lang="en-US" i="1" dirty="0" err="1"/>
              <a:t>abcde</a:t>
            </a:r>
            <a:r>
              <a:rPr lang="en-US" i="1" dirty="0"/>
              <a:t> </a:t>
            </a:r>
            <a:r>
              <a:rPr lang="en-US" dirty="0"/>
              <a:t>has </a:t>
            </a:r>
            <a:r>
              <a:rPr lang="en-US" i="1" dirty="0"/>
              <a:t>length</a:t>
            </a:r>
            <a:r>
              <a:rPr lang="en-US" dirty="0"/>
              <a:t> </a:t>
            </a:r>
            <a:r>
              <a:rPr lang="en-US" dirty="0">
                <a:ea typeface="Cambria Math" pitchFamily="18" charset="0"/>
              </a:rPr>
              <a:t>5</a:t>
            </a:r>
            <a:r>
              <a:rPr lang="en-US" dirty="0"/>
              <a:t>.</a:t>
            </a:r>
          </a:p>
        </p:txBody>
      </p:sp>
      <p:sp>
        <p:nvSpPr>
          <p:cNvPr id="5" name="文本框 4">
            <a:extLst>
              <a:ext uri="{FF2B5EF4-FFF2-40B4-BE49-F238E27FC236}">
                <a16:creationId xmlns:a16="http://schemas.microsoft.com/office/drawing/2014/main" id="{FD715B53-AF04-4680-BD97-FE878A7D0701}"/>
              </a:ext>
            </a:extLst>
          </p:cNvPr>
          <p:cNvSpPr txBox="1"/>
          <p:nvPr/>
        </p:nvSpPr>
        <p:spPr>
          <a:xfrm>
            <a:off x="4230217" y="819388"/>
            <a:ext cx="415498" cy="369332"/>
          </a:xfrm>
          <a:prstGeom prst="rect">
            <a:avLst/>
          </a:prstGeom>
          <a:noFill/>
        </p:spPr>
        <p:txBody>
          <a:bodyPr wrap="none" rtlCol="0">
            <a:spAutoFit/>
          </a:bodyPr>
          <a:lstStyle/>
          <a:p>
            <a:pPr algn="ctr"/>
            <a:r>
              <a:rPr lang="zh-CN" altLang="en-US" dirty="0">
                <a:solidFill>
                  <a:schemeClr val="tx1">
                    <a:lumMod val="50000"/>
                    <a:lumOff val="50000"/>
                  </a:schemeClr>
                </a:solidFill>
              </a:rPr>
              <a:t>串</a:t>
            </a:r>
          </a:p>
        </p:txBody>
      </p:sp>
      <p:sp>
        <p:nvSpPr>
          <p:cNvPr id="6" name="矩形 5">
            <a:extLst>
              <a:ext uri="{FF2B5EF4-FFF2-40B4-BE49-F238E27FC236}">
                <a16:creationId xmlns:a16="http://schemas.microsoft.com/office/drawing/2014/main" id="{72827FAD-CDDB-4021-9370-DAEFF2831A52}"/>
              </a:ext>
            </a:extLst>
          </p:cNvPr>
          <p:cNvSpPr/>
          <p:nvPr/>
        </p:nvSpPr>
        <p:spPr>
          <a:xfrm>
            <a:off x="4876800" y="6383774"/>
            <a:ext cx="4267200" cy="369332"/>
          </a:xfrm>
          <a:prstGeom prst="rect">
            <a:avLst/>
          </a:prstGeom>
        </p:spPr>
        <p:txBody>
          <a:bodyPr wrap="square">
            <a:spAutoFit/>
          </a:bodyPr>
          <a:lstStyle/>
          <a:p>
            <a:r>
              <a:rPr lang="zh-CN" altLang="en-US" dirty="0">
                <a:solidFill>
                  <a:srgbClr val="FFC000"/>
                </a:solidFill>
              </a:rPr>
              <a:t>串和序列的区别？子串和子序列的区别？</a:t>
            </a:r>
          </a:p>
        </p:txBody>
      </p:sp>
    </p:spTree>
    <p:extLst>
      <p:ext uri="{BB962C8B-B14F-4D97-AF65-F5344CB8AC3E}">
        <p14:creationId xmlns:p14="http://schemas.microsoft.com/office/powerpoint/2010/main" val="42881479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a:t>
            </a:r>
            <a:endParaRPr lang="en-US" sz="1500" dirty="0"/>
          </a:p>
        </p:txBody>
      </p:sp>
      <p:sp>
        <p:nvSpPr>
          <p:cNvPr id="4" name="Content Placeholder 2"/>
          <p:cNvSpPr>
            <a:spLocks noGrp="1"/>
          </p:cNvSpPr>
          <p:nvPr>
            <p:ph idx="1"/>
          </p:nvPr>
        </p:nvSpPr>
        <p:spPr>
          <a:xfrm>
            <a:off x="457200" y="1295400"/>
            <a:ext cx="8229600" cy="5105400"/>
          </a:xfrm>
        </p:spPr>
        <p:txBody>
          <a:bodyPr/>
          <a:lstStyle/>
          <a:p>
            <a:r>
              <a:rPr lang="en-US" sz="3000" b="1" dirty="0"/>
              <a:t>Definition: </a:t>
            </a:r>
            <a:r>
              <a:rPr lang="en-US" sz="3000" dirty="0"/>
              <a:t>A </a:t>
            </a:r>
            <a:r>
              <a:rPr lang="en-US" sz="3000" i="1" dirty="0">
                <a:highlight>
                  <a:srgbClr val="FFFF00"/>
                </a:highlight>
              </a:rPr>
              <a:t>recurrence relation</a:t>
            </a:r>
            <a:r>
              <a:rPr lang="en-US" sz="3000" i="1" dirty="0"/>
              <a:t> </a:t>
            </a:r>
            <a:r>
              <a:rPr lang="en-US" sz="3000" dirty="0"/>
              <a:t>for the sequence {</a:t>
            </a:r>
            <a:r>
              <a:rPr lang="en-US" sz="3000" i="1" dirty="0"/>
              <a:t>a</a:t>
            </a:r>
            <a:r>
              <a:rPr lang="en-US" sz="3000" i="1" baseline="-25000" dirty="0"/>
              <a:t>n</a:t>
            </a:r>
            <a:r>
              <a:rPr lang="en-US" sz="3000" dirty="0"/>
              <a:t>}</a:t>
            </a:r>
            <a:r>
              <a:rPr lang="en-US" sz="3000" i="1" dirty="0"/>
              <a:t> </a:t>
            </a:r>
            <a:r>
              <a:rPr lang="en-US" sz="3000" dirty="0"/>
              <a:t>is an equation that expresses </a:t>
            </a:r>
            <a:r>
              <a:rPr lang="en-US" sz="3000" i="1" dirty="0"/>
              <a:t>a</a:t>
            </a:r>
            <a:r>
              <a:rPr lang="en-US" sz="3000" i="1" baseline="-25000" dirty="0"/>
              <a:t>n</a:t>
            </a:r>
            <a:r>
              <a:rPr lang="en-US" sz="3000" dirty="0"/>
              <a:t> in terms of one or more of the previous terms of the sequence, namely, </a:t>
            </a:r>
            <a:r>
              <a:rPr lang="en-US" sz="3000" i="1" dirty="0"/>
              <a:t>a</a:t>
            </a:r>
            <a:r>
              <a:rPr lang="en-US" sz="3000" i="1" baseline="-25000" dirty="0"/>
              <a:t>0</a:t>
            </a:r>
            <a:r>
              <a:rPr lang="en-US" sz="3000" i="1" dirty="0"/>
              <a:t>, a</a:t>
            </a:r>
            <a:r>
              <a:rPr lang="en-US" sz="3000" i="1" baseline="-25000" dirty="0"/>
              <a:t>1</a:t>
            </a:r>
            <a:r>
              <a:rPr lang="en-US" sz="3000" i="1" dirty="0"/>
              <a:t>, …, a</a:t>
            </a:r>
            <a:r>
              <a:rPr lang="en-US" sz="3000" i="1" baseline="-25000" dirty="0"/>
              <a:t>n</a:t>
            </a:r>
            <a:r>
              <a:rPr lang="en-US" sz="3000" i="1" baseline="-25000" dirty="0">
                <a:cs typeface="Calibri" panose="020F0502020204030204" pitchFamily="34" charset="0"/>
              </a:rPr>
              <a:t>−</a:t>
            </a:r>
            <a:r>
              <a:rPr lang="en-US" sz="3000" i="1" baseline="-25000" dirty="0"/>
              <a:t>1</a:t>
            </a:r>
            <a:r>
              <a:rPr lang="en-US" sz="3000" dirty="0"/>
              <a:t>, for all integers </a:t>
            </a:r>
            <a:r>
              <a:rPr lang="en-US" sz="3000" i="1" dirty="0"/>
              <a:t>n</a:t>
            </a:r>
            <a:r>
              <a:rPr lang="en-US" sz="3000" dirty="0"/>
              <a:t> with </a:t>
            </a:r>
            <a:r>
              <a:rPr lang="en-US" sz="3000" i="1" dirty="0"/>
              <a:t>n ≥ n</a:t>
            </a:r>
            <a:r>
              <a:rPr lang="en-US" sz="3000" i="1" baseline="-25000" dirty="0"/>
              <a:t>0</a:t>
            </a:r>
            <a:r>
              <a:rPr lang="en-US" sz="3000" dirty="0"/>
              <a:t>, where </a:t>
            </a:r>
            <a:r>
              <a:rPr lang="en-US" sz="3000" i="1" dirty="0"/>
              <a:t>n</a:t>
            </a:r>
            <a:r>
              <a:rPr lang="en-US" sz="3000" i="1" baseline="-25000" dirty="0"/>
              <a:t>0</a:t>
            </a:r>
            <a:r>
              <a:rPr lang="en-US" sz="3000" dirty="0"/>
              <a:t> is a nonnegative integer.</a:t>
            </a:r>
          </a:p>
          <a:p>
            <a:r>
              <a:rPr lang="en-US" sz="3000" dirty="0"/>
              <a:t>A sequence is called a </a:t>
            </a:r>
            <a:r>
              <a:rPr lang="en-US" sz="3000" i="1" dirty="0"/>
              <a:t>solution</a:t>
            </a:r>
            <a:r>
              <a:rPr lang="en-US" sz="3000" dirty="0"/>
              <a:t> of a recurrence relation if its terms satisfy the recurrence relation.</a:t>
            </a:r>
          </a:p>
          <a:p>
            <a:r>
              <a:rPr lang="en-US" sz="3000" dirty="0"/>
              <a:t>The </a:t>
            </a:r>
            <a:r>
              <a:rPr lang="en-US" sz="3000" i="1" dirty="0"/>
              <a:t>initial conditions </a:t>
            </a:r>
            <a:r>
              <a:rPr lang="en-US" sz="3000" dirty="0"/>
              <a:t>for a sequence specify the terms that precede the first term where the recurrence relation takes effect.</a:t>
            </a:r>
          </a:p>
        </p:txBody>
      </p:sp>
      <p:sp>
        <p:nvSpPr>
          <p:cNvPr id="6" name="文本框 5">
            <a:extLst>
              <a:ext uri="{FF2B5EF4-FFF2-40B4-BE49-F238E27FC236}">
                <a16:creationId xmlns:a16="http://schemas.microsoft.com/office/drawing/2014/main" id="{FD715B53-AF04-4680-BD97-FE878A7D0701}"/>
              </a:ext>
            </a:extLst>
          </p:cNvPr>
          <p:cNvSpPr txBox="1"/>
          <p:nvPr/>
        </p:nvSpPr>
        <p:spPr>
          <a:xfrm>
            <a:off x="3161183" y="819388"/>
            <a:ext cx="646331" cy="369332"/>
          </a:xfrm>
          <a:prstGeom prst="rect">
            <a:avLst/>
          </a:prstGeom>
          <a:noFill/>
        </p:spPr>
        <p:txBody>
          <a:bodyPr wrap="none" rtlCol="0">
            <a:spAutoFit/>
          </a:bodyPr>
          <a:lstStyle/>
          <a:p>
            <a:pPr algn="ctr"/>
            <a:r>
              <a:rPr lang="zh-CN" altLang="en-US" dirty="0">
                <a:solidFill>
                  <a:schemeClr val="tx1">
                    <a:lumMod val="50000"/>
                    <a:lumOff val="50000"/>
                  </a:schemeClr>
                </a:solidFill>
              </a:rPr>
              <a:t>递归</a:t>
            </a:r>
          </a:p>
        </p:txBody>
      </p:sp>
      <p:sp>
        <p:nvSpPr>
          <p:cNvPr id="7" name="矩形 6">
            <a:extLst>
              <a:ext uri="{FF2B5EF4-FFF2-40B4-BE49-F238E27FC236}">
                <a16:creationId xmlns:a16="http://schemas.microsoft.com/office/drawing/2014/main" id="{72827FAD-CDDB-4021-9370-DAEFF2831A52}"/>
              </a:ext>
            </a:extLst>
          </p:cNvPr>
          <p:cNvSpPr/>
          <p:nvPr/>
        </p:nvSpPr>
        <p:spPr>
          <a:xfrm>
            <a:off x="4876800" y="6383774"/>
            <a:ext cx="4267200" cy="369332"/>
          </a:xfrm>
          <a:prstGeom prst="rect">
            <a:avLst/>
          </a:prstGeom>
        </p:spPr>
        <p:txBody>
          <a:bodyPr wrap="square">
            <a:spAutoFit/>
          </a:bodyPr>
          <a:lstStyle/>
          <a:p>
            <a:r>
              <a:rPr lang="zh-CN" altLang="en-US" dirty="0">
                <a:solidFill>
                  <a:srgbClr val="FFC000"/>
                </a:solidFill>
              </a:rPr>
              <a:t>句子</a:t>
            </a:r>
            <a:r>
              <a:rPr lang="en-US" altLang="zh-CN" dirty="0">
                <a:solidFill>
                  <a:srgbClr val="FFC000"/>
                </a:solidFill>
              </a:rPr>
              <a:t>=</a:t>
            </a:r>
            <a:r>
              <a:rPr lang="zh-CN" altLang="en-US" dirty="0">
                <a:solidFill>
                  <a:srgbClr val="FFC000"/>
                </a:solidFill>
              </a:rPr>
              <a:t>主语</a:t>
            </a:r>
            <a:r>
              <a:rPr lang="en-US" altLang="zh-CN" dirty="0">
                <a:solidFill>
                  <a:srgbClr val="FFC000"/>
                </a:solidFill>
              </a:rPr>
              <a:t>+</a:t>
            </a:r>
            <a:r>
              <a:rPr lang="zh-CN" altLang="en-US" dirty="0">
                <a:solidFill>
                  <a:srgbClr val="FFC000"/>
                </a:solidFill>
              </a:rPr>
              <a:t>谓语</a:t>
            </a:r>
            <a:r>
              <a:rPr lang="en-US" altLang="zh-CN" dirty="0">
                <a:solidFill>
                  <a:srgbClr val="FFC000"/>
                </a:solidFill>
              </a:rPr>
              <a:t>+</a:t>
            </a:r>
            <a:r>
              <a:rPr lang="zh-CN" altLang="en-US" dirty="0">
                <a:solidFill>
                  <a:srgbClr val="FFC000"/>
                </a:solidFill>
              </a:rPr>
              <a:t>宾语，宾语</a:t>
            </a:r>
            <a:r>
              <a:rPr lang="en-US" altLang="zh-CN" dirty="0">
                <a:solidFill>
                  <a:srgbClr val="FFC000"/>
                </a:solidFill>
              </a:rPr>
              <a:t>=</a:t>
            </a:r>
            <a:r>
              <a:rPr lang="zh-CN" altLang="en-US" dirty="0">
                <a:solidFill>
                  <a:srgbClr val="FFC000"/>
                </a:solidFill>
              </a:rPr>
              <a:t>句子</a:t>
            </a:r>
            <a:r>
              <a:rPr lang="en-US" altLang="zh-CN" dirty="0">
                <a:solidFill>
                  <a:srgbClr val="FFC000"/>
                </a:solidFill>
              </a:rPr>
              <a:t>|</a:t>
            </a:r>
            <a:r>
              <a:rPr lang="zh-CN" altLang="en-US" dirty="0">
                <a:solidFill>
                  <a:srgbClr val="FFC000"/>
                </a:solidFill>
              </a:rPr>
              <a:t>名词</a:t>
            </a:r>
          </a:p>
        </p:txBody>
      </p:sp>
    </p:spTree>
    <p:extLst>
      <p:ext uri="{BB962C8B-B14F-4D97-AF65-F5344CB8AC3E}">
        <p14:creationId xmlns:p14="http://schemas.microsoft.com/office/powerpoint/2010/main" val="10280453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about Recurrence Relations</a:t>
            </a:r>
            <a:r>
              <a:rPr lang="en-US" sz="1500" dirty="0"/>
              <a:t> 1</a:t>
            </a:r>
          </a:p>
        </p:txBody>
      </p:sp>
      <p:sp>
        <p:nvSpPr>
          <p:cNvPr id="4" name="Content Placeholder 2"/>
          <p:cNvSpPr>
            <a:spLocks noGrp="1"/>
          </p:cNvSpPr>
          <p:nvPr>
            <p:ph idx="1"/>
          </p:nvPr>
        </p:nvSpPr>
        <p:spPr>
          <a:xfrm>
            <a:off x="457200" y="1295400"/>
            <a:ext cx="8382000" cy="2819400"/>
          </a:xfrm>
        </p:spPr>
        <p:txBody>
          <a:bodyPr/>
          <a:lstStyle/>
          <a:p>
            <a:r>
              <a:rPr lang="en-US" sz="3000" b="1" dirty="0"/>
              <a:t>Example </a:t>
            </a:r>
            <a:r>
              <a:rPr lang="en-US" sz="3000" dirty="0">
                <a:ea typeface="Cambria Math" pitchFamily="18" charset="0"/>
              </a:rPr>
              <a:t>1</a:t>
            </a:r>
            <a:r>
              <a:rPr lang="en-US" sz="3000" dirty="0"/>
              <a:t>: Let {</a:t>
            </a:r>
            <a:r>
              <a:rPr lang="en-US" sz="3000" i="1" dirty="0"/>
              <a:t>a</a:t>
            </a:r>
            <a:r>
              <a:rPr lang="en-US" sz="3000" i="1" baseline="-25000" dirty="0"/>
              <a:t>n</a:t>
            </a:r>
            <a:r>
              <a:rPr lang="en-US" sz="3000" dirty="0"/>
              <a:t>}</a:t>
            </a:r>
            <a:r>
              <a:rPr lang="en-US" sz="3000" i="1" dirty="0"/>
              <a:t> </a:t>
            </a:r>
            <a:r>
              <a:rPr lang="en-US" sz="3000" dirty="0"/>
              <a:t>be a sequence that satisfies the recurrence relation </a:t>
            </a:r>
            <a:r>
              <a:rPr lang="en-US" sz="3000" i="1" dirty="0"/>
              <a:t>a</a:t>
            </a:r>
            <a:r>
              <a:rPr lang="en-US" sz="3000" i="1" baseline="-25000" dirty="0"/>
              <a:t>n</a:t>
            </a:r>
            <a:r>
              <a:rPr lang="en-US" sz="3000" i="1" dirty="0"/>
              <a:t> = a</a:t>
            </a:r>
            <a:r>
              <a:rPr lang="en-US" sz="3000" i="1" baseline="-25000" dirty="0"/>
              <a:t>n</a:t>
            </a:r>
            <a:r>
              <a:rPr lang="en-US" sz="3000" i="1" baseline="-25000" dirty="0">
                <a:cs typeface="Calibri" panose="020F0502020204030204" pitchFamily="34" charset="0"/>
              </a:rPr>
              <a:t>−</a:t>
            </a:r>
            <a:r>
              <a:rPr lang="en-US" sz="3000" i="1" baseline="-25000" dirty="0"/>
              <a:t>1</a:t>
            </a:r>
            <a:r>
              <a:rPr lang="en-US" sz="3000" i="1" dirty="0"/>
              <a:t> </a:t>
            </a:r>
            <a:r>
              <a:rPr lang="en-US" sz="3000" dirty="0"/>
              <a:t>+</a:t>
            </a:r>
            <a:r>
              <a:rPr lang="en-US" sz="3000" i="1" dirty="0"/>
              <a:t> </a:t>
            </a:r>
            <a:r>
              <a:rPr lang="en-US" sz="3000" dirty="0">
                <a:ea typeface="Cambria Math" pitchFamily="18" charset="0"/>
              </a:rPr>
              <a:t>3</a:t>
            </a:r>
            <a:r>
              <a:rPr lang="en-US" sz="3000" baseline="-25000" dirty="0"/>
              <a:t> </a:t>
            </a:r>
            <a:r>
              <a:rPr lang="en-US" sz="3000" dirty="0"/>
              <a:t>for </a:t>
            </a:r>
            <a:r>
              <a:rPr lang="en-US" sz="3000" i="1" dirty="0"/>
              <a:t>n</a:t>
            </a:r>
            <a:r>
              <a:rPr lang="en-US" sz="3000" dirty="0"/>
              <a:t> = </a:t>
            </a:r>
            <a:r>
              <a:rPr lang="en-US" sz="3000" dirty="0">
                <a:ea typeface="Cambria Math" pitchFamily="18" charset="0"/>
              </a:rPr>
              <a:t>1,2,3,4,</a:t>
            </a:r>
            <a:r>
              <a:rPr lang="en-US" sz="3000" dirty="0"/>
              <a:t>…. and suppose that </a:t>
            </a:r>
            <a:r>
              <a:rPr lang="en-US" sz="3000" i="1" dirty="0"/>
              <a:t>a</a:t>
            </a:r>
            <a:r>
              <a:rPr lang="en-US" sz="3000" baseline="-25000" dirty="0">
                <a:ea typeface="Cambria Math" pitchFamily="18" charset="0"/>
              </a:rPr>
              <a:t>0</a:t>
            </a:r>
            <a:r>
              <a:rPr lang="en-US" sz="3000" i="1" dirty="0"/>
              <a:t> = </a:t>
            </a:r>
            <a:r>
              <a:rPr lang="en-US" sz="3000" dirty="0">
                <a:ea typeface="Cambria Math" pitchFamily="18" charset="0"/>
              </a:rPr>
              <a:t>2</a:t>
            </a:r>
            <a:r>
              <a:rPr lang="en-US" sz="3000" i="1" dirty="0"/>
              <a:t>.</a:t>
            </a:r>
            <a:r>
              <a:rPr lang="en-US" sz="3000" dirty="0"/>
              <a:t> What are </a:t>
            </a:r>
            <a:r>
              <a:rPr lang="en-US" sz="3000" i="1" dirty="0"/>
              <a:t>a</a:t>
            </a:r>
            <a:r>
              <a:rPr lang="en-US" sz="3000" i="1" baseline="-25000" dirty="0"/>
              <a:t>1</a:t>
            </a:r>
            <a:r>
              <a:rPr lang="en-US" sz="3000" baseline="-25000" dirty="0"/>
              <a:t> </a:t>
            </a:r>
            <a:r>
              <a:rPr lang="en-US" sz="3000" dirty="0"/>
              <a:t>, </a:t>
            </a:r>
            <a:r>
              <a:rPr lang="en-US" sz="3000" i="1" dirty="0"/>
              <a:t>a</a:t>
            </a:r>
            <a:r>
              <a:rPr lang="en-US" sz="3000" i="1" baseline="-25000" dirty="0"/>
              <a:t>2</a:t>
            </a:r>
            <a:r>
              <a:rPr lang="en-US" sz="3000" dirty="0"/>
              <a:t> and </a:t>
            </a:r>
            <a:r>
              <a:rPr lang="en-US" sz="3000" i="1" dirty="0"/>
              <a:t>a</a:t>
            </a:r>
            <a:r>
              <a:rPr lang="en-US" sz="3000" i="1" baseline="-25000" dirty="0"/>
              <a:t>3</a:t>
            </a:r>
            <a:r>
              <a:rPr lang="en-US" sz="3000" dirty="0"/>
              <a:t>? </a:t>
            </a:r>
          </a:p>
          <a:p>
            <a:r>
              <a:rPr lang="en-US" sz="3000" dirty="0"/>
              <a:t>[Here </a:t>
            </a:r>
            <a:r>
              <a:rPr lang="en-US" sz="3000" i="1" dirty="0"/>
              <a:t>a</a:t>
            </a:r>
            <a:r>
              <a:rPr lang="en-US" sz="3000" i="1" baseline="-25000" dirty="0"/>
              <a:t>0</a:t>
            </a:r>
            <a:r>
              <a:rPr lang="en-US" sz="3000" i="1" dirty="0"/>
              <a:t> = </a:t>
            </a:r>
            <a:r>
              <a:rPr lang="en-US" sz="3000" dirty="0">
                <a:ea typeface="Cambria Math" pitchFamily="18" charset="0"/>
              </a:rPr>
              <a:t>2</a:t>
            </a:r>
            <a:r>
              <a:rPr lang="en-US" sz="3000" i="1" dirty="0"/>
              <a:t> </a:t>
            </a:r>
            <a:r>
              <a:rPr lang="en-US" sz="3000" dirty="0"/>
              <a:t>is the initial condition</a:t>
            </a:r>
            <a:r>
              <a:rPr lang="en-US" sz="3000" i="1" dirty="0"/>
              <a:t>.</a:t>
            </a:r>
            <a:r>
              <a:rPr lang="en-US" sz="3000" dirty="0"/>
              <a:t>]</a:t>
            </a:r>
          </a:p>
          <a:p>
            <a:r>
              <a:rPr lang="en-US" sz="3000" b="1" dirty="0"/>
              <a:t>Solution</a:t>
            </a:r>
            <a:r>
              <a:rPr lang="en-US" sz="3000" dirty="0"/>
              <a:t>: We see from the recurrence relation that</a:t>
            </a:r>
          </a:p>
        </p:txBody>
      </p:sp>
      <p:pic>
        <p:nvPicPr>
          <p:cNvPr id="5" name="图片 4"/>
          <p:cNvPicPr>
            <a:picLocks noChangeAspect="1"/>
          </p:cNvPicPr>
          <p:nvPr/>
        </p:nvPicPr>
        <p:blipFill>
          <a:blip r:embed="rId2"/>
          <a:stretch>
            <a:fillRect/>
          </a:stretch>
        </p:blipFill>
        <p:spPr>
          <a:xfrm>
            <a:off x="457200" y="4419600"/>
            <a:ext cx="3657600" cy="1895475"/>
          </a:xfrm>
          <a:prstGeom prst="rect">
            <a:avLst/>
          </a:prstGeom>
        </p:spPr>
      </p:pic>
    </p:spTree>
    <p:extLst>
      <p:ext uri="{BB962C8B-B14F-4D97-AF65-F5344CB8AC3E}">
        <p14:creationId xmlns:p14="http://schemas.microsoft.com/office/powerpoint/2010/main" val="1279991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Roster Method</a:t>
            </a:r>
          </a:p>
        </p:txBody>
      </p:sp>
      <p:sp>
        <p:nvSpPr>
          <p:cNvPr id="3" name="Content Placeholder 2"/>
          <p:cNvSpPr>
            <a:spLocks noGrp="1"/>
          </p:cNvSpPr>
          <p:nvPr>
            <p:ph idx="1"/>
          </p:nvPr>
        </p:nvSpPr>
        <p:spPr>
          <a:xfrm>
            <a:off x="457200" y="1295400"/>
            <a:ext cx="8503920" cy="5257800"/>
          </a:xfrm>
        </p:spPr>
        <p:txBody>
          <a:bodyPr/>
          <a:lstStyle/>
          <a:p>
            <a:r>
              <a:rPr lang="en-US" sz="2800" dirty="0"/>
              <a:t>Set of all vowels in the English alphabet:</a:t>
            </a:r>
          </a:p>
          <a:p>
            <a:r>
              <a:rPr lang="en-US" sz="2800" i="1" dirty="0">
                <a:ea typeface="Cambria Math" pitchFamily="18" charset="0"/>
              </a:rPr>
              <a:t>	V</a:t>
            </a:r>
            <a:r>
              <a:rPr lang="en-US" sz="2800" dirty="0">
                <a:ea typeface="Cambria Math" pitchFamily="18" charset="0"/>
              </a:rPr>
              <a:t> = {</a:t>
            </a:r>
            <a:r>
              <a:rPr lang="en-US" sz="2800" dirty="0" err="1">
                <a:ea typeface="Cambria Math" pitchFamily="18" charset="0"/>
              </a:rPr>
              <a:t>a,e,i,o,u</a:t>
            </a:r>
            <a:r>
              <a:rPr lang="en-US" sz="2800" dirty="0">
                <a:ea typeface="Cambria Math" pitchFamily="18" charset="0"/>
              </a:rPr>
              <a:t>}</a:t>
            </a:r>
          </a:p>
          <a:p>
            <a:r>
              <a:rPr lang="en-US" sz="2800" dirty="0"/>
              <a:t>Set of all  odd positive integers less than </a:t>
            </a:r>
            <a:r>
              <a:rPr lang="en-US" sz="2800" dirty="0">
                <a:ea typeface="Cambria Math" pitchFamily="18" charset="0"/>
              </a:rPr>
              <a:t>10</a:t>
            </a:r>
            <a:r>
              <a:rPr lang="en-US" sz="2800" dirty="0"/>
              <a:t>:</a:t>
            </a:r>
          </a:p>
          <a:p>
            <a:r>
              <a:rPr lang="en-US" sz="2800" i="1" dirty="0">
                <a:ea typeface="Cambria Math" pitchFamily="18" charset="0"/>
              </a:rPr>
              <a:t>	O</a:t>
            </a:r>
            <a:r>
              <a:rPr lang="en-US" sz="2800" dirty="0">
                <a:ea typeface="Cambria Math" pitchFamily="18" charset="0"/>
              </a:rPr>
              <a:t> = {1,3,5,7,9}</a:t>
            </a:r>
          </a:p>
          <a:p>
            <a:r>
              <a:rPr lang="en-US" sz="2800" dirty="0"/>
              <a:t>Set of all positive integers less than </a:t>
            </a:r>
            <a:r>
              <a:rPr lang="en-US" sz="2800" dirty="0">
                <a:ea typeface="Cambria Math" pitchFamily="18" charset="0"/>
              </a:rPr>
              <a:t>100</a:t>
            </a:r>
            <a:r>
              <a:rPr lang="en-US" sz="2800" dirty="0"/>
              <a:t>:</a:t>
            </a:r>
          </a:p>
          <a:p>
            <a:r>
              <a:rPr lang="en-US" sz="2800" i="1" dirty="0">
                <a:ea typeface="Cambria Math" pitchFamily="18" charset="0"/>
              </a:rPr>
              <a:t>	S</a:t>
            </a:r>
            <a:r>
              <a:rPr lang="en-US" sz="2800" dirty="0">
                <a:ea typeface="Cambria Math" pitchFamily="18" charset="0"/>
              </a:rPr>
              <a:t> = {1,2,3,……..,99}</a:t>
            </a:r>
          </a:p>
          <a:p>
            <a:pPr marL="514350" indent="-514350"/>
            <a:r>
              <a:rPr lang="en-US" sz="2800" dirty="0">
                <a:ea typeface="Cambria Math" pitchFamily="18" charset="0"/>
              </a:rPr>
              <a:t>Set of all integers less than 0:</a:t>
            </a:r>
          </a:p>
          <a:p>
            <a:r>
              <a:rPr lang="en-US" sz="2800" i="1" dirty="0">
                <a:ea typeface="Cambria Math" pitchFamily="18" charset="0"/>
              </a:rPr>
              <a:t>	S</a:t>
            </a:r>
            <a:r>
              <a:rPr lang="en-US" sz="2800" dirty="0">
                <a:ea typeface="Cambria Math" pitchFamily="18" charset="0"/>
              </a:rPr>
              <a:t> = {…., -3,-2,-1}</a:t>
            </a:r>
          </a:p>
        </p:txBody>
      </p:sp>
      <p:sp>
        <p:nvSpPr>
          <p:cNvPr id="4" name="矩形 3">
            <a:extLst>
              <a:ext uri="{FF2B5EF4-FFF2-40B4-BE49-F238E27FC236}">
                <a16:creationId xmlns:a16="http://schemas.microsoft.com/office/drawing/2014/main" id="{13F2E559-B81F-4C6E-88B7-BE2473BA34AA}"/>
              </a:ext>
            </a:extLst>
          </p:cNvPr>
          <p:cNvSpPr/>
          <p:nvPr/>
        </p:nvSpPr>
        <p:spPr>
          <a:xfrm>
            <a:off x="1981200" y="1600200"/>
            <a:ext cx="646331" cy="369332"/>
          </a:xfrm>
          <a:prstGeom prst="rect">
            <a:avLst/>
          </a:prstGeom>
        </p:spPr>
        <p:txBody>
          <a:bodyPr wrap="none">
            <a:spAutoFit/>
          </a:bodyPr>
          <a:lstStyle/>
          <a:p>
            <a:r>
              <a:rPr lang="zh-CN" altLang="en-US" dirty="0">
                <a:solidFill>
                  <a:schemeClr val="tx1">
                    <a:lumMod val="50000"/>
                    <a:lumOff val="50000"/>
                  </a:schemeClr>
                </a:solidFill>
              </a:rPr>
              <a:t>元音</a:t>
            </a:r>
          </a:p>
        </p:txBody>
      </p:sp>
    </p:spTree>
    <p:extLst>
      <p:ext uri="{BB962C8B-B14F-4D97-AF65-F5344CB8AC3E}">
        <p14:creationId xmlns:p14="http://schemas.microsoft.com/office/powerpoint/2010/main" val="1882765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about Recurrence Relations</a:t>
            </a:r>
            <a:r>
              <a:rPr lang="en-US" sz="1500" dirty="0"/>
              <a:t> 2</a:t>
            </a:r>
          </a:p>
        </p:txBody>
      </p:sp>
      <p:sp>
        <p:nvSpPr>
          <p:cNvPr id="4" name="Content Placeholder 2"/>
          <p:cNvSpPr>
            <a:spLocks noGrp="1"/>
          </p:cNvSpPr>
          <p:nvPr>
            <p:ph idx="1"/>
          </p:nvPr>
        </p:nvSpPr>
        <p:spPr>
          <a:xfrm>
            <a:off x="457200" y="1295400"/>
            <a:ext cx="8382000" cy="3733800"/>
          </a:xfrm>
        </p:spPr>
        <p:txBody>
          <a:bodyPr/>
          <a:lstStyle/>
          <a:p>
            <a:pPr>
              <a:spcBef>
                <a:spcPts val="600"/>
              </a:spcBef>
            </a:pPr>
            <a:r>
              <a:rPr lang="en-US" b="1" dirty="0"/>
              <a:t>Example </a:t>
            </a:r>
            <a:r>
              <a:rPr lang="en-US" dirty="0">
                <a:ea typeface="Cambria Math" pitchFamily="18" charset="0"/>
              </a:rPr>
              <a:t>2</a:t>
            </a:r>
            <a:r>
              <a:rPr lang="en-US" dirty="0"/>
              <a:t>: Let {</a:t>
            </a:r>
            <a:r>
              <a:rPr lang="en-US" i="1" dirty="0"/>
              <a:t>a</a:t>
            </a:r>
            <a:r>
              <a:rPr lang="en-US" i="1" baseline="-25000" dirty="0"/>
              <a:t>n</a:t>
            </a:r>
            <a:r>
              <a:rPr lang="en-US" dirty="0"/>
              <a:t>} be a sequence that satisfies the recurrence relation </a:t>
            </a:r>
            <a:r>
              <a:rPr lang="en-US" i="1" dirty="0"/>
              <a:t>a</a:t>
            </a:r>
            <a:r>
              <a:rPr lang="en-US" i="1" baseline="-25000" dirty="0"/>
              <a:t>n</a:t>
            </a:r>
            <a:r>
              <a:rPr lang="en-US" i="1" dirty="0"/>
              <a:t> = a</a:t>
            </a:r>
            <a:r>
              <a:rPr lang="en-US" i="1" baseline="-25000" dirty="0"/>
              <a:t>n-</a:t>
            </a:r>
            <a:r>
              <a:rPr lang="en-US" baseline="-25000" dirty="0">
                <a:ea typeface="Cambria Math" pitchFamily="18" charset="0"/>
              </a:rPr>
              <a:t>1</a:t>
            </a:r>
            <a:r>
              <a:rPr lang="en-US" i="1" dirty="0"/>
              <a:t> – a</a:t>
            </a:r>
            <a:r>
              <a:rPr lang="en-US" i="1" baseline="-25000" dirty="0"/>
              <a:t>n-</a:t>
            </a:r>
            <a:r>
              <a:rPr lang="en-US" baseline="-25000" dirty="0"/>
              <a:t>2</a:t>
            </a:r>
            <a:r>
              <a:rPr lang="en-US" i="1" baseline="-25000" dirty="0"/>
              <a:t> </a:t>
            </a:r>
            <a:r>
              <a:rPr lang="en-US" baseline="-25000" dirty="0"/>
              <a:t> </a:t>
            </a:r>
            <a:r>
              <a:rPr lang="en-US" dirty="0"/>
              <a:t>for </a:t>
            </a:r>
            <a:r>
              <a:rPr lang="en-US" i="1" dirty="0"/>
              <a:t>n</a:t>
            </a:r>
            <a:r>
              <a:rPr lang="en-US" dirty="0"/>
              <a:t> = </a:t>
            </a:r>
            <a:r>
              <a:rPr lang="en-US" dirty="0">
                <a:ea typeface="Cambria Math" pitchFamily="18" charset="0"/>
              </a:rPr>
              <a:t>2,3,4,….</a:t>
            </a:r>
            <a:r>
              <a:rPr lang="en-US" dirty="0"/>
              <a:t> and suppose that </a:t>
            </a:r>
            <a:r>
              <a:rPr lang="en-US" i="1" dirty="0"/>
              <a:t>a</a:t>
            </a:r>
            <a:r>
              <a:rPr lang="en-US" baseline="-25000" dirty="0">
                <a:ea typeface="Cambria Math" pitchFamily="18" charset="0"/>
              </a:rPr>
              <a:t>0</a:t>
            </a:r>
            <a:r>
              <a:rPr lang="en-US" i="1" dirty="0"/>
              <a:t> = </a:t>
            </a:r>
            <a:r>
              <a:rPr lang="en-US" dirty="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ea typeface="Cambria Math" pitchFamily="18" charset="0"/>
              </a:rPr>
              <a:t>5</a:t>
            </a:r>
            <a:r>
              <a:rPr lang="en-US" dirty="0"/>
              <a:t>. What are </a:t>
            </a:r>
            <a:r>
              <a:rPr lang="en-US" i="1" dirty="0"/>
              <a:t>a</a:t>
            </a:r>
            <a:r>
              <a:rPr lang="en-US" baseline="-25000" dirty="0">
                <a:ea typeface="Cambria Math" pitchFamily="18" charset="0"/>
              </a:rPr>
              <a:t>2</a:t>
            </a:r>
            <a:r>
              <a:rPr lang="en-US" dirty="0"/>
              <a:t> and </a:t>
            </a:r>
            <a:r>
              <a:rPr lang="en-US" i="1" dirty="0"/>
              <a:t>a</a:t>
            </a:r>
            <a:r>
              <a:rPr lang="en-US" baseline="-25000" dirty="0">
                <a:ea typeface="Cambria Math" pitchFamily="18" charset="0"/>
              </a:rPr>
              <a:t>3</a:t>
            </a:r>
            <a:r>
              <a:rPr lang="en-US" dirty="0"/>
              <a:t>? </a:t>
            </a:r>
          </a:p>
          <a:p>
            <a:pPr>
              <a:spcBef>
                <a:spcPts val="600"/>
              </a:spcBef>
            </a:pPr>
            <a:r>
              <a:rPr lang="en-US" dirty="0"/>
              <a:t>[Here the initial conditions are </a:t>
            </a:r>
            <a:r>
              <a:rPr lang="en-US" i="1" dirty="0"/>
              <a:t>a</a:t>
            </a:r>
            <a:r>
              <a:rPr lang="en-US" i="1" baseline="-25000" dirty="0"/>
              <a:t>0</a:t>
            </a:r>
            <a:r>
              <a:rPr lang="en-US" i="1" dirty="0"/>
              <a:t> = </a:t>
            </a:r>
            <a:r>
              <a:rPr lang="en-US" dirty="0">
                <a:ea typeface="Cambria Math" pitchFamily="18" charset="0"/>
              </a:rPr>
              <a:t>3</a:t>
            </a:r>
            <a:r>
              <a:rPr lang="en-US" i="1" dirty="0"/>
              <a:t> </a:t>
            </a:r>
            <a:r>
              <a:rPr lang="en-US" dirty="0"/>
              <a:t>and </a:t>
            </a:r>
            <a:r>
              <a:rPr lang="en-US" i="1" dirty="0"/>
              <a:t>a</a:t>
            </a:r>
            <a:r>
              <a:rPr lang="en-US" i="1" baseline="-25000" dirty="0"/>
              <a:t>1</a:t>
            </a:r>
            <a:r>
              <a:rPr lang="en-US" i="1" dirty="0"/>
              <a:t> = </a:t>
            </a:r>
            <a:r>
              <a:rPr lang="en-US" dirty="0">
                <a:ea typeface="Cambria Math" pitchFamily="18" charset="0"/>
              </a:rPr>
              <a:t>5</a:t>
            </a:r>
            <a:r>
              <a:rPr lang="en-US" dirty="0"/>
              <a:t>. ]  </a:t>
            </a:r>
          </a:p>
          <a:p>
            <a:pPr>
              <a:spcBef>
                <a:spcPts val="600"/>
              </a:spcBef>
            </a:pPr>
            <a:r>
              <a:rPr lang="en-US" b="1" dirty="0"/>
              <a:t>Solution</a:t>
            </a:r>
            <a:r>
              <a:rPr lang="en-US" dirty="0"/>
              <a:t>: We see from the recurrence relation that</a:t>
            </a:r>
          </a:p>
        </p:txBody>
      </p:sp>
      <p:graphicFrame>
        <p:nvGraphicFramePr>
          <p:cNvPr id="3" name="Object 3"/>
          <p:cNvGraphicFramePr>
            <a:graphicFrameLocks noChangeAspect="1"/>
          </p:cNvGraphicFramePr>
          <p:nvPr>
            <p:extLst>
              <p:ext uri="{D42A27DB-BD31-4B8C-83A1-F6EECF244321}">
                <p14:modId xmlns:p14="http://schemas.microsoft.com/office/powerpoint/2010/main" val="2068157265"/>
              </p:ext>
            </p:extLst>
          </p:nvPr>
        </p:nvGraphicFramePr>
        <p:xfrm>
          <a:off x="533400" y="5135880"/>
          <a:ext cx="3898900" cy="1220524"/>
        </p:xfrm>
        <a:graphic>
          <a:graphicData uri="http://schemas.openxmlformats.org/presentationml/2006/ole">
            <mc:AlternateContent xmlns:mc="http://schemas.openxmlformats.org/markup-compatibility/2006">
              <mc:Choice xmlns:v="urn:schemas-microsoft-com:vml" Requires="v">
                <p:oleObj spid="_x0000_s54566" name="Equation" r:id="rId3" imgW="1460160" imgH="457200" progId="Equation.DSMT4">
                  <p:embed/>
                </p:oleObj>
              </mc:Choice>
              <mc:Fallback>
                <p:oleObj name="Equation" r:id="rId3" imgW="1460160" imgH="457200" progId="Equation.DSMT4">
                  <p:embed/>
                  <p:pic>
                    <p:nvPicPr>
                      <p:cNvPr id="0" name=""/>
                      <p:cNvPicPr/>
                      <p:nvPr/>
                    </p:nvPicPr>
                    <p:blipFill>
                      <a:blip r:embed="rId4"/>
                      <a:stretch>
                        <a:fillRect/>
                      </a:stretch>
                    </p:blipFill>
                    <p:spPr>
                      <a:xfrm>
                        <a:off x="533400" y="5135880"/>
                        <a:ext cx="3898900" cy="1220524"/>
                      </a:xfrm>
                      <a:prstGeom prst="rect">
                        <a:avLst/>
                      </a:prstGeom>
                    </p:spPr>
                  </p:pic>
                </p:oleObj>
              </mc:Fallback>
            </mc:AlternateContent>
          </a:graphicData>
        </a:graphic>
      </p:graphicFrame>
    </p:spTree>
    <p:extLst>
      <p:ext uri="{BB962C8B-B14F-4D97-AF65-F5344CB8AC3E}">
        <p14:creationId xmlns:p14="http://schemas.microsoft.com/office/powerpoint/2010/main" val="26659736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a:t>
            </a:r>
            <a:endParaRPr lang="en-US" sz="1500" dirty="0"/>
          </a:p>
        </p:txBody>
      </p:sp>
      <p:sp>
        <p:nvSpPr>
          <p:cNvPr id="4" name="Content Placeholder 2"/>
          <p:cNvSpPr>
            <a:spLocks noGrp="1"/>
          </p:cNvSpPr>
          <p:nvPr>
            <p:ph idx="1"/>
          </p:nvPr>
        </p:nvSpPr>
        <p:spPr>
          <a:xfrm>
            <a:off x="457200" y="1295400"/>
            <a:ext cx="8382000" cy="2362200"/>
          </a:xfrm>
        </p:spPr>
        <p:txBody>
          <a:bodyPr/>
          <a:lstStyle/>
          <a:p>
            <a:pPr>
              <a:spcBef>
                <a:spcPts val="0"/>
              </a:spcBef>
              <a:spcAft>
                <a:spcPts val="400"/>
              </a:spcAft>
            </a:pPr>
            <a:r>
              <a:rPr lang="en-US" sz="3000" b="1" dirty="0"/>
              <a:t>Definition: </a:t>
            </a:r>
            <a:r>
              <a:rPr lang="en-US" sz="3000" dirty="0">
                <a:ea typeface="Cambria Math" pitchFamily="18" charset="0"/>
              </a:rPr>
              <a:t>Define the </a:t>
            </a:r>
            <a:r>
              <a:rPr lang="en-US" sz="3000" i="1" dirty="0">
                <a:ea typeface="Cambria Math" pitchFamily="18" charset="0"/>
              </a:rPr>
              <a:t>Fibonacci sequence</a:t>
            </a:r>
            <a:r>
              <a:rPr lang="en-US" sz="3000" dirty="0">
                <a:ea typeface="Cambria Math" pitchFamily="18" charset="0"/>
              </a:rPr>
              <a:t>, </a:t>
            </a:r>
            <a:r>
              <a:rPr lang="en-US" sz="3000" i="1" dirty="0"/>
              <a:t>f</a:t>
            </a:r>
            <a:r>
              <a:rPr lang="en-US" sz="3000" baseline="-25000" dirty="0">
                <a:ea typeface="Cambria Math" pitchFamily="18" charset="0"/>
              </a:rPr>
              <a:t>0</a:t>
            </a:r>
            <a:r>
              <a:rPr lang="en-US" sz="3000" i="1" baseline="-25000" dirty="0"/>
              <a:t> </a:t>
            </a:r>
            <a:r>
              <a:rPr lang="en-US" sz="3000" i="1" dirty="0"/>
              <a:t>,f</a:t>
            </a:r>
            <a:r>
              <a:rPr lang="en-US" sz="3000" baseline="-25000" dirty="0"/>
              <a:t>1</a:t>
            </a:r>
            <a:r>
              <a:rPr lang="en-US" sz="3000" i="1" baseline="-25000" dirty="0"/>
              <a:t> </a:t>
            </a:r>
            <a:r>
              <a:rPr lang="en-US" sz="3000" i="1" dirty="0"/>
              <a:t>,f</a:t>
            </a:r>
            <a:r>
              <a:rPr lang="en-US" sz="3000" baseline="-25000" dirty="0"/>
              <a:t>2</a:t>
            </a:r>
            <a:r>
              <a:rPr lang="en-US" sz="3000" i="1" dirty="0"/>
              <a:t>,…,</a:t>
            </a:r>
            <a:r>
              <a:rPr lang="en-US" sz="3000" dirty="0"/>
              <a:t> by:</a:t>
            </a:r>
          </a:p>
          <a:p>
            <a:pPr lvl="1">
              <a:spcBef>
                <a:spcPts val="0"/>
              </a:spcBef>
              <a:spcAft>
                <a:spcPts val="400"/>
              </a:spcAft>
            </a:pPr>
            <a:r>
              <a:rPr lang="en-US" sz="2600" dirty="0"/>
              <a:t>Initial Conditions: </a:t>
            </a:r>
            <a:r>
              <a:rPr lang="en-US" sz="2600" i="1" dirty="0"/>
              <a:t>f</a:t>
            </a:r>
            <a:r>
              <a:rPr lang="en-US" sz="2600" baseline="-25000" dirty="0">
                <a:ea typeface="Cambria Math" pitchFamily="18" charset="0"/>
              </a:rPr>
              <a:t>0</a:t>
            </a:r>
            <a:r>
              <a:rPr lang="en-US" sz="2600" i="1" baseline="-25000" dirty="0"/>
              <a:t> </a:t>
            </a:r>
            <a:r>
              <a:rPr lang="en-US" sz="2600" dirty="0"/>
              <a:t>=</a:t>
            </a:r>
            <a:r>
              <a:rPr lang="en-US" sz="2600" i="1" dirty="0"/>
              <a:t> </a:t>
            </a:r>
            <a:r>
              <a:rPr lang="en-US" sz="2600" dirty="0">
                <a:ea typeface="Cambria Math" pitchFamily="18" charset="0"/>
              </a:rPr>
              <a:t>0</a:t>
            </a:r>
            <a:r>
              <a:rPr lang="en-US" sz="2600" i="1" dirty="0"/>
              <a:t>, f</a:t>
            </a:r>
            <a:r>
              <a:rPr lang="en-US" sz="2600" baseline="-25000" dirty="0"/>
              <a:t>1</a:t>
            </a:r>
            <a:r>
              <a:rPr lang="en-US" sz="2600" i="1" baseline="-25000" dirty="0"/>
              <a:t> </a:t>
            </a:r>
            <a:r>
              <a:rPr lang="en-US" sz="2600" dirty="0">
                <a:ea typeface="Cambria Math" pitchFamily="18" charset="0"/>
              </a:rPr>
              <a:t>= 1</a:t>
            </a:r>
          </a:p>
          <a:p>
            <a:pPr lvl="1">
              <a:spcBef>
                <a:spcPts val="0"/>
              </a:spcBef>
              <a:spcAft>
                <a:spcPts val="400"/>
              </a:spcAft>
            </a:pPr>
            <a:r>
              <a:rPr lang="en-US" sz="2600" dirty="0"/>
              <a:t>Recurrence Relation: </a:t>
            </a:r>
            <a:r>
              <a:rPr lang="en-US" sz="2600" i="1" dirty="0" err="1"/>
              <a:t>f</a:t>
            </a:r>
            <a:r>
              <a:rPr lang="en-US" sz="2600" i="1" baseline="-25000" dirty="0" err="1"/>
              <a:t>n</a:t>
            </a:r>
            <a:r>
              <a:rPr lang="en-US" sz="2600" i="1" baseline="-25000" dirty="0"/>
              <a:t> </a:t>
            </a:r>
            <a:r>
              <a:rPr lang="en-US" sz="2600" i="1" dirty="0"/>
              <a:t> = f</a:t>
            </a:r>
            <a:r>
              <a:rPr lang="en-US" sz="2600" i="1" baseline="-25000" dirty="0"/>
              <a:t>n</a:t>
            </a:r>
            <a:r>
              <a:rPr lang="en-US" sz="2600" i="1" baseline="-25000" dirty="0">
                <a:cs typeface="Calibri" panose="020F0502020204030204" pitchFamily="34" charset="0"/>
              </a:rPr>
              <a:t>−</a:t>
            </a:r>
            <a:r>
              <a:rPr lang="en-US" sz="2600" baseline="-25000" dirty="0"/>
              <a:t>1</a:t>
            </a:r>
            <a:r>
              <a:rPr lang="en-US" sz="2600" i="1" dirty="0"/>
              <a:t> </a:t>
            </a:r>
            <a:r>
              <a:rPr lang="en-US" sz="2600" i="1" baseline="-25000" dirty="0"/>
              <a:t> </a:t>
            </a:r>
            <a:r>
              <a:rPr lang="en-US" sz="2600" i="1" dirty="0"/>
              <a:t>+ f</a:t>
            </a:r>
            <a:r>
              <a:rPr lang="en-US" sz="2600" i="1" baseline="-25000" dirty="0"/>
              <a:t>n</a:t>
            </a:r>
            <a:r>
              <a:rPr lang="en-US" sz="2600" i="1" baseline="-25000" dirty="0">
                <a:cs typeface="Calibri" panose="020F0502020204030204" pitchFamily="34" charset="0"/>
              </a:rPr>
              <a:t>−</a:t>
            </a:r>
            <a:r>
              <a:rPr lang="en-US" sz="2600" baseline="-25000" dirty="0"/>
              <a:t>2</a:t>
            </a:r>
          </a:p>
          <a:p>
            <a:pPr>
              <a:spcBef>
                <a:spcPts val="0"/>
              </a:spcBef>
              <a:spcAft>
                <a:spcPts val="400"/>
              </a:spcAft>
            </a:pPr>
            <a:r>
              <a:rPr lang="en-US" sz="3000" dirty="0"/>
              <a:t>  </a:t>
            </a:r>
            <a:r>
              <a:rPr lang="en-US" sz="3000" b="1" dirty="0"/>
              <a:t>Example</a:t>
            </a:r>
            <a:r>
              <a:rPr lang="en-US" sz="3000" dirty="0"/>
              <a:t>: Find</a:t>
            </a:r>
            <a:r>
              <a:rPr lang="en-US" sz="3000" i="1" dirty="0"/>
              <a:t> f</a:t>
            </a:r>
            <a:r>
              <a:rPr lang="en-US" sz="3000" i="1" baseline="-25000" dirty="0"/>
              <a:t>2 </a:t>
            </a:r>
            <a:r>
              <a:rPr lang="en-US" sz="3000" i="1" dirty="0"/>
              <a:t>,f</a:t>
            </a:r>
            <a:r>
              <a:rPr lang="en-US" sz="3000" i="1" baseline="-25000" dirty="0"/>
              <a:t>3 </a:t>
            </a:r>
            <a:r>
              <a:rPr lang="en-US" sz="3000" i="1" dirty="0"/>
              <a:t>,f</a:t>
            </a:r>
            <a:r>
              <a:rPr lang="en-US" sz="3000" i="1" baseline="-25000" dirty="0"/>
              <a:t>4</a:t>
            </a:r>
            <a:r>
              <a:rPr lang="en-US" sz="3000" i="1" dirty="0"/>
              <a:t> , f</a:t>
            </a:r>
            <a:r>
              <a:rPr lang="en-US" sz="3000" i="1" baseline="-25000" dirty="0"/>
              <a:t>5 </a:t>
            </a:r>
            <a:r>
              <a:rPr lang="en-US" sz="3000" i="1" dirty="0"/>
              <a:t> </a:t>
            </a:r>
            <a:r>
              <a:rPr lang="en-US" sz="3000" dirty="0"/>
              <a:t>and </a:t>
            </a:r>
            <a:r>
              <a:rPr lang="en-US" sz="3000" i="1" dirty="0"/>
              <a:t>f</a:t>
            </a:r>
            <a:r>
              <a:rPr lang="en-US" sz="3000" i="1" baseline="-25000" dirty="0"/>
              <a:t>6</a:t>
            </a:r>
            <a:r>
              <a:rPr lang="en-US" sz="3000" i="1" dirty="0"/>
              <a:t> .</a:t>
            </a:r>
            <a:endParaRPr lang="en-US" sz="3000" dirty="0"/>
          </a:p>
        </p:txBody>
      </p:sp>
      <p:pic>
        <p:nvPicPr>
          <p:cNvPr id="3" name="图片 2"/>
          <p:cNvPicPr>
            <a:picLocks noChangeAspect="1"/>
          </p:cNvPicPr>
          <p:nvPr/>
        </p:nvPicPr>
        <p:blipFill>
          <a:blip r:embed="rId2"/>
          <a:stretch>
            <a:fillRect/>
          </a:stretch>
        </p:blipFill>
        <p:spPr>
          <a:xfrm>
            <a:off x="685800" y="3666067"/>
            <a:ext cx="2962275" cy="2828925"/>
          </a:xfrm>
          <a:prstGeom prst="rect">
            <a:avLst/>
          </a:prstGeom>
        </p:spPr>
      </p:pic>
    </p:spTree>
    <p:extLst>
      <p:ext uri="{BB962C8B-B14F-4D97-AF65-F5344CB8AC3E}">
        <p14:creationId xmlns:p14="http://schemas.microsoft.com/office/powerpoint/2010/main" val="32529541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endParaRPr lang="en-US" sz="1500" dirty="0"/>
          </a:p>
        </p:txBody>
      </p:sp>
      <p:sp>
        <p:nvSpPr>
          <p:cNvPr id="4" name="Content Placeholder 2"/>
          <p:cNvSpPr>
            <a:spLocks noGrp="1"/>
          </p:cNvSpPr>
          <p:nvPr>
            <p:ph idx="1"/>
          </p:nvPr>
        </p:nvSpPr>
        <p:spPr>
          <a:xfrm>
            <a:off x="457200" y="1295400"/>
            <a:ext cx="8382000" cy="5105400"/>
          </a:xfrm>
        </p:spPr>
        <p:txBody>
          <a:bodyPr/>
          <a:lstStyle/>
          <a:p>
            <a:r>
              <a:rPr lang="en-US" sz="2800" dirty="0"/>
              <a:t>Finding a formula for the </a:t>
            </a:r>
            <a:r>
              <a:rPr lang="en-US" sz="2800" i="1" dirty="0"/>
              <a:t>n</a:t>
            </a:r>
            <a:r>
              <a:rPr lang="en-US" sz="2800" dirty="0"/>
              <a:t>th term of the sequence generated by a recurrence relation is called </a:t>
            </a:r>
            <a:r>
              <a:rPr lang="en-US" sz="2800" i="1" dirty="0"/>
              <a:t>solving the recurrence relation</a:t>
            </a:r>
            <a:r>
              <a:rPr lang="en-US" sz="2800" dirty="0"/>
              <a:t>. </a:t>
            </a:r>
          </a:p>
          <a:p>
            <a:r>
              <a:rPr lang="en-US" sz="2800" dirty="0"/>
              <a:t>Such a formula is called a </a:t>
            </a:r>
            <a:r>
              <a:rPr lang="en-US" sz="2800" i="1" dirty="0"/>
              <a:t>closed formula</a:t>
            </a:r>
            <a:r>
              <a:rPr lang="en-US" sz="2800" dirty="0"/>
              <a:t>.</a:t>
            </a:r>
          </a:p>
          <a:p>
            <a:r>
              <a:rPr lang="en-US" sz="2800" dirty="0"/>
              <a:t>Various methods for solving recurrence relations will be covered in Chapter 8 where recurrence relations will be studied in greater depth.</a:t>
            </a:r>
          </a:p>
          <a:p>
            <a:r>
              <a:rPr lang="en-US" sz="2800" dirty="0"/>
              <a:t>Here we illustrate by example the method of iteration in which we need to guess the formula. The guess can be proved correct by the method of induction (Chapter 5).</a:t>
            </a:r>
          </a:p>
        </p:txBody>
      </p:sp>
    </p:spTree>
    <p:extLst>
      <p:ext uri="{BB962C8B-B14F-4D97-AF65-F5344CB8AC3E}">
        <p14:creationId xmlns:p14="http://schemas.microsoft.com/office/powerpoint/2010/main" val="3715563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on Special Integer Sequences (</a:t>
            </a:r>
            <a:r>
              <a:rPr lang="en-US" i="1" dirty="0"/>
              <a:t>opt</a:t>
            </a:r>
            <a:r>
              <a:rPr lang="en-US" dirty="0"/>
              <a:t>)</a:t>
            </a:r>
            <a:r>
              <a:rPr lang="en-US" sz="1500" dirty="0"/>
              <a:t> 2</a:t>
            </a:r>
          </a:p>
        </p:txBody>
      </p:sp>
      <p:sp>
        <p:nvSpPr>
          <p:cNvPr id="4" name="Content Placeholder 2"/>
          <p:cNvSpPr>
            <a:spLocks noGrp="1"/>
          </p:cNvSpPr>
          <p:nvPr>
            <p:ph idx="1"/>
          </p:nvPr>
        </p:nvSpPr>
        <p:spPr>
          <a:xfrm>
            <a:off x="914400" y="1524000"/>
            <a:ext cx="7848600" cy="457200"/>
          </a:xfrm>
          <a:solidFill>
            <a:srgbClr val="E1F3FF"/>
          </a:solidFill>
          <a:ln w="28575">
            <a:solidFill>
              <a:srgbClr val="14AAE1"/>
            </a:solidFill>
          </a:ln>
        </p:spPr>
        <p:txBody>
          <a:bodyPr/>
          <a:lstStyle/>
          <a:p>
            <a:pPr>
              <a:spcBef>
                <a:spcPts val="0"/>
              </a:spcBef>
            </a:pPr>
            <a:r>
              <a:rPr lang="en-US" sz="2400" b="1" dirty="0"/>
              <a:t>TABLE 1 </a:t>
            </a:r>
            <a:r>
              <a:rPr lang="en-US" sz="2400" dirty="0"/>
              <a:t>Some Useful Sequences.</a:t>
            </a:r>
          </a:p>
        </p:txBody>
      </p:sp>
      <p:graphicFrame>
        <p:nvGraphicFramePr>
          <p:cNvPr id="5" name="Table 3"/>
          <p:cNvGraphicFramePr>
            <a:graphicFrameLocks noGrp="1"/>
          </p:cNvGraphicFramePr>
          <p:nvPr>
            <p:extLst>
              <p:ext uri="{D42A27DB-BD31-4B8C-83A1-F6EECF244321}">
                <p14:modId xmlns:p14="http://schemas.microsoft.com/office/powerpoint/2010/main" val="1066655803"/>
              </p:ext>
            </p:extLst>
          </p:nvPr>
        </p:nvGraphicFramePr>
        <p:xfrm>
          <a:off x="914400" y="1981200"/>
          <a:ext cx="7848600" cy="4495800"/>
        </p:xfrm>
        <a:graphic>
          <a:graphicData uri="http://schemas.openxmlformats.org/drawingml/2006/table">
            <a:tbl>
              <a:tblPr firstRow="1" bandRow="1">
                <a:tableStyleId>{5C22544A-7EE6-4342-B048-85BDC9FD1C3A}</a:tableStyleId>
              </a:tblPr>
              <a:tblGrid>
                <a:gridCol w="1385047">
                  <a:extLst>
                    <a:ext uri="{9D8B030D-6E8A-4147-A177-3AD203B41FA5}">
                      <a16:colId xmlns:a16="http://schemas.microsoft.com/office/drawing/2014/main" val="1402278756"/>
                    </a:ext>
                  </a:extLst>
                </a:gridCol>
                <a:gridCol w="6463553">
                  <a:extLst>
                    <a:ext uri="{9D8B030D-6E8A-4147-A177-3AD203B41FA5}">
                      <a16:colId xmlns:a16="http://schemas.microsoft.com/office/drawing/2014/main" val="285891526"/>
                    </a:ext>
                  </a:extLst>
                </a:gridCol>
              </a:tblGrid>
              <a:tr h="444105">
                <a:tc>
                  <a:txBody>
                    <a:bodyPr/>
                    <a:lstStyle/>
                    <a:p>
                      <a:r>
                        <a:rPr lang="en-US" sz="2200" b="1" i="1" u="none" strike="noStrike" kern="1200" baseline="0" dirty="0">
                          <a:solidFill>
                            <a:schemeClr val="tx1"/>
                          </a:solidFill>
                          <a:latin typeface="+mn-lt"/>
                          <a:ea typeface="+mn-ea"/>
                          <a:cs typeface="+mn-cs"/>
                        </a:rPr>
                        <a:t>nth Term</a:t>
                      </a:r>
                      <a:endParaRPr lang="en-US" sz="22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sz="2200" b="1" i="1" u="none" strike="noStrike" kern="1200" baseline="0" dirty="0">
                          <a:solidFill>
                            <a:schemeClr val="tx1"/>
                          </a:solidFill>
                          <a:latin typeface="+mn-lt"/>
                          <a:ea typeface="+mn-ea"/>
                          <a:cs typeface="+mn-cs"/>
                        </a:rPr>
                        <a:t>First 10 Terms</a:t>
                      </a:r>
                      <a:endParaRPr lang="en-US" sz="2200" dirty="0">
                        <a:solidFill>
                          <a:schemeClr val="tx1"/>
                        </a:solidFill>
                      </a:endParaRP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1517576619"/>
                  </a:ext>
                </a:extLst>
              </a:tr>
              <a:tr h="4051695">
                <a:tc>
                  <a:txBody>
                    <a:bodyPr/>
                    <a:lstStyle/>
                    <a:p>
                      <a:pPr>
                        <a:spcBef>
                          <a:spcPts val="1200"/>
                        </a:spcBef>
                        <a:spcAft>
                          <a:spcPts val="600"/>
                        </a:spcAft>
                      </a:pPr>
                      <a:r>
                        <a:rPr lang="en-US" sz="2200" i="1" dirty="0"/>
                        <a:t>n</a:t>
                      </a:r>
                      <a:r>
                        <a:rPr lang="en-US" sz="2200" i="1" baseline="30000" dirty="0"/>
                        <a:t>2</a:t>
                      </a:r>
                    </a:p>
                    <a:p>
                      <a:pPr>
                        <a:spcBef>
                          <a:spcPts val="1200"/>
                        </a:spcBef>
                        <a:spcAft>
                          <a:spcPts val="600"/>
                        </a:spcAft>
                      </a:pPr>
                      <a:r>
                        <a:rPr lang="en-US" sz="2200" i="1" dirty="0"/>
                        <a:t>n</a:t>
                      </a:r>
                      <a:r>
                        <a:rPr lang="en-US" sz="2200" i="1" baseline="30000" dirty="0"/>
                        <a:t>3</a:t>
                      </a:r>
                    </a:p>
                    <a:p>
                      <a:pPr>
                        <a:spcBef>
                          <a:spcPts val="1200"/>
                        </a:spcBef>
                        <a:spcAft>
                          <a:spcPts val="600"/>
                        </a:spcAft>
                      </a:pPr>
                      <a:r>
                        <a:rPr lang="en-US" sz="2200" i="1" dirty="0"/>
                        <a:t>n</a:t>
                      </a:r>
                      <a:r>
                        <a:rPr lang="en-US" sz="2200" i="1" baseline="30000" dirty="0"/>
                        <a:t>4</a:t>
                      </a:r>
                    </a:p>
                    <a:p>
                      <a:pPr>
                        <a:spcBef>
                          <a:spcPts val="1200"/>
                        </a:spcBef>
                        <a:spcAft>
                          <a:spcPts val="600"/>
                        </a:spcAft>
                      </a:pPr>
                      <a:r>
                        <a:rPr lang="en-US" sz="2200" i="1" dirty="0" err="1"/>
                        <a:t>f</a:t>
                      </a:r>
                      <a:r>
                        <a:rPr lang="en-US" sz="2200" i="1" baseline="-25000" dirty="0" err="1"/>
                        <a:t>n</a:t>
                      </a:r>
                      <a:endParaRPr lang="en-US" sz="2200" i="1" baseline="-25000" dirty="0"/>
                    </a:p>
                    <a:p>
                      <a:pPr>
                        <a:spcBef>
                          <a:spcPts val="1200"/>
                        </a:spcBef>
                        <a:spcAft>
                          <a:spcPts val="600"/>
                        </a:spcAft>
                      </a:pPr>
                      <a:r>
                        <a:rPr lang="en-US" sz="2200" i="1" dirty="0"/>
                        <a:t>2</a:t>
                      </a:r>
                      <a:r>
                        <a:rPr lang="en-US" sz="2200" i="1" baseline="30000" dirty="0"/>
                        <a:t>n</a:t>
                      </a:r>
                    </a:p>
                    <a:p>
                      <a:pPr>
                        <a:spcBef>
                          <a:spcPts val="1200"/>
                        </a:spcBef>
                        <a:spcAft>
                          <a:spcPts val="600"/>
                        </a:spcAft>
                      </a:pPr>
                      <a:r>
                        <a:rPr lang="en-US" sz="2200" i="1" dirty="0"/>
                        <a:t>3</a:t>
                      </a:r>
                      <a:r>
                        <a:rPr lang="en-US" sz="2200" i="1" baseline="30000" dirty="0"/>
                        <a:t>n</a:t>
                      </a:r>
                    </a:p>
                    <a:p>
                      <a:pPr>
                        <a:spcBef>
                          <a:spcPts val="1200"/>
                        </a:spcBef>
                        <a:spcAft>
                          <a:spcPts val="600"/>
                        </a:spcAft>
                      </a:pPr>
                      <a:r>
                        <a:rPr lang="en-US" sz="2200" i="1" dirty="0"/>
                        <a:t>n</a:t>
                      </a:r>
                      <a:r>
                        <a:rPr lang="en-US" sz="2200" b="0" i="0" u="none" strike="noStrike" kern="1200" baseline="0" dirty="0">
                          <a:solidFill>
                            <a:schemeClr val="dk1"/>
                          </a:solidFill>
                          <a:latin typeface="+mn-lt"/>
                          <a:ea typeface="+mn-ea"/>
                          <a:cs typeface="+mn-cs"/>
                        </a:rPr>
                        <a:t>!</a:t>
                      </a:r>
                      <a:endParaRPr lang="en-US" sz="2200" i="1"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27</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343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512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729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256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625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1296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2401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4096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6561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10000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55</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89</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128</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256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512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1024</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27</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81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243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729</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2187</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6561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19683</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59049</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p>
                    <a:p>
                      <a:pPr>
                        <a:spcBef>
                          <a:spcPts val="1200"/>
                        </a:spcBef>
                        <a:spcAft>
                          <a:spcPts val="600"/>
                        </a:spcAft>
                      </a:pPr>
                      <a:r>
                        <a:rPr lang="en-US" sz="2200" b="0" i="0" u="none" strike="noStrike" kern="1200" baseline="0" dirty="0">
                          <a:solidFill>
                            <a:schemeClr val="dk1"/>
                          </a:solidFill>
                          <a:latin typeface="+mn-lt"/>
                          <a:ea typeface="+mn-ea"/>
                          <a:cs typeface="+mn-cs"/>
                        </a:rPr>
                        <a:t>1</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6</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24</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120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720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5040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40320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362880</a:t>
                      </a:r>
                      <a:r>
                        <a:rPr lang="en-US" sz="2200" b="0" i="1" u="none" strike="noStrike" kern="1200" baseline="0" dirty="0">
                          <a:solidFill>
                            <a:schemeClr val="dk1"/>
                          </a:solidFill>
                          <a:latin typeface="+mn-lt"/>
                          <a:ea typeface="+mn-ea"/>
                          <a:cs typeface="+mn-cs"/>
                        </a:rPr>
                        <a:t>, </a:t>
                      </a:r>
                      <a:r>
                        <a:rPr lang="en-US" sz="2200" b="0" i="0" u="none" strike="noStrike" kern="1200" baseline="0" dirty="0">
                          <a:solidFill>
                            <a:schemeClr val="dk1"/>
                          </a:solidFill>
                          <a:latin typeface="+mn-lt"/>
                          <a:ea typeface="+mn-ea"/>
                          <a:cs typeface="+mn-cs"/>
                        </a:rPr>
                        <a:t>3628800</a:t>
                      </a:r>
                      <a:r>
                        <a:rPr lang="en-US" sz="2200" b="0" i="1" u="none" strike="noStrike" kern="1200" baseline="0" dirty="0">
                          <a:solidFill>
                            <a:schemeClr val="dk1"/>
                          </a:solidFill>
                          <a:latin typeface="+mn-lt"/>
                          <a:ea typeface="+mn-ea"/>
                          <a:cs typeface="+mn-cs"/>
                        </a:rPr>
                        <a:t>,</a:t>
                      </a:r>
                      <a:r>
                        <a:rPr lang="en-US" sz="2200" b="0" i="0" u="none" strike="noStrike" kern="1200" baseline="0" dirty="0">
                          <a:solidFill>
                            <a:schemeClr val="dk1"/>
                          </a:solidFill>
                          <a:latin typeface="+mn-lt"/>
                          <a:ea typeface="+mn-ea"/>
                          <a:cs typeface="+mn-cs"/>
                        </a:rPr>
                        <a:t>…</a:t>
                      </a:r>
                      <a:endParaRPr lang="en-US" sz="2200"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676378713"/>
                  </a:ext>
                </a:extLst>
              </a:tr>
            </a:tbl>
          </a:graphicData>
        </a:graphic>
      </p:graphicFrame>
    </p:spTree>
    <p:extLst>
      <p:ext uri="{BB962C8B-B14F-4D97-AF65-F5344CB8AC3E}">
        <p14:creationId xmlns:p14="http://schemas.microsoft.com/office/powerpoint/2010/main" val="7922629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Guessing Sequences (</a:t>
            </a:r>
            <a:r>
              <a:rPr lang="en-US" i="1" dirty="0"/>
              <a:t>optional</a:t>
            </a:r>
            <a:r>
              <a:rPr lang="en-US" dirty="0"/>
              <a:t>)</a:t>
            </a:r>
            <a:endParaRPr lang="en-US" sz="1500" dirty="0"/>
          </a:p>
        </p:txBody>
      </p:sp>
      <p:sp>
        <p:nvSpPr>
          <p:cNvPr id="4" name="Content Placeholder 2"/>
          <p:cNvSpPr>
            <a:spLocks noGrp="1"/>
          </p:cNvSpPr>
          <p:nvPr>
            <p:ph idx="1"/>
          </p:nvPr>
        </p:nvSpPr>
        <p:spPr>
          <a:xfrm>
            <a:off x="457200" y="1295400"/>
            <a:ext cx="8458200" cy="5105400"/>
          </a:xfrm>
        </p:spPr>
        <p:txBody>
          <a:bodyPr/>
          <a:lstStyle/>
          <a:p>
            <a:r>
              <a:rPr lang="en-US" b="1" dirty="0"/>
              <a:t>Example</a:t>
            </a:r>
            <a:r>
              <a:rPr lang="en-US" dirty="0"/>
              <a:t>: Conjecture a simple formula for </a:t>
            </a:r>
            <a:r>
              <a:rPr lang="en-US" i="1" dirty="0"/>
              <a:t>a</a:t>
            </a:r>
            <a:r>
              <a:rPr lang="en-US" i="1" baseline="-25000" dirty="0"/>
              <a:t>n</a:t>
            </a:r>
            <a:r>
              <a:rPr lang="en-US" dirty="0"/>
              <a:t> if the first </a:t>
            </a:r>
            <a:r>
              <a:rPr lang="en-US" dirty="0">
                <a:ea typeface="Cambria Math" pitchFamily="18" charset="0"/>
              </a:rPr>
              <a:t>10</a:t>
            </a:r>
            <a:r>
              <a:rPr lang="en-US" dirty="0"/>
              <a:t> terms of the sequence {</a:t>
            </a:r>
            <a:r>
              <a:rPr lang="en-US" i="1" dirty="0"/>
              <a:t>a</a:t>
            </a:r>
            <a:r>
              <a:rPr lang="en-US" i="1" baseline="-25000" dirty="0"/>
              <a:t>n</a:t>
            </a:r>
            <a:r>
              <a:rPr lang="en-US" dirty="0"/>
              <a:t>}</a:t>
            </a:r>
            <a:r>
              <a:rPr lang="en-US" i="1" dirty="0"/>
              <a:t> </a:t>
            </a:r>
            <a:r>
              <a:rPr lang="en-US" dirty="0"/>
              <a:t>are </a:t>
            </a:r>
            <a:r>
              <a:rPr lang="en-US" dirty="0">
                <a:ea typeface="Cambria Math" pitchFamily="18" charset="0"/>
              </a:rPr>
              <a:t>1, 7, 25, 79, 241, 727, 2185, 6559, 19681, 59047.</a:t>
            </a:r>
            <a:endParaRPr lang="en-US" dirty="0"/>
          </a:p>
          <a:p>
            <a:r>
              <a:rPr lang="en-US" b="1" dirty="0"/>
              <a:t>Solution</a:t>
            </a:r>
            <a:r>
              <a:rPr lang="en-US" dirty="0"/>
              <a:t>: Note the ratio of each term to the previous approximates </a:t>
            </a:r>
            <a:r>
              <a:rPr lang="en-US" dirty="0">
                <a:ea typeface="Cambria Math" pitchFamily="18" charset="0"/>
              </a:rPr>
              <a:t>3</a:t>
            </a:r>
            <a:r>
              <a:rPr lang="en-US" dirty="0"/>
              <a:t>. So now compare with the  sequence </a:t>
            </a:r>
            <a:r>
              <a:rPr lang="en-US" dirty="0">
                <a:ea typeface="Cambria Math" pitchFamily="18" charset="0"/>
              </a:rPr>
              <a:t>3</a:t>
            </a:r>
            <a:r>
              <a:rPr lang="en-US" i="1" baseline="30000" dirty="0"/>
              <a:t>n</a:t>
            </a:r>
            <a:r>
              <a:rPr lang="en-US" dirty="0"/>
              <a:t> . We notice that the </a:t>
            </a:r>
            <a:r>
              <a:rPr lang="en-US" i="1" dirty="0"/>
              <a:t>n</a:t>
            </a:r>
            <a:r>
              <a:rPr lang="en-US" dirty="0"/>
              <a:t>th term is </a:t>
            </a:r>
            <a:r>
              <a:rPr lang="en-US" dirty="0">
                <a:ea typeface="Cambria Math" pitchFamily="18" charset="0"/>
              </a:rPr>
              <a:t>2</a:t>
            </a:r>
            <a:r>
              <a:rPr lang="en-US" dirty="0"/>
              <a:t> less than the corresponding power of </a:t>
            </a:r>
            <a:r>
              <a:rPr lang="en-US" dirty="0">
                <a:ea typeface="Cambria Math" pitchFamily="18" charset="0"/>
              </a:rPr>
              <a:t>3</a:t>
            </a:r>
            <a:r>
              <a:rPr lang="en-US" dirty="0"/>
              <a:t>. So a good conjecture is that </a:t>
            </a:r>
            <a:r>
              <a:rPr lang="en-US" i="1" dirty="0"/>
              <a:t>a</a:t>
            </a:r>
            <a:r>
              <a:rPr lang="en-US" i="1" baseline="-25000" dirty="0"/>
              <a:t>n</a:t>
            </a:r>
            <a:r>
              <a:rPr lang="en-US" dirty="0"/>
              <a:t> = </a:t>
            </a:r>
            <a:r>
              <a:rPr lang="en-US" dirty="0">
                <a:ea typeface="Cambria Math" pitchFamily="18" charset="0"/>
              </a:rPr>
              <a:t>3</a:t>
            </a:r>
            <a:r>
              <a:rPr lang="en-US" i="1" baseline="30000" dirty="0"/>
              <a:t>n</a:t>
            </a:r>
            <a:r>
              <a:rPr lang="en-US" dirty="0"/>
              <a:t> </a:t>
            </a:r>
            <a:r>
              <a:rPr lang="en-US" dirty="0">
                <a:ea typeface="Cambria Math"/>
              </a:rPr>
              <a:t>−</a:t>
            </a:r>
            <a:r>
              <a:rPr lang="en-US" dirty="0"/>
              <a:t> </a:t>
            </a:r>
            <a:r>
              <a:rPr lang="en-US" dirty="0">
                <a:ea typeface="Cambria Math" pitchFamily="18" charset="0"/>
              </a:rPr>
              <a:t>2</a:t>
            </a:r>
            <a:r>
              <a:rPr lang="en-US" dirty="0"/>
              <a:t>.</a:t>
            </a:r>
          </a:p>
        </p:txBody>
      </p:sp>
      <p:sp>
        <p:nvSpPr>
          <p:cNvPr id="5" name="矩形 4">
            <a:extLst>
              <a:ext uri="{FF2B5EF4-FFF2-40B4-BE49-F238E27FC236}">
                <a16:creationId xmlns:a16="http://schemas.microsoft.com/office/drawing/2014/main" id="{72827FAD-CDDB-4021-9370-DAEFF2831A52}"/>
              </a:ext>
            </a:extLst>
          </p:cNvPr>
          <p:cNvSpPr/>
          <p:nvPr/>
        </p:nvSpPr>
        <p:spPr>
          <a:xfrm>
            <a:off x="4191000" y="6383774"/>
            <a:ext cx="4953000" cy="369332"/>
          </a:xfrm>
          <a:prstGeom prst="rect">
            <a:avLst/>
          </a:prstGeom>
        </p:spPr>
        <p:txBody>
          <a:bodyPr wrap="square">
            <a:spAutoFit/>
          </a:bodyPr>
          <a:lstStyle/>
          <a:p>
            <a:r>
              <a:rPr lang="zh-CN" altLang="en-US" dirty="0">
                <a:solidFill>
                  <a:srgbClr val="FFC000"/>
                </a:solidFill>
              </a:rPr>
              <a:t>找规律填数字的本质</a:t>
            </a:r>
            <a:r>
              <a:rPr lang="en-US" altLang="zh-CN" dirty="0">
                <a:solidFill>
                  <a:srgbClr val="FFC000"/>
                </a:solidFill>
              </a:rPr>
              <a:t>——</a:t>
            </a:r>
            <a:r>
              <a:rPr lang="zh-CN" altLang="en-US" dirty="0">
                <a:solidFill>
                  <a:srgbClr val="FFC000"/>
                </a:solidFill>
              </a:rPr>
              <a:t>函数拟合</a:t>
            </a:r>
            <a:r>
              <a:rPr lang="en-US" altLang="zh-CN" dirty="0">
                <a:solidFill>
                  <a:srgbClr val="FFC000"/>
                </a:solidFill>
              </a:rPr>
              <a:t>——</a:t>
            </a:r>
            <a:r>
              <a:rPr lang="zh-CN" altLang="en-US" dirty="0">
                <a:solidFill>
                  <a:srgbClr val="FFC000"/>
                </a:solidFill>
              </a:rPr>
              <a:t>统计学习</a:t>
            </a:r>
          </a:p>
        </p:txBody>
      </p:sp>
    </p:spTree>
    <p:extLst>
      <p:ext uri="{BB962C8B-B14F-4D97-AF65-F5344CB8AC3E}">
        <p14:creationId xmlns:p14="http://schemas.microsoft.com/office/powerpoint/2010/main" val="19858196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Sequences (</a:t>
            </a:r>
            <a:r>
              <a:rPr lang="en-US" i="1" dirty="0"/>
              <a:t>optional</a:t>
            </a:r>
            <a:r>
              <a:rPr lang="en-US" dirty="0"/>
              <a:t>)</a:t>
            </a:r>
            <a:r>
              <a:rPr lang="en-US" sz="1500" dirty="0"/>
              <a:t> 1</a:t>
            </a:r>
            <a:r>
              <a:rPr lang="en-US" dirty="0"/>
              <a:t> </a:t>
            </a:r>
            <a:endParaRPr lang="en-US" sz="1500" dirty="0"/>
          </a:p>
        </p:txBody>
      </p:sp>
      <p:sp>
        <p:nvSpPr>
          <p:cNvPr id="4" name="Content Placeholder 2"/>
          <p:cNvSpPr>
            <a:spLocks noGrp="1"/>
          </p:cNvSpPr>
          <p:nvPr>
            <p:ph idx="1"/>
          </p:nvPr>
        </p:nvSpPr>
        <p:spPr>
          <a:xfrm>
            <a:off x="457200" y="1295400"/>
            <a:ext cx="8382000" cy="5029200"/>
          </a:xfrm>
        </p:spPr>
        <p:txBody>
          <a:bodyPr/>
          <a:lstStyle/>
          <a:p>
            <a:pPr>
              <a:spcBef>
                <a:spcPts val="600"/>
              </a:spcBef>
            </a:pPr>
            <a:r>
              <a:rPr lang="en-US" sz="2600" dirty="0"/>
              <a:t>Integer sequences appear in a wide range of contexts. Later we will see the sequence of prime numbers (Chapter 4), the number of ways to order </a:t>
            </a:r>
            <a:r>
              <a:rPr lang="en-US" sz="2600" i="1" dirty="0"/>
              <a:t>n</a:t>
            </a:r>
            <a:r>
              <a:rPr lang="en-US" sz="2600" dirty="0"/>
              <a:t> discrete objects (Chapter 6), the number of moves needed to solve the Tower of Hanoi puzzle with </a:t>
            </a:r>
            <a:r>
              <a:rPr lang="en-US" sz="2600" i="1" dirty="0"/>
              <a:t>n</a:t>
            </a:r>
            <a:r>
              <a:rPr lang="en-US" sz="2600" dirty="0"/>
              <a:t> disks (Chapter 8), and the number of rabbits on an island after </a:t>
            </a:r>
            <a:r>
              <a:rPr lang="en-US" sz="2600" i="1" dirty="0"/>
              <a:t>n</a:t>
            </a:r>
            <a:r>
              <a:rPr lang="en-US" sz="2600" dirty="0"/>
              <a:t> months (Chapter 8).</a:t>
            </a:r>
          </a:p>
          <a:p>
            <a:pPr>
              <a:spcBef>
                <a:spcPts val="600"/>
              </a:spcBef>
            </a:pPr>
            <a:r>
              <a:rPr lang="en-US" sz="2600" dirty="0"/>
              <a:t>Integer sequences are useful in many fields such as biology, engineering, chemistry and physics.</a:t>
            </a:r>
          </a:p>
          <a:p>
            <a:pPr>
              <a:spcBef>
                <a:spcPts val="600"/>
              </a:spcBef>
            </a:pPr>
            <a:r>
              <a:rPr lang="en-US" sz="2600" dirty="0"/>
              <a:t>On-Line Encyclopedia of Integer Sequences (OESIS) contains over </a:t>
            </a:r>
            <a:r>
              <a:rPr lang="en-US" sz="2600" dirty="0">
                <a:ea typeface="Cambria Math" pitchFamily="18" charset="0"/>
              </a:rPr>
              <a:t>200,000</a:t>
            </a:r>
            <a:r>
              <a:rPr lang="en-US" sz="2600" dirty="0"/>
              <a:t> sequences. Began by Neil Stone in the </a:t>
            </a:r>
            <a:r>
              <a:rPr lang="en-US" sz="2600" dirty="0">
                <a:ea typeface="Cambria Math" pitchFamily="18" charset="0"/>
              </a:rPr>
              <a:t>1960</a:t>
            </a:r>
            <a:r>
              <a:rPr lang="en-US" sz="2600" dirty="0"/>
              <a:t>s (printed form). Now found at </a:t>
            </a:r>
            <a:r>
              <a:rPr lang="en-US" sz="2600" dirty="0">
                <a:solidFill>
                  <a:srgbClr val="5A5000"/>
                </a:solidFill>
                <a:ea typeface="Cambria Math"/>
                <a:hlinkClick r:id="rId2"/>
              </a:rPr>
              <a:t>http://oeis.org/Spuzzle.html</a:t>
            </a:r>
            <a:endParaRPr lang="en-US" sz="2600" dirty="0">
              <a:solidFill>
                <a:srgbClr val="5A5000"/>
              </a:solidFill>
            </a:endParaRPr>
          </a:p>
        </p:txBody>
      </p:sp>
    </p:spTree>
    <p:extLst>
      <p:ext uri="{BB962C8B-B14F-4D97-AF65-F5344CB8AC3E}">
        <p14:creationId xmlns:p14="http://schemas.microsoft.com/office/powerpoint/2010/main" val="32208185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Sequences (</a:t>
            </a:r>
            <a:r>
              <a:rPr lang="en-US" i="1" dirty="0"/>
              <a:t>optional</a:t>
            </a:r>
            <a:r>
              <a:rPr lang="en-US" dirty="0"/>
              <a:t>)</a:t>
            </a:r>
            <a:r>
              <a:rPr lang="en-US" sz="1500" dirty="0"/>
              <a:t> 2</a:t>
            </a:r>
            <a:r>
              <a:rPr lang="en-US" dirty="0"/>
              <a:t> </a:t>
            </a:r>
            <a:endParaRPr lang="en-US" sz="1500" dirty="0"/>
          </a:p>
        </p:txBody>
      </p:sp>
      <p:sp>
        <p:nvSpPr>
          <p:cNvPr id="4" name="Content Placeholder 2"/>
          <p:cNvSpPr>
            <a:spLocks noGrp="1"/>
          </p:cNvSpPr>
          <p:nvPr>
            <p:ph idx="1"/>
          </p:nvPr>
        </p:nvSpPr>
        <p:spPr>
          <a:xfrm>
            <a:off x="457200" y="1295400"/>
            <a:ext cx="8382000" cy="5303520"/>
          </a:xfrm>
        </p:spPr>
        <p:txBody>
          <a:bodyPr/>
          <a:lstStyle/>
          <a:p>
            <a:pPr>
              <a:spcBef>
                <a:spcPts val="300"/>
              </a:spcBef>
            </a:pPr>
            <a:r>
              <a:rPr lang="en-US" sz="2000" dirty="0"/>
              <a:t>Here are three interesting sequences to try from the  OESIS site. To solve each puzzle, find a rule that determines the terms of the sequence.</a:t>
            </a:r>
          </a:p>
          <a:p>
            <a:pPr>
              <a:spcBef>
                <a:spcPts val="300"/>
              </a:spcBef>
            </a:pPr>
            <a:r>
              <a:rPr lang="en-US" sz="2000" dirty="0"/>
              <a:t>Guess the rules for forming for the following sequences:</a:t>
            </a:r>
          </a:p>
          <a:p>
            <a:pPr lvl="1">
              <a:spcBef>
                <a:spcPts val="300"/>
              </a:spcBef>
            </a:pPr>
            <a:r>
              <a:rPr lang="en-US" sz="2000" dirty="0">
                <a:ea typeface="Cambria Math" pitchFamily="18" charset="0"/>
              </a:rPr>
              <a:t>2, 3, 3, 5, 10, 13, 39, 43, 172, 177, ...</a:t>
            </a:r>
          </a:p>
          <a:p>
            <a:pPr lvl="2">
              <a:spcBef>
                <a:spcPts val="300"/>
              </a:spcBef>
            </a:pPr>
            <a:r>
              <a:rPr lang="en-US" sz="2000" dirty="0">
                <a:ea typeface="Cambria Math" pitchFamily="18" charset="0"/>
              </a:rPr>
              <a:t>Hint: Think of adding and multiplying by numbers to generate this sequence.</a:t>
            </a:r>
          </a:p>
          <a:p>
            <a:pPr lvl="1">
              <a:spcBef>
                <a:spcPts val="300"/>
              </a:spcBef>
            </a:pPr>
            <a:r>
              <a:rPr lang="en-US" sz="2000" dirty="0">
                <a:ea typeface="Cambria Math" pitchFamily="18" charset="0"/>
              </a:rPr>
              <a:t>0, 0, 0, 0, 4, 9, 5, 1, 1, 0, 55, ...</a:t>
            </a:r>
          </a:p>
          <a:p>
            <a:pPr lvl="2">
              <a:spcBef>
                <a:spcPts val="300"/>
              </a:spcBef>
            </a:pPr>
            <a:r>
              <a:rPr lang="en-US" sz="2000" dirty="0">
                <a:ea typeface="Cambria Math" pitchFamily="18" charset="0"/>
              </a:rPr>
              <a:t>Hint: Think of the English names for the numbers representing the position in the sequence and the Roman Numerals for the same number.</a:t>
            </a:r>
          </a:p>
          <a:p>
            <a:pPr lvl="1">
              <a:spcBef>
                <a:spcPts val="300"/>
              </a:spcBef>
            </a:pPr>
            <a:r>
              <a:rPr lang="en-US" sz="2000" dirty="0">
                <a:ea typeface="Cambria Math" pitchFamily="18" charset="0"/>
              </a:rPr>
              <a:t>2, 4, 6, 30, 32, 34, 36, 40, 42, 44, 46, ...</a:t>
            </a:r>
          </a:p>
          <a:p>
            <a:pPr lvl="2">
              <a:spcBef>
                <a:spcPts val="300"/>
              </a:spcBef>
            </a:pPr>
            <a:r>
              <a:rPr lang="en-US" sz="2000" dirty="0">
                <a:ea typeface="Cambria Math" pitchFamily="18" charset="0"/>
              </a:rPr>
              <a:t>Hint: Think of the English names for numbers, and whether or not they have the letter ‘e.’</a:t>
            </a:r>
            <a:endParaRPr lang="en-US" sz="2000" dirty="0"/>
          </a:p>
          <a:p>
            <a:pPr>
              <a:spcBef>
                <a:spcPts val="300"/>
              </a:spcBef>
            </a:pPr>
            <a:r>
              <a:rPr lang="en-US" sz="2000" dirty="0"/>
              <a:t>The answers and many more can be found at</a:t>
            </a:r>
            <a:r>
              <a:rPr lang="en-US" sz="2000" dirty="0">
                <a:ea typeface="Cambria Math"/>
              </a:rPr>
              <a:t> </a:t>
            </a:r>
            <a:r>
              <a:rPr lang="en-US" sz="2000" dirty="0">
                <a:ea typeface="Cambria Math"/>
                <a:hlinkClick r:id="rId2"/>
              </a:rPr>
              <a:t>http://oeis.org/Spuzzle.html</a:t>
            </a:r>
            <a:endParaRPr lang="en-US" sz="2000" dirty="0"/>
          </a:p>
        </p:txBody>
      </p:sp>
    </p:spTree>
    <p:extLst>
      <p:ext uri="{BB962C8B-B14F-4D97-AF65-F5344CB8AC3E}">
        <p14:creationId xmlns:p14="http://schemas.microsoft.com/office/powerpoint/2010/main" val="42123301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r>
              <a:rPr lang="en-US" sz="1500" dirty="0"/>
              <a:t> 1</a:t>
            </a:r>
          </a:p>
        </p:txBody>
      </p:sp>
      <p:graphicFrame>
        <p:nvGraphicFramePr>
          <p:cNvPr id="3" name="Object 2"/>
          <p:cNvGraphicFramePr>
            <a:graphicFrameLocks noChangeAspect="1"/>
          </p:cNvGraphicFramePr>
          <p:nvPr>
            <p:extLst>
              <p:ext uri="{D42A27DB-BD31-4B8C-83A1-F6EECF244321}">
                <p14:modId xmlns:p14="http://schemas.microsoft.com/office/powerpoint/2010/main" val="3417663799"/>
              </p:ext>
            </p:extLst>
          </p:nvPr>
        </p:nvGraphicFramePr>
        <p:xfrm>
          <a:off x="609600" y="1357313"/>
          <a:ext cx="6292851" cy="3595687"/>
        </p:xfrm>
        <a:graphic>
          <a:graphicData uri="http://schemas.openxmlformats.org/presentationml/2006/ole">
            <mc:AlternateContent xmlns:mc="http://schemas.openxmlformats.org/markup-compatibility/2006">
              <mc:Choice xmlns:v="urn:schemas-microsoft-com:vml" Requires="v">
                <p:oleObj spid="_x0000_s56600" name="Equation" r:id="rId3" imgW="2844720" imgH="1625400" progId="Equation.DSMT4">
                  <p:embed/>
                </p:oleObj>
              </mc:Choice>
              <mc:Fallback>
                <p:oleObj name="Equation" r:id="rId3" imgW="2844720" imgH="1625400" progId="Equation.DSMT4">
                  <p:embed/>
                  <p:pic>
                    <p:nvPicPr>
                      <p:cNvPr id="0" name=""/>
                      <p:cNvPicPr/>
                      <p:nvPr/>
                    </p:nvPicPr>
                    <p:blipFill>
                      <a:blip r:embed="rId4"/>
                      <a:stretch>
                        <a:fillRect/>
                      </a:stretch>
                    </p:blipFill>
                    <p:spPr>
                      <a:xfrm>
                        <a:off x="609600" y="1357313"/>
                        <a:ext cx="6292851" cy="3595687"/>
                      </a:xfrm>
                      <a:prstGeom prst="rect">
                        <a:avLst/>
                      </a:prstGeom>
                    </p:spPr>
                  </p:pic>
                </p:oleObj>
              </mc:Fallback>
            </mc:AlternateContent>
          </a:graphicData>
        </a:graphic>
      </p:graphicFrame>
      <p:sp>
        <p:nvSpPr>
          <p:cNvPr id="4" name="Content Placeholder 3"/>
          <p:cNvSpPr>
            <a:spLocks noGrp="1"/>
          </p:cNvSpPr>
          <p:nvPr>
            <p:ph idx="1"/>
          </p:nvPr>
        </p:nvSpPr>
        <p:spPr>
          <a:xfrm>
            <a:off x="457200" y="5105400"/>
            <a:ext cx="8382000" cy="1447800"/>
          </a:xfrm>
        </p:spPr>
        <p:txBody>
          <a:bodyPr/>
          <a:lstStyle/>
          <a:p>
            <a:pPr>
              <a:spcBef>
                <a:spcPts val="300"/>
              </a:spcBef>
            </a:pPr>
            <a:r>
              <a:rPr lang="en-US" sz="3000" dirty="0"/>
              <a:t>The variable </a:t>
            </a:r>
            <a:r>
              <a:rPr lang="en-US" sz="3000" i="1" dirty="0"/>
              <a:t>j</a:t>
            </a:r>
            <a:r>
              <a:rPr lang="en-US" sz="3000" dirty="0"/>
              <a:t> is called the </a:t>
            </a:r>
            <a:r>
              <a:rPr lang="en-US" sz="3000" i="1" dirty="0">
                <a:highlight>
                  <a:srgbClr val="FFFF00"/>
                </a:highlight>
              </a:rPr>
              <a:t>index</a:t>
            </a:r>
            <a:r>
              <a:rPr lang="en-US" sz="3000" i="1" dirty="0"/>
              <a:t> of summation</a:t>
            </a:r>
            <a:r>
              <a:rPr lang="en-US" sz="3000" dirty="0"/>
              <a:t>. It runs through all the integers starting with its </a:t>
            </a:r>
            <a:r>
              <a:rPr lang="en-US" sz="3000" i="1" dirty="0">
                <a:highlight>
                  <a:srgbClr val="FFFF00"/>
                </a:highlight>
              </a:rPr>
              <a:t>lower  limit</a:t>
            </a:r>
            <a:r>
              <a:rPr lang="en-US" sz="3000" i="1" dirty="0"/>
              <a:t> m</a:t>
            </a:r>
            <a:r>
              <a:rPr lang="en-US" sz="3000" dirty="0"/>
              <a:t> and ending with its </a:t>
            </a:r>
            <a:r>
              <a:rPr lang="en-US" sz="3000" i="1" dirty="0">
                <a:highlight>
                  <a:srgbClr val="FFFF00"/>
                </a:highlight>
              </a:rPr>
              <a:t>upper limit</a:t>
            </a:r>
            <a:r>
              <a:rPr lang="en-US" sz="3000" i="1" dirty="0"/>
              <a:t> n</a:t>
            </a:r>
            <a:r>
              <a:rPr lang="en-US" sz="3000" dirty="0"/>
              <a:t>.</a:t>
            </a:r>
          </a:p>
        </p:txBody>
      </p:sp>
    </p:spTree>
    <p:extLst>
      <p:ext uri="{BB962C8B-B14F-4D97-AF65-F5344CB8AC3E}">
        <p14:creationId xmlns:p14="http://schemas.microsoft.com/office/powerpoint/2010/main" val="40757387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r>
              <a:rPr lang="en-US" sz="1500" dirty="0"/>
              <a:t> 2</a:t>
            </a:r>
          </a:p>
        </p:txBody>
      </p:sp>
      <p:graphicFrame>
        <p:nvGraphicFramePr>
          <p:cNvPr id="3" name="Object 2"/>
          <p:cNvGraphicFramePr>
            <a:graphicFrameLocks noChangeAspect="1"/>
          </p:cNvGraphicFramePr>
          <p:nvPr>
            <p:extLst>
              <p:ext uri="{D42A27DB-BD31-4B8C-83A1-F6EECF244321}">
                <p14:modId xmlns:p14="http://schemas.microsoft.com/office/powerpoint/2010/main" val="3299271304"/>
              </p:ext>
            </p:extLst>
          </p:nvPr>
        </p:nvGraphicFramePr>
        <p:xfrm>
          <a:off x="685800" y="1524000"/>
          <a:ext cx="7005638" cy="4793698"/>
        </p:xfrm>
        <a:graphic>
          <a:graphicData uri="http://schemas.openxmlformats.org/presentationml/2006/ole">
            <mc:AlternateContent xmlns:mc="http://schemas.openxmlformats.org/markup-compatibility/2006">
              <mc:Choice xmlns:v="urn:schemas-microsoft-com:vml" Requires="v">
                <p:oleObj spid="_x0000_s57622" name="Equation" r:id="rId3" imgW="2895480" imgH="1981080" progId="Equation.DSMT4">
                  <p:embed/>
                </p:oleObj>
              </mc:Choice>
              <mc:Fallback>
                <p:oleObj name="Equation" r:id="rId3" imgW="2895480" imgH="1981080" progId="Equation.DSMT4">
                  <p:embed/>
                  <p:pic>
                    <p:nvPicPr>
                      <p:cNvPr id="3" name="Object 2"/>
                      <p:cNvPicPr/>
                      <p:nvPr/>
                    </p:nvPicPr>
                    <p:blipFill>
                      <a:blip r:embed="rId4"/>
                      <a:stretch>
                        <a:fillRect/>
                      </a:stretch>
                    </p:blipFill>
                    <p:spPr>
                      <a:xfrm>
                        <a:off x="685800" y="1524000"/>
                        <a:ext cx="7005638" cy="4793698"/>
                      </a:xfrm>
                      <a:prstGeom prst="rect">
                        <a:avLst/>
                      </a:prstGeom>
                    </p:spPr>
                  </p:pic>
                </p:oleObj>
              </mc:Fallback>
            </mc:AlternateContent>
          </a:graphicData>
        </a:graphic>
      </p:graphicFrame>
    </p:spTree>
    <p:extLst>
      <p:ext uri="{BB962C8B-B14F-4D97-AF65-F5344CB8AC3E}">
        <p14:creationId xmlns:p14="http://schemas.microsoft.com/office/powerpoint/2010/main" val="10346086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 (</a:t>
            </a:r>
            <a:r>
              <a:rPr lang="en-US" i="1" dirty="0"/>
              <a:t>optional</a:t>
            </a:r>
            <a:r>
              <a:rPr lang="en-US" dirty="0"/>
              <a:t>)</a:t>
            </a:r>
            <a:endParaRPr lang="en-US" sz="1500" dirty="0"/>
          </a:p>
        </p:txBody>
      </p:sp>
      <p:graphicFrame>
        <p:nvGraphicFramePr>
          <p:cNvPr id="3" name="Object 2"/>
          <p:cNvGraphicFramePr>
            <a:graphicFrameLocks noChangeAspect="1"/>
          </p:cNvGraphicFramePr>
          <p:nvPr>
            <p:extLst>
              <p:ext uri="{D42A27DB-BD31-4B8C-83A1-F6EECF244321}">
                <p14:modId xmlns:p14="http://schemas.microsoft.com/office/powerpoint/2010/main" val="3817768199"/>
              </p:ext>
            </p:extLst>
          </p:nvPr>
        </p:nvGraphicFramePr>
        <p:xfrm>
          <a:off x="931069" y="1954213"/>
          <a:ext cx="7281862" cy="3933825"/>
        </p:xfrm>
        <a:graphic>
          <a:graphicData uri="http://schemas.openxmlformats.org/presentationml/2006/ole">
            <mc:AlternateContent xmlns:mc="http://schemas.openxmlformats.org/markup-compatibility/2006">
              <mc:Choice xmlns:v="urn:schemas-microsoft-com:vml" Requires="v">
                <p:oleObj spid="_x0000_s58644" name="Equation" r:id="rId3" imgW="3009600" imgH="1625400" progId="Equation.DSMT4">
                  <p:embed/>
                </p:oleObj>
              </mc:Choice>
              <mc:Fallback>
                <p:oleObj name="Equation" r:id="rId3" imgW="3009600" imgH="1625400" progId="Equation.DSMT4">
                  <p:embed/>
                  <p:pic>
                    <p:nvPicPr>
                      <p:cNvPr id="3" name="Object 2"/>
                      <p:cNvPicPr/>
                      <p:nvPr/>
                    </p:nvPicPr>
                    <p:blipFill>
                      <a:blip r:embed="rId4"/>
                      <a:stretch>
                        <a:fillRect/>
                      </a:stretch>
                    </p:blipFill>
                    <p:spPr>
                      <a:xfrm>
                        <a:off x="931069" y="1954213"/>
                        <a:ext cx="7281862" cy="3933825"/>
                      </a:xfrm>
                      <a:prstGeom prst="rect">
                        <a:avLst/>
                      </a:prstGeom>
                    </p:spPr>
                  </p:pic>
                </p:oleObj>
              </mc:Fallback>
            </mc:AlternateContent>
          </a:graphicData>
        </a:graphic>
      </p:graphicFrame>
    </p:spTree>
    <p:extLst>
      <p:ext uri="{BB962C8B-B14F-4D97-AF65-F5344CB8AC3E}">
        <p14:creationId xmlns:p14="http://schemas.microsoft.com/office/powerpoint/2010/main" val="2242824033"/>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12">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19109</TotalTime>
  <Words>10526</Words>
  <Application>Microsoft Office PowerPoint</Application>
  <PresentationFormat>全屏显示(4:3)</PresentationFormat>
  <Paragraphs>1150</Paragraphs>
  <Slides>159</Slides>
  <Notes>18</Notes>
  <HiddenSlides>4</HiddenSlides>
  <MMClips>0</MMClips>
  <ScaleCrop>false</ScaleCrop>
  <HeadingPairs>
    <vt:vector size="8" baseType="variant">
      <vt:variant>
        <vt:lpstr>已用的字体</vt:lpstr>
      </vt:variant>
      <vt:variant>
        <vt:i4>14</vt:i4>
      </vt:variant>
      <vt:variant>
        <vt:lpstr>主题</vt:lpstr>
      </vt:variant>
      <vt:variant>
        <vt:i4>9</vt:i4>
      </vt:variant>
      <vt:variant>
        <vt:lpstr>嵌入 OLE 服务器</vt:lpstr>
      </vt:variant>
      <vt:variant>
        <vt:i4>2</vt:i4>
      </vt:variant>
      <vt:variant>
        <vt:lpstr>幻灯片标题</vt:lpstr>
      </vt:variant>
      <vt:variant>
        <vt:i4>159</vt:i4>
      </vt:variant>
    </vt:vector>
  </HeadingPairs>
  <TitlesOfParts>
    <vt:vector size="184" baseType="lpstr">
      <vt:lpstr>-apple-system</vt:lpstr>
      <vt:lpstr>ArumSans Bold</vt:lpstr>
      <vt:lpstr>ArumSans Regular</vt:lpstr>
      <vt:lpstr>Batang</vt:lpstr>
      <vt:lpstr>Vectipede Rg</vt:lpstr>
      <vt:lpstr>华文中宋</vt:lpstr>
      <vt:lpstr>宋体</vt:lpstr>
      <vt:lpstr>Arial</vt:lpstr>
      <vt:lpstr>Calibri</vt:lpstr>
      <vt:lpstr>Cambria</vt:lpstr>
      <vt:lpstr>Cambria Math</vt:lpstr>
      <vt:lpstr>Symbol</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公式</vt:lpstr>
      <vt:lpstr>离散数学 （一）</vt:lpstr>
      <vt:lpstr>Basic Structures: Sets, Functions, Sequences, Sums</vt:lpstr>
      <vt:lpstr>Chapter Summary</vt:lpstr>
      <vt:lpstr>Sets </vt:lpstr>
      <vt:lpstr>Section Summary 1</vt:lpstr>
      <vt:lpstr>Introduction</vt:lpstr>
      <vt:lpstr>Sets</vt:lpstr>
      <vt:lpstr>Describing a Set: Roster Method</vt:lpstr>
      <vt:lpstr>Roster Method</vt:lpstr>
      <vt:lpstr>Some Important Sets</vt:lpstr>
      <vt:lpstr>Set-Builder Notation</vt:lpstr>
      <vt:lpstr>Interval Notation</vt:lpstr>
      <vt:lpstr>Universal Set and Empty Set</vt:lpstr>
      <vt:lpstr>Some things to remember</vt:lpstr>
      <vt:lpstr>Russell’s Paradox</vt:lpstr>
      <vt:lpstr>Propositional Logic</vt:lpstr>
      <vt:lpstr>Introducing Predicate Logic</vt:lpstr>
      <vt:lpstr>Quantifiers</vt:lpstr>
      <vt:lpstr>Russell’s Paradox</vt:lpstr>
      <vt:lpstr>Set Equality</vt:lpstr>
      <vt:lpstr>Subsets</vt:lpstr>
      <vt:lpstr>Showing a Set is or is not a Subset of Another Set</vt:lpstr>
      <vt:lpstr>Another look at Equality of Sets</vt:lpstr>
      <vt:lpstr>Proper Subsets</vt:lpstr>
      <vt:lpstr>Set Cardinality</vt:lpstr>
      <vt:lpstr>离散数学 （一）</vt:lpstr>
      <vt:lpstr>Power Sets</vt:lpstr>
      <vt:lpstr>Tuples</vt:lpstr>
      <vt:lpstr>Cartesian Product 1</vt:lpstr>
      <vt:lpstr>Cartesian Product 2</vt:lpstr>
      <vt:lpstr>Truth Sets of Quantifiers</vt:lpstr>
      <vt:lpstr>Set Operations</vt:lpstr>
      <vt:lpstr>Section Summary 2</vt:lpstr>
      <vt:lpstr>Boolean Algebra</vt:lpstr>
      <vt:lpstr>Union</vt:lpstr>
      <vt:lpstr>Intersection</vt:lpstr>
      <vt:lpstr>Complement</vt:lpstr>
      <vt:lpstr>Difference</vt:lpstr>
      <vt:lpstr>Symmetric Difference (optional)</vt:lpstr>
      <vt:lpstr>Review Questions</vt:lpstr>
      <vt:lpstr>Set Identities 1</vt:lpstr>
      <vt:lpstr>Set Identities 2</vt:lpstr>
      <vt:lpstr>Set Identities 3</vt:lpstr>
      <vt:lpstr>Proving Set Identities</vt:lpstr>
      <vt:lpstr>Proof of Second De Morgan Law 1</vt:lpstr>
      <vt:lpstr>Proof of Second De Morgan Law 2</vt:lpstr>
      <vt:lpstr>Proof of Second De Morgan Law 3</vt:lpstr>
      <vt:lpstr>Set-Builder Notation: Second De Morgan Law</vt:lpstr>
      <vt:lpstr>Membership Table</vt:lpstr>
      <vt:lpstr>Conversion Between Binary, Octal, and Hexadecimal Expansions</vt:lpstr>
      <vt:lpstr>Functions </vt:lpstr>
      <vt:lpstr>Section Summary 3</vt:lpstr>
      <vt:lpstr>Functions 1</vt:lpstr>
      <vt:lpstr>Functions 2</vt:lpstr>
      <vt:lpstr>Functions 3</vt:lpstr>
      <vt:lpstr>Representing Functions</vt:lpstr>
      <vt:lpstr>Questions</vt:lpstr>
      <vt:lpstr>Question on Functions and Sets</vt:lpstr>
      <vt:lpstr>函数的集合</vt:lpstr>
      <vt:lpstr>Injections</vt:lpstr>
      <vt:lpstr>Surjections</vt:lpstr>
      <vt:lpstr>Bijections</vt:lpstr>
      <vt:lpstr>Showing that f is one-to-one or onto 1</vt:lpstr>
      <vt:lpstr>Showing that f is one-to-one or onto 2</vt:lpstr>
      <vt:lpstr>Inverse Functions 1</vt:lpstr>
      <vt:lpstr>Inverse Functions 2</vt:lpstr>
      <vt:lpstr>Questions 1</vt:lpstr>
      <vt:lpstr>Questions 2</vt:lpstr>
      <vt:lpstr>Questions 3</vt:lpstr>
      <vt:lpstr>Composition 1</vt:lpstr>
      <vt:lpstr>Composition 2</vt:lpstr>
      <vt:lpstr>Composition 3</vt:lpstr>
      <vt:lpstr>Graphs of Functions</vt:lpstr>
      <vt:lpstr>Some Important Functions</vt:lpstr>
      <vt:lpstr>Floor and Ceiling Functions 1</vt:lpstr>
      <vt:lpstr>Floor and Ceiling Functions 2</vt:lpstr>
      <vt:lpstr>Proving Properties of Functions</vt:lpstr>
      <vt:lpstr>Factorial Function</vt:lpstr>
      <vt:lpstr>Partial Functions (optional)</vt:lpstr>
      <vt:lpstr>Sequences and Summations</vt:lpstr>
      <vt:lpstr>Section Summary 4</vt:lpstr>
      <vt:lpstr>Introduction 2</vt:lpstr>
      <vt:lpstr>Sequences 1</vt:lpstr>
      <vt:lpstr>Sequences 2</vt:lpstr>
      <vt:lpstr>Geometric Progression</vt:lpstr>
      <vt:lpstr>Arithmetic Progression</vt:lpstr>
      <vt:lpstr>Strings 1</vt:lpstr>
      <vt:lpstr>Recurrence Relations</vt:lpstr>
      <vt:lpstr>Questions about Recurrence Relations 1</vt:lpstr>
      <vt:lpstr>Questions about Recurrence Relations 2</vt:lpstr>
      <vt:lpstr>Fibonacci Sequence</vt:lpstr>
      <vt:lpstr>Solving Recurrence Relations</vt:lpstr>
      <vt:lpstr>Questions on Special Integer Sequences (opt) 2</vt:lpstr>
      <vt:lpstr>Guessing Sequences (optional)</vt:lpstr>
      <vt:lpstr>Integer Sequences (optional) 1 </vt:lpstr>
      <vt:lpstr>Integer Sequences (optional) 2 </vt:lpstr>
      <vt:lpstr>Summations 1</vt:lpstr>
      <vt:lpstr>Summations 2</vt:lpstr>
      <vt:lpstr>Product Notation (optional)</vt:lpstr>
      <vt:lpstr>Geometric Series 1</vt:lpstr>
      <vt:lpstr>Geometric Series 2</vt:lpstr>
      <vt:lpstr>Some Useful Summation Formulae</vt:lpstr>
      <vt:lpstr>离散数学 （一）</vt:lpstr>
      <vt:lpstr>Cardinality of Sets</vt:lpstr>
      <vt:lpstr>Section Summary 6</vt:lpstr>
      <vt:lpstr>The Cardinality of the Union of Two Sets</vt:lpstr>
      <vt:lpstr>Two Finite Sets</vt:lpstr>
      <vt:lpstr>Three Finite Sets 1</vt:lpstr>
      <vt:lpstr>Illustration of Three Finite Set Example</vt:lpstr>
      <vt:lpstr>The Principle of Inclusion-Exclusion 1</vt:lpstr>
      <vt:lpstr>The Principle of Inclusion-Exclusion 2</vt:lpstr>
      <vt:lpstr>The Principle of Inclusion-Exclusion 3</vt:lpstr>
      <vt:lpstr>Cardinality 1</vt:lpstr>
      <vt:lpstr>集合的等势——基数相等</vt:lpstr>
      <vt:lpstr>集合的等势——基数相等</vt:lpstr>
      <vt:lpstr>集合的等势——基数相等</vt:lpstr>
      <vt:lpstr>集合的等势——基数相等</vt:lpstr>
      <vt:lpstr>集合的等势——基数相等</vt:lpstr>
      <vt:lpstr>集合的等势——基数相等</vt:lpstr>
      <vt:lpstr>集合的等势——基数相等</vt:lpstr>
      <vt:lpstr>集合的等势——基数相等</vt:lpstr>
      <vt:lpstr>集合的等势——基数相等</vt:lpstr>
      <vt:lpstr>集合等势的性质</vt:lpstr>
      <vt:lpstr>集合的优势——支配关系</vt:lpstr>
      <vt:lpstr>自然数集合的定义</vt:lpstr>
      <vt:lpstr>Cardinality 2</vt:lpstr>
      <vt:lpstr>Showing that a Set is Countable</vt:lpstr>
      <vt:lpstr>Hilbert’s Grand Hotel</vt:lpstr>
      <vt:lpstr>Showing that a Set is Countable 1</vt:lpstr>
      <vt:lpstr>Showing that a Set is Countable 1</vt:lpstr>
      <vt:lpstr>Showing that a Set is Countable 2</vt:lpstr>
      <vt:lpstr>Showing that a Set is Countable 2</vt:lpstr>
      <vt:lpstr>The Positive Rational Numbers are Countable 1</vt:lpstr>
      <vt:lpstr>The Positive Rational Numbers are Countable 2</vt:lpstr>
      <vt:lpstr>Strings 2</vt:lpstr>
      <vt:lpstr>Strings 2</vt:lpstr>
      <vt:lpstr>The set of all Java programs is countable.</vt:lpstr>
      <vt:lpstr>可数集的性质</vt:lpstr>
      <vt:lpstr>The Real Numbers are Uncountable</vt:lpstr>
      <vt:lpstr>Computability (Optional)</vt:lpstr>
      <vt:lpstr>习题课</vt:lpstr>
      <vt:lpstr>习题课</vt:lpstr>
      <vt:lpstr>习题课</vt:lpstr>
      <vt:lpstr>习题课</vt:lpstr>
      <vt:lpstr>习题课</vt:lpstr>
      <vt:lpstr>习题课</vt:lpstr>
      <vt:lpstr>习题课</vt:lpstr>
      <vt:lpstr>习题课</vt:lpstr>
      <vt:lpstr>习题课</vt:lpstr>
      <vt:lpstr>习题课</vt:lpstr>
      <vt:lpstr>习题课</vt:lpstr>
      <vt:lpstr>课外延伸</vt:lpstr>
      <vt:lpstr>Appendix of Image Long Descriptions</vt:lpstr>
      <vt:lpstr>Functions 3 – Appendix</vt:lpstr>
      <vt:lpstr>Inverse Functions 1 – Appendix</vt:lpstr>
      <vt:lpstr>Composition 1 – Appendix</vt:lpstr>
      <vt:lpstr>Graphs of Functions – Appendix</vt:lpstr>
      <vt:lpstr>Floor and Ceiling Functions – Appendix</vt:lpstr>
      <vt:lpstr>The Positive Rational Numbers are Countable – Appendix</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szx</cp:lastModifiedBy>
  <cp:revision>851</cp:revision>
  <dcterms:created xsi:type="dcterms:W3CDTF">2017-12-05T17:18:18Z</dcterms:created>
  <dcterms:modified xsi:type="dcterms:W3CDTF">2024-04-03T01:58:45Z</dcterms:modified>
</cp:coreProperties>
</file>