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366" r:id="rId2"/>
    <p:sldId id="257" r:id="rId3"/>
    <p:sldId id="258" r:id="rId4"/>
    <p:sldId id="259" r:id="rId5"/>
    <p:sldId id="359" r:id="rId6"/>
    <p:sldId id="260" r:id="rId7"/>
    <p:sldId id="261" r:id="rId8"/>
    <p:sldId id="262" r:id="rId9"/>
    <p:sldId id="360" r:id="rId10"/>
    <p:sldId id="263" r:id="rId11"/>
    <p:sldId id="362" r:id="rId12"/>
    <p:sldId id="264" r:id="rId13"/>
    <p:sldId id="358" r:id="rId14"/>
    <p:sldId id="265" r:id="rId15"/>
    <p:sldId id="266" r:id="rId16"/>
    <p:sldId id="361" r:id="rId17"/>
    <p:sldId id="267" r:id="rId18"/>
    <p:sldId id="269" r:id="rId19"/>
    <p:sldId id="270" r:id="rId20"/>
    <p:sldId id="271" r:id="rId21"/>
    <p:sldId id="272" r:id="rId22"/>
    <p:sldId id="281" r:id="rId23"/>
    <p:sldId id="276" r:id="rId24"/>
    <p:sldId id="277" r:id="rId25"/>
    <p:sldId id="278" r:id="rId26"/>
    <p:sldId id="279" r:id="rId27"/>
    <p:sldId id="280" r:id="rId28"/>
    <p:sldId id="273" r:id="rId29"/>
    <p:sldId id="282" r:id="rId30"/>
    <p:sldId id="283" r:id="rId31"/>
    <p:sldId id="284" r:id="rId32"/>
    <p:sldId id="287" r:id="rId33"/>
    <p:sldId id="288" r:id="rId34"/>
    <p:sldId id="367" r:id="rId35"/>
    <p:sldId id="289" r:id="rId36"/>
    <p:sldId id="292" r:id="rId37"/>
    <p:sldId id="293" r:id="rId38"/>
    <p:sldId id="294" r:id="rId39"/>
    <p:sldId id="296" r:id="rId40"/>
    <p:sldId id="290" r:id="rId41"/>
    <p:sldId id="297" r:id="rId42"/>
    <p:sldId id="299" r:id="rId43"/>
    <p:sldId id="369" r:id="rId44"/>
    <p:sldId id="370" r:id="rId45"/>
    <p:sldId id="371" r:id="rId46"/>
    <p:sldId id="372" r:id="rId47"/>
    <p:sldId id="363" r:id="rId48"/>
    <p:sldId id="285" r:id="rId49"/>
    <p:sldId id="275" r:id="rId50"/>
    <p:sldId id="364" r:id="rId51"/>
    <p:sldId id="300" r:id="rId52"/>
    <p:sldId id="301" r:id="rId53"/>
    <p:sldId id="374" r:id="rId54"/>
    <p:sldId id="306" r:id="rId55"/>
    <p:sldId id="375" r:id="rId56"/>
    <p:sldId id="307" r:id="rId57"/>
    <p:sldId id="377" r:id="rId58"/>
    <p:sldId id="308" r:id="rId59"/>
    <p:sldId id="309" r:id="rId60"/>
    <p:sldId id="378" r:id="rId61"/>
    <p:sldId id="373" r:id="rId62"/>
    <p:sldId id="376" r:id="rId63"/>
    <p:sldId id="392" r:id="rId64"/>
    <p:sldId id="379" r:id="rId65"/>
    <p:sldId id="312" r:id="rId66"/>
    <p:sldId id="313" r:id="rId67"/>
    <p:sldId id="315" r:id="rId68"/>
    <p:sldId id="317" r:id="rId69"/>
    <p:sldId id="318" r:id="rId70"/>
    <p:sldId id="319" r:id="rId71"/>
    <p:sldId id="380" r:id="rId72"/>
    <p:sldId id="320" r:id="rId73"/>
    <p:sldId id="321" r:id="rId74"/>
    <p:sldId id="381" r:id="rId75"/>
    <p:sldId id="322" r:id="rId76"/>
    <p:sldId id="323" r:id="rId77"/>
    <p:sldId id="388" r:id="rId78"/>
    <p:sldId id="383" r:id="rId79"/>
    <p:sldId id="325" r:id="rId80"/>
    <p:sldId id="324" r:id="rId81"/>
    <p:sldId id="326" r:id="rId82"/>
    <p:sldId id="327" r:id="rId83"/>
    <p:sldId id="328" r:id="rId84"/>
    <p:sldId id="357" r:id="rId85"/>
    <p:sldId id="332" r:id="rId86"/>
    <p:sldId id="385" r:id="rId87"/>
    <p:sldId id="386" r:id="rId88"/>
    <p:sldId id="387" r:id="rId89"/>
    <p:sldId id="384" r:id="rId90"/>
    <p:sldId id="334" r:id="rId91"/>
    <p:sldId id="389" r:id="rId92"/>
    <p:sldId id="335" r:id="rId93"/>
    <p:sldId id="390" r:id="rId94"/>
    <p:sldId id="391" r:id="rId95"/>
    <p:sldId id="336" r:id="rId96"/>
    <p:sldId id="337" r:id="rId97"/>
    <p:sldId id="399" r:id="rId98"/>
    <p:sldId id="338" r:id="rId99"/>
    <p:sldId id="339" r:id="rId100"/>
    <p:sldId id="393" r:id="rId101"/>
    <p:sldId id="340" r:id="rId102"/>
    <p:sldId id="341" r:id="rId103"/>
    <p:sldId id="342" r:id="rId104"/>
    <p:sldId id="343" r:id="rId105"/>
    <p:sldId id="400" r:id="rId106"/>
    <p:sldId id="401" r:id="rId107"/>
    <p:sldId id="394" r:id="rId108"/>
    <p:sldId id="395" r:id="rId109"/>
    <p:sldId id="396" r:id="rId110"/>
    <p:sldId id="397" r:id="rId111"/>
    <p:sldId id="398" r:id="rId112"/>
    <p:sldId id="344" r:id="rId113"/>
    <p:sldId id="345" r:id="rId114"/>
    <p:sldId id="346" r:id="rId115"/>
    <p:sldId id="347" r:id="rId116"/>
    <p:sldId id="348" r:id="rId117"/>
    <p:sldId id="349" r:id="rId118"/>
    <p:sldId id="350" r:id="rId119"/>
    <p:sldId id="351" r:id="rId120"/>
    <p:sldId id="352" r:id="rId121"/>
    <p:sldId id="353" r:id="rId122"/>
    <p:sldId id="354" r:id="rId123"/>
    <p:sldId id="355" r:id="rId124"/>
    <p:sldId id="356" r:id="rId125"/>
    <p:sldId id="382" r:id="rId1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FFCC"/>
    <a:srgbClr val="FF7C80"/>
    <a:srgbClr val="FF9999"/>
    <a:srgbClr val="FFFF66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8" autoAdjust="0"/>
    <p:restoredTop sz="92819" autoAdjust="0"/>
  </p:normalViewPr>
  <p:slideViewPr>
    <p:cSldViewPr>
      <p:cViewPr varScale="1">
        <p:scale>
          <a:sx n="107" d="100"/>
          <a:sy n="107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108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85111D-6F21-474A-821D-8203AA2164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D320DC3-5BDB-48A4-ADF1-CF0CACF2F4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E437EA87-3616-4561-981C-0BA1473E79B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F1EB21A-271C-4E42-B55D-E50F4520F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7CEB8CB-B25C-456D-8F2B-AE4CC62FB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48AEE4-F5D2-4B4F-A672-DEF4DE3A5F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4031448-F56F-4F48-A2BD-8367FA2477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4C2A9D2-0606-4B84-8825-5DEF32A718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AB4046B-3FE4-4513-857B-C553F35195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40491CB-E3BA-472E-9632-2E91D4F0E0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740CF22-EC04-4090-AD17-DBDCB230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F31F15-0792-4C72-8198-DCA9B9E0F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8B86B58-5182-4310-ABD2-DF2B52647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EED2A5-EB57-4321-8B6C-6E0B1EE53BA9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53782B1-EFE1-48D8-A948-AF3077419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8133F09-F452-4E26-8DE7-90849E7F7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8BD2F8A-53D6-46E5-960D-A48BE0C1F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FB0CA-5FE1-450C-9AC1-0460290C88BF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66B99C1-E1C4-4298-942C-EC4C98D6B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367B17-26ED-4ED7-8B52-7F4FE671A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94944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0062C54F-B5D2-4619-98A2-5824FFFFB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D689D-C0B5-4EFE-A252-348153BD2FE6}" type="slidenum">
              <a:rPr lang="en-US" altLang="zh-CN" sz="1200"/>
              <a:pPr/>
              <a:t>105</a:t>
            </a:fld>
            <a:endParaRPr lang="en-US" altLang="zh-CN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C70F821-DE45-488F-B212-2B3DD1978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5C45FE8-FED7-49BF-B4C1-48CC7F05C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52631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0062C54F-B5D2-4619-98A2-5824FFFFB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D689D-C0B5-4EFE-A252-348153BD2FE6}" type="slidenum">
              <a:rPr lang="en-US" altLang="zh-CN" sz="1200"/>
              <a:pPr/>
              <a:t>106</a:t>
            </a:fld>
            <a:endParaRPr lang="en-US" altLang="zh-CN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C70F821-DE45-488F-B212-2B3DD1978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5C45FE8-FED7-49BF-B4C1-48CC7F05C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20586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5E5635F2-F4A8-489E-B03C-F14D8EAFE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51F5AD-51E1-48FF-96D6-AEF23AFA70FA}" type="slidenum">
              <a:rPr lang="en-US" altLang="zh-CN" sz="1200"/>
              <a:pPr/>
              <a:t>107</a:t>
            </a:fld>
            <a:endParaRPr lang="en-US" altLang="zh-CN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2F60BAE-DA8A-44F0-8AD7-91E6ABA0C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8D312DF-E67D-4006-AD2A-A581DE480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9969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108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5921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109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706331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1D170DF-781A-4752-8556-0165B40E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8B9085-5A5A-4B5B-8E05-0BCAC99D50DC}" type="slidenum">
              <a:rPr lang="en-US" altLang="zh-CN" sz="1200"/>
              <a:pPr/>
              <a:t>110</a:t>
            </a:fld>
            <a:endParaRPr lang="en-US" altLang="zh-CN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DBFF716-3082-4178-9BF0-B8530D2DE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C8B5031-AE62-4E99-93DE-755D6523E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403487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1D170DF-781A-4752-8556-0165B40E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8B9085-5A5A-4B5B-8E05-0BCAC99D50DC}" type="slidenum">
              <a:rPr lang="en-US" altLang="zh-CN" sz="1200"/>
              <a:pPr/>
              <a:t>111</a:t>
            </a:fld>
            <a:endParaRPr lang="en-US" altLang="zh-CN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DBFF716-3082-4178-9BF0-B8530D2DE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C8B5031-AE62-4E99-93DE-755D6523E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46966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4DF45849-A260-4B2D-987E-BF302EA56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C0CD6B-A1CA-4C91-9754-A058936DAC95}" type="slidenum">
              <a:rPr lang="en-US" altLang="zh-CN" sz="1200"/>
              <a:pPr/>
              <a:t>112</a:t>
            </a:fld>
            <a:endParaRPr lang="en-US" altLang="zh-CN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5FFA2389-46CD-44EC-824E-27A748F06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6AC25EB3-7833-4200-AF85-039242D69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B73ACDA3-3042-471C-A07C-6467FFAE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3BCDBA-1A60-436A-BE16-C4577F4330C0}" type="slidenum">
              <a:rPr lang="en-US" altLang="zh-CN" sz="1200"/>
              <a:pPr/>
              <a:t>113</a:t>
            </a:fld>
            <a:endParaRPr lang="en-US" altLang="zh-CN" sz="12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17C0A03-A6A2-46DA-BF50-9F0F6B91B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2071B4C8-301E-42B4-8C50-FB518332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EDBB3CB6-788B-4E73-8131-E5A7D842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C47BE7-28A4-46E0-B01A-BCAA6E41F92B}" type="slidenum">
              <a:rPr lang="en-US" altLang="zh-CN" sz="1200"/>
              <a:pPr/>
              <a:t>114</a:t>
            </a:fld>
            <a:endParaRPr lang="en-US" altLang="zh-CN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9101D61-7F61-4404-8789-33591B018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7BD850D6-D193-4BE3-903F-2A632CE86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1FD97B0-D656-4B47-A18D-39AC9DCC3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6EE07-D21B-48CE-A592-3929E5827B9F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2F100A-5E3F-4DC7-8361-1C3E45DC0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A0BA560-8155-46C7-92CD-92E26C4D9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46DC5C16-C708-4B5A-ABB0-7B466EC59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8ED4A1-7146-4BBB-9CA8-AFE585997188}" type="slidenum">
              <a:rPr lang="en-US" altLang="zh-CN" sz="1200"/>
              <a:pPr/>
              <a:t>115</a:t>
            </a:fld>
            <a:endParaRPr lang="en-US" altLang="zh-CN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6840E84-E83F-47C3-8D0B-B4E35EA05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0152D7DF-2069-4D82-899C-AD1FC4DD9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7A3FBF3-1CCC-440C-BB10-9EE70727D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D8112C-9C31-4734-A4BB-8CFDC7C1F3DD}" type="slidenum">
              <a:rPr lang="en-US" altLang="zh-CN" sz="1200"/>
              <a:pPr/>
              <a:t>116</a:t>
            </a:fld>
            <a:endParaRPr lang="en-US" altLang="zh-CN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2C536D78-7655-4F10-AE66-5CB9F59B3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AB806C51-C03A-41F2-BF80-DC0D5C7EA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F6FC6F37-E890-4632-87D3-BDB596FCD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85E6F2-854B-43B0-9403-F4B3BE1435C2}" type="slidenum">
              <a:rPr lang="en-US" altLang="zh-CN" sz="1200"/>
              <a:pPr/>
              <a:t>117</a:t>
            </a:fld>
            <a:endParaRPr lang="en-US" altLang="zh-CN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9E96FE19-0759-432D-A819-2D910DAB1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0E3E7AE5-8E42-475A-BCAE-D9DCBE87A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F09DADFC-087E-4BE2-96E3-2FE7C3EE0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EEC8F8-72FB-40AB-BE6D-E81C4226C316}" type="slidenum">
              <a:rPr lang="en-US" altLang="zh-CN" sz="1200"/>
              <a:pPr/>
              <a:t>118</a:t>
            </a:fld>
            <a:endParaRPr lang="en-US" altLang="zh-CN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479FF322-4451-4C99-B025-E41F732A4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83F53448-C887-42FD-A105-C53ED4FC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8663B3D9-D422-47E1-AAD4-89E59A9C8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D302FA-A181-4DE7-A87A-4E1E4633C9CB}" type="slidenum">
              <a:rPr lang="en-US" altLang="zh-CN" sz="1200"/>
              <a:pPr/>
              <a:t>119</a:t>
            </a:fld>
            <a:endParaRPr lang="en-US" altLang="zh-CN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B6A76552-8CBC-4F0C-8D6F-10C9DB76D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D0B49CF9-A3E2-4138-AD05-FA1A16D27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37701F36-45BE-4E55-946B-679486CBC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E1E36F-CB8E-421C-84E7-D14ACB1012A4}" type="slidenum">
              <a:rPr lang="en-US" altLang="zh-CN" sz="1200"/>
              <a:pPr/>
              <a:t>120</a:t>
            </a:fld>
            <a:endParaRPr lang="en-US" altLang="zh-CN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257BC9AD-ECBD-45E8-8C7E-019500F04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90F7A3AF-2DD5-4901-B52F-906F3EB3C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1910F958-B963-4691-A884-144F57824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7FC5B2-A04B-4FDA-BB27-1469DADAF67A}" type="slidenum">
              <a:rPr lang="en-US" altLang="zh-CN" sz="1200"/>
              <a:pPr/>
              <a:t>121</a:t>
            </a:fld>
            <a:endParaRPr lang="en-US" altLang="zh-CN" sz="12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3368B7B3-7725-4EFC-A3F0-2E4F0465E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D88C0171-65C2-45C1-849C-7B235D19B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8E627608-1F69-41B4-9894-5801FD7F8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BC7C35-6932-4639-8D64-047CE618EADE}" type="slidenum">
              <a:rPr lang="en-US" altLang="zh-CN" sz="1200"/>
              <a:pPr/>
              <a:t>122</a:t>
            </a:fld>
            <a:endParaRPr lang="en-US" altLang="zh-CN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C342EFA3-84BF-4C7B-A85C-87A5FC97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E648372E-D4ED-42FC-B3E0-5A241A874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7EBCC801-EEAD-45A7-BAEC-AEADCDE18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DCEBF0-9056-445F-A29B-E69DB67CFE75}" type="slidenum">
              <a:rPr lang="en-US" altLang="zh-CN" sz="1200"/>
              <a:pPr/>
              <a:t>123</a:t>
            </a:fld>
            <a:endParaRPr lang="en-US" altLang="zh-CN" sz="12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7F8AEA46-67DA-4528-A6A7-01F71F80B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0258B4AC-FB6A-417B-A83A-3695901B5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13F2F3D8-80B5-48B4-B418-02ED0AE8B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E65D9D-BBF6-4A49-B058-C10C2D604422}" type="slidenum">
              <a:rPr lang="en-US" altLang="zh-CN" sz="1200"/>
              <a:pPr/>
              <a:t>124</a:t>
            </a:fld>
            <a:endParaRPr lang="en-US" altLang="zh-CN" sz="12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2DC211B5-8CEC-4796-ACC0-968194A02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1B7BAA2E-0419-4A23-AA2D-05F4BF089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1FD97B0-D656-4B47-A18D-39AC9DCC3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26EE07-D21B-48CE-A592-3929E5827B9F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2F100A-5E3F-4DC7-8361-1C3E45DC0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A0BA560-8155-46C7-92CD-92E26C4D9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01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7A52CA9-2DEA-483E-988E-C559B2DC3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C97BCB-5CC4-4BD9-9A9E-B3C9ED971046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9038850-876A-4104-9B96-6E3302BA1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E1535F4-5C91-40F7-B283-4A8302631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9B7866E-38B9-41AA-BF4B-578E9F584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33709E-E389-4320-A224-D614C7F6E954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5BA2736-777B-4F09-BD7F-FBAC85771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EE5F83-59CC-403D-A2D5-59EB66A7B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9B7866E-38B9-41AA-BF4B-578E9F584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33709E-E389-4320-A224-D614C7F6E954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5BA2736-777B-4F09-BD7F-FBAC85771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EE5F83-59CC-403D-A2D5-59EB66A7B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681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9C84C4A-83F3-4A0F-AC47-A91B8385F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7D8A8A-E1BF-4D2C-A998-F3D4FF427CF7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02EF451-A143-4A53-AD6E-D3027BD7D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BDA84C6-5C37-4161-A48F-5EECF15A0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4B87F46-C470-436E-8633-7B791CAEB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450545-E515-4F93-AC6A-E32647D8BE50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566DC66-9C95-4587-B810-931DFB872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21B0F5A-8A56-42E3-AD9D-5548FFBC8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7A9B0B6-AF67-43E1-9EE0-52E85AE6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71667D-54CC-49C0-93DD-E75AECA5E7FE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B90AA46-7DDD-4DAC-AFE1-E4DF5265E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8D5D5CB-8444-4134-945D-D1AA7E2C9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FF47E12-5F18-4A9D-A642-6E4071AE8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D10F51-CDAB-4788-845E-DD2006DF2170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E941C81-3429-4235-AE46-60F27793E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13461E7-DD62-43D9-AA19-87E528450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4FC1B12-997A-46E8-9912-B62B553A9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986B8B-F427-4E62-82B3-084A571500B2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C348236-44E8-4251-8C9F-7E4AD115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0EB7BA6-83B1-46A0-A5DA-4D712B21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0806164-2D5C-4E8A-8EF0-A8EE62973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ACFFB8-8D84-4FB1-8214-7FD11CD6696A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E72829F-DB46-4A83-8ABB-91C012AF6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208B4B4-B16C-416A-A931-2F30A7C3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2DE5F-435D-4ABB-9B9B-048C7CFA1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F7190-A47B-44E7-B0A9-31B104E4D9F4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4E8E34-3E7A-4879-B2B0-D566A33D5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391FF8D-6721-4BB8-9628-8C8B3026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140339E-E821-43F3-ACDC-228CEA5CE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55C279-9132-496C-8247-41FF3D1A0895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1BB0A11-4137-475E-BDD1-F82353B9F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87997B1-CA14-4540-9E11-9597C701C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248E483-F9A5-4C70-8715-0E832EB46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B6E867-A076-48A3-B56D-26CFAF443433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F44B775-CEC1-44AD-88DD-B37AECD62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D658A38-8D67-435C-99FF-49F761CA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7A3030F-4A54-4129-9B72-7FF68686A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3E7A61-7A5A-4287-8088-EAFE97A86DA2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F18432A-0670-40B4-9586-78986DBD9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2F5019D-DA65-4E0D-A88B-5BEF626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5A0CAF4-0170-42AC-982A-BDB163EA2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658ED6-5976-4FD4-8AC3-2DA49D49B50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653F800-1C1F-4A6E-A6D2-2FF2D4F61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7804A1C-F2FF-433C-B095-AA3E71A2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1AEC1E7-216B-4DCD-8CA1-9A2A8DABE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E93DA5-E450-4E75-866A-9243422F9649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4BB9D93-E325-4BF6-998D-66DAAA923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009A5B1-1B54-4E1C-B242-52A50B12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655D56A-C3A9-47E8-9196-4CEB214B2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6DCC8D-FE58-4051-B030-38734E48CD0F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3F31DF1-EE33-402D-998A-D594B9928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A051BF-D2B9-4C50-9871-CD63E7A65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F99B485-2921-4C74-A96A-4164BE5F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4FC830-B0A3-448D-9F92-731746E30A09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BE2429F-7A48-4056-8B22-13E347DDF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BE19503-2067-4256-8456-10106F825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278433A-37BA-4F2D-83CD-A9D04A987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8B2C41-41CE-4EEE-9F91-0F7E86E60AD9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52DAE0-82C7-4D46-8C45-018F7F886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362E4A0-CA7E-4E22-8B65-DC9E24F79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530E818-052B-4911-A9C2-7114A517E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9F3EBA-3440-4B63-83B3-A83547708809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5A62E8-3508-4534-83B3-6A2EF9C54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21166E5-597F-4C4C-AE3E-4C6A5E092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351D2E9-7B75-44F9-8CD7-EA336DDA8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FD8090-F13A-4A08-ADD5-3A8D6B5001F3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780B498-7B3D-4ACC-A8DB-87D602E49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AA80515-A9C3-49B2-90D9-1DCA25D83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7C5A169-0390-462A-ACE6-3764369AC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276ED3-AA66-40C3-BF93-7B1DA2528E97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E20EDA6-3BBF-46DA-8576-051A5A768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053B52A-B0F5-4ADB-9D68-60FF21D3F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7CB7617-3EFD-4C27-B93B-05F424F47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2DD247-4627-43F5-B0AF-4F0209B55173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7E15C98-57C4-4BD1-A0C9-DD9CF26BA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6BEBFEC-B1EA-4E74-A277-97C892791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FB59FBA-2E2E-455C-870B-69E715E0B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B69EDF-BB66-4767-AD18-FFE6D09C213F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48586D7-699B-4A3F-8732-A7266FBE0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82771A4-EBC2-4D0B-8490-24EC4D10F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CD2802E-B958-46C8-B670-D5AE1F09D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505559-16B3-4A55-AC76-CFFEF469FEE0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C6B28C5-89AD-4E7C-A60F-EDB0E6CB2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D997578-B571-45B6-8CD8-B5C66668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4DAB439-3027-4B82-8F12-A5F6C0E33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A57380-C4BA-41DD-896A-9C14676D174F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CB2691B-78A0-4616-AFFA-CE83FF644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FEF7790-6F12-4E84-89E1-0480EF19D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655CD4C-515B-40F5-8428-80C3C22AC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27C63-55C0-4605-9471-0529D4CD0AEC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8B15217-F964-4500-9C1A-DBCC796AD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00A952-4A1E-4141-B601-76F4949E5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0A68658-3D90-41C3-8B89-3F81BAB6A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DF2C35-BC61-4B4D-94E1-956645DBB96D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B851F98-BF0B-4833-B691-F18E9D34A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2BFE7A5-0E8D-4F6D-95F8-0C887B245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0D92B81-C543-4348-96CB-F9DBA49CE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0EB067-0838-4761-848F-ED76923830C7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3AFD9BE-CD37-429A-BA87-E4A28C676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490B959-9434-402E-A264-359361849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D00D492-EC0E-4E92-AB89-2EA6AF1A8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BB856A-46BF-46B9-96E1-96E195B54F7E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3666C2A-764E-45E2-A4FA-29BFD494C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6A51B2A-2C25-4E1D-B1F2-C171313C7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530E818-052B-4911-A9C2-7114A517E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9F3EBA-3440-4B63-83B3-A83547708809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5A62E8-3508-4534-83B3-6A2EF9C54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21166E5-597F-4C4C-AE3E-4C6A5E092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4779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4350787-92CA-4D79-AF5B-EECFE22AD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A49FAC-98E8-485E-9D5E-21DF9E92AE41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2E8BFC0-06DB-4C3F-AC9B-DCE057278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56CDC9E-5FF9-4742-9A67-301C27EC4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2DE5F-435D-4ABB-9B9B-048C7CFA1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F7190-A47B-44E7-B0A9-31B104E4D9F4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4E8E34-3E7A-4879-B2B0-D566A33D5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391FF8D-6721-4BB8-9628-8C8B3026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3841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2DE5F-435D-4ABB-9B9B-048C7CFA1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F7190-A47B-44E7-B0A9-31B104E4D9F4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4E8E34-3E7A-4879-B2B0-D566A33D5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391FF8D-6721-4BB8-9628-8C8B3026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0543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2DE5F-435D-4ABB-9B9B-048C7CFA1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F7190-A47B-44E7-B0A9-31B104E4D9F4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4E8E34-3E7A-4879-B2B0-D566A33D5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391FF8D-6721-4BB8-9628-8C8B3026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09254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02DE5F-435D-4ABB-9B9B-048C7CFA1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3F7190-A47B-44E7-B0A9-31B104E4D9F4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4E8E34-3E7A-4879-B2B0-D566A33D5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391FF8D-6721-4BB8-9628-8C8B3026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5140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98A62FC-7710-4247-B965-3356D510D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A0F701-222E-45C1-9131-1C22FC13433E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796F237-F558-4580-8DA4-76D5DCBA6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E2D35D-44F7-4FA2-879E-7592EBF62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18535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98A62FC-7710-4247-B965-3356D510D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A0F701-222E-45C1-9131-1C22FC13433E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796F237-F558-4580-8DA4-76D5DCBA6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E2D35D-44F7-4FA2-879E-7592EBF62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CA99522-0A5B-4862-A512-0B85A47A1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2460EA-30A6-4D88-96E4-E1F781A5FC09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C0437B5-6AF9-45F0-A084-3F764FF33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591126-ADAE-4C98-94B4-072125A0A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CA99522-0A5B-4862-A512-0B85A47A1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2460EA-30A6-4D88-96E4-E1F781A5FC09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C0437B5-6AF9-45F0-A084-3F764FF33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591126-ADAE-4C98-94B4-072125A0A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9701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99CF941-564D-4046-83DA-353D9A143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0E7740-3899-47CC-BB82-DE7416D1C98A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3B7ED57-2E7F-4C96-A8F3-6FB774C17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FDA33B9-DF70-4FFF-8F47-AE53A34E9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1398366-E5CF-454A-9FB1-7DA0D77C3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66A42D-49EC-45CB-9AA6-B72687AB44E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AEEA90E-3E6F-41B5-BF94-C7880C63F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0EEE3C0-F196-4B3E-B01B-BA38F4DE4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340DB30-8FA5-4A86-A206-494704143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EFBE4-C987-4AB5-9334-8904C90CEF14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6955796-29B0-4702-9D52-21BCDD6B0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D44DC3-94FD-4F59-9F05-6F1DA4D6D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027A48F-A971-486C-88F3-A0BFC4A00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1B6698-85A1-42CE-8BF1-95B726474A9E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767370F-CF97-4987-B785-005291012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DFDE04A-D4F5-4BDC-A5F5-6C1CE634E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77704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E85C430-3A9C-445D-B451-9069E4E82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EAAE36-A7C2-410D-A559-6DE6E877840F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BF91C7F-2811-4175-AFA8-E01A5991C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D55FB35-16B9-4739-8729-175EC91C8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E85C430-3A9C-445D-B451-9069E4E82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EAAE36-A7C2-410D-A559-6DE6E877840F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BF91C7F-2811-4175-AFA8-E01A5991C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D55FB35-16B9-4739-8729-175EC91C8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99723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278103F-B068-4885-AD28-14C1C71C8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5BC8DA-05D1-4A0D-82F4-14DC3765C4B3}" type="slidenum">
              <a:rPr lang="en-US" altLang="zh-CN" sz="1200"/>
              <a:pPr/>
              <a:t>56</a:t>
            </a:fld>
            <a:endParaRPr lang="en-US" altLang="zh-CN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DBC55EB-D215-438E-9C6D-B855CFCB8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68AE44D-D623-4BD7-A1AC-627C5D927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4EB59C8-E107-4D0F-9D55-2C5893A0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19AD59-495B-4109-A4BD-7BAF7BC025F1}" type="slidenum">
              <a:rPr lang="en-US" altLang="zh-CN" sz="1200"/>
              <a:pPr/>
              <a:t>58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81B4501-576B-4E39-9E71-C0447D23B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CB6DB27-F316-46E1-8976-EB02C8D48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E0E5BB2-E3B0-40C2-B524-02CE29B2E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6B9182-A5B6-489A-B9F6-421C4F59A840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8965A5C-EE51-44DB-B0A3-8BFD87B65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4F2A7E0-06C3-4847-A74E-3B30879A8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E0B5DC2A-5419-4E40-8F68-C58509A79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A19BAD-5B2E-4BFD-9531-6CC8F9461137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2BA1CDF-BAAC-429F-82E1-B12D23785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BF5528F-443A-4545-94F4-595021E6F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11344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E0B5DC2A-5419-4E40-8F68-C58509A79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A19BAD-5B2E-4BFD-9531-6CC8F9461137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2BA1CDF-BAAC-429F-82E1-B12D23785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BF5528F-443A-4545-94F4-595021E6F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4951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4EB59C8-E107-4D0F-9D55-2C5893A0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19AD59-495B-4109-A4BD-7BAF7BC025F1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81B4501-576B-4E39-9E71-C0447D23B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CB6DB27-F316-46E1-8976-EB02C8D48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859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843BC37-ADD2-4D60-8A1E-1FB9DE9C4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5F3355-5111-4CC5-A0E3-868D8A3A04EB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2A8E97D-93F0-4306-9E88-DA4A2F8ED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E722E28-8C0F-495A-94B7-2B58E6218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4EB59C8-E107-4D0F-9D55-2C5893A0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19AD59-495B-4109-A4BD-7BAF7BC025F1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81B4501-576B-4E39-9E71-C0447D23B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CB6DB27-F316-46E1-8976-EB02C8D48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35485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E0B5DC2A-5419-4E40-8F68-C58509A79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A19BAD-5B2E-4BFD-9531-6CC8F9461137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2BA1CDF-BAAC-429F-82E1-B12D23785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BF5528F-443A-4545-94F4-595021E6F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22264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A8C546-5607-4E45-BE60-981E2BEFF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67E06B-5ACB-41CE-A6E7-59C99E85CA91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54D57EC-FF17-44B7-BCD8-5E152DC4B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B8F8DC1-5ADA-4955-9ED0-1465A211F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D9C500A-044B-4A9F-A158-F19FDCF85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8D876A-C9EA-4DC6-B04D-95B1F73D31AC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A47CE39-E05B-4DDF-ADAA-DB177F8F0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5D240A0-F324-4DF5-905E-EDD25A477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1B121BE-3099-4542-B082-050B365C6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5BB724-2127-46B3-8863-90A5C6011E91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BE479F8-D6D4-4102-9CCC-BBB91EA2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D1430F0-4386-42EC-BB72-E577A8779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FD2BF0B-7656-401E-B0AC-52651A0DD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058261-B3E2-4CE1-9914-B32880F222EF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4262703-7E6B-43FB-BD53-727C898FC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4B8DCF0-2506-405B-854C-7A26AEC84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1A662E65-AD4F-49D7-BC41-1C2B7C344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9E83AE-AA55-48B4-8AE7-0C507E11257C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587C3FB-3BE0-4E0F-9602-7D45B4A3E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CF4BA62-C834-4EDD-A123-1E2DF6BD7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B2CC8414-FBD8-4A73-89A3-383D40766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D20B9E-36BE-4D6C-8005-9D84B8C6A48B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AA6D4BF-5E4C-4091-8719-AABCC6989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0A4F8F9-F025-4C67-8541-9F6A21622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1A662E65-AD4F-49D7-BC41-1C2B7C344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9E83AE-AA55-48B4-8AE7-0C507E11257C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587C3FB-3BE0-4E0F-9602-7D45B4A3E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CF4BA62-C834-4EDD-A123-1E2DF6BD7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70578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4B84FB04-A45E-43FC-A046-A970A5C6B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974E0-50DB-47A0-969C-5F1638B80AD1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8C47FED5-E157-48A6-AE04-0908165C1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7C02FE3A-D188-44E6-9154-FB71087B4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8BD2F8A-53D6-46E5-960D-A48BE0C1F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FB0CA-5FE1-450C-9AC1-0460290C88BF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66B99C1-E1C4-4298-942C-EC4C98D6B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367B17-26ED-4ED7-8B52-7F4FE671A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CF67F3F4-EF26-491F-9DEA-DB5B1AD90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D2A3CF-CBB1-46C0-A9A9-92BDEF4C0241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90A2C5D-15DF-4293-A3CA-CB7444E4F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CD3525EC-E6FC-4D48-8AB0-20EFDC300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3DD6727-E2C6-42A8-A523-DA772D95D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2AC00-F8FE-4B1E-A36C-C9BBFCD37127}" type="slidenum">
              <a:rPr lang="en-US" altLang="zh-CN" sz="1200"/>
              <a:pPr/>
              <a:t>75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0244B38-BDF1-451F-BA35-F1EE0F546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255FC12-DA4D-4E5F-96CE-3882F9784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特殊的关系类型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76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77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1932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78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04095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CD47B24-6DC8-41D2-A232-F68E77A11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277E18-005F-4779-B28D-773E00FB44B6}" type="slidenum">
              <a:rPr lang="en-US" altLang="zh-CN" sz="1200"/>
              <a:pPr/>
              <a:t>79</a:t>
            </a:fld>
            <a:endParaRPr lang="en-US" altLang="zh-CN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28E5C5A-E375-4A94-9DFF-39548C75A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7741DFA5-079B-4AE1-8796-67CC5CF65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22ECB52F-A245-4730-AF07-842CF6794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329D81-A463-4E37-8C67-F28426661016}" type="slidenum">
              <a:rPr lang="en-US" altLang="zh-CN" sz="1200"/>
              <a:pPr/>
              <a:t>80</a:t>
            </a:fld>
            <a:endParaRPr lang="en-US" altLang="zh-CN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ADD7D7B-09B9-47F7-9423-ECD70B89E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2493C04-590E-4418-8C7A-FECA0AC63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4E23DE9-F2D8-4EBC-BC14-5B335D049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DA413E-BAA6-4119-BF1B-4A3F804F02CD}" type="slidenum">
              <a:rPr lang="en-US" altLang="zh-CN" sz="1200"/>
              <a:pPr/>
              <a:t>81</a:t>
            </a:fld>
            <a:endParaRPr lang="en-US" altLang="zh-CN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521E670-6EBD-4A9D-A030-7661FB785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1585E7E-9AC8-4DBE-8154-7E00DE60C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49194E9A-B4C2-4217-9318-3975D2B75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B87E01-6D4D-4671-967B-23E9A67B445D}" type="slidenum">
              <a:rPr lang="en-US" altLang="zh-CN" sz="1200"/>
              <a:pPr/>
              <a:t>82</a:t>
            </a:fld>
            <a:endParaRPr lang="en-US" altLang="zh-CN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FD7C8B7D-7BB0-4E83-8F36-C33D215DD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9327A59F-B177-4A5A-AAC1-6977F3DF4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EAC4635-3610-48FD-9BB0-92C51A719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3D216-A26A-42A5-A005-5503A328F209}" type="slidenum">
              <a:rPr lang="en-US" altLang="zh-CN" sz="1200"/>
              <a:pPr/>
              <a:t>83</a:t>
            </a:fld>
            <a:endParaRPr lang="en-US" altLang="zh-CN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F602C24-4A1D-4EB9-8EFF-BFEFFCD75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F339910-B2A8-45DC-AA7A-A926D6804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8BD2F8A-53D6-46E5-960D-A48BE0C1F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FB0CA-5FE1-450C-9AC1-0460290C88BF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66B99C1-E1C4-4298-942C-EC4C98D6B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367B17-26ED-4ED7-8B52-7F4FE671A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3967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A76803F-1966-4E7E-97DB-C758FF392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A97AF-FCE9-4D6B-8694-D4E5EAE9CE7A}" type="slidenum">
              <a:rPr lang="en-US" altLang="zh-CN" sz="1200"/>
              <a:pPr/>
              <a:t>84</a:t>
            </a:fld>
            <a:endParaRPr lang="en-US" altLang="zh-CN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3E83E7D-584E-4D72-BCBB-BD6ACFB14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B55D333-CC53-4F83-B010-C5375D2F8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8858E96-C9BC-43D2-9FDA-BB90CC9F5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37DBAD-B416-47D6-A143-E599B630BD52}" type="slidenum">
              <a:rPr lang="en-US" altLang="zh-CN" sz="1200"/>
              <a:pPr/>
              <a:t>85</a:t>
            </a:fld>
            <a:endParaRPr lang="en-US" altLang="zh-CN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62AFE33-175F-45AA-9A12-3FDCF94F9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631C406-0F41-41EA-B2AD-AFE6B1789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EAC4635-3610-48FD-9BB0-92C51A719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3D216-A26A-42A5-A005-5503A328F209}" type="slidenum">
              <a:rPr lang="en-US" altLang="zh-CN" sz="1200"/>
              <a:pPr/>
              <a:t>86</a:t>
            </a:fld>
            <a:endParaRPr lang="en-US" altLang="zh-CN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F602C24-4A1D-4EB9-8EFF-BFEFFCD75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F339910-B2A8-45DC-AA7A-A926D6804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61359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A76803F-1966-4E7E-97DB-C758FF392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A97AF-FCE9-4D6B-8694-D4E5EAE9CE7A}" type="slidenum">
              <a:rPr lang="en-US" altLang="zh-CN" sz="1200"/>
              <a:pPr/>
              <a:t>87</a:t>
            </a:fld>
            <a:endParaRPr lang="en-US" altLang="zh-CN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3E83E7D-584E-4D72-BCBB-BD6ACFB14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B55D333-CC53-4F83-B010-C5375D2F8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97154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A76803F-1966-4E7E-97DB-C758FF392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9A97AF-FCE9-4D6B-8694-D4E5EAE9CE7A}" type="slidenum">
              <a:rPr lang="en-US" altLang="zh-CN" sz="1200"/>
              <a:pPr/>
              <a:t>88</a:t>
            </a:fld>
            <a:endParaRPr lang="en-US" altLang="zh-CN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F3E83E7D-584E-4D72-BCBB-BD6ACFB14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B55D333-CC53-4F83-B010-C5375D2F8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7313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8858E96-C9BC-43D2-9FDA-BB90CC9F5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37DBAD-B416-47D6-A143-E599B630BD52}" type="slidenum">
              <a:rPr lang="en-US" altLang="zh-CN" sz="1200"/>
              <a:pPr/>
              <a:t>89</a:t>
            </a:fld>
            <a:endParaRPr lang="en-US" altLang="zh-CN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762AFE33-175F-45AA-9A12-3FDCF94F9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631C406-0F41-41EA-B2AD-AFE6B1789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846439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FC8D61A8-51C6-466E-BA45-5369B0BDD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E913A5-20E7-481E-8D39-A168D26A2817}" type="slidenum">
              <a:rPr lang="en-US" altLang="zh-CN" sz="1200"/>
              <a:pPr/>
              <a:t>90</a:t>
            </a:fld>
            <a:endParaRPr lang="en-US" altLang="zh-CN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1F3947AF-F112-4F37-940E-2D3472F97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D3777DA-C250-4F9E-A13F-11D51DD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C653070-E1CE-451A-B623-72CD810EE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DF43EC-458E-4FA0-83F8-F62FD91A4F21}" type="slidenum">
              <a:rPr lang="en-US" altLang="zh-CN" sz="1200"/>
              <a:pPr/>
              <a:t>91</a:t>
            </a:fld>
            <a:endParaRPr lang="en-US" altLang="zh-CN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E5C84CE-387E-4BE6-8F3B-A29AB9783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DE1B88C-C6F2-4DCD-A5D8-FEB82DE6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5122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C653070-E1CE-451A-B623-72CD810EE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DF43EC-458E-4FA0-83F8-F62FD91A4F21}" type="slidenum">
              <a:rPr lang="en-US" altLang="zh-CN" sz="1200"/>
              <a:pPr/>
              <a:t>92</a:t>
            </a:fld>
            <a:endParaRPr lang="en-US" altLang="zh-CN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E5C84CE-387E-4BE6-8F3B-A29AB9783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DE1B88C-C6F2-4DCD-A5D8-FEB82DE6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如果有则会由传递性导出对称性，不满足反对称的要求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93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848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1082C78-4936-4FA3-84B7-ED247F4C4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DC74C4-7DC5-435C-914F-2A483F0B6FCE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02A6B2-26A5-4EAB-948C-29448D07C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6799807-FAB6-48E4-8891-3EA010A73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9A33382-A3E7-4562-B7E4-F39440AE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A2CDB0-1A04-4D32-9517-1ACDBFD18F79}" type="slidenum">
              <a:rPr lang="en-US" altLang="zh-CN" sz="1200"/>
              <a:pPr/>
              <a:t>94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271E8EF-5B9A-4A4A-9665-FB8D0DEFD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429F65C-46F6-483F-8A8D-111E719D8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143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5E5635F2-F4A8-489E-B03C-F14D8EAFE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51F5AD-51E1-48FF-96D6-AEF23AFA70FA}" type="slidenum">
              <a:rPr lang="en-US" altLang="zh-CN" sz="1200"/>
              <a:pPr/>
              <a:t>95</a:t>
            </a:fld>
            <a:endParaRPr lang="en-US" altLang="zh-CN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2F60BAE-DA8A-44F0-8AD7-91E6ABA0C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8D312DF-E67D-4006-AD2A-A581DE480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3AA2668-F71B-4137-B956-1E658AD10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1FB56F-3191-46AB-AE0C-A1C9FD95C79A}" type="slidenum">
              <a:rPr lang="en-US" altLang="zh-CN" sz="1200"/>
              <a:pPr/>
              <a:t>96</a:t>
            </a:fld>
            <a:endParaRPr lang="en-US" altLang="zh-CN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BA01541-5ACE-4808-983B-780F80FA6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53730D92-BD71-4CE2-8C21-3D5BF276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0062C54F-B5D2-4619-98A2-5824FFFFB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D689D-C0B5-4EFE-A252-348153BD2FE6}" type="slidenum">
              <a:rPr lang="en-US" altLang="zh-CN" sz="1200"/>
              <a:pPr/>
              <a:t>98</a:t>
            </a:fld>
            <a:endParaRPr lang="en-US" altLang="zh-CN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C70F821-DE45-488F-B212-2B3DD1978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5C45FE8-FED7-49BF-B4C1-48CC7F05C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75E9E9EC-9887-4402-A671-10A0D303C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E06DB2-6F0E-46DB-8903-5ABD15094833}" type="slidenum">
              <a:rPr lang="en-US" altLang="zh-CN" sz="1200"/>
              <a:pPr/>
              <a:t>99</a:t>
            </a:fld>
            <a:endParaRPr lang="en-US" altLang="zh-CN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1F57A53-57D9-43FC-BB54-930C58598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63809FA-34BB-470A-ABE4-6EBAA247D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3AA2668-F71B-4137-B956-1E658AD10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1FB56F-3191-46AB-AE0C-A1C9FD95C79A}" type="slidenum">
              <a:rPr lang="en-US" altLang="zh-CN" sz="1200"/>
              <a:pPr/>
              <a:t>100</a:t>
            </a:fld>
            <a:endParaRPr lang="en-US" altLang="zh-CN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BA01541-5ACE-4808-983B-780F80FA6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53730D92-BD71-4CE2-8C21-3D5BF276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35358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9AAFA0EA-C8A6-4BEF-AA3B-F79B66035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D4F7A4-5C7A-4CF7-8AC6-BBDB44A26F63}" type="slidenum">
              <a:rPr lang="en-US" altLang="zh-CN" sz="1200"/>
              <a:pPr/>
              <a:t>101</a:t>
            </a:fld>
            <a:endParaRPr lang="en-US" altLang="zh-CN" sz="12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39750CF-4023-43C8-8730-0874834FF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3C432C8A-DB70-48EC-9CA7-540D79A9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0BE9AD81-581D-4578-AD39-0EB27FB68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D81354-59EB-4FF0-824D-E290AB177A64}" type="slidenum">
              <a:rPr lang="en-US" altLang="zh-CN" sz="1200"/>
              <a:pPr/>
              <a:t>102</a:t>
            </a:fld>
            <a:endParaRPr lang="en-US" altLang="zh-CN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781A16D-AD7A-4E89-B317-04F067DFD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92D7EB63-BD01-45B4-9A84-1C414CFB8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1D170DF-781A-4752-8556-0165B40E5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8B9085-5A5A-4B5B-8E05-0BCAC99D50DC}" type="slidenum">
              <a:rPr lang="en-US" altLang="zh-CN" sz="1200"/>
              <a:pPr/>
              <a:t>103</a:t>
            </a:fld>
            <a:endParaRPr lang="en-US" altLang="zh-CN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3DBFF716-3082-4178-9BF0-B8530D2DE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1C8B5031-AE62-4E99-93DE-755D6523E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3AE9B978-9CA1-4A34-AFE2-C1651D20A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11497C-F7FC-456A-8740-C28DB722E718}" type="slidenum">
              <a:rPr lang="en-US" altLang="zh-CN" sz="1200"/>
              <a:pPr/>
              <a:t>104</a:t>
            </a:fld>
            <a:endParaRPr lang="en-US" altLang="zh-CN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EA6993A-2CCB-41E5-AB52-099279F43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9A9C92A4-1F5C-454B-A396-D76B2D874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0AC9-59A3-40BD-8477-026B204B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8ED9B2-BF00-435F-BA17-ADF0F67E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67BFBE-98D6-4608-A072-4A80D1D09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0A9EF3-E9EF-4A2B-8851-A41784096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C402E-7544-44A2-824C-9EE37DF4C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EDAAC-C526-4682-8F44-C50DCF134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81266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7137-E274-47E7-BA9B-15EC424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AE2CF-0329-4255-8545-5F90C65E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CBC48F-143F-4A20-A8F0-5D8114E23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3ABF56-D755-44B4-B2DD-69512E3913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662A48-3927-4B9A-97B1-1C93597D6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D7F8-D050-4E61-9627-80330DCFB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0783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BC8EF-72EA-4E93-B1A5-513837889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7C2CB-D9AB-47DE-B12D-478C63E5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CF187-5740-4D7A-A8AB-6A66611263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41455E-A4BA-41DA-AB7F-10D1FF0D2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C1C7D1-82FD-49D1-8837-74A3C66DB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7EB06-5EC6-4F40-AF6D-BFE841684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4094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FDC9-F59C-4CDC-9915-8B9CC07D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FB2D9-8C95-4967-96B0-90351936EC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89E26-3E88-43FE-8181-95DE0A44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3EDCF-FFB8-4099-ABD8-6F6F51A9E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E6562-814A-4262-AE09-FB2DA1566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9ADDC-A437-4417-A6CE-89BB02011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80447-4AA1-4E8F-B829-5FD483C05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838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F30BE-FBD9-4103-B951-B11C454B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BA58F-E218-4EEE-9267-749ED6CF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6ED788-6D3D-465A-83EE-94008BC2D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B4B304-A0E7-400A-BFD6-AC62D107B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EBAE5F-5FA2-4BB0-AF6E-A461755ED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0429-19CE-4C2D-A58F-009C5D7921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58326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B1137-97DE-4680-9A77-15170E11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C56CA-EF22-4ED1-A2AA-76CC1343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B5836-9B03-42B0-B56D-882FE30C5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7505A6-3905-414B-98E5-C10016DEB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95F244-CD2F-48C7-89BE-40EAA2D34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1B75-75E0-4BD2-B57A-47628B0A2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76444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5859-C428-4AC9-90DA-C8B9D61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FCF29-3354-4619-8DF1-8D4287BFE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62BEF-2ACD-4140-A4F7-08C35AB4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B603A-DE6B-4E36-AA8B-8C000548B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25D14-308D-408B-9B4B-9B907CDB0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DD261-D9EF-4585-8FB8-4BF581E4E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24E30-6A92-49CC-8D33-06E726633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65630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CE03-3180-4AF2-BE97-6E1C75AE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2B752-E0D7-4D07-9C48-FF6B2DD7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B7E91E-CE8E-47A6-87D5-7B289A2C0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5E9D9-129E-438B-B306-3569F609A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238A59-3265-454B-A02D-E3544C83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62FC75-405A-4132-AE2C-B28511D5F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667321-B509-4EDC-B297-C4AA2E577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91B1FC-874A-4D1F-A172-959FD68CB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5F3E-88E2-4E2A-9CDE-49114D3D3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2609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880A-C020-47E6-A294-86526AC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F26BFA-4B42-4186-AD9C-7EA346206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909B18-3A66-4D6F-A1FB-F264EBBE8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7ACDB9-EBCD-4EFB-AEB4-B4B16B094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AF0A0-72C0-4F58-B5F0-A0AB092A4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4929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4B7EEB-E9BC-4CF3-A9F2-769DD31F9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9FA3D1-F754-4720-8EC7-F303A0C689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D8EBD9-14EA-46AD-A401-B6EC29A4C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E5777-3BAC-4335-A925-06E71D92D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60798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1BF84-D10A-47C6-8F89-1BE921F8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B8404-BBC5-4524-927F-DBDC9C7F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878BC-70CA-4B8B-A602-96839D3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064B5-511A-4EBA-B5C3-595570272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F29F3-F6D0-4898-8CD9-F2ECA0C85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C55A2-BA59-40EB-A77C-D275F968F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D5741-520D-4B81-B5F3-85D3DACC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3564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4C43-D978-46F4-A634-4A5FE49E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73837-4AF4-43F5-9C69-E1767764F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C25A9-ABF3-4CDB-ABD6-B5221901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3FCE8-29FA-45FB-98A7-6BF7F992B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034A8-1D5C-4555-BCA3-6B13069C2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DB67D-9D62-4A56-A92F-FE30126BF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5165-4D72-4E64-918E-DB689CFC2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79337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499554-AF07-4F6B-B7D6-B6E54459A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B84E77-8103-4DA1-B7C4-14B7F96CE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603860-FD10-484A-8B36-883CBFECCA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0E986A-5A27-4C01-8099-F43B1CFF17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E4C4C5-A4A7-49B2-BF14-63EF598087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775C1EC-139F-401A-A6A9-F5B1BF333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mFPY0tsbWtSeHd4" TargetMode="External"/><Relationship Id="rId2" Type="http://schemas.openxmlformats.org/officeDocument/2006/relationships/hyperlink" Target="https://docs.qq.com/form/page/DZk5uZ2xFZlFVVW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mFPY0tsbWtSeHd4" TargetMode="External"/><Relationship Id="rId2" Type="http://schemas.openxmlformats.org/officeDocument/2006/relationships/hyperlink" Target="https://docs.qq.com/form/page/DZk5uZ2xFZlFVVWt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mFPY0tsbWtSeHd4" TargetMode="External"/><Relationship Id="rId2" Type="http://schemas.openxmlformats.org/officeDocument/2006/relationships/hyperlink" Target="https://docs.qq.com/form/page/DZk5uZ2xFZlFVVWts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mFPY0tsbWtSeHd4" TargetMode="External"/><Relationship Id="rId2" Type="http://schemas.openxmlformats.org/officeDocument/2006/relationships/hyperlink" Target="https://docs.qq.com/form/page/DZk5uZ2xFZlFVVWts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form/page/DZmFPY0tsbWtSeHd4" TargetMode="External"/><Relationship Id="rId2" Type="http://schemas.openxmlformats.org/officeDocument/2006/relationships/hyperlink" Target="https://docs.qq.com/form/page/DZk5uZ2xFZlFVVWts" TargetMode="Externa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4419324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E8BA1F61-42FC-4A73-B2A7-E7AEDE41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465745-B516-44DF-9FE5-34E22F25117B}" type="slidenum">
              <a:rPr lang="en-US" altLang="zh-CN" sz="1400"/>
              <a:pPr/>
              <a:t>10</a:t>
            </a:fld>
            <a:endParaRPr lang="en-US" altLang="zh-CN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54809B7-F632-4B82-8A31-12781524D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7.2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二元关系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65E31A6-46B0-4975-9CB6-C77E4DEF6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 </a:t>
            </a:r>
            <a:r>
              <a:rPr lang="zh-CN" altLang="en-US" dirty="0"/>
              <a:t>如果一个集合满足以下条件之一：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集合非空</a:t>
            </a:r>
            <a:r>
              <a:rPr lang="en-US" altLang="zh-CN" dirty="0"/>
              <a:t>, </a:t>
            </a:r>
            <a:r>
              <a:rPr lang="zh-CN" altLang="en-US" dirty="0"/>
              <a:t>且它的元素都是有序对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集合是空集</a:t>
            </a:r>
          </a:p>
          <a:p>
            <a:pPr eaLnBrk="1" hangingPunct="1"/>
            <a:r>
              <a:rPr lang="zh-CN" altLang="en-US" dirty="0"/>
              <a:t>则称该集合为一个</a:t>
            </a:r>
            <a:r>
              <a:rPr lang="zh-CN" altLang="en-US" dirty="0">
                <a:solidFill>
                  <a:srgbClr val="A50021"/>
                </a:solidFill>
              </a:rPr>
              <a:t>二元关系</a:t>
            </a:r>
            <a:r>
              <a:rPr lang="en-US" altLang="zh-CN" dirty="0"/>
              <a:t>, </a:t>
            </a:r>
            <a:r>
              <a:rPr lang="zh-CN" altLang="en-US" dirty="0"/>
              <a:t>简称为关系，记作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可记作</a:t>
            </a:r>
            <a:r>
              <a:rPr lang="en-US" altLang="zh-CN" i="1" dirty="0" err="1"/>
              <a:t>xRy</a:t>
            </a:r>
            <a:r>
              <a:rPr lang="zh-CN" altLang="en-US" dirty="0"/>
              <a:t>；如果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则记作</a:t>
            </a:r>
            <a:r>
              <a:rPr lang="en-US" altLang="zh-CN" i="1" dirty="0"/>
              <a:t>x</a:t>
            </a:r>
            <a:r>
              <a:rPr lang="en-US" altLang="zh-CN" dirty="0"/>
              <a:t>  </a:t>
            </a:r>
            <a:r>
              <a:rPr lang="en-US" altLang="zh-CN" i="1" dirty="0"/>
              <a:t>y</a:t>
            </a:r>
            <a:endParaRPr lang="en-US" altLang="zh-CN" dirty="0"/>
          </a:p>
          <a:p>
            <a:pPr eaLnBrk="1" hangingPunct="1">
              <a:spcBef>
                <a:spcPct val="70000"/>
              </a:spcBef>
            </a:pPr>
            <a:r>
              <a:rPr lang="zh-CN" altLang="en-US" dirty="0"/>
              <a:t>实例：</a:t>
            </a:r>
            <a:r>
              <a:rPr lang="en-US" altLang="zh-CN" i="1" dirty="0"/>
              <a:t>R</a:t>
            </a:r>
            <a:r>
              <a:rPr lang="en-US" altLang="zh-CN" dirty="0"/>
              <a:t>={&lt;1,2&gt;,&lt;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 </a:t>
            </a:r>
            <a:r>
              <a:rPr lang="en-US" altLang="zh-CN" i="1" dirty="0"/>
              <a:t>S</a:t>
            </a:r>
            <a:r>
              <a:rPr lang="en-US" altLang="zh-CN" dirty="0"/>
              <a:t>={&lt;1,2&gt;,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}.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是二元关系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不是有序对时，</a:t>
            </a:r>
            <a:r>
              <a:rPr lang="en-US" altLang="zh-CN" i="1" dirty="0"/>
              <a:t>S</a:t>
            </a:r>
            <a:r>
              <a:rPr lang="zh-CN" altLang="en-US" dirty="0"/>
              <a:t>不是二元关系</a:t>
            </a:r>
          </a:p>
          <a:p>
            <a:pPr eaLnBrk="1" hangingPunct="1"/>
            <a:r>
              <a:rPr lang="zh-CN" altLang="en-US" dirty="0"/>
              <a:t>根据上面的记法，可以写</a:t>
            </a:r>
            <a:r>
              <a:rPr lang="en-US" altLang="zh-CN" dirty="0"/>
              <a:t>1</a:t>
            </a:r>
            <a:r>
              <a:rPr lang="en-US" altLang="zh-CN" i="1" dirty="0"/>
              <a:t>R</a:t>
            </a:r>
            <a:r>
              <a:rPr lang="en-US" altLang="zh-CN" dirty="0"/>
              <a:t>2, </a:t>
            </a:r>
            <a:r>
              <a:rPr lang="en-US" altLang="zh-CN" i="1" dirty="0" err="1"/>
              <a:t>aRb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63986-4D29-4E08-A94A-F5D4C026CB24}"/>
              </a:ext>
            </a:extLst>
          </p:cNvPr>
          <p:cNvSpPr txBox="1"/>
          <p:nvPr/>
        </p:nvSpPr>
        <p:spPr>
          <a:xfrm>
            <a:off x="3851920" y="6453188"/>
            <a:ext cx="529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关系是有序对的集合</a:t>
            </a:r>
          </a:p>
        </p:txBody>
      </p:sp>
    </p:spTree>
  </p:cSld>
  <p:clrMapOvr>
    <a:masterClrMapping/>
  </p:clrMapOvr>
  <p:transition spd="slow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>
            <a:extLst>
              <a:ext uri="{FF2B5EF4-FFF2-40B4-BE49-F238E27FC236}">
                <a16:creationId xmlns:a16="http://schemas.microsoft.com/office/drawing/2014/main" id="{34E3E3CA-B50C-436B-83C3-60C8EED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AC7D00-70A2-4EAF-935C-FE1647C9F2C0}" type="slidenum">
              <a:rPr lang="en-US" altLang="zh-CN" sz="1400"/>
              <a:pPr/>
              <a:t>100</a:t>
            </a:fld>
            <a:endParaRPr lang="en-US" altLang="zh-CN" sz="1400"/>
          </a:p>
        </p:txBody>
      </p:sp>
      <p:sp>
        <p:nvSpPr>
          <p:cNvPr id="137219" name="Rectangle 10">
            <a:extLst>
              <a:ext uri="{FF2B5EF4-FFF2-40B4-BE49-F238E27FC236}">
                <a16:creationId xmlns:a16="http://schemas.microsoft.com/office/drawing/2014/main" id="{F3F5A04C-1988-4732-B8A6-A8BCEDE1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偏序集与哈斯图</a:t>
            </a:r>
          </a:p>
        </p:txBody>
      </p:sp>
      <p:sp>
        <p:nvSpPr>
          <p:cNvPr id="137220" name="Rectangle 11">
            <a:extLst>
              <a:ext uri="{FF2B5EF4-FFF2-40B4-BE49-F238E27FC236}">
                <a16:creationId xmlns:a16="http://schemas.microsoft.com/office/drawing/2014/main" id="{719A9C1D-A0DA-4738-A7CC-5CCF88372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075613" cy="4976812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7.18</a:t>
            </a:r>
            <a:r>
              <a:rPr lang="en-US" altLang="zh-CN" dirty="0"/>
              <a:t> </a:t>
            </a:r>
            <a:r>
              <a:rPr lang="zh-CN" altLang="en-US" dirty="0"/>
              <a:t>偏序集是其覆盖关系的自反传递闭包</a:t>
            </a:r>
            <a:endParaRPr lang="en-US" altLang="zh-CN" dirty="0"/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zh-CN" altLang="en-US" dirty="0"/>
              <a:t>证 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marL="0" indent="0" eaLnBrk="1" hangingPunct="1"/>
            <a:r>
              <a:rPr lang="zh-CN" altLang="en-US" dirty="0"/>
              <a:t>由覆盖关系的定义可知其不影响自反性</a:t>
            </a:r>
            <a:r>
              <a:rPr lang="en-US" altLang="zh-CN" dirty="0"/>
              <a:t>, </a:t>
            </a:r>
            <a:r>
              <a:rPr lang="zh-CN" altLang="en-US" dirty="0"/>
              <a:t>又因自反闭包与传递闭包与计算顺序无关</a:t>
            </a:r>
            <a:r>
              <a:rPr lang="en-US" altLang="zh-CN" dirty="0"/>
              <a:t>, </a:t>
            </a:r>
            <a:r>
              <a:rPr lang="zh-CN" altLang="en-US" dirty="0"/>
              <a:t>故偏序关系显然是其覆盖关系的自反闭包</a:t>
            </a:r>
            <a:r>
              <a:rPr lang="en-US" altLang="zh-CN" dirty="0"/>
              <a:t>.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zh-CN" altLang="en-US" dirty="0"/>
              <a:t>由覆盖关系的定义可知其不影响关系图中的可达性</a:t>
            </a:r>
            <a:r>
              <a:rPr lang="en-US" altLang="zh-CN" dirty="0"/>
              <a:t>. </a:t>
            </a:r>
            <a:r>
              <a:rPr lang="zh-CN" altLang="en-US" dirty="0"/>
              <a:t>由于偏序关系的传递性</a:t>
            </a:r>
            <a:r>
              <a:rPr lang="en-US" altLang="zh-CN" dirty="0"/>
              <a:t>, </a:t>
            </a:r>
            <a:r>
              <a:rPr lang="zh-CN" altLang="en-US" dirty="0"/>
              <a:t>所有可达的节点对之间均存在直连边</a:t>
            </a:r>
            <a:r>
              <a:rPr lang="en-US" altLang="zh-CN" dirty="0"/>
              <a:t>. </a:t>
            </a:r>
            <a:r>
              <a:rPr lang="zh-CN" altLang="en-US" dirty="0"/>
              <a:t>而传递闭包即关系图中所有可达的节点对之间添加直连边</a:t>
            </a:r>
            <a:r>
              <a:rPr lang="en-US" altLang="zh-CN" dirty="0"/>
              <a:t>. </a:t>
            </a:r>
            <a:r>
              <a:rPr lang="zh-CN" altLang="en-US" dirty="0"/>
              <a:t>故两者关系图相同</a:t>
            </a:r>
            <a:r>
              <a:rPr lang="en-US" altLang="zh-CN" dirty="0"/>
              <a:t>, </a:t>
            </a:r>
            <a:r>
              <a:rPr lang="zh-CN" altLang="en-US" dirty="0"/>
              <a:t>即偏序关系是其覆盖关系的传递闭包</a:t>
            </a:r>
            <a:r>
              <a:rPr lang="en-US" altLang="zh-CN" dirty="0"/>
              <a:t>.</a:t>
            </a:r>
          </a:p>
          <a:p>
            <a:pPr marL="0" indent="0" eaLnBrk="1" hangingPunct="1"/>
            <a:r>
              <a:rPr lang="en-US" altLang="zh-CN" dirty="0"/>
              <a:t>(</a:t>
            </a:r>
            <a:r>
              <a:rPr lang="zh-CN" altLang="en-US" dirty="0"/>
              <a:t>严谨证明可对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y</a:t>
            </a:r>
            <a:r>
              <a:rPr lang="zh-CN" altLang="en-US" dirty="0"/>
              <a:t>、</a:t>
            </a:r>
            <a:r>
              <a:rPr lang="en-US" altLang="zh-CN" i="1" dirty="0"/>
              <a:t>x </a:t>
            </a:r>
            <a:r>
              <a:rPr lang="en-US" altLang="zh-CN" dirty="0"/>
              <a:t>≺ </a:t>
            </a:r>
            <a:r>
              <a:rPr lang="en-US" altLang="zh-CN" i="1" dirty="0"/>
              <a:t>y</a:t>
            </a:r>
            <a:r>
              <a:rPr lang="zh-CN" altLang="en-US" dirty="0"/>
              <a:t>、</a:t>
            </a:r>
            <a:r>
              <a:rPr lang="en-US" altLang="zh-CN" i="1" dirty="0"/>
              <a:t>x </a:t>
            </a:r>
            <a:r>
              <a:rPr lang="en-US" altLang="zh-CN" dirty="0"/>
              <a:t>≺ …</a:t>
            </a:r>
            <a:r>
              <a:rPr lang="en-US" altLang="zh-CN" i="1" dirty="0"/>
              <a:t> </a:t>
            </a:r>
            <a:r>
              <a:rPr lang="en-US" altLang="zh-CN" dirty="0"/>
              <a:t>≺ </a:t>
            </a:r>
            <a:r>
              <a:rPr lang="en-US" altLang="zh-CN" i="1" dirty="0"/>
              <a:t>y</a:t>
            </a:r>
            <a:r>
              <a:rPr lang="zh-CN" altLang="en-US" dirty="0"/>
              <a:t>分类讨论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098630"/>
      </p:ext>
    </p:extLst>
  </p:cSld>
  <p:clrMapOvr>
    <a:masterClrMapping/>
  </p:clrMapOvr>
  <p:transition spd="slow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>
            <a:extLst>
              <a:ext uri="{FF2B5EF4-FFF2-40B4-BE49-F238E27FC236}">
                <a16:creationId xmlns:a16="http://schemas.microsoft.com/office/drawing/2014/main" id="{4F66BA16-83DD-4AE0-ABF8-6D349A5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A5886-052F-43F4-8D30-65389DE0D14D}" type="slidenum">
              <a:rPr lang="en-US" altLang="zh-CN" sz="1400"/>
              <a:pPr/>
              <a:t>101</a:t>
            </a:fld>
            <a:endParaRPr lang="en-US" altLang="zh-CN" sz="1400"/>
          </a:p>
        </p:txBody>
      </p:sp>
      <p:sp>
        <p:nvSpPr>
          <p:cNvPr id="143363" name="Rectangle 11">
            <a:extLst>
              <a:ext uri="{FF2B5EF4-FFF2-40B4-BE49-F238E27FC236}">
                <a16:creationId xmlns:a16="http://schemas.microsoft.com/office/drawing/2014/main" id="{4A2EE26E-0E66-46FF-925E-AC2EC69CE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偏序集中的特殊元素 </a:t>
            </a:r>
          </a:p>
        </p:txBody>
      </p:sp>
      <p:sp>
        <p:nvSpPr>
          <p:cNvPr id="143364" name="Rectangle 12">
            <a:extLst>
              <a:ext uri="{FF2B5EF4-FFF2-40B4-BE49-F238E27FC236}">
                <a16:creationId xmlns:a16="http://schemas.microsoft.com/office/drawing/2014/main" id="{BF247F9A-BA6D-4FF3-B784-F0342A8C8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5388"/>
            <a:ext cx="8229600" cy="2233612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</a:t>
            </a:r>
            <a:r>
              <a:rPr lang="zh-CN" altLang="en-US" dirty="0"/>
              <a:t>为偏序集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y</a:t>
            </a:r>
            <a:r>
              <a:rPr lang="en-US" altLang="zh-CN" dirty="0" err="1"/>
              <a:t>≼</a:t>
            </a:r>
            <a:r>
              <a:rPr lang="en-US" altLang="zh-CN" i="1" dirty="0" err="1"/>
              <a:t>x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 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最小元</a:t>
            </a:r>
          </a:p>
          <a:p>
            <a:pPr marL="457200" indent="-457200"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 err="1"/>
              <a:t>≼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 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最大元</a:t>
            </a:r>
          </a:p>
          <a:p>
            <a:pPr marL="457200" indent="-457200" eaLnBrk="1" hangingPunct="1"/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≼</a:t>
            </a:r>
            <a:r>
              <a:rPr lang="en-US" altLang="zh-CN" i="1" dirty="0" err="1"/>
              <a:t>y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 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极小元</a:t>
            </a:r>
          </a:p>
          <a:p>
            <a:pPr marL="457200" indent="-457200" eaLnBrk="1" hangingPunct="1"/>
            <a:r>
              <a:rPr lang="en-US" altLang="zh-CN" dirty="0"/>
              <a:t>(4)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≼</a:t>
            </a:r>
            <a:r>
              <a:rPr lang="en-US" altLang="zh-CN" i="1" dirty="0" err="1"/>
              <a:t>x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 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极大元</a:t>
            </a:r>
            <a:endParaRPr lang="zh-CN" altLang="en-US" dirty="0"/>
          </a:p>
        </p:txBody>
      </p:sp>
      <p:sp>
        <p:nvSpPr>
          <p:cNvPr id="143365" name="Rectangle 14">
            <a:extLst>
              <a:ext uri="{FF2B5EF4-FFF2-40B4-BE49-F238E27FC236}">
                <a16:creationId xmlns:a16="http://schemas.microsoft.com/office/drawing/2014/main" id="{DA063F08-0FD6-4B7A-A250-05B9AE9B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16338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dirty="0"/>
              <a:t>性质：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对于有穷集</a:t>
            </a:r>
            <a:r>
              <a:rPr lang="en-US" altLang="zh-CN" dirty="0"/>
              <a:t>, </a:t>
            </a:r>
            <a:r>
              <a:rPr lang="zh-CN" altLang="en-US" dirty="0"/>
              <a:t>极小元和极大元一定存在</a:t>
            </a:r>
            <a:r>
              <a:rPr lang="en-US" altLang="zh-CN" dirty="0"/>
              <a:t>, </a:t>
            </a:r>
            <a:r>
              <a:rPr lang="zh-CN" altLang="en-US" dirty="0"/>
              <a:t>可能存在多个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最小元和最大元不一定存在</a:t>
            </a:r>
            <a:r>
              <a:rPr lang="en-US" altLang="zh-CN" dirty="0"/>
              <a:t>, </a:t>
            </a:r>
            <a:r>
              <a:rPr lang="zh-CN" altLang="en-US" dirty="0"/>
              <a:t>如果存在一定唯一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最小元一定是极小元</a:t>
            </a:r>
            <a:r>
              <a:rPr lang="en-US" altLang="zh-CN" dirty="0"/>
              <a:t>; </a:t>
            </a:r>
            <a:r>
              <a:rPr lang="zh-CN" altLang="en-US" dirty="0"/>
              <a:t>最大元一定是极大元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(4) </a:t>
            </a:r>
            <a:r>
              <a:rPr lang="zh-CN" altLang="en-US" dirty="0"/>
              <a:t>孤立结点既是极小元</a:t>
            </a:r>
            <a:r>
              <a:rPr lang="en-US" altLang="zh-CN" dirty="0"/>
              <a:t>, </a:t>
            </a:r>
            <a:r>
              <a:rPr lang="zh-CN" altLang="en-US" dirty="0"/>
              <a:t>也是极大元</a:t>
            </a:r>
            <a:r>
              <a:rPr lang="en-US" altLang="zh-CN" dirty="0"/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7006B-9313-4164-8806-2F13199168FA}"/>
              </a:ext>
            </a:extLst>
          </p:cNvPr>
          <p:cNvSpPr/>
          <p:nvPr/>
        </p:nvSpPr>
        <p:spPr>
          <a:xfrm>
            <a:off x="0" y="6457890"/>
            <a:ext cx="7020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唯一性是最大元和极大元的重要区别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5342C-B11C-4B0F-96E4-B8744CB4BE13}"/>
              </a:ext>
            </a:extLst>
          </p:cNvPr>
          <p:cNvSpPr/>
          <p:nvPr/>
        </p:nvSpPr>
        <p:spPr>
          <a:xfrm>
            <a:off x="2915816" y="3454370"/>
            <a:ext cx="5755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比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中所有元素都小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/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大 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vs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中没有元素比它小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/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>
            <a:extLst>
              <a:ext uri="{FF2B5EF4-FFF2-40B4-BE49-F238E27FC236}">
                <a16:creationId xmlns:a16="http://schemas.microsoft.com/office/drawing/2014/main" id="{DE4B6D20-1AD1-400C-857D-DF2ADC69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055A3A-CFC8-4165-B89B-FCB319DFC5AB}" type="slidenum">
              <a:rPr lang="en-US" altLang="zh-CN" sz="1400"/>
              <a:pPr/>
              <a:t>102</a:t>
            </a:fld>
            <a:endParaRPr lang="en-US" altLang="zh-CN" sz="1400"/>
          </a:p>
        </p:txBody>
      </p:sp>
      <p:sp>
        <p:nvSpPr>
          <p:cNvPr id="145411" name="Rectangle 12">
            <a:extLst>
              <a:ext uri="{FF2B5EF4-FFF2-40B4-BE49-F238E27FC236}">
                <a16:creationId xmlns:a16="http://schemas.microsoft.com/office/drawing/2014/main" id="{02D9C116-4E85-482C-94E6-1CCE01C0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23749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≼&gt;</a:t>
            </a:r>
            <a:r>
              <a:rPr lang="zh-CN" altLang="en-US" dirty="0"/>
              <a:t>为偏序集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endParaRPr lang="en-US" altLang="zh-CN" dirty="0"/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 err="1"/>
              <a:t>≼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上界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y</a:t>
            </a:r>
            <a:r>
              <a:rPr lang="en-US" altLang="zh-CN" dirty="0" err="1"/>
              <a:t>≼</a:t>
            </a:r>
            <a:r>
              <a:rPr lang="en-US" altLang="zh-CN" i="1" dirty="0" err="1"/>
              <a:t>x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下界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令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i="1" dirty="0"/>
              <a:t>y</a:t>
            </a:r>
            <a:r>
              <a:rPr lang="en-US" altLang="zh-CN" dirty="0"/>
              <a:t>| 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的上界</a:t>
            </a:r>
            <a:r>
              <a:rPr lang="en-US" altLang="zh-CN" dirty="0"/>
              <a:t>}, </a:t>
            </a:r>
            <a:r>
              <a:rPr lang="en-US" altLang="zh-CN" i="1" dirty="0"/>
              <a:t>C</a:t>
            </a:r>
            <a:r>
              <a:rPr lang="zh-CN" altLang="en-US" dirty="0"/>
              <a:t>的最小元为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最小上界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上确界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en-US" altLang="zh-CN" dirty="0"/>
              <a:t>(4) </a:t>
            </a:r>
            <a:r>
              <a:rPr lang="zh-CN" altLang="en-US" dirty="0"/>
              <a:t>令</a:t>
            </a:r>
            <a:r>
              <a:rPr lang="en-US" altLang="zh-CN" i="1" dirty="0"/>
              <a:t>D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i="1" dirty="0"/>
              <a:t>y</a:t>
            </a:r>
            <a:r>
              <a:rPr lang="en-US" altLang="zh-CN" dirty="0"/>
              <a:t>| 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的下界</a:t>
            </a:r>
            <a:r>
              <a:rPr lang="en-US" altLang="zh-CN" dirty="0"/>
              <a:t>}, </a:t>
            </a:r>
            <a:r>
              <a:rPr lang="en-US" altLang="zh-CN" i="1" dirty="0"/>
              <a:t>D</a:t>
            </a:r>
            <a:r>
              <a:rPr lang="zh-CN" altLang="en-US" dirty="0"/>
              <a:t>的最大元为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最大下界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下确界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45412" name="Rectangle 13">
            <a:extLst>
              <a:ext uri="{FF2B5EF4-FFF2-40B4-BE49-F238E27FC236}">
                <a16:creationId xmlns:a16="http://schemas.microsoft.com/office/drawing/2014/main" id="{6733EF5A-C487-42C1-9EB3-217E1F022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偏序集中的特殊元素 </a:t>
            </a:r>
          </a:p>
        </p:txBody>
      </p:sp>
      <p:sp>
        <p:nvSpPr>
          <p:cNvPr id="145413" name="Rectangle 14">
            <a:extLst>
              <a:ext uri="{FF2B5EF4-FFF2-40B4-BE49-F238E27FC236}">
                <a16:creationId xmlns:a16="http://schemas.microsoft.com/office/drawing/2014/main" id="{96901D00-984D-4D28-BEC5-D7FD794E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90938"/>
            <a:ext cx="882015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性质：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下界、上界、下确界、上确界不一定存在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下界、上界存在不一定唯一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下确界、上确界如果存在</a:t>
            </a:r>
            <a:r>
              <a:rPr lang="en-US" altLang="zh-CN" dirty="0"/>
              <a:t>, </a:t>
            </a:r>
            <a:r>
              <a:rPr lang="zh-CN" altLang="en-US" dirty="0"/>
              <a:t>则唯一</a:t>
            </a:r>
          </a:p>
          <a:p>
            <a:pPr eaLnBrk="1" hangingPunct="1"/>
            <a:r>
              <a:rPr lang="en-US" altLang="zh-CN" dirty="0"/>
              <a:t>(4) </a:t>
            </a:r>
            <a:r>
              <a:rPr lang="zh-CN" altLang="en-US" dirty="0"/>
              <a:t>集合的最小元是其下确界</a:t>
            </a:r>
            <a:r>
              <a:rPr lang="en-US" altLang="zh-CN" dirty="0"/>
              <a:t>, </a:t>
            </a:r>
            <a:r>
              <a:rPr lang="zh-CN" altLang="en-US" dirty="0"/>
              <a:t>最大元是其上确界</a:t>
            </a:r>
            <a:r>
              <a:rPr lang="en-US" altLang="zh-CN" dirty="0"/>
              <a:t>; 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反之不成立</a:t>
            </a:r>
            <a:r>
              <a:rPr lang="en-US" altLang="zh-CN" dirty="0"/>
              <a:t>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CCEFF3-8342-4702-A41B-B8FF45C90334}"/>
              </a:ext>
            </a:extLst>
          </p:cNvPr>
          <p:cNvSpPr/>
          <p:nvPr/>
        </p:nvSpPr>
        <p:spPr>
          <a:xfrm>
            <a:off x="5580112" y="1156682"/>
            <a:ext cx="2699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注意此处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的范围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8D6F3E-6111-438B-8957-023572E0E04E}"/>
              </a:ext>
            </a:extLst>
          </p:cNvPr>
          <p:cNvSpPr/>
          <p:nvPr/>
        </p:nvSpPr>
        <p:spPr>
          <a:xfrm>
            <a:off x="7228966" y="6373998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8E2605-2D7D-42DD-999E-18502E9B94D2}"/>
              </a:ext>
            </a:extLst>
          </p:cNvPr>
          <p:cNvSpPr/>
          <p:nvPr/>
        </p:nvSpPr>
        <p:spPr>
          <a:xfrm>
            <a:off x="7232318" y="5796948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A63378-B7E5-4829-9BF9-FC292B9C8B85}"/>
              </a:ext>
            </a:extLst>
          </p:cNvPr>
          <p:cNvSpPr/>
          <p:nvPr/>
        </p:nvSpPr>
        <p:spPr>
          <a:xfrm>
            <a:off x="7236296" y="5217368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C1B83B-4B4A-424C-BC45-94F15D20AC8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7379999" y="5512730"/>
            <a:ext cx="3978" cy="284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BBB0D61-D695-47C4-8572-49D0D70AA6FF}"/>
              </a:ext>
            </a:extLst>
          </p:cNvPr>
          <p:cNvSpPr/>
          <p:nvPr/>
        </p:nvSpPr>
        <p:spPr>
          <a:xfrm>
            <a:off x="7228966" y="4632030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9712A6-A384-4CCD-942F-39AA749DC91F}"/>
              </a:ext>
            </a:extLst>
          </p:cNvPr>
          <p:cNvSpPr/>
          <p:nvPr/>
        </p:nvSpPr>
        <p:spPr>
          <a:xfrm>
            <a:off x="7232318" y="4054980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F1130FC-7520-4B90-B901-6F8F53252188}"/>
              </a:ext>
            </a:extLst>
          </p:cNvPr>
          <p:cNvSpPr/>
          <p:nvPr/>
        </p:nvSpPr>
        <p:spPr>
          <a:xfrm>
            <a:off x="7236296" y="3475400"/>
            <a:ext cx="295362" cy="295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76204F-18A3-4C44-A912-995B1DFD804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7379999" y="3770762"/>
            <a:ext cx="3978" cy="284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AE85D8-F7F6-4187-A482-863C8980FB91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 flipH="1">
            <a:off x="7376647" y="4350342"/>
            <a:ext cx="3352" cy="28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13E232-0F90-4712-863F-F92FEEC3854D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7376647" y="4927392"/>
            <a:ext cx="7330" cy="28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3EBFBE-6727-4BFE-BEA1-2FDF057E390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376647" y="6092310"/>
            <a:ext cx="3352" cy="28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462E967-FD4E-48FB-98B4-8F054402921D}"/>
              </a:ext>
            </a:extLst>
          </p:cNvPr>
          <p:cNvSpPr/>
          <p:nvPr/>
        </p:nvSpPr>
        <p:spPr>
          <a:xfrm>
            <a:off x="7022576" y="4524141"/>
            <a:ext cx="941687" cy="1062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64B8714-BCA9-4BCC-8167-A5412FE51058}"/>
              </a:ext>
            </a:extLst>
          </p:cNvPr>
          <p:cNvSpPr/>
          <p:nvPr/>
        </p:nvSpPr>
        <p:spPr>
          <a:xfrm>
            <a:off x="6930008" y="3313641"/>
            <a:ext cx="1171005" cy="3407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8E2B12-EF5D-4D07-970E-8247E851AF85}"/>
              </a:ext>
            </a:extLst>
          </p:cNvPr>
          <p:cNvSpPr/>
          <p:nvPr/>
        </p:nvSpPr>
        <p:spPr>
          <a:xfrm>
            <a:off x="7631360" y="3313640"/>
            <a:ext cx="469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3D5E32-EA3E-498F-9E8A-E5F1164B924A}"/>
              </a:ext>
            </a:extLst>
          </p:cNvPr>
          <p:cNvSpPr/>
          <p:nvPr/>
        </p:nvSpPr>
        <p:spPr>
          <a:xfrm>
            <a:off x="7586736" y="4524140"/>
            <a:ext cx="380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05342C-B11C-4B0F-96E4-B8744CB4BE13}"/>
              </a:ext>
            </a:extLst>
          </p:cNvPr>
          <p:cNvSpPr/>
          <p:nvPr/>
        </p:nvSpPr>
        <p:spPr>
          <a:xfrm>
            <a:off x="8101013" y="3570707"/>
            <a:ext cx="1128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的上界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C510A4-E6B6-461B-8D6C-E722EB88AF64}"/>
              </a:ext>
            </a:extLst>
          </p:cNvPr>
          <p:cNvSpPr/>
          <p:nvPr/>
        </p:nvSpPr>
        <p:spPr>
          <a:xfrm>
            <a:off x="7834427" y="4186068"/>
            <a:ext cx="1389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的上确界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3EC0E9-45AC-4984-AA5E-7631E3206378}"/>
              </a:ext>
            </a:extLst>
          </p:cNvPr>
          <p:cNvSpPr/>
          <p:nvPr/>
        </p:nvSpPr>
        <p:spPr>
          <a:xfrm>
            <a:off x="7826638" y="4836577"/>
            <a:ext cx="1389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的最大元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4C3A65-BD5F-4AF2-A535-15B1C825159C}"/>
              </a:ext>
            </a:extLst>
          </p:cNvPr>
          <p:cNvSpPr/>
          <p:nvPr/>
        </p:nvSpPr>
        <p:spPr>
          <a:xfrm>
            <a:off x="7836808" y="5211768"/>
            <a:ext cx="1389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的极大元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674FCB-27CD-45A1-9641-58A6DD62677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7531658" y="3623081"/>
            <a:ext cx="640742" cy="14242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A25D626-73ED-4684-BC5C-C3A127BA49A1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7484425" y="3783260"/>
            <a:ext cx="687975" cy="31497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7C019E-A497-4B49-9A9F-F8580563F98D}"/>
              </a:ext>
            </a:extLst>
          </p:cNvPr>
          <p:cNvCxnSpPr>
            <a:cxnSpLocks/>
            <a:stCxn id="39" idx="1"/>
            <a:endCxn id="14" idx="7"/>
          </p:cNvCxnSpPr>
          <p:nvPr/>
        </p:nvCxnSpPr>
        <p:spPr>
          <a:xfrm flipH="1">
            <a:off x="7481073" y="4386123"/>
            <a:ext cx="353354" cy="28916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173B037-AEC2-4A62-ABBF-BAEEA854E005}"/>
              </a:ext>
            </a:extLst>
          </p:cNvPr>
          <p:cNvCxnSpPr>
            <a:cxnSpLocks/>
            <a:stCxn id="40" idx="1"/>
            <a:endCxn id="14" idx="6"/>
          </p:cNvCxnSpPr>
          <p:nvPr/>
        </p:nvCxnSpPr>
        <p:spPr>
          <a:xfrm flipH="1" flipV="1">
            <a:off x="7524328" y="4779711"/>
            <a:ext cx="302310" cy="256921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53E3823-0C68-4591-BA4A-DF212855E760}"/>
              </a:ext>
            </a:extLst>
          </p:cNvPr>
          <p:cNvCxnSpPr>
            <a:cxnSpLocks/>
            <a:stCxn id="41" idx="1"/>
            <a:endCxn id="14" idx="5"/>
          </p:cNvCxnSpPr>
          <p:nvPr/>
        </p:nvCxnSpPr>
        <p:spPr>
          <a:xfrm flipH="1" flipV="1">
            <a:off x="7481073" y="4884137"/>
            <a:ext cx="355735" cy="52768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F5F12BF-E6A9-4EA2-97EC-1705C3C74F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481073" y="3783260"/>
            <a:ext cx="691327" cy="89202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9DAEAAB-56F1-4B39-9DA5-03F804C7F34D}"/>
              </a:ext>
            </a:extLst>
          </p:cNvPr>
          <p:cNvSpPr/>
          <p:nvPr/>
        </p:nvSpPr>
        <p:spPr>
          <a:xfrm>
            <a:off x="0" y="6463473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最大元不存在但上界存在时极大元和上确界不同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962EEB17-9B75-4F75-A698-9F7C0695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9E8214-ACA5-4F02-B730-37093BB396B3}" type="slidenum">
              <a:rPr lang="en-US" altLang="zh-CN" sz="1400"/>
              <a:pPr/>
              <a:t>103</a:t>
            </a:fld>
            <a:endParaRPr lang="en-US" altLang="zh-CN" sz="1400"/>
          </a:p>
        </p:txBody>
      </p:sp>
      <p:sp>
        <p:nvSpPr>
          <p:cNvPr id="147459" name="Rectangle 8">
            <a:extLst>
              <a:ext uri="{FF2B5EF4-FFF2-40B4-BE49-F238E27FC236}">
                <a16:creationId xmlns:a16="http://schemas.microsoft.com/office/drawing/2014/main" id="{5E1790DD-B219-4F77-A77E-3406BEC1F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7460" name="Rectangle 9">
            <a:extLst>
              <a:ext uri="{FF2B5EF4-FFF2-40B4-BE49-F238E27FC236}">
                <a16:creationId xmlns:a16="http://schemas.microsoft.com/office/drawing/2014/main" id="{20074B24-6868-450F-B9D0-E19726BC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865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14</a:t>
            </a:r>
            <a:r>
              <a:rPr lang="en-US" altLang="zh-CN" dirty="0"/>
              <a:t>   </a:t>
            </a:r>
            <a:r>
              <a:rPr lang="zh-CN" altLang="en-US" dirty="0"/>
              <a:t>设偏序集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,≼&gt;, </a:t>
            </a:r>
            <a:r>
              <a:rPr lang="zh-CN" altLang="en-US" dirty="0"/>
              <a:t>求</a:t>
            </a:r>
            <a:r>
              <a:rPr lang="en-US" altLang="zh-CN" i="1" dirty="0"/>
              <a:t>A</a:t>
            </a:r>
            <a:r>
              <a:rPr lang="zh-CN" altLang="en-US" dirty="0"/>
              <a:t>的极小元、最小元、极大元、最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大元，设</a:t>
            </a:r>
            <a:r>
              <a:rPr lang="en-US" altLang="zh-CN" i="1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 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d</a:t>
            </a:r>
            <a:r>
              <a:rPr lang="en-US" altLang="zh-CN" i="1" dirty="0"/>
              <a:t> </a:t>
            </a:r>
            <a:r>
              <a:rPr lang="en-US" altLang="zh-CN" dirty="0"/>
              <a:t>}, </a:t>
            </a:r>
            <a:r>
              <a:rPr lang="zh-CN" altLang="en-US" dirty="0"/>
              <a:t>求</a:t>
            </a:r>
            <a:r>
              <a:rPr lang="en-US" altLang="zh-CN" i="1" dirty="0"/>
              <a:t>B</a:t>
            </a:r>
            <a:r>
              <a:rPr lang="zh-CN" altLang="en-US" dirty="0"/>
              <a:t>的下界、上界、下确界、上确界</a:t>
            </a:r>
            <a:r>
              <a:rPr lang="en-US" altLang="zh-CN" dirty="0"/>
              <a:t>. </a:t>
            </a:r>
          </a:p>
        </p:txBody>
      </p:sp>
      <p:sp>
        <p:nvSpPr>
          <p:cNvPr id="442378" name="Rectangle 10">
            <a:extLst>
              <a:ext uri="{FF2B5EF4-FFF2-40B4-BE49-F238E27FC236}">
                <a16:creationId xmlns:a16="http://schemas.microsoft.com/office/drawing/2014/main" id="{4D695CB2-6B43-4FA8-840B-3655DB48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45720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极小元：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；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极大元：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没有最小元与最大元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的下界和最大下界都不存在；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上界有 </a:t>
            </a:r>
            <a:r>
              <a:rPr lang="en-US" altLang="zh-CN" b="1" i="1" dirty="0">
                <a:latin typeface="Times New Roman" panose="02020603050405020304" pitchFamily="18" charset="0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最小上界为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47462" name="Picture 11" descr="7-8">
            <a:extLst>
              <a:ext uri="{FF2B5EF4-FFF2-40B4-BE49-F238E27FC236}">
                <a16:creationId xmlns:a16="http://schemas.microsoft.com/office/drawing/2014/main" id="{D915F78B-189E-4CC3-BA5A-020514B1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r="22261" b="20337"/>
          <a:stretch>
            <a:fillRect/>
          </a:stretch>
        </p:blipFill>
        <p:spPr bwMode="auto">
          <a:xfrm>
            <a:off x="5651500" y="2728913"/>
            <a:ext cx="309721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>
            <a:extLst>
              <a:ext uri="{FF2B5EF4-FFF2-40B4-BE49-F238E27FC236}">
                <a16:creationId xmlns:a16="http://schemas.microsoft.com/office/drawing/2014/main" id="{D45290C3-599B-4F4C-8809-EA3DC8E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3EEF07-1B6D-4B05-9932-BF1669B83B8E}" type="slidenum">
              <a:rPr lang="en-US" altLang="zh-CN" sz="1400"/>
              <a:pPr/>
              <a:t>104</a:t>
            </a:fld>
            <a:endParaRPr lang="en-US" altLang="zh-CN" sz="1400"/>
          </a:p>
        </p:txBody>
      </p:sp>
      <p:sp>
        <p:nvSpPr>
          <p:cNvPr id="149507" name="Rectangle 7">
            <a:extLst>
              <a:ext uri="{FF2B5EF4-FFF2-40B4-BE49-F238E27FC236}">
                <a16:creationId xmlns:a16="http://schemas.microsoft.com/office/drawing/2014/main" id="{1DF4DD78-6780-473A-8C44-6E67BEC68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9508" name="Rectangle 8">
            <a:extLst>
              <a:ext uri="{FF2B5EF4-FFF2-40B4-BE49-F238E27FC236}">
                <a16:creationId xmlns:a16="http://schemas.microsoft.com/office/drawing/2014/main" id="{13853BA5-7938-4059-88F3-86C556EEC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5923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X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－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</a:t>
            </a:r>
            <a:r>
              <a:rPr lang="zh-CN" altLang="en-US" dirty="0"/>
              <a:t>－</a:t>
            </a: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en-US" altLang="zh-CN" dirty="0"/>
              <a:t>}, </a:t>
            </a:r>
            <a:r>
              <a:rPr lang="zh-CN" altLang="en-US" dirty="0"/>
              <a:t>且</a:t>
            </a:r>
            <a:r>
              <a:rPr lang="en-US" altLang="zh-CN" i="1" dirty="0"/>
              <a:t>A</a:t>
            </a:r>
            <a:r>
              <a:rPr lang="en-US" altLang="zh-CN" dirty="0"/>
              <a:t>≠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dirty="0"/>
              <a:t>|</a:t>
            </a:r>
            <a:r>
              <a:rPr lang="en-US" altLang="zh-CN" i="1" dirty="0"/>
              <a:t>X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≥2. </a:t>
            </a:r>
            <a:r>
              <a:rPr lang="zh-CN" altLang="en-US" dirty="0"/>
              <a:t>问： </a:t>
            </a:r>
          </a:p>
          <a:p>
            <a:pPr eaLnBrk="1" hangingPunct="1"/>
            <a:r>
              <a:rPr lang="en-US" altLang="zh-CN" dirty="0"/>
              <a:t>(1)  </a:t>
            </a:r>
            <a:r>
              <a:rPr lang="zh-CN" altLang="en-US" dirty="0"/>
              <a:t>偏序集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 </a:t>
            </a:r>
            <a:r>
              <a:rPr lang="zh-CN" altLang="en-US" dirty="0"/>
              <a:t>是否存在最大元或最小元</a:t>
            </a:r>
            <a:r>
              <a:rPr lang="en-US" altLang="zh-CN" dirty="0"/>
              <a:t>?</a:t>
            </a:r>
            <a:endParaRPr lang="zh-CN" altLang="en-US" dirty="0"/>
          </a:p>
          <a:p>
            <a:pPr eaLnBrk="1" hangingPunct="1"/>
            <a:r>
              <a:rPr lang="en-US" altLang="zh-CN" dirty="0"/>
              <a:t>(2)  </a:t>
            </a:r>
            <a:r>
              <a:rPr lang="zh-CN" altLang="en-US" dirty="0"/>
              <a:t>偏序集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 </a:t>
            </a:r>
            <a:r>
              <a:rPr lang="zh-CN" altLang="en-US" dirty="0"/>
              <a:t>中极大元和极小元的一般形式是什么</a:t>
            </a:r>
            <a:r>
              <a:rPr lang="en-US" altLang="zh-CN" dirty="0"/>
              <a:t>?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并说明理由</a:t>
            </a:r>
            <a:r>
              <a:rPr lang="en-US" altLang="zh-CN" dirty="0"/>
              <a:t>. </a:t>
            </a:r>
          </a:p>
        </p:txBody>
      </p:sp>
      <p:sp>
        <p:nvSpPr>
          <p:cNvPr id="444425" name="Rectangle 9">
            <a:extLst>
              <a:ext uri="{FF2B5EF4-FFF2-40B4-BE49-F238E27FC236}">
                <a16:creationId xmlns:a16="http://schemas.microsoft.com/office/drawing/2014/main" id="{C78FACAD-637F-4B0A-95BF-FEE90A9D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8137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 </a:t>
            </a:r>
            <a:r>
              <a:rPr lang="en-US" altLang="zh-CN" b="1" dirty="0">
                <a:latin typeface="Times New Roman" panose="02020603050405020304" pitchFamily="18" charset="0"/>
              </a:rPr>
              <a:t>(1) 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不存在最小元和最大元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因为所有仅一个元素都是极小元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仅差一个元素的子集都是极大元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的极小元就是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的所有单元集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的极大元恰好比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少一个元素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>
            <a:extLst>
              <a:ext uri="{FF2B5EF4-FFF2-40B4-BE49-F238E27FC236}">
                <a16:creationId xmlns:a16="http://schemas.microsoft.com/office/drawing/2014/main" id="{FCF159E0-0A1C-40E9-AB93-857D03EE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0F510-70E0-4606-ACEE-66A5C330B9F3}" type="slidenum">
              <a:rPr lang="en-US" altLang="zh-CN" sz="1400"/>
              <a:pPr/>
              <a:t>105</a:t>
            </a:fld>
            <a:endParaRPr lang="en-US" altLang="zh-CN" sz="1400"/>
          </a:p>
        </p:txBody>
      </p:sp>
      <p:sp>
        <p:nvSpPr>
          <p:cNvPr id="139267" name="Rectangle 9">
            <a:extLst>
              <a:ext uri="{FF2B5EF4-FFF2-40B4-BE49-F238E27FC236}">
                <a16:creationId xmlns:a16="http://schemas.microsoft.com/office/drawing/2014/main" id="{82407E07-31D7-44A9-9AE8-435ADC67C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39268" name="Rectangle 10">
            <a:extLst>
              <a:ext uri="{FF2B5EF4-FFF2-40B4-BE49-F238E27FC236}">
                <a16:creationId xmlns:a16="http://schemas.microsoft.com/office/drawing/2014/main" id="{AEF2EE1D-C2D6-4738-867C-79516600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16</a:t>
            </a:r>
            <a:r>
              <a:rPr lang="zh-CN" altLang="en-US" dirty="0">
                <a:solidFill>
                  <a:srgbClr val="A50021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求偏序集</a:t>
            </a:r>
            <a:r>
              <a:rPr lang="en-US" altLang="zh-CN" dirty="0"/>
              <a:t>&lt;{1,2,3,5,6,10,15,30}, </a:t>
            </a:r>
            <a:r>
              <a:rPr lang="en-US" altLang="zh-CN" i="1" dirty="0"/>
              <a:t>R</a:t>
            </a:r>
            <a:r>
              <a:rPr lang="zh-CN" altLang="en-US" baseline="-25000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</a:t>
            </a:r>
            <a:r>
              <a:rPr lang="zh-CN" altLang="en-US" dirty="0"/>
              <a:t>上任意两个元素构成的子集的上确界和下确界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39269" name="Picture 12" descr="4">
            <a:extLst>
              <a:ext uri="{FF2B5EF4-FFF2-40B4-BE49-F238E27FC236}">
                <a16:creationId xmlns:a16="http://schemas.microsoft.com/office/drawing/2014/main" id="{CF06E3B1-9216-4010-A00E-E5BA0BE84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2" t="6117" r="-2566" b="8000"/>
          <a:stretch/>
        </p:blipFill>
        <p:spPr bwMode="auto">
          <a:xfrm>
            <a:off x="4499992" y="1988840"/>
            <a:ext cx="3897388" cy="31981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3" t="11122" b="4448"/>
          <a:stretch/>
        </p:blipFill>
        <p:spPr bwMode="auto">
          <a:xfrm>
            <a:off x="395288" y="1988840"/>
            <a:ext cx="3792702" cy="350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414070"/>
      </p:ext>
    </p:extLst>
  </p:cSld>
  <p:clrMapOvr>
    <a:masterClrMapping/>
  </p:clrMapOvr>
  <p:transition spd="slow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>
            <a:extLst>
              <a:ext uri="{FF2B5EF4-FFF2-40B4-BE49-F238E27FC236}">
                <a16:creationId xmlns:a16="http://schemas.microsoft.com/office/drawing/2014/main" id="{FCF159E0-0A1C-40E9-AB93-857D03EE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0F510-70E0-4606-ACEE-66A5C330B9F3}" type="slidenum">
              <a:rPr lang="en-US" altLang="zh-CN" sz="1400"/>
              <a:pPr/>
              <a:t>106</a:t>
            </a:fld>
            <a:endParaRPr lang="en-US" altLang="zh-CN" sz="1400"/>
          </a:p>
        </p:txBody>
      </p:sp>
      <p:sp>
        <p:nvSpPr>
          <p:cNvPr id="139267" name="Rectangle 9">
            <a:extLst>
              <a:ext uri="{FF2B5EF4-FFF2-40B4-BE49-F238E27FC236}">
                <a16:creationId xmlns:a16="http://schemas.microsoft.com/office/drawing/2014/main" id="{82407E07-31D7-44A9-9AE8-435ADC67C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39268" name="Rectangle 10">
            <a:extLst>
              <a:ext uri="{FF2B5EF4-FFF2-40B4-BE49-F238E27FC236}">
                <a16:creationId xmlns:a16="http://schemas.microsoft.com/office/drawing/2014/main" id="{AEF2EE1D-C2D6-4738-867C-79516600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16</a:t>
            </a:r>
            <a:r>
              <a:rPr lang="zh-CN" altLang="en-US" dirty="0">
                <a:solidFill>
                  <a:srgbClr val="A50021"/>
                </a:solidFill>
              </a:rPr>
              <a:t>*</a:t>
            </a:r>
            <a:r>
              <a:rPr lang="en-US" altLang="zh-CN" dirty="0"/>
              <a:t>  </a:t>
            </a:r>
            <a:r>
              <a:rPr lang="zh-CN" altLang="en-US" dirty="0"/>
              <a:t>求偏序集</a:t>
            </a:r>
            <a:r>
              <a:rPr lang="en-US" altLang="zh-CN" dirty="0"/>
              <a:t>&lt;{1,2,3,5,6,10,15,30}, </a:t>
            </a:r>
            <a:r>
              <a:rPr lang="en-US" altLang="zh-CN" i="1" dirty="0"/>
              <a:t>R</a:t>
            </a:r>
            <a:r>
              <a:rPr lang="zh-CN" altLang="en-US" baseline="-25000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</a:t>
            </a:r>
            <a:r>
              <a:rPr lang="zh-CN" altLang="en-US" dirty="0"/>
              <a:t>上任意两个元素构成的子集的上确界和下确界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39269" name="Picture 12" descr="4">
            <a:extLst>
              <a:ext uri="{FF2B5EF4-FFF2-40B4-BE49-F238E27FC236}">
                <a16:creationId xmlns:a16="http://schemas.microsoft.com/office/drawing/2014/main" id="{CF06E3B1-9216-4010-A00E-E5BA0BE84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2" t="6117" r="-2566" b="8000"/>
          <a:stretch/>
        </p:blipFill>
        <p:spPr bwMode="auto">
          <a:xfrm>
            <a:off x="4499992" y="1988840"/>
            <a:ext cx="3897388" cy="31981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B3FD9E-A592-47BC-9C8A-E4F4E428D073}"/>
              </a:ext>
            </a:extLst>
          </p:cNvPr>
          <p:cNvSpPr/>
          <p:nvPr/>
        </p:nvSpPr>
        <p:spPr>
          <a:xfrm>
            <a:off x="0" y="6150114"/>
            <a:ext cx="6948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设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&lt;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≼&gt;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是偏序集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若</a:t>
            </a:r>
            <a:r>
              <a:rPr lang="zh-CN" altLang="en-US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/>
                <a:ea typeface="宋体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{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/>
                <a:ea typeface="宋体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}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都有最小上界和最大下界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则称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关于偏序≼作成一个格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.</a:t>
            </a:r>
            <a:endParaRPr lang="zh-CN" altLang="en-US" sz="2000" b="1" dirty="0">
              <a:solidFill>
                <a:srgbClr val="FF9900"/>
              </a:solidFill>
              <a:latin typeface="+mn-lt"/>
            </a:endParaRPr>
          </a:p>
        </p:txBody>
      </p:sp>
      <p:pic>
        <p:nvPicPr>
          <p:cNvPr id="7" name="Picture 10" descr="13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3" t="11122" b="4448"/>
          <a:stretch/>
        </p:blipFill>
        <p:spPr bwMode="auto">
          <a:xfrm>
            <a:off x="395288" y="1988840"/>
            <a:ext cx="3792702" cy="350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63653" y="5301208"/>
            <a:ext cx="1994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=lcm(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7444" y="5306908"/>
            <a:ext cx="1582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69604F-FFAE-4E56-80FC-AD7E130E3E36}"/>
              </a:ext>
            </a:extLst>
          </p:cNvPr>
          <p:cNvSpPr/>
          <p:nvPr/>
        </p:nvSpPr>
        <p:spPr>
          <a:xfrm>
            <a:off x="3779354" y="6457890"/>
            <a:ext cx="5364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幂集上的格→集合算律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31410565"/>
      </p:ext>
    </p:extLst>
  </p:cSld>
  <p:clrMapOvr>
    <a:masterClrMapping/>
  </p:clrMapOvr>
  <p:transition spd="slow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BDE2E75C-86D2-4B06-A5D7-BB94A90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15FF5B-7C8C-4DBC-9C9C-D9DEEA3B34C1}" type="slidenum">
              <a:rPr lang="en-US" altLang="zh-CN" sz="1400"/>
              <a:pPr/>
              <a:t>107</a:t>
            </a:fld>
            <a:endParaRPr lang="en-US" altLang="zh-CN" sz="1400" dirty="0"/>
          </a:p>
        </p:txBody>
      </p:sp>
      <p:sp>
        <p:nvSpPr>
          <p:cNvPr id="135171" name="Rectangle 7">
            <a:extLst>
              <a:ext uri="{FF2B5EF4-FFF2-40B4-BE49-F238E27FC236}">
                <a16:creationId xmlns:a16="http://schemas.microsoft.com/office/drawing/2014/main" id="{69751320-E93C-47C7-84AF-403977D95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全序关系与良序关系</a:t>
            </a:r>
          </a:p>
        </p:txBody>
      </p:sp>
      <p:sp>
        <p:nvSpPr>
          <p:cNvPr id="135172" name="Rectangle 8">
            <a:extLst>
              <a:ext uri="{FF2B5EF4-FFF2-40B4-BE49-F238E27FC236}">
                <a16:creationId xmlns:a16="http://schemas.microsoft.com/office/drawing/2014/main" id="{73216D68-486D-4113-9D41-48697F17B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7"/>
            <a:ext cx="7715250" cy="5119687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7.29</a:t>
            </a:r>
            <a:r>
              <a:rPr lang="en-US" altLang="zh-CN" dirty="0"/>
              <a:t> 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都是可比的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全序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线序</a:t>
            </a:r>
            <a:r>
              <a:rPr lang="en-US" altLang="zh-CN" dirty="0"/>
              <a:t>), 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&gt;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全序集 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线序集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链</a:t>
            </a:r>
            <a:r>
              <a:rPr lang="en-US" altLang="zh-CN" dirty="0"/>
              <a:t>).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/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数集上的小于或等于关系是全序关系</a:t>
            </a:r>
            <a:r>
              <a:rPr lang="en-US" altLang="zh-CN" dirty="0"/>
              <a:t>, </a:t>
            </a:r>
            <a:r>
              <a:rPr lang="zh-CN" altLang="en-US" dirty="0"/>
              <a:t>整除关系不是正整数集合上的全序关系</a:t>
            </a:r>
            <a:endParaRPr lang="en-US" altLang="zh-CN" dirty="0"/>
          </a:p>
          <a:p>
            <a:pPr marL="0" indent="0" eaLnBrk="1" hangingPunct="1"/>
            <a:endParaRPr lang="en-US" altLang="zh-CN" dirty="0"/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7.30</a:t>
            </a:r>
            <a:r>
              <a:rPr lang="en-US" altLang="zh-CN" dirty="0"/>
              <a:t>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的任意非空子集都有最小元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良序</a:t>
            </a:r>
            <a:r>
              <a:rPr lang="en-US" altLang="zh-CN" dirty="0"/>
              <a:t>, 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&gt;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良序集</a:t>
            </a:r>
            <a:r>
              <a:rPr lang="en-US" altLang="zh-CN" dirty="0"/>
              <a:t>.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所有有限的全序集都是良序集</a:t>
            </a:r>
            <a:r>
              <a:rPr lang="en-US" altLang="zh-CN" dirty="0"/>
              <a:t>, </a:t>
            </a:r>
            <a:r>
              <a:rPr lang="zh-CN" altLang="en-US" dirty="0"/>
              <a:t>实数上的小于等于关系不是全序关系 </a:t>
            </a:r>
            <a:r>
              <a:rPr lang="en-US" altLang="zh-CN" dirty="0"/>
              <a:t>(</a:t>
            </a:r>
            <a:r>
              <a:rPr lang="zh-CN" altLang="en-US" dirty="0"/>
              <a:t>没有最小只有更小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5173" name="Rectangle 9">
            <a:extLst>
              <a:ext uri="{FF2B5EF4-FFF2-40B4-BE49-F238E27FC236}">
                <a16:creationId xmlns:a16="http://schemas.microsoft.com/office/drawing/2014/main" id="{DF21E245-C413-4CA1-8364-6EA310B1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7007"/>
            <a:ext cx="828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832F45-BE2F-4D0C-8808-82478BB60EB0}"/>
              </a:ext>
            </a:extLst>
          </p:cNvPr>
          <p:cNvSpPr/>
          <p:nvPr/>
        </p:nvSpPr>
        <p:spPr>
          <a:xfrm>
            <a:off x="3779354" y="6457890"/>
            <a:ext cx="5364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全序集的哈斯图为一条单链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31A35E-C08B-4CEB-B712-2312CBB752F5}"/>
              </a:ext>
            </a:extLst>
          </p:cNvPr>
          <p:cNvSpPr/>
          <p:nvPr/>
        </p:nvSpPr>
        <p:spPr>
          <a:xfrm>
            <a:off x="0" y="6088559"/>
            <a:ext cx="43148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良序集必为全序集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（提示：最小元的定义要求可比）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06609230"/>
      </p:ext>
    </p:extLst>
  </p:cSld>
  <p:clrMapOvr>
    <a:masterClrMapping/>
  </p:clrMapOvr>
  <p:transition spd="slow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108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常见的全序与良序关系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判断下列关系是否为全序关系：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正整数集合上的整除关系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幂集上的真包含关系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字符串的字典序关系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78A6AE-7EE1-467B-BB91-9FAA3EFE7A7A}"/>
              </a:ext>
            </a:extLst>
          </p:cNvPr>
          <p:cNvSpPr/>
          <p:nvPr/>
        </p:nvSpPr>
        <p:spPr>
          <a:xfrm>
            <a:off x="0" y="6463473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字典序：字典树（前缀树）的先根遍历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1683998"/>
      </p:ext>
    </p:extLst>
  </p:cSld>
  <p:clrMapOvr>
    <a:masterClrMapping/>
  </p:clrMapOvr>
  <p:transition spd="slow"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109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常见的全序与良序关系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判断下列关系是否为全序关系：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正整数集合上的整除关系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幂集上的真包含关系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字符串的字典序关系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3114D-0B2E-49EB-9E44-4C3831011D3E}"/>
              </a:ext>
            </a:extLst>
          </p:cNvPr>
          <p:cNvSpPr/>
          <p:nvPr/>
        </p:nvSpPr>
        <p:spPr>
          <a:xfrm>
            <a:off x="0" y="2117195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全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C593D7-9A9F-45B5-AC0D-79090BA2222A}"/>
              </a:ext>
            </a:extLst>
          </p:cNvPr>
          <p:cNvSpPr/>
          <p:nvPr/>
        </p:nvSpPr>
        <p:spPr>
          <a:xfrm>
            <a:off x="3131840" y="3406588"/>
            <a:ext cx="4084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集合仅有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0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个或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个元素时是全序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D88B6F-0B42-463D-BFFC-B0065BE1148B}"/>
              </a:ext>
            </a:extLst>
          </p:cNvPr>
          <p:cNvSpPr/>
          <p:nvPr/>
        </p:nvSpPr>
        <p:spPr>
          <a:xfrm>
            <a:off x="4547755" y="2101727"/>
            <a:ext cx="3004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哈斯图即数轴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01F58A-928A-4182-8397-45FADC36E074}"/>
              </a:ext>
            </a:extLst>
          </p:cNvPr>
          <p:cNvSpPr/>
          <p:nvPr/>
        </p:nvSpPr>
        <p:spPr>
          <a:xfrm>
            <a:off x="0" y="4757082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良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B80EB0-24A0-4FC2-A1BC-032C443441C1}"/>
              </a:ext>
            </a:extLst>
          </p:cNvPr>
          <p:cNvSpPr/>
          <p:nvPr/>
        </p:nvSpPr>
        <p:spPr>
          <a:xfrm>
            <a:off x="0" y="6463473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证明全序：自反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&amp;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反对称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&amp;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传递（偏序）、可比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4B01F-8890-42DD-B9F1-71A6B53F1901}"/>
              </a:ext>
            </a:extLst>
          </p:cNvPr>
          <p:cNvSpPr/>
          <p:nvPr/>
        </p:nvSpPr>
        <p:spPr>
          <a:xfrm>
            <a:off x="0" y="2553001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良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6996111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9CE27A6F-338D-4F27-B377-698B9E64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B5E5E61-667D-468A-8DFE-40CE3FD1A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24000" indent="-1524000" eaLnBrk="1" hangingPunct="1"/>
            <a:r>
              <a:rPr lang="zh-CN" altLang="en-US" dirty="0"/>
              <a:t>表、关系型数据库</a:t>
            </a:r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endParaRPr lang="en-US" altLang="zh-CN" dirty="0"/>
          </a:p>
          <a:p>
            <a:pPr marL="1524000" indent="-1524000" eaLnBrk="1" hangingPunct="1"/>
            <a:r>
              <a:rPr lang="en-US" altLang="zh-CN" b="0" dirty="0"/>
              <a:t>&lt;U202400001,</a:t>
            </a:r>
            <a:r>
              <a:rPr lang="zh-CN" altLang="en-US" b="0" dirty="0"/>
              <a:t>张三</a:t>
            </a:r>
            <a:r>
              <a:rPr lang="en-US" altLang="zh-CN" b="0" dirty="0"/>
              <a:t>,CS2407,95&gt;</a:t>
            </a:r>
            <a:endParaRPr lang="zh-CN" altLang="en-US" b="0" dirty="0"/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2AE9801-7168-4163-B764-755429E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FBC161-6531-42A3-8540-B4EBDB140756}" type="slidenum">
              <a:rPr lang="en-US" altLang="zh-CN" sz="1400"/>
              <a:pPr/>
              <a:t>11</a:t>
            </a:fld>
            <a:endParaRPr lang="en-US" altLang="zh-CN" sz="14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98058"/>
              </p:ext>
            </p:extLst>
          </p:nvPr>
        </p:nvGraphicFramePr>
        <p:xfrm>
          <a:off x="1524000" y="2565241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418003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69959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8916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675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班级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成绩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0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李四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CS2407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王五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6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U202400004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张四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CS2408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0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李五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CS2409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6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U202400006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王六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CS2409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4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27781"/>
      </p:ext>
    </p:extLst>
  </p:cSld>
  <p:clrMapOvr>
    <a:masterClrMapping/>
  </p:clrMapOvr>
  <p:transition spd="slow"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962EEB17-9B75-4F75-A698-9F7C0695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9E8214-ACA5-4F02-B730-37093BB396B3}" type="slidenum">
              <a:rPr lang="en-US" altLang="zh-CN" sz="1400"/>
              <a:pPr/>
              <a:t>110</a:t>
            </a:fld>
            <a:endParaRPr lang="en-US" altLang="zh-CN" sz="1400"/>
          </a:p>
        </p:txBody>
      </p:sp>
      <p:sp>
        <p:nvSpPr>
          <p:cNvPr id="147459" name="Rectangle 8">
            <a:extLst>
              <a:ext uri="{FF2B5EF4-FFF2-40B4-BE49-F238E27FC236}">
                <a16:creationId xmlns:a16="http://schemas.microsoft.com/office/drawing/2014/main" id="{5E1790DD-B219-4F77-A77E-3406BEC1F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由偏序构造全序</a:t>
            </a:r>
          </a:p>
        </p:txBody>
      </p:sp>
      <p:sp>
        <p:nvSpPr>
          <p:cNvPr id="147460" name="Rectangle 9">
            <a:extLst>
              <a:ext uri="{FF2B5EF4-FFF2-40B4-BE49-F238E27FC236}">
                <a16:creationId xmlns:a16="http://schemas.microsoft.com/office/drawing/2014/main" id="{20074B24-6868-450F-B9D0-E19726BC7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96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16</a:t>
            </a:r>
            <a:r>
              <a:rPr lang="en-US" altLang="zh-CN" dirty="0"/>
              <a:t>   </a:t>
            </a:r>
            <a:r>
              <a:rPr lang="zh-CN" altLang="en-US" dirty="0"/>
              <a:t>某大学要安排</a:t>
            </a:r>
            <a:r>
              <a:rPr lang="en-US" altLang="zh-CN" dirty="0"/>
              <a:t>7</a:t>
            </a:r>
            <a:r>
              <a:rPr lang="zh-CN" altLang="en-US" dirty="0"/>
              <a:t>门课程</a:t>
            </a:r>
            <a:r>
              <a:rPr lang="en-US" altLang="zh-CN" dirty="0"/>
              <a:t>, </a:t>
            </a:r>
            <a:r>
              <a:rPr lang="zh-CN" altLang="en-US" dirty="0"/>
              <a:t>某些课程不能早于其先导课程开始</a:t>
            </a:r>
            <a:r>
              <a:rPr lang="en-US" altLang="zh-CN" dirty="0"/>
              <a:t>. </a:t>
            </a:r>
            <a:r>
              <a:rPr lang="zh-CN" altLang="en-US" dirty="0"/>
              <a:t>考虑如下建立课程上的偏序</a:t>
            </a:r>
            <a:r>
              <a:rPr lang="en-US" altLang="zh-CN" dirty="0"/>
              <a:t>, </a:t>
            </a:r>
            <a:r>
              <a:rPr lang="zh-CN" altLang="en-US" dirty="0"/>
              <a:t>若课程</a:t>
            </a:r>
            <a:r>
              <a:rPr lang="en-US" altLang="zh-CN" i="1" dirty="0"/>
              <a:t>X</a:t>
            </a:r>
            <a:r>
              <a:rPr lang="zh-CN" altLang="en-US" dirty="0"/>
              <a:t>是课程</a:t>
            </a:r>
            <a:r>
              <a:rPr lang="en-US" altLang="zh-CN" i="1" dirty="0"/>
              <a:t>Y</a:t>
            </a:r>
            <a:r>
              <a:rPr lang="zh-CN" altLang="en-US" dirty="0"/>
              <a:t>的先导课程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X</a:t>
            </a:r>
            <a:r>
              <a:rPr lang="en-US" altLang="zh-CN" dirty="0"/>
              <a:t>≤</a:t>
            </a:r>
            <a:r>
              <a:rPr lang="en-US" altLang="zh-CN" i="1" dirty="0"/>
              <a:t>Y</a:t>
            </a:r>
            <a:r>
              <a:rPr lang="en-US" altLang="zh-CN" dirty="0"/>
              <a:t>. </a:t>
            </a:r>
            <a:r>
              <a:rPr lang="zh-CN" altLang="en-US" dirty="0"/>
              <a:t>其哈斯图如下方右图所示</a:t>
            </a:r>
            <a:r>
              <a:rPr lang="en-US" altLang="zh-CN" dirty="0"/>
              <a:t>. </a:t>
            </a:r>
            <a:r>
              <a:rPr lang="zh-CN" altLang="en-US" dirty="0"/>
              <a:t>求一个全序表示这些课程的授课顺序</a:t>
            </a:r>
            <a:r>
              <a:rPr lang="en-US" altLang="zh-CN" dirty="0"/>
              <a:t>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解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5208041-F97C-47F2-8627-76D6F1DAB2E8}"/>
              </a:ext>
            </a:extLst>
          </p:cNvPr>
          <p:cNvGrpSpPr>
            <a:grpSpLocks/>
          </p:cNvGrpSpPr>
          <p:nvPr/>
        </p:nvGrpSpPr>
        <p:grpSpPr bwMode="auto">
          <a:xfrm>
            <a:off x="6696744" y="2852936"/>
            <a:ext cx="2771800" cy="2808287"/>
            <a:chOff x="1980" y="8304"/>
            <a:chExt cx="2238" cy="315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83046C9-9A33-4116-9C6F-1A820723E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0408"/>
              <a:ext cx="328" cy="737"/>
            </a:xfrm>
            <a:custGeom>
              <a:avLst/>
              <a:gdLst>
                <a:gd name="T0" fmla="*/ 0 w 240"/>
                <a:gd name="T1" fmla="*/ 0 h 470"/>
                <a:gd name="T2" fmla="*/ 328 w 240"/>
                <a:gd name="T3" fmla="*/ 737 h 4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AB4DE25B-18D5-49DF-8649-772C7F93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8817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728EF81-1E19-4208-B0A3-8FA31062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AB64F15-95E9-40DE-8055-6028D429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C57C447-5C7E-4E0F-95FE-EB67199B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0336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6EA11541-F632-4F5C-A261-9307010D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1118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24CA0775-6C80-40D7-B2B5-BE732E31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1AE026E8-5B20-44AC-B046-D94908E7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11134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0EA1FD7-6F2F-42A5-8D96-7FDB9996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0424"/>
              <a:ext cx="273" cy="705"/>
            </a:xfrm>
            <a:custGeom>
              <a:avLst/>
              <a:gdLst>
                <a:gd name="T0" fmla="*/ 0 w 200"/>
                <a:gd name="T1" fmla="*/ 705 h 450"/>
                <a:gd name="T2" fmla="*/ 273 w 200"/>
                <a:gd name="T3" fmla="*/ 0 h 4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450">
                  <a:moveTo>
                    <a:pt x="0" y="450"/>
                  </a:moveTo>
                  <a:lnTo>
                    <a:pt x="20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8C33B98-EA79-4808-AA4C-E46DAC94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690 h 4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4C0D78E-BED3-4205-9662-603C713C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9608"/>
              <a:ext cx="889" cy="753"/>
            </a:xfrm>
            <a:custGeom>
              <a:avLst/>
              <a:gdLst>
                <a:gd name="T0" fmla="*/ 889 w 650"/>
                <a:gd name="T1" fmla="*/ 0 h 480"/>
                <a:gd name="T2" fmla="*/ 0 w 650"/>
                <a:gd name="T3" fmla="*/ 753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7E1B71D-B0ED-4F1F-8777-958E3705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8903"/>
              <a:ext cx="451" cy="643"/>
            </a:xfrm>
            <a:custGeom>
              <a:avLst/>
              <a:gdLst>
                <a:gd name="T0" fmla="*/ 0 w 330"/>
                <a:gd name="T1" fmla="*/ 643 h 410"/>
                <a:gd name="T2" fmla="*/ 451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2FC468B-F595-4491-8647-002DEBF9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8903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96 w 290"/>
                <a:gd name="T3" fmla="*/ 658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70D5062-2906-4992-A87A-A84E950CB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1505 h 9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94163F71-E9AB-4E73-A3D5-63F94D2CD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10766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endParaRPr lang="en-US" altLang="zh-CN" sz="2800" b="1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0C7EE4B2-F96D-4B2A-A0C9-93D48AEFA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C</a:t>
              </a:r>
              <a:endParaRPr lang="en-US" altLang="zh-CN" sz="2800" b="1"/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37E337E2-C321-4087-A958-7128F88DB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92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D</a:t>
              </a:r>
              <a:endParaRPr lang="en-US" altLang="zh-CN" sz="2800" b="1"/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152D23E-666F-4DC7-98E1-99A0D752D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F</a:t>
              </a:r>
              <a:endParaRPr lang="en-US" altLang="zh-CN" sz="2800" b="1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0C90AC9C-C0AD-4B2E-BBC3-AD43F2B9C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10035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B</a:t>
              </a:r>
              <a:endParaRPr lang="en-US" altLang="zh-CN" sz="2800" b="1" dirty="0"/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F670D144-D6A5-4D21-A70A-426852E6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83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71998CB7-BC4F-45D8-A7AB-02417A1B4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781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E</a:t>
              </a:r>
              <a:endParaRPr lang="en-US" altLang="zh-CN" sz="2800" b="1"/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A42CC5FF-8DF9-4E82-9364-D06CD79045AA}"/>
              </a:ext>
            </a:extLst>
          </p:cNvPr>
          <p:cNvGrpSpPr>
            <a:grpSpLocks/>
          </p:cNvGrpSpPr>
          <p:nvPr/>
        </p:nvGrpSpPr>
        <p:grpSpPr bwMode="auto">
          <a:xfrm>
            <a:off x="143880" y="2844668"/>
            <a:ext cx="6604003" cy="4149716"/>
            <a:chOff x="2130" y="8304"/>
            <a:chExt cx="8850" cy="6618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1E88BCA9-E6E8-4986-A3E1-4630F13F8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1531"/>
              <a:ext cx="861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(a)                             (b)                        (c)</a:t>
              </a:r>
              <a:endParaRPr lang="en-US" altLang="zh-CN" sz="2800" b="1" dirty="0"/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D4B881B9-4BBC-4A29-A9B4-333511DFE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4014"/>
              <a:ext cx="8371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(d)                     (e)                          (f)                     (g)</a:t>
              </a:r>
              <a:endParaRPr lang="en-US" altLang="zh-CN" sz="2800" b="1" dirty="0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E9CD0A2-6EEF-47BC-96FC-F4AA5870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0408"/>
              <a:ext cx="328" cy="737"/>
            </a:xfrm>
            <a:custGeom>
              <a:avLst/>
              <a:gdLst>
                <a:gd name="T0" fmla="*/ 0 w 240"/>
                <a:gd name="T1" fmla="*/ 0 h 470"/>
                <a:gd name="T2" fmla="*/ 328 w 240"/>
                <a:gd name="T3" fmla="*/ 737 h 4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B00F2886-B2B6-4F92-B542-984177EC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8817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992306B7-8EBF-4489-862A-8FE3E4463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567E3479-A9E8-4F59-9623-585655B9E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ABC0D5CC-714C-487F-9E73-A58531506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0336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8179500D-4882-4F71-B211-EE9020775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1118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D980CF35-9EFD-4C5F-A290-638E63D8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02EC9FD9-E881-4F24-955F-D6696A32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1134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863DE76B-C7B4-4977-A21E-591E470B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0424"/>
              <a:ext cx="273" cy="705"/>
            </a:xfrm>
            <a:custGeom>
              <a:avLst/>
              <a:gdLst>
                <a:gd name="T0" fmla="*/ 0 w 200"/>
                <a:gd name="T1" fmla="*/ 705 h 450"/>
                <a:gd name="T2" fmla="*/ 273 w 200"/>
                <a:gd name="T3" fmla="*/ 0 h 4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450">
                  <a:moveTo>
                    <a:pt x="0" y="450"/>
                  </a:moveTo>
                  <a:lnTo>
                    <a:pt x="20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99C8B045-F941-41DB-812C-4871E46C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9624"/>
              <a:ext cx="2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690 h 4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3CDACA1A-03E8-4792-A5F9-E872DECB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9608"/>
              <a:ext cx="889" cy="753"/>
            </a:xfrm>
            <a:custGeom>
              <a:avLst/>
              <a:gdLst>
                <a:gd name="T0" fmla="*/ 889 w 650"/>
                <a:gd name="T1" fmla="*/ 0 h 480"/>
                <a:gd name="T2" fmla="*/ 0 w 650"/>
                <a:gd name="T3" fmla="*/ 753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8B8FA50-175F-4A7B-A9CE-2E3EA6F0C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8903"/>
              <a:ext cx="452" cy="643"/>
            </a:xfrm>
            <a:custGeom>
              <a:avLst/>
              <a:gdLst>
                <a:gd name="T0" fmla="*/ 0 w 330"/>
                <a:gd name="T1" fmla="*/ 643 h 410"/>
                <a:gd name="T2" fmla="*/ 452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E843143A-B979-4D65-9683-172F6301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8903"/>
              <a:ext cx="397" cy="658"/>
            </a:xfrm>
            <a:custGeom>
              <a:avLst/>
              <a:gdLst>
                <a:gd name="T0" fmla="*/ 0 w 290"/>
                <a:gd name="T1" fmla="*/ 0 h 420"/>
                <a:gd name="T2" fmla="*/ 397 w 290"/>
                <a:gd name="T3" fmla="*/ 658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19324AA-9BB9-4C4B-8E68-72DC8D07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9624"/>
              <a:ext cx="1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1505 h 9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2DD66C86-5808-41DB-93F3-F8B532271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10766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/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040646C2-EF43-4B3E-B319-EC5A12261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10781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/>
            </a:p>
          </p:txBody>
        </p:sp>
        <p:sp>
          <p:nvSpPr>
            <p:cNvPr id="48" name="Text Box 23">
              <a:extLst>
                <a:ext uri="{FF2B5EF4-FFF2-40B4-BE49-F238E27FC236}">
                  <a16:creationId xmlns:a16="http://schemas.microsoft.com/office/drawing/2014/main" id="{449008A6-6448-4B83-A5E9-E3938F6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/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B3A9F048-6F59-4F2B-9014-B1F817C3A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50" name="Text Box 25">
              <a:extLst>
                <a:ext uri="{FF2B5EF4-FFF2-40B4-BE49-F238E27FC236}">
                  <a16:creationId xmlns:a16="http://schemas.microsoft.com/office/drawing/2014/main" id="{D9E311DB-CD66-41F9-B64E-378C2243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/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B4790FEF-0D7F-4A4B-B2CF-A804D5B3F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83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52" name="Text Box 27">
              <a:extLst>
                <a:ext uri="{FF2B5EF4-FFF2-40B4-BE49-F238E27FC236}">
                  <a16:creationId xmlns:a16="http://schemas.microsoft.com/office/drawing/2014/main" id="{E35C23DC-C19D-4C4D-A770-F819A3B0A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8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AC2C0F90-C02D-4793-9B85-FEB87AC2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" y="10408"/>
              <a:ext cx="329" cy="737"/>
            </a:xfrm>
            <a:custGeom>
              <a:avLst/>
              <a:gdLst>
                <a:gd name="T0" fmla="*/ 0 w 240"/>
                <a:gd name="T1" fmla="*/ 0 h 470"/>
                <a:gd name="T2" fmla="*/ 329 w 240"/>
                <a:gd name="T3" fmla="*/ 737 h 4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0" h="470">
                  <a:moveTo>
                    <a:pt x="0" y="0"/>
                  </a:moveTo>
                  <a:lnTo>
                    <a:pt x="240" y="47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29">
              <a:extLst>
                <a:ext uri="{FF2B5EF4-FFF2-40B4-BE49-F238E27FC236}">
                  <a16:creationId xmlns:a16="http://schemas.microsoft.com/office/drawing/2014/main" id="{15218912-F90A-45C0-AAB6-73BBD0EBC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" y="8817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30">
              <a:extLst>
                <a:ext uri="{FF2B5EF4-FFF2-40B4-BE49-F238E27FC236}">
                  <a16:creationId xmlns:a16="http://schemas.microsoft.com/office/drawing/2014/main" id="{D2D2E542-79FB-429D-9DD5-6592086A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31">
              <a:extLst>
                <a:ext uri="{FF2B5EF4-FFF2-40B4-BE49-F238E27FC236}">
                  <a16:creationId xmlns:a16="http://schemas.microsoft.com/office/drawing/2014/main" id="{A0B955B5-B896-47A9-BB66-FA6F81FA9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Oval 32">
              <a:extLst>
                <a:ext uri="{FF2B5EF4-FFF2-40B4-BE49-F238E27FC236}">
                  <a16:creationId xmlns:a16="http://schemas.microsoft.com/office/drawing/2014/main" id="{9BB9BA0F-815B-4BF8-ACBF-9596ECC5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2" y="10336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Oval 33">
              <a:extLst>
                <a:ext uri="{FF2B5EF4-FFF2-40B4-BE49-F238E27FC236}">
                  <a16:creationId xmlns:a16="http://schemas.microsoft.com/office/drawing/2014/main" id="{670E53FA-D2F0-4A5E-8F83-A02C1BA0C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" y="11118"/>
              <a:ext cx="78" cy="9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1367F0E8-4923-4F7E-98EA-A34BB003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" y="11134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4743C489-9336-487D-A3C8-E54A481B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690 h 4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C584294C-CBB5-45E6-87D1-2ADBCCD9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" y="9608"/>
              <a:ext cx="889" cy="753"/>
            </a:xfrm>
            <a:custGeom>
              <a:avLst/>
              <a:gdLst>
                <a:gd name="T0" fmla="*/ 889 w 650"/>
                <a:gd name="T1" fmla="*/ 0 h 480"/>
                <a:gd name="T2" fmla="*/ 0 w 650"/>
                <a:gd name="T3" fmla="*/ 753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1D2D1098-71D3-483C-875E-4F077CD1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" y="8903"/>
              <a:ext cx="451" cy="643"/>
            </a:xfrm>
            <a:custGeom>
              <a:avLst/>
              <a:gdLst>
                <a:gd name="T0" fmla="*/ 0 w 330"/>
                <a:gd name="T1" fmla="*/ 643 h 410"/>
                <a:gd name="T2" fmla="*/ 451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C414C597-9B84-4E35-ADD7-5ACDE3F2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" y="8903"/>
              <a:ext cx="397" cy="658"/>
            </a:xfrm>
            <a:custGeom>
              <a:avLst/>
              <a:gdLst>
                <a:gd name="T0" fmla="*/ 0 w 290"/>
                <a:gd name="T1" fmla="*/ 0 h 420"/>
                <a:gd name="T2" fmla="*/ 397 w 290"/>
                <a:gd name="T3" fmla="*/ 658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F4A2F374-7549-482B-9D0C-9D2B6FE14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1505 h 9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40">
              <a:extLst>
                <a:ext uri="{FF2B5EF4-FFF2-40B4-BE49-F238E27FC236}">
                  <a16:creationId xmlns:a16="http://schemas.microsoft.com/office/drawing/2014/main" id="{001D6CB7-9682-4881-9041-9B562BD6C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/>
            </a:p>
          </p:txBody>
        </p:sp>
        <p:sp>
          <p:nvSpPr>
            <p:cNvPr id="66" name="Text Box 41">
              <a:extLst>
                <a:ext uri="{FF2B5EF4-FFF2-40B4-BE49-F238E27FC236}">
                  <a16:creationId xmlns:a16="http://schemas.microsoft.com/office/drawing/2014/main" id="{8212C48A-DD41-4714-906E-06EA91BB7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/>
            </a:p>
          </p:txBody>
        </p:sp>
        <p:sp>
          <p:nvSpPr>
            <p:cNvPr id="67" name="Text Box 42">
              <a:extLst>
                <a:ext uri="{FF2B5EF4-FFF2-40B4-BE49-F238E27FC236}">
                  <a16:creationId xmlns:a16="http://schemas.microsoft.com/office/drawing/2014/main" id="{63444D57-09BD-496C-ADEF-616389F2A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0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68" name="Text Box 43">
              <a:extLst>
                <a:ext uri="{FF2B5EF4-FFF2-40B4-BE49-F238E27FC236}">
                  <a16:creationId xmlns:a16="http://schemas.microsoft.com/office/drawing/2014/main" id="{D7DCA95D-AFD3-42C7-92EA-17C6014D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/>
            </a:p>
          </p:txBody>
        </p:sp>
        <p:sp>
          <p:nvSpPr>
            <p:cNvPr id="69" name="Text Box 44">
              <a:extLst>
                <a:ext uri="{FF2B5EF4-FFF2-40B4-BE49-F238E27FC236}">
                  <a16:creationId xmlns:a16="http://schemas.microsoft.com/office/drawing/2014/main" id="{A80DC47A-6FAB-4A44-9C29-468DCC8FC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" y="83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70" name="Text Box 45">
              <a:extLst>
                <a:ext uri="{FF2B5EF4-FFF2-40B4-BE49-F238E27FC236}">
                  <a16:creationId xmlns:a16="http://schemas.microsoft.com/office/drawing/2014/main" id="{09C88DBB-FD44-4124-97D1-27E00D3A6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2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/>
            </a:p>
          </p:txBody>
        </p:sp>
        <p:sp>
          <p:nvSpPr>
            <p:cNvPr id="71" name="Oval 46">
              <a:extLst>
                <a:ext uri="{FF2B5EF4-FFF2-40B4-BE49-F238E27FC236}">
                  <a16:creationId xmlns:a16="http://schemas.microsoft.com/office/drawing/2014/main" id="{3A763BB1-DA6F-43BB-AF21-2152B608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2" y="8817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47">
              <a:extLst>
                <a:ext uri="{FF2B5EF4-FFF2-40B4-BE49-F238E27FC236}">
                  <a16:creationId xmlns:a16="http://schemas.microsoft.com/office/drawing/2014/main" id="{E4AAAC4F-CD19-4F33-8B92-646317B4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48">
              <a:extLst>
                <a:ext uri="{FF2B5EF4-FFF2-40B4-BE49-F238E27FC236}">
                  <a16:creationId xmlns:a16="http://schemas.microsoft.com/office/drawing/2014/main" id="{8ECF9A49-0939-4E15-87DE-B235EBFB9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5" y="9536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49">
              <a:extLst>
                <a:ext uri="{FF2B5EF4-FFF2-40B4-BE49-F238E27FC236}">
                  <a16:creationId xmlns:a16="http://schemas.microsoft.com/office/drawing/2014/main" id="{4C73A0C2-A2B4-4417-9EA3-FD0252A5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" y="10336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50">
              <a:extLst>
                <a:ext uri="{FF2B5EF4-FFF2-40B4-BE49-F238E27FC236}">
                  <a16:creationId xmlns:a16="http://schemas.microsoft.com/office/drawing/2014/main" id="{12A23C03-A068-45FD-801A-4B32BEEA0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" y="11134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3C59FDED-A8B1-425A-A6C5-AD829E9B5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" y="9624"/>
              <a:ext cx="1" cy="69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690 h 4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DA5CABA8-8893-4333-89FD-EDC112FD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" y="9608"/>
              <a:ext cx="889" cy="753"/>
            </a:xfrm>
            <a:custGeom>
              <a:avLst/>
              <a:gdLst>
                <a:gd name="T0" fmla="*/ 889 w 650"/>
                <a:gd name="T1" fmla="*/ 0 h 480"/>
                <a:gd name="T2" fmla="*/ 0 w 650"/>
                <a:gd name="T3" fmla="*/ 753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480">
                  <a:moveTo>
                    <a:pt x="650" y="0"/>
                  </a:moveTo>
                  <a:lnTo>
                    <a:pt x="0" y="48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83FACDFA-2FAB-4317-A7EF-26B3A970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" y="8903"/>
              <a:ext cx="451" cy="643"/>
            </a:xfrm>
            <a:custGeom>
              <a:avLst/>
              <a:gdLst>
                <a:gd name="T0" fmla="*/ 0 w 330"/>
                <a:gd name="T1" fmla="*/ 643 h 410"/>
                <a:gd name="T2" fmla="*/ 451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9FB67243-FF6C-4CA1-A051-BF621CF7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" y="8903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96 w 290"/>
                <a:gd name="T3" fmla="*/ 658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FE9819F6-7CB5-40EB-947A-2A087FE0F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8" y="9624"/>
              <a:ext cx="2" cy="1505"/>
            </a:xfrm>
            <a:custGeom>
              <a:avLst/>
              <a:gdLst>
                <a:gd name="T0" fmla="*/ 0 w 1"/>
                <a:gd name="T1" fmla="*/ 0 h 960"/>
                <a:gd name="T2" fmla="*/ 0 w 1"/>
                <a:gd name="T3" fmla="*/ 1505 h 9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960">
                  <a:moveTo>
                    <a:pt x="0" y="0"/>
                  </a:moveTo>
                  <a:lnTo>
                    <a:pt x="0" y="9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56">
              <a:extLst>
                <a:ext uri="{FF2B5EF4-FFF2-40B4-BE49-F238E27FC236}">
                  <a16:creationId xmlns:a16="http://schemas.microsoft.com/office/drawing/2014/main" id="{92B79334-31FD-44EB-874E-21A9421B6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0" y="920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/>
            </a:p>
          </p:txBody>
        </p:sp>
        <p:sp>
          <p:nvSpPr>
            <p:cNvPr id="82" name="Text Box 57">
              <a:extLst>
                <a:ext uri="{FF2B5EF4-FFF2-40B4-BE49-F238E27FC236}">
                  <a16:creationId xmlns:a16="http://schemas.microsoft.com/office/drawing/2014/main" id="{E7183BDA-087C-4DB7-81B9-91D14C7DA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0" y="92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83" name="Text Box 58">
              <a:extLst>
                <a:ext uri="{FF2B5EF4-FFF2-40B4-BE49-F238E27FC236}">
                  <a16:creationId xmlns:a16="http://schemas.microsoft.com/office/drawing/2014/main" id="{07C3FDB5-CBF4-4F5C-B20D-611E48C7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0" y="10035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/>
            </a:p>
          </p:txBody>
        </p:sp>
        <p:sp>
          <p:nvSpPr>
            <p:cNvPr id="84" name="Text Box 59">
              <a:extLst>
                <a:ext uri="{FF2B5EF4-FFF2-40B4-BE49-F238E27FC236}">
                  <a16:creationId xmlns:a16="http://schemas.microsoft.com/office/drawing/2014/main" id="{D7E0E181-FF04-43BB-84C4-8DE7EFE63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1" y="8304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85" name="Text Box 60">
              <a:extLst>
                <a:ext uri="{FF2B5EF4-FFF2-40B4-BE49-F238E27FC236}">
                  <a16:creationId xmlns:a16="http://schemas.microsoft.com/office/drawing/2014/main" id="{06B2857F-8AC6-4717-9C54-3C1587325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2" y="10781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/>
            </a:p>
          </p:txBody>
        </p:sp>
        <p:sp>
          <p:nvSpPr>
            <p:cNvPr id="86" name="Oval 61">
              <a:extLst>
                <a:ext uri="{FF2B5EF4-FFF2-40B4-BE49-F238E27FC236}">
                  <a16:creationId xmlns:a16="http://schemas.microsoft.com/office/drawing/2014/main" id="{EED9DCB1-5847-4FC5-A44A-F03FC920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2696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62">
              <a:extLst>
                <a:ext uri="{FF2B5EF4-FFF2-40B4-BE49-F238E27FC236}">
                  <a16:creationId xmlns:a16="http://schemas.microsoft.com/office/drawing/2014/main" id="{3DB9C4F1-C4F4-41BE-BAF5-A233FF8C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13415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63">
              <a:extLst>
                <a:ext uri="{FF2B5EF4-FFF2-40B4-BE49-F238E27FC236}">
                  <a16:creationId xmlns:a16="http://schemas.microsoft.com/office/drawing/2014/main" id="{BA788BF4-BD47-4C00-BAA0-A1CA2BBD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3415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Oval 64">
              <a:extLst>
                <a:ext uri="{FF2B5EF4-FFF2-40B4-BE49-F238E27FC236}">
                  <a16:creationId xmlns:a16="http://schemas.microsoft.com/office/drawing/2014/main" id="{5BD66663-E24A-4D3E-9140-EEED3A7E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962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DA0BDC21-2ADA-47E6-854F-FB9A06B8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12782"/>
              <a:ext cx="451" cy="643"/>
            </a:xfrm>
            <a:custGeom>
              <a:avLst/>
              <a:gdLst>
                <a:gd name="T0" fmla="*/ 0 w 330"/>
                <a:gd name="T1" fmla="*/ 643 h 410"/>
                <a:gd name="T2" fmla="*/ 451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4503276D-91D6-419D-8DD9-92E7F625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2782"/>
              <a:ext cx="396" cy="658"/>
            </a:xfrm>
            <a:custGeom>
              <a:avLst/>
              <a:gdLst>
                <a:gd name="T0" fmla="*/ 0 w 290"/>
                <a:gd name="T1" fmla="*/ 0 h 420"/>
                <a:gd name="T2" fmla="*/ 396 w 290"/>
                <a:gd name="T3" fmla="*/ 658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F7BB8D91-6D5D-4C6E-BDA5-C7C4374C6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3503"/>
              <a:ext cx="2" cy="444"/>
            </a:xfrm>
            <a:custGeom>
              <a:avLst/>
              <a:gdLst>
                <a:gd name="T0" fmla="*/ 0 w 1"/>
                <a:gd name="T1" fmla="*/ 0 h 636"/>
                <a:gd name="T2" fmla="*/ 0 w 1"/>
                <a:gd name="T3" fmla="*/ 444 h 6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636">
                  <a:moveTo>
                    <a:pt x="0" y="0"/>
                  </a:moveTo>
                  <a:lnTo>
                    <a:pt x="0" y="63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68">
              <a:extLst>
                <a:ext uri="{FF2B5EF4-FFF2-40B4-BE49-F238E27FC236}">
                  <a16:creationId xmlns:a16="http://schemas.microsoft.com/office/drawing/2014/main" id="{B2CC8F90-01DE-4982-A982-3F885F14B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3083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/>
            </a:p>
          </p:txBody>
        </p:sp>
        <p:sp>
          <p:nvSpPr>
            <p:cNvPr id="94" name="Text Box 69">
              <a:extLst>
                <a:ext uri="{FF2B5EF4-FFF2-40B4-BE49-F238E27FC236}">
                  <a16:creationId xmlns:a16="http://schemas.microsoft.com/office/drawing/2014/main" id="{6C16D796-E5F9-4050-A634-EF77BD09B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13114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AE14742D-EF26-4512-98D6-F7796F48B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12183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74556C41-20D2-49A0-A0C2-C1B93BFDB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13610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/>
            </a:p>
          </p:txBody>
        </p:sp>
        <p:sp>
          <p:nvSpPr>
            <p:cNvPr id="97" name="Oval 72">
              <a:extLst>
                <a:ext uri="{FF2B5EF4-FFF2-40B4-BE49-F238E27FC236}">
                  <a16:creationId xmlns:a16="http://schemas.microsoft.com/office/drawing/2014/main" id="{5F5376FB-143C-4633-B29A-F9B82EC4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12705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73">
              <a:extLst>
                <a:ext uri="{FF2B5EF4-FFF2-40B4-BE49-F238E27FC236}">
                  <a16:creationId xmlns:a16="http://schemas.microsoft.com/office/drawing/2014/main" id="{045EFB21-CD60-4F4C-AF29-0167466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3425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74">
              <a:extLst>
                <a:ext uri="{FF2B5EF4-FFF2-40B4-BE49-F238E27FC236}">
                  <a16:creationId xmlns:a16="http://schemas.microsoft.com/office/drawing/2014/main" id="{D28A22E4-FA7C-46E8-BDF1-30D432E4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" y="13425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75">
              <a:extLst>
                <a:ext uri="{FF2B5EF4-FFF2-40B4-BE49-F238E27FC236}">
                  <a16:creationId xmlns:a16="http://schemas.microsoft.com/office/drawing/2014/main" id="{E59C604C-7613-4EAB-BFD0-C6F38650A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12791"/>
              <a:ext cx="451" cy="643"/>
            </a:xfrm>
            <a:custGeom>
              <a:avLst/>
              <a:gdLst>
                <a:gd name="T0" fmla="*/ 0 w 330"/>
                <a:gd name="T1" fmla="*/ 643 h 410"/>
                <a:gd name="T2" fmla="*/ 451 w 330"/>
                <a:gd name="T3" fmla="*/ 0 h 4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410">
                  <a:moveTo>
                    <a:pt x="0" y="410"/>
                  </a:moveTo>
                  <a:lnTo>
                    <a:pt x="33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1529D11-19D4-4C32-8598-67C92D71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2791"/>
              <a:ext cx="397" cy="659"/>
            </a:xfrm>
            <a:custGeom>
              <a:avLst/>
              <a:gdLst>
                <a:gd name="T0" fmla="*/ 0 w 290"/>
                <a:gd name="T1" fmla="*/ 0 h 420"/>
                <a:gd name="T2" fmla="*/ 397 w 290"/>
                <a:gd name="T3" fmla="*/ 659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77">
              <a:extLst>
                <a:ext uri="{FF2B5EF4-FFF2-40B4-BE49-F238E27FC236}">
                  <a16:creationId xmlns:a16="http://schemas.microsoft.com/office/drawing/2014/main" id="{7B28A9F9-6A80-4621-9F2B-6B637D951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13092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/>
            </a:p>
          </p:txBody>
        </p:sp>
        <p:sp>
          <p:nvSpPr>
            <p:cNvPr id="103" name="Text Box 78">
              <a:extLst>
                <a:ext uri="{FF2B5EF4-FFF2-40B4-BE49-F238E27FC236}">
                  <a16:creationId xmlns:a16="http://schemas.microsoft.com/office/drawing/2014/main" id="{82BEF13C-2077-4EF0-94D0-D5A91CC6C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7" y="13124"/>
              <a:ext cx="66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104" name="Text Box 79">
              <a:extLst>
                <a:ext uri="{FF2B5EF4-FFF2-40B4-BE49-F238E27FC236}">
                  <a16:creationId xmlns:a16="http://schemas.microsoft.com/office/drawing/2014/main" id="{EFBA3F0E-5D3E-49E3-A32B-605B2C19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2192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105" name="Oval 80">
              <a:extLst>
                <a:ext uri="{FF2B5EF4-FFF2-40B4-BE49-F238E27FC236}">
                  <a16:creationId xmlns:a16="http://schemas.microsoft.com/office/drawing/2014/main" id="{3D515349-A55E-4A32-8066-E747E0DC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" y="12711"/>
              <a:ext cx="78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81">
              <a:extLst>
                <a:ext uri="{FF2B5EF4-FFF2-40B4-BE49-F238E27FC236}">
                  <a16:creationId xmlns:a16="http://schemas.microsoft.com/office/drawing/2014/main" id="{211D5440-2654-4963-AE6D-7AAD333E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8" y="13431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38EDC5AF-BE9F-4F49-8FBA-11057AA81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" y="12797"/>
              <a:ext cx="396" cy="659"/>
            </a:xfrm>
            <a:custGeom>
              <a:avLst/>
              <a:gdLst>
                <a:gd name="T0" fmla="*/ 0 w 290"/>
                <a:gd name="T1" fmla="*/ 0 h 420"/>
                <a:gd name="T2" fmla="*/ 396 w 290"/>
                <a:gd name="T3" fmla="*/ 659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90" h="420">
                  <a:moveTo>
                    <a:pt x="0" y="0"/>
                  </a:moveTo>
                  <a:lnTo>
                    <a:pt x="290" y="42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83">
              <a:extLst>
                <a:ext uri="{FF2B5EF4-FFF2-40B4-BE49-F238E27FC236}">
                  <a16:creationId xmlns:a16="http://schemas.microsoft.com/office/drawing/2014/main" id="{54504AC7-FB8D-4D3E-964E-B56651BFD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3" y="13130"/>
              <a:ext cx="665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/>
            </a:p>
          </p:txBody>
        </p:sp>
        <p:sp>
          <p:nvSpPr>
            <p:cNvPr id="109" name="Text Box 84">
              <a:extLst>
                <a:ext uri="{FF2B5EF4-FFF2-40B4-BE49-F238E27FC236}">
                  <a16:creationId xmlns:a16="http://schemas.microsoft.com/office/drawing/2014/main" id="{6C974DDB-BE12-415B-A12F-5EB1527A6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" y="12199"/>
              <a:ext cx="665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  <p:sp>
          <p:nvSpPr>
            <p:cNvPr id="110" name="Oval 85">
              <a:extLst>
                <a:ext uri="{FF2B5EF4-FFF2-40B4-BE49-F238E27FC236}">
                  <a16:creationId xmlns:a16="http://schemas.microsoft.com/office/drawing/2014/main" id="{8930EC29-D025-4A8D-B873-FEBC7109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" y="12721"/>
              <a:ext cx="78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Text Box 86">
              <a:extLst>
                <a:ext uri="{FF2B5EF4-FFF2-40B4-BE49-F238E27FC236}">
                  <a16:creationId xmlns:a16="http://schemas.microsoft.com/office/drawing/2014/main" id="{13499205-7C17-4DE1-AC1C-943E4CE4A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1" y="12208"/>
              <a:ext cx="664" cy="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b="1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98487E5-B4E8-4386-9C8E-3EE6927561A7}"/>
              </a:ext>
            </a:extLst>
          </p:cNvPr>
          <p:cNvSpPr/>
          <p:nvPr/>
        </p:nvSpPr>
        <p:spPr>
          <a:xfrm>
            <a:off x="3779354" y="6457890"/>
            <a:ext cx="5364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拓扑排序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4605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962EEB17-9B75-4F75-A698-9F7C0695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9E8214-ACA5-4F02-B730-37093BB396B3}" type="slidenum">
              <a:rPr lang="en-US" altLang="zh-CN" sz="1400"/>
              <a:pPr/>
              <a:t>111</a:t>
            </a:fld>
            <a:endParaRPr lang="en-US" altLang="zh-CN" sz="1400"/>
          </a:p>
        </p:txBody>
      </p:sp>
      <p:sp>
        <p:nvSpPr>
          <p:cNvPr id="147459" name="Rectangle 8">
            <a:extLst>
              <a:ext uri="{FF2B5EF4-FFF2-40B4-BE49-F238E27FC236}">
                <a16:creationId xmlns:a16="http://schemas.microsoft.com/office/drawing/2014/main" id="{5E1790DD-B219-4F77-A77E-3406BEC1F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搜索最优全序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460" name="Rectangle 9">
                <a:extLst>
                  <a:ext uri="{FF2B5EF4-FFF2-40B4-BE49-F238E27FC236}">
                    <a16:creationId xmlns:a16="http://schemas.microsoft.com/office/drawing/2014/main" id="{20074B24-6868-450F-B9D0-E19726BC756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5538"/>
                <a:ext cx="8229600" cy="5119687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A50021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A50021"/>
                    </a:solidFill>
                  </a:rPr>
                  <a:t>17*</a:t>
                </a:r>
                <a:r>
                  <a:rPr lang="en-US" altLang="zh-CN" dirty="0"/>
                  <a:t>   (PACE2024</a:t>
                </a:r>
                <a:r>
                  <a:rPr lang="zh-CN" altLang="en-US" dirty="0"/>
                  <a:t>竞赛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给定一个二分图以及一侧节点的全序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求另一侧节点的全序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使得所有边的交叉点最少</a:t>
                </a:r>
                <a:r>
                  <a:rPr lang="en-US" altLang="zh-CN" dirty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US" altLang="zh-CN" dirty="0"/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dirty="0"/>
                  <a:t>该问题的数学模型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部分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 eaLnBrk="1" hangingPunct="1">
                  <a:lnSpc>
                    <a:spcPct val="90000"/>
                  </a:lnSpc>
                </a:pPr>
                <a:br>
                  <a:rPr lang="en-US" altLang="zh-CN" dirty="0"/>
                </a:br>
                <a:r>
                  <a:rPr lang="zh-CN" altLang="en-US" dirty="0"/>
                  <a:t>输入输出：</a:t>
                </a:r>
                <a:endParaRPr lang="en-US" altLang="zh-CN" dirty="0"/>
              </a:p>
              <a:p>
                <a:pPr marL="0" indent="0" eaLnBrk="1" hangingPunct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</a:rPr>
                  <a:t>: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节点集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</a:rPr>
                  <a:t>: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节点</a:t>
                </a:r>
                <a:r>
                  <a:rPr lang="en-US" altLang="zh-CN" b="0" i="1" dirty="0" err="1">
                    <a:latin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是否排在节点</a:t>
                </a:r>
                <a:r>
                  <a:rPr lang="en-US" altLang="zh-CN" b="0" i="1" dirty="0">
                    <a:latin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之前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 eaLnBrk="1" hangingPunct="1"/>
                <a:br>
                  <a:rPr lang="en-US" altLang="zh-CN" dirty="0">
                    <a:latin typeface="Times New Roman" panose="02020603050405020304" pitchFamily="18" charset="0"/>
                  </a:rPr>
                </a:br>
                <a:r>
                  <a:rPr lang="zh-CN" altLang="en-US" dirty="0">
                    <a:latin typeface="Times New Roman" panose="02020603050405020304" pitchFamily="18" charset="0"/>
                  </a:rPr>
                  <a:t>约束：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 eaLnBrk="1" hangingPunct="1"/>
                <a:r>
                  <a:rPr lang="zh-CN" altLang="en-US" b="0" dirty="0"/>
                  <a:t>自反性</a:t>
                </a:r>
                <a:r>
                  <a:rPr lang="en-US" altLang="zh-CN" b="0" dirty="0"/>
                  <a:t>: </a:t>
                </a:r>
                <a:r>
                  <a:rPr lang="zh-CN" altLang="en-US" b="0" dirty="0"/>
                  <a:t>无所谓 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自己跟自己不交叉</a:t>
                </a:r>
                <a:r>
                  <a:rPr lang="en-US" altLang="zh-CN" b="0" dirty="0"/>
                  <a:t>)</a:t>
                </a:r>
              </a:p>
              <a:p>
                <a:pPr marL="0" indent="0" eaLnBrk="1" hangingPunct="1"/>
                <a:r>
                  <a:rPr lang="zh-CN" altLang="en-US" b="0" dirty="0"/>
                  <a:t>反对称性</a:t>
                </a:r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b="0" dirty="0"/>
                  <a:t>非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即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自动满足 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也可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marL="0" indent="0" eaLnBrk="1" hangingPunct="1">
                  <a:lnSpc>
                    <a:spcPct val="90000"/>
                  </a:lnSpc>
                </a:pPr>
                <a:r>
                  <a:rPr lang="zh-CN" altLang="en-US" b="0" dirty="0"/>
                  <a:t>传递性</a:t>
                </a:r>
                <a:r>
                  <a:rPr lang="en-US" altLang="zh-CN" b="0" dirty="0"/>
                  <a:t>: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 0≤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7460" name="Rectangle 9">
                <a:extLst>
                  <a:ext uri="{FF2B5EF4-FFF2-40B4-BE49-F238E27FC236}">
                    <a16:creationId xmlns:a16="http://schemas.microsoft.com/office/drawing/2014/main" id="{20074B24-6868-450F-B9D0-E19726BC7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5538"/>
                <a:ext cx="8229600" cy="5119687"/>
              </a:xfrm>
              <a:blipFill>
                <a:blip r:embed="rId3"/>
                <a:stretch>
                  <a:fillRect l="-1111" t="-2026" b="-7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F1BD1E0-CB35-4F10-AA52-88E584ACEB12}"/>
              </a:ext>
            </a:extLst>
          </p:cNvPr>
          <p:cNvSpPr/>
          <p:nvPr/>
        </p:nvSpPr>
        <p:spPr>
          <a:xfrm>
            <a:off x="0" y="6463473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https://pacechallenge.org/2024/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EB0193-944E-42CD-89F2-88ACE45D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91" y="1844824"/>
            <a:ext cx="4723809" cy="32190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3B88AA-2A26-414D-8594-F2A60F20454E}"/>
              </a:ext>
            </a:extLst>
          </p:cNvPr>
          <p:cNvSpPr/>
          <p:nvPr/>
        </p:nvSpPr>
        <p:spPr>
          <a:xfrm>
            <a:off x="3779354" y="6457890"/>
            <a:ext cx="5364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IC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PCB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、原理图的布局布线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1947802"/>
      </p:ext>
    </p:extLst>
  </p:cSld>
  <p:clrMapOvr>
    <a:masterClrMapping/>
  </p:clrMapOvr>
  <p:transition spd="slow"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>
            <a:extLst>
              <a:ext uri="{FF2B5EF4-FFF2-40B4-BE49-F238E27FC236}">
                <a16:creationId xmlns:a16="http://schemas.microsoft.com/office/drawing/2014/main" id="{F90E94B6-D7D7-4375-9BD4-E88AF653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428A55-6691-4FAD-A387-FECAB67BA6B4}" type="slidenum">
              <a:rPr lang="en-US" altLang="zh-CN" sz="1400"/>
              <a:pPr/>
              <a:t>112</a:t>
            </a:fld>
            <a:endParaRPr lang="en-US" altLang="zh-CN" sz="1400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AF417C2-24C8-4EC5-B5A2-061738BD0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 习题课</a:t>
            </a:r>
            <a:r>
              <a:rPr lang="zh-CN" altLang="en-US"/>
              <a:t> </a:t>
            </a:r>
          </a:p>
        </p:txBody>
      </p:sp>
      <p:sp>
        <p:nvSpPr>
          <p:cNvPr id="151556" name="Rectangle 17">
            <a:extLst>
              <a:ext uri="{FF2B5EF4-FFF2-40B4-BE49-F238E27FC236}">
                <a16:creationId xmlns:a16="http://schemas.microsoft.com/office/drawing/2014/main" id="{43F6B6AD-F76D-4E77-A60C-A4E01A685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主要内容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有序对与笛卡儿积的定义与性质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二元关系、从</a:t>
            </a:r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的关系、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关系的表示法：关系表达式、关系矩阵、关系图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关系的运算：定义域、值域、域、逆、合成、限制、像、幂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关系运算的性质</a:t>
            </a:r>
            <a:r>
              <a:rPr lang="en-US" altLang="zh-CN"/>
              <a:t>: </a:t>
            </a:r>
            <a:r>
              <a:rPr lang="en-US" altLang="zh-CN" i="1"/>
              <a:t>A</a:t>
            </a:r>
            <a:r>
              <a:rPr lang="zh-CN" altLang="en-US"/>
              <a:t>上关系的自反、反自反、对称、反对称、传递的性质</a:t>
            </a:r>
            <a:endParaRPr lang="zh-CN" altLang="en-US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/>
              <a:t>A</a:t>
            </a:r>
            <a:r>
              <a:rPr lang="zh-CN" altLang="en-US"/>
              <a:t>上关系的自反、对称、传递闭包</a:t>
            </a:r>
            <a:endParaRPr lang="zh-CN" altLang="en-US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/>
              <a:t>A</a:t>
            </a:r>
            <a:r>
              <a:rPr lang="zh-CN" altLang="en-US"/>
              <a:t>上的等价关系、等价类、商集与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endParaRPr lang="zh-CN" altLang="en-US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/>
              <a:t>A</a:t>
            </a:r>
            <a:r>
              <a:rPr lang="zh-CN" altLang="en-US"/>
              <a:t>上的偏序关系与偏序集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253B4BC3-FD82-464D-8671-0ACFD577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E937B3-A50B-423C-9B35-F7B12FAAA5E8}" type="slidenum">
              <a:rPr lang="en-US" altLang="zh-CN" sz="1400"/>
              <a:pPr/>
              <a:t>113</a:t>
            </a:fld>
            <a:endParaRPr lang="en-US" altLang="zh-CN" sz="1400"/>
          </a:p>
        </p:txBody>
      </p:sp>
      <p:sp>
        <p:nvSpPr>
          <p:cNvPr id="153603" name="Rectangle 10">
            <a:extLst>
              <a:ext uri="{FF2B5EF4-FFF2-40B4-BE49-F238E27FC236}">
                <a16:creationId xmlns:a16="http://schemas.microsoft.com/office/drawing/2014/main" id="{3BF03F51-B450-439E-A584-16665FAA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基本要求</a:t>
            </a:r>
          </a:p>
        </p:txBody>
      </p:sp>
      <p:sp>
        <p:nvSpPr>
          <p:cNvPr id="153604" name="Rectangle 11">
            <a:extLst>
              <a:ext uri="{FF2B5EF4-FFF2-40B4-BE49-F238E27FC236}">
                <a16:creationId xmlns:a16="http://schemas.microsoft.com/office/drawing/2014/main" id="{81BEE9C4-8582-43C9-9656-8242AA0D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51847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熟练掌握关系的三种表示法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能够判定关系的性质（等价关系或偏序关系）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掌握含有关系运算的集合等式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掌握等价关系、等价类、商集、划分、哈斯图、偏序集等概念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计算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, dom </a:t>
            </a:r>
            <a:r>
              <a:rPr lang="en-US" altLang="zh-CN" i="1"/>
              <a:t>R</a:t>
            </a:r>
            <a:r>
              <a:rPr lang="en-US" altLang="zh-CN"/>
              <a:t>, ran</a:t>
            </a:r>
            <a:r>
              <a:rPr lang="en-US" altLang="zh-CN" i="1"/>
              <a:t>R</a:t>
            </a:r>
            <a:r>
              <a:rPr lang="en-US" altLang="zh-CN"/>
              <a:t>, fld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S</a:t>
            </a:r>
            <a:r>
              <a:rPr lang="en-US" altLang="zh-CN"/>
              <a:t> , 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r>
              <a:rPr lang="en-US" altLang="zh-CN"/>
              <a:t> ,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求等价类和商集</a:t>
            </a:r>
            <a:r>
              <a:rPr lang="en-US" altLang="zh-CN" i="1"/>
              <a:t>A</a:t>
            </a:r>
            <a:r>
              <a:rPr lang="en-US" altLang="zh-CN"/>
              <a:t>/</a:t>
            </a:r>
            <a:r>
              <a:rPr lang="en-US" altLang="zh-CN" i="1"/>
              <a:t>R</a:t>
            </a:r>
            <a:endParaRPr lang="en-US" altLang="zh-CN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给定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zh-CN" altLang="en-US" i="1">
                <a:sym typeface="Symbol" panose="05050102010706020507" pitchFamily="18" charset="2"/>
              </a:rPr>
              <a:t></a:t>
            </a:r>
            <a:r>
              <a:rPr lang="zh-CN" altLang="en-US"/>
              <a:t>，求出</a:t>
            </a:r>
            <a:r>
              <a:rPr lang="zh-CN" altLang="en-US" i="1">
                <a:sym typeface="Symbol" panose="05050102010706020507" pitchFamily="18" charset="2"/>
              </a:rPr>
              <a:t> </a:t>
            </a:r>
            <a:r>
              <a:rPr lang="zh-CN" altLang="en-US"/>
              <a:t>所对应的等价关系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求偏序集中的极大元、极小元、最大元、最小元、上界、下界、上确界、下确界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掌握基本的证明方法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</a:pPr>
            <a:r>
              <a:rPr lang="zh-CN" altLang="en-US"/>
              <a:t>     证明涉及关系运算的集合等式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</a:pPr>
            <a:r>
              <a:rPr lang="zh-CN" altLang="en-US"/>
              <a:t>     证明关系的性质、证明关系是等价关系或偏序关系</a:t>
            </a:r>
          </a:p>
        </p:txBody>
      </p:sp>
    </p:spTree>
  </p:cSld>
  <p:clrMapOvr>
    <a:masterClrMapping/>
  </p:clrMapOvr>
  <p:transition spd="slow"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FA0DD9ED-CFE1-4059-AED8-9C43CD85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DC86C7-1E3F-4DB3-B7F4-E4A398A21A6E}" type="slidenum">
              <a:rPr lang="en-US" altLang="zh-CN" sz="1400"/>
              <a:pPr/>
              <a:t>114</a:t>
            </a:fld>
            <a:endParaRPr lang="en-US" altLang="zh-CN" sz="1400"/>
          </a:p>
        </p:txBody>
      </p:sp>
      <p:sp>
        <p:nvSpPr>
          <p:cNvPr id="155651" name="Rectangle 7">
            <a:extLst>
              <a:ext uri="{FF2B5EF4-FFF2-40B4-BE49-F238E27FC236}">
                <a16:creationId xmlns:a16="http://schemas.microsoft.com/office/drawing/2014/main" id="{6A89F021-30ED-4E95-A137-FE3EB5289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sp>
        <p:nvSpPr>
          <p:cNvPr id="155652" name="Rectangle 8">
            <a:extLst>
              <a:ext uri="{FF2B5EF4-FFF2-40B4-BE49-F238E27FC236}">
                <a16:creationId xmlns:a16="http://schemas.microsoft.com/office/drawing/2014/main" id="{0185B82B-04DF-47D9-9D51-26EB4CA9B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．设</a:t>
            </a:r>
            <a:r>
              <a:rPr lang="en-US" altLang="zh-CN" i="1"/>
              <a:t>A</a:t>
            </a:r>
            <a:r>
              <a:rPr lang="en-US" altLang="zh-CN"/>
              <a:t> = {1, 2, 3}, </a:t>
            </a:r>
            <a:r>
              <a:rPr lang="en-US" altLang="zh-CN" i="1"/>
              <a:t>R</a:t>
            </a:r>
            <a:r>
              <a:rPr lang="en-US" altLang="zh-CN"/>
              <a:t> 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 |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zh-CN" altLang="en-US"/>
              <a:t>且</a:t>
            </a:r>
            <a:r>
              <a:rPr lang="en-US" altLang="zh-CN" i="1"/>
              <a:t>x</a:t>
            </a:r>
            <a:r>
              <a:rPr lang="en-US" altLang="zh-CN"/>
              <a:t>+2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/>
              <a:t> 6 }</a:t>
            </a:r>
            <a:r>
              <a:rPr lang="zh-CN" altLang="en-US"/>
              <a:t>，</a:t>
            </a:r>
            <a:endParaRPr lang="zh-CN" altLang="en-US" i="1"/>
          </a:p>
          <a:p>
            <a:pPr eaLnBrk="1" hangingPunct="1"/>
            <a:r>
              <a:rPr lang="zh-CN" altLang="en-US" i="1"/>
              <a:t>          </a:t>
            </a:r>
            <a:r>
              <a:rPr lang="en-US" altLang="zh-CN" i="1"/>
              <a:t>S</a:t>
            </a:r>
            <a:r>
              <a:rPr lang="en-US" altLang="zh-CN"/>
              <a:t> = {&lt;1,2&gt;, &lt;1,3&gt;,&lt;2,2&gt;}, </a:t>
            </a:r>
          </a:p>
          <a:p>
            <a:pPr eaLnBrk="1" hangingPunct="1"/>
            <a:r>
              <a:rPr lang="zh-CN" altLang="en-US"/>
              <a:t>求</a:t>
            </a:r>
            <a:r>
              <a:rPr lang="en-US" altLang="zh-CN"/>
              <a:t>: 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zh-CN" altLang="en-US"/>
              <a:t>的集合表达式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  <a:p>
            <a:pPr eaLnBrk="1" hangingPunct="1"/>
            <a:r>
              <a:rPr lang="en-US" altLang="zh-CN"/>
              <a:t>(3) dom </a:t>
            </a:r>
            <a:r>
              <a:rPr lang="en-US" altLang="zh-CN" i="1"/>
              <a:t>R</a:t>
            </a:r>
            <a:r>
              <a:rPr lang="en-US" altLang="zh-CN"/>
              <a:t>, ran </a:t>
            </a:r>
            <a:r>
              <a:rPr lang="en-US" altLang="zh-CN" i="1"/>
              <a:t>R</a:t>
            </a:r>
            <a:r>
              <a:rPr lang="en-US" altLang="zh-CN"/>
              <a:t>, fld </a:t>
            </a:r>
            <a:r>
              <a:rPr lang="en-US" altLang="zh-CN" i="1"/>
              <a:t>R</a:t>
            </a:r>
            <a:endParaRPr lang="en-US" altLang="zh-CN"/>
          </a:p>
          <a:p>
            <a:pPr eaLnBrk="1" hangingPunct="1"/>
            <a:r>
              <a:rPr lang="en-US" altLang="zh-CN"/>
              <a:t>(4) </a:t>
            </a:r>
            <a:r>
              <a:rPr lang="en-US" altLang="zh-CN" i="1"/>
              <a:t>R</a:t>
            </a:r>
            <a:r>
              <a:rPr lang="en-US" altLang="zh-CN">
                <a:sym typeface="MT Extra" panose="05050102010205020202" pitchFamily="18" charset="2"/>
              </a:rPr>
              <a:t></a:t>
            </a:r>
            <a:r>
              <a:rPr lang="en-US" altLang="zh-CN" i="1"/>
              <a:t>S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</a:p>
          <a:p>
            <a:pPr eaLnBrk="1" hangingPunct="1"/>
            <a:r>
              <a:rPr lang="en-US" altLang="zh-CN"/>
              <a:t>(5)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>
            <a:extLst>
              <a:ext uri="{FF2B5EF4-FFF2-40B4-BE49-F238E27FC236}">
                <a16:creationId xmlns:a16="http://schemas.microsoft.com/office/drawing/2014/main" id="{8455A335-1908-4F91-ADFF-43668BC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DA0506-1D6D-4120-BA96-E83939E37FB8}" type="slidenum">
              <a:rPr lang="en-US" altLang="zh-CN" sz="1400"/>
              <a:pPr/>
              <a:t>115</a:t>
            </a:fld>
            <a:endParaRPr lang="en-US" altLang="zh-CN" sz="1400"/>
          </a:p>
        </p:txBody>
      </p:sp>
      <p:sp>
        <p:nvSpPr>
          <p:cNvPr id="157699" name="Rectangle 9">
            <a:extLst>
              <a:ext uri="{FF2B5EF4-FFF2-40B4-BE49-F238E27FC236}">
                <a16:creationId xmlns:a16="http://schemas.microsoft.com/office/drawing/2014/main" id="{053FC55F-E54C-46F3-8056-60355C421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解答</a:t>
            </a:r>
          </a:p>
        </p:txBody>
      </p:sp>
      <p:sp>
        <p:nvSpPr>
          <p:cNvPr id="157700" name="Rectangle 10">
            <a:extLst>
              <a:ext uri="{FF2B5EF4-FFF2-40B4-BE49-F238E27FC236}">
                <a16:creationId xmlns:a16="http://schemas.microsoft.com/office/drawing/2014/main" id="{8717DB08-1A6D-4197-B0B4-DEF4EBBB1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3816350"/>
          </a:xfrm>
        </p:spPr>
        <p:txBody>
          <a:bodyPr/>
          <a:lstStyle/>
          <a:p>
            <a:pPr eaLnBrk="1" hangingPunct="1"/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en-US" altLang="zh-CN"/>
              <a:t> = {&lt;1,1&gt;, &lt;1,2&gt;, &lt;2,1&gt;, &lt;2,2&gt;, &lt;3,1&gt;}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{&lt;1,1&gt;, &lt;2,1&gt;, &lt;1,2&gt;, &lt;2,2&gt;, &lt;1,3 &gt;}</a:t>
            </a:r>
          </a:p>
          <a:p>
            <a:pPr eaLnBrk="1" hangingPunct="1"/>
            <a:r>
              <a:rPr lang="en-US" altLang="zh-CN"/>
              <a:t>(3) dom</a:t>
            </a:r>
            <a:r>
              <a:rPr lang="en-US" altLang="zh-CN" i="1"/>
              <a:t>R</a:t>
            </a:r>
            <a:r>
              <a:rPr lang="en-US" altLang="zh-CN"/>
              <a:t> = {1, 2, 3}, ran</a:t>
            </a:r>
            <a:r>
              <a:rPr lang="en-US" altLang="zh-CN" i="1"/>
              <a:t>R</a:t>
            </a:r>
            <a:r>
              <a:rPr lang="en-US" altLang="zh-CN"/>
              <a:t> = {1,2}, fld</a:t>
            </a:r>
            <a:r>
              <a:rPr lang="en-US" altLang="zh-CN" i="1"/>
              <a:t>R</a:t>
            </a:r>
            <a:r>
              <a:rPr lang="en-US" altLang="zh-CN"/>
              <a:t> = {1, 2, 3} </a:t>
            </a:r>
          </a:p>
          <a:p>
            <a:pPr eaLnBrk="1" hangingPunct="1"/>
            <a:r>
              <a:rPr lang="en-US" altLang="zh-CN"/>
              <a:t>(4) </a:t>
            </a:r>
            <a:r>
              <a:rPr lang="en-US" altLang="zh-CN" i="1"/>
              <a:t>R</a:t>
            </a:r>
            <a:r>
              <a:rPr lang="en-US" altLang="zh-CN">
                <a:sym typeface="MT Extra" panose="05050102010205020202" pitchFamily="18" charset="2"/>
              </a:rPr>
              <a:t></a:t>
            </a:r>
            <a:r>
              <a:rPr lang="en-US" altLang="zh-CN" i="1"/>
              <a:t>S</a:t>
            </a:r>
            <a:r>
              <a:rPr lang="en-US" altLang="zh-CN"/>
              <a:t> = {&lt;1,2&gt;, &lt;1,3&gt;, &lt;2,2&gt;, &lt;2,3&gt;, &lt;3,2&gt;, &lt;3,3&gt;} </a:t>
            </a:r>
          </a:p>
          <a:p>
            <a:pPr eaLnBrk="1" hangingPunct="1"/>
            <a:r>
              <a:rPr lang="en-US" altLang="zh-CN" i="1"/>
              <a:t>      R</a:t>
            </a:r>
            <a:r>
              <a:rPr lang="en-US" altLang="zh-CN" baseline="30000"/>
              <a:t>3</a:t>
            </a:r>
            <a:r>
              <a:rPr lang="en-US" altLang="zh-CN"/>
              <a:t> = {&lt;1,1&gt;, &lt;1,2&gt;, &lt;2,1&gt;, &lt;2,2&gt;, &lt;3,1&gt;, &lt;3,2&gt;} </a:t>
            </a:r>
          </a:p>
          <a:p>
            <a:pPr eaLnBrk="1" hangingPunct="1"/>
            <a:r>
              <a:rPr lang="en-US" altLang="zh-CN"/>
              <a:t>(5)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 &lt;1,2&gt;, &lt;2,1&gt;, &lt;2,2&gt;, &lt;3,1&gt;, &lt;3,3&gt;}</a:t>
            </a:r>
          </a:p>
          <a:p>
            <a:pPr eaLnBrk="1" hangingPunct="1"/>
            <a:r>
              <a:rPr lang="en-US" altLang="zh-CN"/>
              <a:t>     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{&lt;1,1&gt;,&lt;1,2&gt;,&lt;2,1&gt;, &lt;2,2&gt;, &lt;3,1&gt;, &lt;1,3&gt;}</a:t>
            </a:r>
          </a:p>
          <a:p>
            <a:pPr eaLnBrk="1" hangingPunct="1"/>
            <a:r>
              <a:rPr lang="en-US" altLang="zh-CN"/>
              <a:t> 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 &lt;1,2&gt;, &lt;2,1&gt;, &lt;2,2&gt;, &lt;3,1&gt;, &lt;3,2&gt;}</a:t>
            </a:r>
          </a:p>
        </p:txBody>
      </p:sp>
    </p:spTree>
  </p:cSld>
  <p:clrMapOvr>
    <a:masterClrMapping/>
  </p:clrMapOvr>
  <p:transition spd="slow"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5">
            <a:extLst>
              <a:ext uri="{FF2B5EF4-FFF2-40B4-BE49-F238E27FC236}">
                <a16:creationId xmlns:a16="http://schemas.microsoft.com/office/drawing/2014/main" id="{A8ACA23C-0B3C-408D-9249-8641209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95DEB7-8C84-4392-9F78-5222060CD9B3}" type="slidenum">
              <a:rPr lang="en-US" altLang="zh-CN" sz="1400"/>
              <a:pPr/>
              <a:t>116</a:t>
            </a:fld>
            <a:endParaRPr lang="en-US" altLang="zh-CN" sz="1400"/>
          </a:p>
        </p:txBody>
      </p:sp>
      <p:sp>
        <p:nvSpPr>
          <p:cNvPr id="159747" name="Rectangle 9">
            <a:extLst>
              <a:ext uri="{FF2B5EF4-FFF2-40B4-BE49-F238E27FC236}">
                <a16:creationId xmlns:a16="http://schemas.microsoft.com/office/drawing/2014/main" id="{2AF303D4-E91F-4C38-BACB-8AA11D072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/>
              <a:t>2</a:t>
            </a:r>
          </a:p>
        </p:txBody>
      </p:sp>
      <p:sp>
        <p:nvSpPr>
          <p:cNvPr id="159748" name="Rectangle 10">
            <a:extLst>
              <a:ext uri="{FF2B5EF4-FFF2-40B4-BE49-F238E27FC236}">
                <a16:creationId xmlns:a16="http://schemas.microsoft.com/office/drawing/2014/main" id="{91C13B9D-9EBC-4406-AFB5-6C213D5CB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439862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．设</a:t>
            </a:r>
            <a:r>
              <a:rPr lang="en-US" altLang="zh-CN" i="1"/>
              <a:t>A</a:t>
            </a:r>
            <a:r>
              <a:rPr lang="en-US" altLang="zh-CN"/>
              <a:t>={1,2,3,4}</a:t>
            </a:r>
            <a:r>
              <a:rPr lang="zh-CN" altLang="en-US"/>
              <a:t>，在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zh-CN" altLang="en-US"/>
              <a:t>上定义二元关系</a:t>
            </a:r>
            <a:r>
              <a:rPr lang="en-US" altLang="zh-CN" i="1"/>
              <a:t>R</a:t>
            </a:r>
            <a:r>
              <a:rPr lang="zh-CN" altLang="en-US"/>
              <a:t>：</a:t>
            </a:r>
          </a:p>
          <a:p>
            <a:pPr eaLnBrk="1" hangingPunct="1"/>
            <a:r>
              <a:rPr lang="zh-CN" altLang="en-US"/>
              <a:t>                     </a:t>
            </a:r>
            <a:r>
              <a:rPr lang="en-US" altLang="zh-CN"/>
              <a:t>&lt;&lt;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&gt;,&lt;</a:t>
            </a:r>
            <a:r>
              <a:rPr lang="en-US" altLang="zh-CN" i="1"/>
              <a:t>u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/>
              <a:t>&gt;&gt;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x+y</a:t>
            </a:r>
            <a:r>
              <a:rPr lang="en-US" altLang="zh-CN"/>
              <a:t> = </a:t>
            </a:r>
            <a:r>
              <a:rPr lang="en-US" altLang="zh-CN" i="1"/>
              <a:t>u+v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求</a:t>
            </a:r>
            <a:r>
              <a:rPr lang="en-US" altLang="zh-CN" i="1"/>
              <a:t>R</a:t>
            </a:r>
            <a:r>
              <a:rPr lang="zh-CN" altLang="en-US"/>
              <a:t>导出的划分</a:t>
            </a:r>
            <a:r>
              <a:rPr lang="en-US" altLang="zh-CN"/>
              <a:t>.  </a:t>
            </a:r>
          </a:p>
        </p:txBody>
      </p:sp>
      <p:sp>
        <p:nvSpPr>
          <p:cNvPr id="454668" name="Rectangle 12">
            <a:extLst>
              <a:ext uri="{FF2B5EF4-FFF2-40B4-BE49-F238E27FC236}">
                <a16:creationId xmlns:a16="http://schemas.microsoft.com/office/drawing/2014/main" id="{528C8CA7-3D29-4AFB-ABAF-AB9CEE07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81275"/>
            <a:ext cx="8424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        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={&lt;1,1&gt;, &lt;1,2&gt;, &lt;1,3&gt;, &lt;1,4&gt;, &lt;2,1&gt;, &lt;2,2&gt;,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&lt;2,3&gt;, &lt;2,4&gt;,&lt;3,1&gt;, &lt;3,2&gt;, &lt;3,3&gt;, &lt;3,4&gt;,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&lt;4,1&gt;, &lt;4,2&gt;, &lt;4,3&gt;, &lt;4,4&gt;}</a:t>
            </a:r>
          </a:p>
        </p:txBody>
      </p:sp>
      <p:sp>
        <p:nvSpPr>
          <p:cNvPr id="454669" name="Rectangle 13">
            <a:extLst>
              <a:ext uri="{FF2B5EF4-FFF2-40B4-BE49-F238E27FC236}">
                <a16:creationId xmlns:a16="http://schemas.microsoft.com/office/drawing/2014/main" id="{3AA63CA5-349C-4D91-8C51-6ECDA4FA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03688"/>
            <a:ext cx="8424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根据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 2, 3, 4, 5, 6, 7, 8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划分成等价类：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={{&lt;1,1&gt;}, {&lt;1,2&gt;,&lt;2,1&gt;},  {&lt;1,3&gt;, &lt;2,2&gt;, &lt;3,1&gt;},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{&lt;1,4&gt;, &lt;2,3&gt;, &lt;3,2&gt;, &lt;4,1&gt;},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{&lt;2,4&gt;, &lt;3,3&gt;, &lt;4,2&gt;},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{&lt;3,4&gt;, &lt;4,3&gt;}, {&lt;4,4&gt;}}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8" grpId="0"/>
      <p:bldP spid="45466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3">
            <a:extLst>
              <a:ext uri="{FF2B5EF4-FFF2-40B4-BE49-F238E27FC236}">
                <a16:creationId xmlns:a16="http://schemas.microsoft.com/office/drawing/2014/main" id="{545D434A-FF77-4045-BB84-493BBF0F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48AB9-070D-4D9D-A2F9-CB4D2694F0D6}" type="slidenum">
              <a:rPr lang="en-US" altLang="zh-CN" sz="1400"/>
              <a:pPr/>
              <a:t>117</a:t>
            </a:fld>
            <a:endParaRPr lang="en-US" altLang="zh-CN" sz="1400"/>
          </a:p>
        </p:txBody>
      </p:sp>
      <p:sp>
        <p:nvSpPr>
          <p:cNvPr id="161795" name="Rectangle 9">
            <a:extLst>
              <a:ext uri="{FF2B5EF4-FFF2-40B4-BE49-F238E27FC236}">
                <a16:creationId xmlns:a16="http://schemas.microsoft.com/office/drawing/2014/main" id="{96A4759A-752E-49C3-8E35-8424291D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87438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．设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上的模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等价关系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i="1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(mod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试给出由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的划分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1796" name="Rectangle 11">
            <a:extLst>
              <a:ext uri="{FF2B5EF4-FFF2-40B4-BE49-F238E27FC236}">
                <a16:creationId xmlns:a16="http://schemas.microsoft.com/office/drawing/2014/main" id="{088A4EF9-655E-4621-883C-F2019D4C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6716" name="Rectangle 12">
            <a:extLst>
              <a:ext uri="{FF2B5EF4-FFF2-40B4-BE49-F238E27FC236}">
                <a16:creationId xmlns:a16="http://schemas.microsoft.com/office/drawing/2014/main" id="{DD07694E-00E1-4FDF-8079-E6E4FFB7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997200"/>
            <a:ext cx="777716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解   设除以 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zh-CN" altLang="en-US" b="1">
                <a:latin typeface="Times New Roman" panose="02020603050405020304" pitchFamily="18" charset="0"/>
              </a:rPr>
              <a:t>余数为 </a:t>
            </a:r>
            <a:r>
              <a:rPr lang="en-US" altLang="zh-CN" b="1" i="1">
                <a:latin typeface="Times New Roman" panose="02020603050405020304" pitchFamily="18" charset="0"/>
              </a:rPr>
              <a:t>r </a:t>
            </a:r>
            <a:r>
              <a:rPr lang="zh-CN" altLang="en-US" b="1">
                <a:latin typeface="Times New Roman" panose="02020603050405020304" pitchFamily="18" charset="0"/>
              </a:rPr>
              <a:t>的整数构成等价类 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r>
              <a:rPr lang="zh-CN" altLang="en-US" b="1">
                <a:latin typeface="Times New Roman" panose="02020603050405020304" pitchFamily="18" charset="0"/>
              </a:rPr>
              <a:t>，则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       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] ={ </a:t>
            </a:r>
            <a:r>
              <a:rPr lang="en-US" altLang="zh-CN" b="1" i="1">
                <a:latin typeface="Times New Roman" panose="02020603050405020304" pitchFamily="18" charset="0"/>
              </a:rPr>
              <a:t>kn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 |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Z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</a:t>
            </a:r>
            <a:r>
              <a:rPr lang="en-US" altLang="zh-CN" b="1">
                <a:latin typeface="Times New Roman" panose="02020603050405020304" pitchFamily="18" charset="0"/>
              </a:rPr>
              <a:t> = { [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] |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1}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5">
            <a:extLst>
              <a:ext uri="{FF2B5EF4-FFF2-40B4-BE49-F238E27FC236}">
                <a16:creationId xmlns:a16="http://schemas.microsoft.com/office/drawing/2014/main" id="{CBFB83CB-88FD-4118-BE64-97B89F0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3C0C1E-34DF-47B3-9274-89A3F089577E}" type="slidenum">
              <a:rPr lang="en-US" altLang="zh-CN" sz="1400"/>
              <a:pPr/>
              <a:t>118</a:t>
            </a:fld>
            <a:endParaRPr lang="en-US" altLang="zh-CN" sz="1400"/>
          </a:p>
        </p:txBody>
      </p:sp>
      <p:sp>
        <p:nvSpPr>
          <p:cNvPr id="458761" name="Text Box 9">
            <a:extLst>
              <a:ext uri="{FF2B5EF4-FFF2-40B4-BE49-F238E27FC236}">
                <a16:creationId xmlns:a16="http://schemas.microsoft.com/office/drawing/2014/main" id="{E3B277D2-4200-4C8A-8AE8-D66B345B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4400550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</a:p>
        </p:txBody>
      </p:sp>
      <p:sp>
        <p:nvSpPr>
          <p:cNvPr id="163844" name="Rectangle 11">
            <a:extLst>
              <a:ext uri="{FF2B5EF4-FFF2-40B4-BE49-F238E27FC236}">
                <a16:creationId xmlns:a16="http://schemas.microsoft.com/office/drawing/2014/main" id="{42F351B6-CB99-4AD4-AFE5-706895468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/>
              <a:t>4</a:t>
            </a:r>
          </a:p>
        </p:txBody>
      </p:sp>
      <p:sp>
        <p:nvSpPr>
          <p:cNvPr id="163845" name="Rectangle 12">
            <a:extLst>
              <a:ext uri="{FF2B5EF4-FFF2-40B4-BE49-F238E27FC236}">
                <a16:creationId xmlns:a16="http://schemas.microsoft.com/office/drawing/2014/main" id="{88613CE3-09DB-4626-A6D2-208287F8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1439862"/>
          </a:xfrm>
        </p:spPr>
        <p:txBody>
          <a:bodyPr/>
          <a:lstStyle/>
          <a:p>
            <a:pPr eaLnBrk="1" hangingPunct="1"/>
            <a:r>
              <a:rPr lang="en-US" altLang="zh-CN"/>
              <a:t>4</a:t>
            </a:r>
            <a:r>
              <a:rPr lang="zh-CN" altLang="en-US"/>
              <a:t>．设偏序集 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&gt; </a:t>
            </a:r>
            <a:r>
              <a:rPr lang="zh-CN" altLang="en-US"/>
              <a:t>的哈斯图如图所示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写出</a:t>
            </a: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zh-CN" altLang="en-US"/>
              <a:t>的集合表达式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求该偏序集中的极大元、极小元、最大元、最小元</a:t>
            </a:r>
          </a:p>
        </p:txBody>
      </p:sp>
      <p:sp>
        <p:nvSpPr>
          <p:cNvPr id="163846" name="Rectangle 15">
            <a:extLst>
              <a:ext uri="{FF2B5EF4-FFF2-40B4-BE49-F238E27FC236}">
                <a16:creationId xmlns:a16="http://schemas.microsoft.com/office/drawing/2014/main" id="{A0F3D576-B095-493E-BD1F-CC35AC92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8768" name="Rectangle 16">
            <a:extLst>
              <a:ext uri="{FF2B5EF4-FFF2-40B4-BE49-F238E27FC236}">
                <a16:creationId xmlns:a16="http://schemas.microsoft.com/office/drawing/2014/main" id="{5A9317F5-187F-4005-9BD0-770236F0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81300"/>
            <a:ext cx="457200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解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 = {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       R</a:t>
            </a:r>
            <a:r>
              <a:rPr lang="en-US" altLang="zh-CN" b="1">
                <a:latin typeface="Times New Roman" panose="02020603050405020304" pitchFamily="18" charset="0"/>
              </a:rPr>
              <a:t> = {&lt;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&gt;,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                &lt;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           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                &lt;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&gt;}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极大元和最大元是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极小元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sym typeface="Symbol" panose="05050102010706020507" pitchFamily="18" charset="2"/>
              </a:rPr>
              <a:t>；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     没有最小元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163848" name="Group 34">
            <a:extLst>
              <a:ext uri="{FF2B5EF4-FFF2-40B4-BE49-F238E27FC236}">
                <a16:creationId xmlns:a16="http://schemas.microsoft.com/office/drawing/2014/main" id="{32F86352-0228-4D7F-8A9F-FCD34DCE3B00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854325"/>
            <a:ext cx="3600450" cy="2951163"/>
            <a:chOff x="3016" y="1616"/>
            <a:chExt cx="2268" cy="1859"/>
          </a:xfrm>
        </p:grpSpPr>
        <p:sp>
          <p:nvSpPr>
            <p:cNvPr id="163849" name="Line 22">
              <a:extLst>
                <a:ext uri="{FF2B5EF4-FFF2-40B4-BE49-F238E27FC236}">
                  <a16:creationId xmlns:a16="http://schemas.microsoft.com/office/drawing/2014/main" id="{9942CCE9-7528-48E9-AF2B-66E57242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024"/>
              <a:ext cx="118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50" name="Group 33">
              <a:extLst>
                <a:ext uri="{FF2B5EF4-FFF2-40B4-BE49-F238E27FC236}">
                  <a16:creationId xmlns:a16="http://schemas.microsoft.com/office/drawing/2014/main" id="{4A21CB88-3BE9-42A2-843E-2D482E3E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1616"/>
              <a:ext cx="2268" cy="1859"/>
              <a:chOff x="3016" y="1616"/>
              <a:chExt cx="2268" cy="1859"/>
            </a:xfrm>
          </p:grpSpPr>
          <p:grpSp>
            <p:nvGrpSpPr>
              <p:cNvPr id="163852" name="Group 26">
                <a:extLst>
                  <a:ext uri="{FF2B5EF4-FFF2-40B4-BE49-F238E27FC236}">
                    <a16:creationId xmlns:a16="http://schemas.microsoft.com/office/drawing/2014/main" id="{48B68DB5-988E-4ECD-8B5C-7231CA31E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1933"/>
                <a:ext cx="1860" cy="1225"/>
                <a:chOff x="3288" y="1933"/>
                <a:chExt cx="1860" cy="1225"/>
              </a:xfrm>
            </p:grpSpPr>
            <p:sp>
              <p:nvSpPr>
                <p:cNvPr id="163858" name="Oval 17">
                  <a:extLst>
                    <a:ext uri="{FF2B5EF4-FFF2-40B4-BE49-F238E27FC236}">
                      <a16:creationId xmlns:a16="http://schemas.microsoft.com/office/drawing/2014/main" id="{0C9DB2D4-DEAF-46BE-8AA7-F4E6922B5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33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859" name="Oval 20">
                  <a:extLst>
                    <a:ext uri="{FF2B5EF4-FFF2-40B4-BE49-F238E27FC236}">
                      <a16:creationId xmlns:a16="http://schemas.microsoft.com/office/drawing/2014/main" id="{7A88AB26-3C10-4A93-8469-233122211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2" y="302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860" name="Oval 21">
                  <a:extLst>
                    <a:ext uri="{FF2B5EF4-FFF2-40B4-BE49-F238E27FC236}">
                      <a16:creationId xmlns:a16="http://schemas.microsoft.com/office/drawing/2014/main" id="{BC92D195-0414-4F6B-9183-99988E6AC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2" y="2478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861" name="Line 23">
                  <a:extLst>
                    <a:ext uri="{FF2B5EF4-FFF2-40B4-BE49-F238E27FC236}">
                      <a16:creationId xmlns:a16="http://schemas.microsoft.com/office/drawing/2014/main" id="{01DBA657-5DAE-409A-93B5-E9D059567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25" y="2024"/>
                  <a:ext cx="408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62" name="Line 24">
                  <a:extLst>
                    <a:ext uri="{FF2B5EF4-FFF2-40B4-BE49-F238E27FC236}">
                      <a16:creationId xmlns:a16="http://schemas.microsoft.com/office/drawing/2014/main" id="{5BE029FB-C801-4AB6-8CF7-BA2ACE85D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4" y="2523"/>
                  <a:ext cx="544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63" name="Line 25">
                  <a:extLst>
                    <a:ext uri="{FF2B5EF4-FFF2-40B4-BE49-F238E27FC236}">
                      <a16:creationId xmlns:a16="http://schemas.microsoft.com/office/drawing/2014/main" id="{494B7013-FAC5-419D-B7FA-ACBE4506A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3" y="2568"/>
                  <a:ext cx="499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64" name="Oval 18">
                  <a:extLst>
                    <a:ext uri="{FF2B5EF4-FFF2-40B4-BE49-F238E27FC236}">
                      <a16:creationId xmlns:a16="http://schemas.microsoft.com/office/drawing/2014/main" id="{8110D9D6-6CD6-4AC3-9EDD-F59B00F81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243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63853" name="Text Box 28">
                <a:extLst>
                  <a:ext uri="{FF2B5EF4-FFF2-40B4-BE49-F238E27FC236}">
                    <a16:creationId xmlns:a16="http://schemas.microsoft.com/office/drawing/2014/main" id="{F67524D5-3F80-4DB2-A540-714360AD5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16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63854" name="Text Box 29">
                <a:extLst>
                  <a:ext uri="{FF2B5EF4-FFF2-40B4-BE49-F238E27FC236}">
                    <a16:creationId xmlns:a16="http://schemas.microsoft.com/office/drawing/2014/main" id="{BA7E6772-8087-4E29-84A3-30C146449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3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63855" name="Text Box 30">
                <a:extLst>
                  <a:ext uri="{FF2B5EF4-FFF2-40B4-BE49-F238E27FC236}">
                    <a16:creationId xmlns:a16="http://schemas.microsoft.com/office/drawing/2014/main" id="{43E5FB19-9E47-4425-8049-B7CF9531E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33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3856" name="Text Box 31">
                <a:extLst>
                  <a:ext uri="{FF2B5EF4-FFF2-40B4-BE49-F238E27FC236}">
                    <a16:creationId xmlns:a16="http://schemas.microsoft.com/office/drawing/2014/main" id="{B0812356-12EF-4263-B370-85BA7B7F1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148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3857" name="Text Box 32">
                <a:extLst>
                  <a:ext uri="{FF2B5EF4-FFF2-40B4-BE49-F238E27FC236}">
                    <a16:creationId xmlns:a16="http://schemas.microsoft.com/office/drawing/2014/main" id="{319A9B65-924F-43A2-827E-66FC73A30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9" y="306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163851" name="Oval 19">
              <a:extLst>
                <a:ext uri="{FF2B5EF4-FFF2-40B4-BE49-F238E27FC236}">
                  <a16:creationId xmlns:a16="http://schemas.microsoft.com/office/drawing/2014/main" id="{56EDCBFE-B9AD-4DAC-8B4B-CE043707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022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1" grpId="0"/>
      <p:bldP spid="45876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>
            <a:extLst>
              <a:ext uri="{FF2B5EF4-FFF2-40B4-BE49-F238E27FC236}">
                <a16:creationId xmlns:a16="http://schemas.microsoft.com/office/drawing/2014/main" id="{A8D2855F-FA88-4CED-999C-72B05DA2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2FA615-9253-41E2-BAA8-613BAC325515}" type="slidenum">
              <a:rPr lang="en-US" altLang="zh-CN" sz="1400"/>
              <a:pPr/>
              <a:t>119</a:t>
            </a:fld>
            <a:endParaRPr lang="en-US" altLang="zh-CN" sz="1400"/>
          </a:p>
        </p:txBody>
      </p:sp>
      <p:sp>
        <p:nvSpPr>
          <p:cNvPr id="165891" name="Rectangle 10">
            <a:extLst>
              <a:ext uri="{FF2B5EF4-FFF2-40B4-BE49-F238E27FC236}">
                <a16:creationId xmlns:a16="http://schemas.microsoft.com/office/drawing/2014/main" id="{D8B50610-28C1-4A6C-95F3-F63DE3D76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/>
              <a:t>5</a:t>
            </a:r>
          </a:p>
        </p:txBody>
      </p:sp>
      <p:sp>
        <p:nvSpPr>
          <p:cNvPr id="165892" name="Rectangle 11">
            <a:extLst>
              <a:ext uri="{FF2B5EF4-FFF2-40B4-BE49-F238E27FC236}">
                <a16:creationId xmlns:a16="http://schemas.microsoft.com/office/drawing/2014/main" id="{4650EC2B-5624-414F-9EFF-694F18618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1223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．设</a:t>
            </a:r>
            <a:r>
              <a:rPr lang="en-US" altLang="zh-CN" i="1"/>
              <a:t>R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上的二元关系， 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/>
              <a:t>               </a:t>
            </a:r>
            <a:r>
              <a:rPr lang="en-US" altLang="zh-CN" i="1"/>
              <a:t>S</a:t>
            </a:r>
            <a:r>
              <a:rPr lang="en-US" altLang="zh-CN"/>
              <a:t> = 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 |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c</a:t>
            </a:r>
            <a:r>
              <a:rPr lang="en-US" altLang="zh-CN"/>
              <a:t>(&lt;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)}.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证明如果</a:t>
            </a:r>
            <a:r>
              <a:rPr lang="en-US" altLang="zh-CN" i="1"/>
              <a:t>R</a:t>
            </a:r>
            <a:r>
              <a:rPr lang="zh-CN" altLang="en-US"/>
              <a:t>是等价关系，则</a:t>
            </a:r>
            <a:r>
              <a:rPr lang="en-US" altLang="zh-CN" i="1"/>
              <a:t>S</a:t>
            </a:r>
            <a:r>
              <a:rPr lang="zh-CN" altLang="en-US"/>
              <a:t>也是等价关系。</a:t>
            </a:r>
          </a:p>
        </p:txBody>
      </p:sp>
      <p:sp>
        <p:nvSpPr>
          <p:cNvPr id="460812" name="Rectangle 12">
            <a:extLst>
              <a:ext uri="{FF2B5EF4-FFF2-40B4-BE49-F238E27FC236}">
                <a16:creationId xmlns:a16="http://schemas.microsoft.com/office/drawing/2014/main" id="{45A2844B-5E09-4F70-AE51-37D868CA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1359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证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上的等价关系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证自反    任取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        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证对称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证传递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>
            <a:extLst>
              <a:ext uri="{FF2B5EF4-FFF2-40B4-BE49-F238E27FC236}">
                <a16:creationId xmlns:a16="http://schemas.microsoft.com/office/drawing/2014/main" id="{73644497-C6E8-482D-BEFE-B0200EB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E4F600-B9EE-4CEF-B584-FA084568FE8E}" type="slidenum">
              <a:rPr lang="en-US" altLang="zh-CN" sz="1400"/>
              <a:pPr/>
              <a:t>12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B9E7D10-13AA-44E1-8B2A-12D4C12B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的关系与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855538F-AEA8-470F-88A7-9EEA60E734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135938" cy="1439863"/>
          </a:xfrm>
        </p:spPr>
        <p:txBody>
          <a:bodyPr/>
          <a:lstStyle/>
          <a:p>
            <a:pPr marL="715963" indent="-715963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</a:p>
          <a:p>
            <a:pPr marL="715963" indent="-715963" eaLnBrk="1" hangingPunct="1"/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en-US" altLang="zh-CN" i="1" dirty="0"/>
              <a:t> 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zh-CN" altLang="en-US" dirty="0"/>
              <a:t>的任何子集所定义的二元关系叫做</a:t>
            </a:r>
            <a:r>
              <a:rPr lang="zh-CN" altLang="en-US" dirty="0">
                <a:solidFill>
                  <a:srgbClr val="A50021"/>
                </a:solidFill>
              </a:rPr>
              <a:t>从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</a:p>
          <a:p>
            <a:pPr marL="715963" indent="-715963" eaLnBrk="1" hangingPunct="1"/>
            <a:r>
              <a:rPr lang="zh-CN" altLang="en-US" dirty="0">
                <a:solidFill>
                  <a:srgbClr val="A50021"/>
                </a:solidFill>
              </a:rPr>
              <a:t>到</a:t>
            </a:r>
            <a:r>
              <a:rPr lang="en-US" altLang="zh-CN" i="1" dirty="0">
                <a:solidFill>
                  <a:srgbClr val="A50021"/>
                </a:solidFill>
              </a:rPr>
              <a:t>B</a:t>
            </a:r>
            <a:r>
              <a:rPr lang="zh-CN" altLang="en-US" dirty="0">
                <a:solidFill>
                  <a:srgbClr val="A50021"/>
                </a:solidFill>
              </a:rPr>
              <a:t>的二元关系</a:t>
            </a:r>
            <a:r>
              <a:rPr lang="en-US" altLang="zh-CN" dirty="0"/>
              <a:t>,  </a:t>
            </a:r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时则叫做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zh-CN" altLang="en-US" dirty="0">
                <a:solidFill>
                  <a:srgbClr val="A50021"/>
                </a:solidFill>
              </a:rPr>
              <a:t>上的二元关系</a:t>
            </a:r>
            <a:r>
              <a:rPr lang="en-US" altLang="zh-CN" dirty="0"/>
              <a:t>.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0434E72F-9DC5-417E-BC18-4FBC102D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5763"/>
            <a:ext cx="820896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5963" indent="-715963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110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589088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97075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405063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62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19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76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33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en-US" altLang="zh-CN" dirty="0"/>
              <a:t>    </a:t>
            </a:r>
            <a:r>
              <a:rPr lang="en-US" altLang="zh-CN" i="1" dirty="0"/>
              <a:t>A</a:t>
            </a:r>
            <a:r>
              <a:rPr lang="en-US" altLang="zh-CN" dirty="0"/>
              <a:t>={0,1}, </a:t>
            </a:r>
            <a:r>
              <a:rPr lang="en-US" altLang="zh-CN" i="1" dirty="0"/>
              <a:t>B</a:t>
            </a:r>
            <a:r>
              <a:rPr lang="en-US" altLang="zh-CN" dirty="0"/>
              <a:t>={1,2,3}, </a:t>
            </a:r>
            <a:r>
              <a:rPr lang="zh-CN" altLang="en-US" dirty="0"/>
              <a:t>那么</a:t>
            </a:r>
          </a:p>
          <a:p>
            <a:pPr eaLnBrk="1" hangingPunct="1"/>
            <a:r>
              <a:rPr lang="zh-CN" altLang="en-US" dirty="0"/>
              <a:t>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={&lt;0,2&gt;},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,  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 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en-US" altLang="zh-CN" dirty="0"/>
              <a:t>={&lt;0,1&gt;}</a:t>
            </a:r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是从 </a:t>
            </a:r>
            <a:r>
              <a:rPr lang="en-US" altLang="zh-CN" i="1" dirty="0"/>
              <a:t>A </a:t>
            </a:r>
            <a:r>
              <a:rPr lang="zh-CN" altLang="en-US" dirty="0"/>
              <a:t>到 </a:t>
            </a:r>
            <a:r>
              <a:rPr lang="en-US" altLang="zh-CN" i="1" dirty="0"/>
              <a:t>B </a:t>
            </a:r>
            <a:r>
              <a:rPr lang="zh-CN" altLang="en-US" dirty="0"/>
              <a:t>的二元关系</a:t>
            </a:r>
            <a:r>
              <a:rPr lang="en-US" altLang="zh-CN" dirty="0"/>
              <a:t>,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3 </a:t>
            </a:r>
            <a:r>
              <a:rPr lang="zh-CN" altLang="en-US" dirty="0"/>
              <a:t>和 </a:t>
            </a:r>
            <a:r>
              <a:rPr lang="en-US" altLang="zh-CN" i="1" dirty="0"/>
              <a:t>R</a:t>
            </a:r>
            <a:r>
              <a:rPr lang="en-US" altLang="zh-CN" baseline="-25000" dirty="0"/>
              <a:t>4 </a:t>
            </a:r>
            <a:r>
              <a:rPr lang="zh-CN" altLang="en-US" dirty="0"/>
              <a:t>也是</a:t>
            </a:r>
            <a:r>
              <a:rPr lang="en-US" altLang="zh-CN" i="1" dirty="0"/>
              <a:t>A</a:t>
            </a:r>
            <a:r>
              <a:rPr lang="zh-CN" altLang="en-US" dirty="0"/>
              <a:t>上的二元关系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计数</a:t>
            </a:r>
            <a:r>
              <a:rPr lang="en-US" altLang="zh-CN" dirty="0"/>
              <a:t>:  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, |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u="sng" dirty="0"/>
              <a:t>   </a:t>
            </a:r>
            <a:r>
              <a:rPr lang="en-US" altLang="zh-CN" u="sng" dirty="0"/>
              <a:t>?   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zh-CN" altLang="en-US" dirty="0"/>
              <a:t>的子集有</a:t>
            </a:r>
            <a:r>
              <a:rPr lang="zh-CN" altLang="en-US" u="sng" dirty="0"/>
              <a:t>   </a:t>
            </a:r>
            <a:r>
              <a:rPr lang="en-US" altLang="zh-CN" u="sng" dirty="0"/>
              <a:t>?   </a:t>
            </a:r>
            <a:r>
              <a:rPr lang="zh-CN" altLang="en-US" dirty="0"/>
              <a:t>个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所以 </a:t>
            </a:r>
            <a:r>
              <a:rPr lang="en-US" altLang="zh-CN" i="1" dirty="0"/>
              <a:t>A</a:t>
            </a:r>
            <a:r>
              <a:rPr lang="zh-CN" altLang="en-US" dirty="0"/>
              <a:t>上有</a:t>
            </a:r>
            <a:r>
              <a:rPr lang="zh-CN" altLang="en-US" u="sng" dirty="0"/>
              <a:t>   </a:t>
            </a:r>
            <a:r>
              <a:rPr lang="en-US" altLang="zh-CN" u="sng" dirty="0"/>
              <a:t>?   </a:t>
            </a:r>
            <a:r>
              <a:rPr lang="zh-CN" altLang="en-US" dirty="0"/>
              <a:t>个不同的二元关系</a:t>
            </a:r>
            <a:r>
              <a:rPr lang="en-US" altLang="zh-CN" dirty="0"/>
              <a:t>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6E844B-A249-4682-8138-9E8F3E481CE9}"/>
              </a:ext>
            </a:extLst>
          </p:cNvPr>
          <p:cNvSpPr txBox="1"/>
          <p:nvPr/>
        </p:nvSpPr>
        <p:spPr>
          <a:xfrm>
            <a:off x="3851920" y="6453188"/>
            <a:ext cx="529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关系是笛卡尔积的子集</a:t>
            </a:r>
          </a:p>
        </p:txBody>
      </p:sp>
    </p:spTree>
  </p:cSld>
  <p:clrMapOvr>
    <a:masterClrMapping/>
  </p:clrMapOvr>
  <p:transition spd="slow"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3">
            <a:extLst>
              <a:ext uri="{FF2B5EF4-FFF2-40B4-BE49-F238E27FC236}">
                <a16:creationId xmlns:a16="http://schemas.microsoft.com/office/drawing/2014/main" id="{E6FAA511-C29E-4CB7-88E2-7271FE1A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D36B1D-8A42-41E1-8E3E-F0958D18AAB2}" type="slidenum">
              <a:rPr lang="en-US" altLang="zh-CN" sz="1400"/>
              <a:pPr/>
              <a:t>120</a:t>
            </a:fld>
            <a:endParaRPr lang="en-US" altLang="zh-CN" sz="1400"/>
          </a:p>
        </p:txBody>
      </p:sp>
      <p:sp>
        <p:nvSpPr>
          <p:cNvPr id="167939" name="Rectangle 9">
            <a:extLst>
              <a:ext uri="{FF2B5EF4-FFF2-40B4-BE49-F238E27FC236}">
                <a16:creationId xmlns:a16="http://schemas.microsoft.com/office/drawing/2014/main" id="{A8BC2A01-FAEF-4EED-BD34-B7D5953D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642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30188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6</a:t>
            </a:r>
            <a:r>
              <a:rPr lang="zh-CN" altLang="en-US" b="1">
                <a:latin typeface="Times New Roman" panose="02020603050405020304" pitchFamily="18" charset="0"/>
              </a:rPr>
              <a:t>．设偏序集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，定义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上二元关系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为偏序关系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7940" name="Rectangle 11">
            <a:extLst>
              <a:ext uri="{FF2B5EF4-FFF2-40B4-BE49-F238E27FC236}">
                <a16:creationId xmlns:a16="http://schemas.microsoft.com/office/drawing/2014/main" id="{A83DD95B-D783-4C22-AFDD-43EB0530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62860" name="Rectangle 12">
            <a:extLst>
              <a:ext uri="{FF2B5EF4-FFF2-40B4-BE49-F238E27FC236}">
                <a16:creationId xmlns:a16="http://schemas.microsoft.com/office/drawing/2014/main" id="{7DB3B811-E713-4CBD-896B-8F495A7C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3169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证   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自反性  任取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&gt;,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        &lt;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Times New Roman" panose="02020603050405020304" pitchFamily="18" charset="0"/>
              </a:rPr>
              <a:t>B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B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ySy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反对称性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  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&gt;=&lt;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传递性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5">
            <a:extLst>
              <a:ext uri="{FF2B5EF4-FFF2-40B4-BE49-F238E27FC236}">
                <a16:creationId xmlns:a16="http://schemas.microsoft.com/office/drawing/2014/main" id="{6ECF7326-DA45-4DA5-8A3A-BC4230FB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95FDBE-D092-4A2A-828B-63EC752C1ED9}" type="slidenum">
              <a:rPr lang="en-US" altLang="zh-CN" sz="1400"/>
              <a:pPr/>
              <a:t>121</a:t>
            </a:fld>
            <a:endParaRPr lang="en-US" altLang="zh-CN" sz="1400"/>
          </a:p>
        </p:txBody>
      </p:sp>
      <p:sp>
        <p:nvSpPr>
          <p:cNvPr id="169987" name="Rectangle 9">
            <a:extLst>
              <a:ext uri="{FF2B5EF4-FFF2-40B4-BE49-F238E27FC236}">
                <a16:creationId xmlns:a16="http://schemas.microsoft.com/office/drawing/2014/main" id="{79859937-21A5-47FA-A538-1A5B90AD5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关系性质的证明方法</a:t>
            </a:r>
          </a:p>
        </p:txBody>
      </p:sp>
      <p:sp>
        <p:nvSpPr>
          <p:cNvPr id="169988" name="Rectangle 10">
            <a:extLst>
              <a:ext uri="{FF2B5EF4-FFF2-40B4-BE49-F238E27FC236}">
                <a16:creationId xmlns:a16="http://schemas.microsoft.com/office/drawing/2014/main" id="{F7EB6B24-3BC4-4222-A71A-06FD57558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1.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上自反</a:t>
            </a:r>
          </a:p>
          <a:p>
            <a:pPr eaLnBrk="1" hangingPunct="1"/>
            <a:r>
              <a:rPr lang="zh-CN" altLang="en-US"/>
              <a:t>      任取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endParaRPr lang="en-US" altLang="zh-CN" i="1"/>
          </a:p>
          <a:p>
            <a:pPr eaLnBrk="1" hangingPunct="1"/>
            <a:r>
              <a:rPr lang="en-US" altLang="zh-CN" i="1"/>
              <a:t>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 ……………………..….…….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endParaRPr lang="en-US" altLang="zh-CN"/>
          </a:p>
          <a:p>
            <a:pPr eaLnBrk="1" hangingPunct="1"/>
            <a:r>
              <a:rPr lang="en-US" altLang="zh-CN"/>
              <a:t>          </a:t>
            </a:r>
            <a:r>
              <a:rPr lang="zh-CN" altLang="en-US"/>
              <a:t>前提                     推理过程                            结论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/>
              <a:t>2.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上对称</a:t>
            </a:r>
          </a:p>
          <a:p>
            <a:pPr eaLnBrk="1" hangingPunct="1"/>
            <a:r>
              <a:rPr lang="zh-CN" altLang="en-US"/>
              <a:t>   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       </a:t>
            </a:r>
            <a:r>
              <a:rPr lang="fr-FR" altLang="zh-CN"/>
              <a:t>&lt;</a:t>
            </a:r>
            <a:r>
              <a:rPr lang="fr-FR" altLang="zh-CN" i="1"/>
              <a:t>x</a:t>
            </a:r>
            <a:r>
              <a:rPr lang="fr-FR" altLang="zh-CN"/>
              <a:t>,</a:t>
            </a:r>
            <a:r>
              <a:rPr lang="fr-FR" altLang="zh-CN" i="1"/>
              <a:t>y</a:t>
            </a:r>
            <a:r>
              <a:rPr lang="fr-FR" altLang="zh-CN"/>
              <a:t>&gt;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r>
              <a:rPr lang="fr-FR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fr-FR" altLang="zh-CN"/>
              <a:t> ……………………………….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fr-FR" altLang="zh-CN"/>
              <a:t> &lt;</a:t>
            </a:r>
            <a:r>
              <a:rPr lang="fr-FR" altLang="zh-CN" i="1"/>
              <a:t>y</a:t>
            </a:r>
            <a:r>
              <a:rPr lang="fr-FR" altLang="zh-CN"/>
              <a:t>,</a:t>
            </a:r>
            <a:r>
              <a:rPr lang="fr-FR" altLang="zh-CN" i="1"/>
              <a:t>x</a:t>
            </a:r>
            <a:r>
              <a:rPr lang="fr-FR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endParaRPr lang="fr-FR" altLang="zh-CN"/>
          </a:p>
          <a:p>
            <a:pPr eaLnBrk="1" hangingPunct="1"/>
            <a:r>
              <a:rPr lang="fr-FR" altLang="zh-CN"/>
              <a:t>           </a:t>
            </a:r>
            <a:r>
              <a:rPr lang="zh-CN" altLang="fr-FR"/>
              <a:t>前提</a:t>
            </a:r>
            <a:r>
              <a:rPr lang="zh-CN" altLang="en-US"/>
              <a:t>                      推理过程                             结论</a:t>
            </a:r>
          </a:p>
        </p:txBody>
      </p:sp>
    </p:spTree>
  </p:cSld>
  <p:clrMapOvr>
    <a:masterClrMapping/>
  </p:clrMapOvr>
  <p:transition spd="slow"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5">
            <a:extLst>
              <a:ext uri="{FF2B5EF4-FFF2-40B4-BE49-F238E27FC236}">
                <a16:creationId xmlns:a16="http://schemas.microsoft.com/office/drawing/2014/main" id="{68759F5F-8C69-4C43-B1D2-AA1CB074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399A0F-77E2-4756-8EFE-776DEAF1D2AD}" type="slidenum">
              <a:rPr lang="en-US" altLang="zh-CN" sz="1400"/>
              <a:pPr/>
              <a:t>122</a:t>
            </a:fld>
            <a:endParaRPr lang="en-US" altLang="zh-CN" sz="1400"/>
          </a:p>
        </p:txBody>
      </p:sp>
      <p:sp>
        <p:nvSpPr>
          <p:cNvPr id="172035" name="Rectangle 10">
            <a:extLst>
              <a:ext uri="{FF2B5EF4-FFF2-40B4-BE49-F238E27FC236}">
                <a16:creationId xmlns:a16="http://schemas.microsoft.com/office/drawing/2014/main" id="{8C598F45-5304-447E-9736-5134EE273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3.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上反对称</a:t>
            </a:r>
          </a:p>
          <a:p>
            <a:pPr eaLnBrk="1" hangingPunct="1"/>
            <a:r>
              <a:rPr lang="zh-CN" altLang="en-US"/>
              <a:t>   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             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……………………..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/>
              <a:t>y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/>
              <a:t>                        </a:t>
            </a:r>
            <a:r>
              <a:rPr lang="zh-CN" altLang="en-US"/>
              <a:t>前提                               推理过程            结论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/>
              <a:t>4.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上传递</a:t>
            </a:r>
          </a:p>
          <a:p>
            <a:pPr eaLnBrk="1" hangingPunct="1"/>
            <a:r>
              <a:rPr lang="zh-CN" altLang="en-US"/>
              <a:t>   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&gt;</a:t>
            </a:r>
            <a:r>
              <a:rPr lang="zh-CN" altLang="en-US"/>
              <a:t>，</a:t>
            </a:r>
            <a:endParaRPr lang="zh-CN" altLang="fr-FR"/>
          </a:p>
          <a:p>
            <a:pPr eaLnBrk="1" hangingPunct="1"/>
            <a:r>
              <a:rPr lang="fr-FR" altLang="zh-CN"/>
              <a:t>       &lt;</a:t>
            </a:r>
            <a:r>
              <a:rPr lang="fr-FR" altLang="zh-CN" i="1"/>
              <a:t>x</a:t>
            </a:r>
            <a:r>
              <a:rPr lang="fr-FR" altLang="zh-CN"/>
              <a:t>,</a:t>
            </a:r>
            <a:r>
              <a:rPr lang="fr-FR" altLang="zh-CN" i="1"/>
              <a:t>y</a:t>
            </a:r>
            <a:r>
              <a:rPr lang="fr-FR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fr-FR" altLang="zh-CN"/>
              <a:t>&lt;</a:t>
            </a:r>
            <a:r>
              <a:rPr lang="fr-FR" altLang="zh-CN" i="1"/>
              <a:t>y</a:t>
            </a:r>
            <a:r>
              <a:rPr lang="fr-FR" altLang="zh-CN"/>
              <a:t>,</a:t>
            </a:r>
            <a:r>
              <a:rPr lang="fr-FR" altLang="zh-CN" i="1"/>
              <a:t>z</a:t>
            </a:r>
            <a:r>
              <a:rPr lang="fr-FR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r>
              <a:rPr lang="fr-FR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fr-FR" altLang="zh-CN"/>
              <a:t> ……………………..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/>
              <a:t>                   </a:t>
            </a:r>
            <a:r>
              <a:rPr lang="zh-CN" altLang="en-US"/>
              <a:t>前提                           推理过程                     结论</a:t>
            </a:r>
          </a:p>
        </p:txBody>
      </p:sp>
      <p:sp>
        <p:nvSpPr>
          <p:cNvPr id="172036" name="Rectangle 11">
            <a:extLst>
              <a:ext uri="{FF2B5EF4-FFF2-40B4-BE49-F238E27FC236}">
                <a16:creationId xmlns:a16="http://schemas.microsoft.com/office/drawing/2014/main" id="{6BA8959F-6A79-4900-AF0C-1C928E990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关系性质的证明方法</a:t>
            </a:r>
          </a:p>
        </p:txBody>
      </p:sp>
    </p:spTree>
  </p:cSld>
  <p:clrMapOvr>
    <a:masterClrMapping/>
  </p:clrMapOvr>
  <p:transition spd="slow"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3">
            <a:extLst>
              <a:ext uri="{FF2B5EF4-FFF2-40B4-BE49-F238E27FC236}">
                <a16:creationId xmlns:a16="http://schemas.microsoft.com/office/drawing/2014/main" id="{7D0EA692-11D6-47A3-97D5-03DC84D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80FC8E-826A-412C-BE21-C28B8515EF00}" type="slidenum">
              <a:rPr lang="en-US" altLang="zh-CN" sz="1400"/>
              <a:pPr/>
              <a:t>123</a:t>
            </a:fld>
            <a:endParaRPr lang="en-US" altLang="zh-CN" sz="1400"/>
          </a:p>
        </p:txBody>
      </p:sp>
      <p:sp>
        <p:nvSpPr>
          <p:cNvPr id="174083" name="Rectangle 10">
            <a:extLst>
              <a:ext uri="{FF2B5EF4-FFF2-40B4-BE49-F238E27FC236}">
                <a16:creationId xmlns:a16="http://schemas.microsoft.com/office/drawing/2014/main" id="{4F3CD412-4045-4EE8-9683-988B926F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08100"/>
            <a:ext cx="775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5613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7</a:t>
            </a:r>
            <a:r>
              <a:rPr lang="zh-CN" altLang="en-US" b="1">
                <a:latin typeface="Times New Roman" panose="02020603050405020304" pitchFamily="18" charset="0"/>
              </a:rPr>
              <a:t>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上的关系，证明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latin typeface="Times New Roman" panose="02020603050405020304" pitchFamily="18" charset="0"/>
              </a:rPr>
              <a:t>S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 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74084" name="Rectangle 12">
            <a:extLst>
              <a:ext uri="{FF2B5EF4-FFF2-40B4-BE49-F238E27FC236}">
                <a16:creationId xmlns:a16="http://schemas.microsoft.com/office/drawing/2014/main" id="{A78F8999-333C-4BF7-9960-41A55F83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69005" name="Rectangle 13">
            <a:extLst>
              <a:ext uri="{FF2B5EF4-FFF2-40B4-BE49-F238E27FC236}">
                <a16:creationId xmlns:a16="http://schemas.microsoft.com/office/drawing/2014/main" id="{2997A565-F9A1-4D3D-83D1-F12F3D94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6850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/>
              <a:t>证    </a:t>
            </a:r>
            <a:r>
              <a:rPr lang="zh-CN" altLang="en-US" b="1">
                <a:latin typeface="Times New Roman" panose="02020603050405020304" pitchFamily="18" charset="0"/>
              </a:rPr>
              <a:t>只需证明对于任意正整数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归纳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显然为真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假设对于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，命题为真，任取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+1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>
            <a:extLst>
              <a:ext uri="{FF2B5EF4-FFF2-40B4-BE49-F238E27FC236}">
                <a16:creationId xmlns:a16="http://schemas.microsoft.com/office/drawing/2014/main" id="{C1FF0886-BB88-47CD-8BD9-CAF6C81F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60312A-DB64-4E12-9D90-0FBAA5A12E5A}" type="slidenum">
              <a:rPr lang="en-US" altLang="zh-CN" sz="1400"/>
              <a:pPr/>
              <a:t>124</a:t>
            </a:fld>
            <a:endParaRPr lang="en-US" altLang="zh-CN" sz="1400"/>
          </a:p>
        </p:txBody>
      </p:sp>
      <p:sp>
        <p:nvSpPr>
          <p:cNvPr id="176131" name="Rectangle 10">
            <a:extLst>
              <a:ext uri="{FF2B5EF4-FFF2-40B4-BE49-F238E27FC236}">
                <a16:creationId xmlns:a16="http://schemas.microsoft.com/office/drawing/2014/main" id="{36DCF474-0A83-4A1C-9D85-289D1B60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数学归纳法（主要用于幂运算）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证明中用到关系运算的定义和公式</a:t>
            </a:r>
            <a:r>
              <a:rPr lang="en-US" altLang="zh-CN"/>
              <a:t>, </a:t>
            </a:r>
            <a:r>
              <a:rPr lang="zh-CN" altLang="en-US"/>
              <a:t>如：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dom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ran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&lt;y,x&gt;</a:t>
            </a:r>
            <a:r>
              <a:rPr lang="en-US" altLang="zh-CN" i="1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 i="1" baseline="30000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∘</a:t>
            </a:r>
            <a:r>
              <a:rPr lang="en-US" altLang="zh-CN" i="1"/>
              <a:t>S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x,t&gt;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i="1">
                <a:sym typeface="Symbol" panose="05050102010706020507" pitchFamily="18" charset="2"/>
              </a:rPr>
              <a:t></a:t>
            </a:r>
            <a:r>
              <a:rPr lang="en-US" altLang="zh-CN" i="1"/>
              <a:t>&lt;t,y&gt;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en-US" altLang="zh-CN"/>
              <a:t>) 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sz="2800"/>
              <a:t>↾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/>
              <a:t>&lt;</a:t>
            </a:r>
            <a:r>
              <a:rPr lang="en-US" altLang="zh-CN" i="1"/>
              <a:t>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/>
              <a:t>A</a:t>
            </a:r>
            <a:r>
              <a:rPr lang="en-US" altLang="zh-CN"/>
              <a:t>]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/>
              <a:t>&lt;</a:t>
            </a:r>
            <a:r>
              <a:rPr lang="en-US" altLang="zh-CN" i="1"/>
              <a:t>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 i="1" baseline="30000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       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…</a:t>
            </a:r>
          </a:p>
        </p:txBody>
      </p:sp>
      <p:sp>
        <p:nvSpPr>
          <p:cNvPr id="176132" name="Rectangle 12">
            <a:extLst>
              <a:ext uri="{FF2B5EF4-FFF2-40B4-BE49-F238E27FC236}">
                <a16:creationId xmlns:a16="http://schemas.microsoft.com/office/drawing/2014/main" id="{303A5B4B-21E6-4FB0-BD1C-8C8E1B8F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关系等式或包含式的证明方法</a:t>
            </a:r>
          </a:p>
        </p:txBody>
      </p:sp>
    </p:spTree>
  </p:cSld>
  <p:clrMapOvr>
    <a:masterClrMapping/>
  </p:clrMapOvr>
  <p:transition spd="slow"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8E11-D5C5-4F4D-B991-D1F6912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扩展阅读材料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31094-8628-42CF-AED6-C8B293F7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https://proofwiki.org/wiki/Category:Relation_Theory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1B27-93A2-4DCB-B4A7-01C5137F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00429-19CE-4C2D-A58F-009C5D7921E3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18017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>
            <a:extLst>
              <a:ext uri="{FF2B5EF4-FFF2-40B4-BE49-F238E27FC236}">
                <a16:creationId xmlns:a16="http://schemas.microsoft.com/office/drawing/2014/main" id="{73644497-C6E8-482D-BEFE-B0200EB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E4F600-B9EE-4CEF-B584-FA084568FE8E}" type="slidenum">
              <a:rPr lang="en-US" altLang="zh-CN" sz="1400"/>
              <a:pPr/>
              <a:t>13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B9E7D10-13AA-44E1-8B2A-12D4C12B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的关系与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855538F-AEA8-470F-88A7-9EEA60E734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135938" cy="1439863"/>
          </a:xfrm>
        </p:spPr>
        <p:txBody>
          <a:bodyPr/>
          <a:lstStyle/>
          <a:p>
            <a:pPr marL="715963" indent="-715963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</a:p>
          <a:p>
            <a:pPr marL="715963" indent="-715963" eaLnBrk="1" hangingPunct="1"/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en-US" altLang="zh-CN" i="1" dirty="0"/>
              <a:t> 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zh-CN" altLang="en-US" dirty="0"/>
              <a:t>的任何子集所定义的二元关系叫做</a:t>
            </a:r>
            <a:r>
              <a:rPr lang="zh-CN" altLang="en-US" dirty="0">
                <a:solidFill>
                  <a:srgbClr val="A50021"/>
                </a:solidFill>
              </a:rPr>
              <a:t>从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</a:p>
          <a:p>
            <a:pPr marL="715963" indent="-715963" eaLnBrk="1" hangingPunct="1"/>
            <a:r>
              <a:rPr lang="zh-CN" altLang="en-US" dirty="0">
                <a:solidFill>
                  <a:srgbClr val="A50021"/>
                </a:solidFill>
              </a:rPr>
              <a:t>到</a:t>
            </a:r>
            <a:r>
              <a:rPr lang="en-US" altLang="zh-CN" i="1" dirty="0">
                <a:solidFill>
                  <a:srgbClr val="A50021"/>
                </a:solidFill>
              </a:rPr>
              <a:t>B</a:t>
            </a:r>
            <a:r>
              <a:rPr lang="zh-CN" altLang="en-US" dirty="0">
                <a:solidFill>
                  <a:srgbClr val="A50021"/>
                </a:solidFill>
              </a:rPr>
              <a:t>的二元关系</a:t>
            </a:r>
            <a:r>
              <a:rPr lang="en-US" altLang="zh-CN" dirty="0"/>
              <a:t>,  </a:t>
            </a:r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时则叫做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zh-CN" altLang="en-US" dirty="0">
                <a:solidFill>
                  <a:srgbClr val="A50021"/>
                </a:solidFill>
              </a:rPr>
              <a:t>上的二元关系</a:t>
            </a:r>
            <a:r>
              <a:rPr lang="en-US" altLang="zh-CN" dirty="0"/>
              <a:t>.</a:t>
            </a:r>
          </a:p>
        </p:txBody>
      </p:sp>
      <p:grpSp>
        <p:nvGrpSpPr>
          <p:cNvPr id="18437" name="Group 7">
            <a:extLst>
              <a:ext uri="{FF2B5EF4-FFF2-40B4-BE49-F238E27FC236}">
                <a16:creationId xmlns:a16="http://schemas.microsoft.com/office/drawing/2014/main" id="{7B433268-F323-4272-8C65-0B21E6763C4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25763"/>
            <a:ext cx="8208962" cy="3311525"/>
            <a:chOff x="385" y="1752"/>
            <a:chExt cx="5171" cy="2086"/>
          </a:xfrm>
        </p:grpSpPr>
        <p:graphicFrame>
          <p:nvGraphicFramePr>
            <p:cNvPr id="18438" name="Object 4">
              <a:extLst>
                <a:ext uri="{FF2B5EF4-FFF2-40B4-BE49-F238E27FC236}">
                  <a16:creationId xmlns:a16="http://schemas.microsoft.com/office/drawing/2014/main" id="{7D9C3575-6A9B-4BBB-A310-1A7798AE3F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914221"/>
                </p:ext>
              </p:extLst>
            </p:nvPr>
          </p:nvGraphicFramePr>
          <p:xfrm>
            <a:off x="1383" y="3248"/>
            <a:ext cx="3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6" name="公式" r:id="rId4" imgW="228501" imgH="215806" progId="Equation.3">
                    <p:embed/>
                  </p:oleObj>
                </mc:Choice>
                <mc:Fallback>
                  <p:oleObj name="公式" r:id="rId4" imgW="228501" imgH="215806" progId="Equation.3">
                    <p:embed/>
                    <p:pic>
                      <p:nvPicPr>
                        <p:cNvPr id="18438" name="Object 4">
                          <a:extLst>
                            <a:ext uri="{FF2B5EF4-FFF2-40B4-BE49-F238E27FC236}">
                              <a16:creationId xmlns:a16="http://schemas.microsoft.com/office/drawing/2014/main" id="{7D9C3575-6A9B-4BBB-A310-1A7798AE3F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48"/>
                          <a:ext cx="3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Rectangle 6">
              <a:extLst>
                <a:ext uri="{FF2B5EF4-FFF2-40B4-BE49-F238E27FC236}">
                  <a16:creationId xmlns:a16="http://schemas.microsoft.com/office/drawing/2014/main" id="{0434E72F-9DC5-417E-BC18-4FBC102D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52"/>
              <a:ext cx="5171" cy="2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715963" indent="-715963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8110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589088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997075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405063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862263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319463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776663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233863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60000"/>
                </a:spcBef>
              </a:pPr>
              <a:r>
                <a:rPr lang="zh-CN" altLang="en-US" dirty="0">
                  <a:solidFill>
                    <a:srgbClr val="A50021"/>
                  </a:solidFill>
                </a:rPr>
                <a:t>例</a:t>
              </a:r>
              <a:r>
                <a:rPr lang="en-US" altLang="zh-CN" dirty="0">
                  <a:solidFill>
                    <a:srgbClr val="A50021"/>
                  </a:solidFill>
                </a:rPr>
                <a:t>3</a:t>
              </a:r>
              <a:r>
                <a:rPr lang="en-US" altLang="zh-CN" dirty="0"/>
                <a:t>    </a:t>
              </a:r>
              <a:r>
                <a:rPr lang="en-US" altLang="zh-CN" i="1" dirty="0"/>
                <a:t>A</a:t>
              </a:r>
              <a:r>
                <a:rPr lang="en-US" altLang="zh-CN" dirty="0"/>
                <a:t>={0,1}, </a:t>
              </a:r>
              <a:r>
                <a:rPr lang="en-US" altLang="zh-CN" i="1" dirty="0"/>
                <a:t>B</a:t>
              </a:r>
              <a:r>
                <a:rPr lang="en-US" altLang="zh-CN" dirty="0"/>
                <a:t>={1,2,3}, </a:t>
              </a:r>
              <a:r>
                <a:rPr lang="zh-CN" altLang="en-US" dirty="0"/>
                <a:t>那么</a:t>
              </a:r>
            </a:p>
            <a:p>
              <a:pPr eaLnBrk="1" hangingPunct="1"/>
              <a:r>
                <a:rPr lang="zh-CN" altLang="en-US" dirty="0"/>
                <a:t> 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={&lt;0,2&gt;},  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</a:t>
              </a:r>
              <a:r>
                <a:rPr lang="en-US" altLang="zh-CN" i="1" dirty="0"/>
                <a:t>A</a:t>
              </a:r>
              <a:r>
                <a:rPr lang="en-US" altLang="zh-CN" dirty="0"/>
                <a:t>×</a:t>
              </a:r>
              <a:r>
                <a:rPr lang="en-US" altLang="zh-CN" i="1" dirty="0"/>
                <a:t>B</a:t>
              </a:r>
              <a:r>
                <a:rPr lang="en-US" altLang="zh-CN" dirty="0"/>
                <a:t>,  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</a:t>
              </a:r>
              <a:r>
                <a:rPr lang="en-US" altLang="zh-CN" dirty="0">
                  <a:sym typeface="Symbol" panose="05050102010706020507" pitchFamily="18" charset="2"/>
                </a:rPr>
                <a:t></a:t>
              </a:r>
              <a:r>
                <a:rPr lang="en-US" altLang="zh-CN" dirty="0"/>
                <a:t>,  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4</a:t>
              </a:r>
              <a:r>
                <a:rPr lang="en-US" altLang="zh-CN" dirty="0"/>
                <a:t>={&lt;0,1&gt;}</a:t>
              </a:r>
            </a:p>
            <a:p>
              <a:pPr eaLnBrk="1" hangingPunct="1"/>
              <a:r>
                <a:rPr lang="en-US" altLang="zh-CN" i="1" dirty="0"/>
                <a:t>R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,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,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4</a:t>
              </a:r>
              <a:r>
                <a:rPr lang="zh-CN" altLang="en-US" dirty="0"/>
                <a:t>是从 </a:t>
              </a:r>
              <a:r>
                <a:rPr lang="en-US" altLang="zh-CN" i="1" dirty="0"/>
                <a:t>A </a:t>
              </a:r>
              <a:r>
                <a:rPr lang="zh-CN" altLang="en-US" dirty="0"/>
                <a:t>到 </a:t>
              </a:r>
              <a:r>
                <a:rPr lang="en-US" altLang="zh-CN" i="1" dirty="0"/>
                <a:t>B </a:t>
              </a:r>
              <a:r>
                <a:rPr lang="zh-CN" altLang="en-US" dirty="0"/>
                <a:t>的二元关系</a:t>
              </a:r>
              <a:r>
                <a:rPr lang="en-US" altLang="zh-CN" dirty="0"/>
                <a:t>, </a:t>
              </a:r>
              <a:endParaRPr lang="en-US" altLang="zh-CN" i="1" dirty="0"/>
            </a:p>
            <a:p>
              <a:pPr eaLnBrk="1" hangingPunct="1"/>
              <a:r>
                <a:rPr lang="en-US" altLang="zh-CN" i="1" dirty="0"/>
                <a:t>R</a:t>
              </a:r>
              <a:r>
                <a:rPr lang="en-US" altLang="zh-CN" baseline="-25000" dirty="0"/>
                <a:t>3 </a:t>
              </a:r>
              <a:r>
                <a:rPr lang="zh-CN" altLang="en-US" dirty="0"/>
                <a:t>和 </a:t>
              </a:r>
              <a:r>
                <a:rPr lang="en-US" altLang="zh-CN" i="1" dirty="0"/>
                <a:t>R</a:t>
              </a:r>
              <a:r>
                <a:rPr lang="en-US" altLang="zh-CN" baseline="-25000" dirty="0"/>
                <a:t>4 </a:t>
              </a:r>
              <a:r>
                <a:rPr lang="zh-CN" altLang="en-US" dirty="0"/>
                <a:t>也是</a:t>
              </a:r>
              <a:r>
                <a:rPr lang="en-US" altLang="zh-CN" i="1" dirty="0"/>
                <a:t>A</a:t>
              </a:r>
              <a:r>
                <a:rPr lang="zh-CN" altLang="en-US" dirty="0"/>
                <a:t>上的二元关系</a:t>
              </a:r>
              <a:r>
                <a:rPr lang="en-US" altLang="zh-CN" dirty="0"/>
                <a:t>. </a:t>
              </a:r>
            </a:p>
            <a:p>
              <a:pPr eaLnBrk="1" hangingPunct="1">
                <a:spcBef>
                  <a:spcPct val="60000"/>
                </a:spcBef>
              </a:pPr>
              <a:r>
                <a:rPr lang="zh-CN" altLang="en-US" dirty="0"/>
                <a:t>计数</a:t>
              </a:r>
              <a:r>
                <a:rPr lang="en-US" altLang="zh-CN" dirty="0"/>
                <a:t>:  |</a:t>
              </a:r>
              <a:r>
                <a:rPr lang="en-US" altLang="zh-CN" i="1" dirty="0"/>
                <a:t>A</a:t>
              </a:r>
              <a:r>
                <a:rPr lang="en-US" altLang="zh-CN" dirty="0"/>
                <a:t>|=</a:t>
              </a:r>
              <a:r>
                <a:rPr lang="en-US" altLang="zh-CN" i="1" dirty="0"/>
                <a:t>n</a:t>
              </a:r>
              <a:r>
                <a:rPr lang="en-US" altLang="zh-CN" dirty="0"/>
                <a:t>, |</a:t>
              </a:r>
              <a:r>
                <a:rPr lang="en-US" altLang="zh-CN" i="1" dirty="0"/>
                <a:t>A</a:t>
              </a:r>
              <a:r>
                <a:rPr lang="en-US" altLang="zh-CN" dirty="0"/>
                <a:t>×</a:t>
              </a:r>
              <a:r>
                <a:rPr lang="en-US" altLang="zh-CN" i="1" dirty="0"/>
                <a:t>A</a:t>
              </a:r>
              <a:r>
                <a:rPr lang="en-US" altLang="zh-CN" dirty="0"/>
                <a:t>|=</a:t>
              </a:r>
              <a:r>
                <a:rPr lang="en-US" altLang="zh-CN" i="1" dirty="0"/>
                <a:t>n</a:t>
              </a:r>
              <a:r>
                <a:rPr lang="en-US" altLang="zh-CN" baseline="30000" dirty="0"/>
                <a:t>2</a:t>
              </a:r>
              <a:r>
                <a:rPr lang="en-US" altLang="zh-CN" dirty="0"/>
                <a:t>, </a:t>
              </a:r>
              <a:r>
                <a:rPr lang="en-US" altLang="zh-CN" i="1" dirty="0"/>
                <a:t>A</a:t>
              </a:r>
              <a:r>
                <a:rPr lang="en-US" altLang="zh-CN" dirty="0"/>
                <a:t>×</a:t>
              </a:r>
              <a:r>
                <a:rPr lang="en-US" altLang="zh-CN" i="1" dirty="0"/>
                <a:t>A</a:t>
              </a:r>
              <a:r>
                <a:rPr lang="zh-CN" altLang="en-US" dirty="0"/>
                <a:t>的子集有       个</a:t>
              </a:r>
              <a:r>
                <a:rPr lang="en-US" altLang="zh-CN" dirty="0"/>
                <a:t>.</a:t>
              </a:r>
            </a:p>
            <a:p>
              <a:pPr eaLnBrk="1" hangingPunct="1">
                <a:spcBef>
                  <a:spcPct val="60000"/>
                </a:spcBef>
              </a:pPr>
              <a:r>
                <a:rPr lang="zh-CN" altLang="en-US" dirty="0"/>
                <a:t>所以 </a:t>
              </a:r>
              <a:r>
                <a:rPr lang="en-US" altLang="zh-CN" i="1" dirty="0"/>
                <a:t>A</a:t>
              </a:r>
              <a:r>
                <a:rPr lang="zh-CN" altLang="en-US" dirty="0"/>
                <a:t>上有      个不同的二元关系</a:t>
              </a:r>
              <a:r>
                <a:rPr lang="en-US" altLang="zh-CN" dirty="0"/>
                <a:t>. </a:t>
              </a:r>
            </a:p>
            <a:p>
              <a:pPr eaLnBrk="1" hangingPunct="1"/>
              <a:r>
                <a:rPr lang="zh-CN" altLang="en-US" dirty="0"/>
                <a:t>例如 </a:t>
              </a:r>
              <a:r>
                <a:rPr lang="en-US" altLang="zh-CN" dirty="0"/>
                <a:t>|</a:t>
              </a:r>
              <a:r>
                <a:rPr lang="en-US" altLang="zh-CN" i="1" dirty="0"/>
                <a:t>A</a:t>
              </a:r>
              <a:r>
                <a:rPr lang="en-US" altLang="zh-CN" dirty="0"/>
                <a:t>| = 3,  </a:t>
              </a:r>
              <a:r>
                <a:rPr lang="zh-CN" altLang="en-US" dirty="0"/>
                <a:t>则 </a:t>
              </a:r>
              <a:r>
                <a:rPr lang="en-US" altLang="zh-CN" i="1" dirty="0"/>
                <a:t>A</a:t>
              </a:r>
              <a:r>
                <a:rPr lang="zh-CN" altLang="en-US" dirty="0"/>
                <a:t>上有</a:t>
              </a:r>
              <a:r>
                <a:rPr lang="en-US" altLang="zh-CN" dirty="0"/>
                <a:t>=512</a:t>
              </a:r>
              <a:r>
                <a:rPr lang="zh-CN" altLang="en-US" dirty="0"/>
                <a:t>个不同的二元关系</a:t>
              </a:r>
              <a:r>
                <a:rPr lang="en-US" altLang="zh-CN" dirty="0"/>
                <a:t>. </a:t>
              </a:r>
            </a:p>
          </p:txBody>
        </p:sp>
      </p:grp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1CCB714-21A2-4CC0-B3F5-0E8665AC3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56065"/>
              </p:ext>
            </p:extLst>
          </p:nvPr>
        </p:nvGraphicFramePr>
        <p:xfrm>
          <a:off x="5808638" y="4725144"/>
          <a:ext cx="563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7" name="公式" r:id="rId4" imgW="228501" imgH="215806" progId="Equation.3">
                  <p:embed/>
                </p:oleObj>
              </mc:Choice>
              <mc:Fallback>
                <p:oleObj name="公式" r:id="rId4" imgW="228501" imgH="215806" progId="Equation.3">
                  <p:embed/>
                  <p:pic>
                    <p:nvPicPr>
                      <p:cNvPr id="18438" name="Object 4">
                        <a:extLst>
                          <a:ext uri="{FF2B5EF4-FFF2-40B4-BE49-F238E27FC236}">
                            <a16:creationId xmlns:a16="http://schemas.microsoft.com/office/drawing/2014/main" id="{7D9C3575-6A9B-4BBB-A310-1A7798AE3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38" y="4725144"/>
                        <a:ext cx="5635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34375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2D854BC6-4F2D-4AFF-9BAE-8E3E2E1F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B76516-E1EC-4047-8257-E0396454E0C5}" type="slidenum">
              <a:rPr lang="en-US" altLang="zh-CN" sz="1400"/>
              <a:pPr/>
              <a:t>14</a:t>
            </a:fld>
            <a:endParaRPr lang="en-US" altLang="zh-CN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B25F0C5-3563-4616-A8BB-64169D539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上重要关系的实例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FF0FDB-D2F8-4C06-BFBE-3D75F8346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53276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7.5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A 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(1)  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上的关系，称为</a:t>
            </a:r>
            <a:r>
              <a:rPr lang="zh-CN" altLang="en-US" dirty="0">
                <a:solidFill>
                  <a:srgbClr val="A50021"/>
                </a:solidFill>
              </a:rPr>
              <a:t>空关系</a:t>
            </a:r>
            <a:endParaRPr lang="zh-CN" altLang="en-US" i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dirty="0"/>
              <a:t>(2)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全域关系</a:t>
            </a:r>
            <a:r>
              <a:rPr lang="zh-CN" altLang="en-US" dirty="0"/>
              <a:t>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 =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  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小于等于关系</a:t>
            </a:r>
            <a:r>
              <a:rPr lang="zh-CN" altLang="en-US" i="1" dirty="0"/>
              <a:t>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≤</a:t>
            </a:r>
            <a:r>
              <a:rPr lang="en-US" altLang="zh-CN" i="1" dirty="0" err="1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为实数子集 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整除关系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B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zh-CN" altLang="en-US" dirty="0"/>
              <a:t>整除</a:t>
            </a:r>
            <a:r>
              <a:rPr lang="en-US" altLang="zh-CN" i="1" dirty="0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为非</a:t>
            </a:r>
            <a:r>
              <a:rPr lang="en-US" altLang="zh-CN" dirty="0"/>
              <a:t>0</a:t>
            </a:r>
            <a:r>
              <a:rPr lang="zh-CN" altLang="en-US" dirty="0"/>
              <a:t>整数子集    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包含关系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</a:t>
            </a:r>
            <a:r>
              <a:rPr lang="en-US" altLang="zh-CN" i="1" dirty="0" err="1"/>
              <a:t>y</a:t>
            </a:r>
            <a:r>
              <a:rPr lang="en-US" altLang="zh-CN" dirty="0"/>
              <a:t>}, </a:t>
            </a:r>
            <a:r>
              <a:rPr lang="en-US" altLang="zh-CN" i="1" dirty="0"/>
              <a:t>A</a:t>
            </a:r>
            <a:r>
              <a:rPr lang="zh-CN" altLang="en-US" dirty="0"/>
              <a:t>是集合族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202A800C-9445-4A95-AC2C-1D13B9F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4B6B90-8CAF-412B-9228-E93AC4CF58B4}" type="slidenum">
              <a:rPr lang="en-US" altLang="zh-CN" sz="1400"/>
              <a:pPr/>
              <a:t>15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E5AD265-8283-448F-977F-04B11204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AA5561E-705F-4719-90AD-E6EA058D2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2562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={1, 2}, </a:t>
            </a:r>
            <a:r>
              <a:rPr lang="zh-CN" altLang="en-US" dirty="0"/>
              <a:t>则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    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{&lt;1,1&gt;,&lt;1,2&gt;,&lt;2,1&gt;,&lt;2,2&gt;}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/>
              <a:t>     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{&lt;1,1&gt;,&lt;2,2&gt;} 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{1, 2, 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{&lt;1,1&gt;,&lt;1,2&gt;,&lt;1,3&gt;,&lt;2,2&gt;,&lt;2,3&gt;,&lt;3,3&gt;}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{&lt;1,1&gt;,&lt;1,2&gt;,&lt;1,3&gt;,&lt;2,2&gt;,&lt;3,3&gt;}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}}, </a:t>
            </a:r>
            <a:r>
              <a:rPr lang="zh-CN" altLang="en-US" dirty="0"/>
              <a:t>则 </a:t>
            </a:r>
            <a:r>
              <a:rPr lang="en-US" altLang="zh-CN" i="1" dirty="0"/>
              <a:t>A</a:t>
            </a:r>
            <a:r>
              <a:rPr lang="zh-CN" altLang="en-US" dirty="0"/>
              <a:t>上的包含关系是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= { </a:t>
            </a:r>
            <a:r>
              <a:rPr lang="en-US" altLang="zh-CN" u="sng" dirty="0"/>
              <a:t>   ?   </a:t>
            </a:r>
            <a:r>
              <a:rPr lang="en-US" altLang="zh-CN" dirty="0"/>
              <a:t> 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类似的还可以定义：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       大于等于关系</a:t>
            </a:r>
            <a:r>
              <a:rPr lang="en-US" altLang="zh-CN" dirty="0"/>
              <a:t>, </a:t>
            </a:r>
            <a:r>
              <a:rPr lang="zh-CN" altLang="en-US" dirty="0"/>
              <a:t>小于关系</a:t>
            </a:r>
            <a:r>
              <a:rPr lang="en-US" altLang="zh-CN" dirty="0"/>
              <a:t>, </a:t>
            </a:r>
            <a:r>
              <a:rPr lang="zh-CN" altLang="en-US" dirty="0"/>
              <a:t>大于关系</a:t>
            </a:r>
            <a:r>
              <a:rPr lang="en-US" altLang="zh-CN" dirty="0"/>
              <a:t>, </a:t>
            </a:r>
            <a:r>
              <a:rPr lang="zh-CN" altLang="en-US" dirty="0"/>
              <a:t>真包含关系等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202A800C-9445-4A95-AC2C-1D13B9F5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4B6B90-8CAF-412B-9228-E93AC4CF58B4}" type="slidenum">
              <a:rPr lang="en-US" altLang="zh-CN" sz="1400"/>
              <a:pPr/>
              <a:t>16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E5AD265-8283-448F-977F-04B11204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AA5561E-705F-4719-90AD-E6EA058D2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2562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={1, 2}, </a:t>
            </a:r>
            <a:r>
              <a:rPr lang="zh-CN" altLang="en-US" dirty="0"/>
              <a:t>则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    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{&lt;1,1&gt;,&lt;1,2&gt;,&lt;2,1&gt;,&lt;2,2&gt;}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dirty="0"/>
              <a:t>     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{&lt;1,1&gt;,&lt;2,2&gt;} 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{1, 2, 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{&lt;1,1&gt;,&lt;1,2&gt;,&lt;1,3&gt;,&lt;2,2&gt;,&lt;2,3&gt;,&lt;3,3&gt;}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{&lt;1,1&gt;,&lt;1,2&gt;,&lt;1,3&gt;,&lt;2,2&gt;,&lt;3,3&gt;}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dirty="0"/>
              <a:t>例如  </a:t>
            </a:r>
            <a:r>
              <a:rPr lang="en-US" altLang="zh-CN" i="1" dirty="0"/>
              <a:t>A </a:t>
            </a:r>
            <a:r>
              <a:rPr lang="en-US" altLang="zh-CN" dirty="0"/>
              <a:t>= 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}}, </a:t>
            </a:r>
            <a:r>
              <a:rPr lang="zh-CN" altLang="en-US" dirty="0"/>
              <a:t>则 </a:t>
            </a:r>
            <a:r>
              <a:rPr lang="en-US" altLang="zh-CN" i="1" dirty="0"/>
              <a:t>A</a:t>
            </a:r>
            <a:r>
              <a:rPr lang="zh-CN" altLang="en-US" dirty="0"/>
              <a:t>上的包含关系是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= {&lt;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a</a:t>
            </a:r>
            <a:r>
              <a:rPr lang="en-US" altLang="zh-CN" dirty="0"/>
              <a:t>}&gt;,&lt;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/>
              <a:t>b</a:t>
            </a:r>
            <a:r>
              <a:rPr lang="en-US" altLang="zh-CN" dirty="0"/>
              <a:t>}&gt;,&lt;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/>
              <a:t>a</a:t>
            </a:r>
            <a:r>
              <a:rPr lang="en-US" altLang="zh-CN" dirty="0"/>
              <a:t>}&gt;, 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dirty="0"/>
              <a:t>                &lt;{</a:t>
            </a:r>
            <a:r>
              <a:rPr lang="en-US" altLang="zh-CN" i="1" dirty="0"/>
              <a:t>a</a:t>
            </a:r>
            <a:r>
              <a:rPr lang="en-US" altLang="zh-CN" dirty="0"/>
              <a:t>},{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/>
              <a:t>b</a:t>
            </a:r>
            <a:r>
              <a:rPr lang="en-US" altLang="zh-CN" dirty="0"/>
              <a:t>}&gt;,&lt;{</a:t>
            </a:r>
            <a:r>
              <a:rPr lang="en-US" altLang="zh-CN" i="1" dirty="0"/>
              <a:t>b</a:t>
            </a:r>
            <a:r>
              <a:rPr lang="en-US" altLang="zh-CN" dirty="0"/>
              <a:t>},{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}&gt;,&lt;{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},{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}&gt;}</a:t>
            </a:r>
            <a:br>
              <a:rPr lang="en-US" altLang="zh-CN" dirty="0"/>
            </a:br>
            <a:endParaRPr lang="en-US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类似的还可以定义：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       大于等于关系</a:t>
            </a:r>
            <a:r>
              <a:rPr lang="en-US" altLang="zh-CN" dirty="0"/>
              <a:t>, </a:t>
            </a:r>
            <a:r>
              <a:rPr lang="zh-CN" altLang="en-US" dirty="0"/>
              <a:t>小于关系</a:t>
            </a:r>
            <a:r>
              <a:rPr lang="en-US" altLang="zh-CN" dirty="0"/>
              <a:t>, </a:t>
            </a:r>
            <a:r>
              <a:rPr lang="zh-CN" altLang="en-US" dirty="0"/>
              <a:t>大于关系</a:t>
            </a:r>
            <a:r>
              <a:rPr lang="en-US" altLang="zh-CN" dirty="0"/>
              <a:t>, </a:t>
            </a:r>
            <a:r>
              <a:rPr lang="zh-CN" altLang="en-US" dirty="0"/>
              <a:t>真包含关系等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75304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3BE6A1F-42D1-4CDA-9CD7-115B8202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1002F7-0F58-4929-BEE1-F1848B2A5D36}" type="slidenum">
              <a:rPr lang="en-US" altLang="zh-CN" sz="1400"/>
              <a:pPr/>
              <a:t>17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ECE3AE7-5741-4F42-A716-3D5127734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关系的表示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B547A8C-0664-4C97-9596-1148AFE8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marL="441325" indent="-441325" eaLnBrk="1" hangingPunct="1">
              <a:spcBef>
                <a:spcPct val="60000"/>
              </a:spcBef>
            </a:pPr>
            <a:r>
              <a:rPr lang="en-US" altLang="zh-CN"/>
              <a:t>1.  </a:t>
            </a:r>
            <a:r>
              <a:rPr lang="zh-CN" altLang="en-US">
                <a:solidFill>
                  <a:srgbClr val="A50021"/>
                </a:solidFill>
              </a:rPr>
              <a:t>关系矩阵</a:t>
            </a:r>
          </a:p>
          <a:p>
            <a:pPr marL="441325" indent="-441325" eaLnBrk="1" hangingPunct="1"/>
            <a:r>
              <a:rPr lang="zh-CN" altLang="en-US"/>
              <a:t>     若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m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en-US" altLang="zh-CN"/>
              <a:t>={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 i="1"/>
              <a:t>R</a:t>
            </a:r>
            <a:r>
              <a:rPr lang="zh-CN" altLang="en-US"/>
              <a:t>是从</a:t>
            </a:r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</a:t>
            </a:r>
          </a:p>
          <a:p>
            <a:pPr marL="441325" indent="-441325" eaLnBrk="1" hangingPunct="1"/>
            <a:r>
              <a:rPr lang="zh-CN" altLang="en-US"/>
              <a:t>     关系，</a:t>
            </a:r>
            <a:r>
              <a:rPr lang="en-US" altLang="zh-CN" i="1"/>
              <a:t>R</a:t>
            </a:r>
            <a:r>
              <a:rPr lang="zh-CN" altLang="en-US"/>
              <a:t>的关系矩阵是布尔矩阵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en-US" altLang="zh-CN"/>
              <a:t> = [ </a:t>
            </a:r>
            <a:r>
              <a:rPr lang="en-US" altLang="zh-CN" i="1"/>
              <a:t>r</a:t>
            </a:r>
            <a:r>
              <a:rPr lang="en-US" altLang="zh-CN" i="1" baseline="-25000"/>
              <a:t>ij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  <a:p>
            <a:pPr marL="441325" indent="-441325" eaLnBrk="1" hangingPunct="1"/>
            <a:r>
              <a:rPr lang="zh-CN" altLang="en-US"/>
              <a:t>                          </a:t>
            </a:r>
            <a:r>
              <a:rPr lang="en-US" altLang="zh-CN" i="1"/>
              <a:t>r</a:t>
            </a:r>
            <a:r>
              <a:rPr lang="en-US" altLang="zh-CN" i="1" baseline="-25000"/>
              <a:t>ij</a:t>
            </a:r>
            <a:r>
              <a:rPr lang="en-US" altLang="zh-CN" baseline="-25000"/>
              <a:t> </a:t>
            </a:r>
            <a:r>
              <a:rPr lang="en-US" altLang="zh-CN"/>
              <a:t>=</a:t>
            </a:r>
            <a:r>
              <a:rPr lang="en-US" altLang="zh-CN" sz="2500" b="0"/>
              <a:t> 1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 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i="1" baseline="-25000"/>
              <a:t>j</a:t>
            </a:r>
            <a:r>
              <a:rPr lang="en-US" altLang="zh-CN"/>
              <a:t>&gt;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. </a:t>
            </a:r>
          </a:p>
          <a:p>
            <a:pPr marL="441325" indent="-441325" eaLnBrk="1" hangingPunct="1"/>
            <a:r>
              <a:rPr lang="en-US" altLang="zh-CN"/>
              <a:t>2.  </a:t>
            </a:r>
            <a:r>
              <a:rPr lang="zh-CN" altLang="en-US">
                <a:solidFill>
                  <a:srgbClr val="A50021"/>
                </a:solidFill>
              </a:rPr>
              <a:t>关系图</a:t>
            </a:r>
          </a:p>
          <a:p>
            <a:pPr marL="441325" indent="-441325" eaLnBrk="1" hangingPunct="1"/>
            <a:r>
              <a:rPr lang="zh-CN" altLang="en-US"/>
              <a:t>      若</a:t>
            </a:r>
            <a:r>
              <a:rPr lang="en-US" altLang="zh-CN" i="1"/>
              <a:t>A</a:t>
            </a:r>
            <a:r>
              <a:rPr lang="en-US" altLang="zh-CN"/>
              <a:t>= {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m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 i="1"/>
              <a:t>R</a:t>
            </a:r>
            <a:r>
              <a:rPr lang="zh-CN" altLang="en-US"/>
              <a:t>是从</a:t>
            </a:r>
            <a:r>
              <a:rPr lang="en-US" altLang="zh-CN" i="1"/>
              <a:t>A</a:t>
            </a:r>
            <a:r>
              <a:rPr lang="zh-CN" altLang="en-US"/>
              <a:t>上的关系，</a:t>
            </a:r>
            <a:r>
              <a:rPr lang="en-US" altLang="zh-CN" i="1"/>
              <a:t>R</a:t>
            </a:r>
            <a:r>
              <a:rPr lang="zh-CN" altLang="en-US"/>
              <a:t>的关系图是</a:t>
            </a:r>
            <a:r>
              <a:rPr lang="en-US" altLang="zh-CN" i="1"/>
              <a:t>G</a:t>
            </a:r>
            <a:r>
              <a:rPr lang="en-US" altLang="zh-CN" i="1" baseline="-25000"/>
              <a:t>R</a:t>
            </a:r>
            <a:r>
              <a:rPr lang="en-US" altLang="zh-CN"/>
              <a:t>=&lt;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&gt;, </a:t>
            </a:r>
            <a:r>
              <a:rPr lang="zh-CN" altLang="en-US"/>
              <a:t>其中</a:t>
            </a:r>
            <a:r>
              <a:rPr lang="en-US" altLang="zh-CN" i="1"/>
              <a:t>A</a:t>
            </a:r>
            <a:r>
              <a:rPr lang="zh-CN" altLang="en-US"/>
              <a:t>为结点集，</a:t>
            </a:r>
            <a:r>
              <a:rPr lang="en-US" altLang="zh-CN" i="1"/>
              <a:t>R</a:t>
            </a:r>
            <a:r>
              <a:rPr lang="zh-CN" altLang="en-US"/>
              <a:t>为边集</a:t>
            </a:r>
            <a:r>
              <a:rPr lang="en-US" altLang="zh-CN"/>
              <a:t>.  </a:t>
            </a:r>
            <a:r>
              <a:rPr lang="zh-CN" altLang="en-US"/>
              <a:t>如果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j</a:t>
            </a:r>
            <a:r>
              <a:rPr lang="en-US" altLang="zh-CN"/>
              <a:t>&gt;</a:t>
            </a:r>
            <a:r>
              <a:rPr lang="zh-CN" altLang="en-US"/>
              <a:t>属于</a:t>
            </a:r>
          </a:p>
          <a:p>
            <a:pPr marL="441325" indent="-441325" eaLnBrk="1" hangingPunct="1"/>
            <a:r>
              <a:rPr lang="zh-CN" altLang="en-US"/>
              <a:t>     关系</a:t>
            </a:r>
            <a:r>
              <a:rPr lang="en-US" altLang="zh-CN" i="1"/>
              <a:t>R</a:t>
            </a:r>
            <a:r>
              <a:rPr lang="zh-CN" altLang="en-US"/>
              <a:t>，在图中就有一条从 </a:t>
            </a:r>
            <a:r>
              <a:rPr lang="en-US" altLang="zh-CN" i="1"/>
              <a:t>x</a:t>
            </a:r>
            <a:r>
              <a:rPr lang="en-US" altLang="zh-CN" i="1" baseline="-25000"/>
              <a:t>i </a:t>
            </a:r>
            <a:r>
              <a:rPr lang="zh-CN" altLang="en-US"/>
              <a:t>到 </a:t>
            </a:r>
            <a:r>
              <a:rPr lang="en-US" altLang="zh-CN" i="1"/>
              <a:t>x</a:t>
            </a:r>
            <a:r>
              <a:rPr lang="en-US" altLang="zh-CN" i="1" baseline="-25000"/>
              <a:t>j </a:t>
            </a:r>
            <a:r>
              <a:rPr lang="zh-CN" altLang="en-US"/>
              <a:t>的有向边</a:t>
            </a:r>
            <a:r>
              <a:rPr lang="en-US" altLang="zh-CN"/>
              <a:t>. </a:t>
            </a:r>
          </a:p>
          <a:p>
            <a:pPr marL="441325" indent="-441325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zh-CN" altLang="en-US"/>
              <a:t>注意：</a:t>
            </a:r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关系矩阵适合表示从</a:t>
            </a:r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的关系或</a:t>
            </a:r>
            <a:r>
              <a:rPr lang="en-US" altLang="zh-CN" i="1"/>
              <a:t>A</a:t>
            </a:r>
            <a:r>
              <a:rPr lang="zh-CN" altLang="en-US"/>
              <a:t>上的关系（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为有穷集）</a:t>
            </a:r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关系图适合表示有穷集</a:t>
            </a:r>
            <a:r>
              <a:rPr lang="en-US" altLang="zh-CN" i="1"/>
              <a:t>A</a:t>
            </a:r>
            <a:r>
              <a:rPr lang="zh-CN" altLang="en-US"/>
              <a:t>上的关系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115913-BBEF-4F4A-841A-2AE3E88915FB}"/>
              </a:ext>
            </a:extLst>
          </p:cNvPr>
          <p:cNvSpPr txBox="1"/>
          <p:nvPr/>
        </p:nvSpPr>
        <p:spPr>
          <a:xfrm>
            <a:off x="3923927" y="6453188"/>
            <a:ext cx="522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事实上二分图</a:t>
            </a:r>
            <a:r>
              <a:rPr lang="en-US" altLang="zh-CN" sz="2000" dirty="0">
                <a:solidFill>
                  <a:srgbClr val="FF9900"/>
                </a:solidFill>
              </a:rPr>
              <a:t>/</a:t>
            </a:r>
            <a:r>
              <a:rPr lang="zh-CN" altLang="en-US" sz="2000" dirty="0">
                <a:solidFill>
                  <a:srgbClr val="FF9900"/>
                </a:solidFill>
              </a:rPr>
              <a:t>层次图也可以表示</a:t>
            </a:r>
            <a:r>
              <a:rPr lang="en-US" altLang="zh-CN" sz="2000" dirty="0">
                <a:solidFill>
                  <a:srgbClr val="FF9900"/>
                </a:solidFill>
              </a:rPr>
              <a:t>A</a:t>
            </a:r>
            <a:r>
              <a:rPr lang="zh-CN" altLang="en-US" sz="2000" dirty="0">
                <a:solidFill>
                  <a:srgbClr val="FF9900"/>
                </a:solidFill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</a:rPr>
              <a:t>B</a:t>
            </a:r>
            <a:r>
              <a:rPr lang="zh-CN" altLang="en-US" sz="2000" dirty="0">
                <a:solidFill>
                  <a:srgbClr val="FF9900"/>
                </a:solidFill>
              </a:rPr>
              <a:t>的关系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5E2442B9-017E-4604-AE41-0739AC53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B72B30-4F36-4734-898A-AE1DBF6CBA7B}" type="slidenum">
              <a:rPr lang="en-US" altLang="zh-CN" sz="1400"/>
              <a:pPr/>
              <a:t>18</a:t>
            </a:fld>
            <a:endParaRPr lang="en-US" altLang="zh-CN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171CD75-8E3C-4B3D-9A11-448C6ACD2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F51C993-FFD2-4805-B00A-AE95857F2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439862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</a:t>
            </a:r>
            <a:endParaRPr lang="en-US" altLang="zh-CN" i="1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en-US" altLang="zh-CN" i="1"/>
              <a:t>          A</a:t>
            </a:r>
            <a:r>
              <a:rPr lang="en-US" altLang="zh-CN"/>
              <a:t>={1,2,3,4}, </a:t>
            </a:r>
            <a:r>
              <a:rPr lang="en-US" altLang="zh-CN" i="1"/>
              <a:t>R</a:t>
            </a:r>
            <a:r>
              <a:rPr lang="en-US" altLang="zh-CN"/>
              <a:t>={&lt;1,1&gt;,&lt;1,2&gt;,&lt;2,3&gt;,&lt;2,4&gt;,&lt;4,2&gt;},</a:t>
            </a:r>
            <a:endParaRPr lang="en-US" altLang="zh-CN" i="1"/>
          </a:p>
          <a:p>
            <a:pPr marL="457200" indent="-457200" eaLnBrk="1" hangingPunct="1"/>
            <a:r>
              <a:rPr lang="en-US" altLang="zh-CN" i="1"/>
              <a:t>          R</a:t>
            </a:r>
            <a:r>
              <a:rPr lang="zh-CN" altLang="en-US"/>
              <a:t>的关系矩阵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zh-CN" altLang="en-US"/>
              <a:t>和关系图</a:t>
            </a:r>
            <a:r>
              <a:rPr lang="en-US" altLang="zh-CN" i="1"/>
              <a:t>G</a:t>
            </a:r>
            <a:r>
              <a:rPr lang="en-US" altLang="zh-CN" i="1" baseline="-25000"/>
              <a:t>R</a:t>
            </a:r>
            <a:r>
              <a:rPr lang="zh-CN" altLang="en-US"/>
              <a:t>如下：</a:t>
            </a:r>
          </a:p>
        </p:txBody>
      </p:sp>
      <p:pic>
        <p:nvPicPr>
          <p:cNvPr id="26629" name="Picture 4" descr="图片2">
            <a:extLst>
              <a:ext uri="{FF2B5EF4-FFF2-40B4-BE49-F238E27FC236}">
                <a16:creationId xmlns:a16="http://schemas.microsoft.com/office/drawing/2014/main" id="{68DC0A74-E3FB-4C80-91AA-5BE5CDB5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41663"/>
            <a:ext cx="2663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>
            <a:extLst>
              <a:ext uri="{FF2B5EF4-FFF2-40B4-BE49-F238E27FC236}">
                <a16:creationId xmlns:a16="http://schemas.microsoft.com/office/drawing/2014/main" id="{A6D916E9-E25D-40E9-920E-F2B2AD5E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1" name="Object 5">
            <a:extLst>
              <a:ext uri="{FF2B5EF4-FFF2-40B4-BE49-F238E27FC236}">
                <a16:creationId xmlns:a16="http://schemas.microsoft.com/office/drawing/2014/main" id="{F6FF81AF-031B-495E-B8BE-C2671D1E1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3268663"/>
          <a:ext cx="341788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公式" r:id="rId5" imgW="1308100" imgH="927100" progId="Equation.3">
                  <p:embed/>
                </p:oleObj>
              </mc:Choice>
              <mc:Fallback>
                <p:oleObj name="公式" r:id="rId5" imgW="13081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268663"/>
                        <a:ext cx="3417887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3851920" y="6453188"/>
            <a:ext cx="529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简单图是二元关系，超图是什么关系？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B6469B25-84E0-4546-A9A7-817EBEAD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729E27-94E0-48DD-BB58-3B92D794961B}" type="slidenum">
              <a:rPr lang="en-US" altLang="zh-CN" sz="1400"/>
              <a:pPr/>
              <a:t>19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9B16B81-B72F-4A5A-880F-B1781102E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关系的运算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E9A9511-2969-467E-A876-5DADB1FAE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050" cy="230505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/>
              <a:t>关系的基本运算</a:t>
            </a:r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7.6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定义域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值域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A50021"/>
                </a:solidFill>
              </a:rPr>
              <a:t>域</a:t>
            </a:r>
            <a:r>
              <a:rPr lang="zh-CN" altLang="en-US" dirty="0"/>
              <a:t>分别定义为</a:t>
            </a:r>
            <a:endParaRPr lang="zh-CN" altLang="en-US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zh-CN" altLang="en-US" dirty="0"/>
              <a:t>              </a:t>
            </a:r>
            <a:r>
              <a:rPr lang="en-US" altLang="zh-CN" dirty="0" err="1"/>
              <a:t>dom</a:t>
            </a:r>
            <a:r>
              <a:rPr lang="en-US" altLang="zh-CN" i="1" dirty="0" err="1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</a:p>
          <a:p>
            <a:pPr marL="457200" indent="-457200" eaLnBrk="1" hangingPunct="1"/>
            <a:r>
              <a:rPr lang="en-US" altLang="zh-CN" dirty="0"/>
              <a:t>              </a:t>
            </a:r>
            <a:r>
              <a:rPr lang="en-US" altLang="zh-CN" dirty="0" err="1"/>
              <a:t>ran</a:t>
            </a:r>
            <a:r>
              <a:rPr lang="en-US" altLang="zh-CN" i="1" dirty="0" err="1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</a:p>
          <a:p>
            <a:pPr marL="457200" indent="-457200" eaLnBrk="1" hangingPunct="1"/>
            <a:r>
              <a:rPr lang="en-US" altLang="zh-CN" dirty="0"/>
              <a:t>              </a:t>
            </a:r>
            <a:r>
              <a:rPr lang="en-US" altLang="zh-CN" dirty="0" err="1"/>
              <a:t>fld</a:t>
            </a:r>
            <a:r>
              <a:rPr lang="en-US" altLang="zh-CN" i="1" dirty="0" err="1"/>
              <a:t>R</a:t>
            </a:r>
            <a:r>
              <a:rPr lang="en-US" altLang="zh-CN" dirty="0"/>
              <a:t> = </a:t>
            </a:r>
            <a:r>
              <a:rPr lang="en-US" altLang="zh-CN" dirty="0" err="1"/>
              <a:t>dom</a:t>
            </a:r>
            <a:r>
              <a:rPr lang="en-US" altLang="zh-CN" i="1" dirty="0" err="1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dirty="0" err="1"/>
              <a:t>ran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endParaRPr lang="en-US" altLang="zh-CN" dirty="0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949E1975-349A-44BB-9E18-6F5AA70A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2238"/>
            <a:ext cx="845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en-US" altLang="zh-CN"/>
              <a:t>   </a:t>
            </a:r>
            <a:r>
              <a:rPr lang="en-US" altLang="zh-CN" i="1"/>
              <a:t>R</a:t>
            </a:r>
            <a:r>
              <a:rPr lang="en-US" altLang="zh-CN"/>
              <a:t>={&lt;1,2&gt;,&lt;1,3&gt;,&lt;2,4&gt;,&lt;4,3&gt;}, </a:t>
            </a:r>
            <a:r>
              <a:rPr lang="zh-CN" altLang="en-US"/>
              <a:t>则   </a:t>
            </a:r>
          </a:p>
          <a:p>
            <a:pPr eaLnBrk="1" hangingPunct="1"/>
            <a:r>
              <a:rPr lang="zh-CN" altLang="en-US"/>
              <a:t>              </a:t>
            </a:r>
            <a:r>
              <a:rPr lang="en-US" altLang="zh-CN"/>
              <a:t>dom</a:t>
            </a:r>
            <a:r>
              <a:rPr lang="en-US" altLang="zh-CN" i="1"/>
              <a:t>R</a:t>
            </a:r>
            <a:r>
              <a:rPr lang="en-US" altLang="zh-CN"/>
              <a:t>={1, 2, 4}   </a:t>
            </a:r>
          </a:p>
          <a:p>
            <a:pPr eaLnBrk="1" hangingPunct="1"/>
            <a:r>
              <a:rPr lang="en-US" altLang="zh-CN"/>
              <a:t>              ran</a:t>
            </a:r>
            <a:r>
              <a:rPr lang="en-US" altLang="zh-CN" i="1"/>
              <a:t>R</a:t>
            </a:r>
            <a:r>
              <a:rPr lang="en-US" altLang="zh-CN"/>
              <a:t>={2, 3, 4} </a:t>
            </a:r>
          </a:p>
          <a:p>
            <a:pPr eaLnBrk="1" hangingPunct="1"/>
            <a:r>
              <a:rPr lang="en-US" altLang="zh-CN"/>
              <a:t>              fld</a:t>
            </a:r>
            <a:r>
              <a:rPr lang="en-US" altLang="zh-CN" i="1"/>
              <a:t>R</a:t>
            </a:r>
            <a:r>
              <a:rPr lang="en-US" altLang="zh-CN"/>
              <a:t>={1, 2, 3, 4}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7565B753-AF16-4C93-B5DF-8118BC51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D5C01-FBC6-41B5-B5B8-401B0DB43636}" type="slidenum">
              <a:rPr lang="en-US" altLang="zh-CN" sz="1400"/>
              <a:pPr/>
              <a:t>2</a:t>
            </a:fld>
            <a:endParaRPr lang="en-US" altLang="zh-CN" sz="1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EE2E4D-11F4-4CBC-8298-CBBEE3CE6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C3ABC52-9CD4-4EE8-B57E-0177AC610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69C681CE-FFC5-48BB-A5E7-5891C188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1145D8-F4C7-4B59-9E2F-23906A40C15B}" type="slidenum">
              <a:rPr lang="en-US" altLang="zh-CN" sz="1400"/>
              <a:pPr/>
              <a:t>20</a:t>
            </a:fld>
            <a:endParaRPr lang="en-US" altLang="zh-CN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11D0C4E-0193-4BA3-B400-3E2A8849E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</a:t>
            </a:r>
            <a:r>
              <a:rPr lang="en-US" altLang="zh-CN"/>
              <a:t>(</a:t>
            </a:r>
            <a:r>
              <a:rPr lang="zh-CN" altLang="en-US"/>
              <a:t>逆与合成</a:t>
            </a:r>
            <a:r>
              <a:rPr lang="en-US" altLang="zh-CN"/>
              <a:t>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FD63E58-4E20-423B-A00D-8A793813B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47050" cy="19431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逆</a:t>
            </a:r>
            <a:r>
              <a:rPr lang="zh-CN" altLang="en-US" dirty="0"/>
              <a:t>运算</a:t>
            </a:r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{ 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&gt; |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合成</a:t>
            </a:r>
            <a:r>
              <a:rPr lang="zh-CN" altLang="en-US" dirty="0"/>
              <a:t>运算</a:t>
            </a:r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) } 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0DD8FAA8-6E6A-4A9C-A142-3AE2CDB1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6</a:t>
            </a:r>
            <a:r>
              <a:rPr lang="en-US" altLang="zh-CN" dirty="0"/>
              <a:t>   </a:t>
            </a:r>
            <a:r>
              <a:rPr lang="en-US" altLang="zh-CN" i="1" dirty="0"/>
              <a:t>R </a:t>
            </a:r>
            <a:r>
              <a:rPr lang="en-US" altLang="zh-CN" dirty="0"/>
              <a:t>= {&lt;1,2&gt;, &lt;2,3&gt;, &lt;1,4&gt;, &lt;2,2&gt;}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S </a:t>
            </a:r>
            <a:r>
              <a:rPr lang="en-US" altLang="zh-CN" dirty="0"/>
              <a:t>= {&lt;1,1&gt;, &lt;1,3&gt;, &lt;2,3&gt;, &lt;3,2&gt;, &lt;3,3&gt;} 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= {&lt;2,1&gt;, &lt;3,2&gt;, &lt;4,1&gt;, &lt;2,2&gt;} 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{&lt;1,3&gt;, &lt;2,2&gt;, &lt;2,3&gt;}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S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 = {&lt;1,2&gt;, &lt;1,4&gt;, &lt;3,2&gt;, &lt;3,3&gt;}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2771800" y="6453188"/>
            <a:ext cx="63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9900"/>
                </a:solidFill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</a:rPr>
              <a:t>S(x) = S(R(x))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0484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函数的逆有存在性问题，而关系没有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ED148AA8-AA91-4F85-B8AD-A29A3D02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EE1886-90CF-4331-A717-408669762A0A}" type="slidenum">
              <a:rPr lang="en-US" altLang="zh-CN" sz="1400"/>
              <a:pPr/>
              <a:t>21</a:t>
            </a:fld>
            <a:endParaRPr lang="en-US" altLang="zh-CN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138773F-BC59-4A92-9730-59E793D7F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合成的图示法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B2DF8B9-B3C1-4E0E-9720-FCADCF23B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/>
            <a:r>
              <a:rPr lang="zh-CN" altLang="en-US"/>
              <a:t>利用图示（不是关系图）方法求合成</a:t>
            </a:r>
          </a:p>
          <a:p>
            <a:pPr eaLnBrk="1" hangingPunct="1"/>
            <a:r>
              <a:rPr lang="zh-CN" altLang="en-US"/>
              <a:t>                  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S</a:t>
            </a:r>
            <a:r>
              <a:rPr lang="en-US" altLang="zh-CN"/>
              <a:t> ={&lt;1,3&gt;, &lt;2,2&gt;, &lt;2,3&gt;}</a:t>
            </a:r>
          </a:p>
          <a:p>
            <a:pPr eaLnBrk="1" hangingPunct="1"/>
            <a:r>
              <a:rPr lang="en-US" altLang="zh-CN"/>
              <a:t>                  </a:t>
            </a:r>
            <a:r>
              <a:rPr lang="en-US" altLang="zh-CN" i="1"/>
              <a:t>S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R</a:t>
            </a:r>
            <a:r>
              <a:rPr lang="en-US" altLang="zh-CN"/>
              <a:t> ={&lt;1,2&gt;, &lt;1,4&gt;, &lt;3,2&gt;, &lt;3,3&gt;}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32773" name="Picture 4" descr="图片2">
            <a:extLst>
              <a:ext uri="{FF2B5EF4-FFF2-40B4-BE49-F238E27FC236}">
                <a16:creationId xmlns:a16="http://schemas.microsoft.com/office/drawing/2014/main" id="{0A554658-8BEF-4298-87A9-270B2A0B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66087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8C54DF-7829-4524-8DDB-D21B8CC51813}"/>
              </a:ext>
            </a:extLst>
          </p:cNvPr>
          <p:cNvSpPr txBox="1"/>
          <p:nvPr/>
        </p:nvSpPr>
        <p:spPr>
          <a:xfrm>
            <a:off x="0" y="6457890"/>
            <a:ext cx="702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合成运算：存在</a:t>
            </a:r>
            <a:r>
              <a:rPr lang="en-US" altLang="zh-CN" sz="2000" dirty="0">
                <a:solidFill>
                  <a:srgbClr val="FF9900"/>
                </a:solidFill>
              </a:rPr>
              <a:t>x</a:t>
            </a:r>
            <a:r>
              <a:rPr lang="zh-CN" altLang="en-US" sz="2000" dirty="0">
                <a:solidFill>
                  <a:srgbClr val="FF9900"/>
                </a:solidFill>
              </a:rPr>
              <a:t>到</a:t>
            </a:r>
            <a:r>
              <a:rPr lang="en-US" altLang="zh-CN" sz="2000" dirty="0">
                <a:solidFill>
                  <a:srgbClr val="FF9900"/>
                </a:solidFill>
              </a:rPr>
              <a:t>z</a:t>
            </a:r>
            <a:r>
              <a:rPr lang="zh-CN" altLang="en-US" sz="2000" dirty="0">
                <a:solidFill>
                  <a:srgbClr val="FF9900"/>
                </a:solidFill>
              </a:rPr>
              <a:t>的两跳路径</a:t>
            </a:r>
            <a:r>
              <a:rPr lang="en-US" altLang="zh-CN" sz="2000" dirty="0">
                <a:solidFill>
                  <a:srgbClr val="FF9900"/>
                </a:solidFill>
              </a:rPr>
              <a:t>=</a:t>
            </a:r>
            <a:r>
              <a:rPr lang="zh-CN" altLang="en-US" sz="2000" dirty="0">
                <a:solidFill>
                  <a:srgbClr val="FF9900"/>
                </a:solidFill>
              </a:rPr>
              <a:t>存在一个中间节点连接</a:t>
            </a:r>
            <a:r>
              <a:rPr lang="en-US" altLang="zh-CN" sz="2000" dirty="0">
                <a:solidFill>
                  <a:srgbClr val="FF9900"/>
                </a:solidFill>
              </a:rPr>
              <a:t>x</a:t>
            </a:r>
            <a:r>
              <a:rPr lang="zh-CN" altLang="en-US" sz="2000" dirty="0">
                <a:solidFill>
                  <a:srgbClr val="FF9900"/>
                </a:solidFill>
              </a:rPr>
              <a:t>和</a:t>
            </a:r>
            <a:r>
              <a:rPr lang="en-US" altLang="zh-CN" sz="2000" dirty="0">
                <a:solidFill>
                  <a:srgbClr val="FF9900"/>
                </a:solidFill>
              </a:rPr>
              <a:t>z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9C0449D-0F36-48E0-BF18-BD9A381E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88BDA-4FB4-43D4-A4B7-A03B6F408D8E}" type="slidenum">
              <a:rPr lang="en-US" altLang="zh-CN" sz="1400"/>
              <a:pPr/>
              <a:t>22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9D5D46-3170-4980-9CBD-7044DAA2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</a:t>
            </a:r>
            <a:r>
              <a:rPr lang="en-US" altLang="zh-CN"/>
              <a:t>(</a:t>
            </a:r>
            <a:r>
              <a:rPr lang="zh-CN" altLang="en-US"/>
              <a:t>限制与像</a:t>
            </a:r>
            <a:r>
              <a:rPr lang="en-US" altLang="zh-CN"/>
              <a:t>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B4BF57-11CA-4C7B-9B8F-7E7FA049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是集合 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限制</a:t>
            </a:r>
            <a:r>
              <a:rPr lang="zh-CN" altLang="en-US" dirty="0"/>
              <a:t>记作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其中   </a:t>
            </a:r>
            <a:br>
              <a:rPr lang="zh-CN" altLang="en-US" dirty="0"/>
            </a:br>
            <a:r>
              <a:rPr lang="zh-CN" altLang="en-US" dirty="0"/>
              <a:t>             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 </a:t>
            </a:r>
            <a:r>
              <a:rPr lang="en-US" altLang="zh-CN" dirty="0"/>
              <a:t>= {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 | </a:t>
            </a:r>
            <a:r>
              <a:rPr lang="en-US" altLang="zh-CN" i="1" dirty="0" err="1"/>
              <a:t>xRy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下的</a:t>
            </a:r>
            <a:r>
              <a:rPr lang="zh-CN" altLang="en-US" dirty="0">
                <a:solidFill>
                  <a:srgbClr val="A50021"/>
                </a:solidFill>
              </a:rPr>
              <a:t>像</a:t>
            </a:r>
            <a:r>
              <a:rPr lang="zh-CN" altLang="en-US" dirty="0"/>
              <a:t>记作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 </a:t>
            </a:r>
            <a:r>
              <a:rPr lang="zh-CN" altLang="en-US" dirty="0"/>
              <a:t>其中</a:t>
            </a:r>
            <a:br>
              <a:rPr lang="zh-CN" altLang="en-US" dirty="0"/>
            </a:br>
            <a:r>
              <a:rPr lang="zh-CN" altLang="en-US" dirty="0"/>
              <a:t>               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]=ran(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R</a:t>
            </a:r>
            <a:r>
              <a:rPr lang="zh-CN" altLang="en-US" sz="2600" dirty="0"/>
              <a:t>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上的限制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 </a:t>
            </a:r>
            <a:r>
              <a:rPr lang="en-US" altLang="zh-CN" sz="2600" i="1" dirty="0"/>
              <a:t>R </a:t>
            </a:r>
            <a:r>
              <a:rPr lang="zh-CN" altLang="en-US" sz="2600" dirty="0"/>
              <a:t>的子关系，即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i="1" dirty="0"/>
              <a:t>R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A</a:t>
            </a:r>
            <a:r>
              <a:rPr lang="zh-CN" altLang="en-US" sz="2600" dirty="0"/>
              <a:t>在</a:t>
            </a:r>
            <a:r>
              <a:rPr lang="en-US" altLang="zh-CN" sz="2600" i="1" dirty="0"/>
              <a:t>R</a:t>
            </a:r>
            <a:r>
              <a:rPr lang="zh-CN" altLang="en-US" sz="2600" dirty="0"/>
              <a:t>下的像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</a:t>
            </a:r>
            <a:r>
              <a:rPr lang="zh-CN" altLang="en-US" sz="2600" dirty="0"/>
              <a:t>是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sz="2600" i="1" dirty="0"/>
              <a:t> </a:t>
            </a:r>
            <a:r>
              <a:rPr lang="zh-CN" altLang="en-US" sz="2600" dirty="0"/>
              <a:t>的子集，即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2771800" y="6453188"/>
            <a:ext cx="63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表格的筛选、</a:t>
            </a:r>
            <a:r>
              <a:rPr lang="en-US" altLang="zh-CN" sz="2000" dirty="0">
                <a:solidFill>
                  <a:srgbClr val="FF9900"/>
                </a:solidFill>
              </a:rPr>
              <a:t>SQL</a:t>
            </a:r>
            <a:r>
              <a:rPr lang="zh-CN" altLang="en-US" sz="2000" dirty="0">
                <a:solidFill>
                  <a:srgbClr val="FF9900"/>
                </a:solidFill>
              </a:rPr>
              <a:t>的</a:t>
            </a:r>
            <a:r>
              <a:rPr lang="en-US" altLang="zh-CN" sz="2000" dirty="0">
                <a:solidFill>
                  <a:srgbClr val="FF9900"/>
                </a:solidFill>
              </a:rPr>
              <a:t>select … from … where …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B14B199-61D7-4C26-A052-B42EADC9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A5FC75-837B-43EA-9734-062E667281AA}" type="slidenum">
              <a:rPr lang="en-US" altLang="zh-CN" sz="1400"/>
              <a:pPr/>
              <a:t>23</a:t>
            </a:fld>
            <a:endParaRPr lang="en-US" altLang="zh-CN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4BC2C43-42EF-4287-B165-75FE81F53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55D1C5B-0DBC-4DA7-8393-DF8D6DC8F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7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/>
              <a:t>={&lt;1,2&gt;,&lt;1,3&gt;,&lt;2,2&gt;,&lt;2,4&gt;,&lt;3,2&gt;}, </a:t>
            </a:r>
            <a:r>
              <a:rPr lang="zh-CN" altLang="en-US"/>
              <a:t>则</a:t>
            </a:r>
            <a:br>
              <a:rPr lang="zh-CN" altLang="en-US"/>
            </a:br>
            <a:r>
              <a:rPr lang="zh-CN" altLang="en-US"/>
              <a:t> </a:t>
            </a:r>
            <a:r>
              <a:rPr lang="en-US" altLang="zh-CN" i="1"/>
              <a:t>R</a:t>
            </a:r>
            <a:r>
              <a:rPr lang="en-US" altLang="zh-CN" sz="2800"/>
              <a:t>↾</a:t>
            </a:r>
            <a:r>
              <a:rPr lang="en-US" altLang="zh-CN"/>
              <a:t>{1} = {&lt;1,2&gt;,&lt;1,3&gt;}</a:t>
            </a:r>
            <a:br>
              <a:rPr lang="en-US" altLang="zh-CN"/>
            </a:br>
            <a:r>
              <a:rPr lang="en-US" altLang="zh-CN"/>
              <a:t> </a:t>
            </a:r>
            <a:r>
              <a:rPr lang="en-US" altLang="zh-CN" i="1"/>
              <a:t>R</a:t>
            </a:r>
            <a:r>
              <a:rPr lang="en-US" altLang="zh-CN" sz="2800"/>
              <a:t>↾</a:t>
            </a:r>
            <a:r>
              <a:rPr lang="en-US" altLang="zh-CN">
                <a:sym typeface="Symbol" panose="05050102010706020507" pitchFamily="18" charset="2"/>
              </a:rPr>
              <a:t>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br>
              <a:rPr lang="en-US" altLang="zh-CN"/>
            </a:br>
            <a:r>
              <a:rPr lang="en-US" altLang="zh-CN"/>
              <a:t> </a:t>
            </a:r>
            <a:r>
              <a:rPr lang="en-US" altLang="zh-CN" i="1"/>
              <a:t>R</a:t>
            </a:r>
            <a:r>
              <a:rPr lang="en-US" altLang="zh-CN" sz="2800"/>
              <a:t>↾</a:t>
            </a:r>
            <a:r>
              <a:rPr lang="en-US" altLang="zh-CN"/>
              <a:t>{2,3} = {&lt;2,2&gt;,&lt;2,4&gt;,&lt;3,2&gt;}</a:t>
            </a:r>
            <a:br>
              <a:rPr lang="en-US" altLang="zh-CN"/>
            </a:br>
            <a:r>
              <a:rPr lang="en-US" altLang="zh-CN"/>
              <a:t> </a:t>
            </a:r>
            <a:r>
              <a:rPr lang="en-US" altLang="zh-CN" i="1"/>
              <a:t>R</a:t>
            </a:r>
            <a:r>
              <a:rPr lang="en-US" altLang="zh-CN"/>
              <a:t>[{1}] = {2,3}</a:t>
            </a:r>
            <a:br>
              <a:rPr lang="en-US" altLang="zh-CN"/>
            </a:br>
            <a:r>
              <a:rPr lang="en-US" altLang="zh-CN"/>
              <a:t> </a:t>
            </a:r>
            <a:r>
              <a:rPr lang="en-US" altLang="zh-CN" i="1"/>
              <a:t>R</a:t>
            </a:r>
            <a:r>
              <a:rPr lang="en-US" altLang="zh-CN"/>
              <a:t>[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]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br>
              <a:rPr lang="en-US" altLang="zh-CN"/>
            </a:br>
            <a:r>
              <a:rPr lang="en-US" altLang="zh-CN"/>
              <a:t> </a:t>
            </a:r>
            <a:r>
              <a:rPr lang="en-US" altLang="zh-CN" i="1"/>
              <a:t>R</a:t>
            </a:r>
            <a:r>
              <a:rPr lang="en-US" altLang="zh-CN"/>
              <a:t>[{3}] = {2}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B575629-39DA-4523-9767-059898FF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D142F2-47D6-4E11-9BE4-FC15F8816086}" type="slidenum">
              <a:rPr lang="en-US" altLang="zh-CN" sz="1400"/>
              <a:pPr/>
              <a:t>24</a:t>
            </a:fld>
            <a:endParaRPr lang="en-US" altLang="zh-CN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8BA9A8-FC7D-4AA2-8CC7-757E59432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64F2220-83D8-40DB-A418-3BEB20433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1439863"/>
          </a:xfrm>
        </p:spPr>
        <p:txBody>
          <a:bodyPr/>
          <a:lstStyle/>
          <a:p>
            <a:pPr marL="1616075" indent="-1616075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marL="1616075" indent="-1616075" eaLnBrk="1" hangingPunct="1"/>
            <a:r>
              <a:rPr lang="zh-CN" altLang="en-US" dirty="0"/>
              <a:t> </a:t>
            </a:r>
            <a:r>
              <a:rPr lang="en-US" altLang="zh-CN" dirty="0"/>
              <a:t>(1)  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=F</a:t>
            </a:r>
          </a:p>
          <a:p>
            <a:pPr marL="1616075" indent="-1616075" eaLnBrk="1" hangingPunct="1"/>
            <a:r>
              <a:rPr lang="en-US" altLang="zh-CN" dirty="0"/>
              <a:t> (2)  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</a:t>
            </a:r>
            <a:r>
              <a:rPr lang="en-US" altLang="zh-CN" dirty="0" err="1"/>
              <a:t>ran</a:t>
            </a:r>
            <a:r>
              <a:rPr lang="en-US" altLang="zh-CN" i="1" dirty="0" err="1"/>
              <a:t>F</a:t>
            </a:r>
            <a:r>
              <a:rPr lang="en-US" altLang="zh-CN" dirty="0"/>
              <a:t>,  ran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</a:t>
            </a:r>
            <a:r>
              <a:rPr lang="en-US" altLang="zh-CN" dirty="0" err="1"/>
              <a:t>dom</a:t>
            </a:r>
            <a:r>
              <a:rPr lang="en-US" altLang="zh-CN" i="1" dirty="0" err="1"/>
              <a:t>F</a:t>
            </a:r>
            <a:endParaRPr lang="en-US" altLang="zh-CN" dirty="0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A0C17E3F-8E00-494D-9BE0-25A1C332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770413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 </a:t>
            </a:r>
            <a:r>
              <a:rPr lang="en-US" altLang="zh-CN" dirty="0"/>
              <a:t>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由逆的定义有</a:t>
            </a:r>
          </a:p>
          <a:p>
            <a:pPr eaLnBrk="1" hangingPunct="1"/>
            <a:r>
              <a:rPr lang="zh-CN" altLang="en-US" dirty="0"/>
              <a:t>         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所以有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dirty="0"/>
              <a:t>.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94DF7447-EEA5-47D1-B2ED-AEFF6D94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77771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(2)  </a:t>
            </a:r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</a:p>
          <a:p>
            <a:pPr eaLnBrk="1" hangingPunct="1"/>
            <a:r>
              <a:rPr lang="en-US" altLang="zh-CN" i="1" dirty="0"/>
              <a:t>                     x</a:t>
            </a:r>
            <a:r>
              <a:rPr lang="en-US" altLang="zh-CN" dirty="0"/>
              <a:t>∈dom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 </a:t>
            </a:r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(&lt;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∈ran</a:t>
            </a:r>
            <a:r>
              <a:rPr lang="en-US" altLang="zh-CN" i="1" dirty="0" err="1"/>
              <a:t>F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所以有 </a:t>
            </a:r>
            <a:r>
              <a:rPr lang="en-US" altLang="zh-CN" dirty="0"/>
              <a:t>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ran</a:t>
            </a:r>
            <a:r>
              <a:rPr lang="en-US" altLang="zh-CN" i="1" dirty="0" err="1"/>
              <a:t>F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同理可证 </a:t>
            </a:r>
            <a:r>
              <a:rPr lang="en-US" altLang="zh-CN" dirty="0"/>
              <a:t>ran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dom</a:t>
            </a:r>
            <a:r>
              <a:rPr lang="en-US" altLang="zh-CN" i="1" dirty="0" err="1"/>
              <a:t>F</a:t>
            </a:r>
            <a:r>
              <a:rPr lang="en-US" altLang="zh-CN" dirty="0"/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2771800" y="6453188"/>
            <a:ext cx="63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逆运算的双重否定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4CFA3B3-0759-4DED-8B13-52004145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F45A04-6FAB-4DE7-AF6B-B1C5DBADE5FF}" type="slidenum">
              <a:rPr lang="en-US" altLang="zh-CN" sz="1400"/>
              <a:pPr/>
              <a:t>25</a:t>
            </a:fld>
            <a:endParaRPr lang="en-US" altLang="zh-CN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0F8E687-29ED-4DD6-BEBD-E2D4C2890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80400" cy="13684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</a:t>
            </a:r>
            <a:r>
              <a:rPr lang="en-US" altLang="zh-CN" dirty="0"/>
              <a:t>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(2) 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DC58D6C-5ADF-44DD-B2E7-DC7BB7841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848619E2-B62D-47DD-8797-A6235219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36838"/>
            <a:ext cx="80645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 </a:t>
            </a:r>
            <a:r>
              <a:rPr lang="en-US" altLang="zh-CN"/>
              <a:t>(1)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</a:p>
          <a:p>
            <a:pPr eaLnBrk="1" hangingPunct="1"/>
            <a:r>
              <a:rPr lang="en-US" altLang="zh-CN"/>
              <a:t>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)∧&lt;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	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 </a:t>
            </a:r>
          </a:p>
          <a:p>
            <a:pPr eaLnBrk="1" hangingPunct="1"/>
            <a:r>
              <a:rPr lang="zh-CN" altLang="en-US"/>
              <a:t>所以 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2771800" y="6453188"/>
            <a:ext cx="63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复合运算的结合律、复合与逆运算的德摩根律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0723A3F1-F0CE-47DF-90AB-ED41E32E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315707-F12A-422E-9022-0E23CE5E5E8D}" type="slidenum">
              <a:rPr lang="en-US" altLang="zh-CN" sz="1400"/>
              <a:pPr/>
              <a:t>26</a:t>
            </a:fld>
            <a:endParaRPr lang="en-US" altLang="zh-CN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3BF47AC-FD85-4F4D-BF3C-ED2F70CB6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C110E2A-CC64-4045-876D-C219ACF85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spcBef>
                <a:spcPct val="90000"/>
              </a:spcBef>
            </a:pPr>
            <a:r>
              <a:rPr lang="en-US" altLang="zh-CN"/>
              <a:t>(2)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  <a:br>
              <a:rPr lang="en-US" altLang="zh-CN"/>
            </a:br>
            <a:r>
              <a:rPr lang="en-US" altLang="zh-CN"/>
              <a:t>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 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br>
              <a:rPr lang="en-US" altLang="zh-CN"/>
            </a:br>
            <a:r>
              <a:rPr lang="en-US" altLang="zh-CN"/>
              <a:t>  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x&gt;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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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br>
              <a:rPr lang="en-US" altLang="zh-CN"/>
            </a:br>
            <a:r>
              <a:rPr lang="zh-CN" altLang="en-US"/>
              <a:t>所以 </a:t>
            </a:r>
            <a:r>
              <a:rPr lang="en-US" altLang="zh-CN"/>
              <a:t>(</a:t>
            </a:r>
            <a:r>
              <a:rPr lang="en-US" altLang="zh-CN" i="1"/>
              <a:t>F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3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65F83FDD-97C6-49F4-BF56-5B777885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409BB5-C42C-4AF9-974A-A713D713F8DB}" type="slidenum">
              <a:rPr lang="en-US" altLang="zh-CN" sz="1400"/>
              <a:pPr/>
              <a:t>27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A30659C-951B-4A3D-9281-47C635D17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75B6BFC-78CC-48D1-975D-3FF859869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4705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    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7A3767B6-EE64-4785-A425-F5379C6A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0645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证任取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br>
              <a:rPr lang="en-US" altLang="zh-CN"/>
            </a:br>
            <a:r>
              <a:rPr lang="en-US" altLang="zh-CN"/>
              <a:t>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br>
              <a:rPr lang="en-US" altLang="zh-CN"/>
            </a:br>
            <a:r>
              <a:rPr lang="en-US" altLang="zh-CN"/>
              <a:t>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/>
              <a:t>)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∧</a:t>
            </a:r>
            <a:r>
              <a:rPr lang="en-US" altLang="zh-CN" i="1"/>
              <a:t>t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)  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 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</a:p>
          <a:p>
            <a:pPr eaLnBrk="1" hangingPunct="1"/>
            <a:endParaRPr lang="en-US" altLang="zh-CN" i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318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err="1">
                <a:solidFill>
                  <a:srgbClr val="FF9900"/>
                </a:solidFill>
              </a:rPr>
              <a:t>ResNet</a:t>
            </a:r>
            <a:r>
              <a:rPr lang="zh-CN" altLang="en-US" sz="2000" dirty="0">
                <a:solidFill>
                  <a:srgbClr val="FF9900"/>
                </a:solidFill>
              </a:rPr>
              <a:t>：理论上深层神经网络≥浅层神经网络</a:t>
            </a:r>
            <a:r>
              <a:rPr lang="en-US" altLang="zh-CN" sz="2000" dirty="0">
                <a:solidFill>
                  <a:srgbClr val="FF9900"/>
                </a:solidFill>
              </a:rPr>
              <a:t>+</a:t>
            </a:r>
            <a:r>
              <a:rPr lang="zh-CN" altLang="en-US" sz="2000" dirty="0">
                <a:solidFill>
                  <a:srgbClr val="FF9900"/>
                </a:solidFill>
              </a:rPr>
              <a:t>恒等变换，但实际效果更差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34E25E68-B1C6-43D4-AD15-FC4FE82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8D073F-6E3B-41E2-9977-A18CA3CC3264}" type="slidenum">
              <a:rPr lang="en-US" altLang="zh-CN" sz="1400"/>
              <a:pPr/>
              <a:t>28</a:t>
            </a:fld>
            <a:endParaRPr lang="en-US" altLang="zh-CN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1B467B7-C369-431A-AD67-F5D3875D6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633C71E-1809-43E1-A2BE-14B811DC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147050" cy="14398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 (1)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</a:t>
            </a:r>
            <a:r>
              <a:rPr lang="en-US" altLang="zh-CN" dirty="0"/>
              <a:t> (2)  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pPr eaLnBrk="1" hangingPunct="1"/>
            <a:r>
              <a:rPr lang="en-US" altLang="zh-CN" dirty="0"/>
              <a:t> (3)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</a:t>
            </a:r>
            <a:r>
              <a:rPr lang="en-US" altLang="zh-CN" dirty="0"/>
              <a:t>(4)  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D5CDC793-342F-4DF6-8F2F-4FE188C6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7848600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zh-CN" altLang="en-US" dirty="0"/>
              <a:t>只证 </a:t>
            </a:r>
            <a:r>
              <a:rPr lang="en-US" altLang="zh-CN" dirty="0"/>
              <a:t>(3)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</a:t>
            </a:r>
            <a:br>
              <a:rPr lang="en-US" altLang="zh-CN" dirty="0"/>
            </a:br>
            <a:r>
              <a:rPr lang="en-US" altLang="zh-CN" dirty="0"/>
              <a:t>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)∧(&lt;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所以有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5220072" y="6453188"/>
            <a:ext cx="392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对交、并的分配律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150114"/>
            <a:ext cx="572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“存在</a:t>
            </a:r>
            <a:r>
              <a:rPr lang="en-US" altLang="zh-CN" sz="2000" dirty="0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同时满足</a:t>
            </a:r>
            <a:r>
              <a:rPr lang="en-US" altLang="zh-CN" sz="2000" dirty="0">
                <a:solidFill>
                  <a:srgbClr val="FF9900"/>
                </a:solidFill>
              </a:rPr>
              <a:t>A</a:t>
            </a:r>
            <a:r>
              <a:rPr lang="zh-CN" altLang="en-US" sz="2000" dirty="0">
                <a:solidFill>
                  <a:srgbClr val="FF9900"/>
                </a:solidFill>
              </a:rPr>
              <a:t>和</a:t>
            </a:r>
            <a:r>
              <a:rPr lang="en-US" altLang="zh-CN" sz="2000" dirty="0">
                <a:solidFill>
                  <a:srgbClr val="FF9900"/>
                </a:solidFill>
              </a:rPr>
              <a:t>B</a:t>
            </a:r>
            <a:r>
              <a:rPr lang="zh-CN" altLang="en-US" sz="2000" dirty="0">
                <a:solidFill>
                  <a:srgbClr val="FF9900"/>
                </a:solidFill>
              </a:rPr>
              <a:t>”是“存在</a:t>
            </a:r>
            <a:r>
              <a:rPr lang="en-US" altLang="zh-CN" sz="2000" dirty="0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满足</a:t>
            </a:r>
            <a:r>
              <a:rPr lang="en-US" altLang="zh-CN" sz="2000" dirty="0">
                <a:solidFill>
                  <a:srgbClr val="FF9900"/>
                </a:solidFill>
              </a:rPr>
              <a:t>A</a:t>
            </a:r>
            <a:r>
              <a:rPr lang="zh-CN" altLang="en-US" sz="2000" dirty="0">
                <a:solidFill>
                  <a:srgbClr val="FF9900"/>
                </a:solidFill>
              </a:rPr>
              <a:t>”且“存在</a:t>
            </a:r>
            <a:r>
              <a:rPr lang="en-US" altLang="zh-CN" sz="2000" dirty="0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满足</a:t>
            </a:r>
            <a:r>
              <a:rPr lang="en-US" altLang="zh-CN" sz="2000" dirty="0">
                <a:solidFill>
                  <a:srgbClr val="FF9900"/>
                </a:solidFill>
              </a:rPr>
              <a:t>B</a:t>
            </a:r>
            <a:r>
              <a:rPr lang="zh-CN" altLang="en-US" sz="2000" dirty="0">
                <a:solidFill>
                  <a:srgbClr val="FF9900"/>
                </a:solidFill>
              </a:rPr>
              <a:t>”的充分非必要条件（两个</a:t>
            </a:r>
            <a:r>
              <a:rPr lang="en-US" altLang="zh-CN" sz="2000" dirty="0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可能不同）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4D864C4-61EC-4BD6-AB39-ABDD14C5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7FDFA3-EDE8-493E-89FB-DB33040539F4}" type="slidenum">
              <a:rPr lang="en-US" altLang="zh-CN" sz="1400"/>
              <a:pPr/>
              <a:t>29</a:t>
            </a:fld>
            <a:endParaRPr lang="en-US" altLang="zh-CN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340E6E-257F-46A7-ADB1-5F69B7C18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推广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1592B11-542B-473D-9017-4B9F64A1C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定理</a:t>
            </a:r>
            <a:r>
              <a:rPr lang="en-US" altLang="zh-CN" dirty="0"/>
              <a:t>7.4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的结论可以推广到有限多个关系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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9900"/>
                </a:solidFill>
              </a:rPr>
              <a:t>(3) </a:t>
            </a:r>
            <a:r>
              <a:rPr lang="zh-CN" altLang="en-US" sz="2000" dirty="0">
                <a:solidFill>
                  <a:srgbClr val="FF9900"/>
                </a:solidFill>
              </a:rPr>
              <a:t>举例：</a:t>
            </a:r>
            <a:r>
              <a:rPr lang="en-US" altLang="zh-CN" sz="2000" dirty="0">
                <a:solidFill>
                  <a:srgbClr val="FF9900"/>
                </a:solidFill>
              </a:rPr>
              <a:t>F={&lt;1,2&gt;}, G={&lt;2,4&gt;}, H={&lt;3,4&gt;}, F</a:t>
            </a:r>
            <a:r>
              <a:rPr lang="en-US" altLang="zh-CN" sz="20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</a:rPr>
              <a:t>(G</a:t>
            </a:r>
            <a:r>
              <a:rPr lang="zh-CN" altLang="en-US" sz="2000" dirty="0">
                <a:solidFill>
                  <a:srgbClr val="FF9900"/>
                </a:solidFill>
              </a:rPr>
              <a:t>∩</a:t>
            </a:r>
            <a:r>
              <a:rPr lang="en-US" altLang="zh-CN" sz="2000" dirty="0">
                <a:solidFill>
                  <a:srgbClr val="FF9900"/>
                </a:solidFill>
              </a:rPr>
              <a:t>H)=</a:t>
            </a:r>
            <a:r>
              <a:rPr lang="en-US" altLang="zh-CN" sz="2000" dirty="0">
                <a:solidFill>
                  <a:srgbClr val="FF9900"/>
                </a:solidFill>
                <a:sym typeface="Symbol" panose="05050102010706020507" pitchFamily="18" charset="2"/>
              </a:rPr>
              <a:t>, </a:t>
            </a:r>
            <a:r>
              <a:rPr lang="en-US" altLang="zh-CN" sz="2000" dirty="0">
                <a:solidFill>
                  <a:srgbClr val="FF9900"/>
                </a:solidFill>
              </a:rPr>
              <a:t>F</a:t>
            </a:r>
            <a:r>
              <a:rPr lang="en-US" altLang="zh-CN" sz="20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</a:rPr>
              <a:t>G</a:t>
            </a:r>
            <a:r>
              <a:rPr lang="zh-CN" altLang="en-US" sz="2000" dirty="0">
                <a:solidFill>
                  <a:srgbClr val="FF9900"/>
                </a:solidFill>
              </a:rPr>
              <a:t>∩</a:t>
            </a:r>
            <a:r>
              <a:rPr lang="en-US" altLang="zh-CN" sz="2000" dirty="0">
                <a:solidFill>
                  <a:srgbClr val="FF9900"/>
                </a:solidFill>
              </a:rPr>
              <a:t>F</a:t>
            </a:r>
            <a:r>
              <a:rPr lang="en-US" altLang="zh-CN" sz="2000" baseline="-16000" dirty="0">
                <a:solidFill>
                  <a:srgbClr val="FF99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</a:rPr>
              <a:t>H={&lt;1,4&gt;}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89A653E-D44D-4810-885D-FBD9AEC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B3B9EE-43F9-4E2E-ADF4-9F4A70A3CBFF}" type="slidenum">
              <a:rPr lang="en-US" altLang="zh-CN" sz="1400"/>
              <a:pPr/>
              <a:t>3</a:t>
            </a:fld>
            <a:endParaRPr lang="en-US" altLang="zh-CN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222FE3-E3C9-402E-8966-F557455C6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7.1 </a:t>
            </a:r>
            <a:r>
              <a:rPr lang="zh-CN" altLang="en-US">
                <a:latin typeface="宋体" panose="02010600030101010101" pitchFamily="2" charset="-122"/>
              </a:rPr>
              <a:t>有序对与笛卡儿积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0930C18-12E3-4EB5-8F36-B8EC5DD5A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808038" indent="-808038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 </a:t>
            </a:r>
            <a:r>
              <a:rPr lang="zh-CN" altLang="en-US" dirty="0"/>
              <a:t>由两个元素 </a:t>
            </a:r>
            <a:r>
              <a:rPr lang="en-US" altLang="zh-CN" i="1" dirty="0"/>
              <a:t>x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dirty="0"/>
              <a:t>，按照一定的顺序组成的二元组</a:t>
            </a:r>
          </a:p>
          <a:p>
            <a:pPr marL="808038" indent="-808038" eaLnBrk="1" hangingPunct="1"/>
            <a:r>
              <a:rPr lang="zh-CN" altLang="en-US" dirty="0"/>
              <a:t>称为</a:t>
            </a:r>
            <a:r>
              <a:rPr lang="zh-CN" altLang="en-US" dirty="0">
                <a:solidFill>
                  <a:srgbClr val="A50021"/>
                </a:solidFill>
              </a:rPr>
              <a:t>有序对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&gt;.</a:t>
            </a:r>
          </a:p>
          <a:p>
            <a:pPr marL="808038" indent="-808038" eaLnBrk="1" hangingPunct="1">
              <a:spcBef>
                <a:spcPct val="60000"/>
              </a:spcBef>
            </a:pPr>
            <a:r>
              <a:rPr lang="zh-CN" altLang="en-US" dirty="0"/>
              <a:t>有序对性质</a:t>
            </a:r>
            <a:r>
              <a:rPr lang="en-US" altLang="zh-CN" dirty="0"/>
              <a:t>: </a:t>
            </a:r>
          </a:p>
          <a:p>
            <a:pPr marL="808038" indent="-808038" eaLnBrk="1" hangingPunct="1"/>
            <a:r>
              <a:rPr lang="en-US" altLang="zh-CN" dirty="0"/>
              <a:t>(1) </a:t>
            </a:r>
            <a:r>
              <a:rPr lang="zh-CN" altLang="en-US" dirty="0"/>
              <a:t>有序性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 </a:t>
            </a:r>
            <a:r>
              <a:rPr lang="zh-CN" altLang="en-US" dirty="0"/>
              <a:t>（当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i="1" dirty="0" err="1"/>
              <a:t>y</a:t>
            </a:r>
            <a:r>
              <a:rPr lang="zh-CN" altLang="en-US" dirty="0"/>
              <a:t>时）  </a:t>
            </a:r>
          </a:p>
          <a:p>
            <a:pPr marL="808038" indent="-808038" eaLnBrk="1" hangingPunct="1"/>
            <a:r>
              <a:rPr lang="en-US" altLang="zh-CN" dirty="0"/>
              <a:t>(2)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</a:t>
            </a:r>
            <a:r>
              <a:rPr lang="zh-CN" altLang="en-US" dirty="0"/>
              <a:t>相等的充分必要条件是</a:t>
            </a:r>
          </a:p>
          <a:p>
            <a:pPr marL="808038" indent="-808038" eaLnBrk="1" hangingPunct="1"/>
            <a:r>
              <a:rPr lang="zh-CN" altLang="en-US" dirty="0"/>
              <a:t>       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&gt;=&lt;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AD0EB3E2-BB31-48C5-B0BD-1C61752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8A1F55-ECC6-4708-9D85-A1EADFE860F3}" type="slidenum">
              <a:rPr lang="en-US" altLang="zh-CN" sz="1400"/>
              <a:pPr/>
              <a:t>30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0072E60-CDC5-4760-B30A-121043029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62CD20D-8CAA-4194-94CF-5AE426725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F </a:t>
            </a:r>
            <a:r>
              <a:rPr lang="zh-CN" altLang="en-US" dirty="0"/>
              <a:t>为关系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]∪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/>
              <a:t>(3) 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</a:p>
          <a:p>
            <a:pPr eaLnBrk="1" hangingPunct="1"/>
            <a:r>
              <a:rPr lang="en-US" altLang="zh-CN" dirty="0"/>
              <a:t>(4)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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568B7240-BE95-4767-9894-9B5B488E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388C24-6DD1-4310-A43F-A114157EEA6A}" type="slidenum">
              <a:rPr lang="en-US" altLang="zh-CN" sz="1400"/>
              <a:pPr/>
              <a:t>31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8E7602E-BF65-4788-95D2-4308AF2F0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7A908BC-39A3-4592-826C-87F90E4FE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证 只证 </a:t>
            </a:r>
            <a:r>
              <a:rPr lang="en-US" altLang="zh-CN" dirty="0"/>
              <a:t>(1) </a:t>
            </a:r>
            <a:r>
              <a:rPr lang="zh-CN" altLang="en-US" dirty="0"/>
              <a:t>和 </a:t>
            </a:r>
            <a:r>
              <a:rPr lang="en-US" altLang="zh-CN" dirty="0"/>
              <a:t>(4).</a:t>
            </a:r>
          </a:p>
          <a:p>
            <a:pPr eaLnBrk="1" hangingPunct="1"/>
            <a:r>
              <a:rPr lang="en-US" altLang="zh-CN" dirty="0"/>
              <a:t> 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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∪</a:t>
            </a:r>
            <a:r>
              <a:rPr lang="en-US" altLang="zh-CN" i="1" dirty="0" err="1"/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)∨(&lt;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∨&lt;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/>
          </a:p>
          <a:p>
            <a:pPr eaLnBrk="1" hangingPunct="1">
              <a:spcBef>
                <a:spcPct val="6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080044B-CD49-428F-8C3C-C774071A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32C5D0-9552-4DCD-ACF6-B7FDAAFFF22E}" type="slidenum">
              <a:rPr lang="en-US" altLang="zh-CN" sz="1400"/>
              <a:pPr/>
              <a:t>32</a:t>
            </a:fld>
            <a:endParaRPr lang="en-US" altLang="zh-CN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D9D934B-71C8-42CD-AEDA-DD873C1A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38527EF-B876-43E2-9538-A4D033B65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(4) </a:t>
            </a:r>
            <a:r>
              <a:rPr lang="zh-CN" altLang="en-US" dirty="0"/>
              <a:t>任取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     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∩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)∧(&lt;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9900"/>
                </a:solidFill>
              </a:rPr>
              <a:t>(4) </a:t>
            </a:r>
            <a:r>
              <a:rPr lang="zh-CN" altLang="en-US" sz="2000" dirty="0">
                <a:solidFill>
                  <a:srgbClr val="FF9900"/>
                </a:solidFill>
              </a:rPr>
              <a:t>举例：</a:t>
            </a:r>
            <a:r>
              <a:rPr lang="en-US" altLang="zh-CN" sz="2000" dirty="0">
                <a:solidFill>
                  <a:srgbClr val="FF9900"/>
                </a:solidFill>
              </a:rPr>
              <a:t>F={&lt;1,2&gt;,&lt;2,2&gt;}, A={1}, B={2}, F[A</a:t>
            </a:r>
            <a:r>
              <a:rPr lang="zh-CN" altLang="en-US" sz="2000" dirty="0">
                <a:solidFill>
                  <a:srgbClr val="FF9900"/>
                </a:solidFill>
              </a:rPr>
              <a:t>∩</a:t>
            </a:r>
            <a:r>
              <a:rPr lang="en-US" altLang="zh-CN" sz="2000" dirty="0">
                <a:solidFill>
                  <a:srgbClr val="FF9900"/>
                </a:solidFill>
              </a:rPr>
              <a:t>B]=</a:t>
            </a:r>
            <a:r>
              <a:rPr lang="en-US" altLang="zh-CN" sz="2000" dirty="0">
                <a:solidFill>
                  <a:srgbClr val="FF9900"/>
                </a:solidFill>
                <a:sym typeface="Symbol" panose="05050102010706020507" pitchFamily="18" charset="2"/>
              </a:rPr>
              <a:t>, </a:t>
            </a:r>
            <a:r>
              <a:rPr lang="en-US" altLang="zh-CN" sz="2000" dirty="0">
                <a:solidFill>
                  <a:srgbClr val="FF9900"/>
                </a:solidFill>
              </a:rPr>
              <a:t>F[A]</a:t>
            </a:r>
            <a:r>
              <a:rPr lang="zh-CN" altLang="en-US" sz="2000" dirty="0">
                <a:solidFill>
                  <a:srgbClr val="FF9900"/>
                </a:solidFill>
              </a:rPr>
              <a:t>∩</a:t>
            </a:r>
            <a:r>
              <a:rPr lang="en-US" altLang="zh-CN" sz="2000" dirty="0">
                <a:solidFill>
                  <a:srgbClr val="FF9900"/>
                </a:solidFill>
              </a:rPr>
              <a:t>F[B]={2}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29AAD5B3-6BB3-4048-9D94-86FB5E22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45EBF-C7F8-4D23-BAC0-1A89F95E39CD}" type="slidenum">
              <a:rPr lang="en-US" altLang="zh-CN" sz="1400"/>
              <a:pPr/>
              <a:t>33</a:t>
            </a:fld>
            <a:endParaRPr lang="en-US" altLang="zh-CN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C81A309-C9EC-478F-8B25-BC4E07FB8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关系的幂运算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B69599C-33E5-483D-9154-D0112D120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7.10</a:t>
            </a:r>
          </a:p>
          <a:p>
            <a:pPr marL="609600" indent="-609600" eaLnBrk="1" hangingPunct="1"/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 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zh-CN" altLang="en-US" dirty="0"/>
              <a:t>为自然数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 </a:t>
            </a:r>
            <a:r>
              <a:rPr lang="zh-CN" altLang="en-US" dirty="0"/>
              <a:t>的 </a:t>
            </a:r>
            <a:r>
              <a:rPr lang="en-US" altLang="zh-CN" i="1" dirty="0">
                <a:solidFill>
                  <a:srgbClr val="A50021"/>
                </a:solidFill>
              </a:rPr>
              <a:t>n </a:t>
            </a:r>
            <a:r>
              <a:rPr lang="zh-CN" altLang="en-US" dirty="0">
                <a:solidFill>
                  <a:srgbClr val="A50021"/>
                </a:solidFill>
              </a:rPr>
              <a:t>次幂</a:t>
            </a:r>
            <a:r>
              <a:rPr lang="zh-CN" altLang="en-US" dirty="0"/>
              <a:t>定义为：</a:t>
            </a:r>
          </a:p>
          <a:p>
            <a:pPr marL="609600" indent="-609600" eaLnBrk="1" hangingPunct="1"/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en-US" altLang="zh-CN" dirty="0"/>
              <a:t>= {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 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} 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</a:p>
          <a:p>
            <a:pPr marL="609600" indent="-609600" eaLnBrk="1" hangingPunct="1"/>
            <a:r>
              <a:rPr lang="en-US" altLang="zh-CN" dirty="0"/>
              <a:t>(2)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 </a:t>
            </a:r>
            <a:r>
              <a:rPr lang="en-US" altLang="zh-CN" dirty="0"/>
              <a:t>=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endParaRPr lang="en-US" altLang="zh-CN" dirty="0"/>
          </a:p>
          <a:p>
            <a:pPr marL="609600" indent="-609600" eaLnBrk="1" hangingPunct="1">
              <a:spcBef>
                <a:spcPct val="110000"/>
              </a:spcBef>
            </a:pPr>
            <a:r>
              <a:rPr lang="zh-CN" altLang="en-US" dirty="0"/>
              <a:t>注意：</a:t>
            </a:r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 </a:t>
            </a:r>
            <a:r>
              <a:rPr lang="zh-CN" altLang="en-US" sz="2500" dirty="0"/>
              <a:t>和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I</a:t>
            </a:r>
            <a:r>
              <a:rPr lang="en-US" altLang="zh-CN" sz="2500" i="1" baseline="-25000" dirty="0"/>
              <a:t>A</a:t>
            </a:r>
            <a:r>
              <a:rPr lang="en-US" altLang="zh-CN" sz="2500" dirty="0"/>
              <a:t> </a:t>
            </a:r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30000" dirty="0"/>
              <a:t>1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关系与其自身的复合运算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2024-03-11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91635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6">
            <a:extLst>
              <a:ext uri="{FF2B5EF4-FFF2-40B4-BE49-F238E27FC236}">
                <a16:creationId xmlns:a16="http://schemas.microsoft.com/office/drawing/2014/main" id="{78114D25-BDF7-4357-80D2-51E32F0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12FD8F-A43D-4614-B89F-05B944E3A574}" type="slidenum">
              <a:rPr lang="en-US" altLang="zh-CN" sz="1400"/>
              <a:pPr/>
              <a:t>35</a:t>
            </a:fld>
            <a:endParaRPr lang="en-US" altLang="zh-CN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DFC1DD6-E7FE-4214-9E8C-AC65CCE0F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en-US" altLang="zh-CN">
                <a:solidFill>
                  <a:srgbClr val="000000"/>
                </a:solidFill>
              </a:rPr>
            </a:b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C4B7A74-6161-492D-B62D-545EE023AB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93662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rgbClr val="A50021"/>
                </a:solidFill>
              </a:rPr>
              <a:t>例 </a:t>
            </a:r>
            <a:r>
              <a:rPr lang="en-US" altLang="zh-CN">
                <a:solidFill>
                  <a:srgbClr val="A50021"/>
                </a:solidFill>
              </a:rPr>
              <a:t>8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 = {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 = {&lt;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&gt;}, </a:t>
            </a:r>
          </a:p>
          <a:p>
            <a:pPr marL="0" indent="0" eaLnBrk="1" hangingPunct="1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</a:rPr>
              <a:t>的各次幂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分别用矩阵和关系图表示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endParaRPr lang="en-US" altLang="zh-CN">
              <a:solidFill>
                <a:srgbClr val="80808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59397" name="Object 4">
            <a:extLst>
              <a:ext uri="{FF2B5EF4-FFF2-40B4-BE49-F238E27FC236}">
                <a16:creationId xmlns:a16="http://schemas.microsoft.com/office/drawing/2014/main" id="{B76009DA-8C28-48C0-BB1C-65C70B5EB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08275"/>
          <a:ext cx="23749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5" name="公式" r:id="rId4" imgW="1231900" imgH="927100" progId="Equation.3">
                  <p:embed/>
                </p:oleObj>
              </mc:Choice>
              <mc:Fallback>
                <p:oleObj name="公式" r:id="rId4" imgW="12319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23749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>
            <a:extLst>
              <a:ext uri="{FF2B5EF4-FFF2-40B4-BE49-F238E27FC236}">
                <a16:creationId xmlns:a16="http://schemas.microsoft.com/office/drawing/2014/main" id="{E2A87EF5-7D87-4CFA-9C9D-44715A52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438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解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的关系矩阵分别是：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D35C33DB-53D7-46B0-8972-AFA5B6D62A4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4665663"/>
          <a:ext cx="62658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6" name="公式" r:id="rId6" imgW="3251200" imgH="927100" progId="Equation.3">
                  <p:embed/>
                </p:oleObj>
              </mc:Choice>
              <mc:Fallback>
                <p:oleObj name="公式" r:id="rId6" imgW="32512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65663"/>
                        <a:ext cx="62658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9">
            <a:extLst>
              <a:ext uri="{FF2B5EF4-FFF2-40B4-BE49-F238E27FC236}">
                <a16:creationId xmlns:a16="http://schemas.microsoft.com/office/drawing/2014/main" id="{770CC9CE-0B90-4D61-9299-C305A9F75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3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</a:rPr>
              <a:t>幂的求法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关系的合成可表示为关系矩阵的乘法（布尔变量的乘法</a:t>
            </a:r>
            <a:r>
              <a:rPr lang="en-US" altLang="zh-CN" sz="2000" dirty="0">
                <a:solidFill>
                  <a:srgbClr val="FF9900"/>
                </a:solidFill>
              </a:rPr>
              <a:t>=</a:t>
            </a:r>
            <a:r>
              <a:rPr lang="zh-CN" altLang="en-US" sz="2000" dirty="0">
                <a:solidFill>
                  <a:srgbClr val="FF9900"/>
                </a:solidFill>
              </a:rPr>
              <a:t>与，加法</a:t>
            </a:r>
            <a:r>
              <a:rPr lang="en-US" altLang="zh-CN" sz="2000" dirty="0">
                <a:solidFill>
                  <a:srgbClr val="FF9900"/>
                </a:solidFill>
              </a:rPr>
              <a:t>=</a:t>
            </a:r>
            <a:r>
              <a:rPr lang="zh-CN" altLang="en-US" sz="2000" dirty="0">
                <a:solidFill>
                  <a:srgbClr val="FF9900"/>
                </a:solidFill>
              </a:rPr>
              <a:t>或）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9EC611F1-5303-492E-947A-D5360D9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F492ED-4F02-4F8A-8E3C-A12532129911}" type="slidenum">
              <a:rPr lang="en-US" altLang="zh-CN" sz="1400"/>
              <a:pPr/>
              <a:t>36</a:t>
            </a:fld>
            <a:endParaRPr lang="en-US" altLang="zh-CN" sz="14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74784C9-2A1E-451F-8784-A029B60D0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的矩阵是：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因此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即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zh-CN" altLang="en-US">
                <a:solidFill>
                  <a:srgbClr val="000000"/>
                </a:solidFill>
              </a:rPr>
              <a:t>因此可以得到</a:t>
            </a:r>
            <a:br>
              <a:rPr lang="zh-CN" altLang="en-US">
                <a:solidFill>
                  <a:srgbClr val="000000"/>
                </a:solidFill>
              </a:rPr>
            </a:br>
            <a:r>
              <a:rPr lang="zh-CN" altLang="en-US">
                <a:solidFill>
                  <a:srgbClr val="000000"/>
                </a:solidFill>
              </a:rPr>
              <a:t>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6</a:t>
            </a:r>
            <a:r>
              <a:rPr lang="en-US" altLang="zh-CN">
                <a:solidFill>
                  <a:srgbClr val="000000"/>
                </a:solidFill>
              </a:rPr>
              <a:t>=…</a:t>
            </a:r>
            <a:r>
              <a:rPr lang="zh-CN" altLang="en-US">
                <a:solidFill>
                  <a:srgbClr val="000000"/>
                </a:solidFill>
              </a:rPr>
              <a:t>，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7</a:t>
            </a:r>
            <a:r>
              <a:rPr lang="en-US" altLang="zh-CN">
                <a:solidFill>
                  <a:srgbClr val="000000"/>
                </a:solidFill>
              </a:rPr>
              <a:t>=…</a:t>
            </a:r>
            <a:br>
              <a:rPr lang="en-US" altLang="zh-CN">
                <a:solidFill>
                  <a:srgbClr val="000000"/>
                </a:solidFill>
              </a:rPr>
            </a:b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的关系矩阵是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      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4699FE5A-566D-4972-AB9B-67D69C19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5" name="Object 4">
            <a:extLst>
              <a:ext uri="{FF2B5EF4-FFF2-40B4-BE49-F238E27FC236}">
                <a16:creationId xmlns:a16="http://schemas.microsoft.com/office/drawing/2014/main" id="{223C0806-AC94-4E81-AD07-D29FBE4CB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628775"/>
          <a:ext cx="516096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5" name="公式" r:id="rId4" imgW="2717800" imgH="927100" progId="Equation.3">
                  <p:embed/>
                </p:oleObj>
              </mc:Choice>
              <mc:Fallback>
                <p:oleObj name="公式" r:id="rId4" imgW="27178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628775"/>
                        <a:ext cx="516096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7">
            <a:extLst>
              <a:ext uri="{FF2B5EF4-FFF2-40B4-BE49-F238E27FC236}">
                <a16:creationId xmlns:a16="http://schemas.microsoft.com/office/drawing/2014/main" id="{2680C1A2-A4CC-43BA-A9ED-08787C3F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6072DC91-CDEB-4554-B94D-C4708E6A2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508500"/>
          <a:ext cx="25923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公式" r:id="rId6" imgW="1295400" imgH="927100" progId="Equation.3">
                  <p:embed/>
                </p:oleObj>
              </mc:Choice>
              <mc:Fallback>
                <p:oleObj name="公式" r:id="rId6" imgW="12954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08500"/>
                        <a:ext cx="259238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>
            <a:extLst>
              <a:ext uri="{FF2B5EF4-FFF2-40B4-BE49-F238E27FC236}">
                <a16:creationId xmlns:a16="http://schemas.microsoft.com/office/drawing/2014/main" id="{E857069A-A2C5-4BF8-A04E-FC8FCBF39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幂的求法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EEA70B-9837-4C76-A23F-17C900E76388}"/>
                  </a:ext>
                </a:extLst>
              </p:cNvPr>
              <p:cNvSpPr txBox="1"/>
              <p:nvPr/>
            </p:nvSpPr>
            <p:spPr>
              <a:xfrm>
                <a:off x="5994648" y="4489886"/>
                <a:ext cx="2962672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𝑟𝑞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EEA70B-9837-4C76-A23F-17C900E7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48" y="4489886"/>
                <a:ext cx="2962672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84168" y="5164129"/>
                <a:ext cx="2873152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limLoc m:val="subSup"/>
                          <m:ctrlP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164129"/>
                <a:ext cx="2873152" cy="697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0" y="645333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回顾合成运算的定义：存在一个中间节点连接</a:t>
            </a:r>
            <a:r>
              <a:rPr lang="en-US" altLang="zh-CN" sz="2000" dirty="0">
                <a:solidFill>
                  <a:srgbClr val="FF9900"/>
                </a:solidFill>
              </a:rPr>
              <a:t>x</a:t>
            </a:r>
            <a:r>
              <a:rPr lang="zh-CN" altLang="en-US" sz="2000" dirty="0">
                <a:solidFill>
                  <a:srgbClr val="FF9900"/>
                </a:solidFill>
              </a:rPr>
              <a:t>和</a:t>
            </a:r>
            <a:r>
              <a:rPr lang="en-US" altLang="zh-CN" sz="2000" dirty="0">
                <a:solidFill>
                  <a:srgbClr val="FF9900"/>
                </a:solidFill>
              </a:rPr>
              <a:t>z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B8FA0F-A75D-4AF1-BAA2-97A08FCF5DCE}"/>
              </a:ext>
            </a:extLst>
          </p:cNvPr>
          <p:cNvSpPr txBox="1"/>
          <p:nvPr/>
        </p:nvSpPr>
        <p:spPr>
          <a:xfrm>
            <a:off x="0" y="6453336"/>
            <a:ext cx="34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枚举法</a:t>
            </a:r>
            <a:r>
              <a:rPr lang="en-US" altLang="zh-CN" sz="2000" dirty="0">
                <a:solidFill>
                  <a:srgbClr val="FF9900"/>
                </a:solidFill>
              </a:rPr>
              <a:t>vs</a:t>
            </a:r>
            <a:r>
              <a:rPr lang="zh-CN" altLang="en-US" sz="2000" dirty="0">
                <a:solidFill>
                  <a:srgbClr val="FF9900"/>
                </a:solidFill>
              </a:rPr>
              <a:t>矩阵乘法</a:t>
            </a:r>
            <a:r>
              <a:rPr lang="en-US" altLang="zh-CN" sz="2000" dirty="0">
                <a:solidFill>
                  <a:srgbClr val="FF9900"/>
                </a:solidFill>
              </a:rPr>
              <a:t> </a:t>
            </a:r>
            <a:r>
              <a:rPr lang="zh-CN" altLang="en-US" sz="2000" dirty="0">
                <a:solidFill>
                  <a:srgbClr val="FF9900"/>
                </a:solidFill>
              </a:rPr>
              <a:t>复杂度？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D711E116-CEE8-4043-ADE9-CB3AB11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5E5F40-CE57-4B13-B2A8-E348D0949A85}" type="slidenum">
              <a:rPr lang="en-US" altLang="zh-CN" sz="1400"/>
              <a:pPr/>
              <a:t>37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E2CAC28-6485-4D8A-9AB8-A0C3936E2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关系图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1E547A8-93DD-41AB-B988-84C25636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,…</a:t>
            </a:r>
            <a:r>
              <a:rPr lang="zh-CN" altLang="en-US">
                <a:solidFill>
                  <a:srgbClr val="000000"/>
                </a:solidFill>
              </a:rPr>
              <a:t>的关系图如下图所示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pic>
        <p:nvPicPr>
          <p:cNvPr id="63493" name="Picture 4" descr="图片2">
            <a:extLst>
              <a:ext uri="{FF2B5EF4-FFF2-40B4-BE49-F238E27FC236}">
                <a16:creationId xmlns:a16="http://schemas.microsoft.com/office/drawing/2014/main" id="{55F2035F-1A0B-4A16-8F4A-5D0876B7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84213" y="2420938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7" descr="图片2">
            <a:extLst>
              <a:ext uri="{FF2B5EF4-FFF2-40B4-BE49-F238E27FC236}">
                <a16:creationId xmlns:a16="http://schemas.microsoft.com/office/drawing/2014/main" id="{41172C7F-50FC-4131-902C-1E93C7E9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611188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 Box 8">
            <a:extLst>
              <a:ext uri="{FF2B5EF4-FFF2-40B4-BE49-F238E27FC236}">
                <a16:creationId xmlns:a16="http://schemas.microsoft.com/office/drawing/2014/main" id="{A3D1DD18-D20A-4B48-A2E5-58D7E323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305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3496" name="Text Box 9">
            <a:extLst>
              <a:ext uri="{FF2B5EF4-FFF2-40B4-BE49-F238E27FC236}">
                <a16:creationId xmlns:a16="http://schemas.microsoft.com/office/drawing/2014/main" id="{A930A94A-9541-4119-B431-A3FEB31E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3497" name="Text Box 10">
            <a:extLst>
              <a:ext uri="{FF2B5EF4-FFF2-40B4-BE49-F238E27FC236}">
                <a16:creationId xmlns:a16="http://schemas.microsoft.com/office/drawing/2014/main" id="{E59C92FE-66A2-4A0A-97E8-BC63E1D9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=…</a:t>
            </a:r>
            <a:endParaRPr lang="en-US" altLang="zh-CN" b="1" baseline="30000">
              <a:latin typeface="Times New Roman" panose="02020603050405020304" pitchFamily="18" charset="0"/>
            </a:endParaRPr>
          </a:p>
        </p:txBody>
      </p:sp>
      <p:sp>
        <p:nvSpPr>
          <p:cNvPr id="63498" name="Text Box 11">
            <a:extLst>
              <a:ext uri="{FF2B5EF4-FFF2-40B4-BE49-F238E27FC236}">
                <a16:creationId xmlns:a16="http://schemas.microsoft.com/office/drawing/2014/main" id="{06F40DFC-36B4-4388-B9D7-57043361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=…</a:t>
            </a:r>
            <a:endParaRPr lang="en-US" altLang="zh-CN" b="1" baseline="30000"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5220072" y="6457890"/>
            <a:ext cx="392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err="1">
                <a:solidFill>
                  <a:srgbClr val="FF9900"/>
                </a:solidFill>
              </a:rPr>
              <a:t>i</a:t>
            </a:r>
            <a:r>
              <a:rPr lang="zh-CN" altLang="en-US" sz="2000" dirty="0">
                <a:solidFill>
                  <a:srgbClr val="FF9900"/>
                </a:solidFill>
              </a:rPr>
              <a:t>次幂即所有跳数为</a:t>
            </a:r>
            <a:r>
              <a:rPr lang="en-US" altLang="zh-CN" sz="2000" dirty="0" err="1">
                <a:solidFill>
                  <a:srgbClr val="FF9900"/>
                </a:solidFill>
              </a:rPr>
              <a:t>i</a:t>
            </a:r>
            <a:r>
              <a:rPr lang="zh-CN" altLang="en-US" sz="2000" dirty="0">
                <a:solidFill>
                  <a:srgbClr val="FF9900"/>
                </a:solidFill>
              </a:rPr>
              <a:t>的路径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5178" y="6457890"/>
            <a:ext cx="543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先用多层图画出，再将第</a:t>
            </a:r>
            <a:r>
              <a:rPr lang="en-US" altLang="zh-CN" sz="2000" dirty="0">
                <a:solidFill>
                  <a:srgbClr val="FF9900"/>
                </a:solidFill>
              </a:rPr>
              <a:t>i-1</a:t>
            </a:r>
            <a:r>
              <a:rPr lang="zh-CN" altLang="en-US" sz="2000" dirty="0">
                <a:solidFill>
                  <a:srgbClr val="FF9900"/>
                </a:solidFill>
              </a:rPr>
              <a:t>到</a:t>
            </a:r>
            <a:r>
              <a:rPr lang="en-US" altLang="zh-CN" sz="2000" dirty="0" err="1">
                <a:solidFill>
                  <a:srgbClr val="FF9900"/>
                </a:solidFill>
              </a:rPr>
              <a:t>i</a:t>
            </a:r>
            <a:r>
              <a:rPr lang="zh-CN" altLang="en-US" sz="2000" dirty="0">
                <a:solidFill>
                  <a:srgbClr val="FF9900"/>
                </a:solidFill>
              </a:rPr>
              <a:t>层还原为关系图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A4CAD7E-75E8-4A56-A007-840CD195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FB2977-2DCC-4F63-9FBC-CBEF6FB35BF9}" type="slidenum">
              <a:rPr lang="en-US" altLang="zh-CN" sz="1400"/>
              <a:pPr/>
              <a:t>38</a:t>
            </a:fld>
            <a:endParaRPr lang="en-US" altLang="zh-CN" sz="14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6BCF97D-7CDD-412B-B355-CA747A973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36842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7.6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 </a:t>
            </a:r>
            <a:r>
              <a:rPr lang="en-US" altLang="zh-CN" i="1" dirty="0">
                <a:solidFill>
                  <a:srgbClr val="000000"/>
                </a:solidFill>
              </a:rPr>
              <a:t> 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</a:rPr>
              <a:t>n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 </a:t>
            </a:r>
            <a:endParaRPr lang="zh-CN" altLang="en-US" i="1" dirty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000000"/>
                </a:solidFill>
              </a:rPr>
              <a:t>(2)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/>
              <a:t>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5CCBBBF6-56DD-4192-B9F2-517FA8CE4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幂运算的性质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41DEFE2-3780-4BC0-B6FB-93ABA3A6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证 用归纳法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(1)  </a:t>
            </a:r>
            <a:r>
              <a:rPr lang="zh-CN" altLang="en-US">
                <a:solidFill>
                  <a:srgbClr val="000000"/>
                </a:solidFill>
              </a:rPr>
              <a:t>对于任意给定的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∈N, </a:t>
            </a:r>
            <a:r>
              <a:rPr lang="zh-CN" altLang="en-US">
                <a:solidFill>
                  <a:srgbClr val="000000"/>
                </a:solidFill>
              </a:rPr>
              <a:t>施归纳于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n=</a:t>
            </a:r>
            <a:r>
              <a:rPr lang="en-US" altLang="zh-CN">
                <a:solidFill>
                  <a:srgbClr val="000000"/>
                </a:solidFill>
              </a:rPr>
              <a:t>0, </a:t>
            </a:r>
            <a:r>
              <a:rPr lang="zh-CN" altLang="en-US">
                <a:solidFill>
                  <a:srgbClr val="000000"/>
                </a:solidFill>
              </a:rPr>
              <a:t>则有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        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I</a:t>
            </a:r>
            <a:r>
              <a:rPr lang="en-US" altLang="zh-CN" i="1" baseline="-30000">
                <a:solidFill>
                  <a:srgbClr val="000000"/>
                </a:solidFill>
              </a:rPr>
              <a:t>A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+0</a:t>
            </a:r>
            <a:r>
              <a:rPr lang="en-US" altLang="zh-CN" i="1">
                <a:solidFill>
                  <a:srgbClr val="000000"/>
                </a:solidFill>
              </a:rPr>
              <a:t> 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假设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m+n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则有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  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n+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 i="1" baseline="300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>
                <a:solidFill>
                  <a:srgbClr val="000000"/>
                </a:solidFill>
              </a:rPr>
              <a:t> =</a:t>
            </a:r>
            <a:r>
              <a:rPr lang="en-US" altLang="zh-CN">
                <a:solidFill>
                  <a:srgbClr val="000000"/>
                </a:solidFill>
              </a:rPr>
              <a:t>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 = R</a:t>
            </a:r>
            <a:r>
              <a:rPr lang="en-US" altLang="zh-CN" i="1" baseline="30000">
                <a:solidFill>
                  <a:srgbClr val="000000"/>
                </a:solidFill>
              </a:rPr>
              <a:t>m+n+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,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所以对一切</a:t>
            </a:r>
            <a:r>
              <a:rPr lang="en-US" altLang="zh-CN" i="1">
                <a:solidFill>
                  <a:srgbClr val="000000"/>
                </a:solidFill>
              </a:rPr>
              <a:t>m,n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</a:rPr>
              <a:t>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m+n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86B038AE-A482-4544-A411-C3A962C7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D8A5-A7BF-432C-805C-7D24C7955D9F}" type="slidenum">
              <a:rPr lang="en-US" altLang="zh-CN" sz="1400"/>
              <a:pPr/>
              <a:t>39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08D4462-51DC-455D-B547-E7C7150F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9A57287-F6A6-422D-AF27-F259216F5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 marL="895350" indent="-895350" eaLnBrk="1" hangingPunct="1"/>
            <a:r>
              <a:rPr lang="en-US" altLang="zh-CN" dirty="0">
                <a:solidFill>
                  <a:srgbClr val="000000"/>
                </a:solidFill>
              </a:rPr>
              <a:t>(2)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endParaRPr lang="en-US" altLang="zh-CN" i="1" baseline="30000" dirty="0">
              <a:solidFill>
                <a:srgbClr val="000000"/>
              </a:solidFill>
            </a:endParaRPr>
          </a:p>
          <a:p>
            <a:pPr marL="895350" indent="-895350" eaLnBrk="1" hangingPunct="1"/>
            <a:endParaRPr lang="en-US" altLang="zh-CN" i="1" baseline="30000" dirty="0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对于任意给定的</a:t>
            </a:r>
            <a:r>
              <a:rPr lang="en-US" altLang="zh-CN" i="1" dirty="0" err="1">
                <a:solidFill>
                  <a:srgbClr val="000000"/>
                </a:solidFill>
              </a:rPr>
              <a:t>m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施归纳于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0 </a:t>
            </a:r>
            <a:r>
              <a:rPr lang="en-US" altLang="zh-CN" i="1" dirty="0">
                <a:solidFill>
                  <a:srgbClr val="000000"/>
                </a:solidFill>
              </a:rPr>
              <a:t>= 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×0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895350" indent="-895350" eaLnBrk="1" hangingPunct="1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则有</a:t>
            </a:r>
          </a:p>
          <a:p>
            <a:pPr marL="895350" indent="-895350" eaLnBrk="1" hangingPunct="1"/>
            <a:r>
              <a:rPr lang="zh-CN" altLang="en-US" dirty="0">
                <a:solidFill>
                  <a:srgbClr val="000000"/>
                </a:solidFill>
              </a:rPr>
              <a:t>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 </a:t>
            </a:r>
          </a:p>
          <a:p>
            <a:pPr marL="895350" indent="-895350" eaLnBrk="1" hangingPunct="1"/>
            <a:r>
              <a:rPr lang="en-US" altLang="zh-CN" i="1" dirty="0">
                <a:solidFill>
                  <a:srgbClr val="000000"/>
                </a:solidFill>
              </a:rPr>
              <a:t>                                 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mn+m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(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1)</a:t>
            </a:r>
          </a:p>
          <a:p>
            <a:pPr marL="895350" indent="-895350"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所以对一切</a:t>
            </a:r>
            <a:r>
              <a:rPr lang="en-US" altLang="zh-CN" i="1" dirty="0" err="1">
                <a:solidFill>
                  <a:srgbClr val="000000"/>
                </a:solidFill>
              </a:rPr>
              <a:t>m,n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有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/>
              <a:t> </a:t>
            </a:r>
          </a:p>
          <a:p>
            <a:pPr marL="895350" indent="-895350"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A8DFB69-0BF3-47A3-9628-1A569F6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168B26-90EA-4A6A-958E-4C58EC2F7CC1}" type="slidenum">
              <a:rPr lang="en-US" altLang="zh-CN" sz="1400" smtClean="0"/>
              <a:pPr/>
              <a:t>4</a:t>
            </a:fld>
            <a:endParaRPr lang="en-US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C9A985-85F5-4602-86E9-E3F83B727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笛卡儿积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D517E6A-F135-4D03-9705-DED718FDD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1008062"/>
          </a:xfrm>
        </p:spPr>
        <p:txBody>
          <a:bodyPr/>
          <a:lstStyle/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</a:p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/>
              <a:t>      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/>
              <a:t>}.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263A1364-D769-4403-A215-6BE8B4C3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351837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marL="1431925" indent="-14319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4263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092450" indent="-558800">
              <a:spcBef>
                <a:spcPct val="20000"/>
              </a:spcBef>
              <a:buChar char="•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830638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68825" indent="-558800">
              <a:spcBef>
                <a:spcPct val="20000"/>
              </a:spcBef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260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832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404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976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  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</a:p>
          <a:p>
            <a:pPr eaLnBrk="1" hangingPunct="1"/>
            <a:r>
              <a:rPr lang="en-US" altLang="zh-CN" dirty="0"/>
              <a:t>    ={&lt;1,</a:t>
            </a:r>
            <a:r>
              <a:rPr lang="en-US" altLang="zh-CN" i="1" dirty="0"/>
              <a:t>a</a:t>
            </a:r>
            <a:r>
              <a:rPr lang="en-US" altLang="zh-CN" dirty="0"/>
              <a:t>&gt;,&lt;1,</a:t>
            </a:r>
            <a:r>
              <a:rPr lang="en-US" altLang="zh-CN" i="1" dirty="0"/>
              <a:t>b</a:t>
            </a:r>
            <a:r>
              <a:rPr lang="en-US" altLang="zh-CN" dirty="0"/>
              <a:t>&gt;,&lt;1,</a:t>
            </a:r>
            <a:r>
              <a:rPr lang="en-US" altLang="zh-CN" i="1" dirty="0"/>
              <a:t>c</a:t>
            </a:r>
            <a:r>
              <a:rPr lang="en-US" altLang="zh-CN" dirty="0"/>
              <a:t>&gt;,&lt;2,</a:t>
            </a:r>
            <a:r>
              <a:rPr lang="en-US" altLang="zh-CN" i="1" dirty="0"/>
              <a:t>a</a:t>
            </a:r>
            <a:r>
              <a:rPr lang="en-US" altLang="zh-CN" dirty="0"/>
              <a:t>&gt;,&lt;2,</a:t>
            </a:r>
            <a:r>
              <a:rPr lang="en-US" altLang="zh-CN" i="1" dirty="0"/>
              <a:t>b</a:t>
            </a:r>
            <a:r>
              <a:rPr lang="en-US" altLang="zh-CN" dirty="0"/>
              <a:t>&gt;,&lt;2,</a:t>
            </a:r>
            <a:r>
              <a:rPr lang="en-US" altLang="zh-CN" i="1" dirty="0"/>
              <a:t>c</a:t>
            </a:r>
            <a:r>
              <a:rPr lang="en-US" altLang="zh-CN" dirty="0"/>
              <a:t>&gt;,&lt;3,</a:t>
            </a:r>
            <a:r>
              <a:rPr lang="en-US" altLang="zh-CN" i="1" dirty="0"/>
              <a:t>a</a:t>
            </a:r>
            <a:r>
              <a:rPr lang="en-US" altLang="zh-CN" dirty="0"/>
              <a:t>&gt;,&lt;3,</a:t>
            </a:r>
            <a:r>
              <a:rPr lang="en-US" altLang="zh-CN" i="1" dirty="0"/>
              <a:t>b</a:t>
            </a:r>
            <a:r>
              <a:rPr lang="en-US" altLang="zh-CN" dirty="0"/>
              <a:t>&gt;,&lt;3,</a:t>
            </a:r>
            <a:r>
              <a:rPr lang="en-US" altLang="zh-CN" i="1" dirty="0"/>
              <a:t>c</a:t>
            </a:r>
            <a:r>
              <a:rPr lang="en-US" altLang="zh-CN" dirty="0"/>
              <a:t>&gt;}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</a:p>
          <a:p>
            <a:pPr eaLnBrk="1" hangingPunct="1"/>
            <a:r>
              <a:rPr lang="en-US" altLang="zh-CN" dirty="0"/>
              <a:t>    ={&lt;</a:t>
            </a:r>
            <a:r>
              <a:rPr lang="en-US" altLang="zh-CN" i="1" dirty="0"/>
              <a:t>a</a:t>
            </a:r>
            <a:r>
              <a:rPr lang="en-US" altLang="zh-CN" dirty="0"/>
              <a:t>,1&gt;,&lt;</a:t>
            </a:r>
            <a:r>
              <a:rPr lang="en-US" altLang="zh-CN" i="1" dirty="0"/>
              <a:t>b</a:t>
            </a:r>
            <a:r>
              <a:rPr lang="en-US" altLang="zh-CN" dirty="0"/>
              <a:t>,1&gt;,&lt;</a:t>
            </a:r>
            <a:r>
              <a:rPr lang="en-US" altLang="zh-CN" i="1" dirty="0"/>
              <a:t>c</a:t>
            </a:r>
            <a:r>
              <a:rPr lang="en-US" altLang="zh-CN" dirty="0"/>
              <a:t>,1&gt;,&lt;</a:t>
            </a:r>
            <a:r>
              <a:rPr lang="en-US" altLang="zh-CN" i="1" dirty="0"/>
              <a:t>a</a:t>
            </a:r>
            <a:r>
              <a:rPr lang="en-US" altLang="zh-CN" dirty="0"/>
              <a:t>,2&gt;,&lt;</a:t>
            </a:r>
            <a:r>
              <a:rPr lang="en-US" altLang="zh-CN" i="1" dirty="0"/>
              <a:t>b</a:t>
            </a:r>
            <a:r>
              <a:rPr lang="en-US" altLang="zh-CN" dirty="0"/>
              <a:t>,2&gt;,&lt;</a:t>
            </a:r>
            <a:r>
              <a:rPr lang="en-US" altLang="zh-CN" i="1" dirty="0"/>
              <a:t>c</a:t>
            </a:r>
            <a:r>
              <a:rPr lang="en-US" altLang="zh-CN" dirty="0"/>
              <a:t>,2&gt;,&lt;</a:t>
            </a:r>
            <a:r>
              <a:rPr lang="en-US" altLang="zh-CN" i="1" dirty="0"/>
              <a:t>a</a:t>
            </a:r>
            <a:r>
              <a:rPr lang="en-US" altLang="zh-CN" dirty="0"/>
              <a:t>,3&gt;,&lt;</a:t>
            </a:r>
            <a:r>
              <a:rPr lang="en-US" altLang="zh-CN" i="1" dirty="0"/>
              <a:t>b</a:t>
            </a:r>
            <a:r>
              <a:rPr lang="en-US" altLang="zh-CN" dirty="0"/>
              <a:t>,3&gt;,&lt;</a:t>
            </a:r>
            <a:r>
              <a:rPr lang="en-US" altLang="zh-CN" i="1" dirty="0"/>
              <a:t>c</a:t>
            </a:r>
            <a:r>
              <a:rPr lang="en-US" altLang="zh-CN" dirty="0"/>
              <a:t>,3&gt;}</a:t>
            </a:r>
          </a:p>
          <a:p>
            <a:pPr eaLnBrk="1" hangingPunct="1"/>
            <a:r>
              <a:rPr lang="en-US" altLang="zh-CN" dirty="0"/>
              <a:t>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 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zh-CN" altLang="en-US" b="0" u="sng" dirty="0"/>
              <a:t>   </a:t>
            </a:r>
            <a:r>
              <a:rPr lang="en-US" altLang="zh-CN" b="0" u="sng" dirty="0"/>
              <a:t>?   </a:t>
            </a:r>
            <a:r>
              <a:rPr lang="en-US" altLang="zh-CN" b="0" dirty="0"/>
              <a:t>.</a:t>
            </a:r>
            <a:endParaRPr lang="en-US" altLang="zh-CN" b="0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zh-CN" altLang="en-US" b="0" u="sng" dirty="0"/>
              <a:t>   </a:t>
            </a:r>
            <a:r>
              <a:rPr lang="en-US" altLang="zh-CN" b="0" u="sng" dirty="0"/>
              <a:t>?   </a:t>
            </a:r>
            <a:r>
              <a:rPr lang="en-US" altLang="zh-CN" b="0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D41B0D93-274D-452A-A737-B1DBFDA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C4ADB7-9E59-4380-A203-BD0A25F1FFA9}" type="slidenum">
              <a:rPr lang="en-US" altLang="zh-CN" sz="1400"/>
              <a:pPr/>
              <a:t>40</a:t>
            </a:fld>
            <a:endParaRPr lang="en-US" altLang="zh-CN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EB05CEC-FCAE-4DC9-BBD3-9557A4F1B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幂运算的性质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F84E646-22FC-4D68-B69D-AB30479C8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75613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为有限集合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       </a:t>
            </a:r>
            <a:r>
              <a:rPr lang="zh-CN" altLang="en-US" dirty="0">
                <a:solidFill>
                  <a:srgbClr val="000000"/>
                </a:solidFill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zh-CN" altLang="en-US" dirty="0">
                <a:solidFill>
                  <a:srgbClr val="000000"/>
                </a:solidFill>
              </a:rPr>
              <a:t>和 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CB5826C-A483-4CBA-BFA0-31CB76CF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2" name="Rectangle 7">
            <a:extLst>
              <a:ext uri="{FF2B5EF4-FFF2-40B4-BE49-F238E27FC236}">
                <a16:creationId xmlns:a16="http://schemas.microsoft.com/office/drawing/2014/main" id="{4BA500DF-2827-4899-B3EB-4067B2D1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5543" name="Group 9">
            <a:extLst>
              <a:ext uri="{FF2B5EF4-FFF2-40B4-BE49-F238E27FC236}">
                <a16:creationId xmlns:a16="http://schemas.microsoft.com/office/drawing/2014/main" id="{7D2C4C40-A7F3-49B2-A81A-9A1B14F5EF0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78063"/>
            <a:ext cx="8207375" cy="2735262"/>
            <a:chOff x="295" y="1344"/>
            <a:chExt cx="5170" cy="1723"/>
          </a:xfrm>
        </p:grpSpPr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9A35C5B1-F15C-456A-9DE0-5A622ACB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5170" cy="1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5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证 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上的关系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</a:p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</a:rPr>
                <a:t>设</a:t>
              </a:r>
              <a:r>
                <a:rPr lang="en-US" altLang="zh-CN" dirty="0">
                  <a:solidFill>
                    <a:srgbClr val="000000"/>
                  </a:solidFill>
                </a:rPr>
                <a:t>|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</a:rPr>
                <a:t>|=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</a:rPr>
                <a:t>,  </a:t>
              </a:r>
              <a:r>
                <a:rPr lang="zh-CN" altLang="en-US" dirty="0">
                  <a:solidFill>
                    <a:srgbClr val="000000"/>
                  </a:solidFill>
                </a:rPr>
                <a:t>则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上的不同关系只有      个</a:t>
              </a:r>
              <a:r>
                <a:rPr lang="en-US" altLang="zh-CN" dirty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Aft>
                  <a:spcPct val="45000"/>
                </a:spcAft>
              </a:pPr>
              <a:r>
                <a:rPr lang="zh-CN" altLang="en-US" dirty="0">
                  <a:solidFill>
                    <a:srgbClr val="000000"/>
                  </a:solidFill>
                </a:rPr>
                <a:t>列出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的各次幂</a:t>
              </a:r>
              <a:endParaRPr lang="zh-CN" altLang="en-US" i="1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zh-CN" altLang="en-US" i="1" dirty="0">
                  <a:solidFill>
                    <a:srgbClr val="000000"/>
                  </a:solidFill>
                </a:rPr>
                <a:t>                 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0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</a:rPr>
                <a:t>, … ,        , …,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必存在自然数 </a:t>
              </a:r>
              <a:r>
                <a:rPr lang="en-US" altLang="zh-CN" i="1" dirty="0">
                  <a:solidFill>
                    <a:srgbClr val="000000"/>
                  </a:solidFill>
                </a:rPr>
                <a:t>s </a:t>
              </a:r>
              <a:r>
                <a:rPr lang="zh-CN" altLang="en-US" dirty="0">
                  <a:solidFill>
                    <a:srgbClr val="000000"/>
                  </a:solidFill>
                </a:rPr>
                <a:t>和 </a:t>
              </a:r>
              <a:r>
                <a:rPr lang="en-US" altLang="zh-CN" i="1" dirty="0">
                  <a:solidFill>
                    <a:srgbClr val="000000"/>
                  </a:solidFill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</a:rPr>
                <a:t>使得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 err="1">
                  <a:solidFill>
                    <a:srgbClr val="000000"/>
                  </a:solidFill>
                </a:rPr>
                <a:t>s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</a:rPr>
                <a:t>=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 err="1">
                  <a:solidFill>
                    <a:srgbClr val="000000"/>
                  </a:solidFill>
                </a:rPr>
                <a:t>t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5545" name="Object 4">
              <a:extLst>
                <a:ext uri="{FF2B5EF4-FFF2-40B4-BE49-F238E27FC236}">
                  <a16:creationId xmlns:a16="http://schemas.microsoft.com/office/drawing/2014/main" id="{25FE8F6E-B6FB-49E2-A33B-130BAE6B83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233"/>
            <a:ext cx="36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1" name="公式" r:id="rId4" imgW="304668" imgH="241195" progId="Equation.3">
                    <p:embed/>
                  </p:oleObj>
                </mc:Choice>
                <mc:Fallback>
                  <p:oleObj name="公式" r:id="rId4" imgW="304668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33"/>
                          <a:ext cx="36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6">
              <a:extLst>
                <a:ext uri="{FF2B5EF4-FFF2-40B4-BE49-F238E27FC236}">
                  <a16:creationId xmlns:a16="http://schemas.microsoft.com/office/drawing/2014/main" id="{DD6B9D20-2DC2-407F-8BCE-1270210011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0" y="1570"/>
            <a:ext cx="3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2" name="公式" r:id="rId6" imgW="228501" imgH="215806" progId="Equation.3">
                    <p:embed/>
                  </p:oleObj>
                </mc:Choice>
                <mc:Fallback>
                  <p:oleObj name="公式" r:id="rId6" imgW="228501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570"/>
                          <a:ext cx="3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1115616" y="6457890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思考题：“对每个自然数</a:t>
            </a:r>
            <a:r>
              <a:rPr lang="en-US" altLang="zh-CN" sz="2000" dirty="0">
                <a:solidFill>
                  <a:srgbClr val="FF9900"/>
                </a:solidFill>
              </a:rPr>
              <a:t>s</a:t>
            </a:r>
            <a:r>
              <a:rPr lang="zh-CN" altLang="en-US" sz="2000" dirty="0">
                <a:solidFill>
                  <a:srgbClr val="FF9900"/>
                </a:solidFill>
              </a:rPr>
              <a:t>，存在自然数</a:t>
            </a:r>
            <a:r>
              <a:rPr lang="en-US" altLang="zh-CN" sz="2000" dirty="0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，使得 </a:t>
            </a:r>
            <a:r>
              <a:rPr lang="en-US" altLang="zh-CN" sz="2000" dirty="0" err="1">
                <a:solidFill>
                  <a:srgbClr val="FF9900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FF9900"/>
                </a:solidFill>
              </a:rPr>
              <a:t>s</a:t>
            </a:r>
            <a:r>
              <a:rPr lang="en-US" altLang="zh-CN" sz="2000" dirty="0">
                <a:solidFill>
                  <a:srgbClr val="FF9900"/>
                </a:solidFill>
              </a:rPr>
              <a:t> = </a:t>
            </a:r>
            <a:r>
              <a:rPr lang="en-US" altLang="zh-CN" sz="2000" dirty="0" err="1">
                <a:solidFill>
                  <a:srgbClr val="FF9900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FF9900"/>
                </a:solidFill>
              </a:rPr>
              <a:t>t</a:t>
            </a:r>
            <a:r>
              <a:rPr lang="zh-CN" altLang="en-US" sz="2000" dirty="0">
                <a:solidFill>
                  <a:srgbClr val="FF9900"/>
                </a:solidFill>
              </a:rPr>
              <a:t>”是否成立？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81D13531-10CA-44A4-BB75-15D796CE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CCBEEE-B70B-462C-9EC0-AE71446C2762}" type="slidenum">
              <a:rPr lang="en-US" altLang="zh-CN" sz="1400"/>
              <a:pPr/>
              <a:t>41</a:t>
            </a:fld>
            <a:endParaRPr lang="en-US" altLang="zh-CN" sz="14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0B98CBC-9658-402B-9C85-8F433F95E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32025"/>
          </a:xfrm>
        </p:spPr>
        <p:txBody>
          <a:bodyPr/>
          <a:lstStyle/>
          <a:p>
            <a:pPr eaLnBrk="1" hangingPunct="1"/>
            <a:r>
              <a:rPr lang="zh-CN" altLang="zh-CN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若存在自然数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t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 dirty="0" err="1">
                <a:solidFill>
                  <a:srgbClr val="000000"/>
                </a:solidFill>
              </a:rPr>
              <a:t>k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(2)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kp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其中 </a:t>
            </a:r>
            <a:r>
              <a:rPr lang="en-US" altLang="zh-CN" i="1" dirty="0">
                <a:solidFill>
                  <a:srgbClr val="000000"/>
                </a:solidFill>
              </a:rPr>
              <a:t>p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t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(3)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en-US" altLang="zh-CN" dirty="0">
                <a:solidFill>
                  <a:srgbClr val="000000"/>
                </a:solidFill>
              </a:rPr>
              <a:t>= {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,…,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baseline="30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dirty="0" err="1"/>
              <a:t>S</a:t>
            </a:r>
            <a:endParaRPr lang="en-US" altLang="zh-CN" dirty="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746BA37-8588-45EE-982D-43F5AB25C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幂运算的性质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316705C-B6D5-4144-B778-E99747D2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3643313"/>
            <a:ext cx="82296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证 </a:t>
            </a:r>
            <a:r>
              <a:rPr lang="en-US" altLang="zh-CN" dirty="0">
                <a:solidFill>
                  <a:srgbClr val="000000"/>
                </a:solidFill>
              </a:rPr>
              <a:t>(1)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t+k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(2)  </a:t>
            </a:r>
            <a:r>
              <a:rPr lang="zh-CN" altLang="en-US" dirty="0">
                <a:solidFill>
                  <a:srgbClr val="000000"/>
                </a:solidFill>
              </a:rPr>
              <a:t>对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归纳</a:t>
            </a:r>
            <a:r>
              <a:rPr lang="en-US" altLang="zh-CN" dirty="0">
                <a:solidFill>
                  <a:srgbClr val="000000"/>
                </a:solidFill>
              </a:rPr>
              <a:t>.  </a:t>
            </a: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=0,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s+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i="1" baseline="30000" dirty="0">
                <a:solidFill>
                  <a:srgbClr val="000000"/>
                </a:solidFill>
              </a:rPr>
              <a:t>p+i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</a:rPr>
              <a:t>p = t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              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i="1" baseline="30000" dirty="0">
                <a:solidFill>
                  <a:srgbClr val="000000"/>
                </a:solidFill>
              </a:rPr>
              <a:t>+(k+1)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s+kp+i+p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            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s+t</a:t>
            </a:r>
            <a:r>
              <a:rPr lang="en-US" altLang="zh-CN" i="1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由归纳法命题得证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EEA70B-9837-4C76-A23F-17C900E76388}"/>
              </a:ext>
            </a:extLst>
          </p:cNvPr>
          <p:cNvSpPr txBox="1"/>
          <p:nvPr/>
        </p:nvSpPr>
        <p:spPr>
          <a:xfrm>
            <a:off x="7136672" y="6150114"/>
            <a:ext cx="200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状态机、</a:t>
            </a:r>
            <a:endParaRPr lang="en-US" altLang="zh-CN" sz="2000" dirty="0">
              <a:solidFill>
                <a:srgbClr val="FF9900"/>
              </a:solidFill>
            </a:endParaRPr>
          </a:p>
          <a:p>
            <a:r>
              <a:rPr lang="zh-CN" altLang="en-US" sz="2000" dirty="0">
                <a:solidFill>
                  <a:srgbClr val="FF9900"/>
                </a:solidFill>
              </a:rPr>
              <a:t>循环节、闭包</a:t>
            </a:r>
          </a:p>
        </p:txBody>
      </p:sp>
      <p:grpSp>
        <p:nvGrpSpPr>
          <p:cNvPr id="71699" name="组合 71698"/>
          <p:cNvGrpSpPr/>
          <p:nvPr/>
        </p:nvGrpSpPr>
        <p:grpSpPr>
          <a:xfrm>
            <a:off x="588776" y="6380583"/>
            <a:ext cx="5964424" cy="462710"/>
            <a:chOff x="588776" y="6380583"/>
            <a:chExt cx="5964424" cy="462710"/>
          </a:xfrm>
        </p:grpSpPr>
        <p:sp>
          <p:nvSpPr>
            <p:cNvPr id="2" name="椭圆 1"/>
            <p:cNvSpPr/>
            <p:nvPr/>
          </p:nvSpPr>
          <p:spPr>
            <a:xfrm>
              <a:off x="588776" y="6388639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22726" y="6388639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007327" y="6380583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65177" y="6386036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49704" y="6386036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s+1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14019" y="6386036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t-2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98546" y="6386037"/>
              <a:ext cx="454654" cy="4546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t-1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2" idx="6"/>
              <a:endCxn id="8" idx="2"/>
            </p:cNvCxnSpPr>
            <p:nvPr/>
          </p:nvCxnSpPr>
          <p:spPr>
            <a:xfrm>
              <a:off x="1043430" y="6615966"/>
              <a:ext cx="2792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2"/>
            </p:cNvCxnSpPr>
            <p:nvPr/>
          </p:nvCxnSpPr>
          <p:spPr>
            <a:xfrm flipV="1">
              <a:off x="1777380" y="6607910"/>
              <a:ext cx="229947" cy="8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6"/>
              <a:endCxn id="10" idx="2"/>
            </p:cNvCxnSpPr>
            <p:nvPr/>
          </p:nvCxnSpPr>
          <p:spPr>
            <a:xfrm>
              <a:off x="2461981" y="6607910"/>
              <a:ext cx="903196" cy="5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6"/>
              <a:endCxn id="11" idx="2"/>
            </p:cNvCxnSpPr>
            <p:nvPr/>
          </p:nvCxnSpPr>
          <p:spPr>
            <a:xfrm>
              <a:off x="3819831" y="6613363"/>
              <a:ext cx="2298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6"/>
              <a:endCxn id="13" idx="2"/>
            </p:cNvCxnSpPr>
            <p:nvPr/>
          </p:nvCxnSpPr>
          <p:spPr>
            <a:xfrm>
              <a:off x="4504358" y="6613363"/>
              <a:ext cx="9096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6"/>
              <a:endCxn id="14" idx="2"/>
            </p:cNvCxnSpPr>
            <p:nvPr/>
          </p:nvCxnSpPr>
          <p:spPr>
            <a:xfrm>
              <a:off x="5868673" y="6613363"/>
              <a:ext cx="22987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14" idx="0"/>
              <a:endCxn id="10" idx="0"/>
            </p:cNvCxnSpPr>
            <p:nvPr/>
          </p:nvCxnSpPr>
          <p:spPr>
            <a:xfrm rot="16200000" flipV="1">
              <a:off x="4959189" y="5019352"/>
              <a:ext cx="1" cy="2733369"/>
            </a:xfrm>
            <a:prstGeom prst="curved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2746967" y="6457531"/>
              <a:ext cx="316870" cy="316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4807343" y="6448350"/>
              <a:ext cx="316870" cy="316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884DF38-4A1F-44C2-8F6A-3E2FEEB9B95D}"/>
              </a:ext>
            </a:extLst>
          </p:cNvPr>
          <p:cNvSpPr txBox="1"/>
          <p:nvPr/>
        </p:nvSpPr>
        <p:spPr>
          <a:xfrm>
            <a:off x="5796136" y="3324645"/>
            <a:ext cx="3347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推论：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=|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 时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仍然成立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提示：复合运算即关系图上两跳变直达；任意两点间最长简单路为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跳；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i="1" baseline="30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中的二元组为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跳路径的拉直，而这些直达边必然在某个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i="1" baseline="30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中出现，其中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&lt;|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|</a:t>
            </a:r>
            <a:endParaRPr lang="zh-CN" altLang="en-US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EFEF9A0F-A8CC-4BD7-B4D1-84BE8DC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2C437-904F-4581-ADA0-82D6D5868A72}" type="slidenum">
              <a:rPr lang="en-US" altLang="zh-CN" sz="1400"/>
              <a:pPr/>
              <a:t>42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A9D9EC1-C30B-40D5-8C84-2F786847F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9CFFB9B-BFAF-4E09-8CCB-2C257B898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</a:rPr>
              <a:t>(3)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en-US" altLang="zh-CN" dirty="0">
                <a:solidFill>
                  <a:srgbClr val="000000"/>
                </a:solidFill>
              </a:rPr>
              <a:t>= {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,…,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baseline="30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dirty="0" err="1"/>
              <a:t>S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任取 </a:t>
            </a:r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i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 </a:t>
            </a:r>
            <a:r>
              <a:rPr lang="en-US" altLang="zh-CN" i="1" dirty="0">
                <a:solidFill>
                  <a:srgbClr val="000000"/>
                </a:solidFill>
              </a:rPr>
              <a:t>q &lt; t,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显然有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r>
              <a:rPr lang="en-US" altLang="zh-CN" i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q </a:t>
            </a:r>
            <a:r>
              <a:rPr lang="en-US" altLang="zh-CN" dirty="0">
                <a:solidFill>
                  <a:srgbClr val="000000"/>
                </a:solidFill>
              </a:rPr>
              <a:t>≥</a:t>
            </a:r>
            <a:r>
              <a:rPr lang="en-US" altLang="zh-CN" i="1" dirty="0">
                <a:solidFill>
                  <a:srgbClr val="000000"/>
                </a:solidFill>
              </a:rPr>
              <a:t> t,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和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使得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                    </a:t>
            </a:r>
            <a:r>
              <a:rPr lang="en-US" altLang="zh-CN" i="1" dirty="0">
                <a:solidFill>
                  <a:srgbClr val="000000"/>
                </a:solidFill>
              </a:rPr>
              <a:t>q = </a:t>
            </a:r>
            <a:r>
              <a:rPr lang="en-US" altLang="zh-CN" i="1" dirty="0" err="1">
                <a:solidFill>
                  <a:srgbClr val="000000"/>
                </a:solidFill>
              </a:rPr>
              <a:t>s+kp+i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0≤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≤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1.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于是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                 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而 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                      </a:t>
            </a:r>
            <a:r>
              <a:rPr lang="en-US" altLang="zh-CN" i="1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≤ s+p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s+t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t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从而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证明了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968732" y="3861048"/>
            <a:ext cx="2052490" cy="136815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9C0449D-0F36-48E0-BF18-BD9A381E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88BDA-4FB4-43D4-A4B7-A03B6F408D8E}" type="slidenum">
              <a:rPr lang="en-US" altLang="zh-CN" sz="1400"/>
              <a:pPr/>
              <a:t>43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9D5D46-3170-4980-9CBD-7044DAA2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数据库中的关系运算</a:t>
            </a:r>
            <a:endParaRPr lang="en-US" altLang="zh-CN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B4BF57-11CA-4C7B-9B8F-7E7FA049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A50021"/>
                </a:solidFill>
              </a:rPr>
              <a:t>选择</a:t>
            </a:r>
            <a:r>
              <a:rPr lang="zh-CN" altLang="en-US" dirty="0"/>
              <a:t>运算从关系</a:t>
            </a:r>
            <a:r>
              <a:rPr lang="en-US" altLang="zh-CN" i="1" dirty="0"/>
              <a:t>R</a:t>
            </a:r>
            <a:r>
              <a:rPr lang="zh-CN" altLang="en-US" dirty="0"/>
              <a:t>中选择满足给定</a:t>
            </a:r>
            <a:r>
              <a:rPr lang="en-US" altLang="zh-CN" dirty="0"/>
              <a:t>	    </a:t>
            </a:r>
            <a:r>
              <a:rPr lang="zh-CN" altLang="en-US" dirty="0"/>
              <a:t>条件的元组 </a:t>
            </a:r>
            <a:r>
              <a:rPr lang="en-US" altLang="zh-CN" dirty="0"/>
              <a:t>(</a:t>
            </a:r>
            <a:r>
              <a:rPr lang="zh-CN" altLang="en-US" dirty="0"/>
              <a:t>行</a:t>
            </a:r>
            <a:r>
              <a:rPr lang="en-US" altLang="zh-CN" dirty="0"/>
              <a:t>), </a:t>
            </a:r>
            <a:r>
              <a:rPr lang="zh-CN" altLang="en-US" dirty="0"/>
              <a:t>记作 </a:t>
            </a:r>
            <a:r>
              <a:rPr lang="en-US" altLang="zh-CN" i="1" dirty="0" err="1"/>
              <a:t>σ</a:t>
            </a:r>
            <a:r>
              <a:rPr lang="en-US" altLang="zh-CN" i="1" baseline="-25000" dirty="0" err="1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i="1" dirty="0"/>
              <a:t>				</a:t>
            </a:r>
            <a:r>
              <a:rPr lang="el-GR" altLang="zh-CN" i="1" dirty="0"/>
              <a:t>σ</a:t>
            </a:r>
            <a:r>
              <a:rPr lang="en-US" altLang="zh-CN" i="1" baseline="-25000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)={</a:t>
            </a:r>
            <a:r>
              <a:rPr lang="en-US" altLang="zh-CN" i="1" dirty="0"/>
              <a:t>t </a:t>
            </a:r>
            <a:r>
              <a:rPr lang="en-US" altLang="zh-CN" dirty="0"/>
              <a:t>|</a:t>
            </a:r>
            <a:r>
              <a:rPr lang="en-US" altLang="zh-CN" i="1" dirty="0"/>
              <a:t> </a:t>
            </a:r>
            <a:r>
              <a:rPr lang="en-US" altLang="zh-CN" i="1" dirty="0" err="1"/>
              <a:t>t</a:t>
            </a:r>
            <a:r>
              <a:rPr lang="en-US" altLang="zh-CN" dirty="0" err="1"/>
              <a:t>∈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)}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7.12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A50021"/>
                </a:solidFill>
              </a:rPr>
              <a:t>投影</a:t>
            </a:r>
            <a:r>
              <a:rPr lang="zh-CN" altLang="en-US" dirty="0"/>
              <a:t>运算从关系</a:t>
            </a:r>
            <a:r>
              <a:rPr lang="en-US" altLang="zh-CN" i="1" dirty="0"/>
              <a:t>R</a:t>
            </a:r>
            <a:r>
              <a:rPr lang="zh-CN" altLang="en-US" dirty="0"/>
              <a:t>的每个元组中选</a:t>
            </a:r>
            <a:r>
              <a:rPr lang="en-US" altLang="zh-CN" dirty="0"/>
              <a:t>	    </a:t>
            </a:r>
            <a:r>
              <a:rPr lang="zh-CN" altLang="en-US" dirty="0"/>
              <a:t>出若干元素</a:t>
            </a:r>
            <a:r>
              <a:rPr lang="en-US" altLang="zh-CN" dirty="0"/>
              <a:t> 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A, </a:t>
            </a:r>
            <a:r>
              <a:rPr lang="zh-CN" altLang="en-US" dirty="0"/>
              <a:t>记作 </a:t>
            </a:r>
            <a:r>
              <a:rPr lang="pt-BR" altLang="zh-CN" i="1" dirty="0"/>
              <a:t>π</a:t>
            </a:r>
            <a:r>
              <a:rPr lang="pt-BR" altLang="zh-CN" i="1" baseline="-25000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i="1" dirty="0"/>
              <a:t>				</a:t>
            </a:r>
            <a:r>
              <a:rPr lang="pt-BR" altLang="zh-CN" i="1" dirty="0"/>
              <a:t>π</a:t>
            </a:r>
            <a:r>
              <a:rPr lang="pt-BR" altLang="zh-CN" i="1" baseline="-25000" dirty="0"/>
              <a:t>A</a:t>
            </a:r>
            <a:r>
              <a:rPr lang="pt-BR" altLang="zh-CN" dirty="0"/>
              <a:t>(</a:t>
            </a:r>
            <a:r>
              <a:rPr lang="pt-BR" altLang="zh-CN" i="1" dirty="0"/>
              <a:t>R</a:t>
            </a:r>
            <a:r>
              <a:rPr lang="pt-BR" altLang="zh-CN" dirty="0"/>
              <a:t>)={</a:t>
            </a:r>
            <a:r>
              <a:rPr lang="pt-BR" altLang="zh-CN" i="1" dirty="0"/>
              <a:t>t</a:t>
            </a:r>
            <a:r>
              <a:rPr lang="pt-BR" altLang="zh-CN" dirty="0"/>
              <a:t>[</a:t>
            </a:r>
            <a:r>
              <a:rPr lang="pt-BR" altLang="zh-CN" i="1" dirty="0"/>
              <a:t>A</a:t>
            </a:r>
            <a:r>
              <a:rPr lang="pt-BR" altLang="zh-CN" dirty="0"/>
              <a:t>] | </a:t>
            </a:r>
            <a:r>
              <a:rPr lang="pt-BR" altLang="zh-CN" i="1" dirty="0"/>
              <a:t>t</a:t>
            </a:r>
            <a:r>
              <a:rPr lang="pt-BR" altLang="zh-CN" dirty="0"/>
              <a:t>∈</a:t>
            </a:r>
            <a:r>
              <a:rPr lang="pt-BR" altLang="zh-CN" i="1" dirty="0"/>
              <a:t>R</a:t>
            </a:r>
            <a:r>
              <a:rPr lang="pt-BR" altLang="zh-CN" dirty="0"/>
              <a:t>}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每个元组中相同位序的元素构成的集合称为属性组 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43E988-8785-491B-BA3C-025E74EFF164}"/>
              </a:ext>
            </a:extLst>
          </p:cNvPr>
          <p:cNvSpPr/>
          <p:nvPr/>
        </p:nvSpPr>
        <p:spPr>
          <a:xfrm>
            <a:off x="3851920" y="4725144"/>
            <a:ext cx="14401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54B39-CDC0-422A-94C5-A9BDA38AFD01}"/>
              </a:ext>
            </a:extLst>
          </p:cNvPr>
          <p:cNvSpPr/>
          <p:nvPr/>
        </p:nvSpPr>
        <p:spPr>
          <a:xfrm>
            <a:off x="3995936" y="472514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05367-8BF4-4E4E-B1F2-99B2CD3B0ACF}"/>
              </a:ext>
            </a:extLst>
          </p:cNvPr>
          <p:cNvSpPr/>
          <p:nvPr/>
        </p:nvSpPr>
        <p:spPr>
          <a:xfrm>
            <a:off x="4139952" y="4726142"/>
            <a:ext cx="144016" cy="863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B36A6E-F77E-4B17-A8B1-4511214247CF}"/>
              </a:ext>
            </a:extLst>
          </p:cNvPr>
          <p:cNvSpPr/>
          <p:nvPr/>
        </p:nvSpPr>
        <p:spPr>
          <a:xfrm>
            <a:off x="4283968" y="472514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45FA02-E0C9-4FC5-91E3-5AE3484B4463}"/>
              </a:ext>
            </a:extLst>
          </p:cNvPr>
          <p:cNvSpPr/>
          <p:nvPr/>
        </p:nvSpPr>
        <p:spPr>
          <a:xfrm>
            <a:off x="4427984" y="4725144"/>
            <a:ext cx="14401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B183DD-E105-4134-A03C-DEA337A3E4D9}"/>
              </a:ext>
            </a:extLst>
          </p:cNvPr>
          <p:cNvSpPr/>
          <p:nvPr/>
        </p:nvSpPr>
        <p:spPr>
          <a:xfrm>
            <a:off x="4933020" y="472514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466066-82D8-4129-A393-07929F7A2A1C}"/>
              </a:ext>
            </a:extLst>
          </p:cNvPr>
          <p:cNvSpPr/>
          <p:nvPr/>
        </p:nvSpPr>
        <p:spPr>
          <a:xfrm>
            <a:off x="5077036" y="4725144"/>
            <a:ext cx="144016" cy="8640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F239B4-887B-41C0-BCBD-5E1B9456FF8E}"/>
              </a:ext>
            </a:extLst>
          </p:cNvPr>
          <p:cNvSpPr/>
          <p:nvPr/>
        </p:nvSpPr>
        <p:spPr>
          <a:xfrm rot="5400000">
            <a:off x="4140262" y="2277183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9657B3-67F1-4349-AD81-FCBC34A89AA0}"/>
              </a:ext>
            </a:extLst>
          </p:cNvPr>
          <p:cNvSpPr/>
          <p:nvPr/>
        </p:nvSpPr>
        <p:spPr>
          <a:xfrm rot="5400000">
            <a:off x="4140262" y="2421199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51C785-EF86-4A9E-921B-8FA5EB3BBA05}"/>
              </a:ext>
            </a:extLst>
          </p:cNvPr>
          <p:cNvSpPr/>
          <p:nvPr/>
        </p:nvSpPr>
        <p:spPr>
          <a:xfrm rot="5400000">
            <a:off x="4139264" y="2565215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06BDC2-3372-43D0-9471-2681F1E8B43B}"/>
              </a:ext>
            </a:extLst>
          </p:cNvPr>
          <p:cNvSpPr/>
          <p:nvPr/>
        </p:nvSpPr>
        <p:spPr>
          <a:xfrm rot="5400000">
            <a:off x="4140262" y="2709231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983E44-D24F-40FC-A929-B1480FB23C69}"/>
              </a:ext>
            </a:extLst>
          </p:cNvPr>
          <p:cNvSpPr/>
          <p:nvPr/>
        </p:nvSpPr>
        <p:spPr>
          <a:xfrm rot="5400000">
            <a:off x="4140262" y="2853247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522AC-19EF-4881-86F6-2D73D488DC4B}"/>
              </a:ext>
            </a:extLst>
          </p:cNvPr>
          <p:cNvSpPr/>
          <p:nvPr/>
        </p:nvSpPr>
        <p:spPr>
          <a:xfrm rot="5400000">
            <a:off x="5220741" y="2493207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956520-2F0D-4A10-8BB8-52D1ABCAA4E3}"/>
              </a:ext>
            </a:extLst>
          </p:cNvPr>
          <p:cNvSpPr/>
          <p:nvPr/>
        </p:nvSpPr>
        <p:spPr>
          <a:xfrm rot="5400000">
            <a:off x="5220741" y="2637223"/>
            <a:ext cx="144016" cy="719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157804D-372A-49DB-B8E9-E92A4A7937CA}"/>
              </a:ext>
            </a:extLst>
          </p:cNvPr>
          <p:cNvSpPr/>
          <p:nvPr/>
        </p:nvSpPr>
        <p:spPr>
          <a:xfrm>
            <a:off x="4642407" y="5080434"/>
            <a:ext cx="22698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335093C-4F07-4EAD-A5FD-8B7158A1D6E0}"/>
              </a:ext>
            </a:extLst>
          </p:cNvPr>
          <p:cNvSpPr/>
          <p:nvPr/>
        </p:nvSpPr>
        <p:spPr>
          <a:xfrm>
            <a:off x="4635623" y="2816932"/>
            <a:ext cx="22698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ED1459-B401-4187-8EBD-53F84AE3B5D1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在</a:t>
            </a:r>
            <a:r>
              <a:rPr lang="en-US" altLang="zh-CN" sz="2000" dirty="0">
                <a:solidFill>
                  <a:srgbClr val="FF9900"/>
                </a:solidFill>
              </a:rPr>
              <a:t>SQL</a:t>
            </a:r>
            <a:r>
              <a:rPr lang="zh-CN" altLang="en-US" sz="2000" dirty="0">
                <a:solidFill>
                  <a:srgbClr val="FF9900"/>
                </a:solidFill>
              </a:rPr>
              <a:t>中，选择运算为</a:t>
            </a:r>
            <a:r>
              <a:rPr lang="en-US" altLang="zh-CN" sz="2000" dirty="0">
                <a:solidFill>
                  <a:srgbClr val="FF9900"/>
                </a:solidFill>
              </a:rPr>
              <a:t>from … where …</a:t>
            </a:r>
            <a:r>
              <a:rPr lang="zh-CN" altLang="en-US" sz="2000" dirty="0">
                <a:solidFill>
                  <a:srgbClr val="FF9900"/>
                </a:solidFill>
              </a:rPr>
              <a:t>，投影运算为</a:t>
            </a:r>
            <a:r>
              <a:rPr lang="en-US" altLang="zh-CN" sz="2000" dirty="0">
                <a:solidFill>
                  <a:srgbClr val="FF9900"/>
                </a:solidFill>
              </a:rPr>
              <a:t>select … from …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4744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9C0449D-0F36-48E0-BF18-BD9A381E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88BDA-4FB4-43D4-A4B7-A03B6F408D8E}" type="slidenum">
              <a:rPr lang="en-US" altLang="zh-CN" sz="1400"/>
              <a:pPr/>
              <a:t>44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9D5D46-3170-4980-9CBD-7044DAA2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数据库中的关系运算</a:t>
            </a:r>
            <a:endParaRPr lang="en-US" altLang="zh-CN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B4BF57-11CA-4C7B-9B8F-7E7FA049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A50021"/>
                </a:solidFill>
              </a:rPr>
              <a:t>连接</a:t>
            </a:r>
            <a:r>
              <a:rPr lang="zh-CN" altLang="en-US" dirty="0"/>
              <a:t>运算从</a:t>
            </a:r>
            <a:r>
              <a:rPr lang="en-US" altLang="zh-CN" i="1" dirty="0"/>
              <a:t>R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的笛卡尔积中</a:t>
            </a:r>
            <a:r>
              <a:rPr lang="en-US" altLang="zh-CN" dirty="0"/>
              <a:t>	    </a:t>
            </a:r>
            <a:r>
              <a:rPr lang="zh-CN" altLang="en-US" dirty="0"/>
              <a:t>选取对应元素间满足一定条件的元组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pt-BR" altLang="zh-CN" i="1" dirty="0"/>
              <a:t>R</a:t>
            </a:r>
            <a:r>
              <a:rPr lang="pt-BR" altLang="zh-CN" dirty="0"/>
              <a:t>⋈</a:t>
            </a:r>
            <a:r>
              <a:rPr lang="pt-BR" altLang="zh-CN" i="1" baseline="-25000" dirty="0"/>
              <a:t>XθY</a:t>
            </a:r>
            <a:r>
              <a:rPr lang="pt-BR" altLang="zh-CN" i="1" dirty="0"/>
              <a:t>S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				</a:t>
            </a:r>
            <a:r>
              <a:rPr lang="pt-BR" altLang="zh-CN" i="1" dirty="0"/>
              <a:t>R</a:t>
            </a:r>
            <a:r>
              <a:rPr lang="pt-BR" altLang="zh-CN" dirty="0"/>
              <a:t>⋈</a:t>
            </a:r>
            <a:r>
              <a:rPr lang="pt-BR" altLang="zh-CN" i="1" baseline="-25000" dirty="0"/>
              <a:t>X</a:t>
            </a:r>
            <a:r>
              <a:rPr lang="pt-BR" altLang="zh-CN" baseline="-25000" dirty="0"/>
              <a:t>θ</a:t>
            </a:r>
            <a:r>
              <a:rPr lang="pt-BR" altLang="zh-CN" i="1" baseline="-25000" dirty="0"/>
              <a:t>Y</a:t>
            </a:r>
            <a:r>
              <a:rPr lang="pt-BR" altLang="zh-CN" i="1" dirty="0"/>
              <a:t>S=σ</a:t>
            </a:r>
            <a:r>
              <a:rPr lang="pt-BR" altLang="zh-CN" i="1" baseline="-25000" dirty="0"/>
              <a:t>XθY</a:t>
            </a:r>
            <a:r>
              <a:rPr lang="pt-BR" altLang="zh-CN" dirty="0"/>
              <a:t>(</a:t>
            </a:r>
            <a:r>
              <a:rPr lang="pt-BR" altLang="zh-CN" i="1" dirty="0"/>
              <a:t>R</a:t>
            </a:r>
            <a:r>
              <a:rPr lang="pt-BR" altLang="zh-CN" dirty="0"/>
              <a:t>×</a:t>
            </a:r>
            <a:r>
              <a:rPr lang="pt-BR" altLang="zh-CN" i="1" dirty="0"/>
              <a:t>S</a:t>
            </a:r>
            <a:r>
              <a:rPr lang="pt-BR" altLang="zh-CN" dirty="0"/>
              <a:t>)</a:t>
            </a:r>
          </a:p>
          <a:p>
            <a:pPr eaLnBrk="1" hangingPunct="1"/>
            <a:endParaRPr lang="pt-BR" altLang="zh-CN" dirty="0"/>
          </a:p>
          <a:p>
            <a:pPr eaLnBrk="1" hangingPunct="1"/>
            <a:r>
              <a:rPr lang="pt-BR" altLang="zh-CN" i="1" dirty="0"/>
              <a:t>θ</a:t>
            </a:r>
            <a:r>
              <a:rPr lang="zh-CN" altLang="en-US" dirty="0"/>
              <a:t>为</a:t>
            </a:r>
            <a:r>
              <a:rPr lang="en-US" altLang="zh-CN" dirty="0"/>
              <a:t>=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A50021"/>
                </a:solidFill>
              </a:rPr>
              <a:t>等值连接</a:t>
            </a:r>
            <a:endParaRPr lang="pt-BR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/>
            <a:r>
              <a:rPr lang="zh-CN" altLang="en-US" dirty="0"/>
              <a:t>两个关系中进行比较的分量必须是相同的属性组的元素</a:t>
            </a:r>
            <a:r>
              <a:rPr lang="en-US" altLang="zh-CN" dirty="0"/>
              <a:t>, </a:t>
            </a:r>
            <a:r>
              <a:rPr lang="zh-CN" altLang="en-US" dirty="0"/>
              <a:t>并且在结果集中将重复的属性组去掉时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A50021"/>
                </a:solidFill>
              </a:rPr>
              <a:t>自然连接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C38840-05DF-43D2-A60D-B16E1CD20C6F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在</a:t>
            </a:r>
            <a:r>
              <a:rPr lang="en-US" altLang="zh-CN" sz="2000" dirty="0">
                <a:solidFill>
                  <a:srgbClr val="FF9900"/>
                </a:solidFill>
              </a:rPr>
              <a:t>SQL</a:t>
            </a:r>
            <a:r>
              <a:rPr lang="zh-CN" altLang="en-US" sz="2000" dirty="0">
                <a:solidFill>
                  <a:srgbClr val="FF9900"/>
                </a:solidFill>
              </a:rPr>
              <a:t>中，自然连接运算为</a:t>
            </a:r>
            <a:r>
              <a:rPr lang="en-US" altLang="zh-CN" sz="2000" dirty="0">
                <a:solidFill>
                  <a:srgbClr val="FF9900"/>
                </a:solidFill>
              </a:rPr>
              <a:t>join … on …</a:t>
            </a:r>
          </a:p>
        </p:txBody>
      </p:sp>
    </p:spTree>
    <p:extLst>
      <p:ext uri="{BB962C8B-B14F-4D97-AF65-F5344CB8AC3E}">
        <p14:creationId xmlns:p14="http://schemas.microsoft.com/office/powerpoint/2010/main" val="1561570568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9C0449D-0F36-48E0-BF18-BD9A381E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88BDA-4FB4-43D4-A4B7-A03B6F408D8E}" type="slidenum">
              <a:rPr lang="en-US" altLang="zh-CN" sz="1400"/>
              <a:pPr/>
              <a:t>45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9D5D46-3170-4980-9CBD-7044DAA2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数据库中的关系运算</a:t>
            </a:r>
            <a:endParaRPr lang="en-US" altLang="zh-CN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B4BF57-11CA-4C7B-9B8F-7E7FA049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pic>
        <p:nvPicPr>
          <p:cNvPr id="120836" name="Picture 4" descr="关系RS">
            <a:extLst>
              <a:ext uri="{FF2B5EF4-FFF2-40B4-BE49-F238E27FC236}">
                <a16:creationId xmlns:a16="http://schemas.microsoft.com/office/drawing/2014/main" id="{74498989-6439-4892-AC85-D5FF9F59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8443" y="1170959"/>
            <a:ext cx="5287113" cy="16385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38" name="Picture 6" descr="求出笛卡尔积">
            <a:extLst>
              <a:ext uri="{FF2B5EF4-FFF2-40B4-BE49-F238E27FC236}">
                <a16:creationId xmlns:a16="http://schemas.microsoft.com/office/drawing/2014/main" id="{87A329A1-AA8E-4FA1-8B41-6A22E8AF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7" y="3174975"/>
            <a:ext cx="425499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58" name="Picture 2" descr="结果集中找出重复属性列">
            <a:extLst>
              <a:ext uri="{FF2B5EF4-FFF2-40B4-BE49-F238E27FC236}">
                <a16:creationId xmlns:a16="http://schemas.microsoft.com/office/drawing/2014/main" id="{18CCAE9B-E387-47BD-AA33-F61223A3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52" y="3174975"/>
            <a:ext cx="4096519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RS自然链接结果">
            <a:extLst>
              <a:ext uri="{FF2B5EF4-FFF2-40B4-BE49-F238E27FC236}">
                <a16:creationId xmlns:a16="http://schemas.microsoft.com/office/drawing/2014/main" id="{6E93633D-3A93-452E-A9BC-D83E81584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4951400"/>
            <a:ext cx="33813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8528B366-48F3-4651-A8E0-46FE8B237D04}"/>
              </a:ext>
            </a:extLst>
          </p:cNvPr>
          <p:cNvSpPr/>
          <p:nvPr/>
        </p:nvSpPr>
        <p:spPr>
          <a:xfrm>
            <a:off x="2915816" y="2809488"/>
            <a:ext cx="28803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7CC7074-97C7-469F-8508-CC033B23E76D}"/>
              </a:ext>
            </a:extLst>
          </p:cNvPr>
          <p:cNvSpPr/>
          <p:nvPr/>
        </p:nvSpPr>
        <p:spPr>
          <a:xfrm rot="16200000">
            <a:off x="4549546" y="3533110"/>
            <a:ext cx="28803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2D54051-73BD-48AB-9835-2BD6791D4141}"/>
              </a:ext>
            </a:extLst>
          </p:cNvPr>
          <p:cNvSpPr/>
          <p:nvPr/>
        </p:nvSpPr>
        <p:spPr>
          <a:xfrm>
            <a:off x="6852095" y="4431395"/>
            <a:ext cx="288032" cy="33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076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9C0449D-0F36-48E0-BF18-BD9A381E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88BDA-4FB4-43D4-A4B7-A03B6F408D8E}" type="slidenum">
              <a:rPr lang="en-US" altLang="zh-CN" sz="1400"/>
              <a:pPr/>
              <a:t>46</a:t>
            </a:fld>
            <a:endParaRPr lang="en-US" altLang="zh-CN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9D5D46-3170-4980-9CBD-7044DAA29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数据库中的关系运算</a:t>
            </a:r>
            <a:endParaRPr lang="en-US" altLang="zh-CN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B4BF57-11CA-4C7B-9B8F-7E7FA0491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国产数据库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达梦 </a:t>
            </a:r>
            <a:r>
              <a:rPr lang="en-US" altLang="zh-CN" dirty="0"/>
              <a:t>(</a:t>
            </a:r>
            <a:r>
              <a:rPr lang="zh-CN" altLang="en-US" dirty="0"/>
              <a:t>华科大</a:t>
            </a:r>
            <a:r>
              <a:rPr lang="en-US" altLang="zh-CN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 err="1"/>
              <a:t>OceanBase</a:t>
            </a:r>
            <a:r>
              <a:rPr lang="en-US" altLang="zh-CN" dirty="0"/>
              <a:t> (</a:t>
            </a:r>
            <a:r>
              <a:rPr lang="zh-CN" altLang="en-US" dirty="0"/>
              <a:t>蚂蚁</a:t>
            </a:r>
            <a:r>
              <a:rPr lang="en-US" altLang="zh-CN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 err="1"/>
              <a:t>GaussDB</a:t>
            </a:r>
            <a:r>
              <a:rPr lang="en-US" altLang="zh-CN" dirty="0"/>
              <a:t> (</a:t>
            </a:r>
            <a:r>
              <a:rPr lang="zh-CN" altLang="en-US" dirty="0"/>
              <a:t>华为云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国外数据库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Oracle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甲骨文</a:t>
            </a:r>
            <a:r>
              <a:rPr lang="en-US" altLang="zh-CN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SQL Server (</a:t>
            </a:r>
            <a:r>
              <a:rPr lang="zh-CN" altLang="en-US" dirty="0"/>
              <a:t>微软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开源数据库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MySQL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MongoDB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PostgreSQL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SQLite</a:t>
            </a:r>
          </a:p>
        </p:txBody>
      </p:sp>
      <p:pic>
        <p:nvPicPr>
          <p:cNvPr id="122882" name="Picture 2" descr="https://res-static.hc-cdn.cn/cloudbu-site/china/zh-cn/product_gaussdb_banner_icon.png">
            <a:extLst>
              <a:ext uri="{FF2B5EF4-FFF2-40B4-BE49-F238E27FC236}">
                <a16:creationId xmlns:a16="http://schemas.microsoft.com/office/drawing/2014/main" id="{FDF7CAD0-F08D-45C3-8324-34295CAD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51" y="3079800"/>
            <a:ext cx="927539" cy="9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6E5A2A-E3AA-44EF-BDCF-A847BAEA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379171"/>
            <a:ext cx="2201513" cy="295556"/>
          </a:xfrm>
          <a:prstGeom prst="rect">
            <a:avLst/>
          </a:prstGeom>
        </p:spPr>
      </p:pic>
      <p:pic>
        <p:nvPicPr>
          <p:cNvPr id="122888" name="Picture 8" descr="https://www.dameng.com/images/index/idx_logo.png">
            <a:extLst>
              <a:ext uri="{FF2B5EF4-FFF2-40B4-BE49-F238E27FC236}">
                <a16:creationId xmlns:a16="http://schemas.microsoft.com/office/drawing/2014/main" id="{38227A31-B8D6-445B-B240-BE8CA364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32" y="1607646"/>
            <a:ext cx="13239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4A2302-5F0F-4604-AF09-AD922A873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850" y="4458189"/>
            <a:ext cx="2112494" cy="349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54003E-A658-4C6C-B27D-430949320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591" y="5212505"/>
            <a:ext cx="1762509" cy="10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9148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AAD57A2F-9FD3-4149-B7AA-87CF78B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5B4DAB-95D4-48E3-92AE-9637F5A1BA70}" type="slidenum">
              <a:rPr lang="en-US" altLang="zh-CN" sz="1400"/>
              <a:pPr/>
              <a:t>47</a:t>
            </a:fld>
            <a:endParaRPr lang="en-US" altLang="zh-CN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929CF78-8FB3-4AA8-A092-18585AA80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7.4 </a:t>
            </a:r>
            <a:r>
              <a:rPr lang="zh-CN" altLang="en-US">
                <a:latin typeface="华文中宋" panose="02010600040101010101" pitchFamily="2" charset="-122"/>
              </a:rPr>
              <a:t>关系的性质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94341D-6ACA-4FD5-92B9-0CF30E1C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1439862"/>
          </a:xfrm>
        </p:spPr>
        <p:txBody>
          <a:bodyPr/>
          <a:lstStyle/>
          <a:p>
            <a:pPr marL="1260475" indent="-1260475" eaLnBrk="1" hangingPunct="1">
              <a:tabLst>
                <a:tab pos="1703388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7.14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(1)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反自反</a:t>
            </a:r>
            <a:r>
              <a:rPr lang="zh-CN" altLang="en-US" dirty="0"/>
              <a:t>的</a:t>
            </a:r>
            <a:r>
              <a:rPr lang="en-US" altLang="zh-CN" dirty="0"/>
              <a:t>.          </a:t>
            </a:r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EAFDF5BB-AC5E-490D-88CD-15FF0249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19388"/>
            <a:ext cx="8497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5813" indent="-161766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7338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41417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497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06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64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21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785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实例：</a:t>
            </a:r>
          </a:p>
          <a:p>
            <a:pPr eaLnBrk="1" hangingPunct="1"/>
            <a:r>
              <a:rPr lang="zh-CN" altLang="en-US" dirty="0"/>
              <a:t>自反：全域关系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小于等于关系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整除关系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</a:t>
            </a:r>
            <a:endParaRPr lang="en-US" altLang="zh-CN" baseline="-25000" dirty="0"/>
          </a:p>
          <a:p>
            <a:pPr eaLnBrk="1" hangingPunct="1"/>
            <a:r>
              <a:rPr lang="zh-CN" altLang="en-US" dirty="0"/>
              <a:t>反自反：实数集上的小于关系、幂集上的真包含关系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{&lt;1,1&gt;,&lt;2,2&gt;,&lt;3,3&gt;,&lt;1,2&gt;}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{&lt;1,3&gt;}</a:t>
            </a:r>
            <a:endParaRPr lang="en-US" altLang="zh-CN" i="1" dirty="0"/>
          </a:p>
          <a:p>
            <a:pPr eaLnBrk="1" hangingPunct="1"/>
            <a:r>
              <a:rPr lang="zh-CN" altLang="en-US" dirty="0"/>
              <a:t>三个集合是否是自反或反自反：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 </a:t>
            </a:r>
            <a:r>
              <a:rPr lang="zh-CN" altLang="en-US" u="sng" dirty="0"/>
              <a:t>   </a:t>
            </a:r>
            <a:r>
              <a:rPr lang="en-US" altLang="zh-CN" u="sng" dirty="0"/>
              <a:t>?   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u="sng" dirty="0"/>
              <a:t>   ?   </a:t>
            </a:r>
            <a:r>
              <a:rPr lang="zh-CN" altLang="en-US" dirty="0"/>
              <a:t> ，</a:t>
            </a:r>
            <a:r>
              <a:rPr lang="en-US" altLang="zh-CN" i="1" dirty="0"/>
              <a:t>R</a:t>
            </a:r>
            <a:r>
              <a:rPr lang="en-US" altLang="zh-CN" baseline="-25000" dirty="0"/>
              <a:t>3 </a:t>
            </a:r>
            <a:r>
              <a:rPr lang="en-US" altLang="zh-CN" u="sng" dirty="0"/>
              <a:t>   ?   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B6FC6-D75A-4667-ADCE-97C9B0DF11A2}"/>
              </a:ext>
            </a:extLst>
          </p:cNvPr>
          <p:cNvSpPr/>
          <p:nvPr/>
        </p:nvSpPr>
        <p:spPr>
          <a:xfrm>
            <a:off x="5915044" y="1196752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reflexive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7A59EB-13D2-4DE1-AB0D-576453113DC0}"/>
              </a:ext>
            </a:extLst>
          </p:cNvPr>
          <p:cNvSpPr/>
          <p:nvPr/>
        </p:nvSpPr>
        <p:spPr>
          <a:xfrm>
            <a:off x="5781034" y="2362058"/>
            <a:ext cx="1838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anti-reflexive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45648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AAD57A2F-9FD3-4149-B7AA-87CF78B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5B4DAB-95D4-48E3-92AE-9637F5A1BA70}" type="slidenum">
              <a:rPr lang="en-US" altLang="zh-CN" sz="1400"/>
              <a:pPr/>
              <a:t>48</a:t>
            </a:fld>
            <a:endParaRPr lang="en-US" altLang="zh-CN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929CF78-8FB3-4AA8-A092-18585AA80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7.4 </a:t>
            </a:r>
            <a:r>
              <a:rPr lang="zh-CN" altLang="en-US">
                <a:latin typeface="华文中宋" panose="02010600040101010101" pitchFamily="2" charset="-122"/>
              </a:rPr>
              <a:t>关系的性质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94341D-6ACA-4FD5-92B9-0CF30E1C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1439862"/>
          </a:xfrm>
        </p:spPr>
        <p:txBody>
          <a:bodyPr/>
          <a:lstStyle/>
          <a:p>
            <a:pPr marL="1260475" indent="-1260475" eaLnBrk="1" hangingPunct="1">
              <a:tabLst>
                <a:tab pos="1703388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7.14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(1)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反自反</a:t>
            </a:r>
            <a:r>
              <a:rPr lang="zh-CN" altLang="en-US" dirty="0"/>
              <a:t>的</a:t>
            </a:r>
            <a:r>
              <a:rPr lang="en-US" altLang="zh-CN" dirty="0"/>
              <a:t>.          </a:t>
            </a:r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EAFDF5BB-AC5E-490D-88CD-15FF0249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19388"/>
            <a:ext cx="8497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5813" indent="-161766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7338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41417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497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06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64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21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785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实例：</a:t>
            </a:r>
          </a:p>
          <a:p>
            <a:pPr eaLnBrk="1" hangingPunct="1"/>
            <a:r>
              <a:rPr lang="zh-CN" altLang="en-US" dirty="0"/>
              <a:t>自反：全域关系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小于等于关系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整除关系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</a:t>
            </a:r>
            <a:endParaRPr lang="en-US" altLang="zh-CN" baseline="-25000" dirty="0"/>
          </a:p>
          <a:p>
            <a:pPr eaLnBrk="1" hangingPunct="1"/>
            <a:r>
              <a:rPr lang="zh-CN" altLang="en-US" dirty="0"/>
              <a:t>反自反：实数集上的小于关系、幂集上的真包含关系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     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{&lt;1,1&gt;,&lt;2,2&gt;,&lt;3,3&gt;,&lt;1,2&gt;}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{&lt;1,3&gt;}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自反 ，</a:t>
            </a:r>
            <a:r>
              <a:rPr lang="en-US" altLang="zh-CN" i="1" dirty="0"/>
              <a:t>R</a:t>
            </a:r>
            <a:r>
              <a:rPr lang="en-US" altLang="zh-CN" baseline="-25000" dirty="0"/>
              <a:t>3 </a:t>
            </a:r>
            <a:r>
              <a:rPr lang="zh-CN" altLang="en-US" dirty="0"/>
              <a:t>反自反，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既不是自反的也不是反自反的</a:t>
            </a:r>
            <a:r>
              <a:rPr lang="en-US" altLang="zh-CN" dirty="0"/>
              <a:t>.</a:t>
            </a: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DB6FC6-D75A-4667-ADCE-97C9B0DF11A2}"/>
              </a:ext>
            </a:extLst>
          </p:cNvPr>
          <p:cNvSpPr/>
          <p:nvPr/>
        </p:nvSpPr>
        <p:spPr>
          <a:xfrm>
            <a:off x="5915044" y="1196752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reflexive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7A59EB-13D2-4DE1-AB0D-576453113DC0}"/>
              </a:ext>
            </a:extLst>
          </p:cNvPr>
          <p:cNvSpPr/>
          <p:nvPr/>
        </p:nvSpPr>
        <p:spPr>
          <a:xfrm>
            <a:off x="5781034" y="2362058"/>
            <a:ext cx="1838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anti-reflexive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82DB04-2D4F-4A85-B973-E01E59B321A8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每个元素都跟自己有</a:t>
            </a:r>
            <a:r>
              <a:rPr lang="en-US" altLang="zh-CN" sz="2000" dirty="0">
                <a:solidFill>
                  <a:srgbClr val="FF9900"/>
                </a:solidFill>
              </a:rPr>
              <a:t>/</a:t>
            </a:r>
            <a:r>
              <a:rPr lang="zh-CN" altLang="en-US" sz="2000" dirty="0">
                <a:solidFill>
                  <a:srgbClr val="FF9900"/>
                </a:solidFill>
              </a:rPr>
              <a:t>无关系</a:t>
            </a:r>
            <a:r>
              <a:rPr lang="en-US" altLang="zh-CN" sz="2000" dirty="0">
                <a:solidFill>
                  <a:srgbClr val="FF9900"/>
                </a:solidFill>
              </a:rPr>
              <a:t>=</a:t>
            </a:r>
            <a:r>
              <a:rPr lang="zh-CN" altLang="en-US" sz="2000" dirty="0">
                <a:solidFill>
                  <a:srgbClr val="FF9900"/>
                </a:solidFill>
              </a:rPr>
              <a:t>关系矩阵对角线全</a:t>
            </a:r>
            <a:r>
              <a:rPr lang="en-US" altLang="zh-CN" sz="2000" dirty="0">
                <a:solidFill>
                  <a:srgbClr val="FF9900"/>
                </a:solidFill>
              </a:rPr>
              <a:t>1/0=</a:t>
            </a:r>
            <a:r>
              <a:rPr lang="zh-CN" altLang="en-US" sz="2000" dirty="0">
                <a:solidFill>
                  <a:srgbClr val="FF9900"/>
                </a:solidFill>
              </a:rPr>
              <a:t>关系图每个节点都有</a:t>
            </a:r>
            <a:r>
              <a:rPr lang="en-US" altLang="zh-CN" sz="2000" dirty="0">
                <a:solidFill>
                  <a:srgbClr val="FF9900"/>
                </a:solidFill>
              </a:rPr>
              <a:t>/</a:t>
            </a:r>
            <a:r>
              <a:rPr lang="zh-CN" altLang="en-US" sz="2000" dirty="0">
                <a:solidFill>
                  <a:srgbClr val="FF9900"/>
                </a:solidFill>
              </a:rPr>
              <a:t>无自环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B605BE-8AB8-48EC-8D92-7CF3520B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58559"/>
              </p:ext>
            </p:extLst>
          </p:nvPr>
        </p:nvGraphicFramePr>
        <p:xfrm>
          <a:off x="6536198" y="4099365"/>
          <a:ext cx="247351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505">
                  <a:extLst>
                    <a:ext uri="{9D8B030D-6E8A-4147-A177-3AD203B41FA5}">
                      <a16:colId xmlns:a16="http://schemas.microsoft.com/office/drawing/2014/main" val="200155323"/>
                    </a:ext>
                  </a:extLst>
                </a:gridCol>
                <a:gridCol w="824505">
                  <a:extLst>
                    <a:ext uri="{9D8B030D-6E8A-4147-A177-3AD203B41FA5}">
                      <a16:colId xmlns:a16="http://schemas.microsoft.com/office/drawing/2014/main" val="1169012390"/>
                    </a:ext>
                  </a:extLst>
                </a:gridCol>
                <a:gridCol w="824505">
                  <a:extLst>
                    <a:ext uri="{9D8B030D-6E8A-4147-A177-3AD203B41FA5}">
                      <a16:colId xmlns:a16="http://schemas.microsoft.com/office/drawing/2014/main" val="1040406404"/>
                    </a:ext>
                  </a:extLst>
                </a:gridCol>
              </a:tblGrid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自反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反自反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96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1740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83267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96772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998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588BB90F-E9B9-4873-99CB-CCDD252F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AA041B-6CD1-4268-8A62-A92D8818DEA1}" type="slidenum">
              <a:rPr lang="en-US" altLang="zh-CN" sz="1400"/>
              <a:pPr/>
              <a:t>49</a:t>
            </a:fld>
            <a:endParaRPr lang="en-US" altLang="zh-CN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DA226C6-17A4-4D9F-9265-A29A9644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对称性与反对称性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928AC3F-5EA7-4423-8AD3-E767AC0F0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2305050"/>
          </a:xfrm>
        </p:spPr>
        <p:txBody>
          <a:bodyPr/>
          <a:lstStyle/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</a:p>
          <a:p>
            <a:pPr marL="1071563" indent="-1071563"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A50021"/>
                </a:solidFill>
              </a:rPr>
              <a:t>对</a:t>
            </a:r>
          </a:p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称</a:t>
            </a:r>
            <a:r>
              <a:rPr lang="zh-CN" altLang="en-US" dirty="0"/>
              <a:t>的关系</a:t>
            </a:r>
            <a:r>
              <a:rPr lang="en-US" altLang="zh-CN" dirty="0"/>
              <a:t>.</a:t>
            </a:r>
          </a:p>
          <a:p>
            <a:pPr marL="1071563" indent="-1071563"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</a:p>
          <a:p>
            <a:pPr marL="1071563" indent="-1071563" eaLnBrk="1" hangingPunct="1"/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sz="2200" dirty="0"/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FE7079FF-DA82-46F1-AD5E-7585C0BA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571875"/>
            <a:ext cx="82296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实例：对称关系：</a:t>
            </a:r>
            <a:r>
              <a:rPr lang="en-US" altLang="zh-CN" i="1" dirty="0"/>
              <a:t>A</a:t>
            </a:r>
            <a:r>
              <a:rPr lang="zh-CN" altLang="en-US" dirty="0"/>
              <a:t>上的全域关系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zh-CN" altLang="en-US" dirty="0"/>
          </a:p>
          <a:p>
            <a:pPr eaLnBrk="1" hangingPunct="1"/>
            <a:r>
              <a:rPr lang="zh-CN" altLang="en-US" dirty="0"/>
              <a:t>反对称关系：恒等关系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和空关系也是</a:t>
            </a:r>
            <a:r>
              <a:rPr lang="en-US" altLang="zh-CN" i="1" dirty="0"/>
              <a:t>A</a:t>
            </a:r>
            <a:r>
              <a:rPr lang="zh-CN" altLang="en-US" dirty="0"/>
              <a:t>上的反对称关系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都是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pPr eaLnBrk="1" hangingPunct="1"/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r>
              <a:rPr lang="zh-CN" altLang="en-US" dirty="0"/>
              <a:t>，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{&lt;1,1&gt;,&lt;1,2&gt;,&lt;2,1&gt;}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{&lt;1,2&gt;,&lt;1,3&gt;}</a:t>
            </a:r>
            <a:r>
              <a:rPr lang="zh-CN" altLang="en-US" dirty="0"/>
              <a:t>，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{&lt;1,2&gt;,&lt;2,1&gt;,&lt;1,3&gt;}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：对称和反对称；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：只有对称；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：只有反对称； 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：不对称、不反对称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BBACB-D82B-40B9-B2BB-76703E0F9001}"/>
              </a:ext>
            </a:extLst>
          </p:cNvPr>
          <p:cNvSpPr/>
          <p:nvPr/>
        </p:nvSpPr>
        <p:spPr>
          <a:xfrm>
            <a:off x="7020272" y="1933724"/>
            <a:ext cx="1481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symmetric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88E1F5-4593-4D88-A36B-EA101127D74D}"/>
              </a:ext>
            </a:extLst>
          </p:cNvPr>
          <p:cNvSpPr/>
          <p:nvPr/>
        </p:nvSpPr>
        <p:spPr>
          <a:xfrm>
            <a:off x="6735826" y="278977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anti-symmetric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2FEED6-368C-4055-BD77-1495C04B81F2}"/>
              </a:ext>
            </a:extLst>
          </p:cNvPr>
          <p:cNvSpPr txBox="1"/>
          <p:nvPr/>
        </p:nvSpPr>
        <p:spPr>
          <a:xfrm>
            <a:off x="2790927" y="6462365"/>
            <a:ext cx="635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关系的逆为关系矩阵的转置，而非关系矩阵的逆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A8DFB69-0BF3-47A3-9628-1A569F6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168B26-90EA-4A6A-958E-4C58EC2F7CC1}" type="slidenum">
              <a:rPr lang="en-US" altLang="zh-CN" sz="1400"/>
              <a:pPr/>
              <a:t>5</a:t>
            </a:fld>
            <a:endParaRPr lang="en-US" altLang="zh-CN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C9A985-85F5-4602-86E9-E3F83B727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笛卡儿积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D517E6A-F135-4D03-9705-DED718FDD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1008062"/>
          </a:xfrm>
        </p:spPr>
        <p:txBody>
          <a:bodyPr/>
          <a:lstStyle/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</a:p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/>
              <a:t>      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/>
              <a:t>}.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263A1364-D769-4403-A215-6BE8B4C3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351837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431925" indent="-14319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4263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092450" indent="-558800">
              <a:spcBef>
                <a:spcPct val="20000"/>
              </a:spcBef>
              <a:buChar char="•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830638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68825" indent="-558800">
              <a:spcBef>
                <a:spcPct val="20000"/>
              </a:spcBef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260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832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404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976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  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</a:p>
          <a:p>
            <a:pPr eaLnBrk="1" hangingPunct="1"/>
            <a:r>
              <a:rPr lang="en-US" altLang="zh-CN" dirty="0"/>
              <a:t>    ={&lt;1,</a:t>
            </a:r>
            <a:r>
              <a:rPr lang="en-US" altLang="zh-CN" i="1" dirty="0"/>
              <a:t>a</a:t>
            </a:r>
            <a:r>
              <a:rPr lang="en-US" altLang="zh-CN" dirty="0"/>
              <a:t>&gt;,&lt;1,</a:t>
            </a:r>
            <a:r>
              <a:rPr lang="en-US" altLang="zh-CN" i="1" dirty="0"/>
              <a:t>b</a:t>
            </a:r>
            <a:r>
              <a:rPr lang="en-US" altLang="zh-CN" dirty="0"/>
              <a:t>&gt;,&lt;1,</a:t>
            </a:r>
            <a:r>
              <a:rPr lang="en-US" altLang="zh-CN" i="1" dirty="0"/>
              <a:t>c</a:t>
            </a:r>
            <a:r>
              <a:rPr lang="en-US" altLang="zh-CN" dirty="0"/>
              <a:t>&gt;,&lt;2,</a:t>
            </a:r>
            <a:r>
              <a:rPr lang="en-US" altLang="zh-CN" i="1" dirty="0"/>
              <a:t>a</a:t>
            </a:r>
            <a:r>
              <a:rPr lang="en-US" altLang="zh-CN" dirty="0"/>
              <a:t>&gt;,&lt;2,</a:t>
            </a:r>
            <a:r>
              <a:rPr lang="en-US" altLang="zh-CN" i="1" dirty="0"/>
              <a:t>b</a:t>
            </a:r>
            <a:r>
              <a:rPr lang="en-US" altLang="zh-CN" dirty="0"/>
              <a:t>&gt;,&lt;2,</a:t>
            </a:r>
            <a:r>
              <a:rPr lang="en-US" altLang="zh-CN" i="1" dirty="0"/>
              <a:t>c</a:t>
            </a:r>
            <a:r>
              <a:rPr lang="en-US" altLang="zh-CN" dirty="0"/>
              <a:t>&gt;,&lt;3,</a:t>
            </a:r>
            <a:r>
              <a:rPr lang="en-US" altLang="zh-CN" i="1" dirty="0"/>
              <a:t>a</a:t>
            </a:r>
            <a:r>
              <a:rPr lang="en-US" altLang="zh-CN" dirty="0"/>
              <a:t>&gt;,&lt;3,</a:t>
            </a:r>
            <a:r>
              <a:rPr lang="en-US" altLang="zh-CN" i="1" dirty="0"/>
              <a:t>b</a:t>
            </a:r>
            <a:r>
              <a:rPr lang="en-US" altLang="zh-CN" dirty="0"/>
              <a:t>&gt;,&lt;3,</a:t>
            </a:r>
            <a:r>
              <a:rPr lang="en-US" altLang="zh-CN" i="1" dirty="0"/>
              <a:t>c</a:t>
            </a:r>
            <a:r>
              <a:rPr lang="en-US" altLang="zh-CN" dirty="0"/>
              <a:t>&gt;}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</a:p>
          <a:p>
            <a:pPr eaLnBrk="1" hangingPunct="1"/>
            <a:r>
              <a:rPr lang="en-US" altLang="zh-CN" dirty="0"/>
              <a:t>    ={&lt;</a:t>
            </a:r>
            <a:r>
              <a:rPr lang="en-US" altLang="zh-CN" i="1" dirty="0"/>
              <a:t>a</a:t>
            </a:r>
            <a:r>
              <a:rPr lang="en-US" altLang="zh-CN" dirty="0"/>
              <a:t>,1&gt;,&lt;</a:t>
            </a:r>
            <a:r>
              <a:rPr lang="en-US" altLang="zh-CN" i="1" dirty="0"/>
              <a:t>b</a:t>
            </a:r>
            <a:r>
              <a:rPr lang="en-US" altLang="zh-CN" dirty="0"/>
              <a:t>,1&gt;,&lt;</a:t>
            </a:r>
            <a:r>
              <a:rPr lang="en-US" altLang="zh-CN" i="1" dirty="0"/>
              <a:t>c</a:t>
            </a:r>
            <a:r>
              <a:rPr lang="en-US" altLang="zh-CN" dirty="0"/>
              <a:t>,1&gt;,&lt;</a:t>
            </a:r>
            <a:r>
              <a:rPr lang="en-US" altLang="zh-CN" i="1" dirty="0"/>
              <a:t>a</a:t>
            </a:r>
            <a:r>
              <a:rPr lang="en-US" altLang="zh-CN" dirty="0"/>
              <a:t>,2&gt;,&lt;</a:t>
            </a:r>
            <a:r>
              <a:rPr lang="en-US" altLang="zh-CN" i="1" dirty="0"/>
              <a:t>b</a:t>
            </a:r>
            <a:r>
              <a:rPr lang="en-US" altLang="zh-CN" dirty="0"/>
              <a:t>,2&gt;,&lt;</a:t>
            </a:r>
            <a:r>
              <a:rPr lang="en-US" altLang="zh-CN" i="1" dirty="0"/>
              <a:t>c</a:t>
            </a:r>
            <a:r>
              <a:rPr lang="en-US" altLang="zh-CN" dirty="0"/>
              <a:t>,2&gt;,&lt;</a:t>
            </a:r>
            <a:r>
              <a:rPr lang="en-US" altLang="zh-CN" i="1" dirty="0"/>
              <a:t>a</a:t>
            </a:r>
            <a:r>
              <a:rPr lang="en-US" altLang="zh-CN" dirty="0"/>
              <a:t>,3&gt;,&lt;</a:t>
            </a:r>
            <a:r>
              <a:rPr lang="en-US" altLang="zh-CN" i="1" dirty="0"/>
              <a:t>b</a:t>
            </a:r>
            <a:r>
              <a:rPr lang="en-US" altLang="zh-CN" dirty="0"/>
              <a:t>,3&gt;,&lt;</a:t>
            </a:r>
            <a:r>
              <a:rPr lang="en-US" altLang="zh-CN" i="1" dirty="0"/>
              <a:t>c</a:t>
            </a:r>
            <a:r>
              <a:rPr lang="en-US" altLang="zh-CN" dirty="0"/>
              <a:t>,3&gt;} </a:t>
            </a:r>
          </a:p>
          <a:p>
            <a:pPr eaLnBrk="1" hangingPunct="1"/>
            <a:endParaRPr lang="en-US" altLang="zh-CN" i="1" dirty="0"/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 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{&lt;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&gt;, &lt;{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00431D-61F1-42D7-AF4B-9300BA883E07}"/>
              </a:ext>
            </a:extLst>
          </p:cNvPr>
          <p:cNvSpPr txBox="1"/>
          <p:nvPr/>
        </p:nvSpPr>
        <p:spPr>
          <a:xfrm>
            <a:off x="6156176" y="6453188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笛卡尔积与交集的相似性</a:t>
            </a:r>
          </a:p>
        </p:txBody>
      </p:sp>
    </p:spTree>
    <p:extLst>
      <p:ext uri="{BB962C8B-B14F-4D97-AF65-F5344CB8AC3E}">
        <p14:creationId xmlns:p14="http://schemas.microsoft.com/office/powerpoint/2010/main" val="1463106935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588BB90F-E9B9-4873-99CB-CCDD252F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AA041B-6CD1-4268-8A62-A92D8818DEA1}" type="slidenum">
              <a:rPr lang="en-US" altLang="zh-CN" sz="1400"/>
              <a:pPr/>
              <a:t>50</a:t>
            </a:fld>
            <a:endParaRPr lang="en-US" altLang="zh-CN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DA226C6-17A4-4D9F-9265-A29A9644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对称性与反对称性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928AC3F-5EA7-4423-8AD3-E767AC0F0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2305050"/>
          </a:xfrm>
        </p:spPr>
        <p:txBody>
          <a:bodyPr/>
          <a:lstStyle/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</a:p>
          <a:p>
            <a:pPr marL="1071563" indent="-1071563"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A50021"/>
                </a:solidFill>
              </a:rPr>
              <a:t>对</a:t>
            </a:r>
          </a:p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称</a:t>
            </a:r>
            <a:r>
              <a:rPr lang="zh-CN" altLang="en-US" dirty="0"/>
              <a:t>的关系</a:t>
            </a:r>
            <a:r>
              <a:rPr lang="en-US" altLang="zh-CN" dirty="0"/>
              <a:t>.</a:t>
            </a:r>
          </a:p>
          <a:p>
            <a:pPr marL="1071563" indent="-1071563"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</a:p>
          <a:p>
            <a:pPr marL="1071563" indent="-1071563" eaLnBrk="1" hangingPunct="1"/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sz="2200" dirty="0"/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FE7079FF-DA82-46F1-AD5E-7585C0BA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571875"/>
            <a:ext cx="8229600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实例：对称关系：</a:t>
            </a:r>
            <a:r>
              <a:rPr lang="en-US" altLang="zh-CN" i="1" dirty="0"/>
              <a:t>A</a:t>
            </a:r>
            <a:r>
              <a:rPr lang="zh-CN" altLang="en-US" dirty="0"/>
              <a:t>上的全域关系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zh-CN" altLang="en-US" dirty="0"/>
          </a:p>
          <a:p>
            <a:pPr eaLnBrk="1" hangingPunct="1"/>
            <a:r>
              <a:rPr lang="zh-CN" altLang="en-US" dirty="0"/>
              <a:t>反对称关系：恒等关系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和空关系也是</a:t>
            </a:r>
            <a:r>
              <a:rPr lang="en-US" altLang="zh-CN" i="1" dirty="0"/>
              <a:t>A</a:t>
            </a:r>
            <a:r>
              <a:rPr lang="zh-CN" altLang="en-US" dirty="0"/>
              <a:t>上的反对称关系</a:t>
            </a:r>
            <a:r>
              <a:rPr lang="en-US" altLang="zh-CN" dirty="0"/>
              <a:t>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BBACB-D82B-40B9-B2BB-76703E0F9001}"/>
              </a:ext>
            </a:extLst>
          </p:cNvPr>
          <p:cNvSpPr/>
          <p:nvPr/>
        </p:nvSpPr>
        <p:spPr>
          <a:xfrm>
            <a:off x="7020272" y="1933724"/>
            <a:ext cx="1481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symmetric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88E1F5-4593-4D88-A36B-EA101127D74D}"/>
              </a:ext>
            </a:extLst>
          </p:cNvPr>
          <p:cNvSpPr/>
          <p:nvPr/>
        </p:nvSpPr>
        <p:spPr>
          <a:xfrm>
            <a:off x="6735826" y="278977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anti-symmetric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1ACB-C4E9-4485-AAEF-23705D3A7EBF}"/>
              </a:ext>
            </a:extLst>
          </p:cNvPr>
          <p:cNvSpPr txBox="1"/>
          <p:nvPr/>
        </p:nvSpPr>
        <p:spPr>
          <a:xfrm>
            <a:off x="0" y="61477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关系矩阵中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i="1" baseline="-25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i="1" baseline="-25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ji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取值相等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最多一个取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关系图每两个点间要么没边要么双向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最多一个方向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0961525-0E00-4FC7-91BF-B324CE583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22475"/>
              </p:ext>
            </p:extLst>
          </p:nvPr>
        </p:nvGraphicFramePr>
        <p:xfrm>
          <a:off x="5205128" y="4620939"/>
          <a:ext cx="247351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505">
                  <a:extLst>
                    <a:ext uri="{9D8B030D-6E8A-4147-A177-3AD203B41FA5}">
                      <a16:colId xmlns:a16="http://schemas.microsoft.com/office/drawing/2014/main" val="200155323"/>
                    </a:ext>
                  </a:extLst>
                </a:gridCol>
                <a:gridCol w="824505">
                  <a:extLst>
                    <a:ext uri="{9D8B030D-6E8A-4147-A177-3AD203B41FA5}">
                      <a16:colId xmlns:a16="http://schemas.microsoft.com/office/drawing/2014/main" val="1169012390"/>
                    </a:ext>
                  </a:extLst>
                </a:gridCol>
                <a:gridCol w="824505">
                  <a:extLst>
                    <a:ext uri="{9D8B030D-6E8A-4147-A177-3AD203B41FA5}">
                      <a16:colId xmlns:a16="http://schemas.microsoft.com/office/drawing/2014/main" val="1040406404"/>
                    </a:ext>
                  </a:extLst>
                </a:gridCol>
              </a:tblGrid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对称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反对称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96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1740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83267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96772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9983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719AC6D-9973-4170-B466-A9BEE56E4B95}"/>
              </a:ext>
            </a:extLst>
          </p:cNvPr>
          <p:cNvSpPr txBox="1"/>
          <p:nvPr/>
        </p:nvSpPr>
        <p:spPr>
          <a:xfrm>
            <a:off x="2790927" y="6457890"/>
            <a:ext cx="635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反对称与自反不矛盾</a:t>
            </a:r>
          </a:p>
        </p:txBody>
      </p:sp>
    </p:spTree>
    <p:extLst>
      <p:ext uri="{BB962C8B-B14F-4D97-AF65-F5344CB8AC3E}">
        <p14:creationId xmlns:p14="http://schemas.microsoft.com/office/powerpoint/2010/main" val="1696724418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943EF7A4-15BB-4881-9E00-A165958C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6B2B2E-9490-4006-B745-D3D6C169B554}" type="slidenum">
              <a:rPr lang="en-US" altLang="zh-CN" sz="1400"/>
              <a:pPr/>
              <a:t>51</a:t>
            </a:fld>
            <a:endParaRPr lang="en-US" altLang="zh-CN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DEE54CB-4D36-4666-BF37-EADDF01F8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传递性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896EB8-5403-4FD8-A66F-3C17C5C7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295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7.16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</a:t>
            </a:r>
          </a:p>
          <a:p>
            <a:pPr eaLnBrk="1" hangingPunct="1"/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C944A446-41F2-449A-B87D-8E0AAC32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81300"/>
            <a:ext cx="81359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实例：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zh-CN" altLang="en-US"/>
              <a:t>上的全域关系 </a:t>
            </a:r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/>
              <a:t>,</a:t>
            </a:r>
            <a:r>
              <a:rPr lang="zh-CN" altLang="en-US"/>
              <a:t>恒等关系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zh-CN" altLang="en-US"/>
              <a:t>和空关系 </a:t>
            </a:r>
            <a:r>
              <a:rPr lang="zh-CN" altLang="en-US">
                <a:sym typeface="Symbol" panose="05050102010706020507" pitchFamily="18" charset="2"/>
              </a:rPr>
              <a:t>，</a:t>
            </a:r>
            <a:r>
              <a:rPr lang="zh-CN" altLang="en-US"/>
              <a:t>小于等</a:t>
            </a:r>
          </a:p>
          <a:p>
            <a:pPr eaLnBrk="1" hangingPunct="1"/>
            <a:r>
              <a:rPr lang="zh-CN" altLang="en-US"/>
              <a:t>于和小于关系，整除关系，包含与真包含关系</a:t>
            </a:r>
          </a:p>
          <a:p>
            <a:pPr eaLnBrk="1" hangingPunct="1"/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{1,2,3},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其中</a:t>
            </a:r>
            <a:endParaRPr lang="zh-CN" altLang="en-US" i="1"/>
          </a:p>
          <a:p>
            <a:pPr eaLnBrk="1" hangingPunct="1"/>
            <a:r>
              <a:rPr lang="zh-CN" altLang="en-US" i="1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{&lt;1,1&gt;,&lt;2,2&gt;} </a:t>
            </a:r>
          </a:p>
          <a:p>
            <a:pPr eaLnBrk="1" hangingPunct="1"/>
            <a:r>
              <a:rPr lang="en-US" altLang="zh-CN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{&lt;1,2&gt;,&lt;2,3&gt;}</a:t>
            </a:r>
          </a:p>
          <a:p>
            <a:pPr eaLnBrk="1" hangingPunct="1"/>
            <a:r>
              <a:rPr lang="en-US" altLang="zh-CN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＝</a:t>
            </a:r>
            <a:r>
              <a:rPr lang="en-US" altLang="zh-CN"/>
              <a:t>{&lt;1,3&gt;}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上的传递关系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不是</a:t>
            </a:r>
            <a:r>
              <a:rPr lang="en-US" altLang="zh-CN" i="1"/>
              <a:t>A</a:t>
            </a:r>
            <a:r>
              <a:rPr lang="zh-CN" altLang="en-US"/>
              <a:t>上的传递关系</a:t>
            </a:r>
            <a:r>
              <a:rPr lang="en-US" altLang="zh-CN"/>
              <a:t>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D3346C-A604-46F9-84B6-40DC529BD7C0}"/>
              </a:ext>
            </a:extLst>
          </p:cNvPr>
          <p:cNvSpPr/>
          <p:nvPr/>
        </p:nvSpPr>
        <p:spPr>
          <a:xfrm>
            <a:off x="7097216" y="1933724"/>
            <a:ext cx="1327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9900"/>
                </a:solidFill>
                <a:latin typeface="+mj-lt"/>
              </a:rPr>
              <a:t>transitive</a:t>
            </a:r>
            <a:endParaRPr lang="zh-CN" altLang="en-US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B44582-9567-4633-9B8E-64DDE85190CC}"/>
              </a:ext>
            </a:extLst>
          </p:cNvPr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</a:rPr>
              <a:t>关系图上任意两点间若存在路径则必然存在直连边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E9D69022-1E09-48E9-A6AB-D0D9CDA80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关系性质成立的充要条件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D64A423-5F6E-4E80-8C07-EB0C26612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i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(5)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3A69E8-1A27-4D67-BD67-6DE3AC96AC8B}"/>
              </a:ext>
            </a:extLst>
          </p:cNvPr>
          <p:cNvSpPr txBox="1"/>
          <p:nvPr/>
        </p:nvSpPr>
        <p:spPr>
          <a:xfrm>
            <a:off x="0" y="4404187"/>
            <a:ext cx="9144000" cy="245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证明关系满足某性质的思路：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自反：任取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反自反：任取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对称：任取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endParaRPr lang="en-US" altLang="zh-CN" sz="20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反对称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反对称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传递：任取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，若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，可得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R</a:t>
            </a:r>
            <a:endParaRPr lang="zh-CN" altLang="en-US" sz="2000" b="1" i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2AA9D208-E618-4AA2-9E20-FB7E49A6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516CF-D8E2-48B7-9429-F625596C2074}" type="slidenum">
              <a:rPr lang="en-US" altLang="zh-CN" sz="1400"/>
              <a:pPr/>
              <a:t>53</a:t>
            </a:fld>
            <a:endParaRPr lang="en-US" altLang="zh-CN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5B8DF3D-C2A5-4FC4-9E41-6B44CE891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7C61DDA-4614-472F-B0EB-17C297E25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证明  只证</a:t>
            </a:r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、</a:t>
            </a:r>
            <a:r>
              <a:rPr lang="en-US" altLang="zh-CN" dirty="0"/>
              <a:t>(5)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必要性</a:t>
            </a:r>
            <a:r>
              <a:rPr lang="en-US" altLang="zh-CN" dirty="0"/>
              <a:t>.</a:t>
            </a:r>
            <a:endParaRPr lang="zh-CN" altLang="en-US" dirty="0"/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由于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上自反必有</a:t>
            </a:r>
            <a:br>
              <a:rPr lang="zh-CN" altLang="en-US" dirty="0"/>
            </a:br>
            <a:r>
              <a:rPr lang="zh-CN" altLang="en-US" dirty="0"/>
              <a:t>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eaLnBrk="1" hangingPunct="1"/>
            <a:r>
              <a:rPr lang="zh-CN" altLang="en-US" dirty="0"/>
              <a:t>从而证明了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      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因此 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上是自反的</a:t>
            </a:r>
            <a:r>
              <a:rPr lang="en-US" altLang="zh-CN" dirty="0"/>
              <a:t>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DC109D-15D0-403F-9F5C-A5256DA0F641}"/>
              </a:ext>
            </a:extLst>
          </p:cNvPr>
          <p:cNvSpPr/>
          <p:nvPr/>
        </p:nvSpPr>
        <p:spPr>
          <a:xfrm>
            <a:off x="2781672" y="364502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恒等关系定义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07A395-80C0-4280-BE16-9C458C94E5DD}"/>
              </a:ext>
            </a:extLst>
          </p:cNvPr>
          <p:cNvSpPr/>
          <p:nvPr/>
        </p:nvSpPr>
        <p:spPr>
          <a:xfrm>
            <a:off x="4682971" y="364502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自反性定义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36746-E298-4FF7-AD71-4B4DDDA3A39C}"/>
              </a:ext>
            </a:extLst>
          </p:cNvPr>
          <p:cNvSpPr/>
          <p:nvPr/>
        </p:nvSpPr>
        <p:spPr>
          <a:xfrm>
            <a:off x="1989138" y="543019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</a:rPr>
              <a:t>恒等关系定义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89E5BE-7F95-43E6-9147-AB778190926F}"/>
              </a:ext>
            </a:extLst>
          </p:cNvPr>
          <p:cNvSpPr/>
          <p:nvPr/>
        </p:nvSpPr>
        <p:spPr>
          <a:xfrm>
            <a:off x="4283044" y="5430192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b="1" i="1" baseline="-25000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20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00C9A-A78A-498D-9265-3A0367D4E4DF}"/>
              </a:ext>
            </a:extLst>
          </p:cNvPr>
          <p:cNvSpPr txBox="1"/>
          <p:nvPr/>
        </p:nvSpPr>
        <p:spPr>
          <a:xfrm>
            <a:off x="2790927" y="6457890"/>
            <a:ext cx="635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恒等关系 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I</a:t>
            </a:r>
            <a:r>
              <a:rPr lang="en-US" altLang="zh-CN" sz="2000" b="1" i="1" baseline="-25000" dirty="0">
                <a:solidFill>
                  <a:srgbClr val="FF9900"/>
                </a:solidFill>
                <a:latin typeface="+mn-lt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+mn-lt"/>
              </a:rPr>
              <a:t> = {&lt;</a:t>
            </a:r>
            <a:r>
              <a:rPr lang="en-US" altLang="zh-CN" sz="2000" i="1" dirty="0" err="1">
                <a:solidFill>
                  <a:srgbClr val="FF9900"/>
                </a:solidFill>
                <a:latin typeface="+mn-lt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+mn-lt"/>
              </a:rPr>
              <a:t>,</a:t>
            </a:r>
            <a:r>
              <a:rPr lang="en-US" altLang="zh-CN" sz="2000" i="1" dirty="0" err="1">
                <a:solidFill>
                  <a:srgbClr val="FF9900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+mn-lt"/>
              </a:rPr>
              <a:t>&gt;| </a:t>
            </a:r>
            <a:r>
              <a:rPr lang="en-US" altLang="zh-CN" sz="2000" i="1" dirty="0" err="1">
                <a:solidFill>
                  <a:srgbClr val="FF9900"/>
                </a:solidFill>
                <a:latin typeface="+mn-lt"/>
              </a:rPr>
              <a:t>x</a:t>
            </a:r>
            <a:r>
              <a:rPr lang="en-US" altLang="zh-CN" sz="2000" dirty="0" err="1">
                <a:solidFill>
                  <a:srgbClr val="FF9900"/>
                </a:solidFill>
                <a:latin typeface="+mn-lt"/>
              </a:rPr>
              <a:t>∈</a:t>
            </a:r>
            <a:r>
              <a:rPr lang="en-US" altLang="zh-CN" sz="2000" b="1" i="1" dirty="0" err="1">
                <a:solidFill>
                  <a:srgbClr val="FF9900"/>
                </a:solidFill>
                <a:latin typeface="+mn-lt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+mn-lt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69972B-8860-4DBD-98A7-C2C88131913A}"/>
              </a:ext>
            </a:extLst>
          </p:cNvPr>
          <p:cNvSpPr/>
          <p:nvPr/>
        </p:nvSpPr>
        <p:spPr>
          <a:xfrm>
            <a:off x="6513195" y="3641601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任意</a:t>
            </a:r>
            <a:r>
              <a:rPr lang="en-US" altLang="zh-CN" sz="2000" b="1" i="1" dirty="0">
                <a:solidFill>
                  <a:srgbClr val="FF9900"/>
                </a:solidFill>
                <a:latin typeface="+mj-lt"/>
              </a:rPr>
              <a:t>I</a:t>
            </a:r>
            <a:r>
              <a:rPr lang="en-US" altLang="zh-CN" sz="2000" b="1" i="1" baseline="-25000" dirty="0">
                <a:solidFill>
                  <a:srgbClr val="FF9900"/>
                </a:solidFill>
                <a:latin typeface="+mj-lt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的元素都属于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R</a:t>
            </a:r>
            <a:endParaRPr lang="zh-CN" altLang="en-US" sz="2000" baseline="-250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64E277-AC1F-46DD-8439-B12277C12C75}"/>
              </a:ext>
            </a:extLst>
          </p:cNvPr>
          <p:cNvSpPr/>
          <p:nvPr/>
        </p:nvSpPr>
        <p:spPr>
          <a:xfrm>
            <a:off x="5779661" y="546097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自反性定义</a:t>
            </a:r>
          </a:p>
        </p:txBody>
      </p:sp>
    </p:spTree>
    <p:extLst>
      <p:ext uri="{BB962C8B-B14F-4D97-AF65-F5344CB8AC3E}">
        <p14:creationId xmlns:p14="http://schemas.microsoft.com/office/powerpoint/2010/main" val="4003036330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89CE6463-E8AC-422E-962B-37AE3242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407610-D56D-4ABB-83CC-4E1BBFAC4BDC}" type="slidenum">
              <a:rPr lang="en-US" altLang="zh-CN" sz="1400"/>
              <a:pPr/>
              <a:t>54</a:t>
            </a:fld>
            <a:endParaRPr lang="en-US" altLang="zh-CN" sz="1400"/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97304DB0-9FF2-456F-A1A9-1D0E53B66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86020" name="Rectangle 8">
            <a:extLst>
              <a:ext uri="{FF2B5EF4-FFF2-40B4-BE49-F238E27FC236}">
                <a16:creationId xmlns:a16="http://schemas.microsoft.com/office/drawing/2014/main" id="{F14926B4-1C2F-4AAB-8866-DE8D33296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</a:p>
          <a:p>
            <a:pPr eaLnBrk="1" hangingPunct="1"/>
            <a:endParaRPr lang="en-US" altLang="zh-CN" baseline="300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/>
              <a:t>必要性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&lt;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</a:t>
            </a:r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得</a:t>
            </a:r>
            <a:br>
              <a:rPr lang="zh-CN" altLang="en-US" dirty="0"/>
            </a:br>
            <a:r>
              <a:rPr lang="zh-CN" altLang="en-US" dirty="0"/>
              <a:t>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eaLnBrk="1" hangingPunct="1"/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上是对称的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89CE6463-E8AC-422E-962B-37AE3242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407610-D56D-4ABB-83CC-4E1BBFAC4BDC}" type="slidenum">
              <a:rPr lang="en-US" altLang="zh-CN" sz="1400"/>
              <a:pPr/>
              <a:t>55</a:t>
            </a:fld>
            <a:endParaRPr lang="en-US" altLang="zh-CN" sz="1400"/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97304DB0-9FF2-456F-A1A9-1D0E53B66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86020" name="Rectangle 8">
            <a:extLst>
              <a:ext uri="{FF2B5EF4-FFF2-40B4-BE49-F238E27FC236}">
                <a16:creationId xmlns:a16="http://schemas.microsoft.com/office/drawing/2014/main" id="{F14926B4-1C2F-4AAB-8866-DE8D33296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</a:p>
          <a:p>
            <a:pPr eaLnBrk="1" hangingPunct="1"/>
            <a:endParaRPr lang="en-US" altLang="zh-CN" baseline="300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/>
              <a:t>必要性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&lt;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</a:t>
            </a:r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得</a:t>
            </a:r>
            <a:br>
              <a:rPr lang="zh-CN" altLang="en-US" dirty="0"/>
            </a:br>
            <a:r>
              <a:rPr lang="zh-CN" altLang="en-US" dirty="0"/>
              <a:t>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eaLnBrk="1" hangingPunct="1"/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上是对称的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F622D-0D3B-4A81-BE98-509EFA81CA31}"/>
              </a:ext>
            </a:extLst>
          </p:cNvPr>
          <p:cNvSpPr/>
          <p:nvPr/>
        </p:nvSpPr>
        <p:spPr>
          <a:xfrm>
            <a:off x="2828032" y="309183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对称性定义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CB105-0796-4364-8E21-8BF07E2139F8}"/>
              </a:ext>
            </a:extLst>
          </p:cNvPr>
          <p:cNvSpPr/>
          <p:nvPr/>
        </p:nvSpPr>
        <p:spPr>
          <a:xfrm>
            <a:off x="4551584" y="309183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逆运算定义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17D583-4D90-4F2B-BBC3-CBAFEDE7237C}"/>
              </a:ext>
            </a:extLst>
          </p:cNvPr>
          <p:cNvSpPr/>
          <p:nvPr/>
        </p:nvSpPr>
        <p:spPr>
          <a:xfrm>
            <a:off x="3260080" y="491829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逆运算定义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8081E7-726F-47BB-8DD7-87B62BFADB8E}"/>
              </a:ext>
            </a:extLst>
          </p:cNvPr>
          <p:cNvSpPr/>
          <p:nvPr/>
        </p:nvSpPr>
        <p:spPr>
          <a:xfrm>
            <a:off x="4978082" y="49361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逆运算定义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CCD294-ACEC-4820-8390-1477CF05A5FA}"/>
              </a:ext>
            </a:extLst>
          </p:cNvPr>
          <p:cNvSpPr/>
          <p:nvPr/>
        </p:nvSpPr>
        <p:spPr>
          <a:xfrm>
            <a:off x="6796494" y="493618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对称性定义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7992A3-558B-4D96-AE4E-CDF28978489C}"/>
              </a:ext>
            </a:extLst>
          </p:cNvPr>
          <p:cNvSpPr/>
          <p:nvPr/>
        </p:nvSpPr>
        <p:spPr>
          <a:xfrm>
            <a:off x="6286462" y="3091830"/>
            <a:ext cx="275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任意</a:t>
            </a:r>
            <a:r>
              <a:rPr lang="en-US" altLang="zh-CN" sz="2000" b="1" i="1" dirty="0">
                <a:solidFill>
                  <a:srgbClr val="FF9900"/>
                </a:solidFill>
                <a:latin typeface="+mj-lt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的元素都属于</a:t>
            </a:r>
            <a:r>
              <a:rPr lang="en-US" altLang="zh-CN" sz="2000" b="1" i="1" dirty="0">
                <a:solidFill>
                  <a:srgbClr val="FF9900"/>
                </a:solidFill>
                <a:latin typeface="+mj-lt"/>
              </a:rPr>
              <a:t>R</a:t>
            </a:r>
            <a:r>
              <a:rPr lang="en-US" altLang="zh-CN" sz="2000" baseline="30000" dirty="0">
                <a:solidFill>
                  <a:srgbClr val="FF99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baseline="30000" dirty="0">
                <a:solidFill>
                  <a:srgbClr val="FF9900"/>
                </a:solidFill>
                <a:latin typeface="+mj-lt"/>
              </a:rPr>
              <a:t>1</a:t>
            </a:r>
            <a:endParaRPr lang="zh-CN" altLang="en-US" sz="2000" b="1" baseline="300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ADCAD-01A8-4C26-A480-251908486635}"/>
              </a:ext>
            </a:extLst>
          </p:cNvPr>
          <p:cNvSpPr txBox="1"/>
          <p:nvPr/>
        </p:nvSpPr>
        <p:spPr>
          <a:xfrm>
            <a:off x="2790927" y="6457890"/>
            <a:ext cx="635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每一步推导都是充要条件时不用证明相互包含</a:t>
            </a:r>
            <a:endParaRPr lang="en-US" altLang="zh-CN" sz="2000" dirty="0">
              <a:solidFill>
                <a:srgbClr val="FF99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1480676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3458E24C-0B81-4878-8718-55604952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259D52-6600-49FC-AF84-D561B4032836}" type="slidenum">
              <a:rPr lang="en-US" altLang="zh-CN" sz="1400"/>
              <a:pPr/>
              <a:t>56</a:t>
            </a:fld>
            <a:endParaRPr lang="en-US" altLang="zh-CN" sz="1400"/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BF5ADEE7-813B-449B-85B3-CA9D8DB37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88068" name="Rectangle 8">
            <a:extLst>
              <a:ext uri="{FF2B5EF4-FFF2-40B4-BE49-F238E27FC236}">
                <a16:creationId xmlns:a16="http://schemas.microsoft.com/office/drawing/2014/main" id="{20C3CB49-8A9F-442C-93AC-FACEB6039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br>
              <a:rPr lang="en-US" altLang="zh-CN" i="1" baseline="-30000" dirty="0">
                <a:solidFill>
                  <a:srgbClr val="000000"/>
                </a:solidFill>
              </a:rPr>
            </a:br>
            <a:endParaRPr lang="en-US" altLang="zh-CN" i="1" baseline="-30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必要性</a:t>
            </a:r>
            <a:r>
              <a:rPr lang="en-US" altLang="zh-CN" dirty="0"/>
              <a:t>.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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baseline="30000" dirty="0"/>
            </a:br>
            <a:r>
              <a:rPr lang="en-US" altLang="zh-CN" baseline="30000" dirty="0"/>
              <a:t>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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这就证明了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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   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dirty="0"/>
            </a:br>
            <a:r>
              <a:rPr lang="en-US" altLang="zh-CN" dirty="0"/>
              <a:t> 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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  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上是反对称的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95C77D-8FF8-47E9-8407-EAFDB6F0D8BA}"/>
              </a:ext>
            </a:extLst>
          </p:cNvPr>
          <p:cNvSpPr/>
          <p:nvPr/>
        </p:nvSpPr>
        <p:spPr>
          <a:xfrm>
            <a:off x="0" y="278092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逆运算定义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BD828D-1438-4046-B953-3FB128CE2C2C}"/>
              </a:ext>
            </a:extLst>
          </p:cNvPr>
          <p:cNvSpPr/>
          <p:nvPr/>
        </p:nvSpPr>
        <p:spPr>
          <a:xfrm>
            <a:off x="3782457" y="30288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反对称性定义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9B155C-7236-48A5-8356-8CF57344C288}"/>
              </a:ext>
            </a:extLst>
          </p:cNvPr>
          <p:cNvSpPr/>
          <p:nvPr/>
        </p:nvSpPr>
        <p:spPr>
          <a:xfrm>
            <a:off x="-128241" y="320656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恒等关系定义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BC6AE8-971A-4770-A134-E3730E41AEE8}"/>
              </a:ext>
            </a:extLst>
          </p:cNvPr>
          <p:cNvSpPr/>
          <p:nvPr/>
        </p:nvSpPr>
        <p:spPr>
          <a:xfrm>
            <a:off x="3910697" y="486080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逆运算定义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194FEC-FE72-40E0-BFFA-50399DC11C31}"/>
              </a:ext>
            </a:extLst>
          </p:cNvPr>
          <p:cNvSpPr/>
          <p:nvPr/>
        </p:nvSpPr>
        <p:spPr>
          <a:xfrm>
            <a:off x="3023891" y="5780027"/>
            <a:ext cx="1394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</a:rPr>
              <a:t>∩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b="1" i="1" baseline="30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</a:t>
            </a:r>
            <a:r>
              <a:rPr lang="en-US" altLang="zh-CN" sz="2000" b="1" i="1" baseline="30000" dirty="0">
                <a:solidFill>
                  <a:srgbClr val="FF9900"/>
                </a:solidFill>
                <a:latin typeface="Times New Roman"/>
                <a:ea typeface="宋体"/>
              </a:rPr>
              <a:t>1 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b="1" i="1" baseline="-30000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endParaRPr lang="zh-CN" altLang="en-US" sz="18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A2DAC2-1C5A-4D79-8C64-DB3042A80BAD}"/>
              </a:ext>
            </a:extLst>
          </p:cNvPr>
          <p:cNvSpPr/>
          <p:nvPr/>
        </p:nvSpPr>
        <p:spPr>
          <a:xfrm>
            <a:off x="1927960" y="615150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反对称性定义</a:t>
            </a:r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2024-03-13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80813291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F15D13EA-E0BF-47FA-B0F3-83D069EC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FFF158-9BD2-4207-865E-C1CEB1F5FBCF}" type="slidenum">
              <a:rPr lang="en-US" altLang="zh-CN" sz="1400"/>
              <a:pPr/>
              <a:t>58</a:t>
            </a:fld>
            <a:endParaRPr lang="en-US" altLang="zh-CN" sz="1400"/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0D538B2A-77D7-4DF8-B180-91AC13725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90116" name="Rectangle 8">
            <a:extLst>
              <a:ext uri="{FF2B5EF4-FFF2-40B4-BE49-F238E27FC236}">
                <a16:creationId xmlns:a16="http://schemas.microsoft.com/office/drawing/2014/main" id="{7501EB01-1BE7-4314-BB60-6B4873BF9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229600" cy="4895850"/>
          </a:xfrm>
        </p:spPr>
        <p:txBody>
          <a:bodyPr/>
          <a:lstStyle/>
          <a:p>
            <a:pPr eaLnBrk="1" hangingPunct="1"/>
            <a:r>
              <a:rPr lang="en-US" altLang="zh-CN" dirty="0"/>
              <a:t>(5)</a:t>
            </a:r>
            <a:r>
              <a:rPr lang="en-US" altLang="zh-CN" sz="2000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pPr eaLnBrk="1" hangingPunct="1"/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/>
              <a:t>必要性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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en-US" altLang="zh-CN" dirty="0"/>
          </a:p>
          <a:p>
            <a:pPr eaLnBrk="1" hangingPunct="1"/>
            <a:r>
              <a:rPr lang="en-US" altLang="zh-CN" dirty="0"/>
              <a:t>     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   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</a:t>
            </a:r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</a:p>
          <a:p>
            <a:pPr eaLnBrk="1" hangingPunct="1"/>
            <a:r>
              <a:rPr lang="zh-CN" altLang="en-US" dirty="0"/>
              <a:t>充分性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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eaLnBrk="1" hangingPunct="1"/>
            <a:r>
              <a:rPr lang="en-US" altLang="zh-CN" i="1" dirty="0"/>
              <a:t>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</a:t>
            </a:r>
            <a:r>
              <a:rPr lang="zh-CN" altLang="en-US" dirty="0"/>
              <a:t>上是传递的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ECD30C-2936-4F01-9763-F266A0AF87B9}"/>
              </a:ext>
            </a:extLst>
          </p:cNvPr>
          <p:cNvSpPr/>
          <p:nvPr/>
        </p:nvSpPr>
        <p:spPr>
          <a:xfrm>
            <a:off x="-100155" y="3429000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复合运算定义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24B2A6-ADE2-428D-B479-901ACB67EE6F}"/>
              </a:ext>
            </a:extLst>
          </p:cNvPr>
          <p:cNvSpPr/>
          <p:nvPr/>
        </p:nvSpPr>
        <p:spPr>
          <a:xfrm>
            <a:off x="22476" y="383863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传递性定义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791AD-DB29-4999-A4AF-DA355C379C2C}"/>
              </a:ext>
            </a:extLst>
          </p:cNvPr>
          <p:cNvSpPr/>
          <p:nvPr/>
        </p:nvSpPr>
        <p:spPr>
          <a:xfrm>
            <a:off x="3449782" y="6197600"/>
            <a:ext cx="1119216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3200" b="1" baseline="-16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18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A9C877-4159-4B0C-A8DA-3D5343A52E55}"/>
              </a:ext>
            </a:extLst>
          </p:cNvPr>
          <p:cNvSpPr/>
          <p:nvPr/>
        </p:nvSpPr>
        <p:spPr>
          <a:xfrm>
            <a:off x="-88288" y="5990749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复合运算定义</a:t>
            </a:r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>
            <a:extLst>
              <a:ext uri="{FF2B5EF4-FFF2-40B4-BE49-F238E27FC236}">
                <a16:creationId xmlns:a16="http://schemas.microsoft.com/office/drawing/2014/main" id="{F5F832F4-D656-4A0E-9609-8932D41D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C73457-CF83-43F3-B2F6-28B231D762C8}" type="slidenum">
              <a:rPr lang="en-US" altLang="zh-CN" sz="1400"/>
              <a:pPr/>
              <a:t>59</a:t>
            </a:fld>
            <a:endParaRPr lang="en-US" altLang="zh-CN" sz="1400"/>
          </a:p>
        </p:txBody>
      </p:sp>
      <p:graphicFrame>
        <p:nvGraphicFramePr>
          <p:cNvPr id="374983" name="Group 199">
            <a:extLst>
              <a:ext uri="{FF2B5EF4-FFF2-40B4-BE49-F238E27FC236}">
                <a16:creationId xmlns:a16="http://schemas.microsoft.com/office/drawing/2014/main" id="{533DE703-1532-46EF-BC0F-FC1C248E7F2B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412875"/>
          <a:ext cx="8713788" cy="4465639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377830136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3231779717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137713095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24955328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62236651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0734812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自反性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反自反性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传递性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09166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386049"/>
                  </a:ext>
                </a:extLst>
              </a:tr>
              <a:tr h="151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278371"/>
                  </a:ext>
                </a:extLst>
              </a:tr>
              <a:tr h="202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是一对方向相反的边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是一条有向边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也有边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27196"/>
                  </a:ext>
                </a:extLst>
              </a:tr>
            </a:tbl>
          </a:graphicData>
        </a:graphic>
      </p:graphicFrame>
      <p:sp>
        <p:nvSpPr>
          <p:cNvPr id="92200" name="Rectangle 169">
            <a:extLst>
              <a:ext uri="{FF2B5EF4-FFF2-40B4-BE49-F238E27FC236}">
                <a16:creationId xmlns:a16="http://schemas.microsoft.com/office/drawing/2014/main" id="{D8332939-FEC6-4850-9415-2E64F47D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anose="02020603050405020304" pitchFamily="18" charset="0"/>
              </a:rPr>
              <a:t>关系性质的三种等价条件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E9D0498B-8B33-40C4-A10F-8BB40BB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C8691D-E1BF-4F6E-B27C-623A9384D16C}" type="slidenum">
              <a:rPr lang="en-US" altLang="zh-CN" sz="1400"/>
              <a:pPr/>
              <a:t>6</a:t>
            </a:fld>
            <a:endParaRPr lang="en-US" altLang="zh-CN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8627E36-44AA-431E-B6CC-82CFA185C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笛卡儿积的性质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B0E3851-8778-47FD-ABEB-9464D0A41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/>
            <a:r>
              <a:rPr lang="en-US" altLang="zh-CN" dirty="0"/>
              <a:t>(1) </a:t>
            </a:r>
            <a:r>
              <a:rPr lang="zh-CN" altLang="en-US" dirty="0"/>
              <a:t>不适合交换律     </a:t>
            </a:r>
          </a:p>
          <a:p>
            <a:pPr marL="457200" indent="-457200" eaLnBrk="1" hangingPunct="1"/>
            <a:r>
              <a:rPr lang="zh-CN" altLang="en-US" dirty="0"/>
              <a:t>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</a:p>
          <a:p>
            <a:pPr marL="457200" indent="-457200" eaLnBrk="1" hangingPunct="1"/>
            <a:r>
              <a:rPr lang="en-US" altLang="zh-CN" dirty="0"/>
              <a:t>(2) </a:t>
            </a:r>
            <a:r>
              <a:rPr lang="zh-CN" altLang="en-US" dirty="0"/>
              <a:t>不适合结合律</a:t>
            </a:r>
          </a:p>
          <a:p>
            <a:pPr marL="457200" indent="-457200" eaLnBrk="1" hangingPunct="1"/>
            <a:r>
              <a:rPr lang="zh-CN" altLang="en-US" dirty="0"/>
              <a:t>            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</a:p>
          <a:p>
            <a:pPr marL="457200" indent="-457200" eaLnBrk="1" hangingPunct="1"/>
            <a:r>
              <a:rPr lang="en-US" altLang="zh-CN" dirty="0"/>
              <a:t>(3) </a:t>
            </a:r>
            <a:r>
              <a:rPr lang="zh-CN" altLang="en-US" dirty="0"/>
              <a:t>对于并或交运算满足分配律</a:t>
            </a:r>
          </a:p>
          <a:p>
            <a:pPr marL="457200" indent="-457200" eaLnBrk="1" hangingPunct="1"/>
            <a:r>
              <a:rPr lang="zh-CN" altLang="en-US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marL="457200" indent="-457200" eaLnBrk="1" hangingPunct="1"/>
            <a:r>
              <a:rPr lang="en-US" altLang="zh-CN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marL="457200" indent="-457200" eaLnBrk="1" hangingPunct="1"/>
            <a:r>
              <a:rPr lang="en-US" altLang="zh-CN" dirty="0"/>
              <a:t>(4) </a:t>
            </a:r>
            <a:r>
              <a:rPr lang="zh-CN" altLang="en-US" dirty="0"/>
              <a:t>若 </a:t>
            </a:r>
            <a:r>
              <a:rPr lang="en-US" altLang="zh-CN" i="1" dirty="0"/>
              <a:t>A </a:t>
            </a:r>
            <a:r>
              <a:rPr lang="zh-CN" altLang="en-US" dirty="0"/>
              <a:t>或 </a:t>
            </a:r>
            <a:r>
              <a:rPr lang="en-US" altLang="zh-CN" i="1" dirty="0"/>
              <a:t>B </a:t>
            </a:r>
            <a:r>
              <a:rPr lang="zh-CN" altLang="en-US" dirty="0"/>
              <a:t>中有一个为空集，则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zh-CN" altLang="en-US" dirty="0"/>
              <a:t>就是空集</a:t>
            </a:r>
            <a:r>
              <a:rPr lang="en-US" altLang="zh-CN" dirty="0"/>
              <a:t>.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i="1" dirty="0"/>
              <a:t>            A</a:t>
            </a:r>
            <a:r>
              <a:rPr lang="en-US" altLang="zh-CN" dirty="0">
                <a:sym typeface="Symbol" panose="05050102010706020507" pitchFamily="18" charset="2"/>
              </a:rPr>
              <a:t>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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</a:p>
          <a:p>
            <a:pPr marL="457200" indent="-457200" eaLnBrk="1" hangingPunct="1"/>
            <a:r>
              <a:rPr lang="en-US" altLang="zh-CN" dirty="0"/>
              <a:t>(5) </a:t>
            </a:r>
            <a:r>
              <a:rPr lang="zh-CN" altLang="en-US" dirty="0"/>
              <a:t>若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m</a:t>
            </a:r>
            <a:r>
              <a:rPr lang="en-US" altLang="zh-CN" dirty="0"/>
              <a:t>, |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 err="1"/>
              <a:t>mn</a:t>
            </a:r>
            <a:r>
              <a:rPr lang="en-US" altLang="zh-CN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DE89A-CB64-40A0-BD1B-75A8B89D00A5}"/>
              </a:ext>
            </a:extLst>
          </p:cNvPr>
          <p:cNvSpPr txBox="1"/>
          <p:nvPr/>
        </p:nvSpPr>
        <p:spPr>
          <a:xfrm>
            <a:off x="6444208" y="6453188"/>
            <a:ext cx="2699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FF9900"/>
                </a:solidFill>
              </a:rPr>
              <a:t>(4) </a:t>
            </a:r>
            <a:r>
              <a:rPr lang="zh-CN" altLang="en-US" sz="2000" dirty="0">
                <a:solidFill>
                  <a:srgbClr val="FF9900"/>
                </a:solidFill>
              </a:rPr>
              <a:t>类比交集的支配律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DE89A-CB64-40A0-BD1B-75A8B89D00A5}"/>
              </a:ext>
            </a:extLst>
          </p:cNvPr>
          <p:cNvSpPr txBox="1"/>
          <p:nvPr/>
        </p:nvSpPr>
        <p:spPr>
          <a:xfrm>
            <a:off x="0" y="6449474"/>
            <a:ext cx="48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</a:rPr>
              <a:t>(2) </a:t>
            </a:r>
            <a:r>
              <a:rPr lang="zh-CN" altLang="en-US" sz="2000" dirty="0">
                <a:solidFill>
                  <a:srgbClr val="FF9900"/>
                </a:solidFill>
              </a:rPr>
              <a:t>的原因在于</a:t>
            </a:r>
            <a:r>
              <a:rPr lang="en-US" altLang="zh-CN" sz="2000" dirty="0">
                <a:solidFill>
                  <a:srgbClr val="FF9900"/>
                </a:solidFill>
              </a:rPr>
              <a:t>A×B×C</a:t>
            </a:r>
            <a:r>
              <a:rPr lang="en-US" altLang="zh-CN" sz="2000" dirty="0">
                <a:solidFill>
                  <a:srgbClr val="FF9900"/>
                </a:solidFill>
                <a:sym typeface="Symbol" panose="05050102010706020507" pitchFamily="18" charset="2"/>
              </a:rPr>
              <a:t> </a:t>
            </a:r>
            <a:r>
              <a:rPr lang="en-US" altLang="zh-CN" sz="2000" dirty="0">
                <a:solidFill>
                  <a:srgbClr val="FF9900"/>
                </a:solidFill>
              </a:rPr>
              <a:t> (A×B)×C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12B3C095-6614-475E-BBD6-7BC9226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378105-3C55-4D81-B9A5-5B1F086C8E34}" type="slidenum">
              <a:rPr lang="en-US" altLang="zh-CN" sz="1400"/>
              <a:pPr/>
              <a:t>60</a:t>
            </a:fld>
            <a:endParaRPr lang="en-US" altLang="zh-CN" sz="1400"/>
          </a:p>
        </p:txBody>
      </p:sp>
      <p:graphicFrame>
        <p:nvGraphicFramePr>
          <p:cNvPr id="379108" name="Group 228">
            <a:extLst>
              <a:ext uri="{FF2B5EF4-FFF2-40B4-BE49-F238E27FC236}">
                <a16:creationId xmlns:a16="http://schemas.microsoft.com/office/drawing/2014/main" id="{299BE070-D5D3-44D0-8210-8DC82623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049"/>
              </p:ext>
            </p:extLst>
          </p:nvPr>
        </p:nvGraphicFramePr>
        <p:xfrm>
          <a:off x="323850" y="1557338"/>
          <a:ext cx="8424863" cy="310832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505825866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366037959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150582901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496306606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399093735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082478441"/>
                    </a:ext>
                  </a:extLst>
                </a:gridCol>
              </a:tblGrid>
              <a:tr h="700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34101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52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266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945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56559"/>
                  </a:ext>
                </a:extLst>
              </a:tr>
              <a:tr h="579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-16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06444"/>
                  </a:ext>
                </a:extLst>
              </a:tr>
            </a:tbl>
          </a:graphicData>
        </a:graphic>
      </p:graphicFrame>
      <p:sp>
        <p:nvSpPr>
          <p:cNvPr id="94262" name="Rectangle 217">
            <a:extLst>
              <a:ext uri="{FF2B5EF4-FFF2-40B4-BE49-F238E27FC236}">
                <a16:creationId xmlns:a16="http://schemas.microsoft.com/office/drawing/2014/main" id="{926D6618-09DA-451D-9EB7-13BE3D71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89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关系的性质和运算之间的联系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1A87F94-B87B-4751-927C-001C3BDAAFDC}"/>
              </a:ext>
            </a:extLst>
          </p:cNvPr>
          <p:cNvSpPr/>
          <p:nvPr/>
        </p:nvSpPr>
        <p:spPr>
          <a:xfrm>
            <a:off x="-1" y="6457468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R</a:t>
            </a:r>
            <a:r>
              <a:rPr lang="en-US" altLang="zh-CN" sz="20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S</a:t>
            </a:r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是对称关系当且仅当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R</a:t>
            </a:r>
            <a:r>
              <a:rPr lang="en-US" altLang="zh-CN" sz="20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S=S</a:t>
            </a:r>
            <a:r>
              <a:rPr lang="en-US" altLang="zh-CN" sz="2000" b="1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（对称矩阵之积仍对称要求乘法可交换）</a:t>
            </a:r>
          </a:p>
        </p:txBody>
      </p:sp>
    </p:spTree>
    <p:extLst>
      <p:ext uri="{BB962C8B-B14F-4D97-AF65-F5344CB8AC3E}">
        <p14:creationId xmlns:p14="http://schemas.microsoft.com/office/powerpoint/2010/main" val="2306607631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12B3C095-6614-475E-BBD6-7BC9226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276" y="6245225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378105-3C55-4D81-B9A5-5B1F086C8E34}" type="slidenum">
              <a:rPr lang="en-US" altLang="zh-CN" sz="1400"/>
              <a:pPr/>
              <a:t>61</a:t>
            </a:fld>
            <a:endParaRPr lang="en-US" altLang="zh-CN" sz="1400"/>
          </a:p>
        </p:txBody>
      </p:sp>
      <p:graphicFrame>
        <p:nvGraphicFramePr>
          <p:cNvPr id="379108" name="Group 228">
            <a:extLst>
              <a:ext uri="{FF2B5EF4-FFF2-40B4-BE49-F238E27FC236}">
                <a16:creationId xmlns:a16="http://schemas.microsoft.com/office/drawing/2014/main" id="{299BE070-D5D3-44D0-8210-8DC82623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52430"/>
              </p:ext>
            </p:extLst>
          </p:nvPr>
        </p:nvGraphicFramePr>
        <p:xfrm>
          <a:off x="323850" y="1557338"/>
          <a:ext cx="8424863" cy="310832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505825866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366037959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150582901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496306606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399093735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082478441"/>
                    </a:ext>
                  </a:extLst>
                </a:gridCol>
              </a:tblGrid>
              <a:tr h="700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34101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52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266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945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56559"/>
                  </a:ext>
                </a:extLst>
              </a:tr>
              <a:tr h="579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-16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06444"/>
                  </a:ext>
                </a:extLst>
              </a:tr>
            </a:tbl>
          </a:graphicData>
        </a:graphic>
      </p:graphicFrame>
      <p:sp>
        <p:nvSpPr>
          <p:cNvPr id="94262" name="Rectangle 217">
            <a:extLst>
              <a:ext uri="{FF2B5EF4-FFF2-40B4-BE49-F238E27FC236}">
                <a16:creationId xmlns:a16="http://schemas.microsoft.com/office/drawing/2014/main" id="{926D6618-09DA-451D-9EB7-13BE3D71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89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关系的性质和运算之间的联系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4D6053-F2CA-4CA4-966B-B43107E59B5D}"/>
              </a:ext>
            </a:extLst>
          </p:cNvPr>
          <p:cNvSpPr/>
          <p:nvPr/>
        </p:nvSpPr>
        <p:spPr>
          <a:xfrm>
            <a:off x="6871361" y="570824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34F645-BD27-42DD-ADD6-174605330A32}"/>
              </a:ext>
            </a:extLst>
          </p:cNvPr>
          <p:cNvSpPr/>
          <p:nvPr/>
        </p:nvSpPr>
        <p:spPr>
          <a:xfrm>
            <a:off x="6871060" y="494116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9EC7BA-73FB-4708-A64A-380898C800C1}"/>
              </a:ext>
            </a:extLst>
          </p:cNvPr>
          <p:cNvSpPr/>
          <p:nvPr/>
        </p:nvSpPr>
        <p:spPr>
          <a:xfrm>
            <a:off x="7689428" y="494116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1A9540-DD85-48A4-A1BF-BA8DA497A634}"/>
              </a:ext>
            </a:extLst>
          </p:cNvPr>
          <p:cNvSpPr/>
          <p:nvPr/>
        </p:nvSpPr>
        <p:spPr>
          <a:xfrm>
            <a:off x="7689428" y="570645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5E2677-001B-44C6-922F-3697F9571234}"/>
              </a:ext>
            </a:extLst>
          </p:cNvPr>
          <p:cNvSpPr/>
          <p:nvPr/>
        </p:nvSpPr>
        <p:spPr>
          <a:xfrm>
            <a:off x="8507796" y="570645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5A7251-70C7-43C0-9201-A2846C2D6CFC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098387" y="5395822"/>
            <a:ext cx="301" cy="31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284382-F3F8-4739-BEF7-9CE2F9649EE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7325714" y="5168495"/>
            <a:ext cx="363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37A417B-3553-4E55-A7D9-5B2820AB686D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916755" y="5395822"/>
            <a:ext cx="0" cy="31063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4ED55F-8CC3-4605-B46A-67717262F1A0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144082" y="5933779"/>
            <a:ext cx="363714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A2A694-856F-440F-B893-DDDB2A62E57F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8077499" y="5329239"/>
            <a:ext cx="496880" cy="44379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7E7810-BBD6-4959-98D3-54C3C5C75AD4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7259432" y="5329239"/>
            <a:ext cx="496579" cy="44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07C3995-A5C9-480F-865D-B2A2196113E0}"/>
              </a:ext>
            </a:extLst>
          </p:cNvPr>
          <p:cNvSpPr/>
          <p:nvPr/>
        </p:nvSpPr>
        <p:spPr>
          <a:xfrm>
            <a:off x="2411760" y="570824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7A3D83-C4AF-4669-A065-98A4984FF24F}"/>
              </a:ext>
            </a:extLst>
          </p:cNvPr>
          <p:cNvSpPr/>
          <p:nvPr/>
        </p:nvSpPr>
        <p:spPr>
          <a:xfrm>
            <a:off x="3229827" y="494116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F834E6F-93B6-4533-8690-9703152D1D31}"/>
              </a:ext>
            </a:extLst>
          </p:cNvPr>
          <p:cNvSpPr/>
          <p:nvPr/>
        </p:nvSpPr>
        <p:spPr>
          <a:xfrm>
            <a:off x="3229827" y="570645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A286042-80F1-4697-9FED-0314B21F730E}"/>
              </a:ext>
            </a:extLst>
          </p:cNvPr>
          <p:cNvSpPr/>
          <p:nvPr/>
        </p:nvSpPr>
        <p:spPr>
          <a:xfrm>
            <a:off x="4048195" y="570645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C6CBC81-3D9F-4E25-BC42-35046F4185D9}"/>
              </a:ext>
            </a:extLst>
          </p:cNvPr>
          <p:cNvCxnSpPr>
            <a:cxnSpLocks/>
            <a:stCxn id="55" idx="5"/>
            <a:endCxn id="56" idx="7"/>
          </p:cNvCxnSpPr>
          <p:nvPr/>
        </p:nvCxnSpPr>
        <p:spPr>
          <a:xfrm>
            <a:off x="3617898" y="5329239"/>
            <a:ext cx="0" cy="44379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A0A5911-486C-4D87-8AE1-C24F9CDE0704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3684481" y="5933779"/>
            <a:ext cx="363714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10873CD-8C34-462A-A738-37D456A8B172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3617898" y="5329239"/>
            <a:ext cx="496880" cy="44379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7355ACF-1A65-48F0-9824-D8DFB5E06B6E}"/>
              </a:ext>
            </a:extLst>
          </p:cNvPr>
          <p:cNvCxnSpPr>
            <a:cxnSpLocks/>
            <a:stCxn id="53" idx="7"/>
            <a:endCxn id="55" idx="3"/>
          </p:cNvCxnSpPr>
          <p:nvPr/>
        </p:nvCxnSpPr>
        <p:spPr>
          <a:xfrm flipV="1">
            <a:off x="2799831" y="5329239"/>
            <a:ext cx="496579" cy="44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3A71708-E0A9-4FA4-9CD3-462D9875411A}"/>
              </a:ext>
            </a:extLst>
          </p:cNvPr>
          <p:cNvCxnSpPr>
            <a:cxnSpLocks/>
            <a:stCxn id="56" idx="2"/>
            <a:endCxn id="53" idx="6"/>
          </p:cNvCxnSpPr>
          <p:nvPr/>
        </p:nvCxnSpPr>
        <p:spPr>
          <a:xfrm flipH="1">
            <a:off x="2866414" y="5933779"/>
            <a:ext cx="363413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DFF535-0862-405D-A235-42228BD8A97C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296410" y="5329239"/>
            <a:ext cx="0" cy="443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6887967-9D54-44EC-818E-04DACAD968C8}"/>
              </a:ext>
            </a:extLst>
          </p:cNvPr>
          <p:cNvSpPr/>
          <p:nvPr/>
        </p:nvSpPr>
        <p:spPr>
          <a:xfrm>
            <a:off x="156906" y="4797152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BC22D71-3E06-481F-ADA8-AA27BF624938}"/>
              </a:ext>
            </a:extLst>
          </p:cNvPr>
          <p:cNvSpPr/>
          <p:nvPr/>
        </p:nvSpPr>
        <p:spPr>
          <a:xfrm>
            <a:off x="156906" y="5519135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1C80BFD-2230-43AA-8690-8A3D5C7CD33B}"/>
              </a:ext>
            </a:extLst>
          </p:cNvPr>
          <p:cNvCxnSpPr>
            <a:cxnSpLocks/>
            <a:stCxn id="73" idx="5"/>
            <a:endCxn id="74" idx="7"/>
          </p:cNvCxnSpPr>
          <p:nvPr/>
        </p:nvCxnSpPr>
        <p:spPr>
          <a:xfrm>
            <a:off x="544977" y="5185223"/>
            <a:ext cx="0" cy="400495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92E7DFD-39D3-4502-9CA8-B4E1858A5171}"/>
              </a:ext>
            </a:extLst>
          </p:cNvPr>
          <p:cNvCxnSpPr>
            <a:cxnSpLocks/>
            <a:stCxn id="74" idx="1"/>
            <a:endCxn id="73" idx="3"/>
          </p:cNvCxnSpPr>
          <p:nvPr/>
        </p:nvCxnSpPr>
        <p:spPr>
          <a:xfrm flipV="1">
            <a:off x="223489" y="5185223"/>
            <a:ext cx="0" cy="400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561353A2-560A-4B42-BE74-BE809151A575}"/>
              </a:ext>
            </a:extLst>
          </p:cNvPr>
          <p:cNvSpPr/>
          <p:nvPr/>
        </p:nvSpPr>
        <p:spPr>
          <a:xfrm>
            <a:off x="990604" y="602128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CBB7C01-E4AB-4BF4-9224-C186B40ED8C7}"/>
              </a:ext>
            </a:extLst>
          </p:cNvPr>
          <p:cNvSpPr/>
          <p:nvPr/>
        </p:nvSpPr>
        <p:spPr>
          <a:xfrm>
            <a:off x="983782" y="5449859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DA94C30-DA41-413D-959D-294F8733510F}"/>
              </a:ext>
            </a:extLst>
          </p:cNvPr>
          <p:cNvSpPr/>
          <p:nvPr/>
        </p:nvSpPr>
        <p:spPr>
          <a:xfrm>
            <a:off x="985210" y="4869160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E29466E-5668-48C9-BC67-CF5C397DF939}"/>
              </a:ext>
            </a:extLst>
          </p:cNvPr>
          <p:cNvCxnSpPr>
            <a:cxnSpLocks/>
            <a:stCxn id="81" idx="7"/>
            <a:endCxn id="82" idx="5"/>
          </p:cNvCxnSpPr>
          <p:nvPr/>
        </p:nvCxnSpPr>
        <p:spPr>
          <a:xfrm flipV="1">
            <a:off x="1371853" y="5257231"/>
            <a:ext cx="1428" cy="259211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FC9CBC1-3E52-4C93-9D48-44228BB50F09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H="1">
            <a:off x="1050365" y="5257231"/>
            <a:ext cx="1428" cy="259211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EEDBCDD-A51B-4A55-90BF-AEE65117886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1050365" y="5837930"/>
            <a:ext cx="6822" cy="2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B23A119-E596-4822-BDC9-44E558F1631C}"/>
              </a:ext>
            </a:extLst>
          </p:cNvPr>
          <p:cNvCxnSpPr>
            <a:cxnSpLocks/>
            <a:stCxn id="80" idx="7"/>
            <a:endCxn id="81" idx="5"/>
          </p:cNvCxnSpPr>
          <p:nvPr/>
        </p:nvCxnSpPr>
        <p:spPr>
          <a:xfrm flipH="1" flipV="1">
            <a:off x="1371853" y="5837930"/>
            <a:ext cx="6822" cy="2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2850C28-CA71-40C6-AAF6-D3DB8EC589CE}"/>
              </a:ext>
            </a:extLst>
          </p:cNvPr>
          <p:cNvSpPr/>
          <p:nvPr/>
        </p:nvSpPr>
        <p:spPr>
          <a:xfrm>
            <a:off x="1767155" y="602128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138B12F9-05A2-4187-BD91-A6329791DC71}"/>
              </a:ext>
            </a:extLst>
          </p:cNvPr>
          <p:cNvSpPr/>
          <p:nvPr/>
        </p:nvSpPr>
        <p:spPr>
          <a:xfrm>
            <a:off x="1770507" y="544423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C8E2A21-6FE7-46F5-A9A7-3BC589056CE1}"/>
              </a:ext>
            </a:extLst>
          </p:cNvPr>
          <p:cNvSpPr/>
          <p:nvPr/>
        </p:nvSpPr>
        <p:spPr>
          <a:xfrm>
            <a:off x="1774485" y="4864658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B5262F2-B521-47C5-A58D-ABEF601288D8}"/>
              </a:ext>
            </a:extLst>
          </p:cNvPr>
          <p:cNvCxnSpPr>
            <a:cxnSpLocks/>
            <a:stCxn id="145" idx="7"/>
            <a:endCxn id="146" idx="5"/>
          </p:cNvCxnSpPr>
          <p:nvPr/>
        </p:nvCxnSpPr>
        <p:spPr>
          <a:xfrm flipV="1">
            <a:off x="2158578" y="5252729"/>
            <a:ext cx="3978" cy="25809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AE0572E-8C5A-4B81-964E-AD2703D05C7E}"/>
              </a:ext>
            </a:extLst>
          </p:cNvPr>
          <p:cNvCxnSpPr>
            <a:cxnSpLocks/>
            <a:stCxn id="145" idx="3"/>
            <a:endCxn id="144" idx="1"/>
          </p:cNvCxnSpPr>
          <p:nvPr/>
        </p:nvCxnSpPr>
        <p:spPr>
          <a:xfrm flipH="1">
            <a:off x="1833738" y="5832309"/>
            <a:ext cx="3352" cy="25556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29089B1D-B96E-4115-89E1-8441BDE3EDA4}"/>
              </a:ext>
            </a:extLst>
          </p:cNvPr>
          <p:cNvCxnSpPr>
            <a:cxnSpLocks/>
            <a:stCxn id="146" idx="3"/>
            <a:endCxn id="145" idx="1"/>
          </p:cNvCxnSpPr>
          <p:nvPr/>
        </p:nvCxnSpPr>
        <p:spPr>
          <a:xfrm flipH="1">
            <a:off x="1837090" y="5252729"/>
            <a:ext cx="3978" cy="25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A18EA94-3709-4AEA-9FDC-C8F1A125F223}"/>
              </a:ext>
            </a:extLst>
          </p:cNvPr>
          <p:cNvCxnSpPr>
            <a:cxnSpLocks/>
            <a:stCxn id="144" idx="7"/>
            <a:endCxn id="145" idx="5"/>
          </p:cNvCxnSpPr>
          <p:nvPr/>
        </p:nvCxnSpPr>
        <p:spPr>
          <a:xfrm flipV="1">
            <a:off x="2155226" y="5832309"/>
            <a:ext cx="3352" cy="255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01C83E8-7009-497F-808F-0ACDD119C631}"/>
              </a:ext>
            </a:extLst>
          </p:cNvPr>
          <p:cNvCxnSpPr>
            <a:cxnSpLocks/>
          </p:cNvCxnSpPr>
          <p:nvPr/>
        </p:nvCxnSpPr>
        <p:spPr>
          <a:xfrm flipH="1">
            <a:off x="2430612" y="4447157"/>
            <a:ext cx="3819191" cy="53981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61B299D-3BC7-474D-82AF-2E4E0170211D}"/>
              </a:ext>
            </a:extLst>
          </p:cNvPr>
          <p:cNvCxnSpPr>
            <a:cxnSpLocks/>
          </p:cNvCxnSpPr>
          <p:nvPr/>
        </p:nvCxnSpPr>
        <p:spPr>
          <a:xfrm flipH="1">
            <a:off x="678143" y="4476325"/>
            <a:ext cx="2669722" cy="34482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DC010EB-667C-40F0-93CA-1899E8219507}"/>
              </a:ext>
            </a:extLst>
          </p:cNvPr>
          <p:cNvCxnSpPr>
            <a:cxnSpLocks/>
          </p:cNvCxnSpPr>
          <p:nvPr/>
        </p:nvCxnSpPr>
        <p:spPr>
          <a:xfrm flipH="1">
            <a:off x="1471103" y="4499215"/>
            <a:ext cx="3373641" cy="36544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A30D490-9DDE-4279-A4A7-323026B459F7}"/>
              </a:ext>
            </a:extLst>
          </p:cNvPr>
          <p:cNvCxnSpPr>
            <a:cxnSpLocks/>
          </p:cNvCxnSpPr>
          <p:nvPr/>
        </p:nvCxnSpPr>
        <p:spPr>
          <a:xfrm flipH="1">
            <a:off x="8231626" y="3501008"/>
            <a:ext cx="1784" cy="155272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C9F0FA6-D2E2-47A2-9BAE-5CCFACDEE282}"/>
              </a:ext>
            </a:extLst>
          </p:cNvPr>
          <p:cNvCxnSpPr>
            <a:cxnSpLocks/>
          </p:cNvCxnSpPr>
          <p:nvPr/>
        </p:nvCxnSpPr>
        <p:spPr>
          <a:xfrm flipH="1">
            <a:off x="5912015" y="4485204"/>
            <a:ext cx="1957685" cy="661391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C9287314-4290-4103-8BC2-84859A7B8222}"/>
              </a:ext>
            </a:extLst>
          </p:cNvPr>
          <p:cNvCxnSpPr>
            <a:cxnSpLocks/>
          </p:cNvCxnSpPr>
          <p:nvPr/>
        </p:nvCxnSpPr>
        <p:spPr>
          <a:xfrm flipH="1">
            <a:off x="4048191" y="4014804"/>
            <a:ext cx="4029308" cy="122114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F94D6053-F2CA-4CA4-966B-B43107E59B5D}"/>
              </a:ext>
            </a:extLst>
          </p:cNvPr>
          <p:cNvSpPr/>
          <p:nvPr/>
        </p:nvSpPr>
        <p:spPr>
          <a:xfrm>
            <a:off x="4625844" y="6011595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E34F645-BD27-42DD-ADD6-174605330A32}"/>
              </a:ext>
            </a:extLst>
          </p:cNvPr>
          <p:cNvSpPr/>
          <p:nvPr/>
        </p:nvSpPr>
        <p:spPr>
          <a:xfrm>
            <a:off x="4625543" y="5244521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F9EC7BA-73FB-4708-A64A-380898C800C1}"/>
              </a:ext>
            </a:extLst>
          </p:cNvPr>
          <p:cNvSpPr/>
          <p:nvPr/>
        </p:nvSpPr>
        <p:spPr>
          <a:xfrm>
            <a:off x="5443911" y="5244521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B1A9540-DD85-48A4-A1BF-BA8DA497A634}"/>
              </a:ext>
            </a:extLst>
          </p:cNvPr>
          <p:cNvSpPr/>
          <p:nvPr/>
        </p:nvSpPr>
        <p:spPr>
          <a:xfrm>
            <a:off x="5443911" y="6009805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2A5E2677-001B-44C6-922F-3697F9571234}"/>
              </a:ext>
            </a:extLst>
          </p:cNvPr>
          <p:cNvSpPr/>
          <p:nvPr/>
        </p:nvSpPr>
        <p:spPr>
          <a:xfrm>
            <a:off x="6262279" y="6009805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94ED55F-8CC3-4605-B46A-67717262F1A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898565" y="6237132"/>
            <a:ext cx="363714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87E7810-BBD6-4959-98D3-54C3C5C75AD4}"/>
              </a:ext>
            </a:extLst>
          </p:cNvPr>
          <p:cNvCxnSpPr>
            <a:cxnSpLocks/>
            <a:stCxn id="124" idx="0"/>
            <a:endCxn id="125" idx="4"/>
          </p:cNvCxnSpPr>
          <p:nvPr/>
        </p:nvCxnSpPr>
        <p:spPr>
          <a:xfrm flipH="1" flipV="1">
            <a:off x="4852870" y="5699175"/>
            <a:ext cx="301" cy="31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37A417B-3553-4E55-A7D9-5B2820AB686D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5080197" y="5471848"/>
            <a:ext cx="363714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DC5A7251-70C7-43C0-9201-A2846C2D6CFC}"/>
              </a:ext>
            </a:extLst>
          </p:cNvPr>
          <p:cNvCxnSpPr>
            <a:cxnSpLocks/>
            <a:stCxn id="126" idx="4"/>
            <a:endCxn id="127" idx="0"/>
          </p:cNvCxnSpPr>
          <p:nvPr/>
        </p:nvCxnSpPr>
        <p:spPr>
          <a:xfrm>
            <a:off x="5671238" y="5699175"/>
            <a:ext cx="0" cy="31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248E8E12-4487-4D1E-94E0-B25894119D31}"/>
              </a:ext>
            </a:extLst>
          </p:cNvPr>
          <p:cNvSpPr/>
          <p:nvPr/>
        </p:nvSpPr>
        <p:spPr>
          <a:xfrm>
            <a:off x="8319205" y="4293096"/>
            <a:ext cx="824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1" hangingPunct="1"/>
            <a:r>
              <a:rPr lang="zh-CN" altLang="en-US" sz="18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若</a:t>
            </a:r>
            <a:endParaRPr lang="en-US" altLang="zh-CN" sz="1800" dirty="0">
              <a:solidFill>
                <a:srgbClr val="FF99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18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b="1" baseline="-30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 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18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b="1" baseline="-30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?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796F79D-69BF-44BF-8159-60A948C030A6}"/>
              </a:ext>
            </a:extLst>
          </p:cNvPr>
          <p:cNvSpPr/>
          <p:nvPr/>
        </p:nvSpPr>
        <p:spPr>
          <a:xfrm>
            <a:off x="4625543" y="7709350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365BCF-D134-41BC-A5A3-C508C2BE4084}"/>
              </a:ext>
            </a:extLst>
          </p:cNvPr>
          <p:cNvSpPr/>
          <p:nvPr/>
        </p:nvSpPr>
        <p:spPr>
          <a:xfrm>
            <a:off x="4625242" y="6942276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42108D2-FF5A-48D0-9302-2B3D9DD1047B}"/>
              </a:ext>
            </a:extLst>
          </p:cNvPr>
          <p:cNvSpPr/>
          <p:nvPr/>
        </p:nvSpPr>
        <p:spPr>
          <a:xfrm>
            <a:off x="5443610" y="6942276"/>
            <a:ext cx="454654" cy="454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B554992-D300-4552-BD26-A57A3D5E9A5E}"/>
              </a:ext>
            </a:extLst>
          </p:cNvPr>
          <p:cNvCxnSpPr>
            <a:cxnSpLocks/>
            <a:stCxn id="66" idx="4"/>
            <a:endCxn id="65" idx="0"/>
          </p:cNvCxnSpPr>
          <p:nvPr/>
        </p:nvCxnSpPr>
        <p:spPr>
          <a:xfrm>
            <a:off x="4852569" y="7396930"/>
            <a:ext cx="301" cy="31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8F6600-1BAA-41FC-833F-2FA49C7B1F07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5079896" y="7169603"/>
            <a:ext cx="363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C72CEAA-A659-4394-9F7B-1CC6EEE55889}"/>
              </a:ext>
            </a:extLst>
          </p:cNvPr>
          <p:cNvCxnSpPr>
            <a:cxnSpLocks/>
            <a:stCxn id="65" idx="7"/>
            <a:endCxn id="67" idx="3"/>
          </p:cNvCxnSpPr>
          <p:nvPr/>
        </p:nvCxnSpPr>
        <p:spPr>
          <a:xfrm flipV="1">
            <a:off x="5013614" y="7330347"/>
            <a:ext cx="496579" cy="44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72F0BBC-8A2B-43C7-A7D0-9081FB4B48BD}"/>
              </a:ext>
            </a:extLst>
          </p:cNvPr>
          <p:cNvCxnSpPr>
            <a:cxnSpLocks/>
            <a:stCxn id="67" idx="1"/>
            <a:endCxn id="66" idx="7"/>
          </p:cNvCxnSpPr>
          <p:nvPr/>
        </p:nvCxnSpPr>
        <p:spPr>
          <a:xfrm flipH="1">
            <a:off x="5013313" y="7008859"/>
            <a:ext cx="49688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DE70C55-A522-4A65-BBB0-600FB8BB2A7C}"/>
              </a:ext>
            </a:extLst>
          </p:cNvPr>
          <p:cNvCxnSpPr>
            <a:cxnSpLocks/>
            <a:stCxn id="65" idx="6"/>
            <a:endCxn id="67" idx="4"/>
          </p:cNvCxnSpPr>
          <p:nvPr/>
        </p:nvCxnSpPr>
        <p:spPr>
          <a:xfrm flipV="1">
            <a:off x="5080197" y="7396930"/>
            <a:ext cx="590740" cy="53974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4192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F15D13EA-E0BF-47FA-B0F3-83D069EC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FFF158-9BD2-4207-865E-C1CEB1F5FBCF}" type="slidenum">
              <a:rPr lang="en-US" altLang="zh-CN" sz="1400"/>
              <a:pPr/>
              <a:t>62</a:t>
            </a:fld>
            <a:endParaRPr lang="en-US" altLang="zh-CN" sz="1400"/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0D538B2A-77D7-4DF8-B180-91AC13725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90116" name="Rectangle 8">
            <a:extLst>
              <a:ext uri="{FF2B5EF4-FFF2-40B4-BE49-F238E27FC236}">
                <a16:creationId xmlns:a16="http://schemas.microsoft.com/office/drawing/2014/main" id="{7501EB01-1BE7-4314-BB60-6B4873BF9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229600" cy="4895850"/>
          </a:xfrm>
        </p:spPr>
        <p:txBody>
          <a:bodyPr/>
          <a:lstStyle/>
          <a:p>
            <a:pPr eaLnBrk="1" hangingPunct="1"/>
            <a:r>
              <a:rPr lang="zh-CN" altLang="en-US" dirty="0"/>
              <a:t>推论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为传递关系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也为传递关系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证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   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 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 ∩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 ∩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 ∩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</a:t>
            </a:r>
            <a:endParaRPr lang="zh-CN" altLang="en-US" dirty="0"/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∩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 ∩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</a:t>
            </a:r>
            <a:endParaRPr lang="zh-CN" altLang="en-US" dirty="0"/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endParaRPr lang="zh-CN" altLang="en-US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152127-FC7E-4CF6-8AEC-8722660FD063}"/>
              </a:ext>
            </a:extLst>
          </p:cNvPr>
          <p:cNvSpPr/>
          <p:nvPr/>
        </p:nvSpPr>
        <p:spPr>
          <a:xfrm>
            <a:off x="4687024" y="2924944"/>
            <a:ext cx="3557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在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上传递当且仅当</a:t>
            </a:r>
            <a:r>
              <a:rPr lang="zh-CN" altLang="en-US" sz="2000" i="1" dirty="0">
                <a:solidFill>
                  <a:srgbClr val="FF99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baseline="-16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1800" dirty="0">
              <a:solidFill>
                <a:srgbClr val="FF9900"/>
              </a:solidFill>
              <a:latin typeface="+mj-l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E037810-920E-411B-A915-5FF9138204BF}"/>
              </a:ext>
            </a:extLst>
          </p:cNvPr>
          <p:cNvCxnSpPr/>
          <p:nvPr/>
        </p:nvCxnSpPr>
        <p:spPr>
          <a:xfrm flipH="1">
            <a:off x="899592" y="2924944"/>
            <a:ext cx="288032" cy="2880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F709B2-59EC-4760-A969-18E4416AA05C}"/>
              </a:ext>
            </a:extLst>
          </p:cNvPr>
          <p:cNvCxnSpPr>
            <a:cxnSpLocks/>
          </p:cNvCxnSpPr>
          <p:nvPr/>
        </p:nvCxnSpPr>
        <p:spPr>
          <a:xfrm flipH="1">
            <a:off x="1619672" y="2924944"/>
            <a:ext cx="3312368" cy="2880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48E8E12-4487-4D1E-94E0-B25894119D31}"/>
              </a:ext>
            </a:extLst>
          </p:cNvPr>
          <p:cNvSpPr/>
          <p:nvPr/>
        </p:nvSpPr>
        <p:spPr>
          <a:xfrm>
            <a:off x="4687024" y="3356992"/>
            <a:ext cx="117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9900"/>
                </a:solidFill>
                <a:latin typeface="+mj-lt"/>
              </a:rPr>
              <a:t>A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∩B</a:t>
            </a:r>
            <a:r>
              <a:rPr lang="en-US" altLang="zh-CN" sz="1800" dirty="0">
                <a:solidFill>
                  <a:srgbClr val="FF9900"/>
                </a:solidFill>
                <a:sym typeface="Symbol" panose="05050102010706020507" pitchFamily="18" charset="2"/>
              </a:rPr>
              <a:t>  </a:t>
            </a:r>
            <a:r>
              <a:rPr lang="en-US" altLang="zh-CN" sz="18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</a:t>
            </a:r>
            <a:endParaRPr lang="zh-CN" altLang="en-US" sz="1800" dirty="0">
              <a:solidFill>
                <a:srgbClr val="FF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392276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F15D13EA-E0BF-47FA-B0F3-83D069EC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FFF158-9BD2-4207-865E-C1CEB1F5FBCF}" type="slidenum">
              <a:rPr lang="en-US" altLang="zh-CN" sz="1400"/>
              <a:pPr/>
              <a:t>63</a:t>
            </a:fld>
            <a:endParaRPr lang="en-US" altLang="zh-CN" sz="1400"/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0D538B2A-77D7-4DF8-B180-91AC13725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90116" name="Rectangle 8">
            <a:extLst>
              <a:ext uri="{FF2B5EF4-FFF2-40B4-BE49-F238E27FC236}">
                <a16:creationId xmlns:a16="http://schemas.microsoft.com/office/drawing/2014/main" id="{7501EB01-1BE7-4314-BB60-6B4873BF9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229600" cy="4895850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推论</a:t>
            </a:r>
            <a:r>
              <a:rPr lang="en-US" altLang="zh-CN" dirty="0"/>
              <a:t>:</a:t>
            </a:r>
            <a:r>
              <a:rPr lang="en-US" altLang="zh-CN" i="1" dirty="0"/>
              <a:t> </a:t>
            </a:r>
            <a:r>
              <a:rPr lang="zh-CN" altLang="en-US" dirty="0"/>
              <a:t>对称关系</a:t>
            </a:r>
            <a:r>
              <a:rPr lang="en-US" altLang="zh-CN" i="1" dirty="0"/>
              <a:t>R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zh-CN" altLang="en-US" dirty="0"/>
              <a:t>也是对称关系当且仅当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</a:t>
            </a:r>
            <a:endParaRPr lang="en-US" altLang="zh-CN" i="1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zh-CN" altLang="en-US" dirty="0">
                <a:solidFill>
                  <a:srgbClr val="000000"/>
                </a:solidFill>
              </a:rPr>
              <a:t>证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zh-CN" altLang="en-US" dirty="0"/>
              <a:t>是对称关系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</a:t>
            </a:r>
          </a:p>
          <a:p>
            <a:pPr marL="0" indent="0"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存在</a:t>
            </a:r>
            <a:r>
              <a:rPr lang="en-US" altLang="zh-CN" i="1" dirty="0"/>
              <a:t>y</a:t>
            </a:r>
            <a:r>
              <a:rPr lang="zh-CN" altLang="en-US" dirty="0"/>
              <a:t>使得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由对称性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/>
              <a:t>, </a:t>
            </a:r>
            <a:r>
              <a:rPr lang="zh-CN" altLang="en-US" dirty="0"/>
              <a:t>故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pPr marL="0" indent="0" eaLnBrk="1" hangingPunct="1"/>
            <a:r>
              <a:rPr lang="zh-CN" altLang="en-US" dirty="0"/>
              <a:t>同理可得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故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zh-CN" altLang="en-US" dirty="0"/>
              <a:t>是对称关系</a:t>
            </a:r>
            <a:endParaRPr lang="en-US" altLang="zh-CN" dirty="0"/>
          </a:p>
          <a:p>
            <a:pPr marL="0" indent="0" eaLnBrk="1" hangingPunct="1"/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由前提条件得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则存在</a:t>
            </a:r>
            <a:r>
              <a:rPr lang="en-US" altLang="zh-CN" i="1" dirty="0"/>
              <a:t>y</a:t>
            </a:r>
            <a:r>
              <a:rPr lang="zh-CN" altLang="en-US" dirty="0"/>
              <a:t>使得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/>
              <a:t>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都是对称关系得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/>
              <a:t>,&lt;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由复合运算的定义得</a:t>
            </a:r>
            <a:r>
              <a:rPr lang="en-US" altLang="zh-CN" dirty="0"/>
              <a:t>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</a:p>
          <a:p>
            <a:pPr marL="0" indent="0" eaLnBrk="1" hangingPunct="1"/>
            <a:r>
              <a:rPr lang="zh-CN" altLang="en-US" dirty="0"/>
              <a:t>故</a:t>
            </a:r>
            <a:r>
              <a:rPr lang="en-US" altLang="zh-CN" i="1" dirty="0"/>
              <a:t>R</a:t>
            </a:r>
            <a:r>
              <a:rPr lang="en-US" altLang="zh-CN" baseline="-16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S</a:t>
            </a:r>
            <a:r>
              <a:rPr lang="zh-CN" altLang="en-US" dirty="0"/>
              <a:t>是对称关系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02EDAE-3738-4569-BA76-47E31B8061DE}"/>
              </a:ext>
            </a:extLst>
          </p:cNvPr>
          <p:cNvSpPr/>
          <p:nvPr/>
        </p:nvSpPr>
        <p:spPr>
          <a:xfrm>
            <a:off x="-1" y="6457468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两对称矩阵之积仍对称当且仅当两矩阵的乘法可交换</a:t>
            </a:r>
          </a:p>
        </p:txBody>
      </p:sp>
    </p:spTree>
    <p:extLst>
      <p:ext uri="{BB962C8B-B14F-4D97-AF65-F5344CB8AC3E}">
        <p14:creationId xmlns:p14="http://schemas.microsoft.com/office/powerpoint/2010/main" val="3672216626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12B3C095-6614-475E-BBD6-7BC9226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378105-3C55-4D81-B9A5-5B1F086C8E34}" type="slidenum">
              <a:rPr lang="en-US" altLang="zh-CN" sz="1400"/>
              <a:pPr/>
              <a:t>64</a:t>
            </a:fld>
            <a:endParaRPr lang="en-US" altLang="zh-CN" sz="1400"/>
          </a:p>
        </p:txBody>
      </p:sp>
      <p:graphicFrame>
        <p:nvGraphicFramePr>
          <p:cNvPr id="379108" name="Group 228">
            <a:extLst>
              <a:ext uri="{FF2B5EF4-FFF2-40B4-BE49-F238E27FC236}">
                <a16:creationId xmlns:a16="http://schemas.microsoft.com/office/drawing/2014/main" id="{299BE070-D5D3-44D0-8210-8DC82623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47890"/>
              </p:ext>
            </p:extLst>
          </p:nvPr>
        </p:nvGraphicFramePr>
        <p:xfrm>
          <a:off x="323850" y="1557338"/>
          <a:ext cx="8424863" cy="4266684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505825866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366037959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150582901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496306606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399093735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4082478441"/>
                    </a:ext>
                  </a:extLst>
                </a:gridCol>
              </a:tblGrid>
              <a:tr h="700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34101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52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3266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9458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56559"/>
                  </a:ext>
                </a:extLst>
              </a:tr>
              <a:tr h="579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-16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06444"/>
                  </a:ext>
                </a:extLst>
              </a:tr>
              <a:tr h="579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-16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06159"/>
                  </a:ext>
                </a:extLst>
              </a:tr>
              <a:tr h="579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11677"/>
                  </a:ext>
                </a:extLst>
              </a:tr>
            </a:tbl>
          </a:graphicData>
        </a:graphic>
      </p:graphicFrame>
      <p:sp>
        <p:nvSpPr>
          <p:cNvPr id="94262" name="Rectangle 217">
            <a:extLst>
              <a:ext uri="{FF2B5EF4-FFF2-40B4-BE49-F238E27FC236}">
                <a16:creationId xmlns:a16="http://schemas.microsoft.com/office/drawing/2014/main" id="{926D6618-09DA-451D-9EB7-13BE3D71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89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关系的性质和运算之间的联系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8E8E12-4487-4D1E-94E0-B25894119D31}"/>
              </a:ext>
            </a:extLst>
          </p:cNvPr>
          <p:cNvSpPr/>
          <p:nvPr/>
        </p:nvSpPr>
        <p:spPr>
          <a:xfrm>
            <a:off x="6084168" y="6456122"/>
            <a:ext cx="3059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</a:t>
            </a:r>
            <a:endParaRPr lang="zh-CN" altLang="en-US" sz="16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187ACB-368B-4EA5-9661-886682561467}"/>
              </a:ext>
            </a:extLst>
          </p:cNvPr>
          <p:cNvSpPr/>
          <p:nvPr/>
        </p:nvSpPr>
        <p:spPr>
          <a:xfrm>
            <a:off x="6516216" y="5889766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B 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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A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724B9-6E79-41C4-BDD7-D54651F6A688}"/>
              </a:ext>
            </a:extLst>
          </p:cNvPr>
          <p:cNvSpPr/>
          <p:nvPr/>
        </p:nvSpPr>
        <p:spPr>
          <a:xfrm>
            <a:off x="5191218" y="6156514"/>
            <a:ext cx="2029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传递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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baseline="-16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1800" b="1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154EB3-6E73-4962-8BA8-CD4CD92DE798}"/>
              </a:ext>
            </a:extLst>
          </p:cNvPr>
          <p:cNvSpPr/>
          <p:nvPr/>
        </p:nvSpPr>
        <p:spPr>
          <a:xfrm>
            <a:off x="-1" y="6457468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拓展：自反传递关系满足幂等律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baseline="-16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=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2000" dirty="0">
              <a:solidFill>
                <a:srgbClr val="FF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656992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52B3796A-46EF-40C1-BE68-4C5590E6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B4BCC7-F8C6-48C4-A44A-47F4D95C8752}" type="slidenum">
              <a:rPr lang="en-US" altLang="zh-CN" sz="1400"/>
              <a:pPr/>
              <a:t>65</a:t>
            </a:fld>
            <a:endParaRPr lang="en-US" altLang="zh-CN" sz="1400"/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0DA1C123-856C-485D-85E6-7077223FB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7.5 </a:t>
            </a:r>
            <a:r>
              <a:rPr lang="zh-CN" altLang="en-US">
                <a:latin typeface="华文中宋" panose="02010600040101010101" pitchFamily="2" charset="-122"/>
              </a:rPr>
              <a:t>关系的闭包</a:t>
            </a:r>
            <a:r>
              <a:rPr lang="zh-CN" altLang="en-US"/>
              <a:t> </a:t>
            </a:r>
          </a:p>
        </p:txBody>
      </p:sp>
      <p:sp>
        <p:nvSpPr>
          <p:cNvPr id="96260" name="Rectangle 11">
            <a:extLst>
              <a:ext uri="{FF2B5EF4-FFF2-40B4-BE49-F238E27FC236}">
                <a16:creationId xmlns:a16="http://schemas.microsoft.com/office/drawing/2014/main" id="{433BC809-182F-48C9-BD86-69CF2A96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闭包定义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闭包的构造方法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集合表示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矩阵表示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图表示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闭包的性质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8F59C783-B73D-4B94-A42B-983ACE8F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DC1A88-025F-4C99-870F-C8EF54ACADD8}" type="slidenum">
              <a:rPr lang="en-US" altLang="zh-CN" sz="1400"/>
              <a:pPr/>
              <a:t>66</a:t>
            </a:fld>
            <a:endParaRPr lang="en-US" altLang="zh-CN" sz="1400"/>
          </a:p>
        </p:txBody>
      </p:sp>
      <p:sp>
        <p:nvSpPr>
          <p:cNvPr id="98307" name="Rectangle 8">
            <a:extLst>
              <a:ext uri="{FF2B5EF4-FFF2-40B4-BE49-F238E27FC236}">
                <a16:creationId xmlns:a16="http://schemas.microsoft.com/office/drawing/2014/main" id="{7C19DFF5-4989-4BD4-8D3F-CFDBC359A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闭包定义</a:t>
            </a:r>
          </a:p>
        </p:txBody>
      </p:sp>
      <p:sp>
        <p:nvSpPr>
          <p:cNvPr id="98308" name="Rectangle 9">
            <a:extLst>
              <a:ext uri="{FF2B5EF4-FFF2-40B4-BE49-F238E27FC236}">
                <a16:creationId xmlns:a16="http://schemas.microsoft.com/office/drawing/2014/main" id="{897DAFEE-E1CD-4665-AF41-053B3E658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663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7.17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A50021"/>
                </a:solidFill>
              </a:rPr>
              <a:t>闭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包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满足以下条件：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是自反的</a:t>
            </a:r>
            <a:r>
              <a:rPr lang="en-US" altLang="zh-CN" dirty="0"/>
              <a:t>(</a:t>
            </a:r>
            <a:r>
              <a:rPr lang="zh-CN" altLang="en-US" dirty="0"/>
              <a:t>对称的或传递的</a:t>
            </a:r>
            <a:r>
              <a:rPr lang="en-US" altLang="zh-CN" dirty="0"/>
              <a:t>)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对</a:t>
            </a:r>
            <a:r>
              <a:rPr lang="en-US" altLang="zh-CN" i="1" dirty="0"/>
              <a:t>A</a:t>
            </a:r>
            <a:r>
              <a:rPr lang="zh-CN" altLang="en-US" dirty="0"/>
              <a:t>上任何包含</a:t>
            </a:r>
            <a:r>
              <a:rPr lang="en-US" altLang="zh-CN" i="1" dirty="0"/>
              <a:t>R</a:t>
            </a:r>
            <a:r>
              <a:rPr lang="zh-CN" altLang="en-US" dirty="0"/>
              <a:t>的自反</a:t>
            </a:r>
            <a:r>
              <a:rPr lang="en-US" altLang="zh-CN" dirty="0"/>
              <a:t>(</a:t>
            </a:r>
            <a:r>
              <a:rPr lang="zh-CN" altLang="en-US" dirty="0"/>
              <a:t>对称或传递</a:t>
            </a:r>
            <a:r>
              <a:rPr lang="en-US" altLang="zh-CN" dirty="0"/>
              <a:t>)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的自反闭包记作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对称闭包记作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传递闭包记作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). </a:t>
            </a:r>
          </a:p>
        </p:txBody>
      </p:sp>
      <p:sp>
        <p:nvSpPr>
          <p:cNvPr id="98309" name="Rectangle 11">
            <a:extLst>
              <a:ext uri="{FF2B5EF4-FFF2-40B4-BE49-F238E27FC236}">
                <a16:creationId xmlns:a16="http://schemas.microsoft.com/office/drawing/2014/main" id="{BC8596EB-AA7A-4BF9-A876-0803C98D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7.10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</a:p>
          <a:p>
            <a:pPr eaLnBrk="1" hangingPunct="1"/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 eaLnBrk="1" hangingPunct="1"/>
            <a:r>
              <a:rPr lang="en-US" altLang="zh-CN" dirty="0"/>
              <a:t>(3) 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∪…</a:t>
            </a:r>
          </a:p>
          <a:p>
            <a:pPr eaLnBrk="1" hangingPunct="1"/>
            <a:r>
              <a:rPr lang="zh-CN" altLang="en-US" dirty="0"/>
              <a:t>说明：对有穷集</a:t>
            </a:r>
            <a:r>
              <a:rPr lang="en-US" altLang="zh-CN" i="1" dirty="0"/>
              <a:t>A</a:t>
            </a:r>
            <a:r>
              <a:rPr lang="en-US" altLang="zh-CN" dirty="0"/>
              <a:t>(|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上的关系</a:t>
            </a:r>
            <a:r>
              <a:rPr lang="en-US" altLang="zh-CN" dirty="0"/>
              <a:t>, (3)</a:t>
            </a:r>
            <a:r>
              <a:rPr lang="zh-CN" altLang="en-US" dirty="0"/>
              <a:t>中的并最多不超过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B899C3-0182-4D92-90D2-4A0AE92BA4F7}"/>
              </a:ext>
            </a:extLst>
          </p:cNvPr>
          <p:cNvSpPr/>
          <p:nvPr/>
        </p:nvSpPr>
        <p:spPr>
          <a:xfrm>
            <a:off x="-1" y="6457468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直观理解：对不闭合的运算，向集合添加最少的成员使其闭合，新集合为闭包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400CDD-DB15-46E1-B130-54911191EAE4}"/>
              </a:ext>
            </a:extLst>
          </p:cNvPr>
          <p:cNvSpPr/>
          <p:nvPr/>
        </p:nvSpPr>
        <p:spPr>
          <a:xfrm>
            <a:off x="-12047" y="6083240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直观理解：对一个集合的成员进行运算得到的还是该集合的成员称为运算闭合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C1B9F8-9EB3-47EA-91A6-DC7DF7F750BD}"/>
              </a:ext>
            </a:extLst>
          </p:cNvPr>
          <p:cNvSpPr/>
          <p:nvPr/>
        </p:nvSpPr>
        <p:spPr>
          <a:xfrm>
            <a:off x="8276074" y="287262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最小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A6E9F0-9A6E-42D3-9781-DF0D5C6050E3}"/>
              </a:ext>
            </a:extLst>
          </p:cNvPr>
          <p:cNvSpPr/>
          <p:nvPr/>
        </p:nvSpPr>
        <p:spPr>
          <a:xfrm>
            <a:off x="8276073" y="247251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包含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654868-BDDE-4B16-A56C-61967902A01A}"/>
              </a:ext>
            </a:extLst>
          </p:cNvPr>
          <p:cNvSpPr/>
          <p:nvPr/>
        </p:nvSpPr>
        <p:spPr>
          <a:xfrm>
            <a:off x="8276075" y="207240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性质</a:t>
            </a:r>
          </a:p>
        </p:txBody>
      </p:sp>
    </p:spTree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F11FB222-786E-4F5F-A09A-4CA42007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32CC37-4C3D-46AA-85CC-B95EABCD976B}" type="slidenum">
              <a:rPr lang="en-US" altLang="zh-CN" sz="1400"/>
              <a:pPr/>
              <a:t>67</a:t>
            </a:fld>
            <a:endParaRPr lang="en-US" altLang="zh-CN" sz="1400"/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7CE0B63A-B488-4FD8-A530-674A4534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100356" name="Rectangle 8">
            <a:extLst>
              <a:ext uri="{FF2B5EF4-FFF2-40B4-BE49-F238E27FC236}">
                <a16:creationId xmlns:a16="http://schemas.microsoft.com/office/drawing/2014/main" id="{49854F55-8A0B-4CE5-A45B-24A57BA2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1800225"/>
          </a:xfrm>
        </p:spPr>
        <p:txBody>
          <a:bodyPr/>
          <a:lstStyle/>
          <a:p>
            <a:pPr eaLnBrk="1" hangingPunct="1"/>
            <a:r>
              <a:rPr lang="zh-CN" altLang="en-US" dirty="0"/>
              <a:t>证  只证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(3). </a:t>
            </a:r>
          </a:p>
          <a:p>
            <a:pPr eaLnBrk="1" hangingPunct="1"/>
            <a:r>
              <a:rPr lang="en-US" altLang="zh-CN" dirty="0"/>
              <a:t> (1)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zh-CN" altLang="en-US" dirty="0"/>
              <a:t>由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zh-CN" altLang="en-US" dirty="0"/>
              <a:t>知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  <a:r>
              <a:rPr lang="zh-CN" altLang="en-US" dirty="0"/>
              <a:t>且满足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R''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上包含</a:t>
            </a:r>
            <a:r>
              <a:rPr lang="en-US" altLang="zh-CN" i="1" dirty="0"/>
              <a:t>R</a:t>
            </a:r>
            <a:r>
              <a:rPr lang="zh-CN" altLang="en-US" dirty="0"/>
              <a:t>的自反关系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R''</a:t>
            </a:r>
            <a:r>
              <a:rPr lang="zh-CN" altLang="en-US" dirty="0"/>
              <a:t>和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R''</a:t>
            </a:r>
            <a:r>
              <a:rPr lang="en-US" altLang="zh-CN" dirty="0"/>
              <a:t>. </a:t>
            </a:r>
            <a:r>
              <a:rPr lang="zh-CN" altLang="en-US" dirty="0"/>
              <a:t>从而有</a:t>
            </a:r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R''</a:t>
            </a:r>
            <a:r>
              <a:rPr lang="en-US" altLang="zh-CN" i="1" dirty="0">
                <a:sym typeface="Symbol" panose="05050102010706020507" pitchFamily="18" charset="2"/>
              </a:rPr>
              <a:t>.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满足闭包定义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∪…</a:t>
            </a:r>
          </a:p>
          <a:p>
            <a:pPr eaLnBrk="1" hangingPunct="1"/>
            <a:r>
              <a:rPr lang="zh-CN" altLang="en-US" dirty="0"/>
              <a:t>先证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R''</a:t>
            </a:r>
            <a:r>
              <a:rPr lang="zh-CN" altLang="en-US" dirty="0"/>
              <a:t>成立，其中</a:t>
            </a:r>
            <a:r>
              <a:rPr lang="en-US" altLang="zh-CN" i="1" dirty="0"/>
              <a:t>R''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上包含</a:t>
            </a:r>
            <a:r>
              <a:rPr lang="en-US" altLang="zh-CN" i="1" dirty="0"/>
              <a:t>R</a:t>
            </a:r>
            <a:r>
              <a:rPr lang="zh-CN" altLang="en-US" dirty="0"/>
              <a:t>的传递关系</a:t>
            </a:r>
            <a:r>
              <a:rPr lang="en-US" altLang="zh-CN" dirty="0"/>
              <a:t>.  </a:t>
            </a:r>
          </a:p>
          <a:p>
            <a:pPr eaLnBrk="1" hangingPunct="1"/>
            <a:r>
              <a:rPr lang="zh-CN" altLang="en-US" dirty="0"/>
              <a:t>用归纳法证明对任意正整数</a:t>
            </a:r>
            <a:r>
              <a:rPr lang="en-US" altLang="zh-CN" i="1" dirty="0"/>
              <a:t>n </a:t>
            </a:r>
            <a:r>
              <a:rPr lang="zh-CN" altLang="en-US" dirty="0"/>
              <a:t>有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R''.  </a:t>
            </a:r>
          </a:p>
          <a:p>
            <a:pPr eaLnBrk="1" hangingPunct="1"/>
            <a:r>
              <a:rPr lang="en-US" altLang="zh-CN" i="1" dirty="0"/>
              <a:t> n</a:t>
            </a:r>
            <a:r>
              <a:rPr lang="en-US" altLang="zh-CN" dirty="0"/>
              <a:t>=1</a:t>
            </a:r>
            <a:r>
              <a:rPr lang="zh-CN" altLang="en-US" dirty="0"/>
              <a:t>时有</a:t>
            </a:r>
            <a:r>
              <a:rPr lang="en-US" altLang="zh-CN" i="1" dirty="0"/>
              <a:t>R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R''</a:t>
            </a:r>
            <a:r>
              <a:rPr lang="en-US" altLang="zh-CN" dirty="0"/>
              <a:t>.  </a:t>
            </a:r>
            <a:r>
              <a:rPr lang="zh-CN" altLang="en-US" dirty="0"/>
              <a:t>假设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</a:t>
            </a:r>
            <a:r>
              <a:rPr lang="en-US" altLang="zh-CN" i="1" dirty="0" err="1"/>
              <a:t>R</a:t>
            </a:r>
            <a:r>
              <a:rPr lang="en-US" altLang="zh-CN" i="1" dirty="0"/>
              <a:t>''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那么对任意的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</a:t>
            </a:r>
            <a:r>
              <a:rPr lang="en-US" altLang="zh-CN" dirty="0"/>
              <a:t>=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 R'' 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 R''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R''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这就证明了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 R''</a:t>
            </a:r>
            <a:r>
              <a:rPr lang="en-US" altLang="zh-CN" dirty="0"/>
              <a:t>. </a:t>
            </a:r>
            <a:r>
              <a:rPr lang="zh-CN" altLang="en-US" dirty="0"/>
              <a:t>由归纳法命题得证</a:t>
            </a:r>
            <a:r>
              <a:rPr lang="en-US" altLang="zh-CN" dirty="0"/>
              <a:t>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FE364F-F0A4-498F-A97F-697945E1E319}"/>
              </a:ext>
            </a:extLst>
          </p:cNvPr>
          <p:cNvSpPr/>
          <p:nvPr/>
        </p:nvSpPr>
        <p:spPr>
          <a:xfrm>
            <a:off x="899592" y="1916832"/>
            <a:ext cx="274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zh-CN" altLang="en-US" sz="1600" dirty="0">
                <a:solidFill>
                  <a:srgbClr val="FF9900"/>
                </a:solidFill>
                <a:latin typeface="Times New Roman"/>
                <a:ea typeface="宋体"/>
              </a:rPr>
              <a:t>在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1600" dirty="0">
                <a:solidFill>
                  <a:srgbClr val="FF9900"/>
                </a:solidFill>
                <a:latin typeface="Times New Roman"/>
                <a:ea typeface="宋体"/>
              </a:rPr>
              <a:t>上自反当且仅当</a:t>
            </a:r>
            <a:r>
              <a:rPr lang="zh-CN" altLang="en-US" sz="1600" i="1" dirty="0">
                <a:solidFill>
                  <a:srgbClr val="FF9900"/>
                </a:solidFill>
                <a:latin typeface="Times New Roman"/>
                <a:ea typeface="宋体"/>
              </a:rPr>
              <a:t>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/>
                <a:ea typeface="宋体"/>
              </a:rPr>
              <a:t>I</a:t>
            </a:r>
            <a:r>
              <a:rPr lang="en-US" altLang="zh-CN" sz="1600" b="1" i="1" baseline="-30000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en-US" altLang="zh-CN" sz="1600" i="1" baseline="-30000" dirty="0">
                <a:solidFill>
                  <a:srgbClr val="FF9900"/>
                </a:solidFill>
                <a:latin typeface="Times New Roman"/>
                <a:ea typeface="宋体"/>
              </a:rPr>
              <a:t> </a:t>
            </a:r>
            <a:r>
              <a:rPr lang="en-US" altLang="zh-CN" sz="16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endParaRPr lang="zh-CN" altLang="en-US" sz="1600" b="1" dirty="0">
              <a:solidFill>
                <a:srgbClr val="FF99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E364F-F0A4-498F-A97F-697945E1E319}"/>
              </a:ext>
            </a:extLst>
          </p:cNvPr>
          <p:cNvSpPr/>
          <p:nvPr/>
        </p:nvSpPr>
        <p:spPr>
          <a:xfrm>
            <a:off x="4788024" y="5826750"/>
            <a:ext cx="1308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FF9900"/>
                </a:solidFill>
                <a:latin typeface="Times New Roman"/>
                <a:ea typeface="宋体"/>
              </a:rPr>
              <a:t>R'' </a:t>
            </a:r>
            <a:r>
              <a:rPr lang="zh-CN" altLang="en-US" sz="1600" dirty="0">
                <a:solidFill>
                  <a:srgbClr val="FF9900"/>
                </a:solidFill>
                <a:latin typeface="Times New Roman"/>
                <a:ea typeface="宋体"/>
              </a:rPr>
              <a:t>的传递性</a:t>
            </a:r>
            <a:endParaRPr lang="zh-CN" altLang="en-US" sz="1600" b="1" dirty="0">
              <a:solidFill>
                <a:srgbClr val="FF99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FE364F-F0A4-498F-A97F-697945E1E319}"/>
              </a:ext>
            </a:extLst>
          </p:cNvPr>
          <p:cNvSpPr/>
          <p:nvPr/>
        </p:nvSpPr>
        <p:spPr>
          <a:xfrm>
            <a:off x="468313" y="586798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i="1" dirty="0" err="1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1800" b="1" i="1" baseline="30000" dirty="0" err="1">
                <a:solidFill>
                  <a:srgbClr val="FF9900"/>
                </a:solidFill>
                <a:latin typeface="Times New Roman"/>
                <a:ea typeface="宋体"/>
              </a:rPr>
              <a:t>n</a:t>
            </a:r>
            <a:r>
              <a:rPr lang="en-US" altLang="zh-CN" sz="1800" b="1" dirty="0" err="1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lang="en-US" altLang="zh-CN" sz="1800" b="1" i="1" dirty="0" err="1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1800" b="1" i="1" dirty="0">
                <a:solidFill>
                  <a:srgbClr val="FF9900"/>
                </a:solidFill>
                <a:latin typeface="Times New Roman"/>
                <a:ea typeface="宋体"/>
              </a:rPr>
              <a:t>''</a:t>
            </a:r>
            <a:endParaRPr lang="zh-CN" altLang="en-US" sz="12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0A599E00-A6D7-4C02-B4A0-835FD0DD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5234C7-6CFA-46B6-892E-B9A017C4CB39}" type="slidenum">
              <a:rPr lang="en-US" altLang="zh-CN" sz="1400"/>
              <a:pPr/>
              <a:t>68</a:t>
            </a:fld>
            <a:endParaRPr lang="en-US" altLang="zh-CN" sz="1400"/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4EF3D050-F5AE-4039-96CE-B770730A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102404" name="Rectangle 8">
            <a:extLst>
              <a:ext uri="{FF2B5EF4-FFF2-40B4-BE49-F238E27FC236}">
                <a16:creationId xmlns:a16="http://schemas.microsoft.com/office/drawing/2014/main" id="{C050FB06-6479-4F43-81D7-87D4E7328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再证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传递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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</a:t>
            </a:r>
            <a:r>
              <a:rPr lang="en-US" altLang="zh-CN" dirty="0"/>
              <a:t>(&lt;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baseline="30000" dirty="0" err="1"/>
              <a:t>+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是传递的</a:t>
            </a:r>
            <a:r>
              <a:rPr lang="en-US" altLang="zh-CN" dirty="0"/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7B0029-A586-4AF2-81E2-1CE38B765974}"/>
              </a:ext>
            </a:extLst>
          </p:cNvPr>
          <p:cNvSpPr/>
          <p:nvPr/>
        </p:nvSpPr>
        <p:spPr>
          <a:xfrm>
            <a:off x="4644008" y="6437372"/>
            <a:ext cx="4499992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在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上传递当且仅当</a:t>
            </a:r>
            <a:r>
              <a:rPr lang="zh-CN" altLang="en-US" sz="2000" i="1" dirty="0">
                <a:solidFill>
                  <a:srgbClr val="FF99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en-US" altLang="zh-CN" sz="3200" b="1" baseline="-16000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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  <a:r>
              <a:rPr lang="en-US" altLang="zh-CN" sz="2000" b="1" dirty="0">
                <a:solidFill>
                  <a:srgbClr val="FF9900"/>
                </a:solidFill>
                <a:latin typeface="Times New Roman"/>
                <a:ea typeface="宋体"/>
                <a:sym typeface="Symbol" panose="05050102010706020507" pitchFamily="18" charset="2"/>
              </a:rPr>
              <a:t> 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ECD30C-2936-4F01-9763-F266A0AF87B9}"/>
              </a:ext>
            </a:extLst>
          </p:cNvPr>
          <p:cNvSpPr/>
          <p:nvPr/>
        </p:nvSpPr>
        <p:spPr>
          <a:xfrm>
            <a:off x="-30054" y="2812866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复合运算定义</a:t>
            </a:r>
          </a:p>
        </p:txBody>
      </p:sp>
    </p:spTree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DF3EEEDA-A5B2-43A9-A761-BC66923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B27A78-DF49-4626-9389-F6FED6F68EBE}" type="slidenum">
              <a:rPr lang="en-US" altLang="zh-CN" sz="1400"/>
              <a:pPr/>
              <a:t>69</a:t>
            </a:fld>
            <a:endParaRPr lang="en-US" altLang="zh-CN" sz="1400"/>
          </a:p>
        </p:txBody>
      </p:sp>
      <p:sp>
        <p:nvSpPr>
          <p:cNvPr id="104451" name="Rectangle 7">
            <a:extLst>
              <a:ext uri="{FF2B5EF4-FFF2-40B4-BE49-F238E27FC236}">
                <a16:creationId xmlns:a16="http://schemas.microsoft.com/office/drawing/2014/main" id="{3DBF8488-5E34-4DF9-9A4E-6DB45984B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闭包的矩阵表示和图表示</a:t>
            </a:r>
          </a:p>
        </p:txBody>
      </p:sp>
      <p:sp>
        <p:nvSpPr>
          <p:cNvPr id="104452" name="Rectangle 8">
            <a:extLst>
              <a:ext uri="{FF2B5EF4-FFF2-40B4-BE49-F238E27FC236}">
                <a16:creationId xmlns:a16="http://schemas.microsoft.com/office/drawing/2014/main" id="{648D7489-AAD7-44F8-A7A5-E0F3708A6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13684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的关系矩阵分别为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r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 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则        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E  </a:t>
            </a:r>
            <a:r>
              <a:rPr lang="en-US" altLang="zh-CN" dirty="0"/>
              <a:t>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dirty="0"/>
              <a:t>'      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3</a:t>
            </a:r>
            <a:r>
              <a:rPr lang="en-US" altLang="zh-CN" dirty="0"/>
              <a:t>+…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E </a:t>
            </a:r>
            <a:r>
              <a:rPr lang="zh-CN" altLang="en-US" dirty="0"/>
              <a:t>是单位矩阵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dirty="0"/>
              <a:t>'</a:t>
            </a:r>
            <a:r>
              <a:rPr lang="zh-CN" altLang="en-US" dirty="0"/>
              <a:t>是转置矩阵</a:t>
            </a:r>
            <a:r>
              <a:rPr lang="en-US" altLang="zh-CN" dirty="0"/>
              <a:t>, </a:t>
            </a:r>
            <a:r>
              <a:rPr lang="zh-CN" altLang="en-US" dirty="0"/>
              <a:t>相加时使用</a:t>
            </a:r>
            <a:r>
              <a:rPr lang="zh-CN" altLang="en-US" dirty="0">
                <a:solidFill>
                  <a:srgbClr val="A50021"/>
                </a:solidFill>
              </a:rPr>
              <a:t>逻辑加</a:t>
            </a:r>
            <a:r>
              <a:rPr lang="en-US" altLang="zh-CN" dirty="0"/>
              <a:t>.</a:t>
            </a:r>
          </a:p>
        </p:txBody>
      </p:sp>
      <p:sp>
        <p:nvSpPr>
          <p:cNvPr id="104453" name="Rectangle 9">
            <a:extLst>
              <a:ext uri="{FF2B5EF4-FFF2-40B4-BE49-F238E27FC236}">
                <a16:creationId xmlns:a16="http://schemas.microsoft.com/office/drawing/2014/main" id="{FC18982A-B857-4F83-9B46-FFABC72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2073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的关系图分别记为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, 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 </a:t>
            </a:r>
            <a:r>
              <a:rPr lang="en-US" altLang="zh-CN" dirty="0"/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 </a:t>
            </a:r>
            <a:r>
              <a:rPr lang="zh-CN" altLang="en-US" dirty="0"/>
              <a:t>的顶点集与</a:t>
            </a:r>
            <a:r>
              <a:rPr lang="en-US" altLang="zh-CN" i="1" dirty="0"/>
              <a:t>G </a:t>
            </a:r>
            <a:r>
              <a:rPr lang="zh-CN" altLang="en-US" dirty="0"/>
              <a:t>的顶点集相等</a:t>
            </a:r>
            <a:r>
              <a:rPr lang="en-US" altLang="zh-CN" dirty="0"/>
              <a:t>. </a:t>
            </a:r>
            <a:r>
              <a:rPr lang="zh-CN" altLang="en-US" dirty="0"/>
              <a:t>除了</a:t>
            </a:r>
            <a:r>
              <a:rPr lang="en-US" altLang="zh-CN" i="1" dirty="0"/>
              <a:t>G </a:t>
            </a:r>
            <a:r>
              <a:rPr lang="zh-CN" altLang="en-US" dirty="0"/>
              <a:t>的边以外</a:t>
            </a:r>
            <a:r>
              <a:rPr lang="en-US" altLang="zh-CN" dirty="0"/>
              <a:t>, </a:t>
            </a:r>
            <a:r>
              <a:rPr lang="zh-CN" altLang="en-US" dirty="0"/>
              <a:t>以下述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方法添加新的边：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的每个顶点</a:t>
            </a:r>
            <a:r>
              <a:rPr lang="en-US" altLang="zh-CN" dirty="0"/>
              <a:t>, </a:t>
            </a:r>
            <a:r>
              <a:rPr lang="zh-CN" altLang="en-US" dirty="0"/>
              <a:t>若没环就加一个环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 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的每条边</a:t>
            </a:r>
            <a:r>
              <a:rPr lang="en-US" altLang="zh-CN" dirty="0"/>
              <a:t>, </a:t>
            </a:r>
            <a:r>
              <a:rPr lang="zh-CN" altLang="en-US" dirty="0"/>
              <a:t>若有一条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的单向边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 err="1"/>
              <a:t>≠</a:t>
            </a:r>
            <a:r>
              <a:rPr lang="en-US" altLang="zh-CN" i="1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则在</a:t>
            </a:r>
            <a:r>
              <a:rPr lang="en-US" altLang="zh-CN" i="1" dirty="0"/>
              <a:t>G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</a:t>
            </a:r>
            <a:r>
              <a:rPr lang="zh-CN" altLang="en-US" dirty="0"/>
              <a:t>中加一条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到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的反向边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(3)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的每个顶点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/>
              <a:t>找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可达的所有顶点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允许</a:t>
            </a:r>
            <a:r>
              <a:rPr lang="en-US" altLang="zh-CN" i="1" dirty="0" err="1"/>
              <a:t>i</a:t>
            </a:r>
            <a:r>
              <a:rPr lang="en-US" altLang="zh-CN" i="1" dirty="0"/>
              <a:t>=j</a:t>
            </a:r>
            <a:r>
              <a:rPr lang="en-US" altLang="zh-CN" dirty="0"/>
              <a:t>), </a:t>
            </a:r>
            <a:r>
              <a:rPr lang="zh-CN" altLang="en-US" i="1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i="1" dirty="0"/>
              <a:t>      </a:t>
            </a:r>
            <a:r>
              <a:rPr lang="zh-CN" altLang="en-US" dirty="0"/>
              <a:t>如果没有从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 </a:t>
            </a:r>
            <a:r>
              <a:rPr lang="zh-CN" altLang="en-US" dirty="0"/>
              <a:t>的边</a:t>
            </a:r>
            <a:r>
              <a:rPr lang="en-US" altLang="zh-CN" dirty="0"/>
              <a:t>, </a:t>
            </a:r>
            <a:r>
              <a:rPr lang="zh-CN" altLang="en-US" dirty="0"/>
              <a:t>就加上这条边</a:t>
            </a:r>
            <a:r>
              <a:rPr lang="en-US" altLang="zh-CN" dirty="0"/>
              <a:t>, </a:t>
            </a:r>
            <a:r>
              <a:rPr lang="zh-CN" altLang="en-US" dirty="0"/>
              <a:t>得到图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9D8FF81-3091-4BC7-A9CB-5E0E8519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252962-33B3-4A67-918A-2FB3DB31BB7F}" type="slidenum">
              <a:rPr lang="en-US" altLang="zh-CN" sz="1400"/>
              <a:pPr/>
              <a:t>7</a:t>
            </a:fld>
            <a:endParaRPr lang="en-US" altLang="zh-CN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3DF5BD2-384D-41B0-B27C-58F29861A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性质证明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BDF6D0-E57F-4D8C-BE23-E2D544E0C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339850"/>
            <a:ext cx="8218488" cy="576263"/>
          </a:xfrm>
        </p:spPr>
        <p:txBody>
          <a:bodyPr/>
          <a:lstStyle/>
          <a:p>
            <a:pPr eaLnBrk="1" hangingPunct="1"/>
            <a:r>
              <a:rPr lang="zh-CN" altLang="en-US"/>
              <a:t>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B222FB0F-72D3-4162-A67F-05D672EA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8208963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 </a:t>
            </a:r>
          </a:p>
          <a:p>
            <a:pPr eaLnBrk="1" hangingPunct="1"/>
            <a:r>
              <a:rPr lang="en-US" altLang="zh-CN"/>
              <a:t>  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A</a:t>
            </a:r>
            <a:r>
              <a:rPr lang="en-US" altLang="zh-CN"/>
              <a:t>×(</a:t>
            </a:r>
            <a:r>
              <a:rPr lang="en-US" altLang="zh-CN" i="1"/>
              <a:t>B</a:t>
            </a:r>
            <a:r>
              <a:rPr lang="en-US" altLang="zh-CN"/>
              <a:t>∪</a:t>
            </a:r>
            <a:r>
              <a:rPr lang="en-US" altLang="zh-CN" i="1"/>
              <a:t>C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           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∪</a:t>
            </a:r>
            <a:r>
              <a:rPr lang="en-US" altLang="zh-CN" i="1"/>
              <a:t>C  </a:t>
            </a:r>
            <a:endParaRPr lang="en-US" altLang="zh-CN"/>
          </a:p>
          <a:p>
            <a:pPr eaLnBrk="1" hangingPunct="1"/>
            <a:r>
              <a:rPr lang="en-US" altLang="zh-CN"/>
              <a:t>           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∧(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∨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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)∨(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C</a:t>
            </a:r>
            <a:r>
              <a:rPr lang="en-US" altLang="zh-CN"/>
              <a:t>)     </a:t>
            </a:r>
          </a:p>
          <a:p>
            <a:pPr eaLnBrk="1" hangingPunct="1"/>
            <a:r>
              <a:rPr lang="en-US" altLang="zh-CN"/>
              <a:t>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∨&lt;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C</a:t>
            </a:r>
            <a:endParaRPr lang="en-US" altLang="zh-CN"/>
          </a:p>
          <a:p>
            <a:pPr eaLnBrk="1" hangingPunct="1"/>
            <a:r>
              <a:rPr lang="en-US" altLang="zh-CN"/>
              <a:t>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)∪(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所以有</a:t>
            </a:r>
            <a:r>
              <a:rPr lang="en-US" altLang="zh-CN" i="1"/>
              <a:t>A</a:t>
            </a:r>
            <a:r>
              <a:rPr lang="en-US" altLang="zh-CN"/>
              <a:t>×(</a:t>
            </a:r>
            <a:r>
              <a:rPr lang="en-US" altLang="zh-CN" i="1"/>
              <a:t>B</a:t>
            </a:r>
            <a:r>
              <a:rPr lang="en-US" altLang="zh-CN"/>
              <a:t>∪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)∪(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C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0EC752B0-F8E6-4C73-8AEA-079A75C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8E2663-0BAE-43C9-969D-46BA650D1708}" type="slidenum">
              <a:rPr lang="en-US" altLang="zh-CN" sz="1400"/>
              <a:pPr/>
              <a:t>70</a:t>
            </a:fld>
            <a:endParaRPr lang="en-US" altLang="zh-CN" sz="1400"/>
          </a:p>
        </p:txBody>
      </p:sp>
      <p:sp>
        <p:nvSpPr>
          <p:cNvPr id="106499" name="Rectangle 9">
            <a:extLst>
              <a:ext uri="{FF2B5EF4-FFF2-40B4-BE49-F238E27FC236}">
                <a16:creationId xmlns:a16="http://schemas.microsoft.com/office/drawing/2014/main" id="{2DDFEF1A-3415-427F-B472-196ABDDCE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06500" name="Rectangle 10">
            <a:extLst>
              <a:ext uri="{FF2B5EF4-FFF2-40B4-BE49-F238E27FC236}">
                <a16:creationId xmlns:a16="http://schemas.microsoft.com/office/drawing/2014/main" id="{9B975163-C4B1-4C66-9D33-73E938EF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9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}, </a:t>
            </a:r>
            <a:r>
              <a:rPr lang="en-US" altLang="zh-CN" i="1"/>
              <a:t>R</a:t>
            </a:r>
            <a:r>
              <a:rPr lang="en-US" altLang="zh-CN"/>
              <a:t>={&lt;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&gt;}, 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的关系图如下图所示</a:t>
            </a:r>
            <a:r>
              <a:rPr lang="en-US" altLang="zh-CN"/>
              <a:t>. </a:t>
            </a:r>
            <a:endParaRPr lang="en-US" altLang="zh-CN" sz="1800"/>
          </a:p>
        </p:txBody>
      </p:sp>
      <p:grpSp>
        <p:nvGrpSpPr>
          <p:cNvPr id="106501" name="Group 16">
            <a:extLst>
              <a:ext uri="{FF2B5EF4-FFF2-40B4-BE49-F238E27FC236}">
                <a16:creationId xmlns:a16="http://schemas.microsoft.com/office/drawing/2014/main" id="{80EBDB88-30CE-45E8-A49F-5FF09F82B05C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2678113"/>
            <a:ext cx="7920038" cy="3513137"/>
            <a:chOff x="386" y="1687"/>
            <a:chExt cx="4989" cy="2213"/>
          </a:xfrm>
        </p:grpSpPr>
        <p:pic>
          <p:nvPicPr>
            <p:cNvPr id="106502" name="Picture 11" descr="7-4">
              <a:extLst>
                <a:ext uri="{FF2B5EF4-FFF2-40B4-BE49-F238E27FC236}">
                  <a16:creationId xmlns:a16="http://schemas.microsoft.com/office/drawing/2014/main" id="{A3A9189D-420A-415D-905B-A2154326E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1687"/>
              <a:ext cx="4989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3" name="Text Box 12">
              <a:extLst>
                <a:ext uri="{FF2B5EF4-FFF2-40B4-BE49-F238E27FC236}">
                  <a16:creationId xmlns:a16="http://schemas.microsoft.com/office/drawing/2014/main" id="{FF2AD57E-2D6A-4697-B2D8-2693A27DB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2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06504" name="Text Box 13">
              <a:extLst>
                <a:ext uri="{FF2B5EF4-FFF2-40B4-BE49-F238E27FC236}">
                  <a16:creationId xmlns:a16="http://schemas.microsoft.com/office/drawing/2014/main" id="{029CC0E7-618E-47E9-8104-BDE0E992B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205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6505" name="Text Box 14">
              <a:extLst>
                <a:ext uri="{FF2B5EF4-FFF2-40B4-BE49-F238E27FC236}">
                  <a16:creationId xmlns:a16="http://schemas.microsoft.com/office/drawing/2014/main" id="{F34394BB-8331-4D6F-B08E-C82596C7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55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6506" name="Text Box 15">
              <a:extLst>
                <a:ext uri="{FF2B5EF4-FFF2-40B4-BE49-F238E27FC236}">
                  <a16:creationId xmlns:a16="http://schemas.microsoft.com/office/drawing/2014/main" id="{6473F540-911F-45EB-868A-30179D8F1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361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DF3EEEDA-A5B2-43A9-A761-BC66923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B27A78-DF49-4626-9389-F6FED6F68EBE}" type="slidenum">
              <a:rPr lang="en-US" altLang="zh-CN" sz="1400"/>
              <a:pPr/>
              <a:t>71</a:t>
            </a:fld>
            <a:endParaRPr lang="en-US" altLang="zh-CN" sz="1400"/>
          </a:p>
        </p:txBody>
      </p:sp>
      <p:sp>
        <p:nvSpPr>
          <p:cNvPr id="104451" name="Rectangle 7">
            <a:extLst>
              <a:ext uri="{FF2B5EF4-FFF2-40B4-BE49-F238E27FC236}">
                <a16:creationId xmlns:a16="http://schemas.microsoft.com/office/drawing/2014/main" id="{3DBF8488-5E34-4DF9-9A4E-6DB45984B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传递闭包的求法</a:t>
            </a:r>
          </a:p>
        </p:txBody>
      </p:sp>
      <p:sp>
        <p:nvSpPr>
          <p:cNvPr id="104452" name="Rectangle 8">
            <a:extLst>
              <a:ext uri="{FF2B5EF4-FFF2-40B4-BE49-F238E27FC236}">
                <a16:creationId xmlns:a16="http://schemas.microsoft.com/office/drawing/2014/main" id="{648D7489-AAD7-44F8-A7A5-E0F3708A6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4752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 err="1"/>
              <a:t>Warshall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dirty="0"/>
          </a:p>
          <a:p>
            <a:r>
              <a:rPr lang="en-US" altLang="zh-CN" dirty="0"/>
              <a:t>procedure </a:t>
            </a:r>
            <a:r>
              <a:rPr lang="en-US" altLang="zh-CN" b="0" i="1" dirty="0" err="1"/>
              <a:t>Warshall</a:t>
            </a:r>
            <a:r>
              <a:rPr lang="en-US" altLang="zh-CN" b="0" i="1" dirty="0"/>
              <a:t> </a:t>
            </a:r>
            <a:r>
              <a:rPr lang="en-US" altLang="zh-CN" b="0" dirty="0"/>
              <a:t>(</a:t>
            </a:r>
            <a:r>
              <a:rPr lang="en-US" altLang="zh-CN" i="1" dirty="0"/>
              <a:t>M</a:t>
            </a:r>
            <a:r>
              <a:rPr lang="en-US" altLang="zh-CN" b="0" i="1" baseline="-25000" dirty="0"/>
              <a:t>R</a:t>
            </a:r>
            <a:r>
              <a:rPr lang="en-US" altLang="zh-CN" b="0" i="1" dirty="0"/>
              <a:t> </a:t>
            </a:r>
            <a:r>
              <a:rPr lang="en-US" altLang="zh-CN" b="0" dirty="0"/>
              <a:t>: </a:t>
            </a:r>
            <a:r>
              <a:rPr lang="en-US" altLang="zh-CN" b="0" i="1" dirty="0" err="1"/>
              <a:t>n</a:t>
            </a:r>
            <a:r>
              <a:rPr lang="en-US" altLang="zh-CN" b="0" dirty="0" err="1"/>
              <a:t>×</a:t>
            </a:r>
            <a:r>
              <a:rPr lang="en-US" altLang="zh-CN" b="0" i="1" dirty="0" err="1"/>
              <a:t>n</a:t>
            </a:r>
            <a:r>
              <a:rPr lang="zh-CN" altLang="en-US" b="0" dirty="0"/>
              <a:t>的关系矩阵</a:t>
            </a:r>
            <a:r>
              <a:rPr lang="en-US" altLang="zh-CN" b="0" dirty="0"/>
              <a:t>) </a:t>
            </a:r>
          </a:p>
          <a:p>
            <a:r>
              <a:rPr lang="en-US" altLang="zh-CN" dirty="0"/>
              <a:t> 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b="0" dirty="0"/>
              <a:t>:= </a:t>
            </a:r>
            <a:r>
              <a:rPr lang="en-US" altLang="zh-CN" i="1" dirty="0"/>
              <a:t>M</a:t>
            </a:r>
            <a:r>
              <a:rPr lang="en-US" altLang="zh-CN" b="0" i="1" baseline="-25000" dirty="0"/>
              <a:t>R</a:t>
            </a:r>
          </a:p>
          <a:p>
            <a:r>
              <a:rPr lang="en-US" altLang="zh-CN" dirty="0"/>
              <a:t>  for </a:t>
            </a:r>
            <a:r>
              <a:rPr lang="en-US" altLang="zh-CN" b="0" i="1" dirty="0"/>
              <a:t>k </a:t>
            </a:r>
            <a:r>
              <a:rPr lang="en-US" altLang="zh-CN" b="0" dirty="0"/>
              <a:t>:= 1 </a:t>
            </a:r>
            <a:r>
              <a:rPr lang="en-US" altLang="zh-CN" dirty="0"/>
              <a:t>to </a:t>
            </a:r>
            <a:r>
              <a:rPr lang="en-US" altLang="zh-CN" b="0" i="1" dirty="0"/>
              <a:t>n </a:t>
            </a:r>
          </a:p>
          <a:p>
            <a:r>
              <a:rPr lang="en-US" altLang="zh-CN" dirty="0"/>
              <a:t>    for </a:t>
            </a:r>
            <a:r>
              <a:rPr lang="en-US" altLang="zh-CN" b="0" i="1" dirty="0" err="1"/>
              <a:t>i</a:t>
            </a:r>
            <a:r>
              <a:rPr lang="en-US" altLang="zh-CN" b="0" i="1" dirty="0"/>
              <a:t> </a:t>
            </a:r>
            <a:r>
              <a:rPr lang="en-US" altLang="zh-CN" b="0" dirty="0"/>
              <a:t>:= 1 </a:t>
            </a:r>
            <a:r>
              <a:rPr lang="en-US" altLang="zh-CN" dirty="0"/>
              <a:t>to </a:t>
            </a:r>
            <a:r>
              <a:rPr lang="en-US" altLang="zh-CN" b="0" i="1" dirty="0"/>
              <a:t>n</a:t>
            </a:r>
          </a:p>
          <a:p>
            <a:r>
              <a:rPr lang="en-US" altLang="zh-CN" dirty="0"/>
              <a:t>      for </a:t>
            </a:r>
            <a:r>
              <a:rPr lang="en-US" altLang="zh-CN" b="0" i="1" dirty="0"/>
              <a:t>j </a:t>
            </a:r>
            <a:r>
              <a:rPr lang="en-US" altLang="zh-CN" b="0" dirty="0"/>
              <a:t>:= 1 </a:t>
            </a:r>
            <a:r>
              <a:rPr lang="en-US" altLang="zh-CN" dirty="0"/>
              <a:t>to </a:t>
            </a:r>
            <a:r>
              <a:rPr lang="en-US" altLang="zh-CN" b="0" i="1" dirty="0"/>
              <a:t>n</a:t>
            </a:r>
          </a:p>
          <a:p>
            <a:r>
              <a:rPr lang="en-US" altLang="zh-CN" b="0" i="1" dirty="0"/>
              <a:t>        </a:t>
            </a:r>
            <a:r>
              <a:rPr lang="en-US" altLang="zh-CN" b="0" i="1" dirty="0" err="1"/>
              <a:t>w</a:t>
            </a:r>
            <a:r>
              <a:rPr lang="en-US" altLang="zh-CN" b="0" i="1" baseline="-25000" dirty="0" err="1"/>
              <a:t>ij</a:t>
            </a:r>
            <a:r>
              <a:rPr lang="en-US" altLang="zh-CN" b="0" i="1" dirty="0"/>
              <a:t> </a:t>
            </a:r>
            <a:r>
              <a:rPr lang="en-US" altLang="zh-CN" b="0" dirty="0"/>
              <a:t>:= </a:t>
            </a:r>
            <a:r>
              <a:rPr lang="en-US" altLang="zh-CN" b="0" i="1" dirty="0" err="1"/>
              <a:t>w</a:t>
            </a:r>
            <a:r>
              <a:rPr lang="en-US" altLang="zh-CN" b="0" i="1" baseline="-25000" dirty="0" err="1"/>
              <a:t>ij</a:t>
            </a:r>
            <a:r>
              <a:rPr lang="en-US" altLang="zh-CN" b="0" i="1" dirty="0"/>
              <a:t> </a:t>
            </a:r>
            <a:r>
              <a:rPr lang="en-US" altLang="zh-CN" b="0" dirty="0"/>
              <a:t>∨ (</a:t>
            </a:r>
            <a:r>
              <a:rPr lang="en-US" altLang="zh-CN" b="0" i="1" dirty="0" err="1"/>
              <a:t>w</a:t>
            </a:r>
            <a:r>
              <a:rPr lang="en-US" altLang="zh-CN" b="0" i="1" baseline="-25000" dirty="0" err="1"/>
              <a:t>ik</a:t>
            </a:r>
            <a:r>
              <a:rPr lang="en-US" altLang="zh-CN" b="0" i="1" dirty="0"/>
              <a:t> </a:t>
            </a:r>
            <a:r>
              <a:rPr lang="en-US" altLang="zh-CN" b="0" dirty="0"/>
              <a:t>∧ </a:t>
            </a:r>
            <a:r>
              <a:rPr lang="en-US" altLang="zh-CN" b="0" i="1" dirty="0" err="1"/>
              <a:t>w</a:t>
            </a:r>
            <a:r>
              <a:rPr lang="en-US" altLang="zh-CN" b="0" i="1" baseline="-25000" dirty="0" err="1"/>
              <a:t>kj</a:t>
            </a:r>
            <a:r>
              <a:rPr lang="en-US" altLang="zh-CN" b="0" dirty="0"/>
              <a:t>)</a:t>
            </a:r>
          </a:p>
          <a:p>
            <a:r>
              <a:rPr lang="en-US" altLang="zh-CN" dirty="0"/>
              <a:t>  return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6C732B-9712-4B42-9E43-4A01EC3006A5}"/>
              </a:ext>
            </a:extLst>
          </p:cNvPr>
          <p:cNvSpPr/>
          <p:nvPr/>
        </p:nvSpPr>
        <p:spPr>
          <a:xfrm>
            <a:off x="4644008" y="6464168"/>
            <a:ext cx="4499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朴素方法和</a:t>
            </a:r>
            <a:r>
              <a:rPr lang="en-US" altLang="zh-CN" sz="2000" dirty="0" err="1">
                <a:solidFill>
                  <a:srgbClr val="FF9900"/>
                </a:solidFill>
                <a:latin typeface="Times New Roman"/>
                <a:ea typeface="宋体"/>
              </a:rPr>
              <a:t>Warshall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算法的复杂度</a:t>
            </a:r>
            <a:endParaRPr lang="en-US" altLang="zh-CN" sz="2000" b="1" i="1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6D52EE-9F8E-4C6E-9F18-9CBFED03F62B}"/>
              </a:ext>
            </a:extLst>
          </p:cNvPr>
          <p:cNvSpPr/>
          <p:nvPr/>
        </p:nvSpPr>
        <p:spPr>
          <a:xfrm>
            <a:off x="0" y="6464168"/>
            <a:ext cx="507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依次为以每个点为中间点的路径添加直通边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D4619C-52C7-4995-AAEE-9B0CC3268FEF}"/>
              </a:ext>
            </a:extLst>
          </p:cNvPr>
          <p:cNvSpPr/>
          <p:nvPr/>
        </p:nvSpPr>
        <p:spPr>
          <a:xfrm>
            <a:off x="-17784" y="6064058"/>
            <a:ext cx="5165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正确性证明：归纳法（动态规划）图论再讲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3013878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9299B0B7-47B2-4A24-96D0-783A1C5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D09CB0-AF45-4E22-9749-B9A821C5951E}" type="slidenum">
              <a:rPr lang="en-US" altLang="zh-CN" sz="1400"/>
              <a:pPr/>
              <a:t>72</a:t>
            </a:fld>
            <a:endParaRPr lang="en-US" altLang="zh-CN" sz="1400" dirty="0"/>
          </a:p>
        </p:txBody>
      </p:sp>
      <p:sp>
        <p:nvSpPr>
          <p:cNvPr id="108547" name="Rectangle 7">
            <a:extLst>
              <a:ext uri="{FF2B5EF4-FFF2-40B4-BE49-F238E27FC236}">
                <a16:creationId xmlns:a16="http://schemas.microsoft.com/office/drawing/2014/main" id="{BB2BF296-A7DF-433C-BD6E-3FE1A1190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闭包的性质</a:t>
            </a:r>
          </a:p>
        </p:txBody>
      </p:sp>
      <p:sp>
        <p:nvSpPr>
          <p:cNvPr id="108548" name="Rectangle 8">
            <a:extLst>
              <a:ext uri="{FF2B5EF4-FFF2-40B4-BE49-F238E27FC236}">
                <a16:creationId xmlns:a16="http://schemas.microsoft.com/office/drawing/2014/main" id="{54CDA24A-8D16-4052-B236-89CF1E274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08962" cy="18716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是自反的当且仅当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zh-CN" altLang="en-US" dirty="0"/>
              <a:t>是对称的当且仅当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R</a:t>
            </a:r>
            <a:r>
              <a:rPr lang="zh-CN" altLang="en-US" dirty="0"/>
              <a:t>是传递的当且仅当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8831534E-7650-4DAB-8356-A2D6B462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2804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7.12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且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) 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108550" name="Text Box 10">
            <a:extLst>
              <a:ext uri="{FF2B5EF4-FFF2-40B4-BE49-F238E27FC236}">
                <a16:creationId xmlns:a16="http://schemas.microsoft.com/office/drawing/2014/main" id="{ACD3EFC6-03C4-485D-8B4C-0D4FCAC7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48288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证明 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30112E-5588-4F54-829C-3282261A9122}"/>
              </a:ext>
            </a:extLst>
          </p:cNvPr>
          <p:cNvSpPr/>
          <p:nvPr/>
        </p:nvSpPr>
        <p:spPr>
          <a:xfrm>
            <a:off x="1655763" y="6437372"/>
            <a:ext cx="748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提示：根据定理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7.10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、集合与并集的包含关系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233C3F-63F5-4C15-AA9D-D0BD08BA1F0A}"/>
              </a:ext>
            </a:extLst>
          </p:cNvPr>
          <p:cNvSpPr/>
          <p:nvPr/>
        </p:nvSpPr>
        <p:spPr>
          <a:xfrm>
            <a:off x="1655762" y="5920881"/>
            <a:ext cx="748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1</a:t>
            </a:r>
            <a:r>
              <a:rPr lang="en-US" altLang="zh-CN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2</a:t>
            </a:r>
            <a:r>
              <a:rPr lang="zh-CN" altLang="en-US" sz="2000" dirty="0">
                <a:solidFill>
                  <a:srgbClr val="FF9900"/>
                </a:solidFill>
                <a:latin typeface="+mn-lt"/>
                <a:ea typeface="宋体"/>
              </a:rPr>
              <a:t>可得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1</a:t>
            </a:r>
            <a:r>
              <a:rPr lang="en-US" altLang="zh-CN" sz="2000" baseline="-16000" dirty="0">
                <a:solidFill>
                  <a:srgbClr val="FF9900"/>
                </a:solidFill>
                <a:latin typeface="+mn-lt"/>
                <a:ea typeface="宋体"/>
                <a:sym typeface="Symbol" panose="05050102010706020507" pitchFamily="18" charset="2"/>
              </a:rPr>
              <a:t> </a:t>
            </a:r>
            <a:r>
              <a:rPr lang="en-US" altLang="zh-CN" sz="2000" i="1" dirty="0">
                <a:solidFill>
                  <a:srgbClr val="FF9900"/>
                </a:solidFill>
                <a:latin typeface="+mn-lt"/>
              </a:rPr>
              <a:t> 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1</a:t>
            </a:r>
            <a:r>
              <a:rPr lang="en-US" altLang="zh-CN" sz="2000" baseline="-16000" dirty="0">
                <a:solidFill>
                  <a:srgbClr val="FF9900"/>
                </a:solidFill>
                <a:latin typeface="+mn-lt"/>
                <a:ea typeface="宋体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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2</a:t>
            </a:r>
            <a:r>
              <a:rPr lang="en-US" altLang="zh-CN" sz="2000" baseline="-16000" dirty="0">
                <a:solidFill>
                  <a:srgbClr val="FF9900"/>
                </a:solidFill>
                <a:latin typeface="+mn-lt"/>
                <a:ea typeface="宋体"/>
                <a:sym typeface="Symbol" panose="05050102010706020507" pitchFamily="18" charset="2"/>
              </a:rPr>
              <a:t> </a:t>
            </a:r>
            <a:r>
              <a:rPr lang="en-US" altLang="zh-CN" sz="2000" i="1" dirty="0">
                <a:solidFill>
                  <a:srgbClr val="FF9900"/>
                </a:solidFill>
                <a:latin typeface="+mn-lt"/>
              </a:rPr>
              <a:t> </a:t>
            </a:r>
            <a:r>
              <a:rPr lang="en-US" altLang="zh-CN" sz="2000" b="1" i="1" dirty="0">
                <a:solidFill>
                  <a:srgbClr val="FF9900"/>
                </a:solidFill>
                <a:latin typeface="+mn-lt"/>
              </a:rPr>
              <a:t>R</a:t>
            </a:r>
            <a:r>
              <a:rPr lang="en-US" altLang="zh-CN" sz="2000" b="1" baseline="-25000" dirty="0">
                <a:solidFill>
                  <a:srgbClr val="FF9900"/>
                </a:solidFill>
                <a:latin typeface="+mn-lt"/>
              </a:rPr>
              <a:t>2</a:t>
            </a:r>
            <a:endParaRPr lang="en-US" altLang="zh-CN" sz="2000" dirty="0">
              <a:solidFill>
                <a:srgbClr val="FF9900"/>
              </a:solidFill>
              <a:latin typeface="+mn-lt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025751A6-0F7E-4C66-9C81-978BF264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62276D-5C6B-442F-9331-23E9A3942877}" type="slidenum">
              <a:rPr lang="en-US" altLang="zh-CN" sz="1400"/>
              <a:pPr/>
              <a:t>73</a:t>
            </a:fld>
            <a:endParaRPr lang="en-US" altLang="zh-CN" sz="1400"/>
          </a:p>
        </p:txBody>
      </p:sp>
      <p:sp>
        <p:nvSpPr>
          <p:cNvPr id="110595" name="Rectangle 8">
            <a:extLst>
              <a:ext uri="{FF2B5EF4-FFF2-40B4-BE49-F238E27FC236}">
                <a16:creationId xmlns:a16="http://schemas.microsoft.com/office/drawing/2014/main" id="{8957A368-9F0F-4045-B987-E73FB0203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3168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也是自反的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是对称的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也是对称的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是传递的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是传递的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/>
              <a:t>说明：如果需要进行多个闭包运算，比如求</a:t>
            </a:r>
            <a:r>
              <a:rPr lang="en-US" altLang="zh-CN" i="1" dirty="0"/>
              <a:t>R</a:t>
            </a:r>
            <a:r>
              <a:rPr lang="zh-CN" altLang="en-US" dirty="0"/>
              <a:t>的自反、对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称、传递的闭包 </a:t>
            </a:r>
            <a:r>
              <a:rPr lang="en-US" altLang="zh-CN" i="1" dirty="0" err="1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，运算顺序如下：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dirty="0"/>
              <a:t>                         </a:t>
            </a:r>
            <a:r>
              <a:rPr lang="en-US" altLang="zh-CN" i="1" dirty="0" err="1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</a:t>
            </a:r>
            <a:r>
              <a:rPr lang="en-US" altLang="zh-CN" i="1" dirty="0" err="1"/>
              <a:t>rts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</a:t>
            </a:r>
            <a:r>
              <a:rPr lang="en-US" altLang="zh-CN" i="1" dirty="0" err="1"/>
              <a:t>trs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</p:txBody>
      </p:sp>
      <p:sp>
        <p:nvSpPr>
          <p:cNvPr id="110596" name="Rectangle 9">
            <a:extLst>
              <a:ext uri="{FF2B5EF4-FFF2-40B4-BE49-F238E27FC236}">
                <a16:creationId xmlns:a16="http://schemas.microsoft.com/office/drawing/2014/main" id="{FB3CF598-898D-4257-BFF2-F837DAE0E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闭包的性质</a:t>
            </a:r>
          </a:p>
        </p:txBody>
      </p:sp>
      <p:sp>
        <p:nvSpPr>
          <p:cNvPr id="110597" name="Text Box 10">
            <a:extLst>
              <a:ext uri="{FF2B5EF4-FFF2-40B4-BE49-F238E27FC236}">
                <a16:creationId xmlns:a16="http://schemas.microsoft.com/office/drawing/2014/main" id="{6A0ED36C-9D70-43C3-875B-2857974AD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437063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证明 略</a:t>
            </a:r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2024-03-18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5310115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84A62AC9-FC79-4124-8573-0FB0FE07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69BBC3-C01E-4E73-94A2-EED9C4A6E172}" type="slidenum">
              <a:rPr lang="en-US" altLang="zh-CN" sz="1400"/>
              <a:pPr/>
              <a:t>75</a:t>
            </a:fld>
            <a:endParaRPr lang="en-US" altLang="zh-CN" sz="1400"/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09C97C3C-0BEF-4F7B-9474-60BFFA06E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7.6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等价关系与划分</a:t>
            </a:r>
            <a:r>
              <a:rPr lang="zh-CN" altLang="en-US"/>
              <a:t> </a:t>
            </a:r>
          </a:p>
        </p:txBody>
      </p:sp>
      <p:sp>
        <p:nvSpPr>
          <p:cNvPr id="112644" name="Rectangle 12">
            <a:extLst>
              <a:ext uri="{FF2B5EF4-FFF2-40B4-BE49-F238E27FC236}">
                <a16:creationId xmlns:a16="http://schemas.microsoft.com/office/drawing/2014/main" id="{3A4C603E-5519-4C85-9F6C-4FC52AAC5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等价关系的定义与实例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等价类及其性质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商集与集合的划分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等价关系与划分的一一对应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76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等价关系的定义与实例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1439863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为非空集合上的关系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i="1" dirty="0"/>
              <a:t>R</a:t>
            </a:r>
            <a:r>
              <a:rPr lang="zh-CN" altLang="en-US" dirty="0"/>
              <a:t>是自反的、对称的和</a:t>
            </a:r>
          </a:p>
          <a:p>
            <a:pPr marL="609600" indent="-609600" eaLnBrk="1" hangingPunct="1"/>
            <a:r>
              <a:rPr lang="zh-CN" altLang="en-US" dirty="0"/>
              <a:t>传递的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等价关系</a:t>
            </a:r>
            <a:r>
              <a:rPr lang="en-US" altLang="zh-CN" dirty="0"/>
              <a:t>.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是一个等价关系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</a:p>
          <a:p>
            <a:pPr marL="609600" indent="-609600" eaLnBrk="1" hangingPunct="1"/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称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等价于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x</a:t>
            </a:r>
            <a:r>
              <a:rPr lang="zh-CN" altLang="en-US" dirty="0"/>
              <a:t>～</a:t>
            </a:r>
            <a:r>
              <a:rPr lang="en-US" altLang="zh-CN" i="1" dirty="0"/>
              <a:t>y</a:t>
            </a:r>
            <a:r>
              <a:rPr lang="en-US" altLang="zh-CN" dirty="0"/>
              <a:t>. </a:t>
            </a:r>
          </a:p>
        </p:txBody>
      </p:sp>
      <p:sp>
        <p:nvSpPr>
          <p:cNvPr id="114693" name="Rectangle 9">
            <a:extLst>
              <a:ext uri="{FF2B5EF4-FFF2-40B4-BE49-F238E27FC236}">
                <a16:creationId xmlns:a16="http://schemas.microsoft.com/office/drawing/2014/main" id="{BABD098F-42BF-4E14-BFEC-0990E19CC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497887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   设 </a:t>
            </a:r>
            <a:r>
              <a:rPr lang="en-US" altLang="zh-CN" i="1" dirty="0"/>
              <a:t>A</a:t>
            </a:r>
            <a:r>
              <a:rPr lang="en-US" altLang="zh-CN" dirty="0"/>
              <a:t>={1,2,…,8}, </a:t>
            </a:r>
            <a:r>
              <a:rPr lang="zh-CN" altLang="en-US" dirty="0"/>
              <a:t>如下定义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zh-CN" altLang="en-US" dirty="0"/>
              <a:t>：</a:t>
            </a:r>
            <a:endParaRPr lang="zh-CN" altLang="fr-FR" dirty="0"/>
          </a:p>
          <a:p>
            <a:pPr eaLnBrk="1" hangingPunct="1"/>
            <a:r>
              <a:rPr lang="zh-CN" altLang="fr-FR" dirty="0"/>
              <a:t>                      </a:t>
            </a:r>
            <a:r>
              <a:rPr lang="fr-FR" altLang="zh-CN" i="1" dirty="0"/>
              <a:t>R</a:t>
            </a:r>
            <a:r>
              <a:rPr lang="fr-FR" altLang="zh-CN" dirty="0"/>
              <a:t>={&lt;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&gt;| 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∈</a:t>
            </a:r>
            <a:r>
              <a:rPr lang="fr-FR" altLang="zh-CN" i="1" dirty="0"/>
              <a:t>A</a:t>
            </a:r>
            <a:r>
              <a:rPr lang="fr-FR" altLang="zh-CN" dirty="0"/>
              <a:t>∧</a:t>
            </a:r>
            <a:r>
              <a:rPr lang="fr-FR" altLang="zh-CN" i="1" dirty="0"/>
              <a:t>x </a:t>
            </a:r>
            <a:r>
              <a:rPr lang="fr-FR" altLang="zh-CN" dirty="0"/>
              <a:t>≡ </a:t>
            </a:r>
            <a:r>
              <a:rPr lang="fr-FR" altLang="zh-CN" i="1" dirty="0"/>
              <a:t>y</a:t>
            </a:r>
            <a:r>
              <a:rPr lang="fr-FR" altLang="zh-CN" dirty="0"/>
              <a:t>(mod 3)}</a:t>
            </a:r>
          </a:p>
          <a:p>
            <a:pPr eaLnBrk="1" hangingPunct="1"/>
            <a:r>
              <a:rPr lang="zh-CN" altLang="fr-FR" dirty="0"/>
              <a:t>其中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</a:t>
            </a:r>
            <a:r>
              <a:rPr lang="zh-CN" altLang="en-US" dirty="0"/>
              <a:t>叫做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与 </a:t>
            </a:r>
            <a:r>
              <a:rPr lang="en-US" altLang="zh-CN" i="1" dirty="0">
                <a:solidFill>
                  <a:srgbClr val="A50021"/>
                </a:solidFill>
              </a:rPr>
              <a:t>y </a:t>
            </a:r>
            <a:r>
              <a:rPr lang="zh-CN" altLang="en-US" dirty="0">
                <a:solidFill>
                  <a:srgbClr val="A50021"/>
                </a:solidFill>
              </a:rPr>
              <a:t>模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相等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i="1" dirty="0"/>
              <a:t>x</a:t>
            </a:r>
            <a:r>
              <a:rPr lang="zh-CN" altLang="en-US" dirty="0"/>
              <a:t>除以</a:t>
            </a:r>
            <a:r>
              <a:rPr lang="en-US" altLang="zh-CN" dirty="0"/>
              <a:t>3</a:t>
            </a:r>
            <a:r>
              <a:rPr lang="zh-CN" altLang="en-US" dirty="0"/>
              <a:t>的余数与</a:t>
            </a:r>
            <a:r>
              <a:rPr lang="en-US" altLang="zh-CN" i="1" dirty="0"/>
              <a:t>y</a:t>
            </a:r>
            <a:r>
              <a:rPr lang="zh-CN" altLang="en-US" dirty="0"/>
              <a:t>除以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的余数相等</a:t>
            </a:r>
            <a:r>
              <a:rPr lang="en-US" altLang="zh-CN" dirty="0"/>
              <a:t>. </a:t>
            </a:r>
            <a:r>
              <a:rPr lang="zh-CN" altLang="en-US" dirty="0"/>
              <a:t>不难验证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因为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(1) 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 </a:t>
            </a:r>
            <a:r>
              <a:rPr lang="zh-CN" altLang="en-US" dirty="0"/>
              <a:t>有</a:t>
            </a:r>
            <a:r>
              <a:rPr lang="zh-CN" altLang="en-US" i="1" dirty="0"/>
              <a:t> 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x </a:t>
            </a:r>
            <a:r>
              <a:rPr lang="en-US" altLang="zh-CN" dirty="0"/>
              <a:t>(mod 3)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(2) 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3), </a:t>
            </a:r>
            <a:r>
              <a:rPr lang="zh-CN" altLang="en-US" dirty="0"/>
              <a:t>则有</a:t>
            </a:r>
            <a:r>
              <a:rPr lang="en-US" altLang="zh-CN" i="1" dirty="0"/>
              <a:t>y </a:t>
            </a:r>
            <a:r>
              <a:rPr lang="en-US" altLang="zh-CN" dirty="0"/>
              <a:t>≡ </a:t>
            </a:r>
            <a:r>
              <a:rPr lang="en-US" altLang="zh-CN" i="1" dirty="0"/>
              <a:t>x</a:t>
            </a:r>
            <a:r>
              <a:rPr lang="en-US" altLang="zh-CN" dirty="0"/>
              <a:t>(mod 3)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3), </a:t>
            </a:r>
            <a:r>
              <a:rPr lang="en-US" altLang="zh-CN" i="1" dirty="0"/>
              <a:t>y </a:t>
            </a:r>
            <a:r>
              <a:rPr lang="en-US" altLang="zh-CN" dirty="0"/>
              <a:t>≡ </a:t>
            </a:r>
            <a:r>
              <a:rPr lang="en-US" altLang="zh-CN" i="1" dirty="0"/>
              <a:t>z</a:t>
            </a:r>
            <a:r>
              <a:rPr lang="en-US" altLang="zh-CN" dirty="0"/>
              <a:t>(mod 3), </a:t>
            </a:r>
            <a:r>
              <a:rPr lang="zh-CN" altLang="en-US" dirty="0"/>
              <a:t>则有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z</a:t>
            </a:r>
            <a:r>
              <a:rPr lang="en-US" altLang="zh-CN" dirty="0"/>
              <a:t>(mod 3)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274114-1CD2-48F7-A737-DEE14FDC344C}"/>
              </a:ext>
            </a:extLst>
          </p:cNvPr>
          <p:cNvSpPr/>
          <p:nvPr/>
        </p:nvSpPr>
        <p:spPr>
          <a:xfrm>
            <a:off x="1655763" y="6437372"/>
            <a:ext cx="748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同余关系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77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常见的等价关系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判断下列关系是否为等价关系：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整数集合上的同余关系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</a:t>
            </a:r>
            <a:r>
              <a:rPr lang="zh-CN" altLang="en-US" dirty="0"/>
              <a:t> 全域关系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朋友关系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同学的同班关系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无向图上的可达性关系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(9)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(10) </a:t>
            </a:r>
            <a:r>
              <a:rPr lang="zh-CN" altLang="en-US" dirty="0"/>
              <a:t>三角形的相似关系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(11) C</a:t>
            </a:r>
            <a:r>
              <a:rPr lang="zh-CN" altLang="en-US" dirty="0"/>
              <a:t>语言函数调用关系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(12) C</a:t>
            </a:r>
            <a:r>
              <a:rPr lang="zh-CN" altLang="en-US" dirty="0"/>
              <a:t>语言头文件的包含关系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253874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78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常见的等价关系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判断下列关系是否为等价关系：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整数集合上的同余关系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</a:t>
            </a:r>
            <a:r>
              <a:rPr lang="zh-CN" altLang="en-US" dirty="0"/>
              <a:t> 全域关系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朋友关系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同学的同班关系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无向图上的可达性关系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(9)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(10) </a:t>
            </a:r>
            <a:r>
              <a:rPr lang="zh-CN" altLang="en-US" dirty="0"/>
              <a:t>三角形的相似关系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(11) C</a:t>
            </a:r>
            <a:r>
              <a:rPr lang="zh-CN" altLang="en-US" dirty="0"/>
              <a:t>语言函数调用关系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(12) C</a:t>
            </a:r>
            <a:r>
              <a:rPr lang="zh-CN" altLang="en-US" dirty="0"/>
              <a:t>语言头文件的包含关系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3114D-0B2E-49EB-9E44-4C3831011D3E}"/>
              </a:ext>
            </a:extLst>
          </p:cNvPr>
          <p:cNvSpPr/>
          <p:nvPr/>
        </p:nvSpPr>
        <p:spPr>
          <a:xfrm>
            <a:off x="0" y="1700808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5F0426-CDA1-49C8-A451-EC1092AFD27C}"/>
              </a:ext>
            </a:extLst>
          </p:cNvPr>
          <p:cNvSpPr/>
          <p:nvPr/>
        </p:nvSpPr>
        <p:spPr>
          <a:xfrm>
            <a:off x="0" y="3028890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BC7D33-67DA-45F9-BA8A-C5A1F8DCD9EB}"/>
              </a:ext>
            </a:extLst>
          </p:cNvPr>
          <p:cNvSpPr/>
          <p:nvPr/>
        </p:nvSpPr>
        <p:spPr>
          <a:xfrm>
            <a:off x="0" y="3462963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593E34-E610-491F-9BB5-7850908327BA}"/>
              </a:ext>
            </a:extLst>
          </p:cNvPr>
          <p:cNvSpPr/>
          <p:nvPr/>
        </p:nvSpPr>
        <p:spPr>
          <a:xfrm>
            <a:off x="0" y="4378019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71A824-2A84-4DBB-A277-BFDA382A2205}"/>
              </a:ext>
            </a:extLst>
          </p:cNvPr>
          <p:cNvSpPr/>
          <p:nvPr/>
        </p:nvSpPr>
        <p:spPr>
          <a:xfrm>
            <a:off x="0" y="4778129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13406-20A4-444F-B959-27CD78B74E33}"/>
              </a:ext>
            </a:extLst>
          </p:cNvPr>
          <p:cNvSpPr/>
          <p:nvPr/>
        </p:nvSpPr>
        <p:spPr>
          <a:xfrm>
            <a:off x="0" y="5621178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21478348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6">
            <a:extLst>
              <a:ext uri="{FF2B5EF4-FFF2-40B4-BE49-F238E27FC236}">
                <a16:creationId xmlns:a16="http://schemas.microsoft.com/office/drawing/2014/main" id="{5121A06F-3DBC-4EA4-9959-338526D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3E0115-6417-446E-A87E-EACDBDE69E5E}" type="slidenum">
              <a:rPr lang="en-US" altLang="zh-CN" sz="1400"/>
              <a:pPr/>
              <a:t>79</a:t>
            </a:fld>
            <a:endParaRPr lang="en-US" altLang="zh-CN" sz="1400"/>
          </a:p>
        </p:txBody>
      </p:sp>
      <p:sp>
        <p:nvSpPr>
          <p:cNvPr id="118787" name="Rectangle 7">
            <a:extLst>
              <a:ext uri="{FF2B5EF4-FFF2-40B4-BE49-F238E27FC236}">
                <a16:creationId xmlns:a16="http://schemas.microsoft.com/office/drawing/2014/main" id="{515D4E86-BD09-41D5-844C-ED595F1F1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等价类定义 </a:t>
            </a:r>
            <a:endParaRPr lang="zh-CN" altLang="en-US" b="0"/>
          </a:p>
        </p:txBody>
      </p:sp>
      <p:sp>
        <p:nvSpPr>
          <p:cNvPr id="118788" name="Rectangle 8">
            <a:extLst>
              <a:ext uri="{FF2B5EF4-FFF2-40B4-BE49-F238E27FC236}">
                <a16:creationId xmlns:a16="http://schemas.microsoft.com/office/drawing/2014/main" id="{B72421C2-4403-47C0-9F6F-2CB541BFD8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75613" cy="4525963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</a:p>
          <a:p>
            <a:pPr marL="457200" indent="-457200" eaLnBrk="1" hangingPunct="1"/>
            <a:r>
              <a:rPr lang="zh-CN" altLang="en-US" dirty="0"/>
              <a:t>                      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y </a:t>
            </a:r>
            <a:r>
              <a:rPr lang="en-US" altLang="zh-CN" dirty="0"/>
              <a:t>|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xRy</a:t>
            </a:r>
            <a:r>
              <a:rPr lang="en-US" altLang="zh-CN" dirty="0"/>
              <a:t>}</a:t>
            </a:r>
          </a:p>
          <a:p>
            <a:pPr marL="457200" indent="-457200" eaLnBrk="1" hangingPunct="1"/>
            <a:r>
              <a:rPr lang="zh-CN" altLang="en-US" dirty="0"/>
              <a:t>称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x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的等价类</a:t>
            </a:r>
            <a:r>
              <a:rPr lang="en-US" altLang="zh-CN" dirty="0"/>
              <a:t>, </a:t>
            </a:r>
            <a:r>
              <a:rPr lang="zh-CN" altLang="en-US" dirty="0"/>
              <a:t>简称为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等价类</a:t>
            </a:r>
            <a:r>
              <a:rPr lang="en-US" altLang="zh-CN" dirty="0"/>
              <a:t>, </a:t>
            </a:r>
            <a:r>
              <a:rPr lang="zh-CN" altLang="en-US" dirty="0"/>
              <a:t>简记为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].</a:t>
            </a:r>
          </a:p>
          <a:p>
            <a:pPr marL="457200" indent="-457200" eaLnBrk="1" hangingPunct="1"/>
            <a:r>
              <a:rPr lang="zh-CN" altLang="en-US" dirty="0"/>
              <a:t>称</a:t>
            </a:r>
            <a:r>
              <a:rPr lang="en-US" altLang="zh-CN" i="1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生成元 </a:t>
            </a:r>
            <a:r>
              <a:rPr lang="en-US" altLang="zh-CN" dirty="0"/>
              <a:t>(</a:t>
            </a:r>
            <a:r>
              <a:rPr lang="zh-CN" altLang="en-US" dirty="0"/>
              <a:t>也称为代表元、典型元</a:t>
            </a:r>
            <a:r>
              <a:rPr lang="en-US" altLang="zh-CN" dirty="0"/>
              <a:t>).</a:t>
            </a:r>
            <a:endParaRPr lang="zh-CN" altLang="en-US" dirty="0"/>
          </a:p>
          <a:p>
            <a:pPr marL="457200" indent="-457200" eaLnBrk="1" hangingPunct="1"/>
            <a:endParaRPr lang="zh-CN" altLang="en-US" dirty="0"/>
          </a:p>
          <a:p>
            <a:pPr marL="457200" indent="-457200" eaLnBrk="1" hangingPunct="1"/>
            <a:r>
              <a:rPr lang="zh-CN" altLang="en-US" dirty="0"/>
              <a:t>实例   </a:t>
            </a:r>
            <a:r>
              <a:rPr lang="en-US" altLang="zh-CN" i="1" dirty="0"/>
              <a:t>A</a:t>
            </a:r>
            <a:r>
              <a:rPr lang="en-US" altLang="zh-CN" dirty="0"/>
              <a:t>={1, 2, … , 8}</a:t>
            </a:r>
            <a:r>
              <a:rPr lang="zh-CN" altLang="en-US" dirty="0"/>
              <a:t>上模</a:t>
            </a:r>
            <a:r>
              <a:rPr lang="en-US" altLang="zh-CN" dirty="0"/>
              <a:t>3</a:t>
            </a:r>
            <a:r>
              <a:rPr lang="zh-CN" altLang="en-US" dirty="0"/>
              <a:t>等价关系的等价类：</a:t>
            </a:r>
          </a:p>
          <a:p>
            <a:pPr marL="457200" indent="-457200" eaLnBrk="1" hangingPunct="1"/>
            <a:r>
              <a:rPr lang="zh-CN" altLang="en-US" dirty="0"/>
              <a:t>            </a:t>
            </a:r>
            <a:r>
              <a:rPr lang="en-US" altLang="zh-CN" dirty="0"/>
              <a:t>[1] = [4] = [7] = {1, 4, 7}</a:t>
            </a:r>
          </a:p>
          <a:p>
            <a:pPr marL="457200" indent="-457200" eaLnBrk="1" hangingPunct="1"/>
            <a:r>
              <a:rPr lang="en-US" altLang="zh-CN" dirty="0"/>
              <a:t>            [2] = [5] = [8] = {2, 5, 8}</a:t>
            </a:r>
          </a:p>
          <a:p>
            <a:pPr marL="457200" indent="-457200" eaLnBrk="1" hangingPunct="1"/>
            <a:r>
              <a:rPr lang="en-US" altLang="zh-CN" dirty="0"/>
              <a:t>            [3] = [6] = {3, 6}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E9BF08-0267-455A-923A-524F2AEC9797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关于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的等价类：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中所有跟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有关系的元素的集合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2AE9801-7168-4163-B764-755429E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FBC161-6531-42A3-8540-B4EBDB140756}" type="slidenum">
              <a:rPr lang="en-US" altLang="zh-CN" sz="1400"/>
              <a:pPr/>
              <a:t>8</a:t>
            </a:fld>
            <a:endParaRPr lang="en-US" altLang="zh-CN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E27A6F-338D-4F27-B377-698B9E64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B5E5E61-667D-468A-8DFE-40CE3FD1A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1439863"/>
          </a:xfrm>
        </p:spPr>
        <p:txBody>
          <a:bodyPr/>
          <a:lstStyle/>
          <a:p>
            <a:pPr marL="1524000" indent="-1524000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2  </a:t>
            </a:r>
          </a:p>
          <a:p>
            <a:pPr marL="1524000" indent="-1524000" eaLnBrk="1" hangingPunct="1"/>
            <a:r>
              <a:rPr lang="en-US" altLang="zh-CN"/>
              <a:t>(1)  </a:t>
            </a:r>
            <a:r>
              <a:rPr lang="zh-CN" altLang="en-US"/>
              <a:t>证明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D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r>
              <a:rPr lang="en-US" altLang="zh-CN"/>
              <a:t> </a:t>
            </a:r>
          </a:p>
          <a:p>
            <a:pPr marL="1524000" indent="-1524000" eaLnBrk="1" hangingPunct="1"/>
            <a:r>
              <a:rPr lang="en-US" altLang="zh-CN"/>
              <a:t>(2)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r>
              <a:rPr lang="zh-CN" altLang="en-US"/>
              <a:t>是否推出 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D</a:t>
            </a:r>
            <a:r>
              <a:rPr lang="en-US" altLang="zh-CN"/>
              <a:t>? </a:t>
            </a:r>
            <a:r>
              <a:rPr lang="zh-CN" altLang="en-US"/>
              <a:t>为什么？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6806EB6-DB17-4415-A665-56108FCC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1300"/>
            <a:ext cx="86868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524000" indent="-15240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 </a:t>
            </a:r>
            <a:r>
              <a:rPr lang="en-US" altLang="zh-CN" dirty="0"/>
              <a:t>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     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D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u="sng" dirty="0"/>
              <a:t>   ?   </a:t>
            </a:r>
            <a:r>
              <a:rPr lang="en-US" altLang="zh-CN" dirty="0"/>
              <a:t>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A3CF0-A014-4400-B5D2-308678377593}"/>
              </a:ext>
            </a:extLst>
          </p:cNvPr>
          <p:cNvSpPr txBox="1"/>
          <p:nvPr/>
        </p:nvSpPr>
        <p:spPr>
          <a:xfrm>
            <a:off x="6156176" y="6453188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</a:rPr>
              <a:t>提示：支配律、边界情况</a:t>
            </a:r>
          </a:p>
        </p:txBody>
      </p:sp>
    </p:spTree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>
            <a:extLst>
              <a:ext uri="{FF2B5EF4-FFF2-40B4-BE49-F238E27FC236}">
                <a16:creationId xmlns:a16="http://schemas.microsoft.com/office/drawing/2014/main" id="{6449EF73-FDC6-4186-8AEA-2EC955B1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239E10-1BCA-4772-B8CB-2DD7457A87A6}" type="slidenum">
              <a:rPr lang="en-US" altLang="zh-CN" sz="1400"/>
              <a:pPr/>
              <a:t>80</a:t>
            </a:fld>
            <a:endParaRPr lang="en-US" altLang="zh-CN" sz="1400" dirty="0"/>
          </a:p>
        </p:txBody>
      </p:sp>
      <p:sp>
        <p:nvSpPr>
          <p:cNvPr id="116739" name="Rectangle 9">
            <a:extLst>
              <a:ext uri="{FF2B5EF4-FFF2-40B4-BE49-F238E27FC236}">
                <a16:creationId xmlns:a16="http://schemas.microsoft.com/office/drawing/2014/main" id="{68A8F702-D34C-48B0-9503-8664C4F7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005263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模 </a:t>
            </a:r>
            <a:r>
              <a:rPr lang="en-US" altLang="zh-CN" b="1">
                <a:latin typeface="Times New Roman" panose="02020603050405020304" pitchFamily="18" charset="0"/>
              </a:rPr>
              <a:t>3 </a:t>
            </a:r>
            <a:r>
              <a:rPr lang="zh-CN" altLang="en-US" b="1"/>
              <a:t>等价关系的关系图</a:t>
            </a:r>
          </a:p>
        </p:txBody>
      </p:sp>
      <p:pic>
        <p:nvPicPr>
          <p:cNvPr id="116740" name="Picture 10" descr="7-55">
            <a:extLst>
              <a:ext uri="{FF2B5EF4-FFF2-40B4-BE49-F238E27FC236}">
                <a16:creationId xmlns:a16="http://schemas.microsoft.com/office/drawing/2014/main" id="{965A0D41-5738-487B-B427-B9402CEC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11">
            <a:extLst>
              <a:ext uri="{FF2B5EF4-FFF2-40B4-BE49-F238E27FC236}">
                <a16:creationId xmlns:a16="http://schemas.microsoft.com/office/drawing/2014/main" id="{C15BAB09-4A58-4392-85B3-ED820D52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等价关系的实例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C03AF-9860-40E9-86A4-41F03D423FE0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等价关系的关系图各节点均有自环，同一等价类的节点两两间均存在双向直连边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>
            <a:extLst>
              <a:ext uri="{FF2B5EF4-FFF2-40B4-BE49-F238E27FC236}">
                <a16:creationId xmlns:a16="http://schemas.microsoft.com/office/drawing/2014/main" id="{4A5ECF75-666D-46B2-B625-45C49B18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0FF0F5-8E55-4416-82E6-C76DB8251C17}" type="slidenum">
              <a:rPr lang="en-US" altLang="zh-CN" sz="1400"/>
              <a:pPr/>
              <a:t>81</a:t>
            </a:fld>
            <a:endParaRPr lang="en-US" altLang="zh-CN" sz="1400"/>
          </a:p>
        </p:txBody>
      </p:sp>
      <p:pic>
        <p:nvPicPr>
          <p:cNvPr id="120835" name="Picture 3" descr="特殊符号">
            <a:extLst>
              <a:ext uri="{FF2B5EF4-FFF2-40B4-BE49-F238E27FC236}">
                <a16:creationId xmlns:a16="http://schemas.microsoft.com/office/drawing/2014/main" id="{D6EA6F46-AACD-439A-8D98-AF04887D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36838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8">
            <a:extLst>
              <a:ext uri="{FF2B5EF4-FFF2-40B4-BE49-F238E27FC236}">
                <a16:creationId xmlns:a16="http://schemas.microsoft.com/office/drawing/2014/main" id="{03552C8F-00CF-484F-B30D-64F2D4E84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837" name="Rectangle 9">
                <a:extLst>
                  <a:ext uri="{FF2B5EF4-FFF2-40B4-BE49-F238E27FC236}">
                    <a16:creationId xmlns:a16="http://schemas.microsoft.com/office/drawing/2014/main" id="{E1C45C3A-D1B6-488D-BE1B-3F72611040C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196975"/>
                <a:ext cx="8280400" cy="2303463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>
                    <a:solidFill>
                      <a:srgbClr val="A50021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A50021"/>
                    </a:solidFill>
                  </a:rPr>
                  <a:t>7.14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设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是非空集合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上的等价关系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</a:p>
              <a:p>
                <a:pPr eaLnBrk="1" hangingPunct="1"/>
                <a:r>
                  <a:rPr lang="en-US" altLang="zh-CN" dirty="0"/>
                  <a:t>(1)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, 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是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的非空子集</a:t>
                </a:r>
              </a:p>
              <a:p>
                <a:pPr eaLnBrk="1" hangingPunct="1"/>
                <a:r>
                  <a:rPr lang="en-US" altLang="zh-CN" dirty="0"/>
                  <a:t>(2)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 </a:t>
                </a:r>
                <a:r>
                  <a:rPr lang="en-US" altLang="zh-CN" i="1" dirty="0" err="1"/>
                  <a:t>xRy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= 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</a:t>
                </a:r>
              </a:p>
              <a:p>
                <a:pPr eaLnBrk="1" hangingPunct="1"/>
                <a:r>
                  <a:rPr lang="en-US" altLang="zh-CN" dirty="0"/>
                  <a:t>(3)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 </a:t>
                </a:r>
                <a:r>
                  <a:rPr lang="en-US" altLang="zh-CN" i="1" dirty="0" err="1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i="1" dirty="0"/>
                  <a:t>y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∩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= </a:t>
                </a:r>
                <a:r>
                  <a:rPr lang="en-US" altLang="zh-CN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</a:t>
                </a:r>
                <a:endParaRPr lang="zh-CN" altLang="en-US" dirty="0"/>
              </a:p>
              <a:p>
                <a:pPr eaLnBrk="1" hangingPunct="1"/>
                <a:r>
                  <a:rPr lang="en-US" altLang="zh-CN" dirty="0"/>
                  <a:t>(4) ∪{[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}=</a:t>
                </a:r>
                <a:r>
                  <a:rPr lang="en-US" altLang="zh-CN" i="1" dirty="0"/>
                  <a:t>A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0837" name="Rectangle 9">
                <a:extLst>
                  <a:ext uri="{FF2B5EF4-FFF2-40B4-BE49-F238E27FC236}">
                    <a16:creationId xmlns:a16="http://schemas.microsoft.com/office/drawing/2014/main" id="{E1C45C3A-D1B6-488D-BE1B-3F726110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196975"/>
                <a:ext cx="8280400" cy="2303463"/>
              </a:xfrm>
              <a:blipFill>
                <a:blip r:embed="rId4"/>
                <a:stretch>
                  <a:fillRect l="-1178" t="-2910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39" name="Rectangle 11">
            <a:extLst>
              <a:ext uri="{FF2B5EF4-FFF2-40B4-BE49-F238E27FC236}">
                <a16:creationId xmlns:a16="http://schemas.microsoft.com/office/drawing/2014/main" id="{A6D3F387-4AAA-4915-8B84-FCF9C8F6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证 </a:t>
            </a:r>
            <a:r>
              <a:rPr lang="en-US" altLang="zh-CN" dirty="0"/>
              <a:t>(1) </a:t>
            </a:r>
            <a:r>
              <a:rPr lang="zh-CN" altLang="en-US" dirty="0"/>
              <a:t>由定义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zh-CN" altLang="en-US" dirty="0"/>
              <a:t>有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r>
              <a:rPr lang="zh-CN" altLang="en-US" dirty="0"/>
              <a:t>又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], </a:t>
            </a:r>
            <a:r>
              <a:rPr lang="zh-CN" altLang="en-US" dirty="0"/>
              <a:t>即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非空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任取 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zh-CN" altLang="en-US" dirty="0"/>
              <a:t>则有  </a:t>
            </a:r>
          </a:p>
          <a:p>
            <a:pPr eaLnBrk="1" hangingPunct="1"/>
            <a:r>
              <a:rPr lang="zh-CN" altLang="en-US" dirty="0"/>
              <a:t></a:t>
            </a:r>
            <a:r>
              <a:rPr lang="zh-CN" altLang="fr-FR" dirty="0"/>
              <a:t>        </a:t>
            </a:r>
            <a:r>
              <a:rPr lang="fr-FR" altLang="zh-CN" i="1" dirty="0"/>
              <a:t>z</a:t>
            </a:r>
            <a:r>
              <a:rPr lang="fr-FR" altLang="zh-CN" dirty="0"/>
              <a:t>∈[</a:t>
            </a:r>
            <a:r>
              <a:rPr lang="fr-FR" altLang="zh-CN" i="1" dirty="0"/>
              <a:t>x</a:t>
            </a:r>
            <a:r>
              <a:rPr lang="fr-FR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&gt;∈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fr-FR" altLang="zh-CN" i="1" dirty="0"/>
              <a:t>&lt;z,x&gt;</a:t>
            </a:r>
            <a:r>
              <a:rPr lang="fr-FR" altLang="zh-CN" dirty="0"/>
              <a:t>∈</a:t>
            </a:r>
            <a:r>
              <a:rPr lang="fr-FR" altLang="zh-CN" i="1" dirty="0"/>
              <a:t>R</a:t>
            </a:r>
            <a:r>
              <a:rPr lang="en-US" altLang="zh-CN" i="1" dirty="0"/>
              <a:t></a:t>
            </a:r>
            <a:endParaRPr lang="fr-FR" altLang="zh-CN" i="1" dirty="0"/>
          </a:p>
          <a:p>
            <a:pPr eaLnBrk="1" hangingPunct="1"/>
            <a:r>
              <a:rPr lang="fr-FR" altLang="zh-CN" i="1" dirty="0"/>
              <a:t>             &lt;z,x&gt;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∧</a:t>
            </a:r>
            <a:r>
              <a:rPr lang="fr-FR" altLang="zh-CN" i="1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fr-FR" altLang="zh-CN" i="1" dirty="0"/>
              <a:t>&lt;z,y&gt;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fr-FR" altLang="zh-CN" i="1" dirty="0"/>
              <a:t>&lt;y,z&gt;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fr-FR" altLang="zh-CN" i="1" dirty="0"/>
              <a:t>z</a:t>
            </a:r>
            <a:r>
              <a:rPr lang="fr-FR" altLang="zh-CN" dirty="0"/>
              <a:t>∈[</a:t>
            </a:r>
            <a:r>
              <a:rPr lang="en-US" altLang="zh-CN" i="1" dirty="0"/>
              <a:t>y</a:t>
            </a:r>
            <a:r>
              <a:rPr lang="fr-FR" altLang="zh-CN" dirty="0"/>
              <a:t>]</a:t>
            </a:r>
          </a:p>
          <a:p>
            <a:pPr eaLnBrk="1" hangingPunct="1"/>
            <a:r>
              <a:rPr lang="zh-CN" altLang="fr-FR" dirty="0"/>
              <a:t>从而证明了</a:t>
            </a:r>
            <a:r>
              <a:rPr lang="zh-CN" altLang="en-US" dirty="0"/>
              <a:t>每个</a:t>
            </a:r>
            <a:r>
              <a:rPr lang="fr-FR" altLang="zh-CN" i="1" dirty="0"/>
              <a:t>z</a:t>
            </a:r>
            <a:r>
              <a:rPr lang="fr-FR" altLang="zh-CN" dirty="0"/>
              <a:t>∈[</a:t>
            </a:r>
            <a:r>
              <a:rPr lang="fr-FR" altLang="zh-CN" i="1" dirty="0"/>
              <a:t>x</a:t>
            </a:r>
            <a:r>
              <a:rPr lang="fr-FR" altLang="zh-CN" dirty="0"/>
              <a:t>] </a:t>
            </a:r>
            <a:r>
              <a:rPr lang="zh-CN" altLang="en-US" dirty="0"/>
              <a:t>都有</a:t>
            </a:r>
            <a:r>
              <a:rPr lang="en-US" altLang="zh-CN" i="1" dirty="0"/>
              <a:t>z</a:t>
            </a:r>
            <a:r>
              <a:rPr lang="en-US" altLang="zh-CN" dirty="0"/>
              <a:t>∈[</a:t>
            </a:r>
            <a:r>
              <a:rPr lang="en-US" altLang="zh-CN" i="1" dirty="0"/>
              <a:t>y</a:t>
            </a:r>
            <a:r>
              <a:rPr lang="en-US" altLang="zh-CN" dirty="0"/>
              <a:t>], </a:t>
            </a:r>
            <a:r>
              <a:rPr lang="zh-CN" altLang="en-US" dirty="0"/>
              <a:t>即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= [</a:t>
            </a:r>
            <a:r>
              <a:rPr lang="en-US" altLang="zh-CN" i="1" dirty="0"/>
              <a:t>y</a:t>
            </a:r>
            <a:r>
              <a:rPr lang="en-US" altLang="zh-CN" dirty="0"/>
              <a:t>].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5CA56E-1224-4545-9A12-9FAEDA13506D}"/>
              </a:ext>
            </a:extLst>
          </p:cNvPr>
          <p:cNvSpPr/>
          <p:nvPr/>
        </p:nvSpPr>
        <p:spPr>
          <a:xfrm>
            <a:off x="3804342" y="429309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对称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46159C-2CB2-4D81-8817-A7CBA49594CA}"/>
              </a:ext>
            </a:extLst>
          </p:cNvPr>
          <p:cNvSpPr/>
          <p:nvPr/>
        </p:nvSpPr>
        <p:spPr>
          <a:xfrm>
            <a:off x="4018389" y="48132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传递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DE25C6-CD17-4B6F-96DF-693D3FDB9FE6}"/>
              </a:ext>
            </a:extLst>
          </p:cNvPr>
          <p:cNvSpPr/>
          <p:nvPr/>
        </p:nvSpPr>
        <p:spPr>
          <a:xfrm>
            <a:off x="3242801" y="4812493"/>
            <a:ext cx="59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err="1">
                <a:solidFill>
                  <a:srgbClr val="FF9900"/>
                </a:solidFill>
                <a:latin typeface="Times New Roman"/>
                <a:ea typeface="宋体"/>
              </a:rPr>
              <a:t>xRy</a:t>
            </a:r>
            <a:endParaRPr lang="zh-CN" altLang="en-US" sz="18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C530C4-8A36-4DEE-9B02-ED65BFE6F7B6}"/>
              </a:ext>
            </a:extLst>
          </p:cNvPr>
          <p:cNvSpPr/>
          <p:nvPr/>
        </p:nvSpPr>
        <p:spPr>
          <a:xfrm>
            <a:off x="5594942" y="481249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对称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074C33-96F9-4DF7-8B9E-F45126D09AC8}"/>
              </a:ext>
            </a:extLst>
          </p:cNvPr>
          <p:cNvGrpSpPr/>
          <p:nvPr/>
        </p:nvGrpSpPr>
        <p:grpSpPr>
          <a:xfrm>
            <a:off x="3470885" y="2768716"/>
            <a:ext cx="389850" cy="584775"/>
            <a:chOff x="6078404" y="2445591"/>
            <a:chExt cx="389850" cy="5847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68AFE0-4FD6-49F4-8770-E3F3DF5FF14C}"/>
                </a:ext>
              </a:extLst>
            </p:cNvPr>
            <p:cNvSpPr/>
            <p:nvPr/>
          </p:nvSpPr>
          <p:spPr>
            <a:xfrm>
              <a:off x="6078404" y="2507147"/>
              <a:ext cx="389850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FF9900"/>
                  </a:solidFill>
                  <a:latin typeface="Times New Roman"/>
                  <a:ea typeface="宋体"/>
                </a:rPr>
                <a:t>R</a:t>
              </a:r>
              <a:endParaRPr lang="zh-CN" altLang="en-US" dirty="0">
                <a:solidFill>
                  <a:srgbClr val="FF99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5E0096-E093-4457-A5F0-780F0ADE37C7}"/>
                </a:ext>
              </a:extLst>
            </p:cNvPr>
            <p:cNvSpPr/>
            <p:nvPr/>
          </p:nvSpPr>
          <p:spPr>
            <a:xfrm>
              <a:off x="6124089" y="2445591"/>
              <a:ext cx="298480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solidFill>
                    <a:srgbClr val="FF9900"/>
                  </a:solidFill>
                  <a:latin typeface="Times New Roman"/>
                  <a:ea typeface="宋体"/>
                </a:rPr>
                <a:t>/</a:t>
              </a:r>
              <a:endParaRPr lang="zh-CN" altLang="en-US" sz="3200" i="1" dirty="0">
                <a:solidFill>
                  <a:srgbClr val="FF9900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BC785D5B-B5C2-4043-9C89-76E96A530DAA}"/>
              </a:ext>
            </a:extLst>
          </p:cNvPr>
          <p:cNvSpPr/>
          <p:nvPr/>
        </p:nvSpPr>
        <p:spPr>
          <a:xfrm>
            <a:off x="2559752" y="278288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FF9900"/>
                </a:solidFill>
                <a:latin typeface="+mj-lt"/>
              </a:rPr>
              <a:t>x</a:t>
            </a:r>
            <a:r>
              <a:rPr lang="zh-CN" altLang="en-US" sz="1600" dirty="0">
                <a:solidFill>
                  <a:srgbClr val="FF9900"/>
                </a:solidFill>
                <a:latin typeface="+mj-lt"/>
              </a:rPr>
              <a:t>与</a:t>
            </a:r>
            <a:r>
              <a:rPr lang="en-US" altLang="zh-CN" sz="1600" i="1" dirty="0">
                <a:solidFill>
                  <a:srgbClr val="FF9900"/>
                </a:solidFill>
                <a:latin typeface="+mj-lt"/>
              </a:rPr>
              <a:t>y</a:t>
            </a:r>
            <a:r>
              <a:rPr lang="zh-CN" altLang="en-US" sz="1600" dirty="0">
                <a:solidFill>
                  <a:srgbClr val="FF9900"/>
                </a:solidFill>
                <a:latin typeface="+mj-lt"/>
              </a:rPr>
              <a:t>无关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C1ABD-3BE6-42DA-938C-4956C499A922}"/>
              </a:ext>
            </a:extLst>
          </p:cNvPr>
          <p:cNvSpPr/>
          <p:nvPr/>
        </p:nvSpPr>
        <p:spPr>
          <a:xfrm>
            <a:off x="5772998" y="1707234"/>
            <a:ext cx="2307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每个等价类均非空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5E6EF6-5064-44FF-8656-B3CD9E570BEE}"/>
              </a:ext>
            </a:extLst>
          </p:cNvPr>
          <p:cNvSpPr/>
          <p:nvPr/>
        </p:nvSpPr>
        <p:spPr>
          <a:xfrm>
            <a:off x="4654104" y="21129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两个元素一旦有关系则属于同一等价类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21B0CA-C1D6-4B11-94B8-404B0F9EBF6C}"/>
              </a:ext>
            </a:extLst>
          </p:cNvPr>
          <p:cNvSpPr/>
          <p:nvPr/>
        </p:nvSpPr>
        <p:spPr>
          <a:xfrm>
            <a:off x="5936506" y="25241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</a:rPr>
              <a:t>等价类间无交集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71ACF1-7CD8-42BE-9BD2-4E50C2119CEE}"/>
              </a:ext>
            </a:extLst>
          </p:cNvPr>
          <p:cNvSpPr/>
          <p:nvPr/>
        </p:nvSpPr>
        <p:spPr>
          <a:xfrm>
            <a:off x="5423543" y="297250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</a:rPr>
              <a:t>所有等价类的并集为全集</a:t>
            </a:r>
          </a:p>
        </p:txBody>
      </p:sp>
    </p:spTree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>
            <a:extLst>
              <a:ext uri="{FF2B5EF4-FFF2-40B4-BE49-F238E27FC236}">
                <a16:creationId xmlns:a16="http://schemas.microsoft.com/office/drawing/2014/main" id="{06F64FBA-6413-4D22-8702-B1B7CD18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A5066F-0380-4B61-935E-B36556625F8C}" type="slidenum">
              <a:rPr lang="en-US" altLang="zh-CN" sz="1400"/>
              <a:pPr/>
              <a:t>82</a:t>
            </a:fld>
            <a:endParaRPr lang="en-US" altLang="zh-CN" sz="1400"/>
          </a:p>
        </p:txBody>
      </p:sp>
      <p:pic>
        <p:nvPicPr>
          <p:cNvPr id="122883" name="Picture 3" descr="特殊符号">
            <a:extLst>
              <a:ext uri="{FF2B5EF4-FFF2-40B4-BE49-F238E27FC236}">
                <a16:creationId xmlns:a16="http://schemas.microsoft.com/office/drawing/2014/main" id="{96D3CED5-581C-4299-B0C8-C439D6E8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276475"/>
            <a:ext cx="274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8">
            <a:extLst>
              <a:ext uri="{FF2B5EF4-FFF2-40B4-BE49-F238E27FC236}">
                <a16:creationId xmlns:a16="http://schemas.microsoft.com/office/drawing/2014/main" id="{050A575B-FFC9-492A-A25B-AC141365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5" name="Rectangle 9">
                <a:extLst>
                  <a:ext uri="{FF2B5EF4-FFF2-40B4-BE49-F238E27FC236}">
                    <a16:creationId xmlns:a16="http://schemas.microsoft.com/office/drawing/2014/main" id="{81B3A110-98EB-4543-ADF7-7B5F7DD9EA7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268413"/>
                <a:ext cx="8280400" cy="12969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(3) </a:t>
                </a:r>
                <a:r>
                  <a:rPr lang="en-US" altLang="zh-CN" dirty="0">
                    <a:sym typeface="Symbol" panose="05050102010706020507" pitchFamily="18" charset="2"/>
                  </a:rPr>
                  <a:t>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 </a:t>
                </a:r>
                <a:r>
                  <a:rPr lang="en-US" altLang="zh-CN" i="1" dirty="0" err="1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i="1" dirty="0"/>
                  <a:t>y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∩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= </a:t>
                </a:r>
                <a:r>
                  <a:rPr lang="en-US" altLang="zh-CN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</a:t>
                </a:r>
                <a:endParaRPr lang="zh-CN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假设 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]∩[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]≠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:r>
                  <a:rPr lang="en-US" altLang="zh-CN" i="1" dirty="0"/>
                  <a:t>z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]∩[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], </a:t>
                </a:r>
                <a:r>
                  <a:rPr lang="zh-CN" altLang="en-US" dirty="0"/>
                  <a:t>从而有</a:t>
                </a:r>
                <a:r>
                  <a:rPr lang="en-US" altLang="zh-CN" i="1" dirty="0"/>
                  <a:t>z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]∧</a:t>
                </a:r>
                <a:r>
                  <a:rPr lang="en-US" altLang="zh-CN" i="1" dirty="0"/>
                  <a:t>z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],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即</a:t>
                </a:r>
                <a:r>
                  <a:rPr lang="en-US" altLang="zh-CN" dirty="0"/>
                  <a:t>&lt;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z</a:t>
                </a:r>
                <a:r>
                  <a:rPr lang="en-US" altLang="zh-CN" dirty="0"/>
                  <a:t>&gt;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∧&lt;</a:t>
                </a:r>
                <a:r>
                  <a:rPr lang="en-US" altLang="zh-CN" i="1" dirty="0" err="1"/>
                  <a:t>y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z</a:t>
                </a:r>
                <a:r>
                  <a:rPr lang="en-US" altLang="zh-CN" dirty="0"/>
                  <a:t>&gt;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成立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根据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的对称性和传递性必有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&lt;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y</a:t>
                </a:r>
                <a:r>
                  <a:rPr lang="en-US" altLang="zh-CN" dirty="0"/>
                  <a:t>&gt;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与 </a:t>
                </a:r>
                <a:r>
                  <a:rPr lang="en-US" altLang="zh-CN" i="1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i="1" dirty="0"/>
                  <a:t>y</a:t>
                </a:r>
                <a:r>
                  <a:rPr lang="zh-CN" altLang="en-US" dirty="0"/>
                  <a:t>矛盾</a:t>
                </a:r>
                <a:endParaRPr lang="en-US" altLang="zh-CN" dirty="0"/>
              </a:p>
              <a:p>
                <a:pPr eaLnBrk="1" hangingPunct="1">
                  <a:lnSpc>
                    <a:spcPct val="90000"/>
                  </a:lnSpc>
                  <a:spcBef>
                    <a:spcPct val="55000"/>
                  </a:spcBef>
                </a:pPr>
                <a:r>
                  <a:rPr lang="en-US" altLang="zh-CN" dirty="0"/>
                  <a:t>(4) ∪{[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}=</a:t>
                </a:r>
                <a:r>
                  <a:rPr lang="en-US" altLang="zh-CN" i="1" dirty="0"/>
                  <a:t>A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5000"/>
                  </a:spcBef>
                </a:pPr>
                <a:r>
                  <a:rPr lang="zh-CN" altLang="en-US" dirty="0"/>
                  <a:t>先证∪</a:t>
                </a:r>
                <a:r>
                  <a:rPr lang="en-US" altLang="zh-CN" dirty="0"/>
                  <a:t>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A.  </a:t>
                </a:r>
                <a:r>
                  <a:rPr lang="zh-CN" altLang="en-US" dirty="0"/>
                  <a:t>任取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, 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                  </a:t>
                </a:r>
                <a:r>
                  <a:rPr lang="en-US" altLang="zh-CN" i="1" dirty="0"/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∪{[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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 err="1"/>
                  <a:t>∧</a:t>
                </a:r>
                <a:r>
                  <a:rPr lang="en-US" altLang="zh-CN" i="1" dirty="0" err="1"/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]) 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sym typeface="Symbol" panose="05050102010706020507" pitchFamily="18" charset="2"/>
                  </a:rPr>
                  <a:t>              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]∧[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i="1" dirty="0"/>
                  <a:t> </a:t>
                </a:r>
                <a:endParaRPr lang="en-US" altLang="zh-CN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从而有∪</a:t>
                </a:r>
                <a:r>
                  <a:rPr lang="en-US" altLang="zh-CN" dirty="0"/>
                  <a:t>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再证</a:t>
                </a:r>
                <a:r>
                  <a:rPr lang="en-US" altLang="zh-CN" i="1" dirty="0"/>
                  <a:t>A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∪{[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}.  </a:t>
                </a:r>
                <a:r>
                  <a:rPr lang="zh-CN" altLang="en-US" dirty="0"/>
                  <a:t>任取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,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/>
                  <a:t>               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i="1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[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]∧</a:t>
                </a:r>
                <a:r>
                  <a:rPr lang="en-US" altLang="zh-CN" i="1" dirty="0" err="1"/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i="1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∈∪{[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 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从而有∪</a:t>
                </a:r>
                <a:r>
                  <a:rPr lang="en-US" altLang="zh-CN" dirty="0"/>
                  <a:t>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成立</a:t>
                </a:r>
                <a:r>
                  <a:rPr lang="en-US" altLang="zh-CN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/>
                  <a:t>综上所述得∪</a:t>
                </a:r>
                <a:r>
                  <a:rPr lang="en-US" altLang="zh-CN" dirty="0"/>
                  <a:t>{[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] | </a:t>
                </a:r>
                <a:r>
                  <a:rPr lang="en-US" altLang="zh-CN" i="1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} =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. </a:t>
                </a:r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dirty="0"/>
              </a:p>
              <a:p>
                <a:pPr eaLnBrk="1" hangingPunct="1">
                  <a:lnSpc>
                    <a:spcPct val="90000"/>
                  </a:lnSpc>
                  <a:spcBef>
                    <a:spcPct val="55000"/>
                  </a:spcBef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22885" name="Rectangle 9">
                <a:extLst>
                  <a:ext uri="{FF2B5EF4-FFF2-40B4-BE49-F238E27FC236}">
                    <a16:creationId xmlns:a16="http://schemas.microsoft.com/office/drawing/2014/main" id="{81B3A110-98EB-4543-ADF7-7B5F7DD9E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268413"/>
                <a:ext cx="8280400" cy="1296987"/>
              </a:xfrm>
              <a:blipFill>
                <a:blip r:embed="rId4"/>
                <a:stretch>
                  <a:fillRect l="-1178" t="-7981" b="-335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887" name="Rectangle 11">
            <a:extLst>
              <a:ext uri="{FF2B5EF4-FFF2-40B4-BE49-F238E27FC236}">
                <a16:creationId xmlns:a16="http://schemas.microsoft.com/office/drawing/2014/main" id="{97AEF6EF-89A9-4B53-8E1F-061AB646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42486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A9875-7495-4DA9-A2A1-6822756B27BC}"/>
              </a:ext>
            </a:extLst>
          </p:cNvPr>
          <p:cNvSpPr/>
          <p:nvPr/>
        </p:nvSpPr>
        <p:spPr>
          <a:xfrm>
            <a:off x="2852649" y="3028890"/>
            <a:ext cx="6396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每个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[</a:t>
            </a:r>
            <a:r>
              <a:rPr lang="en-US" altLang="zh-CN" sz="2000" i="1" dirty="0">
                <a:solidFill>
                  <a:srgbClr val="FF9900"/>
                </a:solidFill>
                <a:latin typeface="+mj-lt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+mj-lt"/>
              </a:rPr>
              <a:t>]</a:t>
            </a:r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都是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中所有跟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有关系的元素的集合，</a:t>
            </a:r>
            <a:r>
              <a:rPr lang="zh-CN" altLang="en-US" sz="2000" dirty="0">
                <a:solidFill>
                  <a:srgbClr val="FF9900"/>
                </a:solidFill>
              </a:rPr>
              <a:t>显然成立</a:t>
            </a:r>
            <a:endParaRPr lang="zh-CN" altLang="en-US" sz="2000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51DEDD-CCD8-42B2-A64C-BC82F0AC71E0}"/>
              </a:ext>
            </a:extLst>
          </p:cNvPr>
          <p:cNvSpPr/>
          <p:nvPr/>
        </p:nvSpPr>
        <p:spPr>
          <a:xfrm>
            <a:off x="4191156" y="501317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9900"/>
                </a:solidFill>
                <a:latin typeface="+mj-lt"/>
              </a:rPr>
              <a:t>由自反性，至少可以自成等价类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，</a:t>
            </a:r>
            <a:r>
              <a:rPr lang="zh-CN" altLang="en-US" sz="2000" dirty="0">
                <a:solidFill>
                  <a:srgbClr val="FF9900"/>
                </a:solidFill>
              </a:rPr>
              <a:t>显然成立</a:t>
            </a:r>
            <a:endParaRPr lang="zh-CN" altLang="en-US" sz="2000" dirty="0">
              <a:solidFill>
                <a:srgbClr val="FF9900"/>
              </a:solidFill>
              <a:latin typeface="+mj-lt"/>
            </a:endParaRPr>
          </a:p>
        </p:txBody>
      </p:sp>
    </p:spTree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>
            <a:extLst>
              <a:ext uri="{FF2B5EF4-FFF2-40B4-BE49-F238E27FC236}">
                <a16:creationId xmlns:a16="http://schemas.microsoft.com/office/drawing/2014/main" id="{59762BA4-6ECA-4E19-B73C-5DDA0B04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9E152A-0812-4132-AC7D-F9D760CAD8E4}" type="slidenum">
              <a:rPr lang="en-US" altLang="zh-CN" sz="1400"/>
              <a:pPr/>
              <a:t>83</a:t>
            </a:fld>
            <a:endParaRPr lang="en-US" altLang="zh-CN" sz="1400"/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id="{2A6FE465-2241-4C84-A168-1A64A9E5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商集与划分</a:t>
            </a:r>
          </a:p>
        </p:txBody>
      </p:sp>
      <p:sp>
        <p:nvSpPr>
          <p:cNvPr id="124932" name="Rectangle 8">
            <a:extLst>
              <a:ext uri="{FF2B5EF4-FFF2-40B4-BE49-F238E27FC236}">
                <a16:creationId xmlns:a16="http://schemas.microsoft.com/office/drawing/2014/main" id="{318208BE-11EE-4D4D-B6CF-6A31C41C6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2879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7.20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以 </a:t>
            </a:r>
            <a:r>
              <a:rPr lang="en-US" altLang="zh-CN" i="1" dirty="0"/>
              <a:t>R </a:t>
            </a:r>
            <a:r>
              <a:rPr lang="zh-CN" altLang="en-US" dirty="0"/>
              <a:t>的所有等价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类作为元素的集合称为</a:t>
            </a:r>
            <a:r>
              <a:rPr lang="en-US" altLang="zh-CN" i="1" dirty="0"/>
              <a:t>A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商集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 </a:t>
            </a:r>
            <a:r>
              <a:rPr lang="en-US" altLang="zh-CN" dirty="0"/>
              <a:t>= {[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实例 设 </a:t>
            </a:r>
            <a:r>
              <a:rPr lang="en-US" altLang="zh-CN" i="1" dirty="0"/>
              <a:t>A</a:t>
            </a:r>
            <a:r>
              <a:rPr lang="en-US" altLang="zh-CN" dirty="0"/>
              <a:t>={1,2,…,8}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关于模</a:t>
            </a:r>
            <a:r>
              <a:rPr lang="en-US" altLang="zh-CN" dirty="0"/>
              <a:t>3</a:t>
            </a:r>
            <a:r>
              <a:rPr lang="zh-CN" altLang="en-US" dirty="0"/>
              <a:t>等价关系</a:t>
            </a:r>
            <a:r>
              <a:rPr lang="en-US" altLang="zh-CN" i="1" dirty="0"/>
              <a:t>R</a:t>
            </a:r>
            <a:r>
              <a:rPr lang="zh-CN" altLang="en-US" dirty="0"/>
              <a:t>的商集为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A/R </a:t>
            </a:r>
            <a:r>
              <a:rPr lang="en-US" altLang="zh-CN" dirty="0"/>
              <a:t>= {{1,4,7}, {2,5,8}, {3,6}}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zh-CN" altLang="en-US" dirty="0"/>
              <a:t>关于恒等关系和全域关系的商集为：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            </a:t>
            </a:r>
            <a:r>
              <a:rPr lang="zh-CN" altLang="en-US" i="1" dirty="0"/>
              <a:t>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{{1}, {2}, …, {8}}</a:t>
            </a:r>
            <a:r>
              <a:rPr lang="zh-CN" altLang="en-US" dirty="0"/>
              <a:t>，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{{1,2,…,8}}</a:t>
            </a:r>
          </a:p>
        </p:txBody>
      </p:sp>
      <p:sp>
        <p:nvSpPr>
          <p:cNvPr id="124933" name="Rectangle 9">
            <a:extLst>
              <a:ext uri="{FF2B5EF4-FFF2-40B4-BE49-F238E27FC236}">
                <a16:creationId xmlns:a16="http://schemas.microsoft.com/office/drawing/2014/main" id="{2AF123DA-53D0-46B1-85FB-44FB4AD5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为非空集合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的子集族</a:t>
            </a:r>
            <a:r>
              <a:rPr lang="en-US" altLang="zh-CN" i="1" dirty="0"/>
              <a:t>π</a:t>
            </a:r>
            <a:r>
              <a:rPr lang="en-US" altLang="zh-CN" dirty="0"/>
              <a:t>(</a:t>
            </a:r>
            <a:r>
              <a:rPr lang="en-US" altLang="zh-CN" i="1" dirty="0"/>
              <a:t>π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))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π 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π</a:t>
            </a:r>
            <a:r>
              <a:rPr lang="en-US" altLang="zh-CN" dirty="0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≠</a:t>
            </a:r>
            <a:r>
              <a:rPr lang="en-US" altLang="zh-CN" i="1" dirty="0" err="1"/>
              <a:t>y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 err="1"/>
              <a:t>∩</a:t>
            </a:r>
            <a:r>
              <a:rPr lang="en-US" altLang="zh-CN" i="1" dirty="0" err="1"/>
              <a:t>y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(3) ∪</a:t>
            </a:r>
            <a:r>
              <a:rPr lang="en-US" altLang="zh-CN" i="1" dirty="0"/>
              <a:t>π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endParaRPr lang="en-US" altLang="zh-CN" dirty="0"/>
          </a:p>
          <a:p>
            <a:pPr eaLnBrk="1" hangingPunct="1"/>
            <a:r>
              <a:rPr lang="zh-CN" altLang="en-US" dirty="0"/>
              <a:t>则称</a:t>
            </a:r>
            <a:r>
              <a:rPr lang="en-US" altLang="zh-CN" i="1" dirty="0"/>
              <a:t>π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A50021"/>
                </a:solidFill>
              </a:rPr>
              <a:t>划分</a:t>
            </a:r>
            <a:r>
              <a:rPr lang="en-US" altLang="zh-CN" dirty="0"/>
              <a:t>, </a:t>
            </a:r>
            <a:r>
              <a:rPr lang="zh-CN" altLang="en-US" dirty="0"/>
              <a:t>称</a:t>
            </a:r>
            <a:r>
              <a:rPr lang="en-US" altLang="zh-CN" i="1" dirty="0"/>
              <a:t>π</a:t>
            </a:r>
            <a:r>
              <a:rPr lang="zh-CN" altLang="en-US" dirty="0"/>
              <a:t>中的元素为</a:t>
            </a:r>
            <a:r>
              <a:rPr lang="en-US" altLang="zh-CN" i="1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划分块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类</a:t>
            </a:r>
            <a:r>
              <a:rPr lang="en-US" altLang="zh-CN" dirty="0"/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CB0155-18E1-4503-B696-84EB3C8365D7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除法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分成几份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128FF-B210-4737-BFCE-9A9A33EBDA64}"/>
              </a:ext>
            </a:extLst>
          </p:cNvPr>
          <p:cNvSpPr/>
          <p:nvPr/>
        </p:nvSpPr>
        <p:spPr>
          <a:xfrm>
            <a:off x="5364088" y="1916832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例：同班关系将同学们分成三类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1438F5-E32C-47AF-B68E-3C8C5C8C2C10}"/>
              </a:ext>
            </a:extLst>
          </p:cNvPr>
          <p:cNvSpPr/>
          <p:nvPr/>
        </p:nvSpPr>
        <p:spPr>
          <a:xfrm>
            <a:off x="5628883" y="645789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集合的除法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分成几个子集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>
            <a:extLst>
              <a:ext uri="{FF2B5EF4-FFF2-40B4-BE49-F238E27FC236}">
                <a16:creationId xmlns:a16="http://schemas.microsoft.com/office/drawing/2014/main" id="{FF9B5D8A-082C-42EE-8C62-A80E07F6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8A8649-4C99-4168-91D1-6060FC7671E0}" type="slidenum">
              <a:rPr lang="en-US" altLang="zh-CN" sz="1400"/>
              <a:pPr/>
              <a:t>84</a:t>
            </a:fld>
            <a:endParaRPr lang="en-US" altLang="zh-CN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4D12651-6E81-430C-8911-38270C515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划分实例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6F94DA8A-91F9-420E-8542-BC44A52EE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</a:t>
            </a: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10</a:t>
            </a:r>
            <a:r>
              <a:rPr lang="en-US" altLang="zh-CN"/>
              <a:t>  </a:t>
            </a: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}, </a:t>
            </a:r>
            <a:r>
              <a:rPr lang="zh-CN" altLang="en-US"/>
              <a:t>给定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6</a:t>
            </a:r>
            <a:r>
              <a:rPr lang="zh-CN" altLang="en-US"/>
              <a:t>如下：</a:t>
            </a:r>
            <a:br>
              <a:rPr lang="zh-CN" altLang="en-US"/>
            </a:br>
            <a:r>
              <a:rPr lang="zh-CN" altLang="en-US"/>
              <a:t>      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en-US" altLang="zh-CN"/>
              <a:t>},{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}, { </a:t>
            </a:r>
            <a:r>
              <a:rPr lang="en-US" altLang="zh-CN" i="1"/>
              <a:t>c </a:t>
            </a:r>
            <a:r>
              <a:rPr lang="en-US" altLang="zh-CN"/>
              <a:t>}, {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={{ </a:t>
            </a:r>
            <a:r>
              <a:rPr lang="en-US" altLang="zh-CN" i="1"/>
              <a:t>a </a:t>
            </a:r>
            <a:r>
              <a:rPr lang="en-US" altLang="zh-CN"/>
              <a:t>},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}, { </a:t>
            </a:r>
            <a:r>
              <a:rPr lang="en-US" altLang="zh-CN" i="1"/>
              <a:t>c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={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}, {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6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{ </a:t>
            </a:r>
            <a:r>
              <a:rPr lang="en-US" altLang="zh-CN" i="1"/>
              <a:t>a </a:t>
            </a:r>
            <a:r>
              <a:rPr lang="en-US" altLang="zh-CN"/>
              <a:t>}}, {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zh-CN" altLang="en-US"/>
              <a:t>则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en-US" altLang="zh-CN"/>
              <a:t>, </a:t>
            </a:r>
            <a:r>
              <a:rPr lang="zh-CN" altLang="en-US"/>
              <a:t>其他都不是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>
            <a:extLst>
              <a:ext uri="{FF2B5EF4-FFF2-40B4-BE49-F238E27FC236}">
                <a16:creationId xmlns:a16="http://schemas.microsoft.com/office/drawing/2014/main" id="{A9BA8178-2ACE-4EFD-9235-1A52BF3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22B3B8-50FD-4511-AAA5-AF3E35EFA006}" type="slidenum">
              <a:rPr lang="en-US" altLang="zh-CN" sz="1400"/>
              <a:pPr/>
              <a:t>85</a:t>
            </a:fld>
            <a:endParaRPr lang="en-US" altLang="zh-CN" sz="1400"/>
          </a:p>
        </p:txBody>
      </p:sp>
      <p:sp>
        <p:nvSpPr>
          <p:cNvPr id="129027" name="Rectangle 35">
            <a:extLst>
              <a:ext uri="{FF2B5EF4-FFF2-40B4-BE49-F238E27FC236}">
                <a16:creationId xmlns:a16="http://schemas.microsoft.com/office/drawing/2014/main" id="{04BA5D41-E6E7-4820-A843-3F5F7B6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给出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{1,2,3}</a:t>
            </a:r>
            <a:r>
              <a:rPr lang="zh-CN" altLang="en-US" b="1" dirty="0">
                <a:latin typeface="Times New Roman" panose="02020603050405020304" pitchFamily="18" charset="0"/>
              </a:rPr>
              <a:t>上所有的等价关系</a:t>
            </a:r>
          </a:p>
        </p:txBody>
      </p:sp>
      <p:sp>
        <p:nvSpPr>
          <p:cNvPr id="129028" name="Rectangle 36">
            <a:extLst>
              <a:ext uri="{FF2B5EF4-FFF2-40B4-BE49-F238E27FC236}">
                <a16:creationId xmlns:a16="http://schemas.microsoft.com/office/drawing/2014/main" id="{28AA2071-6BA0-4190-BDC2-9AE863CA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</a:p>
        </p:txBody>
      </p:sp>
      <p:grpSp>
        <p:nvGrpSpPr>
          <p:cNvPr id="129029" name="Group 91">
            <a:extLst>
              <a:ext uri="{FF2B5EF4-FFF2-40B4-BE49-F238E27FC236}">
                <a16:creationId xmlns:a16="http://schemas.microsoft.com/office/drawing/2014/main" id="{E88AFE89-DCA6-4114-BB1E-C173F3BD370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78088"/>
            <a:ext cx="8424862" cy="1887537"/>
            <a:chOff x="249" y="1561"/>
            <a:chExt cx="5307" cy="1189"/>
          </a:xfrm>
        </p:grpSpPr>
        <p:grpSp>
          <p:nvGrpSpPr>
            <p:cNvPr id="129032" name="Group 83">
              <a:extLst>
                <a:ext uri="{FF2B5EF4-FFF2-40B4-BE49-F238E27FC236}">
                  <a16:creationId xmlns:a16="http://schemas.microsoft.com/office/drawing/2014/main" id="{D8A5AEF7-9AD5-4829-BD6A-5C85404D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129071" name="Group 46">
                <a:extLst>
                  <a:ext uri="{FF2B5EF4-FFF2-40B4-BE49-F238E27FC236}">
                    <a16:creationId xmlns:a16="http://schemas.microsoft.com/office/drawing/2014/main" id="{7E3DD6A9-C7AC-48A6-B71A-B96814F00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129073" name="Oval 38">
                  <a:extLst>
                    <a:ext uri="{FF2B5EF4-FFF2-40B4-BE49-F238E27FC236}">
                      <a16:creationId xmlns:a16="http://schemas.microsoft.com/office/drawing/2014/main" id="{01251A4C-D0FD-413E-932B-F74CF203A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9074" name="Oval 39">
                  <a:extLst>
                    <a:ext uri="{FF2B5EF4-FFF2-40B4-BE49-F238E27FC236}">
                      <a16:creationId xmlns:a16="http://schemas.microsoft.com/office/drawing/2014/main" id="{3D3E086E-4175-41D7-B79A-EC814857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</a:rPr>
                    <a:t>1</a:t>
                  </a:r>
                </a:p>
              </p:txBody>
            </p:sp>
            <p:sp>
              <p:nvSpPr>
                <p:cNvPr id="129075" name="Oval 44">
                  <a:extLst>
                    <a:ext uri="{FF2B5EF4-FFF2-40B4-BE49-F238E27FC236}">
                      <a16:creationId xmlns:a16="http://schemas.microsoft.com/office/drawing/2014/main" id="{8A1BDBE2-42FC-4448-B2C9-B97C5D24A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ea typeface="Arial Unicode MS" pitchFamily="34" charset="-122"/>
                    </a:rPr>
                    <a:t>2</a:t>
                  </a:r>
                </a:p>
              </p:txBody>
            </p:sp>
            <p:sp>
              <p:nvSpPr>
                <p:cNvPr id="129076" name="Oval 45">
                  <a:extLst>
                    <a:ext uri="{FF2B5EF4-FFF2-40B4-BE49-F238E27FC236}">
                      <a16:creationId xmlns:a16="http://schemas.microsoft.com/office/drawing/2014/main" id="{6B0687CB-C3A2-474A-8FC0-4FC42DF1B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29072" name="Rectangle 78">
                <a:extLst>
                  <a:ext uri="{FF2B5EF4-FFF2-40B4-BE49-F238E27FC236}">
                    <a16:creationId xmlns:a16="http://schemas.microsoft.com/office/drawing/2014/main" id="{F94341A0-63D7-4C62-A133-72ABA7C95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anose="05050102010706020507" pitchFamily="18" charset="2"/>
                  </a:rPr>
                  <a:t> </a:t>
                </a:r>
              </a:p>
            </p:txBody>
          </p:sp>
        </p:grpSp>
        <p:grpSp>
          <p:nvGrpSpPr>
            <p:cNvPr id="129033" name="Group 87">
              <a:extLst>
                <a:ext uri="{FF2B5EF4-FFF2-40B4-BE49-F238E27FC236}">
                  <a16:creationId xmlns:a16="http://schemas.microsoft.com/office/drawing/2014/main" id="{B431BB82-5233-4890-AC52-A4AB77151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129061" name="Group 76">
                <a:extLst>
                  <a:ext uri="{FF2B5EF4-FFF2-40B4-BE49-F238E27FC236}">
                    <a16:creationId xmlns:a16="http://schemas.microsoft.com/office/drawing/2014/main" id="{C6D211A9-A2D1-4ED4-99F0-B0DC1EF52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129063" name="Group 57">
                  <a:extLst>
                    <a:ext uri="{FF2B5EF4-FFF2-40B4-BE49-F238E27FC236}">
                      <a16:creationId xmlns:a16="http://schemas.microsoft.com/office/drawing/2014/main" id="{D2A603AA-4E37-401B-A250-8E33264CC0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29067" name="Oval 58">
                    <a:extLst>
                      <a:ext uri="{FF2B5EF4-FFF2-40B4-BE49-F238E27FC236}">
                        <a16:creationId xmlns:a16="http://schemas.microsoft.com/office/drawing/2014/main" id="{362DA9BB-BF25-4D6D-9A81-097DCAB766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9068" name="Oval 59">
                    <a:extLst>
                      <a:ext uri="{FF2B5EF4-FFF2-40B4-BE49-F238E27FC236}">
                        <a16:creationId xmlns:a16="http://schemas.microsoft.com/office/drawing/2014/main" id="{B638EE36-A5F9-407E-A142-5002A3794E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29069" name="Oval 60">
                    <a:extLst>
                      <a:ext uri="{FF2B5EF4-FFF2-40B4-BE49-F238E27FC236}">
                        <a16:creationId xmlns:a16="http://schemas.microsoft.com/office/drawing/2014/main" id="{378E6DA2-F670-4E2B-8A14-85BA5BF50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29070" name="Oval 61">
                    <a:extLst>
                      <a:ext uri="{FF2B5EF4-FFF2-40B4-BE49-F238E27FC236}">
                        <a16:creationId xmlns:a16="http://schemas.microsoft.com/office/drawing/2014/main" id="{065C71AB-9F9E-4128-8A2A-B5567F91D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29064" name="Line 70">
                  <a:extLst>
                    <a:ext uri="{FF2B5EF4-FFF2-40B4-BE49-F238E27FC236}">
                      <a16:creationId xmlns:a16="http://schemas.microsoft.com/office/drawing/2014/main" id="{F1AE1DA1-C3F4-448B-B9D9-7E72BD851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65" name="Line 71">
                  <a:extLst>
                    <a:ext uri="{FF2B5EF4-FFF2-40B4-BE49-F238E27FC236}">
                      <a16:creationId xmlns:a16="http://schemas.microsoft.com/office/drawing/2014/main" id="{C11B0DCF-619E-4D27-B925-38A6F9DE6C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66" name="Line 72">
                  <a:extLst>
                    <a:ext uri="{FF2B5EF4-FFF2-40B4-BE49-F238E27FC236}">
                      <a16:creationId xmlns:a16="http://schemas.microsoft.com/office/drawing/2014/main" id="{9CFE31CA-4C7A-4E1C-BE6A-1D2F691CA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062" name="Rectangle 79">
                <a:extLst>
                  <a:ext uri="{FF2B5EF4-FFF2-40B4-BE49-F238E27FC236}">
                    <a16:creationId xmlns:a16="http://schemas.microsoft.com/office/drawing/2014/main" id="{D35378B7-AB0B-4F3B-A6C1-49412F70B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129034" name="Group 84">
              <a:extLst>
                <a:ext uri="{FF2B5EF4-FFF2-40B4-BE49-F238E27FC236}">
                  <a16:creationId xmlns:a16="http://schemas.microsoft.com/office/drawing/2014/main" id="{7D513760-7365-48F0-9C8C-9101B7030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129053" name="Group 73">
                <a:extLst>
                  <a:ext uri="{FF2B5EF4-FFF2-40B4-BE49-F238E27FC236}">
                    <a16:creationId xmlns:a16="http://schemas.microsoft.com/office/drawing/2014/main" id="{88F8DA21-ACF3-49D0-A5EC-DA25FB10A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129055" name="Group 47">
                  <a:extLst>
                    <a:ext uri="{FF2B5EF4-FFF2-40B4-BE49-F238E27FC236}">
                      <a16:creationId xmlns:a16="http://schemas.microsoft.com/office/drawing/2014/main" id="{D5B9C292-33BE-4155-941F-79CD1E377D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129057" name="Oval 48">
                    <a:extLst>
                      <a:ext uri="{FF2B5EF4-FFF2-40B4-BE49-F238E27FC236}">
                        <a16:creationId xmlns:a16="http://schemas.microsoft.com/office/drawing/2014/main" id="{4EC48FBA-374A-4CEE-8F63-8D1E57D1B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9058" name="Oval 49">
                    <a:extLst>
                      <a:ext uri="{FF2B5EF4-FFF2-40B4-BE49-F238E27FC236}">
                        <a16:creationId xmlns:a16="http://schemas.microsoft.com/office/drawing/2014/main" id="{FED36D7D-7F9B-4CF3-9617-38D2E468D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29059" name="Oval 50">
                    <a:extLst>
                      <a:ext uri="{FF2B5EF4-FFF2-40B4-BE49-F238E27FC236}">
                        <a16:creationId xmlns:a16="http://schemas.microsoft.com/office/drawing/2014/main" id="{E1E3F89E-59D6-4F7F-BD14-2069D5E6F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29060" name="Oval 51">
                    <a:extLst>
                      <a:ext uri="{FF2B5EF4-FFF2-40B4-BE49-F238E27FC236}">
                        <a16:creationId xmlns:a16="http://schemas.microsoft.com/office/drawing/2014/main" id="{00662941-091E-4784-85C7-0EA95C348F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29056" name="Line 67">
                  <a:extLst>
                    <a:ext uri="{FF2B5EF4-FFF2-40B4-BE49-F238E27FC236}">
                      <a16:creationId xmlns:a16="http://schemas.microsoft.com/office/drawing/2014/main" id="{861B14B9-4EEF-45E8-9156-69FF9826F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2205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054" name="Rectangle 80">
                <a:extLst>
                  <a:ext uri="{FF2B5EF4-FFF2-40B4-BE49-F238E27FC236}">
                    <a16:creationId xmlns:a16="http://schemas.microsoft.com/office/drawing/2014/main" id="{DEC83362-32AD-4783-A46B-2181419C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129035" name="Group 86">
              <a:extLst>
                <a:ext uri="{FF2B5EF4-FFF2-40B4-BE49-F238E27FC236}">
                  <a16:creationId xmlns:a16="http://schemas.microsoft.com/office/drawing/2014/main" id="{77AF9A1F-9713-48DB-8CD5-C1C5BDA8B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129045" name="Group 75">
                <a:extLst>
                  <a:ext uri="{FF2B5EF4-FFF2-40B4-BE49-F238E27FC236}">
                    <a16:creationId xmlns:a16="http://schemas.microsoft.com/office/drawing/2014/main" id="{31B4305E-583D-4397-8A2C-7107FA1759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129047" name="Group 52">
                  <a:extLst>
                    <a:ext uri="{FF2B5EF4-FFF2-40B4-BE49-F238E27FC236}">
                      <a16:creationId xmlns:a16="http://schemas.microsoft.com/office/drawing/2014/main" id="{D119945E-43F2-4D4C-A008-D3C46A4FF4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29049" name="Oval 53">
                    <a:extLst>
                      <a:ext uri="{FF2B5EF4-FFF2-40B4-BE49-F238E27FC236}">
                        <a16:creationId xmlns:a16="http://schemas.microsoft.com/office/drawing/2014/main" id="{A632F8B7-9036-4ADC-B468-2C6FCD2F1A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9050" name="Oval 54">
                    <a:extLst>
                      <a:ext uri="{FF2B5EF4-FFF2-40B4-BE49-F238E27FC236}">
                        <a16:creationId xmlns:a16="http://schemas.microsoft.com/office/drawing/2014/main" id="{5BB7F59B-FE61-481D-AACA-4CDA9187DF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29051" name="Oval 55">
                    <a:extLst>
                      <a:ext uri="{FF2B5EF4-FFF2-40B4-BE49-F238E27FC236}">
                        <a16:creationId xmlns:a16="http://schemas.microsoft.com/office/drawing/2014/main" id="{72F544C0-503E-4C26-BD9A-896B4C8743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29052" name="Oval 56">
                    <a:extLst>
                      <a:ext uri="{FF2B5EF4-FFF2-40B4-BE49-F238E27FC236}">
                        <a16:creationId xmlns:a16="http://schemas.microsoft.com/office/drawing/2014/main" id="{BA5FFEBD-B29D-4BA7-B650-8D33AA5581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29048" name="Line 69">
                  <a:extLst>
                    <a:ext uri="{FF2B5EF4-FFF2-40B4-BE49-F238E27FC236}">
                      <a16:creationId xmlns:a16="http://schemas.microsoft.com/office/drawing/2014/main" id="{DC0DB3F7-BA7A-4A68-8B06-6CF93E302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046" name="Rectangle 81">
                <a:extLst>
                  <a:ext uri="{FF2B5EF4-FFF2-40B4-BE49-F238E27FC236}">
                    <a16:creationId xmlns:a16="http://schemas.microsoft.com/office/drawing/2014/main" id="{2A7C0AB8-2CCE-42CD-9E42-9A186925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129036" name="Group 85">
              <a:extLst>
                <a:ext uri="{FF2B5EF4-FFF2-40B4-BE49-F238E27FC236}">
                  <a16:creationId xmlns:a16="http://schemas.microsoft.com/office/drawing/2014/main" id="{12530E2D-744F-4A4A-9161-8C3506E67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129037" name="Group 74">
                <a:extLst>
                  <a:ext uri="{FF2B5EF4-FFF2-40B4-BE49-F238E27FC236}">
                    <a16:creationId xmlns:a16="http://schemas.microsoft.com/office/drawing/2014/main" id="{5A2723F9-F7B4-4B7F-AFBF-A4D6EB6CD2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129039" name="Group 62">
                  <a:extLst>
                    <a:ext uri="{FF2B5EF4-FFF2-40B4-BE49-F238E27FC236}">
                      <a16:creationId xmlns:a16="http://schemas.microsoft.com/office/drawing/2014/main" id="{4DA1BE00-38E5-4A5F-A584-70E05A7864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129041" name="Oval 63">
                    <a:extLst>
                      <a:ext uri="{FF2B5EF4-FFF2-40B4-BE49-F238E27FC236}">
                        <a16:creationId xmlns:a16="http://schemas.microsoft.com/office/drawing/2014/main" id="{43B5FD3B-4B35-4CB3-A94D-767E518A0E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29042" name="Oval 64">
                    <a:extLst>
                      <a:ext uri="{FF2B5EF4-FFF2-40B4-BE49-F238E27FC236}">
                        <a16:creationId xmlns:a16="http://schemas.microsoft.com/office/drawing/2014/main" id="{A77EEE70-C3D7-4FB4-B556-8BB10F3229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29043" name="Oval 65">
                    <a:extLst>
                      <a:ext uri="{FF2B5EF4-FFF2-40B4-BE49-F238E27FC236}">
                        <a16:creationId xmlns:a16="http://schemas.microsoft.com/office/drawing/2014/main" id="{C7626FA0-8DE7-4CEE-8D89-9739DBF1C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29044" name="Oval 66">
                    <a:extLst>
                      <a:ext uri="{FF2B5EF4-FFF2-40B4-BE49-F238E27FC236}">
                        <a16:creationId xmlns:a16="http://schemas.microsoft.com/office/drawing/2014/main" id="{3063B021-06AB-425D-9C77-EFDE4CE7A8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29040" name="Line 68">
                  <a:extLst>
                    <a:ext uri="{FF2B5EF4-FFF2-40B4-BE49-F238E27FC236}">
                      <a16:creationId xmlns:a16="http://schemas.microsoft.com/office/drawing/2014/main" id="{54F9073C-4A3C-4F44-8E03-261BC1BBB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1888"/>
                  <a:ext cx="408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038" name="Rectangle 82">
                <a:extLst>
                  <a:ext uri="{FF2B5EF4-FFF2-40B4-BE49-F238E27FC236}">
                    <a16:creationId xmlns:a16="http://schemas.microsoft.com/office/drawing/2014/main" id="{5A2189BF-2F87-45A2-B584-DB979C03A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  <p:sp>
        <p:nvSpPr>
          <p:cNvPr id="129030" name="Rectangle 89">
            <a:extLst>
              <a:ext uri="{FF2B5EF4-FFF2-40B4-BE49-F238E27FC236}">
                <a16:creationId xmlns:a16="http://schemas.microsoft.com/office/drawing/2014/main" id="{6FD8120B-576A-488D-94EE-ED67A8C8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80994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对应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5 </a:t>
            </a:r>
            <a:r>
              <a:rPr lang="zh-CN" altLang="en-US" b="1" dirty="0">
                <a:latin typeface="Times New Roman" panose="02020603050405020304" pitchFamily="18" charset="0"/>
              </a:rPr>
              <a:t>对应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分别对应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. 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       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9031" name="Rectangle 90">
            <a:extLst>
              <a:ext uri="{FF2B5EF4-FFF2-40B4-BE49-F238E27FC236}">
                <a16:creationId xmlns:a16="http://schemas.microsoft.com/office/drawing/2014/main" id="{E4A34A78-4B99-4669-AA85-08CD1B7AB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解   先做出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的划分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从左到右分别记作 </a:t>
            </a:r>
            <a:r>
              <a:rPr lang="zh-CN" altLang="en-US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333D52-EE32-4A35-A53C-E5B014B5A8DB}"/>
              </a:ext>
            </a:extLst>
          </p:cNvPr>
          <p:cNvSpPr/>
          <p:nvPr/>
        </p:nvSpPr>
        <p:spPr>
          <a:xfrm>
            <a:off x="2788361" y="6457890"/>
            <a:ext cx="6359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个元素的集合上有多少不同的等价关系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/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划分？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Bell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数</a:t>
            </a:r>
            <a:endParaRPr lang="zh-CN" altLang="en-US" sz="2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B2254A-B28C-4007-AE3D-8CB8D436268C}"/>
              </a:ext>
            </a:extLst>
          </p:cNvPr>
          <p:cNvSpPr/>
          <p:nvPr/>
        </p:nvSpPr>
        <p:spPr>
          <a:xfrm>
            <a:off x="4304586" y="495297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个元素可划分为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2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……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、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个等价类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>
            <a:extLst>
              <a:ext uri="{FF2B5EF4-FFF2-40B4-BE49-F238E27FC236}">
                <a16:creationId xmlns:a16="http://schemas.microsoft.com/office/drawing/2014/main" id="{59762BA4-6ECA-4E19-B73C-5DDA0B04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9E152A-0812-4132-AC7D-F9D760CAD8E4}" type="slidenum">
              <a:rPr lang="en-US" altLang="zh-CN" sz="1400"/>
              <a:pPr/>
              <a:t>86</a:t>
            </a:fld>
            <a:endParaRPr lang="en-US" altLang="zh-CN" sz="1400"/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id="{2A6FE465-2241-4C84-A168-1A64A9E5C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商集与划分</a:t>
            </a:r>
          </a:p>
        </p:txBody>
      </p:sp>
      <p:sp>
        <p:nvSpPr>
          <p:cNvPr id="124932" name="Rectangle 8">
            <a:extLst>
              <a:ext uri="{FF2B5EF4-FFF2-40B4-BE49-F238E27FC236}">
                <a16:creationId xmlns:a16="http://schemas.microsoft.com/office/drawing/2014/main" id="{318208BE-11EE-4D4D-B6CF-6A31C41C6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4721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的商集是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en-US" altLang="zh-CN" i="1" dirty="0"/>
              <a:t>R</a:t>
            </a:r>
            <a:r>
              <a:rPr lang="zh-CN" altLang="en-US" dirty="0"/>
              <a:t>导出的等价划分</a:t>
            </a:r>
            <a:endParaRPr lang="en-US" altLang="zh-CN" dirty="0"/>
          </a:p>
          <a:p>
            <a:pPr marL="0" indent="-457200" eaLnBrk="1" hangingPunct="1">
              <a:lnSpc>
                <a:spcPct val="90000"/>
              </a:lnSpc>
            </a:pPr>
            <a:endParaRPr lang="en-US" altLang="zh-CN" dirty="0"/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7.16  </a:t>
            </a:r>
            <a:r>
              <a:rPr lang="zh-CN" altLang="en-US" dirty="0"/>
              <a:t>给定集合</a:t>
            </a:r>
            <a:r>
              <a:rPr lang="en-US" altLang="zh-CN" i="1" dirty="0"/>
              <a:t>A</a:t>
            </a:r>
            <a:r>
              <a:rPr lang="zh-CN" altLang="en-US" dirty="0"/>
              <a:t>的一个划分</a:t>
            </a:r>
            <a:r>
              <a:rPr lang="en-US" altLang="zh-CN" i="1" dirty="0"/>
              <a:t>П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,…,A</a:t>
            </a:r>
            <a:r>
              <a:rPr lang="en-US" altLang="zh-CN" i="1" baseline="-25000" dirty="0"/>
              <a:t>n</a:t>
            </a:r>
            <a:r>
              <a:rPr lang="en-US" altLang="zh-CN" dirty="0"/>
              <a:t>},</a:t>
            </a:r>
            <a:r>
              <a:rPr lang="zh-CN" altLang="en-US" dirty="0"/>
              <a:t> 则由该划分确定的关系</a:t>
            </a:r>
            <a:endParaRPr lang="en-US" altLang="zh-CN" dirty="0"/>
          </a:p>
          <a:p>
            <a:pPr marL="0" indent="-457200" eaLnBrk="1" hangingPunct="1">
              <a:lnSpc>
                <a:spcPct val="90000"/>
              </a:lnSpc>
            </a:pPr>
            <a:r>
              <a:rPr lang="pt-BR" altLang="zh-CN" i="1" dirty="0"/>
              <a:t>              R</a:t>
            </a:r>
            <a:r>
              <a:rPr lang="pt-BR" altLang="zh-CN" dirty="0"/>
              <a:t>=(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1</a:t>
            </a:r>
            <a:r>
              <a:rPr lang="pt-BR" altLang="zh-CN" dirty="0"/>
              <a:t>×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1</a:t>
            </a:r>
            <a:r>
              <a:rPr lang="pt-BR" altLang="zh-CN" dirty="0"/>
              <a:t>)∪(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2</a:t>
            </a:r>
            <a:r>
              <a:rPr lang="pt-BR" altLang="zh-CN" dirty="0"/>
              <a:t>×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2</a:t>
            </a:r>
            <a:r>
              <a:rPr lang="pt-BR" altLang="zh-CN" dirty="0"/>
              <a:t>)∪…∪(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n</a:t>
            </a:r>
            <a:r>
              <a:rPr lang="pt-BR" altLang="zh-CN" dirty="0"/>
              <a:t>×</a:t>
            </a:r>
            <a:r>
              <a:rPr lang="pt-BR" altLang="zh-CN" i="1" dirty="0"/>
              <a:t>A</a:t>
            </a:r>
            <a:r>
              <a:rPr lang="pt-BR" altLang="zh-CN" i="1" baseline="-25000" dirty="0"/>
              <a:t>n</a:t>
            </a:r>
            <a:r>
              <a:rPr lang="pt-BR" altLang="zh-CN" dirty="0"/>
              <a:t>)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. </a:t>
            </a:r>
            <a:r>
              <a:rPr lang="zh-CN" altLang="en-US" dirty="0"/>
              <a:t>称关系</a:t>
            </a:r>
            <a:r>
              <a:rPr lang="en-US" altLang="zh-CN" i="1" dirty="0"/>
              <a:t>R</a:t>
            </a:r>
            <a:r>
              <a:rPr lang="zh-CN" altLang="en-US" dirty="0"/>
              <a:t>为由划分</a:t>
            </a:r>
            <a:r>
              <a:rPr lang="en-US" altLang="zh-CN" i="1" dirty="0"/>
              <a:t>П</a:t>
            </a:r>
            <a:r>
              <a:rPr lang="zh-CN" altLang="en-US" dirty="0"/>
              <a:t>所导出的等价关系</a:t>
            </a:r>
            <a:endParaRPr lang="en-US" altLang="zh-CN" dirty="0"/>
          </a:p>
          <a:p>
            <a:pPr marL="0" indent="-457200" eaLnBrk="1" hangingPunct="1">
              <a:lnSpc>
                <a:spcPct val="90000"/>
              </a:lnSpc>
            </a:pPr>
            <a:endParaRPr lang="en-US" altLang="zh-CN" dirty="0"/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证 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因集合</a:t>
            </a:r>
            <a:r>
              <a:rPr lang="en-US" altLang="zh-CN" i="1" dirty="0"/>
              <a:t>A</a:t>
            </a:r>
            <a:r>
              <a:rPr lang="zh-CN" altLang="en-US" dirty="0"/>
              <a:t>与自身的笛卡尔积为</a:t>
            </a:r>
            <a:r>
              <a:rPr lang="en-US" altLang="zh-CN" i="1" dirty="0"/>
              <a:t>A</a:t>
            </a:r>
            <a:r>
              <a:rPr lang="zh-CN" altLang="en-US" dirty="0"/>
              <a:t>上的全关系</a:t>
            </a:r>
            <a:r>
              <a:rPr lang="en-US" altLang="zh-CN" dirty="0"/>
              <a:t>, </a:t>
            </a:r>
            <a:r>
              <a:rPr lang="zh-CN" altLang="en-US" dirty="0"/>
              <a:t>故每个等价类内</a:t>
            </a:r>
            <a:r>
              <a:rPr lang="en-US" altLang="zh-CN" dirty="0"/>
              <a:t>: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每个元素满足自反性</a:t>
            </a:r>
            <a:r>
              <a:rPr lang="en-US" altLang="zh-CN" dirty="0"/>
              <a:t>,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每个关系满足对称</a:t>
            </a:r>
            <a:r>
              <a:rPr lang="en-US" altLang="zh-CN" dirty="0"/>
              <a:t>,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每对关系满足传递性</a:t>
            </a:r>
            <a:r>
              <a:rPr lang="en-US" altLang="zh-CN" dirty="0"/>
              <a:t>.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zh-CN" altLang="en-US" dirty="0"/>
              <a:t>不同等价类元素间没有关系</a:t>
            </a:r>
            <a:r>
              <a:rPr lang="en-US" altLang="zh-CN" dirty="0"/>
              <a:t>, </a:t>
            </a:r>
            <a:r>
              <a:rPr lang="zh-CN" altLang="en-US" dirty="0"/>
              <a:t>故类间也满足对称性和传递性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867907"/>
      </p:ext>
    </p:extLst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>
            <a:extLst>
              <a:ext uri="{FF2B5EF4-FFF2-40B4-BE49-F238E27FC236}">
                <a16:creationId xmlns:a16="http://schemas.microsoft.com/office/drawing/2014/main" id="{FF9B5D8A-082C-42EE-8C62-A80E07F6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8A8649-4C99-4168-91D1-6060FC7671E0}" type="slidenum">
              <a:rPr lang="en-US" altLang="zh-CN" sz="1400"/>
              <a:pPr/>
              <a:t>87</a:t>
            </a:fld>
            <a:endParaRPr lang="en-US" altLang="zh-CN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4D12651-6E81-430C-8911-38270C515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等价关系的证明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6F94DA8A-91F9-420E-8542-BC44A52EE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1*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上的自反和传递关系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zh-CN" altLang="en-US" dirty="0"/>
              <a:t>也是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且满足</a:t>
            </a:r>
            <a:r>
              <a:rPr lang="en-US" altLang="zh-CN" i="1" dirty="0"/>
              <a:t>S</a:t>
            </a:r>
            <a:r>
              <a:rPr lang="en-US" altLang="zh-CN" dirty="0"/>
              <a:t> 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|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}, </a:t>
            </a:r>
            <a:r>
              <a:rPr lang="zh-CN" altLang="en-US" dirty="0"/>
              <a:t>试证明</a:t>
            </a:r>
            <a:r>
              <a:rPr lang="en-US" altLang="zh-CN" i="1" dirty="0"/>
              <a:t>S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/>
              <a:t>证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自反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自反</a:t>
            </a:r>
            <a:endParaRPr lang="en-US" altLang="zh-CN" i="1" dirty="0"/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对任意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对称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对任意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&gt;,&lt;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z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zh-CN" alt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传递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sym typeface="Symbol" panose="05050102010706020507" pitchFamily="18" charset="2"/>
              </a:rPr>
              <a:t>故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4DE3FC-FB4D-4CE9-9ADB-1AFC89B72D07}"/>
              </a:ext>
            </a:extLst>
          </p:cNvPr>
          <p:cNvSpPr/>
          <p:nvPr/>
        </p:nvSpPr>
        <p:spPr>
          <a:xfrm>
            <a:off x="1475656" y="2132856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S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是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满足对称性的子集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4DE3FC-FB4D-4CE9-9ADB-1AFC89B72D07}"/>
              </a:ext>
            </a:extLst>
          </p:cNvPr>
          <p:cNvSpPr/>
          <p:nvPr/>
        </p:nvSpPr>
        <p:spPr>
          <a:xfrm>
            <a:off x="251520" y="5085184"/>
            <a:ext cx="900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R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传递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DE3FC-FB4D-4CE9-9ADB-1AFC89B72D07}"/>
              </a:ext>
            </a:extLst>
          </p:cNvPr>
          <p:cNvSpPr/>
          <p:nvPr/>
        </p:nvSpPr>
        <p:spPr>
          <a:xfrm>
            <a:off x="3405428" y="5085184"/>
            <a:ext cx="1094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S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的定义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4DE3FC-FB4D-4CE9-9ADB-1AFC89B72D07}"/>
              </a:ext>
            </a:extLst>
          </p:cNvPr>
          <p:cNvSpPr/>
          <p:nvPr/>
        </p:nvSpPr>
        <p:spPr>
          <a:xfrm>
            <a:off x="3534461" y="4494634"/>
            <a:ext cx="1094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S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的定义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4127770"/>
      </p:ext>
    </p:extLst>
  </p:cSld>
  <p:clrMapOvr>
    <a:masterClrMapping/>
  </p:clrMapOvr>
  <p:transition spd="slow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>
            <a:extLst>
              <a:ext uri="{FF2B5EF4-FFF2-40B4-BE49-F238E27FC236}">
                <a16:creationId xmlns:a16="http://schemas.microsoft.com/office/drawing/2014/main" id="{FF9B5D8A-082C-42EE-8C62-A80E07F6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8A8649-4C99-4168-91D1-6060FC7671E0}" type="slidenum">
              <a:rPr lang="en-US" altLang="zh-CN" sz="1400"/>
              <a:pPr/>
              <a:t>88</a:t>
            </a:fld>
            <a:endParaRPr lang="en-US" altLang="zh-CN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4D12651-6E81-430C-8911-38270C515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等价关系的证明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6F94DA8A-91F9-420E-8542-BC44A52EE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2*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. </a:t>
            </a:r>
            <a:r>
              <a:rPr lang="zh-CN" altLang="en-US" dirty="0"/>
              <a:t>对任意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∧ 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→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R</a:t>
            </a:r>
            <a:r>
              <a:rPr lang="zh-CN" altLang="en-US" dirty="0"/>
              <a:t>称为</a:t>
            </a:r>
            <a:r>
              <a:rPr lang="en-US" altLang="zh-CN" i="1" dirty="0"/>
              <a:t>A</a:t>
            </a:r>
            <a:r>
              <a:rPr lang="zh-CN" altLang="en-US" dirty="0"/>
              <a:t>上的循环关系</a:t>
            </a:r>
            <a:r>
              <a:rPr lang="en-US" altLang="zh-CN" dirty="0"/>
              <a:t>. </a:t>
            </a:r>
            <a:r>
              <a:rPr lang="zh-CN" altLang="en-US" dirty="0"/>
              <a:t>试证明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上的等价关系的充要条件是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上的循环关系和自反关系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/>
              <a:t>证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上的循环关系和自反关系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/>
              <a:t>对任意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zh-CN" altLang="en-US" b="0" dirty="0"/>
              <a:t>是循环关系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上的循环关系和自反关系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 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/>
              <a:t>对任意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∧ 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dirty="0"/>
              <a:t>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zh-CN" altLang="en-US" b="0" dirty="0"/>
              <a:t>是对称关系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/>
              <a:t>对任意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&gt;,&lt;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dirty="0"/>
              <a:t>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zh-CN" altLang="en-US" b="0" dirty="0"/>
              <a:t>传递</a:t>
            </a:r>
            <a:endParaRPr lang="en-US" altLang="zh-CN" b="0" dirty="0"/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sym typeface="Symbol" panose="05050102010706020507" pitchFamily="18" charset="2"/>
              </a:rPr>
              <a:t>故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038F25-6C25-4CF3-8B03-D550BDEA50E6}"/>
              </a:ext>
            </a:extLst>
          </p:cNvPr>
          <p:cNvSpPr/>
          <p:nvPr/>
        </p:nvSpPr>
        <p:spPr>
          <a:xfrm>
            <a:off x="3203848" y="3509064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对称性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26BC4-55E8-40C6-8CCF-2A93DB35B21B}"/>
              </a:ext>
            </a:extLst>
          </p:cNvPr>
          <p:cNvSpPr/>
          <p:nvPr/>
        </p:nvSpPr>
        <p:spPr>
          <a:xfrm>
            <a:off x="4901208" y="3509064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传递性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7CEF2F-00EA-4ECA-953F-ACF6864AF61B}"/>
              </a:ext>
            </a:extLst>
          </p:cNvPr>
          <p:cNvSpPr/>
          <p:nvPr/>
        </p:nvSpPr>
        <p:spPr>
          <a:xfrm>
            <a:off x="3275856" y="5021232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自反性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CC12C4-C2E8-4223-88F3-C14DB3B69DE5}"/>
              </a:ext>
            </a:extLst>
          </p:cNvPr>
          <p:cNvSpPr/>
          <p:nvPr/>
        </p:nvSpPr>
        <p:spPr>
          <a:xfrm>
            <a:off x="4139952" y="5021232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循环性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A2755-C385-4582-991C-3EA30C449033}"/>
              </a:ext>
            </a:extLst>
          </p:cNvPr>
          <p:cNvSpPr/>
          <p:nvPr/>
        </p:nvSpPr>
        <p:spPr>
          <a:xfrm>
            <a:off x="3217541" y="5521984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对称性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B8A59-BFB4-45C6-983D-58A070417B93}"/>
              </a:ext>
            </a:extLst>
          </p:cNvPr>
          <p:cNvSpPr/>
          <p:nvPr/>
        </p:nvSpPr>
        <p:spPr>
          <a:xfrm>
            <a:off x="4882345" y="5549170"/>
            <a:ext cx="104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循环性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3430169"/>
      </p:ext>
    </p:extLst>
  </p:cSld>
  <p:clrMapOvr>
    <a:masterClrMapping/>
  </p:clrMapOvr>
  <p:transition spd="slow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>
            <a:extLst>
              <a:ext uri="{FF2B5EF4-FFF2-40B4-BE49-F238E27FC236}">
                <a16:creationId xmlns:a16="http://schemas.microsoft.com/office/drawing/2014/main" id="{A9BA8178-2ACE-4EFD-9235-1A52BF3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22B3B8-50FD-4511-AAA5-AF3E35EFA006}" type="slidenum">
              <a:rPr lang="en-US" altLang="zh-CN" sz="1400"/>
              <a:pPr/>
              <a:t>89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27" name="Rectangle 35">
                <a:extLst>
                  <a:ext uri="{FF2B5EF4-FFF2-40B4-BE49-F238E27FC236}">
                    <a16:creationId xmlns:a16="http://schemas.microsoft.com/office/drawing/2014/main" id="{04BA5D41-E6E7-4820-A843-3F5F7B68F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750" y="1124744"/>
                <a:ext cx="7848600" cy="5503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t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3*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集合划分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(partitioning)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、覆盖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(covering)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、装配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(packing)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的数学规划模型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: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全集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: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</a:rPr>
                  <a:t>的子集的集合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)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: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包含元素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</a:rPr>
                  <a:t>的子集的集合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)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</a:rPr>
                  <a:t>: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是否选择集合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≥1,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027" name="Rectangle 35">
                <a:extLst>
                  <a:ext uri="{FF2B5EF4-FFF2-40B4-BE49-F238E27FC236}">
                    <a16:creationId xmlns:a16="http://schemas.microsoft.com/office/drawing/2014/main" id="{04BA5D41-E6E7-4820-A843-3F5F7B68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124744"/>
                <a:ext cx="7848600" cy="5503430"/>
              </a:xfrm>
              <a:prstGeom prst="rect">
                <a:avLst/>
              </a:prstGeom>
              <a:blipFill>
                <a:blip r:embed="rId3"/>
                <a:stretch>
                  <a:fillRect l="-1243" t="-12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028" name="Rectangle 36">
            <a:extLst>
              <a:ext uri="{FF2B5EF4-FFF2-40B4-BE49-F238E27FC236}">
                <a16:creationId xmlns:a16="http://schemas.microsoft.com/office/drawing/2014/main" id="{28AA2071-6BA0-4190-BDC2-9AE863CA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集合划分、覆盖、装配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*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B85DD05-2F03-4AC2-8509-5083BF23D9C3}"/>
              </a:ext>
            </a:extLst>
          </p:cNvPr>
          <p:cNvSpPr/>
          <p:nvPr/>
        </p:nvSpPr>
        <p:spPr>
          <a:xfrm>
            <a:off x="1259632" y="3933056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集合覆盖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DDE895-7B64-4C08-B980-64988D8C1BC1}"/>
              </a:ext>
            </a:extLst>
          </p:cNvPr>
          <p:cNvSpPr/>
          <p:nvPr/>
        </p:nvSpPr>
        <p:spPr>
          <a:xfrm>
            <a:off x="1223529" y="4880505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集合划分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5FA69A-A0BD-4061-B20C-19DC3E3234A3}"/>
              </a:ext>
            </a:extLst>
          </p:cNvPr>
          <p:cNvSpPr/>
          <p:nvPr/>
        </p:nvSpPr>
        <p:spPr>
          <a:xfrm>
            <a:off x="1223529" y="5782175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集合装配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3118A2-9BB3-42E2-AD7B-1056E4B32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3212976"/>
            <a:ext cx="1599129" cy="1293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1F0D21-8639-4C18-A5FF-448A3253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000" y="4479826"/>
            <a:ext cx="1632440" cy="1140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AA68D0-CE8A-44BB-9439-6A10BA799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000" y="5716200"/>
            <a:ext cx="1440000" cy="10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80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2AE9801-7168-4163-B764-755429E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FBC161-6531-42A3-8540-B4EBDB140756}" type="slidenum">
              <a:rPr lang="en-US" altLang="zh-CN" sz="1400"/>
              <a:pPr/>
              <a:t>9</a:t>
            </a:fld>
            <a:endParaRPr lang="en-US" altLang="zh-CN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E27A6F-338D-4F27-B377-698B9E64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B5E5E61-667D-468A-8DFE-40CE3FD1A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1439863"/>
          </a:xfrm>
        </p:spPr>
        <p:txBody>
          <a:bodyPr/>
          <a:lstStyle/>
          <a:p>
            <a:pPr marL="1524000" indent="-1524000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2  </a:t>
            </a:r>
          </a:p>
          <a:p>
            <a:pPr marL="1524000" indent="-1524000" eaLnBrk="1" hangingPunct="1"/>
            <a:r>
              <a:rPr lang="en-US" altLang="zh-CN"/>
              <a:t>(1)  </a:t>
            </a:r>
            <a:r>
              <a:rPr lang="zh-CN" altLang="en-US"/>
              <a:t>证明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D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r>
              <a:rPr lang="en-US" altLang="zh-CN"/>
              <a:t> </a:t>
            </a:r>
          </a:p>
          <a:p>
            <a:pPr marL="1524000" indent="-1524000" eaLnBrk="1" hangingPunct="1"/>
            <a:r>
              <a:rPr lang="en-US" altLang="zh-CN"/>
              <a:t>(2)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r>
              <a:rPr lang="zh-CN" altLang="en-US"/>
              <a:t>是否推出 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D</a:t>
            </a:r>
            <a:r>
              <a:rPr lang="en-US" altLang="zh-CN"/>
              <a:t>? </a:t>
            </a:r>
            <a:r>
              <a:rPr lang="zh-CN" altLang="en-US"/>
              <a:t>为什么？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6806EB6-DB17-4415-A665-56108FCC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1300"/>
            <a:ext cx="86868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524000" indent="-15240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en-US" altLang="zh-CN"/>
              <a:t>(1)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</a:p>
          <a:p>
            <a:pPr eaLnBrk="1" hangingPunct="1"/>
            <a:r>
              <a:rPr lang="en-US" altLang="zh-CN"/>
              <a:t>  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C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D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endParaRPr lang="en-US" altLang="zh-CN"/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不一定</a:t>
            </a:r>
            <a:r>
              <a:rPr lang="en-US" altLang="zh-CN"/>
              <a:t>.</a:t>
            </a:r>
            <a:r>
              <a:rPr lang="zh-CN" altLang="en-US"/>
              <a:t>反例如下：</a:t>
            </a:r>
          </a:p>
          <a:p>
            <a:pPr eaLnBrk="1" hangingPunct="1"/>
            <a:r>
              <a:rPr lang="zh-CN" altLang="en-US"/>
              <a:t>      </a:t>
            </a:r>
            <a:r>
              <a:rPr lang="en-US" altLang="zh-CN" i="1"/>
              <a:t>A</a:t>
            </a:r>
            <a:r>
              <a:rPr lang="en-US" altLang="zh-CN"/>
              <a:t>={1}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en-US" altLang="zh-CN"/>
              <a:t>={2}, </a:t>
            </a:r>
            <a:r>
              <a:rPr lang="en-US" altLang="zh-CN" i="1"/>
              <a:t>C </a:t>
            </a:r>
            <a:r>
              <a:rPr lang="en-US" altLang="zh-CN"/>
              <a:t>= </a:t>
            </a:r>
            <a:r>
              <a:rPr lang="en-US" altLang="zh-CN" i="1"/>
              <a:t>D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D</a:t>
            </a:r>
            <a:r>
              <a:rPr lang="zh-CN" altLang="en-US"/>
              <a:t>但是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673105"/>
      </p:ext>
    </p:extLst>
  </p:cSld>
  <p:clrMapOvr>
    <a:masterClrMapping/>
  </p:clrMapOvr>
  <p:transition spd="slow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>
            <a:extLst>
              <a:ext uri="{FF2B5EF4-FFF2-40B4-BE49-F238E27FC236}">
                <a16:creationId xmlns:a16="http://schemas.microsoft.com/office/drawing/2014/main" id="{E785A278-4700-4548-BA58-1F2A0517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0D2FF5-6BE5-4C7E-9F7B-07C8AE908531}" type="slidenum">
              <a:rPr lang="en-US" altLang="zh-CN" sz="1400"/>
              <a:pPr/>
              <a:t>90</a:t>
            </a:fld>
            <a:endParaRPr lang="en-US" altLang="zh-CN" sz="1400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1BD7891A-00A8-408C-BF38-313008B48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7.7 </a:t>
            </a:r>
            <a:r>
              <a:rPr lang="zh-CN" altLang="en-US">
                <a:latin typeface="华文中宋" panose="02010600040101010101" pitchFamily="2" charset="-122"/>
              </a:rPr>
              <a:t>偏序关系</a:t>
            </a:r>
            <a:r>
              <a:rPr lang="zh-CN" altLang="en-US"/>
              <a:t> </a:t>
            </a:r>
          </a:p>
        </p:txBody>
      </p:sp>
      <p:sp>
        <p:nvSpPr>
          <p:cNvPr id="131076" name="Rectangle 11">
            <a:extLst>
              <a:ext uri="{FF2B5EF4-FFF2-40B4-BE49-F238E27FC236}">
                <a16:creationId xmlns:a16="http://schemas.microsoft.com/office/drawing/2014/main" id="{7D0F4BC8-D949-47C0-ADD9-1BA1BE60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偏序关系的定义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偏序集与哈斯图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偏序集中的特殊元素及其性质</a:t>
            </a:r>
          </a:p>
          <a:p>
            <a:pPr eaLnBrk="1" hangingPunct="1"/>
            <a:r>
              <a:rPr lang="zh-CN" altLang="en-US"/>
              <a:t>     极大元、极小元、最大元、最小元</a:t>
            </a:r>
          </a:p>
          <a:p>
            <a:pPr eaLnBrk="1" hangingPunct="1"/>
            <a:r>
              <a:rPr lang="zh-CN" altLang="en-US"/>
              <a:t>     上界、下界、最小上界、最大下界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>
            <a:extLst>
              <a:ext uri="{FF2B5EF4-FFF2-40B4-BE49-F238E27FC236}">
                <a16:creationId xmlns:a16="http://schemas.microsoft.com/office/drawing/2014/main" id="{E2E6B995-6C3C-4B32-8EFB-EBE5B2F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6ACAC5-FEF2-4193-91D5-C6A2D3344E0A}" type="slidenum">
              <a:rPr lang="en-US" altLang="zh-CN" sz="1400"/>
              <a:pPr/>
              <a:t>91</a:t>
            </a:fld>
            <a:endParaRPr lang="en-US" altLang="zh-CN" sz="1400"/>
          </a:p>
        </p:txBody>
      </p:sp>
      <p:sp>
        <p:nvSpPr>
          <p:cNvPr id="133123" name="Rectangle 7">
            <a:extLst>
              <a:ext uri="{FF2B5EF4-FFF2-40B4-BE49-F238E27FC236}">
                <a16:creationId xmlns:a16="http://schemas.microsoft.com/office/drawing/2014/main" id="{39D11251-9482-43D4-A35B-19CB64C2E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定义与实例</a:t>
            </a:r>
          </a:p>
        </p:txBody>
      </p:sp>
      <p:sp>
        <p:nvSpPr>
          <p:cNvPr id="133124" name="Rectangle 8">
            <a:extLst>
              <a:ext uri="{FF2B5EF4-FFF2-40B4-BE49-F238E27FC236}">
                <a16:creationId xmlns:a16="http://schemas.microsoft.com/office/drawing/2014/main" id="{0A8F885E-4A8F-4196-91B5-9124E356F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7.22  </a:t>
            </a:r>
            <a:r>
              <a:rPr lang="zh-CN" altLang="en-US" dirty="0"/>
              <a:t>非空集合</a:t>
            </a:r>
            <a:r>
              <a:rPr lang="en-US" altLang="zh-CN" i="1" dirty="0"/>
              <a:t>A</a:t>
            </a:r>
            <a:r>
              <a:rPr lang="zh-CN" altLang="en-US" dirty="0"/>
              <a:t>上的反自反和传递的关系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zh-CN" altLang="en-US" b="0" dirty="0"/>
              <a:t>≺</a:t>
            </a:r>
            <a:r>
              <a:rPr lang="en-US" altLang="zh-CN" dirty="0"/>
              <a:t>. </a:t>
            </a:r>
            <a:r>
              <a:rPr lang="zh-CN" altLang="en-US" dirty="0"/>
              <a:t>设≼为</a:t>
            </a:r>
            <a:r>
              <a:rPr lang="zh-CN" altLang="en-US" dirty="0">
                <a:solidFill>
                  <a:srgbClr val="A50021"/>
                </a:solidFill>
              </a:rPr>
              <a:t>拟序关系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 ∈≺, </a:t>
            </a:r>
            <a:r>
              <a:rPr lang="zh-CN" altLang="en-US" dirty="0"/>
              <a:t>则记作 </a:t>
            </a:r>
            <a:r>
              <a:rPr lang="en-US" altLang="zh-CN" i="1" dirty="0"/>
              <a:t>x </a:t>
            </a:r>
            <a:r>
              <a:rPr lang="zh-CN" altLang="en-US" b="0" dirty="0"/>
              <a:t>≺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读作</a:t>
            </a:r>
            <a:r>
              <a:rPr lang="en-US" altLang="zh-CN" i="1" dirty="0"/>
              <a:t>x</a:t>
            </a:r>
            <a:r>
              <a:rPr lang="en-US" altLang="zh-CN" dirty="0"/>
              <a:t>“</a:t>
            </a:r>
            <a:r>
              <a:rPr lang="zh-CN" altLang="en-US" dirty="0"/>
              <a:t>小于</a:t>
            </a:r>
            <a:r>
              <a:rPr lang="en-US" altLang="zh-CN" dirty="0"/>
              <a:t>”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zh-CN" altLang="en-US" dirty="0"/>
              <a:t>实例</a:t>
            </a:r>
          </a:p>
          <a:p>
            <a:pPr marL="0" indent="0" eaLnBrk="1" hangingPunct="1"/>
            <a:r>
              <a:rPr lang="zh-CN" altLang="en-US" dirty="0"/>
              <a:t>小于关系</a:t>
            </a:r>
            <a:r>
              <a:rPr lang="en-US" altLang="zh-CN" dirty="0"/>
              <a:t>&lt;</a:t>
            </a:r>
            <a:r>
              <a:rPr lang="zh-CN" altLang="en-US" dirty="0"/>
              <a:t>和真包含关系</a:t>
            </a:r>
            <a:r>
              <a:rPr lang="zh-CN" altLang="en-US" b="0" dirty="0"/>
              <a:t>⊂</a:t>
            </a:r>
            <a:r>
              <a:rPr lang="zh-CN" altLang="en-US" dirty="0"/>
              <a:t>也是相应集合上的拟序关系</a:t>
            </a:r>
            <a:r>
              <a:rPr lang="en-US" altLang="zh-CN" dirty="0"/>
              <a:t>. 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上的拟序关系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R</a:t>
            </a:r>
            <a:r>
              <a:rPr lang="zh-CN" altLang="en-US" dirty="0"/>
              <a:t>是反对称的</a:t>
            </a:r>
            <a:r>
              <a:rPr lang="en-US" altLang="zh-CN" dirty="0"/>
              <a:t>.</a:t>
            </a:r>
          </a:p>
          <a:p>
            <a:pPr marL="0" indent="0" eaLnBrk="1" hangingPunct="1"/>
            <a:r>
              <a:rPr lang="zh-CN" altLang="en-US" dirty="0"/>
              <a:t>证 </a:t>
            </a:r>
            <a:r>
              <a:rPr lang="en-US" altLang="zh-CN" dirty="0"/>
              <a:t>(</a:t>
            </a:r>
            <a:r>
              <a:rPr lang="zh-CN" altLang="en-US" dirty="0"/>
              <a:t>反证法</a:t>
            </a:r>
            <a:r>
              <a:rPr lang="en-US" altLang="zh-CN" dirty="0"/>
              <a:t>)</a:t>
            </a:r>
          </a:p>
          <a:p>
            <a:pPr marL="0" indent="0" eaLnBrk="1" hangingPunct="1"/>
            <a:r>
              <a:rPr lang="zh-CN" altLang="en-US" dirty="0"/>
              <a:t>假设</a:t>
            </a:r>
            <a:r>
              <a:rPr lang="en-US" altLang="zh-CN" i="1" dirty="0"/>
              <a:t>R</a:t>
            </a:r>
            <a:r>
              <a:rPr lang="zh-CN" altLang="en-US" dirty="0"/>
              <a:t>对称</a:t>
            </a:r>
            <a:r>
              <a:rPr lang="en-US" altLang="zh-CN" dirty="0"/>
              <a:t>, </a:t>
            </a:r>
            <a:r>
              <a:rPr lang="zh-CN" altLang="en-US" dirty="0"/>
              <a:t>即存在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 ∧</a:t>
            </a:r>
            <a:r>
              <a:rPr lang="zh-CN" altLang="en-US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≠</a:t>
            </a:r>
            <a:r>
              <a:rPr lang="en-US" altLang="zh-CN" i="1" dirty="0" err="1"/>
              <a:t>y</a:t>
            </a:r>
            <a:r>
              <a:rPr lang="en-US" altLang="zh-CN" dirty="0"/>
              <a:t>, </a:t>
            </a:r>
            <a:r>
              <a:rPr lang="zh-CN" altLang="en-US" dirty="0"/>
              <a:t>满足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∧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R.</a:t>
            </a:r>
          </a:p>
          <a:p>
            <a:pPr marL="0" indent="0" eaLnBrk="1" hangingPunct="1"/>
            <a:r>
              <a:rPr lang="zh-CN" altLang="en-US" dirty="0"/>
              <a:t>由传递性得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与反自反性矛盾</a:t>
            </a:r>
            <a:r>
              <a:rPr lang="en-US" altLang="zh-CN" dirty="0"/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1B552B-07EA-49DA-BB6F-23621F23E96D}"/>
              </a:ext>
            </a:extLst>
          </p:cNvPr>
          <p:cNvSpPr/>
          <p:nvPr/>
        </p:nvSpPr>
        <p:spPr>
          <a:xfrm>
            <a:off x="4745628" y="6457890"/>
            <a:ext cx="440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在英文教材中拟序关系为自反和传递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42F627-A9B7-4FD0-B24F-7ACAEB4DBFE2}"/>
              </a:ext>
            </a:extLst>
          </p:cNvPr>
          <p:cNvSpPr/>
          <p:nvPr/>
        </p:nvSpPr>
        <p:spPr>
          <a:xfrm>
            <a:off x="0" y="645789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接口与实现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877992"/>
      </p:ext>
    </p:extLst>
  </p:cSld>
  <p:clrMapOvr>
    <a:masterClrMapping/>
  </p:clrMapOvr>
  <p:transition spd="slow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>
            <a:extLst>
              <a:ext uri="{FF2B5EF4-FFF2-40B4-BE49-F238E27FC236}">
                <a16:creationId xmlns:a16="http://schemas.microsoft.com/office/drawing/2014/main" id="{E2E6B995-6C3C-4B32-8EFB-EBE5B2F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6ACAC5-FEF2-4193-91D5-C6A2D3344E0A}" type="slidenum">
              <a:rPr lang="en-US" altLang="zh-CN" sz="1400"/>
              <a:pPr/>
              <a:t>92</a:t>
            </a:fld>
            <a:endParaRPr lang="en-US" altLang="zh-CN" sz="1400"/>
          </a:p>
        </p:txBody>
      </p:sp>
      <p:sp>
        <p:nvSpPr>
          <p:cNvPr id="133123" name="Rectangle 7">
            <a:extLst>
              <a:ext uri="{FF2B5EF4-FFF2-40B4-BE49-F238E27FC236}">
                <a16:creationId xmlns:a16="http://schemas.microsoft.com/office/drawing/2014/main" id="{39D11251-9482-43D4-A35B-19CB64C2E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定义与实例</a:t>
            </a:r>
          </a:p>
        </p:txBody>
      </p:sp>
      <p:sp>
        <p:nvSpPr>
          <p:cNvPr id="133124" name="Rectangle 8">
            <a:extLst>
              <a:ext uri="{FF2B5EF4-FFF2-40B4-BE49-F238E27FC236}">
                <a16:creationId xmlns:a16="http://schemas.microsoft.com/office/drawing/2014/main" id="{0A8F885E-4A8F-4196-91B5-9124E356F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7.23  </a:t>
            </a:r>
            <a:r>
              <a:rPr lang="zh-CN" altLang="en-US" dirty="0"/>
              <a:t>非空集合</a:t>
            </a:r>
            <a:r>
              <a:rPr lang="en-US" altLang="zh-CN" i="1" dirty="0"/>
              <a:t>A</a:t>
            </a:r>
            <a:r>
              <a:rPr lang="zh-CN" altLang="en-US" dirty="0"/>
              <a:t>上的自反、反对称和传递的关系</a:t>
            </a:r>
            <a:r>
              <a:rPr lang="en-US" altLang="zh-CN" dirty="0"/>
              <a:t>, </a:t>
            </a:r>
            <a:r>
              <a:rPr lang="zh-CN" altLang="en-US" dirty="0"/>
              <a:t>记作≼</a:t>
            </a:r>
            <a:r>
              <a:rPr lang="en-US" altLang="zh-CN" dirty="0"/>
              <a:t>. </a:t>
            </a:r>
            <a:r>
              <a:rPr lang="zh-CN" altLang="en-US" dirty="0"/>
              <a:t>设≼为</a:t>
            </a:r>
            <a:r>
              <a:rPr lang="zh-CN" altLang="en-US" dirty="0">
                <a:solidFill>
                  <a:srgbClr val="A50021"/>
                </a:solidFill>
              </a:rPr>
              <a:t>偏序关系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 ∈≼, </a:t>
            </a:r>
            <a:r>
              <a:rPr lang="zh-CN" altLang="en-US" dirty="0"/>
              <a:t>则记作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读作</a:t>
            </a:r>
            <a:r>
              <a:rPr lang="en-US" altLang="zh-CN" i="1" dirty="0"/>
              <a:t>x</a:t>
            </a:r>
            <a:r>
              <a:rPr lang="en-US" altLang="zh-CN" dirty="0"/>
              <a:t>“</a:t>
            </a:r>
            <a:r>
              <a:rPr lang="zh-CN" altLang="en-US" dirty="0"/>
              <a:t>小于或等于</a:t>
            </a:r>
            <a:r>
              <a:rPr lang="en-US" altLang="zh-CN" dirty="0"/>
              <a:t>”</a:t>
            </a:r>
            <a:r>
              <a:rPr lang="en-US" altLang="zh-CN" i="1" dirty="0"/>
              <a:t>y</a:t>
            </a:r>
            <a:r>
              <a:rPr lang="en-US" altLang="zh-CN" dirty="0"/>
              <a:t>.  </a:t>
            </a:r>
          </a:p>
          <a:p>
            <a:pPr marL="0" indent="0" eaLnBrk="1" hangingPunct="1"/>
            <a:endParaRPr lang="en-US" altLang="zh-CN" dirty="0"/>
          </a:p>
          <a:p>
            <a:pPr marL="0" indent="0" eaLnBrk="1" hangingPunct="1"/>
            <a:r>
              <a:rPr lang="zh-CN" altLang="en-US" dirty="0"/>
              <a:t>实例</a:t>
            </a:r>
          </a:p>
          <a:p>
            <a:pPr marL="0" indent="0" eaLnBrk="1" hangingPunct="1"/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上的恒等关系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. </a:t>
            </a:r>
          </a:p>
          <a:p>
            <a:pPr marL="0" indent="0" eaLnBrk="1" hangingPunct="1"/>
            <a:r>
              <a:rPr lang="zh-CN" altLang="en-US" dirty="0"/>
              <a:t>小于或等于关系≤</a:t>
            </a:r>
            <a:r>
              <a:rPr lang="en-US" altLang="zh-CN" dirty="0"/>
              <a:t>, </a:t>
            </a:r>
            <a:r>
              <a:rPr lang="zh-CN" altLang="en-US" dirty="0"/>
              <a:t>整除关系</a:t>
            </a:r>
            <a:r>
              <a:rPr lang="en-US" altLang="zh-CN" dirty="0"/>
              <a:t>|</a:t>
            </a:r>
            <a:r>
              <a:rPr lang="zh-CN" altLang="en-US" dirty="0"/>
              <a:t>和包含关系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zh-CN" altLang="en-US" dirty="0"/>
              <a:t>也是相应集合上的偏序关系</a:t>
            </a:r>
            <a:r>
              <a:rPr lang="en-US" altLang="zh-CN" dirty="0"/>
              <a:t>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E44BF-3649-49E4-9804-07097C299CE3}"/>
              </a:ext>
            </a:extLst>
          </p:cNvPr>
          <p:cNvSpPr/>
          <p:nvPr/>
        </p:nvSpPr>
        <p:spPr>
          <a:xfrm>
            <a:off x="3463226" y="6457890"/>
            <a:ext cx="5684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偏序关系的关系图是否可能有条数大于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1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的环路？</a:t>
            </a:r>
            <a:endParaRPr lang="zh-CN" altLang="en-US" sz="2000" dirty="0"/>
          </a:p>
        </p:txBody>
      </p:sp>
    </p:spTree>
  </p:cSld>
  <p:clrMapOvr>
    <a:masterClrMapping/>
  </p:clrMapOvr>
  <p:transition spd="slow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93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常见的偏序与拟序关系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判断下列关系是否为偏序或拟序关系：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整数集合上的整除关系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</a:t>
            </a:r>
            <a:r>
              <a:rPr lang="zh-CN" altLang="en-US" dirty="0"/>
              <a:t> 全域关系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朋友关系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同学的同班关系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有向无环图上的可达性关系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(9)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(10) </a:t>
            </a:r>
            <a:r>
              <a:rPr lang="zh-CN" altLang="en-US" dirty="0"/>
              <a:t>三角形的相似关系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(11) C</a:t>
            </a:r>
            <a:r>
              <a:rPr lang="zh-CN" altLang="en-US" dirty="0"/>
              <a:t>语言函数调用关系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(12) C</a:t>
            </a:r>
            <a:r>
              <a:rPr lang="zh-CN" altLang="en-US" dirty="0"/>
              <a:t>语言头文件的包含关系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E44BF-3649-49E4-9804-07097C299CE3}"/>
              </a:ext>
            </a:extLst>
          </p:cNvPr>
          <p:cNvSpPr/>
          <p:nvPr/>
        </p:nvSpPr>
        <p:spPr>
          <a:xfrm>
            <a:off x="4811351" y="6457890"/>
            <a:ext cx="4336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使用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header guard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避免重复包含头文件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625412"/>
      </p:ext>
    </p:extLst>
  </p:cSld>
  <p:clrMapOvr>
    <a:masterClrMapping/>
  </p:clrMapOvr>
  <p:transition spd="slow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570BAE12-5B2B-4C3A-B08E-89755C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0A75C-BBE2-4F00-962A-F87D7CA713C0}" type="slidenum">
              <a:rPr lang="en-US" altLang="zh-CN" sz="1400"/>
              <a:pPr/>
              <a:t>94</a:t>
            </a:fld>
            <a:endParaRPr lang="en-US" altLang="zh-CN" sz="1400"/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E1DAE444-4162-4D91-8845-0652CB4F2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常见的偏序与拟序关系</a:t>
            </a:r>
          </a:p>
        </p:txBody>
      </p:sp>
      <p:sp>
        <p:nvSpPr>
          <p:cNvPr id="114692" name="Rectangle 8">
            <a:extLst>
              <a:ext uri="{FF2B5EF4-FFF2-40B4-BE49-F238E27FC236}">
                <a16:creationId xmlns:a16="http://schemas.microsoft.com/office/drawing/2014/main" id="{B6ACB215-D945-4E66-B722-CA653B67F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4896321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实例</a:t>
            </a:r>
            <a:r>
              <a:rPr lang="en-US" altLang="zh-CN" dirty="0"/>
              <a:t>   </a:t>
            </a:r>
            <a:r>
              <a:rPr lang="zh-CN" altLang="en-US" dirty="0"/>
              <a:t>判断下列关系是否为偏序或拟序关系：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(1)</a:t>
            </a:r>
            <a:r>
              <a:rPr lang="zh-CN" altLang="en-US" dirty="0"/>
              <a:t> 整数集合上的整除关系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(2) </a:t>
            </a:r>
            <a:r>
              <a:rPr lang="zh-CN" altLang="en-US" dirty="0"/>
              <a:t>实数集合上的小于等于关系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(3) </a:t>
            </a:r>
            <a:r>
              <a:rPr lang="zh-CN" altLang="en-US" dirty="0"/>
              <a:t>整数集合上的严格小于关系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(4) </a:t>
            </a:r>
            <a:r>
              <a:rPr lang="zh-CN" altLang="en-US" dirty="0"/>
              <a:t>恒等关系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(5)</a:t>
            </a:r>
            <a:r>
              <a:rPr lang="zh-CN" altLang="en-US" dirty="0"/>
              <a:t> 全域关系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(6) </a:t>
            </a:r>
            <a:r>
              <a:rPr lang="zh-CN" altLang="en-US" dirty="0"/>
              <a:t>朋友关系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(7) </a:t>
            </a:r>
            <a:r>
              <a:rPr lang="zh-CN" altLang="en-US" dirty="0"/>
              <a:t>同学的同班关系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(8) </a:t>
            </a:r>
            <a:r>
              <a:rPr lang="zh-CN" altLang="en-US" dirty="0"/>
              <a:t>有向无环图上的可达性关系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(9) </a:t>
            </a:r>
            <a:r>
              <a:rPr lang="zh-CN" altLang="en-US" dirty="0"/>
              <a:t>幂集上的包含关系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(10) </a:t>
            </a:r>
            <a:r>
              <a:rPr lang="zh-CN" altLang="en-US" dirty="0"/>
              <a:t>三角形的相似关系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(11) C</a:t>
            </a:r>
            <a:r>
              <a:rPr lang="zh-CN" altLang="en-US" dirty="0"/>
              <a:t>语言函数调用关系</a:t>
            </a:r>
            <a:endParaRPr lang="en-US" altLang="zh-CN" dirty="0"/>
          </a:p>
          <a:p>
            <a:pPr marL="609600" indent="-609600" eaLnBrk="1" hangingPunct="1"/>
            <a:r>
              <a:rPr lang="en-US" altLang="zh-CN" dirty="0"/>
              <a:t>(12) C</a:t>
            </a:r>
            <a:r>
              <a:rPr lang="zh-CN" altLang="en-US" dirty="0"/>
              <a:t>语言头文件的包含关系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3114D-0B2E-49EB-9E44-4C3831011D3E}"/>
              </a:ext>
            </a:extLst>
          </p:cNvPr>
          <p:cNvSpPr/>
          <p:nvPr/>
        </p:nvSpPr>
        <p:spPr>
          <a:xfrm>
            <a:off x="0" y="2117195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偏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5F0426-CDA1-49C8-A451-EC1092AFD27C}"/>
              </a:ext>
            </a:extLst>
          </p:cNvPr>
          <p:cNvSpPr/>
          <p:nvPr/>
        </p:nvSpPr>
        <p:spPr>
          <a:xfrm>
            <a:off x="0" y="2582157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拟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BC7D33-67DA-45F9-BA8A-C5A1F8DCD9EB}"/>
              </a:ext>
            </a:extLst>
          </p:cNvPr>
          <p:cNvSpPr/>
          <p:nvPr/>
        </p:nvSpPr>
        <p:spPr>
          <a:xfrm>
            <a:off x="0" y="2995972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偏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71A824-2A84-4DBB-A277-BFDA382A2205}"/>
              </a:ext>
            </a:extLst>
          </p:cNvPr>
          <p:cNvSpPr/>
          <p:nvPr/>
        </p:nvSpPr>
        <p:spPr>
          <a:xfrm>
            <a:off x="0" y="4778129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拟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EEF539-BF6F-4C0F-AC79-94522D5B6622}"/>
              </a:ext>
            </a:extLst>
          </p:cNvPr>
          <p:cNvSpPr/>
          <p:nvPr/>
        </p:nvSpPr>
        <p:spPr>
          <a:xfrm>
            <a:off x="0" y="5202112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偏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3494A3-86C6-413E-A279-2ED0FBB641D4}"/>
              </a:ext>
            </a:extLst>
          </p:cNvPr>
          <p:cNvSpPr/>
          <p:nvPr/>
        </p:nvSpPr>
        <p:spPr>
          <a:xfrm>
            <a:off x="0" y="6521420"/>
            <a:ext cx="611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拟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BB5A35-C7DA-400F-B864-2FDA863035A4}"/>
              </a:ext>
            </a:extLst>
          </p:cNvPr>
          <p:cNvSpPr/>
          <p:nvPr/>
        </p:nvSpPr>
        <p:spPr>
          <a:xfrm>
            <a:off x="4860032" y="1628800"/>
            <a:ext cx="4074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注意</a:t>
            </a:r>
            <a:r>
              <a:rPr lang="en-US" altLang="zh-CN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zh-CN" sz="2000" i="1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相互整除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违反了对称性（英文教材中的拟序）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9265236"/>
      </p:ext>
    </p:extLst>
  </p:cSld>
  <p:clrMapOvr>
    <a:masterClrMapping/>
  </p:clrMapOvr>
  <p:transition spd="slow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BDE2E75C-86D2-4B06-A5D7-BB94A90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15FF5B-7C8C-4DBC-9C9C-D9DEEA3B34C1}" type="slidenum">
              <a:rPr lang="en-US" altLang="zh-CN" sz="1400"/>
              <a:pPr/>
              <a:t>95</a:t>
            </a:fld>
            <a:endParaRPr lang="en-US" altLang="zh-CN" sz="1400"/>
          </a:p>
        </p:txBody>
      </p:sp>
      <p:sp>
        <p:nvSpPr>
          <p:cNvPr id="135171" name="Rectangle 7">
            <a:extLst>
              <a:ext uri="{FF2B5EF4-FFF2-40B4-BE49-F238E27FC236}">
                <a16:creationId xmlns:a16="http://schemas.microsoft.com/office/drawing/2014/main" id="{69751320-E93C-47C7-84AF-403977D95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可比与覆盖</a:t>
            </a:r>
          </a:p>
        </p:txBody>
      </p:sp>
      <p:sp>
        <p:nvSpPr>
          <p:cNvPr id="135172" name="Rectangle 8">
            <a:extLst>
              <a:ext uri="{FF2B5EF4-FFF2-40B4-BE49-F238E27FC236}">
                <a16:creationId xmlns:a16="http://schemas.microsoft.com/office/drawing/2014/main" id="{73216D68-486D-4113-9D41-48697F17B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715250" cy="1727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7.24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  <a:r>
              <a:rPr lang="zh-CN" altLang="en-US" dirty="0"/>
              <a:t>定义</a:t>
            </a:r>
            <a:endParaRPr lang="en-US" altLang="zh-CN" dirty="0"/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 </a:t>
            </a:r>
            <a:r>
              <a:rPr lang="en-US" altLang="zh-CN" i="1" dirty="0"/>
              <a:t>x</a:t>
            </a:r>
            <a:r>
              <a:rPr lang="en-US" altLang="zh-CN" dirty="0"/>
              <a:t> ≺ </a:t>
            </a:r>
            <a:r>
              <a:rPr lang="en-US" altLang="zh-CN" i="1" dirty="0"/>
              <a:t>y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/>
              <a:t>y</a:t>
            </a:r>
            <a:r>
              <a:rPr lang="en-US" altLang="zh-CN" dirty="0"/>
              <a:t> ∧ </a:t>
            </a:r>
            <a:r>
              <a:rPr lang="en-US" altLang="zh-CN" i="1" dirty="0"/>
              <a:t>y </a:t>
            </a:r>
            <a:r>
              <a:rPr lang="en-US" altLang="zh-CN" dirty="0"/>
              <a:t>≠ </a:t>
            </a:r>
            <a:r>
              <a:rPr lang="en-US" altLang="zh-CN" i="1" dirty="0"/>
              <a:t>x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>
                <a:solidFill>
                  <a:srgbClr val="A50021"/>
                </a:solidFill>
              </a:rPr>
              <a:t>可比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 err="1"/>
              <a:t>y</a:t>
            </a:r>
            <a:r>
              <a:rPr lang="en-US" altLang="zh-CN" dirty="0" err="1"/>
              <a:t>∨</a:t>
            </a:r>
            <a:r>
              <a:rPr lang="en-US" altLang="zh-CN" i="1" dirty="0" err="1"/>
              <a:t>y</a:t>
            </a:r>
            <a:r>
              <a:rPr lang="en-US" altLang="zh-CN" i="1" dirty="0"/>
              <a:t> </a:t>
            </a:r>
            <a:r>
              <a:rPr lang="en-US" altLang="zh-CN" dirty="0"/>
              <a:t>≼ </a:t>
            </a:r>
            <a:r>
              <a:rPr lang="en-US" altLang="zh-CN" i="1" dirty="0"/>
              <a:t>x</a:t>
            </a:r>
          </a:p>
          <a:p>
            <a:pPr eaLnBrk="1" hangingPunct="1"/>
            <a:r>
              <a:rPr lang="zh-CN" altLang="en-US" dirty="0"/>
              <a:t>任取元素 </a:t>
            </a:r>
            <a:r>
              <a:rPr lang="en-US" altLang="zh-CN" i="1" dirty="0"/>
              <a:t>x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可能有下述几种情况发生：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i="1" dirty="0"/>
              <a:t>x </a:t>
            </a:r>
            <a:r>
              <a:rPr lang="en-US" altLang="zh-CN" dirty="0"/>
              <a:t>≺ </a:t>
            </a:r>
            <a:r>
              <a:rPr lang="en-US" altLang="zh-CN" i="1" dirty="0"/>
              <a:t>y,</a:t>
            </a:r>
            <a:r>
              <a:rPr lang="zh-CN" altLang="en-US" dirty="0"/>
              <a:t>    </a:t>
            </a:r>
            <a:r>
              <a:rPr lang="en-US" altLang="zh-CN" i="1" dirty="0"/>
              <a:t>y </a:t>
            </a:r>
            <a:r>
              <a:rPr lang="en-US" altLang="zh-CN" dirty="0"/>
              <a:t>≺ </a:t>
            </a:r>
            <a:r>
              <a:rPr lang="en-US" altLang="zh-CN" i="1" dirty="0"/>
              <a:t>x</a:t>
            </a:r>
            <a:r>
              <a:rPr lang="en-US" altLang="zh-CN" dirty="0"/>
              <a:t>,    </a:t>
            </a:r>
            <a:r>
              <a:rPr lang="en-US" altLang="zh-CN" i="1" dirty="0"/>
              <a:t>x</a:t>
            </a:r>
            <a:r>
              <a:rPr lang="zh-CN" altLang="en-US" dirty="0"/>
              <a:t>＝</a:t>
            </a:r>
            <a:r>
              <a:rPr lang="en-US" altLang="zh-CN" i="1" dirty="0"/>
              <a:t>y</a:t>
            </a:r>
            <a:r>
              <a:rPr lang="en-US" altLang="zh-CN" dirty="0"/>
              <a:t>,   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不是可比的</a:t>
            </a:r>
          </a:p>
        </p:txBody>
      </p:sp>
      <p:sp>
        <p:nvSpPr>
          <p:cNvPr id="135174" name="Rectangle 10">
            <a:extLst>
              <a:ext uri="{FF2B5EF4-FFF2-40B4-BE49-F238E27FC236}">
                <a16:creationId xmlns:a16="http://schemas.microsoft.com/office/drawing/2014/main" id="{5AE4655C-1C5D-4A52-9638-ABA568BA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8767"/>
            <a:ext cx="8280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7.25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 err="1"/>
              <a:t>x</a:t>
            </a:r>
            <a:r>
              <a:rPr lang="en-US" altLang="zh-CN" dirty="0" err="1"/>
              <a:t>≺</a:t>
            </a:r>
            <a:r>
              <a:rPr lang="en-US" altLang="zh-CN" i="1" dirty="0" err="1"/>
              <a:t>y</a:t>
            </a:r>
            <a:r>
              <a:rPr lang="en-US" altLang="zh-CN" i="1" dirty="0"/>
              <a:t> </a:t>
            </a:r>
            <a:r>
              <a:rPr lang="zh-CN" altLang="en-US" dirty="0"/>
              <a:t>且不存在 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zh-CN" altLang="en-US" dirty="0"/>
              <a:t>使得 </a:t>
            </a:r>
            <a:r>
              <a:rPr lang="en-US" altLang="zh-CN" i="1" dirty="0" err="1"/>
              <a:t>x</a:t>
            </a:r>
            <a:r>
              <a:rPr lang="en-US" altLang="zh-CN" dirty="0" err="1"/>
              <a:t>≺</a:t>
            </a:r>
            <a:r>
              <a:rPr lang="en-US" altLang="zh-CN" i="1" dirty="0" err="1"/>
              <a:t>z</a:t>
            </a:r>
            <a:r>
              <a:rPr lang="en-US" altLang="zh-CN" dirty="0" err="1"/>
              <a:t>≺</a:t>
            </a:r>
            <a:r>
              <a:rPr lang="en-US" altLang="zh-CN" i="1" dirty="0" err="1"/>
              <a:t>y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覆盖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例如</a:t>
            </a:r>
            <a:r>
              <a:rPr lang="en-US" altLang="zh-CN" dirty="0"/>
              <a:t>{1,2,4,6}</a:t>
            </a:r>
            <a:r>
              <a:rPr lang="zh-CN" altLang="en-US" dirty="0"/>
              <a:t>集合上整除关系</a:t>
            </a:r>
            <a:r>
              <a:rPr lang="en-US" altLang="zh-CN" dirty="0"/>
              <a:t>, 2</a:t>
            </a:r>
            <a:r>
              <a:rPr lang="zh-CN" altLang="en-US" dirty="0"/>
              <a:t>覆盖</a:t>
            </a:r>
            <a:r>
              <a:rPr lang="en-US" altLang="zh-CN" dirty="0"/>
              <a:t>1, 4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覆盖</a:t>
            </a:r>
            <a:r>
              <a:rPr lang="en-US" altLang="zh-CN" dirty="0"/>
              <a:t>2, 4</a:t>
            </a:r>
            <a:r>
              <a:rPr lang="zh-CN" altLang="en-US" dirty="0"/>
              <a:t>不覆盖</a:t>
            </a:r>
            <a:r>
              <a:rPr lang="en-US" altLang="zh-CN" dirty="0"/>
              <a:t>1.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D982E-B528-428B-8BFB-E8921810C4E1}"/>
              </a:ext>
            </a:extLst>
          </p:cNvPr>
          <p:cNvSpPr/>
          <p:nvPr/>
        </p:nvSpPr>
        <p:spPr>
          <a:xfrm>
            <a:off x="5868144" y="1628800"/>
            <a:ext cx="2670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反自反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9F2C41-9DBA-4681-82D9-9E6BF019E727}"/>
              </a:ext>
            </a:extLst>
          </p:cNvPr>
          <p:cNvSpPr/>
          <p:nvPr/>
        </p:nvSpPr>
        <p:spPr>
          <a:xfrm>
            <a:off x="1403648" y="4245758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为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的直接前驱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16437C-1C38-49B3-9DE8-7C7B57464840}"/>
              </a:ext>
            </a:extLst>
          </p:cNvPr>
          <p:cNvSpPr/>
          <p:nvPr/>
        </p:nvSpPr>
        <p:spPr>
          <a:xfrm>
            <a:off x="4472583" y="4241046"/>
            <a:ext cx="4276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传递闭包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vs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覆盖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——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拉直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vs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移除捷径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990048-4DF1-470E-BF76-304E61EDC1D0}"/>
              </a:ext>
            </a:extLst>
          </p:cNvPr>
          <p:cNvSpPr/>
          <p:nvPr/>
        </p:nvSpPr>
        <p:spPr>
          <a:xfrm>
            <a:off x="0" y="6457890"/>
            <a:ext cx="6804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由偏序关系的反对称性，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/>
                <a:ea typeface="宋体"/>
              </a:rPr>
              <a:t>∈</a:t>
            </a:r>
            <a:r>
              <a:rPr lang="en-US" altLang="zh-CN" sz="2000" b="1" i="1" dirty="0" err="1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,  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与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可比 </a:t>
            </a:r>
            <a:r>
              <a:rPr lang="zh-CN" altLang="en-US" sz="2000" dirty="0">
                <a:solidFill>
                  <a:srgbClr val="FF99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 ≼ 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en-US" altLang="zh-CN" sz="2000" dirty="0" err="1">
                <a:solidFill>
                  <a:srgbClr val="FF9900"/>
                </a:solidFill>
                <a:latin typeface="Times New Roman"/>
                <a:ea typeface="宋体"/>
              </a:rPr>
              <a:t>⊕</a:t>
            </a:r>
            <a:r>
              <a:rPr lang="en-US" altLang="zh-CN" sz="2000" i="1" dirty="0" err="1">
                <a:solidFill>
                  <a:srgbClr val="FF9900"/>
                </a:solidFill>
                <a:latin typeface="Times New Roman"/>
                <a:ea typeface="宋体"/>
              </a:rPr>
              <a:t>y</a:t>
            </a:r>
            <a:r>
              <a:rPr lang="en-US" altLang="zh-CN" sz="2000" dirty="0">
                <a:solidFill>
                  <a:srgbClr val="FF9900"/>
                </a:solidFill>
                <a:latin typeface="Times New Roman"/>
                <a:ea typeface="宋体"/>
              </a:rPr>
              <a:t> ≼ </a:t>
            </a:r>
            <a:r>
              <a:rPr lang="en-US" altLang="zh-CN" sz="2000" i="1" dirty="0">
                <a:solidFill>
                  <a:srgbClr val="FF9900"/>
                </a:solidFill>
                <a:latin typeface="Times New Roman"/>
                <a:ea typeface="宋体"/>
              </a:rPr>
              <a:t>x</a:t>
            </a:r>
          </a:p>
        </p:txBody>
      </p:sp>
    </p:spTree>
  </p:cSld>
  <p:clrMapOvr>
    <a:masterClrMapping/>
  </p:clrMapOvr>
  <p:transition spd="slow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>
            <a:extLst>
              <a:ext uri="{FF2B5EF4-FFF2-40B4-BE49-F238E27FC236}">
                <a16:creationId xmlns:a16="http://schemas.microsoft.com/office/drawing/2014/main" id="{34E3E3CA-B50C-436B-83C3-60C8EED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AC7D00-70A2-4EAF-935C-FE1647C9F2C0}" type="slidenum">
              <a:rPr lang="en-US" altLang="zh-CN" sz="1400"/>
              <a:pPr/>
              <a:t>96</a:t>
            </a:fld>
            <a:endParaRPr lang="en-US" altLang="zh-CN" sz="1400"/>
          </a:p>
        </p:txBody>
      </p:sp>
      <p:sp>
        <p:nvSpPr>
          <p:cNvPr id="137219" name="Rectangle 10">
            <a:extLst>
              <a:ext uri="{FF2B5EF4-FFF2-40B4-BE49-F238E27FC236}">
                <a16:creationId xmlns:a16="http://schemas.microsoft.com/office/drawing/2014/main" id="{F3F5A04C-1988-4732-B8A6-A8BCEDE1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偏序集与哈斯图</a:t>
            </a:r>
          </a:p>
        </p:txBody>
      </p:sp>
      <p:sp>
        <p:nvSpPr>
          <p:cNvPr id="137220" name="Rectangle 11">
            <a:extLst>
              <a:ext uri="{FF2B5EF4-FFF2-40B4-BE49-F238E27FC236}">
                <a16:creationId xmlns:a16="http://schemas.microsoft.com/office/drawing/2014/main" id="{719A9C1D-A0DA-4738-A7CC-5CCF88372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075613" cy="151288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7.26</a:t>
            </a:r>
            <a:r>
              <a:rPr lang="en-US" altLang="zh-CN" dirty="0"/>
              <a:t> </a:t>
            </a:r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A</a:t>
            </a:r>
            <a:r>
              <a:rPr lang="zh-CN" altLang="en-US" dirty="0"/>
              <a:t>上的偏序关系≼一起叫做</a:t>
            </a:r>
            <a:r>
              <a:rPr lang="zh-CN" altLang="en-US" dirty="0">
                <a:solidFill>
                  <a:srgbClr val="A50021"/>
                </a:solidFill>
              </a:rPr>
              <a:t>偏序集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</a:p>
          <a:p>
            <a:pPr eaLnBrk="1" hangingPunct="1"/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,≼&gt;.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实例</a:t>
            </a:r>
            <a:r>
              <a:rPr lang="en-US" altLang="zh-CN" dirty="0"/>
              <a:t>:   &lt;Z,≤&gt;, 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 </a:t>
            </a:r>
          </a:p>
        </p:txBody>
      </p:sp>
      <p:sp>
        <p:nvSpPr>
          <p:cNvPr id="137221" name="Rectangle 12">
            <a:extLst>
              <a:ext uri="{FF2B5EF4-FFF2-40B4-BE49-F238E27FC236}">
                <a16:creationId xmlns:a16="http://schemas.microsoft.com/office/drawing/2014/main" id="{9F91A581-D2F3-41D4-B0C0-2C82F4A8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41663"/>
            <a:ext cx="81359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哈斯图</a:t>
            </a:r>
            <a:r>
              <a:rPr lang="en-US" altLang="zh-CN" dirty="0"/>
              <a:t>: </a:t>
            </a:r>
            <a:r>
              <a:rPr lang="zh-CN" altLang="en-US" dirty="0"/>
              <a:t>利用偏序关系的自反、反对称、传递性进行简化的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关系图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特点：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每个结点没有 </a:t>
            </a:r>
            <a:r>
              <a:rPr lang="en-US" altLang="zh-CN" dirty="0"/>
              <a:t>(</a:t>
            </a:r>
            <a:r>
              <a:rPr lang="zh-CN" altLang="en-US" dirty="0"/>
              <a:t>自</a:t>
            </a:r>
            <a:r>
              <a:rPr lang="en-US" altLang="zh-CN" dirty="0"/>
              <a:t>) </a:t>
            </a:r>
            <a:r>
              <a:rPr lang="zh-CN" altLang="en-US" dirty="0"/>
              <a:t>环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两个连通的结点之间的序关系通过结点位置的高低表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      示，位置低的元素的顺序在前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具有覆盖关系的两个结点之间连边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9B70-EAD4-442A-AEEC-22207E6B1AD8}"/>
              </a:ext>
            </a:extLst>
          </p:cNvPr>
          <p:cNvSpPr/>
          <p:nvPr/>
        </p:nvSpPr>
        <p:spPr>
          <a:xfrm>
            <a:off x="3491880" y="1772816"/>
            <a:ext cx="5298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定义一个运算（代数结构）：操作数与操作符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3FD9E-A592-47BC-9C8A-E4F4E428D073}"/>
              </a:ext>
            </a:extLst>
          </p:cNvPr>
          <p:cNvSpPr/>
          <p:nvPr/>
        </p:nvSpPr>
        <p:spPr>
          <a:xfrm>
            <a:off x="0" y="6150114"/>
            <a:ext cx="7109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严格地说偏序集既不是集合也不是关系，是两者构成的二元组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但无二义性时，可用其代指集合</a:t>
            </a:r>
            <a:r>
              <a:rPr lang="en-US" altLang="zh-CN" sz="2000" b="1" i="1" dirty="0">
                <a:solidFill>
                  <a:srgbClr val="FF9900"/>
                </a:solidFill>
                <a:latin typeface="Times New Roman"/>
                <a:ea typeface="宋体"/>
              </a:rPr>
              <a:t>A</a:t>
            </a: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（更常见）或偏序关系</a:t>
            </a:r>
            <a:r>
              <a:rPr lang="zh-CN" altLang="en-US" sz="2000" b="1" dirty="0">
                <a:solidFill>
                  <a:srgbClr val="FF9900"/>
                </a:solidFill>
                <a:latin typeface="+mn-lt"/>
              </a:rPr>
              <a:t>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14AE6-4853-4BCD-9405-1F017EB13649}"/>
              </a:ext>
            </a:extLst>
          </p:cNvPr>
          <p:cNvSpPr/>
          <p:nvPr/>
        </p:nvSpPr>
        <p:spPr>
          <a:xfrm>
            <a:off x="6553199" y="5674598"/>
            <a:ext cx="2194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移除所有捷径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51F7-D19A-41FA-857A-3F52CC20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</a:t>
            </a:r>
            <a:br>
              <a:rPr lang="en-US" altLang="zh-CN" dirty="0"/>
            </a:br>
            <a:r>
              <a:rPr lang="zh-CN" altLang="en-US" dirty="0"/>
              <a:t>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B8532-5482-4D56-A702-F2B8331D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zh-CN" alt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集合论</a:t>
            </a:r>
            <a:endParaRPr lang="en-US" altLang="zh-CN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405E9-F2DE-453E-B27D-8B7005C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EDAAC-C526-4682-8F44-C50DCF1348FF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9BF7C-FA41-4F09-9590-84A2DC62E8F5}"/>
              </a:ext>
            </a:extLst>
          </p:cNvPr>
          <p:cNvSpPr/>
          <p:nvPr/>
        </p:nvSpPr>
        <p:spPr>
          <a:xfrm>
            <a:off x="2439732" y="5599458"/>
            <a:ext cx="4269762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694871331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微助教课程号：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MG158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39C7E-5D3F-4265-B9A8-AD40E93BB56D}"/>
              </a:ext>
            </a:extLst>
          </p:cNvPr>
          <p:cNvSpPr/>
          <p:nvPr/>
        </p:nvSpPr>
        <p:spPr>
          <a:xfrm>
            <a:off x="2437119" y="6317397"/>
            <a:ext cx="426976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2024-03-20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4CE866-0E13-4900-8A16-6DA0A098F8CC}"/>
              </a:ext>
            </a:extLst>
          </p:cNvPr>
          <p:cNvSpPr txBox="1">
            <a:spLocks/>
          </p:cNvSpPr>
          <p:nvPr/>
        </p:nvSpPr>
        <p:spPr>
          <a:xfrm>
            <a:off x="457200" y="4374232"/>
            <a:ext cx="8229600" cy="1143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苏宙行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华中科技大学 计算机学院 智能所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团队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suzhouxing@hust.edu.cn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3E8643-1D65-4C50-9DC3-D68E6A629989}"/>
              </a:ext>
            </a:extLst>
          </p:cNvPr>
          <p:cNvSpPr/>
          <p:nvPr/>
        </p:nvSpPr>
        <p:spPr>
          <a:xfrm>
            <a:off x="0" y="6611779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教学改进建议征集 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https://docs.qq.com/form/page/DZk5uZ2xFZlFVVWts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教学效果跟踪 </a:t>
            </a:r>
            <a:r>
              <a:rPr lang="en-US" altLang="zh-CN" sz="1000" dirty="0">
                <a:solidFill>
                  <a:srgbClr val="0C5E9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https://docs.qq.com/form/page/DZmFPY0tsbWtSeHd4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8224954"/>
      </p:ext>
    </p:extLst>
  </p:cSld>
  <p:clrMapOvr>
    <a:masterClrMapping/>
  </p:clrMapOvr>
  <p:transition spd="slow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>
            <a:extLst>
              <a:ext uri="{FF2B5EF4-FFF2-40B4-BE49-F238E27FC236}">
                <a16:creationId xmlns:a16="http://schemas.microsoft.com/office/drawing/2014/main" id="{FCF159E0-0A1C-40E9-AB93-857D03EE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0F510-70E0-4606-ACEE-66A5C330B9F3}" type="slidenum">
              <a:rPr lang="en-US" altLang="zh-CN" sz="1400"/>
              <a:pPr/>
              <a:t>98</a:t>
            </a:fld>
            <a:endParaRPr lang="en-US" altLang="zh-CN" sz="1400"/>
          </a:p>
        </p:txBody>
      </p:sp>
      <p:sp>
        <p:nvSpPr>
          <p:cNvPr id="139267" name="Rectangle 9">
            <a:extLst>
              <a:ext uri="{FF2B5EF4-FFF2-40B4-BE49-F238E27FC236}">
                <a16:creationId xmlns:a16="http://schemas.microsoft.com/office/drawing/2014/main" id="{82407E07-31D7-44A9-9AE8-435ADC67C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39268" name="Rectangle 10">
            <a:extLst>
              <a:ext uri="{FF2B5EF4-FFF2-40B4-BE49-F238E27FC236}">
                <a16:creationId xmlns:a16="http://schemas.microsoft.com/office/drawing/2014/main" id="{AEF2EE1D-C2D6-4738-867C-79516600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12</a:t>
            </a:r>
            <a:r>
              <a:rPr lang="en-US" altLang="zh-CN" dirty="0"/>
              <a:t>  </a:t>
            </a:r>
            <a:r>
              <a:rPr lang="zh-CN" altLang="en-US" dirty="0"/>
              <a:t>偏序集</a:t>
            </a:r>
            <a:r>
              <a:rPr lang="en-US" altLang="zh-CN" dirty="0"/>
              <a:t>&lt;{1,2,3,4,5,6,7,8,9}, </a:t>
            </a:r>
            <a:r>
              <a:rPr lang="en-US" altLang="zh-CN" i="1" dirty="0"/>
              <a:t>R</a:t>
            </a:r>
            <a:r>
              <a:rPr lang="zh-CN" altLang="en-US" baseline="-25000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</a:t>
            </a:r>
            <a:r>
              <a:rPr lang="zh-CN" altLang="en-US" dirty="0"/>
              <a:t>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哈斯图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39269" name="Picture 12" descr="4">
            <a:extLst>
              <a:ext uri="{FF2B5EF4-FFF2-40B4-BE49-F238E27FC236}">
                <a16:creationId xmlns:a16="http://schemas.microsoft.com/office/drawing/2014/main" id="{CF06E3B1-9216-4010-A00E-E5BA0BE8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9" t="6117" r="-2565" b="8000"/>
          <a:stretch>
            <a:fillRect/>
          </a:stretch>
        </p:blipFill>
        <p:spPr bwMode="auto">
          <a:xfrm>
            <a:off x="755650" y="2420938"/>
            <a:ext cx="7632700" cy="3486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>
            <a:extLst>
              <a:ext uri="{FF2B5EF4-FFF2-40B4-BE49-F238E27FC236}">
                <a16:creationId xmlns:a16="http://schemas.microsoft.com/office/drawing/2014/main" id="{F2DD3121-BAB4-4914-8421-8FBB49CB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21BE7E-5CB4-47C0-94C1-6BE61BA72163}" type="slidenum">
              <a:rPr lang="en-US" altLang="zh-CN" sz="1400"/>
              <a:pPr/>
              <a:t>99</a:t>
            </a:fld>
            <a:endParaRPr lang="en-US" altLang="zh-CN" sz="1400"/>
          </a:p>
        </p:txBody>
      </p:sp>
      <p:sp>
        <p:nvSpPr>
          <p:cNvPr id="141315" name="Rectangle 9">
            <a:extLst>
              <a:ext uri="{FF2B5EF4-FFF2-40B4-BE49-F238E27FC236}">
                <a16:creationId xmlns:a16="http://schemas.microsoft.com/office/drawing/2014/main" id="{5A0032B3-D2B5-45DD-A52A-C3FC03505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64500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13</a:t>
            </a:r>
            <a:r>
              <a:rPr lang="en-US" altLang="zh-CN"/>
              <a:t>  </a:t>
            </a:r>
            <a:r>
              <a:rPr lang="zh-CN" altLang="en-US"/>
              <a:t>已知偏序集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R</a:t>
            </a:r>
            <a:r>
              <a:rPr lang="en-US" altLang="zh-CN"/>
              <a:t>&gt;</a:t>
            </a:r>
            <a:r>
              <a:rPr lang="zh-CN" altLang="en-US"/>
              <a:t>的哈斯图如下图所示</a:t>
            </a:r>
            <a:r>
              <a:rPr lang="en-US" altLang="zh-CN"/>
              <a:t>, </a:t>
            </a:r>
            <a:r>
              <a:rPr lang="zh-CN" altLang="en-US"/>
              <a:t>试求出集合</a:t>
            </a:r>
            <a:r>
              <a:rPr lang="en-US" altLang="zh-CN" i="1"/>
              <a:t>A</a:t>
            </a:r>
          </a:p>
          <a:p>
            <a:pPr eaLnBrk="1" hangingPunct="1"/>
            <a:r>
              <a:rPr lang="zh-CN" altLang="en-US"/>
              <a:t>和关系</a:t>
            </a:r>
            <a:r>
              <a:rPr lang="en-US" altLang="zh-CN" i="1"/>
              <a:t>R</a:t>
            </a:r>
            <a:r>
              <a:rPr lang="zh-CN" altLang="en-US"/>
              <a:t>的表达式</a:t>
            </a:r>
            <a:r>
              <a:rPr lang="en-US" altLang="zh-CN"/>
              <a:t>. </a:t>
            </a:r>
          </a:p>
        </p:txBody>
      </p:sp>
      <p:sp>
        <p:nvSpPr>
          <p:cNvPr id="436234" name="Rectangle 10">
            <a:extLst>
              <a:ext uri="{FF2B5EF4-FFF2-40B4-BE49-F238E27FC236}">
                <a16:creationId xmlns:a16="http://schemas.microsoft.com/office/drawing/2014/main" id="{72118EB8-8D6B-4498-92FB-851BB7FF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45125"/>
            <a:ext cx="8316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 </a:t>
            </a:r>
            <a:r>
              <a:rPr lang="en-US" altLang="zh-CN" i="1"/>
              <a:t>A</a:t>
            </a:r>
            <a:r>
              <a:rPr lang="en-US" altLang="zh-CN"/>
              <a:t>={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, </a:t>
            </a:r>
            <a:r>
              <a:rPr lang="en-US" altLang="zh-CN" i="1"/>
              <a:t>h </a:t>
            </a:r>
            <a:r>
              <a:rPr lang="en-US" altLang="zh-CN"/>
              <a:t>}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en-US" altLang="zh-CN"/>
              <a:t>={&lt;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g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/>
              <a:t>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endParaRPr lang="en-US" altLang="zh-CN" baseline="-25000"/>
          </a:p>
        </p:txBody>
      </p:sp>
      <p:pic>
        <p:nvPicPr>
          <p:cNvPr id="141317" name="Picture 11" descr="7-8">
            <a:extLst>
              <a:ext uri="{FF2B5EF4-FFF2-40B4-BE49-F238E27FC236}">
                <a16:creationId xmlns:a16="http://schemas.microsoft.com/office/drawing/2014/main" id="{8E6E8BF1-FCC1-444B-BD55-BF19778D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397"/>
          <a:stretch>
            <a:fillRect/>
          </a:stretch>
        </p:blipFill>
        <p:spPr bwMode="auto">
          <a:xfrm>
            <a:off x="2555875" y="2349500"/>
            <a:ext cx="396081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8" name="Rectangle 12">
            <a:extLst>
              <a:ext uri="{FF2B5EF4-FFF2-40B4-BE49-F238E27FC236}">
                <a16:creationId xmlns:a16="http://schemas.microsoft.com/office/drawing/2014/main" id="{53FB3626-9799-4119-9019-B0BAD0765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92D798-7F30-4D42-941C-49B16D730928}"/>
              </a:ext>
            </a:extLst>
          </p:cNvPr>
          <p:cNvSpPr/>
          <p:nvPr/>
        </p:nvSpPr>
        <p:spPr>
          <a:xfrm>
            <a:off x="6876257" y="6457890"/>
            <a:ext cx="2267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buClr>
                <a:srgbClr val="69B3F1"/>
              </a:buClr>
            </a:pPr>
            <a:r>
              <a:rPr lang="zh-CN" altLang="en-US" sz="2000" dirty="0">
                <a:solidFill>
                  <a:srgbClr val="FF9900"/>
                </a:solidFill>
                <a:latin typeface="Times New Roman"/>
                <a:ea typeface="宋体"/>
              </a:rPr>
              <a:t>注意并上恒等关系</a:t>
            </a:r>
            <a:endParaRPr lang="en-US" altLang="zh-CN" sz="2000" dirty="0">
              <a:solidFill>
                <a:srgbClr val="FF990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17405</TotalTime>
  <Words>14623</Words>
  <Application>Microsoft Office PowerPoint</Application>
  <PresentationFormat>全屏显示(4:3)</PresentationFormat>
  <Paragraphs>1831</Paragraphs>
  <Slides>125</Slides>
  <Notes>119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9" baseType="lpstr">
      <vt:lpstr>Arial Unicode MS</vt:lpstr>
      <vt:lpstr>黑体</vt:lpstr>
      <vt:lpstr>华文中宋</vt:lpstr>
      <vt:lpstr>宋体</vt:lpstr>
      <vt:lpstr>微软雅黑</vt:lpstr>
      <vt:lpstr>Arial</vt:lpstr>
      <vt:lpstr>Calibri</vt:lpstr>
      <vt:lpstr>Cambria Math</vt:lpstr>
      <vt:lpstr>MT Extra</vt:lpstr>
      <vt:lpstr>Symbol</vt:lpstr>
      <vt:lpstr>Times New Roman</vt:lpstr>
      <vt:lpstr>Wingdings</vt:lpstr>
      <vt:lpstr>默认设计模板</vt:lpstr>
      <vt:lpstr>公式</vt:lpstr>
      <vt:lpstr>离散数学 （一）</vt:lpstr>
      <vt:lpstr>第七章 二元关系</vt:lpstr>
      <vt:lpstr>7.1 有序对与笛卡儿积</vt:lpstr>
      <vt:lpstr>笛卡儿积</vt:lpstr>
      <vt:lpstr>笛卡儿积</vt:lpstr>
      <vt:lpstr>笛卡儿积的性质</vt:lpstr>
      <vt:lpstr>性质证明</vt:lpstr>
      <vt:lpstr>实例</vt:lpstr>
      <vt:lpstr>实例</vt:lpstr>
      <vt:lpstr>7.2 二元关系</vt:lpstr>
      <vt:lpstr>实例</vt:lpstr>
      <vt:lpstr>A到B的关系与A上的关系</vt:lpstr>
      <vt:lpstr>A到B的关系与A上的关系</vt:lpstr>
      <vt:lpstr>A上重要关系的实例</vt:lpstr>
      <vt:lpstr>实例</vt:lpstr>
      <vt:lpstr>实例</vt:lpstr>
      <vt:lpstr>关系的表示</vt:lpstr>
      <vt:lpstr>实例</vt:lpstr>
      <vt:lpstr>7.3 关系的运算</vt:lpstr>
      <vt:lpstr>关系运算(逆与合成)</vt:lpstr>
      <vt:lpstr>合成的图示法</vt:lpstr>
      <vt:lpstr>关系运算(限制与像)</vt:lpstr>
      <vt:lpstr>实例</vt:lpstr>
      <vt:lpstr>关系运算的性质</vt:lpstr>
      <vt:lpstr>关系运算的性质</vt:lpstr>
      <vt:lpstr>证明</vt:lpstr>
      <vt:lpstr>关系运算的性质</vt:lpstr>
      <vt:lpstr>关系运算的性质</vt:lpstr>
      <vt:lpstr>推广</vt:lpstr>
      <vt:lpstr>关系运算的性质</vt:lpstr>
      <vt:lpstr>证明</vt:lpstr>
      <vt:lpstr>证明</vt:lpstr>
      <vt:lpstr>关系的幂运算</vt:lpstr>
      <vt:lpstr>离散数学 （一）</vt:lpstr>
      <vt:lpstr> </vt:lpstr>
      <vt:lpstr>幂的求法</vt:lpstr>
      <vt:lpstr>关系图</vt:lpstr>
      <vt:lpstr>幂运算的性质</vt:lpstr>
      <vt:lpstr>证明</vt:lpstr>
      <vt:lpstr>幂运算的性质</vt:lpstr>
      <vt:lpstr>幂运算的性质</vt:lpstr>
      <vt:lpstr>证明</vt:lpstr>
      <vt:lpstr>数据库中的关系运算</vt:lpstr>
      <vt:lpstr>数据库中的关系运算</vt:lpstr>
      <vt:lpstr>数据库中的关系运算</vt:lpstr>
      <vt:lpstr>数据库中的关系运算</vt:lpstr>
      <vt:lpstr>7.4 关系的性质</vt:lpstr>
      <vt:lpstr>7.4 关系的性质</vt:lpstr>
      <vt:lpstr>对称性与反对称性</vt:lpstr>
      <vt:lpstr>对称性与反对称性</vt:lpstr>
      <vt:lpstr>传递性</vt:lpstr>
      <vt:lpstr>关系性质成立的充要条件</vt:lpstr>
      <vt:lpstr>证明</vt:lpstr>
      <vt:lpstr>证明</vt:lpstr>
      <vt:lpstr>证明</vt:lpstr>
      <vt:lpstr>证明</vt:lpstr>
      <vt:lpstr>离散数学 （一）</vt:lpstr>
      <vt:lpstr>证明</vt:lpstr>
      <vt:lpstr>PowerPoint 演示文稿</vt:lpstr>
      <vt:lpstr>PowerPoint 演示文稿</vt:lpstr>
      <vt:lpstr>PowerPoint 演示文稿</vt:lpstr>
      <vt:lpstr>证明</vt:lpstr>
      <vt:lpstr>证明</vt:lpstr>
      <vt:lpstr>PowerPoint 演示文稿</vt:lpstr>
      <vt:lpstr>7.5 关系的闭包 </vt:lpstr>
      <vt:lpstr>闭包定义</vt:lpstr>
      <vt:lpstr>证明</vt:lpstr>
      <vt:lpstr>证明</vt:lpstr>
      <vt:lpstr>闭包的矩阵表示和图表示</vt:lpstr>
      <vt:lpstr>实例</vt:lpstr>
      <vt:lpstr>传递闭包的求法</vt:lpstr>
      <vt:lpstr>闭包的性质</vt:lpstr>
      <vt:lpstr>闭包的性质</vt:lpstr>
      <vt:lpstr>离散数学 （一）</vt:lpstr>
      <vt:lpstr>7.6 等价关系与划分 </vt:lpstr>
      <vt:lpstr>等价关系的定义与实例</vt:lpstr>
      <vt:lpstr>常见的等价关系</vt:lpstr>
      <vt:lpstr>常见的等价关系</vt:lpstr>
      <vt:lpstr>等价类定义 </vt:lpstr>
      <vt:lpstr>PowerPoint 演示文稿</vt:lpstr>
      <vt:lpstr>等价类的性质</vt:lpstr>
      <vt:lpstr>证明</vt:lpstr>
      <vt:lpstr>商集与划分</vt:lpstr>
      <vt:lpstr>划分实例</vt:lpstr>
      <vt:lpstr>PowerPoint 演示文稿</vt:lpstr>
      <vt:lpstr>商集与划分</vt:lpstr>
      <vt:lpstr>等价关系的证明</vt:lpstr>
      <vt:lpstr>等价关系的证明</vt:lpstr>
      <vt:lpstr>PowerPoint 演示文稿</vt:lpstr>
      <vt:lpstr>7.7 偏序关系 </vt:lpstr>
      <vt:lpstr>定义与实例</vt:lpstr>
      <vt:lpstr>定义与实例</vt:lpstr>
      <vt:lpstr>常见的偏序与拟序关系</vt:lpstr>
      <vt:lpstr>常见的偏序与拟序关系</vt:lpstr>
      <vt:lpstr>可比与覆盖</vt:lpstr>
      <vt:lpstr>偏序集与哈斯图</vt:lpstr>
      <vt:lpstr>离散数学 （一）</vt:lpstr>
      <vt:lpstr>实例</vt:lpstr>
      <vt:lpstr>实例</vt:lpstr>
      <vt:lpstr>偏序集与哈斯图</vt:lpstr>
      <vt:lpstr>偏序集中的特殊元素 </vt:lpstr>
      <vt:lpstr>偏序集中的特殊元素 </vt:lpstr>
      <vt:lpstr>实例</vt:lpstr>
      <vt:lpstr>实例</vt:lpstr>
      <vt:lpstr>实例</vt:lpstr>
      <vt:lpstr>实例</vt:lpstr>
      <vt:lpstr>全序关系与良序关系</vt:lpstr>
      <vt:lpstr>常见的全序与良序关系</vt:lpstr>
      <vt:lpstr>常见的全序与良序关系</vt:lpstr>
      <vt:lpstr>由偏序构造全序</vt:lpstr>
      <vt:lpstr>搜索最优全序</vt:lpstr>
      <vt:lpstr>第七章  习题课 </vt:lpstr>
      <vt:lpstr>基本要求</vt:lpstr>
      <vt:lpstr>练习1</vt:lpstr>
      <vt:lpstr>解答</vt:lpstr>
      <vt:lpstr>练习2</vt:lpstr>
      <vt:lpstr>PowerPoint 演示文稿</vt:lpstr>
      <vt:lpstr>练习4</vt:lpstr>
      <vt:lpstr>练习5</vt:lpstr>
      <vt:lpstr>PowerPoint 演示文稿</vt:lpstr>
      <vt:lpstr>关系性质的证明方法</vt:lpstr>
      <vt:lpstr>关系性质的证明方法</vt:lpstr>
      <vt:lpstr>PowerPoint 演示文稿</vt:lpstr>
      <vt:lpstr>PowerPoint 演示文稿</vt:lpstr>
      <vt:lpstr>扩展阅读材料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szx</cp:lastModifiedBy>
  <cp:revision>644</cp:revision>
  <dcterms:created xsi:type="dcterms:W3CDTF">2007-11-19T20:33:53Z</dcterms:created>
  <dcterms:modified xsi:type="dcterms:W3CDTF">2024-05-04T13:17:35Z</dcterms:modified>
</cp:coreProperties>
</file>