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258" r:id="rId2"/>
    <p:sldId id="259" r:id="rId3"/>
    <p:sldId id="260" r:id="rId4"/>
    <p:sldId id="366" r:id="rId5"/>
    <p:sldId id="262" r:id="rId6"/>
    <p:sldId id="359" r:id="rId7"/>
    <p:sldId id="263" r:id="rId8"/>
    <p:sldId id="264" r:id="rId9"/>
    <p:sldId id="361" r:id="rId10"/>
    <p:sldId id="266" r:id="rId11"/>
    <p:sldId id="267" r:id="rId12"/>
    <p:sldId id="268" r:id="rId13"/>
    <p:sldId id="269" r:id="rId14"/>
    <p:sldId id="270" r:id="rId15"/>
    <p:sldId id="360" r:id="rId16"/>
    <p:sldId id="362" r:id="rId17"/>
    <p:sldId id="363" r:id="rId18"/>
    <p:sldId id="271" r:id="rId19"/>
    <p:sldId id="272" r:id="rId20"/>
    <p:sldId id="367" r:id="rId21"/>
    <p:sldId id="273" r:id="rId22"/>
    <p:sldId id="275" r:id="rId23"/>
    <p:sldId id="276" r:id="rId24"/>
    <p:sldId id="277" r:id="rId25"/>
    <p:sldId id="278" r:id="rId26"/>
    <p:sldId id="279" r:id="rId27"/>
    <p:sldId id="280" r:id="rId28"/>
    <p:sldId id="364" r:id="rId29"/>
    <p:sldId id="281" r:id="rId30"/>
    <p:sldId id="282" r:id="rId31"/>
    <p:sldId id="283" r:id="rId32"/>
    <p:sldId id="284" r:id="rId33"/>
    <p:sldId id="285" r:id="rId34"/>
    <p:sldId id="329" r:id="rId35"/>
    <p:sldId id="330" r:id="rId36"/>
    <p:sldId id="331" r:id="rId37"/>
    <p:sldId id="333" r:id="rId38"/>
    <p:sldId id="334" r:id="rId39"/>
    <p:sldId id="335" r:id="rId40"/>
    <p:sldId id="336" r:id="rId41"/>
    <p:sldId id="337" r:id="rId42"/>
    <p:sldId id="339" r:id="rId43"/>
    <p:sldId id="340" r:id="rId44"/>
    <p:sldId id="341" r:id="rId45"/>
    <p:sldId id="343" r:id="rId46"/>
    <p:sldId id="344" r:id="rId47"/>
    <p:sldId id="346" r:id="rId48"/>
    <p:sldId id="349" r:id="rId49"/>
    <p:sldId id="350" r:id="rId50"/>
    <p:sldId id="351" r:id="rId51"/>
    <p:sldId id="352" r:id="rId52"/>
    <p:sldId id="353" r:id="rId53"/>
    <p:sldId id="355" r:id="rId54"/>
    <p:sldId id="356" r:id="rId55"/>
    <p:sldId id="357" r:id="rId56"/>
    <p:sldId id="286" r:id="rId57"/>
    <p:sldId id="358" r:id="rId58"/>
    <p:sldId id="287" r:id="rId59"/>
    <p:sldId id="288" r:id="rId60"/>
    <p:sldId id="289" r:id="rId61"/>
    <p:sldId id="290" r:id="rId62"/>
    <p:sldId id="291" r:id="rId63"/>
    <p:sldId id="292" r:id="rId64"/>
    <p:sldId id="293" r:id="rId65"/>
    <p:sldId id="325" r:id="rId66"/>
    <p:sldId id="326" r:id="rId67"/>
    <p:sldId id="327" r:id="rId68"/>
    <p:sldId id="328" r:id="rId6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8000"/>
    <a:srgbClr val="006600"/>
    <a:srgbClr val="A50021"/>
    <a:srgbClr val="69B3F1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8" autoAdjust="0"/>
    <p:restoredTop sz="90562" autoAdjust="0"/>
  </p:normalViewPr>
  <p:slideViewPr>
    <p:cSldViewPr>
      <p:cViewPr varScale="1">
        <p:scale>
          <a:sx n="104" d="100"/>
          <a:sy n="104" d="100"/>
        </p:scale>
        <p:origin x="11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B6C0B83-DD2A-4F06-955D-3328B02552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5FCB917-5935-4271-B73D-F07347FAFCF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660A8503-B592-4BC0-B53A-CF68897C711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99497F64-BC3F-4AA8-B652-7C7B90E2D52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C6B78D-7793-41EF-99D3-3414957EBDA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F9E55F6-70A2-45CE-8A20-A685A63CBA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7E55430-D673-41C7-85E0-4F2F358373C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5CA2C81-C40E-4786-9E98-5BAEC2432A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04EE78A-230A-40DB-B8BD-B34D5569925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168816D-6857-4723-A4F4-0434BADBC9F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33C9670E-8D5D-48E5-96CB-A51E50D30D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A6E59D-8E7F-4537-84E6-386696EBCA7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7E752DD-676A-48EE-B646-721D28D3BC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3F6575-FBA7-447D-A68B-820CA2E9B462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9314" name="Rectangle 2">
            <a:extLst>
              <a:ext uri="{FF2B5EF4-FFF2-40B4-BE49-F238E27FC236}">
                <a16:creationId xmlns:a16="http://schemas.microsoft.com/office/drawing/2014/main" id="{E3025A44-0519-4FD2-8F19-08D1B428A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322194AD-25C3-496C-8932-175FEA1E8F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>
                <a:latin typeface="Times New Roman" panose="02020603050405020304" pitchFamily="18" charset="0"/>
              </a:rPr>
              <a:t>⋂⋃⊆⊂⊄⊇⊃⊅∈∉</a:t>
            </a:r>
            <a:r>
              <a:rPr lang="en-US" altLang="zh-CN" sz="1200" b="0" dirty="0" err="1">
                <a:latin typeface="Times New Roman" panose="02020603050405020304" pitchFamily="18" charset="0"/>
              </a:rPr>
              <a:t>ℵØ</a:t>
            </a:r>
            <a:endParaRPr lang="en-US" altLang="zh-CN" sz="1200" b="0" dirty="0">
              <a:latin typeface="Times New Roman" panose="02020603050405020304" pitchFamily="18" charset="0"/>
            </a:endParaRPr>
          </a:p>
          <a:p>
            <a:r>
              <a:rPr lang="el-GR" altLang="zh-CN" sz="1200" b="0" dirty="0">
                <a:latin typeface="Times New Roman" panose="02020603050405020304" pitchFamily="18" charset="0"/>
              </a:rPr>
              <a:t>⊙</a:t>
            </a:r>
            <a:r>
              <a:rPr lang="en-US" altLang="zh-CN" sz="1200" b="0" dirty="0">
                <a:latin typeface="Times New Roman" panose="02020603050405020304" pitchFamily="18" charset="0"/>
              </a:rPr>
              <a:t>⊖</a:t>
            </a:r>
            <a:r>
              <a:rPr lang="el-GR" altLang="zh-CN" sz="1200" b="0" dirty="0">
                <a:latin typeface="Times New Roman" panose="02020603050405020304" pitchFamily="18" charset="0"/>
              </a:rPr>
              <a:t>⊗⊕⇒⇔↔¬</a:t>
            </a:r>
            <a:r>
              <a:rPr lang="zh-CN" altLang="el-GR" sz="1200" b="0" dirty="0">
                <a:latin typeface="Times New Roman" panose="02020603050405020304" pitchFamily="18" charset="0"/>
              </a:rPr>
              <a:t>￢</a:t>
            </a:r>
            <a:r>
              <a:rPr lang="el-GR" altLang="zh-CN" sz="1200" b="0" dirty="0">
                <a:latin typeface="Times New Roman" panose="02020603050405020304" pitchFamily="18" charset="0"/>
              </a:rPr>
              <a:t>∧∨∀∃∄</a:t>
            </a:r>
            <a:endParaRPr lang="en-US" altLang="zh-CN" sz="1200" b="0" dirty="0">
              <a:latin typeface="Times New Roman" panose="02020603050405020304" pitchFamily="18" charset="0"/>
            </a:endParaRPr>
          </a:p>
          <a:p>
            <a:r>
              <a:rPr lang="en-US" altLang="zh-CN" sz="1200" b="0" dirty="0">
                <a:latin typeface="Times New Roman" panose="02020603050405020304" pitchFamily="18" charset="0"/>
              </a:rPr>
              <a:t>≡=≠≈≉≥≤≮≯−±×÷</a:t>
            </a:r>
          </a:p>
          <a:p>
            <a:r>
              <a:rPr lang="en-US" altLang="zh-CN" sz="1200" b="0" dirty="0">
                <a:latin typeface="Times New Roman" panose="02020603050405020304" pitchFamily="18" charset="0"/>
              </a:rPr>
              <a:t>∠∟°º⊥∥≅〜</a:t>
            </a:r>
            <a:r>
              <a:rPr lang="el-GR" altLang="zh-CN" sz="1200" b="0" dirty="0">
                <a:latin typeface="Times New Roman" panose="02020603050405020304" pitchFamily="18" charset="0"/>
              </a:rPr>
              <a:t>Δπ∝∞≪≫∑∏</a:t>
            </a:r>
            <a:endParaRPr lang="en-US" altLang="zh-CN" sz="1200" b="0" dirty="0">
              <a:latin typeface="Times New Roman" panose="02020603050405020304" pitchFamily="18" charset="0"/>
            </a:endParaRPr>
          </a:p>
          <a:p>
            <a:r>
              <a:rPr lang="el-GR" altLang="zh-CN" sz="1200" dirty="0"/>
              <a:t>Α	α</a:t>
            </a:r>
          </a:p>
          <a:p>
            <a:r>
              <a:rPr lang="el-GR" altLang="zh-CN" sz="1200" dirty="0"/>
              <a:t>Β	β</a:t>
            </a:r>
          </a:p>
          <a:p>
            <a:r>
              <a:rPr lang="el-GR" altLang="zh-CN" sz="1200" dirty="0"/>
              <a:t>Γ	γ</a:t>
            </a:r>
          </a:p>
          <a:p>
            <a:r>
              <a:rPr lang="el-GR" altLang="zh-CN" sz="1200" dirty="0"/>
              <a:t>Δ	δ</a:t>
            </a:r>
          </a:p>
          <a:p>
            <a:r>
              <a:rPr lang="el-GR" altLang="zh-CN" sz="1200" dirty="0"/>
              <a:t>Ε	ε</a:t>
            </a:r>
          </a:p>
          <a:p>
            <a:r>
              <a:rPr lang="el-GR" altLang="zh-CN" sz="1200" dirty="0"/>
              <a:t> 	ζ</a:t>
            </a:r>
          </a:p>
          <a:p>
            <a:r>
              <a:rPr lang="el-GR" altLang="zh-CN" sz="1200" dirty="0"/>
              <a:t>Η	η</a:t>
            </a:r>
          </a:p>
          <a:p>
            <a:r>
              <a:rPr lang="el-GR" altLang="zh-CN" sz="1200" dirty="0"/>
              <a:t>Θ	θ</a:t>
            </a:r>
          </a:p>
          <a:p>
            <a:r>
              <a:rPr lang="el-GR" altLang="zh-CN" sz="1200" dirty="0"/>
              <a:t>Ι	ι</a:t>
            </a:r>
          </a:p>
          <a:p>
            <a:r>
              <a:rPr lang="el-GR" altLang="zh-CN" sz="1200" dirty="0"/>
              <a:t>Κ	κ</a:t>
            </a:r>
          </a:p>
          <a:p>
            <a:r>
              <a:rPr lang="el-GR" altLang="zh-CN" sz="1200" dirty="0"/>
              <a:t>Λ	λ</a:t>
            </a:r>
          </a:p>
          <a:p>
            <a:r>
              <a:rPr lang="el-GR" altLang="zh-CN" sz="1200" dirty="0"/>
              <a:t>Μ	μ</a:t>
            </a:r>
          </a:p>
          <a:p>
            <a:r>
              <a:rPr lang="zh-CN" altLang="el-GR" sz="1200" dirty="0"/>
              <a:t>Ｎ</a:t>
            </a:r>
          </a:p>
          <a:p>
            <a:r>
              <a:rPr lang="el-GR" altLang="zh-CN" sz="1200" dirty="0"/>
              <a:t>Ξ	ξ</a:t>
            </a:r>
          </a:p>
          <a:p>
            <a:r>
              <a:rPr lang="el-GR" altLang="zh-CN" sz="1200" dirty="0"/>
              <a:t>Ο	ο</a:t>
            </a:r>
          </a:p>
          <a:p>
            <a:r>
              <a:rPr lang="el-GR" altLang="zh-CN" sz="1200" dirty="0"/>
              <a:t>Π	π</a:t>
            </a:r>
          </a:p>
          <a:p>
            <a:r>
              <a:rPr lang="el-GR" altLang="zh-CN" sz="1200" dirty="0"/>
              <a:t>Ρ	ρ</a:t>
            </a:r>
          </a:p>
          <a:p>
            <a:r>
              <a:rPr lang="el-GR" altLang="zh-CN" sz="1200" dirty="0"/>
              <a:t>Σ	σ</a:t>
            </a:r>
          </a:p>
          <a:p>
            <a:r>
              <a:rPr lang="el-GR" altLang="zh-CN" sz="1200" dirty="0"/>
              <a:t>Τ	τ</a:t>
            </a:r>
          </a:p>
          <a:p>
            <a:r>
              <a:rPr lang="el-GR" altLang="zh-CN" sz="1200" dirty="0"/>
              <a:t>Υ	υ</a:t>
            </a:r>
          </a:p>
          <a:p>
            <a:r>
              <a:rPr lang="el-GR" altLang="zh-CN" sz="1200" dirty="0"/>
              <a:t>Φ	φ</a:t>
            </a:r>
          </a:p>
          <a:p>
            <a:r>
              <a:rPr lang="el-GR" altLang="zh-CN" sz="1200" dirty="0"/>
              <a:t>Χ	χ</a:t>
            </a:r>
          </a:p>
          <a:p>
            <a:r>
              <a:rPr lang="el-GR" altLang="zh-CN" sz="1200" dirty="0"/>
              <a:t>Ψ	ψ</a:t>
            </a:r>
          </a:p>
          <a:p>
            <a:r>
              <a:rPr lang="el-GR" altLang="zh-CN" sz="1200" dirty="0"/>
              <a:t>Ω	ω</a:t>
            </a:r>
            <a:endParaRPr lang="zh-CN" altLang="zh-CN" sz="1200" dirty="0"/>
          </a:p>
          <a:p>
            <a:endParaRPr lang="zh-CN" altLang="zh-CN" dirty="0"/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C1D1AE4-D27F-4649-A911-EC4066DD01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F75095-E97F-4052-AE82-4DD98E09D8C9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85698" name="Rectangle 2">
            <a:extLst>
              <a:ext uri="{FF2B5EF4-FFF2-40B4-BE49-F238E27FC236}">
                <a16:creationId xmlns:a16="http://schemas.microsoft.com/office/drawing/2014/main" id="{39F851B9-5B5E-426B-9552-2EF5869717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>
            <a:extLst>
              <a:ext uri="{FF2B5EF4-FFF2-40B4-BE49-F238E27FC236}">
                <a16:creationId xmlns:a16="http://schemas.microsoft.com/office/drawing/2014/main" id="{BFB57B82-BD65-4A61-97F2-88FE6F6076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8CF01BD-4609-4EBE-A24A-17A66E1A9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539A19-C46E-4D96-B6F7-8FD599445A91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87746" name="Rectangle 2">
            <a:extLst>
              <a:ext uri="{FF2B5EF4-FFF2-40B4-BE49-F238E27FC236}">
                <a16:creationId xmlns:a16="http://schemas.microsoft.com/office/drawing/2014/main" id="{A0BB4109-F5E4-4DE3-BD28-9B8833F084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>
            <a:extLst>
              <a:ext uri="{FF2B5EF4-FFF2-40B4-BE49-F238E27FC236}">
                <a16:creationId xmlns:a16="http://schemas.microsoft.com/office/drawing/2014/main" id="{FC3E0E4F-2561-4C73-8AC8-033AB1D52C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86FD0F6-639E-44AE-A1C8-F64A64E0D2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3DFD3A-08E7-430E-BB0D-811226AC9BAF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89794" name="Rectangle 2">
            <a:extLst>
              <a:ext uri="{FF2B5EF4-FFF2-40B4-BE49-F238E27FC236}">
                <a16:creationId xmlns:a16="http://schemas.microsoft.com/office/drawing/2014/main" id="{BF247D29-0059-4D12-A519-63B3BDCEBA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>
            <a:extLst>
              <a:ext uri="{FF2B5EF4-FFF2-40B4-BE49-F238E27FC236}">
                <a16:creationId xmlns:a16="http://schemas.microsoft.com/office/drawing/2014/main" id="{FF90DBD4-4957-419F-B8FC-F4214B109E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176D19-BDF1-472D-B23B-FB1C999AF4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486C5C-2A4B-4CFA-A57C-C9AA2548646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91842" name="Rectangle 2">
            <a:extLst>
              <a:ext uri="{FF2B5EF4-FFF2-40B4-BE49-F238E27FC236}">
                <a16:creationId xmlns:a16="http://schemas.microsoft.com/office/drawing/2014/main" id="{BC61E63A-A2F6-4A50-A34D-E24C3A4F93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2EC4E1A5-4335-4DAA-ACBA-BB63CD5B75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C47C812-336B-4062-9B8C-C0084BF5CD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4A96AF-97C6-482C-A308-F87BACC38791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93890" name="Rectangle 2">
            <a:extLst>
              <a:ext uri="{FF2B5EF4-FFF2-40B4-BE49-F238E27FC236}">
                <a16:creationId xmlns:a16="http://schemas.microsoft.com/office/drawing/2014/main" id="{CBF61088-303C-47C7-BFFA-B1C0AE190A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>
            <a:extLst>
              <a:ext uri="{FF2B5EF4-FFF2-40B4-BE49-F238E27FC236}">
                <a16:creationId xmlns:a16="http://schemas.microsoft.com/office/drawing/2014/main" id="{4F6B9325-F368-47EC-B517-2E151F97B1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B579A10-83D5-4B26-8EA1-2B96A06ED7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16036-638D-4B8C-A37B-6DB2F1A9295C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95938" name="Rectangle 2">
            <a:extLst>
              <a:ext uri="{FF2B5EF4-FFF2-40B4-BE49-F238E27FC236}">
                <a16:creationId xmlns:a16="http://schemas.microsoft.com/office/drawing/2014/main" id="{1EE21C50-71EF-4138-9D2F-6744DE81ED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>
            <a:extLst>
              <a:ext uri="{FF2B5EF4-FFF2-40B4-BE49-F238E27FC236}">
                <a16:creationId xmlns:a16="http://schemas.microsoft.com/office/drawing/2014/main" id="{B8CCF64B-FA99-4844-916E-DEC3469431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69862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86FD0F6-639E-44AE-A1C8-F64A64E0D2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3DFD3A-08E7-430E-BB0D-811226AC9BAF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89794" name="Rectangle 2">
            <a:extLst>
              <a:ext uri="{FF2B5EF4-FFF2-40B4-BE49-F238E27FC236}">
                <a16:creationId xmlns:a16="http://schemas.microsoft.com/office/drawing/2014/main" id="{BF247D29-0059-4D12-A519-63B3BDCEBA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>
            <a:extLst>
              <a:ext uri="{FF2B5EF4-FFF2-40B4-BE49-F238E27FC236}">
                <a16:creationId xmlns:a16="http://schemas.microsoft.com/office/drawing/2014/main" id="{FF90DBD4-4957-419F-B8FC-F4214B109E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44329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86FD0F6-639E-44AE-A1C8-F64A64E0D2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3DFD3A-08E7-430E-BB0D-811226AC9BAF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89794" name="Rectangle 2">
            <a:extLst>
              <a:ext uri="{FF2B5EF4-FFF2-40B4-BE49-F238E27FC236}">
                <a16:creationId xmlns:a16="http://schemas.microsoft.com/office/drawing/2014/main" id="{BF247D29-0059-4D12-A519-63B3BDCEBA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>
            <a:extLst>
              <a:ext uri="{FF2B5EF4-FFF2-40B4-BE49-F238E27FC236}">
                <a16:creationId xmlns:a16="http://schemas.microsoft.com/office/drawing/2014/main" id="{FF90DBD4-4957-419F-B8FC-F4214B109E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83945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B579A10-83D5-4B26-8EA1-2B96A06ED7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16036-638D-4B8C-A37B-6DB2F1A9295C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95938" name="Rectangle 2">
            <a:extLst>
              <a:ext uri="{FF2B5EF4-FFF2-40B4-BE49-F238E27FC236}">
                <a16:creationId xmlns:a16="http://schemas.microsoft.com/office/drawing/2014/main" id="{1EE21C50-71EF-4138-9D2F-6744DE81ED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>
            <a:extLst>
              <a:ext uri="{FF2B5EF4-FFF2-40B4-BE49-F238E27FC236}">
                <a16:creationId xmlns:a16="http://schemas.microsoft.com/office/drawing/2014/main" id="{B8CCF64B-FA99-4844-916E-DEC3469431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A199BFD-BBD0-4ADF-802D-9F66889193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EF3112-B65A-40AB-9A1E-16D73597D803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97986" name="Rectangle 2">
            <a:extLst>
              <a:ext uri="{FF2B5EF4-FFF2-40B4-BE49-F238E27FC236}">
                <a16:creationId xmlns:a16="http://schemas.microsoft.com/office/drawing/2014/main" id="{AF9AC659-16DA-41AD-A392-DA0E07FA1A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9FA9FBD2-F74B-4886-BEC3-6721342D4F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EFDD09E-21E5-4D6F-9BE4-0C0624B272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966091-F30A-4E5C-A94A-A16DAA9C5A75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71362" name="Rectangle 2">
            <a:extLst>
              <a:ext uri="{FF2B5EF4-FFF2-40B4-BE49-F238E27FC236}">
                <a16:creationId xmlns:a16="http://schemas.microsoft.com/office/drawing/2014/main" id="{B444D883-8E33-4008-9086-56FCA98BD1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725DA1CE-4947-4E23-988E-21FBDF7E3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2355F68-30A4-47A0-AA7F-2130570365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06194E-7FEA-4514-87AB-80A0B5B65AD9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22562" name="Rectangle 2">
            <a:extLst>
              <a:ext uri="{FF2B5EF4-FFF2-40B4-BE49-F238E27FC236}">
                <a16:creationId xmlns:a16="http://schemas.microsoft.com/office/drawing/2014/main" id="{F5D9B676-3DED-4C7E-AD8C-3B738FF527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F20B346B-B793-4222-9E67-627DC9C8F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613211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95FAEAF-D1DA-4BDC-A25C-576CD665DE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F572B4-EC5F-4FB5-9083-C0B98718A7E6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00034" name="Rectangle 2">
            <a:extLst>
              <a:ext uri="{FF2B5EF4-FFF2-40B4-BE49-F238E27FC236}">
                <a16:creationId xmlns:a16="http://schemas.microsoft.com/office/drawing/2014/main" id="{46BE3FC5-7DA2-46A2-BFAE-A62007F7E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7A91F311-E90C-4B1C-993E-613D7E8821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B043FF5-4AB8-4796-BBE1-BF779A8E5A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0F9286-1139-486C-9A81-45964A4BED96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04130" name="Rectangle 2">
            <a:extLst>
              <a:ext uri="{FF2B5EF4-FFF2-40B4-BE49-F238E27FC236}">
                <a16:creationId xmlns:a16="http://schemas.microsoft.com/office/drawing/2014/main" id="{A4181B85-8853-4B8A-8FE5-4279B7CEB6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>
            <a:extLst>
              <a:ext uri="{FF2B5EF4-FFF2-40B4-BE49-F238E27FC236}">
                <a16:creationId xmlns:a16="http://schemas.microsoft.com/office/drawing/2014/main" id="{5465AE80-6C6B-43C1-9B0F-50A0C9B3EF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A422E32-0123-46F4-9DC3-CFBCDFD934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CF7978-12EC-4D40-8ABD-730FB083313B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06178" name="Rectangle 2">
            <a:extLst>
              <a:ext uri="{FF2B5EF4-FFF2-40B4-BE49-F238E27FC236}">
                <a16:creationId xmlns:a16="http://schemas.microsoft.com/office/drawing/2014/main" id="{6200535B-9C86-46C6-9C4D-0A80B97E3B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69E2E636-5AD2-455E-86DA-20D39BB80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右侧例子中，第一行的复合结果为</a:t>
            </a:r>
            <a:r>
              <a:rPr lang="en-US" altLang="zh-CN" dirty="0"/>
              <a:t> {x \in Z | x = 4k, k \in Z } </a:t>
            </a:r>
            <a:r>
              <a:rPr lang="zh-CN" altLang="en-US" dirty="0"/>
              <a:t>到 </a:t>
            </a:r>
            <a:r>
              <a:rPr lang="en-US" altLang="zh-CN" dirty="0"/>
              <a:t>Z </a:t>
            </a:r>
            <a:r>
              <a:rPr lang="zh-CN" altLang="en-US" dirty="0"/>
              <a:t>的函数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90897FB-1CBC-4552-BEC7-21546E049F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EDD4E8-C108-4455-BFDB-B78E0B502B2F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08226" name="Rectangle 2">
            <a:extLst>
              <a:ext uri="{FF2B5EF4-FFF2-40B4-BE49-F238E27FC236}">
                <a16:creationId xmlns:a16="http://schemas.microsoft.com/office/drawing/2014/main" id="{10A020A9-FF9C-43C6-857D-31A3950F50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9B3864D2-1DC8-41E6-B127-CF73894C2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这些证明都很显然，大家复习时不要把书过一遍觉得都看懂了就完了，要学会提炼什么样的证明用什么样的套路。比如这里证集合相等就证相互包含。</a:t>
            </a:r>
            <a:endParaRPr lang="en-US" altLang="zh-CN" dirty="0"/>
          </a:p>
          <a:p>
            <a:r>
              <a:rPr lang="zh-CN" altLang="en-US" dirty="0"/>
              <a:t>这里其实看其他书也是一样的，比如看毛选，其实精髓在目录，先分析什么再分析什么。</a:t>
            </a:r>
            <a:endParaRPr lang="en-US" altLang="zh-CN" dirty="0"/>
          </a:p>
          <a:p>
            <a:r>
              <a:rPr lang="zh-CN" altLang="en-US" dirty="0"/>
              <a:t>比如第一节湖南省农民运动考察报告，分析各个阶级的关系，我们和谁是朋友关系，和谁是敌对关系，和谁没关系；没关系的中立派又有谁是可争取成为朋友的，谁是不可能成为朋友的。</a:t>
            </a:r>
            <a:endParaRPr lang="en-US" altLang="zh-CN" dirty="0"/>
          </a:p>
          <a:p>
            <a:r>
              <a:rPr lang="zh-CN" altLang="en-US"/>
              <a:t>但你要是去看具体内容，就会发现很多其实是介绍当时的局势，对当下甚至未来已经没有太大参考价值了。</a:t>
            </a:r>
            <a:endParaRPr lang="zh-CN" altLang="zh-CN"/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04763A5-39E2-48B9-B2B9-EFECF4E5C8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A2E89C-F273-433F-B6F9-6D2F726039AE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10274" name="Rectangle 2">
            <a:extLst>
              <a:ext uri="{FF2B5EF4-FFF2-40B4-BE49-F238E27FC236}">
                <a16:creationId xmlns:a16="http://schemas.microsoft.com/office/drawing/2014/main" id="{2BFD1596-2EF1-4285-8394-9AD14C4399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F491BC8C-3205-43BF-AE01-92AB77214A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8D1559F-5635-4B50-A6AB-8882F29B86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429CEF-3B19-4E2B-9F61-668278BDD883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12322" name="Rectangle 2">
            <a:extLst>
              <a:ext uri="{FF2B5EF4-FFF2-40B4-BE49-F238E27FC236}">
                <a16:creationId xmlns:a16="http://schemas.microsoft.com/office/drawing/2014/main" id="{CAC7868E-3176-4209-8D6A-B59FD167C9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>
            <a:extLst>
              <a:ext uri="{FF2B5EF4-FFF2-40B4-BE49-F238E27FC236}">
                <a16:creationId xmlns:a16="http://schemas.microsoft.com/office/drawing/2014/main" id="{E52ED4D5-48B2-4CED-9BB9-27FEFEFBD0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936AB8D-41C7-47B8-BA41-DF571BE498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9CB00E-B030-47F0-AE68-70DE7CFA05C6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14370" name="Rectangle 2">
            <a:extLst>
              <a:ext uri="{FF2B5EF4-FFF2-40B4-BE49-F238E27FC236}">
                <a16:creationId xmlns:a16="http://schemas.microsoft.com/office/drawing/2014/main" id="{38630D08-2C26-4EC0-AA2A-4579FD8587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>
            <a:extLst>
              <a:ext uri="{FF2B5EF4-FFF2-40B4-BE49-F238E27FC236}">
                <a16:creationId xmlns:a16="http://schemas.microsoft.com/office/drawing/2014/main" id="{DD28B6FB-FD20-48B2-BC26-C7A447941B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8D1559F-5635-4B50-A6AB-8882F29B86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429CEF-3B19-4E2B-9F61-668278BDD883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12322" name="Rectangle 2">
            <a:extLst>
              <a:ext uri="{FF2B5EF4-FFF2-40B4-BE49-F238E27FC236}">
                <a16:creationId xmlns:a16="http://schemas.microsoft.com/office/drawing/2014/main" id="{CAC7868E-3176-4209-8D6A-B59FD167C9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>
            <a:extLst>
              <a:ext uri="{FF2B5EF4-FFF2-40B4-BE49-F238E27FC236}">
                <a16:creationId xmlns:a16="http://schemas.microsoft.com/office/drawing/2014/main" id="{E52ED4D5-48B2-4CED-9BB9-27FEFEFBD0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425617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B4C07A5-6C21-4F79-B13C-F0B4329B97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400977-0681-4978-9604-8BAD2B189105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id="{4B3A09F1-1CBD-4218-A673-8325430A5C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3873E95F-BF60-45BC-8DED-E2DE09F8D7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1550A51-9696-4DA9-AA69-540DE94F92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83343E-FE63-4BD8-85B6-88107585BEA1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73410" name="Rectangle 2">
            <a:extLst>
              <a:ext uri="{FF2B5EF4-FFF2-40B4-BE49-F238E27FC236}">
                <a16:creationId xmlns:a16="http://schemas.microsoft.com/office/drawing/2014/main" id="{036AE94B-B694-4238-8FD1-7BACB9390B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0EA3090D-F4B4-43B9-9743-0BBEF37E6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有的时候，更多的术语可以让沟通更加简洁高效严谨，但有时反而会更加晦涩难懂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FB22D84-F53B-41BC-822F-8CB615647D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1EBBA9-A22F-42A2-9676-67CBBF801AB1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18466" name="Rectangle 2">
            <a:extLst>
              <a:ext uri="{FF2B5EF4-FFF2-40B4-BE49-F238E27FC236}">
                <a16:creationId xmlns:a16="http://schemas.microsoft.com/office/drawing/2014/main" id="{DED31FF7-9988-470B-B65D-A04C7146FC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E446911C-56A3-4923-95EA-EC9A45F43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440F66C-9A07-4B18-B8A2-4080AB2798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33030E-0229-46EA-B0BE-582918E3E4D0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20514" name="Rectangle 2">
            <a:extLst>
              <a:ext uri="{FF2B5EF4-FFF2-40B4-BE49-F238E27FC236}">
                <a16:creationId xmlns:a16="http://schemas.microsoft.com/office/drawing/2014/main" id="{B91F1CBE-9BEC-4D07-A42B-5D57560529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29056991-85F8-4D3C-ABD5-AE87735FF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2355F68-30A4-47A0-AA7F-2130570365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06194E-7FEA-4514-87AB-80A0B5B65AD9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22562" name="Rectangle 2">
            <a:extLst>
              <a:ext uri="{FF2B5EF4-FFF2-40B4-BE49-F238E27FC236}">
                <a16:creationId xmlns:a16="http://schemas.microsoft.com/office/drawing/2014/main" id="{F5D9B676-3DED-4C7E-AD8C-3B738FF527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F20B346B-B793-4222-9E67-627DC9C8F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7D0BD2-639D-4CF9-B850-6BF6015702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5ED4D1-0869-4F9D-9D53-8CB7FB713CD1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24610" name="Rectangle 2">
            <a:extLst>
              <a:ext uri="{FF2B5EF4-FFF2-40B4-BE49-F238E27FC236}">
                <a16:creationId xmlns:a16="http://schemas.microsoft.com/office/drawing/2014/main" id="{C69D7C13-9B9F-4258-B1B4-7AD6137C9D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>
            <a:extLst>
              <a:ext uri="{FF2B5EF4-FFF2-40B4-BE49-F238E27FC236}">
                <a16:creationId xmlns:a16="http://schemas.microsoft.com/office/drawing/2014/main" id="{8E59DABD-7FA8-4747-9706-78A24B38CB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EA964D3-631D-45A1-9F36-9BAC4DE73D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05B6A9-765C-4E10-88A6-7EDD0E820DC9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482306" name="Rectangle 2">
            <a:extLst>
              <a:ext uri="{FF2B5EF4-FFF2-40B4-BE49-F238E27FC236}">
                <a16:creationId xmlns:a16="http://schemas.microsoft.com/office/drawing/2014/main" id="{9F735666-CC49-4B24-AC03-BA98120F3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>
            <a:extLst>
              <a:ext uri="{FF2B5EF4-FFF2-40B4-BE49-F238E27FC236}">
                <a16:creationId xmlns:a16="http://schemas.microsoft.com/office/drawing/2014/main" id="{5BF56BFC-B744-4FAA-9F30-745DE5C4E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0F585A9-8B73-42D7-B9A3-840FA821DA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4A7D95-A669-4216-930C-F97C270D2BE4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484354" name="Rectangle 2">
            <a:extLst>
              <a:ext uri="{FF2B5EF4-FFF2-40B4-BE49-F238E27FC236}">
                <a16:creationId xmlns:a16="http://schemas.microsoft.com/office/drawing/2014/main" id="{3B47C499-7988-49EE-A162-77521C5CC2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>
            <a:extLst>
              <a:ext uri="{FF2B5EF4-FFF2-40B4-BE49-F238E27FC236}">
                <a16:creationId xmlns:a16="http://schemas.microsoft.com/office/drawing/2014/main" id="{C74FA872-BD1D-46B2-99A4-1260533E99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36E4256-1583-4904-931B-19E20ABD2D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946D1-E7CF-4378-8321-28B7458FB16E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486402" name="Rectangle 2">
            <a:extLst>
              <a:ext uri="{FF2B5EF4-FFF2-40B4-BE49-F238E27FC236}">
                <a16:creationId xmlns:a16="http://schemas.microsoft.com/office/drawing/2014/main" id="{45E92332-40BF-40B8-8FAA-2EA9787D91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566FD0DE-3C39-46DB-A691-AFC502AD91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CCA4F60-2537-4089-9952-C1D67B1DAE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9134AB-6C4F-4150-8F68-51D809C9CA7F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490498" name="Rectangle 2">
            <a:extLst>
              <a:ext uri="{FF2B5EF4-FFF2-40B4-BE49-F238E27FC236}">
                <a16:creationId xmlns:a16="http://schemas.microsoft.com/office/drawing/2014/main" id="{DE4796FE-5D3B-4B47-A7CE-84B48A500E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>
            <a:extLst>
              <a:ext uri="{FF2B5EF4-FFF2-40B4-BE49-F238E27FC236}">
                <a16:creationId xmlns:a16="http://schemas.microsoft.com/office/drawing/2014/main" id="{B1142A0C-49E6-4FF4-9456-A3AD78E12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1475AD2-FFC3-499E-977C-1F2E3B273D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E4618F-D22F-4579-90ED-357E7261C32F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492546" name="Rectangle 2">
            <a:extLst>
              <a:ext uri="{FF2B5EF4-FFF2-40B4-BE49-F238E27FC236}">
                <a16:creationId xmlns:a16="http://schemas.microsoft.com/office/drawing/2014/main" id="{7D034B8E-9BE6-4381-A4F1-F2A7322934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>
            <a:extLst>
              <a:ext uri="{FF2B5EF4-FFF2-40B4-BE49-F238E27FC236}">
                <a16:creationId xmlns:a16="http://schemas.microsoft.com/office/drawing/2014/main" id="{E41EA38D-32B5-4229-B4B9-01ED933F93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AA6067C-479B-4868-996D-1F644FBFFD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4082D-28A1-43F3-A839-D84CF5057B4B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494594" name="Rectangle 2">
            <a:extLst>
              <a:ext uri="{FF2B5EF4-FFF2-40B4-BE49-F238E27FC236}">
                <a16:creationId xmlns:a16="http://schemas.microsoft.com/office/drawing/2014/main" id="{A2888802-136A-49D6-A55D-BB05ECDB7E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>
            <a:extLst>
              <a:ext uri="{FF2B5EF4-FFF2-40B4-BE49-F238E27FC236}">
                <a16:creationId xmlns:a16="http://schemas.microsoft.com/office/drawing/2014/main" id="{CF45B49E-0016-44C5-ACF3-AD19093130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6E59D-8E7F-4537-84E6-386696EBCA7C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38482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8A62D8B-B045-4B31-AF85-02238309F8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19523-CE30-4F80-ABF9-C41F9BC7DE20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496642" name="Rectangle 2">
            <a:extLst>
              <a:ext uri="{FF2B5EF4-FFF2-40B4-BE49-F238E27FC236}">
                <a16:creationId xmlns:a16="http://schemas.microsoft.com/office/drawing/2014/main" id="{09D0870B-0047-4A3A-8367-DA009BA04E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>
            <a:extLst>
              <a:ext uri="{FF2B5EF4-FFF2-40B4-BE49-F238E27FC236}">
                <a16:creationId xmlns:a16="http://schemas.microsoft.com/office/drawing/2014/main" id="{D42B381E-8F03-4CDE-B105-13E0AAF74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569CB02-391E-47C7-8471-BB32C2F5DB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68CA0-D2D0-4541-A472-794B71FD5C78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498690" name="Rectangle 2">
            <a:extLst>
              <a:ext uri="{FF2B5EF4-FFF2-40B4-BE49-F238E27FC236}">
                <a16:creationId xmlns:a16="http://schemas.microsoft.com/office/drawing/2014/main" id="{9BC60394-CBFA-4C0D-822D-7DC51C9748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>
            <a:extLst>
              <a:ext uri="{FF2B5EF4-FFF2-40B4-BE49-F238E27FC236}">
                <a16:creationId xmlns:a16="http://schemas.microsoft.com/office/drawing/2014/main" id="{020C4D01-EBA7-48A3-8D67-1F6AF18524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56C6FE-D844-452E-B2CF-64E901CED2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AA344B-2DB2-4888-B39E-F1AFDB3A68F9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502786" name="Rectangle 2">
            <a:extLst>
              <a:ext uri="{FF2B5EF4-FFF2-40B4-BE49-F238E27FC236}">
                <a16:creationId xmlns:a16="http://schemas.microsoft.com/office/drawing/2014/main" id="{136146CB-D8F4-4ED1-AA56-4E2A9E67AA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>
            <a:extLst>
              <a:ext uri="{FF2B5EF4-FFF2-40B4-BE49-F238E27FC236}">
                <a16:creationId xmlns:a16="http://schemas.microsoft.com/office/drawing/2014/main" id="{120C449E-B22B-4E07-9898-7B52A52805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用对角线法可以证明自然数是不可数的？</a:t>
            </a:r>
            <a:endParaRPr lang="en-US" altLang="zh-CN" dirty="0"/>
          </a:p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：实数是 </a:t>
            </a:r>
            <a:r>
              <a:rPr lang="en-US" altLang="zh-CN" dirty="0"/>
              <a:t>0.d1 d2</a:t>
            </a:r>
            <a:r>
              <a:rPr lang="zh-CN" altLang="en-US" dirty="0"/>
              <a:t> </a:t>
            </a:r>
            <a:r>
              <a:rPr lang="en-US" altLang="zh-CN" dirty="0"/>
              <a:t>d3……</a:t>
            </a:r>
            <a:r>
              <a:rPr lang="zh-CN" altLang="en-US" dirty="0"/>
              <a:t>，如果把自然数写成 </a:t>
            </a:r>
            <a:r>
              <a:rPr lang="en-US" altLang="zh-CN" dirty="0"/>
              <a:t>d1 d2</a:t>
            </a:r>
            <a:r>
              <a:rPr lang="zh-CN" altLang="en-US" dirty="0"/>
              <a:t> </a:t>
            </a:r>
            <a:r>
              <a:rPr lang="en-US" altLang="zh-CN" dirty="0"/>
              <a:t>d3…… </a:t>
            </a:r>
            <a:r>
              <a:rPr lang="zh-CN" altLang="en-US" dirty="0"/>
              <a:t>的形式？</a:t>
            </a:r>
            <a:endParaRPr lang="en-US" altLang="zh-CN" dirty="0"/>
          </a:p>
          <a:p>
            <a:r>
              <a:rPr lang="zh-CN" altLang="en-US" dirty="0"/>
              <a:t>无法表示自然数</a:t>
            </a:r>
            <a:r>
              <a:rPr lang="en-US" altLang="zh-CN" dirty="0"/>
              <a:t>1——</a:t>
            </a:r>
            <a:r>
              <a:rPr lang="zh-CN" altLang="en-US" dirty="0"/>
              <a:t>无穷个</a:t>
            </a:r>
            <a:r>
              <a:rPr lang="en-US" altLang="zh-CN" dirty="0"/>
              <a:t>0</a:t>
            </a:r>
            <a:r>
              <a:rPr lang="zh-CN" altLang="en-US" dirty="0"/>
              <a:t>后一个</a:t>
            </a:r>
            <a:r>
              <a:rPr lang="en-US" altLang="zh-CN" dirty="0"/>
              <a:t>1</a:t>
            </a:r>
            <a:r>
              <a:rPr lang="zh-CN" altLang="en-US" dirty="0"/>
              <a:t>不是良定义</a:t>
            </a:r>
            <a:r>
              <a:rPr lang="en-US" altLang="zh-CN" dirty="0"/>
              <a:t>——</a:t>
            </a:r>
            <a:r>
              <a:rPr lang="zh-CN" altLang="en-US" dirty="0"/>
              <a:t>无穷没有之后。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：如果把序列反过来，把自然数写成 </a:t>
            </a:r>
            <a:r>
              <a:rPr lang="en-US" altLang="zh-CN" dirty="0"/>
              <a:t>……d3 d2 d1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整数一定是确定位数的，该形式下列出的可能不是整数，对角线取反得到的数也可能不是整数</a:t>
            </a:r>
            <a:r>
              <a:rPr lang="en-US" altLang="zh-CN" dirty="0"/>
              <a:t>——</a:t>
            </a:r>
            <a:r>
              <a:rPr lang="zh-CN" altLang="en-US" dirty="0"/>
              <a:t>类似实数中的循环小数，可能出现循环整数？取出一个</a:t>
            </a:r>
            <a:r>
              <a:rPr lang="en-US" altLang="zh-CN" dirty="0"/>
              <a:t>12345666666……</a:t>
            </a:r>
            <a:r>
              <a:rPr lang="zh-CN" altLang="en-US" dirty="0"/>
              <a:t>并不是整数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0CD8C98-03B4-4E5B-8721-703ECC6523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E1DAA1-17D0-4897-94BD-C2C06211CF23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504834" name="Rectangle 2">
            <a:extLst>
              <a:ext uri="{FF2B5EF4-FFF2-40B4-BE49-F238E27FC236}">
                <a16:creationId xmlns:a16="http://schemas.microsoft.com/office/drawing/2014/main" id="{4FE00E0F-1FB7-44EE-8578-9959064439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>
            <a:extLst>
              <a:ext uri="{FF2B5EF4-FFF2-40B4-BE49-F238E27FC236}">
                <a16:creationId xmlns:a16="http://schemas.microsoft.com/office/drawing/2014/main" id="{783143B9-9D29-4EEE-8939-86BC546991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C55504D-9B7A-4B05-9081-51B3A6EA5F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1026D-D31E-4E64-B5DA-41488823F76E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506882" name="Rectangle 2">
            <a:extLst>
              <a:ext uri="{FF2B5EF4-FFF2-40B4-BE49-F238E27FC236}">
                <a16:creationId xmlns:a16="http://schemas.microsoft.com/office/drawing/2014/main" id="{CE1788F7-EC34-4FBE-8F48-06E6AFDF44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>
            <a:extLst>
              <a:ext uri="{FF2B5EF4-FFF2-40B4-BE49-F238E27FC236}">
                <a16:creationId xmlns:a16="http://schemas.microsoft.com/office/drawing/2014/main" id="{CBC14897-3C69-40AC-AD5F-EF98E38FF1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03DDC04-9D7C-49CE-AF9F-08C0256ECA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BEBC64-2451-426B-930D-294154FFC5D8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510978" name="Rectangle 2">
            <a:extLst>
              <a:ext uri="{FF2B5EF4-FFF2-40B4-BE49-F238E27FC236}">
                <a16:creationId xmlns:a16="http://schemas.microsoft.com/office/drawing/2014/main" id="{CCE0DAF5-A16E-4484-8DB0-657EE8F0CA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>
            <a:extLst>
              <a:ext uri="{FF2B5EF4-FFF2-40B4-BE49-F238E27FC236}">
                <a16:creationId xmlns:a16="http://schemas.microsoft.com/office/drawing/2014/main" id="{4265A58F-E80A-4AA6-9438-1C0166FAA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0D39DEA-5464-414E-921C-79E8A041A4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F40D4-D4CE-41A7-BF48-8F89EC0E10F0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513026" name="Rectangle 2">
            <a:extLst>
              <a:ext uri="{FF2B5EF4-FFF2-40B4-BE49-F238E27FC236}">
                <a16:creationId xmlns:a16="http://schemas.microsoft.com/office/drawing/2014/main" id="{4864D2D6-581B-404A-BD57-B81D5F344D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>
            <a:extLst>
              <a:ext uri="{FF2B5EF4-FFF2-40B4-BE49-F238E27FC236}">
                <a16:creationId xmlns:a16="http://schemas.microsoft.com/office/drawing/2014/main" id="{AA2B70C2-CA15-46C4-B46D-029141CB7D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8408655-27D2-42CE-91AA-EF9191774A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F8AA7F-94C3-4512-A36B-FDAE1CD5A50A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517122" name="Rectangle 2">
            <a:extLst>
              <a:ext uri="{FF2B5EF4-FFF2-40B4-BE49-F238E27FC236}">
                <a16:creationId xmlns:a16="http://schemas.microsoft.com/office/drawing/2014/main" id="{873DB81A-9EEA-42D4-85FC-A237977FF2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>
            <a:extLst>
              <a:ext uri="{FF2B5EF4-FFF2-40B4-BE49-F238E27FC236}">
                <a16:creationId xmlns:a16="http://schemas.microsoft.com/office/drawing/2014/main" id="{E35ECC9C-8198-4E99-952D-FB07B4E0F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CF55EB6-3FE7-4AF8-B0F8-40BF50E795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98B0EA-0AB4-4CEC-831D-FF0BAD5E1511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523266" name="Rectangle 2">
            <a:extLst>
              <a:ext uri="{FF2B5EF4-FFF2-40B4-BE49-F238E27FC236}">
                <a16:creationId xmlns:a16="http://schemas.microsoft.com/office/drawing/2014/main" id="{48C13ED4-0FB4-4172-92DB-50BC71A36C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>
            <a:extLst>
              <a:ext uri="{FF2B5EF4-FFF2-40B4-BE49-F238E27FC236}">
                <a16:creationId xmlns:a16="http://schemas.microsoft.com/office/drawing/2014/main" id="{BA9A177E-42E7-4D3D-B141-9C5197A53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9AF77B1-D017-4471-8722-B352F51224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6CC57C-1A35-42FD-95A4-0F422D758934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525314" name="Rectangle 2">
            <a:extLst>
              <a:ext uri="{FF2B5EF4-FFF2-40B4-BE49-F238E27FC236}">
                <a16:creationId xmlns:a16="http://schemas.microsoft.com/office/drawing/2014/main" id="{1647F1FD-442B-4CF5-AFA6-1C85B1ABFC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>
            <a:extLst>
              <a:ext uri="{FF2B5EF4-FFF2-40B4-BE49-F238E27FC236}">
                <a16:creationId xmlns:a16="http://schemas.microsoft.com/office/drawing/2014/main" id="{861BE094-F488-487C-B0C4-76A05855D2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208FF74-392D-4EDF-9734-68D1604215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BC74F-0D9F-4EBE-B7B1-C761FB6A70A2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77506" name="Rectangle 2">
            <a:extLst>
              <a:ext uri="{FF2B5EF4-FFF2-40B4-BE49-F238E27FC236}">
                <a16:creationId xmlns:a16="http://schemas.microsoft.com/office/drawing/2014/main" id="{629CA527-9A42-4F30-BFFF-366CAE7652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EC033116-1E92-4FC2-AFB0-57D1E9791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为空时是函数；</a:t>
            </a:r>
            <a:r>
              <a:rPr lang="en-US" altLang="zh-CN" dirty="0"/>
              <a:t>B</a:t>
            </a:r>
            <a:r>
              <a:rPr lang="zh-CN" altLang="en-US" dirty="0"/>
              <a:t>为空时，除非</a:t>
            </a:r>
            <a:r>
              <a:rPr lang="en-US" altLang="zh-CN" dirty="0"/>
              <a:t>A</a:t>
            </a:r>
            <a:r>
              <a:rPr lang="zh-CN" altLang="en-US" dirty="0"/>
              <a:t>也为空，否则不是函数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7F01CFE-F737-4229-BD16-9AD8696758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41B631-5727-480B-88E3-485D317BD615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527362" name="Rectangle 2">
            <a:extLst>
              <a:ext uri="{FF2B5EF4-FFF2-40B4-BE49-F238E27FC236}">
                <a16:creationId xmlns:a16="http://schemas.microsoft.com/office/drawing/2014/main" id="{B888E10C-8E30-45BC-B008-73AED3EA2E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>
            <a:extLst>
              <a:ext uri="{FF2B5EF4-FFF2-40B4-BE49-F238E27FC236}">
                <a16:creationId xmlns:a16="http://schemas.microsoft.com/office/drawing/2014/main" id="{2C3709E7-AAAF-4459-9138-ED2DD1F2A7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4CC9AD6-DBB9-4A4A-8713-94E686F63D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EF2D49-B32D-43A2-86BE-169FE8C6784A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529410" name="Rectangle 2">
            <a:extLst>
              <a:ext uri="{FF2B5EF4-FFF2-40B4-BE49-F238E27FC236}">
                <a16:creationId xmlns:a16="http://schemas.microsoft.com/office/drawing/2014/main" id="{E2AA4EA8-E43F-44F3-B3CF-7580E85D43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>
            <a:extLst>
              <a:ext uri="{FF2B5EF4-FFF2-40B4-BE49-F238E27FC236}">
                <a16:creationId xmlns:a16="http://schemas.microsoft.com/office/drawing/2014/main" id="{687DAC56-ED1C-4803-B356-F540EF502D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A16A4B7-BB2A-40D9-B111-E85E1D74AF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1E72E6-DAC4-4498-915C-10CB461210DE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531458" name="Rectangle 2">
            <a:extLst>
              <a:ext uri="{FF2B5EF4-FFF2-40B4-BE49-F238E27FC236}">
                <a16:creationId xmlns:a16="http://schemas.microsoft.com/office/drawing/2014/main" id="{7F768466-41F9-490C-8E6E-3C9E2A962D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>
            <a:extLst>
              <a:ext uri="{FF2B5EF4-FFF2-40B4-BE49-F238E27FC236}">
                <a16:creationId xmlns:a16="http://schemas.microsoft.com/office/drawing/2014/main" id="{970CE4BF-C879-4D18-B80B-E42EDC71EF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5A93F13-AE15-4ACA-8E38-83E6E74C10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9C92D7-5B92-4AAB-8F16-C516F30A6C35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535554" name="Rectangle 2">
            <a:extLst>
              <a:ext uri="{FF2B5EF4-FFF2-40B4-BE49-F238E27FC236}">
                <a16:creationId xmlns:a16="http://schemas.microsoft.com/office/drawing/2014/main" id="{3B867C05-6B2E-4FDE-BACE-899D36369D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>
            <a:extLst>
              <a:ext uri="{FF2B5EF4-FFF2-40B4-BE49-F238E27FC236}">
                <a16:creationId xmlns:a16="http://schemas.microsoft.com/office/drawing/2014/main" id="{FFF0AB85-FEF2-4628-8E58-61F3625F78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9BABA11-C5B4-4F51-8749-B268C14177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54B7C-7C5F-4ADE-A4CF-C40048E60780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537602" name="Rectangle 2">
            <a:extLst>
              <a:ext uri="{FF2B5EF4-FFF2-40B4-BE49-F238E27FC236}">
                <a16:creationId xmlns:a16="http://schemas.microsoft.com/office/drawing/2014/main" id="{9A1969E9-15A8-45F4-814B-A38E06310F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>
            <a:extLst>
              <a:ext uri="{FF2B5EF4-FFF2-40B4-BE49-F238E27FC236}">
                <a16:creationId xmlns:a16="http://schemas.microsoft.com/office/drawing/2014/main" id="{08DC1C11-DFEB-4895-B5B5-CD013DDBBC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FD8E959-B689-41A5-9D74-8668F1536C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BCCC1-B105-4562-A7EA-C1EF3B56B1CE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539650" name="Rectangle 2">
            <a:extLst>
              <a:ext uri="{FF2B5EF4-FFF2-40B4-BE49-F238E27FC236}">
                <a16:creationId xmlns:a16="http://schemas.microsoft.com/office/drawing/2014/main" id="{58E076C2-410A-46B7-936D-ACD919553E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>
            <a:extLst>
              <a:ext uri="{FF2B5EF4-FFF2-40B4-BE49-F238E27FC236}">
                <a16:creationId xmlns:a16="http://schemas.microsoft.com/office/drawing/2014/main" id="{2FF5B5DC-583B-47C6-83FA-66DEED3397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CB615FC-1C06-4835-BD9C-4EBC3B719F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62F9BC-C989-42DD-9EC2-6882796BD0BD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A934AD80-9171-494F-9B71-34819EA454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8CBA2DDE-B9A3-43C1-95F7-FB846F170F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936281E-1AFE-4123-8039-F81CACD79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A496E7-4F36-4CCB-ADD0-7049D9A8570C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542722" name="Rectangle 2">
            <a:extLst>
              <a:ext uri="{FF2B5EF4-FFF2-40B4-BE49-F238E27FC236}">
                <a16:creationId xmlns:a16="http://schemas.microsoft.com/office/drawing/2014/main" id="{401674AA-FEF7-4936-9D41-6803C058D3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>
            <a:extLst>
              <a:ext uri="{FF2B5EF4-FFF2-40B4-BE49-F238E27FC236}">
                <a16:creationId xmlns:a16="http://schemas.microsoft.com/office/drawing/2014/main" id="{399D3CF6-6028-47E4-985F-73AC0977C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911B492-F4D5-4C23-96F7-1AD0E78C29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E78AD2-7EE2-4702-9CD0-D5A14541E02F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328706" name="Rectangle 2">
            <a:extLst>
              <a:ext uri="{FF2B5EF4-FFF2-40B4-BE49-F238E27FC236}">
                <a16:creationId xmlns:a16="http://schemas.microsoft.com/office/drawing/2014/main" id="{5A7ABE6C-C288-4430-A31B-F3126A0708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>
            <a:extLst>
              <a:ext uri="{FF2B5EF4-FFF2-40B4-BE49-F238E27FC236}">
                <a16:creationId xmlns:a16="http://schemas.microsoft.com/office/drawing/2014/main" id="{95A86AD6-823B-4903-A8F4-2874CE8D8D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1407986-0806-4C4A-8BB8-8811156C54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016FEF-6E61-4E8B-8690-6562D781A6A7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330754" name="Rectangle 2">
            <a:extLst>
              <a:ext uri="{FF2B5EF4-FFF2-40B4-BE49-F238E27FC236}">
                <a16:creationId xmlns:a16="http://schemas.microsoft.com/office/drawing/2014/main" id="{2EAD20B3-523E-435A-A6A9-8CE49AECD2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>
            <a:extLst>
              <a:ext uri="{FF2B5EF4-FFF2-40B4-BE49-F238E27FC236}">
                <a16:creationId xmlns:a16="http://schemas.microsoft.com/office/drawing/2014/main" id="{B28A005A-2ACB-4A95-B3B3-D7FB0D16D3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208FF74-392D-4EDF-9734-68D1604215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BC74F-0D9F-4EBE-B7B1-C761FB6A70A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77506" name="Rectangle 2">
            <a:extLst>
              <a:ext uri="{FF2B5EF4-FFF2-40B4-BE49-F238E27FC236}">
                <a16:creationId xmlns:a16="http://schemas.microsoft.com/office/drawing/2014/main" id="{629CA527-9A42-4F30-BFFF-366CAE7652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EC033116-1E92-4FC2-AFB0-57D1E9791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为空时是函数；</a:t>
            </a:r>
            <a:r>
              <a:rPr lang="en-US" altLang="zh-CN" dirty="0"/>
              <a:t>B</a:t>
            </a:r>
            <a:r>
              <a:rPr lang="zh-CN" altLang="en-US" dirty="0"/>
              <a:t>为空时，除非</a:t>
            </a:r>
            <a:r>
              <a:rPr lang="en-US" altLang="zh-CN" dirty="0"/>
              <a:t>A</a:t>
            </a:r>
            <a:r>
              <a:rPr lang="zh-CN" altLang="en-US" dirty="0"/>
              <a:t>也为空，否则不是函数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2537943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2389951-20F7-4600-B936-453AA5B63B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A710C8-E161-40B9-BC54-8E4406A5B49E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332802" name="Rectangle 2">
            <a:extLst>
              <a:ext uri="{FF2B5EF4-FFF2-40B4-BE49-F238E27FC236}">
                <a16:creationId xmlns:a16="http://schemas.microsoft.com/office/drawing/2014/main" id="{68B63450-C003-4B8C-978C-F0EA2E0B4C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12B91286-A5FD-4AC9-8112-CCB8F8ACCC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9C32EC5-1C5A-48C9-B0EB-6884C524E2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4C3959-E909-4E57-B85D-9494506831B7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334850" name="Rectangle 2">
            <a:extLst>
              <a:ext uri="{FF2B5EF4-FFF2-40B4-BE49-F238E27FC236}">
                <a16:creationId xmlns:a16="http://schemas.microsoft.com/office/drawing/2014/main" id="{74923E71-122E-4775-BE0E-2B39BA2336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>
            <a:extLst>
              <a:ext uri="{FF2B5EF4-FFF2-40B4-BE49-F238E27FC236}">
                <a16:creationId xmlns:a16="http://schemas.microsoft.com/office/drawing/2014/main" id="{7E19A03D-F1DA-421E-A374-FC0C5962C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27FB9B3-8DF1-4B29-B918-97EDA8A357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9B8CAF-17EE-42C5-9CC5-D3DB643BEF4F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336898" name="Rectangle 2">
            <a:extLst>
              <a:ext uri="{FF2B5EF4-FFF2-40B4-BE49-F238E27FC236}">
                <a16:creationId xmlns:a16="http://schemas.microsoft.com/office/drawing/2014/main" id="{DBB24D27-96D0-4A69-AE48-E3AC8F8FE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>
            <a:extLst>
              <a:ext uri="{FF2B5EF4-FFF2-40B4-BE49-F238E27FC236}">
                <a16:creationId xmlns:a16="http://schemas.microsoft.com/office/drawing/2014/main" id="{C858FF06-4EED-47D0-B9BD-38BDADB19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D4145A8-1031-4D29-8D41-E9E83745C8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3B1E92-E03C-4613-A557-836A34F79D78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338946" name="Rectangle 2">
            <a:extLst>
              <a:ext uri="{FF2B5EF4-FFF2-40B4-BE49-F238E27FC236}">
                <a16:creationId xmlns:a16="http://schemas.microsoft.com/office/drawing/2014/main" id="{2A9429D2-67C9-4084-B9A8-0E9BD46E49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>
            <a:extLst>
              <a:ext uri="{FF2B5EF4-FFF2-40B4-BE49-F238E27FC236}">
                <a16:creationId xmlns:a16="http://schemas.microsoft.com/office/drawing/2014/main" id="{FB0A5160-1A11-4E5E-9913-79951A2F4F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93F99F3-8518-484D-BD28-53B7A5C462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780414-9601-413D-94F1-636D43D882B2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340994" name="Rectangle 2">
            <a:extLst>
              <a:ext uri="{FF2B5EF4-FFF2-40B4-BE49-F238E27FC236}">
                <a16:creationId xmlns:a16="http://schemas.microsoft.com/office/drawing/2014/main" id="{191CD710-E8AC-434A-93AA-DEEE6C7C87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A7388E88-8377-4947-9ADD-B620D72FF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15F21E7-1D5E-4827-9BEE-E93ACE7F7E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B578EE-5163-4245-AD55-CEC9A9F27DA2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406530" name="Rectangle 2">
            <a:extLst>
              <a:ext uri="{FF2B5EF4-FFF2-40B4-BE49-F238E27FC236}">
                <a16:creationId xmlns:a16="http://schemas.microsoft.com/office/drawing/2014/main" id="{10920B81-B773-4B7F-8F53-1D45A1C730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>
            <a:extLst>
              <a:ext uri="{FF2B5EF4-FFF2-40B4-BE49-F238E27FC236}">
                <a16:creationId xmlns:a16="http://schemas.microsoft.com/office/drawing/2014/main" id="{D3672E82-7250-47DD-96FB-B46774073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85AED40-9F8F-407F-8844-D0ACC0476F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BA2B51-E88D-405B-8150-7D77F94C94D6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408578" name="Rectangle 2">
            <a:extLst>
              <a:ext uri="{FF2B5EF4-FFF2-40B4-BE49-F238E27FC236}">
                <a16:creationId xmlns:a16="http://schemas.microsoft.com/office/drawing/2014/main" id="{14CDDFFB-1B17-45E5-8912-8FA8ECF00D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>
            <a:extLst>
              <a:ext uri="{FF2B5EF4-FFF2-40B4-BE49-F238E27FC236}">
                <a16:creationId xmlns:a16="http://schemas.microsoft.com/office/drawing/2014/main" id="{ECB5903D-D722-4414-8ED7-72D5CC0C85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1FF2680-8960-4295-A5EE-3A9E1F078F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B3D69-455F-4429-B541-A8F50D65D26E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410626" name="Rectangle 2">
            <a:extLst>
              <a:ext uri="{FF2B5EF4-FFF2-40B4-BE49-F238E27FC236}">
                <a16:creationId xmlns:a16="http://schemas.microsoft.com/office/drawing/2014/main" id="{67DD15F4-4BA1-4392-B07A-6D810A59D3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>
            <a:extLst>
              <a:ext uri="{FF2B5EF4-FFF2-40B4-BE49-F238E27FC236}">
                <a16:creationId xmlns:a16="http://schemas.microsoft.com/office/drawing/2014/main" id="{529DE334-6AE4-4EA0-84D2-80564E98D9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F7B48D4-4CA5-4B5D-88C5-5FDE224CDC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4B2909-FEDE-4429-850A-36C8EA09C5FA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412674" name="Rectangle 2">
            <a:extLst>
              <a:ext uri="{FF2B5EF4-FFF2-40B4-BE49-F238E27FC236}">
                <a16:creationId xmlns:a16="http://schemas.microsoft.com/office/drawing/2014/main" id="{8C05E93F-E672-46FF-BA6E-15B1CA4136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>
            <a:extLst>
              <a:ext uri="{FF2B5EF4-FFF2-40B4-BE49-F238E27FC236}">
                <a16:creationId xmlns:a16="http://schemas.microsoft.com/office/drawing/2014/main" id="{054813ED-3186-4D52-A353-FB48FF3217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C6FAC20-3B7C-4A37-AAE6-E987FCDDA9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CB7DCE-5A7F-43F8-90C3-2C5619B4BA4B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79554" name="Rectangle 2">
            <a:extLst>
              <a:ext uri="{FF2B5EF4-FFF2-40B4-BE49-F238E27FC236}">
                <a16:creationId xmlns:a16="http://schemas.microsoft.com/office/drawing/2014/main" id="{9A3DFBD4-84F0-4AA9-8AAD-B2AB0F8EDA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>
            <a:extLst>
              <a:ext uri="{FF2B5EF4-FFF2-40B4-BE49-F238E27FC236}">
                <a16:creationId xmlns:a16="http://schemas.microsoft.com/office/drawing/2014/main" id="{6761387E-957F-46FE-9EFE-F5C84FD907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5CB93C9-9787-4198-B5EF-5624A2EBCD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179AD7-1D0F-4B9C-8EF1-DBF7BDC2155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81602" name="Rectangle 2">
            <a:extLst>
              <a:ext uri="{FF2B5EF4-FFF2-40B4-BE49-F238E27FC236}">
                <a16:creationId xmlns:a16="http://schemas.microsoft.com/office/drawing/2014/main" id="{34B590D3-997C-4D04-B1A1-230FD3F17E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A3BA5E25-0F02-4543-8D2A-75DDACD84E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5CB93C9-9787-4198-B5EF-5624A2EBCD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179AD7-1D0F-4B9C-8EF1-DBF7BDC21552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81602" name="Rectangle 2">
            <a:extLst>
              <a:ext uri="{FF2B5EF4-FFF2-40B4-BE49-F238E27FC236}">
                <a16:creationId xmlns:a16="http://schemas.microsoft.com/office/drawing/2014/main" id="{34B590D3-997C-4D04-B1A1-230FD3F17E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A3BA5E25-0F02-4543-8D2A-75DDACD84E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6336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E3430-1154-400E-B384-84B65D598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124341-A25E-4413-A81E-CC2E12617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FEDE2-58CB-498F-B6C1-49C3EA62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44E6E6-9DDF-4D4A-82A4-718B585B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79C154-887A-495A-BF58-8EF9CBA0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EBCFE4-EC8B-4356-AD58-EFFA5F9024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3837464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05C57-85D7-4306-B5AF-D8BCEFEF2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B7EF43-2521-4D23-A8F3-212C42EF4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8F334C-C217-4110-A703-65869253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7AC9F2-720E-4B79-AB8F-BCD32696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13C62D-2713-417D-822C-FC479825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82DC-E149-45A8-8993-4686778720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9972391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1EC6F8-4ED7-49A9-A8B0-516F70175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FC4B17-7F7A-4EDE-866F-CB5ED29D1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6E2895-0ACD-4C91-9F83-30838C7F1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8A9ACF-A58B-4DC3-894D-AFDF0B3A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6AF69-16FF-486B-B9D6-1AA59213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313094-D2AA-443B-AD9D-5A2093293D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2502833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A1516-9CC3-42AD-BE86-129CFFE7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1A85F6-F388-4453-BE8C-301F403D4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D6C4C-2B8F-4A1F-AE71-D406753F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A98540-AD34-4F05-8F78-A6BBDD5B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2108E-4F36-4543-BF2D-F20C6E14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DC6725-0FF8-4AB0-986A-D0BA31C95E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7704596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4E6D9-9D7C-459B-92E3-D072F749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688CB4-9EAB-4B23-8A0C-3BD279019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1FC26-F629-4E16-BF5C-0E890346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F0834-0E0E-4FF7-A09D-589ACFBB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DAFD65-DBF7-4F1D-903A-09C1ED44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3D7F3-5977-443F-AF8F-69FE4C94C0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824667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0F6B8-0ACC-4BE8-8F66-AA7B84F8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2D175-E81B-4639-872D-EE457165F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D35D05-B831-4E5B-9084-C3B6AC64F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9F3B6B-00B2-4269-BF72-625A80BD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B27736-9574-482F-8C46-322269A6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E03E5-2964-4F35-A5D0-148EB7F9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385257-50DE-4C8B-A21A-3F7246A744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1892974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94F11-D369-4C36-A5D4-95BB855C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E88FF7-A9DD-4857-9C81-7E4DE0479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152F74-89A2-4531-A275-EE5A03624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6B616F-BF53-4AAB-B2B0-7D1C93200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2613E8-D734-41EF-AA98-DA938EC05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FD50AC-83C3-4EE4-A38F-AA1E8F8F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DFCF29-0167-4146-BA31-4FF2D485B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DB1C79-D0A1-4DEA-9952-3ADC79C90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D921E-9F5A-4AE7-8EBD-286BCBF560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34767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97ACE-57FC-4A12-9821-1EC686CD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47B039-2259-423B-AC61-2AE37DC8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57187B-CF47-4AB5-9549-115D1183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857540-9F33-4B14-AF21-F35A1EF1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877805-4A3F-4725-9CC5-9DC6FFACDF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4535046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51EE0D-3C0F-49D8-BA93-5EB436B9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BB1D7F-7D9A-448D-8889-495BB74F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7343FF-7CC4-40C1-9CE7-51CCEB4C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06CC01-FECA-484E-BAD8-C06DAF747D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7501535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7009E-9139-4CFC-8699-A8AD9BE0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4046C-8D67-4B8A-8756-D902D7E5C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76C942-8EB1-47EF-ADAE-580B5CF4D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D048F8-1018-45AA-9589-84F90058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2E6AC1-DDAC-47D8-A36F-FFC4E34B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3140D7-2880-452F-8088-E6A447DF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C8399F-7A09-41DF-8A0C-E0D04327AB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5977685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478B7-A331-475D-BFDE-4E730FA2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D8A639-1367-4ECB-8851-CFE5BD774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BF7DFA-8371-4704-A573-4165889BE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E6B3BE-FACF-44AF-B9C5-706C88E9A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3D1BB8-67EC-476C-9B66-A056C77C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D751B4-AFEB-45C3-8418-F3E660CB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D3118-3E41-46F1-8CF2-0264B5D08F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1140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BD1CA85-3B50-4CBA-8D80-FB22071AAA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0E61FC5-0261-4002-B2E1-A2E8FFEE81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42FEAAD-B368-41C3-8C36-D6FFE4C3D72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9E08B8-E45F-4F2C-AF97-D62ADD3BBB8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DA6E67A-93D6-4E40-8B01-2F5E0D5C603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4BC59D0-76D6-460C-A370-1DA6DAA203A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hf hdr="0" ftr="0" dt="0"/>
  <p:txStyles>
    <p:titleStyle>
      <a:lvl1pPr algn="r" rtl="0" fontAlgn="base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69B3F1"/>
        </a:buClr>
        <a:buFont typeface="Wingdings" panose="05000000000000000000" pitchFamily="2" charset="2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8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qq.com/form/page/DZk5uZ2xFZlFVVW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qq.com/form/page/DZmFPY0tsbWtSeHd4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63.xml"/><Relationship Id="rId7" Type="http://schemas.openxmlformats.org/officeDocument/2006/relationships/image" Target="../media/image18.wmf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9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BB8D441-25EB-48DC-AE39-FF070110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28A4-B8A4-4F96-AC84-D13A61F5DCAB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A3228BA1-0218-43F9-9D50-33410F083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华文中宋" panose="02010600040101010101" pitchFamily="2" charset="-122"/>
              </a:rPr>
              <a:t>第八章 函数</a:t>
            </a:r>
          </a:p>
        </p:txBody>
      </p:sp>
      <p:sp>
        <p:nvSpPr>
          <p:cNvPr id="268302" name="Rectangle 14">
            <a:extLst>
              <a:ext uri="{FF2B5EF4-FFF2-40B4-BE49-F238E27FC236}">
                <a16:creationId xmlns:a16="http://schemas.microsoft.com/office/drawing/2014/main" id="{5A877CFB-D6C5-45EA-A933-EA23A0404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marL="457200" indent="-457200"/>
            <a:r>
              <a:rPr lang="zh-CN" altLang="en-US" dirty="0"/>
              <a:t>主要内容</a:t>
            </a:r>
          </a:p>
          <a:p>
            <a:pPr marL="457200" indent="-457200">
              <a:buClr>
                <a:srgbClr val="FF9900"/>
              </a:buClr>
            </a:pPr>
            <a:r>
              <a:rPr lang="zh-CN" altLang="en-US" dirty="0"/>
              <a:t>函数的定义与性质</a:t>
            </a:r>
          </a:p>
          <a:p>
            <a:pPr marL="457200" indent="-457200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函数定义</a:t>
            </a:r>
          </a:p>
          <a:p>
            <a:pPr marL="457200" indent="-457200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函数性质</a:t>
            </a:r>
          </a:p>
          <a:p>
            <a:pPr marL="457200" indent="-457200">
              <a:buClr>
                <a:srgbClr val="FF9900"/>
              </a:buClr>
            </a:pPr>
            <a:r>
              <a:rPr lang="zh-CN" altLang="en-US" dirty="0"/>
              <a:t>函数运算</a:t>
            </a:r>
          </a:p>
          <a:p>
            <a:pPr marL="457200" indent="-457200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函数的逆</a:t>
            </a:r>
          </a:p>
          <a:p>
            <a:pPr marL="457200" indent="-457200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函数的合成</a:t>
            </a:r>
          </a:p>
          <a:p>
            <a:pPr marL="457200" indent="-457200">
              <a:buClr>
                <a:srgbClr val="FF9900"/>
              </a:buClr>
            </a:pPr>
            <a:r>
              <a:rPr lang="zh-CN" altLang="en-US" dirty="0"/>
              <a:t>双射函数与集合的基数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F9BDF-8F4D-4CE0-A6CF-A4DDD370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8B6C-40CB-4279-9B9C-9735B5E9E6B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84679" name="Rectangle 7">
            <a:extLst>
              <a:ext uri="{FF2B5EF4-FFF2-40B4-BE49-F238E27FC236}">
                <a16:creationId xmlns:a16="http://schemas.microsoft.com/office/drawing/2014/main" id="{DE5E734E-F111-4386-B577-F38740D9DF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函数的性质</a:t>
            </a:r>
          </a:p>
        </p:txBody>
      </p:sp>
      <p:sp>
        <p:nvSpPr>
          <p:cNvPr id="284680" name="Rectangle 8">
            <a:extLst>
              <a:ext uri="{FF2B5EF4-FFF2-40B4-BE49-F238E27FC236}">
                <a16:creationId xmlns:a16="http://schemas.microsoft.com/office/drawing/2014/main" id="{48880EC6-ABD5-4DAD-B22B-FFAA2E3D20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351838" cy="2232025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8.6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若 </a:t>
            </a:r>
            <a:r>
              <a:rPr lang="en-US" altLang="zh-CN" dirty="0" err="1">
                <a:latin typeface="Times New Roman" panose="02020603050405020304" pitchFamily="18" charset="0"/>
              </a:rPr>
              <a:t>ran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则称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满射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若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 err="1">
                <a:latin typeface="Times New Roman" panose="02020603050405020304" pitchFamily="18" charset="0"/>
              </a:rPr>
              <a:t>∈ran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都存在唯一的 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使得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则称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</a:p>
          <a:p>
            <a:r>
              <a:rPr lang="en-US" altLang="zh-CN" i="1" dirty="0"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单射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若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</a:rPr>
              <a:t>既是满射又是单射的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则称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双射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</a:p>
        </p:txBody>
      </p:sp>
      <p:sp>
        <p:nvSpPr>
          <p:cNvPr id="284681" name="Rectangle 9">
            <a:extLst>
              <a:ext uri="{FF2B5EF4-FFF2-40B4-BE49-F238E27FC236}">
                <a16:creationId xmlns:a16="http://schemas.microsoft.com/office/drawing/2014/main" id="{78FD8848-361D-4149-A74F-24AF4C8D7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787775"/>
            <a:ext cx="8353425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763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333500" indent="-4191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7907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47900" indent="-4191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7051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623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6195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767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zh-CN" altLang="en-US">
                <a:latin typeface="Times New Roman" panose="02020603050405020304" pitchFamily="18" charset="0"/>
              </a:rPr>
              <a:t>判断下面函数是否为单射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满射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双射的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为什么</a:t>
            </a:r>
            <a:r>
              <a:rPr lang="en-US" altLang="zh-CN">
                <a:latin typeface="Times New Roman" panose="02020603050405020304" pitchFamily="18" charset="0"/>
              </a:rPr>
              <a:t>?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(1)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:R→R,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 =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+2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(2)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:Z</a:t>
            </a:r>
            <a:r>
              <a:rPr lang="en-US" altLang="zh-CN" baseline="30000">
                <a:latin typeface="Times New Roman" panose="02020603050405020304" pitchFamily="18" charset="0"/>
              </a:rPr>
              <a:t>+</a:t>
            </a:r>
            <a:r>
              <a:rPr lang="en-US" altLang="zh-CN">
                <a:latin typeface="Times New Roman" panose="02020603050405020304" pitchFamily="18" charset="0"/>
              </a:rPr>
              <a:t>→R,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 = ln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, Z</a:t>
            </a:r>
            <a:r>
              <a:rPr lang="en-US" altLang="zh-CN" baseline="30000">
                <a:latin typeface="Times New Roman" panose="02020603050405020304" pitchFamily="18" charset="0"/>
              </a:rPr>
              <a:t>+</a:t>
            </a:r>
            <a:r>
              <a:rPr lang="zh-CN" altLang="en-US">
                <a:latin typeface="Times New Roman" panose="02020603050405020304" pitchFamily="18" charset="0"/>
              </a:rPr>
              <a:t>为正整数集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(3)</a:t>
            </a:r>
            <a:r>
              <a:rPr lang="en-US" altLang="zh-CN" i="1">
                <a:latin typeface="Times New Roman" panose="02020603050405020304" pitchFamily="18" charset="0"/>
              </a:rPr>
              <a:t>  f</a:t>
            </a:r>
            <a:r>
              <a:rPr lang="en-US" altLang="zh-CN">
                <a:latin typeface="Times New Roman" panose="02020603050405020304" pitchFamily="18" charset="0"/>
              </a:rPr>
              <a:t>:R→Z,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 =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</a:p>
          <a:p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4)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:R→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)=2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+1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(5)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:R</a:t>
            </a:r>
            <a:r>
              <a:rPr lang="en-US" altLang="zh-CN" baseline="30000">
                <a:latin typeface="Times New Roman" panose="02020603050405020304" pitchFamily="18" charset="0"/>
              </a:rPr>
              <a:t>+</a:t>
            </a:r>
            <a:r>
              <a:rPr lang="en-US" altLang="zh-CN">
                <a:latin typeface="Times New Roman" panose="02020603050405020304" pitchFamily="18" charset="0"/>
              </a:rPr>
              <a:t>→R</a:t>
            </a:r>
            <a:r>
              <a:rPr lang="en-US" altLang="zh-CN" baseline="30000">
                <a:latin typeface="Times New Roman" panose="02020603050405020304" pitchFamily="18" charset="0"/>
              </a:rPr>
              <a:t>+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)=(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+1)/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其中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en-US" altLang="zh-CN" baseline="30000">
                <a:latin typeface="Times New Roman" panose="02020603050405020304" pitchFamily="18" charset="0"/>
              </a:rPr>
              <a:t>+</a:t>
            </a:r>
            <a:r>
              <a:rPr lang="zh-CN" altLang="en-US">
                <a:latin typeface="Times New Roman" panose="02020603050405020304" pitchFamily="18" charset="0"/>
              </a:rPr>
              <a:t>为正实数集</a:t>
            </a:r>
            <a:r>
              <a:rPr lang="en-US" altLang="zh-CN">
                <a:latin typeface="Times New Roman" panose="02020603050405020304" pitchFamily="18" charset="0"/>
              </a:rPr>
              <a:t>. </a:t>
            </a:r>
            <a:br>
              <a:rPr lang="en-US" altLang="zh-CN">
                <a:latin typeface="Times New Roman" panose="02020603050405020304" pitchFamily="18" charset="0"/>
              </a:rPr>
            </a:b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8FA787-D490-42B2-B0C8-AA1F9320FE2F}"/>
              </a:ext>
            </a:extLst>
          </p:cNvPr>
          <p:cNvSpPr txBox="1"/>
          <p:nvPr/>
        </p:nvSpPr>
        <p:spPr>
          <a:xfrm>
            <a:off x="4716016" y="1700808"/>
            <a:ext cx="4427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多对一，但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都有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对应</a:t>
            </a:r>
            <a:endParaRPr lang="zh-CN" altLang="en-US" sz="2000" i="1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F46612-6645-4A46-ADC9-08B0081DAD00}"/>
              </a:ext>
            </a:extLst>
          </p:cNvPr>
          <p:cNvSpPr txBox="1"/>
          <p:nvPr/>
        </p:nvSpPr>
        <p:spPr>
          <a:xfrm>
            <a:off x="4716016" y="2564904"/>
            <a:ext cx="4427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一对一，但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可能无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对应</a:t>
            </a:r>
            <a:endParaRPr lang="zh-CN" altLang="en-US" sz="2000" i="1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152F5B-EF71-42BF-951E-B88B67C4056C}"/>
              </a:ext>
            </a:extLst>
          </p:cNvPr>
          <p:cNvSpPr txBox="1"/>
          <p:nvPr/>
        </p:nvSpPr>
        <p:spPr>
          <a:xfrm>
            <a:off x="4834678" y="3323789"/>
            <a:ext cx="4309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一一对应</a:t>
            </a:r>
            <a:endParaRPr lang="zh-CN" altLang="en-US" sz="2000" i="1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25C144-8624-45E0-8353-51B94F97BE43}"/>
              </a:ext>
            </a:extLst>
          </p:cNvPr>
          <p:cNvSpPr/>
          <p:nvPr/>
        </p:nvSpPr>
        <p:spPr>
          <a:xfrm>
            <a:off x="6069142" y="4580910"/>
            <a:ext cx="30748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</a:rPr>
              <a:t>单射的必要条件为</a:t>
            </a:r>
            <a:r>
              <a:rPr lang="en-US" altLang="zh-CN" sz="2000" dirty="0">
                <a:solidFill>
                  <a:srgbClr val="FF9900"/>
                </a:solidFill>
              </a:rPr>
              <a:t>|A|≤|B|</a:t>
            </a:r>
            <a:endParaRPr lang="zh-CN" altLang="en-US" sz="2000" dirty="0">
              <a:solidFill>
                <a:srgbClr val="FF9900"/>
              </a:solidFill>
            </a:endParaRPr>
          </a:p>
          <a:p>
            <a:r>
              <a:rPr lang="zh-CN" altLang="en-US" sz="2000" dirty="0">
                <a:solidFill>
                  <a:srgbClr val="FF9900"/>
                </a:solidFill>
              </a:rPr>
              <a:t>满射的必要条件为</a:t>
            </a:r>
            <a:r>
              <a:rPr lang="en-US" altLang="zh-CN" sz="2000" dirty="0">
                <a:solidFill>
                  <a:srgbClr val="FF9900"/>
                </a:solidFill>
              </a:rPr>
              <a:t>|B|≤|A|</a:t>
            </a:r>
            <a:endParaRPr lang="zh-CN" altLang="en-US" sz="2000" dirty="0">
              <a:solidFill>
                <a:srgbClr val="FF9900"/>
              </a:solidFill>
            </a:endParaRPr>
          </a:p>
          <a:p>
            <a:r>
              <a:rPr lang="zh-CN" altLang="en-US" sz="2000" dirty="0">
                <a:solidFill>
                  <a:srgbClr val="FF9900"/>
                </a:solidFill>
              </a:rPr>
              <a:t>双射的必要条件为</a:t>
            </a:r>
            <a:r>
              <a:rPr lang="en-US" altLang="zh-CN" sz="2000" dirty="0">
                <a:solidFill>
                  <a:srgbClr val="FF9900"/>
                </a:solidFill>
              </a:rPr>
              <a:t>|A|=|B|</a:t>
            </a:r>
            <a:endParaRPr lang="zh-CN" altLang="en-US" sz="2000" dirty="0">
              <a:solidFill>
                <a:srgbClr val="FF99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EF4B35-C367-4407-A904-E5ACEC4AA4A1}"/>
              </a:ext>
            </a:extLst>
          </p:cNvPr>
          <p:cNvSpPr txBox="1"/>
          <p:nvPr/>
        </p:nvSpPr>
        <p:spPr>
          <a:xfrm>
            <a:off x="4716016" y="1196975"/>
            <a:ext cx="4427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一对多不是函数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3494AA3-2D81-40EE-90DD-9C6FCF96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0706-20DD-4ABC-A5CE-C97711D77EC2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86727" name="Rectangle 7">
            <a:extLst>
              <a:ext uri="{FF2B5EF4-FFF2-40B4-BE49-F238E27FC236}">
                <a16:creationId xmlns:a16="http://schemas.microsoft.com/office/drawing/2014/main" id="{8EF1C7AC-41E8-498C-8138-4FA91A311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例题解答</a:t>
            </a:r>
          </a:p>
        </p:txBody>
      </p:sp>
      <p:sp>
        <p:nvSpPr>
          <p:cNvPr id="286728" name="Rectangle 8">
            <a:extLst>
              <a:ext uri="{FF2B5EF4-FFF2-40B4-BE49-F238E27FC236}">
                <a16:creationId xmlns:a16="http://schemas.microsoft.com/office/drawing/2014/main" id="{79031B79-6F4D-400C-B6FC-0CBBBA7063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解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(1)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:R→R,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)=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+2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在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=1</a:t>
            </a:r>
            <a:r>
              <a:rPr lang="zh-CN" altLang="en-US">
                <a:latin typeface="Times New Roman" panose="02020603050405020304" pitchFamily="18" charset="0"/>
              </a:rPr>
              <a:t>取得极大值</a:t>
            </a:r>
            <a:r>
              <a:rPr lang="en-US" altLang="zh-CN">
                <a:latin typeface="Times New Roman" panose="02020603050405020304" pitchFamily="18" charset="0"/>
              </a:rPr>
              <a:t>0. </a:t>
            </a:r>
            <a:r>
              <a:rPr lang="zh-CN" altLang="en-US">
                <a:latin typeface="Times New Roman" panose="02020603050405020304" pitchFamily="18" charset="0"/>
              </a:rPr>
              <a:t>既不是单射也不是满射的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(2)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:Z</a:t>
            </a:r>
            <a:r>
              <a:rPr lang="en-US" altLang="zh-CN" baseline="30000">
                <a:latin typeface="Times New Roman" panose="02020603050405020304" pitchFamily="18" charset="0"/>
              </a:rPr>
              <a:t>+</a:t>
            </a:r>
            <a:r>
              <a:rPr lang="en-US" altLang="zh-CN">
                <a:latin typeface="Times New Roman" panose="02020603050405020304" pitchFamily="18" charset="0"/>
              </a:rPr>
              <a:t>→R,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)=ln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是单调上升的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是单射的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但不满射</a:t>
            </a:r>
            <a:r>
              <a:rPr lang="en-US" altLang="zh-CN">
                <a:latin typeface="Times New Roman" panose="02020603050405020304" pitchFamily="18" charset="0"/>
              </a:rPr>
              <a:t>, ran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={ln1, ln2, …}.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(3)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:R→Z,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)=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是满射的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但不是单射的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例如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(1.5)=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(1.2)=1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(4)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:R→R,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)=2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+1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是满射、单射、双射的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因为它是单调函数并且</a:t>
            </a:r>
            <a:r>
              <a:rPr lang="en-US" altLang="zh-CN">
                <a:latin typeface="Times New Roman" panose="02020603050405020304" pitchFamily="18" charset="0"/>
              </a:rPr>
              <a:t>ran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=R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(5)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:R</a:t>
            </a:r>
            <a:r>
              <a:rPr lang="en-US" altLang="zh-CN" baseline="30000">
                <a:latin typeface="Times New Roman" panose="02020603050405020304" pitchFamily="18" charset="0"/>
              </a:rPr>
              <a:t>+</a:t>
            </a:r>
            <a:r>
              <a:rPr lang="en-US" altLang="zh-CN">
                <a:latin typeface="Times New Roman" panose="02020603050405020304" pitchFamily="18" charset="0"/>
              </a:rPr>
              <a:t>→R</a:t>
            </a:r>
            <a:r>
              <a:rPr lang="en-US" altLang="zh-CN" baseline="30000">
                <a:latin typeface="Times New Roman" panose="02020603050405020304" pitchFamily="18" charset="0"/>
              </a:rPr>
              <a:t>+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)=(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+1)/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有极小值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(1)=2. </a:t>
            </a:r>
            <a:r>
              <a:rPr lang="zh-CN" altLang="en-US">
                <a:latin typeface="Times New Roman" panose="02020603050405020304" pitchFamily="18" charset="0"/>
              </a:rPr>
              <a:t>该函数既不是单射的也不是满射的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DE54CD1-849C-4E6F-8190-6F3E8A42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573F-91C3-45F2-91AB-3867FA8CAFA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88775" name="Rectangle 7">
            <a:extLst>
              <a:ext uri="{FF2B5EF4-FFF2-40B4-BE49-F238E27FC236}">
                <a16:creationId xmlns:a16="http://schemas.microsoft.com/office/drawing/2014/main" id="{E26413C0-9614-4CC0-80F5-7110F1E4D2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288776" name="Rectangle 8">
            <a:extLst>
              <a:ext uri="{FF2B5EF4-FFF2-40B4-BE49-F238E27FC236}">
                <a16:creationId xmlns:a16="http://schemas.microsoft.com/office/drawing/2014/main" id="{1D09EAF8-932E-4FE6-B07D-CEBE58DC7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91512" cy="2232025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</a:rPr>
              <a:t>对于给定的集合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构造双射函数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({1,2,3}),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={0,1}</a:t>
            </a:r>
            <a:r>
              <a:rPr lang="en-US" altLang="zh-CN" baseline="30000" dirty="0">
                <a:latin typeface="Times New Roman" panose="02020603050405020304" pitchFamily="18" charset="0"/>
              </a:rPr>
              <a:t>{1,2,3}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=[0,1],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=[1/4,1/2]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=Z,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=N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(4)                    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=[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1,1]</a:t>
            </a:r>
          </a:p>
        </p:txBody>
      </p:sp>
      <p:sp>
        <p:nvSpPr>
          <p:cNvPr id="288778" name="Rectangle 10">
            <a:extLst>
              <a:ext uri="{FF2B5EF4-FFF2-40B4-BE49-F238E27FC236}">
                <a16:creationId xmlns:a16="http://schemas.microsoft.com/office/drawing/2014/main" id="{C475098B-963F-46D9-8F56-4906B241D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8777" name="Object 9">
            <a:extLst>
              <a:ext uri="{FF2B5EF4-FFF2-40B4-BE49-F238E27FC236}">
                <a16:creationId xmlns:a16="http://schemas.microsoft.com/office/drawing/2014/main" id="{49F7795F-7D3D-456E-B573-8E1082525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559528"/>
              </p:ext>
            </p:extLst>
          </p:nvPr>
        </p:nvGraphicFramePr>
        <p:xfrm>
          <a:off x="827584" y="2780928"/>
          <a:ext cx="1512887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20" name="公式" r:id="rId4" imgW="787320" imgH="406080" progId="Equation.3">
                  <p:embed/>
                </p:oleObj>
              </mc:Choice>
              <mc:Fallback>
                <p:oleObj name="公式" r:id="rId4" imgW="78732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780928"/>
                        <a:ext cx="1512887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8EF0B421-8465-47F5-8DCA-1B809E664116}"/>
              </a:ext>
            </a:extLst>
          </p:cNvPr>
          <p:cNvSpPr txBox="1"/>
          <p:nvPr/>
        </p:nvSpPr>
        <p:spPr>
          <a:xfrm>
            <a:off x="3419873" y="6453188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集合等势的证明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AE15FD3-8724-4C82-9D54-834AD29D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B5B2-90E9-45C2-A802-65F46BC4843F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90823" name="Rectangle 7">
            <a:extLst>
              <a:ext uri="{FF2B5EF4-FFF2-40B4-BE49-F238E27FC236}">
                <a16:creationId xmlns:a16="http://schemas.microsoft.com/office/drawing/2014/main" id="{FF6A9ABF-7C7F-4643-B1C0-0F451E9E3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解答</a:t>
            </a:r>
          </a:p>
        </p:txBody>
      </p:sp>
      <p:sp>
        <p:nvSpPr>
          <p:cNvPr id="290824" name="Rectangle 8">
            <a:extLst>
              <a:ext uri="{FF2B5EF4-FFF2-40B4-BE49-F238E27FC236}">
                <a16:creationId xmlns:a16="http://schemas.microsoft.com/office/drawing/2014/main" id="{B919105D-36D9-4A84-95B5-8548E1AFD9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(1) 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>
                <a:latin typeface="Times New Roman" panose="02020603050405020304" pitchFamily="18" charset="0"/>
              </a:rPr>
              <a:t>,{1},{2},{3},{1,2},{1,3},{2,3},{1,2,3}}.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… ,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7</a:t>
            </a:r>
            <a:r>
              <a:rPr lang="en-US" altLang="zh-CN">
                <a:latin typeface="Times New Roman" panose="02020603050405020304" pitchFamily="18" charset="0"/>
              </a:rPr>
              <a:t>}, </a:t>
            </a:r>
            <a:r>
              <a:rPr lang="zh-CN" altLang="en-US">
                <a:latin typeface="Times New Roman" panose="02020603050405020304" pitchFamily="18" charset="0"/>
              </a:rPr>
              <a:t>其中</a:t>
            </a:r>
            <a:br>
              <a:rPr lang="zh-CN" altLang="en-US">
                <a:latin typeface="Times New Roman" panose="02020603050405020304" pitchFamily="18" charset="0"/>
              </a:rPr>
            </a:br>
            <a:r>
              <a:rPr lang="zh-CN" altLang="en-US">
                <a:latin typeface="Times New Roman" panose="02020603050405020304" pitchFamily="18" charset="0"/>
              </a:rPr>
              <a:t> 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={&lt;1,0&gt;,&lt;2,0&gt;,&lt;3,0&gt;},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={&lt;1,0&gt;,&lt;2,0&gt;,&lt;3,1&gt;},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</a:rPr>
              <a:t> 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={&lt;1,0&gt;,&lt;2,1&gt;,&lt;3,0&gt;},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={&lt;1,0&gt;,&lt;2,1&gt;,&lt;3,1&gt;},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</a:rPr>
              <a:t>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</a:rPr>
              <a:t>={&lt;1,1&gt;,&lt;2,0&gt;,&lt;3,0&gt;},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5</a:t>
            </a:r>
            <a:r>
              <a:rPr lang="en-US" altLang="zh-CN">
                <a:latin typeface="Times New Roman" panose="02020603050405020304" pitchFamily="18" charset="0"/>
              </a:rPr>
              <a:t>={&lt;1,1&gt;,&lt;2,0&gt;,&lt;3,1&gt;},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</a:rPr>
              <a:t>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6</a:t>
            </a:r>
            <a:r>
              <a:rPr lang="en-US" altLang="zh-CN">
                <a:latin typeface="Times New Roman" panose="02020603050405020304" pitchFamily="18" charset="0"/>
              </a:rPr>
              <a:t>={&lt;1,1&gt;,&lt;2,1&gt;,&lt;3,0&gt;},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7</a:t>
            </a:r>
            <a:r>
              <a:rPr lang="en-US" altLang="zh-CN">
                <a:latin typeface="Times New Roman" panose="02020603050405020304" pitchFamily="18" charset="0"/>
              </a:rPr>
              <a:t>={&lt;1,1&gt;,&lt;2,1&gt;,&lt;3,1&gt;}. 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令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endParaRPr lang="en-US" altLang="zh-CN" i="1">
              <a:latin typeface="Times New Roman" panose="02020603050405020304" pitchFamily="18" charset="0"/>
            </a:endParaRPr>
          </a:p>
          <a:p>
            <a:r>
              <a:rPr lang="en-US" altLang="zh-CN" i="1">
                <a:latin typeface="Times New Roman" panose="02020603050405020304" pitchFamily="18" charset="0"/>
              </a:rPr>
              <a:t>        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>
                <a:latin typeface="Times New Roman" panose="02020603050405020304" pitchFamily="18" charset="0"/>
              </a:rPr>
              <a:t>)=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({1})=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({2})=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({3})=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endParaRPr lang="en-US" altLang="zh-CN" i="1">
              <a:latin typeface="Times New Roman" panose="02020603050405020304" pitchFamily="18" charset="0"/>
            </a:endParaRPr>
          </a:p>
          <a:p>
            <a:r>
              <a:rPr lang="en-US" altLang="zh-CN" i="1">
                <a:latin typeface="Times New Roman" panose="02020603050405020304" pitchFamily="18" charset="0"/>
              </a:rPr>
              <a:t>        f</a:t>
            </a:r>
            <a:r>
              <a:rPr lang="en-US" altLang="zh-CN">
                <a:latin typeface="Times New Roman" panose="02020603050405020304" pitchFamily="18" charset="0"/>
              </a:rPr>
              <a:t>({1,2})=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</a:rPr>
              <a:t>,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({1,3})=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5</a:t>
            </a:r>
            <a:r>
              <a:rPr lang="en-US" altLang="zh-CN">
                <a:latin typeface="Times New Roman" panose="02020603050405020304" pitchFamily="18" charset="0"/>
              </a:rPr>
              <a:t>,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({2,3})=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6</a:t>
            </a:r>
            <a:r>
              <a:rPr lang="en-US" altLang="zh-CN">
                <a:latin typeface="Times New Roman" panose="02020603050405020304" pitchFamily="18" charset="0"/>
              </a:rPr>
              <a:t>,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({1,2,3})=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7</a:t>
            </a:r>
            <a:br>
              <a:rPr lang="en-US" altLang="zh-CN">
                <a:latin typeface="Times New Roman" panose="02020603050405020304" pitchFamily="18" charset="0"/>
              </a:rPr>
            </a:br>
            <a:br>
              <a:rPr lang="en-US" altLang="zh-CN">
                <a:latin typeface="Times New Roman" panose="02020603050405020304" pitchFamily="18" charset="0"/>
              </a:rPr>
            </a:b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A6CAC77A-B9D9-4579-AD54-3BC7F879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B7D4-7C3F-47BA-9074-88367877318C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92874" name="Rectangle 10">
            <a:extLst>
              <a:ext uri="{FF2B5EF4-FFF2-40B4-BE49-F238E27FC236}">
                <a16:creationId xmlns:a16="http://schemas.microsoft.com/office/drawing/2014/main" id="{740413DE-FAA7-4E9E-AC3B-1F6303FC1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74882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令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:[0,1]→[1/4,1/2],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)=(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+1)/4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92873" name="Object 9">
            <a:extLst>
              <a:ext uri="{FF2B5EF4-FFF2-40B4-BE49-F238E27FC236}">
                <a16:creationId xmlns:a16="http://schemas.microsoft.com/office/drawing/2014/main" id="{81B5F90A-3C2A-43ED-9417-168E7086BB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8363" y="3908425"/>
          <a:ext cx="4665662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18" name="公式" r:id="rId4" imgW="2286000" imgH="469800" progId="Equation.3">
                  <p:embed/>
                </p:oleObj>
              </mc:Choice>
              <mc:Fallback>
                <p:oleObj name="公式" r:id="rId4" imgW="2286000" imgH="46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3908425"/>
                        <a:ext cx="4665662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75" name="Rectangle 11">
            <a:extLst>
              <a:ext uri="{FF2B5EF4-FFF2-40B4-BE49-F238E27FC236}">
                <a16:creationId xmlns:a16="http://schemas.microsoft.com/office/drawing/2014/main" id="{B6511CE8-AA9A-4A37-8259-EA56094A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981575"/>
            <a:ext cx="5700713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(4) 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令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π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/2,3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π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/2]→[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1,1]</a:t>
            </a:r>
            <a:b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  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sin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92876" name="Rectangle 12">
            <a:extLst>
              <a:ext uri="{FF2B5EF4-FFF2-40B4-BE49-F238E27FC236}">
                <a16:creationId xmlns:a16="http://schemas.microsoft.com/office/drawing/2014/main" id="{A0B12198-46D7-4169-AE26-31015E7B5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解答</a:t>
            </a:r>
          </a:p>
        </p:txBody>
      </p:sp>
      <p:sp>
        <p:nvSpPr>
          <p:cNvPr id="292877" name="Rectangle 13">
            <a:extLst>
              <a:ext uri="{FF2B5EF4-FFF2-40B4-BE49-F238E27FC236}">
                <a16:creationId xmlns:a16="http://schemas.microsoft.com/office/drawing/2014/main" id="{613E6AB4-45AD-4F8C-98EA-C244CA650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773238"/>
            <a:ext cx="7488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(3)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中元素以下列顺序排列并与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中元素对应：</a:t>
            </a:r>
            <a:b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</a:b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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0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11  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2 2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3 3 …</a:t>
            </a:r>
            <a:b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  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     ↓↓   ↓   ↓    ↓    ↓    ↓</a:t>
            </a:r>
            <a:b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N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：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 1 2     3  4  5  6 …</a:t>
            </a:r>
            <a:b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这种对应所表示的函数是：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DD942F3-C630-4387-9AB3-7EC7257F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B559-0C89-44B6-9060-A51A041F9DC7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94919" name="Rectangle 7">
            <a:extLst>
              <a:ext uri="{FF2B5EF4-FFF2-40B4-BE49-F238E27FC236}">
                <a16:creationId xmlns:a16="http://schemas.microsoft.com/office/drawing/2014/main" id="{0147536C-CF01-44FF-8C25-A342B52C23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</a:rPr>
              <a:t>函数满足性质的条件</a:t>
            </a:r>
          </a:p>
        </p:txBody>
      </p:sp>
      <p:sp>
        <p:nvSpPr>
          <p:cNvPr id="294920" name="Rectangle 8">
            <a:extLst>
              <a:ext uri="{FF2B5EF4-FFF2-40B4-BE49-F238E27FC236}">
                <a16:creationId xmlns:a16="http://schemas.microsoft.com/office/drawing/2014/main" id="{3AEDA172-AA3E-4AE5-8BB2-E8A28B83B9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040312"/>
          </a:xfrm>
        </p:spPr>
        <p:txBody>
          <a:bodyPr/>
          <a:lstStyle/>
          <a:p>
            <a:pPr marL="0" indent="0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8.1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</a:rPr>
              <a:t>A,B</a:t>
            </a:r>
            <a:r>
              <a:rPr lang="zh-CN" altLang="en-US" dirty="0">
                <a:latin typeface="Times New Roman" panose="02020603050405020304" pitchFamily="18" charset="0"/>
              </a:rPr>
              <a:t>是有限集合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en-US" altLang="zh-CN" dirty="0">
                <a:latin typeface="Times New Roman" panose="02020603050405020304" pitchFamily="18" charset="0"/>
              </a:rPr>
              <a:t>|A|=|B|,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</a:rPr>
              <a:t>是单射当且仅当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</a:rPr>
              <a:t>是满射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0" indent="0"/>
            <a:endParaRPr lang="en-US" altLang="zh-CN" dirty="0">
              <a:latin typeface="Times New Roman" panose="02020603050405020304" pitchFamily="18" charset="0"/>
            </a:endParaRP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</a:rPr>
              <a:t>证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单射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满射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由单射的必要条件得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|A|=|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(A)|,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由前提</a:t>
            </a:r>
            <a:r>
              <a:rPr lang="en-US" altLang="zh-CN" dirty="0">
                <a:latin typeface="Times New Roman" panose="02020603050405020304" pitchFamily="18" charset="0"/>
              </a:rPr>
              <a:t>|A|=|B|</a:t>
            </a:r>
            <a:r>
              <a:rPr lang="zh-CN" altLang="en-US" dirty="0">
                <a:latin typeface="Times New Roman" panose="02020603050405020304" pitchFamily="18" charset="0"/>
              </a:rPr>
              <a:t>得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(A)|=|B|,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同时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(A)B,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故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(A)=B</a:t>
            </a:r>
          </a:p>
          <a:p>
            <a:pPr marL="0" indent="0"/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满</a:t>
            </a:r>
            <a:r>
              <a:rPr lang="zh-CN" altLang="en-US" dirty="0">
                <a:latin typeface="Times New Roman" panose="02020603050405020304" pitchFamily="18" charset="0"/>
              </a:rPr>
              <a:t>射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dirty="0">
                <a:latin typeface="Times New Roman" panose="02020603050405020304" pitchFamily="18" charset="0"/>
              </a:rPr>
              <a:t>单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射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ct val="1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任取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∈A,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≠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假设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zh-CN" altLang="en-US" dirty="0">
                <a:latin typeface="Times New Roman" panose="02020603050405020304" pitchFamily="18" charset="0"/>
              </a:rPr>
              <a:t>由于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的满射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故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</a:rPr>
              <a:t>也是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的满射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故</a:t>
            </a:r>
            <a:r>
              <a:rPr lang="en-US" altLang="zh-CN" dirty="0">
                <a:latin typeface="Times New Roman" panose="02020603050405020304" pitchFamily="18" charset="0"/>
              </a:rPr>
              <a:t>|A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}|≥|B|, </a:t>
            </a:r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r>
              <a:rPr lang="en-US" altLang="zh-CN" dirty="0">
                <a:latin typeface="Times New Roman" panose="02020603050405020304" pitchFamily="18" charset="0"/>
              </a:rPr>
              <a:t>|A|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1≥|B|, 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</a:rPr>
              <a:t>|A|=|B|</a:t>
            </a:r>
            <a:r>
              <a:rPr lang="zh-CN" altLang="en-US" dirty="0">
                <a:latin typeface="Times New Roman" panose="02020603050405020304" pitchFamily="18" charset="0"/>
              </a:rPr>
              <a:t>矛盾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因此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)≠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zh-CN" altLang="en-US" dirty="0">
                <a:latin typeface="Times New Roman" panose="02020603050405020304" pitchFamily="18" charset="0"/>
              </a:rPr>
              <a:t>故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的单射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0" indent="0"/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7F7731-B83C-4AAD-8E1A-3E191DA54572}"/>
              </a:ext>
            </a:extLst>
          </p:cNvPr>
          <p:cNvSpPr/>
          <p:nvPr/>
        </p:nvSpPr>
        <p:spPr>
          <a:xfrm>
            <a:off x="-1" y="6457890"/>
            <a:ext cx="80283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证明满射：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(A)=B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；证明单射：任取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rgbClr val="FF99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rgbClr val="FF99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∈A, 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rgbClr val="FF99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≠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rgbClr val="FF99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rgbClr val="FF99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)≠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rgbClr val="FF99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)</a:t>
            </a:r>
            <a:endParaRPr lang="zh-CN" altLang="en-US" sz="20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998518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DE54CD1-849C-4E6F-8190-6F3E8A42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573F-91C3-45F2-91AB-3867FA8CAFAA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88775" name="Rectangle 7">
            <a:extLst>
              <a:ext uri="{FF2B5EF4-FFF2-40B4-BE49-F238E27FC236}">
                <a16:creationId xmlns:a16="http://schemas.microsoft.com/office/drawing/2014/main" id="{E26413C0-9614-4CC0-80F5-7110F1E4D2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288776" name="Rectangle 8">
            <a:extLst>
              <a:ext uri="{FF2B5EF4-FFF2-40B4-BE49-F238E27FC236}">
                <a16:creationId xmlns:a16="http://schemas.microsoft.com/office/drawing/2014/main" id="{1D09EAF8-932E-4FE6-B07D-CEBE58DC7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91512" cy="5048250"/>
          </a:xfrm>
        </p:spPr>
        <p:txBody>
          <a:bodyPr/>
          <a:lstStyle/>
          <a:p>
            <a:pPr marL="0" indent="0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</a:rPr>
              <a:t>&lt;A,≤&gt;</a:t>
            </a:r>
            <a:r>
              <a:rPr lang="zh-CN" altLang="en-US" dirty="0">
                <a:latin typeface="Times New Roman" panose="02020603050405020304" pitchFamily="18" charset="0"/>
              </a:rPr>
              <a:t>是偏序集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对任意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|(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∈A</a:t>
            </a:r>
            <a:r>
              <a:rPr lang="en-US" altLang="zh-CN" dirty="0">
                <a:latin typeface="Times New Roman" panose="02020603050405020304" pitchFamily="18" charset="0"/>
              </a:rPr>
              <a:t>)∧(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≤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)}. </a:t>
            </a:r>
            <a:r>
              <a:rPr lang="zh-CN" altLang="en-US" dirty="0">
                <a:latin typeface="Times New Roman" panose="02020603050405020304" pitchFamily="18" charset="0"/>
              </a:rPr>
              <a:t>试证</a:t>
            </a:r>
            <a:r>
              <a:rPr lang="en-US" altLang="zh-CN" dirty="0">
                <a:latin typeface="Times New Roman" panose="02020603050405020304" pitchFamily="18" charset="0"/>
              </a:rPr>
              <a:t>: (1)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</a:rPr>
              <a:t>是从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</a:rPr>
              <a:t>P(A)</a:t>
            </a:r>
            <a:r>
              <a:rPr lang="zh-CN" altLang="en-US" dirty="0">
                <a:latin typeface="Times New Roman" panose="02020603050405020304" pitchFamily="18" charset="0"/>
              </a:rPr>
              <a:t>的单射函数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</a:rPr>
              <a:t>保持</a:t>
            </a:r>
            <a:r>
              <a:rPr lang="en-US" altLang="zh-CN" dirty="0">
                <a:latin typeface="Times New Roman" panose="02020603050405020304" pitchFamily="18" charset="0"/>
              </a:rPr>
              <a:t>&lt;A,≤&gt;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</a:rPr>
              <a:t>&lt;P(A),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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的偏序关系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即对任意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∈A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≤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i="1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(a)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(b).</a:t>
            </a:r>
          </a:p>
          <a:p>
            <a:pPr marL="0" indent="0"/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证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先证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</a:rPr>
              <a:t>是函数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任取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由于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|(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∈A</a:t>
            </a:r>
            <a:r>
              <a:rPr lang="en-US" altLang="zh-CN" dirty="0">
                <a:latin typeface="Times New Roman" panose="02020603050405020304" pitchFamily="18" charset="0"/>
              </a:rPr>
              <a:t>)∧(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≤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)}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dirty="0">
                <a:latin typeface="Times New Roman" panose="02020603050405020304" pitchFamily="18" charset="0"/>
              </a:rPr>
              <a:t>A, </a:t>
            </a:r>
            <a:r>
              <a:rPr lang="zh-CN" altLang="en-US" dirty="0">
                <a:latin typeface="Times New Roman" panose="02020603050405020304" pitchFamily="18" charset="0"/>
              </a:rPr>
              <a:t>故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)∈P(A), </a:t>
            </a:r>
            <a:r>
              <a:rPr lang="zh-CN" altLang="en-US" dirty="0">
                <a:latin typeface="Times New Roman" panose="02020603050405020304" pitchFamily="18" charset="0"/>
              </a:rPr>
              <a:t>同时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显然唯一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故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</a:rPr>
              <a:t>是从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</a:rPr>
              <a:t>P(A)</a:t>
            </a:r>
            <a:r>
              <a:rPr lang="zh-CN" altLang="en-US" dirty="0">
                <a:latin typeface="Times New Roman" panose="02020603050405020304" pitchFamily="18" charset="0"/>
              </a:rPr>
              <a:t>的映射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</a:rPr>
              <a:t>再证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</a:rPr>
              <a:t>是单射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任取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∈A,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≠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≤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由偏序关系的反对称性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没有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≤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故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∉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zh-CN" altLang="en-US" dirty="0">
                <a:latin typeface="Times New Roman" panose="02020603050405020304" pitchFamily="18" charset="0"/>
              </a:rPr>
              <a:t>但由偏序关系的自反性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≤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故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0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zh-CN" altLang="en-US" dirty="0">
                <a:latin typeface="Times New Roman" panose="02020603050405020304" pitchFamily="18" charset="0"/>
              </a:rPr>
              <a:t>故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="0" dirty="0">
                <a:latin typeface="Times New Roman" panose="02020603050405020304" pitchFamily="18" charset="0"/>
              </a:rPr>
              <a:t>≠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).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无关系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由自反性有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∉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0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zh-CN" altLang="en-US" dirty="0">
                <a:latin typeface="Times New Roman" panose="02020603050405020304" pitchFamily="18" charset="0"/>
              </a:rPr>
              <a:t>故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="0" dirty="0">
                <a:latin typeface="Times New Roman" panose="02020603050405020304" pitchFamily="18" charset="0"/>
              </a:rPr>
              <a:t>≠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). </a:t>
            </a:r>
            <a:r>
              <a:rPr lang="zh-CN" altLang="en-US" dirty="0">
                <a:latin typeface="Times New Roman" panose="02020603050405020304" pitchFamily="18" charset="0"/>
              </a:rPr>
              <a:t>故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</a:rPr>
              <a:t>是单射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b="0" dirty="0">
              <a:latin typeface="Times New Roman" panose="02020603050405020304" pitchFamily="18" charset="0"/>
            </a:endParaRPr>
          </a:p>
          <a:p>
            <a:pPr marL="0" indent="0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对任意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∈A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≤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i="1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任取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 err="1">
                <a:latin typeface="Times New Roman" panose="02020603050405020304" pitchFamily="18" charset="0"/>
              </a:rPr>
              <a:t>≤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由偏序关系的传递性和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 err="1">
                <a:latin typeface="Times New Roman" panose="02020603050405020304" pitchFamily="18" charset="0"/>
              </a:rPr>
              <a:t>≤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≤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得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 err="1">
                <a:latin typeface="Times New Roman" panose="02020603050405020304" pitchFamily="18" charset="0"/>
              </a:rPr>
              <a:t>≤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zh-CN" altLang="en-US" dirty="0">
                <a:latin typeface="Times New Roman" panose="02020603050405020304" pitchFamily="18" charset="0"/>
              </a:rPr>
              <a:t>故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(a)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(b)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88778" name="Rectangle 10">
            <a:extLst>
              <a:ext uri="{FF2B5EF4-FFF2-40B4-BE49-F238E27FC236}">
                <a16:creationId xmlns:a16="http://schemas.microsoft.com/office/drawing/2014/main" id="{C475098B-963F-46D9-8F56-4906B241D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44E8752-4C2F-45EF-A392-E1D8C5AEEC92}"/>
              </a:ext>
            </a:extLst>
          </p:cNvPr>
          <p:cNvSpPr/>
          <p:nvPr/>
        </p:nvSpPr>
        <p:spPr>
          <a:xfrm>
            <a:off x="1331640" y="3228945"/>
            <a:ext cx="5928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里每个元素都有对应的元素、且都在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里、且唯一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6295601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DE54CD1-849C-4E6F-8190-6F3E8A42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573F-91C3-45F2-91AB-3867FA8CAFAA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88775" name="Rectangle 7">
            <a:extLst>
              <a:ext uri="{FF2B5EF4-FFF2-40B4-BE49-F238E27FC236}">
                <a16:creationId xmlns:a16="http://schemas.microsoft.com/office/drawing/2014/main" id="{E26413C0-9614-4CC0-80F5-7110F1E4D2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288776" name="Rectangle 8">
            <a:extLst>
              <a:ext uri="{FF2B5EF4-FFF2-40B4-BE49-F238E27FC236}">
                <a16:creationId xmlns:a16="http://schemas.microsoft.com/office/drawing/2014/main" id="{1D09EAF8-932E-4FE6-B07D-CEBE58DC7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91512" cy="5048250"/>
          </a:xfrm>
        </p:spPr>
        <p:txBody>
          <a:bodyPr/>
          <a:lstStyle/>
          <a:p>
            <a:pPr marL="0" indent="0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</a:rPr>
              <a:t>{1,2,3,…,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},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的满射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且满足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＝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</a:rPr>
              <a:t>1,2,3,…,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 err="1">
                <a:latin typeface="Times New Roman" panose="02020603050405020304" pitchFamily="18" charset="0"/>
              </a:rPr>
              <a:t>≤</a:t>
            </a:r>
            <a:r>
              <a:rPr lang="en-US" altLang="zh-CN" i="1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</a:rPr>
              <a:t>∈A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求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</a:rPr>
              <a:t>的个数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0" indent="0"/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解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/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</a:rPr>
              <a:t>是有限集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的满射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故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的双射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</a:rPr>
              <a:t>前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个元素已一一对应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显然有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)!</a:t>
            </a:r>
            <a:r>
              <a:rPr lang="zh-CN" altLang="en-US" dirty="0">
                <a:latin typeface="Times New Roman" panose="02020603050405020304" pitchFamily="18" charset="0"/>
              </a:rPr>
              <a:t>个不同的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88778" name="Rectangle 10">
            <a:extLst>
              <a:ext uri="{FF2B5EF4-FFF2-40B4-BE49-F238E27FC236}">
                <a16:creationId xmlns:a16="http://schemas.microsoft.com/office/drawing/2014/main" id="{C475098B-963F-46D9-8F56-4906B241D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914293-C5C2-4BCF-A49E-46AC14FFD890}"/>
              </a:ext>
            </a:extLst>
          </p:cNvPr>
          <p:cNvSpPr/>
          <p:nvPr/>
        </p:nvSpPr>
        <p:spPr>
          <a:xfrm>
            <a:off x="1992448" y="2454166"/>
            <a:ext cx="25795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基数相同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&amp;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满射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单射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13905092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DD942F3-C630-4387-9AB3-7EC7257F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B559-0C89-44B6-9060-A51A041F9DC7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94919" name="Rectangle 7">
            <a:extLst>
              <a:ext uri="{FF2B5EF4-FFF2-40B4-BE49-F238E27FC236}">
                <a16:creationId xmlns:a16="http://schemas.microsoft.com/office/drawing/2014/main" id="{0147536C-CF01-44FF-8C25-A342B52C23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某些重要函数</a:t>
            </a:r>
          </a:p>
        </p:txBody>
      </p:sp>
      <p:sp>
        <p:nvSpPr>
          <p:cNvPr id="294920" name="Rectangle 8">
            <a:extLst>
              <a:ext uri="{FF2B5EF4-FFF2-40B4-BE49-F238E27FC236}">
                <a16:creationId xmlns:a16="http://schemas.microsoft.com/office/drawing/2014/main" id="{3AEDA172-AA3E-4AE5-8BB2-E8A28B83B9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040312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8.7</a:t>
            </a:r>
            <a:r>
              <a:rPr lang="en-US" altLang="zh-CN" dirty="0">
                <a:latin typeface="Times New Roman" panose="02020603050405020304" pitchFamily="18" charset="0"/>
              </a:rPr>
              <a:t> 	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</a:rPr>
              <a:t>设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如果存在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使得对所有的 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都有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</a:rPr>
              <a:t>则称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常函数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55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称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上的恒等关系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上的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恒等函数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对所有的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都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有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6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≼&gt;, &lt;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≼&gt;</a:t>
            </a:r>
            <a:r>
              <a:rPr lang="zh-CN" altLang="en-US" dirty="0">
                <a:latin typeface="Times New Roman" panose="02020603050405020304" pitchFamily="18" charset="0"/>
              </a:rPr>
              <a:t>为偏序集，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，如果对任意的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 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≺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就有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)≼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zh-CN" altLang="en-US" dirty="0">
                <a:latin typeface="Times New Roman" panose="02020603050405020304" pitchFamily="18" charset="0"/>
              </a:rPr>
              <a:t>则称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单调递增</a:t>
            </a:r>
            <a:r>
              <a:rPr lang="zh-CN" altLang="en-US" dirty="0">
                <a:latin typeface="Times New Roman" panose="02020603050405020304" pitchFamily="18" charset="0"/>
              </a:rPr>
              <a:t>的；如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果对任意的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≺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就有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)≺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zh-CN" altLang="en-US" dirty="0">
                <a:latin typeface="Times New Roman" panose="02020603050405020304" pitchFamily="18" charset="0"/>
              </a:rPr>
              <a:t>则称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严</a:t>
            </a:r>
          </a:p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      格单调递增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类似的也可以定义单调递减和严格单调递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减的函数</a:t>
            </a: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34176DB-A6ED-46F7-B998-3C3549F7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E52D-3E42-4712-ACD5-3C0B7639D6E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96968" name="Rectangle 8">
            <a:extLst>
              <a:ext uri="{FF2B5EF4-FFF2-40B4-BE49-F238E27FC236}">
                <a16:creationId xmlns:a16="http://schemas.microsoft.com/office/drawing/2014/main" id="{99CC17EA-62C5-478F-B169-7D6D7F1699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为集合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对于任意的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'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'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特征函数</a:t>
            </a:r>
            <a:endParaRPr lang="zh-CN" altLang="en-US" dirty="0">
              <a:solidFill>
                <a:srgbClr val="A5002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  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' 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→{0,1}</a:t>
            </a:r>
            <a:r>
              <a:rPr lang="zh-CN" altLang="en-US" dirty="0">
                <a:latin typeface="Times New Roman" panose="02020603050405020304" pitchFamily="18" charset="0"/>
              </a:rPr>
              <a:t>定义为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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'(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)=1, 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'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            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'(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)=0, 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'</a:t>
            </a:r>
          </a:p>
          <a:p>
            <a:pPr>
              <a:spcBef>
                <a:spcPct val="7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(5)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上的等价关系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令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          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/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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)=[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],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称 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是从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到商集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/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自然映射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96969" name="Rectangle 9">
            <a:extLst>
              <a:ext uri="{FF2B5EF4-FFF2-40B4-BE49-F238E27FC236}">
                <a16:creationId xmlns:a16="http://schemas.microsoft.com/office/drawing/2014/main" id="{B3A890AE-7CF0-45FE-A33E-FF637819B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某些重要函数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EA4212-D1AD-4CA3-832E-B44B74AB4CE6}"/>
              </a:ext>
            </a:extLst>
          </p:cNvPr>
          <p:cNvSpPr/>
          <p:nvPr/>
        </p:nvSpPr>
        <p:spPr>
          <a:xfrm>
            <a:off x="-1" y="6457890"/>
            <a:ext cx="60121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其他重要应用：标记位、哈希函数</a:t>
            </a:r>
            <a:endParaRPr lang="zh-CN" altLang="en-US" sz="2000" dirty="0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2BCAAC9-32C6-4691-BC92-DBB83C40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6025-1648-464F-928C-A391BD19B3A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FB60D63D-BFC4-4838-B7C0-D852D7EE1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8.1</a:t>
            </a:r>
            <a:r>
              <a:rPr lang="en-US" altLang="zh-CN">
                <a:latin typeface="华文中宋" panose="02010600040101010101" pitchFamily="2" charset="-122"/>
              </a:rPr>
              <a:t> </a:t>
            </a:r>
            <a:r>
              <a:rPr lang="zh-CN" altLang="en-US">
                <a:latin typeface="华文中宋" panose="02010600040101010101" pitchFamily="2" charset="-122"/>
              </a:rPr>
              <a:t>函数的定义与性质</a:t>
            </a:r>
          </a:p>
        </p:txBody>
      </p:sp>
      <p:sp>
        <p:nvSpPr>
          <p:cNvPr id="270351" name="Rectangle 15">
            <a:extLst>
              <a:ext uri="{FF2B5EF4-FFF2-40B4-BE49-F238E27FC236}">
                <a16:creationId xmlns:a16="http://schemas.microsoft.com/office/drawing/2014/main" id="{A08BB023-0BE1-485F-934C-EEE3A4B79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主要内容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函数定义与相关概念</a:t>
            </a: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函数定义</a:t>
            </a: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函数相等</a:t>
            </a: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从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的函数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30000">
                <a:latin typeface="Times New Roman" panose="02020603050405020304" pitchFamily="18" charset="0"/>
              </a:rPr>
              <a:t>A</a:t>
            </a:r>
            <a:endParaRPr lang="en-US" altLang="zh-CN" baseline="300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函数的像与完全原像</a:t>
            </a:r>
          </a:p>
          <a:p>
            <a:pPr>
              <a:lnSpc>
                <a:spcPct val="90000"/>
              </a:lnSpc>
              <a:buClr>
                <a:srgbClr val="FF9900"/>
              </a:buClr>
            </a:pPr>
            <a:r>
              <a:rPr lang="zh-CN" altLang="en-US">
                <a:latin typeface="Times New Roman" panose="02020603050405020304" pitchFamily="18" charset="0"/>
              </a:rPr>
              <a:t>函数的性质</a:t>
            </a: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单射、满射、双射函数的定义与实例</a:t>
            </a: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构造双射函数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某些重要的函数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D36B27E0-B6B5-4315-84C2-7FE0F52A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0496-808A-4F10-9F94-20F04BCEF882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21543" name="Rectangle 7">
            <a:extLst>
              <a:ext uri="{FF2B5EF4-FFF2-40B4-BE49-F238E27FC236}">
                <a16:creationId xmlns:a16="http://schemas.microsoft.com/office/drawing/2014/main" id="{86D91B7F-DEC0-49DA-9403-15D6A5D37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</a:rPr>
              <a:t>置换函数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1544" name="Rectangle 8">
                <a:extLst>
                  <a:ext uri="{FF2B5EF4-FFF2-40B4-BE49-F238E27FC236}">
                    <a16:creationId xmlns:a16="http://schemas.microsoft.com/office/drawing/2014/main" id="{394C617B-26F1-4089-A06A-0D3ACA3038E5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25538"/>
                <a:ext cx="7931150" cy="5119685"/>
              </a:xfrm>
            </p:spPr>
            <p:txBody>
              <a:bodyPr/>
              <a:lstStyle/>
              <a:p>
                <a:pPr marL="0" indent="0">
                  <a:lnSpc>
                    <a:spcPct val="90000"/>
                  </a:lnSpc>
                </a:pPr>
                <a:r>
                  <a:rPr lang="zh-CN" altLang="en-US" dirty="0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定义</a:t>
                </a:r>
                <a:r>
                  <a:rPr lang="en-US" altLang="zh-CN" dirty="0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8.8 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设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A={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,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,…,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i="1" baseline="-25000" dirty="0">
                    <a:latin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}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是有限集合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从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到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的双射函数称为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上的</a:t>
                </a:r>
                <a:r>
                  <a:rPr lang="zh-CN" altLang="en-US" dirty="0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置换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或</a:t>
                </a:r>
                <a:r>
                  <a:rPr lang="zh-CN" altLang="en-US" dirty="0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排列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(Permutation),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记为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P:A→A,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称为置换的</a:t>
                </a:r>
                <a:r>
                  <a:rPr lang="zh-CN" altLang="en-US" dirty="0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阶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(Order).</a:t>
                </a:r>
              </a:p>
              <a:p>
                <a:pPr marL="0" indent="0">
                  <a:lnSpc>
                    <a:spcPct val="90000"/>
                  </a:lnSpc>
                </a:pP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90000"/>
                  </a:lnSpc>
                </a:pPr>
                <a:r>
                  <a:rPr lang="en-US" altLang="zh-CN" i="1" dirty="0">
                    <a:latin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阶置换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P:A→A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一般表示为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: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90000"/>
                  </a:lnSpc>
                </a:pPr>
                <a:endParaRPr lang="zh-CN" altLang="en-US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90000"/>
                  </a:lnSpc>
                </a:pPr>
                <a:endParaRPr lang="zh-CN" altLang="en-US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9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第一行是集合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的元素按顺序列出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,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9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第二行是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中元素对应的函数值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.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9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显然序列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P(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),P(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),…,P(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i="1" baseline="-25000" dirty="0">
                    <a:latin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恰好是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中元素的重排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21544" name="Rectangle 8">
                <a:extLst>
                  <a:ext uri="{FF2B5EF4-FFF2-40B4-BE49-F238E27FC236}">
                    <a16:creationId xmlns:a16="http://schemas.microsoft.com/office/drawing/2014/main" id="{394C617B-26F1-4089-A06A-0D3ACA303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25538"/>
                <a:ext cx="7931150" cy="5119685"/>
              </a:xfrm>
              <a:blipFill>
                <a:blip r:embed="rId3"/>
                <a:stretch>
                  <a:fillRect l="-1153" t="-2026" r="-3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1546" name="Rectangle 10">
            <a:extLst>
              <a:ext uri="{FF2B5EF4-FFF2-40B4-BE49-F238E27FC236}">
                <a16:creationId xmlns:a16="http://schemas.microsoft.com/office/drawing/2014/main" id="{4F9FEE0B-363D-45CE-9C89-4CEA18E11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5789C8-A5D8-4D8C-866F-43A16F68F8CC}"/>
              </a:ext>
            </a:extLst>
          </p:cNvPr>
          <p:cNvSpPr/>
          <p:nvPr/>
        </p:nvSpPr>
        <p:spPr>
          <a:xfrm>
            <a:off x="4716016" y="6457890"/>
            <a:ext cx="4427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置换的典型应用：洗牌、对称加密</a:t>
            </a:r>
            <a:endParaRPr lang="es-ES" altLang="zh-CN" sz="200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ED95E5A-A97B-4F56-878E-4F49F172B2FF}"/>
              </a:ext>
            </a:extLst>
          </p:cNvPr>
          <p:cNvSpPr/>
          <p:nvPr/>
        </p:nvSpPr>
        <p:spPr>
          <a:xfrm>
            <a:off x="0" y="6448303"/>
            <a:ext cx="5148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置换数量：全排列</a:t>
            </a:r>
            <a:endParaRPr lang="es-ES" altLang="zh-CN" sz="200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089436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DA1C1B7-33D0-4AF3-8632-BBF3974F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0E8DB-51CF-4051-B18C-8567DB2A8215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99015" name="Rectangle 7">
            <a:extLst>
              <a:ext uri="{FF2B5EF4-FFF2-40B4-BE49-F238E27FC236}">
                <a16:creationId xmlns:a16="http://schemas.microsoft.com/office/drawing/2014/main" id="{86BDB43B-0447-4177-85CF-F7B405B008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299016" name="Rectangle 8">
            <a:extLst>
              <a:ext uri="{FF2B5EF4-FFF2-40B4-BE49-F238E27FC236}">
                <a16:creationId xmlns:a16="http://schemas.microsoft.com/office/drawing/2014/main" id="{DA44CBF4-DBA0-4981-BC65-DDD8E05D5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18488" cy="1800225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4  </a:t>
            </a:r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</a:rPr>
              <a:t>偏序集</a:t>
            </a:r>
            <a:r>
              <a:rPr lang="en-US" altLang="zh-CN">
                <a:latin typeface="Times New Roman" panose="02020603050405020304" pitchFamily="18" charset="0"/>
              </a:rPr>
              <a:t>&lt;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({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}),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>
                <a:latin typeface="Times New Roman" panose="02020603050405020304" pitchFamily="18" charset="0"/>
              </a:rPr>
              <a:t>&gt;, &lt;{0,1},≤&gt;, 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zh-CN" altLang="en-US">
                <a:latin typeface="Times New Roman" panose="02020603050405020304" pitchFamily="18" charset="0"/>
              </a:rPr>
              <a:t>为包含关系</a:t>
            </a:r>
            <a:r>
              <a:rPr lang="en-US" altLang="zh-CN">
                <a:latin typeface="Times New Roman" panose="02020603050405020304" pitchFamily="18" charset="0"/>
              </a:rPr>
              <a:t>, ≤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一般的小于等于关系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  <a:r>
              <a:rPr lang="zh-CN" altLang="en-US">
                <a:latin typeface="Times New Roman" panose="02020603050405020304" pitchFamily="18" charset="0"/>
              </a:rPr>
              <a:t>令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 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({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})→{0,1}, </a:t>
            </a:r>
            <a:r>
              <a:rPr lang="en-US" altLang="zh-CN" i="1">
                <a:latin typeface="Times New Roman" panose="02020603050405020304" pitchFamily="18" charset="0"/>
              </a:rPr>
              <a:t>    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>
                <a:latin typeface="Times New Roman" panose="02020603050405020304" pitchFamily="18" charset="0"/>
              </a:rPr>
              <a:t>)=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({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})=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({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})=0,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({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})=1, </a:t>
            </a:r>
            <a:endParaRPr lang="en-US" altLang="zh-CN" i="1">
              <a:latin typeface="Times New Roman" panose="02020603050405020304" pitchFamily="18" charset="0"/>
            </a:endParaRPr>
          </a:p>
          <a:p>
            <a:r>
              <a:rPr lang="en-US" altLang="zh-CN" i="1">
                <a:latin typeface="Times New Roman" panose="02020603050405020304" pitchFamily="18" charset="0"/>
              </a:rPr>
              <a:t> f </a:t>
            </a:r>
            <a:r>
              <a:rPr lang="zh-CN" altLang="en-US">
                <a:latin typeface="Times New Roman" panose="02020603050405020304" pitchFamily="18" charset="0"/>
              </a:rPr>
              <a:t>是单调递增的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但不是严格单调递增的</a:t>
            </a:r>
          </a:p>
        </p:txBody>
      </p:sp>
      <p:sp>
        <p:nvSpPr>
          <p:cNvPr id="299017" name="Rectangle 9">
            <a:extLst>
              <a:ext uri="{FF2B5EF4-FFF2-40B4-BE49-F238E27FC236}">
                <a16:creationId xmlns:a16="http://schemas.microsoft.com/office/drawing/2014/main" id="{ABA8DD4B-8C08-4EBF-B6E0-E7F8B7935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408488"/>
            <a:ext cx="8229600" cy="190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latin typeface="Times New Roman" panose="02020603050405020304" pitchFamily="18" charset="0"/>
              </a:rPr>
              <a:t>不同的等价关系确定不同的自然映射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恒等关系确定的自然映射是双射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其他自然映射一般来说只是满射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例如</a:t>
            </a:r>
            <a:endParaRPr lang="zh-CN" altLang="en-US" i="1">
              <a:latin typeface="Times New Roman" panose="02020603050405020304" pitchFamily="18" charset="0"/>
            </a:endParaRPr>
          </a:p>
          <a:p>
            <a:r>
              <a:rPr lang="zh-CN" altLang="en-US" i="1">
                <a:latin typeface="Times New Roman" panose="02020603050405020304" pitchFamily="18" charset="0"/>
              </a:rPr>
              <a:t>            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={1,2,3}, 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={&lt;1,2&gt;,&lt;2,1&gt;}∪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 i="1" baseline="-25000">
                <a:latin typeface="Times New Roman" panose="02020603050405020304" pitchFamily="18" charset="0"/>
              </a:rPr>
              <a:t>A</a:t>
            </a:r>
          </a:p>
          <a:p>
            <a:r>
              <a:rPr lang="en-US" altLang="zh-CN" i="1">
                <a:latin typeface="Times New Roman" panose="02020603050405020304" pitchFamily="18" charset="0"/>
              </a:rPr>
              <a:t>              g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 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/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 g</a:t>
            </a:r>
            <a:r>
              <a:rPr lang="en-US" altLang="zh-CN">
                <a:latin typeface="Times New Roman" panose="02020603050405020304" pitchFamily="18" charset="0"/>
              </a:rPr>
              <a:t>(1)=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(2)={1,2},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(3)={3}</a:t>
            </a:r>
          </a:p>
        </p:txBody>
      </p:sp>
      <p:sp>
        <p:nvSpPr>
          <p:cNvPr id="299018" name="Rectangle 10">
            <a:extLst>
              <a:ext uri="{FF2B5EF4-FFF2-40B4-BE49-F238E27FC236}">
                <a16:creationId xmlns:a16="http://schemas.microsoft.com/office/drawing/2014/main" id="{F664D2D5-5E3C-4B3B-A2DA-63102D630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924175"/>
            <a:ext cx="8351837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60000"/>
              </a:spcBef>
            </a:pPr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的每一个子集 </a:t>
            </a:r>
            <a:r>
              <a:rPr lang="en-US" altLang="zh-CN" i="1">
                <a:latin typeface="Times New Roman" panose="02020603050405020304" pitchFamily="18" charset="0"/>
              </a:rPr>
              <a:t>A’</a:t>
            </a:r>
            <a:r>
              <a:rPr lang="zh-CN" altLang="en-US">
                <a:latin typeface="Times New Roman" panose="02020603050405020304" pitchFamily="18" charset="0"/>
              </a:rPr>
              <a:t>都对应于一个特征函数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不同的子集对 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应于不同的特征函数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例如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}, </a:t>
            </a:r>
            <a:r>
              <a:rPr lang="zh-CN" altLang="en-US">
                <a:latin typeface="Times New Roman" panose="02020603050405020304" pitchFamily="18" charset="0"/>
              </a:rPr>
              <a:t>则有</a:t>
            </a:r>
            <a:br>
              <a:rPr lang="zh-CN" altLang="en-US">
                <a:latin typeface="Times New Roman" panose="02020603050405020304" pitchFamily="18" charset="0"/>
              </a:rPr>
            </a:b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zh-CN" altLang="en-US" baseline="-2500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>
                <a:latin typeface="Times New Roman" panose="02020603050405020304" pitchFamily="18" charset="0"/>
              </a:rPr>
              <a:t>={&lt;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,0&gt;,&lt;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,0&gt;,&lt;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,0&gt;}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baseline="-25000">
                <a:latin typeface="Times New Roman" panose="02020603050405020304" pitchFamily="18" charset="0"/>
              </a:rPr>
              <a:t>{</a:t>
            </a:r>
            <a:r>
              <a:rPr lang="en-US" altLang="zh-CN" i="1" baseline="-25000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,</a:t>
            </a:r>
            <a:r>
              <a:rPr lang="en-US" altLang="zh-CN" i="1" baseline="-25000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}</a:t>
            </a:r>
            <a:r>
              <a:rPr lang="en-US" altLang="zh-CN">
                <a:latin typeface="Times New Roman" panose="02020603050405020304" pitchFamily="18" charset="0"/>
              </a:rPr>
              <a:t>={&lt;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,1&gt;,&lt;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,1&gt;,&lt;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,0&gt;}</a:t>
            </a: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9A899EA-D28C-4386-92ED-770B5A2D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1650-6613-4DB3-99A6-095B386F174F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03107" name="Rectangle 3">
            <a:extLst>
              <a:ext uri="{FF2B5EF4-FFF2-40B4-BE49-F238E27FC236}">
                <a16:creationId xmlns:a16="http://schemas.microsoft.com/office/drawing/2014/main" id="{12074969-5826-4067-9918-DB8C7750D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8.2 </a:t>
            </a:r>
            <a:r>
              <a:rPr lang="zh-CN" altLang="en-US">
                <a:latin typeface="华文中宋" panose="02010600040101010101" pitchFamily="2" charset="-122"/>
              </a:rPr>
              <a:t>函数的复合与反函数</a:t>
            </a:r>
            <a:r>
              <a:rPr lang="zh-CN" altLang="en-US"/>
              <a:t> </a:t>
            </a:r>
          </a:p>
        </p:txBody>
      </p:sp>
      <p:sp>
        <p:nvSpPr>
          <p:cNvPr id="303116" name="Rectangle 12">
            <a:extLst>
              <a:ext uri="{FF2B5EF4-FFF2-40B4-BE49-F238E27FC236}">
                <a16:creationId xmlns:a16="http://schemas.microsoft.com/office/drawing/2014/main" id="{BE87CCE2-8BC2-4FAF-A52E-C5F41D5752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r>
              <a:rPr lang="zh-CN" altLang="en-US"/>
              <a:t>主要内容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复合函数基本定理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函数的复合运算与函数性质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反函数的存在条件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反函数的性质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599C0-01B5-4BC1-B68C-2A359946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6139-40DE-4AD8-B209-850F839871F6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05159" name="Rectangle 7">
            <a:extLst>
              <a:ext uri="{FF2B5EF4-FFF2-40B4-BE49-F238E27FC236}">
                <a16:creationId xmlns:a16="http://schemas.microsoft.com/office/drawing/2014/main" id="{F62BFC8D-096D-4350-AA1B-3F796A5A5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复合函数基本定理</a:t>
            </a:r>
          </a:p>
        </p:txBody>
      </p:sp>
      <p:sp>
        <p:nvSpPr>
          <p:cNvPr id="305160" name="Rectangle 8">
            <a:extLst>
              <a:ext uri="{FF2B5EF4-FFF2-40B4-BE49-F238E27FC236}">
                <a16:creationId xmlns:a16="http://schemas.microsoft.com/office/drawing/2014/main" id="{7A4EB318-9776-4A6E-A256-51190F213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362950" cy="1366837"/>
          </a:xfrm>
        </p:spPr>
        <p:txBody>
          <a:bodyPr/>
          <a:lstStyle/>
          <a:p>
            <a:pPr marL="609600" indent="-609600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8.2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也是函数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且满足</a:t>
            </a: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)={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∈dom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 err="1">
                <a:latin typeface="Times New Roman" panose="02020603050405020304" pitchFamily="18" charset="0"/>
              </a:rPr>
              <a:t>∧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)∈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(2) 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∈dom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305161" name="Rectangle 9">
            <a:extLst>
              <a:ext uri="{FF2B5EF4-FFF2-40B4-BE49-F238E27FC236}">
                <a16:creationId xmlns:a16="http://schemas.microsoft.com/office/drawing/2014/main" id="{CF1E6D41-6BBF-4F7C-A2EE-CB0C5D4D1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565400"/>
            <a:ext cx="8207375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16000" indent="-5588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473200" indent="-5588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930400" indent="-5588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387600" indent="-5588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844800" indent="-5588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302000" indent="-5588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759200" indent="-5588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216400" indent="-5588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证  先证明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是函数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因为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是关系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也是关系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若对某个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∈dom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有</a:t>
            </a:r>
          </a:p>
          <a:p>
            <a:r>
              <a:rPr lang="en-US" altLang="zh-CN" i="1" dirty="0" err="1">
                <a:latin typeface="Times New Roman" panose="02020603050405020304" pitchFamily="18" charset="0"/>
              </a:rPr>
              <a:t>xF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sz="3200" baseline="-16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Gy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和 </a:t>
            </a:r>
            <a:r>
              <a:rPr lang="en-US" altLang="zh-CN" i="1" dirty="0">
                <a:latin typeface="Times New Roman" panose="02020603050405020304" pitchFamily="18" charset="0"/>
              </a:rPr>
              <a:t>xF</a:t>
            </a:r>
            <a:r>
              <a:rPr lang="en-US" altLang="zh-CN" sz="3200" baseline="-16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   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sz="2000" dirty="0">
                <a:latin typeface="Times New Roman" panose="02020603050405020304" pitchFamily="18" charset="0"/>
              </a:rPr>
              <a:t>∧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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(&lt;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2000" dirty="0">
                <a:latin typeface="Times New Roman" panose="02020603050405020304" pitchFamily="18" charset="0"/>
              </a:rPr>
              <a:t>∧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</a:rPr>
              <a:t>∧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(&lt;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2000" dirty="0">
                <a:latin typeface="Times New Roman" panose="02020603050405020304" pitchFamily="18" charset="0"/>
              </a:rPr>
              <a:t>∧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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∧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sz="2000" dirty="0">
                <a:latin typeface="Times New Roman" panose="02020603050405020304" pitchFamily="18" charset="0"/>
              </a:rPr>
              <a:t>∧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</a:p>
          <a:p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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所以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为函数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F3909A-DBFC-4442-90FC-0047CE79162E}"/>
              </a:ext>
            </a:extLst>
          </p:cNvPr>
          <p:cNvSpPr/>
          <p:nvPr/>
        </p:nvSpPr>
        <p:spPr>
          <a:xfrm>
            <a:off x="5497847" y="2070804"/>
            <a:ext cx="33874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英文教材中为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aseline="-16000" dirty="0">
                <a:solidFill>
                  <a:srgbClr val="FF9900"/>
                </a:solidFill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))</a:t>
            </a:r>
            <a:endParaRPr lang="zh-CN" altLang="en-US" sz="2000" dirty="0">
              <a:solidFill>
                <a:srgbClr val="FF9900"/>
              </a:solidFill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C06526C-5CCB-4038-B38F-CA606540486D}"/>
              </a:ext>
            </a:extLst>
          </p:cNvPr>
          <p:cNvCxnSpPr>
            <a:cxnSpLocks/>
          </p:cNvCxnSpPr>
          <p:nvPr/>
        </p:nvCxnSpPr>
        <p:spPr>
          <a:xfrm>
            <a:off x="7191579" y="1052736"/>
            <a:ext cx="692789" cy="8484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E849D54-F814-400F-B99F-F8D549D7BEBB}"/>
              </a:ext>
            </a:extLst>
          </p:cNvPr>
          <p:cNvCxnSpPr>
            <a:cxnSpLocks/>
          </p:cNvCxnSpPr>
          <p:nvPr/>
        </p:nvCxnSpPr>
        <p:spPr>
          <a:xfrm flipV="1">
            <a:off x="7191579" y="1844824"/>
            <a:ext cx="692789" cy="144017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C0EFA0B-C7F5-48B6-ADE9-A9CC5FFF206C}"/>
              </a:ext>
            </a:extLst>
          </p:cNvPr>
          <p:cNvCxnSpPr>
            <a:cxnSpLocks/>
          </p:cNvCxnSpPr>
          <p:nvPr/>
        </p:nvCxnSpPr>
        <p:spPr>
          <a:xfrm flipV="1">
            <a:off x="7191579" y="1052736"/>
            <a:ext cx="0" cy="936106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31C85E4-682F-44F7-95D6-34D870778CFD}"/>
              </a:ext>
            </a:extLst>
          </p:cNvPr>
          <p:cNvCxnSpPr>
            <a:cxnSpLocks/>
          </p:cNvCxnSpPr>
          <p:nvPr/>
        </p:nvCxnSpPr>
        <p:spPr>
          <a:xfrm flipV="1">
            <a:off x="7884368" y="1125538"/>
            <a:ext cx="0" cy="719287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1FAF692-A0A8-45EA-910F-B1C27CC8A44C}"/>
              </a:ext>
            </a:extLst>
          </p:cNvPr>
          <p:cNvCxnSpPr>
            <a:cxnSpLocks/>
          </p:cNvCxnSpPr>
          <p:nvPr/>
        </p:nvCxnSpPr>
        <p:spPr>
          <a:xfrm flipV="1">
            <a:off x="8532440" y="1340768"/>
            <a:ext cx="0" cy="240371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E9B76A3-9EAC-4C8F-84FC-02404F282E38}"/>
              </a:ext>
            </a:extLst>
          </p:cNvPr>
          <p:cNvCxnSpPr>
            <a:cxnSpLocks/>
          </p:cNvCxnSpPr>
          <p:nvPr/>
        </p:nvCxnSpPr>
        <p:spPr>
          <a:xfrm flipH="1">
            <a:off x="7191580" y="1581139"/>
            <a:ext cx="1340860" cy="263685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2F4BD4A-D8D2-45E8-B9D0-2A95C2F9A3EE}"/>
              </a:ext>
            </a:extLst>
          </p:cNvPr>
          <p:cNvCxnSpPr>
            <a:cxnSpLocks/>
          </p:cNvCxnSpPr>
          <p:nvPr/>
        </p:nvCxnSpPr>
        <p:spPr>
          <a:xfrm flipH="1" flipV="1">
            <a:off x="7191579" y="1268760"/>
            <a:ext cx="1340861" cy="72008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407D9A4-DB9B-48E9-9310-4625A0706266}"/>
              </a:ext>
            </a:extLst>
          </p:cNvPr>
          <p:cNvCxnSpPr>
            <a:cxnSpLocks/>
          </p:cNvCxnSpPr>
          <p:nvPr/>
        </p:nvCxnSpPr>
        <p:spPr>
          <a:xfrm flipV="1">
            <a:off x="7884368" y="1312879"/>
            <a:ext cx="0" cy="387929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1336AC7-43DF-4EF7-9655-817E646E1E73}"/>
              </a:ext>
            </a:extLst>
          </p:cNvPr>
          <p:cNvCxnSpPr>
            <a:cxnSpLocks/>
          </p:cNvCxnSpPr>
          <p:nvPr/>
        </p:nvCxnSpPr>
        <p:spPr>
          <a:xfrm flipV="1">
            <a:off x="7191579" y="1268761"/>
            <a:ext cx="1" cy="57606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78B1E8E-5FB8-48CE-8050-1FC08EC37975}"/>
              </a:ext>
            </a:extLst>
          </p:cNvPr>
          <p:cNvCxnSpPr/>
          <p:nvPr/>
        </p:nvCxnSpPr>
        <p:spPr>
          <a:xfrm flipH="1">
            <a:off x="2267744" y="1479404"/>
            <a:ext cx="4923836" cy="20347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A8A68B3-45D8-42F9-AD4B-22AAF6BDDAE2}"/>
              </a:ext>
            </a:extLst>
          </p:cNvPr>
          <p:cNvCxnSpPr>
            <a:cxnSpLocks/>
          </p:cNvCxnSpPr>
          <p:nvPr/>
        </p:nvCxnSpPr>
        <p:spPr>
          <a:xfrm flipH="1">
            <a:off x="4067945" y="1196752"/>
            <a:ext cx="3123634" cy="531946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6C33293-E0A9-46BB-A214-93AFBFBE2CBD}"/>
              </a:ext>
            </a:extLst>
          </p:cNvPr>
          <p:cNvCxnSpPr>
            <a:cxnSpLocks/>
          </p:cNvCxnSpPr>
          <p:nvPr/>
        </p:nvCxnSpPr>
        <p:spPr>
          <a:xfrm flipH="1">
            <a:off x="6084168" y="1464028"/>
            <a:ext cx="1800200" cy="26467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8028560A-AD91-4D0A-9DA3-BFABA2B13517}"/>
              </a:ext>
            </a:extLst>
          </p:cNvPr>
          <p:cNvSpPr/>
          <p:nvPr/>
        </p:nvSpPr>
        <p:spPr>
          <a:xfrm>
            <a:off x="-108520" y="452278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复合运算的定义</a:t>
            </a:r>
            <a:endParaRPr lang="zh-CN" altLang="en-US" sz="2000" dirty="0">
              <a:solidFill>
                <a:srgbClr val="FF99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5DD8B3F-14EB-4C17-99EF-BB8CE4112A72}"/>
              </a:ext>
            </a:extLst>
          </p:cNvPr>
          <p:cNvSpPr/>
          <p:nvPr/>
        </p:nvSpPr>
        <p:spPr>
          <a:xfrm>
            <a:off x="-106560" y="4973106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为函数</a:t>
            </a:r>
            <a:endParaRPr lang="zh-CN" altLang="en-US" sz="2000" dirty="0">
              <a:solidFill>
                <a:srgbClr val="FF99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1069BB8-4386-4812-B1FF-436E4FD5AB1A}"/>
              </a:ext>
            </a:extLst>
          </p:cNvPr>
          <p:cNvSpPr/>
          <p:nvPr/>
        </p:nvSpPr>
        <p:spPr>
          <a:xfrm>
            <a:off x="-98401" y="5445224"/>
            <a:ext cx="11400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为函数</a:t>
            </a:r>
            <a:endParaRPr lang="zh-CN" altLang="en-US" sz="2000" dirty="0">
              <a:solidFill>
                <a:srgbClr val="FF99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535F2E6-BCD8-44F4-BF39-9FD5BA5FA06F}"/>
              </a:ext>
            </a:extLst>
          </p:cNvPr>
          <p:cNvSpPr/>
          <p:nvPr/>
        </p:nvSpPr>
        <p:spPr>
          <a:xfrm>
            <a:off x="0" y="645789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回顾关系复合的定义</a:t>
            </a:r>
            <a:r>
              <a:rPr lang="en-US" altLang="zh-CN" sz="20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000" baseline="-16000" dirty="0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 </a:t>
            </a:r>
            <a:r>
              <a:rPr lang="en-US" altLang="zh-CN" sz="20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{&lt;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&gt; | 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000" b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∧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000" b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∧(∃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)(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000" b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∧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∧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000" b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)}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199936" y="3534597"/>
                <a:ext cx="3908568" cy="10191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函数</a:t>
                </a:r>
                <a:r>
                  <a:rPr lang="en-US" altLang="zh-CN" sz="2000" i="1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f</a:t>
                </a:r>
                <a:r>
                  <a:rPr lang="zh-CN" altLang="en-US" sz="2000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和</a:t>
                </a:r>
                <a:r>
                  <a:rPr lang="en-US" altLang="zh-CN" sz="2000" i="1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g</a:t>
                </a:r>
                <a:r>
                  <a:rPr lang="zh-CN" altLang="en-US" sz="2000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可以复合 ⇔ </a:t>
                </a:r>
                <a:r>
                  <a:rPr lang="en-US" altLang="zh-CN" sz="2000" dirty="0" err="1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ran</a:t>
                </a:r>
                <a:r>
                  <a:rPr lang="en-US" altLang="zh-CN" sz="2000" i="1" dirty="0" err="1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f</a:t>
                </a:r>
                <a:r>
                  <a:rPr lang="en-US" altLang="zh-CN" sz="2000" dirty="0" err="1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⊆dom</a:t>
                </a:r>
                <a:r>
                  <a:rPr lang="en-US" altLang="zh-CN" sz="2000" i="1" dirty="0" err="1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000" i="1" dirty="0">
                  <a:solidFill>
                    <a:srgbClr val="FF9900"/>
                  </a:solidFill>
                  <a:latin typeface="Times New Roman" panose="02020603050405020304" pitchFamily="18" charset="0"/>
                </a:endParaRPr>
              </a:p>
              <a:p>
                <a:r>
                  <a:rPr lang="en-US" altLang="zh-CN" sz="2000" i="1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f</a:t>
                </a:r>
                <a:r>
                  <a:rPr lang="en-US" altLang="zh-CN" sz="2000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: Z</a:t>
                </a:r>
                <a:r>
                  <a:rPr lang="zh-CN" altLang="en-US" sz="2000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Z, </a:t>
                </a:r>
                <a:r>
                  <a:rPr lang="en-US" altLang="zh-CN" sz="2000" i="1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f</a:t>
                </a:r>
                <a:r>
                  <a:rPr lang="en-US" altLang="zh-CN" sz="2000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000" i="1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000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)=</a:t>
                </a:r>
                <a:r>
                  <a:rPr lang="en-US" altLang="zh-CN" sz="2000" i="1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000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/2, </a:t>
                </a:r>
                <a:r>
                  <a:rPr lang="en-US" altLang="zh-CN" sz="2000" i="1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: Z</a:t>
                </a:r>
                <a:r>
                  <a:rPr lang="zh-CN" altLang="en-US" sz="2000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Z, </a:t>
                </a:r>
                <a:r>
                  <a:rPr lang="en-US" altLang="zh-CN" sz="2000" i="1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000" i="1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000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)=</a:t>
                </a:r>
                <a:r>
                  <a:rPr lang="en-US" altLang="zh-CN" sz="2000" i="1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000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/2</a:t>
                </a:r>
                <a:endParaRPr lang="en-US" altLang="zh-CN" sz="2000" i="1" dirty="0">
                  <a:solidFill>
                    <a:srgbClr val="FF9900"/>
                  </a:solidFill>
                  <a:latin typeface="Times New Roman" panose="02020603050405020304" pitchFamily="18" charset="0"/>
                </a:endParaRPr>
              </a:p>
              <a:p>
                <a:r>
                  <a:rPr lang="en-US" altLang="zh-CN" sz="2000" i="1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f</a:t>
                </a:r>
                <a:r>
                  <a:rPr lang="en-US" altLang="zh-CN" sz="2000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: R</a:t>
                </a:r>
                <a:r>
                  <a:rPr lang="zh-CN" altLang="en-US" sz="2000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R, </a:t>
                </a:r>
                <a:r>
                  <a:rPr lang="en-US" altLang="zh-CN" sz="2000" i="1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f</a:t>
                </a:r>
                <a:r>
                  <a:rPr lang="en-US" altLang="zh-CN" sz="2000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000" i="1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000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)=</a:t>
                </a:r>
                <a:r>
                  <a:rPr lang="en-US" altLang="zh-CN" sz="2000" i="1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000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, </a:t>
                </a:r>
                <a:r>
                  <a:rPr lang="en-US" altLang="zh-CN" sz="2000" i="1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: R</a:t>
                </a:r>
                <a:r>
                  <a:rPr lang="en-US" altLang="zh-CN" sz="2000" baseline="30000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+</a:t>
                </a:r>
                <a:r>
                  <a:rPr lang="zh-CN" altLang="en-US" sz="2000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000" baseline="30000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+</a:t>
                </a:r>
                <a:r>
                  <a:rPr lang="en-US" altLang="zh-CN" sz="2000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, </a:t>
                </a:r>
                <a:r>
                  <a:rPr lang="en-US" altLang="zh-CN" sz="2000" i="1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000" i="1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000" dirty="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 smtClean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zh-CN" altLang="en-US" sz="2000" dirty="0">
                  <a:solidFill>
                    <a:srgbClr val="FF99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936" y="3534597"/>
                <a:ext cx="3908568" cy="1019125"/>
              </a:xfrm>
              <a:prstGeom prst="rect">
                <a:avLst/>
              </a:prstGeom>
              <a:blipFill>
                <a:blip r:embed="rId3"/>
                <a:stretch>
                  <a:fillRect l="-1560" t="-4790" b="-10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08600CD-3A55-4CE4-9D6D-A64349E3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53CF-FEBF-4ADE-86A7-7FE9AF2ED59F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07207" name="Rectangle 7">
            <a:extLst>
              <a:ext uri="{FF2B5EF4-FFF2-40B4-BE49-F238E27FC236}">
                <a16:creationId xmlns:a16="http://schemas.microsoft.com/office/drawing/2014/main" id="{AF0E815F-6440-4965-A958-002630FCA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证明</a:t>
            </a:r>
          </a:p>
        </p:txBody>
      </p:sp>
      <p:sp>
        <p:nvSpPr>
          <p:cNvPr id="307208" name="Rectangle 8">
            <a:extLst>
              <a:ext uri="{FF2B5EF4-FFF2-40B4-BE49-F238E27FC236}">
                <a16:creationId xmlns:a16="http://schemas.microsoft.com/office/drawing/2014/main" id="{8588616B-2FD8-49F7-949C-A7D9697697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任取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   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∈dom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 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t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(&lt;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/>
              <a:t>∧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 err="1">
                <a:latin typeface="Times New Roman" panose="02020603050405020304" pitchFamily="18" charset="0"/>
              </a:rPr>
              <a:t>t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 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t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∈dom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 err="1"/>
              <a:t>∧</a:t>
            </a:r>
            <a:r>
              <a:rPr lang="en-US" altLang="zh-CN" i="1" dirty="0" err="1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)∧</a:t>
            </a:r>
            <a:r>
              <a:rPr lang="en-US" altLang="zh-CN" i="1" dirty="0" err="1">
                <a:latin typeface="Times New Roman" panose="02020603050405020304" pitchFamily="18" charset="0"/>
              </a:rPr>
              <a:t>t</a:t>
            </a:r>
            <a:r>
              <a:rPr lang="en-US" altLang="zh-CN" dirty="0" err="1">
                <a:latin typeface="Times New Roman" panose="02020603050405020304" pitchFamily="18" charset="0"/>
              </a:rPr>
              <a:t>∈dom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 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∈{ 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∈dom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 err="1">
                <a:latin typeface="Times New Roman" panose="02020603050405020304" pitchFamily="18" charset="0"/>
              </a:rPr>
              <a:t>∧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)∈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任取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   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∈dom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 err="1">
                <a:latin typeface="Times New Roman" panose="02020603050405020304" pitchFamily="18" charset="0"/>
              </a:rPr>
              <a:t>∧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)∈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     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&lt;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)&gt;∈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∧&lt;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),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))&gt;∈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     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&lt;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))&gt;∈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     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∈dom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)∧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＝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dirty="0">
                <a:latin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</a:rPr>
              <a:t>得证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6A15A5-0419-4E6E-9F93-1C0DB8A59F2B}"/>
              </a:ext>
            </a:extLst>
          </p:cNvPr>
          <p:cNvSpPr/>
          <p:nvPr/>
        </p:nvSpPr>
        <p:spPr>
          <a:xfrm>
            <a:off x="0" y="206084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复合运算的定义</a:t>
            </a:r>
            <a:endParaRPr lang="zh-CN" altLang="en-US" sz="2000" dirty="0">
              <a:solidFill>
                <a:srgbClr val="FF99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D7AE59-3696-4A49-A8DD-2BD7CA1CA144}"/>
              </a:ext>
            </a:extLst>
          </p:cNvPr>
          <p:cNvSpPr/>
          <p:nvPr/>
        </p:nvSpPr>
        <p:spPr>
          <a:xfrm>
            <a:off x="256480" y="246095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函数的定义</a:t>
            </a:r>
            <a:endParaRPr lang="zh-CN" altLang="en-US" sz="2000" dirty="0">
              <a:solidFill>
                <a:srgbClr val="FF99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80A62B-016C-4012-A17E-80CED59E3DBE}"/>
              </a:ext>
            </a:extLst>
          </p:cNvPr>
          <p:cNvSpPr/>
          <p:nvPr/>
        </p:nvSpPr>
        <p:spPr>
          <a:xfrm>
            <a:off x="0" y="454105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复合运算的定义</a:t>
            </a:r>
            <a:endParaRPr lang="zh-CN" altLang="en-US" sz="2000" dirty="0">
              <a:solidFill>
                <a:srgbClr val="FF99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5D2B9D6-0058-4025-85A7-EA9FA53D65B8}"/>
              </a:ext>
            </a:extLst>
          </p:cNvPr>
          <p:cNvSpPr/>
          <p:nvPr/>
        </p:nvSpPr>
        <p:spPr>
          <a:xfrm>
            <a:off x="0" y="6457890"/>
            <a:ext cx="47387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dom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aseline="-16000" dirty="0">
                <a:solidFill>
                  <a:srgbClr val="FF9900"/>
                </a:solidFill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dom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∧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)∈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dom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相互包含</a:t>
            </a:r>
            <a:endParaRPr lang="zh-CN" altLang="en-US" sz="2000" dirty="0">
              <a:solidFill>
                <a:srgbClr val="FF9900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FD9F5E0-D347-4A6F-8CEF-2338790A6E2B}"/>
              </a:ext>
            </a:extLst>
          </p:cNvPr>
          <p:cNvCxnSpPr>
            <a:cxnSpLocks/>
          </p:cNvCxnSpPr>
          <p:nvPr/>
        </p:nvCxnSpPr>
        <p:spPr>
          <a:xfrm flipH="1">
            <a:off x="2339752" y="4869160"/>
            <a:ext cx="216024" cy="216024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C54FC8A-66FA-4736-A532-20B7224E41D2}"/>
              </a:ext>
            </a:extLst>
          </p:cNvPr>
          <p:cNvCxnSpPr>
            <a:cxnSpLocks/>
          </p:cNvCxnSpPr>
          <p:nvPr/>
        </p:nvCxnSpPr>
        <p:spPr>
          <a:xfrm>
            <a:off x="3131840" y="4869160"/>
            <a:ext cx="2448272" cy="144016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AF440B-F117-4694-BF98-B7C04275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13AE-ECBA-4D32-9594-8983D35A7C41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09255" name="Rectangle 7">
            <a:extLst>
              <a:ext uri="{FF2B5EF4-FFF2-40B4-BE49-F238E27FC236}">
                <a16:creationId xmlns:a16="http://schemas.microsoft.com/office/drawing/2014/main" id="{2093B0DE-B3BF-41D5-BA7E-A83C787C0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推论</a:t>
            </a:r>
          </a:p>
        </p:txBody>
      </p:sp>
      <p:sp>
        <p:nvSpPr>
          <p:cNvPr id="309256" name="Rectangle 8">
            <a:extLst>
              <a:ext uri="{FF2B5EF4-FFF2-40B4-BE49-F238E27FC236}">
                <a16:creationId xmlns:a16="http://schemas.microsoft.com/office/drawing/2014/main" id="{C6FDA014-81E8-448B-9123-1A3FBD688B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353425" cy="1439863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推论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zh-CN" altLang="en-US">
                <a:latin typeface="Times New Roman" panose="02020603050405020304" pitchFamily="18" charset="0"/>
              </a:rPr>
              <a:t>为函数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sz="32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 sz="32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都是函数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且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                 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sz="32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 sz="32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证   由上述定理和运算满足结合律得证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09257" name="Rectangle 9">
            <a:extLst>
              <a:ext uri="{FF2B5EF4-FFF2-40B4-BE49-F238E27FC236}">
                <a16:creationId xmlns:a16="http://schemas.microsoft.com/office/drawing/2014/main" id="{72422815-DDCE-4FC6-B4EA-23C44AE49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781300"/>
            <a:ext cx="8280400" cy="3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5000"/>
              </a:spcBef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推论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 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 err="1">
                <a:latin typeface="Times New Roman" panose="02020603050405020304" pitchFamily="18" charset="0"/>
              </a:rPr>
              <a:t>: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→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都有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              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证  由上述定理知 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       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)={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∈dom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 err="1">
                <a:latin typeface="Times New Roman" panose="02020603050405020304" pitchFamily="18" charset="0"/>
              </a:rPr>
              <a:t>∧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)∈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   ={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∧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)∈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}=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              ran(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dirty="0">
                <a:latin typeface="Times New Roman" panose="02020603050405020304" pitchFamily="18" charset="0"/>
              </a:rPr>
              <a:t> ran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因此 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 err="1">
                <a:latin typeface="Times New Roman" panose="02020603050405020304" pitchFamily="18" charset="0"/>
              </a:rPr>
              <a:t>: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→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有 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E937E9-0AC7-4223-AB80-A60A415FE452}"/>
              </a:ext>
            </a:extLst>
          </p:cNvPr>
          <p:cNvSpPr/>
          <p:nvPr/>
        </p:nvSpPr>
        <p:spPr>
          <a:xfrm>
            <a:off x="971600" y="2381190"/>
            <a:ext cx="47868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先证结果是函数，然后同关系复合的性质</a:t>
            </a:r>
            <a:endParaRPr lang="zh-CN" altLang="en-US" sz="2000" i="1" dirty="0">
              <a:solidFill>
                <a:srgbClr val="FF99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E937E9-0AC7-4223-AB80-A60A415FE452}"/>
              </a:ext>
            </a:extLst>
          </p:cNvPr>
          <p:cNvSpPr/>
          <p:nvPr/>
        </p:nvSpPr>
        <p:spPr>
          <a:xfrm>
            <a:off x="0" y="6457890"/>
            <a:ext cx="63001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暗含条件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ran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⊆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dom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，因为前者是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的子集，后者是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B</a:t>
            </a:r>
            <a:endParaRPr lang="zh-CN" altLang="en-US" sz="2000" dirty="0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3448A3-75B2-4750-A3C8-376169E3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D18D-205A-4C1E-8020-C7CF901D669B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11303" name="Rectangle 7">
            <a:extLst>
              <a:ext uri="{FF2B5EF4-FFF2-40B4-BE49-F238E27FC236}">
                <a16:creationId xmlns:a16="http://schemas.microsoft.com/office/drawing/2014/main" id="{BB36C341-5F3E-4716-BE21-2E610EE43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函数复合与函数性质</a:t>
            </a:r>
          </a:p>
        </p:txBody>
      </p:sp>
      <p:sp>
        <p:nvSpPr>
          <p:cNvPr id="311304" name="Rectangle 8">
            <a:extLst>
              <a:ext uri="{FF2B5EF4-FFF2-40B4-BE49-F238E27FC236}">
                <a16:creationId xmlns:a16="http://schemas.microsoft.com/office/drawing/2014/main" id="{397B7556-1560-4F3F-A0B0-395F9F4C09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91513" cy="1800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8.3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 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如果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是满射的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 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 err="1">
                <a:latin typeface="Times New Roman" panose="02020603050405020304" pitchFamily="18" charset="0"/>
              </a:rPr>
              <a:t>: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→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也是满射的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如果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是单射的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 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 err="1">
                <a:latin typeface="Times New Roman" panose="02020603050405020304" pitchFamily="18" charset="0"/>
              </a:rPr>
              <a:t>: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→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也是单射的 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如果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是双射的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 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 err="1">
                <a:latin typeface="Times New Roman" panose="02020603050405020304" pitchFamily="18" charset="0"/>
              </a:rPr>
              <a:t>: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→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也是双射的  </a:t>
            </a:r>
          </a:p>
        </p:txBody>
      </p:sp>
      <p:sp>
        <p:nvSpPr>
          <p:cNvPr id="311305" name="Rectangle 9">
            <a:extLst>
              <a:ext uri="{FF2B5EF4-FFF2-40B4-BE49-F238E27FC236}">
                <a16:creationId xmlns:a16="http://schemas.microsoft.com/office/drawing/2014/main" id="{E1A95039-D731-4B97-82BF-BD799EA0E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213100"/>
            <a:ext cx="8280400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证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(1)  </a:t>
            </a:r>
            <a:r>
              <a:rPr lang="zh-CN" altLang="en-US" dirty="0">
                <a:latin typeface="Times New Roman" panose="02020603050405020304" pitchFamily="18" charset="0"/>
              </a:rPr>
              <a:t>任取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的满射性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使得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对于这个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由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的满射性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使得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由合成定理有 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i="1" dirty="0">
                <a:latin typeface="Times New Roman" panose="02020603050405020304" pitchFamily="18" charset="0"/>
              </a:rPr>
              <a:t>                         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)) =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从而证明了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 err="1">
                <a:latin typeface="Times New Roman" panose="02020603050405020304" pitchFamily="18" charset="0"/>
              </a:rPr>
              <a:t>: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→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是满射的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E937E9-0AC7-4223-AB80-A60A415FE452}"/>
              </a:ext>
            </a:extLst>
          </p:cNvPr>
          <p:cNvSpPr/>
          <p:nvPr/>
        </p:nvSpPr>
        <p:spPr>
          <a:xfrm>
            <a:off x="0" y="6457890"/>
            <a:ext cx="2525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ran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=B=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dom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, ran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=C</a:t>
            </a:r>
            <a:endParaRPr lang="zh-CN" altLang="en-US" sz="2000" dirty="0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898F0-7746-4827-960F-2D8CF163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7B95-FF99-4A25-97F4-4A84FA1E5AD8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13351" name="Rectangle 7">
            <a:extLst>
              <a:ext uri="{FF2B5EF4-FFF2-40B4-BE49-F238E27FC236}">
                <a16:creationId xmlns:a16="http://schemas.microsoft.com/office/drawing/2014/main" id="{DC894332-F996-4687-9CAC-184CABFC65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证明</a:t>
            </a:r>
          </a:p>
        </p:txBody>
      </p:sp>
      <p:sp>
        <p:nvSpPr>
          <p:cNvPr id="313352" name="Rectangle 8">
            <a:extLst>
              <a:ext uri="{FF2B5EF4-FFF2-40B4-BE49-F238E27FC236}">
                <a16:creationId xmlns:a16="http://schemas.microsoft.com/office/drawing/2014/main" id="{5E879BE2-B53A-4A99-B329-B9A9309BEA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496300" cy="4392612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假设存在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∈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使得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                      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en-US" altLang="zh-CN" sz="40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)=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en-US" altLang="zh-CN" sz="40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由合成定理有</a:t>
            </a:r>
            <a:endParaRPr lang="zh-CN" altLang="en-US" i="1">
              <a:latin typeface="Times New Roman" panose="02020603050405020304" pitchFamily="18" charset="0"/>
            </a:endParaRPr>
          </a:p>
          <a:p>
            <a:r>
              <a:rPr lang="zh-CN" altLang="en-US" i="1">
                <a:latin typeface="Times New Roman" panose="02020603050405020304" pitchFamily="18" charset="0"/>
              </a:rPr>
              <a:t>                              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))=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因为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是单射的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故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)=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). </a:t>
            </a:r>
            <a:r>
              <a:rPr lang="zh-CN" altLang="en-US">
                <a:latin typeface="Times New Roman" panose="02020603050405020304" pitchFamily="18" charset="0"/>
              </a:rPr>
              <a:t>又由于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是单射的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所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以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从而证明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en-US" altLang="zh-CN" sz="40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是单射的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(3)</a:t>
            </a:r>
            <a:r>
              <a:rPr lang="zh-CN" altLang="en-US">
                <a:latin typeface="Times New Roman" panose="02020603050405020304" pitchFamily="18" charset="0"/>
              </a:rPr>
              <a:t>由</a:t>
            </a:r>
            <a:r>
              <a:rPr lang="en-US" altLang="zh-CN">
                <a:latin typeface="Times New Roman" panose="02020603050405020304" pitchFamily="18" charset="0"/>
              </a:rPr>
              <a:t>(1)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(2)</a:t>
            </a:r>
            <a:r>
              <a:rPr lang="zh-CN" altLang="en-US">
                <a:latin typeface="Times New Roman" panose="02020603050405020304" pitchFamily="18" charset="0"/>
              </a:rPr>
              <a:t>得证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注意：定理逆命题不为真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即如果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en-US" altLang="zh-CN" sz="40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是单射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或满射、双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射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不一定有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 </a:t>
            </a:r>
            <a:r>
              <a:rPr lang="zh-CN" altLang="en-US">
                <a:latin typeface="Times New Roman" panose="02020603050405020304" pitchFamily="18" charset="0"/>
              </a:rPr>
              <a:t>和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都是单射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或满射、双射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13354" name="Rectangle 10">
            <a:extLst>
              <a:ext uri="{FF2B5EF4-FFF2-40B4-BE49-F238E27FC236}">
                <a16:creationId xmlns:a16="http://schemas.microsoft.com/office/drawing/2014/main" id="{A6884946-0C29-48CD-BE99-5FBC362C3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564188"/>
            <a:ext cx="828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A50021"/>
                </a:solidFill>
              </a:rPr>
              <a:t>定理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8.4</a:t>
            </a:r>
            <a:r>
              <a:rPr lang="en-US" altLang="zh-CN" b="1" dirty="0"/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设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: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则  </a:t>
            </a:r>
            <a:r>
              <a:rPr lang="en-US" altLang="zh-CN" b="1" i="1" dirty="0">
                <a:latin typeface="Times New Roman" panose="02020603050405020304" pitchFamily="18" charset="0"/>
              </a:rPr>
              <a:t>f </a:t>
            </a:r>
            <a:r>
              <a:rPr lang="en-US" altLang="zh-CN" b="1" dirty="0">
                <a:latin typeface="Times New Roman" panose="02020603050405020304" pitchFamily="18" charset="0"/>
              </a:rPr>
              <a:t>=</a:t>
            </a:r>
            <a:r>
              <a:rPr lang="en-US" altLang="zh-CN" b="1" i="1" dirty="0">
                <a:latin typeface="Times New Roman" panose="02020603050405020304" pitchFamily="18" charset="0"/>
              </a:rPr>
              <a:t> f </a:t>
            </a:r>
            <a:r>
              <a:rPr lang="en-US" altLang="zh-CN" sz="3200" b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dirty="0">
                <a:latin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 =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A</a:t>
            </a:r>
            <a:r>
              <a:rPr lang="en-US" altLang="zh-CN" sz="32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f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（证明略）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F6E8F08-A81D-43E5-BE1C-950E1B712E1E}"/>
              </a:ext>
            </a:extLst>
          </p:cNvPr>
          <p:cNvSpPr/>
          <p:nvPr/>
        </p:nvSpPr>
        <p:spPr>
          <a:xfrm>
            <a:off x="0" y="6457890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注意恒等关系的维度</a:t>
            </a:r>
            <a:endParaRPr lang="zh-CN" altLang="en-US" sz="2000" dirty="0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3448A3-75B2-4750-A3C8-376169E3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D18D-205A-4C1E-8020-C7CF901D669B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11303" name="Rectangle 7">
            <a:extLst>
              <a:ext uri="{FF2B5EF4-FFF2-40B4-BE49-F238E27FC236}">
                <a16:creationId xmlns:a16="http://schemas.microsoft.com/office/drawing/2014/main" id="{BB36C341-5F3E-4716-BE21-2E610EE43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函数复合与函数性质</a:t>
            </a:r>
          </a:p>
        </p:txBody>
      </p:sp>
      <p:sp>
        <p:nvSpPr>
          <p:cNvPr id="311304" name="Rectangle 8">
            <a:extLst>
              <a:ext uri="{FF2B5EF4-FFF2-40B4-BE49-F238E27FC236}">
                <a16:creationId xmlns:a16="http://schemas.microsoft.com/office/drawing/2014/main" id="{397B7556-1560-4F3F-A0B0-395F9F4C09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91513" cy="1800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8.5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 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如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 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的满射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的满射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如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 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的单射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的单射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如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 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的双射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的单射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的满射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 </a:t>
            </a:r>
          </a:p>
        </p:txBody>
      </p:sp>
      <p:sp>
        <p:nvSpPr>
          <p:cNvPr id="311305" name="Rectangle 9">
            <a:extLst>
              <a:ext uri="{FF2B5EF4-FFF2-40B4-BE49-F238E27FC236}">
                <a16:creationId xmlns:a16="http://schemas.microsoft.com/office/drawing/2014/main" id="{E1A95039-D731-4B97-82BF-BD799EA0E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213100"/>
            <a:ext cx="8280400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证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略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D58E2605-2D7D-42DD-999E-18502E9B94D2}"/>
              </a:ext>
            </a:extLst>
          </p:cNvPr>
          <p:cNvSpPr/>
          <p:nvPr/>
        </p:nvSpPr>
        <p:spPr>
          <a:xfrm>
            <a:off x="2898732" y="4843549"/>
            <a:ext cx="295362" cy="29536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6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98A63378-B7E5-4829-9BF9-FC292B9C8B85}"/>
              </a:ext>
            </a:extLst>
          </p:cNvPr>
          <p:cNvSpPr/>
          <p:nvPr/>
        </p:nvSpPr>
        <p:spPr>
          <a:xfrm>
            <a:off x="1979613" y="4840931"/>
            <a:ext cx="295362" cy="29536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4BBB0D61-D695-47C4-8572-49D0D70AA6FF}"/>
              </a:ext>
            </a:extLst>
          </p:cNvPr>
          <p:cNvSpPr/>
          <p:nvPr/>
        </p:nvSpPr>
        <p:spPr>
          <a:xfrm>
            <a:off x="1979613" y="4249992"/>
            <a:ext cx="295362" cy="29536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C79712A6-A384-4CCD-942F-39AA749DC91F}"/>
              </a:ext>
            </a:extLst>
          </p:cNvPr>
          <p:cNvSpPr/>
          <p:nvPr/>
        </p:nvSpPr>
        <p:spPr>
          <a:xfrm>
            <a:off x="934204" y="4843549"/>
            <a:ext cx="295362" cy="29536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F1130FC-7520-4B90-B901-6F8F53252188}"/>
              </a:ext>
            </a:extLst>
          </p:cNvPr>
          <p:cNvSpPr/>
          <p:nvPr/>
        </p:nvSpPr>
        <p:spPr>
          <a:xfrm>
            <a:off x="938182" y="4263969"/>
            <a:ext cx="295362" cy="29536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876204F-18A3-4C44-A912-995B1DFD8043}"/>
              </a:ext>
            </a:extLst>
          </p:cNvPr>
          <p:cNvCxnSpPr>
            <a:cxnSpLocks/>
            <a:stCxn id="49" idx="6"/>
            <a:endCxn id="47" idx="2"/>
          </p:cNvCxnSpPr>
          <p:nvPr/>
        </p:nvCxnSpPr>
        <p:spPr>
          <a:xfrm flipV="1">
            <a:off x="1233544" y="4397673"/>
            <a:ext cx="746069" cy="13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CAE85D8-F7F6-4187-A482-863C8980FB91}"/>
              </a:ext>
            </a:extLst>
          </p:cNvPr>
          <p:cNvCxnSpPr>
            <a:cxnSpLocks/>
            <a:stCxn id="48" idx="6"/>
            <a:endCxn id="46" idx="2"/>
          </p:cNvCxnSpPr>
          <p:nvPr/>
        </p:nvCxnSpPr>
        <p:spPr>
          <a:xfrm flipV="1">
            <a:off x="1229566" y="4988612"/>
            <a:ext cx="750047" cy="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913E232-0F90-4712-863F-F92FEEC3854D}"/>
              </a:ext>
            </a:extLst>
          </p:cNvPr>
          <p:cNvCxnSpPr>
            <a:cxnSpLocks/>
            <a:stCxn id="47" idx="6"/>
            <a:endCxn id="86" idx="2"/>
          </p:cNvCxnSpPr>
          <p:nvPr/>
        </p:nvCxnSpPr>
        <p:spPr>
          <a:xfrm>
            <a:off x="2274975" y="4397673"/>
            <a:ext cx="619779" cy="5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913E232-0F90-4712-863F-F92FEEC3854D}"/>
              </a:ext>
            </a:extLst>
          </p:cNvPr>
          <p:cNvCxnSpPr>
            <a:cxnSpLocks/>
            <a:stCxn id="87" idx="6"/>
            <a:endCxn id="45" idx="2"/>
          </p:cNvCxnSpPr>
          <p:nvPr/>
        </p:nvCxnSpPr>
        <p:spPr>
          <a:xfrm flipV="1">
            <a:off x="2270997" y="4991230"/>
            <a:ext cx="627735" cy="588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D58E2605-2D7D-42DD-999E-18502E9B94D2}"/>
              </a:ext>
            </a:extLst>
          </p:cNvPr>
          <p:cNvSpPr/>
          <p:nvPr/>
        </p:nvSpPr>
        <p:spPr>
          <a:xfrm>
            <a:off x="2894754" y="4255188"/>
            <a:ext cx="295362" cy="29536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D58E2605-2D7D-42DD-999E-18502E9B94D2}"/>
              </a:ext>
            </a:extLst>
          </p:cNvPr>
          <p:cNvSpPr/>
          <p:nvPr/>
        </p:nvSpPr>
        <p:spPr>
          <a:xfrm>
            <a:off x="1975635" y="5431870"/>
            <a:ext cx="295362" cy="29536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0913E232-0F90-4712-863F-F92FEEC3854D}"/>
              </a:ext>
            </a:extLst>
          </p:cNvPr>
          <p:cNvCxnSpPr>
            <a:cxnSpLocks/>
            <a:stCxn id="46" idx="6"/>
            <a:endCxn id="45" idx="2"/>
          </p:cNvCxnSpPr>
          <p:nvPr/>
        </p:nvCxnSpPr>
        <p:spPr>
          <a:xfrm>
            <a:off x="2274975" y="4988612"/>
            <a:ext cx="623757" cy="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8DA63708-0331-4A7C-9746-68B65AB751C5}"/>
              </a:ext>
            </a:extLst>
          </p:cNvPr>
          <p:cNvSpPr/>
          <p:nvPr/>
        </p:nvSpPr>
        <p:spPr>
          <a:xfrm>
            <a:off x="270084" y="5850601"/>
            <a:ext cx="37064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不是满射，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不是单射</a:t>
            </a:r>
            <a:endParaRPr lang="zh-CN" altLang="en-US" sz="2000" dirty="0">
              <a:solidFill>
                <a:srgbClr val="FF99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AA4C489-4E64-49D0-9714-6795D8CD8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140" y="3156372"/>
            <a:ext cx="5157042" cy="308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01650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209ED84-983E-4521-840C-02CB0FBA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C7C1-FBF3-438D-95D2-3136681F9B7B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15399" name="Rectangle 7">
            <a:extLst>
              <a:ext uri="{FF2B5EF4-FFF2-40B4-BE49-F238E27FC236}">
                <a16:creationId xmlns:a16="http://schemas.microsoft.com/office/drawing/2014/main" id="{422A423F-B5E4-4465-A6C8-0AC7E1A9B2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315400" name="Rectangle 8">
            <a:extLst>
              <a:ext uri="{FF2B5EF4-FFF2-40B4-BE49-F238E27FC236}">
                <a16:creationId xmlns:a16="http://schemas.microsoft.com/office/drawing/2014/main" id="{34A4F98D-9AF5-4B2B-9E06-A947603D59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考虑集合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},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</a:rPr>
              <a:t>},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}. </a:t>
            </a:r>
            <a:r>
              <a:rPr lang="zh-CN" altLang="en-US">
                <a:latin typeface="Times New Roman" panose="02020603050405020304" pitchFamily="18" charset="0"/>
              </a:rPr>
              <a:t>令</a:t>
            </a:r>
            <a:br>
              <a:rPr lang="zh-CN" altLang="en-US">
                <a:latin typeface="Times New Roman" panose="02020603050405020304" pitchFamily="18" charset="0"/>
              </a:rPr>
            </a:br>
            <a:r>
              <a:rPr lang="zh-CN" altLang="en-US">
                <a:latin typeface="Times New Roman" panose="02020603050405020304" pitchFamily="18" charset="0"/>
              </a:rPr>
              <a:t> 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={&lt;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&gt;,&lt;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&gt;,&lt;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&gt;}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</a:rPr>
              <a:t> 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={&lt;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&gt;,&lt;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&gt;,&lt;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&gt;,&lt;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&gt;}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</a:rPr>
              <a:t> 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en-US" altLang="zh-CN" sz="40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={&lt;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&gt;,&lt;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&gt;,&lt;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&gt;}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那么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en-US" altLang="zh-CN" sz="40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是单射的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但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不是单射的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>
              <a:spcBef>
                <a:spcPct val="65000"/>
              </a:spcBef>
            </a:pPr>
            <a:r>
              <a:rPr lang="zh-CN" altLang="en-US">
                <a:latin typeface="Times New Roman" panose="02020603050405020304" pitchFamily="18" charset="0"/>
              </a:rPr>
              <a:t>考虑集合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},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},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}. </a:t>
            </a:r>
            <a:r>
              <a:rPr lang="zh-CN" altLang="en-US">
                <a:latin typeface="Times New Roman" panose="02020603050405020304" pitchFamily="18" charset="0"/>
              </a:rPr>
              <a:t>令</a:t>
            </a:r>
            <a:br>
              <a:rPr lang="zh-CN" altLang="en-US">
                <a:latin typeface="Times New Roman" panose="02020603050405020304" pitchFamily="18" charset="0"/>
              </a:rPr>
            </a:br>
            <a:r>
              <a:rPr lang="zh-CN" altLang="en-US">
                <a:latin typeface="Times New Roman" panose="02020603050405020304" pitchFamily="18" charset="0"/>
              </a:rPr>
              <a:t>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={&lt;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&gt;,&lt;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&gt;,&lt;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&gt;}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</a:rPr>
              <a:t>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={&lt;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&gt;,&lt;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&gt;,&lt;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&gt;}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</a:rPr>
              <a:t>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en-US" altLang="zh-CN" sz="40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={&lt;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&gt;,&lt;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&gt;,&lt;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&gt;}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那么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C </a:t>
            </a:r>
            <a:r>
              <a:rPr lang="zh-CN" altLang="en-US">
                <a:latin typeface="Times New Roman" panose="02020603050405020304" pitchFamily="18" charset="0"/>
              </a:rPr>
              <a:t>和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en-US" altLang="zh-CN" sz="40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是满射的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但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不是满射的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8E40A-BDE3-4009-9108-59D7F5ED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57A3-1EB6-4A80-9D9B-9A369724EA5E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72391" name="Rectangle 7">
            <a:extLst>
              <a:ext uri="{FF2B5EF4-FFF2-40B4-BE49-F238E27FC236}">
                <a16:creationId xmlns:a16="http://schemas.microsoft.com/office/drawing/2014/main" id="{8078D4C9-1C9D-4B92-AE86-F76E8D3713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函数定义</a:t>
            </a:r>
          </a:p>
        </p:txBody>
      </p:sp>
      <p:sp>
        <p:nvSpPr>
          <p:cNvPr id="272392" name="Rectangle 8">
            <a:extLst>
              <a:ext uri="{FF2B5EF4-FFF2-40B4-BE49-F238E27FC236}">
                <a16:creationId xmlns:a16="http://schemas.microsoft.com/office/drawing/2014/main" id="{9F09595E-169E-47B6-A018-2F1B6C35BD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29600" cy="2663825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8.1</a:t>
            </a: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</a:rPr>
              <a:t>设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为二元关系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∈dom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都存在唯一的</a:t>
            </a:r>
          </a:p>
          <a:p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 err="1">
                <a:latin typeface="Times New Roman" panose="02020603050405020304" pitchFamily="18" charset="0"/>
              </a:rPr>
              <a:t>∈ran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使 </a:t>
            </a:r>
            <a:r>
              <a:rPr lang="en-US" altLang="zh-CN" i="1" dirty="0" err="1">
                <a:latin typeface="Times New Roman" panose="02020603050405020304" pitchFamily="18" charset="0"/>
              </a:rPr>
              <a:t>xFy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成立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则称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函数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对于函数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如果有 </a:t>
            </a:r>
            <a:r>
              <a:rPr lang="en-US" altLang="zh-CN" i="1" dirty="0" err="1">
                <a:latin typeface="Times New Roman" panose="02020603050405020304" pitchFamily="18" charset="0"/>
              </a:rPr>
              <a:t>xFy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则记作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zh-CN" altLang="en-US" dirty="0">
                <a:latin typeface="Times New Roman" panose="02020603050405020304" pitchFamily="18" charset="0"/>
              </a:rPr>
              <a:t>并称 </a:t>
            </a:r>
            <a:r>
              <a:rPr lang="en-US" altLang="zh-CN" i="1" dirty="0">
                <a:latin typeface="Times New Roman" panose="02020603050405020304" pitchFamily="18" charset="0"/>
              </a:rPr>
              <a:t>y 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在 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值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例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={&lt;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&gt;,&lt;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&gt;,&lt;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&gt;}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={&lt;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&gt;,&lt;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&gt;} </a:t>
            </a:r>
          </a:p>
          <a:p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是函数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不是函数  </a:t>
            </a:r>
          </a:p>
        </p:txBody>
      </p:sp>
      <p:sp>
        <p:nvSpPr>
          <p:cNvPr id="272393" name="Rectangle 9">
            <a:extLst>
              <a:ext uri="{FF2B5EF4-FFF2-40B4-BE49-F238E27FC236}">
                <a16:creationId xmlns:a16="http://schemas.microsoft.com/office/drawing/2014/main" id="{F0F44D70-CD71-4214-B3EC-0AD43C818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427883"/>
            <a:ext cx="8229600" cy="266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8.2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为函数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 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   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∧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如果两个函数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和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相等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一定满足下面两个条件：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(2)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∈dom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都有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函数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1)/(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+1),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不相等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因为 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EB879F-3899-4531-898B-5E6624B68D5F}"/>
              </a:ext>
            </a:extLst>
          </p:cNvPr>
          <p:cNvSpPr txBox="1"/>
          <p:nvPr/>
        </p:nvSpPr>
        <p:spPr>
          <a:xfrm>
            <a:off x="0" y="6453188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函数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f: A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A×B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的非空子集，且任意两个二元组的第一个元素都不同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EA39A4-BB05-4ECB-BEBA-9BD8BDD22274}"/>
              </a:ext>
            </a:extLst>
          </p:cNvPr>
          <p:cNvSpPr txBox="1"/>
          <p:nvPr/>
        </p:nvSpPr>
        <p:spPr>
          <a:xfrm>
            <a:off x="5332635" y="3739551"/>
            <a:ext cx="2277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函数是关系是集合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ACF98A5-E78B-45FE-8A17-63684574C3D5}"/>
              </a:ext>
            </a:extLst>
          </p:cNvPr>
          <p:cNvSpPr txBox="1"/>
          <p:nvPr/>
        </p:nvSpPr>
        <p:spPr>
          <a:xfrm>
            <a:off x="0" y="6045618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对两个非空集合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，函数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f: A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将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中每个元素映射到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中的唯一元素</a:t>
            </a:r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25D7B7-E9FD-4ED0-B543-AE8C9E2D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9F53-D70C-458D-A0F8-6D34EF6CB6C1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17447" name="Rectangle 7">
            <a:extLst>
              <a:ext uri="{FF2B5EF4-FFF2-40B4-BE49-F238E27FC236}">
                <a16:creationId xmlns:a16="http://schemas.microsoft.com/office/drawing/2014/main" id="{AA0920EF-8979-4C99-BC50-E2321259F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反函数</a:t>
            </a:r>
          </a:p>
        </p:txBody>
      </p:sp>
      <p:sp>
        <p:nvSpPr>
          <p:cNvPr id="317448" name="Rectangle 8">
            <a:extLst>
              <a:ext uri="{FF2B5EF4-FFF2-40B4-BE49-F238E27FC236}">
                <a16:creationId xmlns:a16="http://schemas.microsoft.com/office/drawing/2014/main" id="{8C9B44C1-CDF6-4E09-A868-C1970B38D4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18488" cy="23034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反函数存在的条件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任给函数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它的逆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不一定是函数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只是一个二元关系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任给单射函数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是函数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且是从</a:t>
            </a:r>
            <a:r>
              <a:rPr lang="en-US" altLang="zh-CN" dirty="0" err="1">
                <a:latin typeface="Times New Roman" panose="02020603050405020304" pitchFamily="18" charset="0"/>
              </a:rPr>
              <a:t>ran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的双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射函数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但不一定是从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双射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函数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对于双射函数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是从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的双射函数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317449" name="Rectangle 9">
            <a:extLst>
              <a:ext uri="{FF2B5EF4-FFF2-40B4-BE49-F238E27FC236}">
                <a16:creationId xmlns:a16="http://schemas.microsoft.com/office/drawing/2014/main" id="{BCA700F6-6868-41B7-BB27-1E40A9AE6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860800"/>
            <a:ext cx="81375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8.6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是双射的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也是双射的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证明思路：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先证明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是函数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</a:rPr>
              <a:t>ran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再证明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的双射性质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169C31-A4DE-4B52-ADF3-CA117FEF53E4}"/>
              </a:ext>
            </a:extLst>
          </p:cNvPr>
          <p:cNvSpPr/>
          <p:nvPr/>
        </p:nvSpPr>
        <p:spPr>
          <a:xfrm>
            <a:off x="0" y="645789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回顾关系逆运算的定义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000" baseline="30000" dirty="0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s-ES" altLang="zh-CN" sz="2000" baseline="30000" dirty="0">
                <a:solidFill>
                  <a:srgbClr val="FF99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s-E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＝</a:t>
            </a:r>
            <a:r>
              <a:rPr lang="es-E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{&lt;</a:t>
            </a:r>
            <a:r>
              <a:rPr lang="es-E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y</a:t>
            </a:r>
            <a:r>
              <a:rPr lang="es-E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,</a:t>
            </a:r>
            <a:r>
              <a:rPr lang="es-E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s-E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&gt; | </a:t>
            </a:r>
            <a:r>
              <a:rPr lang="es-E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s-E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∈A∧</a:t>
            </a:r>
            <a:r>
              <a:rPr lang="es-E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y</a:t>
            </a:r>
            <a:r>
              <a:rPr lang="es-E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∈B∧&lt;</a:t>
            </a:r>
            <a:r>
              <a:rPr lang="es-E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s-E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,</a:t>
            </a:r>
            <a:r>
              <a:rPr lang="es-E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y</a:t>
            </a:r>
            <a:r>
              <a:rPr lang="es-E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&gt;∈R}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89CD6A-8BED-4013-83A7-67F09706A6D6}"/>
              </a:ext>
            </a:extLst>
          </p:cNvPr>
          <p:cNvSpPr/>
          <p:nvPr/>
        </p:nvSpPr>
        <p:spPr>
          <a:xfrm>
            <a:off x="6565891" y="2564904"/>
            <a:ext cx="21467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不满足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dom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aseline="30000" dirty="0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aseline="30000" dirty="0">
                <a:solidFill>
                  <a:srgbClr val="FF99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=B</a:t>
            </a:r>
            <a:endParaRPr lang="zh-CN" altLang="en-US" sz="2000" dirty="0">
              <a:solidFill>
                <a:srgbClr val="FF99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7DFF5B-03DA-42BC-8B32-C41E5514307B}"/>
              </a:ext>
            </a:extLst>
          </p:cNvPr>
          <p:cNvSpPr/>
          <p:nvPr/>
        </p:nvSpPr>
        <p:spPr>
          <a:xfrm>
            <a:off x="2555776" y="3255268"/>
            <a:ext cx="43332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逆函数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i="1" baseline="30000" dirty="0">
                <a:solidFill>
                  <a:srgbClr val="FF99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aseline="30000" dirty="0">
                <a:solidFill>
                  <a:srgbClr val="FF9900"/>
                </a:solidFill>
                <a:latin typeface="Times New Roman" panose="02020603050405020304" pitchFamily="18" charset="0"/>
              </a:rPr>
              <a:t>−1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存在当且仅当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是双射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10C1AE-7D5C-4B75-951D-8A6F58BB89C0}"/>
              </a:ext>
            </a:extLst>
          </p:cNvPr>
          <p:cNvSpPr/>
          <p:nvPr/>
        </p:nvSpPr>
        <p:spPr>
          <a:xfrm>
            <a:off x="4406770" y="5529233"/>
            <a:ext cx="2951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是单射⇔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000" baseline="30000" dirty="0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aseline="30000" dirty="0">
                <a:solidFill>
                  <a:srgbClr val="FF99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没有一对多</a:t>
            </a:r>
            <a:endParaRPr lang="zh-CN" altLang="en-US" sz="2000" dirty="0">
              <a:solidFill>
                <a:srgbClr val="FF99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1B9053-9785-42EF-A98F-1036478D8290}"/>
              </a:ext>
            </a:extLst>
          </p:cNvPr>
          <p:cNvSpPr/>
          <p:nvPr/>
        </p:nvSpPr>
        <p:spPr>
          <a:xfrm>
            <a:off x="4400664" y="5129123"/>
            <a:ext cx="3390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是函数⇔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000" baseline="30000" dirty="0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aseline="30000" dirty="0">
                <a:solidFill>
                  <a:srgbClr val="FF99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是满射且是单射</a:t>
            </a:r>
            <a:endParaRPr lang="zh-CN" altLang="en-US" sz="2000" dirty="0">
              <a:solidFill>
                <a:srgbClr val="FF99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E96DD4A-5DDF-42E2-9FBB-4512AB5B4C29}"/>
              </a:ext>
            </a:extLst>
          </p:cNvPr>
          <p:cNvSpPr/>
          <p:nvPr/>
        </p:nvSpPr>
        <p:spPr>
          <a:xfrm>
            <a:off x="4400664" y="5929343"/>
            <a:ext cx="39773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是满射⇔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000" baseline="30000" dirty="0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aseline="30000" dirty="0">
                <a:solidFill>
                  <a:srgbClr val="FF99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定义域内都有函数值</a:t>
            </a:r>
            <a:endParaRPr lang="zh-CN" altLang="en-US" sz="2000" dirty="0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19CE1D9-FC21-4189-9D4D-35E2F327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9C4C-5B8D-420F-9043-D71825AB283E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19495" name="Rectangle 7">
            <a:extLst>
              <a:ext uri="{FF2B5EF4-FFF2-40B4-BE49-F238E27FC236}">
                <a16:creationId xmlns:a16="http://schemas.microsoft.com/office/drawing/2014/main" id="{1B9E3A6F-BAC8-4859-A3FD-6730513428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证明</a:t>
            </a:r>
          </a:p>
        </p:txBody>
      </p:sp>
      <p:sp>
        <p:nvSpPr>
          <p:cNvPr id="319496" name="Rectangle 8">
            <a:extLst>
              <a:ext uri="{FF2B5EF4-FFF2-40B4-BE49-F238E27FC236}">
                <a16:creationId xmlns:a16="http://schemas.microsoft.com/office/drawing/2014/main" id="{739DF8FF-7FC4-4587-A79A-F608838082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497887" cy="4897437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证  因为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是函数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所以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是关系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          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i="1" dirty="0">
                <a:latin typeface="Times New Roman" panose="02020603050405020304" pitchFamily="18" charset="0"/>
              </a:rPr>
              <a:t> 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</a:rPr>
              <a:t>ran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,   ran</a:t>
            </a:r>
            <a:r>
              <a:rPr lang="en-US" altLang="zh-CN" i="1" dirty="0">
                <a:latin typeface="Times New Roman" panose="02020603050405020304" pitchFamily="18" charset="0"/>
              </a:rPr>
              <a:t> f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对于任意的 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i="1" dirty="0">
                <a:latin typeface="Times New Roman" panose="02020603050405020304" pitchFamily="18" charset="0"/>
              </a:rPr>
              <a:t> f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假设有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使得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                   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∧&lt;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成立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则由逆的定义有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                      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∧&lt;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根据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的单射性可得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从而证明了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是函数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且是满射的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若存在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使得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 f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从而有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           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∧&lt;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  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&lt;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∧&lt;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对于双射函数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称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是它的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反函数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br>
              <a:rPr lang="en-US" altLang="zh-CN" dirty="0">
                <a:latin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D36B27E0-B6B5-4315-84C2-7FE0F52A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0496-808A-4F10-9F94-20F04BCEF882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21543" name="Rectangle 7">
            <a:extLst>
              <a:ext uri="{FF2B5EF4-FFF2-40B4-BE49-F238E27FC236}">
                <a16:creationId xmlns:a16="http://schemas.microsoft.com/office/drawing/2014/main" id="{86D91B7F-DEC0-49DA-9403-15D6A5D37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反函数的性质</a:t>
            </a:r>
          </a:p>
        </p:txBody>
      </p:sp>
      <p:sp>
        <p:nvSpPr>
          <p:cNvPr id="321544" name="Rectangle 8">
            <a:extLst>
              <a:ext uri="{FF2B5EF4-FFF2-40B4-BE49-F238E27FC236}">
                <a16:creationId xmlns:a16="http://schemas.microsoft.com/office/drawing/2014/main" id="{394C617B-26F1-4089-A06A-0D3ACA303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7931150" cy="2808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8.7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设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是双射的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40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sz="40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A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对于双射函数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有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40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40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 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A </a:t>
            </a:r>
            <a:r>
              <a:rPr lang="en-US" altLang="zh-CN" i="1" dirty="0">
                <a:latin typeface="Times New Roman" panose="02020603050405020304" pitchFamily="18" charset="0"/>
              </a:rPr>
              <a:t> 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证明思路：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根据定理可知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也是双射的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由合成基本定理可知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40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40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 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，且它们都是恒等函数</a:t>
            </a:r>
            <a:r>
              <a:rPr lang="en-US" altLang="zh-CN" dirty="0">
                <a:latin typeface="Times New Roman" panose="02020603050405020304" pitchFamily="18" charset="0"/>
              </a:rPr>
              <a:t>.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21546" name="Rectangle 10">
            <a:extLst>
              <a:ext uri="{FF2B5EF4-FFF2-40B4-BE49-F238E27FC236}">
                <a16:creationId xmlns:a16="http://schemas.microsoft.com/office/drawing/2014/main" id="{4F9FEE0B-363D-45CE-9C89-4CEA18E11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21548" name="Group 12">
            <a:extLst>
              <a:ext uri="{FF2B5EF4-FFF2-40B4-BE49-F238E27FC236}">
                <a16:creationId xmlns:a16="http://schemas.microsoft.com/office/drawing/2014/main" id="{4F36E8B0-ECAE-4E1B-BAEF-B28819F1323F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078288"/>
            <a:ext cx="8208963" cy="2374900"/>
            <a:chOff x="340" y="2569"/>
            <a:chExt cx="5171" cy="1496"/>
          </a:xfrm>
        </p:grpSpPr>
        <p:sp>
          <p:nvSpPr>
            <p:cNvPr id="321547" name="Rectangle 11">
              <a:extLst>
                <a:ext uri="{FF2B5EF4-FFF2-40B4-BE49-F238E27FC236}">
                  <a16:creationId xmlns:a16="http://schemas.microsoft.com/office/drawing/2014/main" id="{0EB8C50D-FB54-40BD-A1FC-0CF4C30F2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569"/>
              <a:ext cx="5171" cy="1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zh-CN" altLang="en-US">
                  <a:solidFill>
                    <a:srgbClr val="A50021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>
                  <a:solidFill>
                    <a:srgbClr val="A50021"/>
                  </a:solidFill>
                  <a:latin typeface="Times New Roman" panose="02020603050405020304" pitchFamily="18" charset="0"/>
                </a:rPr>
                <a:t>5</a:t>
              </a:r>
              <a:r>
                <a:rPr lang="en-US" altLang="zh-CN">
                  <a:latin typeface="Times New Roman" panose="02020603050405020304" pitchFamily="18" charset="0"/>
                </a:rPr>
                <a:t>  </a:t>
              </a:r>
              <a:r>
                <a:rPr lang="zh-CN" altLang="en-US">
                  <a:latin typeface="Times New Roman" panose="02020603050405020304" pitchFamily="18" charset="0"/>
                </a:rPr>
                <a:t>设 </a:t>
              </a:r>
            </a:p>
            <a:p>
              <a:pPr>
                <a:lnSpc>
                  <a:spcPct val="90000"/>
                </a:lnSpc>
                <a:spcBef>
                  <a:spcPct val="75000"/>
                </a:spcBef>
              </a:pPr>
              <a:br>
                <a:rPr lang="zh-CN" altLang="en-US">
                  <a:latin typeface="Times New Roman" panose="02020603050405020304" pitchFamily="18" charset="0"/>
                </a:rPr>
              </a:br>
              <a:r>
                <a:rPr lang="zh-CN" altLang="en-US">
                  <a:latin typeface="Times New Roman" panose="02020603050405020304" pitchFamily="18" charset="0"/>
                </a:rPr>
                <a:t> </a:t>
              </a:r>
              <a:r>
                <a:rPr lang="zh-CN" altLang="en-US" i="1">
                  <a:latin typeface="Times New Roman" panose="02020603050405020304" pitchFamily="18" charset="0"/>
                </a:rPr>
                <a:t>   </a:t>
              </a:r>
              <a:endParaRPr lang="zh-CN" altLang="en-US"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endParaRPr lang="zh-CN" altLang="en-US"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</a:rPr>
                <a:t>求 </a:t>
              </a:r>
              <a:r>
                <a:rPr lang="en-US" altLang="zh-CN" i="1">
                  <a:latin typeface="Times New Roman" panose="02020603050405020304" pitchFamily="18" charset="0"/>
                </a:rPr>
                <a:t>f </a:t>
              </a:r>
              <a:r>
                <a:rPr lang="en-US" altLang="zh-CN" sz="4000" baseline="-16000">
                  <a:solidFill>
                    <a:srgbClr val="000000"/>
                  </a:solidFill>
                  <a:sym typeface="Symbol" panose="05050102010706020507" pitchFamily="18" charset="2"/>
                </a:rPr>
                <a:t>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</a:rPr>
                <a:t>g</a:t>
              </a:r>
              <a:r>
                <a:rPr lang="en-US" altLang="zh-CN">
                  <a:latin typeface="Times New Roman" panose="02020603050405020304" pitchFamily="18" charset="0"/>
                </a:rPr>
                <a:t>, </a:t>
              </a:r>
              <a:r>
                <a:rPr lang="en-US" altLang="zh-CN" i="1">
                  <a:latin typeface="Times New Roman" panose="02020603050405020304" pitchFamily="18" charset="0"/>
                </a:rPr>
                <a:t>g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4000" baseline="-16000">
                  <a:solidFill>
                    <a:srgbClr val="000000"/>
                  </a:solidFill>
                  <a:sym typeface="Symbol" panose="05050102010706020507" pitchFamily="18" charset="2"/>
                </a:rPr>
                <a:t>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</a:rPr>
                <a:t>f</a:t>
              </a:r>
              <a:r>
                <a:rPr lang="en-US" altLang="zh-CN">
                  <a:latin typeface="Times New Roman" panose="02020603050405020304" pitchFamily="18" charset="0"/>
                </a:rPr>
                <a:t>. </a:t>
              </a:r>
              <a:r>
                <a:rPr lang="zh-CN" altLang="en-US">
                  <a:latin typeface="Times New Roman" panose="02020603050405020304" pitchFamily="18" charset="0"/>
                </a:rPr>
                <a:t>如果</a:t>
              </a:r>
              <a:r>
                <a:rPr lang="en-US" altLang="zh-CN" i="1">
                  <a:latin typeface="Times New Roman" panose="02020603050405020304" pitchFamily="18" charset="0"/>
                </a:rPr>
                <a:t>f </a:t>
              </a:r>
              <a:r>
                <a:rPr lang="zh-CN" altLang="en-US">
                  <a:latin typeface="Times New Roman" panose="02020603050405020304" pitchFamily="18" charset="0"/>
                </a:rPr>
                <a:t>和 </a:t>
              </a:r>
              <a:r>
                <a:rPr lang="en-US" altLang="zh-CN" i="1">
                  <a:latin typeface="Times New Roman" panose="02020603050405020304" pitchFamily="18" charset="0"/>
                </a:rPr>
                <a:t>g </a:t>
              </a:r>
              <a:r>
                <a:rPr lang="zh-CN" altLang="en-US">
                  <a:latin typeface="Times New Roman" panose="02020603050405020304" pitchFamily="18" charset="0"/>
                </a:rPr>
                <a:t>存在反函数</a:t>
              </a:r>
              <a:r>
                <a:rPr lang="en-US" altLang="zh-CN">
                  <a:latin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</a:rPr>
                <a:t>求出它们的反函数</a:t>
              </a:r>
              <a:r>
                <a:rPr lang="en-US" altLang="zh-CN"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321545" name="Object 9">
              <a:extLst>
                <a:ext uri="{FF2B5EF4-FFF2-40B4-BE49-F238E27FC236}">
                  <a16:creationId xmlns:a16="http://schemas.microsoft.com/office/drawing/2014/main" id="{53007E50-7011-421A-8FB1-DC333D3A72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6" y="2572"/>
            <a:ext cx="1950" cy="1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89" name="公式" r:id="rId4" imgW="1536480" imgH="927000" progId="Equation.3">
                    <p:embed/>
                  </p:oleObj>
                </mc:Choice>
                <mc:Fallback>
                  <p:oleObj name="公式" r:id="rId4" imgW="1536480" imgH="9270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572"/>
                          <a:ext cx="1950" cy="1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5127F198-D7B2-42AB-BAB3-7202EC46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21D3-5CA3-4B84-AC90-68B7265BB6B0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23592" name="Rectangle 8">
            <a:extLst>
              <a:ext uri="{FF2B5EF4-FFF2-40B4-BE49-F238E27FC236}">
                <a16:creationId xmlns:a16="http://schemas.microsoft.com/office/drawing/2014/main" id="{5617D915-9108-4EDB-9529-F76F92A99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25538"/>
            <a:ext cx="793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</a:t>
            </a:r>
            <a:endParaRPr lang="zh-CN" altLang="en-US" b="1">
              <a:cs typeface="Times New Roman" panose="02020603050405020304" pitchFamily="18" charset="0"/>
            </a:endParaRPr>
          </a:p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</a:t>
            </a:r>
            <a:endParaRPr lang="zh-CN" altLang="en-US" sz="1800"/>
          </a:p>
        </p:txBody>
      </p:sp>
      <p:graphicFrame>
        <p:nvGraphicFramePr>
          <p:cNvPr id="323591" name="Object 7">
            <a:extLst>
              <a:ext uri="{FF2B5EF4-FFF2-40B4-BE49-F238E27FC236}">
                <a16:creationId xmlns:a16="http://schemas.microsoft.com/office/drawing/2014/main" id="{3F81C2C2-8DD0-4313-A8BF-E62D2E6688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1341438"/>
          <a:ext cx="3935412" cy="297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34" name="公式" r:id="rId4" imgW="1892160" imgH="1434960" progId="Equation.3">
                  <p:embed/>
                </p:oleObj>
              </mc:Choice>
              <mc:Fallback>
                <p:oleObj name="公式" r:id="rId4" imgW="1892160" imgH="1434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341438"/>
                        <a:ext cx="3935412" cy="297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593" name="Rectangle 9">
            <a:extLst>
              <a:ext uri="{FF2B5EF4-FFF2-40B4-BE49-F238E27FC236}">
                <a16:creationId xmlns:a16="http://schemas.microsoft.com/office/drawing/2014/main" id="{2CBC2E8D-1098-4F09-BA35-FCDDA09DF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581525"/>
            <a:ext cx="72009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:R→R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不是双射的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不存在反函数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:R→R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是双射的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它的反函数是</a:t>
            </a:r>
            <a:b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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="1" i="1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:R→R,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i="1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23594" name="Rectangle 10">
            <a:extLst>
              <a:ext uri="{FF2B5EF4-FFF2-40B4-BE49-F238E27FC236}">
                <a16:creationId xmlns:a16="http://schemas.microsoft.com/office/drawing/2014/main" id="{27D9FC3C-C890-4A3E-8D4C-565CC8F55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latin typeface="Times New Roman" panose="02020603050405020304" pitchFamily="18" charset="0"/>
              </a:rPr>
              <a:t>求解</a:t>
            </a:r>
          </a:p>
        </p:txBody>
      </p:sp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9A7DB43-495D-4234-ADFC-9DB6A0D8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F1825-1691-4C90-9E88-D9B0A6593A6D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481282" name="Rectangle 2">
            <a:extLst>
              <a:ext uri="{FF2B5EF4-FFF2-40B4-BE49-F238E27FC236}">
                <a16:creationId xmlns:a16="http://schemas.microsoft.com/office/drawing/2014/main" id="{9C1C3C77-B372-48F3-AC4B-E5EC87A1D9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8.3 </a:t>
            </a:r>
            <a:r>
              <a:rPr lang="en-US" altLang="zh-CN">
                <a:latin typeface="华文中宋" panose="02010600040101010101" pitchFamily="2" charset="-122"/>
              </a:rPr>
              <a:t> </a:t>
            </a:r>
            <a:r>
              <a:rPr lang="zh-CN" altLang="en-US">
                <a:latin typeface="华文中宋" panose="02010600040101010101" pitchFamily="2" charset="-122"/>
              </a:rPr>
              <a:t>双射函数与集合的基数</a:t>
            </a:r>
          </a:p>
        </p:txBody>
      </p:sp>
      <p:sp>
        <p:nvSpPr>
          <p:cNvPr id="481283" name="Rectangle 3">
            <a:extLst>
              <a:ext uri="{FF2B5EF4-FFF2-40B4-BE49-F238E27FC236}">
                <a16:creationId xmlns:a16="http://schemas.microsoft.com/office/drawing/2014/main" id="{ECADCB6A-9BE3-4AB7-95B4-01CAAE942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r>
              <a:rPr lang="zh-CN" altLang="en-US"/>
              <a:t>主要内容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集合的等势及其性质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重要的等势或不等势的结果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集合的优势及其性质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集合的基数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可数集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8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8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CF40E7D6-D0A8-4302-82EE-F9094B80E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2BDF-79AC-4A7C-9B46-A4B64EE7F2FB}" type="slidenum">
              <a:rPr lang="en-US" altLang="zh-CN"/>
              <a:pPr/>
              <a:t>35</a:t>
            </a:fld>
            <a:endParaRPr lang="en-US" altLang="zh-CN"/>
          </a:p>
        </p:txBody>
      </p:sp>
      <p:graphicFrame>
        <p:nvGraphicFramePr>
          <p:cNvPr id="483332" name="Object 4">
            <a:extLst>
              <a:ext uri="{FF2B5EF4-FFF2-40B4-BE49-F238E27FC236}">
                <a16:creationId xmlns:a16="http://schemas.microsoft.com/office/drawing/2014/main" id="{AF9F119C-BF3D-43F7-8AE8-FFF8164DE5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3697288"/>
          <a:ext cx="5281613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76" name="公式" r:id="rId4" imgW="2400120" imgH="469800" progId="Equation.3">
                  <p:embed/>
                </p:oleObj>
              </mc:Choice>
              <mc:Fallback>
                <p:oleObj name="公式" r:id="rId4" imgW="240012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697288"/>
                        <a:ext cx="5281613" cy="1036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33" name="Rectangle 5">
            <a:extLst>
              <a:ext uri="{FF2B5EF4-FFF2-40B4-BE49-F238E27FC236}">
                <a16:creationId xmlns:a16="http://schemas.microsoft.com/office/drawing/2014/main" id="{C5945CA1-5C11-4DA4-BDBC-AE41EA453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8" y="4921250"/>
            <a:ext cx="5781675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则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的双射函数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从而证明了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Z≈N.</a:t>
            </a:r>
            <a:b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Batang" panose="02030600000101010101" pitchFamily="18" charset="-127"/>
              </a:rPr>
            </a:br>
            <a:br>
              <a:rPr lang="en-US" altLang="zh-CN" sz="10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Batang" panose="02030600000101010101" pitchFamily="18" charset="-127"/>
              </a:rPr>
            </a:br>
            <a:endParaRPr lang="en-US" altLang="zh-CN" sz="1800"/>
          </a:p>
        </p:txBody>
      </p:sp>
      <p:sp>
        <p:nvSpPr>
          <p:cNvPr id="483334" name="Rectangle 6">
            <a:extLst>
              <a:ext uri="{FF2B5EF4-FFF2-40B4-BE49-F238E27FC236}">
                <a16:creationId xmlns:a16="http://schemas.microsoft.com/office/drawing/2014/main" id="{14BCFB02-0615-45F6-AA6A-D06C2F54C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集合的等势</a:t>
            </a:r>
          </a:p>
        </p:txBody>
      </p:sp>
      <p:sp>
        <p:nvSpPr>
          <p:cNvPr id="483335" name="Rectangle 7">
            <a:extLst>
              <a:ext uri="{FF2B5EF4-FFF2-40B4-BE49-F238E27FC236}">
                <a16:creationId xmlns:a16="http://schemas.microsoft.com/office/drawing/2014/main" id="{1EA452C0-A3B2-4599-AACA-9DEC7908D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2833688"/>
            <a:ext cx="8064500" cy="863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集合等势的实例</a:t>
            </a:r>
            <a:endParaRPr lang="zh-CN" altLang="en-US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 (1)  Z≈N. 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83336" name="Rectangle 8">
            <a:extLst>
              <a:ext uri="{FF2B5EF4-FFF2-40B4-BE49-F238E27FC236}">
                <a16:creationId xmlns:a16="http://schemas.microsoft.com/office/drawing/2014/main" id="{D36FE638-D370-4BA3-97F0-C2DD11421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412875"/>
            <a:ext cx="8208962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8.9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是集合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如果存在着从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的双射函数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就称</a:t>
            </a:r>
          </a:p>
          <a:p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等势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记作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≈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如果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不与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等势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则记作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≉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75B0CFF5-AFE9-4BA5-BC5B-A1202583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F1C5-CFCC-4C30-9DAC-74B470934204}" type="slidenum">
              <a:rPr lang="en-US" altLang="zh-CN"/>
              <a:pPr/>
              <a:t>36</a:t>
            </a:fld>
            <a:endParaRPr lang="en-US" altLang="zh-CN"/>
          </a:p>
        </p:txBody>
      </p:sp>
      <p:graphicFrame>
        <p:nvGraphicFramePr>
          <p:cNvPr id="485380" name="Object 4">
            <a:extLst>
              <a:ext uri="{FF2B5EF4-FFF2-40B4-BE49-F238E27FC236}">
                <a16:creationId xmlns:a16="http://schemas.microsoft.com/office/drawing/2014/main" id="{62449D7D-F3E4-4A63-8E3A-6A109FFC9A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888" y="5529263"/>
          <a:ext cx="710247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24" name="公式" r:id="rId4" imgW="3454200" imgH="393480" progId="Equation.3">
                  <p:embed/>
                </p:oleObj>
              </mc:Choice>
              <mc:Fallback>
                <p:oleObj name="公式" r:id="rId4" imgW="34542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5529263"/>
                        <a:ext cx="7102475" cy="804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381" name="Rectangle 5">
            <a:extLst>
              <a:ext uri="{FF2B5EF4-FFF2-40B4-BE49-F238E27FC236}">
                <a16:creationId xmlns:a16="http://schemas.microsoft.com/office/drawing/2014/main" id="{EF0CA438-C786-432C-A37D-F2B017E36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551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 sz="1800"/>
          </a:p>
        </p:txBody>
      </p:sp>
      <p:sp>
        <p:nvSpPr>
          <p:cNvPr id="485382" name="Rectangle 6">
            <a:extLst>
              <a:ext uri="{FF2B5EF4-FFF2-40B4-BE49-F238E27FC236}">
                <a16:creationId xmlns:a16="http://schemas.microsoft.com/office/drawing/2014/main" id="{5DF1268C-CF12-4004-A4BF-66E972BB9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集合等势的实例</a:t>
            </a:r>
            <a:r>
              <a:rPr lang="en-US" altLang="zh-CN"/>
              <a:t>: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N×N≈N</a:t>
            </a:r>
          </a:p>
        </p:txBody>
      </p:sp>
      <p:sp>
        <p:nvSpPr>
          <p:cNvPr id="485383" name="Rectangle 7">
            <a:extLst>
              <a:ext uri="{FF2B5EF4-FFF2-40B4-BE49-F238E27FC236}">
                <a16:creationId xmlns:a16="http://schemas.microsoft.com/office/drawing/2014/main" id="{4F6ED482-8C79-40AE-B70D-CC88ECB99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052513"/>
            <a:ext cx="8208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N×N≈N.    N×N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中所有的元素排成有序图形</a:t>
            </a:r>
          </a:p>
        </p:txBody>
      </p:sp>
      <p:pic>
        <p:nvPicPr>
          <p:cNvPr id="485384" name="Picture 8" descr="9-1111">
            <a:extLst>
              <a:ext uri="{FF2B5EF4-FFF2-40B4-BE49-F238E27FC236}">
                <a16:creationId xmlns:a16="http://schemas.microsoft.com/office/drawing/2014/main" id="{693E881C-FB6D-482D-A49C-5383BB3F0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28775"/>
            <a:ext cx="4679950" cy="37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85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85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灯片编号占位符 3">
            <a:extLst>
              <a:ext uri="{FF2B5EF4-FFF2-40B4-BE49-F238E27FC236}">
                <a16:creationId xmlns:a16="http://schemas.microsoft.com/office/drawing/2014/main" id="{33C64FDB-D90D-4433-9FCF-4508FEEA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CDF5-D0BC-40F7-BB33-0FED4357F7EE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489475" name="Line 3">
            <a:extLst>
              <a:ext uri="{FF2B5EF4-FFF2-40B4-BE49-F238E27FC236}">
                <a16:creationId xmlns:a16="http://schemas.microsoft.com/office/drawing/2014/main" id="{6C596379-599F-4336-B8CE-71D079EE61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5775" y="2455863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476" name="Text Box 4">
            <a:extLst>
              <a:ext uri="{FF2B5EF4-FFF2-40B4-BE49-F238E27FC236}">
                <a16:creationId xmlns:a16="http://schemas.microsoft.com/office/drawing/2014/main" id="{F6581C06-8E65-4777-AF15-5412BDA9A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63" y="2222500"/>
            <a:ext cx="69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-2/1</a:t>
            </a:r>
          </a:p>
        </p:txBody>
      </p:sp>
      <p:sp>
        <p:nvSpPr>
          <p:cNvPr id="489477" name="Text Box 5">
            <a:extLst>
              <a:ext uri="{FF2B5EF4-FFF2-40B4-BE49-F238E27FC236}">
                <a16:creationId xmlns:a16="http://schemas.microsoft.com/office/drawing/2014/main" id="{0B854B25-3BCF-4514-8745-47784C9FE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2014538"/>
            <a:ext cx="4318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[5]</a:t>
            </a:r>
          </a:p>
        </p:txBody>
      </p:sp>
      <p:sp>
        <p:nvSpPr>
          <p:cNvPr id="489478" name="Text Box 6">
            <a:extLst>
              <a:ext uri="{FF2B5EF4-FFF2-40B4-BE49-F238E27FC236}">
                <a16:creationId xmlns:a16="http://schemas.microsoft.com/office/drawing/2014/main" id="{C318F72F-A9C0-4B42-9195-70637F470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863" y="2222500"/>
            <a:ext cx="69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-1/1</a:t>
            </a:r>
          </a:p>
        </p:txBody>
      </p:sp>
      <p:sp>
        <p:nvSpPr>
          <p:cNvPr id="489479" name="Text Box 7">
            <a:extLst>
              <a:ext uri="{FF2B5EF4-FFF2-40B4-BE49-F238E27FC236}">
                <a16:creationId xmlns:a16="http://schemas.microsoft.com/office/drawing/2014/main" id="{D6F5F0E2-B2A8-4BA0-9293-327276E6F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2014538"/>
            <a:ext cx="4318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[4]</a:t>
            </a:r>
          </a:p>
        </p:txBody>
      </p:sp>
      <p:sp>
        <p:nvSpPr>
          <p:cNvPr id="489481" name="Line 9">
            <a:extLst>
              <a:ext uri="{FF2B5EF4-FFF2-40B4-BE49-F238E27FC236}">
                <a16:creationId xmlns:a16="http://schemas.microsoft.com/office/drawing/2014/main" id="{B9C44DD9-8045-4081-BEE0-7C06DC691E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2455863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482" name="Text Box 10">
            <a:extLst>
              <a:ext uri="{FF2B5EF4-FFF2-40B4-BE49-F238E27FC236}">
                <a16:creationId xmlns:a16="http://schemas.microsoft.com/office/drawing/2014/main" id="{E83031B1-D70F-4484-A990-C0146BEA8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863" y="2222500"/>
            <a:ext cx="69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-3/1</a:t>
            </a:r>
          </a:p>
        </p:txBody>
      </p:sp>
      <p:sp>
        <p:nvSpPr>
          <p:cNvPr id="489483" name="Text Box 11">
            <a:extLst>
              <a:ext uri="{FF2B5EF4-FFF2-40B4-BE49-F238E27FC236}">
                <a16:creationId xmlns:a16="http://schemas.microsoft.com/office/drawing/2014/main" id="{793254FB-0ED5-4114-9061-A155A4624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2014538"/>
            <a:ext cx="51435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[18]</a:t>
            </a:r>
          </a:p>
        </p:txBody>
      </p:sp>
      <p:sp>
        <p:nvSpPr>
          <p:cNvPr id="489485" name="Line 13">
            <a:extLst>
              <a:ext uri="{FF2B5EF4-FFF2-40B4-BE49-F238E27FC236}">
                <a16:creationId xmlns:a16="http://schemas.microsoft.com/office/drawing/2014/main" id="{BA3AA7F9-DEC8-4ABE-B480-0E6D4DA683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7263" y="2455863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486" name="Text Box 14">
            <a:extLst>
              <a:ext uri="{FF2B5EF4-FFF2-40B4-BE49-F238E27FC236}">
                <a16:creationId xmlns:a16="http://schemas.microsoft.com/office/drawing/2014/main" id="{4D6700E6-10D1-42BB-966A-AE8B051E1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88" y="2222500"/>
            <a:ext cx="569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2/1</a:t>
            </a:r>
          </a:p>
        </p:txBody>
      </p:sp>
      <p:sp>
        <p:nvSpPr>
          <p:cNvPr id="489487" name="Text Box 15">
            <a:extLst>
              <a:ext uri="{FF2B5EF4-FFF2-40B4-BE49-F238E27FC236}">
                <a16:creationId xmlns:a16="http://schemas.microsoft.com/office/drawing/2014/main" id="{005C6462-F9C1-4BBE-AD10-CDDA6FC5A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7225" y="2014538"/>
            <a:ext cx="51435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[10]</a:t>
            </a:r>
          </a:p>
        </p:txBody>
      </p:sp>
      <p:sp>
        <p:nvSpPr>
          <p:cNvPr id="489488" name="Text Box 16">
            <a:extLst>
              <a:ext uri="{FF2B5EF4-FFF2-40B4-BE49-F238E27FC236}">
                <a16:creationId xmlns:a16="http://schemas.microsoft.com/office/drawing/2014/main" id="{11982B0E-BD74-48CC-848C-0EF46BB68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2700" y="2222500"/>
            <a:ext cx="569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3/1</a:t>
            </a:r>
          </a:p>
        </p:txBody>
      </p:sp>
      <p:sp>
        <p:nvSpPr>
          <p:cNvPr id="489489" name="Text Box 17">
            <a:extLst>
              <a:ext uri="{FF2B5EF4-FFF2-40B4-BE49-F238E27FC236}">
                <a16:creationId xmlns:a16="http://schemas.microsoft.com/office/drawing/2014/main" id="{C0918BF0-CB1A-4C93-8E7A-FF2E259FB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5438" y="2014538"/>
            <a:ext cx="51435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[11]</a:t>
            </a:r>
          </a:p>
        </p:txBody>
      </p:sp>
      <p:sp>
        <p:nvSpPr>
          <p:cNvPr id="489491" name="Line 19">
            <a:extLst>
              <a:ext uri="{FF2B5EF4-FFF2-40B4-BE49-F238E27FC236}">
                <a16:creationId xmlns:a16="http://schemas.microsoft.com/office/drawing/2014/main" id="{593E8A9F-4DB4-4A6E-A55C-CCBE989829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4625" y="2455863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492" name="Text Box 20">
            <a:extLst>
              <a:ext uri="{FF2B5EF4-FFF2-40B4-BE49-F238E27FC236}">
                <a16:creationId xmlns:a16="http://schemas.microsoft.com/office/drawing/2014/main" id="{69BAE90B-E975-4342-96E4-076828EFF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2222500"/>
            <a:ext cx="569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0/1</a:t>
            </a:r>
          </a:p>
        </p:txBody>
      </p:sp>
      <p:sp>
        <p:nvSpPr>
          <p:cNvPr id="489493" name="Text Box 21">
            <a:extLst>
              <a:ext uri="{FF2B5EF4-FFF2-40B4-BE49-F238E27FC236}">
                <a16:creationId xmlns:a16="http://schemas.microsoft.com/office/drawing/2014/main" id="{B707580A-3835-4F4A-A240-AB18692A5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4263" y="2014538"/>
            <a:ext cx="4318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[0]</a:t>
            </a:r>
          </a:p>
        </p:txBody>
      </p:sp>
      <p:sp>
        <p:nvSpPr>
          <p:cNvPr id="489494" name="Text Box 22">
            <a:extLst>
              <a:ext uri="{FF2B5EF4-FFF2-40B4-BE49-F238E27FC236}">
                <a16:creationId xmlns:a16="http://schemas.microsoft.com/office/drawing/2014/main" id="{CE58ED08-2DDA-42D8-9966-BD0B9D77C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4988" y="2222500"/>
            <a:ext cx="569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1/1</a:t>
            </a:r>
          </a:p>
        </p:txBody>
      </p:sp>
      <p:sp>
        <p:nvSpPr>
          <p:cNvPr id="489495" name="Text Box 23">
            <a:extLst>
              <a:ext uri="{FF2B5EF4-FFF2-40B4-BE49-F238E27FC236}">
                <a16:creationId xmlns:a16="http://schemas.microsoft.com/office/drawing/2014/main" id="{E6D44363-044F-4DCE-834E-37EC33C8E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838" y="2014538"/>
            <a:ext cx="4318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[1]</a:t>
            </a:r>
          </a:p>
        </p:txBody>
      </p:sp>
      <p:sp>
        <p:nvSpPr>
          <p:cNvPr id="489497" name="Line 25">
            <a:extLst>
              <a:ext uri="{FF2B5EF4-FFF2-40B4-BE49-F238E27FC236}">
                <a16:creationId xmlns:a16="http://schemas.microsoft.com/office/drawing/2014/main" id="{5B531876-A37B-4BDB-B2D9-21A31DF501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713" y="4870450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498" name="Text Box 26">
            <a:extLst>
              <a:ext uri="{FF2B5EF4-FFF2-40B4-BE49-F238E27FC236}">
                <a16:creationId xmlns:a16="http://schemas.microsoft.com/office/drawing/2014/main" id="{5F664747-7D06-4109-9882-EA39F7342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63" y="3014663"/>
            <a:ext cx="69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-2/2</a:t>
            </a:r>
          </a:p>
        </p:txBody>
      </p:sp>
      <p:sp>
        <p:nvSpPr>
          <p:cNvPr id="489499" name="Text Box 27">
            <a:extLst>
              <a:ext uri="{FF2B5EF4-FFF2-40B4-BE49-F238E27FC236}">
                <a16:creationId xmlns:a16="http://schemas.microsoft.com/office/drawing/2014/main" id="{F52C687B-334F-4F76-B89A-6A62D3518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863" y="3014663"/>
            <a:ext cx="69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-1/2</a:t>
            </a:r>
          </a:p>
        </p:txBody>
      </p:sp>
      <p:sp>
        <p:nvSpPr>
          <p:cNvPr id="489500" name="Text Box 28">
            <a:extLst>
              <a:ext uri="{FF2B5EF4-FFF2-40B4-BE49-F238E27FC236}">
                <a16:creationId xmlns:a16="http://schemas.microsoft.com/office/drawing/2014/main" id="{24857219-C5BC-4219-84CC-A4F5597F3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2806700"/>
            <a:ext cx="43180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[3]</a:t>
            </a:r>
          </a:p>
        </p:txBody>
      </p:sp>
      <p:sp>
        <p:nvSpPr>
          <p:cNvPr id="489502" name="Text Box 30">
            <a:extLst>
              <a:ext uri="{FF2B5EF4-FFF2-40B4-BE49-F238E27FC236}">
                <a16:creationId xmlns:a16="http://schemas.microsoft.com/office/drawing/2014/main" id="{C7286843-A479-484A-837D-268E765E7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863" y="3014663"/>
            <a:ext cx="69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-3/2</a:t>
            </a:r>
          </a:p>
        </p:txBody>
      </p:sp>
      <p:sp>
        <p:nvSpPr>
          <p:cNvPr id="489503" name="Text Box 31">
            <a:extLst>
              <a:ext uri="{FF2B5EF4-FFF2-40B4-BE49-F238E27FC236}">
                <a16:creationId xmlns:a16="http://schemas.microsoft.com/office/drawing/2014/main" id="{9434A890-3CF6-4114-9D1C-F769F955D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613" y="2806700"/>
            <a:ext cx="542925" cy="319088"/>
          </a:xfrm>
          <a:prstGeom prst="rect">
            <a:avLst/>
          </a:prstGeom>
          <a:noFill/>
          <a:ln w="2857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[17]</a:t>
            </a:r>
          </a:p>
        </p:txBody>
      </p:sp>
      <p:sp>
        <p:nvSpPr>
          <p:cNvPr id="489505" name="Line 33">
            <a:extLst>
              <a:ext uri="{FF2B5EF4-FFF2-40B4-BE49-F238E27FC236}">
                <a16:creationId xmlns:a16="http://schemas.microsoft.com/office/drawing/2014/main" id="{A0A617B9-78FD-4901-AEEF-ABBF65DD6A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3248025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06" name="Text Box 34">
            <a:extLst>
              <a:ext uri="{FF2B5EF4-FFF2-40B4-BE49-F238E27FC236}">
                <a16:creationId xmlns:a16="http://schemas.microsoft.com/office/drawing/2014/main" id="{415B0F7E-1E9C-4593-8235-42ECD8A89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88" y="3014663"/>
            <a:ext cx="569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2/2</a:t>
            </a:r>
          </a:p>
        </p:txBody>
      </p:sp>
      <p:sp>
        <p:nvSpPr>
          <p:cNvPr id="489507" name="Text Box 35">
            <a:extLst>
              <a:ext uri="{FF2B5EF4-FFF2-40B4-BE49-F238E27FC236}">
                <a16:creationId xmlns:a16="http://schemas.microsoft.com/office/drawing/2014/main" id="{598A663E-7092-4D78-A94B-006ABB113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2700" y="3014663"/>
            <a:ext cx="569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3/2</a:t>
            </a:r>
          </a:p>
        </p:txBody>
      </p:sp>
      <p:sp>
        <p:nvSpPr>
          <p:cNvPr id="489508" name="Text Box 36">
            <a:extLst>
              <a:ext uri="{FF2B5EF4-FFF2-40B4-BE49-F238E27FC236}">
                <a16:creationId xmlns:a16="http://schemas.microsoft.com/office/drawing/2014/main" id="{98A4DFF4-D9A8-4CF2-A4D4-FA1CF20F7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5438" y="2806700"/>
            <a:ext cx="51435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[12]</a:t>
            </a:r>
          </a:p>
        </p:txBody>
      </p:sp>
      <p:sp>
        <p:nvSpPr>
          <p:cNvPr id="489510" name="Line 38">
            <a:extLst>
              <a:ext uri="{FF2B5EF4-FFF2-40B4-BE49-F238E27FC236}">
                <a16:creationId xmlns:a16="http://schemas.microsoft.com/office/drawing/2014/main" id="{F1FC0887-5CA8-47FC-A7D1-4CC249E6C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4625" y="3248025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11" name="Text Box 39">
            <a:extLst>
              <a:ext uri="{FF2B5EF4-FFF2-40B4-BE49-F238E27FC236}">
                <a16:creationId xmlns:a16="http://schemas.microsoft.com/office/drawing/2014/main" id="{1E573BD7-AAF6-4E3C-9910-62013DCDA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3014663"/>
            <a:ext cx="569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0/2</a:t>
            </a:r>
          </a:p>
        </p:txBody>
      </p:sp>
      <p:sp>
        <p:nvSpPr>
          <p:cNvPr id="489512" name="Text Box 40">
            <a:extLst>
              <a:ext uri="{FF2B5EF4-FFF2-40B4-BE49-F238E27FC236}">
                <a16:creationId xmlns:a16="http://schemas.microsoft.com/office/drawing/2014/main" id="{5398985D-7CA8-45C4-9B31-FEEA2C174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4988" y="3014663"/>
            <a:ext cx="569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1/2</a:t>
            </a:r>
          </a:p>
        </p:txBody>
      </p:sp>
      <p:sp>
        <p:nvSpPr>
          <p:cNvPr id="489513" name="Text Box 41">
            <a:extLst>
              <a:ext uri="{FF2B5EF4-FFF2-40B4-BE49-F238E27FC236}">
                <a16:creationId xmlns:a16="http://schemas.microsoft.com/office/drawing/2014/main" id="{0B1372CB-AFC0-476B-8456-32837DD16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838" y="2806700"/>
            <a:ext cx="43180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[2]</a:t>
            </a:r>
          </a:p>
        </p:txBody>
      </p:sp>
      <p:sp>
        <p:nvSpPr>
          <p:cNvPr id="489514" name="Line 42">
            <a:extLst>
              <a:ext uri="{FF2B5EF4-FFF2-40B4-BE49-F238E27FC236}">
                <a16:creationId xmlns:a16="http://schemas.microsoft.com/office/drawing/2014/main" id="{F7AB2EBE-2D73-4C62-B4B7-6F304845E6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5775" y="4078288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15" name="Text Box 43">
            <a:extLst>
              <a:ext uri="{FF2B5EF4-FFF2-40B4-BE49-F238E27FC236}">
                <a16:creationId xmlns:a16="http://schemas.microsoft.com/office/drawing/2014/main" id="{892A073A-F1FA-422C-A1BB-8F1723A7A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63" y="3844925"/>
            <a:ext cx="69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-2/3</a:t>
            </a:r>
          </a:p>
        </p:txBody>
      </p:sp>
      <p:sp>
        <p:nvSpPr>
          <p:cNvPr id="489516" name="Text Box 44">
            <a:extLst>
              <a:ext uri="{FF2B5EF4-FFF2-40B4-BE49-F238E27FC236}">
                <a16:creationId xmlns:a16="http://schemas.microsoft.com/office/drawing/2014/main" id="{11D9C685-826A-41FF-91F4-C12777B07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3636963"/>
            <a:ext cx="4318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[6]</a:t>
            </a:r>
          </a:p>
        </p:txBody>
      </p:sp>
      <p:sp>
        <p:nvSpPr>
          <p:cNvPr id="489517" name="Text Box 45">
            <a:extLst>
              <a:ext uri="{FF2B5EF4-FFF2-40B4-BE49-F238E27FC236}">
                <a16:creationId xmlns:a16="http://schemas.microsoft.com/office/drawing/2014/main" id="{4E31C292-F1C3-466B-A5C0-55401D1F0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863" y="3844925"/>
            <a:ext cx="69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-1/3</a:t>
            </a:r>
          </a:p>
        </p:txBody>
      </p:sp>
      <p:sp>
        <p:nvSpPr>
          <p:cNvPr id="489518" name="Text Box 46">
            <a:extLst>
              <a:ext uri="{FF2B5EF4-FFF2-40B4-BE49-F238E27FC236}">
                <a16:creationId xmlns:a16="http://schemas.microsoft.com/office/drawing/2014/main" id="{D66909C1-05BA-42D6-835B-89B434D14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3636963"/>
            <a:ext cx="4318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[7]</a:t>
            </a:r>
          </a:p>
        </p:txBody>
      </p:sp>
      <p:sp>
        <p:nvSpPr>
          <p:cNvPr id="489520" name="Text Box 48">
            <a:extLst>
              <a:ext uri="{FF2B5EF4-FFF2-40B4-BE49-F238E27FC236}">
                <a16:creationId xmlns:a16="http://schemas.microsoft.com/office/drawing/2014/main" id="{C11CB425-0AF5-49F0-B5B5-FD57A784E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863" y="3844925"/>
            <a:ext cx="69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-3/3</a:t>
            </a:r>
          </a:p>
        </p:txBody>
      </p:sp>
      <p:sp>
        <p:nvSpPr>
          <p:cNvPr id="489522" name="Line 50">
            <a:extLst>
              <a:ext uri="{FF2B5EF4-FFF2-40B4-BE49-F238E27FC236}">
                <a16:creationId xmlns:a16="http://schemas.microsoft.com/office/drawing/2014/main" id="{8CB1BBF1-5680-4005-AE39-2F14169304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4870450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23" name="Text Box 51">
            <a:extLst>
              <a:ext uri="{FF2B5EF4-FFF2-40B4-BE49-F238E27FC236}">
                <a16:creationId xmlns:a16="http://schemas.microsoft.com/office/drawing/2014/main" id="{AB3138A7-58AE-43D9-8F49-7A86AE2CD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88" y="3844925"/>
            <a:ext cx="569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2/3</a:t>
            </a:r>
          </a:p>
        </p:txBody>
      </p:sp>
      <p:sp>
        <p:nvSpPr>
          <p:cNvPr id="489524" name="Text Box 52">
            <a:extLst>
              <a:ext uri="{FF2B5EF4-FFF2-40B4-BE49-F238E27FC236}">
                <a16:creationId xmlns:a16="http://schemas.microsoft.com/office/drawing/2014/main" id="{CA9896B4-C987-4303-A604-46A33124D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8338" y="3636963"/>
            <a:ext cx="4318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[9]</a:t>
            </a:r>
          </a:p>
        </p:txBody>
      </p:sp>
      <p:sp>
        <p:nvSpPr>
          <p:cNvPr id="489525" name="Text Box 53">
            <a:extLst>
              <a:ext uri="{FF2B5EF4-FFF2-40B4-BE49-F238E27FC236}">
                <a16:creationId xmlns:a16="http://schemas.microsoft.com/office/drawing/2014/main" id="{B4915576-5BD6-49D5-92A9-5308CD0D4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2700" y="3844925"/>
            <a:ext cx="569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3/3</a:t>
            </a:r>
          </a:p>
        </p:txBody>
      </p:sp>
      <p:sp>
        <p:nvSpPr>
          <p:cNvPr id="489527" name="Line 55">
            <a:extLst>
              <a:ext uri="{FF2B5EF4-FFF2-40B4-BE49-F238E27FC236}">
                <a16:creationId xmlns:a16="http://schemas.microsoft.com/office/drawing/2014/main" id="{F68E4722-D3CC-45C1-8138-5FD4A4637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4625" y="4078288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28" name="Text Box 56">
            <a:extLst>
              <a:ext uri="{FF2B5EF4-FFF2-40B4-BE49-F238E27FC236}">
                <a16:creationId xmlns:a16="http://schemas.microsoft.com/office/drawing/2014/main" id="{38380C30-0BE3-4495-8569-38B879042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3844925"/>
            <a:ext cx="569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0/3</a:t>
            </a:r>
          </a:p>
        </p:txBody>
      </p:sp>
      <p:sp>
        <p:nvSpPr>
          <p:cNvPr id="489529" name="Text Box 57">
            <a:extLst>
              <a:ext uri="{FF2B5EF4-FFF2-40B4-BE49-F238E27FC236}">
                <a16:creationId xmlns:a16="http://schemas.microsoft.com/office/drawing/2014/main" id="{90AFE7E7-0918-404A-B902-692C02194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4988" y="3844925"/>
            <a:ext cx="569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1/3</a:t>
            </a:r>
          </a:p>
        </p:txBody>
      </p:sp>
      <p:sp>
        <p:nvSpPr>
          <p:cNvPr id="489530" name="Text Box 58">
            <a:extLst>
              <a:ext uri="{FF2B5EF4-FFF2-40B4-BE49-F238E27FC236}">
                <a16:creationId xmlns:a16="http://schemas.microsoft.com/office/drawing/2014/main" id="{658604B2-3182-47D3-8ED5-FFD80053D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838" y="3636963"/>
            <a:ext cx="4318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[8]</a:t>
            </a:r>
          </a:p>
        </p:txBody>
      </p:sp>
      <p:sp>
        <p:nvSpPr>
          <p:cNvPr id="489531" name="Line 59">
            <a:extLst>
              <a:ext uri="{FF2B5EF4-FFF2-40B4-BE49-F238E27FC236}">
                <a16:creationId xmlns:a16="http://schemas.microsoft.com/office/drawing/2014/main" id="{F207F0A5-65DC-4D4A-91A4-CC9716D306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5775" y="4870450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32" name="Text Box 60">
            <a:extLst>
              <a:ext uri="{FF2B5EF4-FFF2-40B4-BE49-F238E27FC236}">
                <a16:creationId xmlns:a16="http://schemas.microsoft.com/office/drawing/2014/main" id="{F4E510A6-6623-44A8-B437-E02D06F3A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63" y="4637088"/>
            <a:ext cx="69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-2/4</a:t>
            </a:r>
          </a:p>
        </p:txBody>
      </p:sp>
      <p:sp>
        <p:nvSpPr>
          <p:cNvPr id="489533" name="Text Box 61">
            <a:extLst>
              <a:ext uri="{FF2B5EF4-FFF2-40B4-BE49-F238E27FC236}">
                <a16:creationId xmlns:a16="http://schemas.microsoft.com/office/drawing/2014/main" id="{E49D5AD4-D6E9-47A5-8F91-9203C9485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863" y="4637088"/>
            <a:ext cx="69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-1/4</a:t>
            </a:r>
          </a:p>
        </p:txBody>
      </p:sp>
      <p:sp>
        <p:nvSpPr>
          <p:cNvPr id="489534" name="Text Box 62">
            <a:extLst>
              <a:ext uri="{FF2B5EF4-FFF2-40B4-BE49-F238E27FC236}">
                <a16:creationId xmlns:a16="http://schemas.microsoft.com/office/drawing/2014/main" id="{E96B687E-9A69-4F51-B058-7CBB10A29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188" y="4429125"/>
            <a:ext cx="51435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[15]</a:t>
            </a:r>
          </a:p>
        </p:txBody>
      </p:sp>
      <p:sp>
        <p:nvSpPr>
          <p:cNvPr id="489535" name="Text Box 63">
            <a:extLst>
              <a:ext uri="{FF2B5EF4-FFF2-40B4-BE49-F238E27FC236}">
                <a16:creationId xmlns:a16="http://schemas.microsoft.com/office/drawing/2014/main" id="{4B882BFB-6AD7-4838-B482-C73F49D7C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863" y="4637088"/>
            <a:ext cx="69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-3/4</a:t>
            </a:r>
          </a:p>
        </p:txBody>
      </p:sp>
      <p:sp>
        <p:nvSpPr>
          <p:cNvPr id="489536" name="Text Box 64">
            <a:extLst>
              <a:ext uri="{FF2B5EF4-FFF2-40B4-BE49-F238E27FC236}">
                <a16:creationId xmlns:a16="http://schemas.microsoft.com/office/drawing/2014/main" id="{627F4B9C-0890-41A3-92C0-442EFCA67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4429125"/>
            <a:ext cx="51435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[16]</a:t>
            </a:r>
          </a:p>
        </p:txBody>
      </p:sp>
      <p:sp>
        <p:nvSpPr>
          <p:cNvPr id="489537" name="Line 65">
            <a:extLst>
              <a:ext uri="{FF2B5EF4-FFF2-40B4-BE49-F238E27FC236}">
                <a16:creationId xmlns:a16="http://schemas.microsoft.com/office/drawing/2014/main" id="{E4CC082D-9E50-482F-A0F0-71B2C7F57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7263" y="4870450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38" name="Text Box 66">
            <a:extLst>
              <a:ext uri="{FF2B5EF4-FFF2-40B4-BE49-F238E27FC236}">
                <a16:creationId xmlns:a16="http://schemas.microsoft.com/office/drawing/2014/main" id="{E3F0CC9B-969C-4941-8F86-2AF290175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88" y="4637088"/>
            <a:ext cx="569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2/4</a:t>
            </a:r>
          </a:p>
        </p:txBody>
      </p:sp>
      <p:sp>
        <p:nvSpPr>
          <p:cNvPr id="489539" name="Text Box 67">
            <a:extLst>
              <a:ext uri="{FF2B5EF4-FFF2-40B4-BE49-F238E27FC236}">
                <a16:creationId xmlns:a16="http://schemas.microsoft.com/office/drawing/2014/main" id="{070AEF2A-D2DA-4630-ADF2-D66F745D5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2700" y="4637088"/>
            <a:ext cx="569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3/4</a:t>
            </a:r>
          </a:p>
        </p:txBody>
      </p:sp>
      <p:sp>
        <p:nvSpPr>
          <p:cNvPr id="489540" name="Text Box 68">
            <a:extLst>
              <a:ext uri="{FF2B5EF4-FFF2-40B4-BE49-F238E27FC236}">
                <a16:creationId xmlns:a16="http://schemas.microsoft.com/office/drawing/2014/main" id="{10B0FE29-9700-4EC4-B473-E40EB0712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5438" y="4429125"/>
            <a:ext cx="51435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[13]</a:t>
            </a:r>
          </a:p>
        </p:txBody>
      </p:sp>
      <p:sp>
        <p:nvSpPr>
          <p:cNvPr id="489541" name="Line 69">
            <a:extLst>
              <a:ext uri="{FF2B5EF4-FFF2-40B4-BE49-F238E27FC236}">
                <a16:creationId xmlns:a16="http://schemas.microsoft.com/office/drawing/2014/main" id="{756F54CF-EF98-44D2-83EB-BFC551C44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4625" y="4870450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42" name="Text Box 70">
            <a:extLst>
              <a:ext uri="{FF2B5EF4-FFF2-40B4-BE49-F238E27FC236}">
                <a16:creationId xmlns:a16="http://schemas.microsoft.com/office/drawing/2014/main" id="{8A0CE5D1-F23D-46A4-A679-371823E00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4637088"/>
            <a:ext cx="569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0/4</a:t>
            </a:r>
          </a:p>
        </p:txBody>
      </p:sp>
      <p:sp>
        <p:nvSpPr>
          <p:cNvPr id="489543" name="Text Box 71">
            <a:extLst>
              <a:ext uri="{FF2B5EF4-FFF2-40B4-BE49-F238E27FC236}">
                <a16:creationId xmlns:a16="http://schemas.microsoft.com/office/drawing/2014/main" id="{D2E17E95-1BEF-47FE-9603-905F48687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4988" y="4637088"/>
            <a:ext cx="569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1/4</a:t>
            </a:r>
          </a:p>
        </p:txBody>
      </p:sp>
      <p:sp>
        <p:nvSpPr>
          <p:cNvPr id="489544" name="Text Box 72">
            <a:extLst>
              <a:ext uri="{FF2B5EF4-FFF2-40B4-BE49-F238E27FC236}">
                <a16:creationId xmlns:a16="http://schemas.microsoft.com/office/drawing/2014/main" id="{6BE59DEF-87A5-4AF2-A0F9-68254D7A7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4429125"/>
            <a:ext cx="51435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[14]</a:t>
            </a:r>
          </a:p>
        </p:txBody>
      </p:sp>
      <p:sp>
        <p:nvSpPr>
          <p:cNvPr id="489547" name="Line 75">
            <a:extLst>
              <a:ext uri="{FF2B5EF4-FFF2-40B4-BE49-F238E27FC236}">
                <a16:creationId xmlns:a16="http://schemas.microsoft.com/office/drawing/2014/main" id="{839C2F2E-CBD1-4A79-98FA-61BE72AC9A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4079875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48" name="Line 76">
            <a:extLst>
              <a:ext uri="{FF2B5EF4-FFF2-40B4-BE49-F238E27FC236}">
                <a16:creationId xmlns:a16="http://schemas.microsoft.com/office/drawing/2014/main" id="{BD47DFEA-B904-4957-8806-955C5B73E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4870450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49" name="Line 77">
            <a:extLst>
              <a:ext uri="{FF2B5EF4-FFF2-40B4-BE49-F238E27FC236}">
                <a16:creationId xmlns:a16="http://schemas.microsoft.com/office/drawing/2014/main" id="{BB6B214A-6BD6-4D4A-A24E-A474F09ED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4079875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50" name="Text Box 78">
            <a:extLst>
              <a:ext uri="{FF2B5EF4-FFF2-40B4-BE49-F238E27FC236}">
                <a16:creationId xmlns:a16="http://schemas.microsoft.com/office/drawing/2014/main" id="{5958504E-C27C-42F3-B8AF-B4D691545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06705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chemeClr val="bg1"/>
                </a:solidFill>
                <a:latin typeface="华文中宋" panose="02010600040101010101" pitchFamily="2" charset="-122"/>
                <a:ea typeface="黑体" panose="02010609060101010101" pitchFamily="49" charset="-122"/>
              </a:rPr>
              <a:t>…</a:t>
            </a:r>
            <a:endParaRPr lang="en-US" altLang="zh-CN" sz="2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9551" name="Text Box 79">
            <a:extLst>
              <a:ext uri="{FF2B5EF4-FFF2-40B4-BE49-F238E27FC236}">
                <a16:creationId xmlns:a16="http://schemas.microsoft.com/office/drawing/2014/main" id="{E2B6CA87-C741-4C17-96DC-7EDE75BDE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38592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chemeClr val="bg1"/>
                </a:solidFill>
                <a:latin typeface="华文中宋" panose="02010600040101010101" pitchFamily="2" charset="-122"/>
                <a:ea typeface="黑体" panose="02010609060101010101" pitchFamily="49" charset="-122"/>
              </a:rPr>
              <a:t>…</a:t>
            </a:r>
            <a:endParaRPr lang="en-US" altLang="zh-CN" sz="2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9552" name="Text Box 80">
            <a:extLst>
              <a:ext uri="{FF2B5EF4-FFF2-40B4-BE49-F238E27FC236}">
                <a16:creationId xmlns:a16="http://schemas.microsoft.com/office/drawing/2014/main" id="{CE229877-C950-44D8-975E-D508750D4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465137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chemeClr val="bg1"/>
                </a:solidFill>
                <a:latin typeface="华文中宋" panose="02010600040101010101" pitchFamily="2" charset="-122"/>
                <a:ea typeface="黑体" panose="02010609060101010101" pitchFamily="49" charset="-122"/>
              </a:rPr>
              <a:t>…</a:t>
            </a:r>
            <a:endParaRPr lang="en-US" altLang="zh-CN" sz="2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9553" name="Text Box 81">
            <a:extLst>
              <a:ext uri="{FF2B5EF4-FFF2-40B4-BE49-F238E27FC236}">
                <a16:creationId xmlns:a16="http://schemas.microsoft.com/office/drawing/2014/main" id="{C3EEA55F-F283-467B-8586-D88179C59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6100" y="223837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chemeClr val="bg1"/>
                </a:solidFill>
                <a:latin typeface="华文中宋" panose="02010600040101010101" pitchFamily="2" charset="-122"/>
                <a:ea typeface="黑体" panose="02010609060101010101" pitchFamily="49" charset="-122"/>
              </a:rPr>
              <a:t>…</a:t>
            </a:r>
            <a:endParaRPr lang="en-US" altLang="zh-CN" sz="2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9554" name="Text Box 82">
            <a:extLst>
              <a:ext uri="{FF2B5EF4-FFF2-40B4-BE49-F238E27FC236}">
                <a16:creationId xmlns:a16="http://schemas.microsoft.com/office/drawing/2014/main" id="{1F2FF8D6-FC5E-48A5-8C84-423CC83D9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303053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chemeClr val="bg1"/>
                </a:solidFill>
                <a:latin typeface="华文中宋" panose="02010600040101010101" pitchFamily="2" charset="-122"/>
                <a:ea typeface="黑体" panose="02010609060101010101" pitchFamily="49" charset="-122"/>
              </a:rPr>
              <a:t>…</a:t>
            </a:r>
            <a:endParaRPr lang="en-US" altLang="zh-CN" sz="2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9555" name="Text Box 83">
            <a:extLst>
              <a:ext uri="{FF2B5EF4-FFF2-40B4-BE49-F238E27FC236}">
                <a16:creationId xmlns:a16="http://schemas.microsoft.com/office/drawing/2014/main" id="{35A71B76-1CEB-4882-93F6-81E6C9DE4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38592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chemeClr val="bg1"/>
                </a:solidFill>
                <a:latin typeface="华文中宋" panose="02010600040101010101" pitchFamily="2" charset="-122"/>
                <a:ea typeface="黑体" panose="02010609060101010101" pitchFamily="49" charset="-122"/>
              </a:rPr>
              <a:t>…</a:t>
            </a:r>
            <a:endParaRPr lang="en-US" altLang="zh-CN" sz="2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9556" name="Text Box 84">
            <a:extLst>
              <a:ext uri="{FF2B5EF4-FFF2-40B4-BE49-F238E27FC236}">
                <a16:creationId xmlns:a16="http://schemas.microsoft.com/office/drawing/2014/main" id="{ED89AD79-321D-48C9-AEA3-7C7EC3AB2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465296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rgbClr val="008000"/>
                </a:solidFill>
                <a:latin typeface="华文中宋" panose="02010600040101010101" pitchFamily="2" charset="-122"/>
                <a:ea typeface="黑体" panose="02010609060101010101" pitchFamily="49" charset="-122"/>
              </a:rPr>
              <a:t>…</a:t>
            </a:r>
            <a:endParaRPr lang="en-US" altLang="zh-CN" sz="2000" b="1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9557" name="Text Box 85">
            <a:extLst>
              <a:ext uri="{FF2B5EF4-FFF2-40B4-BE49-F238E27FC236}">
                <a16:creationId xmlns:a16="http://schemas.microsoft.com/office/drawing/2014/main" id="{58FB3ED6-F922-4C83-93FD-F14602B29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563" y="511968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>
                <a:solidFill>
                  <a:schemeClr val="bg1"/>
                </a:solidFill>
                <a:latin typeface="华文中宋" panose="02010600040101010101" pitchFamily="2" charset="-122"/>
                <a:ea typeface="黑体" panose="02010609060101010101" pitchFamily="49" charset="-122"/>
              </a:rPr>
              <a:t>…</a:t>
            </a:r>
            <a:endParaRPr lang="en-US" altLang="zh-CN" sz="2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9558" name="Line 86">
            <a:extLst>
              <a:ext uri="{FF2B5EF4-FFF2-40B4-BE49-F238E27FC236}">
                <a16:creationId xmlns:a16="http://schemas.microsoft.com/office/drawing/2014/main" id="{EF8EC39D-8CB1-4440-9E6C-5310D3A48F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3038" y="2455863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59" name="Line 87">
            <a:extLst>
              <a:ext uri="{FF2B5EF4-FFF2-40B4-BE49-F238E27FC236}">
                <a16:creationId xmlns:a16="http://schemas.microsoft.com/office/drawing/2014/main" id="{BB42D17C-E54E-4AF6-ABD8-76DF5BDF56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2600325"/>
            <a:ext cx="0" cy="431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60" name="Line 88">
            <a:extLst>
              <a:ext uri="{FF2B5EF4-FFF2-40B4-BE49-F238E27FC236}">
                <a16:creationId xmlns:a16="http://schemas.microsoft.com/office/drawing/2014/main" id="{11D5AE0D-413D-490D-8E3A-8A356486A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3038" y="3248025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61" name="Line 89">
            <a:extLst>
              <a:ext uri="{FF2B5EF4-FFF2-40B4-BE49-F238E27FC236}">
                <a16:creationId xmlns:a16="http://schemas.microsoft.com/office/drawing/2014/main" id="{4F497938-C75F-4EA1-9945-7E8CFB312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3248025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62" name="Line 90">
            <a:extLst>
              <a:ext uri="{FF2B5EF4-FFF2-40B4-BE49-F238E27FC236}">
                <a16:creationId xmlns:a16="http://schemas.microsoft.com/office/drawing/2014/main" id="{E49A6F66-24B1-4528-AE66-E926FF589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2600325"/>
            <a:ext cx="0" cy="431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63" name="Line 91">
            <a:extLst>
              <a:ext uri="{FF2B5EF4-FFF2-40B4-BE49-F238E27FC236}">
                <a16:creationId xmlns:a16="http://schemas.microsoft.com/office/drawing/2014/main" id="{905B9CEC-2999-40D5-92C6-57906C166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5775" y="2455863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64" name="Line 92">
            <a:extLst>
              <a:ext uri="{FF2B5EF4-FFF2-40B4-BE49-F238E27FC236}">
                <a16:creationId xmlns:a16="http://schemas.microsoft.com/office/drawing/2014/main" id="{3A335EA1-D279-4AE2-BF7E-4DF28B4375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2636838"/>
            <a:ext cx="0" cy="431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65" name="Line 93">
            <a:extLst>
              <a:ext uri="{FF2B5EF4-FFF2-40B4-BE49-F238E27FC236}">
                <a16:creationId xmlns:a16="http://schemas.microsoft.com/office/drawing/2014/main" id="{BC370D85-6204-443D-BC45-72CDF09098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3432175"/>
            <a:ext cx="0" cy="431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66" name="Line 94">
            <a:extLst>
              <a:ext uri="{FF2B5EF4-FFF2-40B4-BE49-F238E27FC236}">
                <a16:creationId xmlns:a16="http://schemas.microsoft.com/office/drawing/2014/main" id="{80F2E98C-D377-4875-A054-1F204629D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5775" y="4079875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67" name="Line 95">
            <a:extLst>
              <a:ext uri="{FF2B5EF4-FFF2-40B4-BE49-F238E27FC236}">
                <a16:creationId xmlns:a16="http://schemas.microsoft.com/office/drawing/2014/main" id="{924B7CA0-C08D-4654-9806-D663B3DE51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4079875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68" name="Line 96">
            <a:extLst>
              <a:ext uri="{FF2B5EF4-FFF2-40B4-BE49-F238E27FC236}">
                <a16:creationId xmlns:a16="http://schemas.microsoft.com/office/drawing/2014/main" id="{94791DDC-A7F6-4F4C-8876-E9774C8D7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3038" y="4079875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69" name="Line 97">
            <a:extLst>
              <a:ext uri="{FF2B5EF4-FFF2-40B4-BE49-F238E27FC236}">
                <a16:creationId xmlns:a16="http://schemas.microsoft.com/office/drawing/2014/main" id="{64ACB2D0-79E3-4B69-927D-EA0897245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4079875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70" name="Line 98">
            <a:extLst>
              <a:ext uri="{FF2B5EF4-FFF2-40B4-BE49-F238E27FC236}">
                <a16:creationId xmlns:a16="http://schemas.microsoft.com/office/drawing/2014/main" id="{FF73CEFE-102F-46D4-971B-FE8738F3A5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3390900"/>
            <a:ext cx="0" cy="431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71" name="Line 99">
            <a:extLst>
              <a:ext uri="{FF2B5EF4-FFF2-40B4-BE49-F238E27FC236}">
                <a16:creationId xmlns:a16="http://schemas.microsoft.com/office/drawing/2014/main" id="{610AC3BB-7967-4A83-B81A-E06F429CC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2600325"/>
            <a:ext cx="0" cy="431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72" name="Line 100">
            <a:extLst>
              <a:ext uri="{FF2B5EF4-FFF2-40B4-BE49-F238E27FC236}">
                <a16:creationId xmlns:a16="http://schemas.microsoft.com/office/drawing/2014/main" id="{8682974A-A5EF-4DE5-81D2-3C7CF3E4D7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850" y="2455863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73" name="Line 101">
            <a:extLst>
              <a:ext uri="{FF2B5EF4-FFF2-40B4-BE49-F238E27FC236}">
                <a16:creationId xmlns:a16="http://schemas.microsoft.com/office/drawing/2014/main" id="{26D046A7-4C6C-4A40-AA4C-1E1148C7F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6550" y="2600325"/>
            <a:ext cx="0" cy="431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74" name="Line 102">
            <a:extLst>
              <a:ext uri="{FF2B5EF4-FFF2-40B4-BE49-F238E27FC236}">
                <a16:creationId xmlns:a16="http://schemas.microsoft.com/office/drawing/2014/main" id="{1B2C99FA-5342-4645-8046-402020C554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6550" y="3392488"/>
            <a:ext cx="0" cy="431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75" name="Line 103">
            <a:extLst>
              <a:ext uri="{FF2B5EF4-FFF2-40B4-BE49-F238E27FC236}">
                <a16:creationId xmlns:a16="http://schemas.microsoft.com/office/drawing/2014/main" id="{FAC41535-E9A5-477E-A3FF-2A90372680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6550" y="4222750"/>
            <a:ext cx="0" cy="431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76" name="Line 104">
            <a:extLst>
              <a:ext uri="{FF2B5EF4-FFF2-40B4-BE49-F238E27FC236}">
                <a16:creationId xmlns:a16="http://schemas.microsoft.com/office/drawing/2014/main" id="{049168FE-3005-4CE3-8860-A8C9E54E6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5675" y="4870450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77" name="Line 105">
            <a:extLst>
              <a:ext uri="{FF2B5EF4-FFF2-40B4-BE49-F238E27FC236}">
                <a16:creationId xmlns:a16="http://schemas.microsoft.com/office/drawing/2014/main" id="{20A37253-3015-4197-8EF5-30887F9D47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4870450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78" name="Line 106">
            <a:extLst>
              <a:ext uri="{FF2B5EF4-FFF2-40B4-BE49-F238E27FC236}">
                <a16:creationId xmlns:a16="http://schemas.microsoft.com/office/drawing/2014/main" id="{C22027A2-2644-4983-B4E8-ABA35D812C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3038" y="4870450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79" name="Line 107">
            <a:extLst>
              <a:ext uri="{FF2B5EF4-FFF2-40B4-BE49-F238E27FC236}">
                <a16:creationId xmlns:a16="http://schemas.microsoft.com/office/drawing/2014/main" id="{629094DE-DA74-4A06-8605-CCC4C02B48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4870450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80" name="Line 108">
            <a:extLst>
              <a:ext uri="{FF2B5EF4-FFF2-40B4-BE49-F238E27FC236}">
                <a16:creationId xmlns:a16="http://schemas.microsoft.com/office/drawing/2014/main" id="{A4281765-4586-4E7A-A468-9492AFA82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5775" y="4870450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81" name="Line 109">
            <a:extLst>
              <a:ext uri="{FF2B5EF4-FFF2-40B4-BE49-F238E27FC236}">
                <a16:creationId xmlns:a16="http://schemas.microsoft.com/office/drawing/2014/main" id="{1238D9BA-6E2D-4104-8418-1DAA406E8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713" y="4868863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82" name="Line 110">
            <a:extLst>
              <a:ext uri="{FF2B5EF4-FFF2-40B4-BE49-F238E27FC236}">
                <a16:creationId xmlns:a16="http://schemas.microsoft.com/office/drawing/2014/main" id="{1523321D-7CDD-4085-B7D5-3692A3F1F4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4222750"/>
            <a:ext cx="0" cy="431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83" name="Line 111">
            <a:extLst>
              <a:ext uri="{FF2B5EF4-FFF2-40B4-BE49-F238E27FC236}">
                <a16:creationId xmlns:a16="http://schemas.microsoft.com/office/drawing/2014/main" id="{D37345B7-DE80-4902-940E-F98015E668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3390900"/>
            <a:ext cx="0" cy="431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84" name="Line 112">
            <a:extLst>
              <a:ext uri="{FF2B5EF4-FFF2-40B4-BE49-F238E27FC236}">
                <a16:creationId xmlns:a16="http://schemas.microsoft.com/office/drawing/2014/main" id="{359EAB5D-F481-43AC-934C-37801C8A6C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2600325"/>
            <a:ext cx="0" cy="431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85" name="Line 113">
            <a:extLst>
              <a:ext uri="{FF2B5EF4-FFF2-40B4-BE49-F238E27FC236}">
                <a16:creationId xmlns:a16="http://schemas.microsoft.com/office/drawing/2014/main" id="{B46003B2-2C13-45EB-8C2E-7A5EDBAD37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2455863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89586" name="Picture 114" descr="Ellip073">
            <a:extLst>
              <a:ext uri="{FF2B5EF4-FFF2-40B4-BE49-F238E27FC236}">
                <a16:creationId xmlns:a16="http://schemas.microsoft.com/office/drawing/2014/main" id="{7AB45961-CCBB-4FE4-B4FA-A47AC2A1F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6035675"/>
            <a:ext cx="1008062" cy="37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9587" name="Text Box 115">
            <a:extLst>
              <a:ext uri="{FF2B5EF4-FFF2-40B4-BE49-F238E27FC236}">
                <a16:creationId xmlns:a16="http://schemas.microsoft.com/office/drawing/2014/main" id="{A705A650-CB2A-4E84-81D0-5F04B6473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163" y="6021388"/>
            <a:ext cx="98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CC0066"/>
                </a:solidFill>
                <a:latin typeface="BankGothic Md BT" pitchFamily="34" charset="0"/>
                <a:ea typeface="黑体" panose="02010609060101010101" pitchFamily="49" charset="-122"/>
              </a:rPr>
              <a:t>PLAY</a:t>
            </a:r>
          </a:p>
        </p:txBody>
      </p:sp>
      <p:sp>
        <p:nvSpPr>
          <p:cNvPr id="489588" name="Rectangle 116">
            <a:extLst>
              <a:ext uri="{FF2B5EF4-FFF2-40B4-BE49-F238E27FC236}">
                <a16:creationId xmlns:a16="http://schemas.microsoft.com/office/drawing/2014/main" id="{8AA98E11-0C45-48A3-811E-6A15CF793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68413"/>
            <a:ext cx="82296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N≈Q. </a:t>
            </a:r>
            <a:r>
              <a:rPr lang="zh-CN" altLang="en-US">
                <a:latin typeface="Times New Roman" panose="02020603050405020304" pitchFamily="18" charset="0"/>
              </a:rPr>
              <a:t>双射函数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:N→Q, </a:t>
            </a:r>
            <a:r>
              <a:rPr lang="zh-CN" altLang="en-US">
                <a:latin typeface="Times New Roman" panose="02020603050405020304" pitchFamily="18" charset="0"/>
              </a:rPr>
              <a:t>其中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]</a:t>
            </a:r>
            <a:r>
              <a:rPr lang="zh-CN" altLang="en-US">
                <a:latin typeface="Times New Roman" panose="02020603050405020304" pitchFamily="18" charset="0"/>
              </a:rPr>
              <a:t>下方的有理数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489589" name="Rectangle 117">
            <a:extLst>
              <a:ext uri="{FF2B5EF4-FFF2-40B4-BE49-F238E27FC236}">
                <a16:creationId xmlns:a16="http://schemas.microsoft.com/office/drawing/2014/main" id="{D1012927-C41B-4079-9B0D-3D2FC1BBF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集合等势的实例</a:t>
            </a:r>
            <a:r>
              <a:rPr lang="en-US" altLang="zh-CN"/>
              <a:t>: </a:t>
            </a:r>
            <a:r>
              <a:rPr lang="en-US" altLang="zh-CN">
                <a:latin typeface="Times New Roman" panose="02020603050405020304" pitchFamily="18" charset="0"/>
              </a:rPr>
              <a:t>N≈Q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489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89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89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89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95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8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8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8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8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8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8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8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8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8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8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8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8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8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89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89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8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8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8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8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8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89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8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48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489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48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48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48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1000"/>
                                        <p:tgtEl>
                                          <p:spTgt spid="48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1000"/>
                                        <p:tgtEl>
                                          <p:spTgt spid="48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1000"/>
                                        <p:tgtEl>
                                          <p:spTgt spid="48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1000"/>
                                        <p:tgtEl>
                                          <p:spTgt spid="48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1000"/>
                                        <p:tgtEl>
                                          <p:spTgt spid="48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1000"/>
                                        <p:tgtEl>
                                          <p:spTgt spid="48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1000"/>
                                        <p:tgtEl>
                                          <p:spTgt spid="48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1000"/>
                                        <p:tgtEl>
                                          <p:spTgt spid="48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1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1000"/>
                                        <p:tgtEl>
                                          <p:spTgt spid="48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1000"/>
                                        <p:tgtEl>
                                          <p:spTgt spid="48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1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1000"/>
                                        <p:tgtEl>
                                          <p:spTgt spid="48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1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1000"/>
                                        <p:tgtEl>
                                          <p:spTgt spid="48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48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48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1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1000"/>
                                        <p:tgtEl>
                                          <p:spTgt spid="48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1000"/>
                                        <p:tgtEl>
                                          <p:spTgt spid="48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1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000"/>
                                        <p:tgtEl>
                                          <p:spTgt spid="48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20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48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215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1000"/>
                                        <p:tgtEl>
                                          <p:spTgt spid="48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1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1000"/>
                                        <p:tgtEl>
                                          <p:spTgt spid="48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23500"/>
                            </p:stCondLst>
                            <p:childTnLst>
                              <p:par>
                                <p:cTn id="1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1000"/>
                                        <p:tgtEl>
                                          <p:spTgt spid="48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245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1000"/>
                                        <p:tgtEl>
                                          <p:spTgt spid="48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1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48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2650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1000"/>
                                        <p:tgtEl>
                                          <p:spTgt spid="48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27500"/>
                            </p:stCondLst>
                            <p:childTnLst>
                              <p:par>
                                <p:cTn id="2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1000"/>
                                        <p:tgtEl>
                                          <p:spTgt spid="48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28500"/>
                            </p:stCondLst>
                            <p:childTnLst>
                              <p:par>
                                <p:cTn id="2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1000"/>
                                        <p:tgtEl>
                                          <p:spTgt spid="48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29500"/>
                            </p:stCondLst>
                            <p:childTnLst>
                              <p:par>
                                <p:cTn id="2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1000"/>
                                        <p:tgtEl>
                                          <p:spTgt spid="48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 nodeType="afterGroup">
                            <p:stCondLst>
                              <p:cond delay="30500"/>
                            </p:stCondLst>
                            <p:childTnLst>
                              <p:par>
                                <p:cTn id="2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1000"/>
                                        <p:tgtEl>
                                          <p:spTgt spid="48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31500"/>
                            </p:stCondLst>
                            <p:childTnLst>
                              <p:par>
                                <p:cTn id="2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1000"/>
                                        <p:tgtEl>
                                          <p:spTgt spid="48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32500"/>
                            </p:stCondLst>
                            <p:childTnLst>
                              <p:par>
                                <p:cTn id="2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6" dur="1000"/>
                                        <p:tgtEl>
                                          <p:spTgt spid="48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33500"/>
                            </p:stCondLst>
                            <p:childTnLst>
                              <p:par>
                                <p:cTn id="2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0" dur="1000"/>
                                        <p:tgtEl>
                                          <p:spTgt spid="48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34500"/>
                            </p:stCondLst>
                            <p:childTnLst>
                              <p:par>
                                <p:cTn id="2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4" dur="1000"/>
                                        <p:tgtEl>
                                          <p:spTgt spid="48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 nodeType="afterGroup">
                            <p:stCondLst>
                              <p:cond delay="35500"/>
                            </p:stCondLst>
                            <p:childTnLst>
                              <p:par>
                                <p:cTn id="2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8" dur="1000"/>
                                        <p:tgtEl>
                                          <p:spTgt spid="48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 nodeType="afterGroup">
                            <p:stCondLst>
                              <p:cond delay="36500"/>
                            </p:stCondLst>
                            <p:childTnLst>
                              <p:par>
                                <p:cTn id="2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2" dur="1000"/>
                                        <p:tgtEl>
                                          <p:spTgt spid="48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 nodeType="afterGroup">
                            <p:stCondLst>
                              <p:cond delay="37500"/>
                            </p:stCondLst>
                            <p:childTnLst>
                              <p:par>
                                <p:cTn id="2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6" dur="1000"/>
                                        <p:tgtEl>
                                          <p:spTgt spid="48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 nodeType="afterGroup">
                            <p:stCondLst>
                              <p:cond delay="38500"/>
                            </p:stCondLst>
                            <p:childTnLst>
                              <p:par>
                                <p:cTn id="2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0" dur="1000"/>
                                        <p:tgtEl>
                                          <p:spTgt spid="48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 nodeType="afterGroup">
                            <p:stCondLst>
                              <p:cond delay="39500"/>
                            </p:stCondLst>
                            <p:childTnLst>
                              <p:par>
                                <p:cTn id="2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4" dur="1000"/>
                                        <p:tgtEl>
                                          <p:spTgt spid="48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40500"/>
                            </p:stCondLst>
                            <p:childTnLst>
                              <p:par>
                                <p:cTn id="2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8" dur="1000"/>
                                        <p:tgtEl>
                                          <p:spTgt spid="48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 nodeType="afterGroup">
                            <p:stCondLst>
                              <p:cond delay="41500"/>
                            </p:stCondLst>
                            <p:childTnLst>
                              <p:par>
                                <p:cTn id="2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1000"/>
                                        <p:tgtEl>
                                          <p:spTgt spid="48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 nodeType="afterGroup">
                            <p:stCondLst>
                              <p:cond delay="42500"/>
                            </p:stCondLst>
                            <p:childTnLst>
                              <p:par>
                                <p:cTn id="2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1000"/>
                                        <p:tgtEl>
                                          <p:spTgt spid="48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 nodeType="afterGroup">
                            <p:stCondLst>
                              <p:cond delay="43500"/>
                            </p:stCondLst>
                            <p:childTnLst>
                              <p:par>
                                <p:cTn id="2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1000"/>
                                        <p:tgtEl>
                                          <p:spTgt spid="48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 nodeType="afterGroup">
                            <p:stCondLst>
                              <p:cond delay="44500"/>
                            </p:stCondLst>
                            <p:childTnLst>
                              <p:par>
                                <p:cTn id="2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1000"/>
                                        <p:tgtEl>
                                          <p:spTgt spid="48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 nodeType="afterGroup">
                            <p:stCondLst>
                              <p:cond delay="45500"/>
                            </p:stCondLst>
                            <p:childTnLst>
                              <p:par>
                                <p:cTn id="2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1000"/>
                                        <p:tgtEl>
                                          <p:spTgt spid="48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afterGroup">
                            <p:stCondLst>
                              <p:cond delay="46500"/>
                            </p:stCondLst>
                            <p:childTnLst>
                              <p:par>
                                <p:cTn id="2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2" dur="1000"/>
                                        <p:tgtEl>
                                          <p:spTgt spid="48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6" grpId="0"/>
      <p:bldP spid="489477" grpId="0"/>
      <p:bldP spid="489478" grpId="0"/>
      <p:bldP spid="489479" grpId="0"/>
      <p:bldP spid="489482" grpId="0"/>
      <p:bldP spid="489483" grpId="0"/>
      <p:bldP spid="489486" grpId="0"/>
      <p:bldP spid="489487" grpId="0"/>
      <p:bldP spid="489488" grpId="0"/>
      <p:bldP spid="489489" grpId="0"/>
      <p:bldP spid="489492" grpId="0"/>
      <p:bldP spid="489493" grpId="0"/>
      <p:bldP spid="489494" grpId="0"/>
      <p:bldP spid="489495" grpId="0"/>
      <p:bldP spid="489500" grpId="0"/>
      <p:bldP spid="489503" grpId="0" animBg="1"/>
      <p:bldP spid="489508" grpId="0"/>
      <p:bldP spid="489513" grpId="0"/>
      <p:bldP spid="489516" grpId="0"/>
      <p:bldP spid="489518" grpId="0"/>
      <p:bldP spid="489524" grpId="0"/>
      <p:bldP spid="489530" grpId="0"/>
      <p:bldP spid="489534" grpId="0"/>
      <p:bldP spid="489536" grpId="0"/>
      <p:bldP spid="489540" grpId="0"/>
      <p:bldP spid="489544" grpId="0"/>
      <p:bldP spid="489557" grpId="0"/>
      <p:bldP spid="489587" grpId="0"/>
      <p:bldP spid="489587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868D349D-F557-4ABE-8813-F9D17B04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1B3A-B3AD-4EE0-997F-FAE809A3C5AB}" type="slidenum">
              <a:rPr lang="en-US" altLang="zh-CN"/>
              <a:pPr/>
              <a:t>38</a:t>
            </a:fld>
            <a:endParaRPr lang="en-US" altLang="zh-CN"/>
          </a:p>
        </p:txBody>
      </p:sp>
      <p:graphicFrame>
        <p:nvGraphicFramePr>
          <p:cNvPr id="491522" name="Object 2">
            <a:extLst>
              <a:ext uri="{FF2B5EF4-FFF2-40B4-BE49-F238E27FC236}">
                <a16:creationId xmlns:a16="http://schemas.microsoft.com/office/drawing/2014/main" id="{6080514B-B4E1-4B0C-9573-728F3351A8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557338"/>
          <a:ext cx="5256213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8" name="公式" r:id="rId4" imgW="2286000" imgH="406080" progId="Equation.3">
                  <p:embed/>
                </p:oleObj>
              </mc:Choice>
              <mc:Fallback>
                <p:oleObj name="公式" r:id="rId4" imgW="228600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557338"/>
                        <a:ext cx="5256213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23" name="Object 3">
            <a:extLst>
              <a:ext uri="{FF2B5EF4-FFF2-40B4-BE49-F238E27FC236}">
                <a16:creationId xmlns:a16="http://schemas.microsoft.com/office/drawing/2014/main" id="{538B4CC6-78A6-4D89-BF3C-E44527C9E2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3213100"/>
          <a:ext cx="4705350" cy="187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9" name="公式" r:id="rId6" imgW="2336760" imgH="927000" progId="Equation.3">
                  <p:embed/>
                </p:oleObj>
              </mc:Choice>
              <mc:Fallback>
                <p:oleObj name="公式" r:id="rId6" imgW="2336760" imgH="927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213100"/>
                        <a:ext cx="4705350" cy="187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26" name="Rectangle 6">
            <a:extLst>
              <a:ext uri="{FF2B5EF4-FFF2-40B4-BE49-F238E27FC236}">
                <a16:creationId xmlns:a16="http://schemas.microsoft.com/office/drawing/2014/main" id="{ADA8339C-8A12-4404-8D8A-4C529D19D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057775"/>
            <a:ext cx="8139112" cy="138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arabicParenBoth" startAt="6"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对任何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[0,1]≈[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双射函数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:[0,1]→[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],</a:t>
            </a:r>
          </a:p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)=(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0" hangingPunct="0">
              <a:spcBef>
                <a:spcPct val="55000"/>
              </a:spcBef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类似地可以证明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对任何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∈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有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(0,1)≈(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</p:txBody>
      </p:sp>
      <p:sp>
        <p:nvSpPr>
          <p:cNvPr id="491527" name="Rectangle 7">
            <a:extLst>
              <a:ext uri="{FF2B5EF4-FFF2-40B4-BE49-F238E27FC236}">
                <a16:creationId xmlns:a16="http://schemas.microsoft.com/office/drawing/2014/main" id="{3B8EBA16-3452-4A4B-BAEB-7E485236A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8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(4) (0,1)≈R.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其中实数区间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(0,1)={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|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∧0&lt;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&lt;1}.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令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91528" name="Rectangle 8">
            <a:extLst>
              <a:ext uri="{FF2B5EF4-FFF2-40B4-BE49-F238E27FC236}">
                <a16:creationId xmlns:a16="http://schemas.microsoft.com/office/drawing/2014/main" id="{51B68039-7607-4E35-81D9-D3C198FB3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420938"/>
            <a:ext cx="79930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(5) [0,1]≈(0,1).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(0,1)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[0,1]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分别为实数开区间和闭区间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令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: [0,1]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(0,1)</a:t>
            </a:r>
          </a:p>
        </p:txBody>
      </p:sp>
      <p:sp>
        <p:nvSpPr>
          <p:cNvPr id="491529" name="Rectangle 9">
            <a:extLst>
              <a:ext uri="{FF2B5EF4-FFF2-40B4-BE49-F238E27FC236}">
                <a16:creationId xmlns:a16="http://schemas.microsoft.com/office/drawing/2014/main" id="{9184B18A-D21C-4212-B1B5-D7C62AE40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实数集合的等势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ECA58-FA8A-4ED6-A4DF-99E134C1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3134-66D0-4A2E-B447-544EB3EAC179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493570" name="Rectangle 2">
            <a:extLst>
              <a:ext uri="{FF2B5EF4-FFF2-40B4-BE49-F238E27FC236}">
                <a16:creationId xmlns:a16="http://schemas.microsoft.com/office/drawing/2014/main" id="{0183B914-A869-4C7F-A913-B52420B24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493571" name="Rectangle 3">
            <a:extLst>
              <a:ext uri="{FF2B5EF4-FFF2-40B4-BE49-F238E27FC236}">
                <a16:creationId xmlns:a16="http://schemas.microsoft.com/office/drawing/2014/main" id="{3FC34371-D52E-4727-99F3-67DB0A58D5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9113" y="1268413"/>
            <a:ext cx="8229600" cy="576262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为任意集合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则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)≈{0,1}</a:t>
            </a:r>
            <a:r>
              <a:rPr lang="en-US" altLang="zh-CN" i="1" baseline="30000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93572" name="Rectangle 4">
            <a:extLst>
              <a:ext uri="{FF2B5EF4-FFF2-40B4-BE49-F238E27FC236}">
                <a16:creationId xmlns:a16="http://schemas.microsoft.com/office/drawing/2014/main" id="{A5C7373C-7C20-4974-8668-6459567FE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205038"/>
            <a:ext cx="8064500" cy="324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65000"/>
              </a:spcBef>
            </a:pPr>
            <a:r>
              <a:rPr lang="zh-CN" altLang="en-US">
                <a:latin typeface="Times New Roman" panose="02020603050405020304" pitchFamily="18" charset="0"/>
              </a:rPr>
              <a:t>证   如下构造从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zh-CN" altLang="en-US">
                <a:latin typeface="Times New Roman" panose="02020603050405020304" pitchFamily="18" charset="0"/>
              </a:rPr>
              <a:t>到 </a:t>
            </a:r>
            <a:r>
              <a:rPr lang="en-US" altLang="zh-CN">
                <a:latin typeface="Times New Roman" panose="02020603050405020304" pitchFamily="18" charset="0"/>
              </a:rPr>
              <a:t>{0,1}</a:t>
            </a:r>
            <a:r>
              <a:rPr lang="en-US" altLang="zh-CN" i="1" baseline="30000">
                <a:latin typeface="Times New Roman" panose="02020603050405020304" pitchFamily="18" charset="0"/>
              </a:rPr>
              <a:t>A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的函数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         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)→{0,1}</a:t>
            </a:r>
            <a:r>
              <a:rPr lang="en-US" altLang="zh-CN" i="1" baseline="30000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')=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i="1" baseline="-25000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'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'∈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).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其中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i="1" baseline="-25000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‘</a:t>
            </a:r>
            <a:r>
              <a:rPr lang="zh-CN" altLang="en-US">
                <a:latin typeface="Times New Roman" panose="02020603050405020304" pitchFamily="18" charset="0"/>
              </a:rPr>
              <a:t>是集合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’</a:t>
            </a:r>
            <a:r>
              <a:rPr lang="zh-CN" altLang="en-US">
                <a:latin typeface="Times New Roman" panose="02020603050405020304" pitchFamily="18" charset="0"/>
              </a:rPr>
              <a:t>的特征函数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易证 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zh-CN" altLang="en-US">
                <a:latin typeface="Times New Roman" panose="02020603050405020304" pitchFamily="18" charset="0"/>
              </a:rPr>
              <a:t>是单射的</a:t>
            </a:r>
            <a:r>
              <a:rPr lang="en-US" altLang="zh-CN">
                <a:latin typeface="Times New Roman" panose="02020603050405020304" pitchFamily="18" charset="0"/>
              </a:rPr>
              <a:t>.  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对于任意的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∈{0,1}</a:t>
            </a:r>
            <a:r>
              <a:rPr lang="en-US" altLang="zh-CN" i="1" baseline="30000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那么有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→{0,1}. </a:t>
            </a:r>
            <a:r>
              <a:rPr lang="zh-CN" altLang="en-US">
                <a:latin typeface="Times New Roman" panose="02020603050405020304" pitchFamily="18" charset="0"/>
              </a:rPr>
              <a:t>令</a:t>
            </a:r>
            <a:endParaRPr lang="zh-CN" altLang="en-US" i="1">
              <a:latin typeface="Times New Roman" panose="02020603050405020304" pitchFamily="18" charset="0"/>
            </a:endParaRPr>
          </a:p>
          <a:p>
            <a:r>
              <a:rPr lang="zh-CN" altLang="en-US" i="1">
                <a:latin typeface="Times New Roman" panose="02020603050405020304" pitchFamily="18" charset="0"/>
              </a:rPr>
              <a:t>                         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={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|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∈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∧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)=1}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则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且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i="1" baseline="-25000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即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∈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),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)=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从而证明了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zh-CN" altLang="en-US">
                <a:latin typeface="Times New Roman" panose="02020603050405020304" pitchFamily="18" charset="0"/>
              </a:rPr>
              <a:t>是满射的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由等势定义得  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)≈{0,1}</a:t>
            </a:r>
            <a:r>
              <a:rPr lang="en-US" altLang="zh-CN" i="1" baseline="30000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F51F7-D19A-41FA-857A-3F52CC203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离散数学</a:t>
            </a:r>
            <a:br>
              <a:rPr lang="en-US" altLang="zh-CN" dirty="0"/>
            </a:br>
            <a:r>
              <a:rPr lang="zh-CN" altLang="en-US" dirty="0"/>
              <a:t>（一）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8B8532-5482-4D56-A702-F2B8331D6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zh-CN" alt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集合论</a:t>
            </a:r>
            <a:endParaRPr lang="en-US" altLang="zh-CN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9405E9-F2DE-453E-B27D-8B7005C4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EDAAC-C526-4682-8F44-C50DCF1348F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09BF7C-FA41-4F09-9590-84A2DC62E8F5}"/>
              </a:ext>
            </a:extLst>
          </p:cNvPr>
          <p:cNvSpPr/>
          <p:nvPr/>
        </p:nvSpPr>
        <p:spPr>
          <a:xfrm>
            <a:off x="2439732" y="5599458"/>
            <a:ext cx="4269762" cy="70788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课程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QQ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群：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694871331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微助教课程号：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MG158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739C7E-5D3F-4265-B9A8-AD40E93BB56D}"/>
              </a:ext>
            </a:extLst>
          </p:cNvPr>
          <p:cNvSpPr/>
          <p:nvPr/>
        </p:nvSpPr>
        <p:spPr>
          <a:xfrm>
            <a:off x="2437119" y="6317397"/>
            <a:ext cx="4269762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2024-03-25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4CE866-0E13-4900-8A16-6DA0A098F8CC}"/>
              </a:ext>
            </a:extLst>
          </p:cNvPr>
          <p:cNvSpPr txBox="1">
            <a:spLocks/>
          </p:cNvSpPr>
          <p:nvPr/>
        </p:nvSpPr>
        <p:spPr>
          <a:xfrm>
            <a:off x="457200" y="4374232"/>
            <a:ext cx="8229600" cy="1143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苏宙行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华中科技大学 计算机学院 智能所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EDA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团队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suzhouxing@hust.edu.cn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3E8643-1D65-4C50-9DC3-D68E6A629989}"/>
              </a:ext>
            </a:extLst>
          </p:cNvPr>
          <p:cNvSpPr/>
          <p:nvPr/>
        </p:nvSpPr>
        <p:spPr>
          <a:xfrm>
            <a:off x="0" y="6611779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教学改进建议征集 </a:t>
            </a:r>
            <a:r>
              <a:rPr lang="en-US" altLang="zh-CN" sz="1000" dirty="0">
                <a:solidFill>
                  <a:srgbClr val="0C5E9C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https://docs.qq.com/form/page/DZk5uZ2xFZlFVVWts</a:t>
            </a:r>
            <a:r>
              <a:rPr lang="en-US" altLang="zh-CN" sz="1000" dirty="0">
                <a:solidFill>
                  <a:srgbClr val="0C5E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教学效果跟踪 </a:t>
            </a:r>
            <a:r>
              <a:rPr lang="en-US" altLang="zh-CN" sz="1000" dirty="0">
                <a:solidFill>
                  <a:srgbClr val="0C5E9C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https://docs.qq.com/form/page/DZmFPY0tsbWtSeHd4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44193248"/>
      </p:ext>
    </p:extLst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A79D2F-2F64-48F1-A723-229C307A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8E8B-44CF-4D92-B06B-1474B3CE71EE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495618" name="Rectangle 2">
            <a:extLst>
              <a:ext uri="{FF2B5EF4-FFF2-40B4-BE49-F238E27FC236}">
                <a16:creationId xmlns:a16="http://schemas.microsoft.com/office/drawing/2014/main" id="{7AFEBFF0-AAFA-4C5D-A557-3747B55E9A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等势的性质</a:t>
            </a:r>
            <a:endParaRPr lang="zh-CN" altLang="en-US" b="0">
              <a:latin typeface="Times New Roman" panose="02020603050405020304" pitchFamily="18" charset="0"/>
            </a:endParaRPr>
          </a:p>
        </p:txBody>
      </p:sp>
      <p:sp>
        <p:nvSpPr>
          <p:cNvPr id="495619" name="Rectangle 3">
            <a:extLst>
              <a:ext uri="{FF2B5EF4-FFF2-40B4-BE49-F238E27FC236}">
                <a16:creationId xmlns:a16="http://schemas.microsoft.com/office/drawing/2014/main" id="{916ACCD5-975A-4866-B3E5-5955A2375D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135937" cy="1873250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8.8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A, B,C</a:t>
            </a:r>
            <a:r>
              <a:rPr lang="zh-CN" altLang="en-US" dirty="0">
                <a:latin typeface="Times New Roman" panose="02020603050405020304" pitchFamily="18" charset="0"/>
              </a:rPr>
              <a:t>是任意集合，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≈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≈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，则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≈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(3)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≈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≈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，则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≈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95620" name="Rectangle 4">
            <a:extLst>
              <a:ext uri="{FF2B5EF4-FFF2-40B4-BE49-F238E27FC236}">
                <a16:creationId xmlns:a16="http://schemas.microsoft.com/office/drawing/2014/main" id="{E7643741-7B18-4A51-8D0A-CECACC44E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3429000"/>
            <a:ext cx="8208963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证明思路：利用等势的等义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en-US" altLang="zh-CN" i="1">
                <a:latin typeface="Times New Roman" panose="02020603050405020304" pitchFamily="18" charset="0"/>
              </a:rPr>
              <a:t>IA</a:t>
            </a:r>
            <a:r>
              <a:rPr lang="zh-CN" altLang="en-US">
                <a:latin typeface="Times New Roman" panose="02020603050405020304" pitchFamily="18" charset="0"/>
              </a:rPr>
              <a:t>是从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的双射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若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是双射，则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en-US" altLang="zh-CN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是从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的双射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latin typeface="Times New Roman" panose="02020603050405020304" pitchFamily="18" charset="0"/>
              </a:rPr>
              <a:t>若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是双射，则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sz="40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是从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的双射 </a:t>
            </a:r>
          </a:p>
        </p:txBody>
      </p:sp>
    </p:spTree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D52F-EECE-4FCA-9AA3-462CE4A7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B73B-A6A6-4430-8870-AF6C0898FE50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497666" name="Rectangle 2">
            <a:extLst>
              <a:ext uri="{FF2B5EF4-FFF2-40B4-BE49-F238E27FC236}">
                <a16:creationId xmlns:a16="http://schemas.microsoft.com/office/drawing/2014/main" id="{CE337877-5F9B-48F2-8B4C-CF265CEED3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有关势的重要结果</a:t>
            </a:r>
          </a:p>
        </p:txBody>
      </p:sp>
      <p:sp>
        <p:nvSpPr>
          <p:cNvPr id="497667" name="Rectangle 3">
            <a:extLst>
              <a:ext uri="{FF2B5EF4-FFF2-40B4-BE49-F238E27FC236}">
                <a16:creationId xmlns:a16="http://schemas.microsoft.com/office/drawing/2014/main" id="{43F21886-D640-46A6-9665-6177256F6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1366837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等势结果</a:t>
            </a:r>
            <a:endParaRPr lang="zh-CN" altLang="en-US" i="1">
              <a:latin typeface="Times New Roman" panose="02020603050405020304" pitchFamily="18" charset="0"/>
            </a:endParaRP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latin typeface="Times New Roman" panose="02020603050405020304" pitchFamily="18" charset="0"/>
              </a:rPr>
              <a:t>N ≈ Z ≈ Q ≈ N×N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任何实数区间都与实数集合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等势</a:t>
            </a:r>
          </a:p>
        </p:txBody>
      </p:sp>
      <p:sp>
        <p:nvSpPr>
          <p:cNvPr id="497668" name="Rectangle 4">
            <a:extLst>
              <a:ext uri="{FF2B5EF4-FFF2-40B4-BE49-F238E27FC236}">
                <a16:creationId xmlns:a16="http://schemas.microsoft.com/office/drawing/2014/main" id="{221F0636-0654-4010-8D18-5704BC29A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74925"/>
            <a:ext cx="8686800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</a:rPr>
              <a:t>不等势的结果</a:t>
            </a:r>
            <a:r>
              <a:rPr lang="en-US" altLang="zh-CN" dirty="0">
                <a:latin typeface="Times New Roman" panose="02020603050405020304" pitchFamily="18" charset="0"/>
              </a:rPr>
              <a:t>:       </a:t>
            </a:r>
          </a:p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8.9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zh-CN" altLang="en-US" dirty="0">
                <a:latin typeface="Times New Roman" panose="02020603050405020304" pitchFamily="18" charset="0"/>
              </a:rPr>
              <a:t>康托定理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 N ≉ R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  <a:r>
              <a:rPr lang="zh-CN" altLang="en-US" i="1" dirty="0">
                <a:latin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</a:rPr>
              <a:t>(2)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对任意集合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都有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≉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证明思路：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只需证明任何函数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:N→[0,1]</a:t>
            </a:r>
            <a:r>
              <a:rPr lang="zh-CN" altLang="en-US" dirty="0">
                <a:latin typeface="Times New Roman" panose="02020603050405020304" pitchFamily="18" charset="0"/>
              </a:rPr>
              <a:t>都不是满射的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</a:rPr>
              <a:t>任取函数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:N→[0,1], </a:t>
            </a:r>
            <a:r>
              <a:rPr lang="zh-CN" altLang="en-US" dirty="0">
                <a:latin typeface="Times New Roman" panose="02020603050405020304" pitchFamily="18" charset="0"/>
              </a:rPr>
              <a:t>列出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的所有函数值，然后构造一个</a:t>
            </a:r>
            <a:r>
              <a:rPr lang="en-US" altLang="zh-CN" dirty="0">
                <a:latin typeface="Times New Roman" panose="02020603050405020304" pitchFamily="18" charset="0"/>
              </a:rPr>
              <a:t>[0,1]</a:t>
            </a:r>
            <a:r>
              <a:rPr lang="zh-CN" altLang="en-US" dirty="0">
                <a:latin typeface="Times New Roman" panose="02020603050405020304" pitchFamily="18" charset="0"/>
              </a:rPr>
              <a:t>区间的小数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，使得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与所有的函数值都不相等</a:t>
            </a:r>
            <a:r>
              <a:rPr lang="en-US" altLang="zh-CN" dirty="0">
                <a:latin typeface="Times New Roman" panose="02020603050405020304" pitchFamily="18" charset="0"/>
              </a:rPr>
              <a:t>.           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任取函数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，构造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，使得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与 </a:t>
            </a:r>
            <a:r>
              <a:rPr lang="en-US" altLang="zh-CN" i="1" dirty="0">
                <a:latin typeface="Times New Roman" panose="02020603050405020304" pitchFamily="18" charset="0"/>
              </a:rPr>
              <a:t>f  </a:t>
            </a:r>
            <a:r>
              <a:rPr lang="zh-CN" altLang="en-US" dirty="0">
                <a:latin typeface="Times New Roman" panose="02020603050405020304" pitchFamily="18" charset="0"/>
              </a:rPr>
              <a:t>的任何函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数值都不等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7FB689-0A61-4824-BA00-59E96BAC8888}"/>
              </a:ext>
            </a:extLst>
          </p:cNvPr>
          <p:cNvSpPr/>
          <p:nvPr/>
        </p:nvSpPr>
        <p:spPr>
          <a:xfrm>
            <a:off x="3059832" y="3789040"/>
            <a:ext cx="3240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有限集上显然，但无限集上？</a:t>
            </a:r>
            <a:endParaRPr lang="zh-CN" altLang="en-US" sz="2000" dirty="0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03FB36B-8829-42D8-BF99-8AA983D5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CF48-2B27-4CBD-A4E3-69A904CCFE50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501762" name="Rectangle 2">
            <a:extLst>
              <a:ext uri="{FF2B5EF4-FFF2-40B4-BE49-F238E27FC236}">
                <a16:creationId xmlns:a16="http://schemas.microsoft.com/office/drawing/2014/main" id="{8DFB7802-D9F7-4D91-9548-9690A5DF34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Cantor</a:t>
            </a:r>
            <a:r>
              <a:rPr lang="zh-CN" altLang="en-US"/>
              <a:t>定理的证明</a:t>
            </a:r>
          </a:p>
        </p:txBody>
      </p:sp>
      <p:sp>
        <p:nvSpPr>
          <p:cNvPr id="501763" name="Rectangle 3">
            <a:extLst>
              <a:ext uri="{FF2B5EF4-FFF2-40B4-BE49-F238E27FC236}">
                <a16:creationId xmlns:a16="http://schemas.microsoft.com/office/drawing/2014/main" id="{71728060-2C04-4BC7-A440-13F05BB4F6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327650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证 </a:t>
            </a:r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</a:rPr>
              <a:t>规定</a:t>
            </a:r>
            <a:r>
              <a:rPr lang="en-US" altLang="zh-CN">
                <a:latin typeface="Times New Roman" panose="02020603050405020304" pitchFamily="18" charset="0"/>
              </a:rPr>
              <a:t>[0,1]</a:t>
            </a:r>
            <a:r>
              <a:rPr lang="zh-CN" altLang="en-US">
                <a:latin typeface="Times New Roman" panose="02020603050405020304" pitchFamily="18" charset="0"/>
              </a:rPr>
              <a:t>中数的表示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对任意的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∈[0,1], </a:t>
            </a:r>
            <a:r>
              <a:rPr lang="zh-CN" altLang="en-US">
                <a:latin typeface="Times New Roman" panose="02020603050405020304" pitchFamily="18" charset="0"/>
              </a:rPr>
              <a:t>令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        </a:t>
            </a:r>
            <a:r>
              <a:rPr lang="en-US" altLang="zh-CN" i="1">
                <a:latin typeface="Times New Roman" panose="02020603050405020304" pitchFamily="18" charset="0"/>
              </a:rPr>
              <a:t>x </a:t>
            </a:r>
            <a:r>
              <a:rPr lang="en-US" altLang="zh-CN">
                <a:latin typeface="Times New Roman" panose="02020603050405020304" pitchFamily="18" charset="0"/>
              </a:rPr>
              <a:t>= 0.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1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2 </a:t>
            </a:r>
            <a:r>
              <a:rPr lang="en-US" altLang="zh-CN">
                <a:latin typeface="Times New Roman" panose="02020603050405020304" pitchFamily="18" charset="0"/>
              </a:rPr>
              <a:t>… ,     0 ≤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≤ 9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规定在 </a:t>
            </a:r>
            <a:r>
              <a:rPr lang="en-US" altLang="zh-CN" i="1">
                <a:latin typeface="Times New Roman" panose="02020603050405020304" pitchFamily="18" charset="0"/>
              </a:rPr>
              <a:t>x </a:t>
            </a:r>
            <a:r>
              <a:rPr lang="zh-CN" altLang="en-US">
                <a:latin typeface="Times New Roman" panose="02020603050405020304" pitchFamily="18" charset="0"/>
              </a:rPr>
              <a:t>的表示式中不允许在某位后有无数个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的情况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设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 N→[0,1]</a:t>
            </a:r>
            <a:r>
              <a:rPr lang="zh-CN" altLang="en-US">
                <a:latin typeface="Times New Roman" panose="02020603050405020304" pitchFamily="18" charset="0"/>
              </a:rPr>
              <a:t>是任何函数，列出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zh-CN" altLang="en-US">
                <a:latin typeface="Times New Roman" panose="02020603050405020304" pitchFamily="18" charset="0"/>
              </a:rPr>
              <a:t>的所有函数值：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                    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(0) = 0.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 baseline="30000">
                <a:latin typeface="Times New Roman" panose="02020603050405020304" pitchFamily="18" charset="0"/>
              </a:rPr>
              <a:t>(1)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 baseline="30000">
                <a:latin typeface="Times New Roman" panose="02020603050405020304" pitchFamily="18" charset="0"/>
              </a:rPr>
              <a:t>(1)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</a:rPr>
              <a:t>                    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(1) = 0.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 baseline="30000">
                <a:latin typeface="Times New Roman" panose="02020603050405020304" pitchFamily="18" charset="0"/>
              </a:rPr>
              <a:t>(2)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 baseline="30000">
                <a:latin typeface="Times New Roman" panose="02020603050405020304" pitchFamily="18" charset="0"/>
              </a:rPr>
              <a:t>(2)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                               …</a:t>
            </a:r>
            <a:endParaRPr lang="en-US" altLang="zh-CN" i="1">
              <a:latin typeface="Times New Roman" panose="02020603050405020304" pitchFamily="18" charset="0"/>
            </a:endParaRPr>
          </a:p>
          <a:p>
            <a:r>
              <a:rPr lang="en-US" altLang="zh-CN" i="1">
                <a:latin typeface="Times New Roman" panose="02020603050405020304" pitchFamily="18" charset="0"/>
              </a:rPr>
              <a:t>                           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1) = 0.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 baseline="30000">
                <a:latin typeface="Times New Roman" panose="02020603050405020304" pitchFamily="18" charset="0"/>
              </a:rPr>
              <a:t>(</a:t>
            </a:r>
            <a:r>
              <a:rPr lang="en-US" altLang="zh-CN" i="1" baseline="30000">
                <a:latin typeface="Times New Roman" panose="02020603050405020304" pitchFamily="18" charset="0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</a:rPr>
              <a:t>)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 baseline="30000">
                <a:latin typeface="Times New Roman" panose="02020603050405020304" pitchFamily="18" charset="0"/>
              </a:rPr>
              <a:t>(</a:t>
            </a:r>
            <a:r>
              <a:rPr lang="en-US" altLang="zh-CN" i="1" baseline="30000">
                <a:latin typeface="Times New Roman" panose="02020603050405020304" pitchFamily="18" charset="0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                                …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令 </a:t>
            </a:r>
            <a:r>
              <a:rPr lang="en-US" altLang="zh-CN" i="1">
                <a:latin typeface="Times New Roman" panose="02020603050405020304" pitchFamily="18" charset="0"/>
              </a:rPr>
              <a:t>y </a:t>
            </a:r>
            <a:r>
              <a:rPr lang="zh-CN" altLang="en-US">
                <a:latin typeface="Times New Roman" panose="02020603050405020304" pitchFamily="18" charset="0"/>
              </a:rPr>
              <a:t>的表示式为</a:t>
            </a:r>
            <a:r>
              <a:rPr lang="en-US" altLang="zh-CN">
                <a:latin typeface="Times New Roman" panose="02020603050405020304" pitchFamily="18" charset="0"/>
              </a:rPr>
              <a:t>0.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…, </a:t>
            </a:r>
            <a:r>
              <a:rPr lang="zh-CN" altLang="en-US">
                <a:latin typeface="Times New Roman" panose="02020603050405020304" pitchFamily="18" charset="0"/>
              </a:rPr>
              <a:t>并且满足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</a:rPr>
              <a:t>i </a:t>
            </a:r>
            <a:r>
              <a:rPr lang="en-US" altLang="zh-CN">
                <a:latin typeface="Times New Roman" panose="02020603050405020304" pitchFamily="18" charset="0"/>
              </a:rPr>
              <a:t>≠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 baseline="30000">
                <a:latin typeface="Times New Roman" panose="02020603050405020304" pitchFamily="18" charset="0"/>
              </a:rPr>
              <a:t>(</a:t>
            </a:r>
            <a:r>
              <a:rPr lang="en-US" altLang="zh-CN" i="1" baseline="30000">
                <a:latin typeface="Times New Roman" panose="02020603050405020304" pitchFamily="18" charset="0"/>
              </a:rPr>
              <a:t>i</a:t>
            </a:r>
            <a:r>
              <a:rPr lang="en-US" altLang="zh-CN" baseline="30000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=1,2,…, </a:t>
            </a:r>
            <a:r>
              <a:rPr lang="zh-CN" altLang="en-US">
                <a:latin typeface="Times New Roman" panose="02020603050405020304" pitchFamily="18" charset="0"/>
              </a:rPr>
              <a:t>那么</a:t>
            </a:r>
          </a:p>
          <a:p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>
                <a:latin typeface="Times New Roman" panose="02020603050405020304" pitchFamily="18" charset="0"/>
              </a:rPr>
              <a:t>[0,1], </a:t>
            </a:r>
            <a:r>
              <a:rPr lang="zh-CN" altLang="en-US">
                <a:latin typeface="Times New Roman" panose="02020603050405020304" pitchFamily="18" charset="0"/>
              </a:rPr>
              <a:t>且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zh-CN" altLang="en-US">
                <a:latin typeface="Times New Roman" panose="02020603050405020304" pitchFamily="18" charset="0"/>
              </a:rPr>
              <a:t>与上面列出的任何函数值都不相等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这就推出</a:t>
            </a:r>
          </a:p>
          <a:p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>
                <a:latin typeface="Times New Roman" panose="02020603050405020304" pitchFamily="18" charset="0"/>
              </a:rPr>
              <a:t>ran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即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zh-CN" altLang="en-US">
                <a:latin typeface="Times New Roman" panose="02020603050405020304" pitchFamily="18" charset="0"/>
              </a:rPr>
              <a:t>不是满射的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5AB3902-FCDC-482D-B1D0-36403ACA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1228-DA96-4985-9948-67D64F8C753B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1523C34C-AADF-4268-8793-CFBA963879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229600" cy="45259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我们将证明任何函数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都不是满射的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设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是从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的函数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如下构造集合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        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∧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)}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zh-CN" altLang="en-US" dirty="0">
                <a:latin typeface="Times New Roman" panose="02020603050405020304" pitchFamily="18" charset="0"/>
              </a:rPr>
              <a:t>但对任意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都有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r>
              <a:rPr lang="zh-CN" altLang="en-US" i="1" dirty="0">
                <a:latin typeface="Times New Roman" panose="02020603050405020304" pitchFamily="18" charset="0"/>
              </a:rPr>
              <a:t>                           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从而证明了对任意的 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都有 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≠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). </a:t>
            </a:r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dirty="0" err="1">
                <a:latin typeface="Times New Roman" panose="02020603050405020304" pitchFamily="18" charset="0"/>
              </a:rPr>
              <a:t>ran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注意：根据</a:t>
            </a:r>
            <a:r>
              <a:rPr lang="en-US" altLang="zh-CN" dirty="0">
                <a:latin typeface="Times New Roman" panose="02020603050405020304" pitchFamily="18" charset="0"/>
              </a:rPr>
              <a:t>Cantor</a:t>
            </a:r>
            <a:r>
              <a:rPr lang="zh-CN" altLang="en-US" dirty="0">
                <a:latin typeface="Times New Roman" panose="02020603050405020304" pitchFamily="18" charset="0"/>
              </a:rPr>
              <a:t>定理可以知道</a:t>
            </a:r>
            <a:r>
              <a:rPr lang="en-US" altLang="zh-CN" dirty="0">
                <a:latin typeface="Times New Roman" panose="02020603050405020304" pitchFamily="18" charset="0"/>
              </a:rPr>
              <a:t>N≉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(N)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N≉{0,1}</a:t>
            </a:r>
            <a:r>
              <a:rPr lang="en-US" altLang="zh-CN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03812" name="Rectangle 4">
            <a:extLst>
              <a:ext uri="{FF2B5EF4-FFF2-40B4-BE49-F238E27FC236}">
                <a16:creationId xmlns:a16="http://schemas.microsoft.com/office/drawing/2014/main" id="{1889B03C-2DDF-4D48-8516-5B798F9F1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Cantor</a:t>
            </a:r>
            <a:r>
              <a:rPr lang="zh-CN" altLang="en-US" dirty="0"/>
              <a:t>定理的证明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E3F299-5D76-4B53-9D17-CE2CADAA50F0}"/>
              </a:ext>
            </a:extLst>
          </p:cNvPr>
          <p:cNvSpPr/>
          <p:nvPr/>
        </p:nvSpPr>
        <p:spPr>
          <a:xfrm>
            <a:off x="0" y="644830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将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P(A)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表示为每个元素选没选中的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0/1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串，由对角线法总能找到一个</a:t>
            </a:r>
            <a:endParaRPr lang="es-ES" altLang="zh-CN" sz="200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555248-2A72-4284-95FD-61CE0818C28D}"/>
              </a:ext>
            </a:extLst>
          </p:cNvPr>
          <p:cNvSpPr/>
          <p:nvPr/>
        </p:nvSpPr>
        <p:spPr>
          <a:xfrm>
            <a:off x="5076056" y="2068840"/>
            <a:ext cx="40324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如何证明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非空？有没有必要证明？</a:t>
            </a:r>
            <a:endParaRPr lang="zh-CN" altLang="en-US" sz="2000" dirty="0">
              <a:solidFill>
                <a:srgbClr val="FF99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6EC3CF-2E2B-4420-97C1-1C371551BCC2}"/>
              </a:ext>
            </a:extLst>
          </p:cNvPr>
          <p:cNvSpPr/>
          <p:nvPr/>
        </p:nvSpPr>
        <p:spPr>
          <a:xfrm>
            <a:off x="9972" y="4917239"/>
            <a:ext cx="55446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假设存在一个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映射到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的子集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，即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)=B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，</a:t>
            </a:r>
            <a:endParaRPr lang="en-US" altLang="zh-CN" sz="2000" dirty="0">
              <a:solidFill>
                <a:srgbClr val="FF9900"/>
              </a:solidFill>
              <a:latin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B=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，则由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的定义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∉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)=B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，矛盾；</a:t>
            </a:r>
            <a:endParaRPr lang="en-US" altLang="zh-CN" sz="2000" dirty="0">
              <a:solidFill>
                <a:srgbClr val="FF9900"/>
              </a:solidFill>
              <a:latin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∉B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，则由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的定义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)=B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，矛盾；</a:t>
            </a:r>
            <a:endParaRPr lang="en-US" altLang="zh-CN" sz="2000" dirty="0">
              <a:solidFill>
                <a:srgbClr val="FF9900"/>
              </a:solidFill>
              <a:latin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故不存在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映射到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（罗素悖论）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438350-1FD2-4273-B4B2-B807DBBE142B}"/>
              </a:ext>
            </a:extLst>
          </p:cNvPr>
          <p:cNvSpPr/>
          <p:nvPr/>
        </p:nvSpPr>
        <p:spPr>
          <a:xfrm>
            <a:off x="5580112" y="4966831"/>
            <a:ext cx="38884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为空，则∀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∉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不成立，即∀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，即每个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非空，则空集无原像</a:t>
            </a:r>
            <a:endParaRPr lang="zh-CN" altLang="en-US" sz="2000" dirty="0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9C22BD-2AD1-423D-BAFB-33FFBE15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1D91-1383-4885-8953-B3163436765F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505858" name="Rectangle 2">
            <a:extLst>
              <a:ext uri="{FF2B5EF4-FFF2-40B4-BE49-F238E27FC236}">
                <a16:creationId xmlns:a16="http://schemas.microsoft.com/office/drawing/2014/main" id="{1BADDC8F-0F0D-4C64-8EA5-1BE773A8D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集合的优势</a:t>
            </a:r>
          </a:p>
        </p:txBody>
      </p:sp>
      <p:sp>
        <p:nvSpPr>
          <p:cNvPr id="505859" name="Rectangle 3">
            <a:extLst>
              <a:ext uri="{FF2B5EF4-FFF2-40B4-BE49-F238E27FC236}">
                <a16:creationId xmlns:a16="http://schemas.microsoft.com/office/drawing/2014/main" id="{939FA870-0B31-4C8A-A442-EF0761159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18488" cy="3311525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8.10  </a:t>
            </a:r>
            <a:r>
              <a:rPr lang="en-US" altLang="zh-CN" dirty="0">
                <a:latin typeface="Times New Roman" panose="02020603050405020304" pitchFamily="18" charset="0"/>
              </a:rPr>
              <a:t>(1)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是集合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如果存在从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的单射函数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就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称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优势于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记作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≼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  <a:r>
              <a:rPr lang="zh-CN" altLang="en-US" dirty="0">
                <a:latin typeface="Times New Roman" panose="02020603050405020304" pitchFamily="18" charset="0"/>
              </a:rPr>
              <a:t>如果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不是优势于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则记作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⋠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是集合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≼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</a:rPr>
              <a:t>且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则称 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真优势于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记作</a:t>
            </a:r>
            <a:r>
              <a:rPr lang="zh-CN" altLang="en-US" i="1" dirty="0">
                <a:latin typeface="Times New Roman" panose="02020603050405020304" pitchFamily="18" charset="0"/>
              </a:rPr>
              <a:t>        </a:t>
            </a:r>
          </a:p>
          <a:p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≺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  <a:r>
              <a:rPr lang="zh-CN" altLang="en-US" dirty="0">
                <a:latin typeface="Times New Roman" panose="02020603050405020304" pitchFamily="18" charset="0"/>
              </a:rPr>
              <a:t>如果 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</a:rPr>
              <a:t>不是真优势于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则记作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⊀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>
              <a:spcBef>
                <a:spcPct val="7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实例    </a:t>
            </a:r>
            <a:r>
              <a:rPr lang="en-US" altLang="zh-CN" dirty="0">
                <a:latin typeface="Times New Roman" panose="02020603050405020304" pitchFamily="18" charset="0"/>
              </a:rPr>
              <a:t>N≼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dirty="0">
                <a:latin typeface="Times New Roman" panose="02020603050405020304" pitchFamily="18" charset="0"/>
              </a:rPr>
              <a:t>N, N≼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dirty="0">
                <a:latin typeface="Times New Roman" panose="02020603050405020304" pitchFamily="18" charset="0"/>
              </a:rPr>
              <a:t>R, A≼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(A),  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       R⋠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dirty="0">
                <a:latin typeface="Times New Roman" panose="02020603050405020304" pitchFamily="18" charset="0"/>
              </a:rPr>
              <a:t>N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       N≺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dirty="0">
                <a:latin typeface="Times New Roman" panose="02020603050405020304" pitchFamily="18" charset="0"/>
              </a:rPr>
              <a:t>R, A≺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(A), </a:t>
            </a:r>
            <a:r>
              <a:rPr lang="zh-CN" altLang="en-US" dirty="0">
                <a:latin typeface="Times New Roman" panose="02020603050405020304" pitchFamily="18" charset="0"/>
              </a:rPr>
              <a:t>但</a:t>
            </a:r>
            <a:r>
              <a:rPr lang="en-US" altLang="zh-CN" dirty="0">
                <a:latin typeface="Times New Roman" panose="02020603050405020304" pitchFamily="18" charset="0"/>
              </a:rPr>
              <a:t>N⊀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dirty="0">
                <a:latin typeface="Times New Roman" panose="02020603050405020304" pitchFamily="18" charset="0"/>
              </a:rPr>
              <a:t>N</a:t>
            </a:r>
          </a:p>
        </p:txBody>
      </p:sp>
      <p:sp>
        <p:nvSpPr>
          <p:cNvPr id="505861" name="Rectangle 5">
            <a:extLst>
              <a:ext uri="{FF2B5EF4-FFF2-40B4-BE49-F238E27FC236}">
                <a16:creationId xmlns:a16="http://schemas.microsoft.com/office/drawing/2014/main" id="{46C0052F-006A-44B7-85C1-DADE831FCE2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19113" y="4508500"/>
            <a:ext cx="8229600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8.10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是任意的集合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≼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≼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≼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≈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≼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≼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≼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br>
              <a:rPr lang="en-US" altLang="zh-CN" dirty="0">
                <a:latin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CC1E9-3CD7-4A04-B7E4-7677A9C8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30BA-3FC7-40A6-9C0F-3F7416EC4299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509954" name="Rectangle 2">
            <a:extLst>
              <a:ext uri="{FF2B5EF4-FFF2-40B4-BE49-F238E27FC236}">
                <a16:creationId xmlns:a16="http://schemas.microsoft.com/office/drawing/2014/main" id="{631B287B-E3EB-4578-8ECF-BC2451455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应用：证明等势</a:t>
            </a:r>
          </a:p>
        </p:txBody>
      </p:sp>
      <p:sp>
        <p:nvSpPr>
          <p:cNvPr id="509955" name="Rectangle 3">
            <a:extLst>
              <a:ext uri="{FF2B5EF4-FFF2-40B4-BE49-F238E27FC236}">
                <a16:creationId xmlns:a16="http://schemas.microsoft.com/office/drawing/2014/main" id="{51E90820-85F4-4C71-BDC3-38B47A521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989138"/>
            <a:ext cx="8229600" cy="4032250"/>
          </a:xfrm>
        </p:spPr>
        <p:txBody>
          <a:bodyPr/>
          <a:lstStyle/>
          <a:p>
            <a:pPr>
              <a:spcBef>
                <a:spcPct val="75000"/>
              </a:spcBef>
            </a:pPr>
            <a:r>
              <a:rPr lang="zh-CN" altLang="en-US">
                <a:latin typeface="Times New Roman" panose="02020603050405020304" pitchFamily="18" charset="0"/>
              </a:rPr>
              <a:t>证   设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>
                <a:latin typeface="Times New Roman" panose="02020603050405020304" pitchFamily="18" charset="0"/>
              </a:rPr>
              <a:t>[0,1), 0.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… </a:t>
            </a:r>
            <a:r>
              <a:rPr lang="zh-CN" altLang="en-US">
                <a:latin typeface="Times New Roman" panose="02020603050405020304" pitchFamily="18" charset="0"/>
              </a:rPr>
              <a:t>是 </a:t>
            </a:r>
            <a:r>
              <a:rPr lang="en-US" altLang="zh-CN" i="1">
                <a:latin typeface="Times New Roman" panose="02020603050405020304" pitchFamily="18" charset="0"/>
              </a:rPr>
              <a:t>x </a:t>
            </a:r>
            <a:r>
              <a:rPr lang="zh-CN" altLang="en-US">
                <a:latin typeface="Times New Roman" panose="02020603050405020304" pitchFamily="18" charset="0"/>
              </a:rPr>
              <a:t>的二进制表示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规定表示式中不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允许出现连续无数个</a:t>
            </a:r>
            <a:r>
              <a:rPr lang="en-US" altLang="zh-CN">
                <a:latin typeface="Times New Roman" panose="02020603050405020304" pitchFamily="18" charset="0"/>
              </a:rPr>
              <a:t>1.  </a:t>
            </a:r>
            <a:r>
              <a:rPr lang="zh-CN" altLang="en-US">
                <a:latin typeface="Times New Roman" panose="02020603050405020304" pitchFamily="18" charset="0"/>
              </a:rPr>
              <a:t>对于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，如下定义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:[0,1)→{0,1}</a:t>
            </a:r>
            <a:r>
              <a:rPr lang="en-US" altLang="zh-CN" baseline="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 = 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i="1" baseline="-25000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且 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i="1" baseline="-25000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:N→{0,1},  </a:t>
            </a:r>
          </a:p>
          <a:p>
            <a:r>
              <a:rPr lang="en-US" altLang="zh-CN" i="1">
                <a:latin typeface="Times New Roman" panose="02020603050405020304" pitchFamily="18" charset="0"/>
              </a:rPr>
              <a:t>                     t</a:t>
            </a:r>
            <a:r>
              <a:rPr lang="en-US" altLang="zh-CN" i="1" baseline="-25000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) =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</a:rPr>
              <a:t>+1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en-US" altLang="zh-CN">
                <a:latin typeface="Times New Roman" panose="02020603050405020304" pitchFamily="18" charset="0"/>
              </a:rPr>
              <a:t>= 0,1,2,…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例如 </a:t>
            </a:r>
            <a:r>
              <a:rPr lang="en-US" altLang="zh-CN" i="1">
                <a:latin typeface="Times New Roman" panose="02020603050405020304" pitchFamily="18" charset="0"/>
              </a:rPr>
              <a:t>x </a:t>
            </a:r>
            <a:r>
              <a:rPr lang="en-US" altLang="zh-CN">
                <a:latin typeface="Times New Roman" panose="02020603050405020304" pitchFamily="18" charset="0"/>
              </a:rPr>
              <a:t>= 0.1 0 1 1 0 1 0 0…, </a:t>
            </a:r>
            <a:r>
              <a:rPr lang="zh-CN" altLang="en-US">
                <a:latin typeface="Times New Roman" panose="02020603050405020304" pitchFamily="18" charset="0"/>
              </a:rPr>
              <a:t>则对应于</a:t>
            </a:r>
            <a:r>
              <a:rPr lang="en-US" altLang="zh-CN" i="1">
                <a:latin typeface="Times New Roman" panose="02020603050405020304" pitchFamily="18" charset="0"/>
              </a:rPr>
              <a:t>x </a:t>
            </a:r>
            <a:r>
              <a:rPr lang="zh-CN" altLang="en-US">
                <a:latin typeface="Times New Roman" panose="02020603050405020304" pitchFamily="18" charset="0"/>
              </a:rPr>
              <a:t>的函数 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i="1" baseline="-25000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是：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               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  0 1 2 3 4 5 6 7…</a:t>
            </a:r>
            <a:endParaRPr lang="en-US" altLang="zh-CN" i="1">
              <a:latin typeface="Times New Roman" panose="02020603050405020304" pitchFamily="18" charset="0"/>
            </a:endParaRPr>
          </a:p>
          <a:p>
            <a:r>
              <a:rPr lang="en-US" altLang="zh-CN" i="1">
                <a:latin typeface="Times New Roman" panose="02020603050405020304" pitchFamily="18" charset="0"/>
              </a:rPr>
              <a:t>                   t</a:t>
            </a:r>
            <a:r>
              <a:rPr lang="en-US" altLang="zh-CN" i="1" baseline="-25000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)   1 0 1 1 0 1 0 0…    </a:t>
            </a:r>
          </a:p>
          <a:p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i="1" baseline="-25000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∈{0,1}</a:t>
            </a:r>
            <a:r>
              <a:rPr lang="en-US" altLang="zh-CN" baseline="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且对于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∈[0,1),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≠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必有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i="1" baseline="-25000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≠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i="1" baseline="-25000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即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)≠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).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这就证明了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:[0,1)→{0,1}</a:t>
            </a:r>
            <a:r>
              <a:rPr lang="en-US" altLang="zh-CN" baseline="30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是单射的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09956" name="Rectangle 4">
            <a:extLst>
              <a:ext uri="{FF2B5EF4-FFF2-40B4-BE49-F238E27FC236}">
                <a16:creationId xmlns:a16="http://schemas.microsoft.com/office/drawing/2014/main" id="{DE0E2C02-5E6F-4777-B146-BBA4AC23F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96975"/>
            <a:ext cx="820896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zh-CN" altLang="en-US">
                <a:latin typeface="Times New Roman" panose="02020603050405020304" pitchFamily="18" charset="0"/>
              </a:rPr>
              <a:t>证明 </a:t>
            </a:r>
            <a:r>
              <a:rPr lang="en-US" altLang="zh-CN">
                <a:latin typeface="Times New Roman" panose="02020603050405020304" pitchFamily="18" charset="0"/>
              </a:rPr>
              <a:t>{0,1}</a:t>
            </a:r>
            <a:r>
              <a:rPr lang="en-US" altLang="zh-CN" baseline="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≈[0,1).</a:t>
            </a:r>
          </a:p>
        </p:txBody>
      </p:sp>
    </p:spTree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3C71E1A-D856-4A07-B2DF-615E830B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624E-F322-4210-B57D-976B2055FC92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CC03CF76-4E97-4EC1-9109-9B4CE3340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113337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考虑 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∈{0,1}</a:t>
            </a:r>
            <a:r>
              <a:rPr lang="en-US" altLang="zh-CN" baseline="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其中</a:t>
            </a:r>
            <a:endParaRPr lang="zh-CN" altLang="en-US" i="1">
              <a:latin typeface="Times New Roman" panose="02020603050405020304" pitchFamily="18" charset="0"/>
            </a:endParaRPr>
          </a:p>
          <a:p>
            <a:r>
              <a:rPr lang="zh-CN" altLang="en-US" i="1">
                <a:latin typeface="Times New Roman" panose="02020603050405020304" pitchFamily="18" charset="0"/>
              </a:rPr>
              <a:t>                                   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(0)=0, 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)=1,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=1, 2, ….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按照 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zh-CN" altLang="en-US">
                <a:latin typeface="Times New Roman" panose="02020603050405020304" pitchFamily="18" charset="0"/>
              </a:rPr>
              <a:t>的定义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只有 </a:t>
            </a:r>
            <a:r>
              <a:rPr lang="en-US" altLang="zh-CN" i="1">
                <a:latin typeface="Times New Roman" panose="02020603050405020304" pitchFamily="18" charset="0"/>
              </a:rPr>
              <a:t>x </a:t>
            </a:r>
            <a:r>
              <a:rPr lang="en-US" altLang="zh-CN">
                <a:latin typeface="Times New Roman" panose="02020603050405020304" pitchFamily="18" charset="0"/>
              </a:rPr>
              <a:t>= 0.011… </a:t>
            </a:r>
            <a:r>
              <a:rPr lang="zh-CN" altLang="en-US">
                <a:latin typeface="Times New Roman" panose="02020603050405020304" pitchFamily="18" charset="0"/>
              </a:rPr>
              <a:t>才能满足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)=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但根据规定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这个数 </a:t>
            </a:r>
            <a:r>
              <a:rPr lang="en-US" altLang="zh-CN" i="1">
                <a:latin typeface="Times New Roman" panose="02020603050405020304" pitchFamily="18" charset="0"/>
              </a:rPr>
              <a:t>x </a:t>
            </a:r>
            <a:r>
              <a:rPr lang="zh-CN" altLang="en-US">
                <a:latin typeface="Times New Roman" panose="02020603050405020304" pitchFamily="18" charset="0"/>
              </a:rPr>
              <a:t>记为</a:t>
            </a:r>
            <a:r>
              <a:rPr lang="en-US" altLang="zh-CN">
                <a:latin typeface="Times New Roman" panose="02020603050405020304" pitchFamily="18" charset="0"/>
              </a:rPr>
              <a:t>0.100…, </a:t>
            </a:r>
            <a:r>
              <a:rPr lang="zh-CN" altLang="en-US">
                <a:latin typeface="Times New Roman" panose="02020603050405020304" pitchFamily="18" charset="0"/>
              </a:rPr>
              <a:t>所以根本不存在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∈[0,1), </a:t>
            </a:r>
            <a:r>
              <a:rPr lang="zh-CN" altLang="en-US">
                <a:latin typeface="Times New Roman" panose="02020603050405020304" pitchFamily="18" charset="0"/>
              </a:rPr>
              <a:t>满足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)=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定义函数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:{0,1}</a:t>
            </a:r>
            <a:r>
              <a:rPr lang="en-US" altLang="zh-CN" baseline="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→[0,1).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的映射法则恰好与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zh-CN" altLang="en-US">
                <a:latin typeface="Times New Roman" panose="02020603050405020304" pitchFamily="18" charset="0"/>
              </a:rPr>
              <a:t>相反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即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∈{0,1}</a:t>
            </a:r>
            <a:r>
              <a:rPr lang="en-US" altLang="zh-CN" baseline="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</a:p>
          <a:p>
            <a:r>
              <a:rPr lang="en-US" altLang="zh-CN" i="1">
                <a:latin typeface="Times New Roman" panose="02020603050405020304" pitchFamily="18" charset="0"/>
              </a:rPr>
              <a:t>                   t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</a:rPr>
              <a:t>N→{0,1}, 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)=0.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…, </a:t>
            </a:r>
            <a:r>
              <a:rPr lang="zh-CN" altLang="en-US">
                <a:latin typeface="Times New Roman" panose="02020603050405020304" pitchFamily="18" charset="0"/>
              </a:rPr>
              <a:t>其中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</a:rPr>
              <a:t>+1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).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将</a:t>
            </a:r>
            <a:r>
              <a:rPr lang="en-US" altLang="zh-CN">
                <a:latin typeface="Times New Roman" panose="02020603050405020304" pitchFamily="18" charset="0"/>
              </a:rPr>
              <a:t>0.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… </a:t>
            </a:r>
            <a:r>
              <a:rPr lang="zh-CN" altLang="en-US">
                <a:latin typeface="Times New Roman" panose="02020603050405020304" pitchFamily="18" charset="0"/>
              </a:rPr>
              <a:t>看作数 </a:t>
            </a:r>
            <a:r>
              <a:rPr lang="en-US" altLang="zh-CN" i="1">
                <a:latin typeface="Times New Roman" panose="02020603050405020304" pitchFamily="18" charset="0"/>
              </a:rPr>
              <a:t>x </a:t>
            </a:r>
            <a:r>
              <a:rPr lang="zh-CN" altLang="en-US">
                <a:latin typeface="Times New Roman" panose="02020603050405020304" pitchFamily="18" charset="0"/>
              </a:rPr>
              <a:t>的十进制表示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这样就避免了形如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0.0111…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0.1000….</a:t>
            </a:r>
            <a:r>
              <a:rPr lang="zh-CN" altLang="en-US">
                <a:latin typeface="Times New Roman" panose="02020603050405020304" pitchFamily="18" charset="0"/>
              </a:rPr>
              <a:t>在二进制表示中对应了同一个数的情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况，从而保证了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的单射性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根据定理有</a:t>
            </a:r>
            <a:r>
              <a:rPr lang="en-US" altLang="zh-CN">
                <a:latin typeface="Times New Roman" panose="02020603050405020304" pitchFamily="18" charset="0"/>
              </a:rPr>
              <a:t>{0,1}</a:t>
            </a:r>
            <a:r>
              <a:rPr lang="en-US" altLang="zh-CN" baseline="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≈[0,1). </a:t>
            </a:r>
            <a:r>
              <a:rPr lang="zh-CN" altLang="en-US">
                <a:latin typeface="Times New Roman" panose="02020603050405020304" pitchFamily="18" charset="0"/>
              </a:rPr>
              <a:t>再使用等势的传递性得</a:t>
            </a:r>
            <a:r>
              <a:rPr lang="en-US" altLang="zh-CN">
                <a:latin typeface="Times New Roman" panose="02020603050405020304" pitchFamily="18" charset="0"/>
              </a:rPr>
              <a:t>{0,1}</a:t>
            </a:r>
            <a:r>
              <a:rPr lang="en-US" altLang="zh-CN" baseline="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≈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12004" name="Rectangle 4">
            <a:extLst>
              <a:ext uri="{FF2B5EF4-FFF2-40B4-BE49-F238E27FC236}">
                <a16:creationId xmlns:a16="http://schemas.microsoft.com/office/drawing/2014/main" id="{3391C714-5B73-4B25-A234-A3CD259902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构造另一个单射</a:t>
            </a:r>
          </a:p>
        </p:txBody>
      </p:sp>
    </p:spTree>
  </p:cSld>
  <p:clrMapOvr>
    <a:masterClrMapping/>
  </p:clrMapOvr>
  <p:transition spd="slow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5034F-89D3-4AF3-8765-15C07713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D518-4808-4261-9F6E-EA8F2C4344AB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516098" name="Rectangle 2">
            <a:extLst>
              <a:ext uri="{FF2B5EF4-FFF2-40B4-BE49-F238E27FC236}">
                <a16:creationId xmlns:a16="http://schemas.microsoft.com/office/drawing/2014/main" id="{3A154730-9D12-460E-AA93-923A22AA70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华文中宋" panose="02010600040101010101" pitchFamily="2" charset="-122"/>
              </a:rPr>
              <a:t>自然数的集合定义</a:t>
            </a:r>
            <a:r>
              <a:rPr lang="zh-CN" altLang="en-US"/>
              <a:t> </a:t>
            </a:r>
          </a:p>
        </p:txBody>
      </p:sp>
      <p:sp>
        <p:nvSpPr>
          <p:cNvPr id="516099" name="Rectangle 3">
            <a:extLst>
              <a:ext uri="{FF2B5EF4-FFF2-40B4-BE49-F238E27FC236}">
                <a16:creationId xmlns:a16="http://schemas.microsoft.com/office/drawing/2014/main" id="{8D3F55B5-4446-42D1-B919-AF4CB297C6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403225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8.11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为集合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称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∪{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后继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记作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</a:p>
          <a:p>
            <a:pPr>
              <a:spcBef>
                <a:spcPct val="1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即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∪{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}.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如下定义自然数：</a:t>
            </a:r>
          </a:p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  </a:t>
            </a:r>
            <a:r>
              <a:rPr lang="en-US" altLang="zh-CN" dirty="0">
                <a:latin typeface="Times New Roman" panose="02020603050405020304" pitchFamily="18" charset="0"/>
              </a:rPr>
              <a:t>0=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      1=0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 = {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}={0}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      2=1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= {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 = {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Times New Roman" panose="02020603050405020304" pitchFamily="18" charset="0"/>
              </a:rPr>
              <a:t>{{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}}={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,{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}}={0,1}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      3=2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,{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}}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= {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,{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},{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,{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}}}= {0,1,2}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      …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i="1" dirty="0">
                <a:latin typeface="Times New Roman" panose="02020603050405020304" pitchFamily="18" charset="0"/>
              </a:rPr>
              <a:t>       n</a:t>
            </a:r>
            <a:r>
              <a:rPr lang="en-US" altLang="zh-CN" dirty="0">
                <a:latin typeface="Times New Roman" panose="02020603050405020304" pitchFamily="18" charset="0"/>
              </a:rPr>
              <a:t>={0, 1, …,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1}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      …</a:t>
            </a:r>
          </a:p>
        </p:txBody>
      </p:sp>
      <p:sp>
        <p:nvSpPr>
          <p:cNvPr id="516101" name="Rectangle 5">
            <a:extLst>
              <a:ext uri="{FF2B5EF4-FFF2-40B4-BE49-F238E27FC236}">
                <a16:creationId xmlns:a16="http://schemas.microsoft.com/office/drawing/2014/main" id="{6A178D6A-5F95-4AD0-B2DD-3D093EDA3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199063"/>
            <a:ext cx="76327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自然数的相等与大小，即对任何自然数 </a:t>
            </a:r>
            <a:r>
              <a:rPr lang="en-US" altLang="zh-CN" b="1" i="1">
                <a:latin typeface="Times New Roman" panose="02020603050405020304" pitchFamily="18" charset="0"/>
              </a:rPr>
              <a:t>n</a:t>
            </a:r>
            <a:r>
              <a:rPr lang="zh-CN" altLang="en-US" b="1">
                <a:latin typeface="Times New Roman" panose="02020603050405020304" pitchFamily="18" charset="0"/>
              </a:rPr>
              <a:t>和</a:t>
            </a:r>
            <a:r>
              <a:rPr lang="en-US" altLang="zh-CN" b="1" i="1">
                <a:latin typeface="Times New Roman" panose="02020603050405020304" pitchFamily="18" charset="0"/>
              </a:rPr>
              <a:t>m</a:t>
            </a:r>
            <a:r>
              <a:rPr lang="zh-CN" altLang="en-US" b="1">
                <a:latin typeface="Times New Roman" panose="02020603050405020304" pitchFamily="18" charset="0"/>
              </a:rPr>
              <a:t>，</a:t>
            </a:r>
            <a:r>
              <a:rPr lang="zh-CN" altLang="en-US" b="1"/>
              <a:t>有</a:t>
            </a:r>
          </a:p>
          <a:p>
            <a:r>
              <a:rPr lang="zh-CN" altLang="en-US" b="1" i="1">
                <a:latin typeface="Times New Roman" panose="02020603050405020304" pitchFamily="18" charset="0"/>
              </a:rPr>
              <a:t>                   </a:t>
            </a:r>
            <a:r>
              <a:rPr lang="en-US" altLang="zh-CN" b="1" i="1">
                <a:latin typeface="Times New Roman" panose="02020603050405020304" pitchFamily="18" charset="0"/>
              </a:rPr>
              <a:t>m</a:t>
            </a:r>
            <a:r>
              <a:rPr lang="en-US" altLang="zh-CN" b="1">
                <a:latin typeface="Times New Roman" panose="02020603050405020304" pitchFamily="18" charset="0"/>
              </a:rPr>
              <a:t>=</a:t>
            </a:r>
            <a:r>
              <a:rPr lang="en-US" altLang="zh-CN" b="1" i="1">
                <a:latin typeface="Times New Roman" panose="02020603050405020304" pitchFamily="18" charset="0"/>
              </a:rPr>
              <a:t>n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en-US" altLang="zh-CN" b="1" i="1">
                <a:latin typeface="Times New Roman" panose="02020603050405020304" pitchFamily="18" charset="0"/>
              </a:rPr>
              <a:t>n </a:t>
            </a:r>
            <a:r>
              <a:rPr lang="zh-CN" altLang="en-US" b="1" i="1">
                <a:latin typeface="Times New Roman" panose="02020603050405020304" pitchFamily="18" charset="0"/>
              </a:rPr>
              <a:t>，  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>
                <a:latin typeface="Times New Roman" panose="02020603050405020304" pitchFamily="18" charset="0"/>
              </a:rPr>
              <a:t>n</a:t>
            </a:r>
          </a:p>
        </p:txBody>
      </p:sp>
    </p:spTree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C50A714-BAE6-4D0B-91C5-4C8792056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4350-D0B7-4837-AE6A-1F54144A2573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522242" name="Rectangle 2">
            <a:extLst>
              <a:ext uri="{FF2B5EF4-FFF2-40B4-BE49-F238E27FC236}">
                <a16:creationId xmlns:a16="http://schemas.microsoft.com/office/drawing/2014/main" id="{B357F9C6-7189-4F60-99CD-DAF02A39C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有穷集和无穷集</a:t>
            </a:r>
          </a:p>
        </p:txBody>
      </p:sp>
      <p:sp>
        <p:nvSpPr>
          <p:cNvPr id="522243" name="Rectangle 3">
            <a:extLst>
              <a:ext uri="{FF2B5EF4-FFF2-40B4-BE49-F238E27FC236}">
                <a16:creationId xmlns:a16="http://schemas.microsoft.com/office/drawing/2014/main" id="{E9F2F72E-55D5-44DF-8A5B-05E227A9F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8.12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一个集合是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有穷</a:t>
            </a:r>
            <a:r>
              <a:rPr lang="zh-CN" altLang="en-US" dirty="0">
                <a:latin typeface="Times New Roman" panose="02020603050405020304" pitchFamily="18" charset="0"/>
              </a:rPr>
              <a:t>的当且仅当它与某个自然数等势；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如果一个集合不是有穷的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就称作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无穷集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实例：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(1) {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是有穷集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因为</a:t>
            </a:r>
            <a:r>
              <a:rPr lang="en-US" altLang="zh-CN" dirty="0">
                <a:latin typeface="Times New Roman" panose="02020603050405020304" pitchFamily="18" charset="0"/>
              </a:rPr>
              <a:t>3={0,1,2}, 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    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}≈{0,1,2}=3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(2)  N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都是无穷集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因为没有自然数与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等势</a:t>
            </a:r>
          </a:p>
          <a:p>
            <a:pPr>
              <a:lnSpc>
                <a:spcPct val="90000"/>
              </a:lnSpc>
            </a:pP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利用自然数的性质可以证明：任何有穷集只与惟一的自然数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等势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br>
              <a:rPr lang="en-US" altLang="zh-CN" dirty="0">
                <a:latin typeface="Times New Roman" panose="02020603050405020304" pitchFamily="18" charset="0"/>
              </a:rPr>
            </a:br>
            <a:endParaRPr lang="en-US" altLang="zh-CN" b="0" dirty="0"/>
          </a:p>
        </p:txBody>
      </p:sp>
    </p:spTree>
  </p:cSld>
  <p:clrMapOvr>
    <a:masterClrMapping/>
  </p:clrMapOvr>
  <p:transition spd="slow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04F9A9C-EE8D-4DD5-B9F4-7E68E877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C584-B4B4-4844-9B25-4B3B33108732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524290" name="Rectangle 2">
            <a:extLst>
              <a:ext uri="{FF2B5EF4-FFF2-40B4-BE49-F238E27FC236}">
                <a16:creationId xmlns:a16="http://schemas.microsoft.com/office/drawing/2014/main" id="{61DDCE95-F698-452B-82F4-3F15B57847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集合基数的定义</a:t>
            </a:r>
          </a:p>
        </p:txBody>
      </p:sp>
      <p:sp>
        <p:nvSpPr>
          <p:cNvPr id="524291" name="Rectangle 3">
            <a:extLst>
              <a:ext uri="{FF2B5EF4-FFF2-40B4-BE49-F238E27FC236}">
                <a16:creationId xmlns:a16="http://schemas.microsoft.com/office/drawing/2014/main" id="{54762CC3-03E5-4A88-A8F7-9484C7D78C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8.13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对于有穷集合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称与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等势的那个惟一的自然数为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基数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记作</a:t>
            </a:r>
            <a:r>
              <a:rPr lang="en-US" altLang="zh-CN" dirty="0" err="1">
                <a:latin typeface="Times New Roman" panose="02020603050405020304" pitchFamily="18" charset="0"/>
              </a:rPr>
              <a:t>card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zh-CN" altLang="en-US" dirty="0">
                <a:latin typeface="Times New Roman" panose="02020603050405020304" pitchFamily="18" charset="0"/>
              </a:rPr>
              <a:t>也可以记作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|)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            </a:t>
            </a:r>
            <a:r>
              <a:rPr lang="en-US" altLang="zh-CN" dirty="0" err="1">
                <a:latin typeface="Times New Roman" panose="02020603050405020304" pitchFamily="18" charset="0"/>
              </a:rPr>
              <a:t>card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</a:rPr>
              <a:t>≈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自然数集合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的基数记作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即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                  </a:t>
            </a:r>
            <a:r>
              <a:rPr lang="en-US" altLang="zh-CN" dirty="0" err="1">
                <a:latin typeface="Times New Roman" panose="02020603050405020304" pitchFamily="18" charset="0"/>
              </a:rPr>
              <a:t>cardN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(3)  </a:t>
            </a:r>
            <a:r>
              <a:rPr lang="zh-CN" altLang="en-US" dirty="0">
                <a:latin typeface="Times New Roman" panose="02020603050405020304" pitchFamily="18" charset="0"/>
              </a:rPr>
              <a:t>实数集</a:t>
            </a:r>
            <a:r>
              <a:rPr lang="en-US" altLang="zh-CN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的基数记作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    </a:t>
            </a:r>
            <a:r>
              <a:rPr lang="en-US" altLang="zh-CN" dirty="0" err="1">
                <a:latin typeface="Times New Roman" panose="02020603050405020304" pitchFamily="18" charset="0"/>
              </a:rPr>
              <a:t>cardR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br>
              <a:rPr lang="en-US" altLang="zh-CN" dirty="0">
                <a:latin typeface="Times New Roman" panose="02020603050405020304" pitchFamily="18" charset="0"/>
              </a:rPr>
            </a:br>
            <a:br>
              <a:rPr lang="en-US" altLang="zh-CN" dirty="0">
                <a:latin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3177E-8685-44EE-BE73-A71BCF91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994-0752-40FB-9DC4-EA6EC7BA622F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76487" name="Rectangle 7">
            <a:extLst>
              <a:ext uri="{FF2B5EF4-FFF2-40B4-BE49-F238E27FC236}">
                <a16:creationId xmlns:a16="http://schemas.microsoft.com/office/drawing/2014/main" id="{0864BBFF-2EC4-46C2-BFA3-5F6D84A688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从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的函数</a:t>
            </a:r>
          </a:p>
        </p:txBody>
      </p:sp>
      <p:sp>
        <p:nvSpPr>
          <p:cNvPr id="276488" name="Rectangle 8">
            <a:extLst>
              <a:ext uri="{FF2B5EF4-FFF2-40B4-BE49-F238E27FC236}">
                <a16:creationId xmlns:a16="http://schemas.microsoft.com/office/drawing/2014/main" id="{D60A09E4-C3DA-4465-90DD-253D585F0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2376488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8.3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为集合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如果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r>
              <a:rPr lang="zh-CN" altLang="en-US" i="1" dirty="0">
                <a:latin typeface="Times New Roman" panose="02020603050405020304" pitchFamily="18" charset="0"/>
              </a:rPr>
              <a:t>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为函数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dirty="0" err="1">
                <a:latin typeface="Times New Roman" panose="02020603050405020304" pitchFamily="18" charset="0"/>
              </a:rPr>
              <a:t>ran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则称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从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的函数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记作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例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 N→N,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)=2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x </a:t>
            </a:r>
            <a:r>
              <a:rPr lang="zh-CN" altLang="en-US" dirty="0">
                <a:latin typeface="Times New Roman" panose="02020603050405020304" pitchFamily="18" charset="0"/>
              </a:rPr>
              <a:t>是从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的函数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</a:rPr>
              <a:t>       g</a:t>
            </a:r>
            <a:r>
              <a:rPr lang="en-US" altLang="zh-CN" dirty="0">
                <a:latin typeface="Times New Roman" panose="02020603050405020304" pitchFamily="18" charset="0"/>
              </a:rPr>
              <a:t>: N→N,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)=2 </a:t>
            </a:r>
            <a:r>
              <a:rPr lang="zh-CN" altLang="en-US" dirty="0">
                <a:latin typeface="Times New Roman" panose="02020603050405020304" pitchFamily="18" charset="0"/>
              </a:rPr>
              <a:t>也是从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的函数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276489" name="Rectangle 9">
            <a:extLst>
              <a:ext uri="{FF2B5EF4-FFF2-40B4-BE49-F238E27FC236}">
                <a16:creationId xmlns:a16="http://schemas.microsoft.com/office/drawing/2014/main" id="{033370F7-36FB-449F-B399-F3D7ADE9D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949700"/>
            <a:ext cx="8135937" cy="250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8.4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所有从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的函数的集合记作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符号化表示为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            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</a:rPr>
              <a:t>= {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|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en-US" altLang="zh-CN" dirty="0">
                <a:latin typeface="Times New Roman" panose="02020603050405020304" pitchFamily="18" charset="0"/>
              </a:rPr>
              <a:t>}  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|=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, |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|=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&gt;0, |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|=</a:t>
            </a:r>
            <a:r>
              <a:rPr lang="en-US" altLang="zh-CN" i="1" u="sng" dirty="0">
                <a:latin typeface="Times New Roman" panose="02020603050405020304" pitchFamily="18" charset="0"/>
              </a:rPr>
              <a:t>   </a:t>
            </a:r>
            <a:r>
              <a:rPr lang="en-US" altLang="zh-CN" u="sng" dirty="0">
                <a:latin typeface="Times New Roman" panose="02020603050405020304" pitchFamily="18" charset="0"/>
              </a:rPr>
              <a:t>?   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</a:p>
          <a:p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≠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br>
              <a:rPr lang="en-US" altLang="zh-CN" dirty="0">
                <a:latin typeface="Times New Roman" panose="02020603050405020304" pitchFamily="18" charset="0"/>
              </a:rPr>
            </a:b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AB0AFA-F115-4384-9921-412CA169F39E}"/>
              </a:ext>
            </a:extLst>
          </p:cNvPr>
          <p:cNvSpPr txBox="1"/>
          <p:nvPr/>
        </p:nvSpPr>
        <p:spPr>
          <a:xfrm>
            <a:off x="3419873" y="6453188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回顾函数的定义，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为空时是不是函数？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为空时？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7BD855-3513-4ABA-978C-E23FACFD3D68}"/>
              </a:ext>
            </a:extLst>
          </p:cNvPr>
          <p:cNvSpPr txBox="1"/>
          <p:nvPr/>
        </p:nvSpPr>
        <p:spPr>
          <a:xfrm>
            <a:off x="5694963" y="4500988"/>
            <a:ext cx="2758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有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i="1" baseline="30000" dirty="0">
                <a:solidFill>
                  <a:srgbClr val="FF9900"/>
                </a:solidFill>
                <a:latin typeface="Times New Roman" panose="02020603050405020304" pitchFamily="18" charset="0"/>
              </a:rPr>
              <a:t>nm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个关系</a:t>
            </a:r>
            <a:endParaRPr lang="zh-CN" altLang="en-US" sz="2000" i="1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6B04B5-C4FC-4041-832D-E292797E8663}"/>
              </a:ext>
            </a:extLst>
          </p:cNvPr>
          <p:cNvSpPr txBox="1"/>
          <p:nvPr/>
        </p:nvSpPr>
        <p:spPr>
          <a:xfrm>
            <a:off x="5004048" y="4901098"/>
            <a:ext cx="413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为什么要写成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i="1" baseline="30000" dirty="0">
                <a:solidFill>
                  <a:srgbClr val="FF99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57EEE8-4880-4075-BB86-8CBED85456B6}"/>
              </a:ext>
            </a:extLst>
          </p:cNvPr>
          <p:cNvSpPr txBox="1"/>
          <p:nvPr/>
        </p:nvSpPr>
        <p:spPr>
          <a:xfrm>
            <a:off x="5060154" y="1660738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还要不能一对多</a:t>
            </a:r>
          </a:p>
        </p:txBody>
      </p:sp>
    </p:spTree>
  </p:cSld>
  <p:clrMapOvr>
    <a:masterClrMapping/>
  </p:clrMapOvr>
  <p:transition spd="slow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9418A2-7267-42A1-A5CD-4D73C57C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AFCA-021B-4F4B-97DA-7B0151989545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526338" name="Rectangle 2">
            <a:extLst>
              <a:ext uri="{FF2B5EF4-FFF2-40B4-BE49-F238E27FC236}">
                <a16:creationId xmlns:a16="http://schemas.microsoft.com/office/drawing/2014/main" id="{2058CDF0-7879-4A7F-A5EA-BB1009E9C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基数的相等和大小</a:t>
            </a:r>
          </a:p>
        </p:txBody>
      </p:sp>
      <p:sp>
        <p:nvSpPr>
          <p:cNvPr id="526339" name="Rectangle 3">
            <a:extLst>
              <a:ext uri="{FF2B5EF4-FFF2-40B4-BE49-F238E27FC236}">
                <a16:creationId xmlns:a16="http://schemas.microsoft.com/office/drawing/2014/main" id="{6CED6034-1022-4BB4-8ACE-901FDC2F8F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80400" cy="1871663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8.14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为集合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 </a:t>
            </a:r>
            <a:r>
              <a:rPr lang="en-US" altLang="zh-CN" dirty="0" err="1">
                <a:latin typeface="Times New Roman" panose="02020603050405020304" pitchFamily="18" charset="0"/>
              </a:rPr>
              <a:t>card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 err="1">
                <a:latin typeface="Times New Roman" panose="02020603050405020304" pitchFamily="18" charset="0"/>
              </a:rPr>
              <a:t>card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≈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  </a:t>
            </a:r>
            <a:r>
              <a:rPr lang="en-US" altLang="zh-CN" dirty="0" err="1">
                <a:latin typeface="Times New Roman" panose="02020603050405020304" pitchFamily="18" charset="0"/>
              </a:rPr>
              <a:t>card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≤card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≼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(3)  </a:t>
            </a:r>
            <a:r>
              <a:rPr lang="en-US" altLang="zh-CN" dirty="0" err="1">
                <a:latin typeface="Times New Roman" panose="02020603050405020304" pitchFamily="18" charset="0"/>
              </a:rPr>
              <a:t>card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dirty="0" err="1">
                <a:latin typeface="Times New Roman" panose="02020603050405020304" pitchFamily="18" charset="0"/>
              </a:rPr>
              <a:t>card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</a:rPr>
              <a:t>card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≤card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∧card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≠card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sp>
        <p:nvSpPr>
          <p:cNvPr id="526340" name="Rectangle 4">
            <a:extLst>
              <a:ext uri="{FF2B5EF4-FFF2-40B4-BE49-F238E27FC236}">
                <a16:creationId xmlns:a16="http://schemas.microsoft.com/office/drawing/2014/main" id="{D4A45A98-074B-44B7-AAB0-73BCC3ECB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357563"/>
            <a:ext cx="8137525" cy="259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根据上一节关于势的讨论不难得到：</a:t>
            </a:r>
            <a:br>
              <a:rPr lang="zh-CN" altLang="en-US">
                <a:latin typeface="Times New Roman" panose="02020603050405020304" pitchFamily="18" charset="0"/>
              </a:rPr>
            </a:br>
            <a:r>
              <a:rPr lang="zh-CN" altLang="en-US">
                <a:latin typeface="Times New Roman" panose="02020603050405020304" pitchFamily="18" charset="0"/>
              </a:rPr>
              <a:t>    </a:t>
            </a:r>
            <a:r>
              <a:rPr lang="en-US" altLang="zh-CN">
                <a:latin typeface="Times New Roman" panose="02020603050405020304" pitchFamily="18" charset="0"/>
              </a:rPr>
              <a:t>card Z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 card Q = card N×N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</a:rPr>
              <a:t>    card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(N) = card 2</a:t>
            </a:r>
            <a:r>
              <a:rPr lang="en-US" altLang="zh-CN" baseline="30000">
                <a:latin typeface="Times New Roman" panose="02020603050405020304" pitchFamily="18" charset="0"/>
              </a:rPr>
              <a:t>N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 card [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] = card (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) =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</a:rPr>
              <a:t> 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&lt;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    card </a:t>
            </a:r>
            <a:r>
              <a:rPr lang="en-US" altLang="zh-CN" i="1">
                <a:latin typeface="Times New Roman" panose="02020603050405020304" pitchFamily="18" charset="0"/>
              </a:rPr>
              <a:t>A&lt;</a:t>
            </a:r>
            <a:r>
              <a:rPr lang="en-US" altLang="zh-CN">
                <a:latin typeface="Times New Roman" panose="02020603050405020304" pitchFamily="18" charset="0"/>
              </a:rPr>
              <a:t>card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其中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en-US" altLang="zh-CN" baseline="30000">
                <a:latin typeface="Times New Roman" panose="02020603050405020304" pitchFamily="18" charset="0"/>
              </a:rPr>
              <a:t>N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 {0,1}</a:t>
            </a:r>
            <a:r>
              <a:rPr lang="en-US" altLang="zh-CN" baseline="30000">
                <a:latin typeface="Times New Roman" panose="02020603050405020304" pitchFamily="18" charset="0"/>
              </a:rPr>
              <a:t>N</a:t>
            </a:r>
          </a:p>
        </p:txBody>
      </p:sp>
    </p:spTree>
  </p:cSld>
  <p:clrMapOvr>
    <a:masterClrMapping/>
  </p:clrMapOvr>
  <p:transition spd="slow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B586DA8-F671-46E6-A5AD-09712C59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C435-FB84-4D41-A6CA-50788BA7800F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528386" name="Rectangle 2">
            <a:extLst>
              <a:ext uri="{FF2B5EF4-FFF2-40B4-BE49-F238E27FC236}">
                <a16:creationId xmlns:a16="http://schemas.microsoft.com/office/drawing/2014/main" id="{5E143709-1A2B-471D-A9C3-9D550FA75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基数的大小</a:t>
            </a:r>
          </a:p>
        </p:txBody>
      </p:sp>
      <p:sp>
        <p:nvSpPr>
          <p:cNvPr id="528387" name="Rectangle 3">
            <a:extLst>
              <a:ext uri="{FF2B5EF4-FFF2-40B4-BE49-F238E27FC236}">
                <a16:creationId xmlns:a16="http://schemas.microsoft.com/office/drawing/2014/main" id="{44007B1B-5EA8-4D13-99B9-A493100B74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不存在最大的基数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将已知的基数按从小到大的顺序排列就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得到：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       </a:t>
            </a:r>
            <a:r>
              <a:rPr lang="en-US" altLang="zh-CN">
                <a:latin typeface="Times New Roman" panose="02020603050405020304" pitchFamily="18" charset="0"/>
              </a:rPr>
              <a:t>0, 1, 2, …,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, …,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>
                <a:latin typeface="Times New Roman" panose="02020603050405020304" pitchFamily="18" charset="0"/>
              </a:rPr>
              <a:t>, …</a:t>
            </a:r>
            <a:br>
              <a:rPr lang="en-US" altLang="zh-CN">
                <a:latin typeface="Times New Roman" panose="02020603050405020304" pitchFamily="18" charset="0"/>
              </a:rPr>
            </a:br>
            <a:endParaRPr lang="en-US" altLang="zh-CN">
              <a:latin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</a:rPr>
              <a:t>其中：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    </a:t>
            </a:r>
            <a:r>
              <a:rPr lang="en-US" altLang="zh-CN">
                <a:latin typeface="Times New Roman" panose="02020603050405020304" pitchFamily="18" charset="0"/>
              </a:rPr>
              <a:t>0, 1, 2…,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, … </a:t>
            </a:r>
            <a:r>
              <a:rPr lang="zh-CN" altLang="en-US">
                <a:latin typeface="Times New Roman" panose="02020603050405020304" pitchFamily="18" charset="0"/>
              </a:rPr>
              <a:t>是全体自然数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是有穷基数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  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>
                <a:latin typeface="Times New Roman" panose="02020603050405020304" pitchFamily="18" charset="0"/>
              </a:rPr>
              <a:t>, … </a:t>
            </a:r>
            <a:r>
              <a:rPr lang="zh-CN" altLang="en-US">
                <a:latin typeface="Times New Roman" panose="02020603050405020304" pitchFamily="18" charset="0"/>
              </a:rPr>
              <a:t>是无穷基数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是最小的无穷基数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zh-CN" altLang="en-US">
                <a:latin typeface="Times New Roman" panose="02020603050405020304" pitchFamily="18" charset="0"/>
              </a:rPr>
              <a:t>后面还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有更大的基数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如</a:t>
            </a:r>
            <a:r>
              <a:rPr lang="en-US" altLang="zh-CN">
                <a:latin typeface="Times New Roman" panose="02020603050405020304" pitchFamily="18" charset="0"/>
              </a:rPr>
              <a:t>card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(R)</a:t>
            </a:r>
            <a:r>
              <a:rPr lang="zh-CN" altLang="en-US">
                <a:latin typeface="Times New Roman" panose="02020603050405020304" pitchFamily="18" charset="0"/>
              </a:rPr>
              <a:t>等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 spd="slow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AC0957-2F4E-4C6C-BD13-F395EFF4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05655-2454-4DC0-B1CE-CFB49CF29243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530434" name="Rectangle 2">
            <a:extLst>
              <a:ext uri="{FF2B5EF4-FFF2-40B4-BE49-F238E27FC236}">
                <a16:creationId xmlns:a16="http://schemas.microsoft.com/office/drawing/2014/main" id="{D3FDB458-68F9-489A-AEC9-5ABFA2899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可数集</a:t>
            </a:r>
          </a:p>
        </p:txBody>
      </p:sp>
      <p:sp>
        <p:nvSpPr>
          <p:cNvPr id="530435" name="Rectangle 3">
            <a:extLst>
              <a:ext uri="{FF2B5EF4-FFF2-40B4-BE49-F238E27FC236}">
                <a16:creationId xmlns:a16="http://schemas.microsoft.com/office/drawing/2014/main" id="{F6F92B25-1864-4BC9-B46C-BF587B6C2B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435975" cy="2735262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8.15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为集合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dirty="0" err="1">
                <a:latin typeface="Times New Roman" panose="02020603050405020304" pitchFamily="18" charset="0"/>
              </a:rPr>
              <a:t>card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≤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则称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可数集</a:t>
            </a:r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可列集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7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实例：</a:t>
            </a:r>
          </a:p>
          <a:p>
            <a:pPr>
              <a:spcBef>
                <a:spcPct val="1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}, 5, </a:t>
            </a:r>
            <a:r>
              <a:rPr lang="zh-CN" altLang="en-US" dirty="0">
                <a:latin typeface="Times New Roman" panose="02020603050405020304" pitchFamily="18" charset="0"/>
              </a:rPr>
              <a:t>整数集</a:t>
            </a:r>
            <a:r>
              <a:rPr lang="en-US" altLang="zh-CN" dirty="0">
                <a:latin typeface="Times New Roman" panose="02020603050405020304" pitchFamily="18" charset="0"/>
              </a:rPr>
              <a:t>Z, </a:t>
            </a:r>
            <a:r>
              <a:rPr lang="zh-CN" altLang="en-US" dirty="0">
                <a:latin typeface="Times New Roman" panose="02020603050405020304" pitchFamily="18" charset="0"/>
              </a:rPr>
              <a:t>有理数集</a:t>
            </a:r>
            <a:r>
              <a:rPr lang="en-US" altLang="zh-CN" dirty="0">
                <a:latin typeface="Times New Roman" panose="02020603050405020304" pitchFamily="18" charset="0"/>
              </a:rPr>
              <a:t>Q, N×N</a:t>
            </a:r>
            <a:r>
              <a:rPr lang="zh-CN" altLang="en-US" dirty="0">
                <a:latin typeface="Times New Roman" panose="02020603050405020304" pitchFamily="18" charset="0"/>
              </a:rPr>
              <a:t>等都是可数集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</a:p>
          <a:p>
            <a:pPr>
              <a:spcBef>
                <a:spcPct val="1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实数集 </a:t>
            </a:r>
            <a:r>
              <a:rPr lang="en-US" altLang="zh-CN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不是可数集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等势的集合也不是可数集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>
              <a:spcBef>
                <a:spcPct val="1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对于任何的可数集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它的元素都可以排列成一个有序图形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换</a:t>
            </a:r>
          </a:p>
          <a:p>
            <a:pPr>
              <a:spcBef>
                <a:spcPct val="1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句话说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都可以找到一个“数遍”集合中全体元素的顺序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530436" name="Rectangle 4">
            <a:extLst>
              <a:ext uri="{FF2B5EF4-FFF2-40B4-BE49-F238E27FC236}">
                <a16:creationId xmlns:a16="http://schemas.microsoft.com/office/drawing/2014/main" id="{139C8A2E-C6A8-4F93-BBB8-7A8FD1937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05263"/>
            <a:ext cx="8675687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可数集的性质：</a:t>
            </a: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可数集的任何子集都是可数集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两个可数集的并是可数集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两个可数集的笛卡儿积是可数集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可数个可数集的笛卡儿积仍是可数集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无穷集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的幂集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不是可数集</a:t>
            </a:r>
          </a:p>
        </p:txBody>
      </p:sp>
    </p:spTree>
  </p:cSld>
  <p:clrMapOvr>
    <a:masterClrMapping/>
  </p:clrMapOvr>
  <p:transition spd="slow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A789F9-2AE9-4015-BBA7-9B645D90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3ED8-0F86-4B47-B29A-8C5CD333284D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534530" name="Rectangle 2">
            <a:extLst>
              <a:ext uri="{FF2B5EF4-FFF2-40B4-BE49-F238E27FC236}">
                <a16:creationId xmlns:a16="http://schemas.microsoft.com/office/drawing/2014/main" id="{5AF90EC9-6D0F-4A02-ABDD-B71E068EE3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534531" name="Rectangle 3">
            <a:extLst>
              <a:ext uri="{FF2B5EF4-FFF2-40B4-BE49-F238E27FC236}">
                <a16:creationId xmlns:a16="http://schemas.microsoft.com/office/drawing/2014/main" id="{7ACF75EB-BA81-42F5-B4C8-B4FA530C8C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3357563"/>
            <a:ext cx="8229600" cy="1511300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解  </a:t>
            </a:r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</a:rPr>
              <a:t>由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知 </a:t>
            </a:r>
            <a:r>
              <a:rPr lang="en-US" altLang="zh-CN">
                <a:latin typeface="Times New Roman" panose="02020603050405020304" pitchFamily="18" charset="0"/>
              </a:rPr>
              <a:t>card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=5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由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可知 </a:t>
            </a:r>
            <a:r>
              <a:rPr lang="en-US" altLang="zh-CN">
                <a:latin typeface="Times New Roman" panose="02020603050405020304" pitchFamily="18" charset="0"/>
              </a:rPr>
              <a:t>card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=0.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latin typeface="Times New Roman" panose="02020603050405020304" pitchFamily="18" charset="0"/>
              </a:rPr>
              <a:t>由</a:t>
            </a:r>
            <a:r>
              <a:rPr lang="en-US" altLang="zh-CN">
                <a:latin typeface="Times New Roman" panose="02020603050405020304" pitchFamily="18" charset="0"/>
              </a:rPr>
              <a:t>|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|=4 </a:t>
            </a:r>
            <a:r>
              <a:rPr lang="zh-CN" altLang="en-US">
                <a:latin typeface="Times New Roman" panose="02020603050405020304" pitchFamily="18" charset="0"/>
              </a:rPr>
              <a:t>可知 </a:t>
            </a:r>
            <a:r>
              <a:rPr lang="en-US" altLang="zh-CN">
                <a:latin typeface="Times New Roman" panose="02020603050405020304" pitchFamily="18" charset="0"/>
              </a:rPr>
              <a:t>card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=card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)=|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)|=24=16.</a:t>
            </a:r>
            <a:endParaRPr lang="en-US" altLang="zh-CN"/>
          </a:p>
        </p:txBody>
      </p:sp>
      <p:sp>
        <p:nvSpPr>
          <p:cNvPr id="534532" name="Rectangle 4">
            <a:extLst>
              <a:ext uri="{FF2B5EF4-FFF2-40B4-BE49-F238E27FC236}">
                <a16:creationId xmlns:a16="http://schemas.microsoft.com/office/drawing/2014/main" id="{C1F30F94-AA4B-4364-B547-D73DCFDAE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268413"/>
            <a:ext cx="8229600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9</a:t>
            </a:r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zh-CN" altLang="en-US">
                <a:latin typeface="Times New Roman" panose="02020603050405020304" pitchFamily="18" charset="0"/>
              </a:rPr>
              <a:t>求下列集合的基数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(1)  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x </a:t>
            </a:r>
            <a:r>
              <a:rPr lang="en-US" altLang="zh-CN">
                <a:latin typeface="Times New Roman" panose="02020603050405020304" pitchFamily="18" charset="0"/>
              </a:rPr>
              <a:t>|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是单词“</a:t>
            </a:r>
            <a:r>
              <a:rPr lang="en-US" altLang="zh-CN" i="1">
                <a:latin typeface="Times New Roman" panose="02020603050405020304" pitchFamily="18" charset="0"/>
              </a:rPr>
              <a:t>BASEBALL</a:t>
            </a:r>
            <a:r>
              <a:rPr lang="en-US" altLang="zh-CN">
                <a:latin typeface="Times New Roman" panose="02020603050405020304" pitchFamily="18" charset="0"/>
              </a:rPr>
              <a:t>”</a:t>
            </a:r>
            <a:r>
              <a:rPr lang="zh-CN" altLang="en-US">
                <a:latin typeface="Times New Roman" panose="02020603050405020304" pitchFamily="18" charset="0"/>
              </a:rPr>
              <a:t>中的字母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x </a:t>
            </a:r>
            <a:r>
              <a:rPr lang="en-US" altLang="zh-CN">
                <a:latin typeface="Times New Roman" panose="02020603050405020304" pitchFamily="18" charset="0"/>
              </a:rPr>
              <a:t>|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∈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∧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2=9∧2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=8}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={1, 3, 7, 11}</a:t>
            </a:r>
            <a:br>
              <a:rPr lang="en-US" altLang="zh-CN">
                <a:latin typeface="Times New Roman" panose="02020603050405020304" pitchFamily="18" charset="0"/>
              </a:rPr>
            </a:br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B9C48-9AF1-41E2-B1D3-4BAFC8DF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FFF6-5E77-402C-AF34-94BA3497CBCC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536579" name="Rectangle 3">
            <a:extLst>
              <a:ext uri="{FF2B5EF4-FFF2-40B4-BE49-F238E27FC236}">
                <a16:creationId xmlns:a16="http://schemas.microsoft.com/office/drawing/2014/main" id="{7CFFDD96-7372-4BF7-9E39-64DC99BE1D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18488" cy="1008063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为集合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且 </a:t>
            </a:r>
            <a:r>
              <a:rPr lang="en-US" altLang="zh-CN">
                <a:latin typeface="Times New Roman" panose="02020603050405020304" pitchFamily="18" charset="0"/>
              </a:rPr>
              <a:t>card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 card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是自然数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≠0.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      </a:t>
            </a:r>
            <a:r>
              <a:rPr lang="zh-CN" altLang="en-US">
                <a:latin typeface="Times New Roman" panose="02020603050405020304" pitchFamily="18" charset="0"/>
              </a:rPr>
              <a:t>求</a:t>
            </a:r>
            <a:r>
              <a:rPr lang="en-US" altLang="zh-CN">
                <a:latin typeface="Times New Roman" panose="02020603050405020304" pitchFamily="18" charset="0"/>
              </a:rPr>
              <a:t>card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×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36580" name="Rectangle 4">
            <a:extLst>
              <a:ext uri="{FF2B5EF4-FFF2-40B4-BE49-F238E27FC236}">
                <a16:creationId xmlns:a16="http://schemas.microsoft.com/office/drawing/2014/main" id="{583660F2-6067-4C48-9E4D-E1BD4B0A3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536581" name="Rectangle 5">
            <a:extLst>
              <a:ext uri="{FF2B5EF4-FFF2-40B4-BE49-F238E27FC236}">
                <a16:creationId xmlns:a16="http://schemas.microsoft.com/office/drawing/2014/main" id="{70E3E1BE-C517-4905-A4C8-B47D0EDEC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276475"/>
            <a:ext cx="828040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解  方法一   构造双射函数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由</a:t>
            </a:r>
            <a:r>
              <a:rPr lang="en-US" altLang="zh-CN">
                <a:latin typeface="Times New Roman" panose="02020603050405020304" pitchFamily="18" charset="0"/>
              </a:rPr>
              <a:t>card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 card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可知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都是可数集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令 </a:t>
            </a:r>
            <a:endParaRPr lang="zh-CN" altLang="en-US" i="1">
              <a:latin typeface="Times New Roman" panose="02020603050405020304" pitchFamily="18" charset="0"/>
            </a:endParaRPr>
          </a:p>
          <a:p>
            <a:r>
              <a:rPr lang="zh-CN" altLang="en-US" i="1">
                <a:latin typeface="Times New Roman" panose="02020603050405020304" pitchFamily="18" charset="0"/>
              </a:rPr>
              <a:t>          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,…}, 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,…,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} 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对任意的</a:t>
            </a:r>
            <a:r>
              <a:rPr lang="en-US" altLang="zh-CN">
                <a:latin typeface="Times New Roman" panose="02020603050405020304" pitchFamily="18" charset="0"/>
              </a:rPr>
              <a:t>&lt;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&gt;, &lt;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</a:rPr>
              <a:t>l</a:t>
            </a:r>
            <a:r>
              <a:rPr lang="en-US" altLang="zh-CN">
                <a:latin typeface="Times New Roman" panose="02020603050405020304" pitchFamily="18" charset="0"/>
              </a:rPr>
              <a:t>&gt;∈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×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有</a:t>
            </a:r>
            <a:br>
              <a:rPr lang="zh-CN" altLang="en-US">
                <a:latin typeface="Times New Roman" panose="02020603050405020304" pitchFamily="18" charset="0"/>
              </a:rPr>
            </a:br>
            <a:r>
              <a:rPr lang="zh-CN" altLang="en-US">
                <a:latin typeface="Times New Roman" panose="02020603050405020304" pitchFamily="18" charset="0"/>
              </a:rPr>
              <a:t>        </a:t>
            </a:r>
            <a:r>
              <a:rPr lang="en-US" altLang="zh-CN">
                <a:latin typeface="Times New Roman" panose="02020603050405020304" pitchFamily="18" charset="0"/>
              </a:rPr>
              <a:t>&lt;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&gt;=&lt;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</a:rPr>
              <a:t>l</a:t>
            </a:r>
            <a:r>
              <a:rPr lang="en-US" altLang="zh-CN">
                <a:latin typeface="Times New Roman" panose="02020603050405020304" pitchFamily="18" charset="0"/>
              </a:rPr>
              <a:t>&gt;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∧</a:t>
            </a:r>
            <a:r>
              <a:rPr lang="en-US" altLang="zh-CN" i="1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l 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定义函数</a:t>
            </a:r>
            <a:br>
              <a:rPr lang="zh-CN" altLang="en-US">
                <a:latin typeface="Times New Roman" panose="02020603050405020304" pitchFamily="18" charset="0"/>
              </a:rPr>
            </a:br>
            <a:r>
              <a:rPr lang="zh-CN" altLang="en-US">
                <a:latin typeface="Times New Roman" panose="02020603050405020304" pitchFamily="18" charset="0"/>
              </a:rPr>
              <a:t>  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×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→N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</a:rPr>
              <a:t>  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(&lt;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&gt;)=</a:t>
            </a:r>
            <a:r>
              <a:rPr lang="en-US" altLang="zh-CN" i="1">
                <a:latin typeface="Times New Roman" panose="02020603050405020304" pitchFamily="18" charset="0"/>
              </a:rPr>
              <a:t>in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i="1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=0,1,…,   </a:t>
            </a:r>
            <a:r>
              <a:rPr lang="en-US" altLang="zh-CN" i="1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=0,1,…,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易见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×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的双射函数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所以</a:t>
            </a:r>
            <a:br>
              <a:rPr lang="zh-CN" altLang="en-US">
                <a:latin typeface="Times New Roman" panose="02020603050405020304" pitchFamily="18" charset="0"/>
              </a:rPr>
            </a:br>
            <a:r>
              <a:rPr lang="zh-CN" altLang="en-US">
                <a:latin typeface="Times New Roman" panose="02020603050405020304" pitchFamily="18" charset="0"/>
              </a:rPr>
              <a:t>  </a:t>
            </a:r>
            <a:r>
              <a:rPr lang="en-US" altLang="zh-CN">
                <a:latin typeface="Times New Roman" panose="02020603050405020304" pitchFamily="18" charset="0"/>
              </a:rPr>
              <a:t>card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×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=card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N =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48F4B51-8A4E-4602-B308-793DAAC5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3D5C-1782-466C-A0BE-A5B86799D06A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538627" name="Rectangle 3">
            <a:extLst>
              <a:ext uri="{FF2B5EF4-FFF2-40B4-BE49-F238E27FC236}">
                <a16:creationId xmlns:a16="http://schemas.microsoft.com/office/drawing/2014/main" id="{F21984DB-CA93-4829-8CFE-AB69D9D02D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525962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方法二   直接使用可数集的性质求解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因为 </a:t>
            </a:r>
            <a:r>
              <a:rPr lang="en-US" altLang="zh-CN">
                <a:latin typeface="Times New Roman" panose="02020603050405020304" pitchFamily="18" charset="0"/>
              </a:rPr>
              <a:t>card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 card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所以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都是可数集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根据性质</a:t>
            </a:r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latin typeface="Times New Roman" panose="02020603050405020304" pitchFamily="18" charset="0"/>
              </a:rPr>
              <a:t>可知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×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也是可数集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所以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                  </a:t>
            </a:r>
            <a:r>
              <a:rPr lang="en-US" altLang="zh-CN">
                <a:latin typeface="Times New Roman" panose="02020603050405020304" pitchFamily="18" charset="0"/>
              </a:rPr>
              <a:t>card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×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≤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aseline="-25000">
                <a:latin typeface="Times New Roman" panose="02020603050405020304" pitchFamily="18" charset="0"/>
              </a:rPr>
              <a:t>0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显然当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≠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>
                <a:latin typeface="Times New Roman" panose="02020603050405020304" pitchFamily="18" charset="0"/>
              </a:rPr>
              <a:t>时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                    card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>
                <a:latin typeface="Times New Roman" panose="02020603050405020304" pitchFamily="18" charset="0"/>
              </a:rPr>
              <a:t>card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×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这就推出</a:t>
            </a:r>
            <a:endParaRPr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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>
                <a:latin typeface="Times New Roman" panose="02020603050405020304" pitchFamily="18" charset="0"/>
              </a:rPr>
              <a:t>card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×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endParaRPr lang="en-US" altLang="zh-CN">
              <a:latin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</a:rPr>
              <a:t>综合上述得到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                     </a:t>
            </a:r>
            <a:r>
              <a:rPr lang="en-US" altLang="zh-CN">
                <a:latin typeface="Times New Roman" panose="02020603050405020304" pitchFamily="18" charset="0"/>
              </a:rPr>
              <a:t>card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×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538628" name="Rectangle 4">
            <a:extLst>
              <a:ext uri="{FF2B5EF4-FFF2-40B4-BE49-F238E27FC236}">
                <a16:creationId xmlns:a16="http://schemas.microsoft.com/office/drawing/2014/main" id="{9CEA25D3-77E6-490B-A908-AEC759013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</p:spTree>
  </p:cSld>
  <p:clrMapOvr>
    <a:masterClrMapping/>
  </p:clrMapOvr>
  <p:transition spd="slow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F65BC27-461C-4254-8C02-7D44EEF8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7AB1-29FE-4A4B-9108-92F1998F5CB3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325635" name="Rectangle 3">
            <a:extLst>
              <a:ext uri="{FF2B5EF4-FFF2-40B4-BE49-F238E27FC236}">
                <a16:creationId xmlns:a16="http://schemas.microsoft.com/office/drawing/2014/main" id="{B47B024B-A0CB-4F6E-931F-4B53DE7F73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华文中宋" panose="02010600040101010101" pitchFamily="2" charset="-122"/>
              </a:rPr>
              <a:t>第八章 </a:t>
            </a:r>
            <a:r>
              <a:rPr lang="zh-CN" altLang="en-US"/>
              <a:t>习题课</a:t>
            </a:r>
          </a:p>
        </p:txBody>
      </p:sp>
      <p:sp>
        <p:nvSpPr>
          <p:cNvPr id="325648" name="Rectangle 16">
            <a:extLst>
              <a:ext uri="{FF2B5EF4-FFF2-40B4-BE49-F238E27FC236}">
                <a16:creationId xmlns:a16="http://schemas.microsoft.com/office/drawing/2014/main" id="{8EB2A7DF-312F-4FBA-88A0-8262ECF8C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r>
              <a:rPr lang="zh-CN" altLang="en-US"/>
              <a:t>主要内容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函数，</a:t>
            </a:r>
            <a:r>
              <a:rPr lang="zh-CN" altLang="en-US">
                <a:latin typeface="Times New Roman" panose="02020603050405020304" pitchFamily="18" charset="0"/>
              </a:rPr>
              <a:t>从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的函数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30000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，函数的像与完全原像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函数的性质：单射、满射、双射函数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重要函数：恒等函数、常函数、单调函数、集合的特征函                     数、自然映射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集合等势的定义与性质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集合优势的定义与性质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重要的集合等势以及优势的结果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可数集与不可数集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集合基数的定义</a:t>
            </a:r>
          </a:p>
          <a:p>
            <a:pPr>
              <a:buClr>
                <a:srgbClr val="FF9900"/>
              </a:buClr>
            </a:pP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480F42C-23FA-460E-A8FB-3CD80365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B81C-0E86-4755-9294-4A9410A230AA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541698" name="Rectangle 2">
            <a:extLst>
              <a:ext uri="{FF2B5EF4-FFF2-40B4-BE49-F238E27FC236}">
                <a16:creationId xmlns:a16="http://schemas.microsoft.com/office/drawing/2014/main" id="{6DB49D69-B5C1-42C1-B0FB-7C08E5FF20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>
                <a:latin typeface="Times New Roman" panose="02020603050405020304" pitchFamily="18" charset="0"/>
              </a:rPr>
              <a:t>基本要求</a:t>
            </a:r>
          </a:p>
        </p:txBody>
      </p:sp>
      <p:sp>
        <p:nvSpPr>
          <p:cNvPr id="541699" name="Rectangle 3">
            <a:extLst>
              <a:ext uri="{FF2B5EF4-FFF2-40B4-BE49-F238E27FC236}">
                <a16:creationId xmlns:a16="http://schemas.microsoft.com/office/drawing/2014/main" id="{798CBC28-E326-4122-91D7-03B8D2454F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给定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判别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zh-CN" altLang="en-US">
                <a:latin typeface="Times New Roman" panose="02020603050405020304" pitchFamily="18" charset="0"/>
              </a:rPr>
              <a:t>是否为从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的函数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判别函数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的性质（单射、满射、双射）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熟练计算函数的值、像、复合以及反函数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证明函数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的性质（单射、满射、双射）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给定集合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，构造双射函数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能够证明两个集合等势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能够证明一个集合优势于另一个集合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知道什么是可数集与不可数集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会求一个简单集合的基数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F9D68C9-7E97-48D7-9D97-9CF6E1B0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4F27-2B9B-4300-9D68-0A7FDDDADF90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327687" name="Rectangle 7">
            <a:extLst>
              <a:ext uri="{FF2B5EF4-FFF2-40B4-BE49-F238E27FC236}">
                <a16:creationId xmlns:a16="http://schemas.microsoft.com/office/drawing/2014/main" id="{511C8EA4-2D8E-4312-BE1B-6769A2B4E8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27688" name="Rectangle 8">
            <a:extLst>
              <a:ext uri="{FF2B5EF4-FFF2-40B4-BE49-F238E27FC236}">
                <a16:creationId xmlns:a16="http://schemas.microsoft.com/office/drawing/2014/main" id="{97B63403-2EDB-4E68-87A1-6343AB82B0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91513" cy="5040312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．给定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B </a:t>
            </a:r>
            <a:r>
              <a:rPr lang="zh-CN" altLang="en-US">
                <a:latin typeface="Times New Roman" panose="02020603050405020304" pitchFamily="18" charset="0"/>
              </a:rPr>
              <a:t>和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判断是否构成函数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如果是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说明该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 函数是否为单射、满射、双射的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并根据要求进行计算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(1)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={1,2,3,4,5},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={6,7,8,9,10},   </a:t>
            </a:r>
          </a:p>
          <a:p>
            <a:r>
              <a:rPr lang="en-US" altLang="zh-CN" i="1">
                <a:latin typeface="Times New Roman" panose="02020603050405020304" pitchFamily="18" charset="0"/>
              </a:rPr>
              <a:t>        f</a:t>
            </a:r>
            <a:r>
              <a:rPr lang="en-US" altLang="zh-CN">
                <a:latin typeface="Times New Roman" panose="02020603050405020304" pitchFamily="18" charset="0"/>
              </a:rPr>
              <a:t>={&lt;1,8&gt;,&lt;3,9&gt;,&lt;4,10&gt;,&lt;2,6&gt;,&lt;5,9&gt;}.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(2)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同</a:t>
            </a:r>
            <a:r>
              <a:rPr lang="en-US" altLang="zh-CN">
                <a:latin typeface="Times New Roman" panose="02020603050405020304" pitchFamily="18" charset="0"/>
              </a:rPr>
              <a:t>(1),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={&lt;1,7&gt;,&lt;2,6&gt;,&lt;4,5&gt;,&lt;1,9&gt;,&lt;5,10&gt;}.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(3)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同</a:t>
            </a:r>
            <a:r>
              <a:rPr lang="en-US" altLang="zh-CN">
                <a:latin typeface="Times New Roman" panose="02020603050405020304" pitchFamily="18" charset="0"/>
              </a:rPr>
              <a:t>(1),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={&lt;1,8&gt;,&lt;3,10&gt;,&lt; 2,6&gt;,&lt;4,9&gt;}.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(4)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=R,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)=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30000">
                <a:latin typeface="Times New Roman" panose="02020603050405020304" pitchFamily="18" charset="0"/>
              </a:rPr>
              <a:t>3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(5)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=R</a:t>
            </a:r>
            <a:r>
              <a:rPr lang="en-US" altLang="zh-CN" baseline="30000">
                <a:latin typeface="Times New Roman" panose="02020603050405020304" pitchFamily="18" charset="0"/>
              </a:rPr>
              <a:t>+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)=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/(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2+1).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(6)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=R×R,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(&lt;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&gt;)=&lt;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&gt;, </a:t>
            </a:r>
            <a:r>
              <a:rPr lang="zh-CN" altLang="en-US">
                <a:latin typeface="Times New Roman" panose="02020603050405020304" pitchFamily="18" charset="0"/>
              </a:rPr>
              <a:t>令 </a:t>
            </a:r>
          </a:p>
          <a:p>
            <a:r>
              <a:rPr lang="zh-CN" altLang="en-US" i="1">
                <a:latin typeface="Times New Roman" panose="02020603050405020304" pitchFamily="18" charset="0"/>
              </a:rPr>
              <a:t>       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>
                <a:latin typeface="Times New Roman" panose="02020603050405020304" pitchFamily="18" charset="0"/>
              </a:rPr>
              <a:t>={&lt;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&gt;|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∈R∧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+1}, </a:t>
            </a:r>
            <a:r>
              <a:rPr lang="zh-CN" altLang="en-US">
                <a:latin typeface="Times New Roman" panose="02020603050405020304" pitchFamily="18" charset="0"/>
              </a:rPr>
              <a:t>计算</a:t>
            </a:r>
            <a:r>
              <a:rPr lang="zh-CN" altLang="en-US" i="1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>
                <a:latin typeface="Times New Roman" panose="02020603050405020304" pitchFamily="18" charset="0"/>
              </a:rPr>
              <a:t>).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(7)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=N×N,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=N,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(&lt;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&gt;)=|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|. </a:t>
            </a:r>
            <a:r>
              <a:rPr lang="zh-CN" altLang="en-US">
                <a:latin typeface="Times New Roman" panose="02020603050405020304" pitchFamily="18" charset="0"/>
              </a:rPr>
              <a:t>计算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(N×{0}),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en-US" altLang="zh-CN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({0})</a:t>
            </a:r>
          </a:p>
        </p:txBody>
      </p:sp>
    </p:spTree>
  </p:cSld>
  <p:clrMapOvr>
    <a:masterClrMapping/>
  </p:clrMapOvr>
  <p:transition spd="slow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BFF264-978C-4718-BFD1-E650ADC4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89BF-0369-4B40-8026-5C068268E353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329732" name="Rectangle 4">
            <a:extLst>
              <a:ext uri="{FF2B5EF4-FFF2-40B4-BE49-F238E27FC236}">
                <a16:creationId xmlns:a16="http://schemas.microsoft.com/office/drawing/2014/main" id="{8964C3B5-3495-42B8-9915-3650A434D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16046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</a:t>
            </a:r>
          </a:p>
        </p:txBody>
      </p:sp>
      <p:sp>
        <p:nvSpPr>
          <p:cNvPr id="329737" name="Rectangle 9">
            <a:extLst>
              <a:ext uri="{FF2B5EF4-FFF2-40B4-BE49-F238E27FC236}">
                <a16:creationId xmlns:a16="http://schemas.microsoft.com/office/drawing/2014/main" id="{5FEC5F7C-A9C1-4CF9-8403-4C6A1B886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解答</a:t>
            </a:r>
          </a:p>
        </p:txBody>
      </p:sp>
      <p:sp>
        <p:nvSpPr>
          <p:cNvPr id="329738" name="Rectangle 10">
            <a:extLst>
              <a:ext uri="{FF2B5EF4-FFF2-40B4-BE49-F238E27FC236}">
                <a16:creationId xmlns:a16="http://schemas.microsoft.com/office/drawing/2014/main" id="{B992788E-D696-4DEC-A9A0-6407AE201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435975" cy="525621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</a:rPr>
              <a:t>能构成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既不是单射也不是满射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因为</a:t>
            </a:r>
          </a:p>
          <a:p>
            <a:pPr>
              <a:spcBef>
                <a:spcPct val="0"/>
              </a:spcBef>
            </a:pPr>
            <a:r>
              <a:rPr lang="zh-CN" altLang="en-US" i="1">
                <a:latin typeface="Times New Roman" panose="02020603050405020304" pitchFamily="18" charset="0"/>
              </a:rPr>
              <a:t>    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(3)=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(5)=9, </a:t>
            </a:r>
            <a:r>
              <a:rPr lang="zh-CN" altLang="en-US">
                <a:latin typeface="Times New Roman" panose="02020603050405020304" pitchFamily="18" charset="0"/>
              </a:rPr>
              <a:t>且</a:t>
            </a:r>
            <a:r>
              <a:rPr lang="en-US" altLang="zh-CN">
                <a:latin typeface="Times New Roman" panose="02020603050405020304" pitchFamily="18" charset="0"/>
              </a:rPr>
              <a:t>7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>
                <a:latin typeface="Times New Roman" panose="02020603050405020304" pitchFamily="18" charset="0"/>
              </a:rPr>
              <a:t>ran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不构成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因为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zh-CN" altLang="en-US">
                <a:latin typeface="Times New Roman" panose="02020603050405020304" pitchFamily="18" charset="0"/>
              </a:rPr>
              <a:t>不是函数</a:t>
            </a:r>
            <a:r>
              <a:rPr lang="en-US" altLang="zh-CN">
                <a:latin typeface="Times New Roman" panose="02020603050405020304" pitchFamily="18" charset="0"/>
              </a:rPr>
              <a:t>. &lt;1,7&gt;∈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zh-CN" altLang="en-US">
                <a:latin typeface="Times New Roman" panose="02020603050405020304" pitchFamily="18" charset="0"/>
              </a:rPr>
              <a:t>且</a:t>
            </a:r>
            <a:r>
              <a:rPr lang="en-US" altLang="zh-CN">
                <a:latin typeface="Times New Roman" panose="02020603050405020304" pitchFamily="18" charset="0"/>
              </a:rPr>
              <a:t>&lt;1,9&gt;∈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与函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      数定义矛盾</a:t>
            </a: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latin typeface="Times New Roman" panose="02020603050405020304" pitchFamily="18" charset="0"/>
              </a:rPr>
              <a:t>不构成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因为</a:t>
            </a:r>
            <a:r>
              <a:rPr lang="en-US" altLang="zh-CN">
                <a:latin typeface="Times New Roman" panose="02020603050405020304" pitchFamily="18" charset="0"/>
              </a:rPr>
              <a:t>dom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en-US" altLang="zh-CN">
                <a:latin typeface="Times New Roman" panose="02020603050405020304" pitchFamily="18" charset="0"/>
              </a:rPr>
              <a:t>= {1,2,3,4} ≠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</a:rPr>
              <a:t>(4) </a:t>
            </a:r>
            <a:r>
              <a:rPr lang="zh-CN" altLang="en-US">
                <a:latin typeface="Times New Roman" panose="02020603050405020304" pitchFamily="18" charset="0"/>
              </a:rPr>
              <a:t>能构成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且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是双射的</a:t>
            </a: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</a:rPr>
              <a:t>(5) </a:t>
            </a:r>
            <a:r>
              <a:rPr lang="zh-CN" altLang="en-US">
                <a:latin typeface="Times New Roman" panose="02020603050405020304" pitchFamily="18" charset="0"/>
              </a:rPr>
              <a:t>能构成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既不是单射的也不是满射的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因为该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      函数在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=1</a:t>
            </a:r>
            <a:r>
              <a:rPr lang="zh-CN" altLang="en-US">
                <a:latin typeface="Times New Roman" panose="02020603050405020304" pitchFamily="18" charset="0"/>
              </a:rPr>
              <a:t>取极大值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(1)=1/2. </a:t>
            </a:r>
            <a:r>
              <a:rPr lang="zh-CN" altLang="en-US">
                <a:latin typeface="Times New Roman" panose="02020603050405020304" pitchFamily="18" charset="0"/>
              </a:rPr>
              <a:t>函数不是单调的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zh-CN" altLang="en-US">
                <a:latin typeface="Times New Roman" panose="02020603050405020304" pitchFamily="18" charset="0"/>
              </a:rPr>
              <a:t>且</a:t>
            </a:r>
            <a:r>
              <a:rPr lang="en-US" altLang="zh-CN">
                <a:latin typeface="Times New Roman" panose="02020603050405020304" pitchFamily="18" charset="0"/>
              </a:rPr>
              <a:t>ran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≠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 baseline="30000">
                <a:latin typeface="Times New Roman" panose="02020603050405020304" pitchFamily="18" charset="0"/>
              </a:rPr>
              <a:t>+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</a:rPr>
              <a:t>(6) </a:t>
            </a:r>
            <a:r>
              <a:rPr lang="zh-CN" altLang="en-US">
                <a:latin typeface="Times New Roman" panose="02020603050405020304" pitchFamily="18" charset="0"/>
              </a:rPr>
              <a:t>能构成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且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是双射的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</a:rPr>
              <a:t>    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>
                <a:latin typeface="Times New Roman" panose="02020603050405020304" pitchFamily="18" charset="0"/>
              </a:rPr>
              <a:t>) = {&lt;2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+1,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1&gt;|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∈R}=R×{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1}</a:t>
            </a: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</a:rPr>
              <a:t>(7) </a:t>
            </a:r>
            <a:r>
              <a:rPr lang="zh-CN" altLang="en-US">
                <a:latin typeface="Times New Roman" panose="02020603050405020304" pitchFamily="18" charset="0"/>
              </a:rPr>
              <a:t>能构成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既不是单射的也不是满射的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因为   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            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(&lt;1,1&gt;)=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(&lt;2,2&gt;)=0, 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>
                <a:latin typeface="Times New Roman" panose="02020603050405020304" pitchFamily="18" charset="0"/>
              </a:rPr>
              <a:t>ran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</a:rPr>
              <a:t>   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(N×{0}) = {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0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|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∈N} = {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|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∈N}  </a:t>
            </a:r>
          </a:p>
          <a:p>
            <a:pPr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</a:rPr>
              <a:t>            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({0}) = {&lt;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&gt;|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∈N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3177E-8685-44EE-BE73-A71BCF91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994-0752-40FB-9DC4-EA6EC7BA622F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76487" name="Rectangle 7">
            <a:extLst>
              <a:ext uri="{FF2B5EF4-FFF2-40B4-BE49-F238E27FC236}">
                <a16:creationId xmlns:a16="http://schemas.microsoft.com/office/drawing/2014/main" id="{0864BBFF-2EC4-46C2-BFA3-5F6D84A688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从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的函数</a:t>
            </a:r>
          </a:p>
        </p:txBody>
      </p:sp>
      <p:sp>
        <p:nvSpPr>
          <p:cNvPr id="276488" name="Rectangle 8">
            <a:extLst>
              <a:ext uri="{FF2B5EF4-FFF2-40B4-BE49-F238E27FC236}">
                <a16:creationId xmlns:a16="http://schemas.microsoft.com/office/drawing/2014/main" id="{D60A09E4-C3DA-4465-90DD-253D585F0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2376488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8.3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为集合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如果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r>
              <a:rPr lang="zh-CN" altLang="en-US" i="1" dirty="0">
                <a:latin typeface="Times New Roman" panose="02020603050405020304" pitchFamily="18" charset="0"/>
              </a:rPr>
              <a:t>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为函数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dirty="0" err="1">
                <a:latin typeface="Times New Roman" panose="02020603050405020304" pitchFamily="18" charset="0"/>
              </a:rPr>
              <a:t>ran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则称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从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的函数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记作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例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 N→N,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)=2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x </a:t>
            </a:r>
            <a:r>
              <a:rPr lang="zh-CN" altLang="en-US" dirty="0">
                <a:latin typeface="Times New Roman" panose="02020603050405020304" pitchFamily="18" charset="0"/>
              </a:rPr>
              <a:t>是从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的函数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</a:rPr>
              <a:t>       g</a:t>
            </a:r>
            <a:r>
              <a:rPr lang="en-US" altLang="zh-CN" dirty="0">
                <a:latin typeface="Times New Roman" panose="02020603050405020304" pitchFamily="18" charset="0"/>
              </a:rPr>
              <a:t>: N→N,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)=2 </a:t>
            </a:r>
            <a:r>
              <a:rPr lang="zh-CN" altLang="en-US" dirty="0">
                <a:latin typeface="Times New Roman" panose="02020603050405020304" pitchFamily="18" charset="0"/>
              </a:rPr>
              <a:t>也是从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的函数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276489" name="Rectangle 9">
            <a:extLst>
              <a:ext uri="{FF2B5EF4-FFF2-40B4-BE49-F238E27FC236}">
                <a16:creationId xmlns:a16="http://schemas.microsoft.com/office/drawing/2014/main" id="{033370F7-36FB-449F-B399-F3D7ADE9D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949700"/>
            <a:ext cx="8135937" cy="250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8.4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所有从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的函数的集合记作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符号化表示为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            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</a:rPr>
              <a:t>= {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|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en-US" altLang="zh-CN" dirty="0">
                <a:latin typeface="Times New Roman" panose="02020603050405020304" pitchFamily="18" charset="0"/>
              </a:rPr>
              <a:t>}  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|=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, |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|=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&gt;0, |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|=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m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</a:p>
          <a:p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≠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br>
              <a:rPr lang="en-US" altLang="zh-CN" dirty="0">
                <a:latin typeface="Times New Roman" panose="02020603050405020304" pitchFamily="18" charset="0"/>
              </a:rPr>
            </a:b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AB0AFA-F115-4384-9921-412CA169F39E}"/>
              </a:ext>
            </a:extLst>
          </p:cNvPr>
          <p:cNvSpPr txBox="1"/>
          <p:nvPr/>
        </p:nvSpPr>
        <p:spPr>
          <a:xfrm>
            <a:off x="3419873" y="6453188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回顾函数的定义，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为空时是不是函数？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为空时？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4B043D-8033-495A-8A0D-32612B73BC04}"/>
              </a:ext>
            </a:extLst>
          </p:cNvPr>
          <p:cNvSpPr txBox="1"/>
          <p:nvPr/>
        </p:nvSpPr>
        <p:spPr>
          <a:xfrm>
            <a:off x="5694963" y="4500988"/>
            <a:ext cx="2758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有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i="1" baseline="30000" dirty="0">
                <a:solidFill>
                  <a:srgbClr val="FF9900"/>
                </a:solidFill>
                <a:latin typeface="Times New Roman" panose="02020603050405020304" pitchFamily="18" charset="0"/>
              </a:rPr>
              <a:t>nm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个关系</a:t>
            </a:r>
            <a:endParaRPr lang="zh-CN" altLang="en-US" sz="2000" i="1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2DFAAC-E015-40B2-9E3D-F9C252ADF6CD}"/>
              </a:ext>
            </a:extLst>
          </p:cNvPr>
          <p:cNvSpPr txBox="1"/>
          <p:nvPr/>
        </p:nvSpPr>
        <p:spPr>
          <a:xfrm>
            <a:off x="5004048" y="4901098"/>
            <a:ext cx="4139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中每个元素可映射到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中每个元素（每次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种选择共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次）</a:t>
            </a:r>
            <a:endParaRPr lang="zh-CN" altLang="en-US" sz="2000" i="1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100691"/>
      </p:ext>
    </p:extLst>
  </p:cSld>
  <p:clrMapOvr>
    <a:masterClrMapping/>
  </p:clrMapOvr>
  <p:transition spd="slow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B3E6243A-FA4A-4B8B-91A0-56C9F644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CB93-DBE2-487F-B309-BAC6370ECFF8}" type="slidenum">
              <a:rPr lang="en-US" altLang="zh-CN"/>
              <a:pPr/>
              <a:t>60</a:t>
            </a:fld>
            <a:endParaRPr lang="en-US" altLang="zh-CN"/>
          </a:p>
        </p:txBody>
      </p:sp>
      <p:graphicFrame>
        <p:nvGraphicFramePr>
          <p:cNvPr id="331783" name="Object 7">
            <a:extLst>
              <a:ext uri="{FF2B5EF4-FFF2-40B4-BE49-F238E27FC236}">
                <a16:creationId xmlns:a16="http://schemas.microsoft.com/office/drawing/2014/main" id="{F55B1127-D8E3-4C21-9B36-28EF2D52E7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1484313"/>
          <a:ext cx="4294187" cy="190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30" name="公式" r:id="rId4" imgW="2158920" imgH="952200" progId="Equation.3">
                  <p:embed/>
                </p:oleObj>
              </mc:Choice>
              <mc:Fallback>
                <p:oleObj name="公式" r:id="rId4" imgW="2158920" imgH="952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484313"/>
                        <a:ext cx="4294187" cy="190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86" name="Rectangle 10">
            <a:extLst>
              <a:ext uri="{FF2B5EF4-FFF2-40B4-BE49-F238E27FC236}">
                <a16:creationId xmlns:a16="http://schemas.microsoft.com/office/drawing/2014/main" id="{64A82D10-0330-43DD-8E55-9D3305359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31787" name="Rectangle 11">
            <a:extLst>
              <a:ext uri="{FF2B5EF4-FFF2-40B4-BE49-F238E27FC236}">
                <a16:creationId xmlns:a16="http://schemas.microsoft.com/office/drawing/2014/main" id="{1BABAAB5-F1EE-4835-A449-6651146DD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25538"/>
            <a:ext cx="3567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设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，且</a:t>
            </a:r>
          </a:p>
        </p:txBody>
      </p:sp>
      <p:sp>
        <p:nvSpPr>
          <p:cNvPr id="331788" name="Rectangle 12">
            <a:extLst>
              <a:ext uri="{FF2B5EF4-FFF2-40B4-BE49-F238E27FC236}">
                <a16:creationId xmlns:a16="http://schemas.microsoft.com/office/drawing/2014/main" id="{BD96E4B0-8262-4E90-AECD-E5BF44F59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451225"/>
            <a:ext cx="8388350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令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是由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导出的等价关系，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=1,2,3,4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，即 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xE</a:t>
            </a:r>
            <a:r>
              <a:rPr lang="en-US" altLang="zh-CN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(1)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画出偏序集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&lt;{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},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的哈斯图，其中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  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是偏序关系：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 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是自然映射，求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(0),  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=1,2,3,4.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(3)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对每个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说明 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的性质（单射、满射、双射）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AC51EF0-59AD-4E33-BE93-06346811A65F}"/>
              </a:ext>
            </a:extLst>
          </p:cNvPr>
          <p:cNvSpPr/>
          <p:nvPr/>
        </p:nvSpPr>
        <p:spPr>
          <a:xfrm>
            <a:off x="3779912" y="4509120"/>
            <a:ext cx="4429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000" i="1" baseline="-25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中每个等价类都包含于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000" i="1" baseline="-25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中某等价类</a:t>
            </a:r>
            <a:endParaRPr lang="zh-CN" altLang="en-US" sz="2000" dirty="0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C4AA3C54-E450-420F-8896-F6BA51D7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F32E-465D-4978-A06C-BFF29DFAF490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333836" name="Rectangle 12">
            <a:extLst>
              <a:ext uri="{FF2B5EF4-FFF2-40B4-BE49-F238E27FC236}">
                <a16:creationId xmlns:a16="http://schemas.microsoft.com/office/drawing/2014/main" id="{169B2546-0181-44F4-88E8-B33D41BF21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29600" cy="4525962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</a:rPr>
              <a:t>哈斯图如下</a:t>
            </a:r>
          </a:p>
          <a:p>
            <a:endParaRPr lang="zh-CN" altLang="en-US">
              <a:latin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(0) = {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 |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>
                <a:latin typeface="Times New Roman" panose="02020603050405020304" pitchFamily="18" charset="0"/>
              </a:rPr>
              <a:t>0}, 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(0)={0}, 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(0)=Z, 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 baseline="-25000"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</a:rPr>
              <a:t>(0)=R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 baseline="-25000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是满射的；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是双射的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333829" name="Rectangle 5">
            <a:extLst>
              <a:ext uri="{FF2B5EF4-FFF2-40B4-BE49-F238E27FC236}">
                <a16:creationId xmlns:a16="http://schemas.microsoft.com/office/drawing/2014/main" id="{5727013A-7C6E-44CD-B104-3FE061F46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288" y="10525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</a:t>
            </a:r>
          </a:p>
        </p:txBody>
      </p:sp>
      <p:sp>
        <p:nvSpPr>
          <p:cNvPr id="333835" name="Rectangle 11">
            <a:extLst>
              <a:ext uri="{FF2B5EF4-FFF2-40B4-BE49-F238E27FC236}">
                <a16:creationId xmlns:a16="http://schemas.microsoft.com/office/drawing/2014/main" id="{FE127CE8-79CE-4197-8C30-02126A30D3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解答</a:t>
            </a:r>
          </a:p>
        </p:txBody>
      </p:sp>
      <p:pic>
        <p:nvPicPr>
          <p:cNvPr id="333837" name="Picture 13" descr="8-1">
            <a:extLst>
              <a:ext uri="{FF2B5EF4-FFF2-40B4-BE49-F238E27FC236}">
                <a16:creationId xmlns:a16="http://schemas.microsoft.com/office/drawing/2014/main" id="{EB964697-287D-4936-97F0-50EF5D31B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133600"/>
            <a:ext cx="3313113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80D64-D8C8-49DA-9182-9AEA245F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C1B-3FA1-4999-9FE8-FC40D1AD8C22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335881" name="Rectangle 9">
            <a:extLst>
              <a:ext uri="{FF2B5EF4-FFF2-40B4-BE49-F238E27FC236}">
                <a16:creationId xmlns:a16="http://schemas.microsoft.com/office/drawing/2014/main" id="{6ADCC2D0-5354-4441-B8AC-A6018B867C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35882" name="Rectangle 10">
            <a:extLst>
              <a:ext uri="{FF2B5EF4-FFF2-40B4-BE49-F238E27FC236}">
                <a16:creationId xmlns:a16="http://schemas.microsoft.com/office/drawing/2014/main" id="{6FA7ACAE-8C4E-4A3D-8F0A-860F44EBEF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2592388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．对于以下集合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，构造从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的双射函数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={1,2,3}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=(0,1)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=(0,2)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|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>
                <a:latin typeface="Times New Roman" panose="02020603050405020304" pitchFamily="18" charset="0"/>
              </a:rPr>
              <a:t>Z∧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&lt;0}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=N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(4)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=R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=R</a:t>
            </a:r>
            <a:r>
              <a:rPr lang="en-US" altLang="zh-CN" baseline="30000">
                <a:latin typeface="Times New Roman" panose="02020603050405020304" pitchFamily="18" charset="0"/>
              </a:rPr>
              <a:t>+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35883" name="Rectangle 11">
            <a:extLst>
              <a:ext uri="{FF2B5EF4-FFF2-40B4-BE49-F238E27FC236}">
                <a16:creationId xmlns:a16="http://schemas.microsoft.com/office/drawing/2014/main" id="{F9D0CD89-3D1C-45DA-B381-7BA020717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78238"/>
            <a:ext cx="72707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</a:rPr>
              <a:t>解  </a:t>
            </a:r>
          </a:p>
          <a:p>
            <a:r>
              <a:rPr lang="en-US" altLang="zh-CN" b="1">
                <a:latin typeface="Times New Roman" panose="02020603050405020304" pitchFamily="18" charset="0"/>
              </a:rPr>
              <a:t>(1)  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={&lt;1,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&gt;, &lt;2,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</a:rPr>
              <a:t>&gt;, &lt;3,</a:t>
            </a:r>
            <a:r>
              <a:rPr lang="en-US" altLang="zh-CN" b="1" i="1">
                <a:latin typeface="Times New Roman" panose="02020603050405020304" pitchFamily="18" charset="0"/>
              </a:rPr>
              <a:t>c</a:t>
            </a:r>
            <a:r>
              <a:rPr lang="en-US" altLang="zh-CN" b="1">
                <a:latin typeface="Times New Roman" panose="02020603050405020304" pitchFamily="18" charset="0"/>
              </a:rPr>
              <a:t>&gt;} </a:t>
            </a:r>
          </a:p>
          <a:p>
            <a:r>
              <a:rPr lang="en-US" altLang="zh-CN" b="1">
                <a:latin typeface="Times New Roman" panose="02020603050405020304" pitchFamily="18" charset="0"/>
              </a:rPr>
              <a:t>(2)  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: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)=2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(3) 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)= 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(4) 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)=e</a:t>
            </a:r>
            <a:r>
              <a:rPr lang="en-US" altLang="zh-CN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5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5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8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ECDA634E-24C0-4384-A7B2-58D3884C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CECF-BB44-4C5E-8AF1-7C374F24620A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337930" name="Rectangle 10">
            <a:extLst>
              <a:ext uri="{FF2B5EF4-FFF2-40B4-BE49-F238E27FC236}">
                <a16:creationId xmlns:a16="http://schemas.microsoft.com/office/drawing/2014/main" id="{60C03127-7124-4661-ADF5-9B6C41B0A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8713"/>
            <a:ext cx="7777162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设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000000"/>
                </a:solidFill>
              </a:rPr>
              <a:t>    证明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  </a:t>
            </a:r>
            <a:r>
              <a:rPr lang="zh-CN" altLang="en-US" b="1">
                <a:solidFill>
                  <a:srgbClr val="000000"/>
                </a:solidFill>
              </a:rPr>
              <a:t>既是满射的，也是单射的</a:t>
            </a:r>
            <a:r>
              <a:rPr lang="en-US" altLang="zh-CN" b="1">
                <a:solidFill>
                  <a:srgbClr val="000000"/>
                </a:solidFill>
              </a:rPr>
              <a:t>.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/>
            <a:r>
              <a:rPr lang="en-US" altLang="zh-CN" sz="10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</a:t>
            </a:r>
          </a:p>
        </p:txBody>
      </p:sp>
      <p:graphicFrame>
        <p:nvGraphicFramePr>
          <p:cNvPr id="337929" name="Object 9">
            <a:extLst>
              <a:ext uri="{FF2B5EF4-FFF2-40B4-BE49-F238E27FC236}">
                <a16:creationId xmlns:a16="http://schemas.microsoft.com/office/drawing/2014/main" id="{A59979C7-10A5-4001-8323-8587F6936F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6363" y="1130300"/>
          <a:ext cx="66960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4" name="公式" r:id="rId4" imgW="3162240" imgH="203040" progId="Equation.3">
                  <p:embed/>
                </p:oleObj>
              </mc:Choice>
              <mc:Fallback>
                <p:oleObj name="公式" r:id="rId4" imgW="316224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1130300"/>
                        <a:ext cx="6696075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34" name="Object 14">
            <a:extLst>
              <a:ext uri="{FF2B5EF4-FFF2-40B4-BE49-F238E27FC236}">
                <a16:creationId xmlns:a16="http://schemas.microsoft.com/office/drawing/2014/main" id="{C1C4E31A-DD78-4AAA-95F8-A287494DB5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2133600"/>
          <a:ext cx="1919288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5" name="公式" r:id="rId6" imgW="1015920" imgH="406080" progId="Equation.3">
                  <p:embed/>
                </p:oleObj>
              </mc:Choice>
              <mc:Fallback>
                <p:oleObj name="公式" r:id="rId6" imgW="1015920" imgH="406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33600"/>
                        <a:ext cx="1919288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33" name="Object 13">
            <a:extLst>
              <a:ext uri="{FF2B5EF4-FFF2-40B4-BE49-F238E27FC236}">
                <a16:creationId xmlns:a16="http://schemas.microsoft.com/office/drawing/2014/main" id="{D0751848-0AF2-466C-ABB0-FF246B6245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361868"/>
              </p:ext>
            </p:extLst>
          </p:nvPr>
        </p:nvGraphicFramePr>
        <p:xfrm>
          <a:off x="1396182" y="2816225"/>
          <a:ext cx="347980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6" name="公式" r:id="rId8" imgW="1815840" imgH="406080" progId="Equation.3">
                  <p:embed/>
                </p:oleObj>
              </mc:Choice>
              <mc:Fallback>
                <p:oleObj name="公式" r:id="rId8" imgW="1815840" imgH="406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182" y="2816225"/>
                        <a:ext cx="3479800" cy="76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32" name="Object 12">
            <a:extLst>
              <a:ext uri="{FF2B5EF4-FFF2-40B4-BE49-F238E27FC236}">
                <a16:creationId xmlns:a16="http://schemas.microsoft.com/office/drawing/2014/main" id="{2F87541F-DE45-4C3F-B340-DBA6D1101D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508500"/>
          <a:ext cx="7032625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7" name="公式" r:id="rId10" imgW="3733560" imgH="660240" progId="Equation.3">
                  <p:embed/>
                </p:oleObj>
              </mc:Choice>
              <mc:Fallback>
                <p:oleObj name="公式" r:id="rId10" imgW="3733560" imgH="660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508500"/>
                        <a:ext cx="7032625" cy="1236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35" name="Rectangle 15">
            <a:extLst>
              <a:ext uri="{FF2B5EF4-FFF2-40B4-BE49-F238E27FC236}">
                <a16:creationId xmlns:a16="http://schemas.microsoft.com/office/drawing/2014/main" id="{8C4363AC-356F-4B37-AF2F-A240F65D7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349500"/>
            <a:ext cx="3729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</a:rPr>
              <a:t>证 任取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&lt;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u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v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&gt;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  <a:sym typeface="Symbol" panose="05050102010706020507" pitchFamily="18" charset="2"/>
              </a:rPr>
              <a:t>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  <a:sym typeface="Symbol" panose="05050102010706020507" pitchFamily="18" charset="2"/>
              </a:rPr>
              <a:t>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R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，存在</a:t>
            </a:r>
          </a:p>
        </p:txBody>
      </p:sp>
      <p:sp>
        <p:nvSpPr>
          <p:cNvPr id="337936" name="Rectangle 16">
            <a:extLst>
              <a:ext uri="{FF2B5EF4-FFF2-40B4-BE49-F238E27FC236}">
                <a16:creationId xmlns:a16="http://schemas.microsoft.com/office/drawing/2014/main" id="{7310C290-33A0-4A4D-BDAB-8596E9DF6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997200"/>
            <a:ext cx="7969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华文中宋" panose="02010600040101010101" pitchFamily="2" charset="-122"/>
                <a:cs typeface="Tahoma" panose="020B0604030504040204" pitchFamily="34" charset="0"/>
              </a:rPr>
              <a:t>使得</a:t>
            </a:r>
            <a:endParaRPr lang="zh-CN" altLang="en-US" b="1">
              <a:cs typeface="Tahoma" panose="020B0604030504040204" pitchFamily="34" charset="0"/>
            </a:endParaRPr>
          </a:p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ahoma" panose="020B0604030504040204" pitchFamily="34" charset="0"/>
              </a:rPr>
              <a:t>      </a:t>
            </a:r>
            <a:endParaRPr lang="zh-CN" altLang="en-US" sz="1800"/>
          </a:p>
        </p:txBody>
      </p:sp>
      <p:sp>
        <p:nvSpPr>
          <p:cNvPr id="337939" name="Rectangle 19">
            <a:extLst>
              <a:ext uri="{FF2B5EF4-FFF2-40B4-BE49-F238E27FC236}">
                <a16:creationId xmlns:a16="http://schemas.microsoft.com/office/drawing/2014/main" id="{EDC91D48-AE65-4747-995E-C84DC97C6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37940" name="Rectangle 20">
            <a:extLst>
              <a:ext uri="{FF2B5EF4-FFF2-40B4-BE49-F238E27FC236}">
                <a16:creationId xmlns:a16="http://schemas.microsoft.com/office/drawing/2014/main" id="{D49360CC-73CC-4381-9F06-4A43CEB8A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573463"/>
            <a:ext cx="75612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因此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是满射的</a:t>
            </a:r>
            <a:endParaRPr lang="zh-CN" altLang="en-US" b="1">
              <a:latin typeface="Times New Roman" panose="02020603050405020304" pitchFamily="18" charset="0"/>
            </a:endParaRPr>
          </a:p>
          <a:p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对于任意的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&gt;, &lt;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有</a:t>
            </a:r>
          </a:p>
        </p:txBody>
      </p:sp>
      <p:sp>
        <p:nvSpPr>
          <p:cNvPr id="337941" name="Rectangle 21">
            <a:extLst>
              <a:ext uri="{FF2B5EF4-FFF2-40B4-BE49-F238E27FC236}">
                <a16:creationId xmlns:a16="http://schemas.microsoft.com/office/drawing/2014/main" id="{57017863-2D77-471A-BC97-3E341D828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878513"/>
            <a:ext cx="669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因此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是单射的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5DA6445-40DB-454A-9B70-3549CC2A03DF}"/>
              </a:ext>
            </a:extLst>
          </p:cNvPr>
          <p:cNvSpPr/>
          <p:nvPr/>
        </p:nvSpPr>
        <p:spPr>
          <a:xfrm>
            <a:off x="0" y="6457890"/>
            <a:ext cx="40112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如果是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Z×Z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Z×Z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是否还是双射？</a:t>
            </a:r>
            <a:endParaRPr lang="zh-CN" altLang="en-US" sz="2000" dirty="0">
              <a:solidFill>
                <a:srgbClr val="FF99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42E17F-07B8-4DE7-9BB7-F60C71785F8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71544" y="1569022"/>
            <a:ext cx="1444872" cy="2798257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4C648773-DD31-4BDD-AE29-8DBDF6CCC9FF}"/>
              </a:ext>
            </a:extLst>
          </p:cNvPr>
          <p:cNvSpPr/>
          <p:nvPr/>
        </p:nvSpPr>
        <p:spPr>
          <a:xfrm>
            <a:off x="4507409" y="5534561"/>
            <a:ext cx="46365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思路：转化为求逆并证明是函数</a:t>
            </a:r>
            <a:endParaRPr lang="en-US" altLang="zh-CN" sz="2000" dirty="0">
              <a:solidFill>
                <a:srgbClr val="FF9900"/>
              </a:solidFill>
              <a:latin typeface="Times New Roman" panose="02020603050405020304" pitchFamily="18" charset="0"/>
            </a:endParaRPr>
          </a:p>
          <a:p>
            <a:pPr algn="r"/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（双射⇔反函数存在）</a:t>
            </a:r>
            <a:endParaRPr lang="en-US" altLang="zh-CN" sz="2000" dirty="0">
              <a:solidFill>
                <a:srgbClr val="FF9900"/>
              </a:solidFill>
              <a:latin typeface="Times New Roman" panose="02020603050405020304" pitchFamily="18" charset="0"/>
            </a:endParaRPr>
          </a:p>
          <a:p>
            <a:pPr algn="r"/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		</a:t>
            </a:r>
          </a:p>
          <a:p>
            <a:pPr algn="r"/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−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		</a:t>
            </a:r>
            <a:endParaRPr lang="zh-CN" altLang="en-US" sz="2000" dirty="0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2C8A4C2-3342-4607-AF4B-DBE5D356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AA51-3A9B-4166-8619-99717E23A08F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339979" name="Rectangle 11">
            <a:extLst>
              <a:ext uri="{FF2B5EF4-FFF2-40B4-BE49-F238E27FC236}">
                <a16:creationId xmlns:a16="http://schemas.microsoft.com/office/drawing/2014/main" id="{2488FBDB-4080-46DF-B84B-B80515D112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证明方法</a:t>
            </a:r>
          </a:p>
        </p:txBody>
      </p:sp>
      <p:sp>
        <p:nvSpPr>
          <p:cNvPr id="339980" name="Rectangle 12">
            <a:extLst>
              <a:ext uri="{FF2B5EF4-FFF2-40B4-BE49-F238E27FC236}">
                <a16:creationId xmlns:a16="http://schemas.microsoft.com/office/drawing/2014/main" id="{37F37D6E-0D81-41F0-8490-C0778EB87D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229600" cy="532765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1. </a:t>
            </a:r>
            <a:r>
              <a:rPr lang="zh-CN" altLang="en-US">
                <a:latin typeface="Times New Roman" panose="02020603050405020304" pitchFamily="18" charset="0"/>
              </a:rPr>
              <a:t>证明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是满射的方法</a:t>
            </a:r>
            <a:r>
              <a:rPr lang="en-US" altLang="zh-CN">
                <a:latin typeface="Times New Roman" panose="02020603050405020304" pitchFamily="18" charset="0"/>
              </a:rPr>
              <a:t>:  </a:t>
            </a:r>
            <a:r>
              <a:rPr lang="zh-CN" altLang="en-US">
                <a:latin typeface="Times New Roman" panose="02020603050405020304" pitchFamily="18" charset="0"/>
              </a:rPr>
              <a:t>任取 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找到 </a:t>
            </a:r>
            <a:r>
              <a:rPr lang="en-US" altLang="zh-CN" i="1">
                <a:latin typeface="Times New Roman" panose="02020603050405020304" pitchFamily="18" charset="0"/>
              </a:rPr>
              <a:t>x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即给出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的表示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或者证明存在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，使得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)=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2. </a:t>
            </a:r>
            <a:r>
              <a:rPr lang="zh-CN" altLang="en-US">
                <a:latin typeface="Times New Roman" panose="02020603050405020304" pitchFamily="18" charset="0"/>
              </a:rPr>
              <a:t>证明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是单射的方法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方法一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endParaRPr lang="en-US" altLang="zh-CN" i="1">
              <a:latin typeface="Times New Roman" panose="02020603050405020304" pitchFamily="18" charset="0"/>
            </a:endParaRPr>
          </a:p>
          <a:p>
            <a:r>
              <a:rPr lang="en-US" altLang="zh-CN" i="1">
                <a:latin typeface="Times New Roman" panose="02020603050405020304" pitchFamily="18" charset="0"/>
              </a:rPr>
              <a:t>                      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)=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        …          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                  </a:t>
            </a:r>
            <a:r>
              <a:rPr lang="zh-CN" altLang="en-US">
                <a:latin typeface="Times New Roman" panose="02020603050405020304" pitchFamily="18" charset="0"/>
              </a:rPr>
              <a:t>推理前提          推理过程        推理结论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 方法二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endParaRPr lang="en-US" altLang="zh-CN" i="1">
              <a:latin typeface="Times New Roman" panose="02020603050405020304" pitchFamily="18" charset="0"/>
            </a:endParaRPr>
          </a:p>
          <a:p>
            <a:r>
              <a:rPr lang="en-US" altLang="zh-CN" i="1">
                <a:latin typeface="Times New Roman" panose="02020603050405020304" pitchFamily="18" charset="0"/>
              </a:rPr>
              <a:t>                       x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           …            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                  </a:t>
            </a:r>
            <a:r>
              <a:rPr lang="zh-CN" altLang="en-US">
                <a:latin typeface="Times New Roman" panose="02020603050405020304" pitchFamily="18" charset="0"/>
              </a:rPr>
              <a:t>推理前提          推理过程        推理结论 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3.  </a:t>
            </a:r>
            <a:r>
              <a:rPr lang="zh-CN" altLang="en-US">
                <a:latin typeface="Times New Roman" panose="02020603050405020304" pitchFamily="18" charset="0"/>
              </a:rPr>
              <a:t>证明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不是满射的方法： 找到 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>
                <a:latin typeface="Times New Roman" panose="02020603050405020304" pitchFamily="18" charset="0"/>
              </a:rPr>
              <a:t>ran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4.  </a:t>
            </a:r>
            <a:r>
              <a:rPr lang="zh-CN" altLang="en-US">
                <a:latin typeface="Times New Roman" panose="02020603050405020304" pitchFamily="18" charset="0"/>
              </a:rPr>
              <a:t>证明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不是单射的方法：找到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且  </a:t>
            </a:r>
          </a:p>
          <a:p>
            <a:r>
              <a:rPr lang="zh-CN" altLang="en-US" i="1">
                <a:latin typeface="Times New Roman" panose="02020603050405020304" pitchFamily="18" charset="0"/>
              </a:rPr>
              <a:t>   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)=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ransition spd="slow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4199BA-49EC-4C31-A6F4-1A1C7A23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B4CD6-D867-4487-82CC-8C9BC3AD9A74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405513" name="Rectangle 9">
            <a:extLst>
              <a:ext uri="{FF2B5EF4-FFF2-40B4-BE49-F238E27FC236}">
                <a16:creationId xmlns:a16="http://schemas.microsoft.com/office/drawing/2014/main" id="{AC150091-49EA-45CF-AA7D-12B905C41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052513"/>
            <a:ext cx="7002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371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371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371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371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371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71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71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71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71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</a:rPr>
              <a:t>5.  </a:t>
            </a:r>
            <a:r>
              <a:rPr lang="zh-CN" altLang="en-US" b="1" dirty="0">
                <a:latin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</a:rPr>
              <a:t>为二集合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证明：如果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≈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则</a:t>
            </a:r>
            <a:r>
              <a:rPr lang="en-US" altLang="zh-CN" b="1" i="1" dirty="0"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)≈</a:t>
            </a:r>
            <a:r>
              <a:rPr lang="en-US" altLang="zh-CN" b="1" i="1" dirty="0"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05514" name="Rectangle 10">
            <a:extLst>
              <a:ext uri="{FF2B5EF4-FFF2-40B4-BE49-F238E27FC236}">
                <a16:creationId xmlns:a16="http://schemas.microsoft.com/office/drawing/2014/main" id="{990CC30C-A88E-4AA0-8D88-1B22A33A09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05515" name="Rectangle 11">
            <a:extLst>
              <a:ext uri="{FF2B5EF4-FFF2-40B4-BE49-F238E27FC236}">
                <a16:creationId xmlns:a16="http://schemas.microsoft.com/office/drawing/2014/main" id="{71698D18-365A-4058-B6B0-8C347D0C45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497887" cy="45259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证   因为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≈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存在双射函数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反函数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构造函数 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</a:rPr>
              <a:t>                   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在函数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的像）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证明 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的满射性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对于任何</a:t>
            </a:r>
            <a:r>
              <a:rPr lang="en-US" altLang="zh-CN" i="1" dirty="0">
                <a:latin typeface="Times New Roman" panose="02020603050405020304" pitchFamily="18" charset="0"/>
              </a:rPr>
              <a:t>S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存在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)) =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证明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的单射性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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)) 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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综合上述得到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)≈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).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66C80D-94CD-45EA-95F0-C776EB9C5F5E}"/>
              </a:ext>
            </a:extLst>
          </p:cNvPr>
          <p:cNvSpPr/>
          <p:nvPr/>
        </p:nvSpPr>
        <p:spPr>
          <a:xfrm>
            <a:off x="0" y="6457890"/>
            <a:ext cx="40112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|P(A)| = |P(B)|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，命题显然成立</a:t>
            </a:r>
            <a:endParaRPr lang="zh-CN" altLang="en-US" sz="2000" dirty="0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3FA3CD1-670D-4E5B-8DED-2FAA2D8F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F98F-9BF1-40AB-8BF3-5B4C55DD4EF8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407561" name="Rectangle 9">
            <a:extLst>
              <a:ext uri="{FF2B5EF4-FFF2-40B4-BE49-F238E27FC236}">
                <a16:creationId xmlns:a16="http://schemas.microsoft.com/office/drawing/2014/main" id="{E9D3B72E-7FAA-4243-B4B7-E666BA5ADA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证明集合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等势的方法</a:t>
            </a:r>
          </a:p>
        </p:txBody>
      </p:sp>
      <p:sp>
        <p:nvSpPr>
          <p:cNvPr id="407562" name="Rectangle 10">
            <a:extLst>
              <a:ext uri="{FF2B5EF4-FFF2-40B4-BE49-F238E27FC236}">
                <a16:creationId xmlns:a16="http://schemas.microsoft.com/office/drawing/2014/main" id="{A6859EAF-DAF9-4242-A067-F10974A57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91513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方法一：直接构造从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的双射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即定义一个从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的函数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i="1" dirty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</a:rPr>
              <a:t>证明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的满射性，证明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的单射性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方法二：利用定理</a:t>
            </a:r>
            <a:r>
              <a:rPr lang="en-US" altLang="zh-CN" dirty="0">
                <a:latin typeface="Times New Roman" panose="02020603050405020304" pitchFamily="18" charset="0"/>
              </a:rPr>
              <a:t>8.10</a:t>
            </a:r>
            <a:r>
              <a:rPr lang="zh-CN" altLang="en-US" dirty="0">
                <a:latin typeface="Times New Roman" panose="02020603050405020304" pitchFamily="18" charset="0"/>
              </a:rPr>
              <a:t>，构造两个单射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</a:rPr>
              <a:t>和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即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           定义函数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和 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，证明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和 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的单射性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方法三：利用等势的传递性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方法四：直接计算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的基数，得到</a:t>
            </a:r>
            <a:r>
              <a:rPr lang="en-US" altLang="zh-CN" dirty="0">
                <a:latin typeface="Times New Roman" panose="02020603050405020304" pitchFamily="18" charset="0"/>
              </a:rPr>
              <a:t>card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=card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注意：</a:t>
            </a: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以上方法中最重要的是方法一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证明集合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与自然数集合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等势的通常方法是：找到一个“数遍”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中元素的顺序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algn="just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4B9EDE04-4EDC-4F6B-BE4A-1E82A94E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C3C5-4F1C-498F-BF96-B06545A61AE3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409611" name="Rectangle 11">
            <a:extLst>
              <a:ext uri="{FF2B5EF4-FFF2-40B4-BE49-F238E27FC236}">
                <a16:creationId xmlns:a16="http://schemas.microsoft.com/office/drawing/2014/main" id="{67A24D10-CBE6-45AE-88F5-039ADE978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09612" name="Rectangle 12">
            <a:extLst>
              <a:ext uri="{FF2B5EF4-FFF2-40B4-BE49-F238E27FC236}">
                <a16:creationId xmlns:a16="http://schemas.microsoft.com/office/drawing/2014/main" id="{177A8696-8FCA-4E90-9D2C-A7692C03D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196975"/>
            <a:ext cx="7848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</a:rPr>
              <a:t>6</a:t>
            </a:r>
            <a:r>
              <a:rPr lang="zh-CN" altLang="en-US" b="1">
                <a:latin typeface="Times New Roman" panose="02020603050405020304" pitchFamily="18" charset="0"/>
              </a:rPr>
              <a:t>．已知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={</a:t>
            </a:r>
            <a:r>
              <a:rPr lang="en-US" altLang="zh-CN" b="1" i="1">
                <a:latin typeface="Times New Roman" panose="02020603050405020304" pitchFamily="18" charset="0"/>
              </a:rPr>
              <a:t>n</a:t>
            </a:r>
            <a:r>
              <a:rPr lang="en-US" altLang="zh-CN" b="1" baseline="30000">
                <a:latin typeface="Times New Roman" panose="02020603050405020304" pitchFamily="18" charset="0"/>
              </a:rPr>
              <a:t>7</a:t>
            </a:r>
            <a:r>
              <a:rPr lang="en-US" altLang="zh-CN" b="1">
                <a:latin typeface="Times New Roman" panose="02020603050405020304" pitchFamily="18" charset="0"/>
              </a:rPr>
              <a:t>|</a:t>
            </a:r>
            <a:r>
              <a:rPr lang="en-US" altLang="zh-CN" b="1" i="1">
                <a:latin typeface="Times New Roman" panose="02020603050405020304" pitchFamily="18" charset="0"/>
              </a:rPr>
              <a:t>n</a:t>
            </a:r>
            <a:r>
              <a:rPr lang="en-US" altLang="zh-CN" b="1">
                <a:latin typeface="Times New Roman" panose="02020603050405020304" pitchFamily="18" charset="0"/>
              </a:rPr>
              <a:t>∈N}, 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</a:rPr>
              <a:t>={</a:t>
            </a:r>
            <a:r>
              <a:rPr lang="en-US" altLang="zh-CN" b="1" i="1">
                <a:latin typeface="Times New Roman" panose="02020603050405020304" pitchFamily="18" charset="0"/>
              </a:rPr>
              <a:t>n</a:t>
            </a:r>
            <a:r>
              <a:rPr lang="en-US" altLang="zh-CN" b="1" baseline="30000">
                <a:latin typeface="Times New Roman" panose="02020603050405020304" pitchFamily="18" charset="0"/>
              </a:rPr>
              <a:t>109</a:t>
            </a:r>
            <a:r>
              <a:rPr lang="en-US" altLang="zh-CN" b="1">
                <a:latin typeface="Times New Roman" panose="02020603050405020304" pitchFamily="18" charset="0"/>
              </a:rPr>
              <a:t>|</a:t>
            </a:r>
            <a:r>
              <a:rPr lang="en-US" altLang="zh-CN" b="1" i="1">
                <a:latin typeface="Times New Roman" panose="02020603050405020304" pitchFamily="18" charset="0"/>
              </a:rPr>
              <a:t>n</a:t>
            </a:r>
            <a:r>
              <a:rPr lang="en-US" altLang="zh-CN" b="1">
                <a:latin typeface="Times New Roman" panose="02020603050405020304" pitchFamily="18" charset="0"/>
              </a:rPr>
              <a:t>∈N}, </a:t>
            </a:r>
            <a:r>
              <a:rPr lang="zh-CN" altLang="en-US" b="1">
                <a:latin typeface="Times New Roman" panose="02020603050405020304" pitchFamily="18" charset="0"/>
              </a:rPr>
              <a:t>求下列各题：</a:t>
            </a:r>
          </a:p>
          <a:p>
            <a:r>
              <a:rPr lang="en-US" altLang="zh-CN" b="1">
                <a:latin typeface="Times New Roman" panose="02020603050405020304" pitchFamily="18" charset="0"/>
              </a:rPr>
              <a:t>(1) Card 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endParaRPr lang="en-US" altLang="zh-CN" b="1">
              <a:latin typeface="Times New Roman" panose="02020603050405020304" pitchFamily="18" charset="0"/>
            </a:endParaRPr>
          </a:p>
          <a:p>
            <a:r>
              <a:rPr lang="en-US" altLang="zh-CN" b="1">
                <a:latin typeface="Times New Roman" panose="02020603050405020304" pitchFamily="18" charset="0"/>
              </a:rPr>
              <a:t>(2) Card 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endParaRPr lang="en-US" altLang="zh-CN" b="1">
              <a:latin typeface="Times New Roman" panose="02020603050405020304" pitchFamily="18" charset="0"/>
            </a:endParaRPr>
          </a:p>
          <a:p>
            <a:r>
              <a:rPr lang="en-US" altLang="zh-CN" b="1">
                <a:latin typeface="Times New Roman" panose="02020603050405020304" pitchFamily="18" charset="0"/>
              </a:rPr>
              <a:t>(3) card (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(4) card 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09613" name="Rectangle 13">
            <a:extLst>
              <a:ext uri="{FF2B5EF4-FFF2-40B4-BE49-F238E27FC236}">
                <a16:creationId xmlns:a16="http://schemas.microsoft.com/office/drawing/2014/main" id="{ACCC6CBA-18AF-488B-AFB4-3E809367D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213100"/>
            <a:ext cx="76327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</a:rPr>
              <a:t>解 </a:t>
            </a:r>
            <a:r>
              <a:rPr lang="en-US" altLang="zh-CN" b="1">
                <a:latin typeface="Times New Roman" panose="02020603050405020304" pitchFamily="18" charset="0"/>
              </a:rPr>
              <a:t>(1) </a:t>
            </a:r>
            <a:r>
              <a:rPr lang="zh-CN" altLang="en-US" b="1">
                <a:latin typeface="Times New Roman" panose="02020603050405020304" pitchFamily="18" charset="0"/>
              </a:rPr>
              <a:t>构造双射函数 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:N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因此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card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=</a:t>
            </a:r>
            <a:r>
              <a:rPr lang="en-US" altLang="zh-CN" b="1" baseline="-25000">
                <a:latin typeface="Times New Roman" panose="02020603050405020304" pitchFamily="18" charset="0"/>
              </a:rPr>
              <a:t>0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构造双射函数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:N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109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因此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card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=</a:t>
            </a:r>
            <a:r>
              <a:rPr lang="en-US" altLang="zh-CN" b="1" baseline="-25000">
                <a:latin typeface="Times New Roman" panose="02020603050405020304" pitchFamily="18" charset="0"/>
              </a:rPr>
              <a:t>0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(3)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可数集的并仍旧是可数集，因此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card(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)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="1" baseline="-25000">
                <a:latin typeface="Times New Roman" panose="02020603050405020304" pitchFamily="18" charset="0"/>
              </a:rPr>
              <a:t>0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  <a:p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但是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card(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  </a:t>
            </a:r>
            <a:r>
              <a:rPr lang="en-US" altLang="zh-CN" b="1">
                <a:latin typeface="Times New Roman" panose="02020603050405020304" pitchFamily="18" charset="0"/>
              </a:rPr>
              <a:t>card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=</a:t>
            </a:r>
            <a:r>
              <a:rPr lang="en-US" altLang="zh-CN" b="1" baseline="-25000">
                <a:latin typeface="Times New Roman" panose="02020603050405020304" pitchFamily="18" charset="0"/>
              </a:rPr>
              <a:t>0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从而得到</a:t>
            </a:r>
          </a:p>
          <a:p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card(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)= </a:t>
            </a:r>
            <a:r>
              <a:rPr lang="en-US" altLang="zh-CN" b="1" baseline="-25000">
                <a:latin typeface="Times New Roman" panose="02020603050405020304" pitchFamily="18" charset="0"/>
              </a:rPr>
              <a:t>0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(4)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因为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109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互素，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card(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)={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7</a:t>
            </a:r>
            <a:r>
              <a:rPr lang="en-US" altLang="zh-CN" b="1" baseline="30000">
                <a:latin typeface="Times New Roman" panose="02020603050405020304" pitchFamily="18" charset="0"/>
              </a:rPr>
              <a:t>109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|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>
                <a:latin typeface="Times New Roman" panose="02020603050405020304" pitchFamily="18" charset="0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</a:p>
          <a:p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(1)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类似得到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card(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)= </a:t>
            </a:r>
            <a:r>
              <a:rPr lang="en-US" altLang="zh-CN" b="1" baseline="-25000">
                <a:latin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1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C0B138BD-A5DD-4C66-9725-19BFAF594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7FF9-6C2C-4C72-BFA0-6A32AF352F08}" type="slidenum">
              <a:rPr lang="en-US" altLang="zh-CN"/>
              <a:pPr/>
              <a:t>68</a:t>
            </a:fld>
            <a:endParaRPr lang="en-US" altLang="zh-CN"/>
          </a:p>
        </p:txBody>
      </p:sp>
      <p:graphicFrame>
        <p:nvGraphicFramePr>
          <p:cNvPr id="411657" name="Object 9">
            <a:extLst>
              <a:ext uri="{FF2B5EF4-FFF2-40B4-BE49-F238E27FC236}">
                <a16:creationId xmlns:a16="http://schemas.microsoft.com/office/drawing/2014/main" id="{5449FC65-9CB0-4780-A065-C822931C88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6913" y="1268413"/>
          <a:ext cx="1524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02" name="Microsoft 公式 3.0" r:id="rId4" imgW="152202" imgH="177569" progId="Equation.3">
                  <p:embed/>
                </p:oleObj>
              </mc:Choice>
              <mc:Fallback>
                <p:oleObj name="Microsoft 公式 3.0" r:id="rId4" imgW="152202" imgH="17756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1268413"/>
                        <a:ext cx="15240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60" name="Rectangle 12">
            <a:extLst>
              <a:ext uri="{FF2B5EF4-FFF2-40B4-BE49-F238E27FC236}">
                <a16:creationId xmlns:a16="http://schemas.microsoft.com/office/drawing/2014/main" id="{774016EB-4A07-4F27-9340-1BFDA7048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25538"/>
            <a:ext cx="813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56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</a:rPr>
              <a:t>7.  </a:t>
            </a:r>
            <a:r>
              <a:rPr lang="zh-CN" altLang="en-US" b="1" dirty="0">
                <a:latin typeface="Times New Roman" panose="02020603050405020304" pitchFamily="18" charset="0"/>
              </a:rPr>
              <a:t>已知</a:t>
            </a:r>
            <a:r>
              <a:rPr lang="en-US" altLang="zh-CN" b="1" dirty="0" err="1">
                <a:latin typeface="Times New Roman" panose="02020603050405020304" pitchFamily="18" charset="0"/>
              </a:rPr>
              <a:t>card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=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card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card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求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card(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11661" name="Rectangle 13">
            <a:extLst>
              <a:ext uri="{FF2B5EF4-FFF2-40B4-BE49-F238E27FC236}">
                <a16:creationId xmlns:a16="http://schemas.microsoft.com/office/drawing/2014/main" id="{BACA2E4E-971B-426E-8140-20858C43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411662" name="Rectangle 14">
            <a:extLst>
              <a:ext uri="{FF2B5EF4-FFF2-40B4-BE49-F238E27FC236}">
                <a16:creationId xmlns:a16="http://schemas.microsoft.com/office/drawing/2014/main" id="{B22794D8-96A6-40EC-A2C4-0A41AFC68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841500"/>
            <a:ext cx="7993063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解   由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得到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card(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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card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即</a:t>
            </a:r>
            <a:endParaRPr lang="zh-CN" altLang="en-US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card(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)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由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card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&lt;card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可知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为有穷集，即存在自然数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使得     </a:t>
            </a:r>
          </a:p>
          <a:p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card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假设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card(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)&lt; 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，那么存在自然数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，使得 </a:t>
            </a:r>
          </a:p>
          <a:p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card(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从而得到</a:t>
            </a:r>
            <a:endParaRPr lang="zh-CN" altLang="en-US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card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card((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)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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zh-CN" altLang="en-US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card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=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矛盾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因此，</a:t>
            </a:r>
          </a:p>
          <a:p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card(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)= 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   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0" hangingPunct="0"/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B21646-094E-4765-8268-1E6B0BF30E27}"/>
              </a:ext>
            </a:extLst>
          </p:cNvPr>
          <p:cNvSpPr/>
          <p:nvPr/>
        </p:nvSpPr>
        <p:spPr>
          <a:xfrm>
            <a:off x="0" y="6457890"/>
            <a:ext cx="40112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sz="2000" b="1" baseline="-25000" dirty="0">
                <a:solidFill>
                  <a:srgbClr val="FF99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是最小的无限集合基数</a:t>
            </a:r>
            <a:endParaRPr lang="zh-CN" altLang="en-US" sz="2000" dirty="0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F822D-6051-4785-8AD5-1CF47D67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D029-B42C-4CFB-B070-F9188946B8F9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78535" name="Rectangle 7">
            <a:extLst>
              <a:ext uri="{FF2B5EF4-FFF2-40B4-BE49-F238E27FC236}">
                <a16:creationId xmlns:a16="http://schemas.microsoft.com/office/drawing/2014/main" id="{78F35B2E-CF8E-4544-8895-DDFEE9351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278536" name="Rectangle 8">
            <a:extLst>
              <a:ext uri="{FF2B5EF4-FFF2-40B4-BE49-F238E27FC236}">
                <a16:creationId xmlns:a16="http://schemas.microsoft.com/office/drawing/2014/main" id="{471411DC-09E2-44AA-BFAB-B928E2A61E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208963" cy="574675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={1,2,3},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}, </a:t>
            </a:r>
            <a:r>
              <a:rPr lang="zh-CN" altLang="en-US">
                <a:latin typeface="Times New Roman" panose="02020603050405020304" pitchFamily="18" charset="0"/>
              </a:rPr>
              <a:t>求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30000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78537" name="Rectangle 9">
            <a:extLst>
              <a:ext uri="{FF2B5EF4-FFF2-40B4-BE49-F238E27FC236}">
                <a16:creationId xmlns:a16="http://schemas.microsoft.com/office/drawing/2014/main" id="{73277918-6309-4CF8-A862-904FD803E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844675"/>
            <a:ext cx="82804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>
                <a:latin typeface="Times New Roman" panose="02020603050405020304" pitchFamily="18" charset="0"/>
              </a:rPr>
              <a:t>解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30000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={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… ,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7</a:t>
            </a:r>
            <a:r>
              <a:rPr lang="en-US" altLang="zh-CN">
                <a:latin typeface="Times New Roman" panose="02020603050405020304" pitchFamily="18" charset="0"/>
              </a:rPr>
              <a:t>}, </a:t>
            </a:r>
            <a:r>
              <a:rPr lang="zh-CN" altLang="en-US">
                <a:latin typeface="Times New Roman" panose="02020603050405020304" pitchFamily="18" charset="0"/>
              </a:rPr>
              <a:t>其中 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  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0 </a:t>
            </a:r>
            <a:r>
              <a:rPr lang="en-US" altLang="zh-CN">
                <a:latin typeface="Times New Roman" panose="02020603050405020304" pitchFamily="18" charset="0"/>
              </a:rPr>
              <a:t>= {&lt;1,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&gt;,&lt;2,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&gt;,&lt;3,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&gt;} 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</a:rPr>
              <a:t>  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1 </a:t>
            </a:r>
            <a:r>
              <a:rPr lang="en-US" altLang="zh-CN">
                <a:latin typeface="Times New Roman" panose="02020603050405020304" pitchFamily="18" charset="0"/>
              </a:rPr>
              <a:t>= {&lt;1,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&gt;,&lt;2,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&gt;,&lt;3,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&gt;} 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</a:rPr>
              <a:t> 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2 </a:t>
            </a:r>
            <a:r>
              <a:rPr lang="en-US" altLang="zh-CN">
                <a:latin typeface="Times New Roman" panose="02020603050405020304" pitchFamily="18" charset="0"/>
              </a:rPr>
              <a:t>= {&lt;1,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&gt;,&lt;2,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&gt;,&lt;3,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&gt;} 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</a:rPr>
              <a:t> 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3 </a:t>
            </a:r>
            <a:r>
              <a:rPr lang="en-US" altLang="zh-CN">
                <a:latin typeface="Times New Roman" panose="02020603050405020304" pitchFamily="18" charset="0"/>
              </a:rPr>
              <a:t>= {&lt;1,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&gt;,&lt;2,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&gt;,&lt;3,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&gt;} 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</a:rPr>
              <a:t> 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4 </a:t>
            </a:r>
            <a:r>
              <a:rPr lang="en-US" altLang="zh-CN">
                <a:latin typeface="Times New Roman" panose="02020603050405020304" pitchFamily="18" charset="0"/>
              </a:rPr>
              <a:t>= {&lt;1,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&gt;,&lt;2,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&gt;,&lt;3,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&gt;} 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</a:rPr>
              <a:t> 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5 </a:t>
            </a:r>
            <a:r>
              <a:rPr lang="en-US" altLang="zh-CN">
                <a:latin typeface="Times New Roman" panose="02020603050405020304" pitchFamily="18" charset="0"/>
              </a:rPr>
              <a:t>= {&lt;1,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&gt;,&lt;2,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&gt;,&lt;3,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&gt;} 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</a:rPr>
              <a:t> 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6 </a:t>
            </a:r>
            <a:r>
              <a:rPr lang="en-US" altLang="zh-CN">
                <a:latin typeface="Times New Roman" panose="02020603050405020304" pitchFamily="18" charset="0"/>
              </a:rPr>
              <a:t>= {&lt;1,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&gt;,&lt;2,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&gt;,&lt;3,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&gt;} 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</a:rPr>
              <a:t> 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baseline="-25000">
                <a:latin typeface="Times New Roman" panose="02020603050405020304" pitchFamily="18" charset="0"/>
              </a:rPr>
              <a:t>7 </a:t>
            </a:r>
            <a:r>
              <a:rPr lang="en-US" altLang="zh-CN">
                <a:latin typeface="Times New Roman" panose="02020603050405020304" pitchFamily="18" charset="0"/>
              </a:rPr>
              <a:t>= {&lt;1,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&gt;,&lt;2,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&gt;,&lt;3,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&gt;}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631D4DB6-BC3C-4990-8C5A-A597C271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501B-1829-47C3-83BD-E01B1E22AFEC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80585" name="Rectangle 9">
            <a:extLst>
              <a:ext uri="{FF2B5EF4-FFF2-40B4-BE49-F238E27FC236}">
                <a16:creationId xmlns:a16="http://schemas.microsoft.com/office/drawing/2014/main" id="{87B8E96D-A09D-4FEE-90AF-82F153D0F9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函数的像和完全原像</a:t>
            </a:r>
          </a:p>
        </p:txBody>
      </p:sp>
      <p:sp>
        <p:nvSpPr>
          <p:cNvPr id="280586" name="Rectangle 10">
            <a:extLst>
              <a:ext uri="{FF2B5EF4-FFF2-40B4-BE49-F238E27FC236}">
                <a16:creationId xmlns:a16="http://schemas.microsoft.com/office/drawing/2014/main" id="{C55D0E3D-512D-43E3-BE1E-C37E1E5E33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002588" cy="2879725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8.5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设函数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(1)  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A5002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在 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下的像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 = {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|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}, 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函数的像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  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solidFill>
                  <a:srgbClr val="A5002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在 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下的完全原像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)={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∧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)∈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</a:p>
          <a:p>
            <a:pPr>
              <a:spcBef>
                <a:spcPct val="6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注意：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函数值与像的区别：函数值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)∈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像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一般说来 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))≠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但是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</a:p>
        </p:txBody>
      </p:sp>
      <p:grpSp>
        <p:nvGrpSpPr>
          <p:cNvPr id="280589" name="Group 13">
            <a:extLst>
              <a:ext uri="{FF2B5EF4-FFF2-40B4-BE49-F238E27FC236}">
                <a16:creationId xmlns:a16="http://schemas.microsoft.com/office/drawing/2014/main" id="{77BDC51C-65DC-44E1-AA80-184E43CFB546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149725"/>
            <a:ext cx="8280400" cy="2447925"/>
            <a:chOff x="295" y="2568"/>
            <a:chExt cx="5216" cy="1542"/>
          </a:xfrm>
        </p:grpSpPr>
        <p:sp>
          <p:nvSpPr>
            <p:cNvPr id="280587" name="Rectangle 11">
              <a:extLst>
                <a:ext uri="{FF2B5EF4-FFF2-40B4-BE49-F238E27FC236}">
                  <a16:creationId xmlns:a16="http://schemas.microsoft.com/office/drawing/2014/main" id="{FA56E25F-268A-4675-9E7B-63CFDDBE7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756"/>
              <a:ext cx="5216" cy="1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例   设 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 N→N, </a:t>
              </a: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且</a:t>
              </a:r>
              <a:endParaRPr lang="zh-CN" altLang="en-US" dirty="0">
                <a:latin typeface="Times New Roman" panose="02020603050405020304" pitchFamily="18" charset="0"/>
              </a:endParaRPr>
            </a:p>
            <a:p>
              <a:pPr eaLnBrk="0" hangingPunct="0">
                <a:spcBef>
                  <a:spcPct val="60000"/>
                </a:spcBef>
                <a:buClrTx/>
                <a:buFontTx/>
                <a:buNone/>
              </a:pP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令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={0,1}, 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={2}, </a:t>
              </a: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那么有          </a:t>
              </a:r>
            </a:p>
            <a:p>
              <a:pPr eaLnBrk="0" hangingPunct="0">
                <a:buClrTx/>
                <a:buFontTx/>
                <a:buNone/>
              </a:pP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) = 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 {0,1}) = { 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(0), 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(1)}={0,2}</a:t>
              </a:r>
              <a:b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 </a:t>
              </a:r>
              <a:r>
                <a:rPr lang="en-US" altLang="zh-CN" baseline="30000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baseline="30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 =  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f </a:t>
              </a:r>
              <a:r>
                <a:rPr lang="en-US" altLang="zh-CN" baseline="30000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baseline="30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({2})={1,4}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80588" name="Object 12">
              <a:extLst>
                <a:ext uri="{FF2B5EF4-FFF2-40B4-BE49-F238E27FC236}">
                  <a16:creationId xmlns:a16="http://schemas.microsoft.com/office/drawing/2014/main" id="{0C57F98B-79EC-4D91-A750-F2EC83E5DB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2568"/>
            <a:ext cx="2377" cy="6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636" name="公式" r:id="rId4" imgW="1739880" imgH="482400" progId="Equation.3">
                    <p:embed/>
                  </p:oleObj>
                </mc:Choice>
                <mc:Fallback>
                  <p:oleObj name="公式" r:id="rId4" imgW="1739880" imgH="4824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568"/>
                          <a:ext cx="2377" cy="6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9C1FF70-6327-47B0-BABC-071C821DAF0B}"/>
              </a:ext>
            </a:extLst>
          </p:cNvPr>
          <p:cNvSpPr txBox="1"/>
          <p:nvPr/>
        </p:nvSpPr>
        <p:spPr>
          <a:xfrm>
            <a:off x="6240939" y="3412836"/>
            <a:ext cx="2758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注意此处非反函数</a:t>
            </a:r>
            <a:endParaRPr lang="en-US" altLang="zh-CN" sz="2000" dirty="0">
              <a:solidFill>
                <a:srgbClr val="FF99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允许非单射的情况</a:t>
            </a:r>
            <a:endParaRPr lang="en-US" altLang="zh-CN" sz="200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631D4DB6-BC3C-4990-8C5A-A597C271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501B-1829-47C3-83BD-E01B1E22AFEC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80585" name="Rectangle 9">
            <a:extLst>
              <a:ext uri="{FF2B5EF4-FFF2-40B4-BE49-F238E27FC236}">
                <a16:creationId xmlns:a16="http://schemas.microsoft.com/office/drawing/2014/main" id="{87B8E96D-A09D-4FEE-90AF-82F153D0F9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函数的像和完全原像</a:t>
            </a:r>
          </a:p>
        </p:txBody>
      </p:sp>
      <p:sp>
        <p:nvSpPr>
          <p:cNvPr id="280586" name="Rectangle 10">
            <a:extLst>
              <a:ext uri="{FF2B5EF4-FFF2-40B4-BE49-F238E27FC236}">
                <a16:creationId xmlns:a16="http://schemas.microsoft.com/office/drawing/2014/main" id="{C55D0E3D-512D-43E3-BE1E-C37E1E5E33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002588" cy="2879725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8.5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设函数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(1)  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A5002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在 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下的像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 = {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|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}, 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函数的像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  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solidFill>
                  <a:srgbClr val="A5002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在 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下的完全原像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)={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∧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)∈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075506"/>
              </p:ext>
            </p:extLst>
          </p:nvPr>
        </p:nvGraphicFramePr>
        <p:xfrm>
          <a:off x="2262249" y="2774950"/>
          <a:ext cx="4392489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4163">
                  <a:extLst>
                    <a:ext uri="{9D8B030D-6E8A-4147-A177-3AD203B41FA5}">
                      <a16:colId xmlns:a16="http://schemas.microsoft.com/office/drawing/2014/main" val="614090114"/>
                    </a:ext>
                  </a:extLst>
                </a:gridCol>
                <a:gridCol w="1464163">
                  <a:extLst>
                    <a:ext uri="{9D8B030D-6E8A-4147-A177-3AD203B41FA5}">
                      <a16:colId xmlns:a16="http://schemas.microsoft.com/office/drawing/2014/main" val="3565889128"/>
                    </a:ext>
                  </a:extLst>
                </a:gridCol>
                <a:gridCol w="1464163">
                  <a:extLst>
                    <a:ext uri="{9D8B030D-6E8A-4147-A177-3AD203B41FA5}">
                      <a16:colId xmlns:a16="http://schemas.microsoft.com/office/drawing/2014/main" val="2255156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baseline="0" dirty="0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</a:rPr>
                        <a:t>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aseline="0" dirty="0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</a:rPr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aseline="0" dirty="0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</a:rPr>
                        <a:t>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590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aseline="0" dirty="0" err="1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</a:rPr>
                        <a:t>dom</a:t>
                      </a:r>
                      <a:r>
                        <a:rPr lang="en-US" altLang="zh-CN" sz="1800" i="1" baseline="0" dirty="0" err="1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</a:rPr>
                        <a:t>f</a:t>
                      </a:r>
                      <a:endParaRPr lang="zh-CN" altLang="en-US" sz="1800" i="1" baseline="0" dirty="0">
                        <a:solidFill>
                          <a:srgbClr val="FF99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aseline="0" dirty="0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</a:rPr>
                        <a:t>定义域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aseline="0" dirty="0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</a:rPr>
                        <a:t>定义域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2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err="1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</a:rPr>
                        <a:t>ran</a:t>
                      </a:r>
                      <a:r>
                        <a:rPr lang="en-US" altLang="zh-CN" sz="1800" i="1" baseline="0" dirty="0" err="1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</a:rPr>
                        <a:t>f</a:t>
                      </a:r>
                      <a:endParaRPr lang="zh-CN" altLang="en-US" sz="1800" i="1" baseline="0" dirty="0">
                        <a:solidFill>
                          <a:srgbClr val="FF99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aseline="0" dirty="0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</a:rPr>
                        <a:t>值域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aseline="0" dirty="0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</a:rPr>
                        <a:t>值域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11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0" baseline="0" dirty="0" err="1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</a:rPr>
                        <a:t>fld</a:t>
                      </a:r>
                      <a:r>
                        <a:rPr lang="en-US" altLang="zh-CN" sz="1800" i="1" baseline="0" dirty="0" err="1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</a:rPr>
                        <a:t>f</a:t>
                      </a:r>
                      <a:endParaRPr lang="zh-CN" altLang="en-US" sz="1800" i="1" baseline="0" dirty="0">
                        <a:solidFill>
                          <a:srgbClr val="FF99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aseline="0" dirty="0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</a:rPr>
                        <a:t>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aseline="0" dirty="0">
                        <a:solidFill>
                          <a:srgbClr val="FF99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43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i="1" baseline="0" dirty="0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endParaRPr lang="zh-CN" altLang="en-US" sz="1800" i="1" baseline="0" dirty="0">
                        <a:solidFill>
                          <a:srgbClr val="FF99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aseline="0" dirty="0">
                        <a:solidFill>
                          <a:srgbClr val="FF99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aseline="0" dirty="0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</a:rPr>
                        <a:t>原像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48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i="1" baseline="0" dirty="0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</a:rPr>
                        <a:t>b</a:t>
                      </a:r>
                      <a:r>
                        <a:rPr lang="zh-CN" altLang="en-US" sz="1800" baseline="0" dirty="0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800" i="1" baseline="0" dirty="0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1800" baseline="0" dirty="0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i="1" baseline="0" dirty="0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aseline="0" dirty="0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</a:rPr>
                        <a:t>)</a:t>
                      </a:r>
                      <a:endParaRPr lang="zh-CN" altLang="en-US" sz="1800" baseline="0" dirty="0">
                        <a:solidFill>
                          <a:srgbClr val="FF99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aseline="0" dirty="0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</a:rPr>
                        <a:t>函数值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aseline="0" dirty="0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</a:rPr>
                        <a:t>像、函数值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88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aseline="0" dirty="0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endParaRPr lang="zh-CN" altLang="en-US" sz="1800" baseline="0" dirty="0">
                        <a:solidFill>
                          <a:srgbClr val="FF99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aseline="0" dirty="0">
                        <a:solidFill>
                          <a:srgbClr val="FF99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aseline="0" dirty="0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</a:rPr>
                        <a:t>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3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aseline="0" dirty="0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</a:rPr>
                        <a:t>B</a:t>
                      </a:r>
                      <a:endParaRPr lang="zh-CN" altLang="en-US" sz="1800" baseline="0" dirty="0">
                        <a:solidFill>
                          <a:srgbClr val="FF99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aseline="0" dirty="0">
                        <a:solidFill>
                          <a:srgbClr val="FF99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aseline="0" dirty="0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</a:rPr>
                        <a:t>陪域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94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1" baseline="0" dirty="0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</a:rPr>
                        <a:t>f </a:t>
                      </a:r>
                      <a:r>
                        <a:rPr lang="en-US" altLang="zh-CN" sz="1800" baseline="30000" dirty="0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altLang="zh-CN" sz="1800" i="0" baseline="30000" dirty="0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aseline="0" dirty="0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</a:rPr>
                        <a:t>(B</a:t>
                      </a:r>
                      <a:r>
                        <a:rPr lang="en-US" altLang="zh-CN" sz="1800" baseline="-25000" dirty="0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aseline="0" dirty="0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</a:rPr>
                        <a:t>)</a:t>
                      </a:r>
                      <a:endParaRPr lang="zh-CN" altLang="en-US" sz="1800" baseline="0" dirty="0">
                        <a:solidFill>
                          <a:srgbClr val="FF99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aseline="0" dirty="0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</a:rPr>
                        <a:t>完全原像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aseline="0" dirty="0">
                        <a:solidFill>
                          <a:srgbClr val="FF99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75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1" baseline="0" dirty="0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1800" baseline="0" dirty="0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</a:rPr>
                        <a:t>(A</a:t>
                      </a:r>
                      <a:r>
                        <a:rPr lang="en-US" altLang="zh-CN" sz="1800" baseline="-25000" dirty="0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aseline="0" dirty="0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</a:rPr>
                        <a:t>)</a:t>
                      </a:r>
                      <a:endParaRPr lang="zh-CN" altLang="en-US" sz="1800" baseline="0" dirty="0">
                        <a:solidFill>
                          <a:srgbClr val="FF99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aseline="0" dirty="0">
                          <a:solidFill>
                            <a:srgbClr val="FF9900"/>
                          </a:solidFill>
                          <a:latin typeface="Times New Roman" panose="02020603050405020304" pitchFamily="18" charset="0"/>
                        </a:rPr>
                        <a:t>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aseline="0" dirty="0">
                        <a:solidFill>
                          <a:srgbClr val="FF99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72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18966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4029</TotalTime>
  <Words>8870</Words>
  <Application>Microsoft Office PowerPoint</Application>
  <PresentationFormat>全屏显示(4:3)</PresentationFormat>
  <Paragraphs>949</Paragraphs>
  <Slides>68</Slides>
  <Notes>68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68</vt:i4>
      </vt:variant>
    </vt:vector>
  </HeadingPairs>
  <TitlesOfParts>
    <vt:vector size="84" baseType="lpstr">
      <vt:lpstr>BankGothic Md BT</vt:lpstr>
      <vt:lpstr>Batang</vt:lpstr>
      <vt:lpstr>黑体</vt:lpstr>
      <vt:lpstr>华文中宋</vt:lpstr>
      <vt:lpstr>宋体</vt:lpstr>
      <vt:lpstr>微软雅黑</vt:lpstr>
      <vt:lpstr>Arial</vt:lpstr>
      <vt:lpstr>Calibri</vt:lpstr>
      <vt:lpstr>Cambria Math</vt:lpstr>
      <vt:lpstr>Symbol</vt:lpstr>
      <vt:lpstr>Tahoma</vt:lpstr>
      <vt:lpstr>Times New Roman</vt:lpstr>
      <vt:lpstr>Wingdings</vt:lpstr>
      <vt:lpstr>默认设计模板</vt:lpstr>
      <vt:lpstr>公式</vt:lpstr>
      <vt:lpstr>Microsoft 公式 3.0</vt:lpstr>
      <vt:lpstr>第八章 函数</vt:lpstr>
      <vt:lpstr>8.1 函数的定义与性质</vt:lpstr>
      <vt:lpstr>函数定义</vt:lpstr>
      <vt:lpstr>离散数学 （一）</vt:lpstr>
      <vt:lpstr>从A到B的函数</vt:lpstr>
      <vt:lpstr>从A到B的函数</vt:lpstr>
      <vt:lpstr>实例</vt:lpstr>
      <vt:lpstr>函数的像和完全原像</vt:lpstr>
      <vt:lpstr>函数的像和完全原像</vt:lpstr>
      <vt:lpstr>函数的性质</vt:lpstr>
      <vt:lpstr>例题解答</vt:lpstr>
      <vt:lpstr>实例</vt:lpstr>
      <vt:lpstr>解答</vt:lpstr>
      <vt:lpstr>PowerPoint 演示文稿</vt:lpstr>
      <vt:lpstr>函数满足性质的条件</vt:lpstr>
      <vt:lpstr>实例</vt:lpstr>
      <vt:lpstr>实例</vt:lpstr>
      <vt:lpstr>某些重要函数</vt:lpstr>
      <vt:lpstr>某些重要函数</vt:lpstr>
      <vt:lpstr>置换函数</vt:lpstr>
      <vt:lpstr>实例</vt:lpstr>
      <vt:lpstr>8.2 函数的复合与反函数 </vt:lpstr>
      <vt:lpstr>复合函数基本定理</vt:lpstr>
      <vt:lpstr>证明</vt:lpstr>
      <vt:lpstr>推论</vt:lpstr>
      <vt:lpstr>函数复合与函数性质</vt:lpstr>
      <vt:lpstr>证明</vt:lpstr>
      <vt:lpstr>函数复合与函数性质</vt:lpstr>
      <vt:lpstr>实例</vt:lpstr>
      <vt:lpstr>反函数</vt:lpstr>
      <vt:lpstr>证明</vt:lpstr>
      <vt:lpstr>反函数的性质</vt:lpstr>
      <vt:lpstr>PowerPoint 演示文稿</vt:lpstr>
      <vt:lpstr>8.3  双射函数与集合的基数</vt:lpstr>
      <vt:lpstr>集合的等势</vt:lpstr>
      <vt:lpstr>PowerPoint 演示文稿</vt:lpstr>
      <vt:lpstr>PowerPoint 演示文稿</vt:lpstr>
      <vt:lpstr>PowerPoint 演示文稿</vt:lpstr>
      <vt:lpstr>实例</vt:lpstr>
      <vt:lpstr>等势的性质</vt:lpstr>
      <vt:lpstr>有关势的重要结果</vt:lpstr>
      <vt:lpstr>Cantor定理的证明</vt:lpstr>
      <vt:lpstr>Cantor定理的证明</vt:lpstr>
      <vt:lpstr>集合的优势</vt:lpstr>
      <vt:lpstr>应用：证明等势</vt:lpstr>
      <vt:lpstr>构造另一个单射</vt:lpstr>
      <vt:lpstr>自然数的集合定义 </vt:lpstr>
      <vt:lpstr>有穷集和无穷集</vt:lpstr>
      <vt:lpstr>集合基数的定义</vt:lpstr>
      <vt:lpstr>基数的相等和大小</vt:lpstr>
      <vt:lpstr>基数的大小</vt:lpstr>
      <vt:lpstr>可数集</vt:lpstr>
      <vt:lpstr>实例</vt:lpstr>
      <vt:lpstr>实例</vt:lpstr>
      <vt:lpstr>实例</vt:lpstr>
      <vt:lpstr>第八章 习题课</vt:lpstr>
      <vt:lpstr>基本要求</vt:lpstr>
      <vt:lpstr>练习1</vt:lpstr>
      <vt:lpstr>解答</vt:lpstr>
      <vt:lpstr>PowerPoint 演示文稿</vt:lpstr>
      <vt:lpstr>解答</vt:lpstr>
      <vt:lpstr>练习3</vt:lpstr>
      <vt:lpstr>PowerPoint 演示文稿</vt:lpstr>
      <vt:lpstr>证明方法</vt:lpstr>
      <vt:lpstr>练习5</vt:lpstr>
      <vt:lpstr>证明集合A与B等势的方法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szx</cp:lastModifiedBy>
  <cp:revision>466</cp:revision>
  <dcterms:created xsi:type="dcterms:W3CDTF">2007-11-19T20:33:53Z</dcterms:created>
  <dcterms:modified xsi:type="dcterms:W3CDTF">2024-05-04T13:24:21Z</dcterms:modified>
</cp:coreProperties>
</file>