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845" r:id="rId2"/>
    <p:sldId id="1847" r:id="rId3"/>
    <p:sldId id="1848" r:id="rId4"/>
    <p:sldId id="1864" r:id="rId5"/>
    <p:sldId id="1856" r:id="rId6"/>
    <p:sldId id="1860" r:id="rId7"/>
    <p:sldId id="1861" r:id="rId8"/>
    <p:sldId id="1862" r:id="rId9"/>
    <p:sldId id="1873" r:id="rId10"/>
    <p:sldId id="1865" r:id="rId11"/>
    <p:sldId id="1866" r:id="rId12"/>
    <p:sldId id="1867" r:id="rId13"/>
    <p:sldId id="1868" r:id="rId14"/>
    <p:sldId id="1869" r:id="rId15"/>
    <p:sldId id="1870" r:id="rId16"/>
    <p:sldId id="1871" r:id="rId17"/>
    <p:sldId id="1872" r:id="rId18"/>
    <p:sldId id="1874" r:id="rId19"/>
    <p:sldId id="1875" r:id="rId20"/>
    <p:sldId id="1876" r:id="rId21"/>
    <p:sldId id="1877" r:id="rId22"/>
    <p:sldId id="1878" r:id="rId23"/>
    <p:sldId id="1879" r:id="rId24"/>
    <p:sldId id="1880" r:id="rId25"/>
    <p:sldId id="1881" r:id="rId26"/>
    <p:sldId id="1851" r:id="rId27"/>
    <p:sldId id="1852" r:id="rId28"/>
    <p:sldId id="1853" r:id="rId29"/>
  </p:sldIdLst>
  <p:sldSz cx="12192000" cy="6858000"/>
  <p:notesSz cx="6858000" cy="9144000"/>
  <p:embeddedFontLst>
    <p:embeddedFont>
      <p:font typeface="Segoe UI" panose="020B0502040204020203" pitchFamily="34" charset="0"/>
      <p:regular r:id="rId32"/>
      <p:bold r:id="rId33"/>
      <p:italic r:id="rId34"/>
      <p:boldItalic r:id="rId35"/>
    </p:embeddedFont>
    <p:embeddedFont>
      <p:font typeface="等线" panose="02010600030101010101" pitchFamily="2" charset="-122"/>
      <p:regular r:id="rId36"/>
      <p:bold r:id="rId37"/>
    </p:embeddedFont>
    <p:embeddedFont>
      <p:font typeface="微软雅黑" panose="020B0503020204020204" pitchFamily="34" charset="-122"/>
      <p:regular r:id="rId38"/>
      <p:bold r:id="rId39"/>
    </p:embeddedFont>
  </p:embeddedFontLst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6" userDrawn="1">
          <p15:clr>
            <a:srgbClr val="A4A3A4"/>
          </p15:clr>
        </p15:guide>
        <p15:guide id="4" pos="31" userDrawn="1">
          <p15:clr>
            <a:srgbClr val="A4A3A4"/>
          </p15:clr>
        </p15:guide>
        <p15:guide id="5" orient="horz" pos="663" userDrawn="1">
          <p15:clr>
            <a:srgbClr val="A4A3A4"/>
          </p15:clr>
        </p15:guide>
        <p15:guide id="6" orient="horz" pos="3612" userDrawn="1">
          <p15:clr>
            <a:srgbClr val="A4A3A4"/>
          </p15:clr>
        </p15:guide>
        <p15:guide id="7" orient="horz" pos="3929" userDrawn="1">
          <p15:clr>
            <a:srgbClr val="A4A3A4"/>
          </p15:clr>
        </p15:guide>
        <p15:guide id="8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978B"/>
    <a:srgbClr val="244B61"/>
    <a:srgbClr val="0C6668"/>
    <a:srgbClr val="0D7375"/>
    <a:srgbClr val="0E7C7F"/>
    <a:srgbClr val="38A5EF"/>
    <a:srgbClr val="D2DEEF"/>
    <a:srgbClr val="FBE5D6"/>
    <a:srgbClr val="FF0000"/>
    <a:srgbClr val="9CDC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8" autoAdjust="0"/>
    <p:restoredTop sz="86604" autoAdjust="0"/>
  </p:normalViewPr>
  <p:slideViewPr>
    <p:cSldViewPr snapToGrid="0">
      <p:cViewPr varScale="1">
        <p:scale>
          <a:sx n="99" d="100"/>
          <a:sy n="99" d="100"/>
        </p:scale>
        <p:origin x="84" y="72"/>
      </p:cViewPr>
      <p:guideLst>
        <p:guide orient="horz" pos="2296"/>
        <p:guide pos="3840"/>
        <p:guide pos="416"/>
        <p:guide pos="31"/>
        <p:guide orient="horz" pos="663"/>
        <p:guide orient="horz" pos="3612"/>
        <p:guide orient="horz" pos="3929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9" d="100"/>
          <a:sy n="119" d="100"/>
        </p:scale>
        <p:origin x="3988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A9D10-00A1-4316-9DBF-1CFF2F39C32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1E0D4-31D8-4080-A573-64BBB9E87E7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FD3C-5E99-4122-A1EC-C8FBF6B0781B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E584D-DA30-42E6-B6AB-C9D2BEA4D81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0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E584D-DA30-42E6-B6AB-C9D2BEA4D81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53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143171FD-B7AC-489A-91BA-0D890728EE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01182D"/>
              </a:clrFrom>
              <a:clrTo>
                <a:srgbClr val="01182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 t="50499"/>
          <a:stretch/>
        </p:blipFill>
        <p:spPr>
          <a:xfrm>
            <a:off x="6561" y="3618316"/>
            <a:ext cx="12192000" cy="340136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91D76DD4-9D40-448E-9305-3D575E9D2020}"/>
              </a:ext>
            </a:extLst>
          </p:cNvPr>
          <p:cNvSpPr/>
          <p:nvPr userDrawn="1"/>
        </p:nvSpPr>
        <p:spPr>
          <a:xfrm>
            <a:off x="6561" y="3239684"/>
            <a:ext cx="12192000" cy="3452790"/>
          </a:xfrm>
          <a:prstGeom prst="rect">
            <a:avLst/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" name="内容占位符 2"/>
          <p:cNvSpPr>
            <a:spLocks noGrp="1"/>
          </p:cNvSpPr>
          <p:nvPr>
            <p:ph idx="1"/>
          </p:nvPr>
        </p:nvSpPr>
        <p:spPr>
          <a:xfrm>
            <a:off x="487825" y="962270"/>
            <a:ext cx="11031079" cy="5531380"/>
          </a:xfrm>
          <a:prstGeom prst="rect">
            <a:avLst/>
          </a:prstGeom>
        </p:spPr>
        <p:txBody>
          <a:bodyPr/>
          <a:lstStyle>
            <a:lvl1pPr marL="342891" indent="-34289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n"/>
              <a:defRPr sz="2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12780" indent="-355591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p"/>
              <a:defRPr sz="2400">
                <a:solidFill>
                  <a:srgbClr val="189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2971" indent="-228594">
              <a:lnSpc>
                <a:spcPct val="150000"/>
              </a:lnSpc>
              <a:buClr>
                <a:srgbClr val="FFC000"/>
              </a:buClr>
              <a:buFont typeface="Wingdings" panose="05000000000000000000" pitchFamily="2" charset="2"/>
              <a:buChar char="u"/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50000"/>
              </a:lnSpc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2DA8A99-4E3F-420F-9E9E-17E9B84113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10587" y="364356"/>
            <a:ext cx="1554844" cy="353947"/>
          </a:xfrm>
          <a:prstGeom prst="rect">
            <a:avLst/>
          </a:prstGeom>
        </p:spPr>
      </p:pic>
      <p:sp>
        <p:nvSpPr>
          <p:cNvPr id="15" name="椭圆 14"/>
          <p:cNvSpPr/>
          <p:nvPr userDrawn="1"/>
        </p:nvSpPr>
        <p:spPr>
          <a:xfrm>
            <a:off x="11290928" y="6595549"/>
            <a:ext cx="246888" cy="246888"/>
          </a:xfrm>
          <a:prstGeom prst="ellipse">
            <a:avLst/>
          </a:prstGeom>
          <a:solidFill>
            <a:srgbClr val="18978B"/>
          </a:solidFill>
          <a:ln>
            <a:solidFill>
              <a:srgbClr val="1387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244B6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11429" y="6692480"/>
            <a:ext cx="12180571" cy="169469"/>
          </a:xfrm>
          <a:prstGeom prst="rect">
            <a:avLst/>
          </a:pr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800" dirty="0"/>
          </a:p>
        </p:txBody>
      </p:sp>
      <p:sp>
        <p:nvSpPr>
          <p:cNvPr id="9" name="矩形 8"/>
          <p:cNvSpPr/>
          <p:nvPr userDrawn="1"/>
        </p:nvSpPr>
        <p:spPr>
          <a:xfrm>
            <a:off x="-1270" y="6692480"/>
            <a:ext cx="759220" cy="169469"/>
          </a:xfrm>
          <a:prstGeom prst="rect">
            <a:avLst/>
          </a:prstGeom>
          <a:solidFill>
            <a:srgbClr val="244B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" dirty="0"/>
              <a:t>by </a:t>
            </a:r>
            <a:r>
              <a:rPr lang="zh-CN" altLang="en-US" sz="600" dirty="0"/>
              <a:t>苏宙行</a:t>
            </a:r>
          </a:p>
        </p:txBody>
      </p:sp>
      <p:sp>
        <p:nvSpPr>
          <p:cNvPr id="21" name="任意多边形 20"/>
          <p:cNvSpPr/>
          <p:nvPr userDrawn="1"/>
        </p:nvSpPr>
        <p:spPr>
          <a:xfrm flipV="1">
            <a:off x="326572" y="359908"/>
            <a:ext cx="1386789" cy="432000"/>
          </a:xfrm>
          <a:custGeom>
            <a:avLst/>
            <a:gdLst>
              <a:gd name="connsiteX0" fmla="*/ 167822 w 1386790"/>
              <a:gd name="connsiteY0" fmla="*/ 524933 h 524933"/>
              <a:gd name="connsiteX1" fmla="*/ 168846 w 1386790"/>
              <a:gd name="connsiteY1" fmla="*/ 524933 h 524933"/>
              <a:gd name="connsiteX2" fmla="*/ 168846 w 1386790"/>
              <a:gd name="connsiteY2" fmla="*/ 14598 h 524933"/>
              <a:gd name="connsiteX3" fmla="*/ 1386790 w 1386790"/>
              <a:gd name="connsiteY3" fmla="*/ 14598 h 524933"/>
              <a:gd name="connsiteX4" fmla="*/ 1386790 w 1386790"/>
              <a:gd name="connsiteY4" fmla="*/ 0 h 524933"/>
              <a:gd name="connsiteX5" fmla="*/ 167822 w 1386790"/>
              <a:gd name="connsiteY5" fmla="*/ 0 h 524933"/>
              <a:gd name="connsiteX6" fmla="*/ 152999 w 1386790"/>
              <a:gd name="connsiteY6" fmla="*/ 0 h 524933"/>
              <a:gd name="connsiteX7" fmla="*/ 152999 w 1386790"/>
              <a:gd name="connsiteY7" fmla="*/ 507260 h 524933"/>
              <a:gd name="connsiteX8" fmla="*/ 107280 w 1386790"/>
              <a:gd name="connsiteY8" fmla="*/ 507260 h 524933"/>
              <a:gd name="connsiteX9" fmla="*/ 107280 w 1386790"/>
              <a:gd name="connsiteY9" fmla="*/ 0 h 524933"/>
              <a:gd name="connsiteX10" fmla="*/ 0 w 1386790"/>
              <a:gd name="connsiteY10" fmla="*/ 0 h 524933"/>
              <a:gd name="connsiteX11" fmla="*/ 0 w 1386790"/>
              <a:gd name="connsiteY11" fmla="*/ 524932 h 524933"/>
              <a:gd name="connsiteX12" fmla="*/ 33834 w 1386790"/>
              <a:gd name="connsiteY12" fmla="*/ 524932 h 524933"/>
              <a:gd name="connsiteX13" fmla="*/ 33834 w 1386790"/>
              <a:gd name="connsiteY13" fmla="*/ 23810 h 524933"/>
              <a:gd name="connsiteX14" fmla="*/ 79553 w 1386790"/>
              <a:gd name="connsiteY14" fmla="*/ 23810 h 524933"/>
              <a:gd name="connsiteX15" fmla="*/ 79553 w 1386790"/>
              <a:gd name="connsiteY15" fmla="*/ 524932 h 524933"/>
              <a:gd name="connsiteX16" fmla="*/ 167822 w 1386790"/>
              <a:gd name="connsiteY16" fmla="*/ 524932 h 524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86790" h="524933">
                <a:moveTo>
                  <a:pt x="167822" y="524933"/>
                </a:moveTo>
                <a:lnTo>
                  <a:pt x="168846" y="524933"/>
                </a:lnTo>
                <a:lnTo>
                  <a:pt x="168846" y="14598"/>
                </a:lnTo>
                <a:lnTo>
                  <a:pt x="1386790" y="14598"/>
                </a:lnTo>
                <a:lnTo>
                  <a:pt x="1386790" y="0"/>
                </a:lnTo>
                <a:lnTo>
                  <a:pt x="167822" y="0"/>
                </a:lnTo>
                <a:lnTo>
                  <a:pt x="152999" y="0"/>
                </a:lnTo>
                <a:lnTo>
                  <a:pt x="152999" y="507260"/>
                </a:lnTo>
                <a:lnTo>
                  <a:pt x="107280" y="507260"/>
                </a:lnTo>
                <a:lnTo>
                  <a:pt x="107280" y="0"/>
                </a:lnTo>
                <a:lnTo>
                  <a:pt x="0" y="0"/>
                </a:lnTo>
                <a:lnTo>
                  <a:pt x="0" y="524932"/>
                </a:lnTo>
                <a:lnTo>
                  <a:pt x="33834" y="524932"/>
                </a:lnTo>
                <a:lnTo>
                  <a:pt x="33834" y="23810"/>
                </a:lnTo>
                <a:lnTo>
                  <a:pt x="79553" y="23810"/>
                </a:lnTo>
                <a:lnTo>
                  <a:pt x="79553" y="524932"/>
                </a:lnTo>
                <a:lnTo>
                  <a:pt x="167822" y="524932"/>
                </a:lnTo>
                <a:close/>
              </a:path>
            </a:pathLst>
          </a:custGeom>
          <a:solidFill>
            <a:srgbClr val="18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FACCFFF4-8704-47DE-8273-AF2E2A9719F8}"/>
              </a:ext>
            </a:extLst>
          </p:cNvPr>
          <p:cNvSpPr txBox="1"/>
          <p:nvPr userDrawn="1"/>
        </p:nvSpPr>
        <p:spPr>
          <a:xfrm>
            <a:off x="11268344" y="6589905"/>
            <a:ext cx="292061" cy="283147"/>
          </a:xfrm>
          <a:prstGeom prst="rect">
            <a:avLst/>
          </a:prstGeom>
        </p:spPr>
        <p:txBody>
          <a:bodyPr vert="horz" wrap="square" lIns="0" tIns="0" rIns="0" bIns="0" rtlCol="0" anchor="ctr" anchorCtr="1"/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5183D58-648D-4475-BEF8-624F48514A30}" type="slidenum"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‹#›</a:t>
            </a:fld>
            <a:endParaRPr lang="zh-CN" alt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2F23B-AF66-41A9-897D-44609AD9DFB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2B2F23B-AF66-41A9-897D-44609AD9DFB7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2F030DD-4EA3-4D16-8C1C-D1952208EE9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Dijkstra.html" TargetMode="External"/><Relationship Id="rId2" Type="http://schemas.openxmlformats.org/officeDocument/2006/relationships/hyperlink" Target="https://www.redblobgames.com/pathfinding/a-star/introducti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目录</a:t>
            </a:r>
            <a:endParaRPr lang="en-US" altLang="zh-CN" dirty="0"/>
          </a:p>
          <a:p>
            <a:pPr lvl="1"/>
            <a:r>
              <a:rPr lang="zh-CN" altLang="en-US" dirty="0"/>
              <a:t>问题定义（做什么）</a:t>
            </a:r>
            <a:endParaRPr lang="en-US" altLang="zh-CN" dirty="0"/>
          </a:p>
          <a:p>
            <a:pPr lvl="1"/>
            <a:r>
              <a:rPr lang="zh-CN" altLang="en-US" dirty="0"/>
              <a:t>算法设计（怎么做）</a:t>
            </a:r>
            <a:endParaRPr lang="en-US" altLang="zh-CN" dirty="0"/>
          </a:p>
          <a:p>
            <a:pPr lvl="2"/>
            <a:r>
              <a:rPr lang="zh-CN" altLang="en-US" dirty="0"/>
              <a:t>基本思想</a:t>
            </a:r>
            <a:endParaRPr lang="en-US" altLang="zh-CN" dirty="0"/>
          </a:p>
          <a:p>
            <a:pPr lvl="2"/>
            <a:r>
              <a:rPr lang="zh-CN" altLang="en-US" dirty="0"/>
              <a:t>具体流程</a:t>
            </a:r>
            <a:endParaRPr lang="en-US" altLang="zh-CN" dirty="0"/>
          </a:p>
          <a:p>
            <a:pPr lvl="1"/>
            <a:r>
              <a:rPr lang="zh-CN" altLang="en-US" dirty="0"/>
              <a:t>可行验证（对不对）</a:t>
            </a:r>
            <a:endParaRPr lang="en-US" altLang="zh-CN" dirty="0"/>
          </a:p>
          <a:p>
            <a:pPr lvl="2"/>
            <a:r>
              <a:rPr lang="zh-CN" altLang="en-US" dirty="0"/>
              <a:t>正确性</a:t>
            </a:r>
            <a:endParaRPr lang="en-US" altLang="zh-CN" dirty="0"/>
          </a:p>
          <a:p>
            <a:pPr lvl="2"/>
            <a:r>
              <a:rPr lang="zh-CN" altLang="en-US" dirty="0"/>
              <a:t>最优性（</a:t>
            </a:r>
            <a:r>
              <a:rPr lang="en-US" altLang="zh-CN" dirty="0"/>
              <a:t>P</a:t>
            </a:r>
            <a:r>
              <a:rPr lang="zh-CN" altLang="en-US" dirty="0"/>
              <a:t>问题）</a:t>
            </a:r>
            <a:endParaRPr lang="en-US" altLang="zh-CN" dirty="0"/>
          </a:p>
          <a:p>
            <a:pPr lvl="1"/>
            <a:r>
              <a:rPr lang="zh-CN" altLang="en-US" dirty="0"/>
              <a:t>性能分析（好不好）</a:t>
            </a:r>
            <a:endParaRPr lang="en-US" altLang="zh-CN" dirty="0"/>
          </a:p>
          <a:p>
            <a:pPr lvl="2"/>
            <a:r>
              <a:rPr lang="zh-CN" altLang="en-US" dirty="0"/>
              <a:t>时间复杂度</a:t>
            </a:r>
            <a:endParaRPr lang="en-US" altLang="zh-CN" dirty="0"/>
          </a:p>
          <a:p>
            <a:pPr lvl="2"/>
            <a:r>
              <a:rPr lang="zh-CN" altLang="en-US" dirty="0"/>
              <a:t>空间复杂度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27C5C6-07C3-4F92-A96B-D819658B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960" y="1740705"/>
            <a:ext cx="7176840" cy="337658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BF84B28-3F4B-4077-8A7F-1D3D3499CE4A}"/>
              </a:ext>
            </a:extLst>
          </p:cNvPr>
          <p:cNvSpPr/>
          <p:nvPr/>
        </p:nvSpPr>
        <p:spPr>
          <a:xfrm>
            <a:off x="7236686" y="5226206"/>
            <a:ext cx="256192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√  任意两点间最短路径</a:t>
            </a:r>
            <a:endParaRPr lang="en-US" altLang="zh-CN" dirty="0"/>
          </a:p>
          <a:p>
            <a:r>
              <a:rPr lang="zh-CN" altLang="en-US" dirty="0"/>
              <a:t>√  单源点最短路径</a:t>
            </a:r>
            <a:endParaRPr lang="en-US" altLang="zh-CN" dirty="0"/>
          </a:p>
          <a:p>
            <a:r>
              <a:rPr lang="zh-CN" altLang="en-US" b="1" dirty="0"/>
              <a:t>√  两点间最短路径</a:t>
            </a:r>
          </a:p>
        </p:txBody>
      </p:sp>
    </p:spTree>
    <p:extLst>
      <p:ext uri="{BB962C8B-B14F-4D97-AF65-F5344CB8AC3E}">
        <p14:creationId xmlns:p14="http://schemas.microsoft.com/office/powerpoint/2010/main" val="954065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b="1" dirty="0"/>
              <a:t>不断扩展节点直到所有节点均已扩展</a:t>
            </a:r>
            <a:endParaRPr lang="en-US" altLang="zh-CN" b="1" dirty="0"/>
          </a:p>
          <a:p>
            <a:pPr lvl="4"/>
            <a:r>
              <a:rPr lang="zh-CN" altLang="en-US" dirty="0"/>
              <a:t>找出距起点最近的未扩展节点</a:t>
            </a:r>
            <a:r>
              <a:rPr lang="en-US" altLang="zh-CN" dirty="0"/>
              <a:t>u</a:t>
            </a:r>
          </a:p>
          <a:p>
            <a:pPr lvl="4"/>
            <a:r>
              <a:rPr lang="zh-CN" altLang="en-US" dirty="0"/>
              <a:t>将节点</a:t>
            </a:r>
            <a:r>
              <a:rPr lang="en-US" altLang="zh-CN" dirty="0"/>
              <a:t>u</a:t>
            </a:r>
            <a:r>
              <a:rPr lang="zh-CN" altLang="en-US" dirty="0"/>
              <a:t>标记为已扩展</a:t>
            </a:r>
            <a:endParaRPr lang="en-US" altLang="zh-CN" dirty="0"/>
          </a:p>
          <a:p>
            <a:pPr lvl="4"/>
            <a:r>
              <a:rPr lang="zh-CN" altLang="en-US" dirty="0"/>
              <a:t>对节点</a:t>
            </a:r>
            <a:r>
              <a:rPr lang="en-US" altLang="zh-CN" dirty="0"/>
              <a:t>u</a:t>
            </a:r>
            <a:r>
              <a:rPr lang="zh-CN" altLang="en-US" dirty="0"/>
              <a:t>的每个尚未扩展的邻居</a:t>
            </a:r>
            <a:r>
              <a:rPr lang="en-US" altLang="zh-CN" dirty="0"/>
              <a:t>v</a:t>
            </a:r>
          </a:p>
          <a:p>
            <a:pPr lvl="5"/>
            <a:r>
              <a:rPr lang="zh-CN" altLang="en-US" dirty="0"/>
              <a:t>计算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的距离</a:t>
            </a:r>
            <a:r>
              <a:rPr lang="en-US" altLang="zh-CN" dirty="0"/>
              <a:t>alt</a:t>
            </a:r>
          </a:p>
          <a:p>
            <a:pPr lvl="5"/>
            <a:r>
              <a:rPr lang="zh-CN" altLang="en-US" dirty="0"/>
              <a:t>若</a:t>
            </a:r>
            <a:r>
              <a:rPr lang="en-US" altLang="zh-CN" dirty="0"/>
              <a:t>alt</a:t>
            </a:r>
            <a:r>
              <a:rPr lang="zh-CN" altLang="en-US" dirty="0"/>
              <a:t>短于已知的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6"/>
            <a:r>
              <a:rPr lang="zh-CN" altLang="en-US" dirty="0"/>
              <a:t>更新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距离为</a:t>
            </a:r>
            <a:r>
              <a:rPr lang="en-US" altLang="zh-CN" dirty="0"/>
              <a:t>alt</a:t>
            </a:r>
          </a:p>
          <a:p>
            <a:pPr lvl="6"/>
            <a:r>
              <a:rPr lang="zh-CN" altLang="en-US" dirty="0"/>
              <a:t>更新节点</a:t>
            </a:r>
            <a:r>
              <a:rPr lang="en-US" altLang="zh-CN" dirty="0"/>
              <a:t>v</a:t>
            </a:r>
            <a:r>
              <a:rPr lang="zh-CN" altLang="en-US" dirty="0"/>
              <a:t>的前驱为</a:t>
            </a:r>
            <a:r>
              <a:rPr lang="en-US" altLang="zh-CN" dirty="0"/>
              <a:t>u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108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不断扩展节点直到所有节点均已扩展</a:t>
            </a:r>
            <a:endParaRPr lang="en-US" altLang="zh-CN" dirty="0"/>
          </a:p>
          <a:p>
            <a:pPr lvl="4"/>
            <a:r>
              <a:rPr lang="zh-CN" altLang="en-US" b="1" dirty="0"/>
              <a:t>找出距起点最近的未扩展节点</a:t>
            </a:r>
            <a:r>
              <a:rPr lang="en-US" altLang="zh-CN" b="1" dirty="0"/>
              <a:t>u</a:t>
            </a:r>
          </a:p>
          <a:p>
            <a:pPr lvl="4"/>
            <a:r>
              <a:rPr lang="zh-CN" altLang="en-US" dirty="0"/>
              <a:t>将节点</a:t>
            </a:r>
            <a:r>
              <a:rPr lang="en-US" altLang="zh-CN" dirty="0"/>
              <a:t>u</a:t>
            </a:r>
            <a:r>
              <a:rPr lang="zh-CN" altLang="en-US" dirty="0"/>
              <a:t>标记为已扩展</a:t>
            </a:r>
            <a:endParaRPr lang="en-US" altLang="zh-CN" dirty="0"/>
          </a:p>
          <a:p>
            <a:pPr lvl="4"/>
            <a:r>
              <a:rPr lang="zh-CN" altLang="en-US" dirty="0"/>
              <a:t>对节点</a:t>
            </a:r>
            <a:r>
              <a:rPr lang="en-US" altLang="zh-CN" dirty="0"/>
              <a:t>u</a:t>
            </a:r>
            <a:r>
              <a:rPr lang="zh-CN" altLang="en-US" dirty="0"/>
              <a:t>的每个尚未扩展的邻居</a:t>
            </a:r>
            <a:r>
              <a:rPr lang="en-US" altLang="zh-CN" dirty="0"/>
              <a:t>v</a:t>
            </a:r>
          </a:p>
          <a:p>
            <a:pPr lvl="5"/>
            <a:r>
              <a:rPr lang="zh-CN" altLang="en-US" dirty="0"/>
              <a:t>计算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的距离</a:t>
            </a:r>
            <a:r>
              <a:rPr lang="en-US" altLang="zh-CN" dirty="0"/>
              <a:t>alt</a:t>
            </a:r>
          </a:p>
          <a:p>
            <a:pPr lvl="5"/>
            <a:r>
              <a:rPr lang="zh-CN" altLang="en-US" dirty="0"/>
              <a:t>若</a:t>
            </a:r>
            <a:r>
              <a:rPr lang="en-US" altLang="zh-CN" dirty="0"/>
              <a:t>alt</a:t>
            </a:r>
            <a:r>
              <a:rPr lang="zh-CN" altLang="en-US" dirty="0"/>
              <a:t>短于已知的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6"/>
            <a:r>
              <a:rPr lang="zh-CN" altLang="en-US" dirty="0"/>
              <a:t>更新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距离为</a:t>
            </a:r>
            <a:r>
              <a:rPr lang="en-US" altLang="zh-CN" dirty="0"/>
              <a:t>alt</a:t>
            </a:r>
          </a:p>
          <a:p>
            <a:pPr lvl="6"/>
            <a:r>
              <a:rPr lang="zh-CN" altLang="en-US" dirty="0"/>
              <a:t>更新节点</a:t>
            </a:r>
            <a:r>
              <a:rPr lang="en-US" altLang="zh-CN" dirty="0"/>
              <a:t>v</a:t>
            </a:r>
            <a:r>
              <a:rPr lang="zh-CN" altLang="en-US" dirty="0"/>
              <a:t>的前驱为</a:t>
            </a:r>
            <a:r>
              <a:rPr lang="en-US" altLang="zh-CN" dirty="0"/>
              <a:t>u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496820-AC74-42B6-A3DA-A0367FD136CC}"/>
              </a:ext>
            </a:extLst>
          </p:cNvPr>
          <p:cNvSpPr txBox="1"/>
          <p:nvPr/>
        </p:nvSpPr>
        <p:spPr>
          <a:xfrm>
            <a:off x="304256" y="6261826"/>
            <a:ext cx="498529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1600" dirty="0">
                <a:solidFill>
                  <a:srgbClr val="FF9900"/>
                </a:solidFill>
                <a:latin typeface="Times New Roman" panose="02020603050405020304" pitchFamily="18" charset="0"/>
              </a:rPr>
              <a:t>思考：如何查找最小距离的节点？</a:t>
            </a:r>
            <a:endParaRPr lang="en-US" altLang="zh-CN" sz="16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不断扩展节点直到所有节点均已扩展</a:t>
            </a:r>
            <a:endParaRPr lang="en-US" altLang="zh-CN" dirty="0"/>
          </a:p>
          <a:p>
            <a:pPr lvl="4"/>
            <a:r>
              <a:rPr lang="zh-CN" altLang="en-US" dirty="0"/>
              <a:t>找出距起点最近的未扩展节点</a:t>
            </a:r>
            <a:r>
              <a:rPr lang="en-US" altLang="zh-CN" dirty="0"/>
              <a:t>u</a:t>
            </a:r>
          </a:p>
          <a:p>
            <a:pPr lvl="4"/>
            <a:r>
              <a:rPr lang="zh-CN" altLang="en-US" b="1" dirty="0"/>
              <a:t>将节点</a:t>
            </a:r>
            <a:r>
              <a:rPr lang="en-US" altLang="zh-CN" b="1" dirty="0"/>
              <a:t>u</a:t>
            </a:r>
            <a:r>
              <a:rPr lang="zh-CN" altLang="en-US" b="1" dirty="0"/>
              <a:t>标记为已扩展</a:t>
            </a:r>
            <a:endParaRPr lang="en-US" altLang="zh-CN" b="1" dirty="0"/>
          </a:p>
          <a:p>
            <a:pPr lvl="4"/>
            <a:r>
              <a:rPr lang="zh-CN" altLang="en-US" dirty="0"/>
              <a:t>对节点</a:t>
            </a:r>
            <a:r>
              <a:rPr lang="en-US" altLang="zh-CN" dirty="0"/>
              <a:t>u</a:t>
            </a:r>
            <a:r>
              <a:rPr lang="zh-CN" altLang="en-US" dirty="0"/>
              <a:t>的每个尚未扩展的邻居</a:t>
            </a:r>
            <a:r>
              <a:rPr lang="en-US" altLang="zh-CN" dirty="0"/>
              <a:t>v</a:t>
            </a:r>
          </a:p>
          <a:p>
            <a:pPr lvl="5"/>
            <a:r>
              <a:rPr lang="zh-CN" altLang="en-US" dirty="0"/>
              <a:t>计算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的距离</a:t>
            </a:r>
            <a:r>
              <a:rPr lang="en-US" altLang="zh-CN" dirty="0"/>
              <a:t>alt</a:t>
            </a:r>
          </a:p>
          <a:p>
            <a:pPr lvl="5"/>
            <a:r>
              <a:rPr lang="zh-CN" altLang="en-US" dirty="0"/>
              <a:t>若</a:t>
            </a:r>
            <a:r>
              <a:rPr lang="en-US" altLang="zh-CN" dirty="0"/>
              <a:t>alt</a:t>
            </a:r>
            <a:r>
              <a:rPr lang="zh-CN" altLang="en-US" dirty="0"/>
              <a:t>短于已知的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6"/>
            <a:r>
              <a:rPr lang="zh-CN" altLang="en-US" dirty="0"/>
              <a:t>更新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距离为</a:t>
            </a:r>
            <a:r>
              <a:rPr lang="en-US" altLang="zh-CN" dirty="0"/>
              <a:t>alt</a:t>
            </a:r>
          </a:p>
          <a:p>
            <a:pPr lvl="6"/>
            <a:r>
              <a:rPr lang="zh-CN" altLang="en-US" dirty="0"/>
              <a:t>更新节点</a:t>
            </a:r>
            <a:r>
              <a:rPr lang="en-US" altLang="zh-CN" dirty="0"/>
              <a:t>v</a:t>
            </a:r>
            <a:r>
              <a:rPr lang="zh-CN" altLang="en-US" dirty="0"/>
              <a:t>的前驱为</a:t>
            </a:r>
            <a:r>
              <a:rPr lang="en-US" altLang="zh-CN" dirty="0"/>
              <a:t>u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59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不断扩展节点直到所有节点均已扩展</a:t>
            </a:r>
            <a:endParaRPr lang="en-US" altLang="zh-CN" dirty="0"/>
          </a:p>
          <a:p>
            <a:pPr lvl="4"/>
            <a:r>
              <a:rPr lang="zh-CN" altLang="en-US" dirty="0"/>
              <a:t>找出距起点最近的未扩展节点</a:t>
            </a:r>
            <a:r>
              <a:rPr lang="en-US" altLang="zh-CN" dirty="0"/>
              <a:t>u</a:t>
            </a:r>
          </a:p>
          <a:p>
            <a:pPr lvl="4"/>
            <a:r>
              <a:rPr lang="zh-CN" altLang="en-US" dirty="0"/>
              <a:t>将节点</a:t>
            </a:r>
            <a:r>
              <a:rPr lang="en-US" altLang="zh-CN" dirty="0"/>
              <a:t>u</a:t>
            </a:r>
            <a:r>
              <a:rPr lang="zh-CN" altLang="en-US" dirty="0"/>
              <a:t>标记为已扩展</a:t>
            </a:r>
            <a:endParaRPr lang="en-US" altLang="zh-CN" dirty="0"/>
          </a:p>
          <a:p>
            <a:pPr lvl="4"/>
            <a:r>
              <a:rPr lang="zh-CN" altLang="en-US" b="1" dirty="0"/>
              <a:t>对节点</a:t>
            </a:r>
            <a:r>
              <a:rPr lang="en-US" altLang="zh-CN" b="1" dirty="0"/>
              <a:t>u</a:t>
            </a:r>
            <a:r>
              <a:rPr lang="zh-CN" altLang="en-US" b="1" dirty="0"/>
              <a:t>的每个尚未扩展的邻居</a:t>
            </a:r>
            <a:r>
              <a:rPr lang="en-US" altLang="zh-CN" b="1" dirty="0"/>
              <a:t>v</a:t>
            </a:r>
          </a:p>
          <a:p>
            <a:pPr lvl="5"/>
            <a:r>
              <a:rPr lang="zh-CN" altLang="en-US" dirty="0"/>
              <a:t>计算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的距离</a:t>
            </a:r>
            <a:r>
              <a:rPr lang="en-US" altLang="zh-CN" dirty="0"/>
              <a:t>alt</a:t>
            </a:r>
          </a:p>
          <a:p>
            <a:pPr lvl="5"/>
            <a:r>
              <a:rPr lang="zh-CN" altLang="en-US" dirty="0"/>
              <a:t>若</a:t>
            </a:r>
            <a:r>
              <a:rPr lang="en-US" altLang="zh-CN" dirty="0"/>
              <a:t>alt</a:t>
            </a:r>
            <a:r>
              <a:rPr lang="zh-CN" altLang="en-US" dirty="0"/>
              <a:t>短于已知的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6"/>
            <a:r>
              <a:rPr lang="zh-CN" altLang="en-US" dirty="0"/>
              <a:t>更新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距离为</a:t>
            </a:r>
            <a:r>
              <a:rPr lang="en-US" altLang="zh-CN" dirty="0"/>
              <a:t>alt</a:t>
            </a:r>
          </a:p>
          <a:p>
            <a:pPr lvl="6"/>
            <a:r>
              <a:rPr lang="zh-CN" altLang="en-US" dirty="0"/>
              <a:t>更新节点</a:t>
            </a:r>
            <a:r>
              <a:rPr lang="en-US" altLang="zh-CN" dirty="0"/>
              <a:t>v</a:t>
            </a:r>
            <a:r>
              <a:rPr lang="zh-CN" altLang="en-US" dirty="0"/>
              <a:t>的前驱为</a:t>
            </a:r>
            <a:r>
              <a:rPr lang="en-US" altLang="zh-CN" dirty="0"/>
              <a:t>u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603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不断扩展节点直到所有节点均已扩展</a:t>
            </a:r>
            <a:endParaRPr lang="en-US" altLang="zh-CN" dirty="0"/>
          </a:p>
          <a:p>
            <a:pPr lvl="4"/>
            <a:r>
              <a:rPr lang="zh-CN" altLang="en-US" dirty="0"/>
              <a:t>找出距起点最近的未扩展节点</a:t>
            </a:r>
            <a:r>
              <a:rPr lang="en-US" altLang="zh-CN" dirty="0"/>
              <a:t>u</a:t>
            </a:r>
          </a:p>
          <a:p>
            <a:pPr lvl="4"/>
            <a:r>
              <a:rPr lang="zh-CN" altLang="en-US" dirty="0"/>
              <a:t>将节点</a:t>
            </a:r>
            <a:r>
              <a:rPr lang="en-US" altLang="zh-CN" dirty="0"/>
              <a:t>u</a:t>
            </a:r>
            <a:r>
              <a:rPr lang="zh-CN" altLang="en-US" dirty="0"/>
              <a:t>标记为已扩展</a:t>
            </a:r>
            <a:endParaRPr lang="en-US" altLang="zh-CN" dirty="0"/>
          </a:p>
          <a:p>
            <a:pPr lvl="4"/>
            <a:r>
              <a:rPr lang="zh-CN" altLang="en-US" dirty="0"/>
              <a:t>对节点</a:t>
            </a:r>
            <a:r>
              <a:rPr lang="en-US" altLang="zh-CN" dirty="0"/>
              <a:t>u</a:t>
            </a:r>
            <a:r>
              <a:rPr lang="zh-CN" altLang="en-US" dirty="0"/>
              <a:t>的每个尚未扩展的邻居</a:t>
            </a:r>
            <a:r>
              <a:rPr lang="en-US" altLang="zh-CN" dirty="0"/>
              <a:t>v</a:t>
            </a:r>
          </a:p>
          <a:p>
            <a:pPr lvl="5"/>
            <a:r>
              <a:rPr lang="zh-CN" altLang="en-US" b="1" dirty="0"/>
              <a:t>计算</a:t>
            </a:r>
            <a:r>
              <a:rPr lang="en-US" altLang="zh-CN" b="1" dirty="0" err="1"/>
              <a:t>src</a:t>
            </a:r>
            <a:r>
              <a:rPr lang="zh-CN" altLang="en-US" b="1" dirty="0"/>
              <a:t>→</a:t>
            </a:r>
            <a:r>
              <a:rPr lang="en-US" altLang="zh-CN" b="1" dirty="0"/>
              <a:t>u</a:t>
            </a:r>
            <a:r>
              <a:rPr lang="zh-CN" altLang="en-US" b="1" dirty="0"/>
              <a:t>→</a:t>
            </a:r>
            <a:r>
              <a:rPr lang="en-US" altLang="zh-CN" b="1" dirty="0"/>
              <a:t>v</a:t>
            </a:r>
            <a:r>
              <a:rPr lang="zh-CN" altLang="en-US" b="1" dirty="0"/>
              <a:t>的距离</a:t>
            </a:r>
            <a:r>
              <a:rPr lang="en-US" altLang="zh-CN" b="1" dirty="0"/>
              <a:t>alt</a:t>
            </a:r>
          </a:p>
          <a:p>
            <a:pPr lvl="5"/>
            <a:r>
              <a:rPr lang="zh-CN" altLang="en-US" dirty="0"/>
              <a:t>若</a:t>
            </a:r>
            <a:r>
              <a:rPr lang="en-US" altLang="zh-CN" dirty="0"/>
              <a:t>alt</a:t>
            </a:r>
            <a:r>
              <a:rPr lang="zh-CN" altLang="en-US" dirty="0"/>
              <a:t>短于已知的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6"/>
            <a:r>
              <a:rPr lang="zh-CN" altLang="en-US" dirty="0"/>
              <a:t>更新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距离为</a:t>
            </a:r>
            <a:r>
              <a:rPr lang="en-US" altLang="zh-CN" dirty="0"/>
              <a:t>alt</a:t>
            </a:r>
          </a:p>
          <a:p>
            <a:pPr lvl="6"/>
            <a:r>
              <a:rPr lang="zh-CN" altLang="en-US" dirty="0"/>
              <a:t>更新节点</a:t>
            </a:r>
            <a:r>
              <a:rPr lang="en-US" altLang="zh-CN" dirty="0"/>
              <a:t>v</a:t>
            </a:r>
            <a:r>
              <a:rPr lang="zh-CN" altLang="en-US" dirty="0"/>
              <a:t>的前驱为</a:t>
            </a:r>
            <a:r>
              <a:rPr lang="en-US" altLang="zh-CN" dirty="0"/>
              <a:t>u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25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不断扩展节点直到所有节点均已扩展</a:t>
            </a:r>
            <a:endParaRPr lang="en-US" altLang="zh-CN" dirty="0"/>
          </a:p>
          <a:p>
            <a:pPr lvl="4"/>
            <a:r>
              <a:rPr lang="zh-CN" altLang="en-US" dirty="0"/>
              <a:t>找出距起点最近的未扩展节点</a:t>
            </a:r>
            <a:r>
              <a:rPr lang="en-US" altLang="zh-CN" dirty="0"/>
              <a:t>u</a:t>
            </a:r>
          </a:p>
          <a:p>
            <a:pPr lvl="4"/>
            <a:r>
              <a:rPr lang="zh-CN" altLang="en-US" dirty="0"/>
              <a:t>将节点</a:t>
            </a:r>
            <a:r>
              <a:rPr lang="en-US" altLang="zh-CN" dirty="0"/>
              <a:t>u</a:t>
            </a:r>
            <a:r>
              <a:rPr lang="zh-CN" altLang="en-US" dirty="0"/>
              <a:t>标记为已扩展</a:t>
            </a:r>
            <a:endParaRPr lang="en-US" altLang="zh-CN" dirty="0"/>
          </a:p>
          <a:p>
            <a:pPr lvl="4"/>
            <a:r>
              <a:rPr lang="zh-CN" altLang="en-US" dirty="0"/>
              <a:t>对节点</a:t>
            </a:r>
            <a:r>
              <a:rPr lang="en-US" altLang="zh-CN" dirty="0"/>
              <a:t>u</a:t>
            </a:r>
            <a:r>
              <a:rPr lang="zh-CN" altLang="en-US" dirty="0"/>
              <a:t>的每个尚未扩展的邻居</a:t>
            </a:r>
            <a:r>
              <a:rPr lang="en-US" altLang="zh-CN" dirty="0"/>
              <a:t>v</a:t>
            </a:r>
          </a:p>
          <a:p>
            <a:pPr lvl="5"/>
            <a:r>
              <a:rPr lang="zh-CN" altLang="en-US" dirty="0"/>
              <a:t>计算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的距离</a:t>
            </a:r>
            <a:r>
              <a:rPr lang="en-US" altLang="zh-CN" dirty="0"/>
              <a:t>alt</a:t>
            </a:r>
          </a:p>
          <a:p>
            <a:pPr lvl="5"/>
            <a:r>
              <a:rPr lang="zh-CN" altLang="en-US" b="1" dirty="0"/>
              <a:t>若</a:t>
            </a:r>
            <a:r>
              <a:rPr lang="en-US" altLang="zh-CN" b="1" dirty="0"/>
              <a:t>alt</a:t>
            </a:r>
            <a:r>
              <a:rPr lang="zh-CN" altLang="en-US" b="1" dirty="0"/>
              <a:t>短于已知的</a:t>
            </a:r>
            <a:r>
              <a:rPr lang="en-US" altLang="zh-CN" b="1" dirty="0" err="1"/>
              <a:t>src</a:t>
            </a:r>
            <a:r>
              <a:rPr lang="zh-CN" altLang="en-US" b="1" dirty="0"/>
              <a:t>→</a:t>
            </a:r>
            <a:r>
              <a:rPr lang="en-US" altLang="zh-CN" b="1" dirty="0"/>
              <a:t>v</a:t>
            </a:r>
            <a:r>
              <a:rPr lang="zh-CN" altLang="en-US" b="1" dirty="0"/>
              <a:t>距离</a:t>
            </a:r>
            <a:endParaRPr lang="en-US" altLang="zh-CN" b="1" dirty="0"/>
          </a:p>
          <a:p>
            <a:pPr lvl="6"/>
            <a:r>
              <a:rPr lang="zh-CN" altLang="en-US" dirty="0"/>
              <a:t>更新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距离为</a:t>
            </a:r>
            <a:r>
              <a:rPr lang="en-US" altLang="zh-CN" dirty="0"/>
              <a:t>alt</a:t>
            </a:r>
          </a:p>
          <a:p>
            <a:pPr lvl="6"/>
            <a:r>
              <a:rPr lang="zh-CN" altLang="en-US" dirty="0"/>
              <a:t>更新节点</a:t>
            </a:r>
            <a:r>
              <a:rPr lang="en-US" altLang="zh-CN" dirty="0"/>
              <a:t>v</a:t>
            </a:r>
            <a:r>
              <a:rPr lang="zh-CN" altLang="en-US" dirty="0"/>
              <a:t>的前驱为</a:t>
            </a:r>
            <a:r>
              <a:rPr lang="en-US" altLang="zh-CN" dirty="0"/>
              <a:t>u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573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不断扩展节点直到所有节点均已扩展</a:t>
            </a:r>
            <a:endParaRPr lang="en-US" altLang="zh-CN" dirty="0"/>
          </a:p>
          <a:p>
            <a:pPr lvl="4"/>
            <a:r>
              <a:rPr lang="zh-CN" altLang="en-US" dirty="0"/>
              <a:t>找出距起点最近的未扩展节点</a:t>
            </a:r>
            <a:r>
              <a:rPr lang="en-US" altLang="zh-CN" dirty="0"/>
              <a:t>u</a:t>
            </a:r>
          </a:p>
          <a:p>
            <a:pPr lvl="4"/>
            <a:r>
              <a:rPr lang="zh-CN" altLang="en-US" dirty="0"/>
              <a:t>将节点</a:t>
            </a:r>
            <a:r>
              <a:rPr lang="en-US" altLang="zh-CN" dirty="0"/>
              <a:t>u</a:t>
            </a:r>
            <a:r>
              <a:rPr lang="zh-CN" altLang="en-US" dirty="0"/>
              <a:t>标记为已扩展</a:t>
            </a:r>
            <a:endParaRPr lang="en-US" altLang="zh-CN" dirty="0"/>
          </a:p>
          <a:p>
            <a:pPr lvl="4"/>
            <a:r>
              <a:rPr lang="zh-CN" altLang="en-US" dirty="0"/>
              <a:t>对节点</a:t>
            </a:r>
            <a:r>
              <a:rPr lang="en-US" altLang="zh-CN" dirty="0"/>
              <a:t>u</a:t>
            </a:r>
            <a:r>
              <a:rPr lang="zh-CN" altLang="en-US" dirty="0"/>
              <a:t>的每个尚未扩展的邻居</a:t>
            </a:r>
            <a:r>
              <a:rPr lang="en-US" altLang="zh-CN" dirty="0"/>
              <a:t>v</a:t>
            </a:r>
          </a:p>
          <a:p>
            <a:pPr lvl="5"/>
            <a:r>
              <a:rPr lang="zh-CN" altLang="en-US" dirty="0"/>
              <a:t>计算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的距离</a:t>
            </a:r>
            <a:r>
              <a:rPr lang="en-US" altLang="zh-CN" dirty="0"/>
              <a:t>alt</a:t>
            </a:r>
          </a:p>
          <a:p>
            <a:pPr lvl="5"/>
            <a:r>
              <a:rPr lang="zh-CN" altLang="en-US" dirty="0"/>
              <a:t>若</a:t>
            </a:r>
            <a:r>
              <a:rPr lang="en-US" altLang="zh-CN" dirty="0"/>
              <a:t>alt</a:t>
            </a:r>
            <a:r>
              <a:rPr lang="zh-CN" altLang="en-US" dirty="0"/>
              <a:t>短于已知的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6"/>
            <a:r>
              <a:rPr lang="zh-CN" altLang="en-US" b="1" dirty="0"/>
              <a:t>更新</a:t>
            </a:r>
            <a:r>
              <a:rPr lang="en-US" altLang="zh-CN" b="1" dirty="0" err="1"/>
              <a:t>src</a:t>
            </a:r>
            <a:r>
              <a:rPr lang="zh-CN" altLang="en-US" b="1" dirty="0"/>
              <a:t>→</a:t>
            </a:r>
            <a:r>
              <a:rPr lang="en-US" altLang="zh-CN" b="1" dirty="0"/>
              <a:t>v</a:t>
            </a:r>
            <a:r>
              <a:rPr lang="zh-CN" altLang="en-US" b="1" dirty="0"/>
              <a:t>距离为</a:t>
            </a:r>
            <a:r>
              <a:rPr lang="en-US" altLang="zh-CN" b="1" dirty="0"/>
              <a:t>alt</a:t>
            </a:r>
          </a:p>
          <a:p>
            <a:pPr lvl="6"/>
            <a:r>
              <a:rPr lang="zh-CN" altLang="en-US" dirty="0"/>
              <a:t>更新节点</a:t>
            </a:r>
            <a:r>
              <a:rPr lang="en-US" altLang="zh-CN" dirty="0"/>
              <a:t>v</a:t>
            </a:r>
            <a:r>
              <a:rPr lang="zh-CN" altLang="en-US" dirty="0"/>
              <a:t>的前驱为</a:t>
            </a:r>
            <a:r>
              <a:rPr lang="en-US" altLang="zh-CN" dirty="0"/>
              <a:t>u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3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不断扩展节点直到所有节点均已扩展</a:t>
            </a:r>
            <a:endParaRPr lang="en-US" altLang="zh-CN" dirty="0"/>
          </a:p>
          <a:p>
            <a:pPr lvl="4"/>
            <a:r>
              <a:rPr lang="zh-CN" altLang="en-US" dirty="0"/>
              <a:t>找出距起点最近的未扩展节点</a:t>
            </a:r>
            <a:r>
              <a:rPr lang="en-US" altLang="zh-CN" dirty="0"/>
              <a:t>u</a:t>
            </a:r>
          </a:p>
          <a:p>
            <a:pPr lvl="4"/>
            <a:r>
              <a:rPr lang="zh-CN" altLang="en-US" dirty="0"/>
              <a:t>将节点</a:t>
            </a:r>
            <a:r>
              <a:rPr lang="en-US" altLang="zh-CN" dirty="0"/>
              <a:t>u</a:t>
            </a:r>
            <a:r>
              <a:rPr lang="zh-CN" altLang="en-US" dirty="0"/>
              <a:t>标记为已扩展</a:t>
            </a:r>
            <a:endParaRPr lang="en-US" altLang="zh-CN" dirty="0"/>
          </a:p>
          <a:p>
            <a:pPr lvl="4"/>
            <a:r>
              <a:rPr lang="zh-CN" altLang="en-US" dirty="0"/>
              <a:t>对节点</a:t>
            </a:r>
            <a:r>
              <a:rPr lang="en-US" altLang="zh-CN" dirty="0"/>
              <a:t>u</a:t>
            </a:r>
            <a:r>
              <a:rPr lang="zh-CN" altLang="en-US" dirty="0"/>
              <a:t>的每个尚未扩展的邻居</a:t>
            </a:r>
            <a:r>
              <a:rPr lang="en-US" altLang="zh-CN" dirty="0"/>
              <a:t>v</a:t>
            </a:r>
          </a:p>
          <a:p>
            <a:pPr lvl="5"/>
            <a:r>
              <a:rPr lang="zh-CN" altLang="en-US" dirty="0"/>
              <a:t>计算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的距离</a:t>
            </a:r>
            <a:r>
              <a:rPr lang="en-US" altLang="zh-CN" dirty="0"/>
              <a:t>alt</a:t>
            </a:r>
          </a:p>
          <a:p>
            <a:pPr lvl="5"/>
            <a:r>
              <a:rPr lang="zh-CN" altLang="en-US" dirty="0"/>
              <a:t>若</a:t>
            </a:r>
            <a:r>
              <a:rPr lang="en-US" altLang="zh-CN" dirty="0"/>
              <a:t>alt</a:t>
            </a:r>
            <a:r>
              <a:rPr lang="zh-CN" altLang="en-US" dirty="0"/>
              <a:t>短于已知的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6"/>
            <a:r>
              <a:rPr lang="zh-CN" altLang="en-US" dirty="0"/>
              <a:t>更新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距离为</a:t>
            </a:r>
            <a:r>
              <a:rPr lang="en-US" altLang="zh-CN" dirty="0"/>
              <a:t>alt</a:t>
            </a:r>
          </a:p>
          <a:p>
            <a:pPr lvl="6"/>
            <a:r>
              <a:rPr lang="zh-CN" altLang="en-US" b="1" dirty="0"/>
              <a:t>更新节点</a:t>
            </a:r>
            <a:r>
              <a:rPr lang="en-US" altLang="zh-CN" b="1" dirty="0"/>
              <a:t>v</a:t>
            </a:r>
            <a:r>
              <a:rPr lang="zh-CN" altLang="en-US" b="1" dirty="0"/>
              <a:t>的前驱为</a:t>
            </a:r>
            <a:r>
              <a:rPr lang="en-US" altLang="zh-CN" b="1" dirty="0"/>
              <a:t>u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68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执行示例（拓扑图上）</a:t>
            </a:r>
            <a:endParaRPr lang="en-US" altLang="zh-CN" dirty="0"/>
          </a:p>
          <a:p>
            <a:pPr lvl="3"/>
            <a:r>
              <a:rPr lang="zh-CN" altLang="en-US" dirty="0"/>
              <a:t>初始化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9035B7C8-CC11-4C18-B94C-FF1657627C36}"/>
              </a:ext>
            </a:extLst>
          </p:cNvPr>
          <p:cNvGrpSpPr/>
          <p:nvPr/>
        </p:nvGrpSpPr>
        <p:grpSpPr>
          <a:xfrm>
            <a:off x="6622521" y="1765286"/>
            <a:ext cx="4029008" cy="3925347"/>
            <a:chOff x="5997370" y="2268309"/>
            <a:chExt cx="4029008" cy="3925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80CD7F6-DF6A-42D4-89F6-399D9803DD39}"/>
                </a:ext>
              </a:extLst>
            </p:cNvPr>
            <p:cNvSpPr/>
            <p:nvPr/>
          </p:nvSpPr>
          <p:spPr>
            <a:xfrm>
              <a:off x="7794399" y="2368322"/>
              <a:ext cx="457200" cy="4572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9725F84-041F-47C0-8DC6-CD993551889D}"/>
                </a:ext>
              </a:extLst>
            </p:cNvPr>
            <p:cNvSpPr/>
            <p:nvPr/>
          </p:nvSpPr>
          <p:spPr>
            <a:xfrm>
              <a:off x="6820665" y="5528769"/>
              <a:ext cx="457200" cy="4572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BC1B889-6940-4F3A-AA2C-11B965169054}"/>
                </a:ext>
              </a:extLst>
            </p:cNvPr>
            <p:cNvSpPr/>
            <p:nvPr/>
          </p:nvSpPr>
          <p:spPr>
            <a:xfrm>
              <a:off x="6096000" y="358678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D3771D2-35D8-4F0B-9C34-B3E75751F9D5}"/>
                </a:ext>
              </a:extLst>
            </p:cNvPr>
            <p:cNvSpPr/>
            <p:nvPr/>
          </p:nvSpPr>
          <p:spPr>
            <a:xfrm>
              <a:off x="9529066" y="3586784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3229C3F-6C8E-4589-899D-8CBFC96718C5}"/>
                </a:ext>
              </a:extLst>
            </p:cNvPr>
            <p:cNvSpPr/>
            <p:nvPr/>
          </p:nvSpPr>
          <p:spPr>
            <a:xfrm>
              <a:off x="8825268" y="552876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6B3D632-F8D1-4FD3-88D1-1CB5D9E8ACED}"/>
                </a:ext>
              </a:extLst>
            </p:cNvPr>
            <p:cNvSpPr/>
            <p:nvPr/>
          </p:nvSpPr>
          <p:spPr>
            <a:xfrm>
              <a:off x="7794399" y="4148662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D3F4187-BF7E-461B-AB20-FEF9EBD754D0}"/>
                </a:ext>
              </a:extLst>
            </p:cNvPr>
            <p:cNvCxnSpPr>
              <a:cxnSpLocks/>
              <a:stCxn id="65" idx="7"/>
              <a:endCxn id="4" idx="3"/>
            </p:cNvCxnSpPr>
            <p:nvPr/>
          </p:nvCxnSpPr>
          <p:spPr>
            <a:xfrm flipV="1">
              <a:off x="6486245" y="2758567"/>
              <a:ext cx="1375109" cy="895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B12E3EC-4F11-40D7-99EF-9EB7D86D1461}"/>
                </a:ext>
              </a:extLst>
            </p:cNvPr>
            <p:cNvCxnSpPr>
              <a:cxnSpLocks/>
              <a:stCxn id="65" idx="4"/>
              <a:endCxn id="64" idx="1"/>
            </p:cNvCxnSpPr>
            <p:nvPr/>
          </p:nvCxnSpPr>
          <p:spPr>
            <a:xfrm>
              <a:off x="6324600" y="4043984"/>
              <a:ext cx="563020" cy="15517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4DCE1A7-4E51-4D90-AE4E-8B2D9D59BB65}"/>
                </a:ext>
              </a:extLst>
            </p:cNvPr>
            <p:cNvCxnSpPr>
              <a:cxnSpLocks/>
              <a:stCxn id="4" idx="5"/>
              <a:endCxn id="66" idx="1"/>
            </p:cNvCxnSpPr>
            <p:nvPr/>
          </p:nvCxnSpPr>
          <p:spPr>
            <a:xfrm>
              <a:off x="8184644" y="2758567"/>
              <a:ext cx="1411377" cy="895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EE270A9-8C25-41F6-9F16-DFED39D55347}"/>
                </a:ext>
              </a:extLst>
            </p:cNvPr>
            <p:cNvCxnSpPr>
              <a:cxnSpLocks/>
              <a:stCxn id="67" idx="7"/>
              <a:endCxn id="66" idx="4"/>
            </p:cNvCxnSpPr>
            <p:nvPr/>
          </p:nvCxnSpPr>
          <p:spPr>
            <a:xfrm flipV="1">
              <a:off x="9215513" y="4043984"/>
              <a:ext cx="542153" cy="15517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78AEF3-7478-4CC4-9D2F-A7808E5C886D}"/>
                </a:ext>
              </a:extLst>
            </p:cNvPr>
            <p:cNvCxnSpPr>
              <a:cxnSpLocks/>
              <a:stCxn id="67" idx="2"/>
              <a:endCxn id="64" idx="6"/>
            </p:cNvCxnSpPr>
            <p:nvPr/>
          </p:nvCxnSpPr>
          <p:spPr>
            <a:xfrm flipH="1">
              <a:off x="7277865" y="5757369"/>
              <a:ext cx="154740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EFE946A-91A6-4D81-A8D5-DC9115B07867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 flipV="1">
              <a:off x="6553200" y="3815384"/>
              <a:ext cx="1241199" cy="561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B44D3CB-A62C-4977-8868-28D49F84B43E}"/>
                </a:ext>
              </a:extLst>
            </p:cNvPr>
            <p:cNvCxnSpPr>
              <a:cxnSpLocks/>
              <a:stCxn id="68" idx="6"/>
              <a:endCxn id="66" idx="2"/>
            </p:cNvCxnSpPr>
            <p:nvPr/>
          </p:nvCxnSpPr>
          <p:spPr>
            <a:xfrm flipV="1">
              <a:off x="8251599" y="3815384"/>
              <a:ext cx="1277467" cy="561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9D7A0FB-B840-4C1B-9D51-CDE3604D505D}"/>
                </a:ext>
              </a:extLst>
            </p:cNvPr>
            <p:cNvCxnSpPr>
              <a:cxnSpLocks/>
              <a:stCxn id="68" idx="3"/>
              <a:endCxn id="64" idx="7"/>
            </p:cNvCxnSpPr>
            <p:nvPr/>
          </p:nvCxnSpPr>
          <p:spPr>
            <a:xfrm flipH="1">
              <a:off x="7210910" y="4538907"/>
              <a:ext cx="650444" cy="1056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FF9C179-C15D-457F-8FCB-D641B7C4C465}"/>
                </a:ext>
              </a:extLst>
            </p:cNvPr>
            <p:cNvCxnSpPr>
              <a:cxnSpLocks/>
              <a:stCxn id="68" idx="5"/>
              <a:endCxn id="67" idx="1"/>
            </p:cNvCxnSpPr>
            <p:nvPr/>
          </p:nvCxnSpPr>
          <p:spPr>
            <a:xfrm>
              <a:off x="8184644" y="4538907"/>
              <a:ext cx="707579" cy="1056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45F9954-2A79-494D-8B40-A38BA530F4F9}"/>
                </a:ext>
              </a:extLst>
            </p:cNvPr>
            <p:cNvSpPr txBox="1"/>
            <p:nvPr/>
          </p:nvSpPr>
          <p:spPr>
            <a:xfrm>
              <a:off x="6165415" y="464979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B9CDF7C-B742-4841-83CC-99E9AEAC75E5}"/>
                </a:ext>
              </a:extLst>
            </p:cNvPr>
            <p:cNvSpPr txBox="1"/>
            <p:nvPr/>
          </p:nvSpPr>
          <p:spPr>
            <a:xfrm>
              <a:off x="7142604" y="47715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8FCB5C7-07F8-44A1-8110-ADA3B1C78F69}"/>
                </a:ext>
              </a:extLst>
            </p:cNvPr>
            <p:cNvSpPr txBox="1"/>
            <p:nvPr/>
          </p:nvSpPr>
          <p:spPr>
            <a:xfrm>
              <a:off x="8126522" y="497687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8B9575-3038-464B-A2D6-4F76DCE10DA7}"/>
                </a:ext>
              </a:extLst>
            </p:cNvPr>
            <p:cNvSpPr txBox="1"/>
            <p:nvPr/>
          </p:nvSpPr>
          <p:spPr>
            <a:xfrm>
              <a:off x="7861354" y="5757369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2FBDC13-BB6C-41D8-A6FC-17B236603CDD}"/>
                </a:ext>
              </a:extLst>
            </p:cNvPr>
            <p:cNvSpPr txBox="1"/>
            <p:nvPr/>
          </p:nvSpPr>
          <p:spPr>
            <a:xfrm>
              <a:off x="9086937" y="455979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26F7BB3-CBB7-4949-8B86-8F47D289F9BF}"/>
                </a:ext>
              </a:extLst>
            </p:cNvPr>
            <p:cNvSpPr txBox="1"/>
            <p:nvPr/>
          </p:nvSpPr>
          <p:spPr>
            <a:xfrm>
              <a:off x="8640436" y="37737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4B51CA-CFC2-4868-AA30-6C491A45A6F1}"/>
                </a:ext>
              </a:extLst>
            </p:cNvPr>
            <p:cNvSpPr txBox="1"/>
            <p:nvPr/>
          </p:nvSpPr>
          <p:spPr>
            <a:xfrm>
              <a:off x="8848790" y="289162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400E891-96F6-4376-AF6B-38271910A274}"/>
                </a:ext>
              </a:extLst>
            </p:cNvPr>
            <p:cNvSpPr txBox="1"/>
            <p:nvPr/>
          </p:nvSpPr>
          <p:spPr>
            <a:xfrm>
              <a:off x="6930135" y="289162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A3A6AEC-BF86-4C73-BEA0-07072794C4DB}"/>
                </a:ext>
              </a:extLst>
            </p:cNvPr>
            <p:cNvSpPr txBox="1"/>
            <p:nvPr/>
          </p:nvSpPr>
          <p:spPr>
            <a:xfrm>
              <a:off x="7063846" y="3786797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50D3F9-2061-47A2-B46F-DBFB1653FF9F}"/>
                </a:ext>
              </a:extLst>
            </p:cNvPr>
            <p:cNvSpPr txBox="1"/>
            <p:nvPr/>
          </p:nvSpPr>
          <p:spPr>
            <a:xfrm>
              <a:off x="5997370" y="3217452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∞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76476C7-BE6E-4208-AEBB-AC541694D79D}"/>
                </a:ext>
              </a:extLst>
            </p:cNvPr>
            <p:cNvSpPr txBox="1"/>
            <p:nvPr/>
          </p:nvSpPr>
          <p:spPr>
            <a:xfrm>
              <a:off x="7433859" y="2268309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∞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4DD32CA-3007-40A4-BADC-158741F2D1CB}"/>
                </a:ext>
              </a:extLst>
            </p:cNvPr>
            <p:cNvSpPr txBox="1"/>
            <p:nvPr/>
          </p:nvSpPr>
          <p:spPr>
            <a:xfrm>
              <a:off x="9638130" y="3173518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∞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421892A-84E5-4EDD-9EF6-0C63EE8B2381}"/>
                </a:ext>
              </a:extLst>
            </p:cNvPr>
            <p:cNvSpPr txBox="1"/>
            <p:nvPr/>
          </p:nvSpPr>
          <p:spPr>
            <a:xfrm>
              <a:off x="9187794" y="579428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∞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FB02F11-B0A8-458B-B940-D671C8F29B0F}"/>
                </a:ext>
              </a:extLst>
            </p:cNvPr>
            <p:cNvSpPr txBox="1"/>
            <p:nvPr/>
          </p:nvSpPr>
          <p:spPr>
            <a:xfrm>
              <a:off x="6567954" y="582432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DA3A337-07C8-435B-8C0A-40B4D66A9AF9}"/>
                </a:ext>
              </a:extLst>
            </p:cNvPr>
            <p:cNvSpPr txBox="1"/>
            <p:nvPr/>
          </p:nvSpPr>
          <p:spPr>
            <a:xfrm>
              <a:off x="7886316" y="3846127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∞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777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执行示例（拓扑图上）</a:t>
            </a:r>
            <a:endParaRPr lang="en-US" altLang="zh-CN" dirty="0"/>
          </a:p>
          <a:p>
            <a:pPr lvl="3"/>
            <a:r>
              <a:rPr lang="zh-CN" altLang="en-US" dirty="0"/>
              <a:t>起点</a:t>
            </a:r>
            <a:r>
              <a:rPr lang="en-US" altLang="zh-CN" dirty="0"/>
              <a:t>s</a:t>
            </a:r>
            <a:r>
              <a:rPr lang="zh-CN" altLang="en-US" dirty="0"/>
              <a:t>距起点</a:t>
            </a:r>
            <a:r>
              <a:rPr lang="en-US" altLang="zh-CN" dirty="0"/>
              <a:t>s</a:t>
            </a:r>
            <a:r>
              <a:rPr lang="zh-CN" altLang="en-US" dirty="0"/>
              <a:t>距离最短（距离为</a:t>
            </a:r>
            <a:r>
              <a:rPr lang="en-US" altLang="zh-CN" dirty="0"/>
              <a:t>0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标记起点</a:t>
            </a:r>
            <a:r>
              <a:rPr lang="en-US" altLang="zh-CN" dirty="0"/>
              <a:t>s</a:t>
            </a:r>
            <a:r>
              <a:rPr lang="zh-CN" altLang="en-US" dirty="0"/>
              <a:t>为已扩展</a:t>
            </a:r>
            <a:endParaRPr lang="en-US" altLang="zh-CN" dirty="0"/>
          </a:p>
          <a:p>
            <a:pPr lvl="3"/>
            <a:r>
              <a:rPr lang="zh-CN" altLang="en-US" dirty="0"/>
              <a:t>更新其邻居的从起点出发的最短路长度与前驱</a:t>
            </a:r>
            <a:endParaRPr lang="en-US" altLang="zh-CN" dirty="0"/>
          </a:p>
          <a:p>
            <a:pPr lvl="4"/>
            <a:r>
              <a:rPr lang="zh-CN" altLang="en-US" dirty="0"/>
              <a:t>节点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均更新成功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610E678-7021-47AF-9FD8-5DA0203EB45F}"/>
              </a:ext>
            </a:extLst>
          </p:cNvPr>
          <p:cNvGrpSpPr/>
          <p:nvPr/>
        </p:nvGrpSpPr>
        <p:grpSpPr>
          <a:xfrm>
            <a:off x="6567193" y="1765286"/>
            <a:ext cx="4084336" cy="3925347"/>
            <a:chOff x="6567193" y="1765286"/>
            <a:chExt cx="4084336" cy="3925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80CD7F6-DF6A-42D4-89F6-399D9803DD39}"/>
                </a:ext>
              </a:extLst>
            </p:cNvPr>
            <p:cNvSpPr/>
            <p:nvPr/>
          </p:nvSpPr>
          <p:spPr>
            <a:xfrm>
              <a:off x="8419550" y="1865299"/>
              <a:ext cx="457200" cy="4572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9725F84-041F-47C0-8DC6-CD993551889D}"/>
                </a:ext>
              </a:extLst>
            </p:cNvPr>
            <p:cNvSpPr/>
            <p:nvPr/>
          </p:nvSpPr>
          <p:spPr>
            <a:xfrm>
              <a:off x="7445816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BC1B889-6940-4F3A-AA2C-11B965169054}"/>
                </a:ext>
              </a:extLst>
            </p:cNvPr>
            <p:cNvSpPr/>
            <p:nvPr/>
          </p:nvSpPr>
          <p:spPr>
            <a:xfrm>
              <a:off x="6721151" y="308376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D3771D2-35D8-4F0B-9C34-B3E75751F9D5}"/>
                </a:ext>
              </a:extLst>
            </p:cNvPr>
            <p:cNvSpPr/>
            <p:nvPr/>
          </p:nvSpPr>
          <p:spPr>
            <a:xfrm>
              <a:off x="10154217" y="308376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3229C3F-6C8E-4589-899D-8CBFC96718C5}"/>
                </a:ext>
              </a:extLst>
            </p:cNvPr>
            <p:cNvSpPr/>
            <p:nvPr/>
          </p:nvSpPr>
          <p:spPr>
            <a:xfrm>
              <a:off x="9450419" y="5025746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6B3D632-F8D1-4FD3-88D1-1CB5D9E8ACED}"/>
                </a:ext>
              </a:extLst>
            </p:cNvPr>
            <p:cNvSpPr/>
            <p:nvPr/>
          </p:nvSpPr>
          <p:spPr>
            <a:xfrm>
              <a:off x="8419550" y="364563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D3F4187-BF7E-461B-AB20-FEF9EBD754D0}"/>
                </a:ext>
              </a:extLst>
            </p:cNvPr>
            <p:cNvCxnSpPr>
              <a:cxnSpLocks/>
              <a:stCxn id="65" idx="7"/>
              <a:endCxn id="4" idx="3"/>
            </p:cNvCxnSpPr>
            <p:nvPr/>
          </p:nvCxnSpPr>
          <p:spPr>
            <a:xfrm flipV="1">
              <a:off x="7111396" y="2255544"/>
              <a:ext cx="1375109" cy="895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4DCE1A7-4E51-4D90-AE4E-8B2D9D59BB65}"/>
                </a:ext>
              </a:extLst>
            </p:cNvPr>
            <p:cNvCxnSpPr>
              <a:cxnSpLocks/>
              <a:stCxn id="4" idx="5"/>
              <a:endCxn id="66" idx="1"/>
            </p:cNvCxnSpPr>
            <p:nvPr/>
          </p:nvCxnSpPr>
          <p:spPr>
            <a:xfrm>
              <a:off x="8809795" y="2255544"/>
              <a:ext cx="1411377" cy="895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EE270A9-8C25-41F6-9F16-DFED39D55347}"/>
                </a:ext>
              </a:extLst>
            </p:cNvPr>
            <p:cNvCxnSpPr>
              <a:cxnSpLocks/>
              <a:stCxn id="67" idx="7"/>
              <a:endCxn id="66" idx="4"/>
            </p:cNvCxnSpPr>
            <p:nvPr/>
          </p:nvCxnSpPr>
          <p:spPr>
            <a:xfrm flipV="1">
              <a:off x="9840664" y="3540961"/>
              <a:ext cx="542153" cy="15517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EFE946A-91A6-4D81-A8D5-DC9115B07867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 flipV="1">
              <a:off x="7178351" y="3312361"/>
              <a:ext cx="1241199" cy="561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B44D3CB-A62C-4977-8868-28D49F84B43E}"/>
                </a:ext>
              </a:extLst>
            </p:cNvPr>
            <p:cNvCxnSpPr>
              <a:cxnSpLocks/>
              <a:stCxn id="68" idx="6"/>
              <a:endCxn id="66" idx="2"/>
            </p:cNvCxnSpPr>
            <p:nvPr/>
          </p:nvCxnSpPr>
          <p:spPr>
            <a:xfrm flipV="1">
              <a:off x="8876750" y="3312361"/>
              <a:ext cx="1277467" cy="561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FF9C179-C15D-457F-8FCB-D641B7C4C465}"/>
                </a:ext>
              </a:extLst>
            </p:cNvPr>
            <p:cNvCxnSpPr>
              <a:cxnSpLocks/>
              <a:stCxn id="68" idx="5"/>
              <a:endCxn id="67" idx="1"/>
            </p:cNvCxnSpPr>
            <p:nvPr/>
          </p:nvCxnSpPr>
          <p:spPr>
            <a:xfrm>
              <a:off x="8809795" y="4035884"/>
              <a:ext cx="707579" cy="1056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45F9954-2A79-494D-8B40-A38BA530F4F9}"/>
                </a:ext>
              </a:extLst>
            </p:cNvPr>
            <p:cNvSpPr txBox="1"/>
            <p:nvPr/>
          </p:nvSpPr>
          <p:spPr>
            <a:xfrm>
              <a:off x="6790566" y="414677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B9CDF7C-B742-4841-83CC-99E9AEAC75E5}"/>
                </a:ext>
              </a:extLst>
            </p:cNvPr>
            <p:cNvSpPr txBox="1"/>
            <p:nvPr/>
          </p:nvSpPr>
          <p:spPr>
            <a:xfrm>
              <a:off x="7767755" y="42685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8FCB5C7-07F8-44A1-8110-ADA3B1C78F69}"/>
                </a:ext>
              </a:extLst>
            </p:cNvPr>
            <p:cNvSpPr txBox="1"/>
            <p:nvPr/>
          </p:nvSpPr>
          <p:spPr>
            <a:xfrm>
              <a:off x="8751673" y="447385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8B9575-3038-464B-A2D6-4F76DCE10DA7}"/>
                </a:ext>
              </a:extLst>
            </p:cNvPr>
            <p:cNvSpPr txBox="1"/>
            <p:nvPr/>
          </p:nvSpPr>
          <p:spPr>
            <a:xfrm>
              <a:off x="8486505" y="52543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2FBDC13-BB6C-41D8-A6FC-17B236603CDD}"/>
                </a:ext>
              </a:extLst>
            </p:cNvPr>
            <p:cNvSpPr txBox="1"/>
            <p:nvPr/>
          </p:nvSpPr>
          <p:spPr>
            <a:xfrm>
              <a:off x="9712088" y="405676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26F7BB3-CBB7-4949-8B86-8F47D289F9BF}"/>
                </a:ext>
              </a:extLst>
            </p:cNvPr>
            <p:cNvSpPr txBox="1"/>
            <p:nvPr/>
          </p:nvSpPr>
          <p:spPr>
            <a:xfrm>
              <a:off x="9265587" y="327074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4B51CA-CFC2-4868-AA30-6C491A45A6F1}"/>
                </a:ext>
              </a:extLst>
            </p:cNvPr>
            <p:cNvSpPr txBox="1"/>
            <p:nvPr/>
          </p:nvSpPr>
          <p:spPr>
            <a:xfrm>
              <a:off x="9473941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400E891-96F6-4376-AF6B-38271910A274}"/>
                </a:ext>
              </a:extLst>
            </p:cNvPr>
            <p:cNvSpPr txBox="1"/>
            <p:nvPr/>
          </p:nvSpPr>
          <p:spPr>
            <a:xfrm>
              <a:off x="7555286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A3A6AEC-BF86-4C73-BEA0-07072794C4DB}"/>
                </a:ext>
              </a:extLst>
            </p:cNvPr>
            <p:cNvSpPr txBox="1"/>
            <p:nvPr/>
          </p:nvSpPr>
          <p:spPr>
            <a:xfrm>
              <a:off x="7688997" y="32837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50D3F9-2061-47A2-B46F-DBFB1653FF9F}"/>
                </a:ext>
              </a:extLst>
            </p:cNvPr>
            <p:cNvSpPr txBox="1"/>
            <p:nvPr/>
          </p:nvSpPr>
          <p:spPr>
            <a:xfrm>
              <a:off x="6567193" y="270313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76476C7-BE6E-4208-AEBB-AC541694D79D}"/>
                </a:ext>
              </a:extLst>
            </p:cNvPr>
            <p:cNvSpPr txBox="1"/>
            <p:nvPr/>
          </p:nvSpPr>
          <p:spPr>
            <a:xfrm>
              <a:off x="8059010" y="1765286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∞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4DD32CA-3007-40A4-BADC-158741F2D1CB}"/>
                </a:ext>
              </a:extLst>
            </p:cNvPr>
            <p:cNvSpPr txBox="1"/>
            <p:nvPr/>
          </p:nvSpPr>
          <p:spPr>
            <a:xfrm>
              <a:off x="10263281" y="267092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∞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421892A-84E5-4EDD-9EF6-0C63EE8B2381}"/>
                </a:ext>
              </a:extLst>
            </p:cNvPr>
            <p:cNvSpPr txBox="1"/>
            <p:nvPr/>
          </p:nvSpPr>
          <p:spPr>
            <a:xfrm>
              <a:off x="9812945" y="52912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FB02F11-B0A8-458B-B940-D671C8F29B0F}"/>
                </a:ext>
              </a:extLst>
            </p:cNvPr>
            <p:cNvSpPr txBox="1"/>
            <p:nvPr/>
          </p:nvSpPr>
          <p:spPr>
            <a:xfrm>
              <a:off x="7193105" y="532130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DA3A337-07C8-435B-8C0A-40B4D66A9AF9}"/>
                </a:ext>
              </a:extLst>
            </p:cNvPr>
            <p:cNvSpPr txBox="1"/>
            <p:nvPr/>
          </p:nvSpPr>
          <p:spPr>
            <a:xfrm>
              <a:off x="8511467" y="33431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87415D9-F165-48B8-9F1D-5C67AA14E914}"/>
                </a:ext>
              </a:extLst>
            </p:cNvPr>
            <p:cNvCxnSpPr>
              <a:cxnSpLocks/>
              <a:stCxn id="64" idx="1"/>
              <a:endCxn id="65" idx="4"/>
            </p:cNvCxnSpPr>
            <p:nvPr/>
          </p:nvCxnSpPr>
          <p:spPr>
            <a:xfrm flipH="1" flipV="1">
              <a:off x="6949751" y="3540961"/>
              <a:ext cx="563020" cy="155174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DA34773-1A93-48CF-A346-AB2039D380CD}"/>
                </a:ext>
              </a:extLst>
            </p:cNvPr>
            <p:cNvCxnSpPr>
              <a:cxnSpLocks/>
              <a:stCxn id="64" idx="7"/>
              <a:endCxn id="68" idx="3"/>
            </p:cNvCxnSpPr>
            <p:nvPr/>
          </p:nvCxnSpPr>
          <p:spPr>
            <a:xfrm flipV="1">
              <a:off x="7836061" y="4035884"/>
              <a:ext cx="650444" cy="10568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6FC723-3659-4E78-9438-1C621B2E3462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>
              <a:off x="7903016" y="5254346"/>
              <a:ext cx="15474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94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问题定义（做什么）</a:t>
            </a:r>
            <a:endParaRPr lang="en-US" altLang="zh-CN" dirty="0"/>
          </a:p>
          <a:p>
            <a:pPr lvl="1"/>
            <a:r>
              <a:rPr lang="zh-CN" altLang="en-US" dirty="0"/>
              <a:t>已知（输入）</a:t>
            </a:r>
            <a:endParaRPr lang="en-US" altLang="zh-CN" dirty="0"/>
          </a:p>
          <a:p>
            <a:pPr lvl="2"/>
            <a:r>
              <a:rPr lang="zh-CN" altLang="en-US" dirty="0"/>
              <a:t>拓扑图：点和带非负权的边</a:t>
            </a:r>
            <a:endParaRPr lang="en-US" altLang="zh-CN" dirty="0"/>
          </a:p>
          <a:p>
            <a:pPr lvl="2"/>
            <a:r>
              <a:rPr lang="zh-CN" altLang="en-US" dirty="0"/>
              <a:t>起点和终点</a:t>
            </a:r>
            <a:endParaRPr lang="en-US" altLang="zh-CN" dirty="0"/>
          </a:p>
          <a:p>
            <a:pPr lvl="1"/>
            <a:r>
              <a:rPr lang="zh-CN" altLang="en-US" dirty="0"/>
              <a:t>决策（输出）</a:t>
            </a:r>
            <a:endParaRPr lang="en-US" altLang="zh-CN" dirty="0"/>
          </a:p>
          <a:p>
            <a:pPr lvl="2"/>
            <a:r>
              <a:rPr lang="zh-CN" altLang="en-US" dirty="0"/>
              <a:t>边的组合</a:t>
            </a:r>
            <a:endParaRPr lang="en-US" altLang="zh-CN" dirty="0"/>
          </a:p>
          <a:p>
            <a:pPr lvl="1"/>
            <a:r>
              <a:rPr lang="zh-CN" altLang="en-US" dirty="0"/>
              <a:t>目标</a:t>
            </a:r>
            <a:endParaRPr lang="en-US" altLang="zh-CN" dirty="0"/>
          </a:p>
          <a:p>
            <a:pPr lvl="2"/>
            <a:r>
              <a:rPr lang="zh-CN" altLang="en-US" dirty="0"/>
              <a:t>途经边长之和最小</a:t>
            </a:r>
            <a:endParaRPr lang="en-US" altLang="zh-CN" dirty="0"/>
          </a:p>
          <a:p>
            <a:pPr lvl="1"/>
            <a:r>
              <a:rPr lang="zh-CN" altLang="en-US" dirty="0"/>
              <a:t>约束</a:t>
            </a:r>
            <a:endParaRPr lang="en-US" altLang="zh-CN" dirty="0"/>
          </a:p>
          <a:p>
            <a:pPr lvl="2"/>
            <a:r>
              <a:rPr lang="zh-CN" altLang="en-US" dirty="0"/>
              <a:t>构成简单路（连通、无环）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4CC1B751-D036-4F0E-A6F8-3D370737F9E4}"/>
              </a:ext>
            </a:extLst>
          </p:cNvPr>
          <p:cNvGrpSpPr/>
          <p:nvPr/>
        </p:nvGrpSpPr>
        <p:grpSpPr>
          <a:xfrm>
            <a:off x="4938960" y="1740705"/>
            <a:ext cx="7176840" cy="3376589"/>
            <a:chOff x="4763233" y="1740705"/>
            <a:chExt cx="7176840" cy="3376589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31FDF06-FB3D-49D0-B6AB-0ABDF0AA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3233" y="1740705"/>
              <a:ext cx="7176840" cy="3376589"/>
            </a:xfrm>
            <a:prstGeom prst="rect">
              <a:avLst/>
            </a:prstGeom>
          </p:spPr>
        </p:pic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6DDE780C-716A-4EF5-9042-81374733B7E5}"/>
                </a:ext>
              </a:extLst>
            </p:cNvPr>
            <p:cNvGrpSpPr/>
            <p:nvPr/>
          </p:nvGrpSpPr>
          <p:grpSpPr>
            <a:xfrm>
              <a:off x="6484776" y="1828709"/>
              <a:ext cx="5405555" cy="3222391"/>
              <a:chOff x="6484776" y="1828709"/>
              <a:chExt cx="5405555" cy="3222391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382D7B9D-7C18-44DA-8641-DCF47439F94E}"/>
                  </a:ext>
                </a:extLst>
              </p:cNvPr>
              <p:cNvSpPr/>
              <p:nvPr/>
            </p:nvSpPr>
            <p:spPr>
              <a:xfrm>
                <a:off x="6484776" y="371436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E7C067A-7121-4C1C-BCC1-8AAE94B4D775}"/>
                  </a:ext>
                </a:extLst>
              </p:cNvPr>
              <p:cNvSpPr/>
              <p:nvPr/>
            </p:nvSpPr>
            <p:spPr>
              <a:xfrm>
                <a:off x="6550089" y="327971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AD0D91B0-F769-426C-A845-E73F7521E58F}"/>
                  </a:ext>
                </a:extLst>
              </p:cNvPr>
              <p:cNvSpPr/>
              <p:nvPr/>
            </p:nvSpPr>
            <p:spPr>
              <a:xfrm>
                <a:off x="6699378" y="1828709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F4623820-4B96-4B52-B4DF-9CD690AFB1E2}"/>
                  </a:ext>
                </a:extLst>
              </p:cNvPr>
              <p:cNvSpPr/>
              <p:nvPr/>
            </p:nvSpPr>
            <p:spPr>
              <a:xfrm>
                <a:off x="6606069" y="2670612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03521A1-E221-4614-AA5E-20B6C87F38A9}"/>
                  </a:ext>
                </a:extLst>
              </p:cNvPr>
              <p:cNvSpPr/>
              <p:nvPr/>
            </p:nvSpPr>
            <p:spPr>
              <a:xfrm>
                <a:off x="7219160" y="1879024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40F40628-75DB-4222-AA9E-A18345F30556}"/>
                  </a:ext>
                </a:extLst>
              </p:cNvPr>
              <p:cNvSpPr/>
              <p:nvPr/>
            </p:nvSpPr>
            <p:spPr>
              <a:xfrm>
                <a:off x="7885910" y="1963166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63A81514-775F-4FF8-B719-87D96C78DBDB}"/>
                  </a:ext>
                </a:extLst>
              </p:cNvPr>
              <p:cNvSpPr/>
              <p:nvPr/>
            </p:nvSpPr>
            <p:spPr>
              <a:xfrm>
                <a:off x="8368357" y="201826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129220F-5CA4-4235-BC56-DE5872EEB683}"/>
                  </a:ext>
                </a:extLst>
              </p:cNvPr>
              <p:cNvSpPr/>
              <p:nvPr/>
            </p:nvSpPr>
            <p:spPr>
              <a:xfrm>
                <a:off x="8839524" y="2092905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932FCDF5-14B0-43BB-91EB-E7ED611491A0}"/>
                  </a:ext>
                </a:extLst>
              </p:cNvPr>
              <p:cNvSpPr/>
              <p:nvPr/>
            </p:nvSpPr>
            <p:spPr>
              <a:xfrm>
                <a:off x="7736621" y="3424203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54B47D07-74EE-4901-8024-422DD6BB27B1}"/>
                  </a:ext>
                </a:extLst>
              </p:cNvPr>
              <p:cNvSpPr/>
              <p:nvPr/>
            </p:nvSpPr>
            <p:spPr>
              <a:xfrm>
                <a:off x="11741042" y="2440855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5DFBCC5-83F4-40D3-AE52-5DC42198098B}"/>
                  </a:ext>
                </a:extLst>
              </p:cNvPr>
              <p:cNvSpPr/>
              <p:nvPr/>
            </p:nvSpPr>
            <p:spPr>
              <a:xfrm>
                <a:off x="10801450" y="234081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AC3938C3-F9CF-4162-9CD4-820E4575EB52}"/>
                  </a:ext>
                </a:extLst>
              </p:cNvPr>
              <p:cNvSpPr/>
              <p:nvPr/>
            </p:nvSpPr>
            <p:spPr>
              <a:xfrm>
                <a:off x="11236137" y="3873354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18A8FA7A-88CE-4157-A858-C6AC08FAD654}"/>
                  </a:ext>
                </a:extLst>
              </p:cNvPr>
              <p:cNvSpPr/>
              <p:nvPr/>
            </p:nvSpPr>
            <p:spPr>
              <a:xfrm>
                <a:off x="7774721" y="282625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50CC538A-6DD9-4C0F-961D-74566E9B7DB4}"/>
                  </a:ext>
                </a:extLst>
              </p:cNvPr>
              <p:cNvSpPr/>
              <p:nvPr/>
            </p:nvSpPr>
            <p:spPr>
              <a:xfrm>
                <a:off x="7152038" y="274420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59A57557-BD2E-41A2-8DD1-A2874D5F41FD}"/>
                  </a:ext>
                </a:extLst>
              </p:cNvPr>
              <p:cNvSpPr/>
              <p:nvPr/>
            </p:nvSpPr>
            <p:spPr>
              <a:xfrm>
                <a:off x="7077393" y="333406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28DB2971-6293-4A2E-B59C-280083A73030}"/>
                  </a:ext>
                </a:extLst>
              </p:cNvPr>
              <p:cNvSpPr/>
              <p:nvPr/>
            </p:nvSpPr>
            <p:spPr>
              <a:xfrm>
                <a:off x="8690235" y="3530454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C7AEC11-46C5-4C3B-AF0A-55EC201E3C22}"/>
                  </a:ext>
                </a:extLst>
              </p:cNvPr>
              <p:cNvSpPr/>
              <p:nvPr/>
            </p:nvSpPr>
            <p:spPr>
              <a:xfrm>
                <a:off x="8764879" y="2906022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2AE8CB86-8209-4FEF-867F-5BF2F99E2918}"/>
                  </a:ext>
                </a:extLst>
              </p:cNvPr>
              <p:cNvSpPr/>
              <p:nvPr/>
            </p:nvSpPr>
            <p:spPr>
              <a:xfrm>
                <a:off x="11610803" y="3879704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BF6AC4F6-30D9-4EB5-9697-E516DF8EF64F}"/>
                  </a:ext>
                </a:extLst>
              </p:cNvPr>
              <p:cNvSpPr/>
              <p:nvPr/>
            </p:nvSpPr>
            <p:spPr>
              <a:xfrm>
                <a:off x="6777261" y="438111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219ABC8-D227-428F-B955-81198663E568}"/>
                  </a:ext>
                </a:extLst>
              </p:cNvPr>
              <p:cNvSpPr/>
              <p:nvPr/>
            </p:nvSpPr>
            <p:spPr>
              <a:xfrm>
                <a:off x="11490209" y="4901811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8DC58572-5EB7-4410-AEE0-D4E6A88E7E25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>
              <a:xfrm flipV="1">
                <a:off x="6559421" y="3428999"/>
                <a:ext cx="65313" cy="2853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CE90A0AF-00A3-4060-8DB7-8ABA4964E813}"/>
                  </a:ext>
                </a:extLst>
              </p:cNvPr>
              <p:cNvCxnSpPr>
                <a:cxnSpLocks/>
                <a:stCxn id="6" idx="0"/>
                <a:endCxn id="10" idx="4"/>
              </p:cNvCxnSpPr>
              <p:nvPr/>
            </p:nvCxnSpPr>
            <p:spPr>
              <a:xfrm flipV="1">
                <a:off x="6624734" y="2819901"/>
                <a:ext cx="55980" cy="45980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B896B24-BA8B-4A96-9AC5-F689DD4D0890}"/>
                  </a:ext>
                </a:extLst>
              </p:cNvPr>
              <p:cNvCxnSpPr>
                <a:cxnSpLocks/>
                <a:stCxn id="10" idx="0"/>
                <a:endCxn id="7" idx="4"/>
              </p:cNvCxnSpPr>
              <p:nvPr/>
            </p:nvCxnSpPr>
            <p:spPr>
              <a:xfrm flipV="1">
                <a:off x="6680714" y="1977998"/>
                <a:ext cx="93309" cy="69261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0AFFEFC3-D6D9-4E24-9768-94FD3905FCC6}"/>
                  </a:ext>
                </a:extLst>
              </p:cNvPr>
              <p:cNvCxnSpPr>
                <a:cxnSpLocks/>
                <a:stCxn id="13" idx="2"/>
                <a:endCxn id="7" idx="6"/>
              </p:cNvCxnSpPr>
              <p:nvPr/>
            </p:nvCxnSpPr>
            <p:spPr>
              <a:xfrm flipH="1" flipV="1">
                <a:off x="6848667" y="1903354"/>
                <a:ext cx="370493" cy="5031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A44A414-029A-4920-AC14-0EA980738407}"/>
                  </a:ext>
                </a:extLst>
              </p:cNvPr>
              <p:cNvCxnSpPr>
                <a:cxnSpLocks/>
                <a:stCxn id="14" idx="2"/>
                <a:endCxn id="13" idx="6"/>
              </p:cNvCxnSpPr>
              <p:nvPr/>
            </p:nvCxnSpPr>
            <p:spPr>
              <a:xfrm flipH="1" flipV="1">
                <a:off x="7368449" y="1953669"/>
                <a:ext cx="517461" cy="8414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A1277E89-D442-4863-8572-D89139E6C4FF}"/>
                  </a:ext>
                </a:extLst>
              </p:cNvPr>
              <p:cNvCxnSpPr>
                <a:cxnSpLocks/>
                <a:stCxn id="15" idx="2"/>
                <a:endCxn id="14" idx="6"/>
              </p:cNvCxnSpPr>
              <p:nvPr/>
            </p:nvCxnSpPr>
            <p:spPr>
              <a:xfrm flipH="1" flipV="1">
                <a:off x="8035199" y="2037811"/>
                <a:ext cx="333158" cy="5509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3BBDF59B-8D1D-4253-9695-E3FD36BA825B}"/>
                  </a:ext>
                </a:extLst>
              </p:cNvPr>
              <p:cNvCxnSpPr>
                <a:cxnSpLocks/>
                <a:endCxn id="15" idx="6"/>
              </p:cNvCxnSpPr>
              <p:nvPr/>
            </p:nvCxnSpPr>
            <p:spPr>
              <a:xfrm flipH="1" flipV="1">
                <a:off x="8517646" y="2092906"/>
                <a:ext cx="318766" cy="7464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CB1F9B70-F5DF-4AA4-8EC5-6B0978E4D86C}"/>
                  </a:ext>
                </a:extLst>
              </p:cNvPr>
              <p:cNvCxnSpPr>
                <a:cxnSpLocks/>
                <a:stCxn id="19" idx="2"/>
                <a:endCxn id="16" idx="6"/>
              </p:cNvCxnSpPr>
              <p:nvPr/>
            </p:nvCxnSpPr>
            <p:spPr>
              <a:xfrm flipH="1" flipV="1">
                <a:off x="8988813" y="2167550"/>
                <a:ext cx="1812637" cy="2479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ABB03E8A-490A-4E46-B5ED-FD968705A89A}"/>
                  </a:ext>
                </a:extLst>
              </p:cNvPr>
              <p:cNvCxnSpPr>
                <a:cxnSpLocks/>
                <a:stCxn id="19" idx="6"/>
                <a:endCxn id="18" idx="2"/>
              </p:cNvCxnSpPr>
              <p:nvPr/>
            </p:nvCxnSpPr>
            <p:spPr>
              <a:xfrm>
                <a:off x="10950739" y="2415456"/>
                <a:ext cx="790303" cy="10004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CC4A0534-A9BA-4255-9B8B-789A8866A13C}"/>
                  </a:ext>
                </a:extLst>
              </p:cNvPr>
              <p:cNvCxnSpPr>
                <a:cxnSpLocks/>
                <a:stCxn id="31" idx="0"/>
                <a:endCxn id="18" idx="4"/>
              </p:cNvCxnSpPr>
              <p:nvPr/>
            </p:nvCxnSpPr>
            <p:spPr>
              <a:xfrm flipV="1">
                <a:off x="11685448" y="2590144"/>
                <a:ext cx="130239" cy="12895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DED56CFC-79EC-4DBD-AB5C-EE9822731DEA}"/>
                  </a:ext>
                </a:extLst>
              </p:cNvPr>
              <p:cNvCxnSpPr>
                <a:cxnSpLocks/>
                <a:stCxn id="31" idx="2"/>
                <a:endCxn id="20" idx="6"/>
              </p:cNvCxnSpPr>
              <p:nvPr/>
            </p:nvCxnSpPr>
            <p:spPr>
              <a:xfrm flipH="1" flipV="1">
                <a:off x="11385426" y="3947999"/>
                <a:ext cx="225377" cy="63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BE26B832-B1A8-4759-8852-AC37CB151734}"/>
                  </a:ext>
                </a:extLst>
              </p:cNvPr>
              <p:cNvCxnSpPr>
                <a:cxnSpLocks/>
                <a:stCxn id="33" idx="0"/>
                <a:endCxn id="31" idx="4"/>
              </p:cNvCxnSpPr>
              <p:nvPr/>
            </p:nvCxnSpPr>
            <p:spPr>
              <a:xfrm flipV="1">
                <a:off x="11564854" y="4028993"/>
                <a:ext cx="120594" cy="87281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631C3F76-0866-4751-94F1-5FA1CC94CC55}"/>
                  </a:ext>
                </a:extLst>
              </p:cNvPr>
              <p:cNvCxnSpPr>
                <a:cxnSpLocks/>
                <a:stCxn id="140" idx="2"/>
                <a:endCxn id="32" idx="6"/>
              </p:cNvCxnSpPr>
              <p:nvPr/>
            </p:nvCxnSpPr>
            <p:spPr>
              <a:xfrm flipH="1" flipV="1">
                <a:off x="6926550" y="4455756"/>
                <a:ext cx="2605979" cy="30021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615C6D36-EAB1-4443-8D16-7F45934460F9}"/>
                  </a:ext>
                </a:extLst>
              </p:cNvPr>
              <p:cNvCxnSpPr>
                <a:cxnSpLocks/>
                <a:stCxn id="5" idx="4"/>
                <a:endCxn id="32" idx="0"/>
              </p:cNvCxnSpPr>
              <p:nvPr/>
            </p:nvCxnSpPr>
            <p:spPr>
              <a:xfrm>
                <a:off x="6559421" y="3863650"/>
                <a:ext cx="292485" cy="51746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952E81B2-89E8-4315-AA98-A494E1FDDE40}"/>
                  </a:ext>
                </a:extLst>
              </p:cNvPr>
              <p:cNvCxnSpPr>
                <a:cxnSpLocks/>
                <a:stCxn id="6" idx="6"/>
                <a:endCxn id="28" idx="2"/>
              </p:cNvCxnSpPr>
              <p:nvPr/>
            </p:nvCxnSpPr>
            <p:spPr>
              <a:xfrm>
                <a:off x="6699378" y="3354355"/>
                <a:ext cx="378015" cy="543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F2EFC85-7FE5-4239-AF4F-DE5A244849A0}"/>
                  </a:ext>
                </a:extLst>
              </p:cNvPr>
              <p:cNvCxnSpPr>
                <a:cxnSpLocks/>
                <a:stCxn id="28" idx="6"/>
                <a:endCxn id="17" idx="2"/>
              </p:cNvCxnSpPr>
              <p:nvPr/>
            </p:nvCxnSpPr>
            <p:spPr>
              <a:xfrm>
                <a:off x="7226682" y="3408705"/>
                <a:ext cx="509939" cy="9014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38AFB3D9-EECD-4245-A5BF-29A56B7E49B7}"/>
                  </a:ext>
                </a:extLst>
              </p:cNvPr>
              <p:cNvCxnSpPr>
                <a:cxnSpLocks/>
                <a:stCxn id="17" idx="6"/>
                <a:endCxn id="126" idx="2"/>
              </p:cNvCxnSpPr>
              <p:nvPr/>
            </p:nvCxnSpPr>
            <p:spPr>
              <a:xfrm>
                <a:off x="7885910" y="3498848"/>
                <a:ext cx="360650" cy="6914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AED184D9-B663-489A-9A63-F54C297401B9}"/>
                  </a:ext>
                </a:extLst>
              </p:cNvPr>
              <p:cNvCxnSpPr>
                <a:cxnSpLocks/>
                <a:stCxn id="30" idx="4"/>
                <a:endCxn id="29" idx="0"/>
              </p:cNvCxnSpPr>
              <p:nvPr/>
            </p:nvCxnSpPr>
            <p:spPr>
              <a:xfrm flipH="1">
                <a:off x="8764880" y="3055311"/>
                <a:ext cx="74644" cy="47514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9F47EE7E-E051-4E1F-845C-AE2BFE2D8FC7}"/>
                  </a:ext>
                </a:extLst>
              </p:cNvPr>
              <p:cNvCxnSpPr>
                <a:cxnSpLocks/>
                <a:stCxn id="16" idx="4"/>
                <a:endCxn id="30" idx="0"/>
              </p:cNvCxnSpPr>
              <p:nvPr/>
            </p:nvCxnSpPr>
            <p:spPr>
              <a:xfrm flipH="1">
                <a:off x="8839524" y="2242194"/>
                <a:ext cx="74645" cy="66382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39F6A912-B2B4-41F7-812A-795F9F8BCDCC}"/>
                  </a:ext>
                </a:extLst>
              </p:cNvPr>
              <p:cNvCxnSpPr>
                <a:cxnSpLocks/>
                <a:stCxn id="25" idx="6"/>
                <a:endCxn id="119" idx="2"/>
              </p:cNvCxnSpPr>
              <p:nvPr/>
            </p:nvCxnSpPr>
            <p:spPr>
              <a:xfrm>
                <a:off x="7924010" y="2900896"/>
                <a:ext cx="366766" cy="3710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990AA905-EBEB-4985-AFE2-A014D8859C10}"/>
                  </a:ext>
                </a:extLst>
              </p:cNvPr>
              <p:cNvCxnSpPr>
                <a:cxnSpLocks/>
                <a:stCxn id="26" idx="6"/>
                <a:endCxn id="25" idx="2"/>
              </p:cNvCxnSpPr>
              <p:nvPr/>
            </p:nvCxnSpPr>
            <p:spPr>
              <a:xfrm>
                <a:off x="7301327" y="2818846"/>
                <a:ext cx="473394" cy="8205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D3DC95B3-A093-4231-AFFB-A289AADBAFB1}"/>
                  </a:ext>
                </a:extLst>
              </p:cNvPr>
              <p:cNvCxnSpPr>
                <a:cxnSpLocks/>
                <a:stCxn id="10" idx="6"/>
                <a:endCxn id="26" idx="2"/>
              </p:cNvCxnSpPr>
              <p:nvPr/>
            </p:nvCxnSpPr>
            <p:spPr>
              <a:xfrm>
                <a:off x="6755358" y="2745257"/>
                <a:ext cx="396680" cy="7358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97D421AC-07F4-4B96-99EE-3649FFBFD812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7152038" y="2893490"/>
                <a:ext cx="74645" cy="4405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608B740B-2AE2-4C78-A4E8-54F0ED9E786F}"/>
                  </a:ext>
                </a:extLst>
              </p:cNvPr>
              <p:cNvCxnSpPr>
                <a:cxnSpLocks/>
                <a:stCxn id="17" idx="0"/>
                <a:endCxn id="25" idx="4"/>
              </p:cNvCxnSpPr>
              <p:nvPr/>
            </p:nvCxnSpPr>
            <p:spPr>
              <a:xfrm flipV="1">
                <a:off x="7811266" y="2975540"/>
                <a:ext cx="38100" cy="4486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C139980D-B79C-4976-B4FF-0BD48E38BB21}"/>
                  </a:ext>
                </a:extLst>
              </p:cNvPr>
              <p:cNvCxnSpPr>
                <a:cxnSpLocks/>
                <a:stCxn id="25" idx="0"/>
                <a:endCxn id="14" idx="4"/>
              </p:cNvCxnSpPr>
              <p:nvPr/>
            </p:nvCxnSpPr>
            <p:spPr>
              <a:xfrm flipV="1">
                <a:off x="7849366" y="2112455"/>
                <a:ext cx="111189" cy="71379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5C6242A9-DCE3-4219-82A9-D86DAFFABF32}"/>
                  </a:ext>
                </a:extLst>
              </p:cNvPr>
              <p:cNvCxnSpPr>
                <a:cxnSpLocks/>
                <a:stCxn id="26" idx="0"/>
                <a:endCxn id="13" idx="4"/>
              </p:cNvCxnSpPr>
              <p:nvPr/>
            </p:nvCxnSpPr>
            <p:spPr>
              <a:xfrm flipV="1">
                <a:off x="7226683" y="2028313"/>
                <a:ext cx="67122" cy="7158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9556E7F-71AF-4DBA-908F-61AE66731F73}"/>
                  </a:ext>
                </a:extLst>
              </p:cNvPr>
              <p:cNvSpPr/>
              <p:nvPr/>
            </p:nvSpPr>
            <p:spPr>
              <a:xfrm>
                <a:off x="8290776" y="2863355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01857B64-3D3F-49C9-AF69-E27816D53103}"/>
                  </a:ext>
                </a:extLst>
              </p:cNvPr>
              <p:cNvCxnSpPr>
                <a:cxnSpLocks/>
                <a:stCxn id="30" idx="2"/>
                <a:endCxn id="119" idx="6"/>
              </p:cNvCxnSpPr>
              <p:nvPr/>
            </p:nvCxnSpPr>
            <p:spPr>
              <a:xfrm flipH="1" flipV="1">
                <a:off x="8440065" y="2938000"/>
                <a:ext cx="324814" cy="4266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B3B67265-C638-4EFD-9859-EDB9D1300CDE}"/>
                  </a:ext>
                </a:extLst>
              </p:cNvPr>
              <p:cNvSpPr/>
              <p:nvPr/>
            </p:nvSpPr>
            <p:spPr>
              <a:xfrm>
                <a:off x="8246560" y="3493350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4E8555E6-5345-422A-B6DE-6F89B3828ECD}"/>
                  </a:ext>
                </a:extLst>
              </p:cNvPr>
              <p:cNvCxnSpPr>
                <a:cxnSpLocks/>
                <a:stCxn id="126" idx="6"/>
                <a:endCxn id="29" idx="2"/>
              </p:cNvCxnSpPr>
              <p:nvPr/>
            </p:nvCxnSpPr>
            <p:spPr>
              <a:xfrm>
                <a:off x="8395849" y="3567995"/>
                <a:ext cx="294386" cy="3710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A4413839-7D18-4487-A42C-2EDE9D93B1A8}"/>
                  </a:ext>
                </a:extLst>
              </p:cNvPr>
              <p:cNvCxnSpPr>
                <a:cxnSpLocks/>
                <a:stCxn id="126" idx="0"/>
                <a:endCxn id="119" idx="4"/>
              </p:cNvCxnSpPr>
              <p:nvPr/>
            </p:nvCxnSpPr>
            <p:spPr>
              <a:xfrm flipV="1">
                <a:off x="8321205" y="3012644"/>
                <a:ext cx="44216" cy="4807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732AABA3-92B7-4DED-A6A0-1014958B9169}"/>
                  </a:ext>
                </a:extLst>
              </p:cNvPr>
              <p:cNvCxnSpPr>
                <a:cxnSpLocks/>
                <a:stCxn id="119" idx="0"/>
                <a:endCxn id="15" idx="4"/>
              </p:cNvCxnSpPr>
              <p:nvPr/>
            </p:nvCxnSpPr>
            <p:spPr>
              <a:xfrm flipV="1">
                <a:off x="8365421" y="2167550"/>
                <a:ext cx="77581" cy="69580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DD0DB2DA-DE81-4DE6-AFD9-307CDA3D0A44}"/>
                  </a:ext>
                </a:extLst>
              </p:cNvPr>
              <p:cNvSpPr/>
              <p:nvPr/>
            </p:nvSpPr>
            <p:spPr>
              <a:xfrm>
                <a:off x="9686737" y="3769172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3956F936-7A3D-4824-8246-225913CC55D4}"/>
                  </a:ext>
                </a:extLst>
              </p:cNvPr>
              <p:cNvSpPr/>
              <p:nvPr/>
            </p:nvSpPr>
            <p:spPr>
              <a:xfrm>
                <a:off x="9532529" y="4681325"/>
                <a:ext cx="149289" cy="149289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2E5DEE42-4C5D-411D-9ABD-888044CAE633}"/>
                  </a:ext>
                </a:extLst>
              </p:cNvPr>
              <p:cNvCxnSpPr>
                <a:cxnSpLocks/>
                <a:stCxn id="33" idx="2"/>
                <a:endCxn id="140" idx="6"/>
              </p:cNvCxnSpPr>
              <p:nvPr/>
            </p:nvCxnSpPr>
            <p:spPr>
              <a:xfrm flipH="1" flipV="1">
                <a:off x="9681818" y="4755970"/>
                <a:ext cx="1808391" cy="22048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84DD8BD4-B526-48BB-9F5D-1B807E0CA34C}"/>
                  </a:ext>
                </a:extLst>
              </p:cNvPr>
              <p:cNvCxnSpPr>
                <a:cxnSpLocks/>
                <a:stCxn id="20" idx="2"/>
                <a:endCxn id="139" idx="6"/>
              </p:cNvCxnSpPr>
              <p:nvPr/>
            </p:nvCxnSpPr>
            <p:spPr>
              <a:xfrm flipH="1" flipV="1">
                <a:off x="9836026" y="3843817"/>
                <a:ext cx="1400111" cy="1041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34422E4F-56FE-478C-B5E8-9C6B320E7D49}"/>
                  </a:ext>
                </a:extLst>
              </p:cNvPr>
              <p:cNvCxnSpPr>
                <a:cxnSpLocks/>
                <a:stCxn id="140" idx="0"/>
                <a:endCxn id="139" idx="4"/>
              </p:cNvCxnSpPr>
              <p:nvPr/>
            </p:nvCxnSpPr>
            <p:spPr>
              <a:xfrm flipV="1">
                <a:off x="9607174" y="3918461"/>
                <a:ext cx="154208" cy="76286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05748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执行示例（拓扑图上）</a:t>
            </a:r>
            <a:endParaRPr lang="en-US" altLang="zh-CN" dirty="0"/>
          </a:p>
          <a:p>
            <a:pPr lvl="3"/>
            <a:r>
              <a:rPr lang="zh-CN" altLang="en-US" dirty="0"/>
              <a:t>节点</a:t>
            </a:r>
            <a:r>
              <a:rPr lang="en-US" altLang="zh-CN" dirty="0"/>
              <a:t>3</a:t>
            </a:r>
            <a:r>
              <a:rPr lang="zh-CN" altLang="en-US" dirty="0"/>
              <a:t>距起点</a:t>
            </a:r>
            <a:r>
              <a:rPr lang="en-US" altLang="zh-CN" dirty="0"/>
              <a:t>s</a:t>
            </a:r>
            <a:r>
              <a:rPr lang="zh-CN" altLang="en-US" dirty="0"/>
              <a:t>距离最短（距离为</a:t>
            </a:r>
            <a:r>
              <a:rPr lang="en-US" altLang="zh-CN" dirty="0"/>
              <a:t>7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标记节点</a:t>
            </a:r>
            <a:r>
              <a:rPr lang="en-US" altLang="zh-CN" dirty="0"/>
              <a:t>3</a:t>
            </a:r>
            <a:r>
              <a:rPr lang="zh-CN" altLang="en-US" dirty="0"/>
              <a:t>为已扩展</a:t>
            </a:r>
            <a:endParaRPr lang="en-US" altLang="zh-CN" dirty="0"/>
          </a:p>
          <a:p>
            <a:pPr lvl="3"/>
            <a:r>
              <a:rPr lang="zh-CN" altLang="en-US" dirty="0"/>
              <a:t>更新其邻居的从起点出发的最短路长度与前驱</a:t>
            </a:r>
            <a:endParaRPr lang="en-US" altLang="zh-CN" dirty="0"/>
          </a:p>
          <a:p>
            <a:pPr lvl="4"/>
            <a:r>
              <a:rPr lang="zh-CN" altLang="en-US" dirty="0"/>
              <a:t>节点</a:t>
            </a:r>
            <a:r>
              <a:rPr lang="en-US" altLang="zh-CN" dirty="0"/>
              <a:t>1</a:t>
            </a:r>
            <a:r>
              <a:rPr lang="zh-CN" altLang="en-US" dirty="0"/>
              <a:t>更新成功</a:t>
            </a:r>
            <a:endParaRPr lang="en-US" altLang="zh-CN" dirty="0"/>
          </a:p>
          <a:p>
            <a:pPr lvl="4"/>
            <a:r>
              <a:rPr lang="zh-CN" altLang="en-US" dirty="0"/>
              <a:t>节点</a:t>
            </a:r>
            <a:r>
              <a:rPr lang="en-US" altLang="zh-CN" dirty="0"/>
              <a:t>2</a:t>
            </a:r>
            <a:r>
              <a:rPr lang="zh-CN" altLang="en-US" dirty="0"/>
              <a:t>更新失败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55DDB7-A154-42CB-88B7-16BD18A988AF}"/>
              </a:ext>
            </a:extLst>
          </p:cNvPr>
          <p:cNvGrpSpPr/>
          <p:nvPr/>
        </p:nvGrpSpPr>
        <p:grpSpPr>
          <a:xfrm>
            <a:off x="6567193" y="1765286"/>
            <a:ext cx="4150058" cy="3925347"/>
            <a:chOff x="6567193" y="1765286"/>
            <a:chExt cx="4150058" cy="3925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80CD7F6-DF6A-42D4-89F6-399D9803DD39}"/>
                </a:ext>
              </a:extLst>
            </p:cNvPr>
            <p:cNvSpPr/>
            <p:nvPr/>
          </p:nvSpPr>
          <p:spPr>
            <a:xfrm>
              <a:off x="8419550" y="1865299"/>
              <a:ext cx="457200" cy="4572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9725F84-041F-47C0-8DC6-CD993551889D}"/>
                </a:ext>
              </a:extLst>
            </p:cNvPr>
            <p:cNvSpPr/>
            <p:nvPr/>
          </p:nvSpPr>
          <p:spPr>
            <a:xfrm>
              <a:off x="7445816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BC1B889-6940-4F3A-AA2C-11B965169054}"/>
                </a:ext>
              </a:extLst>
            </p:cNvPr>
            <p:cNvSpPr/>
            <p:nvPr/>
          </p:nvSpPr>
          <p:spPr>
            <a:xfrm>
              <a:off x="6721151" y="308376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D3771D2-35D8-4F0B-9C34-B3E75751F9D5}"/>
                </a:ext>
              </a:extLst>
            </p:cNvPr>
            <p:cNvSpPr/>
            <p:nvPr/>
          </p:nvSpPr>
          <p:spPr>
            <a:xfrm>
              <a:off x="10154217" y="308376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3229C3F-6C8E-4589-899D-8CBFC96718C5}"/>
                </a:ext>
              </a:extLst>
            </p:cNvPr>
            <p:cNvSpPr/>
            <p:nvPr/>
          </p:nvSpPr>
          <p:spPr>
            <a:xfrm>
              <a:off x="9450419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6B3D632-F8D1-4FD3-88D1-1CB5D9E8ACED}"/>
                </a:ext>
              </a:extLst>
            </p:cNvPr>
            <p:cNvSpPr/>
            <p:nvPr/>
          </p:nvSpPr>
          <p:spPr>
            <a:xfrm>
              <a:off x="8419550" y="3645639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D3F4187-BF7E-461B-AB20-FEF9EBD754D0}"/>
                </a:ext>
              </a:extLst>
            </p:cNvPr>
            <p:cNvCxnSpPr>
              <a:cxnSpLocks/>
              <a:stCxn id="65" idx="7"/>
              <a:endCxn id="4" idx="3"/>
            </p:cNvCxnSpPr>
            <p:nvPr/>
          </p:nvCxnSpPr>
          <p:spPr>
            <a:xfrm flipV="1">
              <a:off x="7111396" y="2255544"/>
              <a:ext cx="1375109" cy="895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4DCE1A7-4E51-4D90-AE4E-8B2D9D59BB65}"/>
                </a:ext>
              </a:extLst>
            </p:cNvPr>
            <p:cNvCxnSpPr>
              <a:cxnSpLocks/>
              <a:stCxn id="4" idx="5"/>
              <a:endCxn id="66" idx="1"/>
            </p:cNvCxnSpPr>
            <p:nvPr/>
          </p:nvCxnSpPr>
          <p:spPr>
            <a:xfrm>
              <a:off x="8809795" y="2255544"/>
              <a:ext cx="1411377" cy="895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EE270A9-8C25-41F6-9F16-DFED39D55347}"/>
                </a:ext>
              </a:extLst>
            </p:cNvPr>
            <p:cNvCxnSpPr>
              <a:cxnSpLocks/>
              <a:stCxn id="67" idx="7"/>
              <a:endCxn id="66" idx="4"/>
            </p:cNvCxnSpPr>
            <p:nvPr/>
          </p:nvCxnSpPr>
          <p:spPr>
            <a:xfrm flipV="1">
              <a:off x="9840664" y="3540961"/>
              <a:ext cx="542153" cy="155174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EFE946A-91A6-4D81-A8D5-DC9115B07867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 flipV="1">
              <a:off x="7178351" y="3312361"/>
              <a:ext cx="1241199" cy="561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B44D3CB-A62C-4977-8868-28D49F84B43E}"/>
                </a:ext>
              </a:extLst>
            </p:cNvPr>
            <p:cNvCxnSpPr>
              <a:cxnSpLocks/>
              <a:stCxn id="68" idx="6"/>
              <a:endCxn id="66" idx="2"/>
            </p:cNvCxnSpPr>
            <p:nvPr/>
          </p:nvCxnSpPr>
          <p:spPr>
            <a:xfrm flipV="1">
              <a:off x="8876750" y="3312361"/>
              <a:ext cx="1277467" cy="561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FF9C179-C15D-457F-8FCB-D641B7C4C465}"/>
                </a:ext>
              </a:extLst>
            </p:cNvPr>
            <p:cNvCxnSpPr>
              <a:cxnSpLocks/>
              <a:stCxn id="68" idx="5"/>
              <a:endCxn id="67" idx="1"/>
            </p:cNvCxnSpPr>
            <p:nvPr/>
          </p:nvCxnSpPr>
          <p:spPr>
            <a:xfrm>
              <a:off x="8809795" y="4035884"/>
              <a:ext cx="707579" cy="105681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45F9954-2A79-494D-8B40-A38BA530F4F9}"/>
                </a:ext>
              </a:extLst>
            </p:cNvPr>
            <p:cNvSpPr txBox="1"/>
            <p:nvPr/>
          </p:nvSpPr>
          <p:spPr>
            <a:xfrm>
              <a:off x="6790566" y="414677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B9CDF7C-B742-4841-83CC-99E9AEAC75E5}"/>
                </a:ext>
              </a:extLst>
            </p:cNvPr>
            <p:cNvSpPr txBox="1"/>
            <p:nvPr/>
          </p:nvSpPr>
          <p:spPr>
            <a:xfrm>
              <a:off x="7767755" y="42685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8FCB5C7-07F8-44A1-8110-ADA3B1C78F69}"/>
                </a:ext>
              </a:extLst>
            </p:cNvPr>
            <p:cNvSpPr txBox="1"/>
            <p:nvPr/>
          </p:nvSpPr>
          <p:spPr>
            <a:xfrm>
              <a:off x="8751673" y="447385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8B9575-3038-464B-A2D6-4F76DCE10DA7}"/>
                </a:ext>
              </a:extLst>
            </p:cNvPr>
            <p:cNvSpPr txBox="1"/>
            <p:nvPr/>
          </p:nvSpPr>
          <p:spPr>
            <a:xfrm>
              <a:off x="8486505" y="52543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2FBDC13-BB6C-41D8-A6FC-17B236603CDD}"/>
                </a:ext>
              </a:extLst>
            </p:cNvPr>
            <p:cNvSpPr txBox="1"/>
            <p:nvPr/>
          </p:nvSpPr>
          <p:spPr>
            <a:xfrm>
              <a:off x="9712088" y="405676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26F7BB3-CBB7-4949-8B86-8F47D289F9BF}"/>
                </a:ext>
              </a:extLst>
            </p:cNvPr>
            <p:cNvSpPr txBox="1"/>
            <p:nvPr/>
          </p:nvSpPr>
          <p:spPr>
            <a:xfrm>
              <a:off x="9265587" y="327074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4B51CA-CFC2-4868-AA30-6C491A45A6F1}"/>
                </a:ext>
              </a:extLst>
            </p:cNvPr>
            <p:cNvSpPr txBox="1"/>
            <p:nvPr/>
          </p:nvSpPr>
          <p:spPr>
            <a:xfrm>
              <a:off x="9473941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400E891-96F6-4376-AF6B-38271910A274}"/>
                </a:ext>
              </a:extLst>
            </p:cNvPr>
            <p:cNvSpPr txBox="1"/>
            <p:nvPr/>
          </p:nvSpPr>
          <p:spPr>
            <a:xfrm>
              <a:off x="7555286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A3A6AEC-BF86-4C73-BEA0-07072794C4DB}"/>
                </a:ext>
              </a:extLst>
            </p:cNvPr>
            <p:cNvSpPr txBox="1"/>
            <p:nvPr/>
          </p:nvSpPr>
          <p:spPr>
            <a:xfrm>
              <a:off x="7688997" y="32837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50D3F9-2061-47A2-B46F-DBFB1653FF9F}"/>
                </a:ext>
              </a:extLst>
            </p:cNvPr>
            <p:cNvSpPr txBox="1"/>
            <p:nvPr/>
          </p:nvSpPr>
          <p:spPr>
            <a:xfrm>
              <a:off x="6567193" y="270313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14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76476C7-BE6E-4208-AEBB-AC541694D79D}"/>
                </a:ext>
              </a:extLst>
            </p:cNvPr>
            <p:cNvSpPr txBox="1"/>
            <p:nvPr/>
          </p:nvSpPr>
          <p:spPr>
            <a:xfrm>
              <a:off x="8105665" y="1765286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∞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4DD32CA-3007-40A4-BADC-158741F2D1CB}"/>
                </a:ext>
              </a:extLst>
            </p:cNvPr>
            <p:cNvSpPr txBox="1"/>
            <p:nvPr/>
          </p:nvSpPr>
          <p:spPr>
            <a:xfrm>
              <a:off x="10263281" y="26709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22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421892A-84E5-4EDD-9EF6-0C63EE8B2381}"/>
                </a:ext>
              </a:extLst>
            </p:cNvPr>
            <p:cNvSpPr txBox="1"/>
            <p:nvPr/>
          </p:nvSpPr>
          <p:spPr>
            <a:xfrm>
              <a:off x="9812945" y="52912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FB02F11-B0A8-458B-B940-D671C8F29B0F}"/>
                </a:ext>
              </a:extLst>
            </p:cNvPr>
            <p:cNvSpPr txBox="1"/>
            <p:nvPr/>
          </p:nvSpPr>
          <p:spPr>
            <a:xfrm>
              <a:off x="7193105" y="532130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DA3A337-07C8-435B-8C0A-40B4D66A9AF9}"/>
                </a:ext>
              </a:extLst>
            </p:cNvPr>
            <p:cNvSpPr txBox="1"/>
            <p:nvPr/>
          </p:nvSpPr>
          <p:spPr>
            <a:xfrm>
              <a:off x="8511467" y="33431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87415D9-F165-48B8-9F1D-5C67AA14E914}"/>
                </a:ext>
              </a:extLst>
            </p:cNvPr>
            <p:cNvCxnSpPr>
              <a:cxnSpLocks/>
              <a:stCxn id="64" idx="1"/>
              <a:endCxn id="65" idx="4"/>
            </p:cNvCxnSpPr>
            <p:nvPr/>
          </p:nvCxnSpPr>
          <p:spPr>
            <a:xfrm flipH="1" flipV="1">
              <a:off x="6949751" y="3540961"/>
              <a:ext cx="563020" cy="15517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DA34773-1A93-48CF-A346-AB2039D380CD}"/>
                </a:ext>
              </a:extLst>
            </p:cNvPr>
            <p:cNvCxnSpPr>
              <a:cxnSpLocks/>
              <a:stCxn id="64" idx="7"/>
              <a:endCxn id="68" idx="3"/>
            </p:cNvCxnSpPr>
            <p:nvPr/>
          </p:nvCxnSpPr>
          <p:spPr>
            <a:xfrm flipV="1">
              <a:off x="7836061" y="4035884"/>
              <a:ext cx="650444" cy="10568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6FC723-3659-4E78-9438-1C621B2E3462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>
              <a:off x="7903016" y="5254346"/>
              <a:ext cx="154740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0269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执行示例（拓扑图上）</a:t>
            </a:r>
            <a:endParaRPr lang="en-US" altLang="zh-CN" dirty="0"/>
          </a:p>
          <a:p>
            <a:pPr lvl="3"/>
            <a:r>
              <a:rPr lang="zh-CN" altLang="en-US" dirty="0"/>
              <a:t>节点</a:t>
            </a:r>
            <a:r>
              <a:rPr lang="en-US" altLang="zh-CN" dirty="0"/>
              <a:t>2</a:t>
            </a:r>
            <a:r>
              <a:rPr lang="zh-CN" altLang="en-US" dirty="0"/>
              <a:t>距起点</a:t>
            </a:r>
            <a:r>
              <a:rPr lang="en-US" altLang="zh-CN" dirty="0"/>
              <a:t>s</a:t>
            </a:r>
            <a:r>
              <a:rPr lang="zh-CN" altLang="en-US" dirty="0"/>
              <a:t>距离最短（距离为</a:t>
            </a:r>
            <a:r>
              <a:rPr lang="en-US" altLang="zh-CN" dirty="0"/>
              <a:t>9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标记节点</a:t>
            </a:r>
            <a:r>
              <a:rPr lang="en-US" altLang="zh-CN" dirty="0"/>
              <a:t>2</a:t>
            </a:r>
            <a:r>
              <a:rPr lang="zh-CN" altLang="en-US" dirty="0"/>
              <a:t>为已扩展</a:t>
            </a:r>
            <a:endParaRPr lang="en-US" altLang="zh-CN" dirty="0"/>
          </a:p>
          <a:p>
            <a:pPr lvl="3"/>
            <a:r>
              <a:rPr lang="zh-CN" altLang="en-US" dirty="0"/>
              <a:t>更新其邻居的从起点出发的最短路长度与前驱</a:t>
            </a:r>
            <a:endParaRPr lang="en-US" altLang="zh-CN" dirty="0"/>
          </a:p>
          <a:p>
            <a:pPr lvl="4"/>
            <a:r>
              <a:rPr lang="zh-CN" altLang="en-US" dirty="0"/>
              <a:t>节点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均更新成功</a:t>
            </a:r>
            <a:endParaRPr lang="en-US" altLang="zh-CN" dirty="0"/>
          </a:p>
          <a:p>
            <a:pPr lvl="4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55DDB7-A154-42CB-88B7-16BD18A988AF}"/>
              </a:ext>
            </a:extLst>
          </p:cNvPr>
          <p:cNvGrpSpPr/>
          <p:nvPr/>
        </p:nvGrpSpPr>
        <p:grpSpPr>
          <a:xfrm>
            <a:off x="6567193" y="1765286"/>
            <a:ext cx="4150058" cy="3925347"/>
            <a:chOff x="6567193" y="1765286"/>
            <a:chExt cx="4150058" cy="3925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80CD7F6-DF6A-42D4-89F6-399D9803DD39}"/>
                </a:ext>
              </a:extLst>
            </p:cNvPr>
            <p:cNvSpPr/>
            <p:nvPr/>
          </p:nvSpPr>
          <p:spPr>
            <a:xfrm>
              <a:off x="8419550" y="1865299"/>
              <a:ext cx="457200" cy="4572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9725F84-041F-47C0-8DC6-CD993551889D}"/>
                </a:ext>
              </a:extLst>
            </p:cNvPr>
            <p:cNvSpPr/>
            <p:nvPr/>
          </p:nvSpPr>
          <p:spPr>
            <a:xfrm>
              <a:off x="7445816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BC1B889-6940-4F3A-AA2C-11B965169054}"/>
                </a:ext>
              </a:extLst>
            </p:cNvPr>
            <p:cNvSpPr/>
            <p:nvPr/>
          </p:nvSpPr>
          <p:spPr>
            <a:xfrm>
              <a:off x="6721151" y="308376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D3771D2-35D8-4F0B-9C34-B3E75751F9D5}"/>
                </a:ext>
              </a:extLst>
            </p:cNvPr>
            <p:cNvSpPr/>
            <p:nvPr/>
          </p:nvSpPr>
          <p:spPr>
            <a:xfrm>
              <a:off x="10154217" y="308376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3229C3F-6C8E-4589-899D-8CBFC96718C5}"/>
                </a:ext>
              </a:extLst>
            </p:cNvPr>
            <p:cNvSpPr/>
            <p:nvPr/>
          </p:nvSpPr>
          <p:spPr>
            <a:xfrm>
              <a:off x="9450419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6B3D632-F8D1-4FD3-88D1-1CB5D9E8ACED}"/>
                </a:ext>
              </a:extLst>
            </p:cNvPr>
            <p:cNvSpPr/>
            <p:nvPr/>
          </p:nvSpPr>
          <p:spPr>
            <a:xfrm>
              <a:off x="8419550" y="3645639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D3F4187-BF7E-461B-AB20-FEF9EBD754D0}"/>
                </a:ext>
              </a:extLst>
            </p:cNvPr>
            <p:cNvCxnSpPr>
              <a:cxnSpLocks/>
              <a:stCxn id="65" idx="7"/>
              <a:endCxn id="4" idx="3"/>
            </p:cNvCxnSpPr>
            <p:nvPr/>
          </p:nvCxnSpPr>
          <p:spPr>
            <a:xfrm flipV="1">
              <a:off x="7111396" y="2255544"/>
              <a:ext cx="1375109" cy="895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4DCE1A7-4E51-4D90-AE4E-8B2D9D59BB65}"/>
                </a:ext>
              </a:extLst>
            </p:cNvPr>
            <p:cNvCxnSpPr>
              <a:cxnSpLocks/>
              <a:stCxn id="4" idx="5"/>
              <a:endCxn id="66" idx="1"/>
            </p:cNvCxnSpPr>
            <p:nvPr/>
          </p:nvCxnSpPr>
          <p:spPr>
            <a:xfrm>
              <a:off x="8809795" y="2255544"/>
              <a:ext cx="1411377" cy="89517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EE270A9-8C25-41F6-9F16-DFED39D55347}"/>
                </a:ext>
              </a:extLst>
            </p:cNvPr>
            <p:cNvCxnSpPr>
              <a:cxnSpLocks/>
              <a:stCxn id="67" idx="7"/>
              <a:endCxn id="66" idx="4"/>
            </p:cNvCxnSpPr>
            <p:nvPr/>
          </p:nvCxnSpPr>
          <p:spPr>
            <a:xfrm flipV="1">
              <a:off x="9840664" y="3540961"/>
              <a:ext cx="542153" cy="1551740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EFE946A-91A6-4D81-A8D5-DC9115B07867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 flipV="1">
              <a:off x="7178351" y="3312361"/>
              <a:ext cx="1241199" cy="56187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B44D3CB-A62C-4977-8868-28D49F84B43E}"/>
                </a:ext>
              </a:extLst>
            </p:cNvPr>
            <p:cNvCxnSpPr>
              <a:cxnSpLocks/>
              <a:stCxn id="68" idx="6"/>
              <a:endCxn id="66" idx="2"/>
            </p:cNvCxnSpPr>
            <p:nvPr/>
          </p:nvCxnSpPr>
          <p:spPr>
            <a:xfrm flipV="1">
              <a:off x="8876750" y="3312361"/>
              <a:ext cx="1277467" cy="561878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FF9C179-C15D-457F-8FCB-D641B7C4C465}"/>
                </a:ext>
              </a:extLst>
            </p:cNvPr>
            <p:cNvCxnSpPr>
              <a:cxnSpLocks/>
              <a:stCxn id="68" idx="5"/>
              <a:endCxn id="67" idx="1"/>
            </p:cNvCxnSpPr>
            <p:nvPr/>
          </p:nvCxnSpPr>
          <p:spPr>
            <a:xfrm>
              <a:off x="8809795" y="4035884"/>
              <a:ext cx="707579" cy="10568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45F9954-2A79-494D-8B40-A38BA530F4F9}"/>
                </a:ext>
              </a:extLst>
            </p:cNvPr>
            <p:cNvSpPr txBox="1"/>
            <p:nvPr/>
          </p:nvSpPr>
          <p:spPr>
            <a:xfrm>
              <a:off x="6790566" y="414677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B9CDF7C-B742-4841-83CC-99E9AEAC75E5}"/>
                </a:ext>
              </a:extLst>
            </p:cNvPr>
            <p:cNvSpPr txBox="1"/>
            <p:nvPr/>
          </p:nvSpPr>
          <p:spPr>
            <a:xfrm>
              <a:off x="7767755" y="42685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8FCB5C7-07F8-44A1-8110-ADA3B1C78F69}"/>
                </a:ext>
              </a:extLst>
            </p:cNvPr>
            <p:cNvSpPr txBox="1"/>
            <p:nvPr/>
          </p:nvSpPr>
          <p:spPr>
            <a:xfrm>
              <a:off x="8751673" y="447385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8B9575-3038-464B-A2D6-4F76DCE10DA7}"/>
                </a:ext>
              </a:extLst>
            </p:cNvPr>
            <p:cNvSpPr txBox="1"/>
            <p:nvPr/>
          </p:nvSpPr>
          <p:spPr>
            <a:xfrm>
              <a:off x="8486505" y="52543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2FBDC13-BB6C-41D8-A6FC-17B236603CDD}"/>
                </a:ext>
              </a:extLst>
            </p:cNvPr>
            <p:cNvSpPr txBox="1"/>
            <p:nvPr/>
          </p:nvSpPr>
          <p:spPr>
            <a:xfrm>
              <a:off x="9712088" y="405676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26F7BB3-CBB7-4949-8B86-8F47D289F9BF}"/>
                </a:ext>
              </a:extLst>
            </p:cNvPr>
            <p:cNvSpPr txBox="1"/>
            <p:nvPr/>
          </p:nvSpPr>
          <p:spPr>
            <a:xfrm>
              <a:off x="9265587" y="327074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4B51CA-CFC2-4868-AA30-6C491A45A6F1}"/>
                </a:ext>
              </a:extLst>
            </p:cNvPr>
            <p:cNvSpPr txBox="1"/>
            <p:nvPr/>
          </p:nvSpPr>
          <p:spPr>
            <a:xfrm>
              <a:off x="9473941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400E891-96F6-4376-AF6B-38271910A274}"/>
                </a:ext>
              </a:extLst>
            </p:cNvPr>
            <p:cNvSpPr txBox="1"/>
            <p:nvPr/>
          </p:nvSpPr>
          <p:spPr>
            <a:xfrm>
              <a:off x="7555286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A3A6AEC-BF86-4C73-BEA0-07072794C4DB}"/>
                </a:ext>
              </a:extLst>
            </p:cNvPr>
            <p:cNvSpPr txBox="1"/>
            <p:nvPr/>
          </p:nvSpPr>
          <p:spPr>
            <a:xfrm>
              <a:off x="7688997" y="32837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50D3F9-2061-47A2-B46F-DBFB1653FF9F}"/>
                </a:ext>
              </a:extLst>
            </p:cNvPr>
            <p:cNvSpPr txBox="1"/>
            <p:nvPr/>
          </p:nvSpPr>
          <p:spPr>
            <a:xfrm>
              <a:off x="6567193" y="270313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76476C7-BE6E-4208-AEBB-AC541694D79D}"/>
                </a:ext>
              </a:extLst>
            </p:cNvPr>
            <p:cNvSpPr txBox="1"/>
            <p:nvPr/>
          </p:nvSpPr>
          <p:spPr>
            <a:xfrm>
              <a:off x="8105665" y="1765286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∞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4DD32CA-3007-40A4-BADC-158741F2D1CB}"/>
                </a:ext>
              </a:extLst>
            </p:cNvPr>
            <p:cNvSpPr txBox="1"/>
            <p:nvPr/>
          </p:nvSpPr>
          <p:spPr>
            <a:xfrm>
              <a:off x="10263281" y="26709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421892A-84E5-4EDD-9EF6-0C63EE8B2381}"/>
                </a:ext>
              </a:extLst>
            </p:cNvPr>
            <p:cNvSpPr txBox="1"/>
            <p:nvPr/>
          </p:nvSpPr>
          <p:spPr>
            <a:xfrm>
              <a:off x="9812945" y="52912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FB02F11-B0A8-458B-B940-D671C8F29B0F}"/>
                </a:ext>
              </a:extLst>
            </p:cNvPr>
            <p:cNvSpPr txBox="1"/>
            <p:nvPr/>
          </p:nvSpPr>
          <p:spPr>
            <a:xfrm>
              <a:off x="7193105" y="532130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DA3A337-07C8-435B-8C0A-40B4D66A9AF9}"/>
                </a:ext>
              </a:extLst>
            </p:cNvPr>
            <p:cNvSpPr txBox="1"/>
            <p:nvPr/>
          </p:nvSpPr>
          <p:spPr>
            <a:xfrm>
              <a:off x="8511467" y="33431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87415D9-F165-48B8-9F1D-5C67AA14E914}"/>
                </a:ext>
              </a:extLst>
            </p:cNvPr>
            <p:cNvCxnSpPr>
              <a:cxnSpLocks/>
              <a:stCxn id="64" idx="1"/>
              <a:endCxn id="65" idx="4"/>
            </p:cNvCxnSpPr>
            <p:nvPr/>
          </p:nvCxnSpPr>
          <p:spPr>
            <a:xfrm flipH="1" flipV="1">
              <a:off x="6949751" y="3540961"/>
              <a:ext cx="563020" cy="155174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DA34773-1A93-48CF-A346-AB2039D380CD}"/>
                </a:ext>
              </a:extLst>
            </p:cNvPr>
            <p:cNvCxnSpPr>
              <a:cxnSpLocks/>
              <a:stCxn id="64" idx="7"/>
              <a:endCxn id="68" idx="3"/>
            </p:cNvCxnSpPr>
            <p:nvPr/>
          </p:nvCxnSpPr>
          <p:spPr>
            <a:xfrm flipV="1">
              <a:off x="7836061" y="4035884"/>
              <a:ext cx="650444" cy="105681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6FC723-3659-4E78-9438-1C621B2E3462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>
              <a:off x="7903016" y="5254346"/>
              <a:ext cx="1547403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7392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执行示例（拓扑图上）</a:t>
            </a:r>
            <a:endParaRPr lang="en-US" altLang="zh-CN" dirty="0"/>
          </a:p>
          <a:p>
            <a:pPr lvl="3"/>
            <a:r>
              <a:rPr lang="zh-CN" altLang="en-US" dirty="0"/>
              <a:t>节点</a:t>
            </a:r>
            <a:r>
              <a:rPr lang="en-US" altLang="zh-CN" dirty="0"/>
              <a:t>0</a:t>
            </a:r>
            <a:r>
              <a:rPr lang="zh-CN" altLang="en-US" dirty="0"/>
              <a:t>距起点</a:t>
            </a:r>
            <a:r>
              <a:rPr lang="en-US" altLang="zh-CN" dirty="0"/>
              <a:t>s</a:t>
            </a:r>
            <a:r>
              <a:rPr lang="zh-CN" altLang="en-US" dirty="0"/>
              <a:t>距离最短（距离为</a:t>
            </a:r>
            <a:r>
              <a:rPr lang="en-US" altLang="zh-CN" dirty="0"/>
              <a:t>11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标记节点</a:t>
            </a:r>
            <a:r>
              <a:rPr lang="en-US" altLang="zh-CN" dirty="0"/>
              <a:t>0</a:t>
            </a:r>
            <a:r>
              <a:rPr lang="zh-CN" altLang="en-US" dirty="0"/>
              <a:t>为已扩展</a:t>
            </a:r>
            <a:endParaRPr lang="en-US" altLang="zh-CN" dirty="0"/>
          </a:p>
          <a:p>
            <a:pPr lvl="3"/>
            <a:r>
              <a:rPr lang="zh-CN" altLang="en-US" dirty="0"/>
              <a:t>更新其邻居的从起点出发的最短路长度与前驱</a:t>
            </a:r>
            <a:endParaRPr lang="en-US" altLang="zh-CN" dirty="0"/>
          </a:p>
          <a:p>
            <a:pPr lvl="4"/>
            <a:r>
              <a:rPr lang="zh-CN" altLang="en-US" dirty="0"/>
              <a:t>终点</a:t>
            </a:r>
            <a:r>
              <a:rPr lang="en-US" altLang="zh-CN" dirty="0"/>
              <a:t>d</a:t>
            </a:r>
            <a:r>
              <a:rPr lang="zh-CN" altLang="en-US" dirty="0"/>
              <a:t>更新成功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55DDB7-A154-42CB-88B7-16BD18A988AF}"/>
              </a:ext>
            </a:extLst>
          </p:cNvPr>
          <p:cNvGrpSpPr/>
          <p:nvPr/>
        </p:nvGrpSpPr>
        <p:grpSpPr>
          <a:xfrm>
            <a:off x="6567193" y="1765286"/>
            <a:ext cx="4150058" cy="3925347"/>
            <a:chOff x="6567193" y="1765286"/>
            <a:chExt cx="4150058" cy="3925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80CD7F6-DF6A-42D4-89F6-399D9803DD39}"/>
                </a:ext>
              </a:extLst>
            </p:cNvPr>
            <p:cNvSpPr/>
            <p:nvPr/>
          </p:nvSpPr>
          <p:spPr>
            <a:xfrm>
              <a:off x="8419550" y="1865299"/>
              <a:ext cx="457200" cy="4572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9725F84-041F-47C0-8DC6-CD993551889D}"/>
                </a:ext>
              </a:extLst>
            </p:cNvPr>
            <p:cNvSpPr/>
            <p:nvPr/>
          </p:nvSpPr>
          <p:spPr>
            <a:xfrm>
              <a:off x="7445816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BC1B889-6940-4F3A-AA2C-11B965169054}"/>
                </a:ext>
              </a:extLst>
            </p:cNvPr>
            <p:cNvSpPr/>
            <p:nvPr/>
          </p:nvSpPr>
          <p:spPr>
            <a:xfrm>
              <a:off x="6721151" y="3083761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D3771D2-35D8-4F0B-9C34-B3E75751F9D5}"/>
                </a:ext>
              </a:extLst>
            </p:cNvPr>
            <p:cNvSpPr/>
            <p:nvPr/>
          </p:nvSpPr>
          <p:spPr>
            <a:xfrm>
              <a:off x="10154217" y="308376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3229C3F-6C8E-4589-899D-8CBFC96718C5}"/>
                </a:ext>
              </a:extLst>
            </p:cNvPr>
            <p:cNvSpPr/>
            <p:nvPr/>
          </p:nvSpPr>
          <p:spPr>
            <a:xfrm>
              <a:off x="9450419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6B3D632-F8D1-4FD3-88D1-1CB5D9E8ACED}"/>
                </a:ext>
              </a:extLst>
            </p:cNvPr>
            <p:cNvSpPr/>
            <p:nvPr/>
          </p:nvSpPr>
          <p:spPr>
            <a:xfrm>
              <a:off x="8419550" y="3645639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D3F4187-BF7E-461B-AB20-FEF9EBD754D0}"/>
                </a:ext>
              </a:extLst>
            </p:cNvPr>
            <p:cNvCxnSpPr>
              <a:cxnSpLocks/>
              <a:stCxn id="65" idx="7"/>
              <a:endCxn id="4" idx="3"/>
            </p:cNvCxnSpPr>
            <p:nvPr/>
          </p:nvCxnSpPr>
          <p:spPr>
            <a:xfrm flipV="1">
              <a:off x="7111396" y="2255544"/>
              <a:ext cx="1375109" cy="895172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4DCE1A7-4E51-4D90-AE4E-8B2D9D59BB65}"/>
                </a:ext>
              </a:extLst>
            </p:cNvPr>
            <p:cNvCxnSpPr>
              <a:cxnSpLocks/>
              <a:stCxn id="4" idx="5"/>
              <a:endCxn id="66" idx="1"/>
            </p:cNvCxnSpPr>
            <p:nvPr/>
          </p:nvCxnSpPr>
          <p:spPr>
            <a:xfrm>
              <a:off x="8809795" y="2255544"/>
              <a:ext cx="1411377" cy="89517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EE270A9-8C25-41F6-9F16-DFED39D55347}"/>
                </a:ext>
              </a:extLst>
            </p:cNvPr>
            <p:cNvCxnSpPr>
              <a:cxnSpLocks/>
              <a:stCxn id="67" idx="7"/>
              <a:endCxn id="66" idx="4"/>
            </p:cNvCxnSpPr>
            <p:nvPr/>
          </p:nvCxnSpPr>
          <p:spPr>
            <a:xfrm flipV="1">
              <a:off x="9840664" y="3540961"/>
              <a:ext cx="542153" cy="155174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EFE946A-91A6-4D81-A8D5-DC9115B07867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 flipV="1">
              <a:off x="7178351" y="3312361"/>
              <a:ext cx="1241199" cy="561878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B44D3CB-A62C-4977-8868-28D49F84B43E}"/>
                </a:ext>
              </a:extLst>
            </p:cNvPr>
            <p:cNvCxnSpPr>
              <a:cxnSpLocks/>
              <a:stCxn id="68" idx="6"/>
              <a:endCxn id="66" idx="2"/>
            </p:cNvCxnSpPr>
            <p:nvPr/>
          </p:nvCxnSpPr>
          <p:spPr>
            <a:xfrm flipV="1">
              <a:off x="8876750" y="3312361"/>
              <a:ext cx="1277467" cy="561878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FF9C179-C15D-457F-8FCB-D641B7C4C465}"/>
                </a:ext>
              </a:extLst>
            </p:cNvPr>
            <p:cNvCxnSpPr>
              <a:cxnSpLocks/>
              <a:stCxn id="68" idx="5"/>
              <a:endCxn id="67" idx="1"/>
            </p:cNvCxnSpPr>
            <p:nvPr/>
          </p:nvCxnSpPr>
          <p:spPr>
            <a:xfrm>
              <a:off x="8809795" y="4035884"/>
              <a:ext cx="707579" cy="105681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45F9954-2A79-494D-8B40-A38BA530F4F9}"/>
                </a:ext>
              </a:extLst>
            </p:cNvPr>
            <p:cNvSpPr txBox="1"/>
            <p:nvPr/>
          </p:nvSpPr>
          <p:spPr>
            <a:xfrm>
              <a:off x="6790566" y="414677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B9CDF7C-B742-4841-83CC-99E9AEAC75E5}"/>
                </a:ext>
              </a:extLst>
            </p:cNvPr>
            <p:cNvSpPr txBox="1"/>
            <p:nvPr/>
          </p:nvSpPr>
          <p:spPr>
            <a:xfrm>
              <a:off x="7767755" y="42685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8FCB5C7-07F8-44A1-8110-ADA3B1C78F69}"/>
                </a:ext>
              </a:extLst>
            </p:cNvPr>
            <p:cNvSpPr txBox="1"/>
            <p:nvPr/>
          </p:nvSpPr>
          <p:spPr>
            <a:xfrm>
              <a:off x="8751673" y="447385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8B9575-3038-464B-A2D6-4F76DCE10DA7}"/>
                </a:ext>
              </a:extLst>
            </p:cNvPr>
            <p:cNvSpPr txBox="1"/>
            <p:nvPr/>
          </p:nvSpPr>
          <p:spPr>
            <a:xfrm>
              <a:off x="8486505" y="52543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2FBDC13-BB6C-41D8-A6FC-17B236603CDD}"/>
                </a:ext>
              </a:extLst>
            </p:cNvPr>
            <p:cNvSpPr txBox="1"/>
            <p:nvPr/>
          </p:nvSpPr>
          <p:spPr>
            <a:xfrm>
              <a:off x="9712088" y="405676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26F7BB3-CBB7-4949-8B86-8F47D289F9BF}"/>
                </a:ext>
              </a:extLst>
            </p:cNvPr>
            <p:cNvSpPr txBox="1"/>
            <p:nvPr/>
          </p:nvSpPr>
          <p:spPr>
            <a:xfrm>
              <a:off x="9265587" y="327074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4B51CA-CFC2-4868-AA30-6C491A45A6F1}"/>
                </a:ext>
              </a:extLst>
            </p:cNvPr>
            <p:cNvSpPr txBox="1"/>
            <p:nvPr/>
          </p:nvSpPr>
          <p:spPr>
            <a:xfrm>
              <a:off x="9473941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400E891-96F6-4376-AF6B-38271910A274}"/>
                </a:ext>
              </a:extLst>
            </p:cNvPr>
            <p:cNvSpPr txBox="1"/>
            <p:nvPr/>
          </p:nvSpPr>
          <p:spPr>
            <a:xfrm>
              <a:off x="7555286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A3A6AEC-BF86-4C73-BEA0-07072794C4DB}"/>
                </a:ext>
              </a:extLst>
            </p:cNvPr>
            <p:cNvSpPr txBox="1"/>
            <p:nvPr/>
          </p:nvSpPr>
          <p:spPr>
            <a:xfrm>
              <a:off x="7688997" y="32837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50D3F9-2061-47A2-B46F-DBFB1653FF9F}"/>
                </a:ext>
              </a:extLst>
            </p:cNvPr>
            <p:cNvSpPr txBox="1"/>
            <p:nvPr/>
          </p:nvSpPr>
          <p:spPr>
            <a:xfrm>
              <a:off x="6567193" y="270313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76476C7-BE6E-4208-AEBB-AC541694D79D}"/>
                </a:ext>
              </a:extLst>
            </p:cNvPr>
            <p:cNvSpPr txBox="1"/>
            <p:nvPr/>
          </p:nvSpPr>
          <p:spPr>
            <a:xfrm>
              <a:off x="8031017" y="176528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4DD32CA-3007-40A4-BADC-158741F2D1CB}"/>
                </a:ext>
              </a:extLst>
            </p:cNvPr>
            <p:cNvSpPr txBox="1"/>
            <p:nvPr/>
          </p:nvSpPr>
          <p:spPr>
            <a:xfrm>
              <a:off x="10263281" y="26709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421892A-84E5-4EDD-9EF6-0C63EE8B2381}"/>
                </a:ext>
              </a:extLst>
            </p:cNvPr>
            <p:cNvSpPr txBox="1"/>
            <p:nvPr/>
          </p:nvSpPr>
          <p:spPr>
            <a:xfrm>
              <a:off x="9812945" y="52912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FB02F11-B0A8-458B-B940-D671C8F29B0F}"/>
                </a:ext>
              </a:extLst>
            </p:cNvPr>
            <p:cNvSpPr txBox="1"/>
            <p:nvPr/>
          </p:nvSpPr>
          <p:spPr>
            <a:xfrm>
              <a:off x="7193105" y="532130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DA3A337-07C8-435B-8C0A-40B4D66A9AF9}"/>
                </a:ext>
              </a:extLst>
            </p:cNvPr>
            <p:cNvSpPr txBox="1"/>
            <p:nvPr/>
          </p:nvSpPr>
          <p:spPr>
            <a:xfrm>
              <a:off x="8511467" y="33431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87415D9-F165-48B8-9F1D-5C67AA14E914}"/>
                </a:ext>
              </a:extLst>
            </p:cNvPr>
            <p:cNvCxnSpPr>
              <a:cxnSpLocks/>
              <a:stCxn id="64" idx="1"/>
              <a:endCxn id="65" idx="4"/>
            </p:cNvCxnSpPr>
            <p:nvPr/>
          </p:nvCxnSpPr>
          <p:spPr>
            <a:xfrm flipH="1" flipV="1">
              <a:off x="6949751" y="3540961"/>
              <a:ext cx="563020" cy="155174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DA34773-1A93-48CF-A346-AB2039D380CD}"/>
                </a:ext>
              </a:extLst>
            </p:cNvPr>
            <p:cNvCxnSpPr>
              <a:cxnSpLocks/>
              <a:stCxn id="64" idx="7"/>
              <a:endCxn id="68" idx="3"/>
            </p:cNvCxnSpPr>
            <p:nvPr/>
          </p:nvCxnSpPr>
          <p:spPr>
            <a:xfrm flipV="1">
              <a:off x="7836061" y="4035884"/>
              <a:ext cx="650444" cy="105681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6FC723-3659-4E78-9438-1C621B2E3462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>
              <a:off x="7903016" y="5254346"/>
              <a:ext cx="154740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3457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执行示例（拓扑图上）</a:t>
            </a:r>
            <a:endParaRPr lang="en-US" altLang="zh-CN" dirty="0"/>
          </a:p>
          <a:p>
            <a:pPr lvl="3"/>
            <a:r>
              <a:rPr lang="zh-CN" altLang="en-US" dirty="0"/>
              <a:t>终点</a:t>
            </a:r>
            <a:r>
              <a:rPr lang="en-US" altLang="zh-CN" dirty="0"/>
              <a:t>d</a:t>
            </a:r>
            <a:r>
              <a:rPr lang="zh-CN" altLang="en-US" dirty="0"/>
              <a:t>距起点</a:t>
            </a:r>
            <a:r>
              <a:rPr lang="en-US" altLang="zh-CN" dirty="0"/>
              <a:t>s</a:t>
            </a:r>
            <a:r>
              <a:rPr lang="zh-CN" altLang="en-US" dirty="0"/>
              <a:t>距离最短（距离为</a:t>
            </a:r>
            <a:r>
              <a:rPr lang="en-US" altLang="zh-CN" dirty="0"/>
              <a:t>19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标记终点</a:t>
            </a:r>
            <a:r>
              <a:rPr lang="en-US" altLang="zh-CN" dirty="0"/>
              <a:t>d</a:t>
            </a:r>
            <a:r>
              <a:rPr lang="zh-CN" altLang="en-US" dirty="0"/>
              <a:t>为已扩展</a:t>
            </a:r>
            <a:endParaRPr lang="en-US" altLang="zh-CN" dirty="0"/>
          </a:p>
          <a:p>
            <a:pPr lvl="4"/>
            <a:r>
              <a:rPr lang="zh-CN" altLang="en-US" dirty="0"/>
              <a:t>此时可以提前退出</a:t>
            </a:r>
            <a:endParaRPr lang="en-US" altLang="zh-CN" dirty="0"/>
          </a:p>
          <a:p>
            <a:pPr lvl="3"/>
            <a:r>
              <a:rPr lang="zh-CN" altLang="en-US" dirty="0"/>
              <a:t>更新其邻居的从起点出发的最短路长度与前驱</a:t>
            </a:r>
            <a:endParaRPr lang="en-US" altLang="zh-CN" dirty="0"/>
          </a:p>
          <a:p>
            <a:pPr lvl="4"/>
            <a:r>
              <a:rPr lang="zh-CN" altLang="en-US" dirty="0"/>
              <a:t>节点</a:t>
            </a:r>
            <a:r>
              <a:rPr lang="en-US" altLang="zh-CN" dirty="0"/>
              <a:t>1</a:t>
            </a:r>
            <a:r>
              <a:rPr lang="zh-CN" altLang="en-US" dirty="0"/>
              <a:t>更新失败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55DDB7-A154-42CB-88B7-16BD18A988AF}"/>
              </a:ext>
            </a:extLst>
          </p:cNvPr>
          <p:cNvGrpSpPr/>
          <p:nvPr/>
        </p:nvGrpSpPr>
        <p:grpSpPr>
          <a:xfrm>
            <a:off x="6567193" y="1765286"/>
            <a:ext cx="4150058" cy="3925347"/>
            <a:chOff x="6567193" y="1765286"/>
            <a:chExt cx="4150058" cy="3925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80CD7F6-DF6A-42D4-89F6-399D9803DD39}"/>
                </a:ext>
              </a:extLst>
            </p:cNvPr>
            <p:cNvSpPr/>
            <p:nvPr/>
          </p:nvSpPr>
          <p:spPr>
            <a:xfrm>
              <a:off x="8419550" y="1865299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9725F84-041F-47C0-8DC6-CD993551889D}"/>
                </a:ext>
              </a:extLst>
            </p:cNvPr>
            <p:cNvSpPr/>
            <p:nvPr/>
          </p:nvSpPr>
          <p:spPr>
            <a:xfrm>
              <a:off x="7445816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BC1B889-6940-4F3A-AA2C-11B965169054}"/>
                </a:ext>
              </a:extLst>
            </p:cNvPr>
            <p:cNvSpPr/>
            <p:nvPr/>
          </p:nvSpPr>
          <p:spPr>
            <a:xfrm>
              <a:off x="6721151" y="3083761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D3771D2-35D8-4F0B-9C34-B3E75751F9D5}"/>
                </a:ext>
              </a:extLst>
            </p:cNvPr>
            <p:cNvSpPr/>
            <p:nvPr/>
          </p:nvSpPr>
          <p:spPr>
            <a:xfrm>
              <a:off x="10154217" y="3083761"/>
              <a:ext cx="457200" cy="4572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3229C3F-6C8E-4589-899D-8CBFC96718C5}"/>
                </a:ext>
              </a:extLst>
            </p:cNvPr>
            <p:cNvSpPr/>
            <p:nvPr/>
          </p:nvSpPr>
          <p:spPr>
            <a:xfrm>
              <a:off x="9450419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6B3D632-F8D1-4FD3-88D1-1CB5D9E8ACED}"/>
                </a:ext>
              </a:extLst>
            </p:cNvPr>
            <p:cNvSpPr/>
            <p:nvPr/>
          </p:nvSpPr>
          <p:spPr>
            <a:xfrm>
              <a:off x="8419550" y="3645639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D3F4187-BF7E-461B-AB20-FEF9EBD754D0}"/>
                </a:ext>
              </a:extLst>
            </p:cNvPr>
            <p:cNvCxnSpPr>
              <a:cxnSpLocks/>
              <a:stCxn id="65" idx="7"/>
              <a:endCxn id="4" idx="3"/>
            </p:cNvCxnSpPr>
            <p:nvPr/>
          </p:nvCxnSpPr>
          <p:spPr>
            <a:xfrm flipV="1">
              <a:off x="7111396" y="2255544"/>
              <a:ext cx="1375109" cy="895172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4DCE1A7-4E51-4D90-AE4E-8B2D9D59BB65}"/>
                </a:ext>
              </a:extLst>
            </p:cNvPr>
            <p:cNvCxnSpPr>
              <a:cxnSpLocks/>
              <a:stCxn id="4" idx="5"/>
              <a:endCxn id="66" idx="1"/>
            </p:cNvCxnSpPr>
            <p:nvPr/>
          </p:nvCxnSpPr>
          <p:spPr>
            <a:xfrm>
              <a:off x="8809795" y="2255544"/>
              <a:ext cx="1411377" cy="89517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EE270A9-8C25-41F6-9F16-DFED39D55347}"/>
                </a:ext>
              </a:extLst>
            </p:cNvPr>
            <p:cNvCxnSpPr>
              <a:cxnSpLocks/>
              <a:stCxn id="67" idx="7"/>
              <a:endCxn id="66" idx="4"/>
            </p:cNvCxnSpPr>
            <p:nvPr/>
          </p:nvCxnSpPr>
          <p:spPr>
            <a:xfrm flipV="1">
              <a:off x="9840664" y="3540961"/>
              <a:ext cx="542153" cy="155174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EFE946A-91A6-4D81-A8D5-DC9115B07867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 flipV="1">
              <a:off x="7178351" y="3312361"/>
              <a:ext cx="1241199" cy="561878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B44D3CB-A62C-4977-8868-28D49F84B43E}"/>
                </a:ext>
              </a:extLst>
            </p:cNvPr>
            <p:cNvCxnSpPr>
              <a:cxnSpLocks/>
              <a:stCxn id="68" idx="6"/>
              <a:endCxn id="66" idx="2"/>
            </p:cNvCxnSpPr>
            <p:nvPr/>
          </p:nvCxnSpPr>
          <p:spPr>
            <a:xfrm flipV="1">
              <a:off x="8876750" y="3312361"/>
              <a:ext cx="1277467" cy="561878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FF9C179-C15D-457F-8FCB-D641B7C4C465}"/>
                </a:ext>
              </a:extLst>
            </p:cNvPr>
            <p:cNvCxnSpPr>
              <a:cxnSpLocks/>
              <a:stCxn id="68" idx="5"/>
              <a:endCxn id="67" idx="1"/>
            </p:cNvCxnSpPr>
            <p:nvPr/>
          </p:nvCxnSpPr>
          <p:spPr>
            <a:xfrm>
              <a:off x="8809795" y="4035884"/>
              <a:ext cx="707579" cy="105681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45F9954-2A79-494D-8B40-A38BA530F4F9}"/>
                </a:ext>
              </a:extLst>
            </p:cNvPr>
            <p:cNvSpPr txBox="1"/>
            <p:nvPr/>
          </p:nvSpPr>
          <p:spPr>
            <a:xfrm>
              <a:off x="6790566" y="414677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B9CDF7C-B742-4841-83CC-99E9AEAC75E5}"/>
                </a:ext>
              </a:extLst>
            </p:cNvPr>
            <p:cNvSpPr txBox="1"/>
            <p:nvPr/>
          </p:nvSpPr>
          <p:spPr>
            <a:xfrm>
              <a:off x="7767755" y="42685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8FCB5C7-07F8-44A1-8110-ADA3B1C78F69}"/>
                </a:ext>
              </a:extLst>
            </p:cNvPr>
            <p:cNvSpPr txBox="1"/>
            <p:nvPr/>
          </p:nvSpPr>
          <p:spPr>
            <a:xfrm>
              <a:off x="8751673" y="447385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8B9575-3038-464B-A2D6-4F76DCE10DA7}"/>
                </a:ext>
              </a:extLst>
            </p:cNvPr>
            <p:cNvSpPr txBox="1"/>
            <p:nvPr/>
          </p:nvSpPr>
          <p:spPr>
            <a:xfrm>
              <a:off x="8486505" y="52543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2FBDC13-BB6C-41D8-A6FC-17B236603CDD}"/>
                </a:ext>
              </a:extLst>
            </p:cNvPr>
            <p:cNvSpPr txBox="1"/>
            <p:nvPr/>
          </p:nvSpPr>
          <p:spPr>
            <a:xfrm>
              <a:off x="9712088" y="405676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26F7BB3-CBB7-4949-8B86-8F47D289F9BF}"/>
                </a:ext>
              </a:extLst>
            </p:cNvPr>
            <p:cNvSpPr txBox="1"/>
            <p:nvPr/>
          </p:nvSpPr>
          <p:spPr>
            <a:xfrm>
              <a:off x="9265587" y="327074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4B51CA-CFC2-4868-AA30-6C491A45A6F1}"/>
                </a:ext>
              </a:extLst>
            </p:cNvPr>
            <p:cNvSpPr txBox="1"/>
            <p:nvPr/>
          </p:nvSpPr>
          <p:spPr>
            <a:xfrm>
              <a:off x="9473941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400E891-96F6-4376-AF6B-38271910A274}"/>
                </a:ext>
              </a:extLst>
            </p:cNvPr>
            <p:cNvSpPr txBox="1"/>
            <p:nvPr/>
          </p:nvSpPr>
          <p:spPr>
            <a:xfrm>
              <a:off x="7555286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A3A6AEC-BF86-4C73-BEA0-07072794C4DB}"/>
                </a:ext>
              </a:extLst>
            </p:cNvPr>
            <p:cNvSpPr txBox="1"/>
            <p:nvPr/>
          </p:nvSpPr>
          <p:spPr>
            <a:xfrm>
              <a:off x="7688997" y="32837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50D3F9-2061-47A2-B46F-DBFB1653FF9F}"/>
                </a:ext>
              </a:extLst>
            </p:cNvPr>
            <p:cNvSpPr txBox="1"/>
            <p:nvPr/>
          </p:nvSpPr>
          <p:spPr>
            <a:xfrm>
              <a:off x="6567193" y="270313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76476C7-BE6E-4208-AEBB-AC541694D79D}"/>
                </a:ext>
              </a:extLst>
            </p:cNvPr>
            <p:cNvSpPr txBox="1"/>
            <p:nvPr/>
          </p:nvSpPr>
          <p:spPr>
            <a:xfrm>
              <a:off x="8031017" y="176528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4DD32CA-3007-40A4-BADC-158741F2D1CB}"/>
                </a:ext>
              </a:extLst>
            </p:cNvPr>
            <p:cNvSpPr txBox="1"/>
            <p:nvPr/>
          </p:nvSpPr>
          <p:spPr>
            <a:xfrm>
              <a:off x="10263281" y="26709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421892A-84E5-4EDD-9EF6-0C63EE8B2381}"/>
                </a:ext>
              </a:extLst>
            </p:cNvPr>
            <p:cNvSpPr txBox="1"/>
            <p:nvPr/>
          </p:nvSpPr>
          <p:spPr>
            <a:xfrm>
              <a:off x="9812945" y="52912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FB02F11-B0A8-458B-B940-D671C8F29B0F}"/>
                </a:ext>
              </a:extLst>
            </p:cNvPr>
            <p:cNvSpPr txBox="1"/>
            <p:nvPr/>
          </p:nvSpPr>
          <p:spPr>
            <a:xfrm>
              <a:off x="7193105" y="532130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DA3A337-07C8-435B-8C0A-40B4D66A9AF9}"/>
                </a:ext>
              </a:extLst>
            </p:cNvPr>
            <p:cNvSpPr txBox="1"/>
            <p:nvPr/>
          </p:nvSpPr>
          <p:spPr>
            <a:xfrm>
              <a:off x="8511467" y="33431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87415D9-F165-48B8-9F1D-5C67AA14E914}"/>
                </a:ext>
              </a:extLst>
            </p:cNvPr>
            <p:cNvCxnSpPr>
              <a:cxnSpLocks/>
              <a:stCxn id="64" idx="1"/>
              <a:endCxn id="65" idx="4"/>
            </p:cNvCxnSpPr>
            <p:nvPr/>
          </p:nvCxnSpPr>
          <p:spPr>
            <a:xfrm flipH="1" flipV="1">
              <a:off x="6949751" y="3540961"/>
              <a:ext cx="563020" cy="155174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DA34773-1A93-48CF-A346-AB2039D380CD}"/>
                </a:ext>
              </a:extLst>
            </p:cNvPr>
            <p:cNvCxnSpPr>
              <a:cxnSpLocks/>
              <a:stCxn id="64" idx="7"/>
              <a:endCxn id="68" idx="3"/>
            </p:cNvCxnSpPr>
            <p:nvPr/>
          </p:nvCxnSpPr>
          <p:spPr>
            <a:xfrm flipV="1">
              <a:off x="7836061" y="4035884"/>
              <a:ext cx="650444" cy="105681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6FC723-3659-4E78-9438-1C621B2E3462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>
              <a:off x="7903016" y="5254346"/>
              <a:ext cx="154740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0749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执行示例（拓扑图上）</a:t>
            </a:r>
            <a:endParaRPr lang="en-US" altLang="zh-CN" dirty="0"/>
          </a:p>
          <a:p>
            <a:pPr lvl="3"/>
            <a:r>
              <a:rPr lang="zh-CN" altLang="en-US" dirty="0"/>
              <a:t>节点</a:t>
            </a:r>
            <a:r>
              <a:rPr lang="en-US" altLang="zh-CN" dirty="0"/>
              <a:t>1</a:t>
            </a:r>
            <a:r>
              <a:rPr lang="zh-CN" altLang="en-US" dirty="0"/>
              <a:t>距起点</a:t>
            </a:r>
            <a:r>
              <a:rPr lang="en-US" altLang="zh-CN" dirty="0"/>
              <a:t>s</a:t>
            </a:r>
            <a:r>
              <a:rPr lang="zh-CN" altLang="en-US" dirty="0"/>
              <a:t>距离最短（距离为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zh-CN" altLang="en-US" dirty="0"/>
              <a:t>标记节点</a:t>
            </a:r>
            <a:r>
              <a:rPr lang="en-US" altLang="zh-CN" dirty="0"/>
              <a:t>1</a:t>
            </a:r>
            <a:r>
              <a:rPr lang="zh-CN" altLang="en-US" dirty="0"/>
              <a:t>为已扩展</a:t>
            </a:r>
            <a:endParaRPr lang="en-US" altLang="zh-CN" dirty="0"/>
          </a:p>
          <a:p>
            <a:pPr lvl="3"/>
            <a:r>
              <a:rPr lang="zh-CN" altLang="en-US" dirty="0"/>
              <a:t>无未扩展的邻居，算法结束退出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55DDB7-A154-42CB-88B7-16BD18A988AF}"/>
              </a:ext>
            </a:extLst>
          </p:cNvPr>
          <p:cNvGrpSpPr/>
          <p:nvPr/>
        </p:nvGrpSpPr>
        <p:grpSpPr>
          <a:xfrm>
            <a:off x="6567193" y="1765286"/>
            <a:ext cx="4150058" cy="3925347"/>
            <a:chOff x="6567193" y="1765286"/>
            <a:chExt cx="4150058" cy="3925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80CD7F6-DF6A-42D4-89F6-399D9803DD39}"/>
                </a:ext>
              </a:extLst>
            </p:cNvPr>
            <p:cNvSpPr/>
            <p:nvPr/>
          </p:nvSpPr>
          <p:spPr>
            <a:xfrm>
              <a:off x="8419550" y="1865299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9725F84-041F-47C0-8DC6-CD993551889D}"/>
                </a:ext>
              </a:extLst>
            </p:cNvPr>
            <p:cNvSpPr/>
            <p:nvPr/>
          </p:nvSpPr>
          <p:spPr>
            <a:xfrm>
              <a:off x="7445816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BC1B889-6940-4F3A-AA2C-11B965169054}"/>
                </a:ext>
              </a:extLst>
            </p:cNvPr>
            <p:cNvSpPr/>
            <p:nvPr/>
          </p:nvSpPr>
          <p:spPr>
            <a:xfrm>
              <a:off x="6721151" y="3083761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D3771D2-35D8-4F0B-9C34-B3E75751F9D5}"/>
                </a:ext>
              </a:extLst>
            </p:cNvPr>
            <p:cNvSpPr/>
            <p:nvPr/>
          </p:nvSpPr>
          <p:spPr>
            <a:xfrm>
              <a:off x="10154217" y="3083761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3229C3F-6C8E-4589-899D-8CBFC96718C5}"/>
                </a:ext>
              </a:extLst>
            </p:cNvPr>
            <p:cNvSpPr/>
            <p:nvPr/>
          </p:nvSpPr>
          <p:spPr>
            <a:xfrm>
              <a:off x="9450419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6B3D632-F8D1-4FD3-88D1-1CB5D9E8ACED}"/>
                </a:ext>
              </a:extLst>
            </p:cNvPr>
            <p:cNvSpPr/>
            <p:nvPr/>
          </p:nvSpPr>
          <p:spPr>
            <a:xfrm>
              <a:off x="8419550" y="3645639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D3F4187-BF7E-461B-AB20-FEF9EBD754D0}"/>
                </a:ext>
              </a:extLst>
            </p:cNvPr>
            <p:cNvCxnSpPr>
              <a:cxnSpLocks/>
              <a:stCxn id="65" idx="7"/>
              <a:endCxn id="4" idx="3"/>
            </p:cNvCxnSpPr>
            <p:nvPr/>
          </p:nvCxnSpPr>
          <p:spPr>
            <a:xfrm flipV="1">
              <a:off x="7111396" y="2255544"/>
              <a:ext cx="1375109" cy="895172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4DCE1A7-4E51-4D90-AE4E-8B2D9D59BB65}"/>
                </a:ext>
              </a:extLst>
            </p:cNvPr>
            <p:cNvCxnSpPr>
              <a:cxnSpLocks/>
              <a:stCxn id="4" idx="5"/>
              <a:endCxn id="66" idx="1"/>
            </p:cNvCxnSpPr>
            <p:nvPr/>
          </p:nvCxnSpPr>
          <p:spPr>
            <a:xfrm>
              <a:off x="8809795" y="2255544"/>
              <a:ext cx="1411377" cy="89517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EE270A9-8C25-41F6-9F16-DFED39D55347}"/>
                </a:ext>
              </a:extLst>
            </p:cNvPr>
            <p:cNvCxnSpPr>
              <a:cxnSpLocks/>
              <a:stCxn id="67" idx="7"/>
              <a:endCxn id="66" idx="4"/>
            </p:cNvCxnSpPr>
            <p:nvPr/>
          </p:nvCxnSpPr>
          <p:spPr>
            <a:xfrm flipV="1">
              <a:off x="9840664" y="3540961"/>
              <a:ext cx="542153" cy="155174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EFE946A-91A6-4D81-A8D5-DC9115B07867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 flipV="1">
              <a:off x="7178351" y="3312361"/>
              <a:ext cx="1241199" cy="561878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B44D3CB-A62C-4977-8868-28D49F84B43E}"/>
                </a:ext>
              </a:extLst>
            </p:cNvPr>
            <p:cNvCxnSpPr>
              <a:cxnSpLocks/>
              <a:stCxn id="68" idx="6"/>
              <a:endCxn id="66" idx="2"/>
            </p:cNvCxnSpPr>
            <p:nvPr/>
          </p:nvCxnSpPr>
          <p:spPr>
            <a:xfrm flipV="1">
              <a:off x="8876750" y="3312361"/>
              <a:ext cx="1277467" cy="561878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FF9C179-C15D-457F-8FCB-D641B7C4C465}"/>
                </a:ext>
              </a:extLst>
            </p:cNvPr>
            <p:cNvCxnSpPr>
              <a:cxnSpLocks/>
              <a:stCxn id="68" idx="5"/>
              <a:endCxn id="67" idx="1"/>
            </p:cNvCxnSpPr>
            <p:nvPr/>
          </p:nvCxnSpPr>
          <p:spPr>
            <a:xfrm>
              <a:off x="8809795" y="4035884"/>
              <a:ext cx="707579" cy="105681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45F9954-2A79-494D-8B40-A38BA530F4F9}"/>
                </a:ext>
              </a:extLst>
            </p:cNvPr>
            <p:cNvSpPr txBox="1"/>
            <p:nvPr/>
          </p:nvSpPr>
          <p:spPr>
            <a:xfrm>
              <a:off x="6790566" y="414677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B9CDF7C-B742-4841-83CC-99E9AEAC75E5}"/>
                </a:ext>
              </a:extLst>
            </p:cNvPr>
            <p:cNvSpPr txBox="1"/>
            <p:nvPr/>
          </p:nvSpPr>
          <p:spPr>
            <a:xfrm>
              <a:off x="7767755" y="42685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8FCB5C7-07F8-44A1-8110-ADA3B1C78F69}"/>
                </a:ext>
              </a:extLst>
            </p:cNvPr>
            <p:cNvSpPr txBox="1"/>
            <p:nvPr/>
          </p:nvSpPr>
          <p:spPr>
            <a:xfrm>
              <a:off x="8751673" y="447385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8B9575-3038-464B-A2D6-4F76DCE10DA7}"/>
                </a:ext>
              </a:extLst>
            </p:cNvPr>
            <p:cNvSpPr txBox="1"/>
            <p:nvPr/>
          </p:nvSpPr>
          <p:spPr>
            <a:xfrm>
              <a:off x="8486505" y="52543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2FBDC13-BB6C-41D8-A6FC-17B236603CDD}"/>
                </a:ext>
              </a:extLst>
            </p:cNvPr>
            <p:cNvSpPr txBox="1"/>
            <p:nvPr/>
          </p:nvSpPr>
          <p:spPr>
            <a:xfrm>
              <a:off x="9712088" y="405676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26F7BB3-CBB7-4949-8B86-8F47D289F9BF}"/>
                </a:ext>
              </a:extLst>
            </p:cNvPr>
            <p:cNvSpPr txBox="1"/>
            <p:nvPr/>
          </p:nvSpPr>
          <p:spPr>
            <a:xfrm>
              <a:off x="9265587" y="327074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4B51CA-CFC2-4868-AA30-6C491A45A6F1}"/>
                </a:ext>
              </a:extLst>
            </p:cNvPr>
            <p:cNvSpPr txBox="1"/>
            <p:nvPr/>
          </p:nvSpPr>
          <p:spPr>
            <a:xfrm>
              <a:off x="9473941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400E891-96F6-4376-AF6B-38271910A274}"/>
                </a:ext>
              </a:extLst>
            </p:cNvPr>
            <p:cNvSpPr txBox="1"/>
            <p:nvPr/>
          </p:nvSpPr>
          <p:spPr>
            <a:xfrm>
              <a:off x="7555286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A3A6AEC-BF86-4C73-BEA0-07072794C4DB}"/>
                </a:ext>
              </a:extLst>
            </p:cNvPr>
            <p:cNvSpPr txBox="1"/>
            <p:nvPr/>
          </p:nvSpPr>
          <p:spPr>
            <a:xfrm>
              <a:off x="7688997" y="32837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50D3F9-2061-47A2-B46F-DBFB1653FF9F}"/>
                </a:ext>
              </a:extLst>
            </p:cNvPr>
            <p:cNvSpPr txBox="1"/>
            <p:nvPr/>
          </p:nvSpPr>
          <p:spPr>
            <a:xfrm>
              <a:off x="6567193" y="270313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76476C7-BE6E-4208-AEBB-AC541694D79D}"/>
                </a:ext>
              </a:extLst>
            </p:cNvPr>
            <p:cNvSpPr txBox="1"/>
            <p:nvPr/>
          </p:nvSpPr>
          <p:spPr>
            <a:xfrm>
              <a:off x="8031017" y="176528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4DD32CA-3007-40A4-BADC-158741F2D1CB}"/>
                </a:ext>
              </a:extLst>
            </p:cNvPr>
            <p:cNvSpPr txBox="1"/>
            <p:nvPr/>
          </p:nvSpPr>
          <p:spPr>
            <a:xfrm>
              <a:off x="10263281" y="26709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421892A-84E5-4EDD-9EF6-0C63EE8B2381}"/>
                </a:ext>
              </a:extLst>
            </p:cNvPr>
            <p:cNvSpPr txBox="1"/>
            <p:nvPr/>
          </p:nvSpPr>
          <p:spPr>
            <a:xfrm>
              <a:off x="9812945" y="52912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FB02F11-B0A8-458B-B940-D671C8F29B0F}"/>
                </a:ext>
              </a:extLst>
            </p:cNvPr>
            <p:cNvSpPr txBox="1"/>
            <p:nvPr/>
          </p:nvSpPr>
          <p:spPr>
            <a:xfrm>
              <a:off x="7193105" y="532130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DA3A337-07C8-435B-8C0A-40B4D66A9AF9}"/>
                </a:ext>
              </a:extLst>
            </p:cNvPr>
            <p:cNvSpPr txBox="1"/>
            <p:nvPr/>
          </p:nvSpPr>
          <p:spPr>
            <a:xfrm>
              <a:off x="8511467" y="33431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87415D9-F165-48B8-9F1D-5C67AA14E914}"/>
                </a:ext>
              </a:extLst>
            </p:cNvPr>
            <p:cNvCxnSpPr>
              <a:cxnSpLocks/>
              <a:stCxn id="64" idx="1"/>
              <a:endCxn id="65" idx="4"/>
            </p:cNvCxnSpPr>
            <p:nvPr/>
          </p:nvCxnSpPr>
          <p:spPr>
            <a:xfrm flipH="1" flipV="1">
              <a:off x="6949751" y="3540961"/>
              <a:ext cx="563020" cy="155174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DA34773-1A93-48CF-A346-AB2039D380CD}"/>
                </a:ext>
              </a:extLst>
            </p:cNvPr>
            <p:cNvCxnSpPr>
              <a:cxnSpLocks/>
              <a:stCxn id="64" idx="7"/>
              <a:endCxn id="68" idx="3"/>
            </p:cNvCxnSpPr>
            <p:nvPr/>
          </p:nvCxnSpPr>
          <p:spPr>
            <a:xfrm flipV="1">
              <a:off x="7836061" y="4035884"/>
              <a:ext cx="650444" cy="105681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6FC723-3659-4E78-9438-1C621B2E3462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>
              <a:off x="7903016" y="5254346"/>
              <a:ext cx="154740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1091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执行示例（拓扑图上）</a:t>
            </a:r>
            <a:endParaRPr lang="en-US" altLang="zh-CN" dirty="0"/>
          </a:p>
          <a:p>
            <a:pPr lvl="3"/>
            <a:r>
              <a:rPr lang="zh-CN" altLang="en-US" dirty="0"/>
              <a:t>如何给出具体路径？</a:t>
            </a:r>
            <a:endParaRPr lang="en-US" altLang="zh-CN" dirty="0"/>
          </a:p>
          <a:p>
            <a:pPr lvl="4"/>
            <a:r>
              <a:rPr lang="zh-CN" altLang="en-US" dirty="0"/>
              <a:t>前驱表</a:t>
            </a:r>
            <a:r>
              <a:rPr lang="en-US" altLang="zh-CN" dirty="0" err="1"/>
              <a:t>prev</a:t>
            </a:r>
            <a:r>
              <a:rPr lang="zh-CN" altLang="en-US" dirty="0"/>
              <a:t>也叫后缀树</a:t>
            </a:r>
            <a:endParaRPr lang="en-US" altLang="zh-CN" dirty="0"/>
          </a:p>
          <a:p>
            <a:pPr lvl="4"/>
            <a:r>
              <a:rPr lang="zh-CN" altLang="en-US" dirty="0"/>
              <a:t>记录了一棵以起点</a:t>
            </a:r>
            <a:r>
              <a:rPr lang="en-US" altLang="zh-CN" dirty="0"/>
              <a:t>0</a:t>
            </a:r>
            <a:r>
              <a:rPr lang="zh-CN" altLang="en-US" dirty="0"/>
              <a:t>为根节点的生成树</a:t>
            </a:r>
            <a:endParaRPr lang="en-US" altLang="zh-CN" dirty="0"/>
          </a:p>
          <a:p>
            <a:pPr lvl="4"/>
            <a:r>
              <a:rPr lang="zh-CN" altLang="en-US" dirty="0"/>
              <a:t>不断执行</a:t>
            </a:r>
            <a:r>
              <a:rPr lang="en-US" altLang="zh-CN" dirty="0"/>
              <a:t>u</a:t>
            </a:r>
            <a:r>
              <a:rPr lang="zh-CN" altLang="en-US" dirty="0"/>
              <a:t>←</a:t>
            </a:r>
            <a:r>
              <a:rPr lang="en-US" altLang="zh-CN" dirty="0" err="1"/>
              <a:t>prev</a:t>
            </a:r>
            <a:r>
              <a:rPr lang="en-US" altLang="zh-CN" dirty="0"/>
              <a:t>[u]</a:t>
            </a:r>
            <a:r>
              <a:rPr lang="zh-CN" altLang="en-US" dirty="0"/>
              <a:t>直到</a:t>
            </a:r>
            <a:r>
              <a:rPr lang="en-US" altLang="zh-CN" dirty="0"/>
              <a:t>u=s</a:t>
            </a:r>
          </a:p>
          <a:p>
            <a:pPr lvl="4"/>
            <a:r>
              <a:rPr lang="zh-CN" altLang="en-US" dirty="0"/>
              <a:t>所有</a:t>
            </a:r>
            <a:r>
              <a:rPr lang="en-US" altLang="zh-CN" dirty="0"/>
              <a:t>u</a:t>
            </a:r>
            <a:r>
              <a:rPr lang="zh-CN" altLang="en-US" dirty="0"/>
              <a:t>为逆路径上的节点</a:t>
            </a:r>
            <a:endParaRPr lang="en-US" altLang="zh-CN" dirty="0"/>
          </a:p>
          <a:p>
            <a:pPr lvl="4"/>
            <a:r>
              <a:rPr lang="zh-CN" altLang="en-US" dirty="0"/>
              <a:t>例：</a:t>
            </a:r>
            <a:r>
              <a:rPr lang="en-US" altLang="zh-CN" dirty="0"/>
              <a:t>d</a:t>
            </a:r>
            <a:r>
              <a:rPr lang="zh-CN" altLang="en-US" dirty="0"/>
              <a:t>←</a:t>
            </a:r>
            <a:r>
              <a:rPr lang="en-US" altLang="zh-CN" dirty="0"/>
              <a:t>0</a:t>
            </a:r>
            <a:r>
              <a:rPr lang="zh-CN" altLang="en-US" dirty="0"/>
              <a:t>←</a:t>
            </a:r>
            <a:r>
              <a:rPr lang="en-US" altLang="zh-CN" dirty="0"/>
              <a:t>2</a:t>
            </a:r>
            <a:r>
              <a:rPr lang="zh-CN" altLang="en-US" dirty="0"/>
              <a:t>←</a:t>
            </a:r>
            <a:r>
              <a:rPr lang="en-US" altLang="zh-CN" dirty="0"/>
              <a:t>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855DDB7-A154-42CB-88B7-16BD18A988AF}"/>
              </a:ext>
            </a:extLst>
          </p:cNvPr>
          <p:cNvGrpSpPr/>
          <p:nvPr/>
        </p:nvGrpSpPr>
        <p:grpSpPr>
          <a:xfrm>
            <a:off x="6567193" y="1765286"/>
            <a:ext cx="4150058" cy="3925347"/>
            <a:chOff x="6567193" y="1765286"/>
            <a:chExt cx="4150058" cy="39253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80CD7F6-DF6A-42D4-89F6-399D9803DD39}"/>
                </a:ext>
              </a:extLst>
            </p:cNvPr>
            <p:cNvSpPr/>
            <p:nvPr/>
          </p:nvSpPr>
          <p:spPr>
            <a:xfrm>
              <a:off x="8419550" y="1865299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</a:t>
              </a:r>
              <a:endParaRPr lang="zh-CN" altLang="en-US" dirty="0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59725F84-041F-47C0-8DC6-CD993551889D}"/>
                </a:ext>
              </a:extLst>
            </p:cNvPr>
            <p:cNvSpPr/>
            <p:nvPr/>
          </p:nvSpPr>
          <p:spPr>
            <a:xfrm>
              <a:off x="7445816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</a:t>
              </a:r>
              <a:endParaRPr lang="zh-CN" alt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5BC1B889-6940-4F3A-AA2C-11B965169054}"/>
                </a:ext>
              </a:extLst>
            </p:cNvPr>
            <p:cNvSpPr/>
            <p:nvPr/>
          </p:nvSpPr>
          <p:spPr>
            <a:xfrm>
              <a:off x="6721151" y="3083761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5D3771D2-35D8-4F0B-9C34-B3E75751F9D5}"/>
                </a:ext>
              </a:extLst>
            </p:cNvPr>
            <p:cNvSpPr/>
            <p:nvPr/>
          </p:nvSpPr>
          <p:spPr>
            <a:xfrm>
              <a:off x="10154217" y="3083761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53229C3F-6C8E-4589-899D-8CBFC96718C5}"/>
                </a:ext>
              </a:extLst>
            </p:cNvPr>
            <p:cNvSpPr/>
            <p:nvPr/>
          </p:nvSpPr>
          <p:spPr>
            <a:xfrm>
              <a:off x="9450419" y="5025746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A6B3D632-F8D1-4FD3-88D1-1CB5D9E8ACED}"/>
                </a:ext>
              </a:extLst>
            </p:cNvPr>
            <p:cNvSpPr/>
            <p:nvPr/>
          </p:nvSpPr>
          <p:spPr>
            <a:xfrm>
              <a:off x="8419550" y="3645639"/>
              <a:ext cx="457200" cy="45720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D3F4187-BF7E-461B-AB20-FEF9EBD754D0}"/>
                </a:ext>
              </a:extLst>
            </p:cNvPr>
            <p:cNvCxnSpPr>
              <a:cxnSpLocks/>
              <a:stCxn id="65" idx="7"/>
              <a:endCxn id="4" idx="3"/>
            </p:cNvCxnSpPr>
            <p:nvPr/>
          </p:nvCxnSpPr>
          <p:spPr>
            <a:xfrm flipV="1">
              <a:off x="7111396" y="2255544"/>
              <a:ext cx="1375109" cy="895172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4DCE1A7-4E51-4D90-AE4E-8B2D9D59BB65}"/>
                </a:ext>
              </a:extLst>
            </p:cNvPr>
            <p:cNvCxnSpPr>
              <a:cxnSpLocks/>
              <a:stCxn id="4" idx="5"/>
              <a:endCxn id="66" idx="1"/>
            </p:cNvCxnSpPr>
            <p:nvPr/>
          </p:nvCxnSpPr>
          <p:spPr>
            <a:xfrm>
              <a:off x="8809795" y="2255544"/>
              <a:ext cx="1411377" cy="895172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4EE270A9-8C25-41F6-9F16-DFED39D55347}"/>
                </a:ext>
              </a:extLst>
            </p:cNvPr>
            <p:cNvCxnSpPr>
              <a:cxnSpLocks/>
              <a:stCxn id="67" idx="7"/>
              <a:endCxn id="66" idx="4"/>
            </p:cNvCxnSpPr>
            <p:nvPr/>
          </p:nvCxnSpPr>
          <p:spPr>
            <a:xfrm flipV="1">
              <a:off x="9840664" y="3540961"/>
              <a:ext cx="542153" cy="1551740"/>
            </a:xfrm>
            <a:prstGeom prst="line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9EFE946A-91A6-4D81-A8D5-DC9115B07867}"/>
                </a:ext>
              </a:extLst>
            </p:cNvPr>
            <p:cNvCxnSpPr>
              <a:cxnSpLocks/>
              <a:stCxn id="68" idx="2"/>
              <a:endCxn id="65" idx="6"/>
            </p:cNvCxnSpPr>
            <p:nvPr/>
          </p:nvCxnSpPr>
          <p:spPr>
            <a:xfrm flipH="1" flipV="1">
              <a:off x="7178351" y="3312361"/>
              <a:ext cx="1241199" cy="561878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FB44D3CB-A62C-4977-8868-28D49F84B43E}"/>
                </a:ext>
              </a:extLst>
            </p:cNvPr>
            <p:cNvCxnSpPr>
              <a:cxnSpLocks/>
              <a:stCxn id="68" idx="6"/>
              <a:endCxn id="66" idx="2"/>
            </p:cNvCxnSpPr>
            <p:nvPr/>
          </p:nvCxnSpPr>
          <p:spPr>
            <a:xfrm flipV="1">
              <a:off x="8876750" y="3312361"/>
              <a:ext cx="1277467" cy="561878"/>
            </a:xfrm>
            <a:prstGeom prst="line">
              <a:avLst/>
            </a:prstGeom>
            <a:ln w="63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6FF9C179-C15D-457F-8FCB-D641B7C4C465}"/>
                </a:ext>
              </a:extLst>
            </p:cNvPr>
            <p:cNvCxnSpPr>
              <a:cxnSpLocks/>
              <a:stCxn id="68" idx="5"/>
              <a:endCxn id="67" idx="1"/>
            </p:cNvCxnSpPr>
            <p:nvPr/>
          </p:nvCxnSpPr>
          <p:spPr>
            <a:xfrm>
              <a:off x="8809795" y="4035884"/>
              <a:ext cx="707579" cy="1056817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045F9954-2A79-494D-8B40-A38BA530F4F9}"/>
                </a:ext>
              </a:extLst>
            </p:cNvPr>
            <p:cNvSpPr txBox="1"/>
            <p:nvPr/>
          </p:nvSpPr>
          <p:spPr>
            <a:xfrm>
              <a:off x="6790566" y="4146773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0B9CDF7C-B742-4841-83CC-99E9AEAC75E5}"/>
                </a:ext>
              </a:extLst>
            </p:cNvPr>
            <p:cNvSpPr txBox="1"/>
            <p:nvPr/>
          </p:nvSpPr>
          <p:spPr>
            <a:xfrm>
              <a:off x="7767755" y="42685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08FCB5C7-07F8-44A1-8110-ADA3B1C78F69}"/>
                </a:ext>
              </a:extLst>
            </p:cNvPr>
            <p:cNvSpPr txBox="1"/>
            <p:nvPr/>
          </p:nvSpPr>
          <p:spPr>
            <a:xfrm>
              <a:off x="8751673" y="447385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DC8B9575-3038-464B-A2D6-4F76DCE10DA7}"/>
                </a:ext>
              </a:extLst>
            </p:cNvPr>
            <p:cNvSpPr txBox="1"/>
            <p:nvPr/>
          </p:nvSpPr>
          <p:spPr>
            <a:xfrm>
              <a:off x="8486505" y="525434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2FBDC13-BB6C-41D8-A6FC-17B236603CDD}"/>
                </a:ext>
              </a:extLst>
            </p:cNvPr>
            <p:cNvSpPr txBox="1"/>
            <p:nvPr/>
          </p:nvSpPr>
          <p:spPr>
            <a:xfrm>
              <a:off x="9712088" y="4056769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26F7BB3-CBB7-4949-8B86-8F47D289F9BF}"/>
                </a:ext>
              </a:extLst>
            </p:cNvPr>
            <p:cNvSpPr txBox="1"/>
            <p:nvPr/>
          </p:nvSpPr>
          <p:spPr>
            <a:xfrm>
              <a:off x="9265587" y="327074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F14B51CA-CFC2-4868-AA30-6C491A45A6F1}"/>
                </a:ext>
              </a:extLst>
            </p:cNvPr>
            <p:cNvSpPr txBox="1"/>
            <p:nvPr/>
          </p:nvSpPr>
          <p:spPr>
            <a:xfrm>
              <a:off x="9473941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1400E891-96F6-4376-AF6B-38271910A274}"/>
                </a:ext>
              </a:extLst>
            </p:cNvPr>
            <p:cNvSpPr txBox="1"/>
            <p:nvPr/>
          </p:nvSpPr>
          <p:spPr>
            <a:xfrm>
              <a:off x="7555286" y="238860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AA3A6AEC-BF86-4C73-BEA0-07072794C4DB}"/>
                </a:ext>
              </a:extLst>
            </p:cNvPr>
            <p:cNvSpPr txBox="1"/>
            <p:nvPr/>
          </p:nvSpPr>
          <p:spPr>
            <a:xfrm>
              <a:off x="7688997" y="328377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7250D3F9-2061-47A2-B46F-DBFB1653FF9F}"/>
                </a:ext>
              </a:extLst>
            </p:cNvPr>
            <p:cNvSpPr txBox="1"/>
            <p:nvPr/>
          </p:nvSpPr>
          <p:spPr>
            <a:xfrm>
              <a:off x="6567193" y="2703130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76476C7-BE6E-4208-AEBB-AC541694D79D}"/>
                </a:ext>
              </a:extLst>
            </p:cNvPr>
            <p:cNvSpPr txBox="1"/>
            <p:nvPr/>
          </p:nvSpPr>
          <p:spPr>
            <a:xfrm>
              <a:off x="8031017" y="1765286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54DD32CA-3007-40A4-BADC-158741F2D1CB}"/>
                </a:ext>
              </a:extLst>
            </p:cNvPr>
            <p:cNvSpPr txBox="1"/>
            <p:nvPr/>
          </p:nvSpPr>
          <p:spPr>
            <a:xfrm>
              <a:off x="10263281" y="2670925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E421892A-84E5-4EDD-9EF6-0C63EE8B2381}"/>
                </a:ext>
              </a:extLst>
            </p:cNvPr>
            <p:cNvSpPr txBox="1"/>
            <p:nvPr/>
          </p:nvSpPr>
          <p:spPr>
            <a:xfrm>
              <a:off x="9812945" y="5291262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7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1FB02F11-B0A8-458B-B940-D671C8F29B0F}"/>
                </a:ext>
              </a:extLst>
            </p:cNvPr>
            <p:cNvSpPr txBox="1"/>
            <p:nvPr/>
          </p:nvSpPr>
          <p:spPr>
            <a:xfrm>
              <a:off x="7193105" y="532130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0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DA3A337-07C8-435B-8C0A-40B4D66A9AF9}"/>
                </a:ext>
              </a:extLst>
            </p:cNvPr>
            <p:cNvSpPr txBox="1"/>
            <p:nvPr/>
          </p:nvSpPr>
          <p:spPr>
            <a:xfrm>
              <a:off x="8511467" y="334310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9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87415D9-F165-48B8-9F1D-5C67AA14E914}"/>
                </a:ext>
              </a:extLst>
            </p:cNvPr>
            <p:cNvCxnSpPr>
              <a:cxnSpLocks/>
              <a:stCxn id="64" idx="1"/>
              <a:endCxn id="65" idx="4"/>
            </p:cNvCxnSpPr>
            <p:nvPr/>
          </p:nvCxnSpPr>
          <p:spPr>
            <a:xfrm flipH="1" flipV="1">
              <a:off x="6949751" y="3540961"/>
              <a:ext cx="563020" cy="155174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5DA34773-1A93-48CF-A346-AB2039D380CD}"/>
                </a:ext>
              </a:extLst>
            </p:cNvPr>
            <p:cNvCxnSpPr>
              <a:cxnSpLocks/>
              <a:stCxn id="64" idx="7"/>
              <a:endCxn id="68" idx="3"/>
            </p:cNvCxnSpPr>
            <p:nvPr/>
          </p:nvCxnSpPr>
          <p:spPr>
            <a:xfrm flipV="1">
              <a:off x="7836061" y="4035884"/>
              <a:ext cx="650444" cy="1056817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66FC723-3659-4E78-9438-1C621B2E3462}"/>
                </a:ext>
              </a:extLst>
            </p:cNvPr>
            <p:cNvCxnSpPr>
              <a:cxnSpLocks/>
              <a:stCxn id="64" idx="6"/>
              <a:endCxn id="67" idx="2"/>
            </p:cNvCxnSpPr>
            <p:nvPr/>
          </p:nvCxnSpPr>
          <p:spPr>
            <a:xfrm>
              <a:off x="7903016" y="5254346"/>
              <a:ext cx="1547403" cy="0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046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可行验证（对不对）</a:t>
            </a:r>
            <a:endParaRPr lang="en-US" altLang="zh-CN" dirty="0"/>
          </a:p>
          <a:p>
            <a:pPr lvl="1"/>
            <a:r>
              <a:rPr lang="zh-CN" altLang="en-US" dirty="0"/>
              <a:t>正确性</a:t>
            </a:r>
            <a:endParaRPr lang="en-US" altLang="zh-CN" dirty="0"/>
          </a:p>
          <a:p>
            <a:pPr lvl="2"/>
            <a:r>
              <a:rPr lang="zh-CN" altLang="en-US" dirty="0"/>
              <a:t>连通：每次扩展的节点都与一条连通的路径直接相连，显然满足</a:t>
            </a:r>
            <a:endParaRPr lang="en-US" altLang="zh-CN" dirty="0"/>
          </a:p>
          <a:p>
            <a:pPr lvl="2"/>
            <a:r>
              <a:rPr lang="zh-CN" altLang="en-US" dirty="0"/>
              <a:t>无环：已扩展节点不会被再次扩展，显然满足</a:t>
            </a:r>
            <a:endParaRPr lang="en-US" altLang="zh-CN" dirty="0"/>
          </a:p>
          <a:p>
            <a:pPr lvl="1"/>
            <a:r>
              <a:rPr lang="zh-CN" altLang="en-US" dirty="0"/>
              <a:t>最优性</a:t>
            </a:r>
            <a:endParaRPr lang="en-US" altLang="zh-CN" dirty="0"/>
          </a:p>
          <a:p>
            <a:pPr lvl="2"/>
            <a:r>
              <a:rPr lang="zh-CN" altLang="en-US" dirty="0"/>
              <a:t>不失一般性，令起点为</a:t>
            </a:r>
            <a:r>
              <a:rPr lang="en-US" altLang="zh-CN" dirty="0"/>
              <a:t>s</a:t>
            </a:r>
            <a:r>
              <a:rPr lang="zh-CN" altLang="en-US" dirty="0"/>
              <a:t>，当前待扩展节点为</a:t>
            </a:r>
            <a:r>
              <a:rPr lang="en-US" altLang="zh-CN" dirty="0"/>
              <a:t>c</a:t>
            </a:r>
            <a:r>
              <a:rPr lang="zh-CN" altLang="en-US" dirty="0"/>
              <a:t>，</a:t>
            </a:r>
            <a:br>
              <a:rPr lang="en-US" altLang="zh-CN" dirty="0"/>
            </a:br>
            <a:r>
              <a:rPr lang="zh-CN" altLang="en-US" dirty="0"/>
              <a:t>由</a:t>
            </a:r>
            <a:r>
              <a:rPr lang="en-US" altLang="zh-CN" dirty="0"/>
              <a:t>Dijkstra</a:t>
            </a:r>
            <a:r>
              <a:rPr lang="zh-CN" altLang="en-US" dirty="0"/>
              <a:t>求得的最短路径上</a:t>
            </a:r>
            <a:r>
              <a:rPr lang="en-US" altLang="zh-CN" dirty="0"/>
              <a:t>c</a:t>
            </a:r>
            <a:r>
              <a:rPr lang="zh-CN" altLang="en-US" dirty="0"/>
              <a:t>的直接前驱为</a:t>
            </a:r>
            <a:r>
              <a:rPr lang="en-US" altLang="zh-CN" dirty="0"/>
              <a:t>p</a:t>
            </a:r>
          </a:p>
          <a:p>
            <a:pPr lvl="2"/>
            <a:r>
              <a:rPr lang="zh-CN" altLang="en-US" dirty="0"/>
              <a:t>假设存在一个未扩展节点</a:t>
            </a:r>
            <a:r>
              <a:rPr lang="en-US" altLang="zh-CN" dirty="0"/>
              <a:t>o</a:t>
            </a:r>
            <a:r>
              <a:rPr lang="zh-CN" altLang="en-US" dirty="0"/>
              <a:t>，路径</a:t>
            </a:r>
            <a:r>
              <a:rPr lang="en-US" altLang="zh-CN" dirty="0"/>
              <a:t>s-*-o-c</a:t>
            </a:r>
            <a:r>
              <a:rPr lang="zh-CN" altLang="en-US" dirty="0"/>
              <a:t>短于经过已扩展节点</a:t>
            </a:r>
            <a:r>
              <a:rPr lang="en-US" altLang="zh-CN" dirty="0"/>
              <a:t>p</a:t>
            </a:r>
            <a:r>
              <a:rPr lang="zh-CN" altLang="en-US" dirty="0"/>
              <a:t>的路径</a:t>
            </a:r>
            <a:r>
              <a:rPr lang="en-US" altLang="zh-CN" dirty="0"/>
              <a:t>s-*-p-c</a:t>
            </a:r>
          </a:p>
          <a:p>
            <a:pPr lvl="2"/>
            <a:r>
              <a:rPr lang="zh-CN" altLang="en-US" dirty="0"/>
              <a:t>显然路径</a:t>
            </a:r>
            <a:r>
              <a:rPr lang="en-US" altLang="zh-CN" dirty="0"/>
              <a:t>s-*-o</a:t>
            </a:r>
            <a:r>
              <a:rPr lang="zh-CN" altLang="en-US" dirty="0"/>
              <a:t>的长度短于</a:t>
            </a:r>
            <a:r>
              <a:rPr lang="en-US" altLang="zh-CN" dirty="0"/>
              <a:t>s-*-o-c</a:t>
            </a:r>
            <a:r>
              <a:rPr lang="zh-CN" altLang="en-US" dirty="0"/>
              <a:t>，即</a:t>
            </a:r>
            <a:r>
              <a:rPr lang="en-US" altLang="zh-CN" dirty="0"/>
              <a:t>o</a:t>
            </a:r>
            <a:r>
              <a:rPr lang="zh-CN" altLang="en-US" dirty="0"/>
              <a:t>比</a:t>
            </a:r>
            <a:r>
              <a:rPr lang="en-US" altLang="zh-CN" dirty="0"/>
              <a:t>c</a:t>
            </a:r>
            <a:r>
              <a:rPr lang="zh-CN" altLang="en-US" dirty="0"/>
              <a:t>离起点</a:t>
            </a:r>
            <a:r>
              <a:rPr lang="en-US" altLang="zh-CN" dirty="0"/>
              <a:t>s</a:t>
            </a:r>
            <a:r>
              <a:rPr lang="zh-CN" altLang="en-US" dirty="0"/>
              <a:t>更近，与“当前待扩展节点</a:t>
            </a:r>
            <a:r>
              <a:rPr lang="en-US" altLang="zh-CN" dirty="0"/>
              <a:t>c</a:t>
            </a:r>
            <a:r>
              <a:rPr lang="zh-CN" altLang="en-US" dirty="0"/>
              <a:t>在所有未扩展节点中距起点最近”矛盾，故不存在这样的节点</a:t>
            </a:r>
            <a:r>
              <a:rPr lang="en-US" altLang="zh-CN" dirty="0"/>
              <a:t>o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1EEEAC-D040-4100-A984-DFF9A9F92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375" y="2993436"/>
            <a:ext cx="4488366" cy="156676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093791-8510-468C-9353-2050EC77C17E}"/>
              </a:ext>
            </a:extLst>
          </p:cNvPr>
          <p:cNvSpPr txBox="1"/>
          <p:nvPr/>
        </p:nvSpPr>
        <p:spPr>
          <a:xfrm>
            <a:off x="1752600" y="6280876"/>
            <a:ext cx="4985298" cy="33855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1600" dirty="0">
                <a:solidFill>
                  <a:srgbClr val="FF9900"/>
                </a:solidFill>
                <a:latin typeface="Times New Roman" panose="02020603050405020304" pitchFamily="18" charset="0"/>
              </a:rPr>
              <a:t>思考：若边权可以为负数，上述证明是否正确？</a:t>
            </a:r>
            <a:endParaRPr lang="en-US" altLang="zh-CN" sz="16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61EDB2D-BE27-4581-8579-8759D2D5930F}"/>
              </a:ext>
            </a:extLst>
          </p:cNvPr>
          <p:cNvCxnSpPr/>
          <p:nvPr/>
        </p:nvCxnSpPr>
        <p:spPr>
          <a:xfrm>
            <a:off x="1752600" y="5819775"/>
            <a:ext cx="41529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87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性能分析（好不好）</a:t>
            </a:r>
            <a:endParaRPr lang="en-US" altLang="zh-CN" dirty="0"/>
          </a:p>
          <a:p>
            <a:pPr lvl="1"/>
            <a:r>
              <a:rPr lang="zh-CN" altLang="en-US" dirty="0"/>
              <a:t>时间复杂度</a:t>
            </a:r>
            <a:endParaRPr lang="en-US" altLang="zh-CN" dirty="0"/>
          </a:p>
          <a:p>
            <a:pPr lvl="2"/>
            <a:r>
              <a:rPr lang="zh-CN" altLang="en-US" dirty="0"/>
              <a:t>朴素实现</a:t>
            </a:r>
            <a:endParaRPr lang="en-US" altLang="zh-CN" dirty="0"/>
          </a:p>
          <a:p>
            <a:pPr lvl="3"/>
            <a:r>
              <a:rPr lang="en-US" altLang="zh-CN" dirty="0"/>
              <a:t>(</a:t>
            </a:r>
            <a:r>
              <a:rPr lang="zh-CN" altLang="en-US" dirty="0"/>
              <a:t>扩展</a:t>
            </a:r>
            <a:r>
              <a:rPr lang="en-US" altLang="zh-CN" dirty="0"/>
              <a:t>N</a:t>
            </a:r>
            <a:r>
              <a:rPr lang="zh-CN" altLang="en-US" dirty="0"/>
              <a:t>个节点开销</a:t>
            </a:r>
            <a:r>
              <a:rPr lang="en-US" altLang="zh-CN" dirty="0"/>
              <a:t>O(N) * </a:t>
            </a:r>
            <a:r>
              <a:rPr lang="zh-CN" altLang="en-US" dirty="0"/>
              <a:t>选择待扩展节点开销</a:t>
            </a:r>
            <a:r>
              <a:rPr lang="en-US" altLang="zh-CN" dirty="0"/>
              <a:t>O(N)) + </a:t>
            </a:r>
            <a:r>
              <a:rPr lang="zh-CN" altLang="en-US" dirty="0"/>
              <a:t>每条边更新一次最短路</a:t>
            </a:r>
            <a:r>
              <a:rPr lang="en-US" altLang="zh-CN" dirty="0"/>
              <a:t>O(E) = O(N^2)</a:t>
            </a:r>
          </a:p>
          <a:p>
            <a:pPr lvl="2"/>
            <a:r>
              <a:rPr lang="zh-CN" altLang="en-US" dirty="0"/>
              <a:t>优先队列优化（稀疏图上有效）（假设节点的度均匀分布）</a:t>
            </a:r>
            <a:endParaRPr lang="en-US" altLang="zh-CN" dirty="0"/>
          </a:p>
          <a:p>
            <a:pPr lvl="3"/>
            <a:r>
              <a:rPr lang="en-US" altLang="zh-CN" dirty="0"/>
              <a:t>(</a:t>
            </a:r>
            <a:r>
              <a:rPr lang="zh-CN" altLang="en-US" dirty="0"/>
              <a:t>扩展</a:t>
            </a:r>
            <a:r>
              <a:rPr lang="en-US" altLang="zh-CN" dirty="0"/>
              <a:t>N</a:t>
            </a:r>
            <a:r>
              <a:rPr lang="zh-CN" altLang="en-US" dirty="0"/>
              <a:t>个节点开销</a:t>
            </a:r>
            <a:r>
              <a:rPr lang="en-US" altLang="zh-CN" dirty="0"/>
              <a:t>O(N) * </a:t>
            </a:r>
            <a:r>
              <a:rPr lang="zh-CN" altLang="en-US" dirty="0"/>
              <a:t>优先队列维护开销</a:t>
            </a:r>
            <a:r>
              <a:rPr lang="en-US" altLang="zh-CN" dirty="0"/>
              <a:t>O(E/N*</a:t>
            </a:r>
            <a:r>
              <a:rPr lang="en-US" altLang="zh-CN" dirty="0" err="1"/>
              <a:t>logN</a:t>
            </a:r>
            <a:r>
              <a:rPr lang="en-US" altLang="zh-CN" dirty="0"/>
              <a:t>)) + </a:t>
            </a:r>
            <a:r>
              <a:rPr lang="zh-CN" altLang="en-US" dirty="0"/>
              <a:t>每条边更新一次最短路</a:t>
            </a:r>
            <a:r>
              <a:rPr lang="en-US" altLang="zh-CN" dirty="0"/>
              <a:t>O(E) = O(E+E*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空间复杂度</a:t>
            </a:r>
            <a:endParaRPr lang="en-US" altLang="zh-CN" dirty="0"/>
          </a:p>
          <a:p>
            <a:pPr lvl="2"/>
            <a:r>
              <a:rPr lang="zh-CN" altLang="en-US" dirty="0"/>
              <a:t>最短距离表：</a:t>
            </a:r>
            <a:r>
              <a:rPr lang="en-US" altLang="zh-CN" dirty="0"/>
              <a:t>O(N)</a:t>
            </a:r>
          </a:p>
          <a:p>
            <a:pPr lvl="2"/>
            <a:r>
              <a:rPr lang="zh-CN" altLang="en-US" dirty="0"/>
              <a:t>直接前驱表：</a:t>
            </a:r>
            <a:r>
              <a:rPr lang="en-US" altLang="zh-CN" dirty="0"/>
              <a:t>O(N)</a:t>
            </a:r>
          </a:p>
          <a:p>
            <a:pPr lvl="2"/>
            <a:r>
              <a:rPr lang="zh-CN" altLang="en-US" dirty="0"/>
              <a:t>优先队列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sym typeface="Wingdings" panose="05000000000000000000" pitchFamily="2" charset="2"/>
              </a:rPr>
              <a:t>O(N)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C1C111-4FAD-40F0-A688-E3D81DB76572}"/>
              </a:ext>
            </a:extLst>
          </p:cNvPr>
          <p:cNvSpPr/>
          <p:nvPr/>
        </p:nvSpPr>
        <p:spPr>
          <a:xfrm>
            <a:off x="6115050" y="3619500"/>
            <a:ext cx="333375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3E0044D-9175-47E8-9632-FDBC219DB83E}"/>
              </a:ext>
            </a:extLst>
          </p:cNvPr>
          <p:cNvCxnSpPr/>
          <p:nvPr/>
        </p:nvCxnSpPr>
        <p:spPr>
          <a:xfrm>
            <a:off x="6288833" y="4048125"/>
            <a:ext cx="345232" cy="645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06F0406-E32B-48A0-A0BF-255ED1531326}"/>
              </a:ext>
            </a:extLst>
          </p:cNvPr>
          <p:cNvSpPr txBox="1"/>
          <p:nvPr/>
        </p:nvSpPr>
        <p:spPr>
          <a:xfrm>
            <a:off x="5832605" y="4693298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每个节点的平均出度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426ECC-BA2F-4EA2-9FFE-7C91DB0E3818}"/>
              </a:ext>
            </a:extLst>
          </p:cNvPr>
          <p:cNvSpPr txBox="1"/>
          <p:nvPr/>
        </p:nvSpPr>
        <p:spPr>
          <a:xfrm>
            <a:off x="5832605" y="5338471"/>
            <a:ext cx="4985298" cy="107721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zh-CN" altLang="en-US" sz="1600" dirty="0">
                <a:solidFill>
                  <a:srgbClr val="FF9900"/>
                </a:solidFill>
                <a:latin typeface="Times New Roman" panose="02020603050405020304" pitchFamily="18" charset="0"/>
              </a:rPr>
              <a:t>思考：</a:t>
            </a:r>
            <a:endParaRPr lang="en-US" altLang="zh-CN" sz="16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FF9900"/>
                </a:solidFill>
                <a:latin typeface="Times New Roman" panose="02020603050405020304" pitchFamily="18" charset="0"/>
              </a:rPr>
              <a:t>初始化是否可以只将前沿节点入队，每次扩展节点后再将新的前沿节点（尚未入过队的邻居）入队？</a:t>
            </a:r>
            <a:endParaRPr lang="en-US" altLang="zh-CN" sz="1600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r>
              <a:rPr lang="zh-CN" altLang="en-US" sz="1600" dirty="0">
                <a:solidFill>
                  <a:srgbClr val="FF9900"/>
                </a:solidFill>
                <a:latin typeface="Times New Roman" panose="02020603050405020304" pitchFamily="18" charset="0"/>
              </a:rPr>
              <a:t>有多大好处？对复杂度上界有没有影响？</a:t>
            </a:r>
            <a:endParaRPr lang="en-US" altLang="zh-CN" sz="1600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893C58-DDBF-494E-8316-D31AA9A90472}"/>
              </a:ext>
            </a:extLst>
          </p:cNvPr>
          <p:cNvSpPr txBox="1"/>
          <p:nvPr/>
        </p:nvSpPr>
        <p:spPr>
          <a:xfrm>
            <a:off x="7909055" y="4693298"/>
            <a:ext cx="4145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队列更新开销（特定场景下某些实现可做到</a:t>
            </a:r>
            <a:r>
              <a:rPr lang="en-US" altLang="zh-CN" sz="1400" dirty="0">
                <a:solidFill>
                  <a:srgbClr val="FF0000"/>
                </a:solidFill>
              </a:rPr>
              <a:t>O(1)</a:t>
            </a:r>
            <a:r>
              <a:rPr lang="zh-CN" altLang="en-US" sz="1400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92915F-ABEC-4A23-91C5-CB54674D6165}"/>
              </a:ext>
            </a:extLst>
          </p:cNvPr>
          <p:cNvSpPr/>
          <p:nvPr/>
        </p:nvSpPr>
        <p:spPr>
          <a:xfrm>
            <a:off x="6538913" y="3619500"/>
            <a:ext cx="452437" cy="4286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E4D0306-4CA5-40B8-9F32-F0CD3839FD98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>
            <a:off x="6765132" y="4048125"/>
            <a:ext cx="3216767" cy="6451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283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参考资料</a:t>
            </a:r>
            <a:endParaRPr lang="en-US" altLang="zh-CN" dirty="0"/>
          </a:p>
          <a:p>
            <a:pPr lvl="1"/>
            <a:r>
              <a:rPr lang="en-US" altLang="zh-CN" dirty="0">
                <a:hlinkClick r:id="rId2"/>
              </a:rPr>
              <a:t>https://www.redblobgames.com/pathfinding/a-star/introduction.html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https://www.cs.usfca.edu/~galles/visualization/Dijkstra.html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17684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基本思想</a:t>
            </a:r>
            <a:endParaRPr lang="en-US" altLang="zh-CN" dirty="0"/>
          </a:p>
          <a:p>
            <a:pPr lvl="2"/>
            <a:r>
              <a:rPr lang="zh-CN" altLang="en-US" dirty="0"/>
              <a:t>从起点出发</a:t>
            </a:r>
            <a:endParaRPr lang="en-US" altLang="zh-CN" dirty="0"/>
          </a:p>
          <a:p>
            <a:pPr lvl="2"/>
            <a:r>
              <a:rPr lang="zh-CN" altLang="en-US" dirty="0"/>
              <a:t>每次扩展一个离起点最近的节点</a:t>
            </a:r>
            <a:endParaRPr lang="en-US" altLang="zh-CN" dirty="0"/>
          </a:p>
          <a:p>
            <a:pPr lvl="3"/>
            <a:r>
              <a:rPr lang="zh-CN" altLang="en-US" dirty="0"/>
              <a:t>扩展？</a:t>
            </a:r>
            <a:endParaRPr lang="en-US" altLang="zh-CN" dirty="0"/>
          </a:p>
          <a:p>
            <a:pPr lvl="4"/>
            <a:r>
              <a:rPr lang="zh-CN" altLang="en-US" dirty="0"/>
              <a:t>确定起点到该节点的最短路</a:t>
            </a:r>
            <a:endParaRPr lang="en-US" altLang="zh-CN" dirty="0"/>
          </a:p>
          <a:p>
            <a:pPr lvl="4"/>
            <a:r>
              <a:rPr lang="zh-CN" altLang="en-US" dirty="0"/>
              <a:t>更新其邻居（出度）的当前最短路</a:t>
            </a:r>
            <a:endParaRPr lang="en-US" altLang="zh-CN" dirty="0"/>
          </a:p>
          <a:p>
            <a:pPr lvl="2"/>
            <a:r>
              <a:rPr lang="zh-CN" altLang="en-US" dirty="0"/>
              <a:t>直到无可扩展节点</a:t>
            </a:r>
            <a:endParaRPr lang="en-US" altLang="zh-CN" dirty="0"/>
          </a:p>
          <a:p>
            <a:pPr lvl="3"/>
            <a:r>
              <a:rPr lang="zh-CN" altLang="en-US" dirty="0"/>
              <a:t>提前退出：终点已被扩展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pic>
        <p:nvPicPr>
          <p:cNvPr id="1026" name="Picture 2" descr="http://theory.stanford.edu/~amitp/game-programming/a-star/dijkstra.png?2017-11-17-16-54-08">
            <a:extLst>
              <a:ext uri="{FF2B5EF4-FFF2-40B4-BE49-F238E27FC236}">
                <a16:creationId xmlns:a16="http://schemas.microsoft.com/office/drawing/2014/main" id="{3A316E2E-C807-4E3A-9522-F2586016C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26" y="962270"/>
            <a:ext cx="352531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theory.stanford.edu/~amitp/game-programming/a-star/dijkstra-trap.png?2017-11-17-16-52-52">
            <a:extLst>
              <a:ext uri="{FF2B5EF4-FFF2-40B4-BE49-F238E27FC236}">
                <a16:creationId xmlns:a16="http://schemas.microsoft.com/office/drawing/2014/main" id="{F1D332D7-9084-42D1-90F2-2E7D1603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7826" y="3861683"/>
            <a:ext cx="3525319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23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初始化</a:t>
            </a:r>
            <a:endParaRPr lang="en-US" altLang="zh-CN" dirty="0"/>
          </a:p>
          <a:p>
            <a:pPr lvl="3"/>
            <a:r>
              <a:rPr lang="zh-CN" altLang="en-US" dirty="0"/>
              <a:t>不断扩展节点直到所有节点均已扩展</a:t>
            </a:r>
            <a:endParaRPr lang="en-US" altLang="zh-CN" dirty="0"/>
          </a:p>
          <a:p>
            <a:pPr lvl="4"/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6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初始化</a:t>
            </a:r>
            <a:endParaRPr lang="en-US" altLang="zh-CN" dirty="0"/>
          </a:p>
          <a:p>
            <a:pPr lvl="4"/>
            <a:r>
              <a:rPr lang="zh-CN" altLang="en-US" b="1" dirty="0"/>
              <a:t>待扩展节点集包含所有节点</a:t>
            </a:r>
            <a:endParaRPr lang="en-US" altLang="zh-CN" b="1" dirty="0"/>
          </a:p>
          <a:p>
            <a:pPr lvl="4"/>
            <a:r>
              <a:rPr lang="zh-CN" altLang="en-US" dirty="0"/>
              <a:t>所有节点到起点距离为无穷大</a:t>
            </a:r>
            <a:endParaRPr lang="en-US" altLang="zh-CN" dirty="0"/>
          </a:p>
          <a:p>
            <a:pPr lvl="4"/>
            <a:r>
              <a:rPr lang="zh-CN" altLang="en-US" dirty="0"/>
              <a:t>到所有节点的最短路上的前驱未知</a:t>
            </a:r>
            <a:endParaRPr lang="en-US" altLang="zh-CN" dirty="0"/>
          </a:p>
          <a:p>
            <a:pPr lvl="4"/>
            <a:r>
              <a:rPr lang="zh-CN" altLang="en-US" dirty="0"/>
              <a:t>起点离起点距离为</a:t>
            </a:r>
            <a:r>
              <a:rPr lang="en-US" altLang="zh-CN" dirty="0"/>
              <a:t>0</a:t>
            </a:r>
          </a:p>
          <a:p>
            <a:pPr lvl="4"/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0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初始化</a:t>
            </a:r>
            <a:endParaRPr lang="en-US" altLang="zh-CN" dirty="0"/>
          </a:p>
          <a:p>
            <a:pPr lvl="4"/>
            <a:r>
              <a:rPr lang="zh-CN" altLang="en-US" dirty="0"/>
              <a:t>待扩展节点集包含所有节点</a:t>
            </a:r>
            <a:endParaRPr lang="en-US" altLang="zh-CN" dirty="0"/>
          </a:p>
          <a:p>
            <a:pPr lvl="4"/>
            <a:r>
              <a:rPr lang="zh-CN" altLang="en-US" b="1" dirty="0"/>
              <a:t>所有节点到起点距离为无穷大</a:t>
            </a:r>
            <a:endParaRPr lang="en-US" altLang="zh-CN" b="1" dirty="0"/>
          </a:p>
          <a:p>
            <a:pPr lvl="4"/>
            <a:r>
              <a:rPr lang="zh-CN" altLang="en-US" dirty="0"/>
              <a:t>到所有节点的最短路上的前驱未知</a:t>
            </a:r>
            <a:endParaRPr lang="en-US" altLang="zh-CN" dirty="0"/>
          </a:p>
          <a:p>
            <a:pPr lvl="4"/>
            <a:r>
              <a:rPr lang="zh-CN" altLang="en-US" dirty="0"/>
              <a:t>起点离起点距离为</a:t>
            </a:r>
            <a:r>
              <a:rPr lang="en-US" altLang="zh-CN" dirty="0"/>
              <a:t>0</a:t>
            </a:r>
          </a:p>
          <a:p>
            <a:pPr lvl="4"/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006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初始化</a:t>
            </a:r>
            <a:endParaRPr lang="en-US" altLang="zh-CN" dirty="0"/>
          </a:p>
          <a:p>
            <a:pPr lvl="4"/>
            <a:r>
              <a:rPr lang="zh-CN" altLang="en-US" dirty="0"/>
              <a:t>待扩展节点集包含所有节点</a:t>
            </a:r>
            <a:endParaRPr lang="en-US" altLang="zh-CN" dirty="0"/>
          </a:p>
          <a:p>
            <a:pPr lvl="4"/>
            <a:r>
              <a:rPr lang="zh-CN" altLang="en-US" dirty="0"/>
              <a:t>所有节点到起点距离为无穷大</a:t>
            </a:r>
            <a:endParaRPr lang="en-US" altLang="zh-CN" dirty="0"/>
          </a:p>
          <a:p>
            <a:pPr lvl="4"/>
            <a:r>
              <a:rPr lang="zh-CN" altLang="en-US" b="1" dirty="0"/>
              <a:t>到所有节点的最短路上的前驱未知</a:t>
            </a:r>
            <a:endParaRPr lang="en-US" altLang="zh-CN" b="1" dirty="0"/>
          </a:p>
          <a:p>
            <a:pPr lvl="4"/>
            <a:r>
              <a:rPr lang="zh-CN" altLang="en-US" dirty="0"/>
              <a:t>起点离起点距离为</a:t>
            </a:r>
            <a:r>
              <a:rPr lang="en-US" altLang="zh-CN" dirty="0"/>
              <a:t>0</a:t>
            </a:r>
          </a:p>
          <a:p>
            <a:pPr lvl="4"/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8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初始化</a:t>
            </a:r>
            <a:endParaRPr lang="en-US" altLang="zh-CN" dirty="0"/>
          </a:p>
          <a:p>
            <a:pPr lvl="4"/>
            <a:r>
              <a:rPr lang="zh-CN" altLang="en-US" dirty="0"/>
              <a:t>待扩展节点集包含所有节点</a:t>
            </a:r>
            <a:endParaRPr lang="en-US" altLang="zh-CN" dirty="0"/>
          </a:p>
          <a:p>
            <a:pPr lvl="4"/>
            <a:r>
              <a:rPr lang="zh-CN" altLang="en-US" dirty="0"/>
              <a:t>所有节点到起点距离为无穷大</a:t>
            </a:r>
            <a:endParaRPr lang="en-US" altLang="zh-CN" dirty="0"/>
          </a:p>
          <a:p>
            <a:pPr lvl="4"/>
            <a:r>
              <a:rPr lang="zh-CN" altLang="en-US" dirty="0"/>
              <a:t>到所有节点的最短路上的前驱未知</a:t>
            </a:r>
            <a:endParaRPr lang="en-US" altLang="zh-CN" dirty="0"/>
          </a:p>
          <a:p>
            <a:pPr lvl="4"/>
            <a:r>
              <a:rPr lang="zh-CN" altLang="en-US" b="1" dirty="0"/>
              <a:t>起点离起点距离为</a:t>
            </a:r>
            <a:r>
              <a:rPr lang="en-US" altLang="zh-CN" b="1" dirty="0"/>
              <a:t>0</a:t>
            </a:r>
          </a:p>
          <a:p>
            <a:pPr lvl="4"/>
            <a:endParaRPr lang="en-US" altLang="zh-CN" dirty="0"/>
          </a:p>
          <a:p>
            <a:pPr lvl="3"/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rgbClr val="00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highlight>
                <a:srgbClr val="FFFF00"/>
              </a:highlight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</a:t>
            </a: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solidFill>
                <a:schemeClr val="bg2">
                  <a:lumMod val="9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bg2">
                    <a:lumMod val="9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894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8EDA683-FF08-4358-921F-5CC7D7BFF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算法设计（怎么做）</a:t>
            </a:r>
            <a:endParaRPr lang="en-US" altLang="zh-CN" dirty="0"/>
          </a:p>
          <a:p>
            <a:pPr lvl="1"/>
            <a:r>
              <a:rPr lang="zh-CN" altLang="en-US" dirty="0"/>
              <a:t>具体流程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3"/>
            <a:r>
              <a:rPr lang="zh-CN" altLang="en-US" dirty="0"/>
              <a:t>不断扩展节点直到所有节点均已扩展</a:t>
            </a:r>
            <a:endParaRPr lang="en-US" altLang="zh-CN" dirty="0"/>
          </a:p>
          <a:p>
            <a:pPr lvl="4"/>
            <a:r>
              <a:rPr lang="zh-CN" altLang="en-US" dirty="0"/>
              <a:t>找出距起点最近的未扩展节点</a:t>
            </a:r>
            <a:r>
              <a:rPr lang="en-US" altLang="zh-CN" dirty="0"/>
              <a:t>u</a:t>
            </a:r>
          </a:p>
          <a:p>
            <a:pPr lvl="4"/>
            <a:r>
              <a:rPr lang="zh-CN" altLang="en-US" dirty="0"/>
              <a:t>将节点</a:t>
            </a:r>
            <a:r>
              <a:rPr lang="en-US" altLang="zh-CN" dirty="0"/>
              <a:t>u</a:t>
            </a:r>
            <a:r>
              <a:rPr lang="zh-CN" altLang="en-US" dirty="0"/>
              <a:t>标记为已扩展</a:t>
            </a:r>
            <a:endParaRPr lang="en-US" altLang="zh-CN" dirty="0"/>
          </a:p>
          <a:p>
            <a:pPr lvl="4"/>
            <a:r>
              <a:rPr lang="zh-CN" altLang="en-US" dirty="0"/>
              <a:t>对节点</a:t>
            </a:r>
            <a:r>
              <a:rPr lang="en-US" altLang="zh-CN" dirty="0"/>
              <a:t>u</a:t>
            </a:r>
            <a:r>
              <a:rPr lang="zh-CN" altLang="en-US" dirty="0"/>
              <a:t>的每个尚未扩展的邻居</a:t>
            </a:r>
            <a:r>
              <a:rPr lang="en-US" altLang="zh-CN" dirty="0"/>
              <a:t>v</a:t>
            </a:r>
          </a:p>
          <a:p>
            <a:pPr lvl="5"/>
            <a:r>
              <a:rPr lang="zh-CN" altLang="en-US" dirty="0"/>
              <a:t>计算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u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的距离</a:t>
            </a:r>
            <a:r>
              <a:rPr lang="en-US" altLang="zh-CN" dirty="0"/>
              <a:t>alt</a:t>
            </a:r>
          </a:p>
          <a:p>
            <a:pPr lvl="5"/>
            <a:r>
              <a:rPr lang="zh-CN" altLang="en-US" dirty="0"/>
              <a:t>若</a:t>
            </a:r>
            <a:r>
              <a:rPr lang="en-US" altLang="zh-CN" dirty="0"/>
              <a:t>alt</a:t>
            </a:r>
            <a:r>
              <a:rPr lang="zh-CN" altLang="en-US" dirty="0"/>
              <a:t>短于已知的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6"/>
            <a:r>
              <a:rPr lang="zh-CN" altLang="en-US" dirty="0"/>
              <a:t>更新</a:t>
            </a:r>
            <a:r>
              <a:rPr lang="en-US" altLang="zh-CN" dirty="0" err="1"/>
              <a:t>src</a:t>
            </a:r>
            <a:r>
              <a:rPr lang="zh-CN" altLang="en-US" dirty="0"/>
              <a:t>→</a:t>
            </a:r>
            <a:r>
              <a:rPr lang="en-US" altLang="zh-CN" dirty="0"/>
              <a:t>v</a:t>
            </a:r>
            <a:r>
              <a:rPr lang="zh-CN" altLang="en-US" dirty="0"/>
              <a:t>距离为</a:t>
            </a:r>
            <a:r>
              <a:rPr lang="en-US" altLang="zh-CN" dirty="0"/>
              <a:t>alt</a:t>
            </a:r>
          </a:p>
          <a:p>
            <a:pPr lvl="6"/>
            <a:r>
              <a:rPr lang="zh-CN" altLang="en-US" dirty="0"/>
              <a:t>更新节点</a:t>
            </a:r>
            <a:r>
              <a:rPr lang="en-US" altLang="zh-CN" dirty="0"/>
              <a:t>v</a:t>
            </a:r>
            <a:r>
              <a:rPr lang="zh-CN" altLang="en-US" dirty="0"/>
              <a:t>的前驱为</a:t>
            </a:r>
            <a:r>
              <a:rPr lang="en-US" altLang="zh-CN" dirty="0"/>
              <a:t>u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6291C0-E62A-4720-A511-0377674D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23" y="257620"/>
            <a:ext cx="10515600" cy="617641"/>
          </a:xfrm>
        </p:spPr>
        <p:txBody>
          <a:bodyPr/>
          <a:lstStyle/>
          <a:p>
            <a:r>
              <a:rPr lang="zh-CN" altLang="en-US" dirty="0"/>
              <a:t>最短路径问题</a:t>
            </a:r>
            <a:r>
              <a:rPr lang="en-US" altLang="zh-CN" dirty="0"/>
              <a:t>.Dijkstra</a:t>
            </a:r>
            <a:r>
              <a:rPr lang="zh-CN" altLang="en-US" dirty="0"/>
              <a:t>算法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128975-65B6-484A-A873-E3C781C3E07C}"/>
              </a:ext>
            </a:extLst>
          </p:cNvPr>
          <p:cNvSpPr/>
          <p:nvPr/>
        </p:nvSpPr>
        <p:spPr>
          <a:xfrm>
            <a:off x="5962650" y="984450"/>
            <a:ext cx="622935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1  </a:t>
            </a:r>
            <a:r>
              <a:rPr lang="en-US" altLang="zh-CN" sz="1600" b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function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 Dijkstra(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source</a:t>
            </a:r>
            <a:r>
              <a:rPr lang="en-US" altLang="zh-CN" sz="1600" kern="0" dirty="0">
                <a:solidFill>
                  <a:srgbClr val="000000"/>
                </a:solidFill>
                <a:latin typeface="等线" panose="02010600030101010101" pitchFamily="2" charset="-122"/>
                <a:ea typeface="Courier New" panose="02070309020205020404" pitchFamily="49" charset="0"/>
                <a:cs typeface="宋体" panose="02010600030101010101" pitchFamily="2" charset="-122"/>
              </a:rPr>
              <a:t>):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2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3      vertex set Q ← {}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4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5      </a:t>
            </a:r>
            <a:r>
              <a:rPr lang="en-US" altLang="zh-CN" sz="16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vertex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in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Graph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6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INFINITY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7    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UNDEFINED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8          add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to </a:t>
            </a:r>
            <a:r>
              <a:rPr lang="en-US" altLang="zh-CN" sz="1600" i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 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9      </a:t>
            </a:r>
            <a:r>
              <a:rPr lang="en-US" altLang="zh-CN" sz="1600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src</a:t>
            </a: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0     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10     </a:t>
            </a:r>
            <a:endParaRPr lang="zh-CN" altLang="zh-CN" sz="1600" kern="100" dirty="0">
              <a:solidFill>
                <a:schemeClr val="tx1">
                  <a:lumMod val="50000"/>
                  <a:lumOff val="50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11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while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is not empty: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12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vertex in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with min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[u]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13                                    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14          remove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from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Q    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15         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16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for each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neighbor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of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still in Q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17             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←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+ length(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,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)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18        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if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&lt;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]: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19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alt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20                 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] ← </a:t>
            </a:r>
            <a:r>
              <a:rPr lang="en-US" altLang="zh-CN" sz="1600" i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u                  </a:t>
            </a:r>
            <a:r>
              <a:rPr lang="en-US" altLang="zh-CN" sz="1600" i="1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21</a:t>
            </a:r>
            <a:endParaRPr lang="zh-CN" altLang="zh-CN" sz="16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22      </a:t>
            </a:r>
            <a:r>
              <a:rPr lang="en-US" altLang="zh-CN" sz="1600" b="1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return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dist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[], </a:t>
            </a:r>
            <a:r>
              <a:rPr lang="en-US" altLang="zh-CN" sz="1600" kern="0" dirty="0" err="1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prev</a:t>
            </a:r>
            <a:r>
              <a:rPr lang="en-US" altLang="zh-CN" sz="1600" kern="0" dirty="0"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[]                    </a:t>
            </a:r>
            <a:r>
              <a:rPr lang="en-US" altLang="zh-CN" sz="1600" kern="0" dirty="0">
                <a:solidFill>
                  <a:srgbClr val="FFFF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zh-CN" altLang="zh-CN" sz="1600" kern="100" dirty="0">
              <a:solidFill>
                <a:srgbClr val="FFFF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94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aa2b5125-1777-4d12-8801-86f45d581184&quot;,&quot;Name&quot;:&quot;谭志虎&quot;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7708</TotalTime>
  <Words>4194</Words>
  <Application>Microsoft Office PowerPoint</Application>
  <PresentationFormat>宽屏</PresentationFormat>
  <Paragraphs>759</Paragraphs>
  <Slides>28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Wingdings</vt:lpstr>
      <vt:lpstr>Arial</vt:lpstr>
      <vt:lpstr>宋体</vt:lpstr>
      <vt:lpstr>微软雅黑</vt:lpstr>
      <vt:lpstr>Times New Roman</vt:lpstr>
      <vt:lpstr>Courier New</vt:lpstr>
      <vt:lpstr>Segoe UI</vt:lpstr>
      <vt:lpstr>Office 主题​​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  <vt:lpstr>最短路径问题.Dijkstra算法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tanzhihu</dc:creator>
  <cp:lastModifiedBy>szx</cp:lastModifiedBy>
  <cp:revision>1533</cp:revision>
  <dcterms:created xsi:type="dcterms:W3CDTF">2018-05-09T10:41:00Z</dcterms:created>
  <dcterms:modified xsi:type="dcterms:W3CDTF">2024-04-09T09:34:51Z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2052-11.1.0.8214</vt:lpwstr>
  </property>
</Properties>
</file>