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366" r:id="rId2"/>
    <p:sldId id="258" r:id="rId3"/>
    <p:sldId id="259" r:id="rId4"/>
    <p:sldId id="260" r:id="rId5"/>
    <p:sldId id="261" r:id="rId6"/>
    <p:sldId id="262" r:id="rId7"/>
    <p:sldId id="265" r:id="rId8"/>
    <p:sldId id="266" r:id="rId9"/>
    <p:sldId id="392" r:id="rId10"/>
    <p:sldId id="267" r:id="rId11"/>
    <p:sldId id="268" r:id="rId12"/>
    <p:sldId id="369" r:id="rId13"/>
    <p:sldId id="370" r:id="rId14"/>
    <p:sldId id="371" r:id="rId15"/>
    <p:sldId id="372" r:id="rId16"/>
    <p:sldId id="373" r:id="rId17"/>
    <p:sldId id="374"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376" r:id="rId36"/>
    <p:sldId id="377" r:id="rId37"/>
    <p:sldId id="378" r:id="rId38"/>
    <p:sldId id="398" r:id="rId39"/>
    <p:sldId id="387" r:id="rId40"/>
    <p:sldId id="393" r:id="rId41"/>
    <p:sldId id="296" r:id="rId42"/>
    <p:sldId id="297" r:id="rId43"/>
    <p:sldId id="367" r:id="rId44"/>
    <p:sldId id="394" r:id="rId45"/>
    <p:sldId id="395" r:id="rId46"/>
    <p:sldId id="396" r:id="rId47"/>
    <p:sldId id="397" r:id="rId48"/>
    <p:sldId id="388" r:id="rId49"/>
    <p:sldId id="389" r:id="rId50"/>
    <p:sldId id="390" r:id="rId51"/>
    <p:sldId id="391" r:id="rId52"/>
    <p:sldId id="286" r:id="rId53"/>
    <p:sldId id="287" r:id="rId54"/>
    <p:sldId id="288" r:id="rId55"/>
    <p:sldId id="290" r:id="rId56"/>
    <p:sldId id="291" r:id="rId57"/>
    <p:sldId id="386" r:id="rId58"/>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CC00FF"/>
    <a:srgbClr val="A50021"/>
    <a:srgbClr val="69B3F1"/>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73" autoAdjust="0"/>
    <p:restoredTop sz="92819" autoAdjust="0"/>
  </p:normalViewPr>
  <p:slideViewPr>
    <p:cSldViewPr>
      <p:cViewPr varScale="1">
        <p:scale>
          <a:sx n="107" d="100"/>
          <a:sy n="107" d="100"/>
        </p:scale>
        <p:origin x="144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27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0AC548A-3B36-43D3-97D2-943F13C23C0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0483" name="Rectangle 3">
            <a:extLst>
              <a:ext uri="{FF2B5EF4-FFF2-40B4-BE49-F238E27FC236}">
                <a16:creationId xmlns:a16="http://schemas.microsoft.com/office/drawing/2014/main" id="{B61FF0C8-3584-418D-B1D6-31B630FE826C}"/>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0484" name="Rectangle 4">
            <a:extLst>
              <a:ext uri="{FF2B5EF4-FFF2-40B4-BE49-F238E27FC236}">
                <a16:creationId xmlns:a16="http://schemas.microsoft.com/office/drawing/2014/main" id="{E81504DC-29E3-4C49-9BD0-8F18CC8C3CD5}"/>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0485" name="Rectangle 5">
            <a:extLst>
              <a:ext uri="{FF2B5EF4-FFF2-40B4-BE49-F238E27FC236}">
                <a16:creationId xmlns:a16="http://schemas.microsoft.com/office/drawing/2014/main" id="{7BB6B881-0316-4066-9904-5FA5451608B8}"/>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CD8501F-1381-4B45-BE0C-853D7CEBA069}"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BE0FE5E-4B23-4912-9F35-6332E3D98DD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3075" name="Rectangle 3">
            <a:extLst>
              <a:ext uri="{FF2B5EF4-FFF2-40B4-BE49-F238E27FC236}">
                <a16:creationId xmlns:a16="http://schemas.microsoft.com/office/drawing/2014/main" id="{56874160-218A-4CBD-91A7-BC9DDF25172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3076" name="Rectangle 4">
            <a:extLst>
              <a:ext uri="{FF2B5EF4-FFF2-40B4-BE49-F238E27FC236}">
                <a16:creationId xmlns:a16="http://schemas.microsoft.com/office/drawing/2014/main" id="{FF350EC9-1511-4BDB-A637-633C92B93F9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8F9CF82D-F88A-4FB1-B6C1-597943C4303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a:extLst>
              <a:ext uri="{FF2B5EF4-FFF2-40B4-BE49-F238E27FC236}">
                <a16:creationId xmlns:a16="http://schemas.microsoft.com/office/drawing/2014/main" id="{0D04FC1F-46D4-4C29-A07E-AADF38D79FEF}"/>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3079" name="Rectangle 7">
            <a:extLst>
              <a:ext uri="{FF2B5EF4-FFF2-40B4-BE49-F238E27FC236}">
                <a16:creationId xmlns:a16="http://schemas.microsoft.com/office/drawing/2014/main" id="{52078B0C-C0D0-4E19-BA37-D698C7C1F06C}"/>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ED891D62-01F9-4BD9-A98F-8A54C8B2D60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A6E59D-8E7F-4537-84E6-386696EBCA7C}" type="slidenum">
              <a:rPr lang="en-US" altLang="zh-CN" smtClean="0"/>
              <a:pPr/>
              <a:t>1</a:t>
            </a:fld>
            <a:endParaRPr lang="en-US" altLang="zh-CN"/>
          </a:p>
        </p:txBody>
      </p:sp>
    </p:spTree>
    <p:extLst>
      <p:ext uri="{BB962C8B-B14F-4D97-AF65-F5344CB8AC3E}">
        <p14:creationId xmlns:p14="http://schemas.microsoft.com/office/powerpoint/2010/main" val="2653848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04B2E0-38CF-4543-A4BA-1C8B58089E4A}"/>
              </a:ext>
            </a:extLst>
          </p:cNvPr>
          <p:cNvSpPr>
            <a:spLocks noGrp="1" noChangeArrowheads="1"/>
          </p:cNvSpPr>
          <p:nvPr>
            <p:ph type="sldNum" sz="quarter" idx="5"/>
          </p:nvPr>
        </p:nvSpPr>
        <p:spPr>
          <a:ln/>
        </p:spPr>
        <p:txBody>
          <a:bodyPr/>
          <a:lstStyle/>
          <a:p>
            <a:fld id="{828190BA-745F-4ED0-A50E-5AC722377C7E}" type="slidenum">
              <a:rPr lang="en-US" altLang="zh-CN"/>
              <a:pPr/>
              <a:t>10</a:t>
            </a:fld>
            <a:endParaRPr lang="en-US" altLang="zh-CN"/>
          </a:p>
        </p:txBody>
      </p:sp>
      <p:sp>
        <p:nvSpPr>
          <p:cNvPr id="287746" name="Rectangle 2">
            <a:extLst>
              <a:ext uri="{FF2B5EF4-FFF2-40B4-BE49-F238E27FC236}">
                <a16:creationId xmlns:a16="http://schemas.microsoft.com/office/drawing/2014/main" id="{FDD329F0-63B1-47FF-AD81-D14A86490C77}"/>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45FDF959-9B17-405F-92F4-A8391D4F0CC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4A66BB-97FD-43FF-9C15-0C72ECFBBC01}"/>
              </a:ext>
            </a:extLst>
          </p:cNvPr>
          <p:cNvSpPr>
            <a:spLocks noGrp="1" noChangeArrowheads="1"/>
          </p:cNvSpPr>
          <p:nvPr>
            <p:ph type="sldNum" sz="quarter" idx="5"/>
          </p:nvPr>
        </p:nvSpPr>
        <p:spPr>
          <a:ln/>
        </p:spPr>
        <p:txBody>
          <a:bodyPr/>
          <a:lstStyle/>
          <a:p>
            <a:fld id="{7775DF10-9147-4F33-BFD6-1BCCEAF4114A}" type="slidenum">
              <a:rPr lang="en-US" altLang="zh-CN"/>
              <a:pPr/>
              <a:t>11</a:t>
            </a:fld>
            <a:endParaRPr lang="en-US" altLang="zh-CN"/>
          </a:p>
        </p:txBody>
      </p:sp>
      <p:sp>
        <p:nvSpPr>
          <p:cNvPr id="289794" name="Rectangle 2">
            <a:extLst>
              <a:ext uri="{FF2B5EF4-FFF2-40B4-BE49-F238E27FC236}">
                <a16:creationId xmlns:a16="http://schemas.microsoft.com/office/drawing/2014/main" id="{08E91FF2-6A0E-4152-AA29-49EE36503444}"/>
              </a:ext>
            </a:extLst>
          </p:cNvPr>
          <p:cNvSpPr>
            <a:spLocks noGrp="1" noRot="1" noChangeAspect="1" noChangeArrowheads="1" noTextEdit="1"/>
          </p:cNvSpPr>
          <p:nvPr>
            <p:ph type="sldImg"/>
          </p:nvPr>
        </p:nvSpPr>
        <p:spPr>
          <a:ln/>
        </p:spPr>
      </p:sp>
      <p:sp>
        <p:nvSpPr>
          <p:cNvPr id="289795" name="Rectangle 3">
            <a:extLst>
              <a:ext uri="{FF2B5EF4-FFF2-40B4-BE49-F238E27FC236}">
                <a16:creationId xmlns:a16="http://schemas.microsoft.com/office/drawing/2014/main" id="{055BEC76-47CA-4F17-8E09-4F996AD1B7E7}"/>
              </a:ext>
            </a:extLst>
          </p:cNvPr>
          <p:cNvSpPr>
            <a:spLocks noGrp="1" noChangeArrowheads="1"/>
          </p:cNvSpPr>
          <p:nvPr>
            <p:ph type="body" idx="1"/>
          </p:nvPr>
        </p:nvSpPr>
        <p:spPr/>
        <p:txBody>
          <a:bodyPr/>
          <a:lstStyle/>
          <a:p>
            <a:r>
              <a:rPr lang="zh-CN" altLang="en-US" dirty="0"/>
              <a:t>服了瑞</a:t>
            </a:r>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04B2E0-38CF-4543-A4BA-1C8B58089E4A}"/>
              </a:ext>
            </a:extLst>
          </p:cNvPr>
          <p:cNvSpPr>
            <a:spLocks noGrp="1" noChangeArrowheads="1"/>
          </p:cNvSpPr>
          <p:nvPr>
            <p:ph type="sldNum" sz="quarter" idx="5"/>
          </p:nvPr>
        </p:nvSpPr>
        <p:spPr>
          <a:ln/>
        </p:spPr>
        <p:txBody>
          <a:bodyPr/>
          <a:lstStyle/>
          <a:p>
            <a:fld id="{828190BA-745F-4ED0-A50E-5AC722377C7E}" type="slidenum">
              <a:rPr lang="en-US" altLang="zh-CN"/>
              <a:pPr/>
              <a:t>12</a:t>
            </a:fld>
            <a:endParaRPr lang="en-US" altLang="zh-CN"/>
          </a:p>
        </p:txBody>
      </p:sp>
      <p:sp>
        <p:nvSpPr>
          <p:cNvPr id="287746" name="Rectangle 2">
            <a:extLst>
              <a:ext uri="{FF2B5EF4-FFF2-40B4-BE49-F238E27FC236}">
                <a16:creationId xmlns:a16="http://schemas.microsoft.com/office/drawing/2014/main" id="{FDD329F0-63B1-47FF-AD81-D14A86490C77}"/>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45FDF959-9B17-405F-92F4-A8391D4F0CC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29685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04B2E0-38CF-4543-A4BA-1C8B58089E4A}"/>
              </a:ext>
            </a:extLst>
          </p:cNvPr>
          <p:cNvSpPr>
            <a:spLocks noGrp="1" noChangeArrowheads="1"/>
          </p:cNvSpPr>
          <p:nvPr>
            <p:ph type="sldNum" sz="quarter" idx="5"/>
          </p:nvPr>
        </p:nvSpPr>
        <p:spPr>
          <a:ln/>
        </p:spPr>
        <p:txBody>
          <a:bodyPr/>
          <a:lstStyle/>
          <a:p>
            <a:fld id="{828190BA-745F-4ED0-A50E-5AC722377C7E}" type="slidenum">
              <a:rPr lang="en-US" altLang="zh-CN"/>
              <a:pPr/>
              <a:t>13</a:t>
            </a:fld>
            <a:endParaRPr lang="en-US" altLang="zh-CN"/>
          </a:p>
        </p:txBody>
      </p:sp>
      <p:sp>
        <p:nvSpPr>
          <p:cNvPr id="287746" name="Rectangle 2">
            <a:extLst>
              <a:ext uri="{FF2B5EF4-FFF2-40B4-BE49-F238E27FC236}">
                <a16:creationId xmlns:a16="http://schemas.microsoft.com/office/drawing/2014/main" id="{FDD329F0-63B1-47FF-AD81-D14A86490C77}"/>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45FDF959-9B17-405F-92F4-A8391D4F0CC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9563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04B2E0-38CF-4543-A4BA-1C8B58089E4A}"/>
              </a:ext>
            </a:extLst>
          </p:cNvPr>
          <p:cNvSpPr>
            <a:spLocks noGrp="1" noChangeArrowheads="1"/>
          </p:cNvSpPr>
          <p:nvPr>
            <p:ph type="sldNum" sz="quarter" idx="5"/>
          </p:nvPr>
        </p:nvSpPr>
        <p:spPr>
          <a:ln/>
        </p:spPr>
        <p:txBody>
          <a:bodyPr/>
          <a:lstStyle/>
          <a:p>
            <a:fld id="{828190BA-745F-4ED0-A50E-5AC722377C7E}" type="slidenum">
              <a:rPr lang="en-US" altLang="zh-CN"/>
              <a:pPr/>
              <a:t>14</a:t>
            </a:fld>
            <a:endParaRPr lang="en-US" altLang="zh-CN"/>
          </a:p>
        </p:txBody>
      </p:sp>
      <p:sp>
        <p:nvSpPr>
          <p:cNvPr id="287746" name="Rectangle 2">
            <a:extLst>
              <a:ext uri="{FF2B5EF4-FFF2-40B4-BE49-F238E27FC236}">
                <a16:creationId xmlns:a16="http://schemas.microsoft.com/office/drawing/2014/main" id="{FDD329F0-63B1-47FF-AD81-D14A86490C77}"/>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45FDF959-9B17-405F-92F4-A8391D4F0CC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70291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04B2E0-38CF-4543-A4BA-1C8B58089E4A}"/>
              </a:ext>
            </a:extLst>
          </p:cNvPr>
          <p:cNvSpPr>
            <a:spLocks noGrp="1" noChangeArrowheads="1"/>
          </p:cNvSpPr>
          <p:nvPr>
            <p:ph type="sldNum" sz="quarter" idx="5"/>
          </p:nvPr>
        </p:nvSpPr>
        <p:spPr>
          <a:ln/>
        </p:spPr>
        <p:txBody>
          <a:bodyPr/>
          <a:lstStyle/>
          <a:p>
            <a:fld id="{828190BA-745F-4ED0-A50E-5AC722377C7E}" type="slidenum">
              <a:rPr lang="en-US" altLang="zh-CN"/>
              <a:pPr/>
              <a:t>15</a:t>
            </a:fld>
            <a:endParaRPr lang="en-US" altLang="zh-CN"/>
          </a:p>
        </p:txBody>
      </p:sp>
      <p:sp>
        <p:nvSpPr>
          <p:cNvPr id="287746" name="Rectangle 2">
            <a:extLst>
              <a:ext uri="{FF2B5EF4-FFF2-40B4-BE49-F238E27FC236}">
                <a16:creationId xmlns:a16="http://schemas.microsoft.com/office/drawing/2014/main" id="{FDD329F0-63B1-47FF-AD81-D14A86490C77}"/>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45FDF959-9B17-405F-92F4-A8391D4F0CC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67772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04B2E0-38CF-4543-A4BA-1C8B58089E4A}"/>
              </a:ext>
            </a:extLst>
          </p:cNvPr>
          <p:cNvSpPr>
            <a:spLocks noGrp="1" noChangeArrowheads="1"/>
          </p:cNvSpPr>
          <p:nvPr>
            <p:ph type="sldNum" sz="quarter" idx="5"/>
          </p:nvPr>
        </p:nvSpPr>
        <p:spPr>
          <a:ln/>
        </p:spPr>
        <p:txBody>
          <a:bodyPr/>
          <a:lstStyle/>
          <a:p>
            <a:fld id="{828190BA-745F-4ED0-A50E-5AC722377C7E}" type="slidenum">
              <a:rPr lang="en-US" altLang="zh-CN"/>
              <a:pPr/>
              <a:t>16</a:t>
            </a:fld>
            <a:endParaRPr lang="en-US" altLang="zh-CN"/>
          </a:p>
        </p:txBody>
      </p:sp>
      <p:sp>
        <p:nvSpPr>
          <p:cNvPr id="287746" name="Rectangle 2">
            <a:extLst>
              <a:ext uri="{FF2B5EF4-FFF2-40B4-BE49-F238E27FC236}">
                <a16:creationId xmlns:a16="http://schemas.microsoft.com/office/drawing/2014/main" id="{FDD329F0-63B1-47FF-AD81-D14A86490C77}"/>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45FDF959-9B17-405F-92F4-A8391D4F0CC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78086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B04B2E0-38CF-4543-A4BA-1C8B58089E4A}"/>
              </a:ext>
            </a:extLst>
          </p:cNvPr>
          <p:cNvSpPr>
            <a:spLocks noGrp="1" noChangeArrowheads="1"/>
          </p:cNvSpPr>
          <p:nvPr>
            <p:ph type="sldNum" sz="quarter" idx="5"/>
          </p:nvPr>
        </p:nvSpPr>
        <p:spPr>
          <a:ln/>
        </p:spPr>
        <p:txBody>
          <a:bodyPr/>
          <a:lstStyle/>
          <a:p>
            <a:fld id="{828190BA-745F-4ED0-A50E-5AC722377C7E}" type="slidenum">
              <a:rPr lang="en-US" altLang="zh-CN"/>
              <a:pPr/>
              <a:t>17</a:t>
            </a:fld>
            <a:endParaRPr lang="en-US" altLang="zh-CN"/>
          </a:p>
        </p:txBody>
      </p:sp>
      <p:sp>
        <p:nvSpPr>
          <p:cNvPr id="287746" name="Rectangle 2">
            <a:extLst>
              <a:ext uri="{FF2B5EF4-FFF2-40B4-BE49-F238E27FC236}">
                <a16:creationId xmlns:a16="http://schemas.microsoft.com/office/drawing/2014/main" id="{FDD329F0-63B1-47FF-AD81-D14A86490C77}"/>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45FDF959-9B17-405F-92F4-A8391D4F0CC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97010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8ADC54A-A587-402A-8D11-E922150DE73D}"/>
              </a:ext>
            </a:extLst>
          </p:cNvPr>
          <p:cNvSpPr>
            <a:spLocks noGrp="1" noChangeArrowheads="1"/>
          </p:cNvSpPr>
          <p:nvPr>
            <p:ph type="sldNum" sz="quarter" idx="5"/>
          </p:nvPr>
        </p:nvSpPr>
        <p:spPr>
          <a:ln/>
        </p:spPr>
        <p:txBody>
          <a:bodyPr/>
          <a:lstStyle/>
          <a:p>
            <a:fld id="{6B468A9A-C538-4910-9321-A4C74107711A}" type="slidenum">
              <a:rPr lang="en-US" altLang="zh-CN"/>
              <a:pPr/>
              <a:t>18</a:t>
            </a:fld>
            <a:endParaRPr lang="en-US" altLang="zh-CN"/>
          </a:p>
        </p:txBody>
      </p:sp>
      <p:sp>
        <p:nvSpPr>
          <p:cNvPr id="291842" name="Rectangle 2">
            <a:extLst>
              <a:ext uri="{FF2B5EF4-FFF2-40B4-BE49-F238E27FC236}">
                <a16:creationId xmlns:a16="http://schemas.microsoft.com/office/drawing/2014/main" id="{4D613B08-1942-4BEB-9E21-399B1BEC2043}"/>
              </a:ext>
            </a:extLst>
          </p:cNvPr>
          <p:cNvSpPr>
            <a:spLocks noGrp="1" noRot="1" noChangeAspect="1" noChangeArrowheads="1" noTextEdit="1"/>
          </p:cNvSpPr>
          <p:nvPr>
            <p:ph type="sldImg"/>
          </p:nvPr>
        </p:nvSpPr>
        <p:spPr>
          <a:ln/>
        </p:spPr>
      </p:sp>
      <p:sp>
        <p:nvSpPr>
          <p:cNvPr id="291843" name="Rectangle 3">
            <a:extLst>
              <a:ext uri="{FF2B5EF4-FFF2-40B4-BE49-F238E27FC236}">
                <a16:creationId xmlns:a16="http://schemas.microsoft.com/office/drawing/2014/main" id="{78110FFB-F16F-42DE-9C42-A77E50673AE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CA1CB6-F72F-403E-AC50-FBDE9F46957C}"/>
              </a:ext>
            </a:extLst>
          </p:cNvPr>
          <p:cNvSpPr>
            <a:spLocks noGrp="1" noChangeArrowheads="1"/>
          </p:cNvSpPr>
          <p:nvPr>
            <p:ph type="sldNum" sz="quarter" idx="5"/>
          </p:nvPr>
        </p:nvSpPr>
        <p:spPr>
          <a:ln/>
        </p:spPr>
        <p:txBody>
          <a:bodyPr/>
          <a:lstStyle/>
          <a:p>
            <a:fld id="{8F111B1B-FC28-43F9-AC7B-35EC700BDB68}" type="slidenum">
              <a:rPr lang="en-US" altLang="zh-CN"/>
              <a:pPr/>
              <a:t>19</a:t>
            </a:fld>
            <a:endParaRPr lang="en-US" altLang="zh-CN"/>
          </a:p>
        </p:txBody>
      </p:sp>
      <p:sp>
        <p:nvSpPr>
          <p:cNvPr id="293890" name="Rectangle 2">
            <a:extLst>
              <a:ext uri="{FF2B5EF4-FFF2-40B4-BE49-F238E27FC236}">
                <a16:creationId xmlns:a16="http://schemas.microsoft.com/office/drawing/2014/main" id="{D36EE813-A28A-46F8-8D00-07641CCB6222}"/>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26BD7A9C-455E-48EA-9ED7-76679CB4AD8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CACE29-CFD3-48D8-9A4B-7FDF59E3B299}"/>
              </a:ext>
            </a:extLst>
          </p:cNvPr>
          <p:cNvSpPr>
            <a:spLocks noGrp="1" noChangeArrowheads="1"/>
          </p:cNvSpPr>
          <p:nvPr>
            <p:ph type="sldNum" sz="quarter" idx="5"/>
          </p:nvPr>
        </p:nvSpPr>
        <p:spPr>
          <a:ln/>
        </p:spPr>
        <p:txBody>
          <a:bodyPr/>
          <a:lstStyle/>
          <a:p>
            <a:fld id="{BE77B64F-44DB-45DD-BEF4-2359FC7990EF}" type="slidenum">
              <a:rPr lang="en-US" altLang="zh-CN"/>
              <a:pPr/>
              <a:t>2</a:t>
            </a:fld>
            <a:endParaRPr lang="en-US" altLang="zh-CN"/>
          </a:p>
        </p:txBody>
      </p:sp>
      <p:sp>
        <p:nvSpPr>
          <p:cNvPr id="269314" name="Rectangle 2">
            <a:extLst>
              <a:ext uri="{FF2B5EF4-FFF2-40B4-BE49-F238E27FC236}">
                <a16:creationId xmlns:a16="http://schemas.microsoft.com/office/drawing/2014/main" id="{32FC7283-A900-416E-8A07-4CCEB2267620}"/>
              </a:ext>
            </a:extLst>
          </p:cNvPr>
          <p:cNvSpPr>
            <a:spLocks noGrp="1" noRot="1" noChangeAspect="1" noChangeArrowheads="1" noTextEdit="1"/>
          </p:cNvSpPr>
          <p:nvPr>
            <p:ph type="sldImg"/>
          </p:nvPr>
        </p:nvSpPr>
        <p:spPr>
          <a:ln/>
        </p:spPr>
      </p:sp>
      <p:sp>
        <p:nvSpPr>
          <p:cNvPr id="269315" name="Rectangle 3">
            <a:extLst>
              <a:ext uri="{FF2B5EF4-FFF2-40B4-BE49-F238E27FC236}">
                <a16:creationId xmlns:a16="http://schemas.microsoft.com/office/drawing/2014/main" id="{0AD64BE3-5CCD-4B99-A735-686C573DDF4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FAFFD4-01E8-4BD8-B5E8-ED573F7B2778}"/>
              </a:ext>
            </a:extLst>
          </p:cNvPr>
          <p:cNvSpPr>
            <a:spLocks noGrp="1" noChangeArrowheads="1"/>
          </p:cNvSpPr>
          <p:nvPr>
            <p:ph type="sldNum" sz="quarter" idx="5"/>
          </p:nvPr>
        </p:nvSpPr>
        <p:spPr>
          <a:ln/>
        </p:spPr>
        <p:txBody>
          <a:bodyPr/>
          <a:lstStyle/>
          <a:p>
            <a:fld id="{39019D68-09C3-43A3-9892-4B82C71D9442}" type="slidenum">
              <a:rPr lang="en-US" altLang="zh-CN"/>
              <a:pPr/>
              <a:t>20</a:t>
            </a:fld>
            <a:endParaRPr lang="en-US" altLang="zh-CN"/>
          </a:p>
        </p:txBody>
      </p:sp>
      <p:sp>
        <p:nvSpPr>
          <p:cNvPr id="295938" name="Rectangle 2">
            <a:extLst>
              <a:ext uri="{FF2B5EF4-FFF2-40B4-BE49-F238E27FC236}">
                <a16:creationId xmlns:a16="http://schemas.microsoft.com/office/drawing/2014/main" id="{F9766A38-5356-431A-8FD7-45476DD56AD2}"/>
              </a:ext>
            </a:extLst>
          </p:cNvPr>
          <p:cNvSpPr>
            <a:spLocks noGrp="1" noRot="1" noChangeAspect="1" noChangeArrowheads="1" noTextEdit="1"/>
          </p:cNvSpPr>
          <p:nvPr>
            <p:ph type="sldImg"/>
          </p:nvPr>
        </p:nvSpPr>
        <p:spPr>
          <a:ln/>
        </p:spPr>
      </p:sp>
      <p:sp>
        <p:nvSpPr>
          <p:cNvPr id="295939" name="Rectangle 3">
            <a:extLst>
              <a:ext uri="{FF2B5EF4-FFF2-40B4-BE49-F238E27FC236}">
                <a16:creationId xmlns:a16="http://schemas.microsoft.com/office/drawing/2014/main" id="{CD0EF6B5-B7BC-4DD6-B517-95E607ED9FF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9E543F0-3830-41AF-919B-6D995E6BF542}"/>
              </a:ext>
            </a:extLst>
          </p:cNvPr>
          <p:cNvSpPr>
            <a:spLocks noGrp="1" noChangeArrowheads="1"/>
          </p:cNvSpPr>
          <p:nvPr>
            <p:ph type="sldNum" sz="quarter" idx="5"/>
          </p:nvPr>
        </p:nvSpPr>
        <p:spPr>
          <a:ln/>
        </p:spPr>
        <p:txBody>
          <a:bodyPr/>
          <a:lstStyle/>
          <a:p>
            <a:fld id="{EF5C9724-BB2B-410E-A455-317FBCE683BD}" type="slidenum">
              <a:rPr lang="en-US" altLang="zh-CN"/>
              <a:pPr/>
              <a:t>21</a:t>
            </a:fld>
            <a:endParaRPr lang="en-US" altLang="zh-CN"/>
          </a:p>
        </p:txBody>
      </p:sp>
      <p:sp>
        <p:nvSpPr>
          <p:cNvPr id="297986" name="Rectangle 2">
            <a:extLst>
              <a:ext uri="{FF2B5EF4-FFF2-40B4-BE49-F238E27FC236}">
                <a16:creationId xmlns:a16="http://schemas.microsoft.com/office/drawing/2014/main" id="{4867A875-A9ED-49DE-818D-5D8F4287210B}"/>
              </a:ext>
            </a:extLst>
          </p:cNvPr>
          <p:cNvSpPr>
            <a:spLocks noGrp="1" noRot="1" noChangeAspect="1" noChangeArrowheads="1" noTextEdit="1"/>
          </p:cNvSpPr>
          <p:nvPr>
            <p:ph type="sldImg"/>
          </p:nvPr>
        </p:nvSpPr>
        <p:spPr>
          <a:ln/>
        </p:spPr>
      </p:sp>
      <p:sp>
        <p:nvSpPr>
          <p:cNvPr id="297987" name="Rectangle 3">
            <a:extLst>
              <a:ext uri="{FF2B5EF4-FFF2-40B4-BE49-F238E27FC236}">
                <a16:creationId xmlns:a16="http://schemas.microsoft.com/office/drawing/2014/main" id="{A50A6284-23FB-4E98-9E59-FCE696A311C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633B862-3968-4037-9D72-47EED514EB8B}"/>
              </a:ext>
            </a:extLst>
          </p:cNvPr>
          <p:cNvSpPr>
            <a:spLocks noGrp="1" noChangeArrowheads="1"/>
          </p:cNvSpPr>
          <p:nvPr>
            <p:ph type="sldNum" sz="quarter" idx="5"/>
          </p:nvPr>
        </p:nvSpPr>
        <p:spPr>
          <a:ln/>
        </p:spPr>
        <p:txBody>
          <a:bodyPr/>
          <a:lstStyle/>
          <a:p>
            <a:fld id="{A03ECB9D-A292-4B49-A2A8-E3395AD34401}" type="slidenum">
              <a:rPr lang="en-US" altLang="zh-CN"/>
              <a:pPr/>
              <a:t>22</a:t>
            </a:fld>
            <a:endParaRPr lang="en-US" altLang="zh-CN"/>
          </a:p>
        </p:txBody>
      </p:sp>
      <p:sp>
        <p:nvSpPr>
          <p:cNvPr id="300034" name="Rectangle 2">
            <a:extLst>
              <a:ext uri="{FF2B5EF4-FFF2-40B4-BE49-F238E27FC236}">
                <a16:creationId xmlns:a16="http://schemas.microsoft.com/office/drawing/2014/main" id="{09C3A907-3FAD-4420-B161-9D40F3DCC808}"/>
              </a:ext>
            </a:extLst>
          </p:cNvPr>
          <p:cNvSpPr>
            <a:spLocks noGrp="1" noRot="1" noChangeAspect="1" noChangeArrowheads="1" noTextEdit="1"/>
          </p:cNvSpPr>
          <p:nvPr>
            <p:ph type="sldImg"/>
          </p:nvPr>
        </p:nvSpPr>
        <p:spPr>
          <a:ln/>
        </p:spPr>
      </p:sp>
      <p:sp>
        <p:nvSpPr>
          <p:cNvPr id="300035" name="Rectangle 3">
            <a:extLst>
              <a:ext uri="{FF2B5EF4-FFF2-40B4-BE49-F238E27FC236}">
                <a16:creationId xmlns:a16="http://schemas.microsoft.com/office/drawing/2014/main" id="{20E7DEE3-8342-40D5-8065-71B883DD969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64F550-01AC-4A36-A4F7-8AEDD0A6E08C}"/>
              </a:ext>
            </a:extLst>
          </p:cNvPr>
          <p:cNvSpPr>
            <a:spLocks noGrp="1" noChangeArrowheads="1"/>
          </p:cNvSpPr>
          <p:nvPr>
            <p:ph type="sldNum" sz="quarter" idx="5"/>
          </p:nvPr>
        </p:nvSpPr>
        <p:spPr>
          <a:ln/>
        </p:spPr>
        <p:txBody>
          <a:bodyPr/>
          <a:lstStyle/>
          <a:p>
            <a:fld id="{F11559AE-94B1-488D-9B86-2F935EDCA64B}" type="slidenum">
              <a:rPr lang="en-US" altLang="zh-CN"/>
              <a:pPr/>
              <a:t>23</a:t>
            </a:fld>
            <a:endParaRPr lang="en-US" altLang="zh-CN"/>
          </a:p>
        </p:txBody>
      </p:sp>
      <p:sp>
        <p:nvSpPr>
          <p:cNvPr id="302082" name="Rectangle 2">
            <a:extLst>
              <a:ext uri="{FF2B5EF4-FFF2-40B4-BE49-F238E27FC236}">
                <a16:creationId xmlns:a16="http://schemas.microsoft.com/office/drawing/2014/main" id="{29A9EF2E-5249-4ADD-B33C-990E03E85455}"/>
              </a:ext>
            </a:extLst>
          </p:cNvPr>
          <p:cNvSpPr>
            <a:spLocks noGrp="1" noRot="1" noChangeAspect="1" noChangeArrowheads="1" noTextEdit="1"/>
          </p:cNvSpPr>
          <p:nvPr>
            <p:ph type="sldImg"/>
          </p:nvPr>
        </p:nvSpPr>
        <p:spPr>
          <a:ln/>
        </p:spPr>
      </p:sp>
      <p:sp>
        <p:nvSpPr>
          <p:cNvPr id="302083" name="Rectangle 3">
            <a:extLst>
              <a:ext uri="{FF2B5EF4-FFF2-40B4-BE49-F238E27FC236}">
                <a16:creationId xmlns:a16="http://schemas.microsoft.com/office/drawing/2014/main" id="{AC1DDE59-72B7-426D-AADA-5EFA3E2E312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F5B6FB-66DC-4FF9-B9D5-8BA48BD490CC}"/>
              </a:ext>
            </a:extLst>
          </p:cNvPr>
          <p:cNvSpPr>
            <a:spLocks noGrp="1" noChangeArrowheads="1"/>
          </p:cNvSpPr>
          <p:nvPr>
            <p:ph type="sldNum" sz="quarter" idx="5"/>
          </p:nvPr>
        </p:nvSpPr>
        <p:spPr>
          <a:ln/>
        </p:spPr>
        <p:txBody>
          <a:bodyPr/>
          <a:lstStyle/>
          <a:p>
            <a:fld id="{A22B68F1-DF4A-4C61-B913-BA456099723C}" type="slidenum">
              <a:rPr lang="en-US" altLang="zh-CN"/>
              <a:pPr/>
              <a:t>24</a:t>
            </a:fld>
            <a:endParaRPr lang="en-US" altLang="zh-CN"/>
          </a:p>
        </p:txBody>
      </p:sp>
      <p:sp>
        <p:nvSpPr>
          <p:cNvPr id="304130" name="Rectangle 2">
            <a:extLst>
              <a:ext uri="{FF2B5EF4-FFF2-40B4-BE49-F238E27FC236}">
                <a16:creationId xmlns:a16="http://schemas.microsoft.com/office/drawing/2014/main" id="{0684528C-1481-4CE8-AFF6-83E8B61326A6}"/>
              </a:ext>
            </a:extLst>
          </p:cNvPr>
          <p:cNvSpPr>
            <a:spLocks noGrp="1" noRot="1" noChangeAspect="1" noChangeArrowheads="1" noTextEdit="1"/>
          </p:cNvSpPr>
          <p:nvPr>
            <p:ph type="sldImg"/>
          </p:nvPr>
        </p:nvSpPr>
        <p:spPr>
          <a:ln/>
        </p:spPr>
      </p:sp>
      <p:sp>
        <p:nvSpPr>
          <p:cNvPr id="304131" name="Rectangle 3">
            <a:extLst>
              <a:ext uri="{FF2B5EF4-FFF2-40B4-BE49-F238E27FC236}">
                <a16:creationId xmlns:a16="http://schemas.microsoft.com/office/drawing/2014/main" id="{F16E9F51-ECE8-4B74-B5F6-9A4C57A9C96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CBC971-C370-465B-84C6-845CD86B215C}"/>
              </a:ext>
            </a:extLst>
          </p:cNvPr>
          <p:cNvSpPr>
            <a:spLocks noGrp="1" noChangeArrowheads="1"/>
          </p:cNvSpPr>
          <p:nvPr>
            <p:ph type="sldNum" sz="quarter" idx="5"/>
          </p:nvPr>
        </p:nvSpPr>
        <p:spPr>
          <a:ln/>
        </p:spPr>
        <p:txBody>
          <a:bodyPr/>
          <a:lstStyle/>
          <a:p>
            <a:fld id="{219E2158-8E23-431A-BE23-F7E3076BB7A1}" type="slidenum">
              <a:rPr lang="en-US" altLang="zh-CN"/>
              <a:pPr/>
              <a:t>25</a:t>
            </a:fld>
            <a:endParaRPr lang="en-US" altLang="zh-CN"/>
          </a:p>
        </p:txBody>
      </p:sp>
      <p:sp>
        <p:nvSpPr>
          <p:cNvPr id="306178" name="Rectangle 2">
            <a:extLst>
              <a:ext uri="{FF2B5EF4-FFF2-40B4-BE49-F238E27FC236}">
                <a16:creationId xmlns:a16="http://schemas.microsoft.com/office/drawing/2014/main" id="{084066B9-7055-4632-B298-16FD7C2B2988}"/>
              </a:ext>
            </a:extLst>
          </p:cNvPr>
          <p:cNvSpPr>
            <a:spLocks noGrp="1" noRot="1" noChangeAspect="1" noChangeArrowheads="1" noTextEdit="1"/>
          </p:cNvSpPr>
          <p:nvPr>
            <p:ph type="sldImg"/>
          </p:nvPr>
        </p:nvSpPr>
        <p:spPr>
          <a:ln/>
        </p:spPr>
      </p:sp>
      <p:sp>
        <p:nvSpPr>
          <p:cNvPr id="306179" name="Rectangle 3">
            <a:extLst>
              <a:ext uri="{FF2B5EF4-FFF2-40B4-BE49-F238E27FC236}">
                <a16:creationId xmlns:a16="http://schemas.microsoft.com/office/drawing/2014/main" id="{3BE90A09-2C7B-4557-B3D7-525EFBC4446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1661515-E704-49BF-A4FC-3F7D7EA3A1BE}"/>
              </a:ext>
            </a:extLst>
          </p:cNvPr>
          <p:cNvSpPr>
            <a:spLocks noGrp="1" noChangeArrowheads="1"/>
          </p:cNvSpPr>
          <p:nvPr>
            <p:ph type="sldNum" sz="quarter" idx="5"/>
          </p:nvPr>
        </p:nvSpPr>
        <p:spPr>
          <a:ln/>
        </p:spPr>
        <p:txBody>
          <a:bodyPr/>
          <a:lstStyle/>
          <a:p>
            <a:fld id="{1FF1AE74-41D4-4C67-96FC-CC1D1202E579}" type="slidenum">
              <a:rPr lang="en-US" altLang="zh-CN"/>
              <a:pPr/>
              <a:t>26</a:t>
            </a:fld>
            <a:endParaRPr lang="en-US" altLang="zh-CN"/>
          </a:p>
        </p:txBody>
      </p:sp>
      <p:sp>
        <p:nvSpPr>
          <p:cNvPr id="308226" name="Rectangle 2">
            <a:extLst>
              <a:ext uri="{FF2B5EF4-FFF2-40B4-BE49-F238E27FC236}">
                <a16:creationId xmlns:a16="http://schemas.microsoft.com/office/drawing/2014/main" id="{44325676-31B0-4ECD-B050-411F75035985}"/>
              </a:ext>
            </a:extLst>
          </p:cNvPr>
          <p:cNvSpPr>
            <a:spLocks noGrp="1" noRot="1" noChangeAspect="1" noChangeArrowheads="1" noTextEdit="1"/>
          </p:cNvSpPr>
          <p:nvPr>
            <p:ph type="sldImg"/>
          </p:nvPr>
        </p:nvSpPr>
        <p:spPr>
          <a:ln/>
        </p:spPr>
      </p:sp>
      <p:sp>
        <p:nvSpPr>
          <p:cNvPr id="308227" name="Rectangle 3">
            <a:extLst>
              <a:ext uri="{FF2B5EF4-FFF2-40B4-BE49-F238E27FC236}">
                <a16:creationId xmlns:a16="http://schemas.microsoft.com/office/drawing/2014/main" id="{AD1256FE-2E1A-4FCD-8CA8-AEAD04766D8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F19878-1503-49C9-994D-68572AFDA787}"/>
              </a:ext>
            </a:extLst>
          </p:cNvPr>
          <p:cNvSpPr>
            <a:spLocks noGrp="1" noChangeArrowheads="1"/>
          </p:cNvSpPr>
          <p:nvPr>
            <p:ph type="sldNum" sz="quarter" idx="5"/>
          </p:nvPr>
        </p:nvSpPr>
        <p:spPr>
          <a:ln/>
        </p:spPr>
        <p:txBody>
          <a:bodyPr/>
          <a:lstStyle/>
          <a:p>
            <a:fld id="{6D8CE83F-2C05-4406-80D3-2155248744D3}" type="slidenum">
              <a:rPr lang="en-US" altLang="zh-CN"/>
              <a:pPr/>
              <a:t>27</a:t>
            </a:fld>
            <a:endParaRPr lang="en-US" altLang="zh-CN"/>
          </a:p>
        </p:txBody>
      </p:sp>
      <p:sp>
        <p:nvSpPr>
          <p:cNvPr id="310274" name="Rectangle 2">
            <a:extLst>
              <a:ext uri="{FF2B5EF4-FFF2-40B4-BE49-F238E27FC236}">
                <a16:creationId xmlns:a16="http://schemas.microsoft.com/office/drawing/2014/main" id="{B88E80F6-52EC-4686-8AA2-A9ADAC8C10EC}"/>
              </a:ext>
            </a:extLst>
          </p:cNvPr>
          <p:cNvSpPr>
            <a:spLocks noGrp="1" noRot="1" noChangeAspect="1" noChangeArrowheads="1" noTextEdit="1"/>
          </p:cNvSpPr>
          <p:nvPr>
            <p:ph type="sldImg"/>
          </p:nvPr>
        </p:nvSpPr>
        <p:spPr>
          <a:ln/>
        </p:spPr>
      </p:sp>
      <p:sp>
        <p:nvSpPr>
          <p:cNvPr id="310275" name="Rectangle 3">
            <a:extLst>
              <a:ext uri="{FF2B5EF4-FFF2-40B4-BE49-F238E27FC236}">
                <a16:creationId xmlns:a16="http://schemas.microsoft.com/office/drawing/2014/main" id="{EFF4BC44-7EA3-40E3-9263-CC25B247EF1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493D9A1-7920-4EBC-A5E8-A3AD3078C5BC}"/>
              </a:ext>
            </a:extLst>
          </p:cNvPr>
          <p:cNvSpPr>
            <a:spLocks noGrp="1" noChangeArrowheads="1"/>
          </p:cNvSpPr>
          <p:nvPr>
            <p:ph type="sldNum" sz="quarter" idx="5"/>
          </p:nvPr>
        </p:nvSpPr>
        <p:spPr>
          <a:ln/>
        </p:spPr>
        <p:txBody>
          <a:bodyPr/>
          <a:lstStyle/>
          <a:p>
            <a:fld id="{C90EE4F5-36D2-485D-8268-C0A2C25302AC}" type="slidenum">
              <a:rPr lang="en-US" altLang="zh-CN"/>
              <a:pPr/>
              <a:t>28</a:t>
            </a:fld>
            <a:endParaRPr lang="en-US" altLang="zh-CN"/>
          </a:p>
        </p:txBody>
      </p:sp>
      <p:sp>
        <p:nvSpPr>
          <p:cNvPr id="312322" name="Rectangle 2">
            <a:extLst>
              <a:ext uri="{FF2B5EF4-FFF2-40B4-BE49-F238E27FC236}">
                <a16:creationId xmlns:a16="http://schemas.microsoft.com/office/drawing/2014/main" id="{D35BDD8D-570E-4436-B630-E399CEA7FC7F}"/>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499D9F3C-5ECD-4866-9D3F-326ABE196AB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0CDBBF-7B8B-4CF2-A366-559D67DAA02B}"/>
              </a:ext>
            </a:extLst>
          </p:cNvPr>
          <p:cNvSpPr>
            <a:spLocks noGrp="1" noChangeArrowheads="1"/>
          </p:cNvSpPr>
          <p:nvPr>
            <p:ph type="sldNum" sz="quarter" idx="5"/>
          </p:nvPr>
        </p:nvSpPr>
        <p:spPr>
          <a:ln/>
        </p:spPr>
        <p:txBody>
          <a:bodyPr/>
          <a:lstStyle/>
          <a:p>
            <a:fld id="{C43074C6-0030-4CCA-B855-43ADD90A5F9B}" type="slidenum">
              <a:rPr lang="en-US" altLang="zh-CN"/>
              <a:pPr/>
              <a:t>29</a:t>
            </a:fld>
            <a:endParaRPr lang="en-US" altLang="zh-CN"/>
          </a:p>
        </p:txBody>
      </p:sp>
      <p:sp>
        <p:nvSpPr>
          <p:cNvPr id="314370" name="Rectangle 2">
            <a:extLst>
              <a:ext uri="{FF2B5EF4-FFF2-40B4-BE49-F238E27FC236}">
                <a16:creationId xmlns:a16="http://schemas.microsoft.com/office/drawing/2014/main" id="{CDF047E8-3D92-4A22-8A11-18D6A21B69F3}"/>
              </a:ext>
            </a:extLst>
          </p:cNvPr>
          <p:cNvSpPr>
            <a:spLocks noGrp="1" noRot="1" noChangeAspect="1" noChangeArrowheads="1" noTextEdit="1"/>
          </p:cNvSpPr>
          <p:nvPr>
            <p:ph type="sldImg"/>
          </p:nvPr>
        </p:nvSpPr>
        <p:spPr>
          <a:ln/>
        </p:spPr>
      </p:sp>
      <p:sp>
        <p:nvSpPr>
          <p:cNvPr id="314371" name="Rectangle 3">
            <a:extLst>
              <a:ext uri="{FF2B5EF4-FFF2-40B4-BE49-F238E27FC236}">
                <a16:creationId xmlns:a16="http://schemas.microsoft.com/office/drawing/2014/main" id="{E1596FF4-AAFD-4A4F-BD86-66099B79FE4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A5A9CE-C20D-49F9-8535-9B213336830C}"/>
              </a:ext>
            </a:extLst>
          </p:cNvPr>
          <p:cNvSpPr>
            <a:spLocks noGrp="1" noChangeArrowheads="1"/>
          </p:cNvSpPr>
          <p:nvPr>
            <p:ph type="sldNum" sz="quarter" idx="5"/>
          </p:nvPr>
        </p:nvSpPr>
        <p:spPr>
          <a:ln/>
        </p:spPr>
        <p:txBody>
          <a:bodyPr/>
          <a:lstStyle/>
          <a:p>
            <a:fld id="{7B52398B-A60F-4DDC-A445-3874F9AD8129}" type="slidenum">
              <a:rPr lang="en-US" altLang="zh-CN"/>
              <a:pPr/>
              <a:t>3</a:t>
            </a:fld>
            <a:endParaRPr lang="en-US" altLang="zh-CN"/>
          </a:p>
        </p:txBody>
      </p:sp>
      <p:sp>
        <p:nvSpPr>
          <p:cNvPr id="271362" name="Rectangle 2">
            <a:extLst>
              <a:ext uri="{FF2B5EF4-FFF2-40B4-BE49-F238E27FC236}">
                <a16:creationId xmlns:a16="http://schemas.microsoft.com/office/drawing/2014/main" id="{5E1D9697-F9E2-4D83-B5EE-79C616994EA8}"/>
              </a:ext>
            </a:extLst>
          </p:cNvPr>
          <p:cNvSpPr>
            <a:spLocks noGrp="1" noRot="1" noChangeAspect="1" noChangeArrowheads="1" noTextEdit="1"/>
          </p:cNvSpPr>
          <p:nvPr>
            <p:ph type="sldImg"/>
          </p:nvPr>
        </p:nvSpPr>
        <p:spPr>
          <a:ln/>
        </p:spPr>
      </p:sp>
      <p:sp>
        <p:nvSpPr>
          <p:cNvPr id="271363" name="Rectangle 3">
            <a:extLst>
              <a:ext uri="{FF2B5EF4-FFF2-40B4-BE49-F238E27FC236}">
                <a16:creationId xmlns:a16="http://schemas.microsoft.com/office/drawing/2014/main" id="{8E429FFA-23E9-4CDC-A324-EAC54D8760E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C5EBAF6-7027-4594-B9B9-3DE4700759A8}"/>
              </a:ext>
            </a:extLst>
          </p:cNvPr>
          <p:cNvSpPr>
            <a:spLocks noGrp="1" noChangeArrowheads="1"/>
          </p:cNvSpPr>
          <p:nvPr>
            <p:ph type="sldNum" sz="quarter" idx="5"/>
          </p:nvPr>
        </p:nvSpPr>
        <p:spPr>
          <a:ln/>
        </p:spPr>
        <p:txBody>
          <a:bodyPr/>
          <a:lstStyle/>
          <a:p>
            <a:fld id="{0A6CB3D6-B6D6-4530-B602-F6D4C937EF0A}" type="slidenum">
              <a:rPr lang="en-US" altLang="zh-CN"/>
              <a:pPr/>
              <a:t>30</a:t>
            </a:fld>
            <a:endParaRPr lang="en-US" altLang="zh-CN"/>
          </a:p>
        </p:txBody>
      </p:sp>
      <p:sp>
        <p:nvSpPr>
          <p:cNvPr id="316418" name="Rectangle 2">
            <a:extLst>
              <a:ext uri="{FF2B5EF4-FFF2-40B4-BE49-F238E27FC236}">
                <a16:creationId xmlns:a16="http://schemas.microsoft.com/office/drawing/2014/main" id="{63E15399-4845-451C-8C76-D9F504A51B66}"/>
              </a:ext>
            </a:extLst>
          </p:cNvPr>
          <p:cNvSpPr>
            <a:spLocks noGrp="1" noRot="1" noChangeAspect="1" noChangeArrowheads="1" noTextEdit="1"/>
          </p:cNvSpPr>
          <p:nvPr>
            <p:ph type="sldImg"/>
          </p:nvPr>
        </p:nvSpPr>
        <p:spPr>
          <a:ln/>
        </p:spPr>
      </p:sp>
      <p:sp>
        <p:nvSpPr>
          <p:cNvPr id="316419" name="Rectangle 3">
            <a:extLst>
              <a:ext uri="{FF2B5EF4-FFF2-40B4-BE49-F238E27FC236}">
                <a16:creationId xmlns:a16="http://schemas.microsoft.com/office/drawing/2014/main" id="{6392F00F-995E-45A1-A2CD-BD3FD54F7FA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F44222-8F99-455D-B3A5-6184616F5A45}"/>
              </a:ext>
            </a:extLst>
          </p:cNvPr>
          <p:cNvSpPr>
            <a:spLocks noGrp="1" noChangeArrowheads="1"/>
          </p:cNvSpPr>
          <p:nvPr>
            <p:ph type="sldNum" sz="quarter" idx="5"/>
          </p:nvPr>
        </p:nvSpPr>
        <p:spPr>
          <a:ln/>
        </p:spPr>
        <p:txBody>
          <a:bodyPr/>
          <a:lstStyle/>
          <a:p>
            <a:fld id="{B8574D69-7035-4236-BAC7-D5FB9863DBC5}" type="slidenum">
              <a:rPr lang="en-US" altLang="zh-CN"/>
              <a:pPr/>
              <a:t>31</a:t>
            </a:fld>
            <a:endParaRPr lang="en-US" altLang="zh-CN"/>
          </a:p>
        </p:txBody>
      </p:sp>
      <p:sp>
        <p:nvSpPr>
          <p:cNvPr id="318466" name="Rectangle 2">
            <a:extLst>
              <a:ext uri="{FF2B5EF4-FFF2-40B4-BE49-F238E27FC236}">
                <a16:creationId xmlns:a16="http://schemas.microsoft.com/office/drawing/2014/main" id="{D4A8D112-0662-4431-987B-FF1F587D1A93}"/>
              </a:ext>
            </a:extLst>
          </p:cNvPr>
          <p:cNvSpPr>
            <a:spLocks noGrp="1" noRot="1" noChangeAspect="1" noChangeArrowheads="1" noTextEdit="1"/>
          </p:cNvSpPr>
          <p:nvPr>
            <p:ph type="sldImg"/>
          </p:nvPr>
        </p:nvSpPr>
        <p:spPr>
          <a:ln/>
        </p:spPr>
      </p:sp>
      <p:sp>
        <p:nvSpPr>
          <p:cNvPr id="318467" name="Rectangle 3">
            <a:extLst>
              <a:ext uri="{FF2B5EF4-FFF2-40B4-BE49-F238E27FC236}">
                <a16:creationId xmlns:a16="http://schemas.microsoft.com/office/drawing/2014/main" id="{D91CF171-4492-498F-81D0-767CDEF1EFFD}"/>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A168D3-E5DB-456A-BBE4-F8BFEEFEFAB6}"/>
              </a:ext>
            </a:extLst>
          </p:cNvPr>
          <p:cNvSpPr>
            <a:spLocks noGrp="1" noChangeArrowheads="1"/>
          </p:cNvSpPr>
          <p:nvPr>
            <p:ph type="sldNum" sz="quarter" idx="5"/>
          </p:nvPr>
        </p:nvSpPr>
        <p:spPr>
          <a:ln/>
        </p:spPr>
        <p:txBody>
          <a:bodyPr/>
          <a:lstStyle/>
          <a:p>
            <a:fld id="{6808D114-E820-4E18-98AB-75704F0D0CE7}" type="slidenum">
              <a:rPr lang="en-US" altLang="zh-CN"/>
              <a:pPr/>
              <a:t>32</a:t>
            </a:fld>
            <a:endParaRPr lang="en-US" altLang="zh-CN"/>
          </a:p>
        </p:txBody>
      </p:sp>
      <p:sp>
        <p:nvSpPr>
          <p:cNvPr id="320514" name="Rectangle 2">
            <a:extLst>
              <a:ext uri="{FF2B5EF4-FFF2-40B4-BE49-F238E27FC236}">
                <a16:creationId xmlns:a16="http://schemas.microsoft.com/office/drawing/2014/main" id="{8DC5ED07-A6B3-4187-A85D-01007CFBFF5E}"/>
              </a:ext>
            </a:extLst>
          </p:cNvPr>
          <p:cNvSpPr>
            <a:spLocks noGrp="1" noRot="1" noChangeAspect="1" noChangeArrowheads="1" noTextEdit="1"/>
          </p:cNvSpPr>
          <p:nvPr>
            <p:ph type="sldImg"/>
          </p:nvPr>
        </p:nvSpPr>
        <p:spPr>
          <a:ln/>
        </p:spPr>
      </p:sp>
      <p:sp>
        <p:nvSpPr>
          <p:cNvPr id="320515" name="Rectangle 3">
            <a:extLst>
              <a:ext uri="{FF2B5EF4-FFF2-40B4-BE49-F238E27FC236}">
                <a16:creationId xmlns:a16="http://schemas.microsoft.com/office/drawing/2014/main" id="{A0D14742-5FD4-482A-AF30-877F46D4FF4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AB35AE-AC27-4F09-8B26-E1CE73A8635F}"/>
              </a:ext>
            </a:extLst>
          </p:cNvPr>
          <p:cNvSpPr>
            <a:spLocks noGrp="1" noChangeArrowheads="1"/>
          </p:cNvSpPr>
          <p:nvPr>
            <p:ph type="sldNum" sz="quarter" idx="5"/>
          </p:nvPr>
        </p:nvSpPr>
        <p:spPr>
          <a:ln/>
        </p:spPr>
        <p:txBody>
          <a:bodyPr/>
          <a:lstStyle/>
          <a:p>
            <a:fld id="{74FB249E-BD4D-4753-94D8-30592908141E}" type="slidenum">
              <a:rPr lang="en-US" altLang="zh-CN"/>
              <a:pPr/>
              <a:t>33</a:t>
            </a:fld>
            <a:endParaRPr lang="en-US" altLang="zh-CN"/>
          </a:p>
        </p:txBody>
      </p:sp>
      <p:sp>
        <p:nvSpPr>
          <p:cNvPr id="322562" name="Rectangle 2">
            <a:extLst>
              <a:ext uri="{FF2B5EF4-FFF2-40B4-BE49-F238E27FC236}">
                <a16:creationId xmlns:a16="http://schemas.microsoft.com/office/drawing/2014/main" id="{8A74E8C4-39E0-4671-89CC-91C4468B723B}"/>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05063FBB-89CD-4BCB-B2D3-EAA5D0C94BA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1120D2-B9AC-49A3-8F29-D09BB5B9F2A2}"/>
              </a:ext>
            </a:extLst>
          </p:cNvPr>
          <p:cNvSpPr>
            <a:spLocks noGrp="1" noChangeArrowheads="1"/>
          </p:cNvSpPr>
          <p:nvPr>
            <p:ph type="sldNum" sz="quarter" idx="5"/>
          </p:nvPr>
        </p:nvSpPr>
        <p:spPr>
          <a:ln/>
        </p:spPr>
        <p:txBody>
          <a:bodyPr/>
          <a:lstStyle/>
          <a:p>
            <a:fld id="{D705C1B8-F0A1-436C-91C0-76E231641BE5}" type="slidenum">
              <a:rPr lang="en-US" altLang="zh-CN"/>
              <a:pPr/>
              <a:t>34</a:t>
            </a:fld>
            <a:endParaRPr lang="en-US" altLang="zh-CN"/>
          </a:p>
        </p:txBody>
      </p:sp>
      <p:sp>
        <p:nvSpPr>
          <p:cNvPr id="324610" name="Rectangle 2">
            <a:extLst>
              <a:ext uri="{FF2B5EF4-FFF2-40B4-BE49-F238E27FC236}">
                <a16:creationId xmlns:a16="http://schemas.microsoft.com/office/drawing/2014/main" id="{5F3764DB-B014-4799-8A59-6419CA5316EA}"/>
              </a:ext>
            </a:extLst>
          </p:cNvPr>
          <p:cNvSpPr>
            <a:spLocks noGrp="1" noRot="1" noChangeAspect="1" noChangeArrowheads="1" noTextEdit="1"/>
          </p:cNvSpPr>
          <p:nvPr>
            <p:ph type="sldImg"/>
          </p:nvPr>
        </p:nvSpPr>
        <p:spPr>
          <a:ln/>
        </p:spPr>
      </p:sp>
      <p:sp>
        <p:nvSpPr>
          <p:cNvPr id="324611" name="Rectangle 3">
            <a:extLst>
              <a:ext uri="{FF2B5EF4-FFF2-40B4-BE49-F238E27FC236}">
                <a16:creationId xmlns:a16="http://schemas.microsoft.com/office/drawing/2014/main" id="{D1234B2F-92AC-4A94-A36D-FE9C582A66CB}"/>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1120D2-B9AC-49A3-8F29-D09BB5B9F2A2}"/>
              </a:ext>
            </a:extLst>
          </p:cNvPr>
          <p:cNvSpPr>
            <a:spLocks noGrp="1" noChangeArrowheads="1"/>
          </p:cNvSpPr>
          <p:nvPr>
            <p:ph type="sldNum" sz="quarter" idx="5"/>
          </p:nvPr>
        </p:nvSpPr>
        <p:spPr>
          <a:ln/>
        </p:spPr>
        <p:txBody>
          <a:bodyPr/>
          <a:lstStyle/>
          <a:p>
            <a:fld id="{D705C1B8-F0A1-436C-91C0-76E231641BE5}" type="slidenum">
              <a:rPr lang="en-US" altLang="zh-CN"/>
              <a:pPr/>
              <a:t>35</a:t>
            </a:fld>
            <a:endParaRPr lang="en-US" altLang="zh-CN"/>
          </a:p>
        </p:txBody>
      </p:sp>
      <p:sp>
        <p:nvSpPr>
          <p:cNvPr id="324610" name="Rectangle 2">
            <a:extLst>
              <a:ext uri="{FF2B5EF4-FFF2-40B4-BE49-F238E27FC236}">
                <a16:creationId xmlns:a16="http://schemas.microsoft.com/office/drawing/2014/main" id="{5F3764DB-B014-4799-8A59-6419CA5316EA}"/>
              </a:ext>
            </a:extLst>
          </p:cNvPr>
          <p:cNvSpPr>
            <a:spLocks noGrp="1" noRot="1" noChangeAspect="1" noChangeArrowheads="1" noTextEdit="1"/>
          </p:cNvSpPr>
          <p:nvPr>
            <p:ph type="sldImg"/>
          </p:nvPr>
        </p:nvSpPr>
        <p:spPr>
          <a:ln/>
        </p:spPr>
      </p:sp>
      <p:sp>
        <p:nvSpPr>
          <p:cNvPr id="324611" name="Rectangle 3">
            <a:extLst>
              <a:ext uri="{FF2B5EF4-FFF2-40B4-BE49-F238E27FC236}">
                <a16:creationId xmlns:a16="http://schemas.microsoft.com/office/drawing/2014/main" id="{D1234B2F-92AC-4A94-A36D-FE9C582A66C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938100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1120D2-B9AC-49A3-8F29-D09BB5B9F2A2}"/>
              </a:ext>
            </a:extLst>
          </p:cNvPr>
          <p:cNvSpPr>
            <a:spLocks noGrp="1" noChangeArrowheads="1"/>
          </p:cNvSpPr>
          <p:nvPr>
            <p:ph type="sldNum" sz="quarter" idx="5"/>
          </p:nvPr>
        </p:nvSpPr>
        <p:spPr>
          <a:ln/>
        </p:spPr>
        <p:txBody>
          <a:bodyPr/>
          <a:lstStyle/>
          <a:p>
            <a:fld id="{D705C1B8-F0A1-436C-91C0-76E231641BE5}" type="slidenum">
              <a:rPr lang="en-US" altLang="zh-CN"/>
              <a:pPr/>
              <a:t>36</a:t>
            </a:fld>
            <a:endParaRPr lang="en-US" altLang="zh-CN"/>
          </a:p>
        </p:txBody>
      </p:sp>
      <p:sp>
        <p:nvSpPr>
          <p:cNvPr id="324610" name="Rectangle 2">
            <a:extLst>
              <a:ext uri="{FF2B5EF4-FFF2-40B4-BE49-F238E27FC236}">
                <a16:creationId xmlns:a16="http://schemas.microsoft.com/office/drawing/2014/main" id="{5F3764DB-B014-4799-8A59-6419CA5316EA}"/>
              </a:ext>
            </a:extLst>
          </p:cNvPr>
          <p:cNvSpPr>
            <a:spLocks noGrp="1" noRot="1" noChangeAspect="1" noChangeArrowheads="1" noTextEdit="1"/>
          </p:cNvSpPr>
          <p:nvPr>
            <p:ph type="sldImg"/>
          </p:nvPr>
        </p:nvSpPr>
        <p:spPr>
          <a:ln/>
        </p:spPr>
      </p:sp>
      <p:sp>
        <p:nvSpPr>
          <p:cNvPr id="324611" name="Rectangle 3">
            <a:extLst>
              <a:ext uri="{FF2B5EF4-FFF2-40B4-BE49-F238E27FC236}">
                <a16:creationId xmlns:a16="http://schemas.microsoft.com/office/drawing/2014/main" id="{D1234B2F-92AC-4A94-A36D-FE9C582A66C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389454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1120D2-B9AC-49A3-8F29-D09BB5B9F2A2}"/>
              </a:ext>
            </a:extLst>
          </p:cNvPr>
          <p:cNvSpPr>
            <a:spLocks noGrp="1" noChangeArrowheads="1"/>
          </p:cNvSpPr>
          <p:nvPr>
            <p:ph type="sldNum" sz="quarter" idx="5"/>
          </p:nvPr>
        </p:nvSpPr>
        <p:spPr>
          <a:ln/>
        </p:spPr>
        <p:txBody>
          <a:bodyPr/>
          <a:lstStyle/>
          <a:p>
            <a:fld id="{D705C1B8-F0A1-436C-91C0-76E231641BE5}" type="slidenum">
              <a:rPr lang="en-US" altLang="zh-CN"/>
              <a:pPr/>
              <a:t>37</a:t>
            </a:fld>
            <a:endParaRPr lang="en-US" altLang="zh-CN"/>
          </a:p>
        </p:txBody>
      </p:sp>
      <p:sp>
        <p:nvSpPr>
          <p:cNvPr id="324610" name="Rectangle 2">
            <a:extLst>
              <a:ext uri="{FF2B5EF4-FFF2-40B4-BE49-F238E27FC236}">
                <a16:creationId xmlns:a16="http://schemas.microsoft.com/office/drawing/2014/main" id="{5F3764DB-B014-4799-8A59-6419CA5316EA}"/>
              </a:ext>
            </a:extLst>
          </p:cNvPr>
          <p:cNvSpPr>
            <a:spLocks noGrp="1" noRot="1" noChangeAspect="1" noChangeArrowheads="1" noTextEdit="1"/>
          </p:cNvSpPr>
          <p:nvPr>
            <p:ph type="sldImg"/>
          </p:nvPr>
        </p:nvSpPr>
        <p:spPr>
          <a:ln/>
        </p:spPr>
      </p:sp>
      <p:sp>
        <p:nvSpPr>
          <p:cNvPr id="324611" name="Rectangle 3">
            <a:extLst>
              <a:ext uri="{FF2B5EF4-FFF2-40B4-BE49-F238E27FC236}">
                <a16:creationId xmlns:a16="http://schemas.microsoft.com/office/drawing/2014/main" id="{D1234B2F-92AC-4A94-A36D-FE9C582A66CB}"/>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09318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A6E59D-8E7F-4537-84E6-386696EBCA7C}" type="slidenum">
              <a:rPr lang="en-US" altLang="zh-CN" smtClean="0"/>
              <a:pPr/>
              <a:t>38</a:t>
            </a:fld>
            <a:endParaRPr lang="en-US" altLang="zh-CN"/>
          </a:p>
        </p:txBody>
      </p:sp>
    </p:spTree>
    <p:extLst>
      <p:ext uri="{BB962C8B-B14F-4D97-AF65-F5344CB8AC3E}">
        <p14:creationId xmlns:p14="http://schemas.microsoft.com/office/powerpoint/2010/main" val="1921543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AB35AE-AC27-4F09-8B26-E1CE73A8635F}"/>
              </a:ext>
            </a:extLst>
          </p:cNvPr>
          <p:cNvSpPr>
            <a:spLocks noGrp="1" noChangeArrowheads="1"/>
          </p:cNvSpPr>
          <p:nvPr>
            <p:ph type="sldNum" sz="quarter" idx="5"/>
          </p:nvPr>
        </p:nvSpPr>
        <p:spPr>
          <a:ln/>
        </p:spPr>
        <p:txBody>
          <a:bodyPr/>
          <a:lstStyle/>
          <a:p>
            <a:fld id="{74FB249E-BD4D-4753-94D8-30592908141E}" type="slidenum">
              <a:rPr lang="en-US" altLang="zh-CN"/>
              <a:pPr/>
              <a:t>39</a:t>
            </a:fld>
            <a:endParaRPr lang="en-US" altLang="zh-CN"/>
          </a:p>
        </p:txBody>
      </p:sp>
      <p:sp>
        <p:nvSpPr>
          <p:cNvPr id="322562" name="Rectangle 2">
            <a:extLst>
              <a:ext uri="{FF2B5EF4-FFF2-40B4-BE49-F238E27FC236}">
                <a16:creationId xmlns:a16="http://schemas.microsoft.com/office/drawing/2014/main" id="{8A74E8C4-39E0-4671-89CC-91C4468B723B}"/>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05063FBB-89CD-4BCB-B2D3-EAA5D0C94BA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19154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6154AD-ED27-4A2A-89A4-4F1162B196A1}"/>
              </a:ext>
            </a:extLst>
          </p:cNvPr>
          <p:cNvSpPr>
            <a:spLocks noGrp="1" noChangeArrowheads="1"/>
          </p:cNvSpPr>
          <p:nvPr>
            <p:ph type="sldNum" sz="quarter" idx="5"/>
          </p:nvPr>
        </p:nvSpPr>
        <p:spPr>
          <a:ln/>
        </p:spPr>
        <p:txBody>
          <a:bodyPr/>
          <a:lstStyle/>
          <a:p>
            <a:fld id="{BD763B66-722B-4019-B505-7DCC3B340560}" type="slidenum">
              <a:rPr lang="en-US" altLang="zh-CN"/>
              <a:pPr/>
              <a:t>4</a:t>
            </a:fld>
            <a:endParaRPr lang="en-US" altLang="zh-CN"/>
          </a:p>
        </p:txBody>
      </p:sp>
      <p:sp>
        <p:nvSpPr>
          <p:cNvPr id="273410" name="Rectangle 2">
            <a:extLst>
              <a:ext uri="{FF2B5EF4-FFF2-40B4-BE49-F238E27FC236}">
                <a16:creationId xmlns:a16="http://schemas.microsoft.com/office/drawing/2014/main" id="{6C99D484-A6C1-4A32-A9BB-2CA35895ED6F}"/>
              </a:ext>
            </a:extLst>
          </p:cNvPr>
          <p:cNvSpPr>
            <a:spLocks noGrp="1" noRot="1" noChangeAspect="1" noChangeArrowheads="1" noTextEdit="1"/>
          </p:cNvSpPr>
          <p:nvPr>
            <p:ph type="sldImg"/>
          </p:nvPr>
        </p:nvSpPr>
        <p:spPr>
          <a:ln/>
        </p:spPr>
      </p:sp>
      <p:sp>
        <p:nvSpPr>
          <p:cNvPr id="273411" name="Rectangle 3">
            <a:extLst>
              <a:ext uri="{FF2B5EF4-FFF2-40B4-BE49-F238E27FC236}">
                <a16:creationId xmlns:a16="http://schemas.microsoft.com/office/drawing/2014/main" id="{79FD6727-EA07-4B27-8A85-6459B15604C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8BF38-F85A-4584-99CE-8116AC84A49B}" type="slidenum">
              <a:rPr lang="en-US" altLang="zh-CN"/>
              <a:pPr/>
              <a:t>40</a:t>
            </a:fld>
            <a:endParaRPr lang="en-US" altLang="zh-CN"/>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7381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8BF38-F85A-4584-99CE-8116AC84A49B}" type="slidenum">
              <a:rPr lang="en-US" altLang="zh-CN"/>
              <a:pPr/>
              <a:t>41</a:t>
            </a:fld>
            <a:endParaRPr lang="en-US" altLang="zh-CN"/>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492793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CCA20-F0A2-44F8-850D-D12AABC4F8BA}" type="slidenum">
              <a:rPr lang="en-US" altLang="zh-CN"/>
              <a:pPr/>
              <a:t>42</a:t>
            </a:fld>
            <a:endParaRPr lang="en-US" altLang="zh-CN"/>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957021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9CCA20-F0A2-44F8-850D-D12AABC4F8BA}" type="slidenum">
              <a:rPr lang="en-US" altLang="zh-CN"/>
              <a:pPr/>
              <a:t>43</a:t>
            </a:fld>
            <a:endParaRPr lang="en-US" altLang="zh-CN"/>
          </a:p>
        </p:txBody>
      </p:sp>
      <p:sp>
        <p:nvSpPr>
          <p:cNvPr id="349186" name="Rectangle 2"/>
          <p:cNvSpPr>
            <a:spLocks noGrp="1" noRot="1" noChangeAspect="1" noChangeArrowheads="1" noTextEdit="1"/>
          </p:cNvSpPr>
          <p:nvPr>
            <p:ph type="sldImg"/>
          </p:nvPr>
        </p:nvSpPr>
        <p:spPr>
          <a:ln/>
        </p:spPr>
      </p:sp>
      <p:sp>
        <p:nvSpPr>
          <p:cNvPr id="3491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90020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8BF38-F85A-4584-99CE-8116AC84A49B}" type="slidenum">
              <a:rPr lang="en-US" altLang="zh-CN"/>
              <a:pPr/>
              <a:t>44</a:t>
            </a:fld>
            <a:endParaRPr lang="en-US" altLang="zh-CN"/>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21650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8BF38-F85A-4584-99CE-8116AC84A49B}" type="slidenum">
              <a:rPr lang="en-US" altLang="zh-CN"/>
              <a:pPr/>
              <a:t>45</a:t>
            </a:fld>
            <a:endParaRPr lang="en-US" altLang="zh-CN"/>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318882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8BF38-F85A-4584-99CE-8116AC84A49B}" type="slidenum">
              <a:rPr lang="en-US" altLang="zh-CN"/>
              <a:pPr/>
              <a:t>46</a:t>
            </a:fld>
            <a:endParaRPr lang="en-US" altLang="zh-CN"/>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08128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8BF38-F85A-4584-99CE-8116AC84A49B}" type="slidenum">
              <a:rPr lang="en-US" altLang="zh-CN"/>
              <a:pPr/>
              <a:t>47</a:t>
            </a:fld>
            <a:endParaRPr lang="en-US" altLang="zh-CN"/>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640527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AB35AE-AC27-4F09-8B26-E1CE73A8635F}"/>
              </a:ext>
            </a:extLst>
          </p:cNvPr>
          <p:cNvSpPr>
            <a:spLocks noGrp="1" noChangeArrowheads="1"/>
          </p:cNvSpPr>
          <p:nvPr>
            <p:ph type="sldNum" sz="quarter" idx="5"/>
          </p:nvPr>
        </p:nvSpPr>
        <p:spPr>
          <a:ln/>
        </p:spPr>
        <p:txBody>
          <a:bodyPr/>
          <a:lstStyle/>
          <a:p>
            <a:fld id="{74FB249E-BD4D-4753-94D8-30592908141E}" type="slidenum">
              <a:rPr lang="en-US" altLang="zh-CN"/>
              <a:pPr/>
              <a:t>48</a:t>
            </a:fld>
            <a:endParaRPr lang="en-US" altLang="zh-CN"/>
          </a:p>
        </p:txBody>
      </p:sp>
      <p:sp>
        <p:nvSpPr>
          <p:cNvPr id="322562" name="Rectangle 2">
            <a:extLst>
              <a:ext uri="{FF2B5EF4-FFF2-40B4-BE49-F238E27FC236}">
                <a16:creationId xmlns:a16="http://schemas.microsoft.com/office/drawing/2014/main" id="{8A74E8C4-39E0-4671-89CC-91C4468B723B}"/>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05063FBB-89CD-4BCB-B2D3-EAA5D0C94BA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74932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AB35AE-AC27-4F09-8B26-E1CE73A8635F}"/>
              </a:ext>
            </a:extLst>
          </p:cNvPr>
          <p:cNvSpPr>
            <a:spLocks noGrp="1" noChangeArrowheads="1"/>
          </p:cNvSpPr>
          <p:nvPr>
            <p:ph type="sldNum" sz="quarter" idx="5"/>
          </p:nvPr>
        </p:nvSpPr>
        <p:spPr>
          <a:ln/>
        </p:spPr>
        <p:txBody>
          <a:bodyPr/>
          <a:lstStyle/>
          <a:p>
            <a:fld id="{74FB249E-BD4D-4753-94D8-30592908141E}" type="slidenum">
              <a:rPr lang="en-US" altLang="zh-CN"/>
              <a:pPr/>
              <a:t>49</a:t>
            </a:fld>
            <a:endParaRPr lang="en-US" altLang="zh-CN"/>
          </a:p>
        </p:txBody>
      </p:sp>
      <p:sp>
        <p:nvSpPr>
          <p:cNvPr id="322562" name="Rectangle 2">
            <a:extLst>
              <a:ext uri="{FF2B5EF4-FFF2-40B4-BE49-F238E27FC236}">
                <a16:creationId xmlns:a16="http://schemas.microsoft.com/office/drawing/2014/main" id="{8A74E8C4-39E0-4671-89CC-91C4468B723B}"/>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05063FBB-89CD-4BCB-B2D3-EAA5D0C94BA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3955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6A0112-8187-45ED-BAD6-3642C0CFD0DE}"/>
              </a:ext>
            </a:extLst>
          </p:cNvPr>
          <p:cNvSpPr>
            <a:spLocks noGrp="1" noChangeArrowheads="1"/>
          </p:cNvSpPr>
          <p:nvPr>
            <p:ph type="sldNum" sz="quarter" idx="5"/>
          </p:nvPr>
        </p:nvSpPr>
        <p:spPr>
          <a:ln/>
        </p:spPr>
        <p:txBody>
          <a:bodyPr/>
          <a:lstStyle/>
          <a:p>
            <a:fld id="{AC3980A6-1D03-470A-83C0-65963FE987D6}" type="slidenum">
              <a:rPr lang="en-US" altLang="zh-CN"/>
              <a:pPr/>
              <a:t>5</a:t>
            </a:fld>
            <a:endParaRPr lang="en-US" altLang="zh-CN"/>
          </a:p>
        </p:txBody>
      </p:sp>
      <p:sp>
        <p:nvSpPr>
          <p:cNvPr id="275458" name="Rectangle 2">
            <a:extLst>
              <a:ext uri="{FF2B5EF4-FFF2-40B4-BE49-F238E27FC236}">
                <a16:creationId xmlns:a16="http://schemas.microsoft.com/office/drawing/2014/main" id="{12A60CEE-DC00-4CED-9AF3-C3744EAF98E7}"/>
              </a:ext>
            </a:extLst>
          </p:cNvPr>
          <p:cNvSpPr>
            <a:spLocks noGrp="1" noRot="1" noChangeAspect="1" noChangeArrowheads="1" noTextEdit="1"/>
          </p:cNvSpPr>
          <p:nvPr>
            <p:ph type="sldImg"/>
          </p:nvPr>
        </p:nvSpPr>
        <p:spPr>
          <a:ln/>
        </p:spPr>
      </p:sp>
      <p:sp>
        <p:nvSpPr>
          <p:cNvPr id="275459" name="Rectangle 3">
            <a:extLst>
              <a:ext uri="{FF2B5EF4-FFF2-40B4-BE49-F238E27FC236}">
                <a16:creationId xmlns:a16="http://schemas.microsoft.com/office/drawing/2014/main" id="{F0995521-C69D-4695-AAB9-75767510874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AB35AE-AC27-4F09-8B26-E1CE73A8635F}"/>
              </a:ext>
            </a:extLst>
          </p:cNvPr>
          <p:cNvSpPr>
            <a:spLocks noGrp="1" noChangeArrowheads="1"/>
          </p:cNvSpPr>
          <p:nvPr>
            <p:ph type="sldNum" sz="quarter" idx="5"/>
          </p:nvPr>
        </p:nvSpPr>
        <p:spPr>
          <a:ln/>
        </p:spPr>
        <p:txBody>
          <a:bodyPr/>
          <a:lstStyle/>
          <a:p>
            <a:fld id="{74FB249E-BD4D-4753-94D8-30592908141E}" type="slidenum">
              <a:rPr lang="en-US" altLang="zh-CN"/>
              <a:pPr/>
              <a:t>50</a:t>
            </a:fld>
            <a:endParaRPr lang="en-US" altLang="zh-CN"/>
          </a:p>
        </p:txBody>
      </p:sp>
      <p:sp>
        <p:nvSpPr>
          <p:cNvPr id="322562" name="Rectangle 2">
            <a:extLst>
              <a:ext uri="{FF2B5EF4-FFF2-40B4-BE49-F238E27FC236}">
                <a16:creationId xmlns:a16="http://schemas.microsoft.com/office/drawing/2014/main" id="{8A74E8C4-39E0-4671-89CC-91C4468B723B}"/>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05063FBB-89CD-4BCB-B2D3-EAA5D0C94BA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200878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AB35AE-AC27-4F09-8B26-E1CE73A8635F}"/>
              </a:ext>
            </a:extLst>
          </p:cNvPr>
          <p:cNvSpPr>
            <a:spLocks noGrp="1" noChangeArrowheads="1"/>
          </p:cNvSpPr>
          <p:nvPr>
            <p:ph type="sldNum" sz="quarter" idx="5"/>
          </p:nvPr>
        </p:nvSpPr>
        <p:spPr>
          <a:ln/>
        </p:spPr>
        <p:txBody>
          <a:bodyPr/>
          <a:lstStyle/>
          <a:p>
            <a:fld id="{74FB249E-BD4D-4753-94D8-30592908141E}" type="slidenum">
              <a:rPr lang="en-US" altLang="zh-CN"/>
              <a:pPr/>
              <a:t>51</a:t>
            </a:fld>
            <a:endParaRPr lang="en-US" altLang="zh-CN"/>
          </a:p>
        </p:txBody>
      </p:sp>
      <p:sp>
        <p:nvSpPr>
          <p:cNvPr id="322562" name="Rectangle 2">
            <a:extLst>
              <a:ext uri="{FF2B5EF4-FFF2-40B4-BE49-F238E27FC236}">
                <a16:creationId xmlns:a16="http://schemas.microsoft.com/office/drawing/2014/main" id="{8A74E8C4-39E0-4671-89CC-91C4468B723B}"/>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05063FBB-89CD-4BCB-B2D3-EAA5D0C94BAA}"/>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32443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B68824-CD43-4144-A391-558B9333484B}"/>
              </a:ext>
            </a:extLst>
          </p:cNvPr>
          <p:cNvSpPr>
            <a:spLocks noGrp="1" noChangeArrowheads="1"/>
          </p:cNvSpPr>
          <p:nvPr>
            <p:ph type="sldNum" sz="quarter" idx="5"/>
          </p:nvPr>
        </p:nvSpPr>
        <p:spPr>
          <a:ln/>
        </p:spPr>
        <p:txBody>
          <a:bodyPr/>
          <a:lstStyle/>
          <a:p>
            <a:fld id="{05D9702F-3578-4D96-A028-F598FD52EF4D}" type="slidenum">
              <a:rPr lang="en-US" altLang="zh-CN"/>
              <a:pPr/>
              <a:t>52</a:t>
            </a:fld>
            <a:endParaRPr lang="en-US" altLang="zh-CN"/>
          </a:p>
        </p:txBody>
      </p:sp>
      <p:sp>
        <p:nvSpPr>
          <p:cNvPr id="326658" name="Rectangle 2">
            <a:extLst>
              <a:ext uri="{FF2B5EF4-FFF2-40B4-BE49-F238E27FC236}">
                <a16:creationId xmlns:a16="http://schemas.microsoft.com/office/drawing/2014/main" id="{DF98B036-2FE8-41F0-BEC8-ECD94BBF64E8}"/>
              </a:ext>
            </a:extLst>
          </p:cNvPr>
          <p:cNvSpPr>
            <a:spLocks noGrp="1" noRot="1" noChangeAspect="1" noChangeArrowheads="1" noTextEdit="1"/>
          </p:cNvSpPr>
          <p:nvPr>
            <p:ph type="sldImg"/>
          </p:nvPr>
        </p:nvSpPr>
        <p:spPr>
          <a:ln/>
        </p:spPr>
      </p:sp>
      <p:sp>
        <p:nvSpPr>
          <p:cNvPr id="326659" name="Rectangle 3">
            <a:extLst>
              <a:ext uri="{FF2B5EF4-FFF2-40B4-BE49-F238E27FC236}">
                <a16:creationId xmlns:a16="http://schemas.microsoft.com/office/drawing/2014/main" id="{12F35801-EE52-4210-A348-1F4DF40B2DD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99326D-6D5B-43D1-A69A-E284BF0290DE}"/>
              </a:ext>
            </a:extLst>
          </p:cNvPr>
          <p:cNvSpPr>
            <a:spLocks noGrp="1" noChangeArrowheads="1"/>
          </p:cNvSpPr>
          <p:nvPr>
            <p:ph type="sldNum" sz="quarter" idx="5"/>
          </p:nvPr>
        </p:nvSpPr>
        <p:spPr>
          <a:ln/>
        </p:spPr>
        <p:txBody>
          <a:bodyPr/>
          <a:lstStyle/>
          <a:p>
            <a:fld id="{B3355887-781E-4EA5-8FF3-183C949B1BFA}" type="slidenum">
              <a:rPr lang="en-US" altLang="zh-CN"/>
              <a:pPr/>
              <a:t>53</a:t>
            </a:fld>
            <a:endParaRPr lang="en-US" altLang="zh-CN"/>
          </a:p>
        </p:txBody>
      </p:sp>
      <p:sp>
        <p:nvSpPr>
          <p:cNvPr id="328706" name="Rectangle 2">
            <a:extLst>
              <a:ext uri="{FF2B5EF4-FFF2-40B4-BE49-F238E27FC236}">
                <a16:creationId xmlns:a16="http://schemas.microsoft.com/office/drawing/2014/main" id="{24F54D77-3226-426A-AF37-ABDC780AC3EF}"/>
              </a:ext>
            </a:extLst>
          </p:cNvPr>
          <p:cNvSpPr>
            <a:spLocks noGrp="1" noRot="1" noChangeAspect="1" noChangeArrowheads="1" noTextEdit="1"/>
          </p:cNvSpPr>
          <p:nvPr>
            <p:ph type="sldImg"/>
          </p:nvPr>
        </p:nvSpPr>
        <p:spPr>
          <a:ln/>
        </p:spPr>
      </p:sp>
      <p:sp>
        <p:nvSpPr>
          <p:cNvPr id="328707" name="Rectangle 3">
            <a:extLst>
              <a:ext uri="{FF2B5EF4-FFF2-40B4-BE49-F238E27FC236}">
                <a16:creationId xmlns:a16="http://schemas.microsoft.com/office/drawing/2014/main" id="{349AE274-5E44-44C7-A975-F83EDAE5285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A09A9B-F1E8-45CB-BE51-267C6654E5D4}"/>
              </a:ext>
            </a:extLst>
          </p:cNvPr>
          <p:cNvSpPr>
            <a:spLocks noGrp="1" noChangeArrowheads="1"/>
          </p:cNvSpPr>
          <p:nvPr>
            <p:ph type="sldNum" sz="quarter" idx="5"/>
          </p:nvPr>
        </p:nvSpPr>
        <p:spPr>
          <a:ln/>
        </p:spPr>
        <p:txBody>
          <a:bodyPr/>
          <a:lstStyle/>
          <a:p>
            <a:fld id="{4B8DB0D8-1E22-4A5B-80F7-F4F83FB7C6FB}" type="slidenum">
              <a:rPr lang="en-US" altLang="zh-CN"/>
              <a:pPr/>
              <a:t>54</a:t>
            </a:fld>
            <a:endParaRPr lang="en-US" altLang="zh-CN"/>
          </a:p>
        </p:txBody>
      </p:sp>
      <p:sp>
        <p:nvSpPr>
          <p:cNvPr id="330754" name="Rectangle 2">
            <a:extLst>
              <a:ext uri="{FF2B5EF4-FFF2-40B4-BE49-F238E27FC236}">
                <a16:creationId xmlns:a16="http://schemas.microsoft.com/office/drawing/2014/main" id="{D22D27BE-DC2B-4EA0-8755-8D0C774B5F9E}"/>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2FEE4B6A-F06C-4B05-B7EC-49A15AEF7E4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7F9339A-261F-4669-9D82-9632CEB7C7D7}"/>
              </a:ext>
            </a:extLst>
          </p:cNvPr>
          <p:cNvSpPr>
            <a:spLocks noGrp="1" noChangeArrowheads="1"/>
          </p:cNvSpPr>
          <p:nvPr>
            <p:ph type="sldNum" sz="quarter" idx="5"/>
          </p:nvPr>
        </p:nvSpPr>
        <p:spPr>
          <a:ln/>
        </p:spPr>
        <p:txBody>
          <a:bodyPr/>
          <a:lstStyle/>
          <a:p>
            <a:fld id="{A89A5A3E-198B-49E0-8BD6-B72184FD83A7}" type="slidenum">
              <a:rPr lang="en-US" altLang="zh-CN"/>
              <a:pPr/>
              <a:t>55</a:t>
            </a:fld>
            <a:endParaRPr lang="en-US" altLang="zh-CN"/>
          </a:p>
        </p:txBody>
      </p:sp>
      <p:sp>
        <p:nvSpPr>
          <p:cNvPr id="334850" name="Rectangle 2">
            <a:extLst>
              <a:ext uri="{FF2B5EF4-FFF2-40B4-BE49-F238E27FC236}">
                <a16:creationId xmlns:a16="http://schemas.microsoft.com/office/drawing/2014/main" id="{F8E04255-5C87-4B5D-B873-2469073D5FAE}"/>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77E133DA-AF30-4EC0-AE54-8827225D1A3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7CEB3A-B7B3-499F-BDA5-B950CB971FC9}"/>
              </a:ext>
            </a:extLst>
          </p:cNvPr>
          <p:cNvSpPr>
            <a:spLocks noGrp="1" noChangeArrowheads="1"/>
          </p:cNvSpPr>
          <p:nvPr>
            <p:ph type="sldNum" sz="quarter" idx="5"/>
          </p:nvPr>
        </p:nvSpPr>
        <p:spPr>
          <a:ln/>
        </p:spPr>
        <p:txBody>
          <a:bodyPr/>
          <a:lstStyle/>
          <a:p>
            <a:fld id="{E6DEE16C-52F4-45B9-AE2B-0216BB85336A}" type="slidenum">
              <a:rPr lang="en-US" altLang="zh-CN"/>
              <a:pPr/>
              <a:t>56</a:t>
            </a:fld>
            <a:endParaRPr lang="en-US" altLang="zh-CN"/>
          </a:p>
        </p:txBody>
      </p:sp>
      <p:sp>
        <p:nvSpPr>
          <p:cNvPr id="336898" name="Rectangle 2">
            <a:extLst>
              <a:ext uri="{FF2B5EF4-FFF2-40B4-BE49-F238E27FC236}">
                <a16:creationId xmlns:a16="http://schemas.microsoft.com/office/drawing/2014/main" id="{98303E48-34D3-4709-824D-E08E4DF29D5D}"/>
              </a:ext>
            </a:extLst>
          </p:cNvPr>
          <p:cNvSpPr>
            <a:spLocks noGrp="1" noRot="1" noChangeAspect="1" noChangeArrowheads="1" noTextEdit="1"/>
          </p:cNvSpPr>
          <p:nvPr>
            <p:ph type="sldImg"/>
          </p:nvPr>
        </p:nvSpPr>
        <p:spPr>
          <a:ln/>
        </p:spPr>
      </p:sp>
      <p:sp>
        <p:nvSpPr>
          <p:cNvPr id="336899" name="Rectangle 3">
            <a:extLst>
              <a:ext uri="{FF2B5EF4-FFF2-40B4-BE49-F238E27FC236}">
                <a16:creationId xmlns:a16="http://schemas.microsoft.com/office/drawing/2014/main" id="{EED9C63F-905F-4B8C-8182-D0FD0CB5F16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D3BC375-7375-4693-A596-089E07EDAA66}"/>
              </a:ext>
            </a:extLst>
          </p:cNvPr>
          <p:cNvSpPr>
            <a:spLocks noGrp="1" noChangeArrowheads="1"/>
          </p:cNvSpPr>
          <p:nvPr>
            <p:ph type="sldNum" sz="quarter" idx="5"/>
          </p:nvPr>
        </p:nvSpPr>
        <p:spPr>
          <a:ln/>
        </p:spPr>
        <p:txBody>
          <a:bodyPr/>
          <a:lstStyle/>
          <a:p>
            <a:fld id="{4FAC6CD9-7D1F-4EC9-B229-A3F028D414CD}" type="slidenum">
              <a:rPr lang="en-US" altLang="zh-CN"/>
              <a:pPr/>
              <a:t>6</a:t>
            </a:fld>
            <a:endParaRPr lang="en-US" altLang="zh-CN"/>
          </a:p>
        </p:txBody>
      </p:sp>
      <p:sp>
        <p:nvSpPr>
          <p:cNvPr id="277506" name="Rectangle 2">
            <a:extLst>
              <a:ext uri="{FF2B5EF4-FFF2-40B4-BE49-F238E27FC236}">
                <a16:creationId xmlns:a16="http://schemas.microsoft.com/office/drawing/2014/main" id="{C0122B29-5A24-48BF-B70A-72353D7E1D59}"/>
              </a:ext>
            </a:extLst>
          </p:cNvPr>
          <p:cNvSpPr>
            <a:spLocks noGrp="1" noRot="1" noChangeAspect="1" noChangeArrowheads="1" noTextEdit="1"/>
          </p:cNvSpPr>
          <p:nvPr>
            <p:ph type="sldImg"/>
          </p:nvPr>
        </p:nvSpPr>
        <p:spPr>
          <a:ln/>
        </p:spPr>
      </p:sp>
      <p:sp>
        <p:nvSpPr>
          <p:cNvPr id="277507" name="Rectangle 3">
            <a:extLst>
              <a:ext uri="{FF2B5EF4-FFF2-40B4-BE49-F238E27FC236}">
                <a16:creationId xmlns:a16="http://schemas.microsoft.com/office/drawing/2014/main" id="{6D910B48-D10E-40B7-8942-EC86604EC400}"/>
              </a:ext>
            </a:extLst>
          </p:cNvPr>
          <p:cNvSpPr>
            <a:spLocks noGrp="1" noChangeArrowheads="1"/>
          </p:cNvSpPr>
          <p:nvPr>
            <p:ph type="body" idx="1"/>
          </p:nvPr>
        </p:nvSpPr>
        <p:spPr/>
        <p:txBody>
          <a:bodyPr/>
          <a:lstStyle/>
          <a:p>
            <a:r>
              <a:rPr lang="zh-CN" altLang="en-US" dirty="0"/>
              <a:t>显然悬挂边的一个端点度为奇数</a:t>
            </a:r>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179EB28-A295-4A9C-BE22-7ACBA3948215}"/>
              </a:ext>
            </a:extLst>
          </p:cNvPr>
          <p:cNvSpPr>
            <a:spLocks noGrp="1" noChangeArrowheads="1"/>
          </p:cNvSpPr>
          <p:nvPr>
            <p:ph type="sldNum" sz="quarter" idx="5"/>
          </p:nvPr>
        </p:nvSpPr>
        <p:spPr>
          <a:ln/>
        </p:spPr>
        <p:txBody>
          <a:bodyPr/>
          <a:lstStyle/>
          <a:p>
            <a:fld id="{CA8DF48C-464E-4648-B0CB-A4051D2BABC7}" type="slidenum">
              <a:rPr lang="en-US" altLang="zh-CN"/>
              <a:pPr/>
              <a:t>7</a:t>
            </a:fld>
            <a:endParaRPr lang="en-US" altLang="zh-CN"/>
          </a:p>
        </p:txBody>
      </p:sp>
      <p:sp>
        <p:nvSpPr>
          <p:cNvPr id="283650" name="Rectangle 2">
            <a:extLst>
              <a:ext uri="{FF2B5EF4-FFF2-40B4-BE49-F238E27FC236}">
                <a16:creationId xmlns:a16="http://schemas.microsoft.com/office/drawing/2014/main" id="{A4EAE1CA-DBB4-4C70-91D8-8A1E797D0827}"/>
              </a:ext>
            </a:extLst>
          </p:cNvPr>
          <p:cNvSpPr>
            <a:spLocks noGrp="1" noRot="1" noChangeAspect="1" noChangeArrowheads="1" noTextEdit="1"/>
          </p:cNvSpPr>
          <p:nvPr>
            <p:ph type="sldImg"/>
          </p:nvPr>
        </p:nvSpPr>
        <p:spPr>
          <a:ln/>
        </p:spPr>
      </p:sp>
      <p:sp>
        <p:nvSpPr>
          <p:cNvPr id="283651" name="Rectangle 3">
            <a:extLst>
              <a:ext uri="{FF2B5EF4-FFF2-40B4-BE49-F238E27FC236}">
                <a16:creationId xmlns:a16="http://schemas.microsoft.com/office/drawing/2014/main" id="{82BF3941-0A51-49EA-BA8D-3B4B297922E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E0456E-2E50-4EA5-8740-E97C341BCC9E}"/>
              </a:ext>
            </a:extLst>
          </p:cNvPr>
          <p:cNvSpPr>
            <a:spLocks noGrp="1" noChangeArrowheads="1"/>
          </p:cNvSpPr>
          <p:nvPr>
            <p:ph type="sldNum" sz="quarter" idx="5"/>
          </p:nvPr>
        </p:nvSpPr>
        <p:spPr>
          <a:ln/>
        </p:spPr>
        <p:txBody>
          <a:bodyPr/>
          <a:lstStyle/>
          <a:p>
            <a:fld id="{43EF0D56-292C-4A99-A915-AFD55D834D8D}" type="slidenum">
              <a:rPr lang="en-US" altLang="zh-CN"/>
              <a:pPr/>
              <a:t>8</a:t>
            </a:fld>
            <a:endParaRPr lang="en-US" altLang="zh-CN"/>
          </a:p>
        </p:txBody>
      </p:sp>
      <p:sp>
        <p:nvSpPr>
          <p:cNvPr id="285698" name="Rectangle 2">
            <a:extLst>
              <a:ext uri="{FF2B5EF4-FFF2-40B4-BE49-F238E27FC236}">
                <a16:creationId xmlns:a16="http://schemas.microsoft.com/office/drawing/2014/main" id="{40095C41-3C20-4066-A674-F6C079CD1C83}"/>
              </a:ext>
            </a:extLst>
          </p:cNvPr>
          <p:cNvSpPr>
            <a:spLocks noGrp="1" noRot="1" noChangeAspect="1" noChangeArrowheads="1" noTextEdit="1"/>
          </p:cNvSpPr>
          <p:nvPr>
            <p:ph type="sldImg"/>
          </p:nvPr>
        </p:nvSpPr>
        <p:spPr>
          <a:ln/>
        </p:spPr>
      </p:sp>
      <p:sp>
        <p:nvSpPr>
          <p:cNvPr id="285699" name="Rectangle 3">
            <a:extLst>
              <a:ext uri="{FF2B5EF4-FFF2-40B4-BE49-F238E27FC236}">
                <a16:creationId xmlns:a16="http://schemas.microsoft.com/office/drawing/2014/main" id="{F55BD135-8F7D-4B1E-B451-AE5DCBFF4A5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7A6E59D-8E7F-4537-84E6-386696EBCA7C}" type="slidenum">
              <a:rPr lang="en-US" altLang="zh-CN" smtClean="0"/>
              <a:pPr/>
              <a:t>9</a:t>
            </a:fld>
            <a:endParaRPr lang="en-US" altLang="zh-CN"/>
          </a:p>
        </p:txBody>
      </p:sp>
    </p:spTree>
    <p:extLst>
      <p:ext uri="{BB962C8B-B14F-4D97-AF65-F5344CB8AC3E}">
        <p14:creationId xmlns:p14="http://schemas.microsoft.com/office/powerpoint/2010/main" val="3723378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AD487-E7EA-429A-A673-5F4138EB0A52}"/>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BF2685D-94ED-4C77-B8D7-6AEDB4D23CE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EEA430-5352-4C12-BBD1-77D0FCD1B3D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BA551D8-EE0E-4A4E-9A7F-71393C8AA57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9E4DA80-97DB-4F2F-A3A2-291FA4F65698}"/>
              </a:ext>
            </a:extLst>
          </p:cNvPr>
          <p:cNvSpPr>
            <a:spLocks noGrp="1"/>
          </p:cNvSpPr>
          <p:nvPr>
            <p:ph type="sldNum" sz="quarter" idx="12"/>
          </p:nvPr>
        </p:nvSpPr>
        <p:spPr/>
        <p:txBody>
          <a:bodyPr/>
          <a:lstStyle>
            <a:lvl1pPr>
              <a:defRPr/>
            </a:lvl1pPr>
          </a:lstStyle>
          <a:p>
            <a:fld id="{6147E6F3-DD7A-46F5-BA1C-4A97F9CD3A84}" type="slidenum">
              <a:rPr lang="en-US" altLang="zh-CN"/>
              <a:pPr/>
              <a:t>‹#›</a:t>
            </a:fld>
            <a:endParaRPr lang="en-US" altLang="zh-CN"/>
          </a:p>
        </p:txBody>
      </p:sp>
    </p:spTree>
    <p:extLst>
      <p:ext uri="{BB962C8B-B14F-4D97-AF65-F5344CB8AC3E}">
        <p14:creationId xmlns:p14="http://schemas.microsoft.com/office/powerpoint/2010/main" val="2304745849"/>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0081E2-0568-4092-A841-3C61F20682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81F9535-FD21-4D82-BDFF-CDA578F0001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819041E-69F0-468E-BE38-C8454A6A4C8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F7C3A2D-62DE-4BA3-8F27-DDCCF19EA99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EBFD9F2-C312-41EC-94D5-604903A8F529}"/>
              </a:ext>
            </a:extLst>
          </p:cNvPr>
          <p:cNvSpPr>
            <a:spLocks noGrp="1"/>
          </p:cNvSpPr>
          <p:nvPr>
            <p:ph type="sldNum" sz="quarter" idx="12"/>
          </p:nvPr>
        </p:nvSpPr>
        <p:spPr/>
        <p:txBody>
          <a:bodyPr/>
          <a:lstStyle>
            <a:lvl1pPr>
              <a:defRPr/>
            </a:lvl1pPr>
          </a:lstStyle>
          <a:p>
            <a:fld id="{17FF56CD-9FC1-44B6-9F88-4F16380BCFB3}" type="slidenum">
              <a:rPr lang="en-US" altLang="zh-CN"/>
              <a:pPr/>
              <a:t>‹#›</a:t>
            </a:fld>
            <a:endParaRPr lang="en-US" altLang="zh-CN"/>
          </a:p>
        </p:txBody>
      </p:sp>
    </p:spTree>
    <p:extLst>
      <p:ext uri="{BB962C8B-B14F-4D97-AF65-F5344CB8AC3E}">
        <p14:creationId xmlns:p14="http://schemas.microsoft.com/office/powerpoint/2010/main" val="3195099885"/>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775379A-DDA3-42B6-A94A-3813AD12E1F6}"/>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17BB74B-4DDD-43FD-97BE-82568AAB1413}"/>
              </a:ext>
            </a:extLst>
          </p:cNvPr>
          <p:cNvSpPr>
            <a:spLocks noGrp="1"/>
          </p:cNvSpPr>
          <p:nvPr>
            <p:ph type="body" orient="vert" idx="1"/>
          </p:nvPr>
        </p:nvSpPr>
        <p:spPr>
          <a:xfrm>
            <a:off x="457200" y="260350"/>
            <a:ext cx="6019800" cy="58658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BF94517-50E1-47E3-9D56-DF30A37E62C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B157F92-F7F8-4FEB-ADF5-55072A76468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2F5E132-53C0-44C6-93B1-0042B6FB9ECA}"/>
              </a:ext>
            </a:extLst>
          </p:cNvPr>
          <p:cNvSpPr>
            <a:spLocks noGrp="1"/>
          </p:cNvSpPr>
          <p:nvPr>
            <p:ph type="sldNum" sz="quarter" idx="12"/>
          </p:nvPr>
        </p:nvSpPr>
        <p:spPr/>
        <p:txBody>
          <a:bodyPr/>
          <a:lstStyle>
            <a:lvl1pPr>
              <a:defRPr/>
            </a:lvl1pPr>
          </a:lstStyle>
          <a:p>
            <a:fld id="{445F9DBF-3259-4B8F-A377-F467484497C3}" type="slidenum">
              <a:rPr lang="en-US" altLang="zh-CN"/>
              <a:pPr/>
              <a:t>‹#›</a:t>
            </a:fld>
            <a:endParaRPr lang="en-US" altLang="zh-CN"/>
          </a:p>
        </p:txBody>
      </p:sp>
    </p:spTree>
    <p:extLst>
      <p:ext uri="{BB962C8B-B14F-4D97-AF65-F5344CB8AC3E}">
        <p14:creationId xmlns:p14="http://schemas.microsoft.com/office/powerpoint/2010/main" val="1423518912"/>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1E16C6-75EF-4CE7-8DF8-189EF7C73B0B}"/>
              </a:ext>
            </a:extLst>
          </p:cNvPr>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BEA6B9-C3E6-4FA0-9595-5E23ECBC31AE}"/>
              </a:ext>
            </a:extLst>
          </p:cNvPr>
          <p:cNvSpPr>
            <a:spLocks noGrp="1"/>
          </p:cNvSpPr>
          <p:nvPr>
            <p:ph type="body"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341B0DF-A7E8-4ADA-932A-45FF5DA3425D}"/>
              </a:ext>
            </a:extLst>
          </p:cNvPr>
          <p:cNvSpPr>
            <a:spLocks noGrp="1"/>
          </p:cNvSpPr>
          <p:nvPr>
            <p:ph sz="quarter" idx="2"/>
          </p:nvPr>
        </p:nvSpPr>
        <p:spPr>
          <a:xfrm>
            <a:off x="4648200" y="1600200"/>
            <a:ext cx="4038600" cy="21859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D7BBD519-4816-493F-9CA7-638F0581D5B2}"/>
              </a:ext>
            </a:extLst>
          </p:cNvPr>
          <p:cNvSpPr>
            <a:spLocks noGrp="1"/>
          </p:cNvSpPr>
          <p:nvPr>
            <p:ph sz="quarter" idx="3"/>
          </p:nvPr>
        </p:nvSpPr>
        <p:spPr>
          <a:xfrm>
            <a:off x="4648200" y="3938588"/>
            <a:ext cx="4038600" cy="21875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C26F5CD0-A251-42F1-8A35-D443585B324C}"/>
              </a:ext>
            </a:extLst>
          </p:cNvPr>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27412C43-F02C-4C90-8AFE-F84D97E9CDB4}"/>
              </a:ext>
            </a:extLst>
          </p:cNvPr>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BFE47B3A-5F16-4AA1-B96A-7AFD25B9CF8A}"/>
              </a:ext>
            </a:extLst>
          </p:cNvPr>
          <p:cNvSpPr>
            <a:spLocks noGrp="1"/>
          </p:cNvSpPr>
          <p:nvPr>
            <p:ph type="sldNum" sz="quarter" idx="12"/>
          </p:nvPr>
        </p:nvSpPr>
        <p:spPr>
          <a:xfrm>
            <a:off x="6553200" y="6245225"/>
            <a:ext cx="2133600" cy="476250"/>
          </a:xfrm>
        </p:spPr>
        <p:txBody>
          <a:bodyPr/>
          <a:lstStyle>
            <a:lvl1pPr>
              <a:defRPr/>
            </a:lvl1pPr>
          </a:lstStyle>
          <a:p>
            <a:fld id="{5C637117-C07F-4FFF-A053-B5DCE42009C4}" type="slidenum">
              <a:rPr lang="en-US" altLang="zh-CN"/>
              <a:pPr/>
              <a:t>‹#›</a:t>
            </a:fld>
            <a:endParaRPr lang="en-US" altLang="zh-CN"/>
          </a:p>
        </p:txBody>
      </p:sp>
    </p:spTree>
    <p:extLst>
      <p:ext uri="{BB962C8B-B14F-4D97-AF65-F5344CB8AC3E}">
        <p14:creationId xmlns:p14="http://schemas.microsoft.com/office/powerpoint/2010/main" val="197155622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1ED7D7-7743-473D-BB76-044C5F0B22D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5BC864-9569-4D73-A58B-A50DC2CC04ED}"/>
              </a:ext>
            </a:extLst>
          </p:cNvPr>
          <p:cNvSpPr>
            <a:spLocks noGrp="1"/>
          </p:cNvSpPr>
          <p:nvPr>
            <p:ph idx="1"/>
          </p:nvPr>
        </p:nvSpPr>
        <p:spPr/>
        <p:txBody>
          <a:bodyPr/>
          <a:lstStyle>
            <a:lvl1pPr marL="0" indent="0">
              <a:defRPr/>
            </a:lvl1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82E8F18B-78E4-42EA-9F57-AA92B6AFA94B}"/>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AC7AE64-1EF8-4EF4-9348-BC664BA1D560}"/>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6D973A0-D95A-4625-A27C-887EBA987E85}"/>
              </a:ext>
            </a:extLst>
          </p:cNvPr>
          <p:cNvSpPr>
            <a:spLocks noGrp="1"/>
          </p:cNvSpPr>
          <p:nvPr>
            <p:ph type="sldNum" sz="quarter" idx="12"/>
          </p:nvPr>
        </p:nvSpPr>
        <p:spPr/>
        <p:txBody>
          <a:bodyPr/>
          <a:lstStyle>
            <a:lvl1pPr>
              <a:defRPr/>
            </a:lvl1pPr>
          </a:lstStyle>
          <a:p>
            <a:fld id="{6F49DF9A-3D86-4398-B878-CEE981C52C24}" type="slidenum">
              <a:rPr lang="en-US" altLang="zh-CN"/>
              <a:pPr/>
              <a:t>‹#›</a:t>
            </a:fld>
            <a:endParaRPr lang="en-US" altLang="zh-CN"/>
          </a:p>
        </p:txBody>
      </p:sp>
    </p:spTree>
    <p:extLst>
      <p:ext uri="{BB962C8B-B14F-4D97-AF65-F5344CB8AC3E}">
        <p14:creationId xmlns:p14="http://schemas.microsoft.com/office/powerpoint/2010/main" val="3441416580"/>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16170F-C5BB-400F-AC2B-B99841E06324}"/>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DFF424E-534B-449C-AEB8-5E51FBF3352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5BFFC62D-6054-41C1-A0E2-FA76FA12E45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40FACD28-BF84-499F-9961-1DBC7C74CFB9}"/>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2D73F38-C780-490B-A6DB-1E7DF56EFE29}"/>
              </a:ext>
            </a:extLst>
          </p:cNvPr>
          <p:cNvSpPr>
            <a:spLocks noGrp="1"/>
          </p:cNvSpPr>
          <p:nvPr>
            <p:ph type="sldNum" sz="quarter" idx="12"/>
          </p:nvPr>
        </p:nvSpPr>
        <p:spPr/>
        <p:txBody>
          <a:bodyPr/>
          <a:lstStyle>
            <a:lvl1pPr>
              <a:defRPr/>
            </a:lvl1pPr>
          </a:lstStyle>
          <a:p>
            <a:fld id="{F46C55B6-EE59-46FE-AFA8-AB2D17935CF4}" type="slidenum">
              <a:rPr lang="en-US" altLang="zh-CN"/>
              <a:pPr/>
              <a:t>‹#›</a:t>
            </a:fld>
            <a:endParaRPr lang="en-US" altLang="zh-CN"/>
          </a:p>
        </p:txBody>
      </p:sp>
    </p:spTree>
    <p:extLst>
      <p:ext uri="{BB962C8B-B14F-4D97-AF65-F5344CB8AC3E}">
        <p14:creationId xmlns:p14="http://schemas.microsoft.com/office/powerpoint/2010/main" val="336483738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2ACF7-4EF0-448C-A7C7-3B3D1A830D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D75ED9-20E1-4738-86F3-501B4C3F6A5E}"/>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1782DF4-75F7-4CA3-9102-BF1C354E7626}"/>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0C0C1BE-AB89-4589-82D0-9D72F540DE4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4647A37-7BFC-4368-9358-0343E200290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2019327-28A4-43B9-A8CA-33F49EE2C9CD}"/>
              </a:ext>
            </a:extLst>
          </p:cNvPr>
          <p:cNvSpPr>
            <a:spLocks noGrp="1"/>
          </p:cNvSpPr>
          <p:nvPr>
            <p:ph type="sldNum" sz="quarter" idx="12"/>
          </p:nvPr>
        </p:nvSpPr>
        <p:spPr/>
        <p:txBody>
          <a:bodyPr/>
          <a:lstStyle>
            <a:lvl1pPr>
              <a:defRPr/>
            </a:lvl1pPr>
          </a:lstStyle>
          <a:p>
            <a:fld id="{D679C073-3DDE-4CB0-91B0-556FA528DC6D}" type="slidenum">
              <a:rPr lang="en-US" altLang="zh-CN"/>
              <a:pPr/>
              <a:t>‹#›</a:t>
            </a:fld>
            <a:endParaRPr lang="en-US" altLang="zh-CN"/>
          </a:p>
        </p:txBody>
      </p:sp>
    </p:spTree>
    <p:extLst>
      <p:ext uri="{BB962C8B-B14F-4D97-AF65-F5344CB8AC3E}">
        <p14:creationId xmlns:p14="http://schemas.microsoft.com/office/powerpoint/2010/main" val="349097143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785AFF-9A05-4CA6-9DE0-F7D27DE5BBD1}"/>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C2983CC-A3B5-4178-B695-16D0DD9ED8D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B1B1A9D-DEF2-41D9-BD69-2E50BFCECFC0}"/>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FDDA1F8-B93B-4612-9B79-3A9729079A9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DC394F6-0C87-4173-8670-4CC19B39BCDF}"/>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1A5D04A-AE15-4270-9353-993E5758D7EF}"/>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956622C3-C914-4660-B3B1-6D49DD131EBD}"/>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65870A2-3895-43A9-806F-0FAB81165BAC}"/>
              </a:ext>
            </a:extLst>
          </p:cNvPr>
          <p:cNvSpPr>
            <a:spLocks noGrp="1"/>
          </p:cNvSpPr>
          <p:nvPr>
            <p:ph type="sldNum" sz="quarter" idx="12"/>
          </p:nvPr>
        </p:nvSpPr>
        <p:spPr/>
        <p:txBody>
          <a:bodyPr/>
          <a:lstStyle>
            <a:lvl1pPr>
              <a:defRPr/>
            </a:lvl1pPr>
          </a:lstStyle>
          <a:p>
            <a:fld id="{EA6BAD00-B0F3-4CBD-AD15-2224EA4A7817}" type="slidenum">
              <a:rPr lang="en-US" altLang="zh-CN"/>
              <a:pPr/>
              <a:t>‹#›</a:t>
            </a:fld>
            <a:endParaRPr lang="en-US" altLang="zh-CN"/>
          </a:p>
        </p:txBody>
      </p:sp>
    </p:spTree>
    <p:extLst>
      <p:ext uri="{BB962C8B-B14F-4D97-AF65-F5344CB8AC3E}">
        <p14:creationId xmlns:p14="http://schemas.microsoft.com/office/powerpoint/2010/main" val="409646130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9E4137-303F-499C-B9DD-B320E88200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BEC330A-1939-4717-A6F4-A5F4F3BF967D}"/>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C29D4B84-F46F-4367-9C57-947A07AF700E}"/>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9CD2D32-DAFC-40EA-9E1A-36A266E5CF27}"/>
              </a:ext>
            </a:extLst>
          </p:cNvPr>
          <p:cNvSpPr>
            <a:spLocks noGrp="1"/>
          </p:cNvSpPr>
          <p:nvPr>
            <p:ph type="sldNum" sz="quarter" idx="12"/>
          </p:nvPr>
        </p:nvSpPr>
        <p:spPr/>
        <p:txBody>
          <a:bodyPr/>
          <a:lstStyle>
            <a:lvl1pPr>
              <a:defRPr/>
            </a:lvl1pPr>
          </a:lstStyle>
          <a:p>
            <a:fld id="{9C3AC721-E7AE-4E09-BB57-F725DE37378A}" type="slidenum">
              <a:rPr lang="en-US" altLang="zh-CN"/>
              <a:pPr/>
              <a:t>‹#›</a:t>
            </a:fld>
            <a:endParaRPr lang="en-US" altLang="zh-CN"/>
          </a:p>
        </p:txBody>
      </p:sp>
    </p:spTree>
    <p:extLst>
      <p:ext uri="{BB962C8B-B14F-4D97-AF65-F5344CB8AC3E}">
        <p14:creationId xmlns:p14="http://schemas.microsoft.com/office/powerpoint/2010/main" val="150690043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8F896F6-8563-4954-B2B3-4B7C8D8144DE}"/>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D1E389B6-D3AD-4BB7-B713-98F230473295}"/>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A620004B-F4D8-4BF2-8467-F82F9F40E228}"/>
              </a:ext>
            </a:extLst>
          </p:cNvPr>
          <p:cNvSpPr>
            <a:spLocks noGrp="1"/>
          </p:cNvSpPr>
          <p:nvPr>
            <p:ph type="sldNum" sz="quarter" idx="12"/>
          </p:nvPr>
        </p:nvSpPr>
        <p:spPr/>
        <p:txBody>
          <a:bodyPr/>
          <a:lstStyle>
            <a:lvl1pPr>
              <a:defRPr/>
            </a:lvl1pPr>
          </a:lstStyle>
          <a:p>
            <a:fld id="{2E5F5168-536B-4878-8720-2F83C5F0FC46}" type="slidenum">
              <a:rPr lang="en-US" altLang="zh-CN"/>
              <a:pPr/>
              <a:t>‹#›</a:t>
            </a:fld>
            <a:endParaRPr lang="en-US" altLang="zh-CN"/>
          </a:p>
        </p:txBody>
      </p:sp>
    </p:spTree>
    <p:extLst>
      <p:ext uri="{BB962C8B-B14F-4D97-AF65-F5344CB8AC3E}">
        <p14:creationId xmlns:p14="http://schemas.microsoft.com/office/powerpoint/2010/main" val="1854562402"/>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E6D82-7F75-4FC5-9AB4-E50AFFC88A4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904FED-5559-4658-BE03-CEAF2C2B9F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CBD2F57-802C-43A4-A881-3373F4DCC3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D265E2A-FF15-4C36-8D41-D1D453D7B55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209B8D8-5B40-4AF0-9C2A-A3033135D6D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6083D5F-D388-48BE-A29A-E9989CE81F1A}"/>
              </a:ext>
            </a:extLst>
          </p:cNvPr>
          <p:cNvSpPr>
            <a:spLocks noGrp="1"/>
          </p:cNvSpPr>
          <p:nvPr>
            <p:ph type="sldNum" sz="quarter" idx="12"/>
          </p:nvPr>
        </p:nvSpPr>
        <p:spPr/>
        <p:txBody>
          <a:bodyPr/>
          <a:lstStyle>
            <a:lvl1pPr>
              <a:defRPr/>
            </a:lvl1pPr>
          </a:lstStyle>
          <a:p>
            <a:fld id="{B84A9BF2-07E9-42EF-9371-07EAA8C4F552}" type="slidenum">
              <a:rPr lang="en-US" altLang="zh-CN"/>
              <a:pPr/>
              <a:t>‹#›</a:t>
            </a:fld>
            <a:endParaRPr lang="en-US" altLang="zh-CN"/>
          </a:p>
        </p:txBody>
      </p:sp>
    </p:spTree>
    <p:extLst>
      <p:ext uri="{BB962C8B-B14F-4D97-AF65-F5344CB8AC3E}">
        <p14:creationId xmlns:p14="http://schemas.microsoft.com/office/powerpoint/2010/main" val="360286885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47B2B7-3760-4562-8BD8-30DE31F69C2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80A6C5-6354-4E36-B2C3-EF3DE3B06AB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C961E8-E13D-4B9B-8688-CB7D8858E78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77DEC9B-D5F4-4FE0-8DAD-1703C7E3352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AC41B34-E021-48B1-AA89-D13211D56ED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AB709C30-4B87-4BD8-883D-8BA9E3DD1276}"/>
              </a:ext>
            </a:extLst>
          </p:cNvPr>
          <p:cNvSpPr>
            <a:spLocks noGrp="1"/>
          </p:cNvSpPr>
          <p:nvPr>
            <p:ph type="sldNum" sz="quarter" idx="12"/>
          </p:nvPr>
        </p:nvSpPr>
        <p:spPr/>
        <p:txBody>
          <a:bodyPr/>
          <a:lstStyle>
            <a:lvl1pPr>
              <a:defRPr/>
            </a:lvl1pPr>
          </a:lstStyle>
          <a:p>
            <a:fld id="{0AE95CA7-5188-4E42-B357-6943F1A3173A}" type="slidenum">
              <a:rPr lang="en-US" altLang="zh-CN"/>
              <a:pPr/>
              <a:t>‹#›</a:t>
            </a:fld>
            <a:endParaRPr lang="en-US" altLang="zh-CN"/>
          </a:p>
        </p:txBody>
      </p:sp>
    </p:spTree>
    <p:extLst>
      <p:ext uri="{BB962C8B-B14F-4D97-AF65-F5344CB8AC3E}">
        <p14:creationId xmlns:p14="http://schemas.microsoft.com/office/powerpoint/2010/main" val="2221159647"/>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3A1B90D-47E9-4310-96B7-81DAC8F0C4F7}"/>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61D3636-4597-4AED-B827-F0AB89EA0EB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5B412165-02A4-4FB5-A4C7-C31E4A988C2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13D94F98-E5F0-433B-BAFA-EE6757DD37BC}"/>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AC40EC43-A1A8-4B99-B89D-3C046BD5BFDC}"/>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77DCF30-EEC8-48B7-A635-748C0CFCA4C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qq.com/form/page/DZk5uZ2xFZlFVVWt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cs.qq.com/form/page/DZmFPY0tsbWtSeHd4"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4.xml"/><Relationship Id="rId7" Type="http://schemas.openxmlformats.org/officeDocument/2006/relationships/image" Target="../media/image10.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8.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17.w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ocs.qq.com/form/page/DZk5uZ2xFZlFVVWts"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hyperlink" Target="https://docs.qq.com/form/page/DZmFPY0tsbWtSeHd4"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2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21.emf"/><Relationship Id="rId4" Type="http://schemas.openxmlformats.org/officeDocument/2006/relationships/oleObject" Target="../embeddings/oleObject7.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qq.com/form/page/DZk5uZ2xFZlFVVWt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docs.qq.com/form/page/DZmFPY0tsbWtSeHd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F51F7-D19A-41FA-857A-3F52CC203327}"/>
              </a:ext>
            </a:extLst>
          </p:cNvPr>
          <p:cNvSpPr>
            <a:spLocks noGrp="1"/>
          </p:cNvSpPr>
          <p:nvPr>
            <p:ph type="ctrTitle"/>
          </p:nvPr>
        </p:nvSpPr>
        <p:spPr/>
        <p:txBody>
          <a:bodyPr/>
          <a:lstStyle/>
          <a:p>
            <a:r>
              <a:rPr lang="zh-CN" altLang="en-US" dirty="0"/>
              <a:t>离散数学</a:t>
            </a:r>
            <a:br>
              <a:rPr lang="en-US" altLang="zh-CN" dirty="0"/>
            </a:br>
            <a:r>
              <a:rPr lang="zh-CN" altLang="en-US" dirty="0"/>
              <a:t>（一）</a:t>
            </a:r>
          </a:p>
        </p:txBody>
      </p:sp>
      <p:sp>
        <p:nvSpPr>
          <p:cNvPr id="3" name="副标题 2">
            <a:extLst>
              <a:ext uri="{FF2B5EF4-FFF2-40B4-BE49-F238E27FC236}">
                <a16:creationId xmlns:a16="http://schemas.microsoft.com/office/drawing/2014/main" id="{928B8532-5482-4D56-A702-F2B8331D663B}"/>
              </a:ext>
            </a:extLst>
          </p:cNvPr>
          <p:cNvSpPr>
            <a:spLocks noGrp="1"/>
          </p:cNvSpPr>
          <p:nvPr>
            <p:ph type="subTitle" idx="1"/>
          </p:nvPr>
        </p:nvSpPr>
        <p:spPr/>
        <p:txBody>
          <a:bodyPr/>
          <a:lstStyle/>
          <a:p>
            <a:pPr lvl="0" eaLnBrk="1" fontAlgn="auto" hangingPunct="1">
              <a:spcBef>
                <a:spcPts val="0"/>
              </a:spcBef>
              <a:spcAft>
                <a:spcPts val="0"/>
              </a:spcAft>
              <a:buClrTx/>
              <a:defRPr/>
            </a:pPr>
            <a:r>
              <a:rPr lang="zh-CN" altLang="en-US" sz="3200" dirty="0">
                <a:solidFill>
                  <a:prstClr val="black"/>
                </a:solidFill>
                <a:latin typeface="Arial" panose="020B0604020202020204" pitchFamily="34" charset="0"/>
                <a:cs typeface="Arial" panose="020B0604020202020204" pitchFamily="34" charset="0"/>
              </a:rPr>
              <a:t>图论</a:t>
            </a:r>
            <a:endParaRPr lang="en-US" altLang="zh-CN" sz="3200" dirty="0">
              <a:solidFill>
                <a:prstClr val="black"/>
              </a:solidFill>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5E9405E9-F2DE-453E-B27D-8B7005C422FE}"/>
              </a:ext>
            </a:extLst>
          </p:cNvPr>
          <p:cNvSpPr>
            <a:spLocks noGrp="1"/>
          </p:cNvSpPr>
          <p:nvPr>
            <p:ph type="sldNum" sz="quarter" idx="12"/>
          </p:nvPr>
        </p:nvSpPr>
        <p:spPr/>
        <p:txBody>
          <a:bodyPr/>
          <a:lstStyle/>
          <a:p>
            <a:pPr>
              <a:defRPr/>
            </a:pPr>
            <a:fld id="{E90EDAAC-C526-4682-8F44-C50DCF1348FF}" type="slidenum">
              <a:rPr lang="en-US" altLang="zh-CN" smtClean="0"/>
              <a:pPr>
                <a:defRPr/>
              </a:pPr>
              <a:t>1</a:t>
            </a:fld>
            <a:endParaRPr lang="en-US" altLang="zh-CN"/>
          </a:p>
        </p:txBody>
      </p:sp>
      <p:sp>
        <p:nvSpPr>
          <p:cNvPr id="5" name="矩形 4">
            <a:extLst>
              <a:ext uri="{FF2B5EF4-FFF2-40B4-BE49-F238E27FC236}">
                <a16:creationId xmlns:a16="http://schemas.microsoft.com/office/drawing/2014/main" id="{C309BF7C-FA41-4F09-9590-84A2DC62E8F5}"/>
              </a:ext>
            </a:extLst>
          </p:cNvPr>
          <p:cNvSpPr/>
          <p:nvPr/>
        </p:nvSpPr>
        <p:spPr>
          <a:xfrm>
            <a:off x="2439732" y="5599458"/>
            <a:ext cx="4269762" cy="707886"/>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课程</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QQ</a:t>
            </a: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群：</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694871331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微助教课程号：</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MG158</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B739C7E-5D3F-4265-B9A8-AD40E93BB56D}"/>
              </a:ext>
            </a:extLst>
          </p:cNvPr>
          <p:cNvSpPr/>
          <p:nvPr/>
        </p:nvSpPr>
        <p:spPr>
          <a:xfrm>
            <a:off x="2437119" y="6317397"/>
            <a:ext cx="4269762"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effectLst/>
                <a:uLnTx/>
                <a:uFillTx/>
                <a:latin typeface="Calibri"/>
                <a:ea typeface="宋体" panose="02010600030101010101" pitchFamily="2" charset="-122"/>
                <a:cs typeface="+mn-cs"/>
              </a:rPr>
              <a:t>2024-04-10</a:t>
            </a:r>
            <a:endParaRPr kumimoji="0" lang="zh-CN" altLang="en-US" sz="2400" b="1" i="0" u="none" strike="noStrike" kern="1200" cap="none" spc="0" normalizeH="0" baseline="0" noProof="0" dirty="0">
              <a:ln>
                <a:noFill/>
              </a:ln>
              <a:effectLst/>
              <a:uLnTx/>
              <a:uFillTx/>
              <a:latin typeface="Calibri"/>
              <a:ea typeface="宋体" panose="02010600030101010101" pitchFamily="2" charset="-122"/>
              <a:cs typeface="+mn-cs"/>
            </a:endParaRPr>
          </a:p>
        </p:txBody>
      </p:sp>
      <p:sp>
        <p:nvSpPr>
          <p:cNvPr id="7" name="Subtitle 2">
            <a:extLst>
              <a:ext uri="{FF2B5EF4-FFF2-40B4-BE49-F238E27FC236}">
                <a16:creationId xmlns:a16="http://schemas.microsoft.com/office/drawing/2014/main" id="{304CE866-0E13-4900-8A16-6DA0A098F8CC}"/>
              </a:ext>
            </a:extLst>
          </p:cNvPr>
          <p:cNvSpPr txBox="1">
            <a:spLocks/>
          </p:cNvSpPr>
          <p:nvPr/>
        </p:nvSpPr>
        <p:spPr>
          <a:xfrm>
            <a:off x="457200" y="4374232"/>
            <a:ext cx="8229600" cy="1143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Arial" panose="020B0604020202020204" pitchFamily="34" charset="0"/>
                <a:ea typeface="+mn-ea"/>
                <a:cs typeface="Arial" panose="020B0604020202020204"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苏宙行</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华中科技大学 计算机学院 智能所 </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EDA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团队</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suzhouxing@hust.edu.cn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矩形 7">
            <a:extLst>
              <a:ext uri="{FF2B5EF4-FFF2-40B4-BE49-F238E27FC236}">
                <a16:creationId xmlns:a16="http://schemas.microsoft.com/office/drawing/2014/main" id="{F43E8643-1D65-4C50-9DC3-D68E6A629989}"/>
              </a:ext>
            </a:extLst>
          </p:cNvPr>
          <p:cNvSpPr/>
          <p:nvPr/>
        </p:nvSpPr>
        <p:spPr>
          <a:xfrm>
            <a:off x="0" y="6611779"/>
            <a:ext cx="9144000" cy="246221"/>
          </a:xfrm>
          <a:prstGeom prst="rect">
            <a:avLst/>
          </a:prstGeom>
        </p:spPr>
        <p:txBody>
          <a:bodyPr wrap="square">
            <a:spAutoFit/>
          </a:bodyPr>
          <a:lstStyle/>
          <a:p>
            <a:pPr algn="dist"/>
            <a:r>
              <a:rPr lang="zh-CN" altLang="en-US" sz="1000" dirty="0">
                <a:solidFill>
                  <a:srgbClr val="808080"/>
                </a:solidFill>
                <a:latin typeface="微软雅黑" panose="020B0503020204020204" pitchFamily="34" charset="-122"/>
                <a:ea typeface="微软雅黑" panose="020B0503020204020204" pitchFamily="34" charset="-122"/>
              </a:rPr>
              <a:t>教学改进建议征集 </a:t>
            </a:r>
            <a:r>
              <a:rPr lang="en-US" altLang="zh-CN" sz="1000" dirty="0">
                <a:solidFill>
                  <a:srgbClr val="0C5E9C"/>
                </a:solidFill>
                <a:latin typeface="微软雅黑" panose="020B0503020204020204" pitchFamily="34" charset="-122"/>
                <a:ea typeface="微软雅黑" panose="020B0503020204020204" pitchFamily="34" charset="-122"/>
                <a:hlinkClick r:id="rId3"/>
              </a:rPr>
              <a:t>https://docs.qq.com/form/page/DZk5uZ2xFZlFVVWts</a:t>
            </a:r>
            <a:r>
              <a:rPr lang="en-US" altLang="zh-CN" sz="1000" dirty="0">
                <a:solidFill>
                  <a:srgbClr val="0C5E9C"/>
                </a:solidFill>
                <a:latin typeface="微软雅黑" panose="020B0503020204020204" pitchFamily="34" charset="-122"/>
                <a:ea typeface="微软雅黑" panose="020B0503020204020204" pitchFamily="34" charset="-122"/>
              </a:rPr>
              <a:t>             </a:t>
            </a:r>
            <a:r>
              <a:rPr lang="zh-CN" altLang="en-US" sz="1000" dirty="0">
                <a:solidFill>
                  <a:srgbClr val="808080"/>
                </a:solidFill>
                <a:latin typeface="微软雅黑" panose="020B0503020204020204" pitchFamily="34" charset="-122"/>
                <a:ea typeface="微软雅黑" panose="020B0503020204020204" pitchFamily="34" charset="-122"/>
              </a:rPr>
              <a:t>教学效果跟踪 </a:t>
            </a:r>
            <a:r>
              <a:rPr lang="en-US" altLang="zh-CN" sz="1000" dirty="0">
                <a:solidFill>
                  <a:srgbClr val="0C5E9C"/>
                </a:solidFill>
                <a:latin typeface="微软雅黑" panose="020B0503020204020204" pitchFamily="34" charset="-122"/>
                <a:ea typeface="微软雅黑" panose="020B0503020204020204" pitchFamily="34" charset="-122"/>
                <a:hlinkClick r:id="rId4"/>
              </a:rPr>
              <a:t>https://docs.qq.com/form/page/DZmFPY0tsbWtSeHd4</a:t>
            </a:r>
            <a:endParaRPr lang="zh-CN" altLang="en-US" sz="1000" dirty="0"/>
          </a:p>
        </p:txBody>
      </p:sp>
      <p:sp>
        <p:nvSpPr>
          <p:cNvPr id="9" name="矩形 8">
            <a:extLst>
              <a:ext uri="{FF2B5EF4-FFF2-40B4-BE49-F238E27FC236}">
                <a16:creationId xmlns:a16="http://schemas.microsoft.com/office/drawing/2014/main" id="{10FFDA66-1C2C-4A0A-887B-C1A203621811}"/>
              </a:ext>
            </a:extLst>
          </p:cNvPr>
          <p:cNvSpPr/>
          <p:nvPr/>
        </p:nvSpPr>
        <p:spPr>
          <a:xfrm>
            <a:off x="9175560" y="1124744"/>
            <a:ext cx="3029288" cy="4154984"/>
          </a:xfrm>
          <a:prstGeom prst="rect">
            <a:avLst/>
          </a:prstGeom>
        </p:spPr>
        <p:txBody>
          <a:bodyPr wrap="square">
            <a:spAutoFit/>
          </a:bodyPr>
          <a:lstStyle/>
          <a:p>
            <a:r>
              <a:rPr lang="zh-CN" altLang="en-US" dirty="0">
                <a:latin typeface="Times New Roman" panose="02020603050405020304" pitchFamily="18" charset="0"/>
              </a:rPr>
              <a:t>⋂⋃⊆⊂⊄⊇⊃⊅∈∉ℵØ</a:t>
            </a:r>
          </a:p>
          <a:p>
            <a:r>
              <a:rPr lang="zh-CN" altLang="en-US" dirty="0">
                <a:latin typeface="Times New Roman" panose="02020603050405020304" pitchFamily="18" charset="0"/>
              </a:rPr>
              <a:t>⊙⊖⊗⊕⇒⇔↔←→¬￢∧∨∀∃∄</a:t>
            </a:r>
          </a:p>
          <a:p>
            <a:r>
              <a:rPr lang="zh-CN" altLang="en-US" dirty="0">
                <a:latin typeface="Times New Roman" panose="02020603050405020304" pitchFamily="18" charset="0"/>
              </a:rPr>
              <a:t>≡=≠≈≅≥≤≮≯−±×÷−⌈⌉⌊⌋</a:t>
            </a:r>
          </a:p>
          <a:p>
            <a:r>
              <a:rPr lang="zh-CN" altLang="en-US" dirty="0">
                <a:latin typeface="Times New Roman" panose="02020603050405020304" pitchFamily="18" charset="0"/>
              </a:rPr>
              <a:t>∠∟°º⊥∥≅〜Δπ∝∞≪≫∑∏</a:t>
            </a:r>
          </a:p>
          <a:p>
            <a:r>
              <a:rPr lang="zh-CN" altLang="en-US" dirty="0">
                <a:latin typeface="Times New Roman" panose="02020603050405020304" pitchFamily="18" charset="0"/>
              </a:rPr>
              <a:t>Αα Ββ Γγ Δδ Εε  ζ Ηη Θθ Ιι Κκ Λλ Μμ  Ｎ Ξξ Οο Ππ Ρρ Σσ Ττ Υυ Φφ Χχ Ψψ Ωω</a:t>
            </a:r>
          </a:p>
        </p:txBody>
      </p:sp>
    </p:spTree>
    <p:extLst>
      <p:ext uri="{BB962C8B-B14F-4D97-AF65-F5344CB8AC3E}">
        <p14:creationId xmlns:p14="http://schemas.microsoft.com/office/powerpoint/2010/main" val="384419324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55739ECA-657C-4A3E-96CC-64DB6E7FFD8C}"/>
              </a:ext>
            </a:extLst>
          </p:cNvPr>
          <p:cNvSpPr>
            <a:spLocks noGrp="1"/>
          </p:cNvSpPr>
          <p:nvPr>
            <p:ph type="sldNum" sz="quarter" idx="12"/>
          </p:nvPr>
        </p:nvSpPr>
        <p:spPr/>
        <p:txBody>
          <a:bodyPr/>
          <a:lstStyle/>
          <a:p>
            <a:fld id="{67A8A134-C198-41F0-9B02-E719795E3BF1}" type="slidenum">
              <a:rPr lang="en-US" altLang="zh-CN"/>
              <a:pPr/>
              <a:t>10</a:t>
            </a:fld>
            <a:endParaRPr lang="en-US" altLang="zh-CN"/>
          </a:p>
        </p:txBody>
      </p:sp>
      <p:sp>
        <p:nvSpPr>
          <p:cNvPr id="286728" name="Rectangle 8">
            <a:extLst>
              <a:ext uri="{FF2B5EF4-FFF2-40B4-BE49-F238E27FC236}">
                <a16:creationId xmlns:a16="http://schemas.microsoft.com/office/drawing/2014/main" id="{2EDAB4BE-8AE9-4599-A6F1-98167CF035E4}"/>
              </a:ext>
            </a:extLst>
          </p:cNvPr>
          <p:cNvSpPr>
            <a:spLocks noGrp="1" noChangeArrowheads="1"/>
          </p:cNvSpPr>
          <p:nvPr>
            <p:ph type="title"/>
          </p:nvPr>
        </p:nvSpPr>
        <p:spPr/>
        <p:txBody>
          <a:bodyPr/>
          <a:lstStyle/>
          <a:p>
            <a:pPr algn="ctr"/>
            <a:r>
              <a:rPr lang="zh-CN" altLang="en-US"/>
              <a:t>例题</a:t>
            </a:r>
          </a:p>
        </p:txBody>
      </p:sp>
      <p:sp>
        <p:nvSpPr>
          <p:cNvPr id="286729" name="Rectangle 9">
            <a:extLst>
              <a:ext uri="{FF2B5EF4-FFF2-40B4-BE49-F238E27FC236}">
                <a16:creationId xmlns:a16="http://schemas.microsoft.com/office/drawing/2014/main" id="{4DF33C6C-059A-4449-BC21-F9F9E505A8F0}"/>
              </a:ext>
            </a:extLst>
          </p:cNvPr>
          <p:cNvSpPr>
            <a:spLocks noGrp="1" noChangeArrowheads="1"/>
          </p:cNvSpPr>
          <p:nvPr>
            <p:ph type="body" idx="1"/>
          </p:nvPr>
        </p:nvSpPr>
        <p:spPr>
          <a:xfrm>
            <a:off x="539750" y="1196975"/>
            <a:ext cx="8229600" cy="1368425"/>
          </a:xfrm>
        </p:spPr>
        <p:txBody>
          <a:bodyPr/>
          <a:lstStyle/>
          <a:p>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1</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G</a:t>
            </a:r>
            <a:r>
              <a:rPr lang="zh-CN" altLang="en-US">
                <a:latin typeface="Times New Roman" panose="02020603050405020304" pitchFamily="18" charset="0"/>
              </a:rPr>
              <a:t>是欧拉图，但</a:t>
            </a:r>
            <a:r>
              <a:rPr lang="en-US" altLang="zh-CN" i="1">
                <a:latin typeface="Times New Roman" panose="02020603050405020304" pitchFamily="18" charset="0"/>
              </a:rPr>
              <a:t>G</a:t>
            </a:r>
            <a:r>
              <a:rPr lang="zh-CN" altLang="en-US">
                <a:latin typeface="Times New Roman" panose="02020603050405020304" pitchFamily="18" charset="0"/>
              </a:rPr>
              <a:t>不是平凡图，也不是一个环，则</a:t>
            </a:r>
          </a:p>
          <a:p>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2.</a:t>
            </a:r>
          </a:p>
          <a:p>
            <a:r>
              <a:rPr lang="zh-CN" altLang="en-US">
                <a:latin typeface="Times New Roman" panose="02020603050405020304" pitchFamily="18" charset="0"/>
              </a:rPr>
              <a:t>证  只需证明</a:t>
            </a:r>
            <a:r>
              <a:rPr lang="en-US" altLang="zh-CN" i="1">
                <a:latin typeface="Times New Roman" panose="02020603050405020304" pitchFamily="18" charset="0"/>
              </a:rPr>
              <a:t>G</a:t>
            </a:r>
            <a:r>
              <a:rPr lang="zh-CN" altLang="en-US">
                <a:latin typeface="Times New Roman" panose="02020603050405020304" pitchFamily="18" charset="0"/>
              </a:rPr>
              <a:t>中不可能有桥（如何证明？）</a:t>
            </a:r>
          </a:p>
        </p:txBody>
      </p:sp>
      <p:sp>
        <p:nvSpPr>
          <p:cNvPr id="286731" name="Rectangle 11">
            <a:extLst>
              <a:ext uri="{FF2B5EF4-FFF2-40B4-BE49-F238E27FC236}">
                <a16:creationId xmlns:a16="http://schemas.microsoft.com/office/drawing/2014/main" id="{62CC60C0-07E0-4EF6-BB17-576D53EE2E35}"/>
              </a:ext>
            </a:extLst>
          </p:cNvPr>
          <p:cNvSpPr>
            <a:spLocks noChangeArrowheads="1"/>
          </p:cNvSpPr>
          <p:nvPr/>
        </p:nvSpPr>
        <p:spPr bwMode="auto">
          <a:xfrm>
            <a:off x="755650" y="5445125"/>
            <a:ext cx="75612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69B3F1"/>
              </a:buClr>
              <a:buFont typeface="Wingdings" panose="05000000000000000000" pitchFamily="2" charset="2"/>
              <a:buNone/>
            </a:pPr>
            <a:r>
              <a:rPr lang="zh-CN" altLang="en-US" b="1" dirty="0"/>
              <a:t>上图中，</a:t>
            </a:r>
            <a:r>
              <a:rPr lang="en-US" altLang="zh-CN" b="1" dirty="0">
                <a:latin typeface="Times New Roman" panose="02020603050405020304" pitchFamily="18" charset="0"/>
              </a:rPr>
              <a:t>(1), (2)</a:t>
            </a:r>
            <a:r>
              <a:rPr lang="zh-CN" altLang="en-US" b="1" dirty="0">
                <a:latin typeface="Times New Roman" panose="02020603050405020304" pitchFamily="18" charset="0"/>
              </a:rPr>
              <a:t>两</a:t>
            </a:r>
            <a:r>
              <a:rPr lang="zh-CN" altLang="en-US" b="1" dirty="0"/>
              <a:t>图都是欧拉图，均从</a:t>
            </a:r>
            <a:r>
              <a:rPr lang="en-US" altLang="zh-CN" b="1" i="1" dirty="0">
                <a:latin typeface="Times New Roman" panose="02020603050405020304" pitchFamily="18" charset="0"/>
              </a:rPr>
              <a:t>A</a:t>
            </a:r>
            <a:r>
              <a:rPr lang="zh-CN" altLang="en-US" b="1" dirty="0"/>
              <a:t>点出发，如何一次成功地走出一条欧拉回路来？</a:t>
            </a:r>
          </a:p>
        </p:txBody>
      </p:sp>
      <p:grpSp>
        <p:nvGrpSpPr>
          <p:cNvPr id="286733" name="Group 13">
            <a:extLst>
              <a:ext uri="{FF2B5EF4-FFF2-40B4-BE49-F238E27FC236}">
                <a16:creationId xmlns:a16="http://schemas.microsoft.com/office/drawing/2014/main" id="{3C783DA5-1A48-433D-8DDB-E98EA7750C85}"/>
              </a:ext>
            </a:extLst>
          </p:cNvPr>
          <p:cNvGrpSpPr>
            <a:grpSpLocks/>
          </p:cNvGrpSpPr>
          <p:nvPr/>
        </p:nvGrpSpPr>
        <p:grpSpPr bwMode="auto">
          <a:xfrm>
            <a:off x="755650" y="2492375"/>
            <a:ext cx="6913563" cy="2779713"/>
            <a:chOff x="476" y="1616"/>
            <a:chExt cx="4355" cy="1751"/>
          </a:xfrm>
        </p:grpSpPr>
        <p:pic>
          <p:nvPicPr>
            <p:cNvPr id="286730" name="Picture 10" descr="15-4">
              <a:extLst>
                <a:ext uri="{FF2B5EF4-FFF2-40B4-BE49-F238E27FC236}">
                  <a16:creationId xmlns:a16="http://schemas.microsoft.com/office/drawing/2014/main" id="{9BF77548-C4D5-46BC-8789-7F7F62DF3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2149"/>
            <a:stretch>
              <a:fillRect/>
            </a:stretch>
          </p:blipFill>
          <p:spPr bwMode="auto">
            <a:xfrm>
              <a:off x="476" y="1616"/>
              <a:ext cx="4355" cy="1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32" name="Text Box 12">
              <a:extLst>
                <a:ext uri="{FF2B5EF4-FFF2-40B4-BE49-F238E27FC236}">
                  <a16:creationId xmlns:a16="http://schemas.microsoft.com/office/drawing/2014/main" id="{2D5CF87A-876A-49BA-8591-87A8E6AFC743}"/>
                </a:ext>
              </a:extLst>
            </p:cNvPr>
            <p:cNvSpPr txBox="1">
              <a:spLocks noChangeArrowheads="1"/>
            </p:cNvSpPr>
            <p:nvPr/>
          </p:nvSpPr>
          <p:spPr bwMode="auto">
            <a:xfrm>
              <a:off x="703" y="3079"/>
              <a:ext cx="41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b="1">
                  <a:latin typeface="Times New Roman" panose="02020603050405020304" pitchFamily="18" charset="0"/>
                </a:rPr>
                <a:t>(1)                                                (2)</a:t>
              </a:r>
            </a:p>
          </p:txBody>
        </p:sp>
      </p:grpSp>
      <p:sp>
        <p:nvSpPr>
          <p:cNvPr id="9" name="文本框 8">
            <a:extLst>
              <a:ext uri="{FF2B5EF4-FFF2-40B4-BE49-F238E27FC236}">
                <a16:creationId xmlns:a16="http://schemas.microsoft.com/office/drawing/2014/main" id="{397DC0C2-D8E8-4C26-8350-F14D625E448E}"/>
              </a:ext>
            </a:extLst>
          </p:cNvPr>
          <p:cNvSpPr txBox="1"/>
          <p:nvPr/>
        </p:nvSpPr>
        <p:spPr>
          <a:xfrm>
            <a:off x="1763688" y="1644620"/>
            <a:ext cx="4464496"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边连通度（最小边割集大小）</a:t>
            </a:r>
            <a:endParaRPr lang="en-US" altLang="zh-CN" sz="2000" dirty="0">
              <a:solidFill>
                <a:srgbClr val="FF9900"/>
              </a:solidFill>
              <a:latin typeface="Times New Roman" panose="02020603050405020304" pitchFamily="18" charset="0"/>
            </a:endParaRPr>
          </a:p>
        </p:txBody>
      </p:sp>
      <p:sp>
        <p:nvSpPr>
          <p:cNvPr id="11" name="文本框 10">
            <a:extLst>
              <a:ext uri="{FF2B5EF4-FFF2-40B4-BE49-F238E27FC236}">
                <a16:creationId xmlns:a16="http://schemas.microsoft.com/office/drawing/2014/main" id="{929AF527-4195-406C-9FFF-4E7B61166CCF}"/>
              </a:ext>
            </a:extLst>
          </p:cNvPr>
          <p:cNvSpPr txBox="1"/>
          <p:nvPr/>
        </p:nvSpPr>
        <p:spPr>
          <a:xfrm>
            <a:off x="6617060" y="2091521"/>
            <a:ext cx="200588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有去有回</a:t>
            </a:r>
            <a:endParaRPr lang="en-US" altLang="zh-CN" sz="200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3E3FE10E-58F8-44EE-A317-537D76AABA56}"/>
              </a:ext>
            </a:extLst>
          </p:cNvPr>
          <p:cNvSpPr>
            <a:spLocks noGrp="1"/>
          </p:cNvSpPr>
          <p:nvPr>
            <p:ph type="sldNum" sz="quarter" idx="12"/>
          </p:nvPr>
        </p:nvSpPr>
        <p:spPr/>
        <p:txBody>
          <a:bodyPr/>
          <a:lstStyle/>
          <a:p>
            <a:fld id="{7E2741D9-AE9B-4990-BA87-C08734F8C8A9}" type="slidenum">
              <a:rPr lang="en-US" altLang="zh-CN"/>
              <a:pPr/>
              <a:t>11</a:t>
            </a:fld>
            <a:endParaRPr lang="en-US" altLang="zh-CN"/>
          </a:p>
        </p:txBody>
      </p:sp>
      <p:sp>
        <p:nvSpPr>
          <p:cNvPr id="288775" name="Rectangle 7">
            <a:extLst>
              <a:ext uri="{FF2B5EF4-FFF2-40B4-BE49-F238E27FC236}">
                <a16:creationId xmlns:a16="http://schemas.microsoft.com/office/drawing/2014/main" id="{AC9D8680-D4F3-419E-9698-E05CDB79E767}"/>
              </a:ext>
            </a:extLst>
          </p:cNvPr>
          <p:cNvSpPr>
            <a:spLocks noGrp="1" noChangeArrowheads="1"/>
          </p:cNvSpPr>
          <p:nvPr>
            <p:ph type="title"/>
          </p:nvPr>
        </p:nvSpPr>
        <p:spPr/>
        <p:txBody>
          <a:bodyPr/>
          <a:lstStyle/>
          <a:p>
            <a:pPr algn="ctr"/>
            <a:r>
              <a:rPr lang="en-US" altLang="zh-CN" dirty="0">
                <a:latin typeface="Times New Roman" panose="02020603050405020304" pitchFamily="18" charset="0"/>
              </a:rPr>
              <a:t>Fleury</a:t>
            </a:r>
            <a:r>
              <a:rPr lang="zh-CN" altLang="en-US" dirty="0">
                <a:latin typeface="Times New Roman" panose="02020603050405020304" pitchFamily="18" charset="0"/>
              </a:rPr>
              <a:t>算法</a:t>
            </a:r>
          </a:p>
        </p:txBody>
      </p:sp>
      <p:sp>
        <p:nvSpPr>
          <p:cNvPr id="288776" name="Rectangle 8">
            <a:extLst>
              <a:ext uri="{FF2B5EF4-FFF2-40B4-BE49-F238E27FC236}">
                <a16:creationId xmlns:a16="http://schemas.microsoft.com/office/drawing/2014/main" id="{C2A774BE-0DED-43B0-9549-70223B64E21D}"/>
              </a:ext>
            </a:extLst>
          </p:cNvPr>
          <p:cNvSpPr>
            <a:spLocks noGrp="1" noChangeArrowheads="1"/>
          </p:cNvSpPr>
          <p:nvPr>
            <p:ph type="body" idx="1"/>
          </p:nvPr>
        </p:nvSpPr>
        <p:spPr>
          <a:xfrm>
            <a:off x="468313" y="1052513"/>
            <a:ext cx="8229600" cy="5472112"/>
          </a:xfrm>
        </p:spPr>
        <p:txBody>
          <a:bodyPr/>
          <a:lstStyle/>
          <a:p>
            <a:r>
              <a:rPr lang="zh-CN" altLang="en-US" dirty="0">
                <a:latin typeface="Times New Roman" panose="02020603050405020304" pitchFamily="18" charset="0"/>
              </a:rPr>
              <a:t>算法：</a:t>
            </a:r>
          </a:p>
          <a:p>
            <a:r>
              <a:rPr lang="en-US" altLang="zh-CN" dirty="0">
                <a:latin typeface="Times New Roman" panose="02020603050405020304" pitchFamily="18" charset="0"/>
              </a:rPr>
              <a:t>(1) </a:t>
            </a:r>
            <a:r>
              <a:rPr lang="zh-CN" altLang="en-US" dirty="0">
                <a:latin typeface="Times New Roman" panose="02020603050405020304" pitchFamily="18" charset="0"/>
              </a:rPr>
              <a:t>任取</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，令</a:t>
            </a:r>
            <a:r>
              <a:rPr lang="en-US" altLang="zh-CN" i="1" dirty="0">
                <a:latin typeface="Times New Roman" panose="02020603050405020304" pitchFamily="18" charset="0"/>
              </a:rPr>
              <a:t>P</a:t>
            </a:r>
            <a:r>
              <a:rPr lang="en-US" altLang="zh-CN" baseline="-25000" dirty="0">
                <a:latin typeface="Times New Roman" panose="02020603050405020304" pitchFamily="18" charset="0"/>
              </a:rPr>
              <a:t>0</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dirty="0">
                <a:latin typeface="Times New Roman" panose="02020603050405020304" pitchFamily="18" charset="0"/>
              </a:rPr>
              <a:t>.  </a:t>
            </a:r>
          </a:p>
          <a:p>
            <a:r>
              <a:rPr lang="en-US" altLang="zh-CN" dirty="0">
                <a:latin typeface="Times New Roman" panose="02020603050405020304" pitchFamily="18" charset="0"/>
              </a:rPr>
              <a:t>(2) </a:t>
            </a:r>
            <a:r>
              <a:rPr lang="zh-CN" altLang="en-US" dirty="0">
                <a:latin typeface="Times New Roman" panose="02020603050405020304" pitchFamily="18" charset="0"/>
              </a:rPr>
              <a:t>设</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 </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i="1" dirty="0">
                <a:latin typeface="Times New Roman" panose="02020603050405020304" pitchFamily="18" charset="0"/>
              </a:rPr>
              <a:t>e</a:t>
            </a:r>
            <a:r>
              <a:rPr lang="en-US" altLang="zh-CN" baseline="-25000" dirty="0">
                <a:latin typeface="Times New Roman" panose="02020603050405020304" pitchFamily="18" charset="0"/>
              </a:rPr>
              <a:t>1</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i</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i="1" baseline="-25000" dirty="0">
                <a:latin typeface="Times New Roman" panose="02020603050405020304" pitchFamily="18" charset="0"/>
              </a:rPr>
              <a:t> </a:t>
            </a:r>
            <a:r>
              <a:rPr lang="zh-CN" altLang="en-US" dirty="0">
                <a:latin typeface="Times New Roman" panose="02020603050405020304" pitchFamily="18" charset="0"/>
              </a:rPr>
              <a:t>已经行遍，按下面方法从</a:t>
            </a:r>
            <a:endParaRPr lang="zh-CN" altLang="en-US" i="1" dirty="0">
              <a:latin typeface="Times New Roman" panose="02020603050405020304" pitchFamily="18" charset="0"/>
            </a:endParaRPr>
          </a:p>
          <a:p>
            <a:r>
              <a:rPr lang="zh-CN" altLang="en-US" i="1"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i</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中选取</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i</a:t>
            </a:r>
            <a:r>
              <a:rPr lang="en-US" altLang="zh-CN" baseline="-25000" dirty="0">
                <a:latin typeface="Times New Roman" panose="02020603050405020304" pitchFamily="18" charset="0"/>
              </a:rPr>
              <a:t>+1</a:t>
            </a:r>
            <a:r>
              <a:rPr lang="zh-CN" altLang="en-US" dirty="0">
                <a:latin typeface="Times New Roman" panose="02020603050405020304" pitchFamily="18" charset="0"/>
              </a:rPr>
              <a:t>：</a:t>
            </a:r>
          </a:p>
          <a:p>
            <a:r>
              <a:rPr lang="zh-CN" altLang="en-US" dirty="0">
                <a:latin typeface="Times New Roman" panose="02020603050405020304" pitchFamily="18" charset="0"/>
              </a:rPr>
              <a:t>     </a:t>
            </a:r>
            <a:r>
              <a:rPr lang="en-US" altLang="zh-CN" dirty="0">
                <a:latin typeface="Times New Roman" panose="02020603050405020304" pitchFamily="18" charset="0"/>
              </a:rPr>
              <a:t>(a) </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i</a:t>
            </a:r>
            <a:r>
              <a:rPr lang="en-US" altLang="zh-CN" baseline="-25000" dirty="0">
                <a:latin typeface="Times New Roman" panose="02020603050405020304" pitchFamily="18" charset="0"/>
              </a:rPr>
              <a:t>+1</a:t>
            </a:r>
            <a:r>
              <a:rPr lang="zh-CN" altLang="en-US" dirty="0">
                <a:latin typeface="Times New Roman" panose="02020603050405020304" pitchFamily="18" charset="0"/>
              </a:rPr>
              <a:t>与</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相关联；</a:t>
            </a:r>
          </a:p>
          <a:p>
            <a:r>
              <a:rPr lang="zh-CN" altLang="en-US" dirty="0">
                <a:latin typeface="Times New Roman" panose="02020603050405020304" pitchFamily="18" charset="0"/>
              </a:rPr>
              <a:t>     </a:t>
            </a:r>
            <a:r>
              <a:rPr lang="en-US" altLang="zh-CN" dirty="0">
                <a:latin typeface="Times New Roman" panose="02020603050405020304" pitchFamily="18" charset="0"/>
              </a:rPr>
              <a:t>(b) </a:t>
            </a:r>
            <a:r>
              <a:rPr lang="zh-CN" altLang="en-US" dirty="0">
                <a:latin typeface="Times New Roman" panose="02020603050405020304" pitchFamily="18" charset="0"/>
              </a:rPr>
              <a:t>除非无别的边可供行遍，否则</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i</a:t>
            </a:r>
            <a:r>
              <a:rPr lang="en-US" altLang="zh-CN" baseline="-25000" dirty="0">
                <a:latin typeface="Times New Roman" panose="02020603050405020304" pitchFamily="18" charset="0"/>
              </a:rPr>
              <a:t>+1</a:t>
            </a:r>
            <a:r>
              <a:rPr lang="zh-CN" altLang="en-US" dirty="0">
                <a:latin typeface="Times New Roman" panose="02020603050405020304" pitchFamily="18" charset="0"/>
              </a:rPr>
              <a:t>不应该为</a:t>
            </a:r>
            <a:endParaRPr lang="zh-CN" altLang="en-US" i="1" dirty="0">
              <a:latin typeface="Times New Roman" panose="02020603050405020304" pitchFamily="18" charset="0"/>
            </a:endParaRPr>
          </a:p>
          <a:p>
            <a:r>
              <a:rPr lang="zh-CN" altLang="en-US" i="1" dirty="0">
                <a:latin typeface="Times New Roman" panose="02020603050405020304" pitchFamily="18" charset="0"/>
              </a:rPr>
              <a:t>           </a:t>
            </a:r>
            <a:r>
              <a:rPr lang="en-US" altLang="zh-CN" i="1" dirty="0">
                <a:latin typeface="Times New Roman" panose="02020603050405020304" pitchFamily="18" charset="0"/>
              </a:rPr>
              <a:t>G</a:t>
            </a:r>
            <a:r>
              <a:rPr lang="en-US" altLang="zh-CN" i="1" baseline="-25000" dirty="0">
                <a:latin typeface="Times New Roman" panose="02020603050405020304" pitchFamily="18" charset="0"/>
              </a:rPr>
              <a:t>i </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i</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中的桥</a:t>
            </a:r>
            <a:r>
              <a:rPr lang="en-US" altLang="zh-CN" dirty="0">
                <a:latin typeface="Times New Roman" panose="02020603050405020304" pitchFamily="18" charset="0"/>
              </a:rPr>
              <a:t>. </a:t>
            </a:r>
          </a:p>
          <a:p>
            <a:r>
              <a:rPr lang="en-US" altLang="zh-CN" dirty="0">
                <a:latin typeface="Times New Roman" panose="02020603050405020304" pitchFamily="18" charset="0"/>
              </a:rPr>
              <a:t>(3) </a:t>
            </a:r>
            <a:r>
              <a:rPr lang="zh-CN" altLang="en-US" dirty="0">
                <a:latin typeface="Times New Roman" panose="02020603050405020304" pitchFamily="18" charset="0"/>
              </a:rPr>
              <a:t>当 </a:t>
            </a:r>
            <a:r>
              <a:rPr lang="en-US" altLang="zh-CN" dirty="0">
                <a:latin typeface="Times New Roman" panose="02020603050405020304" pitchFamily="18" charset="0"/>
              </a:rPr>
              <a:t>(2)</a:t>
            </a:r>
            <a:r>
              <a:rPr lang="zh-CN" altLang="en-US" dirty="0">
                <a:latin typeface="Times New Roman" panose="02020603050405020304" pitchFamily="18" charset="0"/>
              </a:rPr>
              <a:t>不能再进行时，算法停止</a:t>
            </a:r>
            <a:r>
              <a:rPr lang="en-US" altLang="zh-CN" dirty="0">
                <a:latin typeface="Times New Roman" panose="02020603050405020304" pitchFamily="18" charset="0"/>
              </a:rPr>
              <a:t>.</a:t>
            </a:r>
          </a:p>
          <a:p>
            <a:pPr>
              <a:spcBef>
                <a:spcPct val="60000"/>
              </a:spcBef>
            </a:pPr>
            <a:r>
              <a:rPr lang="zh-CN" altLang="en-US" dirty="0">
                <a:latin typeface="Times New Roman" panose="02020603050405020304" pitchFamily="18" charset="0"/>
              </a:rPr>
              <a:t>可以证明算法停止时所得简单通路</a:t>
            </a:r>
            <a:r>
              <a:rPr lang="zh-CN" altLang="en-US" i="1" dirty="0">
                <a:latin typeface="Times New Roman" panose="02020603050405020304" pitchFamily="18" charset="0"/>
              </a:rPr>
              <a:t> </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m</a:t>
            </a:r>
            <a:r>
              <a:rPr lang="en-US" altLang="zh-CN" i="1"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i="1" dirty="0">
                <a:latin typeface="Times New Roman" panose="02020603050405020304" pitchFamily="18" charset="0"/>
              </a:rPr>
              <a:t>e</a:t>
            </a:r>
            <a:r>
              <a:rPr lang="en-US" altLang="zh-CN" baseline="-25000" dirty="0">
                <a:latin typeface="Times New Roman" panose="02020603050405020304" pitchFamily="18" charset="0"/>
              </a:rPr>
              <a:t>1</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m</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m</a:t>
            </a:r>
            <a:endParaRPr lang="en-US" altLang="zh-CN" i="1" baseline="-25000" dirty="0">
              <a:latin typeface="Times New Roman" panose="02020603050405020304" pitchFamily="18" charset="0"/>
            </a:endParaRPr>
          </a:p>
          <a:p>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0</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i="1" dirty="0">
                <a:latin typeface="Times New Roman" panose="02020603050405020304" pitchFamily="18" charset="0"/>
              </a:rPr>
              <a:t>G </a:t>
            </a:r>
            <a:r>
              <a:rPr lang="zh-CN" altLang="en-US" dirty="0">
                <a:latin typeface="Times New Roman" panose="02020603050405020304" pitchFamily="18" charset="0"/>
              </a:rPr>
              <a:t>中一条欧拉回路</a:t>
            </a:r>
            <a:r>
              <a:rPr lang="en-US" altLang="zh-CN" dirty="0">
                <a:latin typeface="Times New Roman" panose="02020603050405020304" pitchFamily="18" charset="0"/>
              </a:rPr>
              <a:t>. </a:t>
            </a:r>
          </a:p>
          <a:p>
            <a:r>
              <a:rPr lang="zh-CN" altLang="en-US" dirty="0">
                <a:latin typeface="Times New Roman" panose="02020603050405020304" pitchFamily="18" charset="0"/>
              </a:rPr>
              <a:t>用</a:t>
            </a:r>
            <a:r>
              <a:rPr lang="en-US" altLang="zh-CN" dirty="0">
                <a:latin typeface="Times New Roman" panose="02020603050405020304" pitchFamily="18" charset="0"/>
              </a:rPr>
              <a:t>Fleury</a:t>
            </a:r>
            <a:r>
              <a:rPr lang="zh-CN" altLang="en-US" dirty="0">
                <a:latin typeface="Times New Roman" panose="02020603050405020304" pitchFamily="18" charset="0"/>
              </a:rPr>
              <a:t>算法走出上一页图</a:t>
            </a:r>
            <a:r>
              <a:rPr lang="en-US" altLang="zh-CN" dirty="0">
                <a:latin typeface="Times New Roman" panose="02020603050405020304" pitchFamily="18" charset="0"/>
              </a:rPr>
              <a:t>(1), (2)</a:t>
            </a:r>
            <a:r>
              <a:rPr lang="zh-CN" altLang="en-US" dirty="0">
                <a:latin typeface="Times New Roman" panose="02020603050405020304" pitchFamily="18" charset="0"/>
              </a:rPr>
              <a:t>从</a:t>
            </a:r>
            <a:r>
              <a:rPr lang="en-US" altLang="zh-CN" i="1" dirty="0">
                <a:latin typeface="Times New Roman" panose="02020603050405020304" pitchFamily="18" charset="0"/>
              </a:rPr>
              <a:t>A</a:t>
            </a:r>
            <a:r>
              <a:rPr lang="zh-CN" altLang="en-US" dirty="0">
                <a:latin typeface="Times New Roman" panose="02020603050405020304" pitchFamily="18" charset="0"/>
              </a:rPr>
              <a:t>出发 </a:t>
            </a:r>
            <a:r>
              <a:rPr lang="en-US" altLang="zh-CN" dirty="0">
                <a:latin typeface="Times New Roman" panose="02020603050405020304" pitchFamily="18" charset="0"/>
              </a:rPr>
              <a:t>(</a:t>
            </a:r>
            <a:r>
              <a:rPr lang="zh-CN" altLang="en-US" dirty="0">
                <a:latin typeface="Times New Roman" panose="02020603050405020304" pitchFamily="18" charset="0"/>
              </a:rPr>
              <a:t>其实从任何一点</a:t>
            </a:r>
          </a:p>
          <a:p>
            <a:r>
              <a:rPr lang="zh-CN" altLang="en-US" dirty="0">
                <a:latin typeface="Times New Roman" panose="02020603050405020304" pitchFamily="18" charset="0"/>
              </a:rPr>
              <a:t>出发都可以</a:t>
            </a:r>
            <a:r>
              <a:rPr lang="en-US" altLang="zh-CN" dirty="0">
                <a:latin typeface="Times New Roman" panose="02020603050405020304" pitchFamily="18" charset="0"/>
              </a:rPr>
              <a:t>) </a:t>
            </a:r>
            <a:r>
              <a:rPr lang="zh-CN" altLang="en-US" dirty="0">
                <a:latin typeface="Times New Roman" panose="02020603050405020304" pitchFamily="18" charset="0"/>
              </a:rPr>
              <a:t>的欧拉回路各一条</a:t>
            </a:r>
            <a:r>
              <a:rPr lang="en-US" altLang="zh-CN" dirty="0">
                <a:latin typeface="Times New Roman" panose="02020603050405020304" pitchFamily="18" charset="0"/>
              </a:rPr>
              <a:t>. </a:t>
            </a:r>
          </a:p>
        </p:txBody>
      </p:sp>
      <p:sp>
        <p:nvSpPr>
          <p:cNvPr id="5" name="文本框 4">
            <a:extLst>
              <a:ext uri="{FF2B5EF4-FFF2-40B4-BE49-F238E27FC236}">
                <a16:creationId xmlns:a16="http://schemas.microsoft.com/office/drawing/2014/main" id="{E25BF06B-3DDE-4222-BEDB-1FF27F992FC0}"/>
              </a:ext>
            </a:extLst>
          </p:cNvPr>
          <p:cNvSpPr txBox="1"/>
          <p:nvPr/>
        </p:nvSpPr>
        <p:spPr>
          <a:xfrm>
            <a:off x="4716016" y="2276872"/>
            <a:ext cx="4536504" cy="1015663"/>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只能走桥，但两侧都有未访问的边？</a:t>
            </a:r>
            <a:endParaRPr lang="en-US" altLang="zh-CN" sz="2000" dirty="0">
              <a:solidFill>
                <a:srgbClr val="FF9900"/>
              </a:solidFill>
              <a:latin typeface="Times New Roman" panose="02020603050405020304" pitchFamily="18" charset="0"/>
            </a:endParaRPr>
          </a:p>
          <a:p>
            <a:r>
              <a:rPr lang="zh-CN" altLang="en-US" sz="2000" dirty="0">
                <a:solidFill>
                  <a:srgbClr val="FF9900"/>
                </a:solidFill>
                <a:latin typeface="Times New Roman" panose="02020603050405020304" pitchFamily="18" charset="0"/>
              </a:rPr>
              <a:t>未访问的边与桥相邻？与只能走桥矛盾</a:t>
            </a:r>
            <a:endParaRPr lang="en-US" altLang="zh-CN" sz="2000" dirty="0">
              <a:solidFill>
                <a:srgbClr val="FF9900"/>
              </a:solidFill>
              <a:latin typeface="Times New Roman" panose="02020603050405020304" pitchFamily="18" charset="0"/>
            </a:endParaRPr>
          </a:p>
          <a:p>
            <a:r>
              <a:rPr lang="zh-CN" altLang="en-US" sz="2000" dirty="0">
                <a:solidFill>
                  <a:srgbClr val="FF9900"/>
                </a:solidFill>
                <a:latin typeface="Times New Roman" panose="02020603050405020304" pitchFamily="18" charset="0"/>
              </a:rPr>
              <a:t>未访问的边与桥不相邻？前面走过桥</a:t>
            </a:r>
            <a:endParaRPr lang="en-US" altLang="zh-CN" sz="200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55739ECA-657C-4A3E-96CC-64DB6E7FFD8C}"/>
              </a:ext>
            </a:extLst>
          </p:cNvPr>
          <p:cNvSpPr>
            <a:spLocks noGrp="1"/>
          </p:cNvSpPr>
          <p:nvPr>
            <p:ph type="sldNum" sz="quarter" idx="12"/>
          </p:nvPr>
        </p:nvSpPr>
        <p:spPr/>
        <p:txBody>
          <a:bodyPr/>
          <a:lstStyle/>
          <a:p>
            <a:fld id="{67A8A134-C198-41F0-9B02-E719795E3BF1}" type="slidenum">
              <a:rPr lang="en-US" altLang="zh-CN"/>
              <a:pPr/>
              <a:t>12</a:t>
            </a:fld>
            <a:endParaRPr lang="en-US" altLang="zh-CN"/>
          </a:p>
        </p:txBody>
      </p:sp>
      <p:sp>
        <p:nvSpPr>
          <p:cNvPr id="286728" name="Rectangle 8">
            <a:extLst>
              <a:ext uri="{FF2B5EF4-FFF2-40B4-BE49-F238E27FC236}">
                <a16:creationId xmlns:a16="http://schemas.microsoft.com/office/drawing/2014/main" id="{2EDAB4BE-8AE9-4599-A6F1-98167CF035E4}"/>
              </a:ext>
            </a:extLst>
          </p:cNvPr>
          <p:cNvSpPr>
            <a:spLocks noGrp="1" noChangeArrowheads="1"/>
          </p:cNvSpPr>
          <p:nvPr>
            <p:ph type="title"/>
          </p:nvPr>
        </p:nvSpPr>
        <p:spPr/>
        <p:txBody>
          <a:bodyPr/>
          <a:lstStyle/>
          <a:p>
            <a:pPr algn="ctr"/>
            <a:r>
              <a:rPr lang="zh-CN" altLang="en-US"/>
              <a:t>例题</a:t>
            </a:r>
          </a:p>
        </p:txBody>
      </p:sp>
      <p:sp>
        <p:nvSpPr>
          <p:cNvPr id="286729" name="Rectangle 9">
            <a:extLst>
              <a:ext uri="{FF2B5EF4-FFF2-40B4-BE49-F238E27FC236}">
                <a16:creationId xmlns:a16="http://schemas.microsoft.com/office/drawing/2014/main" id="{4DF33C6C-059A-4449-BC21-F9F9E505A8F0}"/>
              </a:ext>
            </a:extLst>
          </p:cNvPr>
          <p:cNvSpPr>
            <a:spLocks noGrp="1" noChangeArrowheads="1"/>
          </p:cNvSpPr>
          <p:nvPr>
            <p:ph type="body" idx="1"/>
          </p:nvPr>
        </p:nvSpPr>
        <p:spPr>
          <a:xfrm>
            <a:off x="539750" y="1196975"/>
            <a:ext cx="8229600" cy="5048250"/>
          </a:xfrm>
        </p:spPr>
        <p:txBody>
          <a:bodyPr/>
          <a:lstStyle/>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甲、乙两只蚂蚁分别位于图的结点</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处，并设图中的边长度相等。甲、乙进行比赛：从它们所在的结点出发，走过图中所有边最后到达结点</a:t>
            </a:r>
            <a:r>
              <a:rPr lang="en-US" altLang="zh-CN" dirty="0">
                <a:latin typeface="Times New Roman" panose="02020603050405020304" pitchFamily="18" charset="0"/>
              </a:rPr>
              <a:t>C</a:t>
            </a:r>
            <a:r>
              <a:rPr lang="zh-CN" altLang="en-US" dirty="0">
                <a:latin typeface="Times New Roman" panose="02020603050405020304" pitchFamily="18" charset="0"/>
              </a:rPr>
              <a:t>处。如果它们的速度相同，问谁先到达目的地？</a:t>
            </a:r>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解</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图中仅有两个度数为奇数的结点</a:t>
            </a:r>
            <a:r>
              <a:rPr lang="en-US" altLang="zh-CN" dirty="0">
                <a:latin typeface="Times New Roman" panose="02020603050405020304" pitchFamily="18" charset="0"/>
              </a:rPr>
              <a:t>B</a:t>
            </a:r>
            <a:r>
              <a:rPr lang="zh-CN" altLang="en-US" dirty="0">
                <a:latin typeface="Times New Roman" panose="02020603050405020304" pitchFamily="18" charset="0"/>
              </a:rPr>
              <a:t>、</a:t>
            </a:r>
            <a:r>
              <a:rPr lang="en-US" altLang="zh-CN" dirty="0">
                <a:latin typeface="Times New Roman" panose="02020603050405020304" pitchFamily="18" charset="0"/>
              </a:rPr>
              <a:t>C</a:t>
            </a:r>
            <a:r>
              <a:rPr lang="zh-CN" altLang="en-US" dirty="0">
                <a:latin typeface="Times New Roman" panose="02020603050405020304" pitchFamily="18" charset="0"/>
              </a:rPr>
              <a:t>，因而存在从</a:t>
            </a:r>
            <a:r>
              <a:rPr lang="en-US" altLang="zh-CN" dirty="0">
                <a:latin typeface="Times New Roman" panose="02020603050405020304" pitchFamily="18" charset="0"/>
              </a:rPr>
              <a:t>B</a:t>
            </a:r>
            <a:r>
              <a:rPr lang="zh-CN" altLang="en-US" dirty="0">
                <a:latin typeface="Times New Roman" panose="02020603050405020304" pitchFamily="18" charset="0"/>
              </a:rPr>
              <a:t>到</a:t>
            </a:r>
            <a:r>
              <a:rPr lang="en-US" altLang="zh-CN" dirty="0">
                <a:latin typeface="Times New Roman" panose="02020603050405020304" pitchFamily="18" charset="0"/>
              </a:rPr>
              <a:t>C</a:t>
            </a:r>
            <a:r>
              <a:rPr lang="zh-CN" altLang="en-US" dirty="0">
                <a:latin typeface="Times New Roman" panose="02020603050405020304" pitchFamily="18" charset="0"/>
              </a:rPr>
              <a:t>的欧拉通路，蚂蚁乙走到</a:t>
            </a:r>
            <a:r>
              <a:rPr lang="en-US" altLang="zh-CN" dirty="0">
                <a:latin typeface="Times New Roman" panose="02020603050405020304" pitchFamily="18" charset="0"/>
              </a:rPr>
              <a:t>C</a:t>
            </a:r>
            <a:r>
              <a:rPr lang="zh-CN" altLang="en-US" dirty="0">
                <a:latin typeface="Times New Roman" panose="02020603050405020304" pitchFamily="18" charset="0"/>
              </a:rPr>
              <a:t>只要走一条欧拉通路，边数为</a:t>
            </a:r>
            <a:r>
              <a:rPr lang="en-US" altLang="zh-CN" dirty="0">
                <a:latin typeface="Times New Roman" panose="02020603050405020304" pitchFamily="18" charset="0"/>
              </a:rPr>
              <a:t>9</a:t>
            </a:r>
            <a:r>
              <a:rPr lang="zh-CN" altLang="en-US" dirty="0">
                <a:latin typeface="Times New Roman" panose="02020603050405020304" pitchFamily="18" charset="0"/>
              </a:rPr>
              <a:t>条，而蚂蚁甲要想走完所有的边到达</a:t>
            </a:r>
            <a:r>
              <a:rPr lang="en-US" altLang="zh-CN" dirty="0">
                <a:latin typeface="Times New Roman" panose="02020603050405020304" pitchFamily="18" charset="0"/>
              </a:rPr>
              <a:t>C</a:t>
            </a:r>
            <a:r>
              <a:rPr lang="zh-CN" altLang="en-US" dirty="0">
                <a:latin typeface="Times New Roman" panose="02020603050405020304" pitchFamily="18" charset="0"/>
              </a:rPr>
              <a:t>，至少要先走一条边到达</a:t>
            </a:r>
            <a:r>
              <a:rPr lang="en-US" altLang="zh-CN" dirty="0">
                <a:latin typeface="Times New Roman" panose="02020603050405020304" pitchFamily="18" charset="0"/>
              </a:rPr>
              <a:t>B</a:t>
            </a:r>
            <a:r>
              <a:rPr lang="zh-CN" altLang="en-US" dirty="0">
                <a:latin typeface="Times New Roman" panose="02020603050405020304" pitchFamily="18" charset="0"/>
              </a:rPr>
              <a:t>，再走一条欧拉通路，因而它至少要走</a:t>
            </a:r>
            <a:r>
              <a:rPr lang="en-US" altLang="zh-CN" dirty="0">
                <a:latin typeface="Times New Roman" panose="02020603050405020304" pitchFamily="18" charset="0"/>
              </a:rPr>
              <a:t>10</a:t>
            </a:r>
            <a:r>
              <a:rPr lang="zh-CN" altLang="en-US" dirty="0">
                <a:latin typeface="Times New Roman" panose="02020603050405020304" pitchFamily="18" charset="0"/>
              </a:rPr>
              <a:t>条边才能到达</a:t>
            </a:r>
            <a:r>
              <a:rPr lang="en-US" altLang="zh-CN" dirty="0">
                <a:latin typeface="Times New Roman" panose="02020603050405020304" pitchFamily="18" charset="0"/>
              </a:rPr>
              <a:t>C</a:t>
            </a:r>
            <a:r>
              <a:rPr lang="zh-CN" altLang="en-US" dirty="0">
                <a:latin typeface="Times New Roman" panose="02020603050405020304" pitchFamily="18" charset="0"/>
              </a:rPr>
              <a:t>，所以乙必胜。 </a:t>
            </a:r>
          </a:p>
        </p:txBody>
      </p:sp>
      <p:grpSp>
        <p:nvGrpSpPr>
          <p:cNvPr id="11" name="Group 4">
            <a:extLst>
              <a:ext uri="{FF2B5EF4-FFF2-40B4-BE49-F238E27FC236}">
                <a16:creationId xmlns:a16="http://schemas.microsoft.com/office/drawing/2014/main" id="{6BE7A300-148D-4313-9BD2-6C50BF65A99D}"/>
              </a:ext>
            </a:extLst>
          </p:cNvPr>
          <p:cNvGrpSpPr>
            <a:grpSpLocks/>
          </p:cNvGrpSpPr>
          <p:nvPr/>
        </p:nvGrpSpPr>
        <p:grpSpPr bwMode="auto">
          <a:xfrm>
            <a:off x="6252369" y="2420888"/>
            <a:ext cx="2735262" cy="1920875"/>
            <a:chOff x="1973" y="2341"/>
            <a:chExt cx="1723" cy="1210"/>
          </a:xfrm>
        </p:grpSpPr>
        <p:sp>
          <p:nvSpPr>
            <p:cNvPr id="12" name="Line 5">
              <a:extLst>
                <a:ext uri="{FF2B5EF4-FFF2-40B4-BE49-F238E27FC236}">
                  <a16:creationId xmlns:a16="http://schemas.microsoft.com/office/drawing/2014/main" id="{97B76A13-0733-41E4-BC76-3847E59D2378}"/>
                </a:ext>
              </a:extLst>
            </p:cNvPr>
            <p:cNvSpPr>
              <a:spLocks noChangeShapeType="1"/>
            </p:cNvSpPr>
            <p:nvPr/>
          </p:nvSpPr>
          <p:spPr bwMode="auto">
            <a:xfrm>
              <a:off x="2841" y="2653"/>
              <a:ext cx="255" cy="851"/>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6">
              <a:extLst>
                <a:ext uri="{FF2B5EF4-FFF2-40B4-BE49-F238E27FC236}">
                  <a16:creationId xmlns:a16="http://schemas.microsoft.com/office/drawing/2014/main" id="{EAD39999-3E1B-4D6F-AFF1-4FE1CA6E98F6}"/>
                </a:ext>
              </a:extLst>
            </p:cNvPr>
            <p:cNvSpPr>
              <a:spLocks noChangeShapeType="1"/>
            </p:cNvSpPr>
            <p:nvPr/>
          </p:nvSpPr>
          <p:spPr bwMode="auto">
            <a:xfrm flipH="1">
              <a:off x="2568" y="2653"/>
              <a:ext cx="255" cy="84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7">
              <a:extLst>
                <a:ext uri="{FF2B5EF4-FFF2-40B4-BE49-F238E27FC236}">
                  <a16:creationId xmlns:a16="http://schemas.microsoft.com/office/drawing/2014/main" id="{47FEF62E-C80F-4EF1-BF7B-B87E728ECB67}"/>
                </a:ext>
              </a:extLst>
            </p:cNvPr>
            <p:cNvSpPr>
              <a:spLocks noChangeShapeType="1"/>
            </p:cNvSpPr>
            <p:nvPr/>
          </p:nvSpPr>
          <p:spPr bwMode="auto">
            <a:xfrm flipH="1">
              <a:off x="2300" y="2642"/>
              <a:ext cx="510" cy="3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8">
              <a:extLst>
                <a:ext uri="{FF2B5EF4-FFF2-40B4-BE49-F238E27FC236}">
                  <a16:creationId xmlns:a16="http://schemas.microsoft.com/office/drawing/2014/main" id="{E2C114B9-868D-4C32-AFE6-21CF1368A96B}"/>
                </a:ext>
              </a:extLst>
            </p:cNvPr>
            <p:cNvSpPr>
              <a:spLocks noChangeShapeType="1"/>
            </p:cNvSpPr>
            <p:nvPr/>
          </p:nvSpPr>
          <p:spPr bwMode="auto">
            <a:xfrm>
              <a:off x="2843" y="2631"/>
              <a:ext cx="510" cy="36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Oval 9">
              <a:extLst>
                <a:ext uri="{FF2B5EF4-FFF2-40B4-BE49-F238E27FC236}">
                  <a16:creationId xmlns:a16="http://schemas.microsoft.com/office/drawing/2014/main" id="{AD7B37F8-045D-4AA1-B000-C9EB3CD514D5}"/>
                </a:ext>
              </a:extLst>
            </p:cNvPr>
            <p:cNvSpPr>
              <a:spLocks noChangeArrowheads="1"/>
            </p:cNvSpPr>
            <p:nvPr/>
          </p:nvSpPr>
          <p:spPr bwMode="auto">
            <a:xfrm>
              <a:off x="2534" y="3494"/>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7" name="Oval 10">
              <a:extLst>
                <a:ext uri="{FF2B5EF4-FFF2-40B4-BE49-F238E27FC236}">
                  <a16:creationId xmlns:a16="http://schemas.microsoft.com/office/drawing/2014/main" id="{AEDCD137-3155-4347-8853-F55CD821B262}"/>
                </a:ext>
              </a:extLst>
            </p:cNvPr>
            <p:cNvSpPr>
              <a:spLocks noChangeArrowheads="1"/>
            </p:cNvSpPr>
            <p:nvPr/>
          </p:nvSpPr>
          <p:spPr bwMode="auto">
            <a:xfrm>
              <a:off x="2264" y="3004"/>
              <a:ext cx="57" cy="57"/>
            </a:xfrm>
            <a:prstGeom prst="ellipse">
              <a:avLst/>
            </a:prstGeom>
            <a:solidFill>
              <a:srgbClr val="FFFFFF"/>
            </a:solidFill>
            <a:ln w="25400">
              <a:solidFill>
                <a:srgbClr val="000000"/>
              </a:solidFill>
              <a:round/>
              <a:headEnd/>
              <a:tailEnd/>
            </a:ln>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8" name="Oval 11">
              <a:extLst>
                <a:ext uri="{FF2B5EF4-FFF2-40B4-BE49-F238E27FC236}">
                  <a16:creationId xmlns:a16="http://schemas.microsoft.com/office/drawing/2014/main" id="{0DE99922-BB16-4519-BE84-0E0DA7F7A0B0}"/>
                </a:ext>
              </a:extLst>
            </p:cNvPr>
            <p:cNvSpPr>
              <a:spLocks noChangeArrowheads="1"/>
            </p:cNvSpPr>
            <p:nvPr/>
          </p:nvSpPr>
          <p:spPr bwMode="auto">
            <a:xfrm>
              <a:off x="2801" y="2614"/>
              <a:ext cx="57" cy="57"/>
            </a:xfrm>
            <a:prstGeom prst="ellipse">
              <a:avLst/>
            </a:prstGeom>
            <a:solidFill>
              <a:srgbClr val="FFFFFF"/>
            </a:solidFill>
            <a:ln w="25400">
              <a:solidFill>
                <a:srgbClr val="000000"/>
              </a:solidFill>
              <a:round/>
              <a:headEnd/>
              <a:tailEnd/>
            </a:ln>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9" name="Oval 12">
              <a:extLst>
                <a:ext uri="{FF2B5EF4-FFF2-40B4-BE49-F238E27FC236}">
                  <a16:creationId xmlns:a16="http://schemas.microsoft.com/office/drawing/2014/main" id="{021559D6-D073-4EA0-8AC5-A9C564A737A9}"/>
                </a:ext>
              </a:extLst>
            </p:cNvPr>
            <p:cNvSpPr>
              <a:spLocks noChangeArrowheads="1"/>
            </p:cNvSpPr>
            <p:nvPr/>
          </p:nvSpPr>
          <p:spPr bwMode="auto">
            <a:xfrm>
              <a:off x="3344" y="3001"/>
              <a:ext cx="57" cy="57"/>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20" name="Line 13">
              <a:extLst>
                <a:ext uri="{FF2B5EF4-FFF2-40B4-BE49-F238E27FC236}">
                  <a16:creationId xmlns:a16="http://schemas.microsoft.com/office/drawing/2014/main" id="{C36A1DC8-3FFE-498A-813E-A02E9BC4D7B3}"/>
                </a:ext>
              </a:extLst>
            </p:cNvPr>
            <p:cNvSpPr>
              <a:spLocks noChangeShapeType="1"/>
            </p:cNvSpPr>
            <p:nvPr/>
          </p:nvSpPr>
          <p:spPr bwMode="auto">
            <a:xfrm flipH="1">
              <a:off x="2577" y="3047"/>
              <a:ext cx="765" cy="45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4">
              <a:extLst>
                <a:ext uri="{FF2B5EF4-FFF2-40B4-BE49-F238E27FC236}">
                  <a16:creationId xmlns:a16="http://schemas.microsoft.com/office/drawing/2014/main" id="{63CFCE27-39A5-44F3-AF18-C600C9BA334F}"/>
                </a:ext>
              </a:extLst>
            </p:cNvPr>
            <p:cNvSpPr>
              <a:spLocks noChangeShapeType="1"/>
            </p:cNvSpPr>
            <p:nvPr/>
          </p:nvSpPr>
          <p:spPr bwMode="auto">
            <a:xfrm flipH="1">
              <a:off x="3116" y="3053"/>
              <a:ext cx="255" cy="45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5">
              <a:extLst>
                <a:ext uri="{FF2B5EF4-FFF2-40B4-BE49-F238E27FC236}">
                  <a16:creationId xmlns:a16="http://schemas.microsoft.com/office/drawing/2014/main" id="{C492648C-A781-4B9F-93C4-E738FDD3200E}"/>
                </a:ext>
              </a:extLst>
            </p:cNvPr>
            <p:cNvSpPr>
              <a:spLocks noChangeShapeType="1"/>
            </p:cNvSpPr>
            <p:nvPr/>
          </p:nvSpPr>
          <p:spPr bwMode="auto">
            <a:xfrm>
              <a:off x="2585" y="3525"/>
              <a:ext cx="51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6">
              <a:extLst>
                <a:ext uri="{FF2B5EF4-FFF2-40B4-BE49-F238E27FC236}">
                  <a16:creationId xmlns:a16="http://schemas.microsoft.com/office/drawing/2014/main" id="{E54D7B99-6060-4D54-86B0-A32CA4863CB2}"/>
                </a:ext>
              </a:extLst>
            </p:cNvPr>
            <p:cNvSpPr>
              <a:spLocks noChangeShapeType="1"/>
            </p:cNvSpPr>
            <p:nvPr/>
          </p:nvSpPr>
          <p:spPr bwMode="auto">
            <a:xfrm>
              <a:off x="2331" y="3040"/>
              <a:ext cx="737" cy="45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7">
              <a:extLst>
                <a:ext uri="{FF2B5EF4-FFF2-40B4-BE49-F238E27FC236}">
                  <a16:creationId xmlns:a16="http://schemas.microsoft.com/office/drawing/2014/main" id="{C0FF9D61-0F59-4E15-8A27-B1E088186AC7}"/>
                </a:ext>
              </a:extLst>
            </p:cNvPr>
            <p:cNvSpPr>
              <a:spLocks noChangeShapeType="1"/>
            </p:cNvSpPr>
            <p:nvPr/>
          </p:nvSpPr>
          <p:spPr bwMode="auto">
            <a:xfrm>
              <a:off x="2298" y="3056"/>
              <a:ext cx="244" cy="45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Rectangle 18">
              <a:extLst>
                <a:ext uri="{FF2B5EF4-FFF2-40B4-BE49-F238E27FC236}">
                  <a16:creationId xmlns:a16="http://schemas.microsoft.com/office/drawing/2014/main" id="{8AD13B4A-E262-4BF1-9850-26B32FB712C7}"/>
                </a:ext>
              </a:extLst>
            </p:cNvPr>
            <p:cNvSpPr>
              <a:spLocks noChangeArrowheads="1"/>
            </p:cNvSpPr>
            <p:nvPr/>
          </p:nvSpPr>
          <p:spPr bwMode="auto">
            <a:xfrm>
              <a:off x="2735" y="2341"/>
              <a:ext cx="5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eaLnBrk="1" hangingPunct="1">
                <a:lnSpc>
                  <a:spcPct val="100000"/>
                </a:lnSpc>
                <a:spcBef>
                  <a:spcPct val="0"/>
                </a:spcBef>
                <a:buClrTx/>
                <a:buSzTx/>
                <a:buFontTx/>
                <a:buNone/>
              </a:pPr>
              <a:r>
                <a:rPr lang="en-US" altLang="zh-CN" sz="2400" b="0">
                  <a:solidFill>
                    <a:srgbClr val="FF0000"/>
                  </a:solidFill>
                  <a:ea typeface="华文仿宋" panose="02010600040101010101" pitchFamily="2" charset="-122"/>
                </a:rPr>
                <a:t>A(</a:t>
              </a:r>
              <a:r>
                <a:rPr lang="zh-CN" altLang="en-US" sz="2400" b="0">
                  <a:solidFill>
                    <a:srgbClr val="FF0000"/>
                  </a:solidFill>
                  <a:ea typeface="华文仿宋" panose="02010600040101010101" pitchFamily="2" charset="-122"/>
                </a:rPr>
                <a:t>甲</a:t>
              </a:r>
              <a:r>
                <a:rPr lang="en-US" altLang="zh-CN" sz="2400" b="0">
                  <a:solidFill>
                    <a:srgbClr val="FF0000"/>
                  </a:solidFill>
                  <a:ea typeface="华文仿宋" panose="02010600040101010101" pitchFamily="2" charset="-122"/>
                </a:rPr>
                <a:t>)</a:t>
              </a:r>
            </a:p>
          </p:txBody>
        </p:sp>
        <p:sp>
          <p:nvSpPr>
            <p:cNvPr id="26" name="Rectangle 19">
              <a:extLst>
                <a:ext uri="{FF2B5EF4-FFF2-40B4-BE49-F238E27FC236}">
                  <a16:creationId xmlns:a16="http://schemas.microsoft.com/office/drawing/2014/main" id="{9A82FACE-3979-4977-9499-DB0C1875C0CF}"/>
                </a:ext>
              </a:extLst>
            </p:cNvPr>
            <p:cNvSpPr>
              <a:spLocks noChangeArrowheads="1"/>
            </p:cNvSpPr>
            <p:nvPr/>
          </p:nvSpPr>
          <p:spPr bwMode="auto">
            <a:xfrm>
              <a:off x="1973" y="2888"/>
              <a:ext cx="397"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b="0">
                  <a:solidFill>
                    <a:srgbClr val="FF0000"/>
                  </a:solidFill>
                  <a:ea typeface="华文仿宋" panose="02010600040101010101" pitchFamily="2" charset="-122"/>
                </a:rPr>
                <a:t>B</a:t>
              </a:r>
            </a:p>
            <a:p>
              <a:pPr algn="ctr" eaLnBrk="1" hangingPunct="1">
                <a:lnSpc>
                  <a:spcPct val="100000"/>
                </a:lnSpc>
                <a:spcBef>
                  <a:spcPct val="0"/>
                </a:spcBef>
                <a:buClrTx/>
                <a:buSzTx/>
                <a:buFontTx/>
                <a:buNone/>
              </a:pPr>
              <a:r>
                <a:rPr lang="en-US" altLang="zh-CN" sz="2400" b="0">
                  <a:solidFill>
                    <a:srgbClr val="FF0000"/>
                  </a:solidFill>
                  <a:ea typeface="华文仿宋" panose="02010600040101010101" pitchFamily="2" charset="-122"/>
                </a:rPr>
                <a:t>(</a:t>
              </a:r>
              <a:r>
                <a:rPr lang="zh-CN" altLang="en-US" sz="2400" b="0">
                  <a:solidFill>
                    <a:srgbClr val="FF0000"/>
                  </a:solidFill>
                  <a:ea typeface="华文仿宋" panose="02010600040101010101" pitchFamily="2" charset="-122"/>
                </a:rPr>
                <a:t>乙</a:t>
              </a:r>
              <a:r>
                <a:rPr lang="en-US" altLang="zh-CN" sz="2400" b="0">
                  <a:solidFill>
                    <a:srgbClr val="FF0000"/>
                  </a:solidFill>
                  <a:ea typeface="华文仿宋" panose="02010600040101010101" pitchFamily="2" charset="-122"/>
                </a:rPr>
                <a:t>)</a:t>
              </a:r>
            </a:p>
          </p:txBody>
        </p:sp>
        <p:sp>
          <p:nvSpPr>
            <p:cNvPr id="27" name="Rectangle 20">
              <a:extLst>
                <a:ext uri="{FF2B5EF4-FFF2-40B4-BE49-F238E27FC236}">
                  <a16:creationId xmlns:a16="http://schemas.microsoft.com/office/drawing/2014/main" id="{F6EE1508-3BF9-4670-BE79-259B0945861F}"/>
                </a:ext>
              </a:extLst>
            </p:cNvPr>
            <p:cNvSpPr>
              <a:spLocks noChangeArrowheads="1"/>
            </p:cNvSpPr>
            <p:nvPr/>
          </p:nvSpPr>
          <p:spPr bwMode="auto">
            <a:xfrm>
              <a:off x="3441" y="2861"/>
              <a:ext cx="2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eaLnBrk="1" hangingPunct="1">
                <a:lnSpc>
                  <a:spcPct val="100000"/>
                </a:lnSpc>
                <a:spcBef>
                  <a:spcPct val="0"/>
                </a:spcBef>
                <a:buClrTx/>
                <a:buSzTx/>
                <a:buFontTx/>
                <a:buNone/>
              </a:pPr>
              <a:r>
                <a:rPr lang="en-US" altLang="zh-CN" sz="2400" b="0">
                  <a:solidFill>
                    <a:srgbClr val="FF0000"/>
                  </a:solidFill>
                  <a:ea typeface="华文仿宋" panose="02010600040101010101" pitchFamily="2" charset="-122"/>
                </a:rPr>
                <a:t>C</a:t>
              </a:r>
            </a:p>
          </p:txBody>
        </p:sp>
        <p:sp>
          <p:nvSpPr>
            <p:cNvPr id="28" name="Oval 21">
              <a:extLst>
                <a:ext uri="{FF2B5EF4-FFF2-40B4-BE49-F238E27FC236}">
                  <a16:creationId xmlns:a16="http://schemas.microsoft.com/office/drawing/2014/main" id="{345C5D19-EA77-42F8-AEB5-1BBF5A3B2B19}"/>
                </a:ext>
              </a:extLst>
            </p:cNvPr>
            <p:cNvSpPr>
              <a:spLocks noChangeArrowheads="1"/>
            </p:cNvSpPr>
            <p:nvPr/>
          </p:nvSpPr>
          <p:spPr bwMode="auto">
            <a:xfrm>
              <a:off x="3074" y="3494"/>
              <a:ext cx="57" cy="57"/>
            </a:xfrm>
            <a:prstGeom prst="ellipse">
              <a:avLst/>
            </a:prstGeom>
            <a:solidFill>
              <a:srgbClr val="FFFFFF"/>
            </a:solidFill>
            <a:ln w="25400">
              <a:solidFill>
                <a:srgbClr val="000000"/>
              </a:solidFill>
              <a:round/>
              <a:headEnd/>
              <a:tailEnd/>
            </a:ln>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10325149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55739ECA-657C-4A3E-96CC-64DB6E7FFD8C}"/>
              </a:ext>
            </a:extLst>
          </p:cNvPr>
          <p:cNvSpPr>
            <a:spLocks noGrp="1"/>
          </p:cNvSpPr>
          <p:nvPr>
            <p:ph type="sldNum" sz="quarter" idx="12"/>
          </p:nvPr>
        </p:nvSpPr>
        <p:spPr/>
        <p:txBody>
          <a:bodyPr/>
          <a:lstStyle/>
          <a:p>
            <a:fld id="{67A8A134-C198-41F0-9B02-E719795E3BF1}" type="slidenum">
              <a:rPr lang="en-US" altLang="zh-CN"/>
              <a:pPr/>
              <a:t>13</a:t>
            </a:fld>
            <a:endParaRPr lang="en-US" altLang="zh-CN"/>
          </a:p>
        </p:txBody>
      </p:sp>
      <p:sp>
        <p:nvSpPr>
          <p:cNvPr id="286728" name="Rectangle 8">
            <a:extLst>
              <a:ext uri="{FF2B5EF4-FFF2-40B4-BE49-F238E27FC236}">
                <a16:creationId xmlns:a16="http://schemas.microsoft.com/office/drawing/2014/main" id="{2EDAB4BE-8AE9-4599-A6F1-98167CF035E4}"/>
              </a:ext>
            </a:extLst>
          </p:cNvPr>
          <p:cNvSpPr>
            <a:spLocks noGrp="1" noChangeArrowheads="1"/>
          </p:cNvSpPr>
          <p:nvPr>
            <p:ph type="title"/>
          </p:nvPr>
        </p:nvSpPr>
        <p:spPr/>
        <p:txBody>
          <a:bodyPr/>
          <a:lstStyle/>
          <a:p>
            <a:pPr algn="ctr"/>
            <a:r>
              <a:rPr lang="zh-CN" altLang="en-US"/>
              <a:t>例题</a:t>
            </a:r>
          </a:p>
        </p:txBody>
      </p:sp>
      <p:sp>
        <p:nvSpPr>
          <p:cNvPr id="286729" name="Rectangle 9">
            <a:extLst>
              <a:ext uri="{FF2B5EF4-FFF2-40B4-BE49-F238E27FC236}">
                <a16:creationId xmlns:a16="http://schemas.microsoft.com/office/drawing/2014/main" id="{4DF33C6C-059A-4449-BC21-F9F9E505A8F0}"/>
              </a:ext>
            </a:extLst>
          </p:cNvPr>
          <p:cNvSpPr>
            <a:spLocks noGrp="1" noChangeArrowheads="1"/>
          </p:cNvSpPr>
          <p:nvPr>
            <p:ph type="body" idx="1"/>
          </p:nvPr>
        </p:nvSpPr>
        <p:spPr>
          <a:xfrm>
            <a:off x="539750" y="1196975"/>
            <a:ext cx="8229600" cy="5048250"/>
          </a:xfrm>
        </p:spPr>
        <p:txBody>
          <a:bodyPr/>
          <a:lstStyle/>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假设一个旋转鼓的表面被等分为</a:t>
            </a:r>
            <a:r>
              <a:rPr lang="en-US" altLang="zh-CN" dirty="0">
                <a:latin typeface="Times New Roman" panose="02020603050405020304" pitchFamily="18" charset="0"/>
              </a:rPr>
              <a:t>16</a:t>
            </a:r>
            <a:r>
              <a:rPr lang="zh-CN" altLang="en-US" dirty="0">
                <a:latin typeface="Times New Roman" panose="02020603050405020304" pitchFamily="18" charset="0"/>
              </a:rPr>
              <a:t>个部分，如图所示，其中每一部分分别由导体或绝缘体构成，图中阴影部分表示导体，空白部分表示绝缘体，导体部分给出信号</a:t>
            </a:r>
            <a:r>
              <a:rPr lang="en-US" altLang="zh-CN" dirty="0">
                <a:latin typeface="Times New Roman" panose="02020603050405020304" pitchFamily="18" charset="0"/>
              </a:rPr>
              <a:t>1</a:t>
            </a:r>
            <a:r>
              <a:rPr lang="zh-CN" altLang="en-US" dirty="0">
                <a:latin typeface="Times New Roman" panose="02020603050405020304" pitchFamily="18" charset="0"/>
              </a:rPr>
              <a:t>，绝缘体部分给出信号</a:t>
            </a:r>
            <a:r>
              <a:rPr lang="en-US" altLang="zh-CN" dirty="0">
                <a:latin typeface="Times New Roman" panose="02020603050405020304" pitchFamily="18" charset="0"/>
              </a:rPr>
              <a:t>0</a:t>
            </a:r>
            <a:r>
              <a:rPr lang="zh-CN" altLang="en-US" dirty="0">
                <a:latin typeface="Times New Roman" panose="02020603050405020304" pitchFamily="18" charset="0"/>
              </a:rPr>
              <a:t>。根据鼓轮转动时所处的位置，四个触头</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a:t>
            </a:r>
            <a:r>
              <a:rPr lang="en-US" altLang="zh-CN" dirty="0">
                <a:latin typeface="Times New Roman" panose="02020603050405020304" pitchFamily="18" charset="0"/>
              </a:rPr>
              <a:t>C</a:t>
            </a:r>
            <a:r>
              <a:rPr lang="zh-CN" altLang="en-US" dirty="0">
                <a:latin typeface="Times New Roman" panose="02020603050405020304" pitchFamily="18" charset="0"/>
              </a:rPr>
              <a:t>、</a:t>
            </a:r>
            <a:r>
              <a:rPr lang="en-US" altLang="zh-CN" dirty="0">
                <a:latin typeface="Times New Roman" panose="02020603050405020304" pitchFamily="18" charset="0"/>
              </a:rPr>
              <a:t>D</a:t>
            </a:r>
            <a:r>
              <a:rPr lang="zh-CN" altLang="en-US" dirty="0">
                <a:latin typeface="Times New Roman" panose="02020603050405020304" pitchFamily="18" charset="0"/>
              </a:rPr>
              <a:t>将获得一定的信息。因此，鼓轮的位置可用二进制信号表示。试问如何选取鼓轮</a:t>
            </a:r>
            <a:r>
              <a:rPr lang="en-US" altLang="zh-CN" dirty="0">
                <a:latin typeface="Times New Roman" panose="02020603050405020304" pitchFamily="18" charset="0"/>
              </a:rPr>
              <a:t>16</a:t>
            </a:r>
            <a:r>
              <a:rPr lang="zh-CN" altLang="en-US" dirty="0">
                <a:latin typeface="Times New Roman" panose="02020603050405020304" pitchFamily="18" charset="0"/>
              </a:rPr>
              <a:t>个部分的材料才能使鼓轮每转过一个部分得到一个不同的二进制信号，即每转一周，能得到</a:t>
            </a:r>
            <a:r>
              <a:rPr lang="en-US" altLang="zh-CN" dirty="0">
                <a:latin typeface="Times New Roman" panose="02020603050405020304" pitchFamily="18" charset="0"/>
              </a:rPr>
              <a:t>0000</a:t>
            </a:r>
            <a:r>
              <a:rPr lang="zh-CN" altLang="en-US" dirty="0">
                <a:latin typeface="Times New Roman" panose="02020603050405020304" pitchFamily="18" charset="0"/>
              </a:rPr>
              <a:t>到</a:t>
            </a:r>
            <a:r>
              <a:rPr lang="en-US" altLang="zh-CN" dirty="0">
                <a:latin typeface="Times New Roman" panose="02020603050405020304" pitchFamily="18" charset="0"/>
              </a:rPr>
              <a:t>1111</a:t>
            </a:r>
            <a:r>
              <a:rPr lang="zh-CN" altLang="en-US" dirty="0">
                <a:latin typeface="Times New Roman" panose="02020603050405020304" pitchFamily="18" charset="0"/>
              </a:rPr>
              <a:t>的</a:t>
            </a:r>
            <a:r>
              <a:rPr lang="en-US" altLang="zh-CN" dirty="0">
                <a:latin typeface="Times New Roman" panose="02020603050405020304" pitchFamily="18" charset="0"/>
              </a:rPr>
              <a:t>16</a:t>
            </a:r>
            <a:r>
              <a:rPr lang="zh-CN" altLang="en-US" dirty="0">
                <a:latin typeface="Times New Roman" panose="02020603050405020304" pitchFamily="18" charset="0"/>
              </a:rPr>
              <a:t>个数。</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分析</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简单来说，该问题等价于把</a:t>
            </a:r>
            <a:r>
              <a:rPr lang="en-US" altLang="zh-CN" dirty="0">
                <a:latin typeface="Times New Roman" panose="02020603050405020304" pitchFamily="18" charset="0"/>
              </a:rPr>
              <a:t>16</a:t>
            </a:r>
            <a:r>
              <a:rPr lang="zh-CN" altLang="en-US" dirty="0">
                <a:latin typeface="Times New Roman" panose="02020603050405020304" pitchFamily="18" charset="0"/>
              </a:rPr>
              <a:t>个二进制数</a:t>
            </a:r>
            <a:br>
              <a:rPr lang="en-US" altLang="zh-CN" dirty="0">
                <a:latin typeface="Times New Roman" panose="02020603050405020304" pitchFamily="18" charset="0"/>
              </a:rPr>
            </a:br>
            <a:r>
              <a:rPr lang="zh-CN" altLang="en-US" dirty="0">
                <a:latin typeface="Times New Roman" panose="02020603050405020304" pitchFamily="18" charset="0"/>
              </a:rPr>
              <a:t>排成一个圆圈，使得四个依次相连的数字</a:t>
            </a:r>
            <a:br>
              <a:rPr lang="en-US" altLang="zh-CN" dirty="0">
                <a:latin typeface="Times New Roman" panose="02020603050405020304" pitchFamily="18" charset="0"/>
              </a:rPr>
            </a:br>
            <a:r>
              <a:rPr lang="zh-CN" altLang="en-US" dirty="0">
                <a:latin typeface="Times New Roman" panose="02020603050405020304" pitchFamily="18" charset="0"/>
              </a:rPr>
              <a:t>所组成的</a:t>
            </a:r>
            <a:r>
              <a:rPr lang="en-US" altLang="zh-CN" dirty="0">
                <a:latin typeface="Times New Roman" panose="02020603050405020304" pitchFamily="18" charset="0"/>
              </a:rPr>
              <a:t>16</a:t>
            </a:r>
            <a:r>
              <a:rPr lang="zh-CN" altLang="en-US" dirty="0">
                <a:latin typeface="Times New Roman" panose="02020603050405020304" pitchFamily="18" charset="0"/>
              </a:rPr>
              <a:t>个四位二进制数互不相同。</a:t>
            </a:r>
            <a:endParaRPr lang="en-US" altLang="zh-CN" dirty="0">
              <a:latin typeface="Times New Roman" panose="02020603050405020304" pitchFamily="18" charset="0"/>
            </a:endParaRPr>
          </a:p>
        </p:txBody>
      </p:sp>
      <p:pic>
        <p:nvPicPr>
          <p:cNvPr id="29" name="Picture 4">
            <a:extLst>
              <a:ext uri="{FF2B5EF4-FFF2-40B4-BE49-F238E27FC236}">
                <a16:creationId xmlns:a16="http://schemas.microsoft.com/office/drawing/2014/main" id="{0B641813-21E7-4106-9DEF-458F7C457F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00996" y="3983771"/>
            <a:ext cx="2468354" cy="19620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36293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55739ECA-657C-4A3E-96CC-64DB6E7FFD8C}"/>
              </a:ext>
            </a:extLst>
          </p:cNvPr>
          <p:cNvSpPr>
            <a:spLocks noGrp="1"/>
          </p:cNvSpPr>
          <p:nvPr>
            <p:ph type="sldNum" sz="quarter" idx="12"/>
          </p:nvPr>
        </p:nvSpPr>
        <p:spPr/>
        <p:txBody>
          <a:bodyPr/>
          <a:lstStyle/>
          <a:p>
            <a:fld id="{67A8A134-C198-41F0-9B02-E719795E3BF1}" type="slidenum">
              <a:rPr lang="en-US" altLang="zh-CN"/>
              <a:pPr/>
              <a:t>14</a:t>
            </a:fld>
            <a:endParaRPr lang="en-US" altLang="zh-CN"/>
          </a:p>
        </p:txBody>
      </p:sp>
      <p:sp>
        <p:nvSpPr>
          <p:cNvPr id="286728" name="Rectangle 8">
            <a:extLst>
              <a:ext uri="{FF2B5EF4-FFF2-40B4-BE49-F238E27FC236}">
                <a16:creationId xmlns:a16="http://schemas.microsoft.com/office/drawing/2014/main" id="{2EDAB4BE-8AE9-4599-A6F1-98167CF035E4}"/>
              </a:ext>
            </a:extLst>
          </p:cNvPr>
          <p:cNvSpPr>
            <a:spLocks noGrp="1" noChangeArrowheads="1"/>
          </p:cNvSpPr>
          <p:nvPr>
            <p:ph type="title"/>
          </p:nvPr>
        </p:nvSpPr>
        <p:spPr/>
        <p:txBody>
          <a:bodyPr/>
          <a:lstStyle/>
          <a:p>
            <a:pPr algn="ctr"/>
            <a:r>
              <a:rPr lang="zh-CN" altLang="en-US"/>
              <a:t>例题</a:t>
            </a:r>
          </a:p>
        </p:txBody>
      </p:sp>
      <p:sp>
        <p:nvSpPr>
          <p:cNvPr id="286729" name="Rectangle 9">
            <a:extLst>
              <a:ext uri="{FF2B5EF4-FFF2-40B4-BE49-F238E27FC236}">
                <a16:creationId xmlns:a16="http://schemas.microsoft.com/office/drawing/2014/main" id="{4DF33C6C-059A-4449-BC21-F9F9E505A8F0}"/>
              </a:ext>
            </a:extLst>
          </p:cNvPr>
          <p:cNvSpPr>
            <a:spLocks noGrp="1" noChangeArrowheads="1"/>
          </p:cNvSpPr>
          <p:nvPr>
            <p:ph type="body" idx="1"/>
          </p:nvPr>
        </p:nvSpPr>
        <p:spPr>
          <a:xfrm>
            <a:off x="539750" y="1196975"/>
            <a:ext cx="8229600" cy="5048250"/>
          </a:xfrm>
        </p:spPr>
        <p:txBody>
          <a:bodyPr/>
          <a:lstStyle/>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把</a:t>
            </a:r>
            <a:r>
              <a:rPr lang="en-US" altLang="zh-CN" dirty="0">
                <a:latin typeface="Times New Roman" panose="02020603050405020304" pitchFamily="18" charset="0"/>
              </a:rPr>
              <a:t>16</a:t>
            </a:r>
            <a:r>
              <a:rPr lang="zh-CN" altLang="en-US" dirty="0">
                <a:latin typeface="Times New Roman" panose="02020603050405020304" pitchFamily="18" charset="0"/>
              </a:rPr>
              <a:t>个二进制数排成一个圆圈，使得四个依次相连的数字所组成的</a:t>
            </a:r>
            <a:r>
              <a:rPr lang="en-US" altLang="zh-CN" dirty="0">
                <a:latin typeface="Times New Roman" panose="02020603050405020304" pitchFamily="18" charset="0"/>
              </a:rPr>
              <a:t>16</a:t>
            </a:r>
            <a:r>
              <a:rPr lang="zh-CN" altLang="en-US" dirty="0">
                <a:latin typeface="Times New Roman" panose="02020603050405020304" pitchFamily="18" charset="0"/>
              </a:rPr>
              <a:t>个四位二进制数互不相同。</a:t>
            </a:r>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解</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i</a:t>
            </a:r>
            <a:r>
              <a:rPr lang="en-US" altLang="zh-CN" dirty="0">
                <a:latin typeface="Times New Roman" panose="02020603050405020304" pitchFamily="18" charset="0"/>
              </a:rPr>
              <a:t>∈{0,1}(</a:t>
            </a:r>
            <a:r>
              <a:rPr lang="en-US" altLang="zh-CN" i="1" dirty="0" err="1">
                <a:latin typeface="Times New Roman" panose="02020603050405020304" pitchFamily="18" charset="0"/>
              </a:rPr>
              <a:t>i</a:t>
            </a:r>
            <a:r>
              <a:rPr lang="en-US" altLang="zh-CN" dirty="0">
                <a:latin typeface="Times New Roman" panose="02020603050405020304" pitchFamily="18" charset="0"/>
              </a:rPr>
              <a:t>=1,2,3,…, 16)</a:t>
            </a:r>
            <a:r>
              <a:rPr lang="zh-CN" altLang="en-US" dirty="0">
                <a:latin typeface="Times New Roman" panose="02020603050405020304" pitchFamily="18" charset="0"/>
              </a:rPr>
              <a:t>，鼓轮每转一个部分，信号就从</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en-US" altLang="zh-CN" i="1" dirty="0">
                <a:latin typeface="Times New Roman" panose="02020603050405020304" pitchFamily="18" charset="0"/>
              </a:rPr>
              <a:t>a</a:t>
            </a:r>
            <a:r>
              <a:rPr lang="en-US" altLang="zh-CN" baseline="-25000" dirty="0">
                <a:latin typeface="Times New Roman" panose="02020603050405020304" pitchFamily="18" charset="0"/>
              </a:rPr>
              <a:t>4</a:t>
            </a:r>
            <a:r>
              <a:rPr lang="zh-CN" altLang="en-US" dirty="0">
                <a:latin typeface="Times New Roman" panose="02020603050405020304" pitchFamily="18" charset="0"/>
              </a:rPr>
              <a:t>变为</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en-US" altLang="zh-CN" i="1" dirty="0">
                <a:latin typeface="Times New Roman" panose="02020603050405020304" pitchFamily="18" charset="0"/>
              </a:rPr>
              <a:t>a</a:t>
            </a:r>
            <a:r>
              <a:rPr lang="en-US" altLang="zh-CN" baseline="-25000" dirty="0">
                <a:latin typeface="Times New Roman" panose="02020603050405020304" pitchFamily="18" charset="0"/>
              </a:rPr>
              <a:t>4</a:t>
            </a:r>
            <a:r>
              <a:rPr lang="en-US" altLang="zh-CN" i="1" dirty="0">
                <a:latin typeface="Times New Roman" panose="02020603050405020304" pitchFamily="18" charset="0"/>
              </a:rPr>
              <a:t>a</a:t>
            </a:r>
            <a:r>
              <a:rPr lang="en-US" altLang="zh-CN" baseline="-25000" dirty="0">
                <a:latin typeface="Times New Roman" panose="02020603050405020304" pitchFamily="18" charset="0"/>
              </a:rPr>
              <a:t>5</a:t>
            </a:r>
            <a:r>
              <a:rPr lang="zh-CN" altLang="en-US" dirty="0">
                <a:latin typeface="Times New Roman" panose="02020603050405020304" pitchFamily="18" charset="0"/>
              </a:rPr>
              <a:t>，前者的右三位决定了后者的左三位。</a:t>
            </a:r>
          </a:p>
          <a:p>
            <a:pPr marL="0" indent="0"/>
            <a:r>
              <a:rPr lang="zh-CN" altLang="en-US" dirty="0">
                <a:latin typeface="Times New Roman" panose="02020603050405020304" pitchFamily="18" charset="0"/>
              </a:rPr>
              <a:t>我们可把所有三位二进制数作为结点，从每个结点</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zh-CN" altLang="en-US" dirty="0">
                <a:latin typeface="Times New Roman" panose="02020603050405020304" pitchFamily="18" charset="0"/>
              </a:rPr>
              <a:t>到</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en-US" altLang="zh-CN" i="1" dirty="0">
                <a:latin typeface="Times New Roman" panose="02020603050405020304" pitchFamily="18" charset="0"/>
              </a:rPr>
              <a:t>a</a:t>
            </a:r>
            <a:r>
              <a:rPr lang="en-US" altLang="zh-CN" baseline="-25000" dirty="0">
                <a:latin typeface="Times New Roman" panose="02020603050405020304" pitchFamily="18" charset="0"/>
              </a:rPr>
              <a:t>4</a:t>
            </a:r>
            <a:r>
              <a:rPr lang="zh-CN" altLang="en-US" dirty="0">
                <a:latin typeface="Times New Roman" panose="02020603050405020304" pitchFamily="18" charset="0"/>
              </a:rPr>
              <a:t>连一条有向边表示</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en-US" altLang="zh-CN" i="1" dirty="0">
                <a:latin typeface="Times New Roman" panose="02020603050405020304" pitchFamily="18" charset="0"/>
              </a:rPr>
              <a:t>a</a:t>
            </a:r>
            <a:r>
              <a:rPr lang="en-US" altLang="zh-CN" baseline="-25000" dirty="0">
                <a:latin typeface="Times New Roman" panose="02020603050405020304" pitchFamily="18" charset="0"/>
              </a:rPr>
              <a:t>4</a:t>
            </a:r>
            <a:r>
              <a:rPr lang="zh-CN" altLang="en-US" dirty="0">
                <a:latin typeface="Times New Roman" panose="02020603050405020304" pitchFamily="18" charset="0"/>
              </a:rPr>
              <a:t>这个四位二进制数，作出的所有可能的码变换的有向图。</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问题转化为在这个有向图中找一条欧拉回路。</a:t>
            </a:r>
          </a:p>
        </p:txBody>
      </p:sp>
      <p:pic>
        <p:nvPicPr>
          <p:cNvPr id="29" name="Picture 4">
            <a:extLst>
              <a:ext uri="{FF2B5EF4-FFF2-40B4-BE49-F238E27FC236}">
                <a16:creationId xmlns:a16="http://schemas.microsoft.com/office/drawing/2014/main" id="{0B641813-21E7-4106-9DEF-458F7C457F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41685" y="1628800"/>
            <a:ext cx="2074659" cy="164908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9B786977-3EE9-439D-BACC-1A08BA3837BF}"/>
              </a:ext>
            </a:extLst>
          </p:cNvPr>
          <p:cNvSpPr txBox="1"/>
          <p:nvPr/>
        </p:nvSpPr>
        <p:spPr>
          <a:xfrm>
            <a:off x="0" y="6457890"/>
            <a:ext cx="914400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也可以利用后面讲的哈密顿回路建模，但有冗余</a:t>
            </a:r>
            <a:endParaRPr lang="en-US" altLang="zh-CN" sz="2000" dirty="0">
              <a:solidFill>
                <a:srgbClr val="FF9900"/>
              </a:solidFill>
              <a:latin typeface="Times New Roman" panose="02020603050405020304" pitchFamily="18" charset="0"/>
            </a:endParaRPr>
          </a:p>
        </p:txBody>
      </p:sp>
      <p:sp>
        <p:nvSpPr>
          <p:cNvPr id="7" name="文本框 6">
            <a:extLst>
              <a:ext uri="{FF2B5EF4-FFF2-40B4-BE49-F238E27FC236}">
                <a16:creationId xmlns:a16="http://schemas.microsoft.com/office/drawing/2014/main" id="{E77DF809-8C57-492A-BF5D-B106FFABBBED}"/>
              </a:ext>
            </a:extLst>
          </p:cNvPr>
          <p:cNvSpPr txBox="1"/>
          <p:nvPr/>
        </p:nvSpPr>
        <p:spPr>
          <a:xfrm>
            <a:off x="4427984" y="4866564"/>
            <a:ext cx="4788024"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与移出的无关，变成什么只与移进的有关</a:t>
            </a:r>
            <a:endParaRPr lang="en-US" altLang="zh-CN" sz="2000" dirty="0">
              <a:solidFill>
                <a:srgbClr val="FF9900"/>
              </a:solidFill>
              <a:latin typeface="Times New Roman" panose="02020603050405020304" pitchFamily="18" charset="0"/>
            </a:endParaRPr>
          </a:p>
        </p:txBody>
      </p:sp>
    </p:spTree>
    <p:extLst>
      <p:ext uri="{BB962C8B-B14F-4D97-AF65-F5344CB8AC3E}">
        <p14:creationId xmlns:p14="http://schemas.microsoft.com/office/powerpoint/2010/main" val="25104941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55739ECA-657C-4A3E-96CC-64DB6E7FFD8C}"/>
              </a:ext>
            </a:extLst>
          </p:cNvPr>
          <p:cNvSpPr>
            <a:spLocks noGrp="1"/>
          </p:cNvSpPr>
          <p:nvPr>
            <p:ph type="sldNum" sz="quarter" idx="12"/>
          </p:nvPr>
        </p:nvSpPr>
        <p:spPr/>
        <p:txBody>
          <a:bodyPr/>
          <a:lstStyle/>
          <a:p>
            <a:fld id="{67A8A134-C198-41F0-9B02-E719795E3BF1}" type="slidenum">
              <a:rPr lang="en-US" altLang="zh-CN"/>
              <a:pPr/>
              <a:t>15</a:t>
            </a:fld>
            <a:endParaRPr lang="en-US" altLang="zh-CN"/>
          </a:p>
        </p:txBody>
      </p:sp>
      <p:sp>
        <p:nvSpPr>
          <p:cNvPr id="286728" name="Rectangle 8">
            <a:extLst>
              <a:ext uri="{FF2B5EF4-FFF2-40B4-BE49-F238E27FC236}">
                <a16:creationId xmlns:a16="http://schemas.microsoft.com/office/drawing/2014/main" id="{2EDAB4BE-8AE9-4599-A6F1-98167CF035E4}"/>
              </a:ext>
            </a:extLst>
          </p:cNvPr>
          <p:cNvSpPr>
            <a:spLocks noGrp="1" noChangeArrowheads="1"/>
          </p:cNvSpPr>
          <p:nvPr>
            <p:ph type="title"/>
          </p:nvPr>
        </p:nvSpPr>
        <p:spPr/>
        <p:txBody>
          <a:bodyPr/>
          <a:lstStyle/>
          <a:p>
            <a:pPr algn="ctr"/>
            <a:r>
              <a:rPr lang="zh-CN" altLang="en-US"/>
              <a:t>例题</a:t>
            </a:r>
          </a:p>
        </p:txBody>
      </p:sp>
      <p:sp>
        <p:nvSpPr>
          <p:cNvPr id="286729" name="Rectangle 9">
            <a:extLst>
              <a:ext uri="{FF2B5EF4-FFF2-40B4-BE49-F238E27FC236}">
                <a16:creationId xmlns:a16="http://schemas.microsoft.com/office/drawing/2014/main" id="{4DF33C6C-059A-4449-BC21-F9F9E505A8F0}"/>
              </a:ext>
            </a:extLst>
          </p:cNvPr>
          <p:cNvSpPr>
            <a:spLocks noGrp="1" noChangeArrowheads="1"/>
          </p:cNvSpPr>
          <p:nvPr>
            <p:ph type="body" idx="1"/>
          </p:nvPr>
        </p:nvSpPr>
        <p:spPr>
          <a:xfrm>
            <a:off x="539750" y="1196975"/>
            <a:ext cx="8229600" cy="5048250"/>
          </a:xfrm>
        </p:spPr>
        <p:txBody>
          <a:bodyPr/>
          <a:lstStyle/>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把</a:t>
            </a:r>
            <a:r>
              <a:rPr lang="en-US" altLang="zh-CN" dirty="0">
                <a:latin typeface="Times New Roman" panose="02020603050405020304" pitchFamily="18" charset="0"/>
              </a:rPr>
              <a:t>16</a:t>
            </a:r>
            <a:r>
              <a:rPr lang="zh-CN" altLang="en-US" dirty="0">
                <a:latin typeface="Times New Roman" panose="02020603050405020304" pitchFamily="18" charset="0"/>
              </a:rPr>
              <a:t>个二进制数排成一个圆圈，使得四个依次相连的数字所组成的</a:t>
            </a:r>
            <a:r>
              <a:rPr lang="en-US" altLang="zh-CN" dirty="0">
                <a:latin typeface="Times New Roman" panose="02020603050405020304" pitchFamily="18" charset="0"/>
              </a:rPr>
              <a:t>16</a:t>
            </a:r>
            <a:r>
              <a:rPr lang="zh-CN" altLang="en-US" dirty="0">
                <a:latin typeface="Times New Roman" panose="02020603050405020304" pitchFamily="18" charset="0"/>
              </a:rPr>
              <a:t>个四位二进制数互不相同。</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解</a:t>
            </a:r>
            <a:endParaRPr lang="en-US" altLang="zh-CN" dirty="0">
              <a:latin typeface="Times New Roman" panose="02020603050405020304" pitchFamily="18" charset="0"/>
            </a:endParaRPr>
          </a:p>
        </p:txBody>
      </p:sp>
      <p:grpSp>
        <p:nvGrpSpPr>
          <p:cNvPr id="6" name="Group 4">
            <a:extLst>
              <a:ext uri="{FF2B5EF4-FFF2-40B4-BE49-F238E27FC236}">
                <a16:creationId xmlns:a16="http://schemas.microsoft.com/office/drawing/2014/main" id="{3A57F519-C796-4CD9-AA44-6BCBEEE77695}"/>
              </a:ext>
            </a:extLst>
          </p:cNvPr>
          <p:cNvGrpSpPr>
            <a:grpSpLocks/>
          </p:cNvGrpSpPr>
          <p:nvPr/>
        </p:nvGrpSpPr>
        <p:grpSpPr bwMode="auto">
          <a:xfrm>
            <a:off x="4813580" y="1475722"/>
            <a:ext cx="4319588" cy="5341937"/>
            <a:chOff x="340" y="663"/>
            <a:chExt cx="2721" cy="3365"/>
          </a:xfrm>
        </p:grpSpPr>
        <p:sp>
          <p:nvSpPr>
            <p:cNvPr id="7" name="Oval 5">
              <a:extLst>
                <a:ext uri="{FF2B5EF4-FFF2-40B4-BE49-F238E27FC236}">
                  <a16:creationId xmlns:a16="http://schemas.microsoft.com/office/drawing/2014/main" id="{CC4E2430-B5C0-4A1F-B792-5A235CA10596}"/>
                </a:ext>
              </a:extLst>
            </p:cNvPr>
            <p:cNvSpPr>
              <a:spLocks noChangeArrowheads="1"/>
            </p:cNvSpPr>
            <p:nvPr/>
          </p:nvSpPr>
          <p:spPr bwMode="auto">
            <a:xfrm>
              <a:off x="1401" y="1153"/>
              <a:ext cx="505" cy="25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 name="Rectangle 6">
              <a:extLst>
                <a:ext uri="{FF2B5EF4-FFF2-40B4-BE49-F238E27FC236}">
                  <a16:creationId xmlns:a16="http://schemas.microsoft.com/office/drawing/2014/main" id="{5380932C-6E9F-4F9F-9138-F4A702874788}"/>
                </a:ext>
              </a:extLst>
            </p:cNvPr>
            <p:cNvSpPr>
              <a:spLocks noChangeArrowheads="1"/>
            </p:cNvSpPr>
            <p:nvPr/>
          </p:nvSpPr>
          <p:spPr bwMode="auto">
            <a:xfrm>
              <a:off x="1463" y="1153"/>
              <a:ext cx="3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000</a:t>
              </a:r>
            </a:p>
          </p:txBody>
        </p:sp>
        <p:sp>
          <p:nvSpPr>
            <p:cNvPr id="9" name="Oval 7">
              <a:extLst>
                <a:ext uri="{FF2B5EF4-FFF2-40B4-BE49-F238E27FC236}">
                  <a16:creationId xmlns:a16="http://schemas.microsoft.com/office/drawing/2014/main" id="{7103B34B-DD4D-4C60-A005-ABDDAF8567BF}"/>
                </a:ext>
              </a:extLst>
            </p:cNvPr>
            <p:cNvSpPr>
              <a:spLocks noChangeArrowheads="1"/>
            </p:cNvSpPr>
            <p:nvPr/>
          </p:nvSpPr>
          <p:spPr bwMode="auto">
            <a:xfrm>
              <a:off x="359" y="1525"/>
              <a:ext cx="506" cy="25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1" name="Rectangle 8">
              <a:extLst>
                <a:ext uri="{FF2B5EF4-FFF2-40B4-BE49-F238E27FC236}">
                  <a16:creationId xmlns:a16="http://schemas.microsoft.com/office/drawing/2014/main" id="{9A1185CA-996C-4AC1-9BC5-A255940AC7C8}"/>
                </a:ext>
              </a:extLst>
            </p:cNvPr>
            <p:cNvSpPr>
              <a:spLocks noChangeArrowheads="1"/>
            </p:cNvSpPr>
            <p:nvPr/>
          </p:nvSpPr>
          <p:spPr bwMode="auto">
            <a:xfrm>
              <a:off x="439" y="1524"/>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001</a:t>
              </a:r>
            </a:p>
          </p:txBody>
        </p:sp>
        <p:sp>
          <p:nvSpPr>
            <p:cNvPr id="12" name="Oval 9">
              <a:extLst>
                <a:ext uri="{FF2B5EF4-FFF2-40B4-BE49-F238E27FC236}">
                  <a16:creationId xmlns:a16="http://schemas.microsoft.com/office/drawing/2014/main" id="{252ADE6F-FFBA-4367-BAAE-CE8F75A78FF5}"/>
                </a:ext>
              </a:extLst>
            </p:cNvPr>
            <p:cNvSpPr>
              <a:spLocks noChangeArrowheads="1"/>
            </p:cNvSpPr>
            <p:nvPr/>
          </p:nvSpPr>
          <p:spPr bwMode="auto">
            <a:xfrm>
              <a:off x="2446" y="1525"/>
              <a:ext cx="506" cy="25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3" name="Rectangle 10">
              <a:extLst>
                <a:ext uri="{FF2B5EF4-FFF2-40B4-BE49-F238E27FC236}">
                  <a16:creationId xmlns:a16="http://schemas.microsoft.com/office/drawing/2014/main" id="{B6A90364-C38B-4373-A519-12B58E9CBFA2}"/>
                </a:ext>
              </a:extLst>
            </p:cNvPr>
            <p:cNvSpPr>
              <a:spLocks noChangeArrowheads="1"/>
            </p:cNvSpPr>
            <p:nvPr/>
          </p:nvSpPr>
          <p:spPr bwMode="auto">
            <a:xfrm>
              <a:off x="2528" y="1524"/>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100</a:t>
              </a:r>
            </a:p>
          </p:txBody>
        </p:sp>
        <p:sp>
          <p:nvSpPr>
            <p:cNvPr id="14" name="Oval 11">
              <a:extLst>
                <a:ext uri="{FF2B5EF4-FFF2-40B4-BE49-F238E27FC236}">
                  <a16:creationId xmlns:a16="http://schemas.microsoft.com/office/drawing/2014/main" id="{0517147A-11CE-4F24-9234-880D2C596617}"/>
                </a:ext>
              </a:extLst>
            </p:cNvPr>
            <p:cNvSpPr>
              <a:spLocks noChangeArrowheads="1"/>
            </p:cNvSpPr>
            <p:nvPr/>
          </p:nvSpPr>
          <p:spPr bwMode="auto">
            <a:xfrm>
              <a:off x="1401" y="2638"/>
              <a:ext cx="505" cy="25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5" name="Rectangle 12">
              <a:extLst>
                <a:ext uri="{FF2B5EF4-FFF2-40B4-BE49-F238E27FC236}">
                  <a16:creationId xmlns:a16="http://schemas.microsoft.com/office/drawing/2014/main" id="{FA404458-7EF2-41E2-8157-56D312BB84F7}"/>
                </a:ext>
              </a:extLst>
            </p:cNvPr>
            <p:cNvSpPr>
              <a:spLocks noChangeArrowheads="1"/>
            </p:cNvSpPr>
            <p:nvPr/>
          </p:nvSpPr>
          <p:spPr bwMode="auto">
            <a:xfrm>
              <a:off x="1481" y="2638"/>
              <a:ext cx="35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101</a:t>
              </a:r>
            </a:p>
          </p:txBody>
        </p:sp>
        <p:sp>
          <p:nvSpPr>
            <p:cNvPr id="16" name="Oval 13">
              <a:extLst>
                <a:ext uri="{FF2B5EF4-FFF2-40B4-BE49-F238E27FC236}">
                  <a16:creationId xmlns:a16="http://schemas.microsoft.com/office/drawing/2014/main" id="{39AE6AB9-B1C3-44B1-85B9-EE54D42DC43D}"/>
                </a:ext>
              </a:extLst>
            </p:cNvPr>
            <p:cNvSpPr>
              <a:spLocks noChangeArrowheads="1"/>
            </p:cNvSpPr>
            <p:nvPr/>
          </p:nvSpPr>
          <p:spPr bwMode="auto">
            <a:xfrm>
              <a:off x="1401" y="3381"/>
              <a:ext cx="505" cy="25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7" name="Rectangle 14">
              <a:extLst>
                <a:ext uri="{FF2B5EF4-FFF2-40B4-BE49-F238E27FC236}">
                  <a16:creationId xmlns:a16="http://schemas.microsoft.com/office/drawing/2014/main" id="{6E3501DB-C255-41EF-8A17-4CBD87267E28}"/>
                </a:ext>
              </a:extLst>
            </p:cNvPr>
            <p:cNvSpPr>
              <a:spLocks noChangeArrowheads="1"/>
            </p:cNvSpPr>
            <p:nvPr/>
          </p:nvSpPr>
          <p:spPr bwMode="auto">
            <a:xfrm>
              <a:off x="1481" y="3380"/>
              <a:ext cx="3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111</a:t>
              </a:r>
            </a:p>
          </p:txBody>
        </p:sp>
        <p:sp>
          <p:nvSpPr>
            <p:cNvPr id="18" name="Oval 15">
              <a:extLst>
                <a:ext uri="{FF2B5EF4-FFF2-40B4-BE49-F238E27FC236}">
                  <a16:creationId xmlns:a16="http://schemas.microsoft.com/office/drawing/2014/main" id="{898B8C1D-F73C-488F-B102-45C81C74C87C}"/>
                </a:ext>
              </a:extLst>
            </p:cNvPr>
            <p:cNvSpPr>
              <a:spLocks noChangeArrowheads="1"/>
            </p:cNvSpPr>
            <p:nvPr/>
          </p:nvSpPr>
          <p:spPr bwMode="auto">
            <a:xfrm>
              <a:off x="1401" y="1896"/>
              <a:ext cx="505" cy="25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9" name="Rectangle 16">
              <a:extLst>
                <a:ext uri="{FF2B5EF4-FFF2-40B4-BE49-F238E27FC236}">
                  <a16:creationId xmlns:a16="http://schemas.microsoft.com/office/drawing/2014/main" id="{2EEA454A-0DF3-4D65-A202-83AF83140D37}"/>
                </a:ext>
              </a:extLst>
            </p:cNvPr>
            <p:cNvSpPr>
              <a:spLocks noChangeArrowheads="1"/>
            </p:cNvSpPr>
            <p:nvPr/>
          </p:nvSpPr>
          <p:spPr bwMode="auto">
            <a:xfrm>
              <a:off x="1481" y="1896"/>
              <a:ext cx="3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010</a:t>
              </a:r>
            </a:p>
          </p:txBody>
        </p:sp>
        <p:sp>
          <p:nvSpPr>
            <p:cNvPr id="20" name="Oval 17">
              <a:extLst>
                <a:ext uri="{FF2B5EF4-FFF2-40B4-BE49-F238E27FC236}">
                  <a16:creationId xmlns:a16="http://schemas.microsoft.com/office/drawing/2014/main" id="{4265EDDE-5174-4958-9E6D-2C9A0CCFFE2C}"/>
                </a:ext>
              </a:extLst>
            </p:cNvPr>
            <p:cNvSpPr>
              <a:spLocks noChangeArrowheads="1"/>
            </p:cNvSpPr>
            <p:nvPr/>
          </p:nvSpPr>
          <p:spPr bwMode="auto">
            <a:xfrm>
              <a:off x="359" y="3010"/>
              <a:ext cx="506" cy="25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21" name="Rectangle 18">
              <a:extLst>
                <a:ext uri="{FF2B5EF4-FFF2-40B4-BE49-F238E27FC236}">
                  <a16:creationId xmlns:a16="http://schemas.microsoft.com/office/drawing/2014/main" id="{6ED71759-5F6A-4880-82B6-8F38FF57D1D9}"/>
                </a:ext>
              </a:extLst>
            </p:cNvPr>
            <p:cNvSpPr>
              <a:spLocks noChangeArrowheads="1"/>
            </p:cNvSpPr>
            <p:nvPr/>
          </p:nvSpPr>
          <p:spPr bwMode="auto">
            <a:xfrm>
              <a:off x="439" y="3011"/>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011</a:t>
              </a:r>
            </a:p>
          </p:txBody>
        </p:sp>
        <p:sp>
          <p:nvSpPr>
            <p:cNvPr id="22" name="Oval 19">
              <a:extLst>
                <a:ext uri="{FF2B5EF4-FFF2-40B4-BE49-F238E27FC236}">
                  <a16:creationId xmlns:a16="http://schemas.microsoft.com/office/drawing/2014/main" id="{54CE2127-FE89-4AE0-B59C-17AE4E102EED}"/>
                </a:ext>
              </a:extLst>
            </p:cNvPr>
            <p:cNvSpPr>
              <a:spLocks noChangeArrowheads="1"/>
            </p:cNvSpPr>
            <p:nvPr/>
          </p:nvSpPr>
          <p:spPr bwMode="auto">
            <a:xfrm>
              <a:off x="2446" y="3010"/>
              <a:ext cx="506" cy="253"/>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23" name="Rectangle 20">
              <a:extLst>
                <a:ext uri="{FF2B5EF4-FFF2-40B4-BE49-F238E27FC236}">
                  <a16:creationId xmlns:a16="http://schemas.microsoft.com/office/drawing/2014/main" id="{2A8817C3-89BD-4698-BF27-1B11CD3718C2}"/>
                </a:ext>
              </a:extLst>
            </p:cNvPr>
            <p:cNvSpPr>
              <a:spLocks noChangeArrowheads="1"/>
            </p:cNvSpPr>
            <p:nvPr/>
          </p:nvSpPr>
          <p:spPr bwMode="auto">
            <a:xfrm>
              <a:off x="2528" y="3011"/>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110</a:t>
              </a:r>
            </a:p>
          </p:txBody>
        </p:sp>
        <p:sp>
          <p:nvSpPr>
            <p:cNvPr id="24" name="Line 21">
              <a:extLst>
                <a:ext uri="{FF2B5EF4-FFF2-40B4-BE49-F238E27FC236}">
                  <a16:creationId xmlns:a16="http://schemas.microsoft.com/office/drawing/2014/main" id="{4CCDB0C0-0018-495E-8F92-5586EE5F3683}"/>
                </a:ext>
              </a:extLst>
            </p:cNvPr>
            <p:cNvSpPr>
              <a:spLocks noChangeShapeType="1"/>
            </p:cNvSpPr>
            <p:nvPr/>
          </p:nvSpPr>
          <p:spPr bwMode="auto">
            <a:xfrm>
              <a:off x="1574" y="2168"/>
              <a:ext cx="0" cy="481"/>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5" name="Line 22">
              <a:extLst>
                <a:ext uri="{FF2B5EF4-FFF2-40B4-BE49-F238E27FC236}">
                  <a16:creationId xmlns:a16="http://schemas.microsoft.com/office/drawing/2014/main" id="{0F6F1F5A-D0E7-4198-B214-69587E72B85F}"/>
                </a:ext>
              </a:extLst>
            </p:cNvPr>
            <p:cNvSpPr>
              <a:spLocks noChangeShapeType="1"/>
            </p:cNvSpPr>
            <p:nvPr/>
          </p:nvSpPr>
          <p:spPr bwMode="auto">
            <a:xfrm>
              <a:off x="1708" y="2155"/>
              <a:ext cx="0" cy="481"/>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6" name="Line 23">
              <a:extLst>
                <a:ext uri="{FF2B5EF4-FFF2-40B4-BE49-F238E27FC236}">
                  <a16:creationId xmlns:a16="http://schemas.microsoft.com/office/drawing/2014/main" id="{EE1E860C-AA3D-4376-AD9C-551501E24D4F}"/>
                </a:ext>
              </a:extLst>
            </p:cNvPr>
            <p:cNvSpPr>
              <a:spLocks noChangeShapeType="1"/>
            </p:cNvSpPr>
            <p:nvPr/>
          </p:nvSpPr>
          <p:spPr bwMode="auto">
            <a:xfrm>
              <a:off x="878" y="1657"/>
              <a:ext cx="1567" cy="0"/>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7" name="Line 24">
              <a:extLst>
                <a:ext uri="{FF2B5EF4-FFF2-40B4-BE49-F238E27FC236}">
                  <a16:creationId xmlns:a16="http://schemas.microsoft.com/office/drawing/2014/main" id="{A4600649-AEB2-4BBE-890A-36138DF57166}"/>
                </a:ext>
              </a:extLst>
            </p:cNvPr>
            <p:cNvSpPr>
              <a:spLocks noChangeShapeType="1"/>
            </p:cNvSpPr>
            <p:nvPr/>
          </p:nvSpPr>
          <p:spPr bwMode="auto">
            <a:xfrm flipH="1">
              <a:off x="865" y="3143"/>
              <a:ext cx="1567" cy="0"/>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8" name="Line 25">
              <a:extLst>
                <a:ext uri="{FF2B5EF4-FFF2-40B4-BE49-F238E27FC236}">
                  <a16:creationId xmlns:a16="http://schemas.microsoft.com/office/drawing/2014/main" id="{7C9E2EDF-9CAD-464F-9B7C-7DE3C1B78EA5}"/>
                </a:ext>
              </a:extLst>
            </p:cNvPr>
            <p:cNvSpPr>
              <a:spLocks noChangeShapeType="1"/>
            </p:cNvSpPr>
            <p:nvPr/>
          </p:nvSpPr>
          <p:spPr bwMode="auto">
            <a:xfrm flipV="1">
              <a:off x="1909" y="3268"/>
              <a:ext cx="758"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0" name="Line 26">
              <a:extLst>
                <a:ext uri="{FF2B5EF4-FFF2-40B4-BE49-F238E27FC236}">
                  <a16:creationId xmlns:a16="http://schemas.microsoft.com/office/drawing/2014/main" id="{846822BD-A612-41AB-AC13-50869829EA10}"/>
                </a:ext>
              </a:extLst>
            </p:cNvPr>
            <p:cNvSpPr>
              <a:spLocks noChangeShapeType="1"/>
            </p:cNvSpPr>
            <p:nvPr/>
          </p:nvSpPr>
          <p:spPr bwMode="auto">
            <a:xfrm flipV="1">
              <a:off x="637" y="1252"/>
              <a:ext cx="759" cy="253"/>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1" name="Line 27">
              <a:extLst>
                <a:ext uri="{FF2B5EF4-FFF2-40B4-BE49-F238E27FC236}">
                  <a16:creationId xmlns:a16="http://schemas.microsoft.com/office/drawing/2014/main" id="{38519F75-5EF2-41DC-9B10-DB331AA5DD86}"/>
                </a:ext>
              </a:extLst>
            </p:cNvPr>
            <p:cNvSpPr>
              <a:spLocks noChangeShapeType="1"/>
            </p:cNvSpPr>
            <p:nvPr/>
          </p:nvSpPr>
          <p:spPr bwMode="auto">
            <a:xfrm>
              <a:off x="634" y="3273"/>
              <a:ext cx="758" cy="251"/>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2" name="Line 28">
              <a:extLst>
                <a:ext uri="{FF2B5EF4-FFF2-40B4-BE49-F238E27FC236}">
                  <a16:creationId xmlns:a16="http://schemas.microsoft.com/office/drawing/2014/main" id="{14ADE67F-8151-4715-8B1D-379A16DC9B7F}"/>
                </a:ext>
              </a:extLst>
            </p:cNvPr>
            <p:cNvSpPr>
              <a:spLocks noChangeShapeType="1"/>
            </p:cNvSpPr>
            <p:nvPr/>
          </p:nvSpPr>
          <p:spPr bwMode="auto">
            <a:xfrm flipH="1" flipV="1">
              <a:off x="1922" y="1252"/>
              <a:ext cx="759"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3" name="Line 29">
              <a:extLst>
                <a:ext uri="{FF2B5EF4-FFF2-40B4-BE49-F238E27FC236}">
                  <a16:creationId xmlns:a16="http://schemas.microsoft.com/office/drawing/2014/main" id="{B65ED83F-5DA7-4C9E-9250-4CDABB25E0A9}"/>
                </a:ext>
              </a:extLst>
            </p:cNvPr>
            <p:cNvSpPr>
              <a:spLocks noChangeShapeType="1"/>
            </p:cNvSpPr>
            <p:nvPr/>
          </p:nvSpPr>
          <p:spPr bwMode="auto">
            <a:xfrm>
              <a:off x="634" y="1777"/>
              <a:ext cx="758"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4" name="Line 30">
              <a:extLst>
                <a:ext uri="{FF2B5EF4-FFF2-40B4-BE49-F238E27FC236}">
                  <a16:creationId xmlns:a16="http://schemas.microsoft.com/office/drawing/2014/main" id="{A235C676-002D-4096-908B-B3958E6288EC}"/>
                </a:ext>
              </a:extLst>
            </p:cNvPr>
            <p:cNvSpPr>
              <a:spLocks noChangeShapeType="1"/>
            </p:cNvSpPr>
            <p:nvPr/>
          </p:nvSpPr>
          <p:spPr bwMode="auto">
            <a:xfrm flipV="1">
              <a:off x="1909" y="1777"/>
              <a:ext cx="758"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5" name="Line 31">
              <a:extLst>
                <a:ext uri="{FF2B5EF4-FFF2-40B4-BE49-F238E27FC236}">
                  <a16:creationId xmlns:a16="http://schemas.microsoft.com/office/drawing/2014/main" id="{25A2BE45-0031-4162-987A-75DDFBBE0EDE}"/>
                </a:ext>
              </a:extLst>
            </p:cNvPr>
            <p:cNvSpPr>
              <a:spLocks noChangeShapeType="1"/>
            </p:cNvSpPr>
            <p:nvPr/>
          </p:nvSpPr>
          <p:spPr bwMode="auto">
            <a:xfrm flipV="1">
              <a:off x="624" y="2738"/>
              <a:ext cx="758" cy="252"/>
            </a:xfrm>
            <a:prstGeom prst="line">
              <a:avLst/>
            </a:prstGeom>
            <a:noFill/>
            <a:ln w="25400">
              <a:solidFill>
                <a:srgbClr val="00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6" name="Line 32">
              <a:extLst>
                <a:ext uri="{FF2B5EF4-FFF2-40B4-BE49-F238E27FC236}">
                  <a16:creationId xmlns:a16="http://schemas.microsoft.com/office/drawing/2014/main" id="{E6AE1B63-0904-4DFD-AA13-D5114988B203}"/>
                </a:ext>
              </a:extLst>
            </p:cNvPr>
            <p:cNvSpPr>
              <a:spLocks noChangeShapeType="1"/>
            </p:cNvSpPr>
            <p:nvPr/>
          </p:nvSpPr>
          <p:spPr bwMode="auto">
            <a:xfrm flipH="1" flipV="1">
              <a:off x="1909" y="2738"/>
              <a:ext cx="758" cy="253"/>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7" name="Line 33">
              <a:extLst>
                <a:ext uri="{FF2B5EF4-FFF2-40B4-BE49-F238E27FC236}">
                  <a16:creationId xmlns:a16="http://schemas.microsoft.com/office/drawing/2014/main" id="{A5506634-74BB-4EF1-B201-D5CC9B7E03FD}"/>
                </a:ext>
              </a:extLst>
            </p:cNvPr>
            <p:cNvSpPr>
              <a:spLocks noChangeShapeType="1"/>
            </p:cNvSpPr>
            <p:nvPr/>
          </p:nvSpPr>
          <p:spPr bwMode="auto">
            <a:xfrm>
              <a:off x="570" y="1797"/>
              <a:ext cx="0" cy="1214"/>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8" name="Line 34">
              <a:extLst>
                <a:ext uri="{FF2B5EF4-FFF2-40B4-BE49-F238E27FC236}">
                  <a16:creationId xmlns:a16="http://schemas.microsoft.com/office/drawing/2014/main" id="{24374C63-4DC9-4DD2-BBF9-496A546D6049}"/>
                </a:ext>
              </a:extLst>
            </p:cNvPr>
            <p:cNvSpPr>
              <a:spLocks noChangeShapeType="1"/>
            </p:cNvSpPr>
            <p:nvPr/>
          </p:nvSpPr>
          <p:spPr bwMode="auto">
            <a:xfrm flipH="1" flipV="1">
              <a:off x="2698" y="1778"/>
              <a:ext cx="0" cy="1232"/>
            </a:xfrm>
            <a:prstGeom prst="line">
              <a:avLst/>
            </a:prstGeom>
            <a:noFill/>
            <a:ln w="25400">
              <a:solidFill>
                <a:srgbClr val="00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 name="Rectangle 35">
              <a:extLst>
                <a:ext uri="{FF2B5EF4-FFF2-40B4-BE49-F238E27FC236}">
                  <a16:creationId xmlns:a16="http://schemas.microsoft.com/office/drawing/2014/main" id="{36FA75E5-4EAE-454D-BDD0-35E29CA09CAD}"/>
                </a:ext>
              </a:extLst>
            </p:cNvPr>
            <p:cNvSpPr>
              <a:spLocks noChangeArrowheads="1"/>
            </p:cNvSpPr>
            <p:nvPr/>
          </p:nvSpPr>
          <p:spPr bwMode="auto">
            <a:xfrm>
              <a:off x="1561" y="663"/>
              <a:ext cx="2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0</a:t>
              </a:r>
            </a:p>
          </p:txBody>
        </p:sp>
        <p:sp>
          <p:nvSpPr>
            <p:cNvPr id="40" name="Rectangle 36">
              <a:extLst>
                <a:ext uri="{FF2B5EF4-FFF2-40B4-BE49-F238E27FC236}">
                  <a16:creationId xmlns:a16="http://schemas.microsoft.com/office/drawing/2014/main" id="{E767C40B-40EA-4317-8693-11ECA0A669DC}"/>
                </a:ext>
              </a:extLst>
            </p:cNvPr>
            <p:cNvSpPr>
              <a:spLocks noChangeArrowheads="1"/>
            </p:cNvSpPr>
            <p:nvPr/>
          </p:nvSpPr>
          <p:spPr bwMode="auto">
            <a:xfrm>
              <a:off x="839" y="1114"/>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1</a:t>
              </a:r>
            </a:p>
          </p:txBody>
        </p:sp>
        <p:sp>
          <p:nvSpPr>
            <p:cNvPr id="41" name="Rectangle 37">
              <a:extLst>
                <a:ext uri="{FF2B5EF4-FFF2-40B4-BE49-F238E27FC236}">
                  <a16:creationId xmlns:a16="http://schemas.microsoft.com/office/drawing/2014/main" id="{2B1AF1B6-B883-401D-9E04-9A2EF06ECC31}"/>
                </a:ext>
              </a:extLst>
            </p:cNvPr>
            <p:cNvSpPr>
              <a:spLocks noChangeArrowheads="1"/>
            </p:cNvSpPr>
            <p:nvPr/>
          </p:nvSpPr>
          <p:spPr bwMode="auto">
            <a:xfrm>
              <a:off x="933" y="1877"/>
              <a:ext cx="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2</a:t>
              </a:r>
            </a:p>
          </p:txBody>
        </p:sp>
        <p:sp>
          <p:nvSpPr>
            <p:cNvPr id="42" name="Rectangle 38">
              <a:extLst>
                <a:ext uri="{FF2B5EF4-FFF2-40B4-BE49-F238E27FC236}">
                  <a16:creationId xmlns:a16="http://schemas.microsoft.com/office/drawing/2014/main" id="{E539CDA2-56DF-46F6-ADFD-8F71E7CBCE0A}"/>
                </a:ext>
              </a:extLst>
            </p:cNvPr>
            <p:cNvSpPr>
              <a:spLocks noChangeArrowheads="1"/>
            </p:cNvSpPr>
            <p:nvPr/>
          </p:nvSpPr>
          <p:spPr bwMode="auto">
            <a:xfrm>
              <a:off x="340" y="2227"/>
              <a:ext cx="2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3</a:t>
              </a:r>
            </a:p>
          </p:txBody>
        </p:sp>
        <p:sp>
          <p:nvSpPr>
            <p:cNvPr id="43" name="Rectangle 39">
              <a:extLst>
                <a:ext uri="{FF2B5EF4-FFF2-40B4-BE49-F238E27FC236}">
                  <a16:creationId xmlns:a16="http://schemas.microsoft.com/office/drawing/2014/main" id="{A269C1B6-184F-469B-98B4-B16763FAAA30}"/>
                </a:ext>
              </a:extLst>
            </p:cNvPr>
            <p:cNvSpPr>
              <a:spLocks noChangeArrowheads="1"/>
            </p:cNvSpPr>
            <p:nvPr/>
          </p:nvSpPr>
          <p:spPr bwMode="auto">
            <a:xfrm>
              <a:off x="888" y="3352"/>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7</a:t>
              </a:r>
            </a:p>
          </p:txBody>
        </p:sp>
        <p:sp>
          <p:nvSpPr>
            <p:cNvPr id="44" name="Rectangle 40">
              <a:extLst>
                <a:ext uri="{FF2B5EF4-FFF2-40B4-BE49-F238E27FC236}">
                  <a16:creationId xmlns:a16="http://schemas.microsoft.com/office/drawing/2014/main" id="{D4902976-0262-4042-9A77-0CBC239DC9E3}"/>
                </a:ext>
              </a:extLst>
            </p:cNvPr>
            <p:cNvSpPr>
              <a:spLocks noChangeArrowheads="1"/>
            </p:cNvSpPr>
            <p:nvPr/>
          </p:nvSpPr>
          <p:spPr bwMode="auto">
            <a:xfrm>
              <a:off x="2081" y="3382"/>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14</a:t>
              </a:r>
            </a:p>
          </p:txBody>
        </p:sp>
        <p:sp>
          <p:nvSpPr>
            <p:cNvPr id="45" name="Rectangle 41">
              <a:extLst>
                <a:ext uri="{FF2B5EF4-FFF2-40B4-BE49-F238E27FC236}">
                  <a16:creationId xmlns:a16="http://schemas.microsoft.com/office/drawing/2014/main" id="{2034D46B-EBF0-42A6-916E-7197E52055C3}"/>
                </a:ext>
              </a:extLst>
            </p:cNvPr>
            <p:cNvSpPr>
              <a:spLocks noChangeArrowheads="1"/>
            </p:cNvSpPr>
            <p:nvPr/>
          </p:nvSpPr>
          <p:spPr bwMode="auto">
            <a:xfrm>
              <a:off x="2770" y="2227"/>
              <a:ext cx="2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12</a:t>
              </a:r>
            </a:p>
          </p:txBody>
        </p:sp>
        <p:sp>
          <p:nvSpPr>
            <p:cNvPr id="46" name="Rectangle 42">
              <a:extLst>
                <a:ext uri="{FF2B5EF4-FFF2-40B4-BE49-F238E27FC236}">
                  <a16:creationId xmlns:a16="http://schemas.microsoft.com/office/drawing/2014/main" id="{1FF007C1-D799-4F5B-BC50-AB6048E2DDC8}"/>
                </a:ext>
              </a:extLst>
            </p:cNvPr>
            <p:cNvSpPr>
              <a:spLocks noChangeArrowheads="1"/>
            </p:cNvSpPr>
            <p:nvPr/>
          </p:nvSpPr>
          <p:spPr bwMode="auto">
            <a:xfrm>
              <a:off x="2177" y="1114"/>
              <a:ext cx="2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8</a:t>
              </a:r>
            </a:p>
          </p:txBody>
        </p:sp>
        <p:sp>
          <p:nvSpPr>
            <p:cNvPr id="47" name="Rectangle 43">
              <a:extLst>
                <a:ext uri="{FF2B5EF4-FFF2-40B4-BE49-F238E27FC236}">
                  <a16:creationId xmlns:a16="http://schemas.microsoft.com/office/drawing/2014/main" id="{5FDF4466-DB5B-45ED-8FA4-90D16D088E59}"/>
                </a:ext>
              </a:extLst>
            </p:cNvPr>
            <p:cNvSpPr>
              <a:spLocks noChangeArrowheads="1"/>
            </p:cNvSpPr>
            <p:nvPr/>
          </p:nvSpPr>
          <p:spPr bwMode="auto">
            <a:xfrm>
              <a:off x="1561" y="1389"/>
              <a:ext cx="2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9</a:t>
              </a:r>
            </a:p>
          </p:txBody>
        </p:sp>
        <p:sp>
          <p:nvSpPr>
            <p:cNvPr id="48" name="Rectangle 44">
              <a:extLst>
                <a:ext uri="{FF2B5EF4-FFF2-40B4-BE49-F238E27FC236}">
                  <a16:creationId xmlns:a16="http://schemas.microsoft.com/office/drawing/2014/main" id="{F6FEC09D-06DB-4EDB-97CC-7961BD101C7A}"/>
                </a:ext>
              </a:extLst>
            </p:cNvPr>
            <p:cNvSpPr>
              <a:spLocks noChangeArrowheads="1"/>
            </p:cNvSpPr>
            <p:nvPr/>
          </p:nvSpPr>
          <p:spPr bwMode="auto">
            <a:xfrm>
              <a:off x="2148" y="1877"/>
              <a:ext cx="2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4</a:t>
              </a:r>
            </a:p>
          </p:txBody>
        </p:sp>
        <p:sp>
          <p:nvSpPr>
            <p:cNvPr id="49" name="Rectangle 45">
              <a:extLst>
                <a:ext uri="{FF2B5EF4-FFF2-40B4-BE49-F238E27FC236}">
                  <a16:creationId xmlns:a16="http://schemas.microsoft.com/office/drawing/2014/main" id="{B18EBDF3-F4F0-4E2A-BFAC-5F48762D693B}"/>
                </a:ext>
              </a:extLst>
            </p:cNvPr>
            <p:cNvSpPr>
              <a:spLocks noChangeArrowheads="1"/>
            </p:cNvSpPr>
            <p:nvPr/>
          </p:nvSpPr>
          <p:spPr bwMode="auto">
            <a:xfrm>
              <a:off x="1338" y="2227"/>
              <a:ext cx="2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5</a:t>
              </a:r>
            </a:p>
          </p:txBody>
        </p:sp>
        <p:sp>
          <p:nvSpPr>
            <p:cNvPr id="50" name="Rectangle 46">
              <a:extLst>
                <a:ext uri="{FF2B5EF4-FFF2-40B4-BE49-F238E27FC236}">
                  <a16:creationId xmlns:a16="http://schemas.microsoft.com/office/drawing/2014/main" id="{5CCB251C-9815-4328-8FC2-FB96E7B61064}"/>
                </a:ext>
              </a:extLst>
            </p:cNvPr>
            <p:cNvSpPr>
              <a:spLocks noChangeArrowheads="1"/>
            </p:cNvSpPr>
            <p:nvPr/>
          </p:nvSpPr>
          <p:spPr bwMode="auto">
            <a:xfrm>
              <a:off x="1734" y="2227"/>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10</a:t>
              </a:r>
            </a:p>
          </p:txBody>
        </p:sp>
        <p:sp>
          <p:nvSpPr>
            <p:cNvPr id="51" name="Rectangle 47">
              <a:extLst>
                <a:ext uri="{FF2B5EF4-FFF2-40B4-BE49-F238E27FC236}">
                  <a16:creationId xmlns:a16="http://schemas.microsoft.com/office/drawing/2014/main" id="{063A305D-9EAA-4038-9841-2F8143F39EA4}"/>
                </a:ext>
              </a:extLst>
            </p:cNvPr>
            <p:cNvSpPr>
              <a:spLocks noChangeArrowheads="1"/>
            </p:cNvSpPr>
            <p:nvPr/>
          </p:nvSpPr>
          <p:spPr bwMode="auto">
            <a:xfrm>
              <a:off x="839" y="2578"/>
              <a:ext cx="2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11</a:t>
              </a:r>
            </a:p>
          </p:txBody>
        </p:sp>
        <p:sp>
          <p:nvSpPr>
            <p:cNvPr id="52" name="Rectangle 48">
              <a:extLst>
                <a:ext uri="{FF2B5EF4-FFF2-40B4-BE49-F238E27FC236}">
                  <a16:creationId xmlns:a16="http://schemas.microsoft.com/office/drawing/2014/main" id="{1B998838-D345-4D45-8D69-FED96068D59F}"/>
                </a:ext>
              </a:extLst>
            </p:cNvPr>
            <p:cNvSpPr>
              <a:spLocks noChangeArrowheads="1"/>
            </p:cNvSpPr>
            <p:nvPr/>
          </p:nvSpPr>
          <p:spPr bwMode="auto">
            <a:xfrm>
              <a:off x="2148" y="2578"/>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13</a:t>
              </a:r>
            </a:p>
          </p:txBody>
        </p:sp>
        <p:sp>
          <p:nvSpPr>
            <p:cNvPr id="53" name="Rectangle 49">
              <a:extLst>
                <a:ext uri="{FF2B5EF4-FFF2-40B4-BE49-F238E27FC236}">
                  <a16:creationId xmlns:a16="http://schemas.microsoft.com/office/drawing/2014/main" id="{E71D90E8-6F5C-469D-93DB-362272A3C7C4}"/>
                </a:ext>
              </a:extLst>
            </p:cNvPr>
            <p:cNvSpPr>
              <a:spLocks noChangeArrowheads="1"/>
            </p:cNvSpPr>
            <p:nvPr/>
          </p:nvSpPr>
          <p:spPr bwMode="auto">
            <a:xfrm>
              <a:off x="1561" y="2896"/>
              <a:ext cx="20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6</a:t>
              </a:r>
            </a:p>
          </p:txBody>
        </p:sp>
        <p:sp>
          <p:nvSpPr>
            <p:cNvPr id="54" name="Rectangle 50">
              <a:extLst>
                <a:ext uri="{FF2B5EF4-FFF2-40B4-BE49-F238E27FC236}">
                  <a16:creationId xmlns:a16="http://schemas.microsoft.com/office/drawing/2014/main" id="{7D4A96AE-CA72-4760-9558-2F6CC51E2B38}"/>
                </a:ext>
              </a:extLst>
            </p:cNvPr>
            <p:cNvSpPr>
              <a:spLocks noChangeArrowheads="1"/>
            </p:cNvSpPr>
            <p:nvPr/>
          </p:nvSpPr>
          <p:spPr bwMode="auto">
            <a:xfrm>
              <a:off x="1561" y="3797"/>
              <a:ext cx="30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e</a:t>
              </a:r>
              <a:r>
                <a:rPr lang="en-US" altLang="zh-CN" sz="2400" baseline="-25000">
                  <a:solidFill>
                    <a:srgbClr val="FF0000"/>
                  </a:solidFill>
                  <a:ea typeface="华文仿宋" panose="02010600040101010101" pitchFamily="2" charset="-122"/>
                </a:rPr>
                <a:t>15</a:t>
              </a:r>
            </a:p>
          </p:txBody>
        </p:sp>
        <p:sp>
          <p:nvSpPr>
            <p:cNvPr id="55" name="Freeform 51">
              <a:extLst>
                <a:ext uri="{FF2B5EF4-FFF2-40B4-BE49-F238E27FC236}">
                  <a16:creationId xmlns:a16="http://schemas.microsoft.com/office/drawing/2014/main" id="{9B4DF492-B9A4-4B63-BDE4-024573D1C55E}"/>
                </a:ext>
              </a:extLst>
            </p:cNvPr>
            <p:cNvSpPr>
              <a:spLocks noChangeArrowheads="1"/>
            </p:cNvSpPr>
            <p:nvPr/>
          </p:nvSpPr>
          <p:spPr bwMode="auto">
            <a:xfrm flipH="1">
              <a:off x="1308" y="3619"/>
              <a:ext cx="642" cy="270"/>
            </a:xfrm>
            <a:custGeom>
              <a:avLst/>
              <a:gdLst>
                <a:gd name="T0" fmla="*/ 0 w 43200"/>
                <a:gd name="T1" fmla="*/ 0 h 41114"/>
                <a:gd name="T2" fmla="*/ 0 w 43200"/>
                <a:gd name="T3" fmla="*/ 0 h 41114"/>
                <a:gd name="T4" fmla="*/ 0 w 43200"/>
                <a:gd name="T5" fmla="*/ 0 h 41114"/>
                <a:gd name="T6" fmla="*/ 0 w 43200"/>
                <a:gd name="T7" fmla="*/ 0 h 41114"/>
                <a:gd name="T8" fmla="*/ 0 w 43200"/>
                <a:gd name="T9" fmla="*/ 0 h 41114"/>
                <a:gd name="T10" fmla="*/ 0 w 43200"/>
                <a:gd name="T11" fmla="*/ 0 h 41114"/>
                <a:gd name="T12" fmla="*/ 0 w 43200"/>
                <a:gd name="T13" fmla="*/ 0 h 41114"/>
                <a:gd name="T14" fmla="*/ 0 w 43200"/>
                <a:gd name="T15" fmla="*/ 0 h 41114"/>
                <a:gd name="T16" fmla="*/ 0 w 43200"/>
                <a:gd name="T17" fmla="*/ 0 h 41114"/>
                <a:gd name="T18" fmla="*/ 0 w 43200"/>
                <a:gd name="T19" fmla="*/ 0 h 41114"/>
                <a:gd name="T20" fmla="*/ 0 w 43200"/>
                <a:gd name="T21" fmla="*/ 0 h 41114"/>
                <a:gd name="T22" fmla="*/ 0 w 43200"/>
                <a:gd name="T23" fmla="*/ 0 h 41114"/>
                <a:gd name="T24" fmla="*/ 0 w 43200"/>
                <a:gd name="T25" fmla="*/ 0 h 41114"/>
                <a:gd name="T26" fmla="*/ 0 w 43200"/>
                <a:gd name="T27" fmla="*/ 0 h 41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200" h="41114" fill="none">
                  <a:moveTo>
                    <a:pt x="30862" y="0"/>
                  </a:moveTo>
                  <a:lnTo>
                    <a:pt x="30862" y="0"/>
                  </a:lnTo>
                  <a:cubicBezTo>
                    <a:pt x="41491" y="5416"/>
                    <a:pt x="45718" y="18423"/>
                    <a:pt x="40302" y="29052"/>
                  </a:cubicBezTo>
                  <a:cubicBezTo>
                    <a:pt x="34886" y="39681"/>
                    <a:pt x="21879" y="43907"/>
                    <a:pt x="11250" y="38492"/>
                  </a:cubicBezTo>
                  <a:cubicBezTo>
                    <a:pt x="621" y="33076"/>
                    <a:pt x="-3605" y="20069"/>
                    <a:pt x="1810" y="9440"/>
                  </a:cubicBezTo>
                  <a:cubicBezTo>
                    <a:pt x="3706" y="5719"/>
                    <a:pt x="6640" y="2628"/>
                    <a:pt x="10256" y="540"/>
                  </a:cubicBezTo>
                </a:path>
                <a:path w="43200" h="41114" stroke="0">
                  <a:moveTo>
                    <a:pt x="30862" y="0"/>
                  </a:moveTo>
                  <a:lnTo>
                    <a:pt x="30862" y="0"/>
                  </a:lnTo>
                  <a:cubicBezTo>
                    <a:pt x="41491" y="5416"/>
                    <a:pt x="45718" y="18423"/>
                    <a:pt x="40302" y="29052"/>
                  </a:cubicBezTo>
                  <a:cubicBezTo>
                    <a:pt x="34886" y="39681"/>
                    <a:pt x="21879" y="43907"/>
                    <a:pt x="11250" y="38492"/>
                  </a:cubicBezTo>
                  <a:cubicBezTo>
                    <a:pt x="621" y="33076"/>
                    <a:pt x="-3605" y="20069"/>
                    <a:pt x="1810" y="9440"/>
                  </a:cubicBezTo>
                  <a:cubicBezTo>
                    <a:pt x="3706" y="5719"/>
                    <a:pt x="6640" y="2628"/>
                    <a:pt x="10256" y="540"/>
                  </a:cubicBezTo>
                  <a:lnTo>
                    <a:pt x="21600" y="19514"/>
                  </a:lnTo>
                  <a:lnTo>
                    <a:pt x="30862" y="0"/>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6" name="Freeform 52">
              <a:extLst>
                <a:ext uri="{FF2B5EF4-FFF2-40B4-BE49-F238E27FC236}">
                  <a16:creationId xmlns:a16="http://schemas.microsoft.com/office/drawing/2014/main" id="{705DC797-8840-4804-8D25-BB260AD15FF3}"/>
                </a:ext>
              </a:extLst>
            </p:cNvPr>
            <p:cNvSpPr>
              <a:spLocks noChangeArrowheads="1"/>
            </p:cNvSpPr>
            <p:nvPr/>
          </p:nvSpPr>
          <p:spPr bwMode="auto">
            <a:xfrm flipH="1" flipV="1">
              <a:off x="1308" y="902"/>
              <a:ext cx="642" cy="270"/>
            </a:xfrm>
            <a:custGeom>
              <a:avLst/>
              <a:gdLst>
                <a:gd name="T0" fmla="*/ 0 w 43200"/>
                <a:gd name="T1" fmla="*/ 0 h 41114"/>
                <a:gd name="T2" fmla="*/ 0 w 43200"/>
                <a:gd name="T3" fmla="*/ 0 h 41114"/>
                <a:gd name="T4" fmla="*/ 0 w 43200"/>
                <a:gd name="T5" fmla="*/ 0 h 41114"/>
                <a:gd name="T6" fmla="*/ 0 w 43200"/>
                <a:gd name="T7" fmla="*/ 0 h 41114"/>
                <a:gd name="T8" fmla="*/ 0 w 43200"/>
                <a:gd name="T9" fmla="*/ 0 h 41114"/>
                <a:gd name="T10" fmla="*/ 0 w 43200"/>
                <a:gd name="T11" fmla="*/ 0 h 41114"/>
                <a:gd name="T12" fmla="*/ 0 w 43200"/>
                <a:gd name="T13" fmla="*/ 0 h 41114"/>
                <a:gd name="T14" fmla="*/ 0 w 43200"/>
                <a:gd name="T15" fmla="*/ 0 h 41114"/>
                <a:gd name="T16" fmla="*/ 0 w 43200"/>
                <a:gd name="T17" fmla="*/ 0 h 41114"/>
                <a:gd name="T18" fmla="*/ 0 w 43200"/>
                <a:gd name="T19" fmla="*/ 0 h 41114"/>
                <a:gd name="T20" fmla="*/ 0 w 43200"/>
                <a:gd name="T21" fmla="*/ 0 h 41114"/>
                <a:gd name="T22" fmla="*/ 0 w 43200"/>
                <a:gd name="T23" fmla="*/ 0 h 41114"/>
                <a:gd name="T24" fmla="*/ 0 w 43200"/>
                <a:gd name="T25" fmla="*/ 0 h 41114"/>
                <a:gd name="T26" fmla="*/ 0 w 43200"/>
                <a:gd name="T27" fmla="*/ 0 h 41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200" h="41114" fill="none">
                  <a:moveTo>
                    <a:pt x="30862" y="0"/>
                  </a:moveTo>
                  <a:lnTo>
                    <a:pt x="30862" y="0"/>
                  </a:lnTo>
                  <a:cubicBezTo>
                    <a:pt x="41491" y="5416"/>
                    <a:pt x="45718" y="18423"/>
                    <a:pt x="40302" y="29052"/>
                  </a:cubicBezTo>
                  <a:cubicBezTo>
                    <a:pt x="34886" y="39681"/>
                    <a:pt x="21879" y="43907"/>
                    <a:pt x="11250" y="38492"/>
                  </a:cubicBezTo>
                  <a:cubicBezTo>
                    <a:pt x="621" y="33076"/>
                    <a:pt x="-3605" y="20069"/>
                    <a:pt x="1810" y="9440"/>
                  </a:cubicBezTo>
                  <a:cubicBezTo>
                    <a:pt x="3706" y="5719"/>
                    <a:pt x="6640" y="2628"/>
                    <a:pt x="10256" y="540"/>
                  </a:cubicBezTo>
                </a:path>
                <a:path w="43200" h="41114" stroke="0">
                  <a:moveTo>
                    <a:pt x="30862" y="0"/>
                  </a:moveTo>
                  <a:lnTo>
                    <a:pt x="30862" y="0"/>
                  </a:lnTo>
                  <a:cubicBezTo>
                    <a:pt x="41491" y="5416"/>
                    <a:pt x="45718" y="18423"/>
                    <a:pt x="40302" y="29052"/>
                  </a:cubicBezTo>
                  <a:cubicBezTo>
                    <a:pt x="34886" y="39681"/>
                    <a:pt x="21879" y="43907"/>
                    <a:pt x="11250" y="38492"/>
                  </a:cubicBezTo>
                  <a:cubicBezTo>
                    <a:pt x="621" y="33076"/>
                    <a:pt x="-3605" y="20069"/>
                    <a:pt x="1810" y="9440"/>
                  </a:cubicBezTo>
                  <a:cubicBezTo>
                    <a:pt x="3706" y="5719"/>
                    <a:pt x="6640" y="2628"/>
                    <a:pt x="10256" y="540"/>
                  </a:cubicBezTo>
                  <a:lnTo>
                    <a:pt x="21600" y="19514"/>
                  </a:lnTo>
                  <a:lnTo>
                    <a:pt x="30862" y="0"/>
                  </a:lnTo>
                  <a:close/>
                </a:path>
              </a:pathLst>
            </a:custGeom>
            <a:noFill/>
            <a:ln w="25400">
              <a:solidFill>
                <a:srgbClr val="000000"/>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7" name="Rectangle 3">
            <a:extLst>
              <a:ext uri="{FF2B5EF4-FFF2-40B4-BE49-F238E27FC236}">
                <a16:creationId xmlns:a16="http://schemas.microsoft.com/office/drawing/2014/main" id="{E8A89F8C-32D5-4E28-815D-7F15435C471D}"/>
              </a:ext>
            </a:extLst>
          </p:cNvPr>
          <p:cNvSpPr txBox="1">
            <a:spLocks noChangeArrowheads="1"/>
          </p:cNvSpPr>
          <p:nvPr/>
        </p:nvSpPr>
        <p:spPr bwMode="auto">
          <a:xfrm>
            <a:off x="916986" y="2534725"/>
            <a:ext cx="3600450" cy="3813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0</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0000</a:t>
            </a:r>
            <a:r>
              <a:rPr lang="zh-CN" altLang="en-US" dirty="0">
                <a:solidFill>
                  <a:srgbClr val="FF0000"/>
                </a:solidFill>
                <a:latin typeface="黑体" panose="02010609060101010101" pitchFamily="49" charset="-122"/>
                <a:ea typeface="华文仿宋" panose="02010600040101010101" pitchFamily="2" charset="-122"/>
              </a:rPr>
              <a:t>　</a:t>
            </a:r>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8</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1000</a:t>
            </a:r>
          </a:p>
          <a:p>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1</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0001</a:t>
            </a:r>
            <a:r>
              <a:rPr lang="zh-CN" altLang="en-US" dirty="0">
                <a:solidFill>
                  <a:srgbClr val="FF0000"/>
                </a:solidFill>
                <a:latin typeface="黑体" panose="02010609060101010101" pitchFamily="49" charset="-122"/>
                <a:ea typeface="华文仿宋" panose="02010600040101010101" pitchFamily="2" charset="-122"/>
              </a:rPr>
              <a:t>　</a:t>
            </a:r>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9</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1001</a:t>
            </a:r>
          </a:p>
          <a:p>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2</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0010</a:t>
            </a:r>
            <a:r>
              <a:rPr lang="zh-CN" altLang="en-US" dirty="0">
                <a:solidFill>
                  <a:srgbClr val="FF0000"/>
                </a:solidFill>
                <a:latin typeface="黑体" panose="02010609060101010101" pitchFamily="49" charset="-122"/>
                <a:ea typeface="华文仿宋" panose="02010600040101010101" pitchFamily="2" charset="-122"/>
              </a:rPr>
              <a:t>　</a:t>
            </a:r>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10</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1010</a:t>
            </a:r>
          </a:p>
          <a:p>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3</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0011</a:t>
            </a:r>
            <a:r>
              <a:rPr lang="zh-CN" altLang="en-US" dirty="0">
                <a:solidFill>
                  <a:srgbClr val="FF0000"/>
                </a:solidFill>
                <a:latin typeface="黑体" panose="02010609060101010101" pitchFamily="49" charset="-122"/>
                <a:ea typeface="华文仿宋" panose="02010600040101010101" pitchFamily="2" charset="-122"/>
              </a:rPr>
              <a:t>　</a:t>
            </a:r>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11</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1011</a:t>
            </a:r>
          </a:p>
          <a:p>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4</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0100</a:t>
            </a:r>
            <a:r>
              <a:rPr lang="zh-CN" altLang="en-US" dirty="0">
                <a:solidFill>
                  <a:srgbClr val="FF0000"/>
                </a:solidFill>
                <a:latin typeface="黑体" panose="02010609060101010101" pitchFamily="49" charset="-122"/>
                <a:ea typeface="华文仿宋" panose="02010600040101010101" pitchFamily="2" charset="-122"/>
              </a:rPr>
              <a:t>　</a:t>
            </a:r>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12</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1100</a:t>
            </a:r>
          </a:p>
          <a:p>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5</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0101</a:t>
            </a:r>
            <a:r>
              <a:rPr lang="zh-CN" altLang="en-US" dirty="0">
                <a:solidFill>
                  <a:srgbClr val="FF0000"/>
                </a:solidFill>
                <a:latin typeface="黑体" panose="02010609060101010101" pitchFamily="49" charset="-122"/>
                <a:ea typeface="华文仿宋" panose="02010600040101010101" pitchFamily="2" charset="-122"/>
              </a:rPr>
              <a:t>　</a:t>
            </a:r>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13</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1101</a:t>
            </a:r>
          </a:p>
          <a:p>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6</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0110</a:t>
            </a:r>
            <a:r>
              <a:rPr lang="zh-CN" altLang="en-US" dirty="0">
                <a:solidFill>
                  <a:srgbClr val="FF0000"/>
                </a:solidFill>
                <a:latin typeface="黑体" panose="02010609060101010101" pitchFamily="49" charset="-122"/>
                <a:ea typeface="华文仿宋" panose="02010600040101010101" pitchFamily="2" charset="-122"/>
              </a:rPr>
              <a:t>　</a:t>
            </a:r>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14</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1110</a:t>
            </a:r>
          </a:p>
          <a:p>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7</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0111</a:t>
            </a:r>
            <a:r>
              <a:rPr lang="zh-CN" altLang="en-US" dirty="0">
                <a:solidFill>
                  <a:srgbClr val="FF0000"/>
                </a:solidFill>
                <a:latin typeface="黑体" panose="02010609060101010101" pitchFamily="49" charset="-122"/>
                <a:ea typeface="华文仿宋" panose="02010600040101010101" pitchFamily="2" charset="-122"/>
              </a:rPr>
              <a:t>　</a:t>
            </a:r>
            <a:r>
              <a:rPr lang="en-US" altLang="zh-CN" dirty="0">
                <a:solidFill>
                  <a:srgbClr val="FF0000"/>
                </a:solidFill>
                <a:latin typeface="黑体" panose="02010609060101010101" pitchFamily="49" charset="-122"/>
                <a:ea typeface="华文仿宋" panose="02010600040101010101" pitchFamily="2" charset="-122"/>
              </a:rPr>
              <a:t>e</a:t>
            </a:r>
            <a:r>
              <a:rPr lang="en-US" altLang="zh-CN" baseline="-25000" dirty="0">
                <a:solidFill>
                  <a:srgbClr val="FF0000"/>
                </a:solidFill>
                <a:latin typeface="黑体" panose="02010609060101010101" pitchFamily="49" charset="-122"/>
                <a:ea typeface="华文仿宋" panose="02010600040101010101" pitchFamily="2" charset="-122"/>
              </a:rPr>
              <a:t>15</a:t>
            </a:r>
            <a:r>
              <a:rPr lang="zh-CN" altLang="en-US" dirty="0">
                <a:solidFill>
                  <a:srgbClr val="FF0000"/>
                </a:solidFill>
                <a:latin typeface="黑体" panose="02010609060101010101" pitchFamily="49" charset="-122"/>
                <a:ea typeface="华文仿宋" panose="02010600040101010101" pitchFamily="2" charset="-122"/>
              </a:rPr>
              <a:t>＝</a:t>
            </a:r>
            <a:r>
              <a:rPr lang="en-US" altLang="zh-CN" dirty="0">
                <a:solidFill>
                  <a:srgbClr val="FF0000"/>
                </a:solidFill>
                <a:latin typeface="黑体" panose="02010609060101010101" pitchFamily="49" charset="-122"/>
                <a:ea typeface="华文仿宋" panose="02010600040101010101" pitchFamily="2" charset="-122"/>
              </a:rPr>
              <a:t>1111</a:t>
            </a:r>
            <a:endParaRPr lang="zh-CN" altLang="en-US" dirty="0">
              <a:solidFill>
                <a:srgbClr val="FF0000"/>
              </a:solidFill>
              <a:latin typeface="黑体" panose="02010609060101010101" pitchFamily="49" charset="-122"/>
              <a:ea typeface="华文仿宋" panose="02010600040101010101" pitchFamily="2" charset="-122"/>
            </a:endParaRPr>
          </a:p>
        </p:txBody>
      </p:sp>
      <p:sp>
        <p:nvSpPr>
          <p:cNvPr id="58" name="文本框 57">
            <a:extLst>
              <a:ext uri="{FF2B5EF4-FFF2-40B4-BE49-F238E27FC236}">
                <a16:creationId xmlns:a16="http://schemas.microsoft.com/office/drawing/2014/main" id="{A96A4E39-51F6-4B2A-8991-5DE525DABA52}"/>
              </a:ext>
            </a:extLst>
          </p:cNvPr>
          <p:cNvSpPr txBox="1"/>
          <p:nvPr/>
        </p:nvSpPr>
        <p:spPr>
          <a:xfrm>
            <a:off x="0" y="6457890"/>
            <a:ext cx="914400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偶数编号的边表示右侧进</a:t>
            </a:r>
            <a:r>
              <a:rPr lang="en-US" altLang="zh-CN" sz="2000" dirty="0">
                <a:solidFill>
                  <a:srgbClr val="FF9900"/>
                </a:solidFill>
                <a:latin typeface="Times New Roman" panose="02020603050405020304" pitchFamily="18" charset="0"/>
              </a:rPr>
              <a:t>0</a:t>
            </a:r>
            <a:r>
              <a:rPr lang="zh-CN" altLang="en-US" sz="2000" dirty="0">
                <a:solidFill>
                  <a:srgbClr val="FF9900"/>
                </a:solidFill>
                <a:latin typeface="Times New Roman" panose="02020603050405020304" pitchFamily="18" charset="0"/>
              </a:rPr>
              <a:t>，奇数边表示右侧进</a:t>
            </a:r>
            <a:r>
              <a:rPr lang="en-US" altLang="zh-CN" sz="2000" dirty="0">
                <a:solidFill>
                  <a:srgbClr val="FF9900"/>
                </a:solidFill>
                <a:latin typeface="Times New Roman" panose="02020603050405020304" pitchFamily="18" charset="0"/>
              </a:rPr>
              <a:t>1</a:t>
            </a:r>
          </a:p>
        </p:txBody>
      </p:sp>
    </p:spTree>
    <p:extLst>
      <p:ext uri="{BB962C8B-B14F-4D97-AF65-F5344CB8AC3E}">
        <p14:creationId xmlns:p14="http://schemas.microsoft.com/office/powerpoint/2010/main" val="117869100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55739ECA-657C-4A3E-96CC-64DB6E7FFD8C}"/>
              </a:ext>
            </a:extLst>
          </p:cNvPr>
          <p:cNvSpPr>
            <a:spLocks noGrp="1"/>
          </p:cNvSpPr>
          <p:nvPr>
            <p:ph type="sldNum" sz="quarter" idx="12"/>
          </p:nvPr>
        </p:nvSpPr>
        <p:spPr/>
        <p:txBody>
          <a:bodyPr/>
          <a:lstStyle/>
          <a:p>
            <a:fld id="{67A8A134-C198-41F0-9B02-E719795E3BF1}" type="slidenum">
              <a:rPr lang="en-US" altLang="zh-CN"/>
              <a:pPr/>
              <a:t>16</a:t>
            </a:fld>
            <a:endParaRPr lang="en-US" altLang="zh-CN"/>
          </a:p>
        </p:txBody>
      </p:sp>
      <p:sp>
        <p:nvSpPr>
          <p:cNvPr id="286728" name="Rectangle 8">
            <a:extLst>
              <a:ext uri="{FF2B5EF4-FFF2-40B4-BE49-F238E27FC236}">
                <a16:creationId xmlns:a16="http://schemas.microsoft.com/office/drawing/2014/main" id="{2EDAB4BE-8AE9-4599-A6F1-98167CF035E4}"/>
              </a:ext>
            </a:extLst>
          </p:cNvPr>
          <p:cNvSpPr>
            <a:spLocks noGrp="1" noChangeArrowheads="1"/>
          </p:cNvSpPr>
          <p:nvPr>
            <p:ph type="title"/>
          </p:nvPr>
        </p:nvSpPr>
        <p:spPr/>
        <p:txBody>
          <a:bodyPr/>
          <a:lstStyle/>
          <a:p>
            <a:pPr algn="ctr"/>
            <a:r>
              <a:rPr lang="zh-CN" altLang="en-US"/>
              <a:t>例题</a:t>
            </a:r>
          </a:p>
        </p:txBody>
      </p:sp>
      <p:sp>
        <p:nvSpPr>
          <p:cNvPr id="286729" name="Rectangle 9">
            <a:extLst>
              <a:ext uri="{FF2B5EF4-FFF2-40B4-BE49-F238E27FC236}">
                <a16:creationId xmlns:a16="http://schemas.microsoft.com/office/drawing/2014/main" id="{4DF33C6C-059A-4449-BC21-F9F9E505A8F0}"/>
              </a:ext>
            </a:extLst>
          </p:cNvPr>
          <p:cNvSpPr>
            <a:spLocks noGrp="1" noChangeArrowheads="1"/>
          </p:cNvSpPr>
          <p:nvPr>
            <p:ph type="body" idx="1"/>
          </p:nvPr>
        </p:nvSpPr>
        <p:spPr>
          <a:xfrm>
            <a:off x="539750" y="1196975"/>
            <a:ext cx="8229600" cy="5048250"/>
          </a:xfrm>
        </p:spPr>
        <p:txBody>
          <a:bodyPr/>
          <a:lstStyle/>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把</a:t>
            </a:r>
            <a:r>
              <a:rPr lang="en-US" altLang="zh-CN" dirty="0">
                <a:latin typeface="Times New Roman" panose="02020603050405020304" pitchFamily="18" charset="0"/>
              </a:rPr>
              <a:t>16</a:t>
            </a:r>
            <a:r>
              <a:rPr lang="zh-CN" altLang="en-US" dirty="0">
                <a:latin typeface="Times New Roman" panose="02020603050405020304" pitchFamily="18" charset="0"/>
              </a:rPr>
              <a:t>个二进制数排成一个圆圈，使得四个依次相连的数字所组成的</a:t>
            </a:r>
            <a:r>
              <a:rPr lang="en-US" altLang="zh-CN" dirty="0">
                <a:latin typeface="Times New Roman" panose="02020603050405020304" pitchFamily="18" charset="0"/>
              </a:rPr>
              <a:t>16</a:t>
            </a:r>
            <a:r>
              <a:rPr lang="zh-CN" altLang="en-US" dirty="0">
                <a:latin typeface="Times New Roman" panose="02020603050405020304" pitchFamily="18" charset="0"/>
              </a:rPr>
              <a:t>个四位二进制数互不相同。</a:t>
            </a:r>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解</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该有向图中</a:t>
            </a:r>
            <a:r>
              <a:rPr lang="en-US" altLang="zh-CN" dirty="0">
                <a:latin typeface="Times New Roman" panose="02020603050405020304" pitchFamily="18" charset="0"/>
              </a:rPr>
              <a:t>8</a:t>
            </a:r>
            <a:r>
              <a:rPr lang="zh-CN" altLang="en-US" dirty="0">
                <a:latin typeface="Times New Roman" panose="02020603050405020304" pitchFamily="18" charset="0"/>
              </a:rPr>
              <a:t>个结点的出度和入度都是</a:t>
            </a:r>
            <a:r>
              <a:rPr lang="en-US" altLang="zh-CN" dirty="0">
                <a:latin typeface="Times New Roman" panose="02020603050405020304" pitchFamily="18" charset="0"/>
              </a:rPr>
              <a:t>2</a:t>
            </a:r>
            <a:r>
              <a:rPr lang="zh-CN" altLang="en-US" dirty="0">
                <a:latin typeface="Times New Roman" panose="02020603050405020304" pitchFamily="18" charset="0"/>
              </a:rPr>
              <a:t>，因此存在欧拉回路。</a:t>
            </a:r>
          </a:p>
          <a:p>
            <a:pPr marL="0" indent="0"/>
            <a:r>
              <a:rPr lang="zh-CN" altLang="en-US" dirty="0">
                <a:latin typeface="Times New Roman" panose="02020603050405020304" pitchFamily="18" charset="0"/>
              </a:rPr>
              <a:t>例如</a:t>
            </a:r>
            <a:r>
              <a:rPr lang="en-US" altLang="zh-CN" dirty="0">
                <a:latin typeface="Times New Roman" panose="02020603050405020304" pitchFamily="18" charset="0"/>
              </a:rPr>
              <a:t>e</a:t>
            </a:r>
            <a:r>
              <a:rPr lang="en-US" altLang="zh-CN" baseline="-25000" dirty="0">
                <a:latin typeface="Times New Roman" panose="02020603050405020304" pitchFamily="18" charset="0"/>
              </a:rPr>
              <a:t>0</a:t>
            </a:r>
            <a:r>
              <a:rPr lang="en-US" altLang="zh-CN" dirty="0">
                <a:latin typeface="Times New Roman" panose="02020603050405020304" pitchFamily="18" charset="0"/>
              </a:rPr>
              <a:t>e</a:t>
            </a:r>
            <a:r>
              <a:rPr lang="en-US" altLang="zh-CN" baseline="-25000" dirty="0">
                <a:latin typeface="Times New Roman" panose="02020603050405020304" pitchFamily="18" charset="0"/>
              </a:rPr>
              <a:t>1</a:t>
            </a:r>
            <a:r>
              <a:rPr lang="en-US" altLang="zh-CN"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e</a:t>
            </a:r>
            <a:r>
              <a:rPr lang="en-US" altLang="zh-CN" baseline="-25000" dirty="0">
                <a:latin typeface="Times New Roman" panose="02020603050405020304" pitchFamily="18" charset="0"/>
              </a:rPr>
              <a:t>4</a:t>
            </a:r>
            <a:r>
              <a:rPr lang="en-US" altLang="zh-CN" dirty="0">
                <a:latin typeface="Times New Roman" panose="02020603050405020304" pitchFamily="18" charset="0"/>
              </a:rPr>
              <a:t>e</a:t>
            </a:r>
            <a:r>
              <a:rPr lang="en-US" altLang="zh-CN" baseline="-25000" dirty="0">
                <a:latin typeface="Times New Roman" panose="02020603050405020304" pitchFamily="18" charset="0"/>
              </a:rPr>
              <a:t>9</a:t>
            </a:r>
            <a:r>
              <a:rPr lang="en-US" altLang="zh-CN" dirty="0">
                <a:latin typeface="Times New Roman" panose="02020603050405020304" pitchFamily="18" charset="0"/>
              </a:rPr>
              <a:t>e</a:t>
            </a:r>
            <a:r>
              <a:rPr lang="en-US" altLang="zh-CN" baseline="-25000" dirty="0">
                <a:latin typeface="Times New Roman" panose="02020603050405020304" pitchFamily="18" charset="0"/>
              </a:rPr>
              <a:t>3</a:t>
            </a:r>
            <a:r>
              <a:rPr lang="en-US" altLang="zh-CN" dirty="0">
                <a:latin typeface="Times New Roman" panose="02020603050405020304" pitchFamily="18" charset="0"/>
              </a:rPr>
              <a:t>e</a:t>
            </a:r>
            <a:r>
              <a:rPr lang="en-US" altLang="zh-CN" baseline="-25000" dirty="0">
                <a:latin typeface="Times New Roman" panose="02020603050405020304" pitchFamily="18" charset="0"/>
              </a:rPr>
              <a:t>6</a:t>
            </a:r>
            <a:r>
              <a:rPr lang="en-US" altLang="zh-CN" dirty="0">
                <a:latin typeface="Times New Roman" panose="02020603050405020304" pitchFamily="18" charset="0"/>
              </a:rPr>
              <a:t>e</a:t>
            </a:r>
            <a:r>
              <a:rPr lang="en-US" altLang="zh-CN" baseline="-25000" dirty="0">
                <a:latin typeface="Times New Roman" panose="02020603050405020304" pitchFamily="18" charset="0"/>
              </a:rPr>
              <a:t>13</a:t>
            </a:r>
            <a:r>
              <a:rPr lang="en-US" altLang="zh-CN" dirty="0">
                <a:latin typeface="Times New Roman" panose="02020603050405020304" pitchFamily="18" charset="0"/>
              </a:rPr>
              <a:t>e</a:t>
            </a:r>
            <a:r>
              <a:rPr lang="en-US" altLang="zh-CN" baseline="-25000" dirty="0">
                <a:latin typeface="Times New Roman" panose="02020603050405020304" pitchFamily="18" charset="0"/>
              </a:rPr>
              <a:t>10</a:t>
            </a:r>
            <a:r>
              <a:rPr lang="en-US" altLang="zh-CN" dirty="0">
                <a:latin typeface="Times New Roman" panose="02020603050405020304" pitchFamily="18" charset="0"/>
              </a:rPr>
              <a:t>e</a:t>
            </a:r>
            <a:r>
              <a:rPr lang="en-US" altLang="zh-CN" baseline="-25000" dirty="0">
                <a:latin typeface="Times New Roman" panose="02020603050405020304" pitchFamily="18" charset="0"/>
              </a:rPr>
              <a:t>5</a:t>
            </a:r>
            <a:r>
              <a:rPr lang="en-US" altLang="zh-CN" dirty="0">
                <a:latin typeface="Times New Roman" panose="02020603050405020304" pitchFamily="18" charset="0"/>
              </a:rPr>
              <a:t>e</a:t>
            </a:r>
            <a:r>
              <a:rPr lang="en-US" altLang="zh-CN" baseline="-25000" dirty="0">
                <a:latin typeface="Times New Roman" panose="02020603050405020304" pitchFamily="18" charset="0"/>
              </a:rPr>
              <a:t>11</a:t>
            </a:r>
            <a:r>
              <a:rPr lang="en-US" altLang="zh-CN" dirty="0">
                <a:latin typeface="Times New Roman" panose="02020603050405020304" pitchFamily="18" charset="0"/>
              </a:rPr>
              <a:t>e</a:t>
            </a:r>
            <a:r>
              <a:rPr lang="en-US" altLang="zh-CN" baseline="-25000" dirty="0">
                <a:latin typeface="Times New Roman" panose="02020603050405020304" pitchFamily="18" charset="0"/>
              </a:rPr>
              <a:t>7</a:t>
            </a:r>
            <a:r>
              <a:rPr lang="en-US" altLang="zh-CN" dirty="0">
                <a:latin typeface="Times New Roman" panose="02020603050405020304" pitchFamily="18" charset="0"/>
              </a:rPr>
              <a:t>e</a:t>
            </a:r>
            <a:r>
              <a:rPr lang="en-US" altLang="zh-CN" baseline="-25000" dirty="0">
                <a:latin typeface="Times New Roman" panose="02020603050405020304" pitchFamily="18" charset="0"/>
              </a:rPr>
              <a:t>15</a:t>
            </a:r>
            <a:r>
              <a:rPr lang="en-US" altLang="zh-CN" dirty="0">
                <a:latin typeface="Times New Roman" panose="02020603050405020304" pitchFamily="18" charset="0"/>
              </a:rPr>
              <a:t>e</a:t>
            </a:r>
            <a:r>
              <a:rPr lang="en-US" altLang="zh-CN" baseline="-25000" dirty="0">
                <a:latin typeface="Times New Roman" panose="02020603050405020304" pitchFamily="18" charset="0"/>
              </a:rPr>
              <a:t>14</a:t>
            </a:r>
            <a:r>
              <a:rPr lang="en-US" altLang="zh-CN" dirty="0">
                <a:latin typeface="Times New Roman" panose="02020603050405020304" pitchFamily="18" charset="0"/>
              </a:rPr>
              <a:t>e</a:t>
            </a:r>
            <a:r>
              <a:rPr lang="en-US" altLang="zh-CN" baseline="-25000" dirty="0">
                <a:latin typeface="Times New Roman" panose="02020603050405020304" pitchFamily="18" charset="0"/>
              </a:rPr>
              <a:t>12</a:t>
            </a:r>
            <a:r>
              <a:rPr lang="en-US" altLang="zh-CN" dirty="0">
                <a:latin typeface="Times New Roman" panose="02020603050405020304" pitchFamily="18" charset="0"/>
              </a:rPr>
              <a:t>e</a:t>
            </a:r>
            <a:r>
              <a:rPr lang="en-US" altLang="zh-CN" baseline="-25000" dirty="0">
                <a:latin typeface="Times New Roman" panose="02020603050405020304" pitchFamily="18" charset="0"/>
              </a:rPr>
              <a:t>8</a:t>
            </a:r>
            <a:r>
              <a:rPr lang="zh-CN" altLang="en-US" dirty="0">
                <a:latin typeface="Times New Roman" panose="02020603050405020304" pitchFamily="18" charset="0"/>
              </a:rPr>
              <a:t>就是一条欧拉回路。根据邻接边的标号记法，这</a:t>
            </a:r>
            <a:r>
              <a:rPr lang="en-US" altLang="zh-CN" dirty="0">
                <a:latin typeface="Times New Roman" panose="02020603050405020304" pitchFamily="18" charset="0"/>
              </a:rPr>
              <a:t>16</a:t>
            </a:r>
            <a:r>
              <a:rPr lang="zh-CN" altLang="en-US" dirty="0">
                <a:latin typeface="Times New Roman" panose="02020603050405020304" pitchFamily="18" charset="0"/>
              </a:rPr>
              <a:t>个二进制数的可写成对应的二进制序列</a:t>
            </a:r>
            <a:r>
              <a:rPr lang="en-US" altLang="zh-CN" dirty="0">
                <a:latin typeface="Times New Roman" panose="02020603050405020304" pitchFamily="18" charset="0"/>
              </a:rPr>
              <a:t>0000100110101111</a:t>
            </a:r>
            <a:r>
              <a:rPr lang="zh-CN" altLang="en-US" dirty="0">
                <a:latin typeface="Times New Roman" panose="02020603050405020304" pitchFamily="18" charset="0"/>
              </a:rPr>
              <a:t>，把这个序列排成一个圆圈，与所求的鼓轮相对应，就得到鼓轮的设计。</a:t>
            </a:r>
          </a:p>
          <a:p>
            <a:pPr marL="0" indent="0"/>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92345116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55739ECA-657C-4A3E-96CC-64DB6E7FFD8C}"/>
              </a:ext>
            </a:extLst>
          </p:cNvPr>
          <p:cNvSpPr>
            <a:spLocks noGrp="1"/>
          </p:cNvSpPr>
          <p:nvPr>
            <p:ph type="sldNum" sz="quarter" idx="12"/>
          </p:nvPr>
        </p:nvSpPr>
        <p:spPr/>
        <p:txBody>
          <a:bodyPr/>
          <a:lstStyle/>
          <a:p>
            <a:fld id="{67A8A134-C198-41F0-9B02-E719795E3BF1}" type="slidenum">
              <a:rPr lang="en-US" altLang="zh-CN"/>
              <a:pPr/>
              <a:t>17</a:t>
            </a:fld>
            <a:endParaRPr lang="en-US" altLang="zh-CN"/>
          </a:p>
        </p:txBody>
      </p:sp>
      <p:sp>
        <p:nvSpPr>
          <p:cNvPr id="286728" name="Rectangle 8">
            <a:extLst>
              <a:ext uri="{FF2B5EF4-FFF2-40B4-BE49-F238E27FC236}">
                <a16:creationId xmlns:a16="http://schemas.microsoft.com/office/drawing/2014/main" id="{2EDAB4BE-8AE9-4599-A6F1-98167CF035E4}"/>
              </a:ext>
            </a:extLst>
          </p:cNvPr>
          <p:cNvSpPr>
            <a:spLocks noGrp="1" noChangeArrowheads="1"/>
          </p:cNvSpPr>
          <p:nvPr>
            <p:ph type="title"/>
          </p:nvPr>
        </p:nvSpPr>
        <p:spPr/>
        <p:txBody>
          <a:bodyPr/>
          <a:lstStyle/>
          <a:p>
            <a:pPr algn="ctr"/>
            <a:r>
              <a:rPr lang="zh-CN" altLang="en-US"/>
              <a:t>例题</a:t>
            </a:r>
          </a:p>
        </p:txBody>
      </p:sp>
      <p:sp>
        <p:nvSpPr>
          <p:cNvPr id="286729" name="Rectangle 9">
            <a:extLst>
              <a:ext uri="{FF2B5EF4-FFF2-40B4-BE49-F238E27FC236}">
                <a16:creationId xmlns:a16="http://schemas.microsoft.com/office/drawing/2014/main" id="{4DF33C6C-059A-4449-BC21-F9F9E505A8F0}"/>
              </a:ext>
            </a:extLst>
          </p:cNvPr>
          <p:cNvSpPr>
            <a:spLocks noGrp="1" noChangeArrowheads="1"/>
          </p:cNvSpPr>
          <p:nvPr>
            <p:ph type="body" idx="1"/>
          </p:nvPr>
        </p:nvSpPr>
        <p:spPr>
          <a:xfrm>
            <a:off x="539750" y="1196975"/>
            <a:ext cx="8229600" cy="5048250"/>
          </a:xfrm>
        </p:spPr>
        <p:txBody>
          <a:bodyPr/>
          <a:lstStyle/>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把</a:t>
            </a:r>
            <a:r>
              <a:rPr lang="en-US" altLang="zh-CN" dirty="0">
                <a:latin typeface="Times New Roman" panose="02020603050405020304" pitchFamily="18" charset="0"/>
              </a:rPr>
              <a:t>16</a:t>
            </a:r>
            <a:r>
              <a:rPr lang="zh-CN" altLang="en-US" dirty="0">
                <a:latin typeface="Times New Roman" panose="02020603050405020304" pitchFamily="18" charset="0"/>
              </a:rPr>
              <a:t>个二进制数排成一个圆圈，使得四个依次相连的数字所组成的</a:t>
            </a:r>
            <a:r>
              <a:rPr lang="en-US" altLang="zh-CN" dirty="0">
                <a:latin typeface="Times New Roman" panose="02020603050405020304" pitchFamily="18" charset="0"/>
              </a:rPr>
              <a:t>16</a:t>
            </a:r>
            <a:r>
              <a:rPr lang="zh-CN" altLang="en-US" dirty="0">
                <a:latin typeface="Times New Roman" panose="02020603050405020304" pitchFamily="18" charset="0"/>
              </a:rPr>
              <a:t>个四位二进制数互不相同。</a:t>
            </a:r>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推广</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存在一个</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个二进制数的循环序列</a:t>
            </a:r>
            <a:r>
              <a:rPr lang="en-US" altLang="zh-CN" dirty="0">
                <a:latin typeface="Times New Roman" panose="02020603050405020304" pitchFamily="18" charset="0"/>
              </a:rPr>
              <a:t>, </a:t>
            </a:r>
            <a:r>
              <a:rPr lang="zh-CN" altLang="en-US" dirty="0">
                <a:latin typeface="Times New Roman" panose="02020603050405020304" pitchFamily="18" charset="0"/>
              </a:rPr>
              <a:t>其中</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个由</a:t>
            </a:r>
            <a:r>
              <a:rPr lang="en-US" altLang="zh-CN" i="1" dirty="0">
                <a:latin typeface="Times New Roman" panose="02020603050405020304" pitchFamily="18" charset="0"/>
              </a:rPr>
              <a:t>n</a:t>
            </a:r>
            <a:r>
              <a:rPr lang="zh-CN" altLang="en-US" dirty="0">
                <a:latin typeface="Times New Roman" panose="02020603050405020304" pitchFamily="18" charset="0"/>
              </a:rPr>
              <a:t>位二进制数组成的子序列全不相同</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r>
              <a:rPr lang="zh-CN" altLang="en-US" dirty="0">
                <a:latin typeface="Times New Roman" panose="02020603050405020304" pitchFamily="18" charset="0"/>
              </a:rPr>
              <a:t>将上述</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个二进制数的循环序列称为布鲁因 </a:t>
            </a:r>
            <a:r>
              <a:rPr lang="en-US" altLang="zh-CN" dirty="0">
                <a:latin typeface="Times New Roman" panose="02020603050405020304" pitchFamily="18" charset="0"/>
              </a:rPr>
              <a:t>(De </a:t>
            </a:r>
            <a:r>
              <a:rPr lang="en-US" altLang="zh-CN" dirty="0" err="1">
                <a:latin typeface="Times New Roman" panose="02020603050405020304" pitchFamily="18" charset="0"/>
              </a:rPr>
              <a:t>Brujin</a:t>
            </a:r>
            <a:r>
              <a:rPr lang="en-US" altLang="zh-CN" dirty="0">
                <a:latin typeface="Times New Roman" panose="02020603050405020304" pitchFamily="18" charset="0"/>
              </a:rPr>
              <a:t>) </a:t>
            </a:r>
            <a:r>
              <a:rPr lang="zh-CN" altLang="en-US" dirty="0">
                <a:latin typeface="Times New Roman" panose="02020603050405020304" pitchFamily="18" charset="0"/>
              </a:rPr>
              <a:t>序列</a:t>
            </a:r>
            <a:r>
              <a:rPr lang="en-US" altLang="zh-CN" dirty="0">
                <a:latin typeface="Times New Roman" panose="02020603050405020304" pitchFamily="18" charset="0"/>
              </a:rPr>
              <a:t>.</a:t>
            </a:r>
            <a:r>
              <a:rPr lang="zh-CN" altLang="en-US" dirty="0">
                <a:latin typeface="Times New Roman" panose="02020603050405020304" pitchFamily="18" charset="0"/>
              </a:rPr>
              <a:t> </a:t>
            </a:r>
            <a:endParaRPr lang="en-US" altLang="zh-CN" dirty="0">
              <a:latin typeface="Times New Roman" panose="02020603050405020304" pitchFamily="18" charset="0"/>
            </a:endParaRPr>
          </a:p>
        </p:txBody>
      </p:sp>
      <p:sp>
        <p:nvSpPr>
          <p:cNvPr id="5" name="文本框 4">
            <a:extLst>
              <a:ext uri="{FF2B5EF4-FFF2-40B4-BE49-F238E27FC236}">
                <a16:creationId xmlns:a16="http://schemas.microsoft.com/office/drawing/2014/main" id="{B5B0BF74-1361-4CB9-ADD9-F66792646B68}"/>
              </a:ext>
            </a:extLst>
          </p:cNvPr>
          <p:cNvSpPr txBox="1"/>
          <p:nvPr/>
        </p:nvSpPr>
        <p:spPr>
          <a:xfrm>
            <a:off x="0" y="6457890"/>
            <a:ext cx="9144000" cy="400110"/>
          </a:xfrm>
          <a:prstGeom prst="rect">
            <a:avLst/>
          </a:prstGeom>
          <a:noFill/>
        </p:spPr>
        <p:txBody>
          <a:bodyPr wrap="square" rtlCol="0" anchor="b">
            <a:spAutoFit/>
          </a:bodyPr>
          <a:lstStyle/>
          <a:p>
            <a:r>
              <a:rPr lang="en-US" altLang="zh-CN" sz="2000" dirty="0">
                <a:solidFill>
                  <a:srgbClr val="FF9900"/>
                </a:solidFill>
                <a:latin typeface="Times New Roman" panose="02020603050405020304" pitchFamily="18" charset="0"/>
              </a:rPr>
              <a:t>De </a:t>
            </a:r>
            <a:r>
              <a:rPr lang="en-US" altLang="zh-CN" sz="2000" dirty="0" err="1">
                <a:solidFill>
                  <a:srgbClr val="FF9900"/>
                </a:solidFill>
                <a:latin typeface="Times New Roman" panose="02020603050405020304" pitchFamily="18" charset="0"/>
              </a:rPr>
              <a:t>Brujin</a:t>
            </a:r>
            <a:r>
              <a:rPr lang="zh-CN" altLang="en-US" sz="2000" dirty="0">
                <a:solidFill>
                  <a:srgbClr val="FF9900"/>
                </a:solidFill>
                <a:latin typeface="Times New Roman" panose="02020603050405020304" pitchFamily="18" charset="0"/>
              </a:rPr>
              <a:t>图在基因测序中的应用：鸟枪测序</a:t>
            </a:r>
            <a:r>
              <a:rPr lang="en-US" altLang="zh-CN" sz="2000" dirty="0">
                <a:solidFill>
                  <a:srgbClr val="FF9900"/>
                </a:solidFill>
                <a:latin typeface="Times New Roman" panose="02020603050405020304" pitchFamily="18" charset="0"/>
              </a:rPr>
              <a:t>+</a:t>
            </a:r>
            <a:r>
              <a:rPr lang="zh-CN" altLang="en-US" sz="2000" dirty="0">
                <a:solidFill>
                  <a:srgbClr val="FF9900"/>
                </a:solidFill>
                <a:latin typeface="Times New Roman" panose="02020603050405020304" pitchFamily="18" charset="0"/>
              </a:rPr>
              <a:t>旅行商问题</a:t>
            </a:r>
            <a:endParaRPr lang="en-US" altLang="zh-CN" sz="2000" dirty="0">
              <a:solidFill>
                <a:srgbClr val="FF9900"/>
              </a:solidFill>
              <a:latin typeface="Times New Roman" panose="02020603050405020304" pitchFamily="18" charset="0"/>
            </a:endParaRPr>
          </a:p>
        </p:txBody>
      </p:sp>
    </p:spTree>
    <p:extLst>
      <p:ext uri="{BB962C8B-B14F-4D97-AF65-F5344CB8AC3E}">
        <p14:creationId xmlns:p14="http://schemas.microsoft.com/office/powerpoint/2010/main" val="3805908891"/>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5268AEF9-A95D-46CA-A481-7BBE1C152049}"/>
              </a:ext>
            </a:extLst>
          </p:cNvPr>
          <p:cNvSpPr>
            <a:spLocks noGrp="1"/>
          </p:cNvSpPr>
          <p:nvPr>
            <p:ph type="sldNum" sz="quarter" idx="12"/>
          </p:nvPr>
        </p:nvSpPr>
        <p:spPr/>
        <p:txBody>
          <a:bodyPr/>
          <a:lstStyle/>
          <a:p>
            <a:fld id="{F12282EA-B8DF-41E8-BC04-822C2946B6F2}" type="slidenum">
              <a:rPr lang="en-US" altLang="zh-CN"/>
              <a:pPr/>
              <a:t>18</a:t>
            </a:fld>
            <a:endParaRPr lang="en-US" altLang="zh-CN"/>
          </a:p>
        </p:txBody>
      </p:sp>
      <p:sp>
        <p:nvSpPr>
          <p:cNvPr id="290820" name="Rectangle 4">
            <a:extLst>
              <a:ext uri="{FF2B5EF4-FFF2-40B4-BE49-F238E27FC236}">
                <a16:creationId xmlns:a16="http://schemas.microsoft.com/office/drawing/2014/main" id="{16ADFBD8-4B74-457D-9A6A-BA92A3D10626}"/>
              </a:ext>
            </a:extLst>
          </p:cNvPr>
          <p:cNvSpPr>
            <a:spLocks noGrp="1" noChangeArrowheads="1"/>
          </p:cNvSpPr>
          <p:nvPr>
            <p:ph type="title"/>
          </p:nvPr>
        </p:nvSpPr>
        <p:spPr/>
        <p:txBody>
          <a:bodyPr/>
          <a:lstStyle/>
          <a:p>
            <a:pPr algn="ctr"/>
            <a:r>
              <a:rPr lang="en-US" altLang="zh-CN">
                <a:solidFill>
                  <a:schemeClr val="tx1"/>
                </a:solidFill>
                <a:latin typeface="Times New Roman" panose="02020603050405020304" pitchFamily="18" charset="0"/>
              </a:rPr>
              <a:t>15.2</a:t>
            </a:r>
            <a:r>
              <a:rPr lang="en-US" altLang="zh-CN">
                <a:solidFill>
                  <a:schemeClr val="tx1"/>
                </a:solidFill>
                <a:latin typeface="华文中宋" panose="02010600040101010101" pitchFamily="2" charset="-122"/>
              </a:rPr>
              <a:t> </a:t>
            </a:r>
            <a:r>
              <a:rPr lang="zh-CN" altLang="en-US">
                <a:solidFill>
                  <a:schemeClr val="tx1"/>
                </a:solidFill>
                <a:latin typeface="华文中宋" panose="02010600040101010101" pitchFamily="2" charset="-122"/>
              </a:rPr>
              <a:t>哈密顿图</a:t>
            </a:r>
          </a:p>
        </p:txBody>
      </p:sp>
      <p:sp>
        <p:nvSpPr>
          <p:cNvPr id="290825" name="Rectangle 9">
            <a:extLst>
              <a:ext uri="{FF2B5EF4-FFF2-40B4-BE49-F238E27FC236}">
                <a16:creationId xmlns:a16="http://schemas.microsoft.com/office/drawing/2014/main" id="{9074369C-0AE2-47D4-BE48-F33463587758}"/>
              </a:ext>
            </a:extLst>
          </p:cNvPr>
          <p:cNvSpPr>
            <a:spLocks noGrp="1" noChangeArrowheads="1"/>
          </p:cNvSpPr>
          <p:nvPr>
            <p:ph type="body" idx="1"/>
          </p:nvPr>
        </p:nvSpPr>
        <p:spPr>
          <a:xfrm>
            <a:off x="611188" y="1196975"/>
            <a:ext cx="8229600" cy="576263"/>
          </a:xfrm>
        </p:spPr>
        <p:txBody>
          <a:bodyPr/>
          <a:lstStyle/>
          <a:p>
            <a:r>
              <a:rPr lang="zh-CN" altLang="en-US"/>
              <a:t>历史背景：哈密顿周游世界问题与哈密顿图            </a:t>
            </a:r>
          </a:p>
        </p:txBody>
      </p:sp>
      <p:grpSp>
        <p:nvGrpSpPr>
          <p:cNvPr id="290828" name="Group 12">
            <a:extLst>
              <a:ext uri="{FF2B5EF4-FFF2-40B4-BE49-F238E27FC236}">
                <a16:creationId xmlns:a16="http://schemas.microsoft.com/office/drawing/2014/main" id="{51BEEA01-9C0B-41F3-8242-E5CABFC52242}"/>
              </a:ext>
            </a:extLst>
          </p:cNvPr>
          <p:cNvGrpSpPr>
            <a:grpSpLocks/>
          </p:cNvGrpSpPr>
          <p:nvPr/>
        </p:nvGrpSpPr>
        <p:grpSpPr bwMode="auto">
          <a:xfrm>
            <a:off x="1258888" y="2205038"/>
            <a:ext cx="6626225" cy="3265487"/>
            <a:chOff x="839" y="1389"/>
            <a:chExt cx="4174" cy="2057"/>
          </a:xfrm>
        </p:grpSpPr>
        <p:pic>
          <p:nvPicPr>
            <p:cNvPr id="290826" name="Picture 10" descr="15-5">
              <a:extLst>
                <a:ext uri="{FF2B5EF4-FFF2-40B4-BE49-F238E27FC236}">
                  <a16:creationId xmlns:a16="http://schemas.microsoft.com/office/drawing/2014/main" id="{CEFAB4F3-E5BD-44CA-A434-41E7198EB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 y="1389"/>
              <a:ext cx="4174"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7" name="Text Box 11">
              <a:extLst>
                <a:ext uri="{FF2B5EF4-FFF2-40B4-BE49-F238E27FC236}">
                  <a16:creationId xmlns:a16="http://schemas.microsoft.com/office/drawing/2014/main" id="{F6A30B52-67FD-40E7-9663-FC177B4A5446}"/>
                </a:ext>
              </a:extLst>
            </p:cNvPr>
            <p:cNvSpPr txBox="1">
              <a:spLocks noChangeArrowheads="1"/>
            </p:cNvSpPr>
            <p:nvPr/>
          </p:nvSpPr>
          <p:spPr bwMode="auto">
            <a:xfrm>
              <a:off x="1202" y="3158"/>
              <a:ext cx="34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t>     </a:t>
              </a:r>
              <a:r>
                <a:rPr lang="en-US" altLang="zh-CN" b="1">
                  <a:latin typeface="Times New Roman" panose="02020603050405020304" pitchFamily="18" charset="0"/>
                </a:rPr>
                <a:t>(1)                                                 (2)  </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0820"/>
                                        </p:tgtEl>
                                        <p:attrNameLst>
                                          <p:attrName>style.visibility</p:attrName>
                                        </p:attrNameLst>
                                      </p:cBhvr>
                                      <p:to>
                                        <p:strVal val="visible"/>
                                      </p:to>
                                    </p:set>
                                    <p:anim calcmode="lin" valueType="num">
                                      <p:cBhvr additive="base">
                                        <p:cTn id="7" dur="1000" fill="hold"/>
                                        <p:tgtEl>
                                          <p:spTgt spid="290820"/>
                                        </p:tgtEl>
                                        <p:attrNameLst>
                                          <p:attrName>ppt_x</p:attrName>
                                        </p:attrNameLst>
                                      </p:cBhvr>
                                      <p:tavLst>
                                        <p:tav tm="0">
                                          <p:val>
                                            <p:strVal val="0-#ppt_w/2"/>
                                          </p:val>
                                        </p:tav>
                                        <p:tav tm="100000">
                                          <p:val>
                                            <p:strVal val="#ppt_x"/>
                                          </p:val>
                                        </p:tav>
                                      </p:tavLst>
                                    </p:anim>
                                    <p:anim calcmode="lin" valueType="num">
                                      <p:cBhvr additive="base">
                                        <p:cTn id="8" dur="1000" fill="hold"/>
                                        <p:tgtEl>
                                          <p:spTgt spid="2908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03FA4E2-FF5D-42F4-A5E2-02C5E57E0494}"/>
              </a:ext>
            </a:extLst>
          </p:cNvPr>
          <p:cNvSpPr>
            <a:spLocks noGrp="1"/>
          </p:cNvSpPr>
          <p:nvPr>
            <p:ph type="sldNum" sz="quarter" idx="12"/>
          </p:nvPr>
        </p:nvSpPr>
        <p:spPr/>
        <p:txBody>
          <a:bodyPr/>
          <a:lstStyle/>
          <a:p>
            <a:fld id="{5E8C7EB4-0A9B-4607-A53A-D319F83B6EF4}" type="slidenum">
              <a:rPr lang="en-US" altLang="zh-CN"/>
              <a:pPr/>
              <a:t>19</a:t>
            </a:fld>
            <a:endParaRPr lang="en-US" altLang="zh-CN"/>
          </a:p>
        </p:txBody>
      </p:sp>
      <p:sp>
        <p:nvSpPr>
          <p:cNvPr id="292875" name="Rectangle 11">
            <a:extLst>
              <a:ext uri="{FF2B5EF4-FFF2-40B4-BE49-F238E27FC236}">
                <a16:creationId xmlns:a16="http://schemas.microsoft.com/office/drawing/2014/main" id="{C6A9399C-2244-4484-9E2C-2B7A1BEA822D}"/>
              </a:ext>
            </a:extLst>
          </p:cNvPr>
          <p:cNvSpPr>
            <a:spLocks noGrp="1" noChangeArrowheads="1"/>
          </p:cNvSpPr>
          <p:nvPr>
            <p:ph type="title"/>
          </p:nvPr>
        </p:nvSpPr>
        <p:spPr/>
        <p:txBody>
          <a:bodyPr/>
          <a:lstStyle/>
          <a:p>
            <a:pPr algn="ctr"/>
            <a:r>
              <a:rPr lang="zh-CN" altLang="en-US"/>
              <a:t>哈密顿图与半哈密顿图</a:t>
            </a:r>
          </a:p>
        </p:txBody>
      </p:sp>
      <p:sp>
        <p:nvSpPr>
          <p:cNvPr id="292876" name="Rectangle 12">
            <a:extLst>
              <a:ext uri="{FF2B5EF4-FFF2-40B4-BE49-F238E27FC236}">
                <a16:creationId xmlns:a16="http://schemas.microsoft.com/office/drawing/2014/main" id="{EAA38E2D-B3D6-46A2-86CB-B9511CB098E4}"/>
              </a:ext>
            </a:extLst>
          </p:cNvPr>
          <p:cNvSpPr>
            <a:spLocks noGrp="1" noChangeArrowheads="1"/>
          </p:cNvSpPr>
          <p:nvPr>
            <p:ph type="body" idx="1"/>
          </p:nvPr>
        </p:nvSpPr>
        <p:spPr>
          <a:xfrm>
            <a:off x="395288" y="1196975"/>
            <a:ext cx="8229600" cy="4525963"/>
          </a:xfrm>
        </p:spPr>
        <p:txBody>
          <a:bodyPr/>
          <a:lstStyle/>
          <a:p>
            <a:pPr>
              <a:lnSpc>
                <a:spcPct val="90000"/>
              </a:lnSpc>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15.2</a:t>
            </a:r>
            <a:r>
              <a:rPr lang="en-US" altLang="zh-CN" dirty="0">
                <a:latin typeface="Times New Roman" panose="02020603050405020304" pitchFamily="18" charset="0"/>
              </a:rPr>
              <a:t>  </a:t>
            </a:r>
          </a:p>
          <a:p>
            <a:pPr>
              <a:lnSpc>
                <a:spcPct val="90000"/>
              </a:lnSpc>
            </a:pPr>
            <a:r>
              <a:rPr lang="en-US" altLang="zh-CN" dirty="0">
                <a:latin typeface="Times New Roman" panose="02020603050405020304" pitchFamily="18" charset="0"/>
              </a:rPr>
              <a:t>(1) </a:t>
            </a:r>
            <a:r>
              <a:rPr lang="zh-CN" altLang="en-US" dirty="0">
                <a:solidFill>
                  <a:srgbClr val="A50021"/>
                </a:solidFill>
                <a:latin typeface="Times New Roman" panose="02020603050405020304" pitchFamily="18" charset="0"/>
              </a:rPr>
              <a:t>哈密顿通路</a:t>
            </a:r>
            <a:r>
              <a:rPr lang="en-US" altLang="zh-CN" dirty="0">
                <a:latin typeface="Times New Roman" panose="02020603050405020304" pitchFamily="18" charset="0"/>
              </a:rPr>
              <a:t>——</a:t>
            </a:r>
            <a:r>
              <a:rPr lang="zh-CN" altLang="en-US" dirty="0">
                <a:latin typeface="Times New Roman" panose="02020603050405020304" pitchFamily="18" charset="0"/>
              </a:rPr>
              <a:t>经过图中所有顶点一次仅一次的通路</a:t>
            </a:r>
            <a:r>
              <a:rPr lang="en-US" altLang="zh-CN" dirty="0">
                <a:latin typeface="Times New Roman" panose="02020603050405020304" pitchFamily="18" charset="0"/>
              </a:rPr>
              <a:t>.</a:t>
            </a:r>
          </a:p>
          <a:p>
            <a:pPr>
              <a:lnSpc>
                <a:spcPct val="90000"/>
              </a:lnSpc>
            </a:pPr>
            <a:r>
              <a:rPr lang="en-US" altLang="zh-CN" dirty="0">
                <a:latin typeface="Times New Roman" panose="02020603050405020304" pitchFamily="18" charset="0"/>
              </a:rPr>
              <a:t>(2) </a:t>
            </a:r>
            <a:r>
              <a:rPr lang="zh-CN" altLang="en-US" dirty="0">
                <a:solidFill>
                  <a:srgbClr val="A50021"/>
                </a:solidFill>
                <a:latin typeface="Times New Roman" panose="02020603050405020304" pitchFamily="18" charset="0"/>
              </a:rPr>
              <a:t>哈密顿回路</a:t>
            </a:r>
            <a:r>
              <a:rPr lang="en-US" altLang="zh-CN" dirty="0">
                <a:latin typeface="Times New Roman" panose="02020603050405020304" pitchFamily="18" charset="0"/>
              </a:rPr>
              <a:t>——</a:t>
            </a:r>
            <a:r>
              <a:rPr lang="zh-CN" altLang="en-US" dirty="0">
                <a:latin typeface="Times New Roman" panose="02020603050405020304" pitchFamily="18" charset="0"/>
              </a:rPr>
              <a:t>经过图中所有顶点一次仅一次的回路</a:t>
            </a:r>
            <a:r>
              <a:rPr lang="en-US" altLang="zh-CN" dirty="0">
                <a:latin typeface="Times New Roman" panose="02020603050405020304" pitchFamily="18" charset="0"/>
              </a:rPr>
              <a:t>.</a:t>
            </a:r>
          </a:p>
          <a:p>
            <a:pPr>
              <a:lnSpc>
                <a:spcPct val="90000"/>
              </a:lnSpc>
            </a:pPr>
            <a:r>
              <a:rPr lang="en-US" altLang="zh-CN" dirty="0">
                <a:latin typeface="Times New Roman" panose="02020603050405020304" pitchFamily="18" charset="0"/>
              </a:rPr>
              <a:t>(3) </a:t>
            </a:r>
            <a:r>
              <a:rPr lang="zh-CN" altLang="en-US" dirty="0">
                <a:solidFill>
                  <a:srgbClr val="A50021"/>
                </a:solidFill>
                <a:latin typeface="Times New Roman" panose="02020603050405020304" pitchFamily="18" charset="0"/>
              </a:rPr>
              <a:t>哈密顿图</a:t>
            </a:r>
            <a:r>
              <a:rPr lang="en-US" altLang="zh-CN" dirty="0">
                <a:latin typeface="Times New Roman" panose="02020603050405020304" pitchFamily="18" charset="0"/>
              </a:rPr>
              <a:t>——</a:t>
            </a:r>
            <a:r>
              <a:rPr lang="zh-CN" altLang="en-US" dirty="0">
                <a:latin typeface="Times New Roman" panose="02020603050405020304" pitchFamily="18" charset="0"/>
              </a:rPr>
              <a:t>具有哈密顿回路的图</a:t>
            </a:r>
            <a:r>
              <a:rPr lang="en-US" altLang="zh-CN" dirty="0">
                <a:latin typeface="Times New Roman" panose="02020603050405020304" pitchFamily="18" charset="0"/>
              </a:rPr>
              <a:t>.</a:t>
            </a:r>
          </a:p>
          <a:p>
            <a:pPr>
              <a:lnSpc>
                <a:spcPct val="90000"/>
              </a:lnSpc>
            </a:pPr>
            <a:r>
              <a:rPr lang="en-US" altLang="zh-CN" dirty="0">
                <a:latin typeface="Times New Roman" panose="02020603050405020304" pitchFamily="18" charset="0"/>
              </a:rPr>
              <a:t>(4) </a:t>
            </a:r>
            <a:r>
              <a:rPr lang="zh-CN" altLang="en-US" dirty="0">
                <a:solidFill>
                  <a:srgbClr val="A50021"/>
                </a:solidFill>
                <a:latin typeface="Times New Roman" panose="02020603050405020304" pitchFamily="18" charset="0"/>
              </a:rPr>
              <a:t>半哈密顿图</a:t>
            </a:r>
            <a:r>
              <a:rPr lang="en-US" altLang="zh-CN" dirty="0">
                <a:latin typeface="Times New Roman" panose="02020603050405020304" pitchFamily="18" charset="0"/>
              </a:rPr>
              <a:t>——</a:t>
            </a:r>
            <a:r>
              <a:rPr lang="zh-CN" altLang="en-US" dirty="0">
                <a:latin typeface="Times New Roman" panose="02020603050405020304" pitchFamily="18" charset="0"/>
              </a:rPr>
              <a:t>具有哈密顿通路且无哈密顿回路的图</a:t>
            </a:r>
            <a:r>
              <a:rPr lang="en-US" altLang="zh-CN" dirty="0">
                <a:latin typeface="Times New Roman" panose="02020603050405020304" pitchFamily="18" charset="0"/>
              </a:rPr>
              <a:t>.</a:t>
            </a:r>
          </a:p>
          <a:p>
            <a:pPr>
              <a:lnSpc>
                <a:spcPct val="90000"/>
              </a:lnSpc>
              <a:spcBef>
                <a:spcPct val="60000"/>
              </a:spcBef>
            </a:pPr>
            <a:r>
              <a:rPr lang="zh-CN" altLang="en-US" dirty="0">
                <a:latin typeface="Times New Roman" panose="02020603050405020304" pitchFamily="18" charset="0"/>
              </a:rPr>
              <a:t>几点说明：</a:t>
            </a:r>
          </a:p>
          <a:p>
            <a:pPr>
              <a:lnSpc>
                <a:spcPct val="90000"/>
              </a:lnSpc>
            </a:pPr>
            <a:r>
              <a:rPr lang="zh-CN" altLang="en-US" dirty="0"/>
              <a:t>平凡图是哈密顿图</a:t>
            </a:r>
            <a:r>
              <a:rPr lang="en-US" altLang="zh-CN" dirty="0"/>
              <a:t>.</a:t>
            </a:r>
          </a:p>
          <a:p>
            <a:pPr>
              <a:lnSpc>
                <a:spcPct val="90000"/>
              </a:lnSpc>
            </a:pPr>
            <a:r>
              <a:rPr lang="zh-CN" altLang="en-US" dirty="0"/>
              <a:t>哈密顿通路是初级通路，哈密顿回路是初级回路</a:t>
            </a:r>
            <a:r>
              <a:rPr lang="en-US" altLang="zh-CN" dirty="0"/>
              <a:t>.</a:t>
            </a:r>
          </a:p>
          <a:p>
            <a:pPr>
              <a:lnSpc>
                <a:spcPct val="90000"/>
              </a:lnSpc>
            </a:pPr>
            <a:r>
              <a:rPr lang="zh-CN" altLang="en-US" dirty="0"/>
              <a:t>环与平行边不影响哈密顿性</a:t>
            </a:r>
            <a:r>
              <a:rPr lang="en-US" altLang="zh-CN" dirty="0"/>
              <a:t>.</a:t>
            </a:r>
          </a:p>
          <a:p>
            <a:pPr>
              <a:lnSpc>
                <a:spcPct val="90000"/>
              </a:lnSpc>
            </a:pPr>
            <a:r>
              <a:rPr lang="zh-CN" altLang="en-US" dirty="0"/>
              <a:t>哈密顿图的实质是能将图中的所有顶点排在同一个圈上</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640EDD6-F128-4A8E-B294-F8F632819F80}"/>
              </a:ext>
            </a:extLst>
          </p:cNvPr>
          <p:cNvSpPr>
            <a:spLocks noGrp="1"/>
          </p:cNvSpPr>
          <p:nvPr>
            <p:ph type="sldNum" sz="quarter" idx="12"/>
          </p:nvPr>
        </p:nvSpPr>
        <p:spPr/>
        <p:txBody>
          <a:bodyPr/>
          <a:lstStyle/>
          <a:p>
            <a:fld id="{44EF37B1-C4E5-4A6C-AAB7-1CECD7B3A8D0}" type="slidenum">
              <a:rPr lang="en-US" altLang="zh-CN"/>
              <a:pPr/>
              <a:t>2</a:t>
            </a:fld>
            <a:endParaRPr lang="en-US" altLang="zh-CN"/>
          </a:p>
        </p:txBody>
      </p:sp>
      <p:sp>
        <p:nvSpPr>
          <p:cNvPr id="268291" name="Rectangle 3">
            <a:extLst>
              <a:ext uri="{FF2B5EF4-FFF2-40B4-BE49-F238E27FC236}">
                <a16:creationId xmlns:a16="http://schemas.microsoft.com/office/drawing/2014/main" id="{3F1E09CD-30E8-45BF-AB20-B978CC1CF646}"/>
              </a:ext>
            </a:extLst>
          </p:cNvPr>
          <p:cNvSpPr>
            <a:spLocks noGrp="1" noChangeArrowheads="1"/>
          </p:cNvSpPr>
          <p:nvPr>
            <p:ph type="title"/>
          </p:nvPr>
        </p:nvSpPr>
        <p:spPr/>
        <p:txBody>
          <a:bodyPr/>
          <a:lstStyle/>
          <a:p>
            <a:pPr algn="ctr"/>
            <a:r>
              <a:rPr lang="zh-CN" altLang="en-US">
                <a:solidFill>
                  <a:schemeClr val="tx1"/>
                </a:solidFill>
                <a:latin typeface="华文中宋" panose="02010600040101010101" pitchFamily="2" charset="-122"/>
              </a:rPr>
              <a:t>第十五章 欧拉图与哈密顿图</a:t>
            </a:r>
          </a:p>
        </p:txBody>
      </p:sp>
      <p:sp>
        <p:nvSpPr>
          <p:cNvPr id="268299" name="Rectangle 11">
            <a:extLst>
              <a:ext uri="{FF2B5EF4-FFF2-40B4-BE49-F238E27FC236}">
                <a16:creationId xmlns:a16="http://schemas.microsoft.com/office/drawing/2014/main" id="{A83E27A1-C8A2-4A63-B2CF-A2955653AFB2}"/>
              </a:ext>
            </a:extLst>
          </p:cNvPr>
          <p:cNvSpPr>
            <a:spLocks noGrp="1" noChangeArrowheads="1"/>
          </p:cNvSpPr>
          <p:nvPr>
            <p:ph type="body" idx="1"/>
          </p:nvPr>
        </p:nvSpPr>
        <p:spPr>
          <a:xfrm>
            <a:off x="468313" y="1268413"/>
            <a:ext cx="8229600" cy="4525962"/>
          </a:xfrm>
        </p:spPr>
        <p:txBody>
          <a:bodyPr/>
          <a:lstStyle/>
          <a:p>
            <a:r>
              <a:rPr lang="zh-CN" altLang="en-US" dirty="0"/>
              <a:t>主要内容</a:t>
            </a:r>
          </a:p>
          <a:p>
            <a:pPr>
              <a:buClr>
                <a:srgbClr val="FF9900"/>
              </a:buClr>
              <a:buFont typeface="Wingdings" panose="05000000000000000000" pitchFamily="2" charset="2"/>
              <a:buChar char="l"/>
            </a:pPr>
            <a:r>
              <a:rPr lang="zh-CN" altLang="en-US" dirty="0"/>
              <a:t>二分图</a:t>
            </a:r>
            <a:endParaRPr lang="en-US" altLang="zh-CN" dirty="0"/>
          </a:p>
          <a:p>
            <a:pPr>
              <a:buClr>
                <a:srgbClr val="FF9900"/>
              </a:buClr>
              <a:buFont typeface="Wingdings" panose="05000000000000000000" pitchFamily="2" charset="2"/>
              <a:buChar char="l"/>
            </a:pPr>
            <a:r>
              <a:rPr lang="zh-CN" altLang="en-US" dirty="0"/>
              <a:t>欧拉图</a:t>
            </a:r>
          </a:p>
          <a:p>
            <a:pPr>
              <a:buClr>
                <a:srgbClr val="FF9900"/>
              </a:buClr>
              <a:buFont typeface="Wingdings" panose="05000000000000000000" pitchFamily="2" charset="2"/>
              <a:buChar char="l"/>
            </a:pPr>
            <a:r>
              <a:rPr lang="zh-CN" altLang="en-US" dirty="0"/>
              <a:t>哈密顿图</a:t>
            </a:r>
          </a:p>
          <a:p>
            <a:pPr>
              <a:buClr>
                <a:srgbClr val="FF9900"/>
              </a:buClr>
              <a:buFont typeface="Wingdings" panose="05000000000000000000" pitchFamily="2" charset="2"/>
              <a:buChar char="l"/>
            </a:pPr>
            <a:r>
              <a:rPr lang="zh-CN" altLang="en-US" dirty="0"/>
              <a:t>带权图与货郎担问题</a:t>
            </a:r>
          </a:p>
          <a:p>
            <a:endParaRPr lang="en-US" altLang="zh-CN"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8291"/>
                                        </p:tgtEl>
                                        <p:attrNameLst>
                                          <p:attrName>style.visibility</p:attrName>
                                        </p:attrNameLst>
                                      </p:cBhvr>
                                      <p:to>
                                        <p:strVal val="visible"/>
                                      </p:to>
                                    </p:set>
                                    <p:anim calcmode="lin" valueType="num">
                                      <p:cBhvr additive="base">
                                        <p:cTn id="7" dur="1000" fill="hold"/>
                                        <p:tgtEl>
                                          <p:spTgt spid="268291"/>
                                        </p:tgtEl>
                                        <p:attrNameLst>
                                          <p:attrName>ppt_x</p:attrName>
                                        </p:attrNameLst>
                                      </p:cBhvr>
                                      <p:tavLst>
                                        <p:tav tm="0">
                                          <p:val>
                                            <p:strVal val="0-#ppt_w/2"/>
                                          </p:val>
                                        </p:tav>
                                        <p:tav tm="100000">
                                          <p:val>
                                            <p:strVal val="#ppt_x"/>
                                          </p:val>
                                        </p:tav>
                                      </p:tavLst>
                                    </p:anim>
                                    <p:anim calcmode="lin" valueType="num">
                                      <p:cBhvr additive="base">
                                        <p:cTn id="8" dur="1000" fill="hold"/>
                                        <p:tgtEl>
                                          <p:spTgt spid="268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DC0E463E-2A5C-4261-8950-368B6A3B38F4}"/>
              </a:ext>
            </a:extLst>
          </p:cNvPr>
          <p:cNvSpPr>
            <a:spLocks noGrp="1"/>
          </p:cNvSpPr>
          <p:nvPr>
            <p:ph type="sldNum" sz="quarter" idx="12"/>
          </p:nvPr>
        </p:nvSpPr>
        <p:spPr/>
        <p:txBody>
          <a:bodyPr/>
          <a:lstStyle/>
          <a:p>
            <a:fld id="{047E378A-491A-4EB5-BC44-06128A2D1257}" type="slidenum">
              <a:rPr lang="en-US" altLang="zh-CN"/>
              <a:pPr/>
              <a:t>20</a:t>
            </a:fld>
            <a:endParaRPr lang="en-US" altLang="zh-CN"/>
          </a:p>
        </p:txBody>
      </p:sp>
      <p:sp>
        <p:nvSpPr>
          <p:cNvPr id="294920" name="Rectangle 8">
            <a:extLst>
              <a:ext uri="{FF2B5EF4-FFF2-40B4-BE49-F238E27FC236}">
                <a16:creationId xmlns:a16="http://schemas.microsoft.com/office/drawing/2014/main" id="{AD8C06C5-3DB8-42B3-A01A-D57B1182345E}"/>
              </a:ext>
            </a:extLst>
          </p:cNvPr>
          <p:cNvSpPr>
            <a:spLocks noGrp="1" noChangeArrowheads="1"/>
          </p:cNvSpPr>
          <p:nvPr>
            <p:ph type="title"/>
          </p:nvPr>
        </p:nvSpPr>
        <p:spPr/>
        <p:txBody>
          <a:bodyPr/>
          <a:lstStyle/>
          <a:p>
            <a:pPr algn="ctr"/>
            <a:r>
              <a:rPr lang="zh-CN" altLang="en-US"/>
              <a:t>实例</a:t>
            </a:r>
          </a:p>
        </p:txBody>
      </p:sp>
      <p:sp>
        <p:nvSpPr>
          <p:cNvPr id="294921" name="Rectangle 9">
            <a:extLst>
              <a:ext uri="{FF2B5EF4-FFF2-40B4-BE49-F238E27FC236}">
                <a16:creationId xmlns:a16="http://schemas.microsoft.com/office/drawing/2014/main" id="{791C545B-7728-4E13-A8A7-FD20004713D4}"/>
              </a:ext>
            </a:extLst>
          </p:cNvPr>
          <p:cNvSpPr>
            <a:spLocks noGrp="1" noChangeArrowheads="1"/>
          </p:cNvSpPr>
          <p:nvPr>
            <p:ph type="body" idx="1"/>
          </p:nvPr>
        </p:nvSpPr>
        <p:spPr>
          <a:xfrm>
            <a:off x="684213" y="3644900"/>
            <a:ext cx="8137525" cy="2160588"/>
          </a:xfrm>
        </p:spPr>
        <p:txBody>
          <a:bodyPr/>
          <a:lstStyle/>
          <a:p>
            <a:r>
              <a:rPr lang="zh-CN" altLang="en-US" dirty="0">
                <a:latin typeface="Times New Roman" panose="02020603050405020304" pitchFamily="18" charset="0"/>
              </a:rPr>
              <a:t>在上图中，</a:t>
            </a:r>
          </a:p>
          <a:p>
            <a:r>
              <a:rPr lang="en-US" altLang="zh-CN" dirty="0">
                <a:latin typeface="Times New Roman" panose="02020603050405020304" pitchFamily="18" charset="0"/>
              </a:rPr>
              <a:t>(1), (2) </a:t>
            </a:r>
            <a:r>
              <a:rPr lang="zh-CN" altLang="en-US" dirty="0">
                <a:latin typeface="Times New Roman" panose="02020603050405020304" pitchFamily="18" charset="0"/>
              </a:rPr>
              <a:t>是哈密顿图</a:t>
            </a:r>
            <a:r>
              <a:rPr lang="en-US" altLang="zh-CN" dirty="0">
                <a:latin typeface="Times New Roman" panose="02020603050405020304" pitchFamily="18" charset="0"/>
              </a:rPr>
              <a:t>;</a:t>
            </a:r>
          </a:p>
          <a:p>
            <a:r>
              <a:rPr lang="en-US" altLang="zh-CN" dirty="0">
                <a:latin typeface="Times New Roman" panose="02020603050405020304" pitchFamily="18" charset="0"/>
              </a:rPr>
              <a:t>(3)</a:t>
            </a:r>
            <a:r>
              <a:rPr lang="zh-CN" altLang="en-US" dirty="0">
                <a:latin typeface="Times New Roman" panose="02020603050405020304" pitchFamily="18" charset="0"/>
              </a:rPr>
              <a:t>是半哈密顿图</a:t>
            </a:r>
            <a:r>
              <a:rPr lang="en-US" altLang="zh-CN" dirty="0">
                <a:latin typeface="Times New Roman" panose="02020603050405020304" pitchFamily="18" charset="0"/>
              </a:rPr>
              <a:t>;</a:t>
            </a:r>
          </a:p>
          <a:p>
            <a:r>
              <a:rPr lang="en-US" altLang="zh-CN" dirty="0">
                <a:latin typeface="Times New Roman" panose="02020603050405020304" pitchFamily="18" charset="0"/>
              </a:rPr>
              <a:t>(4)</a:t>
            </a:r>
            <a:r>
              <a:rPr lang="zh-CN" altLang="en-US" dirty="0">
                <a:latin typeface="Times New Roman" panose="02020603050405020304" pitchFamily="18" charset="0"/>
              </a:rPr>
              <a:t>既不是哈密顿图，也不是半哈密顿图，为什么？</a:t>
            </a:r>
          </a:p>
        </p:txBody>
      </p:sp>
      <p:pic>
        <p:nvPicPr>
          <p:cNvPr id="294922" name="Picture 10" descr="15-6">
            <a:extLst>
              <a:ext uri="{FF2B5EF4-FFF2-40B4-BE49-F238E27FC236}">
                <a16:creationId xmlns:a16="http://schemas.microsoft.com/office/drawing/2014/main" id="{37360125-670F-4F02-A0E6-542EDF8D6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000" b="13440"/>
          <a:stretch>
            <a:fillRect/>
          </a:stretch>
        </p:blipFill>
        <p:spPr bwMode="auto">
          <a:xfrm>
            <a:off x="611188" y="1362075"/>
            <a:ext cx="806450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ACCCFA27-A683-4AEC-A870-0449B37A5446}"/>
              </a:ext>
            </a:extLst>
          </p:cNvPr>
          <p:cNvSpPr>
            <a:spLocks noGrp="1"/>
          </p:cNvSpPr>
          <p:nvPr>
            <p:ph type="sldNum" sz="quarter" idx="12"/>
          </p:nvPr>
        </p:nvSpPr>
        <p:spPr/>
        <p:txBody>
          <a:bodyPr/>
          <a:lstStyle/>
          <a:p>
            <a:fld id="{CDD05E9D-ADD0-4877-97B0-BBE3EAA63EEC}" type="slidenum">
              <a:rPr lang="en-US" altLang="zh-CN"/>
              <a:pPr/>
              <a:t>21</a:t>
            </a:fld>
            <a:endParaRPr lang="en-US" altLang="zh-CN"/>
          </a:p>
        </p:txBody>
      </p:sp>
      <p:sp>
        <p:nvSpPr>
          <p:cNvPr id="296967" name="Rectangle 7">
            <a:extLst>
              <a:ext uri="{FF2B5EF4-FFF2-40B4-BE49-F238E27FC236}">
                <a16:creationId xmlns:a16="http://schemas.microsoft.com/office/drawing/2014/main" id="{BED74FFE-34B4-4E2C-9439-589EF7DA1749}"/>
              </a:ext>
            </a:extLst>
          </p:cNvPr>
          <p:cNvSpPr>
            <a:spLocks noGrp="1" noChangeArrowheads="1"/>
          </p:cNvSpPr>
          <p:nvPr>
            <p:ph type="title"/>
          </p:nvPr>
        </p:nvSpPr>
        <p:spPr/>
        <p:txBody>
          <a:bodyPr/>
          <a:lstStyle/>
          <a:p>
            <a:r>
              <a:rPr lang="zh-CN" altLang="en-US">
                <a:latin typeface="Times New Roman" panose="02020603050405020304" pitchFamily="18" charset="0"/>
              </a:rPr>
              <a:t>无向哈密顿图的一个必要条件</a:t>
            </a:r>
          </a:p>
        </p:txBody>
      </p:sp>
      <p:sp>
        <p:nvSpPr>
          <p:cNvPr id="296968" name="Rectangle 8">
            <a:extLst>
              <a:ext uri="{FF2B5EF4-FFF2-40B4-BE49-F238E27FC236}">
                <a16:creationId xmlns:a16="http://schemas.microsoft.com/office/drawing/2014/main" id="{3BD9860A-C29B-496F-8108-D0042C291BF4}"/>
              </a:ext>
            </a:extLst>
          </p:cNvPr>
          <p:cNvSpPr>
            <a:spLocks noGrp="1" noChangeArrowheads="1"/>
          </p:cNvSpPr>
          <p:nvPr>
            <p:ph type="body" idx="1"/>
          </p:nvPr>
        </p:nvSpPr>
        <p:spPr>
          <a:xfrm>
            <a:off x="323850" y="1125538"/>
            <a:ext cx="8229600" cy="936625"/>
          </a:xfrm>
        </p:spPr>
        <p:txBody>
          <a:bodyPr/>
          <a:lstStyle/>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15.6</a:t>
            </a:r>
            <a:r>
              <a:rPr lang="en-US" altLang="zh-CN" dirty="0">
                <a:latin typeface="Times New Roman" panose="02020603050405020304" pitchFamily="18" charset="0"/>
              </a:rPr>
              <a:t>  </a:t>
            </a:r>
            <a:r>
              <a:rPr lang="zh-CN" altLang="en-US" dirty="0">
                <a:latin typeface="Times New Roman" panose="02020603050405020304" pitchFamily="18" charset="0"/>
              </a:rPr>
              <a:t>设无向图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是哈密顿图，对于任意</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zh-CN" altLang="en-US" dirty="0">
                <a:latin typeface="Times New Roman" panose="02020603050405020304" pitchFamily="18" charset="0"/>
              </a:rPr>
              <a:t>且</a:t>
            </a:r>
          </a:p>
          <a:p>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，均有 </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p>
        </p:txBody>
      </p:sp>
      <p:sp>
        <p:nvSpPr>
          <p:cNvPr id="296969" name="Rectangle 9">
            <a:extLst>
              <a:ext uri="{FF2B5EF4-FFF2-40B4-BE49-F238E27FC236}">
                <a16:creationId xmlns:a16="http://schemas.microsoft.com/office/drawing/2014/main" id="{C2E1E4F9-F290-4ADD-BFCA-BE3265CC9786}"/>
              </a:ext>
            </a:extLst>
          </p:cNvPr>
          <p:cNvSpPr>
            <a:spLocks noChangeArrowheads="1"/>
          </p:cNvSpPr>
          <p:nvPr/>
        </p:nvSpPr>
        <p:spPr bwMode="auto">
          <a:xfrm>
            <a:off x="323850" y="2205038"/>
            <a:ext cx="79200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imes New Roman" panose="02020603050405020304" pitchFamily="18" charset="0"/>
              </a:rPr>
              <a:t>证  设</a:t>
            </a:r>
            <a:r>
              <a:rPr lang="en-US" altLang="zh-CN" b="1" i="1">
                <a:latin typeface="Times New Roman" panose="02020603050405020304" pitchFamily="18" charset="0"/>
              </a:rPr>
              <a:t>C</a:t>
            </a:r>
            <a:r>
              <a:rPr lang="zh-CN" altLang="en-US" b="1">
                <a:latin typeface="Times New Roman" panose="02020603050405020304" pitchFamily="18" charset="0"/>
              </a:rPr>
              <a:t>为</a:t>
            </a:r>
            <a:r>
              <a:rPr lang="en-US" altLang="zh-CN" b="1" i="1">
                <a:latin typeface="Times New Roman" panose="02020603050405020304" pitchFamily="18" charset="0"/>
              </a:rPr>
              <a:t>G</a:t>
            </a:r>
            <a:r>
              <a:rPr lang="zh-CN" altLang="en-US" b="1">
                <a:latin typeface="Times New Roman" panose="02020603050405020304" pitchFamily="18" charset="0"/>
              </a:rPr>
              <a:t>中一条哈密顿回路</a:t>
            </a:r>
          </a:p>
          <a:p>
            <a:r>
              <a:rPr lang="en-US" altLang="zh-CN" b="1">
                <a:latin typeface="Times New Roman" panose="02020603050405020304" pitchFamily="18" charset="0"/>
              </a:rPr>
              <a:t>(1) </a:t>
            </a:r>
            <a:r>
              <a:rPr lang="en-US" altLang="zh-CN" b="1" i="1">
                <a:latin typeface="Times New Roman" panose="02020603050405020304" pitchFamily="18" charset="0"/>
              </a:rPr>
              <a:t>p</a:t>
            </a:r>
            <a:r>
              <a:rPr lang="en-US" altLang="zh-CN" b="1">
                <a:latin typeface="Times New Roman" panose="02020603050405020304" pitchFamily="18" charset="0"/>
              </a:rPr>
              <a:t>(</a:t>
            </a:r>
            <a:r>
              <a:rPr lang="en-US" altLang="zh-CN" b="1" i="1">
                <a:latin typeface="Times New Roman" panose="02020603050405020304" pitchFamily="18" charset="0"/>
              </a:rPr>
              <a:t>C</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V</a:t>
            </a:r>
            <a:r>
              <a:rPr lang="en-US" altLang="zh-CN" b="1" baseline="-25000">
                <a:latin typeface="Times New Roman" panose="02020603050405020304" pitchFamily="18" charset="0"/>
              </a:rPr>
              <a:t>1</a:t>
            </a:r>
            <a:r>
              <a:rPr lang="en-US" altLang="zh-CN" b="1">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 |</a:t>
            </a:r>
            <a:r>
              <a:rPr lang="en-US" altLang="zh-CN" b="1" i="1">
                <a:latin typeface="Times New Roman" panose="02020603050405020304" pitchFamily="18" charset="0"/>
              </a:rPr>
              <a:t>V</a:t>
            </a:r>
            <a:r>
              <a:rPr lang="en-US" altLang="zh-CN" b="1" baseline="-25000">
                <a:latin typeface="Times New Roman" panose="02020603050405020304" pitchFamily="18" charset="0"/>
              </a:rPr>
              <a:t>1</a:t>
            </a:r>
            <a:r>
              <a:rPr lang="en-US" altLang="zh-CN" b="1">
                <a:latin typeface="Times New Roman" panose="02020603050405020304" pitchFamily="18" charset="0"/>
              </a:rPr>
              <a:t>|</a:t>
            </a:r>
          </a:p>
          <a:p>
            <a:r>
              <a:rPr lang="en-US" altLang="zh-CN" b="1">
                <a:latin typeface="Times New Roman" panose="02020603050405020304" pitchFamily="18" charset="0"/>
              </a:rPr>
              <a:t>(2) </a:t>
            </a:r>
            <a:r>
              <a:rPr lang="en-US" altLang="zh-CN" b="1" i="1">
                <a:latin typeface="Times New Roman" panose="02020603050405020304" pitchFamily="18" charset="0"/>
              </a:rPr>
              <a:t>p</a:t>
            </a:r>
            <a:r>
              <a:rPr lang="en-US" altLang="zh-CN" b="1">
                <a:latin typeface="Times New Roman" panose="02020603050405020304" pitchFamily="18" charset="0"/>
              </a:rPr>
              <a:t>(</a:t>
            </a:r>
            <a:r>
              <a:rPr lang="en-US" altLang="zh-CN" b="1" i="1">
                <a:latin typeface="Times New Roman" panose="02020603050405020304" pitchFamily="18" charset="0"/>
              </a:rPr>
              <a:t>G</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V</a:t>
            </a:r>
            <a:r>
              <a:rPr lang="en-US" altLang="zh-CN" b="1" baseline="-25000">
                <a:latin typeface="Times New Roman" panose="02020603050405020304" pitchFamily="18" charset="0"/>
              </a:rPr>
              <a:t>1</a:t>
            </a:r>
            <a:r>
              <a:rPr lang="en-US" altLang="zh-CN" b="1">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 </a:t>
            </a:r>
            <a:r>
              <a:rPr lang="en-US" altLang="zh-CN" b="1" i="1">
                <a:latin typeface="Times New Roman" panose="02020603050405020304" pitchFamily="18" charset="0"/>
              </a:rPr>
              <a:t>p</a:t>
            </a:r>
            <a:r>
              <a:rPr lang="en-US" altLang="zh-CN" b="1">
                <a:latin typeface="Times New Roman" panose="02020603050405020304" pitchFamily="18" charset="0"/>
              </a:rPr>
              <a:t>(</a:t>
            </a:r>
            <a:r>
              <a:rPr lang="en-US" altLang="zh-CN" b="1" i="1">
                <a:latin typeface="Times New Roman" panose="02020603050405020304" pitchFamily="18" charset="0"/>
              </a:rPr>
              <a:t>C</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V</a:t>
            </a:r>
            <a:r>
              <a:rPr lang="en-US" altLang="zh-CN" b="1" baseline="-25000">
                <a:latin typeface="Times New Roman" panose="02020603050405020304" pitchFamily="18" charset="0"/>
              </a:rPr>
              <a:t>1</a:t>
            </a:r>
            <a:r>
              <a:rPr lang="en-US" altLang="zh-CN" b="1">
                <a:latin typeface="Times New Roman" panose="02020603050405020304" pitchFamily="18" charset="0"/>
              </a:rPr>
              <a:t>) </a:t>
            </a:r>
            <a:r>
              <a:rPr lang="en-US" altLang="zh-CN"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 |</a:t>
            </a:r>
            <a:r>
              <a:rPr lang="en-US" altLang="zh-CN" b="1" i="1">
                <a:latin typeface="Times New Roman" panose="02020603050405020304" pitchFamily="18" charset="0"/>
              </a:rPr>
              <a:t>V</a:t>
            </a:r>
            <a:r>
              <a:rPr lang="en-US" altLang="zh-CN" b="1" baseline="-25000">
                <a:latin typeface="Times New Roman" panose="02020603050405020304" pitchFamily="18" charset="0"/>
              </a:rPr>
              <a:t>1</a:t>
            </a:r>
            <a:r>
              <a:rPr lang="en-US" altLang="zh-CN" b="1">
                <a:latin typeface="Times New Roman" panose="02020603050405020304" pitchFamily="18" charset="0"/>
              </a:rPr>
              <a:t>|     </a:t>
            </a:r>
            <a:r>
              <a:rPr lang="zh-CN" altLang="en-US" b="1">
                <a:latin typeface="Times New Roman" panose="02020603050405020304" pitchFamily="18" charset="0"/>
              </a:rPr>
              <a:t>（因为</a:t>
            </a:r>
            <a:r>
              <a:rPr lang="en-US" altLang="zh-CN" b="1" i="1">
                <a:latin typeface="Times New Roman" panose="02020603050405020304" pitchFamily="18" charset="0"/>
              </a:rPr>
              <a:t>C</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G</a:t>
            </a:r>
            <a:r>
              <a:rPr lang="zh-CN" altLang="en-US" b="1">
                <a:latin typeface="Times New Roman" panose="02020603050405020304" pitchFamily="18" charset="0"/>
              </a:rPr>
              <a:t>）</a:t>
            </a:r>
          </a:p>
        </p:txBody>
      </p:sp>
      <p:sp>
        <p:nvSpPr>
          <p:cNvPr id="296970" name="Rectangle 10">
            <a:extLst>
              <a:ext uri="{FF2B5EF4-FFF2-40B4-BE49-F238E27FC236}">
                <a16:creationId xmlns:a16="http://schemas.microsoft.com/office/drawing/2014/main" id="{23813CA4-42F7-4648-B918-1473B540EA24}"/>
              </a:ext>
            </a:extLst>
          </p:cNvPr>
          <p:cNvSpPr>
            <a:spLocks noChangeArrowheads="1"/>
          </p:cNvSpPr>
          <p:nvPr/>
        </p:nvSpPr>
        <p:spPr bwMode="auto">
          <a:xfrm>
            <a:off x="323850" y="3573463"/>
            <a:ext cx="792003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dirty="0">
                <a:solidFill>
                  <a:srgbClr val="A50021"/>
                </a:solidFill>
                <a:latin typeface="Times New Roman" panose="02020603050405020304" pitchFamily="18" charset="0"/>
              </a:rPr>
              <a:t>推论  </a:t>
            </a:r>
            <a:r>
              <a:rPr lang="zh-CN" altLang="en-US" b="1" dirty="0">
                <a:latin typeface="Times New Roman" panose="02020603050405020304" pitchFamily="18" charset="0"/>
              </a:rPr>
              <a:t>设无向图</a:t>
            </a:r>
            <a:r>
              <a:rPr lang="en-US" altLang="zh-CN" b="1" i="1" dirty="0">
                <a:latin typeface="Times New Roman" panose="02020603050405020304" pitchFamily="18" charset="0"/>
              </a:rPr>
              <a:t>G</a:t>
            </a:r>
            <a:r>
              <a:rPr lang="en-US" altLang="zh-CN" b="1" dirty="0">
                <a:latin typeface="Times New Roman" panose="02020603050405020304" pitchFamily="18" charset="0"/>
              </a:rPr>
              <a:t>=&lt;</a:t>
            </a:r>
            <a:r>
              <a:rPr lang="en-US" altLang="zh-CN" b="1" i="1" dirty="0">
                <a:latin typeface="Times New Roman" panose="02020603050405020304" pitchFamily="18" charset="0"/>
              </a:rPr>
              <a:t>V</a:t>
            </a:r>
            <a:r>
              <a:rPr lang="en-US" altLang="zh-CN" b="1" dirty="0">
                <a:latin typeface="Times New Roman" panose="02020603050405020304" pitchFamily="18" charset="0"/>
              </a:rPr>
              <a:t>,</a:t>
            </a:r>
            <a:r>
              <a:rPr lang="en-US" altLang="zh-CN" b="1" i="1" dirty="0">
                <a:latin typeface="Times New Roman" panose="02020603050405020304" pitchFamily="18" charset="0"/>
              </a:rPr>
              <a:t>E</a:t>
            </a:r>
            <a:r>
              <a:rPr lang="en-US" altLang="zh-CN" b="1" dirty="0">
                <a:latin typeface="Times New Roman" panose="02020603050405020304" pitchFamily="18" charset="0"/>
              </a:rPr>
              <a:t>&gt;</a:t>
            </a:r>
            <a:r>
              <a:rPr lang="zh-CN" altLang="en-US" b="1" dirty="0">
                <a:latin typeface="Times New Roman" panose="02020603050405020304" pitchFamily="18" charset="0"/>
              </a:rPr>
              <a:t>是半哈密顿图，对于任意的</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1</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V</a:t>
            </a:r>
            <a:r>
              <a:rPr lang="zh-CN" altLang="en-US" b="1" dirty="0">
                <a:latin typeface="Times New Roman" panose="02020603050405020304" pitchFamily="18" charset="0"/>
              </a:rPr>
              <a:t>且</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1</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rPr>
              <a:t>均有</a:t>
            </a:r>
          </a:p>
          <a:p>
            <a:r>
              <a:rPr lang="zh-CN" altLang="en-US" b="1" dirty="0">
                <a:latin typeface="Times New Roman" panose="02020603050405020304" pitchFamily="18" charset="0"/>
              </a:rPr>
              <a:t>                 </a:t>
            </a:r>
            <a:r>
              <a:rPr lang="en-US" altLang="zh-CN" b="1" i="1" dirty="0">
                <a:latin typeface="Times New Roman" panose="02020603050405020304" pitchFamily="18" charset="0"/>
              </a:rPr>
              <a:t>p</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|+1</a:t>
            </a:r>
          </a:p>
        </p:txBody>
      </p:sp>
      <p:sp>
        <p:nvSpPr>
          <p:cNvPr id="296971" name="Rectangle 11">
            <a:extLst>
              <a:ext uri="{FF2B5EF4-FFF2-40B4-BE49-F238E27FC236}">
                <a16:creationId xmlns:a16="http://schemas.microsoft.com/office/drawing/2014/main" id="{4DC49065-30C9-4350-8270-37D42285E79C}"/>
              </a:ext>
            </a:extLst>
          </p:cNvPr>
          <p:cNvSpPr>
            <a:spLocks noChangeArrowheads="1"/>
          </p:cNvSpPr>
          <p:nvPr/>
        </p:nvSpPr>
        <p:spPr bwMode="auto">
          <a:xfrm>
            <a:off x="323850" y="5013325"/>
            <a:ext cx="7920038"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b="1" dirty="0">
                <a:latin typeface="Times New Roman" panose="02020603050405020304" pitchFamily="18" charset="0"/>
              </a:rPr>
              <a:t>证  令</a:t>
            </a:r>
            <a:r>
              <a:rPr lang="zh-CN" altLang="en-US" b="1" i="1" dirty="0">
                <a:latin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rPr>
              <a:t>uv</a:t>
            </a:r>
            <a:r>
              <a:rPr lang="zh-CN" altLang="en-US" b="1" dirty="0">
                <a:latin typeface="Times New Roman" panose="02020603050405020304" pitchFamily="18" charset="0"/>
              </a:rPr>
              <a:t>为</a:t>
            </a:r>
            <a:r>
              <a:rPr lang="en-US" altLang="zh-CN" b="1" i="1" dirty="0">
                <a:latin typeface="Times New Roman" panose="02020603050405020304" pitchFamily="18" charset="0"/>
              </a:rPr>
              <a:t>G</a:t>
            </a:r>
            <a:r>
              <a:rPr lang="zh-CN" altLang="en-US" b="1" dirty="0">
                <a:latin typeface="Times New Roman" panose="02020603050405020304" pitchFamily="18" charset="0"/>
              </a:rPr>
              <a:t>中哈密顿通路，令</a:t>
            </a:r>
            <a:r>
              <a:rPr lang="en-US" altLang="zh-CN" b="1" i="1" dirty="0">
                <a:latin typeface="Times New Roman" panose="02020603050405020304" pitchFamily="18" charset="0"/>
              </a:rPr>
              <a:t>G</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 </a:t>
            </a:r>
            <a:r>
              <a:rPr lang="en-US" altLang="zh-CN" b="1" i="1" dirty="0">
                <a:latin typeface="Times New Roman" panose="02020603050405020304" pitchFamily="18" charset="0"/>
              </a:rPr>
              <a:t>G</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err="1">
                <a:latin typeface="Times New Roman" panose="02020603050405020304" pitchFamily="18" charset="0"/>
              </a:rPr>
              <a:t>u</a:t>
            </a:r>
            <a:r>
              <a:rPr lang="en-US" altLang="zh-CN" b="1" dirty="0" err="1">
                <a:latin typeface="Times New Roman" panose="02020603050405020304" pitchFamily="18" charset="0"/>
              </a:rPr>
              <a:t>,</a:t>
            </a:r>
            <a:r>
              <a:rPr lang="en-US" altLang="zh-CN" b="1" i="1" dirty="0" err="1">
                <a:latin typeface="Times New Roman" panose="02020603050405020304" pitchFamily="18" charset="0"/>
              </a:rPr>
              <a:t>v</a:t>
            </a:r>
            <a:r>
              <a:rPr lang="en-US" altLang="zh-CN" b="1" dirty="0">
                <a:latin typeface="Times New Roman" panose="02020603050405020304" pitchFamily="18" charset="0"/>
              </a:rPr>
              <a:t>)</a:t>
            </a:r>
            <a:r>
              <a:rPr lang="zh-CN" altLang="en-US" b="1" dirty="0">
                <a:latin typeface="Times New Roman" panose="02020603050405020304" pitchFamily="18" charset="0"/>
              </a:rPr>
              <a:t>，则</a:t>
            </a:r>
            <a:r>
              <a:rPr lang="en-US" altLang="zh-CN" b="1" i="1" dirty="0">
                <a:latin typeface="Times New Roman" panose="02020603050405020304" pitchFamily="18" charset="0"/>
              </a:rPr>
              <a:t>G</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rPr>
              <a:t>为哈密顿图</a:t>
            </a:r>
            <a:r>
              <a:rPr lang="en-US" altLang="zh-CN" b="1" dirty="0">
                <a:latin typeface="Times New Roman" panose="02020603050405020304" pitchFamily="18" charset="0"/>
              </a:rPr>
              <a:t>. </a:t>
            </a:r>
            <a:r>
              <a:rPr lang="zh-CN" altLang="en-US" b="1" dirty="0">
                <a:latin typeface="Times New Roman" panose="02020603050405020304" pitchFamily="18" charset="0"/>
              </a:rPr>
              <a:t>于是    </a:t>
            </a:r>
          </a:p>
          <a:p>
            <a:r>
              <a:rPr lang="zh-CN" altLang="en-US" b="1" dirty="0">
                <a:latin typeface="Times New Roman" panose="02020603050405020304" pitchFamily="18" charset="0"/>
              </a:rPr>
              <a:t>              </a:t>
            </a:r>
            <a:r>
              <a:rPr lang="en-US" altLang="zh-CN" b="1" i="1" dirty="0">
                <a:latin typeface="Times New Roman" panose="02020603050405020304" pitchFamily="18" charset="0"/>
              </a:rPr>
              <a:t>p</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 = </a:t>
            </a:r>
            <a:r>
              <a:rPr lang="en-US" altLang="zh-CN" b="1" i="1" dirty="0">
                <a:latin typeface="Times New Roman" panose="02020603050405020304" pitchFamily="18" charset="0"/>
              </a:rPr>
              <a:t>p</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1</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err="1">
                <a:latin typeface="Times New Roman" panose="02020603050405020304" pitchFamily="18" charset="0"/>
              </a:rPr>
              <a:t>u</a:t>
            </a:r>
            <a:r>
              <a:rPr lang="en-US" altLang="zh-CN" b="1" dirty="0" err="1">
                <a:latin typeface="Times New Roman" panose="02020603050405020304" pitchFamily="18" charset="0"/>
              </a:rPr>
              <a:t>,</a:t>
            </a:r>
            <a:r>
              <a:rPr lang="en-US" altLang="zh-CN" b="1" i="1" dirty="0" err="1">
                <a:latin typeface="Times New Roman" panose="02020603050405020304" pitchFamily="18" charset="0"/>
              </a:rPr>
              <a:t>v</a:t>
            </a:r>
            <a:r>
              <a:rPr lang="en-US" altLang="zh-CN" b="1" dirty="0">
                <a:latin typeface="Times New Roman" panose="02020603050405020304" pitchFamily="18" charset="0"/>
              </a:rPr>
              <a:t>))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|+1</a:t>
            </a:r>
          </a:p>
        </p:txBody>
      </p:sp>
      <p:sp>
        <p:nvSpPr>
          <p:cNvPr id="8" name="文本框 7">
            <a:extLst>
              <a:ext uri="{FF2B5EF4-FFF2-40B4-BE49-F238E27FC236}">
                <a16:creationId xmlns:a16="http://schemas.microsoft.com/office/drawing/2014/main" id="{54026F6E-276C-4080-9D42-2EF3DBD678A7}"/>
              </a:ext>
            </a:extLst>
          </p:cNvPr>
          <p:cNvSpPr txBox="1"/>
          <p:nvPr/>
        </p:nvSpPr>
        <p:spPr>
          <a:xfrm>
            <a:off x="4114800" y="1592598"/>
            <a:ext cx="189736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连通分量数</a:t>
            </a:r>
            <a:endParaRPr lang="en-US" altLang="zh-CN" sz="2000" dirty="0">
              <a:solidFill>
                <a:srgbClr val="FF9900"/>
              </a:solidFill>
              <a:latin typeface="Times New Roman" panose="02020603050405020304" pitchFamily="18" charset="0"/>
            </a:endParaRPr>
          </a:p>
        </p:txBody>
      </p:sp>
      <p:sp>
        <p:nvSpPr>
          <p:cNvPr id="10" name="文本框 9">
            <a:extLst>
              <a:ext uri="{FF2B5EF4-FFF2-40B4-BE49-F238E27FC236}">
                <a16:creationId xmlns:a16="http://schemas.microsoft.com/office/drawing/2014/main" id="{B661CB02-B68B-444B-8C31-9D81CC1BE723}"/>
              </a:ext>
            </a:extLst>
          </p:cNvPr>
          <p:cNvSpPr txBox="1"/>
          <p:nvPr/>
        </p:nvSpPr>
        <p:spPr>
          <a:xfrm>
            <a:off x="2915816" y="2617758"/>
            <a:ext cx="4536504" cy="400110"/>
          </a:xfrm>
          <a:prstGeom prst="rect">
            <a:avLst/>
          </a:prstGeom>
          <a:noFill/>
        </p:spPr>
        <p:txBody>
          <a:bodyPr wrap="square" rtlCol="0" anchor="b">
            <a:spAutoFit/>
          </a:bodyPr>
          <a:lstStyle/>
          <a:p>
            <a:r>
              <a:rPr lang="en-US" altLang="zh-CN" sz="2000" i="1" dirty="0">
                <a:solidFill>
                  <a:srgbClr val="FF9900"/>
                </a:solidFill>
                <a:latin typeface="Times New Roman" panose="02020603050405020304" pitchFamily="18" charset="0"/>
              </a:rPr>
              <a:t>k</a:t>
            </a:r>
            <a:r>
              <a:rPr lang="zh-CN" altLang="en-US" sz="2000" dirty="0">
                <a:solidFill>
                  <a:srgbClr val="FF9900"/>
                </a:solidFill>
                <a:latin typeface="Times New Roman" panose="02020603050405020304" pitchFamily="18" charset="0"/>
              </a:rPr>
              <a:t>刀至多将一个圈切成</a:t>
            </a:r>
            <a:r>
              <a:rPr lang="en-US" altLang="zh-CN" sz="2000" i="1" dirty="0">
                <a:solidFill>
                  <a:srgbClr val="FF9900"/>
                </a:solidFill>
                <a:latin typeface="Times New Roman" panose="02020603050405020304" pitchFamily="18" charset="0"/>
              </a:rPr>
              <a:t>k</a:t>
            </a:r>
            <a:r>
              <a:rPr lang="zh-CN" altLang="en-US" sz="2000" dirty="0">
                <a:solidFill>
                  <a:srgbClr val="FF9900"/>
                </a:solidFill>
                <a:latin typeface="Times New Roman" panose="02020603050405020304" pitchFamily="18" charset="0"/>
              </a:rPr>
              <a:t>条链</a:t>
            </a:r>
            <a:endParaRPr lang="en-US" altLang="zh-CN" sz="2000" dirty="0">
              <a:solidFill>
                <a:srgbClr val="FF9900"/>
              </a:solidFill>
              <a:latin typeface="Times New Roman" panose="02020603050405020304" pitchFamily="18" charset="0"/>
            </a:endParaRPr>
          </a:p>
        </p:txBody>
      </p:sp>
      <p:sp>
        <p:nvSpPr>
          <p:cNvPr id="11" name="文本框 10">
            <a:extLst>
              <a:ext uri="{FF2B5EF4-FFF2-40B4-BE49-F238E27FC236}">
                <a16:creationId xmlns:a16="http://schemas.microsoft.com/office/drawing/2014/main" id="{BBF13013-8F37-4DC4-B7A9-2C9FCC74926B}"/>
              </a:ext>
            </a:extLst>
          </p:cNvPr>
          <p:cNvSpPr txBox="1"/>
          <p:nvPr/>
        </p:nvSpPr>
        <p:spPr>
          <a:xfrm>
            <a:off x="4323310" y="4040158"/>
            <a:ext cx="4536504" cy="400110"/>
          </a:xfrm>
          <a:prstGeom prst="rect">
            <a:avLst/>
          </a:prstGeom>
          <a:noFill/>
        </p:spPr>
        <p:txBody>
          <a:bodyPr wrap="square" rtlCol="0" anchor="b">
            <a:spAutoFit/>
          </a:bodyPr>
          <a:lstStyle/>
          <a:p>
            <a:r>
              <a:rPr lang="en-US" altLang="zh-CN" sz="2000" i="1" dirty="0">
                <a:solidFill>
                  <a:srgbClr val="FF9900"/>
                </a:solidFill>
                <a:latin typeface="Times New Roman" panose="02020603050405020304" pitchFamily="18" charset="0"/>
              </a:rPr>
              <a:t>k</a:t>
            </a:r>
            <a:r>
              <a:rPr lang="zh-CN" altLang="en-US" sz="2000" dirty="0">
                <a:solidFill>
                  <a:srgbClr val="FF9900"/>
                </a:solidFill>
                <a:latin typeface="Times New Roman" panose="02020603050405020304" pitchFamily="18" charset="0"/>
              </a:rPr>
              <a:t>刀至多将一条链切成</a:t>
            </a:r>
            <a:r>
              <a:rPr lang="en-US" altLang="zh-CN" sz="2000" i="1" dirty="0">
                <a:solidFill>
                  <a:srgbClr val="FF9900"/>
                </a:solidFill>
                <a:latin typeface="Times New Roman" panose="02020603050405020304" pitchFamily="18" charset="0"/>
              </a:rPr>
              <a:t>k</a:t>
            </a:r>
            <a:r>
              <a:rPr lang="en-US" altLang="zh-CN" sz="2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条链</a:t>
            </a:r>
            <a:endParaRPr lang="en-US" altLang="zh-CN" sz="200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21FC63E-6E6E-418E-B24C-72AA7D00BE66}"/>
              </a:ext>
            </a:extLst>
          </p:cNvPr>
          <p:cNvSpPr>
            <a:spLocks noGrp="1"/>
          </p:cNvSpPr>
          <p:nvPr>
            <p:ph type="sldNum" sz="quarter" idx="12"/>
          </p:nvPr>
        </p:nvSpPr>
        <p:spPr/>
        <p:txBody>
          <a:bodyPr/>
          <a:lstStyle/>
          <a:p>
            <a:fld id="{EEFEE6F1-665F-48FC-AE1C-5C7813882724}" type="slidenum">
              <a:rPr lang="en-US" altLang="zh-CN"/>
              <a:pPr/>
              <a:t>22</a:t>
            </a:fld>
            <a:endParaRPr lang="en-US" altLang="zh-CN"/>
          </a:p>
        </p:txBody>
      </p:sp>
      <p:sp>
        <p:nvSpPr>
          <p:cNvPr id="299018" name="Rectangle 10">
            <a:extLst>
              <a:ext uri="{FF2B5EF4-FFF2-40B4-BE49-F238E27FC236}">
                <a16:creationId xmlns:a16="http://schemas.microsoft.com/office/drawing/2014/main" id="{9780F27D-5669-4AD7-96A7-266275049876}"/>
              </a:ext>
            </a:extLst>
          </p:cNvPr>
          <p:cNvSpPr>
            <a:spLocks noGrp="1" noChangeArrowheads="1"/>
          </p:cNvSpPr>
          <p:nvPr>
            <p:ph type="title"/>
          </p:nvPr>
        </p:nvSpPr>
        <p:spPr/>
        <p:txBody>
          <a:bodyPr/>
          <a:lstStyle/>
          <a:p>
            <a:pPr algn="ctr"/>
            <a:r>
              <a:rPr lang="zh-CN" altLang="en-US">
                <a:latin typeface="Times New Roman" panose="02020603050405020304" pitchFamily="18" charset="0"/>
              </a:rPr>
              <a:t>几点说明</a:t>
            </a:r>
          </a:p>
        </p:txBody>
      </p:sp>
      <p:sp>
        <p:nvSpPr>
          <p:cNvPr id="299019" name="Rectangle 11">
            <a:extLst>
              <a:ext uri="{FF2B5EF4-FFF2-40B4-BE49-F238E27FC236}">
                <a16:creationId xmlns:a16="http://schemas.microsoft.com/office/drawing/2014/main" id="{1553C715-A040-44A2-AB13-41D763ACD419}"/>
              </a:ext>
            </a:extLst>
          </p:cNvPr>
          <p:cNvSpPr>
            <a:spLocks noGrp="1" noChangeArrowheads="1"/>
          </p:cNvSpPr>
          <p:nvPr>
            <p:ph type="body" idx="1"/>
          </p:nvPr>
        </p:nvSpPr>
        <p:spPr>
          <a:xfrm>
            <a:off x="457200" y="1196975"/>
            <a:ext cx="8229600" cy="4929188"/>
          </a:xfrm>
        </p:spPr>
        <p:txBody>
          <a:bodyPr/>
          <a:lstStyle/>
          <a:p>
            <a:pPr>
              <a:buClr>
                <a:srgbClr val="FF9900"/>
              </a:buClr>
              <a:buFont typeface="Wingdings" panose="05000000000000000000" pitchFamily="2" charset="2"/>
              <a:buChar char="l"/>
            </a:pPr>
            <a:r>
              <a:rPr lang="zh-CN" altLang="en-US" dirty="0">
                <a:latin typeface="Times New Roman" panose="02020603050405020304" pitchFamily="18" charset="0"/>
              </a:rPr>
              <a:t>定理</a:t>
            </a:r>
            <a:r>
              <a:rPr lang="en-US" altLang="zh-CN" dirty="0">
                <a:latin typeface="Times New Roman" panose="02020603050405020304" pitchFamily="18" charset="0"/>
              </a:rPr>
              <a:t>15.6</a:t>
            </a:r>
            <a:r>
              <a:rPr lang="zh-CN" altLang="en-US" dirty="0">
                <a:latin typeface="Times New Roman" panose="02020603050405020304" pitchFamily="18" charset="0"/>
              </a:rPr>
              <a:t>中的条件是哈密顿图的必要条件，但不是充分条件（彼得松图）</a:t>
            </a:r>
          </a:p>
          <a:p>
            <a:pPr>
              <a:buClr>
                <a:srgbClr val="FF9900"/>
              </a:buClr>
              <a:buFont typeface="Wingdings" panose="05000000000000000000" pitchFamily="2" charset="2"/>
              <a:buChar char="l"/>
            </a:pPr>
            <a:r>
              <a:rPr lang="zh-CN" altLang="en-US" dirty="0">
                <a:latin typeface="Times New Roman" panose="02020603050405020304" pitchFamily="18" charset="0"/>
              </a:rPr>
              <a:t>由定理</a:t>
            </a:r>
            <a:r>
              <a:rPr lang="en-US" altLang="zh-CN" dirty="0">
                <a:latin typeface="Times New Roman" panose="02020603050405020304" pitchFamily="18" charset="0"/>
              </a:rPr>
              <a:t>15.6</a:t>
            </a:r>
            <a:r>
              <a:rPr lang="zh-CN" altLang="en-US" dirty="0">
                <a:latin typeface="Times New Roman" panose="02020603050405020304" pitchFamily="18" charset="0"/>
              </a:rPr>
              <a:t>立刻可知，</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r</a:t>
            </a:r>
            <a:r>
              <a:rPr lang="en-US" altLang="zh-CN" baseline="-25000" dirty="0" err="1">
                <a:latin typeface="Times New Roman" panose="02020603050405020304" pitchFamily="18" charset="0"/>
              </a:rPr>
              <a:t>,</a:t>
            </a:r>
            <a:r>
              <a:rPr lang="en-US" altLang="zh-CN" i="1" baseline="-25000" dirty="0" err="1">
                <a:latin typeface="Times New Roman" panose="02020603050405020304" pitchFamily="18" charset="0"/>
              </a:rPr>
              <a:t>s</a:t>
            </a:r>
            <a:r>
              <a:rPr lang="zh-CN" altLang="en-US" dirty="0">
                <a:latin typeface="Times New Roman" panose="02020603050405020304" pitchFamily="18" charset="0"/>
              </a:rPr>
              <a:t>当</a:t>
            </a:r>
            <a:r>
              <a:rPr lang="en-US" altLang="zh-CN" i="1" dirty="0">
                <a:latin typeface="Times New Roman" panose="02020603050405020304" pitchFamily="18" charset="0"/>
              </a:rPr>
              <a:t>s</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+1</a:t>
            </a:r>
            <a:r>
              <a:rPr lang="zh-CN" altLang="en-US" dirty="0">
                <a:latin typeface="Times New Roman" panose="02020603050405020304" pitchFamily="18" charset="0"/>
              </a:rPr>
              <a:t>时不是哈密顿图</a:t>
            </a:r>
            <a:r>
              <a:rPr lang="en-US" altLang="zh-CN" dirty="0">
                <a:latin typeface="Times New Roman" panose="02020603050405020304" pitchFamily="18" charset="0"/>
              </a:rPr>
              <a:t>. </a:t>
            </a:r>
            <a:r>
              <a:rPr lang="zh-CN" altLang="en-US" dirty="0">
                <a:latin typeface="Times New Roman" panose="02020603050405020304" pitchFamily="18" charset="0"/>
              </a:rPr>
              <a:t>易知</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r</a:t>
            </a:r>
            <a:r>
              <a:rPr lang="en-US" altLang="zh-CN" baseline="-25000" dirty="0" err="1">
                <a:latin typeface="Times New Roman" panose="02020603050405020304" pitchFamily="18" charset="0"/>
              </a:rPr>
              <a:t>,</a:t>
            </a:r>
            <a:r>
              <a:rPr lang="en-US" altLang="zh-CN" i="1" baseline="-25000" dirty="0" err="1">
                <a:latin typeface="Times New Roman" panose="02020603050405020304" pitchFamily="18" charset="0"/>
              </a:rPr>
              <a:t>r</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）时都是哈密顿图，</a:t>
            </a:r>
            <a:r>
              <a:rPr lang="en-US" altLang="zh-CN" i="1" dirty="0">
                <a:latin typeface="Times New Roman" panose="02020603050405020304" pitchFamily="18" charset="0"/>
              </a:rPr>
              <a:t>K</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+1</a:t>
            </a:r>
            <a:r>
              <a:rPr lang="zh-CN" altLang="en-US" dirty="0">
                <a:latin typeface="Times New Roman" panose="02020603050405020304" pitchFamily="18" charset="0"/>
              </a:rPr>
              <a:t>都是半哈密顿图</a:t>
            </a:r>
            <a:r>
              <a:rPr lang="en-US" altLang="zh-CN" dirty="0">
                <a:latin typeface="Times New Roman" panose="02020603050405020304" pitchFamily="18" charset="0"/>
              </a:rPr>
              <a:t>. </a:t>
            </a:r>
          </a:p>
          <a:p>
            <a:pPr>
              <a:buClr>
                <a:srgbClr val="FF9900"/>
              </a:buClr>
              <a:buFont typeface="Wingdings" panose="05000000000000000000" pitchFamily="2" charset="2"/>
              <a:buChar char="l"/>
            </a:pPr>
            <a:r>
              <a:rPr lang="zh-CN" altLang="en-US" dirty="0">
                <a:latin typeface="Times New Roman" panose="02020603050405020304" pitchFamily="18" charset="0"/>
              </a:rPr>
              <a:t>常利用定理</a:t>
            </a:r>
            <a:r>
              <a:rPr lang="en-US" altLang="zh-CN" dirty="0">
                <a:latin typeface="Times New Roman" panose="02020603050405020304" pitchFamily="18" charset="0"/>
              </a:rPr>
              <a:t>15.6</a:t>
            </a:r>
            <a:r>
              <a:rPr lang="zh-CN" altLang="en-US" dirty="0">
                <a:latin typeface="Times New Roman" panose="02020603050405020304" pitchFamily="18" charset="0"/>
              </a:rPr>
              <a:t>判断某些图不是哈密顿图</a:t>
            </a:r>
            <a:r>
              <a:rPr lang="en-US" altLang="zh-CN" dirty="0">
                <a:latin typeface="Times New Roman" panose="02020603050405020304" pitchFamily="18" charset="0"/>
              </a:rPr>
              <a:t>.</a:t>
            </a:r>
          </a:p>
          <a:p>
            <a:pPr>
              <a:spcBef>
                <a:spcPct val="50000"/>
              </a:spcBef>
            </a:pPr>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2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zh-CN" altLang="en-US" dirty="0">
                <a:latin typeface="Times New Roman" panose="02020603050405020304" pitchFamily="18" charset="0"/>
              </a:rPr>
              <a:t>阶无向连通简单图，若</a:t>
            </a:r>
            <a:r>
              <a:rPr lang="en-US" altLang="zh-CN" i="1" dirty="0">
                <a:latin typeface="Times New Roman" panose="02020603050405020304" pitchFamily="18" charset="0"/>
              </a:rPr>
              <a:t>G</a:t>
            </a:r>
            <a:r>
              <a:rPr lang="zh-CN" altLang="en-US" dirty="0">
                <a:latin typeface="Times New Roman" panose="02020603050405020304" pitchFamily="18" charset="0"/>
              </a:rPr>
              <a:t>中有割点或桥，则</a:t>
            </a:r>
            <a:r>
              <a:rPr lang="en-US" altLang="zh-CN" i="1" dirty="0">
                <a:latin typeface="Times New Roman" panose="02020603050405020304" pitchFamily="18" charset="0"/>
              </a:rPr>
              <a:t>G</a:t>
            </a:r>
            <a:r>
              <a:rPr lang="zh-CN" altLang="en-US" dirty="0">
                <a:latin typeface="Times New Roman" panose="02020603050405020304" pitchFamily="18" charset="0"/>
              </a:rPr>
              <a:t>不</a:t>
            </a:r>
          </a:p>
          <a:p>
            <a:pPr>
              <a:spcBef>
                <a:spcPct val="50000"/>
              </a:spcBef>
            </a:pPr>
            <a:r>
              <a:rPr lang="zh-CN" altLang="en-US" dirty="0">
                <a:latin typeface="Times New Roman" panose="02020603050405020304" pitchFamily="18" charset="0"/>
              </a:rPr>
              <a:t>      是哈密顿图</a:t>
            </a:r>
            <a:r>
              <a:rPr lang="en-US" altLang="zh-CN" dirty="0">
                <a:latin typeface="Times New Roman" panose="02020603050405020304" pitchFamily="18" charset="0"/>
              </a:rPr>
              <a:t>.</a:t>
            </a:r>
          </a:p>
          <a:p>
            <a:r>
              <a:rPr lang="zh-CN" altLang="en-US" dirty="0">
                <a:latin typeface="Times New Roman" panose="02020603050405020304" pitchFamily="18" charset="0"/>
              </a:rPr>
              <a:t>证  设</a:t>
            </a:r>
            <a:r>
              <a:rPr lang="en-US" altLang="zh-CN" i="1" dirty="0">
                <a:latin typeface="Times New Roman" panose="02020603050405020304" pitchFamily="18" charset="0"/>
              </a:rPr>
              <a:t>v</a:t>
            </a:r>
            <a:r>
              <a:rPr lang="zh-CN" altLang="en-US" dirty="0">
                <a:latin typeface="Times New Roman" panose="02020603050405020304" pitchFamily="18" charset="0"/>
              </a:rPr>
              <a:t>为割点，则 </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err="1">
                <a:latin typeface="Times New Roman" panose="02020603050405020304" pitchFamily="18" charset="0"/>
              </a:rPr>
              <a:t>G</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2&gt;|{</a:t>
            </a:r>
            <a:r>
              <a:rPr lang="en-US" altLang="zh-CN" i="1" dirty="0">
                <a:latin typeface="Times New Roman" panose="02020603050405020304" pitchFamily="18" charset="0"/>
              </a:rPr>
              <a:t>v</a:t>
            </a:r>
            <a:r>
              <a:rPr lang="en-US" altLang="zh-CN" dirty="0">
                <a:latin typeface="Times New Roman" panose="02020603050405020304" pitchFamily="18" charset="0"/>
              </a:rPr>
              <a:t>}|=1.</a:t>
            </a:r>
            <a:endParaRPr lang="en-US" altLang="zh-CN" i="1" dirty="0">
              <a:latin typeface="Times New Roman" panose="02020603050405020304" pitchFamily="18" charset="0"/>
            </a:endParaRPr>
          </a:p>
          <a:p>
            <a:r>
              <a:rPr lang="en-US" altLang="zh-CN" i="1" dirty="0">
                <a:latin typeface="Times New Roman" panose="02020603050405020304" pitchFamily="18" charset="0"/>
              </a:rPr>
              <a:t>      K</a:t>
            </a:r>
            <a:r>
              <a:rPr lang="en-US" altLang="zh-CN" baseline="-25000" dirty="0">
                <a:latin typeface="Times New Roman" panose="02020603050405020304" pitchFamily="18" charset="0"/>
              </a:rPr>
              <a:t>2</a:t>
            </a:r>
            <a:r>
              <a:rPr lang="zh-CN" altLang="en-US" dirty="0">
                <a:latin typeface="Times New Roman" panose="02020603050405020304" pitchFamily="18" charset="0"/>
              </a:rPr>
              <a:t>有桥，它显然不是哈密顿图</a:t>
            </a:r>
            <a:r>
              <a:rPr lang="en-US" altLang="zh-CN" dirty="0">
                <a:latin typeface="Times New Roman" panose="02020603050405020304" pitchFamily="18" charset="0"/>
              </a:rPr>
              <a:t>. </a:t>
            </a:r>
            <a:r>
              <a:rPr lang="zh-CN" altLang="en-US" dirty="0">
                <a:latin typeface="Times New Roman" panose="02020603050405020304" pitchFamily="18" charset="0"/>
              </a:rPr>
              <a:t>除</a:t>
            </a:r>
            <a:r>
              <a:rPr lang="en-US" altLang="zh-CN" i="1" dirty="0">
                <a:latin typeface="Times New Roman" panose="02020603050405020304" pitchFamily="18" charset="0"/>
              </a:rPr>
              <a:t>K</a:t>
            </a:r>
            <a:r>
              <a:rPr lang="en-US" altLang="zh-CN" baseline="-25000" dirty="0">
                <a:latin typeface="Times New Roman" panose="02020603050405020304" pitchFamily="18" charset="0"/>
              </a:rPr>
              <a:t>2</a:t>
            </a:r>
            <a:r>
              <a:rPr lang="zh-CN" altLang="en-US" dirty="0">
                <a:latin typeface="Times New Roman" panose="02020603050405020304" pitchFamily="18" charset="0"/>
              </a:rPr>
              <a:t>外，其他有桥的图（连通的）均有割点</a:t>
            </a:r>
            <a:r>
              <a:rPr lang="en-US" altLang="zh-CN" dirty="0">
                <a:latin typeface="Times New Roman" panose="02020603050405020304" pitchFamily="18" charset="0"/>
              </a:rPr>
              <a:t>.</a:t>
            </a:r>
          </a:p>
          <a:p>
            <a:r>
              <a:rPr lang="zh-CN" altLang="en-US" dirty="0">
                <a:latin typeface="Times New Roman" panose="02020603050405020304" pitchFamily="18" charset="0"/>
              </a:rPr>
              <a:t>其实，本例对非简单连通图也对</a:t>
            </a:r>
            <a:r>
              <a:rPr lang="en-US" altLang="zh-CN" dirty="0">
                <a:latin typeface="Times New Roman" panose="02020603050405020304" pitchFamily="18" charset="0"/>
              </a:rPr>
              <a:t>.</a:t>
            </a:r>
          </a:p>
        </p:txBody>
      </p:sp>
      <p:pic>
        <p:nvPicPr>
          <p:cNvPr id="5" name="图片 4">
            <a:extLst>
              <a:ext uri="{FF2B5EF4-FFF2-40B4-BE49-F238E27FC236}">
                <a16:creationId xmlns:a16="http://schemas.microsoft.com/office/drawing/2014/main" id="{09CB0B82-0A56-4005-B0B7-4DCFC1362C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9012" y="1556792"/>
            <a:ext cx="755576" cy="724094"/>
          </a:xfrm>
          <a:prstGeom prst="rect">
            <a:avLst/>
          </a:prstGeom>
        </p:spPr>
      </p:pic>
      <p:sp>
        <p:nvSpPr>
          <p:cNvPr id="7" name="文本框 6">
            <a:extLst>
              <a:ext uri="{FF2B5EF4-FFF2-40B4-BE49-F238E27FC236}">
                <a16:creationId xmlns:a16="http://schemas.microsoft.com/office/drawing/2014/main" id="{95A3C292-B217-47F6-84FA-F4E77922994F}"/>
              </a:ext>
            </a:extLst>
          </p:cNvPr>
          <p:cNvSpPr txBox="1"/>
          <p:nvPr/>
        </p:nvSpPr>
        <p:spPr>
          <a:xfrm>
            <a:off x="6283406" y="4063000"/>
            <a:ext cx="2592288"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桥两侧都是割点</a:t>
            </a:r>
            <a:endParaRPr lang="en-US" altLang="zh-CN" sz="2000" dirty="0">
              <a:solidFill>
                <a:srgbClr val="FF9900"/>
              </a:solidFill>
              <a:latin typeface="Times New Roman" panose="02020603050405020304" pitchFamily="18" charset="0"/>
            </a:endParaRPr>
          </a:p>
        </p:txBody>
      </p:sp>
      <p:sp>
        <p:nvSpPr>
          <p:cNvPr id="8" name="文本框 7">
            <a:extLst>
              <a:ext uri="{FF2B5EF4-FFF2-40B4-BE49-F238E27FC236}">
                <a16:creationId xmlns:a16="http://schemas.microsoft.com/office/drawing/2014/main" id="{E0B032B4-C6C2-4AC3-AFBB-5DD18953D2B7}"/>
              </a:ext>
            </a:extLst>
          </p:cNvPr>
          <p:cNvSpPr txBox="1"/>
          <p:nvPr/>
        </p:nvSpPr>
        <p:spPr>
          <a:xfrm>
            <a:off x="0" y="6457890"/>
            <a:ext cx="914400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注意图的同构关系，若一个图其实是二分图，其是否为哈密顿图的判定非常简单</a:t>
            </a:r>
            <a:endParaRPr lang="en-US" altLang="zh-CN" sz="200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3813165-DEBF-4E47-AC21-3FCA8217B663}"/>
              </a:ext>
            </a:extLst>
          </p:cNvPr>
          <p:cNvSpPr>
            <a:spLocks noGrp="1"/>
          </p:cNvSpPr>
          <p:nvPr>
            <p:ph type="sldNum" sz="quarter" idx="12"/>
          </p:nvPr>
        </p:nvSpPr>
        <p:spPr/>
        <p:txBody>
          <a:bodyPr/>
          <a:lstStyle/>
          <a:p>
            <a:fld id="{890E5E49-5BA4-4789-BE94-7642D5224B09}" type="slidenum">
              <a:rPr lang="en-US" altLang="zh-CN"/>
              <a:pPr/>
              <a:t>23</a:t>
            </a:fld>
            <a:endParaRPr lang="en-US" altLang="zh-CN"/>
          </a:p>
        </p:txBody>
      </p:sp>
      <p:sp>
        <p:nvSpPr>
          <p:cNvPr id="301063" name="Rectangle 7">
            <a:extLst>
              <a:ext uri="{FF2B5EF4-FFF2-40B4-BE49-F238E27FC236}">
                <a16:creationId xmlns:a16="http://schemas.microsoft.com/office/drawing/2014/main" id="{989F908C-8BA0-4A73-BAA5-90EAF6DEEC21}"/>
              </a:ext>
            </a:extLst>
          </p:cNvPr>
          <p:cNvSpPr>
            <a:spLocks noGrp="1" noChangeArrowheads="1"/>
          </p:cNvSpPr>
          <p:nvPr>
            <p:ph type="title"/>
          </p:nvPr>
        </p:nvSpPr>
        <p:spPr/>
        <p:txBody>
          <a:bodyPr/>
          <a:lstStyle/>
          <a:p>
            <a:r>
              <a:rPr lang="zh-CN" altLang="en-US">
                <a:latin typeface="Times New Roman" panose="02020603050405020304" pitchFamily="18" charset="0"/>
              </a:rPr>
              <a:t>无向哈密顿图的一个充分条件</a:t>
            </a:r>
          </a:p>
        </p:txBody>
      </p:sp>
      <p:sp>
        <p:nvSpPr>
          <p:cNvPr id="301064" name="Rectangle 8">
            <a:extLst>
              <a:ext uri="{FF2B5EF4-FFF2-40B4-BE49-F238E27FC236}">
                <a16:creationId xmlns:a16="http://schemas.microsoft.com/office/drawing/2014/main" id="{4876E119-67FF-4CAE-8B92-5527420A2F3D}"/>
              </a:ext>
            </a:extLst>
          </p:cNvPr>
          <p:cNvSpPr>
            <a:spLocks noGrp="1" noChangeArrowheads="1"/>
          </p:cNvSpPr>
          <p:nvPr>
            <p:ph type="body" idx="1"/>
          </p:nvPr>
        </p:nvSpPr>
        <p:spPr>
          <a:xfrm>
            <a:off x="395288" y="1052513"/>
            <a:ext cx="8229600" cy="4525962"/>
          </a:xfrm>
        </p:spPr>
        <p:txBody>
          <a:bodyPr/>
          <a:lstStyle/>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15.7</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zh-CN" altLang="en-US" dirty="0">
                <a:latin typeface="Times New Roman" panose="02020603050405020304" pitchFamily="18" charset="0"/>
              </a:rPr>
              <a:t>是</a:t>
            </a:r>
            <a:r>
              <a:rPr lang="en-US" altLang="zh-CN" i="1" dirty="0">
                <a:latin typeface="Times New Roman" panose="02020603050405020304" pitchFamily="18" charset="0"/>
              </a:rPr>
              <a:t>n</a:t>
            </a:r>
            <a:r>
              <a:rPr lang="zh-CN" altLang="en-US" dirty="0">
                <a:latin typeface="Times New Roman" panose="02020603050405020304" pitchFamily="18" charset="0"/>
              </a:rPr>
              <a:t>阶无向简单图，若对于任意不相邻的顶点</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，均有  </a:t>
            </a:r>
          </a:p>
          <a:p>
            <a:r>
              <a:rPr lang="zh-CN" altLang="en-US"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p>
          <a:p>
            <a:r>
              <a:rPr lang="zh-CN" altLang="en-US" dirty="0">
                <a:latin typeface="Times New Roman" panose="02020603050405020304" pitchFamily="18" charset="0"/>
              </a:rPr>
              <a:t>则</a:t>
            </a:r>
            <a:r>
              <a:rPr lang="en-US" altLang="zh-CN" i="1" dirty="0">
                <a:latin typeface="Times New Roman" panose="02020603050405020304" pitchFamily="18" charset="0"/>
              </a:rPr>
              <a:t>G </a:t>
            </a:r>
            <a:r>
              <a:rPr lang="zh-CN" altLang="en-US" dirty="0">
                <a:latin typeface="Times New Roman" panose="02020603050405020304" pitchFamily="18" charset="0"/>
              </a:rPr>
              <a:t>中存在哈密顿通路</a:t>
            </a:r>
            <a:r>
              <a:rPr lang="en-US" altLang="zh-CN" dirty="0">
                <a:latin typeface="Times New Roman" panose="02020603050405020304" pitchFamily="18" charset="0"/>
              </a:rPr>
              <a:t>. </a:t>
            </a:r>
          </a:p>
          <a:p>
            <a:pPr>
              <a:spcBef>
                <a:spcPct val="60000"/>
              </a:spcBef>
            </a:pPr>
            <a:r>
              <a:rPr lang="zh-CN" altLang="en-US" dirty="0">
                <a:latin typeface="Times New Roman" panose="02020603050405020304" pitchFamily="18" charset="0"/>
              </a:rPr>
              <a:t>证明线索：</a:t>
            </a:r>
          </a:p>
          <a:p>
            <a:r>
              <a:rPr lang="en-US" altLang="zh-CN" dirty="0">
                <a:latin typeface="Times New Roman" panose="02020603050405020304" pitchFamily="18" charset="0"/>
              </a:rPr>
              <a:t>(1) </a:t>
            </a:r>
            <a:r>
              <a:rPr lang="zh-CN" altLang="en-US" dirty="0">
                <a:latin typeface="Times New Roman" panose="02020603050405020304" pitchFamily="18" charset="0"/>
              </a:rPr>
              <a:t>由</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zh-CN" altLang="en-US" dirty="0">
                <a:latin typeface="Times New Roman" panose="02020603050405020304" pitchFamily="18" charset="0"/>
              </a:rPr>
              <a:t>证</a:t>
            </a:r>
            <a:r>
              <a:rPr lang="en-US" altLang="zh-CN" i="1" dirty="0">
                <a:latin typeface="Times New Roman" panose="02020603050405020304" pitchFamily="18" charset="0"/>
              </a:rPr>
              <a:t>G</a:t>
            </a:r>
            <a:r>
              <a:rPr lang="zh-CN" altLang="en-US" dirty="0">
                <a:latin typeface="Times New Roman" panose="02020603050405020304" pitchFamily="18" charset="0"/>
              </a:rPr>
              <a:t>连通</a:t>
            </a:r>
          </a:p>
          <a:p>
            <a:r>
              <a:rPr lang="en-US" altLang="zh-CN" dirty="0">
                <a:latin typeface="Times New Roman" panose="02020603050405020304" pitchFamily="18" charset="0"/>
              </a:rPr>
              <a:t>(2)</a:t>
            </a:r>
            <a:r>
              <a:rPr lang="en-US" altLang="zh-CN" i="1"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l</a:t>
            </a:r>
            <a:r>
              <a:rPr lang="en-US" altLang="zh-CN" i="1" baseline="-25000" dirty="0">
                <a:latin typeface="Times New Roman" panose="02020603050405020304" pitchFamily="18" charset="0"/>
              </a:rPr>
              <a:t> </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中极大路径</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l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证毕</a:t>
            </a:r>
            <a:r>
              <a:rPr lang="en-US" altLang="zh-CN" dirty="0">
                <a:latin typeface="Times New Roman" panose="02020603050405020304" pitchFamily="18" charset="0"/>
              </a:rPr>
              <a:t>. </a:t>
            </a:r>
          </a:p>
          <a:p>
            <a:r>
              <a:rPr lang="en-US" altLang="zh-CN" dirty="0">
                <a:latin typeface="Times New Roman" panose="02020603050405020304" pitchFamily="18" charset="0"/>
              </a:rPr>
              <a:t>(3) </a:t>
            </a:r>
            <a:r>
              <a:rPr lang="zh-CN" altLang="en-US" dirty="0">
                <a:latin typeface="Times New Roman" panose="02020603050405020304" pitchFamily="18" charset="0"/>
              </a:rPr>
              <a:t>否则，证</a:t>
            </a:r>
            <a:r>
              <a:rPr lang="en-US" altLang="zh-CN" i="1" dirty="0">
                <a:latin typeface="Times New Roman" panose="02020603050405020304" pitchFamily="18" charset="0"/>
              </a:rPr>
              <a:t>G </a:t>
            </a:r>
            <a:r>
              <a:rPr lang="zh-CN" altLang="en-US" dirty="0">
                <a:latin typeface="Times New Roman" panose="02020603050405020304" pitchFamily="18" charset="0"/>
              </a:rPr>
              <a:t>中存在过</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上所有顶点的圈</a:t>
            </a:r>
            <a:r>
              <a:rPr lang="en-US" altLang="zh-CN" i="1" dirty="0">
                <a:latin typeface="Times New Roman" panose="02020603050405020304" pitchFamily="18" charset="0"/>
              </a:rPr>
              <a:t>C</a:t>
            </a:r>
            <a:r>
              <a:rPr lang="zh-CN" altLang="en-US" dirty="0">
                <a:latin typeface="Times New Roman" panose="02020603050405020304" pitchFamily="18" charset="0"/>
              </a:rPr>
              <a:t>，由</a:t>
            </a:r>
            <a:r>
              <a:rPr lang="en-US" altLang="zh-CN" dirty="0">
                <a:latin typeface="Times New Roman" panose="02020603050405020304" pitchFamily="18" charset="0"/>
              </a:rPr>
              <a:t>(1)</a:t>
            </a:r>
            <a:r>
              <a:rPr lang="zh-CN" altLang="en-US" dirty="0">
                <a:latin typeface="Times New Roman" panose="02020603050405020304" pitchFamily="18" charset="0"/>
              </a:rPr>
              <a:t>知</a:t>
            </a:r>
            <a:r>
              <a:rPr lang="en-US" altLang="zh-CN" i="1" dirty="0">
                <a:latin typeface="Times New Roman" panose="02020603050405020304" pitchFamily="18" charset="0"/>
              </a:rPr>
              <a:t>C</a:t>
            </a:r>
            <a:r>
              <a:rPr lang="zh-CN" altLang="en-US" dirty="0">
                <a:latin typeface="Times New Roman" panose="02020603050405020304" pitchFamily="18" charset="0"/>
              </a:rPr>
              <a:t>外顶</a:t>
            </a:r>
          </a:p>
          <a:p>
            <a:r>
              <a:rPr lang="zh-CN" altLang="en-US" dirty="0">
                <a:latin typeface="Times New Roman" panose="02020603050405020304" pitchFamily="18" charset="0"/>
              </a:rPr>
              <a:t>点存在与</a:t>
            </a:r>
            <a:r>
              <a:rPr lang="en-US" altLang="zh-CN" i="1" dirty="0">
                <a:latin typeface="Times New Roman" panose="02020603050405020304" pitchFamily="18" charset="0"/>
              </a:rPr>
              <a:t>C</a:t>
            </a:r>
            <a:r>
              <a:rPr lang="zh-CN" altLang="en-US" dirty="0">
                <a:latin typeface="Times New Roman" panose="02020603050405020304" pitchFamily="18" charset="0"/>
              </a:rPr>
              <a:t>上某顶点相邻顶点，从而得比</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更长的路径，重</a:t>
            </a:r>
          </a:p>
          <a:p>
            <a:r>
              <a:rPr lang="zh-CN" altLang="en-US" dirty="0">
                <a:latin typeface="Times New Roman" panose="02020603050405020304" pitchFamily="18" charset="0"/>
              </a:rPr>
              <a:t>复</a:t>
            </a:r>
            <a:r>
              <a:rPr lang="en-US" altLang="zh-CN" dirty="0">
                <a:latin typeface="Times New Roman" panose="02020603050405020304" pitchFamily="18" charset="0"/>
              </a:rPr>
              <a:t>(2)–(3)</a:t>
            </a:r>
            <a:r>
              <a:rPr lang="zh-CN" altLang="en-US" dirty="0">
                <a:latin typeface="Times New Roman" panose="02020603050405020304" pitchFamily="18" charset="0"/>
              </a:rPr>
              <a:t>，最后得</a:t>
            </a:r>
            <a:r>
              <a:rPr lang="en-US" altLang="zh-CN" i="1" dirty="0">
                <a:latin typeface="Times New Roman" panose="02020603050405020304" pitchFamily="18" charset="0"/>
              </a:rPr>
              <a:t>G</a:t>
            </a:r>
            <a:r>
              <a:rPr lang="zh-CN" altLang="en-US" dirty="0">
                <a:latin typeface="Times New Roman" panose="02020603050405020304" pitchFamily="18" charset="0"/>
              </a:rPr>
              <a:t>中哈密顿通路</a:t>
            </a:r>
            <a:r>
              <a:rPr lang="en-US" altLang="zh-CN" dirty="0">
                <a:latin typeface="Times New Roman" panose="02020603050405020304" pitchFamily="18" charset="0"/>
              </a:rPr>
              <a:t>. </a:t>
            </a:r>
          </a:p>
        </p:txBody>
      </p:sp>
      <p:sp>
        <p:nvSpPr>
          <p:cNvPr id="7" name="文本框 6">
            <a:extLst>
              <a:ext uri="{FF2B5EF4-FFF2-40B4-BE49-F238E27FC236}">
                <a16:creationId xmlns:a16="http://schemas.microsoft.com/office/drawing/2014/main" id="{1DD764ED-4A4A-49AC-AFA4-75EB6CA484CF}"/>
              </a:ext>
            </a:extLst>
          </p:cNvPr>
          <p:cNvSpPr txBox="1"/>
          <p:nvPr/>
        </p:nvSpPr>
        <p:spPr>
          <a:xfrm>
            <a:off x="2843808" y="3007718"/>
            <a:ext cx="6192688" cy="707886"/>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若</a:t>
            </a:r>
            <a:r>
              <a:rPr lang="en-US" altLang="zh-CN" sz="2000" i="1" dirty="0">
                <a:solidFill>
                  <a:srgbClr val="FF9900"/>
                </a:solidFill>
                <a:latin typeface="Times New Roman" panose="02020603050405020304" pitchFamily="18" charset="0"/>
              </a:rPr>
              <a:t>n</a:t>
            </a:r>
            <a:r>
              <a:rPr lang="en-US" altLang="zh-CN" sz="2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个节点互不相同，加上</a:t>
            </a:r>
            <a:r>
              <a:rPr lang="en-US" altLang="zh-CN" sz="2000" i="1" dirty="0" err="1">
                <a:solidFill>
                  <a:srgbClr val="FF9900"/>
                </a:solidFill>
                <a:latin typeface="Times New Roman" panose="02020603050405020304" pitchFamily="18" charset="0"/>
              </a:rPr>
              <a:t>i</a:t>
            </a:r>
            <a:r>
              <a:rPr lang="zh-CN" altLang="en-US" sz="2000" dirty="0">
                <a:solidFill>
                  <a:srgbClr val="FF9900"/>
                </a:solidFill>
                <a:latin typeface="Times New Roman" panose="02020603050405020304" pitchFamily="18" charset="0"/>
              </a:rPr>
              <a:t>和</a:t>
            </a:r>
            <a:r>
              <a:rPr lang="en-US" altLang="zh-CN" sz="2000" i="1" dirty="0">
                <a:solidFill>
                  <a:srgbClr val="FF9900"/>
                </a:solidFill>
                <a:latin typeface="Times New Roman" panose="02020603050405020304" pitchFamily="18" charset="0"/>
              </a:rPr>
              <a:t>j</a:t>
            </a:r>
            <a:r>
              <a:rPr lang="zh-CN" altLang="en-US" sz="2000" dirty="0">
                <a:solidFill>
                  <a:srgbClr val="FF9900"/>
                </a:solidFill>
                <a:latin typeface="Times New Roman" panose="02020603050405020304" pitchFamily="18" charset="0"/>
              </a:rPr>
              <a:t>总共有</a:t>
            </a:r>
            <a:r>
              <a:rPr lang="en-US" altLang="zh-CN" sz="2000" i="1" dirty="0">
                <a:solidFill>
                  <a:srgbClr val="FF9900"/>
                </a:solidFill>
                <a:latin typeface="Times New Roman" panose="02020603050405020304" pitchFamily="18" charset="0"/>
              </a:rPr>
              <a:t>n+</a:t>
            </a:r>
            <a:r>
              <a:rPr lang="en-US" altLang="zh-CN" sz="2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个节点，但总节点数为</a:t>
            </a:r>
            <a:r>
              <a:rPr lang="en-US" altLang="zh-CN" sz="2000" i="1" dirty="0">
                <a:solidFill>
                  <a:srgbClr val="FF9900"/>
                </a:solidFill>
                <a:latin typeface="Times New Roman" panose="02020603050405020304" pitchFamily="18" charset="0"/>
              </a:rPr>
              <a:t>n</a:t>
            </a:r>
            <a:r>
              <a:rPr lang="zh-CN" altLang="en-US" sz="2000" dirty="0">
                <a:solidFill>
                  <a:srgbClr val="FF9900"/>
                </a:solidFill>
                <a:latin typeface="Times New Roman" panose="02020603050405020304" pitchFamily="18" charset="0"/>
              </a:rPr>
              <a:t>，故至少有一个公共节点与</a:t>
            </a:r>
            <a:r>
              <a:rPr lang="en-US" altLang="zh-CN" sz="2000" i="1" dirty="0" err="1">
                <a:solidFill>
                  <a:srgbClr val="FF9900"/>
                </a:solidFill>
                <a:latin typeface="Times New Roman" panose="02020603050405020304" pitchFamily="18" charset="0"/>
              </a:rPr>
              <a:t>i</a:t>
            </a:r>
            <a:r>
              <a:rPr lang="zh-CN" altLang="en-US" sz="2000" dirty="0">
                <a:solidFill>
                  <a:srgbClr val="FF9900"/>
                </a:solidFill>
                <a:latin typeface="Times New Roman" panose="02020603050405020304" pitchFamily="18" charset="0"/>
              </a:rPr>
              <a:t>和</a:t>
            </a:r>
            <a:r>
              <a:rPr lang="en-US" altLang="zh-CN" sz="2000" i="1" dirty="0">
                <a:solidFill>
                  <a:srgbClr val="FF9900"/>
                </a:solidFill>
                <a:latin typeface="Times New Roman" panose="02020603050405020304" pitchFamily="18" charset="0"/>
              </a:rPr>
              <a:t>j</a:t>
            </a:r>
            <a:r>
              <a:rPr lang="zh-CN" altLang="en-US" sz="2000" dirty="0">
                <a:solidFill>
                  <a:srgbClr val="FF9900"/>
                </a:solidFill>
                <a:latin typeface="Times New Roman" panose="02020603050405020304" pitchFamily="18" charset="0"/>
              </a:rPr>
              <a:t>都相邻</a:t>
            </a:r>
            <a:endParaRPr lang="en-US" altLang="zh-CN" sz="2000" dirty="0">
              <a:solidFill>
                <a:srgbClr val="FF9900"/>
              </a:solidFill>
              <a:latin typeface="Times New Roman" panose="02020603050405020304" pitchFamily="18" charset="0"/>
            </a:endParaRPr>
          </a:p>
        </p:txBody>
      </p:sp>
      <p:sp>
        <p:nvSpPr>
          <p:cNvPr id="8" name="文本框 7">
            <a:extLst>
              <a:ext uri="{FF2B5EF4-FFF2-40B4-BE49-F238E27FC236}">
                <a16:creationId xmlns:a16="http://schemas.microsoft.com/office/drawing/2014/main" id="{D95AE45E-C86D-44D3-9E38-3D81033D0D54}"/>
              </a:ext>
            </a:extLst>
          </p:cNvPr>
          <p:cNvSpPr txBox="1"/>
          <p:nvPr/>
        </p:nvSpPr>
        <p:spPr>
          <a:xfrm>
            <a:off x="5040313" y="4933007"/>
            <a:ext cx="3240360" cy="707886"/>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从</a:t>
            </a:r>
            <a:r>
              <a:rPr lang="en-US" altLang="zh-CN" sz="2000" i="1" dirty="0">
                <a:solidFill>
                  <a:srgbClr val="FF9900"/>
                </a:solidFill>
                <a:latin typeface="Times New Roman" panose="02020603050405020304" pitchFamily="18" charset="0"/>
              </a:rPr>
              <a:t>C</a:t>
            </a:r>
            <a:r>
              <a:rPr lang="zh-CN" altLang="en-US" sz="2000" dirty="0">
                <a:solidFill>
                  <a:srgbClr val="FF9900"/>
                </a:solidFill>
                <a:latin typeface="Times New Roman" panose="02020603050405020304" pitchFamily="18" charset="0"/>
              </a:rPr>
              <a:t>外点到</a:t>
            </a:r>
            <a:r>
              <a:rPr lang="en-US" altLang="zh-CN" sz="2000" i="1" dirty="0">
                <a:solidFill>
                  <a:srgbClr val="FF9900"/>
                </a:solidFill>
                <a:latin typeface="Times New Roman" panose="02020603050405020304" pitchFamily="18" charset="0"/>
              </a:rPr>
              <a:t>C</a:t>
            </a:r>
            <a:r>
              <a:rPr lang="zh-CN" altLang="en-US" sz="2000" dirty="0">
                <a:solidFill>
                  <a:srgbClr val="FF9900"/>
                </a:solidFill>
                <a:latin typeface="Times New Roman" panose="02020603050405020304" pitchFamily="18" charset="0"/>
              </a:rPr>
              <a:t>内点再沿</a:t>
            </a:r>
            <a:r>
              <a:rPr lang="en-US" altLang="zh-CN" sz="2000" i="1" dirty="0">
                <a:solidFill>
                  <a:srgbClr val="FF9900"/>
                </a:solidFill>
                <a:latin typeface="Times New Roman" panose="02020603050405020304" pitchFamily="18" charset="0"/>
              </a:rPr>
              <a:t>C</a:t>
            </a:r>
            <a:r>
              <a:rPr lang="zh-CN" altLang="en-US" sz="2000" dirty="0">
                <a:solidFill>
                  <a:srgbClr val="FF9900"/>
                </a:solidFill>
                <a:latin typeface="Times New Roman" panose="02020603050405020304" pitchFamily="18" charset="0"/>
              </a:rPr>
              <a:t>遍历剩余节点得到更长的通路</a:t>
            </a:r>
            <a:endParaRPr lang="en-US" altLang="zh-CN" sz="2000" dirty="0">
              <a:solidFill>
                <a:srgbClr val="FF9900"/>
              </a:solidFill>
              <a:latin typeface="Times New Roman" panose="02020603050405020304" pitchFamily="18" charset="0"/>
            </a:endParaRPr>
          </a:p>
        </p:txBody>
      </p:sp>
      <p:sp>
        <p:nvSpPr>
          <p:cNvPr id="9" name="文本框 8">
            <a:extLst>
              <a:ext uri="{FF2B5EF4-FFF2-40B4-BE49-F238E27FC236}">
                <a16:creationId xmlns:a16="http://schemas.microsoft.com/office/drawing/2014/main" id="{10ECFC5F-4464-481C-8123-2E34D8F03CF4}"/>
              </a:ext>
            </a:extLst>
          </p:cNvPr>
          <p:cNvSpPr txBox="1"/>
          <p:nvPr/>
        </p:nvSpPr>
        <p:spPr>
          <a:xfrm>
            <a:off x="0" y="5842337"/>
            <a:ext cx="9144000" cy="1015663"/>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构造法：若当前路径不包含全部节点，总能找到一个外部节点加入形成新路径</a:t>
            </a:r>
            <a:endParaRPr lang="en-US" altLang="zh-CN" sz="2000" dirty="0">
              <a:solidFill>
                <a:srgbClr val="FF9900"/>
              </a:solidFill>
              <a:latin typeface="Times New Roman" panose="02020603050405020304" pitchFamily="18" charset="0"/>
            </a:endParaRPr>
          </a:p>
          <a:p>
            <a:r>
              <a:rPr lang="en-US" altLang="zh-CN" sz="2000" i="1" dirty="0">
                <a:solidFill>
                  <a:srgbClr val="FF9900"/>
                </a:solidFill>
                <a:latin typeface="Times New Roman" panose="02020603050405020304" pitchFamily="18" charset="0"/>
              </a:rPr>
              <a:t>v</a:t>
            </a:r>
            <a:r>
              <a:rPr lang="en-US" altLang="zh-CN" sz="2000" baseline="-25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和</a:t>
            </a:r>
            <a:r>
              <a:rPr lang="en-US" altLang="zh-CN" sz="2000" i="1" dirty="0" err="1">
                <a:solidFill>
                  <a:srgbClr val="FF9900"/>
                </a:solidFill>
                <a:latin typeface="Times New Roman" panose="02020603050405020304" pitchFamily="18" charset="0"/>
              </a:rPr>
              <a:t>v</a:t>
            </a:r>
            <a:r>
              <a:rPr lang="en-US" altLang="zh-CN" sz="2000" i="1" baseline="-25000" dirty="0" err="1">
                <a:solidFill>
                  <a:srgbClr val="FF9900"/>
                </a:solidFill>
                <a:latin typeface="Times New Roman" panose="02020603050405020304" pitchFamily="18" charset="0"/>
              </a:rPr>
              <a:t>l</a:t>
            </a:r>
            <a:r>
              <a:rPr lang="zh-CN" altLang="en-US" sz="2000" dirty="0">
                <a:solidFill>
                  <a:srgbClr val="FF9900"/>
                </a:solidFill>
                <a:latin typeface="Times New Roman" panose="02020603050405020304" pitchFamily="18" charset="0"/>
              </a:rPr>
              <a:t>若有在路径外的邻居可直接扩大路径；否则两者邻居全在路径内，</a:t>
            </a:r>
            <a:endParaRPr lang="en-US" altLang="zh-CN" sz="2000" dirty="0">
              <a:solidFill>
                <a:srgbClr val="FF9900"/>
              </a:solidFill>
              <a:latin typeface="Times New Roman" panose="02020603050405020304" pitchFamily="18" charset="0"/>
            </a:endParaRPr>
          </a:p>
          <a:p>
            <a:r>
              <a:rPr lang="zh-CN" altLang="en-US" sz="2000" dirty="0">
                <a:solidFill>
                  <a:srgbClr val="FF9900"/>
                </a:solidFill>
                <a:latin typeface="Times New Roman" panose="02020603050405020304" pitchFamily="18" charset="0"/>
              </a:rPr>
              <a:t>则</a:t>
            </a:r>
            <a:r>
              <a:rPr lang="en-US" altLang="zh-CN" sz="2000" i="1" dirty="0" err="1">
                <a:solidFill>
                  <a:srgbClr val="FF9900"/>
                </a:solidFill>
                <a:latin typeface="Times New Roman" panose="02020603050405020304" pitchFamily="18" charset="0"/>
              </a:rPr>
              <a:t>v</a:t>
            </a:r>
            <a:r>
              <a:rPr lang="en-US" altLang="zh-CN" sz="2000" i="1" baseline="-25000" dirty="0" err="1">
                <a:solidFill>
                  <a:srgbClr val="FF9900"/>
                </a:solidFill>
                <a:latin typeface="Times New Roman" panose="02020603050405020304" pitchFamily="18" charset="0"/>
              </a:rPr>
              <a:t>l</a:t>
            </a:r>
            <a:r>
              <a:rPr lang="zh-CN" altLang="en-US" sz="2000" dirty="0">
                <a:solidFill>
                  <a:srgbClr val="FF9900"/>
                </a:solidFill>
                <a:latin typeface="Times New Roman" panose="02020603050405020304" pitchFamily="18" charset="0"/>
              </a:rPr>
              <a:t>必与</a:t>
            </a:r>
            <a:r>
              <a:rPr lang="en-US" altLang="zh-CN" sz="2000" i="1" dirty="0">
                <a:solidFill>
                  <a:srgbClr val="FF9900"/>
                </a:solidFill>
                <a:latin typeface="Times New Roman" panose="02020603050405020304" pitchFamily="18" charset="0"/>
              </a:rPr>
              <a:t>v</a:t>
            </a:r>
            <a:r>
              <a:rPr lang="en-US" altLang="zh-CN" sz="2000" baseline="-25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某个邻居在路径上的前驱相邻（</a:t>
            </a:r>
            <a:r>
              <a:rPr lang="en-US" altLang="zh-CN" sz="2000" i="1" dirty="0">
                <a:solidFill>
                  <a:srgbClr val="FF9900"/>
                </a:solidFill>
                <a:latin typeface="Times New Roman" panose="02020603050405020304" pitchFamily="18" charset="0"/>
              </a:rPr>
              <a:t>n</a:t>
            </a:r>
            <a:r>
              <a:rPr lang="en-US" altLang="zh-CN" sz="2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个点映射到</a:t>
            </a:r>
            <a:r>
              <a:rPr lang="en-US" altLang="zh-CN" sz="2000" i="1" dirty="0">
                <a:solidFill>
                  <a:srgbClr val="FF9900"/>
                </a:solidFill>
                <a:latin typeface="Times New Roman" panose="02020603050405020304" pitchFamily="18" charset="0"/>
              </a:rPr>
              <a:t>k</a:t>
            </a:r>
            <a:r>
              <a:rPr lang="en-US" altLang="zh-CN" sz="2000" dirty="0">
                <a:solidFill>
                  <a:srgbClr val="FF9900"/>
                </a:solidFill>
                <a:latin typeface="Times New Roman" panose="02020603050405020304" pitchFamily="18" charset="0"/>
              </a:rPr>
              <a:t>+</a:t>
            </a:r>
            <a:r>
              <a:rPr lang="en-US" altLang="zh-CN" sz="2000" i="1" dirty="0">
                <a:solidFill>
                  <a:srgbClr val="FF9900"/>
                </a:solidFill>
                <a:latin typeface="Times New Roman" panose="02020603050405020304" pitchFamily="18" charset="0"/>
              </a:rPr>
              <a:t>l</a:t>
            </a:r>
            <a:r>
              <a:rPr lang="en-US" altLang="zh-CN" sz="2000" dirty="0">
                <a:solidFill>
                  <a:srgbClr val="FF9900"/>
                </a:solidFill>
                <a:latin typeface="Times New Roman" panose="02020603050405020304" pitchFamily="18" charset="0"/>
              </a:rPr>
              <a:t>−2−</a:t>
            </a:r>
            <a:r>
              <a:rPr lang="en-US" altLang="zh-CN" sz="2000" i="1" dirty="0">
                <a:solidFill>
                  <a:srgbClr val="FF9900"/>
                </a:solidFill>
                <a:latin typeface="Times New Roman" panose="02020603050405020304" pitchFamily="18" charset="0"/>
              </a:rPr>
              <a:t>k</a:t>
            </a:r>
            <a:r>
              <a:rPr lang="zh-CN" altLang="en-US" sz="2000" dirty="0">
                <a:solidFill>
                  <a:srgbClr val="FF9900"/>
                </a:solidFill>
                <a:latin typeface="Times New Roman" panose="02020603050405020304" pitchFamily="18" charset="0"/>
              </a:rPr>
              <a:t>个点必非单射）</a:t>
            </a:r>
            <a:endParaRPr lang="en-US" altLang="zh-CN" sz="200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7">
            <a:extLst>
              <a:ext uri="{FF2B5EF4-FFF2-40B4-BE49-F238E27FC236}">
                <a16:creationId xmlns:a16="http://schemas.microsoft.com/office/drawing/2014/main" id="{977DDE75-ED99-40A1-977F-316F061DDB18}"/>
              </a:ext>
            </a:extLst>
          </p:cNvPr>
          <p:cNvSpPr>
            <a:spLocks noGrp="1"/>
          </p:cNvSpPr>
          <p:nvPr>
            <p:ph type="sldNum" sz="quarter" idx="12"/>
          </p:nvPr>
        </p:nvSpPr>
        <p:spPr/>
        <p:txBody>
          <a:bodyPr/>
          <a:lstStyle/>
          <a:p>
            <a:fld id="{8C89A7B7-F33E-486C-ABB6-4BB7C9E8AD64}" type="slidenum">
              <a:rPr lang="en-US" altLang="zh-CN"/>
              <a:pPr/>
              <a:t>24</a:t>
            </a:fld>
            <a:endParaRPr lang="en-US" altLang="zh-CN"/>
          </a:p>
        </p:txBody>
      </p:sp>
      <p:sp>
        <p:nvSpPr>
          <p:cNvPr id="303111" name="Rectangle 7">
            <a:extLst>
              <a:ext uri="{FF2B5EF4-FFF2-40B4-BE49-F238E27FC236}">
                <a16:creationId xmlns:a16="http://schemas.microsoft.com/office/drawing/2014/main" id="{37C00C2C-5FAA-4F66-9D3D-6C2E43CE2522}"/>
              </a:ext>
            </a:extLst>
          </p:cNvPr>
          <p:cNvSpPr>
            <a:spLocks noGrp="1" noChangeArrowheads="1"/>
          </p:cNvSpPr>
          <p:nvPr>
            <p:ph type="title"/>
          </p:nvPr>
        </p:nvSpPr>
        <p:spPr/>
        <p:txBody>
          <a:bodyPr/>
          <a:lstStyle/>
          <a:p>
            <a:pPr algn="ctr"/>
            <a:r>
              <a:rPr lang="zh-CN" altLang="en-US"/>
              <a:t>证明</a:t>
            </a:r>
          </a:p>
        </p:txBody>
      </p:sp>
      <p:sp>
        <p:nvSpPr>
          <p:cNvPr id="303112" name="Rectangle 8">
            <a:extLst>
              <a:ext uri="{FF2B5EF4-FFF2-40B4-BE49-F238E27FC236}">
                <a16:creationId xmlns:a16="http://schemas.microsoft.com/office/drawing/2014/main" id="{60B49C52-938F-494F-A89B-A40175A9DA81}"/>
              </a:ext>
            </a:extLst>
          </p:cNvPr>
          <p:cNvSpPr>
            <a:spLocks noGrp="1" noChangeArrowheads="1"/>
          </p:cNvSpPr>
          <p:nvPr>
            <p:ph type="body" sz="half" idx="1"/>
          </p:nvPr>
        </p:nvSpPr>
        <p:spPr>
          <a:xfrm>
            <a:off x="468313" y="1341438"/>
            <a:ext cx="7920037" cy="2016125"/>
          </a:xfrm>
        </p:spPr>
        <p:txBody>
          <a:bodyPr/>
          <a:lstStyle/>
          <a:p>
            <a:pPr marL="0" indent="0">
              <a:lnSpc>
                <a:spcPct val="90000"/>
              </a:lnSpc>
            </a:pPr>
            <a:r>
              <a:rPr lang="zh-CN" altLang="en-US" dirty="0">
                <a:latin typeface="Times New Roman" panose="02020603050405020304" pitchFamily="18" charset="0"/>
              </a:rPr>
              <a:t>证（着重关键步骤）</a:t>
            </a:r>
          </a:p>
          <a:p>
            <a:pPr marL="0" indent="0">
              <a:lnSpc>
                <a:spcPct val="90000"/>
              </a:lnSpc>
            </a:pPr>
            <a:r>
              <a:rPr lang="en-US" altLang="zh-CN" dirty="0">
                <a:latin typeface="Times New Roman" panose="02020603050405020304" pitchFamily="18" charset="0"/>
              </a:rPr>
              <a:t>(1) </a:t>
            </a:r>
            <a:r>
              <a:rPr lang="zh-CN" altLang="en-US" dirty="0">
                <a:latin typeface="Times New Roman" panose="02020603050405020304" pitchFamily="18" charset="0"/>
              </a:rPr>
              <a:t>由</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zh-CN" altLang="en-US" dirty="0">
                <a:latin typeface="Times New Roman" panose="02020603050405020304" pitchFamily="18" charset="0"/>
              </a:rPr>
              <a:t>及简单图的性质，用反证法证明</a:t>
            </a:r>
            <a:r>
              <a:rPr lang="en-US" altLang="zh-CN" i="1" dirty="0">
                <a:latin typeface="Times New Roman" panose="02020603050405020304" pitchFamily="18" charset="0"/>
              </a:rPr>
              <a:t>G</a:t>
            </a:r>
            <a:r>
              <a:rPr lang="zh-CN" altLang="en-US" dirty="0">
                <a:latin typeface="Times New Roman" panose="02020603050405020304" pitchFamily="18" charset="0"/>
              </a:rPr>
              <a:t>连通</a:t>
            </a:r>
            <a:r>
              <a:rPr lang="en-US" altLang="zh-CN" dirty="0">
                <a:latin typeface="Times New Roman" panose="02020603050405020304" pitchFamily="18" charset="0"/>
              </a:rPr>
              <a:t>.</a:t>
            </a:r>
          </a:p>
          <a:p>
            <a:pPr marL="0" indent="0">
              <a:lnSpc>
                <a:spcPct val="90000"/>
              </a:lnSpc>
            </a:pPr>
            <a:r>
              <a:rPr lang="en-US" altLang="zh-CN" dirty="0">
                <a:latin typeface="Times New Roman" panose="02020603050405020304" pitchFamily="18" charset="0"/>
              </a:rPr>
              <a:t>(2)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l</a:t>
            </a:r>
            <a:r>
              <a:rPr lang="en-US" altLang="zh-CN" i="1" baseline="-25000" dirty="0">
                <a:latin typeface="Times New Roman" panose="02020603050405020304" pitchFamily="18" charset="0"/>
              </a:rPr>
              <a:t> </a:t>
            </a:r>
            <a:r>
              <a:rPr lang="zh-CN" altLang="en-US" dirty="0">
                <a:latin typeface="Times New Roman" panose="02020603050405020304" pitchFamily="18" charset="0"/>
              </a:rPr>
              <a:t>为极大路径，</a:t>
            </a:r>
            <a:r>
              <a:rPr lang="en-US" altLang="zh-CN" i="1" dirty="0">
                <a:latin typeface="Times New Roman" panose="02020603050405020304" pitchFamily="18" charset="0"/>
              </a:rPr>
              <a:t>l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l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zh-CN" altLang="en-US" dirty="0">
                <a:latin typeface="Times New Roman" panose="02020603050405020304" pitchFamily="18" charset="0"/>
              </a:rPr>
              <a:t>（结束）</a:t>
            </a:r>
            <a:r>
              <a:rPr lang="en-US" altLang="zh-CN" dirty="0">
                <a:latin typeface="Times New Roman" panose="02020603050405020304" pitchFamily="18" charset="0"/>
              </a:rPr>
              <a:t>.</a:t>
            </a:r>
          </a:p>
          <a:p>
            <a:pPr marL="0" indent="0">
              <a:lnSpc>
                <a:spcPct val="90000"/>
              </a:lnSpc>
            </a:pPr>
            <a:r>
              <a:rPr lang="zh-CN" altLang="en-US" dirty="0">
                <a:latin typeface="Times New Roman" panose="02020603050405020304" pitchFamily="18" charset="0"/>
              </a:rPr>
              <a:t>下面讨论</a:t>
            </a:r>
            <a:r>
              <a:rPr lang="en-US" altLang="zh-CN" i="1" dirty="0">
                <a:latin typeface="Times New Roman" panose="02020603050405020304" pitchFamily="18" charset="0"/>
              </a:rPr>
              <a:t>l&lt;n</a:t>
            </a:r>
            <a:r>
              <a:rPr lang="zh-CN" altLang="en-US" dirty="0">
                <a:latin typeface="Times New Roman" panose="02020603050405020304" pitchFamily="18" charset="0"/>
              </a:rPr>
              <a:t>的情况，即要证</a:t>
            </a:r>
            <a:r>
              <a:rPr lang="en-US" altLang="zh-CN" i="1" dirty="0">
                <a:latin typeface="Times New Roman" panose="02020603050405020304" pitchFamily="18" charset="0"/>
              </a:rPr>
              <a:t>G</a:t>
            </a:r>
            <a:r>
              <a:rPr lang="zh-CN" altLang="en-US" dirty="0">
                <a:latin typeface="Times New Roman" panose="02020603050405020304" pitchFamily="18" charset="0"/>
              </a:rPr>
              <a:t>中存在过</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上所有顶点的圈</a:t>
            </a:r>
            <a:r>
              <a:rPr lang="en-US" altLang="zh-CN" dirty="0">
                <a:latin typeface="Times New Roman" panose="02020603050405020304" pitchFamily="18" charset="0"/>
              </a:rPr>
              <a:t>.</a:t>
            </a:r>
          </a:p>
          <a:p>
            <a:pPr marL="0" indent="0">
              <a:lnSpc>
                <a:spcPct val="90000"/>
              </a:lnSpc>
            </a:pPr>
            <a:r>
              <a:rPr lang="en-US" altLang="zh-CN" dirty="0">
                <a:latin typeface="Times New Roman" panose="02020603050405020304" pitchFamily="18" charset="0"/>
              </a:rPr>
              <a:t>① </a:t>
            </a:r>
            <a:r>
              <a:rPr lang="zh-CN" altLang="en-US" dirty="0">
                <a:latin typeface="Times New Roman" panose="02020603050405020304" pitchFamily="18" charset="0"/>
              </a:rPr>
              <a:t>若</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在</a:t>
            </a:r>
            <a:r>
              <a:rPr lang="en-US" altLang="zh-CN" i="1" dirty="0">
                <a:latin typeface="Times New Roman" panose="02020603050405020304" pitchFamily="18" charset="0"/>
              </a:rPr>
              <a:t>G</a:t>
            </a:r>
            <a:r>
              <a:rPr lang="zh-CN" altLang="en-US" dirty="0">
                <a:latin typeface="Times New Roman" panose="02020603050405020304" pitchFamily="18" charset="0"/>
              </a:rPr>
              <a:t>中，则</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中圈</a:t>
            </a:r>
          </a:p>
        </p:txBody>
      </p:sp>
      <p:grpSp>
        <p:nvGrpSpPr>
          <p:cNvPr id="303124" name="Group 20">
            <a:extLst>
              <a:ext uri="{FF2B5EF4-FFF2-40B4-BE49-F238E27FC236}">
                <a16:creationId xmlns:a16="http://schemas.microsoft.com/office/drawing/2014/main" id="{B300934E-34AF-40C5-AA73-DE54DC493FD4}"/>
              </a:ext>
            </a:extLst>
          </p:cNvPr>
          <p:cNvGrpSpPr>
            <a:grpSpLocks/>
          </p:cNvGrpSpPr>
          <p:nvPr/>
        </p:nvGrpSpPr>
        <p:grpSpPr bwMode="auto">
          <a:xfrm>
            <a:off x="468313" y="3429000"/>
            <a:ext cx="8064500" cy="2449513"/>
            <a:chOff x="340" y="2069"/>
            <a:chExt cx="5080" cy="1543"/>
          </a:xfrm>
        </p:grpSpPr>
        <p:sp>
          <p:nvSpPr>
            <p:cNvPr id="303114" name="Rectangle 10">
              <a:extLst>
                <a:ext uri="{FF2B5EF4-FFF2-40B4-BE49-F238E27FC236}">
                  <a16:creationId xmlns:a16="http://schemas.microsoft.com/office/drawing/2014/main" id="{036DBF85-8AA4-43CF-8DAA-9813ADC9581D}"/>
                </a:ext>
              </a:extLst>
            </p:cNvPr>
            <p:cNvSpPr>
              <a:spLocks noChangeArrowheads="1"/>
            </p:cNvSpPr>
            <p:nvPr/>
          </p:nvSpPr>
          <p:spPr bwMode="auto">
            <a:xfrm>
              <a:off x="340" y="2082"/>
              <a:ext cx="5080" cy="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lang="en-US" altLang="zh-CN" b="1">
                  <a:latin typeface="Times New Roman" panose="02020603050405020304" pitchFamily="18" charset="0"/>
                  <a:ea typeface="华文中宋" panose="02010600040101010101" pitchFamily="2" charset="-122"/>
                  <a:cs typeface="Times New Roman" panose="02020603050405020304" pitchFamily="18" charset="0"/>
                </a:rPr>
                <a:t>② </a:t>
              </a:r>
              <a:r>
                <a:rPr lang="zh-CN" altLang="en-US" b="1">
                  <a:latin typeface="Times New Roman" panose="02020603050405020304" pitchFamily="18" charset="0"/>
                  <a:ea typeface="华文中宋" panose="02010600040101010101" pitchFamily="2" charset="-122"/>
                  <a:cs typeface="Times New Roman" panose="02020603050405020304" pitchFamily="18" charset="0"/>
                </a:rPr>
                <a:t>否则，设</a:t>
              </a:r>
              <a:r>
                <a:rPr lang="en-US" altLang="zh-CN" b="1" i="1">
                  <a:latin typeface="Times New Roman" panose="02020603050405020304" pitchFamily="18" charset="0"/>
                  <a:ea typeface="华文中宋" panose="02010600040101010101" pitchFamily="2" charset="-122"/>
                  <a:cs typeface="Times New Roman" panose="02020603050405020304" pitchFamily="18" charset="0"/>
                </a:rPr>
                <a:t>v</a:t>
              </a:r>
              <a:r>
                <a:rPr lang="en-US" altLang="zh-CN" b="1" baseline="-30000">
                  <a:latin typeface="Times New Roman" panose="02020603050405020304" pitchFamily="18" charset="0"/>
                  <a:ea typeface="华文中宋" panose="02010600040101010101" pitchFamily="2" charset="-122"/>
                  <a:cs typeface="Times New Roman" panose="02020603050405020304" pitchFamily="18" charset="0"/>
                </a:rPr>
                <a:t>1</a:t>
              </a:r>
              <a:r>
                <a:rPr lang="zh-CN" altLang="en-US" b="1">
                  <a:latin typeface="Times New Roman" panose="02020603050405020304" pitchFamily="18" charset="0"/>
                  <a:ea typeface="华文中宋" panose="02010600040101010101" pitchFamily="2" charset="-122"/>
                  <a:cs typeface="Times New Roman" panose="02020603050405020304" pitchFamily="18" charset="0"/>
                </a:rPr>
                <a:t>与</a:t>
              </a:r>
              <a:r>
                <a:rPr lang="zh-CN" altLang="en-US" b="1" i="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zh-CN" altLang="en-US" b="1">
                  <a:latin typeface="Times New Roman" panose="02020603050405020304" pitchFamily="18" charset="0"/>
                  <a:ea typeface="华文中宋" panose="02010600040101010101" pitchFamily="2" charset="-122"/>
                  <a:cs typeface="Times New Roman" panose="02020603050405020304" pitchFamily="18" charset="0"/>
                </a:rPr>
                <a:t>上                              相邻，则</a:t>
              </a:r>
              <a:r>
                <a:rPr lang="en-US" altLang="zh-CN" b="1" i="1">
                  <a:latin typeface="Times New Roman" panose="02020603050405020304" pitchFamily="18" charset="0"/>
                  <a:ea typeface="华文中宋" panose="02010600040101010101" pitchFamily="2" charset="-122"/>
                  <a:cs typeface="Times New Roman" panose="02020603050405020304" pitchFamily="18" charset="0"/>
                </a:rPr>
                <a:t>k</a:t>
              </a:r>
              <a:r>
                <a:rPr lang="en-US" altLang="zh-CN"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2 (</a:t>
              </a:r>
              <a:r>
                <a:rPr lang="zh-CN" altLang="en-US"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否则由极大路径端点性质及</a:t>
              </a:r>
              <a:r>
                <a:rPr lang="en-US" altLang="zh-CN"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a:t>
              </a:r>
              <a:r>
                <a:rPr lang="zh-CN" altLang="en-US"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，会得到</a:t>
              </a:r>
              <a:r>
                <a:rPr lang="en-US" altLang="zh-CN" b="1" i="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d</a:t>
              </a:r>
              <a:r>
                <a:rPr lang="en-US" altLang="zh-CN"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b="1" baseline="-2500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1</a:t>
              </a:r>
              <a:r>
                <a:rPr lang="en-US" altLang="zh-CN"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d</a:t>
              </a:r>
              <a:r>
                <a:rPr lang="en-US" altLang="zh-CN"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i="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b="1" i="1" baseline="-2500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l</a:t>
              </a:r>
              <a:r>
                <a:rPr lang="en-US" altLang="zh-CN"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1+</a:t>
              </a:r>
              <a:r>
                <a:rPr lang="en-US" altLang="zh-CN" b="1" i="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l</a:t>
              </a:r>
              <a:r>
                <a:rPr lang="en-US" altLang="zh-CN"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2&lt;</a:t>
              </a:r>
              <a:r>
                <a:rPr lang="en-US" altLang="zh-CN" b="1" i="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n</a:t>
              </a:r>
              <a:r>
                <a:rPr lang="en-US" altLang="zh-CN"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1)</a:t>
              </a:r>
              <a:r>
                <a:rPr lang="zh-CN" altLang="en-US"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p>
            <a:p>
              <a:r>
                <a:rPr lang="zh-CN" altLang="en-US"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又</a:t>
              </a:r>
              <a:r>
                <a:rPr lang="en-US" altLang="zh-CN" b="1" i="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v</a:t>
              </a:r>
              <a:r>
                <a:rPr lang="en-US" altLang="zh-CN" b="1" i="1" baseline="-2500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l </a:t>
              </a:r>
              <a:r>
                <a:rPr lang="zh-CN" altLang="en-US"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至少与                    </a:t>
              </a:r>
              <a:r>
                <a:rPr lang="zh-CN" altLang="en-US" b="1">
                  <a:ea typeface="华文中宋" panose="02010600040101010101" pitchFamily="2" charset="-122"/>
                  <a:cs typeface="Times New Roman" panose="02020603050405020304" pitchFamily="18" charset="0"/>
                </a:rPr>
                <a:t>左边相邻顶点之一相邻</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a:t>
              </a:r>
              <a:r>
                <a:rPr lang="zh-CN" altLang="en-US" b="1">
                  <a:latin typeface="Times New Roman" panose="02020603050405020304" pitchFamily="18" charset="0"/>
                  <a:ea typeface="华文中宋" panose="02010600040101010101" pitchFamily="2" charset="-122"/>
                  <a:cs typeface="Times New Roman" panose="02020603050405020304" pitchFamily="18" charset="0"/>
                </a:rPr>
                <a:t>写出理由</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a:t>
              </a:r>
              <a:r>
                <a:rPr lang="zh-CN" altLang="en-US" b="1">
                  <a:ea typeface="华文中宋" panose="02010600040101010101" pitchFamily="2" charset="-122"/>
                  <a:cs typeface="Times New Roman" panose="02020603050405020304" pitchFamily="18" charset="0"/>
                </a:rPr>
                <a:t>，设        </a:t>
              </a:r>
              <a:r>
                <a:rPr lang="zh-CN" altLang="en-US" b="1">
                  <a:latin typeface="Times New Roman" panose="02020603050405020304" pitchFamily="18" charset="0"/>
                  <a:ea typeface="华文中宋" panose="02010600040101010101" pitchFamily="2" charset="-122"/>
                  <a:cs typeface="Times New Roman" panose="02020603050405020304" pitchFamily="18" charset="0"/>
                </a:rPr>
                <a:t>与</a:t>
              </a:r>
              <a:r>
                <a:rPr lang="en-US" altLang="zh-CN" b="1" i="1">
                  <a:latin typeface="Times New Roman" panose="02020603050405020304" pitchFamily="18" charset="0"/>
                  <a:ea typeface="华文中宋" panose="02010600040101010101" pitchFamily="2" charset="-122"/>
                  <a:cs typeface="Times New Roman" panose="02020603050405020304" pitchFamily="18" charset="0"/>
                </a:rPr>
                <a:t>v</a:t>
              </a:r>
              <a:r>
                <a:rPr lang="en-US" altLang="zh-CN" b="1" i="1" baseline="-25000">
                  <a:latin typeface="Times New Roman" panose="02020603050405020304" pitchFamily="18" charset="0"/>
                  <a:ea typeface="华文中宋" panose="02010600040101010101" pitchFamily="2" charset="-122"/>
                  <a:cs typeface="Times New Roman" panose="02020603050405020304" pitchFamily="18" charset="0"/>
                </a:rPr>
                <a:t>l</a:t>
              </a:r>
              <a:r>
                <a:rPr lang="zh-CN" altLang="en-US" b="1">
                  <a:latin typeface="Times New Roman" panose="02020603050405020304" pitchFamily="18" charset="0"/>
                  <a:ea typeface="华文中宋" panose="02010600040101010101" pitchFamily="2" charset="-122"/>
                  <a:cs typeface="Times New Roman" panose="02020603050405020304" pitchFamily="18" charset="0"/>
                </a:rPr>
                <a:t>相邻，见图中</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(1) </a:t>
              </a:r>
              <a:r>
                <a:rPr lang="zh-CN" altLang="en-US" b="1">
                  <a:latin typeface="Times New Roman" panose="02020603050405020304" pitchFamily="18" charset="0"/>
                  <a:ea typeface="华文中宋" panose="02010600040101010101" pitchFamily="2" charset="-122"/>
                  <a:cs typeface="Times New Roman" panose="02020603050405020304" pitchFamily="18" charset="0"/>
                </a:rPr>
                <a:t>，于是得</a:t>
              </a:r>
              <a:r>
                <a:rPr lang="en-US" altLang="zh-CN" b="1" i="1">
                  <a:latin typeface="Times New Roman" panose="02020603050405020304" pitchFamily="18" charset="0"/>
                  <a:ea typeface="华文中宋" panose="02010600040101010101" pitchFamily="2" charset="-122"/>
                  <a:cs typeface="Times New Roman" panose="02020603050405020304" pitchFamily="18" charset="0"/>
                </a:rPr>
                <a:t>G</a:t>
              </a:r>
              <a:r>
                <a:rPr lang="zh-CN" altLang="en-US" b="1">
                  <a:latin typeface="Times New Roman" panose="02020603050405020304" pitchFamily="18" charset="0"/>
                  <a:ea typeface="华文中宋" panose="02010600040101010101" pitchFamily="2" charset="-122"/>
                  <a:cs typeface="Times New Roman" panose="02020603050405020304" pitchFamily="18" charset="0"/>
                </a:rPr>
                <a:t>中回路</a:t>
              </a:r>
              <a:r>
                <a:rPr lang="en-US" altLang="zh-CN" b="1" i="1">
                  <a:latin typeface="Times New Roman" panose="02020603050405020304" pitchFamily="18" charset="0"/>
                  <a:ea typeface="华文中宋" panose="02010600040101010101" pitchFamily="2" charset="-122"/>
                  <a:cs typeface="Times New Roman" panose="02020603050405020304" pitchFamily="18" charset="0"/>
                </a:rPr>
                <a:t>C </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((1)</a:t>
              </a:r>
              <a:r>
                <a:rPr lang="zh-CN" altLang="en-US" b="1">
                  <a:latin typeface="Times New Roman" panose="02020603050405020304" pitchFamily="18" charset="0"/>
                  <a:ea typeface="华文中宋" panose="02010600040101010101" pitchFamily="2" charset="-122"/>
                  <a:cs typeface="Times New Roman" panose="02020603050405020304" pitchFamily="18" charset="0"/>
                </a:rPr>
                <a:t>中图去掉边</a:t>
              </a:r>
              <a:r>
                <a:rPr lang="en-US" altLang="zh-CN" b="1">
                  <a:latin typeface="Times New Roman" panose="02020603050405020304" pitchFamily="18" charset="0"/>
                  <a:ea typeface="华文中宋" panose="02010600040101010101" pitchFamily="2" charset="-122"/>
                  <a:cs typeface="Times New Roman" panose="02020603050405020304" pitchFamily="18" charset="0"/>
                </a:rPr>
                <a:t>(             ) )  </a:t>
              </a:r>
            </a:p>
            <a:p>
              <a:endParaRPr lang="en-US" altLang="zh-CN" b="1">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graphicFrame>
          <p:nvGraphicFramePr>
            <p:cNvPr id="303115" name="Object 11">
              <a:extLst>
                <a:ext uri="{FF2B5EF4-FFF2-40B4-BE49-F238E27FC236}">
                  <a16:creationId xmlns:a16="http://schemas.microsoft.com/office/drawing/2014/main" id="{11B65F39-4075-4953-831A-CC8C0AD56630}"/>
                </a:ext>
              </a:extLst>
            </p:cNvPr>
            <p:cNvGraphicFramePr>
              <a:graphicFrameLocks noChangeAspect="1"/>
            </p:cNvGraphicFramePr>
            <p:nvPr>
              <p:extLst>
                <p:ext uri="{D42A27DB-BD31-4B8C-83A1-F6EECF244321}">
                  <p14:modId xmlns:p14="http://schemas.microsoft.com/office/powerpoint/2010/main" val="2138585030"/>
                </p:ext>
              </p:extLst>
            </p:nvPr>
          </p:nvGraphicFramePr>
          <p:xfrm>
            <a:off x="1383" y="2623"/>
            <a:ext cx="907" cy="308"/>
          </p:xfrm>
          <a:graphic>
            <a:graphicData uri="http://schemas.openxmlformats.org/presentationml/2006/ole">
              <mc:AlternateContent xmlns:mc="http://schemas.openxmlformats.org/markup-compatibility/2006">
                <mc:Choice xmlns:v="urn:schemas-microsoft-com:vml" Requires="v">
                  <p:oleObj spid="_x0000_s303473" name="Microsoft 公式 3.0" r:id="rId4" imgW="672808" imgH="228501" progId="Equation.3">
                    <p:embed/>
                  </p:oleObj>
                </mc:Choice>
                <mc:Fallback>
                  <p:oleObj name="Microsoft 公式 3.0" r:id="rId4" imgW="672808" imgH="228501"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 y="2623"/>
                          <a:ext cx="907"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13" name="Object 9">
              <a:extLst>
                <a:ext uri="{FF2B5EF4-FFF2-40B4-BE49-F238E27FC236}">
                  <a16:creationId xmlns:a16="http://schemas.microsoft.com/office/drawing/2014/main" id="{F1A801C6-3B84-42F7-8ECC-4E5FF40CC825}"/>
                </a:ext>
              </a:extLst>
            </p:cNvPr>
            <p:cNvGraphicFramePr>
              <a:graphicFrameLocks noChangeAspect="1"/>
            </p:cNvGraphicFramePr>
            <p:nvPr>
              <p:extLst>
                <p:ext uri="{D42A27DB-BD31-4B8C-83A1-F6EECF244321}">
                  <p14:modId xmlns:p14="http://schemas.microsoft.com/office/powerpoint/2010/main" val="3279972994"/>
                </p:ext>
              </p:extLst>
            </p:nvPr>
          </p:nvGraphicFramePr>
          <p:xfrm>
            <a:off x="2018" y="2069"/>
            <a:ext cx="1497" cy="345"/>
          </p:xfrm>
          <a:graphic>
            <a:graphicData uri="http://schemas.openxmlformats.org/presentationml/2006/ole">
              <mc:AlternateContent xmlns:mc="http://schemas.openxmlformats.org/markup-compatibility/2006">
                <mc:Choice xmlns:v="urn:schemas-microsoft-com:vml" Requires="v">
                  <p:oleObj spid="_x0000_s303474" name="Microsoft 公式 3.0" r:id="rId6" imgW="990600" imgH="228600" progId="Equation.3">
                    <p:embed/>
                  </p:oleObj>
                </mc:Choice>
                <mc:Fallback>
                  <p:oleObj name="Microsoft 公式 3.0" r:id="rId6" imgW="990600" imgH="228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8" y="2069"/>
                          <a:ext cx="1497" cy="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3119" name="Object 15">
              <a:extLst>
                <a:ext uri="{FF2B5EF4-FFF2-40B4-BE49-F238E27FC236}">
                  <a16:creationId xmlns:a16="http://schemas.microsoft.com/office/drawing/2014/main" id="{576FE3B4-9151-41B5-B98C-EE9513816B27}"/>
                </a:ext>
              </a:extLst>
            </p:cNvPr>
            <p:cNvGraphicFramePr>
              <a:graphicFrameLocks noChangeAspect="1"/>
            </p:cNvGraphicFramePr>
            <p:nvPr/>
          </p:nvGraphicFramePr>
          <p:xfrm>
            <a:off x="612" y="2886"/>
            <a:ext cx="363" cy="311"/>
          </p:xfrm>
          <a:graphic>
            <a:graphicData uri="http://schemas.openxmlformats.org/presentationml/2006/ole">
              <mc:AlternateContent xmlns:mc="http://schemas.openxmlformats.org/markup-compatibility/2006">
                <mc:Choice xmlns:v="urn:schemas-microsoft-com:vml" Requires="v">
                  <p:oleObj spid="_x0000_s303475" name="Microsoft 公式 3.0" r:id="rId8" imgW="266584" imgH="228501" progId="Equation.3">
                    <p:embed/>
                  </p:oleObj>
                </mc:Choice>
                <mc:Fallback>
                  <p:oleObj name="Microsoft 公式 3.0" r:id="rId8" imgW="266584" imgH="228501"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 y="2886"/>
                          <a:ext cx="363"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3121" name="Object 17">
              <a:extLst>
                <a:ext uri="{FF2B5EF4-FFF2-40B4-BE49-F238E27FC236}">
                  <a16:creationId xmlns:a16="http://schemas.microsoft.com/office/drawing/2014/main" id="{9A8890AC-2AE2-4EA9-B051-A6729EF934DF}"/>
                </a:ext>
              </a:extLst>
            </p:cNvPr>
            <p:cNvGraphicFramePr>
              <a:graphicFrameLocks noChangeAspect="1"/>
            </p:cNvGraphicFramePr>
            <p:nvPr>
              <p:extLst>
                <p:ext uri="{D42A27DB-BD31-4B8C-83A1-F6EECF244321}">
                  <p14:modId xmlns:p14="http://schemas.microsoft.com/office/powerpoint/2010/main" val="2479080053"/>
                </p:ext>
              </p:extLst>
            </p:nvPr>
          </p:nvGraphicFramePr>
          <p:xfrm>
            <a:off x="884" y="3113"/>
            <a:ext cx="590" cy="289"/>
          </p:xfrm>
          <a:graphic>
            <a:graphicData uri="http://schemas.openxmlformats.org/presentationml/2006/ole">
              <mc:AlternateContent xmlns:mc="http://schemas.openxmlformats.org/markup-compatibility/2006">
                <mc:Choice xmlns:v="urn:schemas-microsoft-com:vml" Requires="v">
                  <p:oleObj spid="_x0000_s303476" name="Microsoft 公式 3.0" r:id="rId10" imgW="469900" imgH="228600" progId="Equation.3">
                    <p:embed/>
                  </p:oleObj>
                </mc:Choice>
                <mc:Fallback>
                  <p:oleObj name="Microsoft 公式 3.0" r:id="rId10" imgW="469900" imgH="2286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4" y="3113"/>
                          <a:ext cx="590"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D5CFF0E9-BD35-48B9-BE3D-2A77686B9DAD}"/>
              </a:ext>
            </a:extLst>
          </p:cNvPr>
          <p:cNvSpPr>
            <a:spLocks noGrp="1"/>
          </p:cNvSpPr>
          <p:nvPr>
            <p:ph type="sldNum" sz="quarter" idx="12"/>
          </p:nvPr>
        </p:nvSpPr>
        <p:spPr/>
        <p:txBody>
          <a:bodyPr/>
          <a:lstStyle/>
          <a:p>
            <a:fld id="{829D35F5-A167-4B5A-96DF-F382BEACB2F3}" type="slidenum">
              <a:rPr lang="en-US" altLang="zh-CN"/>
              <a:pPr/>
              <a:t>25</a:t>
            </a:fld>
            <a:endParaRPr lang="en-US" altLang="zh-CN"/>
          </a:p>
        </p:txBody>
      </p:sp>
      <p:sp>
        <p:nvSpPr>
          <p:cNvPr id="305169" name="Rectangle 17">
            <a:extLst>
              <a:ext uri="{FF2B5EF4-FFF2-40B4-BE49-F238E27FC236}">
                <a16:creationId xmlns:a16="http://schemas.microsoft.com/office/drawing/2014/main" id="{2DB5D8C0-C608-4A82-BB55-0795E0B48910}"/>
              </a:ext>
            </a:extLst>
          </p:cNvPr>
          <p:cNvSpPr>
            <a:spLocks noChangeArrowheads="1"/>
          </p:cNvSpPr>
          <p:nvPr/>
        </p:nvSpPr>
        <p:spPr bwMode="auto">
          <a:xfrm>
            <a:off x="3203575" y="17383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zh-CN">
              <a:ea typeface="华文中宋" panose="02010600040101010101" pitchFamily="2" charset="-122"/>
              <a:cs typeface="Times New Roman" panose="02020603050405020304" pitchFamily="18" charset="0"/>
            </a:endParaRPr>
          </a:p>
        </p:txBody>
      </p:sp>
      <p:sp>
        <p:nvSpPr>
          <p:cNvPr id="305170" name="Rectangle 18">
            <a:extLst>
              <a:ext uri="{FF2B5EF4-FFF2-40B4-BE49-F238E27FC236}">
                <a16:creationId xmlns:a16="http://schemas.microsoft.com/office/drawing/2014/main" id="{2BF41F3D-E55E-4804-8069-FCE34725EABA}"/>
              </a:ext>
            </a:extLst>
          </p:cNvPr>
          <p:cNvSpPr>
            <a:spLocks noChangeArrowheads="1"/>
          </p:cNvSpPr>
          <p:nvPr/>
        </p:nvSpPr>
        <p:spPr bwMode="auto">
          <a:xfrm>
            <a:off x="755650" y="2963863"/>
            <a:ext cx="95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华文中宋" panose="02010600040101010101" pitchFamily="2" charset="-122"/>
                <a:ea typeface="华文中宋" panose="02010600040101010101" pitchFamily="2" charset="-122"/>
                <a:cs typeface="Times New Roman" panose="02020603050405020304" pitchFamily="18" charset="0"/>
              </a:rPr>
              <a:t>        </a:t>
            </a:r>
            <a:endParaRPr lang="en-US" altLang="zh-CN">
              <a:ea typeface="华文中宋" panose="02010600040101010101" pitchFamily="2" charset="-122"/>
              <a:cs typeface="Times New Roman" panose="02020603050405020304" pitchFamily="18" charset="0"/>
            </a:endParaRPr>
          </a:p>
        </p:txBody>
      </p:sp>
      <p:sp>
        <p:nvSpPr>
          <p:cNvPr id="305172" name="Rectangle 20">
            <a:extLst>
              <a:ext uri="{FF2B5EF4-FFF2-40B4-BE49-F238E27FC236}">
                <a16:creationId xmlns:a16="http://schemas.microsoft.com/office/drawing/2014/main" id="{DD4C4D89-B8C5-49FC-8704-A75CBC1671AF}"/>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sz="3200" b="1">
                <a:solidFill>
                  <a:schemeClr val="tx2"/>
                </a:solidFill>
                <a:latin typeface="Arial" panose="020B0604020202020204" pitchFamily="34" charset="0"/>
                <a:ea typeface="宋体" panose="02010600030101010101" pitchFamily="2" charset="-122"/>
              </a:defRPr>
            </a:lvl1pPr>
            <a:lvl2pPr algn="r">
              <a:defRPr sz="3200" b="1">
                <a:solidFill>
                  <a:schemeClr val="tx2"/>
                </a:solidFill>
                <a:latin typeface="Arial" panose="020B0604020202020204" pitchFamily="34" charset="0"/>
                <a:ea typeface="宋体" panose="02010600030101010101" pitchFamily="2" charset="-122"/>
              </a:defRPr>
            </a:lvl2pPr>
            <a:lvl3pPr algn="r">
              <a:defRPr sz="3200" b="1">
                <a:solidFill>
                  <a:schemeClr val="tx2"/>
                </a:solidFill>
                <a:latin typeface="Arial" panose="020B0604020202020204" pitchFamily="34" charset="0"/>
                <a:ea typeface="宋体" panose="02010600030101010101" pitchFamily="2" charset="-122"/>
              </a:defRPr>
            </a:lvl3pPr>
            <a:lvl4pPr algn="r">
              <a:defRPr sz="3200" b="1">
                <a:solidFill>
                  <a:schemeClr val="tx2"/>
                </a:solidFill>
                <a:latin typeface="Arial" panose="020B0604020202020204" pitchFamily="34" charset="0"/>
                <a:ea typeface="宋体" panose="02010600030101010101" pitchFamily="2" charset="-122"/>
              </a:defRPr>
            </a:lvl4pPr>
            <a:lvl5pPr algn="r">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algn="ctr"/>
            <a:r>
              <a:rPr lang="zh-CN" altLang="en-US"/>
              <a:t>证明</a:t>
            </a:r>
          </a:p>
        </p:txBody>
      </p:sp>
      <p:pic>
        <p:nvPicPr>
          <p:cNvPr id="305173" name="Picture 21" descr="15-7">
            <a:extLst>
              <a:ext uri="{FF2B5EF4-FFF2-40B4-BE49-F238E27FC236}">
                <a16:creationId xmlns:a16="http://schemas.microsoft.com/office/drawing/2014/main" id="{B9FC5EEE-B10A-4369-ACD1-89D4E2565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4553" t="27661"/>
          <a:stretch>
            <a:fillRect/>
          </a:stretch>
        </p:blipFill>
        <p:spPr bwMode="auto">
          <a:xfrm>
            <a:off x="971550" y="3030538"/>
            <a:ext cx="7273925"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5174" name="Picture 22" descr="15-7">
            <a:extLst>
              <a:ext uri="{FF2B5EF4-FFF2-40B4-BE49-F238E27FC236}">
                <a16:creationId xmlns:a16="http://schemas.microsoft.com/office/drawing/2014/main" id="{0B0B5194-5441-4A33-9000-EB0FE4966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7279" r="48286"/>
          <a:stretch>
            <a:fillRect/>
          </a:stretch>
        </p:blipFill>
        <p:spPr bwMode="auto">
          <a:xfrm>
            <a:off x="1403350" y="1262063"/>
            <a:ext cx="698500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75" name="Text Box 23">
            <a:extLst>
              <a:ext uri="{FF2B5EF4-FFF2-40B4-BE49-F238E27FC236}">
                <a16:creationId xmlns:a16="http://schemas.microsoft.com/office/drawing/2014/main" id="{D9C5CD5C-B9D3-4110-8EAE-AB63D365008A}"/>
              </a:ext>
            </a:extLst>
          </p:cNvPr>
          <p:cNvSpPr txBox="1">
            <a:spLocks noChangeArrowheads="1"/>
          </p:cNvSpPr>
          <p:nvPr/>
        </p:nvSpPr>
        <p:spPr bwMode="auto">
          <a:xfrm>
            <a:off x="395288" y="1844675"/>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imes New Roman" panose="02020603050405020304" pitchFamily="18" charset="0"/>
              </a:rPr>
              <a:t>图</a:t>
            </a:r>
            <a:r>
              <a:rPr lang="en-US" altLang="zh-CN" b="1">
                <a:latin typeface="Times New Roman" panose="02020603050405020304" pitchFamily="18" charset="0"/>
              </a:rPr>
              <a:t>(1)</a:t>
            </a:r>
          </a:p>
        </p:txBody>
      </p:sp>
      <p:sp>
        <p:nvSpPr>
          <p:cNvPr id="305176" name="Text Box 24">
            <a:extLst>
              <a:ext uri="{FF2B5EF4-FFF2-40B4-BE49-F238E27FC236}">
                <a16:creationId xmlns:a16="http://schemas.microsoft.com/office/drawing/2014/main" id="{826F1F35-C3DC-4C65-9DE0-7E5A17A66F78}"/>
              </a:ext>
            </a:extLst>
          </p:cNvPr>
          <p:cNvSpPr txBox="1">
            <a:spLocks noChangeArrowheads="1"/>
          </p:cNvSpPr>
          <p:nvPr/>
        </p:nvSpPr>
        <p:spPr bwMode="auto">
          <a:xfrm>
            <a:off x="468313" y="4005263"/>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rPr>
              <a:t>图</a:t>
            </a:r>
            <a:r>
              <a:rPr lang="en-US" altLang="zh-CN" b="1">
                <a:latin typeface="Times New Roman" panose="02020603050405020304" pitchFamily="18" charset="0"/>
              </a:rPr>
              <a:t>(2)</a:t>
            </a:r>
          </a:p>
        </p:txBody>
      </p:sp>
      <p:sp>
        <p:nvSpPr>
          <p:cNvPr id="305177" name="Rectangle 25">
            <a:extLst>
              <a:ext uri="{FF2B5EF4-FFF2-40B4-BE49-F238E27FC236}">
                <a16:creationId xmlns:a16="http://schemas.microsoft.com/office/drawing/2014/main" id="{742E1EE9-0F42-4389-986F-514B1986019E}"/>
              </a:ext>
            </a:extLst>
          </p:cNvPr>
          <p:cNvSpPr>
            <a:spLocks noChangeArrowheads="1"/>
          </p:cNvSpPr>
          <p:nvPr/>
        </p:nvSpPr>
        <p:spPr bwMode="auto">
          <a:xfrm>
            <a:off x="468313" y="5589588"/>
            <a:ext cx="79930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r>
              <a:rPr lang="en-US" altLang="zh-CN">
                <a:latin typeface="Times New Roman" panose="02020603050405020304" pitchFamily="18" charset="0"/>
              </a:rPr>
              <a:t>(3) </a:t>
            </a:r>
            <a:r>
              <a:rPr lang="zh-CN" altLang="en-US">
                <a:latin typeface="Times New Roman" panose="02020603050405020304" pitchFamily="18" charset="0"/>
              </a:rPr>
              <a:t>由连通性，可得比</a:t>
            </a:r>
            <a:r>
              <a:rPr lang="zh-CN" altLang="en-US" i="1">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更长的路径（如图</a:t>
            </a:r>
            <a:r>
              <a:rPr lang="en-US" altLang="zh-CN">
                <a:latin typeface="Times New Roman" panose="02020603050405020304" pitchFamily="18" charset="0"/>
              </a:rPr>
              <a:t>(2) </a:t>
            </a:r>
            <a:r>
              <a:rPr lang="zh-CN" altLang="en-US">
                <a:latin typeface="Times New Roman" panose="02020603050405020304" pitchFamily="18" charset="0"/>
              </a:rPr>
              <a:t>所示），</a:t>
            </a:r>
          </a:p>
          <a:p>
            <a:r>
              <a:rPr lang="zh-CN" altLang="en-US">
                <a:latin typeface="Times New Roman" panose="02020603050405020304" pitchFamily="18" charset="0"/>
              </a:rPr>
              <a:t>对它再扩大路径，重复</a:t>
            </a:r>
            <a:r>
              <a:rPr lang="en-US" altLang="zh-CN">
                <a:latin typeface="Times New Roman" panose="02020603050405020304" pitchFamily="18" charset="0"/>
              </a:rPr>
              <a:t>(2) </a:t>
            </a:r>
            <a:r>
              <a:rPr lang="zh-CN" altLang="en-US">
                <a:latin typeface="Times New Roman" panose="02020603050405020304" pitchFamily="18" charset="0"/>
              </a:rPr>
              <a:t>，最后得哈密顿通路</a:t>
            </a:r>
            <a:r>
              <a:rPr lang="en-US" altLang="zh-CN">
                <a:latin typeface="Times New Roman" panose="02020603050405020304" pitchFamily="18" charset="0"/>
              </a:rPr>
              <a:t>.</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E0F77610-D188-4259-9F15-9BD488AD1BFD}"/>
              </a:ext>
            </a:extLst>
          </p:cNvPr>
          <p:cNvSpPr>
            <a:spLocks noGrp="1"/>
          </p:cNvSpPr>
          <p:nvPr>
            <p:ph type="sldNum" sz="quarter" idx="12"/>
          </p:nvPr>
        </p:nvSpPr>
        <p:spPr>
          <a:xfrm>
            <a:off x="6553200" y="6245225"/>
            <a:ext cx="2133600" cy="476250"/>
          </a:xfrm>
        </p:spPr>
        <p:txBody>
          <a:bodyPr/>
          <a:lstStyle/>
          <a:p>
            <a:fld id="{DD16A2A0-7238-4752-90FD-D35CF82B2F57}" type="slidenum">
              <a:rPr lang="en-US" altLang="zh-CN"/>
              <a:pPr/>
              <a:t>26</a:t>
            </a:fld>
            <a:endParaRPr lang="en-US" altLang="zh-CN"/>
          </a:p>
        </p:txBody>
      </p:sp>
      <p:sp>
        <p:nvSpPr>
          <p:cNvPr id="307209" name="Rectangle 9">
            <a:extLst>
              <a:ext uri="{FF2B5EF4-FFF2-40B4-BE49-F238E27FC236}">
                <a16:creationId xmlns:a16="http://schemas.microsoft.com/office/drawing/2014/main" id="{A4F8756E-41F4-470D-B480-9B23B16A1E6F}"/>
              </a:ext>
            </a:extLst>
          </p:cNvPr>
          <p:cNvSpPr>
            <a:spLocks noGrp="1" noChangeArrowheads="1"/>
          </p:cNvSpPr>
          <p:nvPr>
            <p:ph type="title"/>
          </p:nvPr>
        </p:nvSpPr>
        <p:spPr>
          <a:noFill/>
          <a:ln/>
        </p:spPr>
        <p:txBody>
          <a:bodyPr/>
          <a:lstStyle/>
          <a:p>
            <a:pPr algn="ctr"/>
            <a:r>
              <a:rPr lang="zh-CN" altLang="en-US"/>
              <a:t>推论</a:t>
            </a:r>
          </a:p>
        </p:txBody>
      </p:sp>
      <p:sp>
        <p:nvSpPr>
          <p:cNvPr id="307210" name="Rectangle 10">
            <a:extLst>
              <a:ext uri="{FF2B5EF4-FFF2-40B4-BE49-F238E27FC236}">
                <a16:creationId xmlns:a16="http://schemas.microsoft.com/office/drawing/2014/main" id="{5917E9AA-61CD-4154-8E68-D581FCA17A09}"/>
              </a:ext>
            </a:extLst>
          </p:cNvPr>
          <p:cNvSpPr>
            <a:spLocks noChangeArrowheads="1"/>
          </p:cNvSpPr>
          <p:nvPr/>
        </p:nvSpPr>
        <p:spPr bwMode="auto">
          <a:xfrm>
            <a:off x="539750" y="1412875"/>
            <a:ext cx="7920038"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nSpc>
                <a:spcPct val="90000"/>
              </a:lnSpc>
            </a:pPr>
            <a:r>
              <a:rPr lang="zh-CN" altLang="en-US" dirty="0">
                <a:solidFill>
                  <a:srgbClr val="A50021"/>
                </a:solidFill>
                <a:latin typeface="Times New Roman" panose="02020603050405020304" pitchFamily="18" charset="0"/>
              </a:rPr>
              <a:t>推论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 </a:t>
            </a:r>
            <a:r>
              <a:rPr lang="zh-CN" altLang="en-US" dirty="0">
                <a:latin typeface="Times New Roman" panose="02020603050405020304" pitchFamily="18" charset="0"/>
              </a:rPr>
              <a:t>阶无向简单图，若对于</a:t>
            </a:r>
            <a:r>
              <a:rPr lang="en-US" altLang="zh-CN" i="1" dirty="0">
                <a:latin typeface="Times New Roman" panose="02020603050405020304" pitchFamily="18" charset="0"/>
              </a:rPr>
              <a:t>G</a:t>
            </a:r>
            <a:r>
              <a:rPr lang="zh-CN" altLang="en-US" dirty="0">
                <a:latin typeface="Times New Roman" panose="02020603050405020304" pitchFamily="18" charset="0"/>
              </a:rPr>
              <a:t>中任意两个</a:t>
            </a:r>
          </a:p>
          <a:p>
            <a:pPr>
              <a:lnSpc>
                <a:spcPct val="90000"/>
              </a:lnSpc>
            </a:pPr>
            <a:r>
              <a:rPr lang="zh-CN" altLang="en-US" dirty="0">
                <a:latin typeface="Times New Roman" panose="02020603050405020304" pitchFamily="18" charset="0"/>
              </a:rPr>
              <a:t>不相邻的顶点</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zh-CN" altLang="en-US" dirty="0">
                <a:latin typeface="Times New Roman" panose="02020603050405020304" pitchFamily="18" charset="0"/>
              </a:rPr>
              <a:t>，均有</a:t>
            </a:r>
            <a:endParaRPr lang="zh-CN" altLang="en-US" i="1" dirty="0">
              <a:latin typeface="Times New Roman" panose="02020603050405020304" pitchFamily="18" charset="0"/>
            </a:endParaRPr>
          </a:p>
          <a:p>
            <a:pPr>
              <a:lnSpc>
                <a:spcPct val="90000"/>
              </a:lnSpc>
            </a:pPr>
            <a:r>
              <a:rPr lang="zh-CN" altLang="en-US" i="1"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j</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a:t>
            </a:r>
          </a:p>
          <a:p>
            <a:pPr>
              <a:lnSpc>
                <a:spcPct val="90000"/>
              </a:lnSpc>
            </a:pPr>
            <a:r>
              <a:rPr lang="zh-CN" altLang="en-US" dirty="0">
                <a:latin typeface="Times New Roman" panose="02020603050405020304" pitchFamily="18" charset="0"/>
              </a:rPr>
              <a:t>则</a:t>
            </a:r>
            <a:r>
              <a:rPr lang="en-US" altLang="zh-CN" i="1" dirty="0">
                <a:latin typeface="Times New Roman" panose="02020603050405020304" pitchFamily="18" charset="0"/>
              </a:rPr>
              <a:t>G</a:t>
            </a:r>
            <a:r>
              <a:rPr lang="zh-CN" altLang="en-US" dirty="0">
                <a:latin typeface="Times New Roman" panose="02020603050405020304" pitchFamily="18" charset="0"/>
              </a:rPr>
              <a:t>中存在哈密顿回路，从而</a:t>
            </a:r>
            <a:r>
              <a:rPr lang="en-US" altLang="zh-CN" i="1" dirty="0">
                <a:latin typeface="Times New Roman" panose="02020603050405020304" pitchFamily="18" charset="0"/>
              </a:rPr>
              <a:t>G</a:t>
            </a:r>
            <a:r>
              <a:rPr lang="zh-CN" altLang="en-US" dirty="0">
                <a:latin typeface="Times New Roman" panose="02020603050405020304" pitchFamily="18" charset="0"/>
              </a:rPr>
              <a:t>为哈密顿图</a:t>
            </a:r>
            <a:r>
              <a:rPr lang="en-US" altLang="zh-CN" dirty="0">
                <a:latin typeface="Times New Roman" panose="02020603050405020304" pitchFamily="18" charset="0"/>
              </a:rPr>
              <a:t>.</a:t>
            </a:r>
          </a:p>
          <a:p>
            <a:pPr>
              <a:lnSpc>
                <a:spcPct val="90000"/>
              </a:lnSpc>
              <a:spcBef>
                <a:spcPct val="55000"/>
              </a:spcBef>
            </a:pPr>
            <a:r>
              <a:rPr lang="zh-CN" altLang="en-US" dirty="0">
                <a:latin typeface="Times New Roman" panose="02020603050405020304" pitchFamily="18" charset="0"/>
              </a:rPr>
              <a:t>证明线索：由定理</a:t>
            </a:r>
            <a:r>
              <a:rPr lang="en-US" altLang="zh-CN" dirty="0">
                <a:latin typeface="Times New Roman" panose="02020603050405020304" pitchFamily="18" charset="0"/>
              </a:rPr>
              <a:t>15.7</a:t>
            </a:r>
            <a:r>
              <a:rPr lang="zh-CN" altLang="en-US" dirty="0">
                <a:latin typeface="Times New Roman" panose="02020603050405020304" pitchFamily="18" charset="0"/>
              </a:rPr>
              <a:t>得</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en-US" altLang="zh-CN" baseline="-25000" dirty="0">
                <a:latin typeface="Times New Roman" panose="02020603050405020304" pitchFamily="18" charset="0"/>
              </a:rPr>
              <a:t> </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中哈密顿通路</a:t>
            </a:r>
            <a:r>
              <a:rPr lang="en-US" altLang="zh-CN" dirty="0">
                <a:latin typeface="Times New Roman" panose="02020603050405020304" pitchFamily="18" charset="0"/>
              </a:rPr>
              <a:t>. </a:t>
            </a:r>
          </a:p>
          <a:p>
            <a:pPr>
              <a:lnSpc>
                <a:spcPct val="90000"/>
              </a:lnSpc>
            </a:pPr>
            <a:r>
              <a:rPr lang="zh-CN" altLang="en-US" dirty="0">
                <a:latin typeface="Times New Roman" panose="02020603050405020304" pitchFamily="18" charset="0"/>
              </a:rPr>
              <a:t>若</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n</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，得证</a:t>
            </a:r>
            <a:r>
              <a:rPr lang="en-US" altLang="zh-CN" dirty="0">
                <a:latin typeface="Times New Roman" panose="02020603050405020304" pitchFamily="18" charset="0"/>
              </a:rPr>
              <a:t>. </a:t>
            </a:r>
            <a:r>
              <a:rPr lang="zh-CN" altLang="en-US" dirty="0">
                <a:latin typeface="Times New Roman" panose="02020603050405020304" pitchFamily="18" charset="0"/>
              </a:rPr>
              <a:t>否则利用（</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）证明存在过</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p>
          <a:p>
            <a:pPr>
              <a:lnSpc>
                <a:spcPct val="90000"/>
              </a:lnSpc>
            </a:pPr>
            <a:r>
              <a:rPr lang="en-US" altLang="zh-CN" dirty="0">
                <a:latin typeface="Times New Roman" panose="02020603050405020304" pitchFamily="18" charset="0"/>
              </a:rPr>
              <a:t>…,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的圈 </a:t>
            </a:r>
            <a:r>
              <a:rPr lang="en-US" altLang="zh-CN" dirty="0">
                <a:latin typeface="Times New Roman" panose="02020603050405020304" pitchFamily="18" charset="0"/>
              </a:rPr>
              <a:t>(</a:t>
            </a:r>
            <a:r>
              <a:rPr lang="zh-CN" altLang="en-US" dirty="0">
                <a:latin typeface="Times New Roman" panose="02020603050405020304" pitchFamily="18" charset="0"/>
              </a:rPr>
              <a:t>哈密顿回路</a:t>
            </a:r>
            <a:r>
              <a:rPr lang="en-US" altLang="zh-CN" dirty="0">
                <a:latin typeface="Times New Roman" panose="02020603050405020304" pitchFamily="18" charset="0"/>
              </a:rPr>
              <a:t>). </a:t>
            </a:r>
          </a:p>
        </p:txBody>
      </p:sp>
      <p:sp>
        <p:nvSpPr>
          <p:cNvPr id="307211" name="Rectangle 11">
            <a:extLst>
              <a:ext uri="{FF2B5EF4-FFF2-40B4-BE49-F238E27FC236}">
                <a16:creationId xmlns:a16="http://schemas.microsoft.com/office/drawing/2014/main" id="{98F78613-CE1B-4996-8B58-4889BD7DA478}"/>
              </a:ext>
            </a:extLst>
          </p:cNvPr>
          <p:cNvSpPr>
            <a:spLocks noChangeArrowheads="1"/>
          </p:cNvSpPr>
          <p:nvPr/>
        </p:nvSpPr>
        <p:spPr bwMode="auto">
          <a:xfrm>
            <a:off x="539750" y="4724400"/>
            <a:ext cx="802005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rgbClr val="69B3F1"/>
              </a:buClr>
              <a:buFont typeface="Wingdings" panose="05000000000000000000" pitchFamily="2" charset="2"/>
              <a:buNone/>
            </a:pPr>
            <a:r>
              <a:rPr lang="zh-CN" altLang="en-US" b="1" dirty="0">
                <a:solidFill>
                  <a:srgbClr val="A50021"/>
                </a:solidFill>
                <a:latin typeface="Times New Roman" panose="02020603050405020304" pitchFamily="18" charset="0"/>
              </a:rPr>
              <a:t>定理</a:t>
            </a:r>
            <a:r>
              <a:rPr lang="en-US" altLang="zh-CN" b="1" dirty="0">
                <a:solidFill>
                  <a:srgbClr val="A50021"/>
                </a:solidFill>
                <a:latin typeface="Times New Roman" panose="02020603050405020304" pitchFamily="18" charset="0"/>
              </a:rPr>
              <a:t>15.8</a:t>
            </a:r>
            <a:r>
              <a:rPr lang="en-US" altLang="zh-CN" b="1" dirty="0">
                <a:latin typeface="Times New Roman" panose="02020603050405020304" pitchFamily="18" charset="0"/>
              </a:rPr>
              <a:t>  </a:t>
            </a:r>
            <a:r>
              <a:rPr lang="zh-CN" altLang="en-US" b="1" dirty="0">
                <a:latin typeface="Times New Roman" panose="02020603050405020304" pitchFamily="18" charset="0"/>
              </a:rPr>
              <a:t>设</a:t>
            </a:r>
            <a:r>
              <a:rPr lang="en-US" altLang="zh-CN" b="1" i="1" dirty="0" err="1">
                <a:latin typeface="Times New Roman" panose="02020603050405020304" pitchFamily="18" charset="0"/>
              </a:rPr>
              <a:t>u</a:t>
            </a:r>
            <a:r>
              <a:rPr lang="en-US" altLang="zh-CN" b="1" dirty="0" err="1">
                <a:latin typeface="Times New Roman" panose="02020603050405020304" pitchFamily="18" charset="0"/>
              </a:rPr>
              <a:t>,</a:t>
            </a:r>
            <a:r>
              <a:rPr lang="en-US" altLang="zh-CN" b="1" i="1" dirty="0" err="1">
                <a:latin typeface="Times New Roman" panose="02020603050405020304" pitchFamily="18" charset="0"/>
              </a:rPr>
              <a:t>v</a:t>
            </a:r>
            <a:r>
              <a:rPr lang="zh-CN" altLang="en-US" b="1" dirty="0">
                <a:latin typeface="Times New Roman" panose="02020603050405020304" pitchFamily="18" charset="0"/>
              </a:rPr>
              <a:t>为</a:t>
            </a:r>
            <a:r>
              <a:rPr lang="en-US" altLang="zh-CN" b="1" i="1" dirty="0">
                <a:latin typeface="Times New Roman" panose="02020603050405020304" pitchFamily="18" charset="0"/>
              </a:rPr>
              <a:t>n</a:t>
            </a:r>
            <a:r>
              <a:rPr lang="zh-CN" altLang="en-US" b="1" dirty="0">
                <a:latin typeface="Times New Roman" panose="02020603050405020304" pitchFamily="18" charset="0"/>
              </a:rPr>
              <a:t>阶无向简单图</a:t>
            </a:r>
            <a:r>
              <a:rPr lang="en-US" altLang="zh-CN" b="1" i="1" dirty="0">
                <a:latin typeface="Times New Roman" panose="02020603050405020304" pitchFamily="18" charset="0"/>
              </a:rPr>
              <a:t>G</a:t>
            </a:r>
            <a:r>
              <a:rPr lang="zh-CN" altLang="en-US" b="1" dirty="0">
                <a:latin typeface="Times New Roman" panose="02020603050405020304" pitchFamily="18" charset="0"/>
              </a:rPr>
              <a:t>中两个不相邻的顶点，且</a:t>
            </a:r>
            <a:r>
              <a:rPr lang="en-US" altLang="zh-CN" b="1" i="1" dirty="0">
                <a:latin typeface="Times New Roman" panose="02020603050405020304" pitchFamily="18" charset="0"/>
              </a:rPr>
              <a:t>d</a:t>
            </a:r>
            <a:r>
              <a:rPr lang="en-US" altLang="zh-CN" b="1" dirty="0">
                <a:latin typeface="Times New Roman" panose="02020603050405020304" pitchFamily="18" charset="0"/>
              </a:rPr>
              <a:t>(</a:t>
            </a:r>
            <a:r>
              <a:rPr lang="en-US" altLang="zh-CN" b="1" i="1" dirty="0">
                <a:latin typeface="Times New Roman" panose="02020603050405020304" pitchFamily="18" charset="0"/>
              </a:rPr>
              <a:t>u</a:t>
            </a:r>
            <a:r>
              <a:rPr lang="en-US" altLang="zh-CN" b="1" dirty="0">
                <a:latin typeface="Times New Roman" panose="02020603050405020304" pitchFamily="18" charset="0"/>
              </a:rPr>
              <a:t>)+</a:t>
            </a:r>
            <a:r>
              <a:rPr lang="en-US" altLang="zh-CN" b="1" i="1" dirty="0">
                <a:latin typeface="Times New Roman" panose="02020603050405020304" pitchFamily="18" charset="0"/>
              </a:rPr>
              <a:t>d</a:t>
            </a:r>
            <a:r>
              <a:rPr lang="en-US" altLang="zh-CN" b="1" dirty="0">
                <a:latin typeface="Times New Roman" panose="02020603050405020304" pitchFamily="18" charset="0"/>
              </a:rPr>
              <a:t>(</a:t>
            </a:r>
            <a:r>
              <a:rPr lang="en-US" altLang="zh-CN" b="1" i="1" dirty="0">
                <a:latin typeface="Times New Roman" panose="02020603050405020304" pitchFamily="18" charset="0"/>
              </a:rPr>
              <a:t>v</a:t>
            </a:r>
            <a:r>
              <a:rPr lang="en-US" altLang="zh-CN" b="1" dirty="0">
                <a:latin typeface="Times New Roman" panose="02020603050405020304" pitchFamily="18" charset="0"/>
              </a:rPr>
              <a:t>)</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n</a:t>
            </a:r>
            <a:r>
              <a:rPr lang="zh-CN" altLang="en-US" b="1" dirty="0">
                <a:latin typeface="Times New Roman" panose="02020603050405020304" pitchFamily="18" charset="0"/>
              </a:rPr>
              <a:t>，则</a:t>
            </a:r>
            <a:r>
              <a:rPr lang="en-US" altLang="zh-CN" b="1" i="1" dirty="0">
                <a:latin typeface="Times New Roman" panose="02020603050405020304" pitchFamily="18" charset="0"/>
              </a:rPr>
              <a:t>G</a:t>
            </a:r>
            <a:r>
              <a:rPr lang="zh-CN" altLang="en-US" b="1" dirty="0">
                <a:latin typeface="Times New Roman" panose="02020603050405020304" pitchFamily="18" charset="0"/>
              </a:rPr>
              <a:t>为哈密顿图当且仅当</a:t>
            </a:r>
            <a:r>
              <a:rPr lang="en-US" altLang="zh-CN" b="1" i="1" dirty="0">
                <a:latin typeface="Times New Roman" panose="02020603050405020304" pitchFamily="18" charset="0"/>
              </a:rPr>
              <a:t>G</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a:t>
            </a:r>
            <a:r>
              <a:rPr lang="en-US" altLang="zh-CN" b="1" i="1" dirty="0">
                <a:latin typeface="Times New Roman" panose="02020603050405020304" pitchFamily="18" charset="0"/>
              </a:rPr>
              <a:t>u</a:t>
            </a:r>
            <a:r>
              <a:rPr lang="en-US" altLang="zh-CN" b="1" dirty="0">
                <a:latin typeface="Times New Roman" panose="02020603050405020304" pitchFamily="18" charset="0"/>
              </a:rPr>
              <a:t>,</a:t>
            </a:r>
            <a:r>
              <a:rPr lang="en-US" altLang="zh-CN" b="1" i="1" dirty="0">
                <a:latin typeface="Times New Roman" panose="02020603050405020304" pitchFamily="18" charset="0"/>
              </a:rPr>
              <a:t> v</a:t>
            </a:r>
            <a:r>
              <a:rPr lang="en-US" altLang="zh-CN" b="1" dirty="0">
                <a:latin typeface="Times New Roman" panose="02020603050405020304" pitchFamily="18" charset="0"/>
              </a:rPr>
              <a:t>)</a:t>
            </a:r>
            <a:r>
              <a:rPr lang="zh-CN" altLang="en-US" b="1" dirty="0">
                <a:latin typeface="Times New Roman" panose="02020603050405020304" pitchFamily="18" charset="0"/>
              </a:rPr>
              <a:t>为哈密顿图</a:t>
            </a:r>
            <a:r>
              <a:rPr lang="en-US" altLang="zh-CN" b="1" dirty="0">
                <a:latin typeface="Times New Roman" panose="02020603050405020304" pitchFamily="18" charset="0"/>
              </a:rPr>
              <a:t>.</a:t>
            </a:r>
            <a:r>
              <a:rPr lang="en-US" altLang="zh-CN" dirty="0">
                <a:latin typeface="Times New Roman" panose="02020603050405020304" pitchFamily="18" charset="0"/>
              </a:rPr>
              <a:t> </a:t>
            </a:r>
          </a:p>
        </p:txBody>
      </p:sp>
      <p:sp>
        <p:nvSpPr>
          <p:cNvPr id="8" name="文本框 7">
            <a:extLst>
              <a:ext uri="{FF2B5EF4-FFF2-40B4-BE49-F238E27FC236}">
                <a16:creationId xmlns:a16="http://schemas.microsoft.com/office/drawing/2014/main" id="{991C7799-788A-45BB-BE8B-D2FA23C20151}"/>
              </a:ext>
            </a:extLst>
          </p:cNvPr>
          <p:cNvSpPr txBox="1"/>
          <p:nvPr/>
        </p:nvSpPr>
        <p:spPr>
          <a:xfrm>
            <a:off x="6553200" y="2636912"/>
            <a:ext cx="1728192" cy="400110"/>
          </a:xfrm>
          <a:prstGeom prst="rect">
            <a:avLst/>
          </a:prstGeom>
          <a:noFill/>
        </p:spPr>
        <p:txBody>
          <a:bodyPr wrap="square" rtlCol="0" anchor="b">
            <a:spAutoFit/>
          </a:bodyPr>
          <a:lstStyle/>
          <a:p>
            <a:r>
              <a:rPr lang="en-US" altLang="zh-CN" sz="2000" dirty="0">
                <a:solidFill>
                  <a:srgbClr val="FF9900"/>
                </a:solidFill>
                <a:latin typeface="Times New Roman" panose="02020603050405020304" pitchFamily="18" charset="0"/>
              </a:rPr>
              <a:t>Ore</a:t>
            </a:r>
            <a:r>
              <a:rPr lang="zh-CN" altLang="en-US" sz="2000" dirty="0">
                <a:solidFill>
                  <a:srgbClr val="FF9900"/>
                </a:solidFill>
                <a:latin typeface="Times New Roman" panose="02020603050405020304" pitchFamily="18" charset="0"/>
              </a:rPr>
              <a:t>定理</a:t>
            </a:r>
            <a:endParaRPr lang="en-US" altLang="zh-CN" sz="2000" dirty="0">
              <a:solidFill>
                <a:srgbClr val="FF9900"/>
              </a:solidFill>
              <a:latin typeface="Times New Roman" panose="02020603050405020304" pitchFamily="18" charset="0"/>
            </a:endParaRPr>
          </a:p>
        </p:txBody>
      </p:sp>
      <p:sp>
        <p:nvSpPr>
          <p:cNvPr id="9" name="文本框 8">
            <a:extLst>
              <a:ext uri="{FF2B5EF4-FFF2-40B4-BE49-F238E27FC236}">
                <a16:creationId xmlns:a16="http://schemas.microsoft.com/office/drawing/2014/main" id="{C48324AB-A77F-4BDF-908B-129D9A9DF105}"/>
              </a:ext>
            </a:extLst>
          </p:cNvPr>
          <p:cNvSpPr txBox="1"/>
          <p:nvPr/>
        </p:nvSpPr>
        <p:spPr>
          <a:xfrm>
            <a:off x="4559878" y="1668175"/>
            <a:ext cx="4156756" cy="707886"/>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注意成功找到一条通路的情况不一定有回路，所以此处度数要求</a:t>
            </a:r>
            <a:r>
              <a:rPr lang="en-US" altLang="zh-CN" sz="2000" dirty="0">
                <a:solidFill>
                  <a:srgbClr val="FF9900"/>
                </a:solidFill>
                <a:latin typeface="Times New Roman" panose="02020603050405020304" pitchFamily="18" charset="0"/>
              </a:rPr>
              <a:t>+1</a:t>
            </a:r>
          </a:p>
        </p:txBody>
      </p:sp>
      <p:sp>
        <p:nvSpPr>
          <p:cNvPr id="10" name="文本框 9">
            <a:extLst>
              <a:ext uri="{FF2B5EF4-FFF2-40B4-BE49-F238E27FC236}">
                <a16:creationId xmlns:a16="http://schemas.microsoft.com/office/drawing/2014/main" id="{A7E0F443-142B-4EBE-A930-03527AA9CA85}"/>
              </a:ext>
            </a:extLst>
          </p:cNvPr>
          <p:cNvSpPr txBox="1"/>
          <p:nvPr/>
        </p:nvSpPr>
        <p:spPr>
          <a:xfrm>
            <a:off x="0" y="5842337"/>
            <a:ext cx="5436096" cy="1015663"/>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若</a:t>
            </a:r>
            <a:r>
              <a:rPr lang="en-US" altLang="zh-CN" sz="2000" i="1" dirty="0">
                <a:solidFill>
                  <a:srgbClr val="FF9900"/>
                </a:solidFill>
                <a:latin typeface="Times New Roman" panose="02020603050405020304" pitchFamily="18" charset="0"/>
              </a:rPr>
              <a:t>G</a:t>
            </a:r>
            <a:r>
              <a:rPr lang="en-US" altLang="zh-CN" sz="2000" dirty="0">
                <a:solidFill>
                  <a:srgbClr val="FF9900"/>
                </a:solidFill>
                <a:latin typeface="Times New Roman" panose="02020603050405020304" pitchFamily="18" charset="0"/>
                <a:sym typeface="Symbol" panose="05050102010706020507" pitchFamily="18" charset="2"/>
              </a:rPr>
              <a:t>⋃</a:t>
            </a:r>
            <a:r>
              <a:rPr lang="en-US" altLang="zh-CN" sz="2000" dirty="0">
                <a:solidFill>
                  <a:srgbClr val="FF9900"/>
                </a:solidFill>
                <a:latin typeface="Times New Roman" panose="02020603050405020304" pitchFamily="18" charset="0"/>
              </a:rPr>
              <a:t>(</a:t>
            </a:r>
            <a:r>
              <a:rPr lang="en-US" altLang="zh-CN" sz="2000" i="1" dirty="0" err="1">
                <a:solidFill>
                  <a:srgbClr val="FF9900"/>
                </a:solidFill>
                <a:latin typeface="Times New Roman" panose="02020603050405020304" pitchFamily="18" charset="0"/>
              </a:rPr>
              <a:t>u</a:t>
            </a:r>
            <a:r>
              <a:rPr lang="en-US" altLang="zh-CN" sz="2000" dirty="0" err="1">
                <a:solidFill>
                  <a:srgbClr val="FF9900"/>
                </a:solidFill>
                <a:latin typeface="Times New Roman" panose="02020603050405020304" pitchFamily="18" charset="0"/>
              </a:rPr>
              <a:t>,</a:t>
            </a:r>
            <a:r>
              <a:rPr lang="en-US" altLang="zh-CN" sz="2000" i="1" dirty="0" err="1">
                <a:solidFill>
                  <a:srgbClr val="FF9900"/>
                </a:solidFill>
                <a:latin typeface="Times New Roman" panose="02020603050405020304" pitchFamily="18" charset="0"/>
              </a:rPr>
              <a:t>v</a:t>
            </a:r>
            <a:r>
              <a:rPr lang="en-US" altLang="zh-CN" sz="2000" dirty="0">
                <a:solidFill>
                  <a:srgbClr val="FF9900"/>
                </a:solidFill>
                <a:latin typeface="Times New Roman" panose="02020603050405020304" pitchFamily="18" charset="0"/>
              </a:rPr>
              <a:t>)</a:t>
            </a:r>
            <a:r>
              <a:rPr lang="zh-CN" altLang="en-US" sz="2000" dirty="0">
                <a:solidFill>
                  <a:srgbClr val="FF9900"/>
                </a:solidFill>
                <a:latin typeface="Times New Roman" panose="02020603050405020304" pitchFamily="18" charset="0"/>
              </a:rPr>
              <a:t>的哈密顿回路不经过</a:t>
            </a:r>
            <a:r>
              <a:rPr lang="en-US" altLang="zh-CN" sz="2000" dirty="0">
                <a:solidFill>
                  <a:srgbClr val="FF9900"/>
                </a:solidFill>
                <a:latin typeface="Times New Roman" panose="02020603050405020304" pitchFamily="18" charset="0"/>
              </a:rPr>
              <a:t>(</a:t>
            </a:r>
            <a:r>
              <a:rPr lang="en-US" altLang="zh-CN" sz="2000" i="1" dirty="0" err="1">
                <a:solidFill>
                  <a:srgbClr val="FF9900"/>
                </a:solidFill>
                <a:latin typeface="Times New Roman" panose="02020603050405020304" pitchFamily="18" charset="0"/>
              </a:rPr>
              <a:t>u</a:t>
            </a:r>
            <a:r>
              <a:rPr lang="en-US" altLang="zh-CN" sz="2000" dirty="0" err="1">
                <a:solidFill>
                  <a:srgbClr val="FF9900"/>
                </a:solidFill>
                <a:latin typeface="Times New Roman" panose="02020603050405020304" pitchFamily="18" charset="0"/>
              </a:rPr>
              <a:t>,</a:t>
            </a:r>
            <a:r>
              <a:rPr lang="en-US" altLang="zh-CN" sz="2000" i="1" dirty="0" err="1">
                <a:solidFill>
                  <a:srgbClr val="FF9900"/>
                </a:solidFill>
                <a:latin typeface="Times New Roman" panose="02020603050405020304" pitchFamily="18" charset="0"/>
              </a:rPr>
              <a:t>v</a:t>
            </a:r>
            <a:r>
              <a:rPr lang="en-US" altLang="zh-CN" sz="2000" dirty="0">
                <a:solidFill>
                  <a:srgbClr val="FF9900"/>
                </a:solidFill>
                <a:latin typeface="Times New Roman" panose="02020603050405020304" pitchFamily="18" charset="0"/>
              </a:rPr>
              <a:t>)</a:t>
            </a:r>
            <a:r>
              <a:rPr lang="zh-CN" altLang="en-US" sz="2000" dirty="0">
                <a:solidFill>
                  <a:srgbClr val="FF9900"/>
                </a:solidFill>
                <a:latin typeface="Times New Roman" panose="02020603050405020304" pitchFamily="18" charset="0"/>
              </a:rPr>
              <a:t>，显然成立；若经过</a:t>
            </a:r>
            <a:r>
              <a:rPr lang="en-US" altLang="zh-CN" sz="2000" dirty="0">
                <a:solidFill>
                  <a:srgbClr val="FF9900"/>
                </a:solidFill>
                <a:latin typeface="Times New Roman" panose="02020603050405020304" pitchFamily="18" charset="0"/>
              </a:rPr>
              <a:t>(</a:t>
            </a:r>
            <a:r>
              <a:rPr lang="en-US" altLang="zh-CN" sz="2000" i="1" dirty="0" err="1">
                <a:solidFill>
                  <a:srgbClr val="FF9900"/>
                </a:solidFill>
                <a:latin typeface="Times New Roman" panose="02020603050405020304" pitchFamily="18" charset="0"/>
              </a:rPr>
              <a:t>u</a:t>
            </a:r>
            <a:r>
              <a:rPr lang="en-US" altLang="zh-CN" sz="2000" dirty="0" err="1">
                <a:solidFill>
                  <a:srgbClr val="FF9900"/>
                </a:solidFill>
                <a:latin typeface="Times New Roman" panose="02020603050405020304" pitchFamily="18" charset="0"/>
              </a:rPr>
              <a:t>,</a:t>
            </a:r>
            <a:r>
              <a:rPr lang="en-US" altLang="zh-CN" sz="2000" i="1" dirty="0" err="1">
                <a:solidFill>
                  <a:srgbClr val="FF9900"/>
                </a:solidFill>
                <a:latin typeface="Times New Roman" panose="02020603050405020304" pitchFamily="18" charset="0"/>
              </a:rPr>
              <a:t>v</a:t>
            </a:r>
            <a:r>
              <a:rPr lang="en-US" altLang="zh-CN" sz="2000" dirty="0">
                <a:solidFill>
                  <a:srgbClr val="FF9900"/>
                </a:solidFill>
                <a:latin typeface="Times New Roman" panose="02020603050405020304" pitchFamily="18" charset="0"/>
              </a:rPr>
              <a:t>)</a:t>
            </a:r>
            <a:r>
              <a:rPr lang="zh-CN" altLang="en-US" sz="2000" dirty="0">
                <a:solidFill>
                  <a:srgbClr val="FF9900"/>
                </a:solidFill>
                <a:latin typeface="Times New Roman" panose="02020603050405020304" pitchFamily="18" charset="0"/>
              </a:rPr>
              <a:t>，由</a:t>
            </a:r>
            <a:r>
              <a:rPr lang="en-US" altLang="zh-CN" sz="2000" i="1" dirty="0">
                <a:solidFill>
                  <a:srgbClr val="FF9900"/>
                </a:solidFill>
                <a:latin typeface="Times New Roman" panose="02020603050405020304" pitchFamily="18" charset="0"/>
              </a:rPr>
              <a:t>d</a:t>
            </a:r>
            <a:r>
              <a:rPr lang="en-US" altLang="zh-CN" sz="2000" dirty="0">
                <a:solidFill>
                  <a:srgbClr val="FF9900"/>
                </a:solidFill>
                <a:latin typeface="Times New Roman" panose="02020603050405020304" pitchFamily="18" charset="0"/>
              </a:rPr>
              <a:t>(</a:t>
            </a:r>
            <a:r>
              <a:rPr lang="en-US" altLang="zh-CN" sz="2000" i="1" dirty="0">
                <a:solidFill>
                  <a:srgbClr val="FF9900"/>
                </a:solidFill>
                <a:latin typeface="Times New Roman" panose="02020603050405020304" pitchFamily="18" charset="0"/>
              </a:rPr>
              <a:t>u</a:t>
            </a:r>
            <a:r>
              <a:rPr lang="en-US" altLang="zh-CN" sz="2000" dirty="0">
                <a:solidFill>
                  <a:srgbClr val="FF9900"/>
                </a:solidFill>
                <a:latin typeface="Times New Roman" panose="02020603050405020304" pitchFamily="18" charset="0"/>
              </a:rPr>
              <a:t>)+</a:t>
            </a:r>
            <a:r>
              <a:rPr lang="en-US" altLang="zh-CN" sz="2000" i="1" dirty="0">
                <a:solidFill>
                  <a:srgbClr val="FF9900"/>
                </a:solidFill>
                <a:latin typeface="Times New Roman" panose="02020603050405020304" pitchFamily="18" charset="0"/>
              </a:rPr>
              <a:t>d</a:t>
            </a:r>
            <a:r>
              <a:rPr lang="en-US" altLang="zh-CN" sz="2000" dirty="0">
                <a:solidFill>
                  <a:srgbClr val="FF9900"/>
                </a:solidFill>
                <a:latin typeface="Times New Roman" panose="02020603050405020304" pitchFamily="18" charset="0"/>
              </a:rPr>
              <a:t>(</a:t>
            </a:r>
            <a:r>
              <a:rPr lang="en-US" altLang="zh-CN" sz="2000" i="1" dirty="0">
                <a:solidFill>
                  <a:srgbClr val="FF9900"/>
                </a:solidFill>
                <a:latin typeface="Times New Roman" panose="02020603050405020304" pitchFamily="18" charset="0"/>
              </a:rPr>
              <a:t>v</a:t>
            </a:r>
            <a:r>
              <a:rPr lang="en-US" altLang="zh-CN" sz="2000" dirty="0">
                <a:solidFill>
                  <a:srgbClr val="FF9900"/>
                </a:solidFill>
                <a:latin typeface="Times New Roman" panose="02020603050405020304" pitchFamily="18" charset="0"/>
              </a:rPr>
              <a:t>)</a:t>
            </a:r>
            <a:r>
              <a:rPr lang="en-US" altLang="zh-CN" sz="2000" dirty="0">
                <a:solidFill>
                  <a:srgbClr val="FF9900"/>
                </a:solidFill>
                <a:latin typeface="Times New Roman" panose="02020603050405020304" pitchFamily="18" charset="0"/>
                <a:sym typeface="Symbol" panose="05050102010706020507" pitchFamily="18" charset="2"/>
              </a:rPr>
              <a:t></a:t>
            </a:r>
            <a:r>
              <a:rPr lang="en-US" altLang="zh-CN" sz="2000" i="1" dirty="0">
                <a:solidFill>
                  <a:srgbClr val="FF9900"/>
                </a:solidFill>
                <a:latin typeface="Times New Roman" panose="02020603050405020304" pitchFamily="18" charset="0"/>
              </a:rPr>
              <a:t>n</a:t>
            </a:r>
            <a:r>
              <a:rPr lang="zh-CN" altLang="en-US" sz="2000" dirty="0">
                <a:solidFill>
                  <a:srgbClr val="FF9900"/>
                </a:solidFill>
                <a:latin typeface="Times New Roman" panose="02020603050405020304" pitchFamily="18" charset="0"/>
              </a:rPr>
              <a:t>得两点分别与一对相邻的点相邻，可构造不经过</a:t>
            </a:r>
            <a:r>
              <a:rPr lang="en-US" altLang="zh-CN" sz="2000" dirty="0">
                <a:solidFill>
                  <a:srgbClr val="FF9900"/>
                </a:solidFill>
                <a:latin typeface="Times New Roman" panose="02020603050405020304" pitchFamily="18" charset="0"/>
              </a:rPr>
              <a:t>(</a:t>
            </a:r>
            <a:r>
              <a:rPr lang="en-US" altLang="zh-CN" sz="2000" i="1" dirty="0" err="1">
                <a:solidFill>
                  <a:srgbClr val="FF9900"/>
                </a:solidFill>
                <a:latin typeface="Times New Roman" panose="02020603050405020304" pitchFamily="18" charset="0"/>
              </a:rPr>
              <a:t>u</a:t>
            </a:r>
            <a:r>
              <a:rPr lang="en-US" altLang="zh-CN" sz="2000" dirty="0" err="1">
                <a:solidFill>
                  <a:srgbClr val="FF9900"/>
                </a:solidFill>
                <a:latin typeface="Times New Roman" panose="02020603050405020304" pitchFamily="18" charset="0"/>
              </a:rPr>
              <a:t>,</a:t>
            </a:r>
            <a:r>
              <a:rPr lang="en-US" altLang="zh-CN" sz="2000" i="1" dirty="0" err="1">
                <a:solidFill>
                  <a:srgbClr val="FF9900"/>
                </a:solidFill>
                <a:latin typeface="Times New Roman" panose="02020603050405020304" pitchFamily="18" charset="0"/>
              </a:rPr>
              <a:t>v</a:t>
            </a:r>
            <a:r>
              <a:rPr lang="en-US" altLang="zh-CN" sz="2000" dirty="0">
                <a:solidFill>
                  <a:srgbClr val="FF9900"/>
                </a:solidFill>
                <a:latin typeface="Times New Roman" panose="02020603050405020304" pitchFamily="18" charset="0"/>
              </a:rPr>
              <a:t>)</a:t>
            </a:r>
            <a:r>
              <a:rPr lang="zh-CN" altLang="en-US" sz="2000" dirty="0">
                <a:solidFill>
                  <a:srgbClr val="FF9900"/>
                </a:solidFill>
                <a:latin typeface="Times New Roman" panose="02020603050405020304" pitchFamily="18" charset="0"/>
              </a:rPr>
              <a:t>的回路</a:t>
            </a:r>
            <a:endParaRPr lang="en-US" altLang="zh-CN" sz="2000" dirty="0">
              <a:solidFill>
                <a:srgbClr val="FF9900"/>
              </a:solidFill>
              <a:latin typeface="Times New Roman" panose="02020603050405020304" pitchFamily="18" charset="0"/>
            </a:endParaRPr>
          </a:p>
        </p:txBody>
      </p:sp>
      <p:sp>
        <p:nvSpPr>
          <p:cNvPr id="2" name="椭圆 1">
            <a:extLst>
              <a:ext uri="{FF2B5EF4-FFF2-40B4-BE49-F238E27FC236}">
                <a16:creationId xmlns:a16="http://schemas.microsoft.com/office/drawing/2014/main" id="{C296923D-F2D4-4E55-A531-A2B2FA1E908A}"/>
              </a:ext>
            </a:extLst>
          </p:cNvPr>
          <p:cNvSpPr/>
          <p:nvPr/>
        </p:nvSpPr>
        <p:spPr>
          <a:xfrm>
            <a:off x="6300192" y="5851555"/>
            <a:ext cx="864096" cy="70788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D08831F3-2F92-423B-9000-9FF4E6F67A56}"/>
              </a:ext>
            </a:extLst>
          </p:cNvPr>
          <p:cNvSpPr/>
          <p:nvPr/>
        </p:nvSpPr>
        <p:spPr>
          <a:xfrm>
            <a:off x="6548028" y="5845998"/>
            <a:ext cx="63624" cy="572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478AE49-06A1-45E2-BAA0-7B60FC051E77}"/>
              </a:ext>
            </a:extLst>
          </p:cNvPr>
          <p:cNvSpPr/>
          <p:nvPr/>
        </p:nvSpPr>
        <p:spPr>
          <a:xfrm>
            <a:off x="6818512" y="6515884"/>
            <a:ext cx="63624" cy="572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620BCC09-5470-4394-9DA4-8CC8B1AF4A06}"/>
              </a:ext>
            </a:extLst>
          </p:cNvPr>
          <p:cNvSpPr/>
          <p:nvPr/>
        </p:nvSpPr>
        <p:spPr>
          <a:xfrm>
            <a:off x="6684292" y="5824091"/>
            <a:ext cx="63624" cy="572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D9DCCF27-A1E6-4BA8-93B2-A92AC19025EE}"/>
              </a:ext>
            </a:extLst>
          </p:cNvPr>
          <p:cNvSpPr/>
          <p:nvPr/>
        </p:nvSpPr>
        <p:spPr>
          <a:xfrm>
            <a:off x="6684292" y="6529616"/>
            <a:ext cx="63624" cy="572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ACDEC294-96CA-4221-9307-7F6E6E1F4561}"/>
              </a:ext>
            </a:extLst>
          </p:cNvPr>
          <p:cNvCxnSpPr>
            <a:cxnSpLocks/>
            <a:stCxn id="14" idx="4"/>
            <a:endCxn id="15" idx="0"/>
          </p:cNvCxnSpPr>
          <p:nvPr/>
        </p:nvCxnSpPr>
        <p:spPr>
          <a:xfrm>
            <a:off x="6716104" y="5881380"/>
            <a:ext cx="0" cy="6482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938DE13-E31D-4C0B-B76B-039B21639168}"/>
              </a:ext>
            </a:extLst>
          </p:cNvPr>
          <p:cNvCxnSpPr>
            <a:cxnSpLocks/>
            <a:stCxn id="13" idx="1"/>
            <a:endCxn id="12" idx="5"/>
          </p:cNvCxnSpPr>
          <p:nvPr/>
        </p:nvCxnSpPr>
        <p:spPr>
          <a:xfrm flipH="1" flipV="1">
            <a:off x="6602334" y="5894897"/>
            <a:ext cx="225496" cy="6293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3E1C5590-17DA-4495-83C3-2E59DF0DFDAB}"/>
              </a:ext>
            </a:extLst>
          </p:cNvPr>
          <p:cNvSpPr/>
          <p:nvPr/>
        </p:nvSpPr>
        <p:spPr>
          <a:xfrm>
            <a:off x="6506198" y="6423719"/>
            <a:ext cx="356188" cy="461665"/>
          </a:xfrm>
          <a:prstGeom prst="rect">
            <a:avLst/>
          </a:prstGeom>
        </p:spPr>
        <p:txBody>
          <a:bodyPr wrap="none">
            <a:spAutoFit/>
          </a:bodyPr>
          <a:lstStyle/>
          <a:p>
            <a:r>
              <a:rPr lang="en-US" altLang="zh-CN" b="1" i="1" dirty="0">
                <a:latin typeface="Times New Roman" panose="02020603050405020304" pitchFamily="18" charset="0"/>
              </a:rPr>
              <a:t>u</a:t>
            </a:r>
            <a:endParaRPr lang="zh-CN" altLang="en-US" dirty="0"/>
          </a:p>
        </p:txBody>
      </p:sp>
      <p:sp>
        <p:nvSpPr>
          <p:cNvPr id="29" name="矩形 28">
            <a:extLst>
              <a:ext uri="{FF2B5EF4-FFF2-40B4-BE49-F238E27FC236}">
                <a16:creationId xmlns:a16="http://schemas.microsoft.com/office/drawing/2014/main" id="{62394F0E-508F-4C24-B10F-A8C8E2BEDB8D}"/>
              </a:ext>
            </a:extLst>
          </p:cNvPr>
          <p:cNvSpPr/>
          <p:nvPr/>
        </p:nvSpPr>
        <p:spPr>
          <a:xfrm>
            <a:off x="6756231" y="6413272"/>
            <a:ext cx="320922" cy="461665"/>
          </a:xfrm>
          <a:prstGeom prst="rect">
            <a:avLst/>
          </a:prstGeom>
        </p:spPr>
        <p:txBody>
          <a:bodyPr wrap="none">
            <a:spAutoFit/>
          </a:bodyPr>
          <a:lstStyle/>
          <a:p>
            <a:r>
              <a:rPr lang="en-US" altLang="zh-CN" b="1" i="1" dirty="0">
                <a:latin typeface="Times New Roman" panose="02020603050405020304" pitchFamily="18" charset="0"/>
              </a:rPr>
              <a:t>v</a:t>
            </a:r>
            <a:endParaRPr lang="zh-CN" altLang="en-US" dirty="0"/>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547B540B-BD68-4275-BE0D-265BCE41749C}"/>
              </a:ext>
            </a:extLst>
          </p:cNvPr>
          <p:cNvSpPr>
            <a:spLocks noGrp="1"/>
          </p:cNvSpPr>
          <p:nvPr>
            <p:ph type="sldNum" sz="quarter" idx="12"/>
          </p:nvPr>
        </p:nvSpPr>
        <p:spPr/>
        <p:txBody>
          <a:bodyPr/>
          <a:lstStyle/>
          <a:p>
            <a:fld id="{343EAC8E-7961-47AD-8334-C648E6CF3715}" type="slidenum">
              <a:rPr lang="en-US" altLang="zh-CN"/>
              <a:pPr/>
              <a:t>27</a:t>
            </a:fld>
            <a:endParaRPr lang="en-US" altLang="zh-CN"/>
          </a:p>
        </p:txBody>
      </p:sp>
      <p:sp>
        <p:nvSpPr>
          <p:cNvPr id="309258" name="Rectangle 10">
            <a:extLst>
              <a:ext uri="{FF2B5EF4-FFF2-40B4-BE49-F238E27FC236}">
                <a16:creationId xmlns:a16="http://schemas.microsoft.com/office/drawing/2014/main" id="{2E2A4926-0190-4679-ADE9-B9E6056D7529}"/>
              </a:ext>
            </a:extLst>
          </p:cNvPr>
          <p:cNvSpPr>
            <a:spLocks noGrp="1" noChangeArrowheads="1"/>
          </p:cNvSpPr>
          <p:nvPr>
            <p:ph type="title"/>
          </p:nvPr>
        </p:nvSpPr>
        <p:spPr/>
        <p:txBody>
          <a:bodyPr/>
          <a:lstStyle/>
          <a:p>
            <a:pPr algn="ctr"/>
            <a:r>
              <a:rPr lang="zh-CN" altLang="en-US">
                <a:latin typeface="Times New Roman" panose="02020603050405020304" pitchFamily="18" charset="0"/>
              </a:rPr>
              <a:t>几点说明</a:t>
            </a:r>
          </a:p>
        </p:txBody>
      </p:sp>
      <p:sp>
        <p:nvSpPr>
          <p:cNvPr id="309259" name="Rectangle 11">
            <a:extLst>
              <a:ext uri="{FF2B5EF4-FFF2-40B4-BE49-F238E27FC236}">
                <a16:creationId xmlns:a16="http://schemas.microsoft.com/office/drawing/2014/main" id="{BB993BBA-E901-4A19-8064-6ACE78F03C70}"/>
              </a:ext>
            </a:extLst>
          </p:cNvPr>
          <p:cNvSpPr>
            <a:spLocks noGrp="1" noChangeArrowheads="1"/>
          </p:cNvSpPr>
          <p:nvPr>
            <p:ph type="body" idx="1"/>
          </p:nvPr>
        </p:nvSpPr>
        <p:spPr>
          <a:xfrm>
            <a:off x="323850" y="1341438"/>
            <a:ext cx="7993063" cy="1439862"/>
          </a:xfrm>
        </p:spPr>
        <p:txBody>
          <a:bodyPr/>
          <a:lstStyle/>
          <a:p>
            <a:r>
              <a:rPr lang="zh-CN" altLang="en-US" dirty="0">
                <a:latin typeface="Times New Roman" panose="02020603050405020304" pitchFamily="18" charset="0"/>
              </a:rPr>
              <a:t>定理</a:t>
            </a:r>
            <a:r>
              <a:rPr lang="en-US" altLang="zh-CN" dirty="0">
                <a:latin typeface="Times New Roman" panose="02020603050405020304" pitchFamily="18" charset="0"/>
              </a:rPr>
              <a:t>15.7</a:t>
            </a:r>
            <a:r>
              <a:rPr lang="zh-CN" altLang="en-US" dirty="0">
                <a:latin typeface="Times New Roman" panose="02020603050405020304" pitchFamily="18" charset="0"/>
              </a:rPr>
              <a:t>是半哈密顿图的充分条件，但不是必要条件</a:t>
            </a:r>
            <a:r>
              <a:rPr lang="en-US" altLang="zh-CN" dirty="0">
                <a:latin typeface="Times New Roman" panose="02020603050405020304" pitchFamily="18" charset="0"/>
              </a:rPr>
              <a:t>. </a:t>
            </a:r>
            <a:r>
              <a:rPr lang="zh-CN" altLang="en-US" dirty="0">
                <a:latin typeface="Times New Roman" panose="02020603050405020304" pitchFamily="18" charset="0"/>
              </a:rPr>
              <a:t>长度</a:t>
            </a:r>
          </a:p>
          <a:p>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4</a:t>
            </a:r>
            <a:r>
              <a:rPr lang="zh-CN" altLang="en-US" dirty="0">
                <a:latin typeface="Times New Roman" panose="02020603050405020304" pitchFamily="18" charset="0"/>
              </a:rPr>
              <a:t>）的路径构成的图不满足（</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）条件，但它显</a:t>
            </a:r>
          </a:p>
          <a:p>
            <a:r>
              <a:rPr lang="zh-CN" altLang="en-US" dirty="0">
                <a:latin typeface="Times New Roman" panose="02020603050405020304" pitchFamily="18" charset="0"/>
              </a:rPr>
              <a:t>然是半哈密顿图</a:t>
            </a:r>
            <a:r>
              <a:rPr lang="en-US" altLang="zh-CN" dirty="0">
                <a:latin typeface="Times New Roman" panose="02020603050405020304" pitchFamily="18" charset="0"/>
              </a:rPr>
              <a:t>.</a:t>
            </a:r>
          </a:p>
        </p:txBody>
      </p:sp>
      <p:sp>
        <p:nvSpPr>
          <p:cNvPr id="309260" name="Rectangle 12">
            <a:extLst>
              <a:ext uri="{FF2B5EF4-FFF2-40B4-BE49-F238E27FC236}">
                <a16:creationId xmlns:a16="http://schemas.microsoft.com/office/drawing/2014/main" id="{E5795C8D-1F01-449B-B81C-8E42999DD9BB}"/>
              </a:ext>
            </a:extLst>
          </p:cNvPr>
          <p:cNvSpPr>
            <a:spLocks noChangeArrowheads="1"/>
          </p:cNvSpPr>
          <p:nvPr/>
        </p:nvSpPr>
        <p:spPr bwMode="auto">
          <a:xfrm>
            <a:off x="395288" y="3068638"/>
            <a:ext cx="8229600"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r>
              <a:rPr lang="zh-CN" altLang="en-US" dirty="0">
                <a:latin typeface="Times New Roman" panose="02020603050405020304" pitchFamily="18" charset="0"/>
              </a:rPr>
              <a:t>定理</a:t>
            </a:r>
            <a:r>
              <a:rPr lang="en-US" altLang="zh-CN" dirty="0">
                <a:latin typeface="Times New Roman" panose="02020603050405020304" pitchFamily="18" charset="0"/>
              </a:rPr>
              <a:t>15.7</a:t>
            </a:r>
            <a:r>
              <a:rPr lang="zh-CN" altLang="en-US" dirty="0">
                <a:latin typeface="Times New Roman" panose="02020603050405020304" pitchFamily="18" charset="0"/>
              </a:rPr>
              <a:t>的推论同样不是哈密顿图的必要条件，</a:t>
            </a:r>
            <a:r>
              <a:rPr lang="en-US" altLang="zh-CN" i="1" dirty="0">
                <a:latin typeface="Times New Roman" panose="02020603050405020304" pitchFamily="18" charset="0"/>
              </a:rPr>
              <a:t>G</a:t>
            </a:r>
            <a:r>
              <a:rPr lang="zh-CN" altLang="en-US" dirty="0">
                <a:latin typeface="Times New Roman" panose="02020603050405020304" pitchFamily="18" charset="0"/>
              </a:rPr>
              <a:t>为长为</a:t>
            </a:r>
            <a:r>
              <a:rPr lang="en-US" altLang="zh-CN" i="1" dirty="0">
                <a:latin typeface="Times New Roman" panose="02020603050405020304" pitchFamily="18" charset="0"/>
              </a:rPr>
              <a:t>n</a:t>
            </a:r>
            <a:r>
              <a:rPr lang="zh-CN" altLang="en-US" dirty="0">
                <a:latin typeface="Times New Roman" panose="02020603050405020304" pitchFamily="18" charset="0"/>
              </a:rPr>
              <a:t>的</a:t>
            </a:r>
          </a:p>
          <a:p>
            <a:r>
              <a:rPr lang="zh-CN" altLang="en-US" dirty="0">
                <a:latin typeface="Times New Roman" panose="02020603050405020304" pitchFamily="18" charset="0"/>
              </a:rPr>
              <a:t>圈，不满足（</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）条件，但它当然是哈密顿图</a:t>
            </a:r>
            <a:r>
              <a:rPr lang="en-US" altLang="zh-CN" dirty="0">
                <a:latin typeface="Times New Roman" panose="02020603050405020304" pitchFamily="18" charset="0"/>
              </a:rPr>
              <a:t>.</a:t>
            </a:r>
          </a:p>
          <a:p>
            <a:r>
              <a:rPr lang="zh-CN" altLang="en-US" dirty="0">
                <a:latin typeface="Times New Roman" panose="02020603050405020304" pitchFamily="18" charset="0"/>
              </a:rPr>
              <a:t>由定理</a:t>
            </a:r>
            <a:r>
              <a:rPr lang="en-US" altLang="zh-CN" dirty="0">
                <a:latin typeface="Times New Roman" panose="02020603050405020304" pitchFamily="18" charset="0"/>
              </a:rPr>
              <a:t>15.7</a:t>
            </a:r>
            <a:r>
              <a:rPr lang="zh-CN" altLang="en-US" dirty="0">
                <a:latin typeface="Times New Roman" panose="02020603050405020304" pitchFamily="18" charset="0"/>
              </a:rPr>
              <a:t>的推论可知，</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a:t>
            </a:r>
            <a:r>
              <a:rPr lang="zh-CN" altLang="en-US" dirty="0">
                <a:latin typeface="Times New Roman" panose="02020603050405020304" pitchFamily="18" charset="0"/>
              </a:rPr>
              <a:t>）均为哈密顿图</a:t>
            </a:r>
            <a:r>
              <a:rPr lang="en-US" altLang="zh-CN" dirty="0">
                <a:latin typeface="Times New Roman" panose="02020603050405020304" pitchFamily="18" charset="0"/>
              </a:rPr>
              <a:t>.</a:t>
            </a:r>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BB156A8B-8FEA-4E7D-A5A7-68CAD60A5E24}"/>
              </a:ext>
            </a:extLst>
          </p:cNvPr>
          <p:cNvSpPr>
            <a:spLocks noGrp="1"/>
          </p:cNvSpPr>
          <p:nvPr>
            <p:ph type="sldNum" sz="quarter" idx="12"/>
          </p:nvPr>
        </p:nvSpPr>
        <p:spPr/>
        <p:txBody>
          <a:bodyPr/>
          <a:lstStyle/>
          <a:p>
            <a:fld id="{B1555627-806E-4C95-9BFC-678C6B2FF49A}" type="slidenum">
              <a:rPr lang="en-US" altLang="zh-CN"/>
              <a:pPr/>
              <a:t>28</a:t>
            </a:fld>
            <a:endParaRPr lang="en-US" altLang="zh-CN"/>
          </a:p>
        </p:txBody>
      </p:sp>
      <p:sp>
        <p:nvSpPr>
          <p:cNvPr id="311305" name="Rectangle 9">
            <a:extLst>
              <a:ext uri="{FF2B5EF4-FFF2-40B4-BE49-F238E27FC236}">
                <a16:creationId xmlns:a16="http://schemas.microsoft.com/office/drawing/2014/main" id="{B08B53E0-C091-41D9-B189-BCB72B50C00A}"/>
              </a:ext>
            </a:extLst>
          </p:cNvPr>
          <p:cNvSpPr>
            <a:spLocks noGrp="1" noChangeArrowheads="1"/>
          </p:cNvSpPr>
          <p:nvPr>
            <p:ph type="body" idx="1"/>
          </p:nvPr>
        </p:nvSpPr>
        <p:spPr>
          <a:xfrm>
            <a:off x="468313" y="1196975"/>
            <a:ext cx="8229600" cy="1800225"/>
          </a:xfrm>
        </p:spPr>
        <p:txBody>
          <a:bodyPr/>
          <a:lstStyle/>
          <a:p>
            <a:r>
              <a:rPr lang="en-US" altLang="zh-CN" i="1" dirty="0">
                <a:latin typeface="Times New Roman" panose="02020603050405020304" pitchFamily="18" charset="0"/>
              </a:rPr>
              <a:t>n</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）阶竞赛图中存在哈密顿通路</a:t>
            </a:r>
          </a:p>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15.9</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D</a:t>
            </a:r>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）阶竞赛图，则</a:t>
            </a:r>
            <a:r>
              <a:rPr lang="en-US" altLang="zh-CN" i="1" dirty="0">
                <a:latin typeface="Times New Roman" panose="02020603050405020304" pitchFamily="18" charset="0"/>
              </a:rPr>
              <a:t>D</a:t>
            </a:r>
            <a:r>
              <a:rPr lang="zh-CN" altLang="en-US" dirty="0">
                <a:latin typeface="Times New Roman" panose="02020603050405020304" pitchFamily="18" charset="0"/>
              </a:rPr>
              <a:t>中具有哈密顿通路</a:t>
            </a:r>
          </a:p>
          <a:p>
            <a:r>
              <a:rPr lang="zh-CN" altLang="en-US" dirty="0">
                <a:latin typeface="Times New Roman" panose="02020603050405020304" pitchFamily="18" charset="0"/>
              </a:rPr>
              <a:t>证明思路：注意，竞赛图的基图是无向完全图</a:t>
            </a:r>
            <a:r>
              <a:rPr lang="en-US" altLang="zh-CN" dirty="0">
                <a:latin typeface="Times New Roman" panose="02020603050405020304" pitchFamily="18" charset="0"/>
              </a:rPr>
              <a:t>. </a:t>
            </a:r>
            <a:r>
              <a:rPr lang="zh-CN" altLang="en-US" dirty="0">
                <a:latin typeface="Times New Roman" panose="02020603050405020304" pitchFamily="18" charset="0"/>
              </a:rPr>
              <a:t>对</a:t>
            </a:r>
            <a:r>
              <a:rPr lang="en-US" altLang="zh-CN" i="1" dirty="0">
                <a:latin typeface="Times New Roman" panose="02020603050405020304" pitchFamily="18" charset="0"/>
              </a:rPr>
              <a:t>n</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a:t>
            </a:r>
          </a:p>
          <a:p>
            <a:r>
              <a:rPr lang="zh-CN" altLang="en-US" dirty="0">
                <a:latin typeface="Times New Roman" panose="02020603050405020304" pitchFamily="18" charset="0"/>
              </a:rPr>
              <a:t>做归纳</a:t>
            </a:r>
            <a:r>
              <a:rPr lang="en-US" altLang="zh-CN" dirty="0">
                <a:latin typeface="Times New Roman" panose="02020603050405020304" pitchFamily="18" charset="0"/>
              </a:rPr>
              <a:t>. </a:t>
            </a:r>
            <a:r>
              <a:rPr lang="zh-CN" altLang="en-US" dirty="0">
                <a:latin typeface="Times New Roman" panose="02020603050405020304" pitchFamily="18" charset="0"/>
              </a:rPr>
              <a:t>只需观察下面两个图</a:t>
            </a:r>
            <a:r>
              <a:rPr lang="en-US" altLang="zh-CN" dirty="0">
                <a:latin typeface="Times New Roman" panose="02020603050405020304" pitchFamily="18" charset="0"/>
              </a:rPr>
              <a:t>. </a:t>
            </a:r>
          </a:p>
          <a:p>
            <a:endParaRPr lang="en-US" altLang="zh-CN" dirty="0">
              <a:latin typeface="Times New Roman" panose="02020603050405020304" pitchFamily="18" charset="0"/>
            </a:endParaRPr>
          </a:p>
        </p:txBody>
      </p:sp>
      <p:sp>
        <p:nvSpPr>
          <p:cNvPr id="311306" name="Rectangle 10">
            <a:extLst>
              <a:ext uri="{FF2B5EF4-FFF2-40B4-BE49-F238E27FC236}">
                <a16:creationId xmlns:a16="http://schemas.microsoft.com/office/drawing/2014/main" id="{7C0D97D1-99AC-4A94-ADA9-8C1F7A4526D1}"/>
              </a:ext>
            </a:extLst>
          </p:cNvPr>
          <p:cNvSpPr>
            <a:spLocks noGrp="1" noChangeArrowheads="1"/>
          </p:cNvSpPr>
          <p:nvPr>
            <p:ph type="title"/>
          </p:nvPr>
        </p:nvSpPr>
        <p:spPr>
          <a:noFill/>
          <a:ln/>
        </p:spPr>
        <p:txBody>
          <a:bodyPr/>
          <a:lstStyle/>
          <a:p>
            <a:pPr algn="ctr"/>
            <a:r>
              <a:rPr lang="zh-CN" altLang="en-US" dirty="0"/>
              <a:t>无向哈密顿图的充分条件</a:t>
            </a:r>
          </a:p>
        </p:txBody>
      </p:sp>
      <p:pic>
        <p:nvPicPr>
          <p:cNvPr id="311307" name="Picture 11" descr="15-8111">
            <a:extLst>
              <a:ext uri="{FF2B5EF4-FFF2-40B4-BE49-F238E27FC236}">
                <a16:creationId xmlns:a16="http://schemas.microsoft.com/office/drawing/2014/main" id="{8CE8C9DC-FA2D-46D1-8408-7B2865F6D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213100"/>
            <a:ext cx="7920037"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2E3E9AD9-F543-408C-BCF4-17164330F396}"/>
              </a:ext>
            </a:extLst>
          </p:cNvPr>
          <p:cNvSpPr txBox="1"/>
          <p:nvPr/>
        </p:nvSpPr>
        <p:spPr>
          <a:xfrm>
            <a:off x="0" y="6457890"/>
            <a:ext cx="882015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与单向连通⇒存在通路的证明类似</a:t>
            </a: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581B8FE6-6A24-4D9D-A63F-DE6501C384AD}"/>
              </a:ext>
            </a:extLst>
          </p:cNvPr>
          <p:cNvSpPr>
            <a:spLocks noGrp="1"/>
          </p:cNvSpPr>
          <p:nvPr>
            <p:ph type="sldNum" sz="quarter" idx="12"/>
          </p:nvPr>
        </p:nvSpPr>
        <p:spPr/>
        <p:txBody>
          <a:bodyPr/>
          <a:lstStyle/>
          <a:p>
            <a:fld id="{65364CAF-889A-4CB9-AD68-F16EFFEFD498}" type="slidenum">
              <a:rPr lang="en-US" altLang="zh-CN"/>
              <a:pPr/>
              <a:t>29</a:t>
            </a:fld>
            <a:endParaRPr lang="en-US" altLang="zh-CN"/>
          </a:p>
        </p:txBody>
      </p:sp>
      <p:sp>
        <p:nvSpPr>
          <p:cNvPr id="313352" name="Rectangle 8">
            <a:extLst>
              <a:ext uri="{FF2B5EF4-FFF2-40B4-BE49-F238E27FC236}">
                <a16:creationId xmlns:a16="http://schemas.microsoft.com/office/drawing/2014/main" id="{AB2E824C-9577-4C1B-8A88-74097F428E1F}"/>
              </a:ext>
            </a:extLst>
          </p:cNvPr>
          <p:cNvSpPr>
            <a:spLocks noGrp="1" noChangeArrowheads="1"/>
          </p:cNvSpPr>
          <p:nvPr>
            <p:ph type="title"/>
          </p:nvPr>
        </p:nvSpPr>
        <p:spPr/>
        <p:txBody>
          <a:bodyPr/>
          <a:lstStyle/>
          <a:p>
            <a:pPr algn="ctr"/>
            <a:r>
              <a:rPr lang="zh-CN" altLang="en-US"/>
              <a:t>判断某图是否为哈密顿图方法 </a:t>
            </a:r>
          </a:p>
        </p:txBody>
      </p:sp>
      <p:sp>
        <p:nvSpPr>
          <p:cNvPr id="313353" name="Rectangle 9">
            <a:extLst>
              <a:ext uri="{FF2B5EF4-FFF2-40B4-BE49-F238E27FC236}">
                <a16:creationId xmlns:a16="http://schemas.microsoft.com/office/drawing/2014/main" id="{8831AF07-2D80-4D25-8A51-CFAA45D057F9}"/>
              </a:ext>
            </a:extLst>
          </p:cNvPr>
          <p:cNvSpPr>
            <a:spLocks noGrp="1" noChangeArrowheads="1"/>
          </p:cNvSpPr>
          <p:nvPr>
            <p:ph type="body" idx="1"/>
          </p:nvPr>
        </p:nvSpPr>
        <p:spPr>
          <a:xfrm>
            <a:off x="230188" y="1125538"/>
            <a:ext cx="8374062" cy="5040312"/>
          </a:xfrm>
        </p:spPr>
        <p:txBody>
          <a:bodyPr/>
          <a:lstStyle/>
          <a:p>
            <a:pPr marL="457200" indent="-457200"/>
            <a:r>
              <a:rPr lang="zh-CN" altLang="en-US" dirty="0">
                <a:latin typeface="Times New Roman" panose="02020603050405020304" pitchFamily="18" charset="0"/>
              </a:rPr>
              <a:t>判断某图是否为哈密顿图至今还是一个难题</a:t>
            </a:r>
            <a:r>
              <a:rPr lang="en-US" altLang="zh-CN" dirty="0">
                <a:latin typeface="Times New Roman" panose="02020603050405020304" pitchFamily="18" charset="0"/>
              </a:rPr>
              <a:t>.</a:t>
            </a:r>
          </a:p>
          <a:p>
            <a:pPr marL="457200" indent="-457200"/>
            <a:r>
              <a:rPr lang="zh-CN" altLang="en-US" dirty="0">
                <a:latin typeface="Times New Roman" panose="02020603050405020304" pitchFamily="18" charset="0"/>
              </a:rPr>
              <a:t>总结判断某图是哈密顿图或不是哈密顿图的某些可行的方法</a:t>
            </a:r>
            <a:r>
              <a:rPr lang="en-US" altLang="zh-CN" dirty="0">
                <a:latin typeface="Times New Roman" panose="02020603050405020304" pitchFamily="18" charset="0"/>
              </a:rPr>
              <a:t>.</a:t>
            </a:r>
          </a:p>
          <a:p>
            <a:pPr marL="457200" indent="-457200"/>
            <a:r>
              <a:rPr lang="en-US" altLang="zh-CN" dirty="0">
                <a:latin typeface="Times New Roman" panose="02020603050405020304" pitchFamily="18" charset="0"/>
              </a:rPr>
              <a:t>1. </a:t>
            </a:r>
            <a:r>
              <a:rPr lang="zh-CN" altLang="en-US" dirty="0">
                <a:latin typeface="Times New Roman" panose="02020603050405020304" pitchFamily="18" charset="0"/>
              </a:rPr>
              <a:t>观察出哈密顿回路</a:t>
            </a:r>
            <a:r>
              <a:rPr lang="en-US" altLang="zh-CN" dirty="0">
                <a:latin typeface="Times New Roman" panose="02020603050405020304" pitchFamily="18" charset="0"/>
              </a:rPr>
              <a:t>.</a:t>
            </a:r>
          </a:p>
          <a:p>
            <a:pPr marL="457200" indent="-45720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3</a:t>
            </a:r>
            <a:r>
              <a:rPr lang="en-US" altLang="zh-CN" dirty="0">
                <a:latin typeface="Times New Roman" panose="02020603050405020304" pitchFamily="18" charset="0"/>
              </a:rPr>
              <a:t>  </a:t>
            </a:r>
            <a:r>
              <a:rPr lang="zh-CN" altLang="en-US" dirty="0">
                <a:latin typeface="Times New Roman" panose="02020603050405020304" pitchFamily="18" charset="0"/>
              </a:rPr>
              <a:t>下图</a:t>
            </a:r>
            <a:r>
              <a:rPr lang="en-US" altLang="zh-CN" dirty="0">
                <a:latin typeface="Times New Roman" panose="02020603050405020304" pitchFamily="18" charset="0"/>
              </a:rPr>
              <a:t>(</a:t>
            </a:r>
            <a:r>
              <a:rPr lang="zh-CN" altLang="en-US" dirty="0">
                <a:latin typeface="Times New Roman" panose="02020603050405020304" pitchFamily="18" charset="0"/>
              </a:rPr>
              <a:t>周游世界问题</a:t>
            </a:r>
            <a:r>
              <a:rPr lang="en-US" altLang="zh-CN" dirty="0">
                <a:latin typeface="Times New Roman" panose="02020603050405020304" pitchFamily="18" charset="0"/>
              </a:rPr>
              <a:t>)</a:t>
            </a:r>
          </a:p>
          <a:p>
            <a:pPr marL="457200" indent="-457200"/>
            <a:r>
              <a:rPr lang="zh-CN" altLang="en-US" dirty="0">
                <a:latin typeface="Times New Roman" panose="02020603050405020304" pitchFamily="18" charset="0"/>
              </a:rPr>
              <a:t>是哈密顿图</a:t>
            </a:r>
          </a:p>
          <a:p>
            <a:pPr marL="457200" indent="-457200"/>
            <a:r>
              <a:rPr lang="zh-CN" altLang="en-US" dirty="0">
                <a:latin typeface="Times New Roman" panose="02020603050405020304" pitchFamily="18" charset="0"/>
              </a:rPr>
              <a:t>易知</a:t>
            </a:r>
          </a:p>
          <a:p>
            <a:pPr marL="457200" indent="-457200"/>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rPr>
              <a:t> </a:t>
            </a:r>
            <a:r>
              <a:rPr lang="en-US" altLang="zh-CN" i="1" dirty="0">
                <a:latin typeface="Times New Roman" panose="02020603050405020304" pitchFamily="18" charset="0"/>
              </a:rPr>
              <a:t>h</a:t>
            </a:r>
            <a:r>
              <a:rPr lang="en-US" altLang="zh-CN" dirty="0">
                <a:latin typeface="Times New Roman" panose="02020603050405020304" pitchFamily="18" charset="0"/>
              </a:rPr>
              <a:t> </a:t>
            </a:r>
            <a:r>
              <a:rPr lang="en-US" altLang="zh-CN" i="1" dirty="0" err="1">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j</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dirty="0">
                <a:latin typeface="Times New Roman" panose="02020603050405020304" pitchFamily="18" charset="0"/>
              </a:rPr>
              <a:t> </a:t>
            </a:r>
            <a:r>
              <a:rPr lang="en-US" altLang="zh-CN" i="1" dirty="0">
                <a:latin typeface="Times New Roman" panose="02020603050405020304" pitchFamily="18" charset="0"/>
              </a:rPr>
              <a:t>l</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en-US" altLang="zh-CN" i="1" dirty="0">
                <a:latin typeface="Times New Roman" panose="02020603050405020304" pitchFamily="18" charset="0"/>
              </a:rPr>
              <a:t>s</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en-US" altLang="zh-CN" dirty="0">
                <a:latin typeface="Times New Roman" panose="02020603050405020304" pitchFamily="18" charset="0"/>
              </a:rPr>
              <a:t> </a:t>
            </a:r>
            <a:r>
              <a:rPr lang="en-US" altLang="zh-CN" i="1" dirty="0">
                <a:latin typeface="Times New Roman" panose="02020603050405020304" pitchFamily="18" charset="0"/>
              </a:rPr>
              <a:t>a</a:t>
            </a:r>
          </a:p>
          <a:p>
            <a:pPr marL="457200" indent="-457200"/>
            <a:r>
              <a:rPr lang="zh-CN" altLang="en-US" dirty="0">
                <a:latin typeface="Times New Roman" panose="02020603050405020304" pitchFamily="18" charset="0"/>
              </a:rPr>
              <a:t>为图中的一条哈密顿回路</a:t>
            </a:r>
            <a:r>
              <a:rPr lang="en-US" altLang="zh-CN" dirty="0">
                <a:latin typeface="Times New Roman" panose="02020603050405020304" pitchFamily="18" charset="0"/>
              </a:rPr>
              <a:t>.</a:t>
            </a:r>
          </a:p>
          <a:p>
            <a:pPr marL="457200" indent="-457200"/>
            <a:endParaRPr lang="en-US" altLang="zh-CN" dirty="0">
              <a:latin typeface="Times New Roman" panose="02020603050405020304" pitchFamily="18" charset="0"/>
            </a:endParaRPr>
          </a:p>
          <a:p>
            <a:pPr marL="457200" indent="-457200"/>
            <a:r>
              <a:rPr lang="zh-CN" altLang="en-US" dirty="0">
                <a:latin typeface="Times New Roman" panose="02020603050405020304" pitchFamily="18" charset="0"/>
              </a:rPr>
              <a:t>注意，此图不满足定理</a:t>
            </a:r>
            <a:r>
              <a:rPr lang="en-US" altLang="zh-CN" dirty="0">
                <a:latin typeface="Times New Roman" panose="02020603050405020304" pitchFamily="18" charset="0"/>
              </a:rPr>
              <a:t>15.7</a:t>
            </a:r>
          </a:p>
          <a:p>
            <a:pPr marL="457200" indent="-457200"/>
            <a:r>
              <a:rPr lang="zh-CN" altLang="en-US" dirty="0">
                <a:latin typeface="Times New Roman" panose="02020603050405020304" pitchFamily="18" charset="0"/>
              </a:rPr>
              <a:t>推论条件</a:t>
            </a:r>
            <a:r>
              <a:rPr lang="en-US" altLang="zh-CN" dirty="0">
                <a:latin typeface="Times New Roman" panose="02020603050405020304" pitchFamily="18" charset="0"/>
              </a:rPr>
              <a:t>.</a:t>
            </a:r>
          </a:p>
        </p:txBody>
      </p:sp>
      <p:pic>
        <p:nvPicPr>
          <p:cNvPr id="313354" name="Picture 10" descr="15-9">
            <a:extLst>
              <a:ext uri="{FF2B5EF4-FFF2-40B4-BE49-F238E27FC236}">
                <a16:creationId xmlns:a16="http://schemas.microsoft.com/office/drawing/2014/main" id="{9B3B0168-EF92-43A0-A01B-8DCFF8F18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492375"/>
            <a:ext cx="3671887"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a:extLst>
              <a:ext uri="{FF2B5EF4-FFF2-40B4-BE49-F238E27FC236}">
                <a16:creationId xmlns:a16="http://schemas.microsoft.com/office/drawing/2014/main" id="{D7E986DE-593F-46FD-9659-834CB2626139}"/>
              </a:ext>
            </a:extLst>
          </p:cNvPr>
          <p:cNvSpPr>
            <a:spLocks noGrp="1"/>
          </p:cNvSpPr>
          <p:nvPr>
            <p:ph type="sldNum" sz="quarter" idx="12"/>
          </p:nvPr>
        </p:nvSpPr>
        <p:spPr/>
        <p:txBody>
          <a:bodyPr/>
          <a:lstStyle/>
          <a:p>
            <a:fld id="{F239C392-4F5E-4D07-8DF5-E3C8AB5B142E}" type="slidenum">
              <a:rPr lang="en-US" altLang="zh-CN"/>
              <a:pPr/>
              <a:t>3</a:t>
            </a:fld>
            <a:endParaRPr lang="en-US" altLang="zh-CN"/>
          </a:p>
        </p:txBody>
      </p:sp>
      <p:sp>
        <p:nvSpPr>
          <p:cNvPr id="270346" name="Rectangle 10">
            <a:extLst>
              <a:ext uri="{FF2B5EF4-FFF2-40B4-BE49-F238E27FC236}">
                <a16:creationId xmlns:a16="http://schemas.microsoft.com/office/drawing/2014/main" id="{7D3ACCF9-8369-4380-B480-70265F07A450}"/>
              </a:ext>
            </a:extLst>
          </p:cNvPr>
          <p:cNvSpPr>
            <a:spLocks noChangeArrowheads="1"/>
          </p:cNvSpPr>
          <p:nvPr/>
        </p:nvSpPr>
        <p:spPr bwMode="auto">
          <a:xfrm>
            <a:off x="1690688" y="188913"/>
            <a:ext cx="6481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200" b="1">
                <a:latin typeface="Times New Roman" panose="02020603050405020304" pitchFamily="18" charset="0"/>
              </a:rPr>
              <a:t>15.1 </a:t>
            </a:r>
            <a:r>
              <a:rPr lang="en-US" altLang="zh-CN" sz="3200" b="1"/>
              <a:t> </a:t>
            </a:r>
            <a:r>
              <a:rPr lang="zh-CN" altLang="en-US" sz="3200" b="1"/>
              <a:t>欧拉图</a:t>
            </a:r>
          </a:p>
        </p:txBody>
      </p:sp>
      <p:sp>
        <p:nvSpPr>
          <p:cNvPr id="270347" name="Rectangle 11">
            <a:extLst>
              <a:ext uri="{FF2B5EF4-FFF2-40B4-BE49-F238E27FC236}">
                <a16:creationId xmlns:a16="http://schemas.microsoft.com/office/drawing/2014/main" id="{C3F31616-EDA6-4F02-A40B-4CBC1CE122A3}"/>
              </a:ext>
            </a:extLst>
          </p:cNvPr>
          <p:cNvSpPr>
            <a:spLocks noChangeArrowheads="1"/>
          </p:cNvSpPr>
          <p:nvPr/>
        </p:nvSpPr>
        <p:spPr bwMode="auto">
          <a:xfrm>
            <a:off x="468313" y="1125538"/>
            <a:ext cx="5365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t>历史背景：哥尼斯堡七桥问题与欧拉图</a:t>
            </a:r>
          </a:p>
        </p:txBody>
      </p:sp>
      <p:pic>
        <p:nvPicPr>
          <p:cNvPr id="270348" name="Picture 12" descr="15-111">
            <a:extLst>
              <a:ext uri="{FF2B5EF4-FFF2-40B4-BE49-F238E27FC236}">
                <a16:creationId xmlns:a16="http://schemas.microsoft.com/office/drawing/2014/main" id="{D6EE0FB5-4740-4116-95CB-1E362B1C75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420938"/>
            <a:ext cx="7632700" cy="290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8DCE52F-0DCA-4895-BAAB-434A8C301370}"/>
              </a:ext>
            </a:extLst>
          </p:cNvPr>
          <p:cNvSpPr>
            <a:spLocks noGrp="1"/>
          </p:cNvSpPr>
          <p:nvPr>
            <p:ph type="sldNum" sz="quarter" idx="12"/>
          </p:nvPr>
        </p:nvSpPr>
        <p:spPr/>
        <p:txBody>
          <a:bodyPr/>
          <a:lstStyle/>
          <a:p>
            <a:fld id="{C9D42C96-4651-41F9-94B6-270A6EB375C9}" type="slidenum">
              <a:rPr lang="en-US" altLang="zh-CN"/>
              <a:pPr/>
              <a:t>30</a:t>
            </a:fld>
            <a:endParaRPr lang="en-US" altLang="zh-CN"/>
          </a:p>
        </p:txBody>
      </p:sp>
      <p:sp>
        <p:nvSpPr>
          <p:cNvPr id="315400" name="Rectangle 8">
            <a:extLst>
              <a:ext uri="{FF2B5EF4-FFF2-40B4-BE49-F238E27FC236}">
                <a16:creationId xmlns:a16="http://schemas.microsoft.com/office/drawing/2014/main" id="{77839D64-831F-46A3-96B6-3949E291C988}"/>
              </a:ext>
            </a:extLst>
          </p:cNvPr>
          <p:cNvSpPr>
            <a:spLocks noGrp="1" noChangeArrowheads="1"/>
          </p:cNvSpPr>
          <p:nvPr>
            <p:ph type="body" idx="1"/>
          </p:nvPr>
        </p:nvSpPr>
        <p:spPr>
          <a:xfrm>
            <a:off x="395288" y="1196975"/>
            <a:ext cx="8229600" cy="5048250"/>
          </a:xfrm>
        </p:spPr>
        <p:txBody>
          <a:bodyPr/>
          <a:lstStyle/>
          <a:p>
            <a:pPr marL="0" indent="0"/>
            <a:r>
              <a:rPr lang="en-US" altLang="zh-CN" dirty="0">
                <a:latin typeface="Times New Roman" panose="02020603050405020304" pitchFamily="18" charset="0"/>
              </a:rPr>
              <a:t>2</a:t>
            </a:r>
            <a:r>
              <a:rPr lang="zh-CN" altLang="en-US" dirty="0">
                <a:latin typeface="Times New Roman" panose="02020603050405020304" pitchFamily="18" charset="0"/>
              </a:rPr>
              <a:t>．满足定理</a:t>
            </a:r>
            <a:r>
              <a:rPr lang="en-US" altLang="zh-CN" dirty="0">
                <a:latin typeface="Times New Roman" panose="02020603050405020304" pitchFamily="18" charset="0"/>
              </a:rPr>
              <a:t>15.7</a:t>
            </a:r>
            <a:r>
              <a:rPr lang="zh-CN" altLang="en-US" dirty="0">
                <a:latin typeface="Times New Roman" panose="02020603050405020304" pitchFamily="18" charset="0"/>
              </a:rPr>
              <a:t>推论的条件（</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a:t>
            </a:r>
            <a:r>
              <a:rPr lang="en-US" altLang="zh-CN" dirty="0">
                <a:latin typeface="Times New Roman" panose="02020603050405020304" pitchFamily="18" charset="0"/>
              </a:rPr>
              <a:t>.</a:t>
            </a:r>
          </a:p>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4</a:t>
            </a:r>
            <a:r>
              <a:rPr lang="en-US" altLang="zh-CN" dirty="0">
                <a:latin typeface="Times New Roman" panose="02020603050405020304" pitchFamily="18" charset="0"/>
              </a:rPr>
              <a:t>  </a:t>
            </a:r>
            <a:r>
              <a:rPr lang="zh-CN" altLang="en-US" dirty="0">
                <a:latin typeface="Times New Roman" panose="02020603050405020304" pitchFamily="18" charset="0"/>
              </a:rPr>
              <a:t>完全图</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 </a:t>
            </a:r>
            <a:r>
              <a:rPr lang="zh-CN" altLang="en-US" dirty="0">
                <a:latin typeface="Times New Roman" panose="02020603050405020304" pitchFamily="18" charset="0"/>
              </a:rPr>
              <a:t>中任何两个顶点</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zh-CN" altLang="en-US" dirty="0">
                <a:latin typeface="Times New Roman" panose="02020603050405020304" pitchFamily="18" charset="0"/>
              </a:rPr>
              <a:t>，均有</a:t>
            </a:r>
            <a:endParaRPr lang="zh-CN" altLang="en-US" i="1" dirty="0">
              <a:latin typeface="Times New Roman" panose="02020603050405020304" pitchFamily="18" charset="0"/>
            </a:endParaRPr>
          </a:p>
          <a:p>
            <a:pPr marL="0" indent="0"/>
            <a:r>
              <a:rPr lang="zh-CN" altLang="en-US" i="1" dirty="0">
                <a:latin typeface="Times New Roman" panose="02020603050405020304" pitchFamily="18" charset="0"/>
              </a:rPr>
              <a:t>                     </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u</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 = 2(</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a:t>
            </a:r>
            <a:r>
              <a:rPr lang="zh-CN" altLang="en-US" dirty="0">
                <a:latin typeface="Times New Roman" panose="02020603050405020304" pitchFamily="18" charset="0"/>
              </a:rPr>
              <a:t>），</a:t>
            </a:r>
          </a:p>
          <a:p>
            <a:pPr marL="0" indent="0"/>
            <a:r>
              <a:rPr lang="zh-CN" altLang="en-US" dirty="0">
                <a:latin typeface="Times New Roman" panose="02020603050405020304" pitchFamily="18" charset="0"/>
              </a:rPr>
              <a:t>所以</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为哈密顿图</a:t>
            </a:r>
            <a:r>
              <a:rPr lang="en-US" altLang="zh-CN" dirty="0">
                <a:latin typeface="Times New Roman" panose="02020603050405020304" pitchFamily="18" charset="0"/>
              </a:rPr>
              <a:t>. </a:t>
            </a:r>
          </a:p>
          <a:p>
            <a:pPr marL="0" indent="0"/>
            <a:endParaRPr lang="en-US" altLang="zh-CN" dirty="0">
              <a:latin typeface="Times New Roman" panose="02020603050405020304" pitchFamily="18" charset="0"/>
            </a:endParaRPr>
          </a:p>
          <a:p>
            <a:pPr marL="0" indent="0"/>
            <a:r>
              <a:rPr lang="en-US" altLang="zh-CN" dirty="0">
                <a:latin typeface="Times New Roman" panose="02020603050405020304" pitchFamily="18" charset="0"/>
              </a:rPr>
              <a:t>3</a:t>
            </a:r>
            <a:r>
              <a:rPr lang="zh-CN" altLang="en-US" dirty="0">
                <a:latin typeface="Times New Roman" panose="02020603050405020304" pitchFamily="18" charset="0"/>
              </a:rPr>
              <a:t>．破坏定理</a:t>
            </a:r>
            <a:r>
              <a:rPr lang="en-US" altLang="zh-CN" dirty="0">
                <a:latin typeface="Times New Roman" panose="02020603050405020304" pitchFamily="18" charset="0"/>
              </a:rPr>
              <a:t>15.6</a:t>
            </a:r>
            <a:r>
              <a:rPr lang="zh-CN" altLang="en-US" dirty="0">
                <a:latin typeface="Times New Roman" panose="02020603050405020304" pitchFamily="18" charset="0"/>
              </a:rPr>
              <a:t>的条件的图不是哈密顿图</a:t>
            </a:r>
            <a:r>
              <a:rPr lang="en-US" altLang="zh-CN" dirty="0">
                <a:latin typeface="Times New Roman" panose="02020603050405020304" pitchFamily="18" charset="0"/>
              </a:rPr>
              <a:t>.</a:t>
            </a:r>
          </a:p>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5</a:t>
            </a:r>
            <a:r>
              <a:rPr lang="en-US" altLang="zh-CN" dirty="0">
                <a:latin typeface="Times New Roman" panose="02020603050405020304" pitchFamily="18" charset="0"/>
              </a:rPr>
              <a:t>  </a:t>
            </a:r>
            <a:r>
              <a:rPr lang="zh-CN" altLang="en-US" dirty="0">
                <a:latin typeface="Times New Roman" panose="02020603050405020304" pitchFamily="18" charset="0"/>
              </a:rPr>
              <a:t>在四分之一国际象棋盘（</a:t>
            </a:r>
            <a:r>
              <a:rPr lang="en-US" altLang="zh-CN" dirty="0">
                <a:latin typeface="Times New Roman" panose="02020603050405020304" pitchFamily="18" charset="0"/>
              </a:rPr>
              <a:t>4</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4</a:t>
            </a:r>
            <a:r>
              <a:rPr lang="zh-CN" altLang="en-US" dirty="0">
                <a:latin typeface="Times New Roman" panose="02020603050405020304" pitchFamily="18" charset="0"/>
              </a:rPr>
              <a:t>方格组成）上跳马无解</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在国际象棋盘上跳马有解</a:t>
            </a:r>
            <a:r>
              <a:rPr lang="en-US" altLang="zh-CN" dirty="0">
                <a:latin typeface="Times New Roman" panose="02020603050405020304" pitchFamily="18" charset="0"/>
              </a:rPr>
              <a:t>. </a:t>
            </a:r>
          </a:p>
          <a:p>
            <a:pPr marL="0" indent="0"/>
            <a:endParaRPr lang="en-US" altLang="zh-CN" dirty="0">
              <a:latin typeface="Times New Roman" panose="02020603050405020304" pitchFamily="18" charset="0"/>
            </a:endParaRPr>
          </a:p>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在某地有</a:t>
            </a:r>
            <a:r>
              <a:rPr lang="en-US" altLang="zh-CN" dirty="0">
                <a:latin typeface="Times New Roman" panose="02020603050405020304" pitchFamily="18" charset="0"/>
              </a:rPr>
              <a:t>5</a:t>
            </a:r>
            <a:r>
              <a:rPr lang="zh-CN" altLang="en-US" dirty="0">
                <a:latin typeface="Times New Roman" panose="02020603050405020304" pitchFamily="18" charset="0"/>
              </a:rPr>
              <a:t>个风景点</a:t>
            </a:r>
            <a:r>
              <a:rPr lang="en-US" altLang="zh-CN" dirty="0">
                <a:latin typeface="Times New Roman" panose="02020603050405020304" pitchFamily="18" charset="0"/>
              </a:rPr>
              <a:t>, </a:t>
            </a:r>
            <a:r>
              <a:rPr lang="zh-CN" altLang="en-US" dirty="0">
                <a:latin typeface="Times New Roman" panose="02020603050405020304" pitchFamily="18" charset="0"/>
              </a:rPr>
              <a:t>若每个风景点均有</a:t>
            </a:r>
            <a:r>
              <a:rPr lang="en-US" altLang="zh-CN" dirty="0">
                <a:latin typeface="Times New Roman" panose="02020603050405020304" pitchFamily="18" charset="0"/>
              </a:rPr>
              <a:t>2</a:t>
            </a:r>
            <a:r>
              <a:rPr lang="zh-CN" altLang="en-US" dirty="0">
                <a:latin typeface="Times New Roman" panose="02020603050405020304" pitchFamily="18" charset="0"/>
              </a:rPr>
              <a:t>条道路与其他点相通</a:t>
            </a:r>
            <a:r>
              <a:rPr lang="en-US" altLang="zh-CN" dirty="0">
                <a:latin typeface="Times New Roman" panose="02020603050405020304" pitchFamily="18" charset="0"/>
              </a:rPr>
              <a:t>, </a:t>
            </a:r>
            <a:r>
              <a:rPr lang="zh-CN" altLang="en-US" dirty="0">
                <a:latin typeface="Times New Roman" panose="02020603050405020304" pitchFamily="18" charset="0"/>
              </a:rPr>
              <a:t>问游人可否经过每个风景点恰好一次而游完这</a:t>
            </a:r>
            <a:r>
              <a:rPr lang="en-US" altLang="zh-CN" dirty="0">
                <a:latin typeface="Times New Roman" panose="02020603050405020304" pitchFamily="18" charset="0"/>
              </a:rPr>
              <a:t>5</a:t>
            </a:r>
            <a:r>
              <a:rPr lang="zh-CN" altLang="en-US" dirty="0">
                <a:latin typeface="Times New Roman" panose="02020603050405020304" pitchFamily="18" charset="0"/>
              </a:rPr>
              <a:t>处</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可以</a:t>
            </a:r>
            <a:r>
              <a:rPr lang="en-US" altLang="zh-CN" dirty="0">
                <a:latin typeface="Times New Roman" panose="02020603050405020304" pitchFamily="18" charset="0"/>
              </a:rPr>
              <a:t>. </a:t>
            </a:r>
            <a:r>
              <a:rPr lang="zh-CN" altLang="en-US" dirty="0">
                <a:latin typeface="Times New Roman" panose="02020603050405020304" pitchFamily="18" charset="0"/>
              </a:rPr>
              <a:t>任意两不相邻节点度数之和显然大于等于</a:t>
            </a:r>
            <a:r>
              <a:rPr lang="en-US" altLang="zh-CN" i="1" dirty="0">
                <a:latin typeface="Times New Roman" panose="02020603050405020304" pitchFamily="18" charset="0"/>
              </a:rPr>
              <a:t>n</a:t>
            </a:r>
            <a:r>
              <a:rPr lang="en-US" altLang="zh-CN" dirty="0">
                <a:latin typeface="Times New Roman" panose="02020603050405020304" pitchFamily="18" charset="0"/>
              </a:rPr>
              <a:t>−1.</a:t>
            </a:r>
          </a:p>
        </p:txBody>
      </p:sp>
      <p:sp>
        <p:nvSpPr>
          <p:cNvPr id="315401" name="Rectangle 9">
            <a:extLst>
              <a:ext uri="{FF2B5EF4-FFF2-40B4-BE49-F238E27FC236}">
                <a16:creationId xmlns:a16="http://schemas.microsoft.com/office/drawing/2014/main" id="{D84E72A8-1870-4D53-A9C2-2D84128F9ECC}"/>
              </a:ext>
            </a:extLst>
          </p:cNvPr>
          <p:cNvSpPr>
            <a:spLocks noGrp="1" noChangeArrowheads="1"/>
          </p:cNvSpPr>
          <p:nvPr>
            <p:ph type="title"/>
          </p:nvPr>
        </p:nvSpPr>
        <p:spPr>
          <a:noFill/>
          <a:ln/>
        </p:spPr>
        <p:txBody>
          <a:bodyPr/>
          <a:lstStyle/>
          <a:p>
            <a:pPr algn="ctr"/>
            <a:r>
              <a:rPr lang="zh-CN" altLang="en-US"/>
              <a:t>判断某图是否为哈密顿图方法 </a:t>
            </a:r>
          </a:p>
        </p:txBody>
      </p:sp>
      <p:sp>
        <p:nvSpPr>
          <p:cNvPr id="5" name="文本框 4">
            <a:extLst>
              <a:ext uri="{FF2B5EF4-FFF2-40B4-BE49-F238E27FC236}">
                <a16:creationId xmlns:a16="http://schemas.microsoft.com/office/drawing/2014/main" id="{9E0C25F4-4EE6-4A1D-8598-72D2F65E74C1}"/>
              </a:ext>
            </a:extLst>
          </p:cNvPr>
          <p:cNvSpPr txBox="1"/>
          <p:nvPr/>
        </p:nvSpPr>
        <p:spPr>
          <a:xfrm>
            <a:off x="0" y="6457890"/>
            <a:ext cx="882015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证明是哈密顿图判断满足充分条件，证明不是哈密顿图判断不满足必要条件</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60568736-5F97-4886-9B8C-D1DF5E216476}"/>
              </a:ext>
            </a:extLst>
          </p:cNvPr>
          <p:cNvSpPr>
            <a:spLocks noGrp="1"/>
          </p:cNvSpPr>
          <p:nvPr>
            <p:ph type="sldNum" sz="quarter" idx="12"/>
          </p:nvPr>
        </p:nvSpPr>
        <p:spPr/>
        <p:txBody>
          <a:bodyPr/>
          <a:lstStyle/>
          <a:p>
            <a:fld id="{C0505344-FDEB-4AF3-9BC7-54BA2ED76CA9}" type="slidenum">
              <a:rPr lang="en-US" altLang="zh-CN"/>
              <a:pPr/>
              <a:t>31</a:t>
            </a:fld>
            <a:endParaRPr lang="en-US" altLang="zh-CN"/>
          </a:p>
        </p:txBody>
      </p:sp>
      <p:sp>
        <p:nvSpPr>
          <p:cNvPr id="317451" name="Rectangle 11">
            <a:extLst>
              <a:ext uri="{FF2B5EF4-FFF2-40B4-BE49-F238E27FC236}">
                <a16:creationId xmlns:a16="http://schemas.microsoft.com/office/drawing/2014/main" id="{ED18793D-B10E-4190-8299-B95D3DAE9A88}"/>
              </a:ext>
            </a:extLst>
          </p:cNvPr>
          <p:cNvSpPr>
            <a:spLocks noChangeArrowheads="1"/>
          </p:cNvSpPr>
          <p:nvPr/>
        </p:nvSpPr>
        <p:spPr bwMode="auto">
          <a:xfrm>
            <a:off x="684213" y="4581525"/>
            <a:ext cx="748823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dirty="0">
                <a:latin typeface="Times New Roman" panose="02020603050405020304" pitchFamily="18" charset="0"/>
              </a:rPr>
              <a:t>令</a:t>
            </a:r>
            <a:r>
              <a:rPr lang="en-US" altLang="zh-CN" b="1" i="1" dirty="0">
                <a:latin typeface="Times New Roman" panose="02020603050405020304" pitchFamily="18" charset="0"/>
              </a:rPr>
              <a:t>V</a:t>
            </a:r>
            <a:r>
              <a:rPr lang="en-US" altLang="zh-CN" b="1" baseline="-25000" dirty="0">
                <a:latin typeface="Times New Roman" panose="02020603050405020304" pitchFamily="18" charset="0"/>
              </a:rPr>
              <a:t>1</a:t>
            </a:r>
            <a:r>
              <a:rPr lang="en-US" altLang="zh-CN" b="1" dirty="0">
                <a:latin typeface="Times New Roman" panose="02020603050405020304" pitchFamily="18" charset="0"/>
              </a:rPr>
              <a:t>={</a:t>
            </a:r>
            <a:r>
              <a:rPr lang="en-US" altLang="zh-CN" b="1" i="1" dirty="0">
                <a:latin typeface="Times New Roman" panose="02020603050405020304" pitchFamily="18" charset="0"/>
              </a:rPr>
              <a:t>a</a:t>
            </a:r>
            <a:r>
              <a:rPr lang="en-US" altLang="zh-CN" b="1" dirty="0">
                <a:latin typeface="Times New Roman" panose="02020603050405020304" pitchFamily="18" charset="0"/>
              </a:rPr>
              <a:t>, </a:t>
            </a:r>
            <a:r>
              <a:rPr lang="en-US" altLang="zh-CN" b="1" i="1" dirty="0">
                <a:latin typeface="Times New Roman" panose="02020603050405020304" pitchFamily="18" charset="0"/>
              </a:rPr>
              <a:t>b</a:t>
            </a:r>
            <a:r>
              <a:rPr lang="en-US" altLang="zh-CN" b="1" dirty="0">
                <a:latin typeface="Times New Roman" panose="02020603050405020304" pitchFamily="18" charset="0"/>
              </a:rPr>
              <a:t>, </a:t>
            </a:r>
            <a:r>
              <a:rPr lang="en-US" altLang="zh-CN" b="1" i="1" dirty="0">
                <a:latin typeface="Times New Roman" panose="02020603050405020304" pitchFamily="18" charset="0"/>
              </a:rPr>
              <a:t>c</a:t>
            </a:r>
            <a:r>
              <a:rPr lang="en-US" altLang="zh-CN" b="1" dirty="0">
                <a:latin typeface="Times New Roman" panose="02020603050405020304" pitchFamily="18" charset="0"/>
              </a:rPr>
              <a:t>, </a:t>
            </a:r>
            <a:r>
              <a:rPr lang="en-US" altLang="zh-CN" b="1" i="1" dirty="0">
                <a:latin typeface="Times New Roman" panose="02020603050405020304" pitchFamily="18" charset="0"/>
              </a:rPr>
              <a:t>d</a:t>
            </a:r>
            <a:r>
              <a:rPr lang="en-US" altLang="zh-CN" b="1" dirty="0">
                <a:latin typeface="Times New Roman" panose="02020603050405020304" pitchFamily="18" charset="0"/>
              </a:rPr>
              <a:t>}, </a:t>
            </a:r>
            <a:r>
              <a:rPr lang="zh-CN" altLang="en-US" b="1" dirty="0">
                <a:latin typeface="Times New Roman" panose="02020603050405020304" pitchFamily="18" charset="0"/>
              </a:rPr>
              <a:t>则 </a:t>
            </a:r>
            <a:r>
              <a:rPr lang="en-US" altLang="zh-CN" b="1" i="1" dirty="0">
                <a:latin typeface="Times New Roman" panose="02020603050405020304" pitchFamily="18" charset="0"/>
              </a:rPr>
              <a:t>p</a:t>
            </a:r>
            <a:r>
              <a:rPr lang="en-US" altLang="zh-CN" b="1" dirty="0">
                <a:latin typeface="Times New Roman" panose="02020603050405020304" pitchFamily="18" charset="0"/>
              </a:rPr>
              <a:t>(</a:t>
            </a:r>
            <a:r>
              <a:rPr lang="en-US" altLang="zh-CN" b="1" i="1" dirty="0">
                <a:latin typeface="Times New Roman" panose="02020603050405020304" pitchFamily="18" charset="0"/>
              </a:rPr>
              <a:t>G</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rPr>
              <a:t>V</a:t>
            </a:r>
            <a:r>
              <a:rPr lang="en-US" altLang="zh-CN" b="1" baseline="-25000" dirty="0">
                <a:latin typeface="Times New Roman" panose="02020603050405020304" pitchFamily="18" charset="0"/>
                <a:sym typeface="Symbol" panose="05050102010706020507" pitchFamily="18" charset="2"/>
              </a:rPr>
              <a:t>1</a:t>
            </a:r>
            <a:r>
              <a:rPr lang="en-US" altLang="zh-CN" b="1" dirty="0">
                <a:latin typeface="Times New Roman" panose="02020603050405020304" pitchFamily="18" charset="0"/>
                <a:sym typeface="Symbol" panose="05050102010706020507" pitchFamily="18" charset="2"/>
              </a:rPr>
              <a:t>) = 6 &gt;4</a:t>
            </a:r>
            <a:r>
              <a:rPr lang="zh-CN" altLang="en-US" b="1" dirty="0">
                <a:latin typeface="Times New Roman" panose="02020603050405020304" pitchFamily="18" charset="0"/>
                <a:sym typeface="Symbol" panose="05050102010706020507" pitchFamily="18" charset="2"/>
              </a:rPr>
              <a:t>，由定理</a:t>
            </a:r>
            <a:r>
              <a:rPr lang="en-US" altLang="zh-CN" b="1" dirty="0">
                <a:latin typeface="Times New Roman" panose="02020603050405020304" pitchFamily="18" charset="0"/>
                <a:sym typeface="Symbol" panose="05050102010706020507" pitchFamily="18" charset="2"/>
              </a:rPr>
              <a:t>15.6</a:t>
            </a:r>
            <a:r>
              <a:rPr lang="zh-CN" altLang="en-US" b="1" dirty="0">
                <a:latin typeface="Times New Roman" panose="02020603050405020304" pitchFamily="18" charset="0"/>
                <a:sym typeface="Symbol" panose="05050102010706020507" pitchFamily="18" charset="2"/>
              </a:rPr>
              <a:t>可知图中无哈密顿回路</a:t>
            </a:r>
            <a:r>
              <a:rPr lang="en-US" altLang="zh-CN" b="1" dirty="0">
                <a:latin typeface="Times New Roman" panose="02020603050405020304" pitchFamily="18" charset="0"/>
                <a:sym typeface="Symbol" panose="05050102010706020507" pitchFamily="18" charset="2"/>
              </a:rPr>
              <a:t>.</a:t>
            </a:r>
          </a:p>
          <a:p>
            <a:pPr>
              <a:lnSpc>
                <a:spcPct val="120000"/>
              </a:lnSpc>
            </a:pPr>
            <a:r>
              <a:rPr lang="zh-CN" altLang="en-US" b="1" dirty="0">
                <a:latin typeface="Times New Roman" panose="02020603050405020304" pitchFamily="18" charset="0"/>
                <a:sym typeface="Symbol" panose="05050102010706020507" pitchFamily="18" charset="2"/>
              </a:rPr>
              <a:t>在国际象棋盘上跳马有解，试试看</a:t>
            </a:r>
            <a:r>
              <a:rPr lang="en-US" altLang="zh-CN" b="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p>
        </p:txBody>
      </p:sp>
      <p:pic>
        <p:nvPicPr>
          <p:cNvPr id="317452" name="Picture 12" descr="15-10">
            <a:extLst>
              <a:ext uri="{FF2B5EF4-FFF2-40B4-BE49-F238E27FC236}">
                <a16:creationId xmlns:a16="http://schemas.microsoft.com/office/drawing/2014/main" id="{B8A1386A-792C-4BEC-966B-A0B2044E6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484313"/>
            <a:ext cx="7885113"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a:extLst>
              <a:ext uri="{FF2B5EF4-FFF2-40B4-BE49-F238E27FC236}">
                <a16:creationId xmlns:a16="http://schemas.microsoft.com/office/drawing/2014/main" id="{A3C24DB3-FF1B-4EF3-907C-2B1EF310163A}"/>
              </a:ext>
            </a:extLst>
          </p:cNvPr>
          <p:cNvSpPr>
            <a:spLocks noGrp="1"/>
          </p:cNvSpPr>
          <p:nvPr>
            <p:ph type="sldNum" sz="quarter" idx="12"/>
          </p:nvPr>
        </p:nvSpPr>
        <p:spPr/>
        <p:txBody>
          <a:bodyPr/>
          <a:lstStyle/>
          <a:p>
            <a:fld id="{CE1B7029-8DEE-40DC-B28A-9AB870552755}" type="slidenum">
              <a:rPr lang="en-US" altLang="zh-CN"/>
              <a:pPr/>
              <a:t>32</a:t>
            </a:fld>
            <a:endParaRPr lang="en-US" altLang="zh-CN"/>
          </a:p>
        </p:txBody>
      </p:sp>
      <p:grpSp>
        <p:nvGrpSpPr>
          <p:cNvPr id="319502" name="Group 14">
            <a:extLst>
              <a:ext uri="{FF2B5EF4-FFF2-40B4-BE49-F238E27FC236}">
                <a16:creationId xmlns:a16="http://schemas.microsoft.com/office/drawing/2014/main" id="{BF911BA2-14F8-47A7-8A59-CD18E3B271B2}"/>
              </a:ext>
            </a:extLst>
          </p:cNvPr>
          <p:cNvGrpSpPr>
            <a:grpSpLocks/>
          </p:cNvGrpSpPr>
          <p:nvPr/>
        </p:nvGrpSpPr>
        <p:grpSpPr bwMode="auto">
          <a:xfrm>
            <a:off x="501650" y="3567114"/>
            <a:ext cx="7310438" cy="654050"/>
            <a:chOff x="316" y="2247"/>
            <a:chExt cx="4605" cy="412"/>
          </a:xfrm>
        </p:grpSpPr>
        <p:sp>
          <p:nvSpPr>
            <p:cNvPr id="319501" name="Rectangle 13">
              <a:extLst>
                <a:ext uri="{FF2B5EF4-FFF2-40B4-BE49-F238E27FC236}">
                  <a16:creationId xmlns:a16="http://schemas.microsoft.com/office/drawing/2014/main" id="{D03F8B24-7F91-4600-B3B0-FFDC5FB0A84E}"/>
                </a:ext>
              </a:extLst>
            </p:cNvPr>
            <p:cNvSpPr>
              <a:spLocks noChangeArrowheads="1"/>
            </p:cNvSpPr>
            <p:nvPr/>
          </p:nvSpPr>
          <p:spPr bwMode="auto">
            <a:xfrm>
              <a:off x="316" y="2251"/>
              <a:ext cx="46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b="1">
                  <a:sym typeface="Symbol" panose="05050102010706020507" pitchFamily="18" charset="2"/>
                </a:rPr>
                <a:t>设</a:t>
              </a:r>
              <a:r>
                <a:rPr lang="en-US" altLang="zh-CN" b="1" i="1">
                  <a:latin typeface="Times New Roman" panose="02020603050405020304" pitchFamily="18" charset="0"/>
                  <a:sym typeface="Symbol" panose="05050102010706020507" pitchFamily="18" charset="2"/>
                </a:rPr>
                <a:t>G</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G</a:t>
              </a:r>
              <a:r>
                <a:rPr lang="zh-CN" altLang="en-US" b="1">
                  <a:latin typeface="Times New Roman" panose="02020603050405020304" pitchFamily="18" charset="0"/>
                  <a:sym typeface="Symbol" panose="05050102010706020507" pitchFamily="18" charset="2"/>
                </a:rPr>
                <a:t>，</a:t>
              </a:r>
              <a:r>
                <a:rPr lang="zh-CN" altLang="en-US" b="1">
                  <a:sym typeface="Symbol" panose="05050102010706020507" pitchFamily="18" charset="2"/>
                </a:rPr>
                <a:t>称                 </a:t>
              </a:r>
              <a:r>
                <a:rPr lang="zh-CN" altLang="en-US" b="1">
                  <a:latin typeface="Times New Roman" panose="02020603050405020304" pitchFamily="18" charset="0"/>
                </a:rPr>
                <a:t>为</a:t>
              </a:r>
              <a:r>
                <a:rPr lang="en-US" altLang="zh-CN" b="1" i="1">
                  <a:latin typeface="Times New Roman" panose="02020603050405020304" pitchFamily="18" charset="0"/>
                </a:rPr>
                <a:t>G</a:t>
              </a:r>
              <a:r>
                <a:rPr lang="en-US" altLang="zh-CN"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rPr>
                <a:t>的权，并记作</a:t>
              </a:r>
              <a:r>
                <a:rPr lang="en-US" altLang="zh-CN" b="1" i="1">
                  <a:latin typeface="Times New Roman" panose="02020603050405020304" pitchFamily="18" charset="0"/>
                  <a:sym typeface="Symbol" panose="05050102010706020507" pitchFamily="18" charset="2"/>
                </a:rPr>
                <a:t>W</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G</a:t>
              </a:r>
              <a:r>
                <a:rPr lang="en-US" altLang="zh-CN"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a:t>
              </a:r>
              <a:r>
                <a:rPr lang="zh-CN" altLang="en-US" b="1">
                  <a:latin typeface="Times New Roman" panose="02020603050405020304" pitchFamily="18" charset="0"/>
                  <a:sym typeface="Symbol" panose="05050102010706020507" pitchFamily="18" charset="2"/>
                </a:rPr>
                <a:t>，即</a:t>
              </a:r>
            </a:p>
          </p:txBody>
        </p:sp>
        <p:graphicFrame>
          <p:nvGraphicFramePr>
            <p:cNvPr id="319497" name="Object 9">
              <a:extLst>
                <a:ext uri="{FF2B5EF4-FFF2-40B4-BE49-F238E27FC236}">
                  <a16:creationId xmlns:a16="http://schemas.microsoft.com/office/drawing/2014/main" id="{B326BE76-4EFE-46EC-80C8-E3565BBAE465}"/>
                </a:ext>
              </a:extLst>
            </p:cNvPr>
            <p:cNvGraphicFramePr>
              <a:graphicFrameLocks noChangeAspect="1"/>
            </p:cNvGraphicFramePr>
            <p:nvPr>
              <p:extLst>
                <p:ext uri="{D42A27DB-BD31-4B8C-83A1-F6EECF244321}">
                  <p14:modId xmlns:p14="http://schemas.microsoft.com/office/powerpoint/2010/main" val="1026960906"/>
                </p:ext>
              </p:extLst>
            </p:nvPr>
          </p:nvGraphicFramePr>
          <p:xfrm>
            <a:off x="1476" y="2247"/>
            <a:ext cx="732" cy="412"/>
          </p:xfrm>
          <a:graphic>
            <a:graphicData uri="http://schemas.openxmlformats.org/presentationml/2006/ole">
              <mc:AlternateContent xmlns:mc="http://schemas.openxmlformats.org/markup-compatibility/2006">
                <mc:Choice xmlns:v="urn:schemas-microsoft-com:vml" Requires="v">
                  <p:oleObj spid="_x0000_s319675" name="公式" r:id="rId4" imgW="647640" imgH="368280" progId="Equation.3">
                    <p:embed/>
                  </p:oleObj>
                </mc:Choice>
                <mc:Fallback>
                  <p:oleObj name="公式" r:id="rId4" imgW="647640" imgH="36828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 y="2247"/>
                          <a:ext cx="732" cy="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19496" name="Object 8">
            <a:extLst>
              <a:ext uri="{FF2B5EF4-FFF2-40B4-BE49-F238E27FC236}">
                <a16:creationId xmlns:a16="http://schemas.microsoft.com/office/drawing/2014/main" id="{0841C893-1FE1-4207-9399-F904ED97A810}"/>
              </a:ext>
            </a:extLst>
          </p:cNvPr>
          <p:cNvGraphicFramePr>
            <a:graphicFrameLocks noChangeAspect="1"/>
          </p:cNvGraphicFramePr>
          <p:nvPr/>
        </p:nvGraphicFramePr>
        <p:xfrm>
          <a:off x="2414588" y="4170363"/>
          <a:ext cx="2387600" cy="739775"/>
        </p:xfrm>
        <a:graphic>
          <a:graphicData uri="http://schemas.openxmlformats.org/presentationml/2006/ole">
            <mc:AlternateContent xmlns:mc="http://schemas.openxmlformats.org/markup-compatibility/2006">
              <mc:Choice xmlns:v="urn:schemas-microsoft-com:vml" Requires="v">
                <p:oleObj spid="_x0000_s319676" name="公式" r:id="rId6" imgW="1180800" imgH="368280" progId="Equation.3">
                  <p:embed/>
                </p:oleObj>
              </mc:Choice>
              <mc:Fallback>
                <p:oleObj name="公式" r:id="rId6" imgW="1180800" imgH="3682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4588" y="4170363"/>
                        <a:ext cx="2387600" cy="739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8" name="Rectangle 10">
            <a:extLst>
              <a:ext uri="{FF2B5EF4-FFF2-40B4-BE49-F238E27FC236}">
                <a16:creationId xmlns:a16="http://schemas.microsoft.com/office/drawing/2014/main" id="{E947C4D5-573E-4FC8-AA4F-52AB0C963128}"/>
              </a:ext>
            </a:extLst>
          </p:cNvPr>
          <p:cNvSpPr>
            <a:spLocks noChangeArrowheads="1"/>
          </p:cNvSpPr>
          <p:nvPr/>
        </p:nvSpPr>
        <p:spPr bwMode="auto">
          <a:xfrm>
            <a:off x="250825" y="1014413"/>
            <a:ext cx="85693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28600">
              <a:tabLst>
                <a:tab pos="266700" algn="l"/>
              </a:tabLst>
              <a:defRPr>
                <a:solidFill>
                  <a:schemeClr val="tx1"/>
                </a:solidFill>
                <a:latin typeface="Arial" panose="020B0604020202020204" pitchFamily="34" charset="0"/>
                <a:ea typeface="宋体" panose="02010600030101010101" pitchFamily="2" charset="-122"/>
              </a:defRPr>
            </a:lvl1pPr>
            <a:lvl2pPr>
              <a:tabLst>
                <a:tab pos="266700" algn="l"/>
              </a:tabLst>
              <a:defRPr>
                <a:solidFill>
                  <a:schemeClr val="tx1"/>
                </a:solidFill>
                <a:latin typeface="Arial" panose="020B0604020202020204" pitchFamily="34" charset="0"/>
                <a:ea typeface="宋体" panose="02010600030101010101" pitchFamily="2" charset="-122"/>
              </a:defRPr>
            </a:lvl2pPr>
            <a:lvl3pPr>
              <a:tabLst>
                <a:tab pos="266700" algn="l"/>
              </a:tabLst>
              <a:defRPr>
                <a:solidFill>
                  <a:schemeClr val="tx1"/>
                </a:solidFill>
                <a:latin typeface="Arial" panose="020B0604020202020204" pitchFamily="34" charset="0"/>
                <a:ea typeface="宋体" panose="02010600030101010101" pitchFamily="2" charset="-122"/>
              </a:defRPr>
            </a:lvl3pPr>
            <a:lvl4pPr>
              <a:tabLst>
                <a:tab pos="266700" algn="l"/>
              </a:tabLst>
              <a:defRPr>
                <a:solidFill>
                  <a:schemeClr val="tx1"/>
                </a:solidFill>
                <a:latin typeface="Arial" panose="020B0604020202020204" pitchFamily="34" charset="0"/>
                <a:ea typeface="宋体" panose="02010600030101010101" pitchFamily="2" charset="-122"/>
              </a:defRPr>
            </a:lvl4pPr>
            <a:lvl5pPr>
              <a:tabLst>
                <a:tab pos="2667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667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667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667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66700" algn="l"/>
              </a:tabLs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b="1" dirty="0">
                <a:solidFill>
                  <a:srgbClr val="A50021"/>
                </a:solidFill>
                <a:latin typeface="Times New Roman" panose="02020603050405020304" pitchFamily="18" charset="0"/>
                <a:cs typeface="Times New Roman" panose="02020603050405020304" pitchFamily="18" charset="0"/>
              </a:rPr>
              <a:t>定义</a:t>
            </a:r>
            <a:r>
              <a:rPr lang="en-US" altLang="zh-CN" b="1" dirty="0">
                <a:solidFill>
                  <a:srgbClr val="A50021"/>
                </a:solidFill>
                <a:latin typeface="Times New Roman" panose="02020603050405020304" pitchFamily="18" charset="0"/>
                <a:cs typeface="Times New Roman" panose="02020603050405020304" pitchFamily="18" charset="0"/>
              </a:rPr>
              <a:t>15.3</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给定图</a:t>
            </a:r>
            <a:r>
              <a:rPr lang="en-US" altLang="zh-CN" b="1" i="1" dirty="0">
                <a:latin typeface="Times New Roman" panose="02020603050405020304" pitchFamily="18" charset="0"/>
                <a:cs typeface="Times New Roman" panose="02020603050405020304" pitchFamily="18" charset="0"/>
              </a:rPr>
              <a:t>G </a:t>
            </a:r>
            <a:r>
              <a:rPr lang="en-US" altLang="zh-CN" b="1" dirty="0">
                <a:latin typeface="Times New Roman" panose="02020603050405020304" pitchFamily="18" charset="0"/>
                <a:cs typeface="Times New Roman" panose="02020603050405020304" pitchFamily="18" charset="0"/>
              </a:rPr>
              <a:t>= &lt;</a:t>
            </a:r>
            <a:r>
              <a:rPr lang="en-US" altLang="zh-CN" b="1" i="1" dirty="0">
                <a:latin typeface="Times New Roman" panose="02020603050405020304" pitchFamily="18" charset="0"/>
                <a:cs typeface="Times New Roman" panose="02020603050405020304" pitchFamily="18" charset="0"/>
              </a:rPr>
              <a:t>V</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E</a:t>
            </a:r>
            <a:r>
              <a:rPr lang="en-US" altLang="zh-CN" b="1" dirty="0">
                <a:latin typeface="Times New Roman" panose="02020603050405020304" pitchFamily="18" charset="0"/>
                <a:cs typeface="Times New Roman" panose="02020603050405020304" pitchFamily="18" charset="0"/>
              </a:rPr>
              <a:t>&gt;</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G</a:t>
            </a:r>
            <a:r>
              <a:rPr lang="zh-CN" altLang="en-US" b="1" dirty="0">
                <a:latin typeface="Times New Roman" panose="02020603050405020304" pitchFamily="18" charset="0"/>
                <a:cs typeface="Times New Roman" panose="02020603050405020304" pitchFamily="18" charset="0"/>
              </a:rPr>
              <a:t>为无向图或有向图</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，设</a:t>
            </a:r>
          </a:p>
          <a:p>
            <a:pPr>
              <a:lnSpc>
                <a:spcPct val="120000"/>
              </a:lnSpc>
            </a:pPr>
            <a:r>
              <a:rPr lang="en-US" altLang="zh-CN" b="1" i="1" dirty="0">
                <a:latin typeface="Times New Roman" panose="02020603050405020304" pitchFamily="18" charset="0"/>
                <a:cs typeface="Times New Roman" panose="02020603050405020304" pitchFamily="18" charset="0"/>
              </a:rPr>
              <a:t>W</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E</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dirty="0">
                <a:latin typeface="Times New Roman" panose="02020603050405020304" pitchFamily="18" charset="0"/>
                <a:cs typeface="Times New Roman" panose="02020603050405020304" pitchFamily="18" charset="0"/>
              </a:rPr>
              <a:t>R</a:t>
            </a:r>
            <a:r>
              <a:rPr lang="en-US" altLang="zh-CN" b="1" i="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(R</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为实数集</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，对</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中任意边</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i="1" dirty="0" err="1">
                <a:latin typeface="Times New Roman" panose="02020603050405020304" pitchFamily="18" charset="0"/>
                <a:cs typeface="Times New Roman" panose="02020603050405020304" pitchFamily="18" charset="0"/>
                <a:sym typeface="Symbol" panose="05050102010706020507" pitchFamily="18" charset="2"/>
              </a:rPr>
              <a:t>v</a:t>
            </a:r>
            <a:r>
              <a:rPr lang="en-US" altLang="zh-CN" b="1" i="1" baseline="-30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zh-CN"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cs typeface="Times New Roman" panose="02020603050405020304" pitchFamily="18" charset="0"/>
                <a:sym typeface="Symbol" panose="05050102010706020507" pitchFamily="18" charset="2"/>
              </a:rPr>
              <a:t>v</a:t>
            </a:r>
            <a:r>
              <a:rPr lang="en-US" altLang="zh-CN" b="1" i="1" baseline="-30000" dirty="0" err="1">
                <a:latin typeface="Times New Roman" panose="02020603050405020304" pitchFamily="18" charset="0"/>
                <a:cs typeface="Times New Roman" panose="02020603050405020304" pitchFamily="18" charset="0"/>
                <a:sym typeface="Symbol" panose="05050102010706020507" pitchFamily="18" charset="2"/>
              </a:rPr>
              <a:t>j</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sym typeface="Symbol" panose="05050102010706020507" pitchFamily="18" charset="2"/>
              </a:rPr>
              <a:t>为有向图</a:t>
            </a:r>
          </a:p>
          <a:p>
            <a:pPr>
              <a:lnSpc>
                <a:spcPct val="120000"/>
              </a:lnSpc>
            </a:pPr>
            <a:r>
              <a:rPr lang="zh-CN" altLang="en-US" b="1" dirty="0">
                <a:latin typeface="Times New Roman" panose="02020603050405020304" pitchFamily="18" charset="0"/>
                <a:sym typeface="Symbol" panose="05050102010706020507" pitchFamily="18" charset="2"/>
              </a:rPr>
              <a:t>时，</a:t>
            </a:r>
            <a:r>
              <a:rPr lang="en-US" altLang="zh-CN" b="1" i="1" dirty="0">
                <a:latin typeface="Times New Roman" panose="02020603050405020304" pitchFamily="18" charset="0"/>
                <a:sym typeface="Symbol" panose="05050102010706020507" pitchFamily="18" charset="2"/>
              </a:rPr>
              <a:t>e </a:t>
            </a:r>
            <a:r>
              <a:rPr lang="en-US" altLang="zh-CN" b="1" dirty="0">
                <a:latin typeface="Times New Roman" panose="02020603050405020304" pitchFamily="18" charset="0"/>
                <a:sym typeface="Symbol" panose="05050102010706020507" pitchFamily="18" charset="2"/>
              </a:rPr>
              <a:t>= &lt;</a:t>
            </a:r>
            <a:r>
              <a:rPr lang="en-US" altLang="zh-CN" b="1" i="1" dirty="0" err="1">
                <a:latin typeface="Times New Roman" panose="02020603050405020304" pitchFamily="18" charset="0"/>
                <a:sym typeface="Symbol" panose="05050102010706020507" pitchFamily="18" charset="2"/>
              </a:rPr>
              <a:t>v</a:t>
            </a:r>
            <a:r>
              <a:rPr lang="en-US" altLang="zh-CN" b="1" i="1" baseline="-30000" dirty="0" err="1">
                <a:latin typeface="Times New Roman" panose="02020603050405020304" pitchFamily="18" charset="0"/>
                <a:sym typeface="Symbol" panose="05050102010706020507" pitchFamily="18" charset="2"/>
              </a:rPr>
              <a:t>i</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v</a:t>
            </a:r>
            <a:r>
              <a:rPr lang="en-US" altLang="zh-CN" b="1" i="1" baseline="-30000" dirty="0" err="1">
                <a:latin typeface="Times New Roman" panose="02020603050405020304" pitchFamily="18" charset="0"/>
                <a:sym typeface="Symbol" panose="05050102010706020507" pitchFamily="18" charset="2"/>
              </a:rPr>
              <a:t>j</a:t>
            </a:r>
            <a:r>
              <a:rPr lang="en-US" altLang="zh-CN" b="1" dirty="0">
                <a:latin typeface="Times New Roman" panose="02020603050405020304" pitchFamily="18" charset="0"/>
                <a:sym typeface="Symbol" panose="05050102010706020507" pitchFamily="18" charset="2"/>
              </a:rPr>
              <a:t>&gt;)</a:t>
            </a:r>
            <a:r>
              <a:rPr lang="zh-CN" altLang="en-US" b="1" dirty="0">
                <a:latin typeface="Times New Roman" panose="02020603050405020304" pitchFamily="18" charset="0"/>
                <a:sym typeface="Symbol" panose="05050102010706020507" pitchFamily="18" charset="2"/>
              </a:rPr>
              <a:t>，设</a:t>
            </a:r>
            <a:r>
              <a:rPr lang="en-US" altLang="zh-CN" b="1" i="1" dirty="0">
                <a:latin typeface="Times New Roman" panose="02020603050405020304" pitchFamily="18" charset="0"/>
                <a:sym typeface="Symbol" panose="05050102010706020507" pitchFamily="18" charset="2"/>
              </a:rPr>
              <a:t>W</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e</a:t>
            </a:r>
            <a:r>
              <a:rPr lang="en-US" altLang="zh-CN" b="1" dirty="0">
                <a:latin typeface="Times New Roman" panose="02020603050405020304" pitchFamily="18" charset="0"/>
                <a:sym typeface="Symbol" panose="05050102010706020507" pitchFamily="18" charset="2"/>
              </a:rPr>
              <a:t>) = </a:t>
            </a:r>
            <a:r>
              <a:rPr lang="en-US" altLang="zh-CN" b="1" i="1" dirty="0" err="1">
                <a:latin typeface="Times New Roman" panose="02020603050405020304" pitchFamily="18" charset="0"/>
                <a:sym typeface="Symbol" panose="05050102010706020507" pitchFamily="18" charset="2"/>
              </a:rPr>
              <a:t>w</a:t>
            </a:r>
            <a:r>
              <a:rPr lang="en-US" altLang="zh-CN" b="1" i="1" baseline="-30000" dirty="0" err="1">
                <a:latin typeface="Times New Roman" panose="02020603050405020304" pitchFamily="18" charset="0"/>
                <a:sym typeface="Symbol" panose="05050102010706020507" pitchFamily="18" charset="2"/>
              </a:rPr>
              <a:t>ij</a:t>
            </a:r>
            <a:r>
              <a:rPr lang="zh-CN" altLang="en-US" b="1" dirty="0">
                <a:latin typeface="Times New Roman" panose="02020603050405020304" pitchFamily="18" charset="0"/>
                <a:sym typeface="Symbol" panose="05050102010706020507" pitchFamily="18" charset="2"/>
              </a:rPr>
              <a:t>，称实数</a:t>
            </a:r>
            <a:r>
              <a:rPr lang="en-US" altLang="zh-CN" b="1" i="1" dirty="0" err="1">
                <a:latin typeface="Times New Roman" panose="02020603050405020304" pitchFamily="18" charset="0"/>
                <a:sym typeface="Symbol" panose="05050102010706020507" pitchFamily="18" charset="2"/>
              </a:rPr>
              <a:t>w</a:t>
            </a:r>
            <a:r>
              <a:rPr lang="en-US" altLang="zh-CN" b="1" i="1" baseline="-30000" dirty="0" err="1">
                <a:latin typeface="Times New Roman" panose="02020603050405020304" pitchFamily="18" charset="0"/>
                <a:sym typeface="Symbol" panose="05050102010706020507" pitchFamily="18" charset="2"/>
              </a:rPr>
              <a:t>ij</a:t>
            </a:r>
            <a:r>
              <a:rPr lang="en-US" altLang="zh-CN" b="1" i="1" baseline="-30000"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为边</a:t>
            </a:r>
            <a:r>
              <a:rPr lang="en-US" altLang="zh-CN" b="1" i="1" dirty="0">
                <a:latin typeface="Times New Roman" panose="02020603050405020304" pitchFamily="18" charset="0"/>
                <a:sym typeface="Symbol" panose="05050102010706020507" pitchFamily="18" charset="2"/>
              </a:rPr>
              <a:t>e</a:t>
            </a:r>
            <a:r>
              <a:rPr lang="zh-CN" altLang="en-US" b="1" dirty="0">
                <a:latin typeface="Times New Roman" panose="02020603050405020304" pitchFamily="18" charset="0"/>
                <a:sym typeface="Symbol" panose="05050102010706020507" pitchFamily="18" charset="2"/>
              </a:rPr>
              <a:t>上的</a:t>
            </a:r>
            <a:r>
              <a:rPr lang="zh-CN" altLang="en-US" b="1" dirty="0">
                <a:solidFill>
                  <a:srgbClr val="A50021"/>
                </a:solidFill>
                <a:latin typeface="Times New Roman" panose="02020603050405020304" pitchFamily="18" charset="0"/>
                <a:sym typeface="Symbol" panose="05050102010706020507" pitchFamily="18" charset="2"/>
              </a:rPr>
              <a:t>权</a:t>
            </a:r>
            <a:r>
              <a:rPr lang="zh-CN" altLang="en-US" b="1" dirty="0">
                <a:latin typeface="Times New Roman" panose="02020603050405020304" pitchFamily="18" charset="0"/>
                <a:sym typeface="Symbol" panose="05050102010706020507" pitchFamily="18" charset="2"/>
              </a:rPr>
              <a:t>，并将</a:t>
            </a:r>
          </a:p>
          <a:p>
            <a:pPr>
              <a:lnSpc>
                <a:spcPct val="120000"/>
              </a:lnSpc>
            </a:pPr>
            <a:r>
              <a:rPr lang="en-US" altLang="zh-CN" b="1" i="1" dirty="0" err="1">
                <a:latin typeface="Times New Roman" panose="02020603050405020304" pitchFamily="18" charset="0"/>
                <a:sym typeface="Symbol" panose="05050102010706020507" pitchFamily="18" charset="2"/>
              </a:rPr>
              <a:t>w</a:t>
            </a:r>
            <a:r>
              <a:rPr lang="en-US" altLang="zh-CN" b="1" i="1" baseline="-30000" dirty="0" err="1">
                <a:latin typeface="Times New Roman" panose="02020603050405020304" pitchFamily="18" charset="0"/>
                <a:sym typeface="Symbol" panose="05050102010706020507" pitchFamily="18" charset="2"/>
              </a:rPr>
              <a:t>ij</a:t>
            </a:r>
            <a:r>
              <a:rPr lang="zh-CN" altLang="en-US" b="1" dirty="0">
                <a:latin typeface="Times New Roman" panose="02020603050405020304" pitchFamily="18" charset="0"/>
                <a:sym typeface="Symbol" panose="05050102010706020507" pitchFamily="18" charset="2"/>
              </a:rPr>
              <a:t>标注在边</a:t>
            </a:r>
            <a:r>
              <a:rPr lang="en-US" altLang="zh-CN" b="1" i="1" dirty="0">
                <a:latin typeface="Times New Roman" panose="02020603050405020304" pitchFamily="18" charset="0"/>
                <a:sym typeface="Symbol" panose="05050102010706020507" pitchFamily="18" charset="2"/>
              </a:rPr>
              <a:t>e</a:t>
            </a:r>
            <a:r>
              <a:rPr lang="zh-CN" altLang="en-US" b="1" dirty="0">
                <a:latin typeface="Times New Roman" panose="02020603050405020304" pitchFamily="18" charset="0"/>
                <a:sym typeface="Symbol" panose="05050102010706020507" pitchFamily="18" charset="2"/>
              </a:rPr>
              <a:t>上，称</a:t>
            </a:r>
            <a:r>
              <a:rPr lang="en-US" altLang="zh-CN" b="1" i="1" dirty="0">
                <a:latin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sym typeface="Symbol" panose="05050102010706020507" pitchFamily="18" charset="2"/>
              </a:rPr>
              <a:t>为</a:t>
            </a:r>
            <a:r>
              <a:rPr lang="zh-CN" altLang="en-US" b="1" dirty="0">
                <a:solidFill>
                  <a:srgbClr val="A50021"/>
                </a:solidFill>
                <a:latin typeface="Times New Roman" panose="02020603050405020304" pitchFamily="18" charset="0"/>
                <a:sym typeface="Symbol" panose="05050102010706020507" pitchFamily="18" charset="2"/>
              </a:rPr>
              <a:t>带权图</a:t>
            </a:r>
            <a:r>
              <a:rPr lang="zh-CN" altLang="en-US" b="1" dirty="0">
                <a:latin typeface="Times New Roman" panose="02020603050405020304" pitchFamily="18" charset="0"/>
                <a:sym typeface="Symbol" panose="05050102010706020507" pitchFamily="18" charset="2"/>
              </a:rPr>
              <a:t>，此时常将带权图</a:t>
            </a:r>
            <a:r>
              <a:rPr lang="en-US" altLang="zh-CN" b="1" i="1" dirty="0">
                <a:latin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sym typeface="Symbol" panose="05050102010706020507" pitchFamily="18" charset="2"/>
              </a:rPr>
              <a:t>记作 </a:t>
            </a:r>
          </a:p>
          <a:p>
            <a:pPr>
              <a:lnSpc>
                <a:spcPct val="120000"/>
              </a:lnSpc>
            </a:pPr>
            <a:r>
              <a:rPr lang="en-US" altLang="zh-CN" b="1" dirty="0">
                <a:latin typeface="Times New Roman" panose="02020603050405020304" pitchFamily="18" charset="0"/>
                <a:sym typeface="Symbol" panose="05050102010706020507" pitchFamily="18" charset="2"/>
              </a:rPr>
              <a:t>&lt;</a:t>
            </a:r>
            <a:r>
              <a:rPr lang="en-US" altLang="zh-CN" b="1" i="1" dirty="0">
                <a:latin typeface="Times New Roman" panose="02020603050405020304" pitchFamily="18" charset="0"/>
                <a:sym typeface="Symbol" panose="05050102010706020507" pitchFamily="18" charset="2"/>
              </a:rPr>
              <a:t>V</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E</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W</a:t>
            </a:r>
            <a:r>
              <a:rPr lang="en-US" altLang="zh-CN" b="1" dirty="0">
                <a:latin typeface="Times New Roman" panose="02020603050405020304" pitchFamily="18" charset="0"/>
                <a:sym typeface="Symbol" panose="05050102010706020507" pitchFamily="18" charset="2"/>
              </a:rPr>
              <a:t>&gt;. </a:t>
            </a:r>
            <a:endParaRPr lang="en-US" altLang="zh-CN"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19500" name="Rectangle 12">
            <a:extLst>
              <a:ext uri="{FF2B5EF4-FFF2-40B4-BE49-F238E27FC236}">
                <a16:creationId xmlns:a16="http://schemas.microsoft.com/office/drawing/2014/main" id="{C603DD3B-3751-4AD0-8689-352CE4D51E86}"/>
              </a:ext>
            </a:extLst>
          </p:cNvPr>
          <p:cNvSpPr>
            <a:spLocks noChangeArrowheads="1"/>
          </p:cNvSpPr>
          <p:nvPr/>
        </p:nvSpPr>
        <p:spPr bwMode="auto">
          <a:xfrm>
            <a:off x="1763713" y="188913"/>
            <a:ext cx="66960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3200" b="1" dirty="0">
                <a:latin typeface="Times New Roman" panose="02020603050405020304" pitchFamily="18" charset="0"/>
              </a:rPr>
              <a:t>15.3 </a:t>
            </a:r>
            <a:r>
              <a:rPr lang="zh-CN" altLang="en-US" sz="3200" b="1" dirty="0"/>
              <a:t>货郎担问题与中国邮递员问题</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D9A487F-8F45-4FD3-848E-6D083D6810D9}"/>
              </a:ext>
            </a:extLst>
          </p:cNvPr>
          <p:cNvSpPr>
            <a:spLocks noGrp="1"/>
          </p:cNvSpPr>
          <p:nvPr>
            <p:ph type="sldNum" sz="quarter" idx="12"/>
          </p:nvPr>
        </p:nvSpPr>
        <p:spPr/>
        <p:txBody>
          <a:bodyPr/>
          <a:lstStyle/>
          <a:p>
            <a:fld id="{F8D01109-5EEF-49BD-9619-AC8DEEAA016F}" type="slidenum">
              <a:rPr lang="en-US" altLang="zh-CN"/>
              <a:pPr/>
              <a:t>33</a:t>
            </a:fld>
            <a:endParaRPr lang="en-US" altLang="zh-CN"/>
          </a:p>
        </p:txBody>
      </p:sp>
      <p:sp>
        <p:nvSpPr>
          <p:cNvPr id="321543" name="Rectangle 7">
            <a:extLst>
              <a:ext uri="{FF2B5EF4-FFF2-40B4-BE49-F238E27FC236}">
                <a16:creationId xmlns:a16="http://schemas.microsoft.com/office/drawing/2014/main" id="{39DF0D8C-7550-4FC5-945C-89307E68C581}"/>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货郎担问题</a:t>
            </a:r>
          </a:p>
        </p:txBody>
      </p:sp>
      <p:sp>
        <p:nvSpPr>
          <p:cNvPr id="321544" name="Rectangle 8">
            <a:extLst>
              <a:ext uri="{FF2B5EF4-FFF2-40B4-BE49-F238E27FC236}">
                <a16:creationId xmlns:a16="http://schemas.microsoft.com/office/drawing/2014/main" id="{F939C234-8DEC-47A0-A1F9-0962F6AB9933}"/>
              </a:ext>
            </a:extLst>
          </p:cNvPr>
          <p:cNvSpPr>
            <a:spLocks noGrp="1" noChangeArrowheads="1"/>
          </p:cNvSpPr>
          <p:nvPr>
            <p:ph type="body" idx="1"/>
          </p:nvPr>
        </p:nvSpPr>
        <p:spPr>
          <a:xfrm>
            <a:off x="395288" y="1341438"/>
            <a:ext cx="8229600" cy="4525962"/>
          </a:xfrm>
        </p:spPr>
        <p:txBody>
          <a:bodyPr/>
          <a:lstStyle/>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4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W</a:t>
            </a:r>
            <a:r>
              <a:rPr lang="en-US" altLang="zh-CN" dirty="0">
                <a:latin typeface="Times New Roman" panose="02020603050405020304" pitchFamily="18" charset="0"/>
              </a:rPr>
              <a:t>&gt;</a:t>
            </a:r>
            <a:r>
              <a:rPr lang="zh-CN" altLang="en-US" dirty="0">
                <a:latin typeface="Times New Roman" panose="02020603050405020304" pitchFamily="18" charset="0"/>
              </a:rPr>
              <a:t>为一个</a:t>
            </a:r>
            <a:r>
              <a:rPr lang="en-US" altLang="zh-CN" i="1" dirty="0">
                <a:latin typeface="Times New Roman" panose="02020603050405020304" pitchFamily="18" charset="0"/>
              </a:rPr>
              <a:t>n</a:t>
            </a:r>
            <a:r>
              <a:rPr lang="zh-CN" altLang="en-US" dirty="0">
                <a:latin typeface="Times New Roman" panose="02020603050405020304" pitchFamily="18" charset="0"/>
              </a:rPr>
              <a:t>阶完全带权图</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各边的权非负</a:t>
            </a:r>
            <a:r>
              <a:rPr lang="en-US" altLang="zh-CN" dirty="0">
                <a:latin typeface="Times New Roman" panose="02020603050405020304" pitchFamily="18" charset="0"/>
              </a:rPr>
              <a:t> (</a:t>
            </a:r>
            <a:r>
              <a:rPr lang="zh-CN" altLang="en-US" dirty="0">
                <a:latin typeface="Times New Roman" panose="02020603050405020304" pitchFamily="18" charset="0"/>
              </a:rPr>
              <a:t>有的边的权可能为</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求</a:t>
            </a:r>
            <a:r>
              <a:rPr lang="en-US" altLang="zh-CN" i="1" dirty="0">
                <a:latin typeface="Times New Roman" panose="02020603050405020304" pitchFamily="18" charset="0"/>
              </a:rPr>
              <a:t>G</a:t>
            </a:r>
            <a:r>
              <a:rPr lang="zh-CN" altLang="en-US" dirty="0">
                <a:latin typeface="Times New Roman" panose="02020603050405020304" pitchFamily="18" charset="0"/>
              </a:rPr>
              <a:t>中的一条最短的哈密顿回路</a:t>
            </a:r>
            <a:r>
              <a:rPr lang="en-US" altLang="zh-CN" dirty="0">
                <a:latin typeface="Times New Roman" panose="02020603050405020304" pitchFamily="18" charset="0"/>
              </a:rPr>
              <a:t>, </a:t>
            </a:r>
            <a:r>
              <a:rPr lang="zh-CN" altLang="en-US" dirty="0">
                <a:latin typeface="Times New Roman" panose="02020603050405020304" pitchFamily="18" charset="0"/>
              </a:rPr>
              <a:t>称为</a:t>
            </a:r>
            <a:r>
              <a:rPr lang="zh-CN" altLang="en-US" dirty="0">
                <a:solidFill>
                  <a:srgbClr val="A50021"/>
                </a:solidFill>
                <a:latin typeface="Times New Roman" panose="02020603050405020304" pitchFamily="18" charset="0"/>
              </a:rPr>
              <a:t>货郎担问题</a:t>
            </a:r>
            <a:r>
              <a:rPr lang="zh-CN" altLang="en-US" dirty="0">
                <a:latin typeface="Times New Roman" panose="02020603050405020304" pitchFamily="18" charset="0"/>
              </a:rPr>
              <a:t> </a:t>
            </a:r>
            <a:r>
              <a:rPr lang="en-US" altLang="zh-CN" dirty="0">
                <a:latin typeface="Times New Roman" panose="02020603050405020304" pitchFamily="18" charset="0"/>
              </a:rPr>
              <a:t>(Traveling Salesman Problem). </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完全带权图</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a:t>
            </a:r>
            <a:r>
              <a:rPr lang="zh-CN" altLang="en-US" dirty="0">
                <a:latin typeface="Times New Roman" panose="02020603050405020304" pitchFamily="18" charset="0"/>
              </a:rPr>
              <a:t>）中不同的哈密顿回路数</a:t>
            </a:r>
          </a:p>
          <a:p>
            <a:pPr marL="0" indent="0"/>
            <a:r>
              <a:rPr lang="en-US" altLang="zh-CN" dirty="0">
                <a:latin typeface="Times New Roman" panose="02020603050405020304" pitchFamily="18" charset="0"/>
              </a:rPr>
              <a:t>(1) </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中有</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条不同的哈密顿回路（定义意义下）</a:t>
            </a:r>
          </a:p>
          <a:p>
            <a:pPr marL="0" indent="0"/>
            <a:r>
              <a:rPr lang="en-US" altLang="zh-CN" dirty="0">
                <a:latin typeface="Times New Roman" panose="02020603050405020304" pitchFamily="18" charset="0"/>
              </a:rPr>
              <a:t>(2) </a:t>
            </a:r>
            <a:r>
              <a:rPr lang="zh-CN" altLang="en-US" dirty="0">
                <a:latin typeface="Times New Roman" panose="02020603050405020304" pitchFamily="18" charset="0"/>
              </a:rPr>
              <a:t>完全带权图中有</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条不同的哈密顿回路</a:t>
            </a:r>
          </a:p>
          <a:p>
            <a:pPr marL="0" indent="0"/>
            <a:r>
              <a:rPr lang="en-US" altLang="zh-CN" dirty="0">
                <a:latin typeface="Times New Roman" panose="02020603050405020304" pitchFamily="18" charset="0"/>
              </a:rPr>
              <a:t>(3) </a:t>
            </a:r>
            <a:r>
              <a:rPr lang="zh-CN" altLang="en-US" dirty="0">
                <a:latin typeface="Times New Roman" panose="02020603050405020304" pitchFamily="18" charset="0"/>
              </a:rPr>
              <a:t>用穷举法解货郎担问题算法的复杂度为</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，当</a:t>
            </a:r>
            <a:r>
              <a:rPr lang="en-US" altLang="zh-CN" i="1" dirty="0">
                <a:latin typeface="Times New Roman" panose="02020603050405020304" pitchFamily="18" charset="0"/>
              </a:rPr>
              <a:t>n</a:t>
            </a:r>
            <a:r>
              <a:rPr lang="zh-CN" altLang="en-US" dirty="0">
                <a:latin typeface="Times New Roman" panose="02020603050405020304" pitchFamily="18" charset="0"/>
              </a:rPr>
              <a:t>较大时，计算量惊人地大</a:t>
            </a:r>
          </a:p>
        </p:txBody>
      </p:sp>
      <p:sp>
        <p:nvSpPr>
          <p:cNvPr id="5" name="文本框 4">
            <a:extLst>
              <a:ext uri="{FF2B5EF4-FFF2-40B4-BE49-F238E27FC236}">
                <a16:creationId xmlns:a16="http://schemas.microsoft.com/office/drawing/2014/main" id="{E111F9AD-AB9B-4B1E-8D85-90DADD26D1E6}"/>
              </a:ext>
            </a:extLst>
          </p:cNvPr>
          <p:cNvSpPr txBox="1"/>
          <p:nvPr/>
        </p:nvSpPr>
        <p:spPr>
          <a:xfrm>
            <a:off x="0" y="6457890"/>
            <a:ext cx="882015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又称旅行商问题、旅行销售员问题</a:t>
            </a: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8F880F55-2794-4FC3-B158-A54E448116D4}"/>
              </a:ext>
            </a:extLst>
          </p:cNvPr>
          <p:cNvSpPr>
            <a:spLocks noGrp="1"/>
          </p:cNvSpPr>
          <p:nvPr>
            <p:ph type="sldNum" sz="quarter" idx="12"/>
          </p:nvPr>
        </p:nvSpPr>
        <p:spPr/>
        <p:txBody>
          <a:bodyPr/>
          <a:lstStyle/>
          <a:p>
            <a:fld id="{B364C04B-0419-4A52-9F03-76C31A2573C9}" type="slidenum">
              <a:rPr lang="en-US" altLang="zh-CN"/>
              <a:pPr/>
              <a:t>34</a:t>
            </a:fld>
            <a:endParaRPr lang="en-US" altLang="zh-CN"/>
          </a:p>
        </p:txBody>
      </p:sp>
      <p:sp>
        <p:nvSpPr>
          <p:cNvPr id="323592" name="Rectangle 8">
            <a:extLst>
              <a:ext uri="{FF2B5EF4-FFF2-40B4-BE49-F238E27FC236}">
                <a16:creationId xmlns:a16="http://schemas.microsoft.com/office/drawing/2014/main" id="{B484462E-8730-4222-A86B-F767FA041F47}"/>
              </a:ext>
            </a:extLst>
          </p:cNvPr>
          <p:cNvSpPr>
            <a:spLocks noGrp="1" noChangeArrowheads="1"/>
          </p:cNvSpPr>
          <p:nvPr>
            <p:ph type="title"/>
          </p:nvPr>
        </p:nvSpPr>
        <p:spPr>
          <a:xfrm>
            <a:off x="1979613" y="224491"/>
            <a:ext cx="6121400" cy="417513"/>
          </a:xfrm>
        </p:spPr>
        <p:txBody>
          <a:bodyPr/>
          <a:lstStyle/>
          <a:p>
            <a:r>
              <a:rPr lang="en-US" altLang="zh-CN" sz="2800" dirty="0"/>
              <a:t>  </a:t>
            </a:r>
          </a:p>
        </p:txBody>
      </p:sp>
      <p:sp>
        <p:nvSpPr>
          <p:cNvPr id="323593" name="Rectangle 9">
            <a:extLst>
              <a:ext uri="{FF2B5EF4-FFF2-40B4-BE49-F238E27FC236}">
                <a16:creationId xmlns:a16="http://schemas.microsoft.com/office/drawing/2014/main" id="{9F3B1F08-4F18-403A-A928-7450FC375214}"/>
              </a:ext>
            </a:extLst>
          </p:cNvPr>
          <p:cNvSpPr>
            <a:spLocks noGrp="1" noChangeArrowheads="1"/>
          </p:cNvSpPr>
          <p:nvPr>
            <p:ph type="body" idx="1"/>
          </p:nvPr>
        </p:nvSpPr>
        <p:spPr>
          <a:xfrm>
            <a:off x="1619250" y="4868863"/>
            <a:ext cx="5832475" cy="1800225"/>
          </a:xfrm>
        </p:spPr>
        <p:txBody>
          <a:bodyPr/>
          <a:lstStyle/>
          <a:p>
            <a:r>
              <a:rPr lang="zh-CN" altLang="en-US">
                <a:latin typeface="Times New Roman" panose="02020603050405020304" pitchFamily="18" charset="0"/>
              </a:rPr>
              <a:t>解   </a:t>
            </a:r>
            <a:r>
              <a:rPr lang="en-US" altLang="zh-CN" i="1">
                <a:latin typeface="Times New Roman" panose="02020603050405020304" pitchFamily="18" charset="0"/>
              </a:rPr>
              <a:t>C</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W</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baseline="-25000">
                <a:latin typeface="Times New Roman" panose="02020603050405020304" pitchFamily="18" charset="0"/>
              </a:rPr>
              <a:t>1</a:t>
            </a:r>
            <a:r>
              <a:rPr lang="en-US" altLang="zh-CN">
                <a:latin typeface="Times New Roman" panose="02020603050405020304" pitchFamily="18" charset="0"/>
              </a:rPr>
              <a:t>)=10</a:t>
            </a:r>
          </a:p>
          <a:p>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baseline="-25000">
                <a:latin typeface="Times New Roman" panose="02020603050405020304" pitchFamily="18" charset="0"/>
              </a:rPr>
              <a:t>2</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W</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baseline="-25000">
                <a:latin typeface="Times New Roman" panose="02020603050405020304" pitchFamily="18" charset="0"/>
              </a:rPr>
              <a:t>2</a:t>
            </a:r>
            <a:r>
              <a:rPr lang="en-US" altLang="zh-CN">
                <a:latin typeface="Times New Roman" panose="02020603050405020304" pitchFamily="18" charset="0"/>
              </a:rPr>
              <a:t>)=11</a:t>
            </a:r>
          </a:p>
          <a:p>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baseline="-25000">
                <a:latin typeface="Times New Roman" panose="02020603050405020304" pitchFamily="18" charset="0"/>
              </a:rPr>
              <a:t>3</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W</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baseline="-25000">
                <a:latin typeface="Times New Roman" panose="02020603050405020304" pitchFamily="18" charset="0"/>
              </a:rPr>
              <a:t>3</a:t>
            </a:r>
            <a:r>
              <a:rPr lang="en-US" altLang="zh-CN">
                <a:latin typeface="Times New Roman" panose="02020603050405020304" pitchFamily="18" charset="0"/>
              </a:rPr>
              <a:t>)=9</a:t>
            </a:r>
          </a:p>
          <a:p>
            <a:r>
              <a:rPr lang="zh-CN" altLang="en-US">
                <a:latin typeface="Times New Roman" panose="02020603050405020304" pitchFamily="18" charset="0"/>
              </a:rPr>
              <a:t>可见</a:t>
            </a:r>
            <a:r>
              <a:rPr lang="en-US" altLang="zh-CN" i="1">
                <a:latin typeface="Times New Roman" panose="02020603050405020304" pitchFamily="18" charset="0"/>
              </a:rPr>
              <a:t>C</a:t>
            </a:r>
            <a:r>
              <a:rPr lang="en-US" altLang="zh-CN" baseline="-25000">
                <a:latin typeface="Times New Roman" panose="02020603050405020304" pitchFamily="18" charset="0"/>
              </a:rPr>
              <a:t>3 </a:t>
            </a:r>
            <a:r>
              <a:rPr lang="en-US" altLang="zh-CN">
                <a:latin typeface="Times New Roman" panose="02020603050405020304" pitchFamily="18" charset="0"/>
              </a:rPr>
              <a:t>(</a:t>
            </a:r>
            <a:r>
              <a:rPr lang="zh-CN" altLang="en-US">
                <a:latin typeface="Times New Roman" panose="02020603050405020304" pitchFamily="18" charset="0"/>
              </a:rPr>
              <a:t>见图中</a:t>
            </a:r>
            <a:r>
              <a:rPr lang="en-US" altLang="zh-CN">
                <a:latin typeface="Times New Roman" panose="02020603050405020304" pitchFamily="18" charset="0"/>
              </a:rPr>
              <a:t>(2)) </a:t>
            </a:r>
            <a:r>
              <a:rPr lang="zh-CN" altLang="en-US">
                <a:latin typeface="Times New Roman" panose="02020603050405020304" pitchFamily="18" charset="0"/>
              </a:rPr>
              <a:t>是最短的，其权为</a:t>
            </a:r>
            <a:r>
              <a:rPr lang="en-US" altLang="zh-CN">
                <a:latin typeface="Times New Roman" panose="02020603050405020304" pitchFamily="18" charset="0"/>
              </a:rPr>
              <a:t>9. </a:t>
            </a:r>
          </a:p>
        </p:txBody>
      </p:sp>
      <p:sp>
        <p:nvSpPr>
          <p:cNvPr id="323594" name="Rectangle 10">
            <a:extLst>
              <a:ext uri="{FF2B5EF4-FFF2-40B4-BE49-F238E27FC236}">
                <a16:creationId xmlns:a16="http://schemas.microsoft.com/office/drawing/2014/main" id="{79C61B1B-7A80-4C47-B1CB-68E2C63B1E7F}"/>
              </a:ext>
            </a:extLst>
          </p:cNvPr>
          <p:cNvSpPr>
            <a:spLocks noChangeArrowheads="1"/>
          </p:cNvSpPr>
          <p:nvPr/>
        </p:nvSpPr>
        <p:spPr bwMode="auto">
          <a:xfrm>
            <a:off x="684213" y="1127125"/>
            <a:ext cx="6594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69B3F1"/>
              </a:buClr>
              <a:buFont typeface="Wingdings" panose="05000000000000000000" pitchFamily="2" charset="2"/>
              <a:buNone/>
            </a:pPr>
            <a:r>
              <a:rPr lang="zh-CN" altLang="en-US" b="1">
                <a:solidFill>
                  <a:srgbClr val="A50021"/>
                </a:solidFill>
                <a:latin typeface="Times New Roman" panose="02020603050405020304" pitchFamily="18" charset="0"/>
              </a:rPr>
              <a:t>例</a:t>
            </a:r>
            <a:r>
              <a:rPr lang="en-US" altLang="zh-CN" b="1">
                <a:solidFill>
                  <a:srgbClr val="A50021"/>
                </a:solidFill>
                <a:latin typeface="Times New Roman" panose="02020603050405020304" pitchFamily="18" charset="0"/>
              </a:rPr>
              <a:t>6</a:t>
            </a:r>
            <a:r>
              <a:rPr lang="en-US" altLang="zh-CN" b="1">
                <a:latin typeface="Times New Roman" panose="02020603050405020304" pitchFamily="18" charset="0"/>
              </a:rPr>
              <a:t>  </a:t>
            </a:r>
            <a:r>
              <a:rPr lang="zh-CN" altLang="en-US" b="1">
                <a:latin typeface="Times New Roman" panose="02020603050405020304" pitchFamily="18" charset="0"/>
              </a:rPr>
              <a:t>求图中</a:t>
            </a:r>
            <a:r>
              <a:rPr lang="en-US" altLang="zh-CN" b="1">
                <a:latin typeface="Times New Roman" panose="02020603050405020304" pitchFamily="18" charset="0"/>
              </a:rPr>
              <a:t>(1) </a:t>
            </a:r>
            <a:r>
              <a:rPr lang="zh-CN" altLang="en-US" b="1">
                <a:latin typeface="Times New Roman" panose="02020603050405020304" pitchFamily="18" charset="0"/>
              </a:rPr>
              <a:t>所示带权图</a:t>
            </a:r>
            <a:r>
              <a:rPr lang="en-US" altLang="zh-CN" b="1" i="1">
                <a:latin typeface="Times New Roman" panose="02020603050405020304" pitchFamily="18" charset="0"/>
              </a:rPr>
              <a:t>K</a:t>
            </a:r>
            <a:r>
              <a:rPr lang="en-US" altLang="zh-CN" b="1" baseline="-25000">
                <a:latin typeface="Times New Roman" panose="02020603050405020304" pitchFamily="18" charset="0"/>
              </a:rPr>
              <a:t>4</a:t>
            </a:r>
            <a:r>
              <a:rPr lang="zh-CN" altLang="en-US" b="1">
                <a:latin typeface="Times New Roman" panose="02020603050405020304" pitchFamily="18" charset="0"/>
              </a:rPr>
              <a:t>中最短哈密顿回路</a:t>
            </a:r>
            <a:r>
              <a:rPr lang="en-US" altLang="zh-CN" b="1">
                <a:latin typeface="Times New Roman" panose="02020603050405020304" pitchFamily="18" charset="0"/>
              </a:rPr>
              <a:t>.</a:t>
            </a:r>
            <a:r>
              <a:rPr lang="en-US" altLang="zh-CN"/>
              <a:t> </a:t>
            </a:r>
          </a:p>
        </p:txBody>
      </p:sp>
      <p:grpSp>
        <p:nvGrpSpPr>
          <p:cNvPr id="323597" name="Group 13">
            <a:extLst>
              <a:ext uri="{FF2B5EF4-FFF2-40B4-BE49-F238E27FC236}">
                <a16:creationId xmlns:a16="http://schemas.microsoft.com/office/drawing/2014/main" id="{244F3BB3-C20E-48E2-ABA4-559E3C718B6F}"/>
              </a:ext>
            </a:extLst>
          </p:cNvPr>
          <p:cNvGrpSpPr>
            <a:grpSpLocks/>
          </p:cNvGrpSpPr>
          <p:nvPr/>
        </p:nvGrpSpPr>
        <p:grpSpPr bwMode="auto">
          <a:xfrm>
            <a:off x="1331913" y="1700213"/>
            <a:ext cx="6192837" cy="2978150"/>
            <a:chOff x="839" y="1071"/>
            <a:chExt cx="3901" cy="1876"/>
          </a:xfrm>
        </p:grpSpPr>
        <p:pic>
          <p:nvPicPr>
            <p:cNvPr id="323595" name="Picture 11" descr="15-11">
              <a:extLst>
                <a:ext uri="{FF2B5EF4-FFF2-40B4-BE49-F238E27FC236}">
                  <a16:creationId xmlns:a16="http://schemas.microsoft.com/office/drawing/2014/main" id="{69358008-52B3-4AB7-A937-3F0AB08B6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142"/>
            <a:stretch>
              <a:fillRect/>
            </a:stretch>
          </p:blipFill>
          <p:spPr bwMode="auto">
            <a:xfrm>
              <a:off x="839" y="1071"/>
              <a:ext cx="3901" cy="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3596" name="Text Box 12">
              <a:extLst>
                <a:ext uri="{FF2B5EF4-FFF2-40B4-BE49-F238E27FC236}">
                  <a16:creationId xmlns:a16="http://schemas.microsoft.com/office/drawing/2014/main" id="{FC057A3F-0515-49B0-9C07-D2F9D5F5E2E6}"/>
                </a:ext>
              </a:extLst>
            </p:cNvPr>
            <p:cNvSpPr txBox="1">
              <a:spLocks noChangeArrowheads="1"/>
            </p:cNvSpPr>
            <p:nvPr/>
          </p:nvSpPr>
          <p:spPr bwMode="auto">
            <a:xfrm>
              <a:off x="1338" y="2659"/>
              <a:ext cx="30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Times New Roman" panose="02020603050405020304" pitchFamily="18" charset="0"/>
                </a:rPr>
                <a:t>   (1)                                           (2) </a:t>
              </a:r>
            </a:p>
          </p:txBody>
        </p:sp>
      </p:gr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8F880F55-2794-4FC3-B158-A54E448116D4}"/>
              </a:ext>
            </a:extLst>
          </p:cNvPr>
          <p:cNvSpPr>
            <a:spLocks noGrp="1"/>
          </p:cNvSpPr>
          <p:nvPr>
            <p:ph type="sldNum" sz="quarter" idx="12"/>
          </p:nvPr>
        </p:nvSpPr>
        <p:spPr/>
        <p:txBody>
          <a:bodyPr/>
          <a:lstStyle/>
          <a:p>
            <a:fld id="{B364C04B-0419-4A52-9F03-76C31A2573C9}" type="slidenum">
              <a:rPr lang="en-US" altLang="zh-CN" smtClean="0"/>
              <a:pPr/>
              <a:t>35</a:t>
            </a:fld>
            <a:endParaRPr lang="en-US" altLang="zh-CN"/>
          </a:p>
        </p:txBody>
      </p:sp>
      <p:sp>
        <p:nvSpPr>
          <p:cNvPr id="323592" name="Rectangle 8">
            <a:extLst>
              <a:ext uri="{FF2B5EF4-FFF2-40B4-BE49-F238E27FC236}">
                <a16:creationId xmlns:a16="http://schemas.microsoft.com/office/drawing/2014/main" id="{B484462E-8730-4222-A86B-F767FA041F47}"/>
              </a:ext>
            </a:extLst>
          </p:cNvPr>
          <p:cNvSpPr>
            <a:spLocks noGrp="1" noChangeArrowheads="1"/>
          </p:cNvSpPr>
          <p:nvPr>
            <p:ph type="title"/>
          </p:nvPr>
        </p:nvSpPr>
        <p:spPr>
          <a:xfrm>
            <a:off x="1979613" y="224491"/>
            <a:ext cx="6121400" cy="417513"/>
          </a:xfrm>
        </p:spPr>
        <p:txBody>
          <a:bodyPr/>
          <a:lstStyle/>
          <a:p>
            <a:pPr algn="ctr"/>
            <a:r>
              <a:rPr lang="zh-CN" altLang="en-US" dirty="0"/>
              <a:t>最近邻算法</a:t>
            </a:r>
            <a:endParaRPr lang="en-US" altLang="zh-CN" dirty="0"/>
          </a:p>
        </p:txBody>
      </p:sp>
      <p:sp>
        <p:nvSpPr>
          <p:cNvPr id="3" name="内容占位符 2">
            <a:extLst>
              <a:ext uri="{FF2B5EF4-FFF2-40B4-BE49-F238E27FC236}">
                <a16:creationId xmlns:a16="http://schemas.microsoft.com/office/drawing/2014/main" id="{B1E3D81E-4331-4684-8C26-DA7A4D5EA480}"/>
              </a:ext>
            </a:extLst>
          </p:cNvPr>
          <p:cNvSpPr>
            <a:spLocks noGrp="1"/>
          </p:cNvSpPr>
          <p:nvPr>
            <p:ph idx="1"/>
          </p:nvPr>
        </p:nvSpPr>
        <p:spPr>
          <a:xfrm>
            <a:off x="457200" y="1599826"/>
            <a:ext cx="8229600" cy="4525963"/>
          </a:xfrm>
        </p:spPr>
        <p:txBody>
          <a:bodyPr/>
          <a:lstStyle/>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5</a:t>
            </a:r>
            <a:r>
              <a:rPr lang="en-US" altLang="zh-CN" dirty="0">
                <a:latin typeface="Times New Roman" panose="02020603050405020304" pitchFamily="18" charset="0"/>
              </a:rPr>
              <a:t>  </a:t>
            </a:r>
            <a:r>
              <a:rPr lang="zh-CN" altLang="en-US" dirty="0">
                <a:latin typeface="Times New Roman" panose="02020603050405020304" pitchFamily="18" charset="0"/>
              </a:rPr>
              <a:t>下列步骤称为求解旅行商问题的</a:t>
            </a:r>
            <a:r>
              <a:rPr lang="zh-CN" altLang="en-US" dirty="0">
                <a:solidFill>
                  <a:srgbClr val="A50021"/>
                </a:solidFill>
                <a:latin typeface="Times New Roman" panose="02020603050405020304" pitchFamily="18" charset="0"/>
              </a:rPr>
              <a:t>最近邻算法</a:t>
            </a:r>
            <a:r>
              <a:rPr lang="en-US" altLang="zh-CN" dirty="0">
                <a:latin typeface="Times New Roman" panose="02020603050405020304" pitchFamily="18" charset="0"/>
              </a:rPr>
              <a:t>.</a:t>
            </a:r>
            <a:endParaRPr lang="en-US" altLang="zh-CN" dirty="0"/>
          </a:p>
          <a:p>
            <a:pPr marL="457200" indent="-457200">
              <a:buClr>
                <a:srgbClr val="C00000"/>
              </a:buClr>
              <a:buFont typeface="+mj-lt"/>
              <a:buAutoNum type="arabicPeriod"/>
            </a:pPr>
            <a:r>
              <a:rPr lang="zh-CN" altLang="en-US" dirty="0">
                <a:latin typeface="Times New Roman" panose="02020603050405020304" pitchFamily="18" charset="0"/>
              </a:rPr>
              <a:t>任选</a:t>
            </a:r>
            <a:r>
              <a:rPr lang="en-US" altLang="zh-CN" i="1" dirty="0">
                <a:latin typeface="Times New Roman" panose="02020603050405020304" pitchFamily="18" charset="0"/>
              </a:rPr>
              <a:t>u</a:t>
            </a:r>
            <a:r>
              <a:rPr lang="zh-CN" altLang="en-US" dirty="0">
                <a:latin typeface="Times New Roman" panose="02020603050405020304" pitchFamily="18" charset="0"/>
              </a:rPr>
              <a:t>为始点，在其余</a:t>
            </a:r>
            <a:r>
              <a:rPr lang="en-US" altLang="zh-CN" i="1" dirty="0">
                <a:latin typeface="Times New Roman" panose="02020603050405020304" pitchFamily="18" charset="0"/>
              </a:rPr>
              <a:t>n</a:t>
            </a:r>
            <a:r>
              <a:rPr lang="en-US" altLang="zh-CN" dirty="0">
                <a:latin typeface="Times New Roman" panose="02020603050405020304" pitchFamily="18" charset="0"/>
              </a:rPr>
              <a:t>−1</a:t>
            </a:r>
            <a:r>
              <a:rPr lang="zh-CN" altLang="en-US" dirty="0">
                <a:latin typeface="Times New Roman" panose="02020603050405020304" pitchFamily="18" charset="0"/>
              </a:rPr>
              <a:t>个结点中</a:t>
            </a:r>
            <a:r>
              <a:rPr lang="en-US" altLang="zh-CN" dirty="0">
                <a:latin typeface="Times New Roman" panose="02020603050405020304" pitchFamily="18" charset="0"/>
              </a:rPr>
              <a:t>, </a:t>
            </a:r>
            <a:r>
              <a:rPr lang="zh-CN" altLang="en-US" dirty="0">
                <a:latin typeface="Times New Roman" panose="02020603050405020304" pitchFamily="18" charset="0"/>
              </a:rPr>
              <a:t>找出与始点最邻近的结点</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zh-CN" altLang="en-US" dirty="0">
                <a:latin typeface="Times New Roman" panose="02020603050405020304" pitchFamily="18" charset="0"/>
              </a:rPr>
              <a:t>若不唯一则任选其一作为</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zh-CN" altLang="en-US" dirty="0">
                <a:latin typeface="Times New Roman" panose="02020603050405020304" pitchFamily="18" charset="0"/>
              </a:rPr>
              <a:t> 形成具有一条边的通路</a:t>
            </a:r>
            <a:r>
              <a:rPr lang="en-US" altLang="zh-CN" i="1" dirty="0" err="1">
                <a:latin typeface="Times New Roman" panose="02020603050405020304" pitchFamily="18" charset="0"/>
              </a:rPr>
              <a:t>uv</a:t>
            </a:r>
            <a:r>
              <a:rPr lang="en-US" altLang="zh-CN" dirty="0">
                <a:latin typeface="Times New Roman" panose="02020603050405020304" pitchFamily="18" charset="0"/>
              </a:rPr>
              <a:t>;</a:t>
            </a:r>
          </a:p>
          <a:p>
            <a:pPr marL="457200" indent="-457200">
              <a:buClr>
                <a:srgbClr val="C00000"/>
              </a:buClr>
              <a:buFont typeface="+mj-lt"/>
              <a:buAutoNum type="arabicPeriod"/>
            </a:pPr>
            <a:r>
              <a:rPr lang="zh-CN" altLang="en-US" dirty="0">
                <a:latin typeface="Times New Roman" panose="02020603050405020304" pitchFamily="18" charset="0"/>
              </a:rPr>
              <a:t>从不在通路上的结点中选取一个与</a:t>
            </a:r>
            <a:r>
              <a:rPr lang="en-US" altLang="zh-CN" i="1" dirty="0">
                <a:latin typeface="Times New Roman" panose="02020603050405020304" pitchFamily="18" charset="0"/>
              </a:rPr>
              <a:t>v</a:t>
            </a:r>
            <a:r>
              <a:rPr lang="zh-CN" altLang="en-US" dirty="0">
                <a:latin typeface="Times New Roman" panose="02020603050405020304" pitchFamily="18" charset="0"/>
              </a:rPr>
              <a:t>最邻近的结点</a:t>
            </a:r>
            <a:r>
              <a:rPr lang="en-US" altLang="zh-CN" i="1" dirty="0">
                <a:latin typeface="Times New Roman" panose="02020603050405020304" pitchFamily="18" charset="0"/>
              </a:rPr>
              <a:t>w</a:t>
            </a:r>
            <a:r>
              <a:rPr lang="zh-CN" altLang="en-US" dirty="0">
                <a:latin typeface="Times New Roman" panose="02020603050405020304" pitchFamily="18" charset="0"/>
              </a:rPr>
              <a:t>，把连接</a:t>
            </a:r>
            <a:r>
              <a:rPr lang="en-US" altLang="zh-CN" i="1" dirty="0">
                <a:latin typeface="Times New Roman" panose="02020603050405020304" pitchFamily="18" charset="0"/>
              </a:rPr>
              <a:t>v</a:t>
            </a:r>
            <a:r>
              <a:rPr lang="zh-CN" altLang="en-US" dirty="0">
                <a:latin typeface="Times New Roman" panose="02020603050405020304" pitchFamily="18" charset="0"/>
              </a:rPr>
              <a:t>与</a:t>
            </a:r>
            <a:r>
              <a:rPr lang="en-US" altLang="zh-CN" i="1" dirty="0">
                <a:latin typeface="Times New Roman" panose="02020603050405020304" pitchFamily="18" charset="0"/>
              </a:rPr>
              <a:t>w</a:t>
            </a:r>
            <a:r>
              <a:rPr lang="zh-CN" altLang="en-US" dirty="0">
                <a:latin typeface="Times New Roman" panose="02020603050405020304" pitchFamily="18" charset="0"/>
              </a:rPr>
              <a:t>的边加到该通路中</a:t>
            </a:r>
            <a:r>
              <a:rPr lang="en-US" altLang="zh-CN" dirty="0">
                <a:latin typeface="Times New Roman" panose="02020603050405020304" pitchFamily="18" charset="0"/>
              </a:rPr>
              <a:t>;</a:t>
            </a:r>
          </a:p>
          <a:p>
            <a:pPr marL="457200" indent="-457200">
              <a:buClr>
                <a:srgbClr val="C00000"/>
              </a:buClr>
              <a:buFont typeface="+mj-lt"/>
              <a:buAutoNum type="arabicPeriod"/>
            </a:pPr>
            <a:r>
              <a:rPr lang="zh-CN" altLang="en-US" dirty="0">
                <a:latin typeface="Times New Roman" panose="02020603050405020304" pitchFamily="18" charset="0"/>
              </a:rPr>
              <a:t>重复第</a:t>
            </a:r>
            <a:r>
              <a:rPr lang="en-US" altLang="zh-CN" dirty="0">
                <a:latin typeface="Times New Roman" panose="02020603050405020304" pitchFamily="18" charset="0"/>
              </a:rPr>
              <a:t>2</a:t>
            </a:r>
            <a:r>
              <a:rPr lang="zh-CN" altLang="en-US" dirty="0">
                <a:latin typeface="Times New Roman" panose="02020603050405020304" pitchFamily="18" charset="0"/>
              </a:rPr>
              <a:t>步</a:t>
            </a:r>
            <a:r>
              <a:rPr lang="en-US" altLang="zh-CN" dirty="0">
                <a:latin typeface="Times New Roman" panose="02020603050405020304" pitchFamily="18" charset="0"/>
              </a:rPr>
              <a:t>,</a:t>
            </a:r>
            <a:r>
              <a:rPr lang="zh-CN" altLang="en-US" dirty="0">
                <a:latin typeface="Times New Roman" panose="02020603050405020304" pitchFamily="18" charset="0"/>
              </a:rPr>
              <a:t> 直到</a:t>
            </a:r>
            <a:r>
              <a:rPr lang="en-US" altLang="zh-CN" i="1" dirty="0">
                <a:latin typeface="Times New Roman" panose="02020603050405020304" pitchFamily="18" charset="0"/>
              </a:rPr>
              <a:t>G</a:t>
            </a:r>
            <a:r>
              <a:rPr lang="zh-CN" altLang="en-US" dirty="0">
                <a:latin typeface="Times New Roman" panose="02020603050405020304" pitchFamily="18" charset="0"/>
              </a:rPr>
              <a:t>中所有结点都包含在通路中；</a:t>
            </a:r>
            <a:endParaRPr lang="en-US" altLang="zh-CN" dirty="0">
              <a:latin typeface="Times New Roman" panose="02020603050405020304" pitchFamily="18" charset="0"/>
            </a:endParaRPr>
          </a:p>
          <a:p>
            <a:pPr marL="457200" indent="-457200">
              <a:buClr>
                <a:srgbClr val="C00000"/>
              </a:buClr>
              <a:buFont typeface="+mj-lt"/>
              <a:buAutoNum type="arabicPeriod"/>
            </a:pPr>
            <a:r>
              <a:rPr lang="zh-CN" altLang="en-US" dirty="0">
                <a:latin typeface="Times New Roman" panose="02020603050405020304" pitchFamily="18" charset="0"/>
              </a:rPr>
              <a:t>将最后加入的结点和始点间的边加入通路</a:t>
            </a:r>
            <a:r>
              <a:rPr lang="en-US" altLang="zh-CN" dirty="0">
                <a:latin typeface="Times New Roman" panose="02020603050405020304" pitchFamily="18" charset="0"/>
              </a:rPr>
              <a:t>, </a:t>
            </a:r>
            <a:r>
              <a:rPr lang="zh-CN" altLang="en-US" dirty="0">
                <a:latin typeface="Times New Roman" panose="02020603050405020304" pitchFamily="18" charset="0"/>
              </a:rPr>
              <a:t>即得到一条回路</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endParaRPr lang="zh-CN" altLang="en-US" dirty="0">
              <a:latin typeface="Times New Roman" panose="02020603050405020304" pitchFamily="18" charset="0"/>
            </a:endParaRPr>
          </a:p>
        </p:txBody>
      </p:sp>
      <p:sp>
        <p:nvSpPr>
          <p:cNvPr id="21" name="文本框 20">
            <a:extLst>
              <a:ext uri="{FF2B5EF4-FFF2-40B4-BE49-F238E27FC236}">
                <a16:creationId xmlns:a16="http://schemas.microsoft.com/office/drawing/2014/main" id="{B4A60757-B145-46DF-9D22-2C8BCBB043B2}"/>
              </a:ext>
            </a:extLst>
          </p:cNvPr>
          <p:cNvSpPr txBox="1"/>
          <p:nvPr/>
        </p:nvSpPr>
        <p:spPr>
          <a:xfrm>
            <a:off x="0" y="6457890"/>
            <a:ext cx="882015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时间复杂度？最优性保障？</a:t>
            </a:r>
          </a:p>
        </p:txBody>
      </p:sp>
    </p:spTree>
    <p:extLst>
      <p:ext uri="{BB962C8B-B14F-4D97-AF65-F5344CB8AC3E}">
        <p14:creationId xmlns:p14="http://schemas.microsoft.com/office/powerpoint/2010/main" val="2989273124"/>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8F880F55-2794-4FC3-B158-A54E448116D4}"/>
              </a:ext>
            </a:extLst>
          </p:cNvPr>
          <p:cNvSpPr>
            <a:spLocks noGrp="1"/>
          </p:cNvSpPr>
          <p:nvPr>
            <p:ph type="sldNum" sz="quarter" idx="12"/>
          </p:nvPr>
        </p:nvSpPr>
        <p:spPr/>
        <p:txBody>
          <a:bodyPr/>
          <a:lstStyle/>
          <a:p>
            <a:fld id="{B364C04B-0419-4A52-9F03-76C31A2573C9}" type="slidenum">
              <a:rPr lang="en-US" altLang="zh-CN" smtClean="0"/>
              <a:pPr/>
              <a:t>36</a:t>
            </a:fld>
            <a:endParaRPr lang="en-US" altLang="zh-CN"/>
          </a:p>
        </p:txBody>
      </p:sp>
      <p:sp>
        <p:nvSpPr>
          <p:cNvPr id="323592" name="Rectangle 8">
            <a:extLst>
              <a:ext uri="{FF2B5EF4-FFF2-40B4-BE49-F238E27FC236}">
                <a16:creationId xmlns:a16="http://schemas.microsoft.com/office/drawing/2014/main" id="{B484462E-8730-4222-A86B-F767FA041F47}"/>
              </a:ext>
            </a:extLst>
          </p:cNvPr>
          <p:cNvSpPr>
            <a:spLocks noGrp="1" noChangeArrowheads="1"/>
          </p:cNvSpPr>
          <p:nvPr>
            <p:ph type="title"/>
          </p:nvPr>
        </p:nvSpPr>
        <p:spPr>
          <a:xfrm>
            <a:off x="1979613" y="224491"/>
            <a:ext cx="6121400" cy="417513"/>
          </a:xfrm>
        </p:spPr>
        <p:txBody>
          <a:bodyPr/>
          <a:lstStyle/>
          <a:p>
            <a:pPr algn="ctr"/>
            <a:r>
              <a:rPr lang="zh-CN" altLang="en-US" dirty="0"/>
              <a:t>抄近路算法</a:t>
            </a:r>
            <a:endParaRPr lang="en-US" altLang="zh-CN" dirty="0"/>
          </a:p>
        </p:txBody>
      </p:sp>
      <p:sp>
        <p:nvSpPr>
          <p:cNvPr id="3" name="内容占位符 2">
            <a:extLst>
              <a:ext uri="{FF2B5EF4-FFF2-40B4-BE49-F238E27FC236}">
                <a16:creationId xmlns:a16="http://schemas.microsoft.com/office/drawing/2014/main" id="{B1E3D81E-4331-4684-8C26-DA7A4D5EA480}"/>
              </a:ext>
            </a:extLst>
          </p:cNvPr>
          <p:cNvSpPr>
            <a:spLocks noGrp="1"/>
          </p:cNvSpPr>
          <p:nvPr>
            <p:ph idx="1"/>
          </p:nvPr>
        </p:nvSpPr>
        <p:spPr>
          <a:xfrm>
            <a:off x="457200" y="1268760"/>
            <a:ext cx="8229600" cy="4857029"/>
          </a:xfrm>
        </p:spPr>
        <p:txBody>
          <a:bodyPr/>
          <a:lstStyle/>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6</a:t>
            </a:r>
            <a:r>
              <a:rPr lang="en-US" altLang="zh-CN" dirty="0">
                <a:latin typeface="Times New Roman" panose="02020603050405020304" pitchFamily="18" charset="0"/>
              </a:rPr>
              <a:t>  </a:t>
            </a:r>
            <a:r>
              <a:rPr lang="zh-CN" altLang="en-US" dirty="0">
                <a:latin typeface="Times New Roman" panose="02020603050405020304" pitchFamily="18" charset="0"/>
              </a:rPr>
              <a:t>下列步骤称为求解旅行商问题的</a:t>
            </a:r>
            <a:r>
              <a:rPr lang="zh-CN" altLang="en-US" dirty="0">
                <a:solidFill>
                  <a:srgbClr val="A50021"/>
                </a:solidFill>
                <a:latin typeface="Times New Roman" panose="02020603050405020304" pitchFamily="18" charset="0"/>
              </a:rPr>
              <a:t>抄近路算法</a:t>
            </a:r>
            <a:r>
              <a:rPr lang="en-US" altLang="zh-CN" dirty="0">
                <a:latin typeface="Times New Roman" panose="02020603050405020304" pitchFamily="18" charset="0"/>
              </a:rPr>
              <a:t>.</a:t>
            </a:r>
            <a:endParaRPr lang="en-US" altLang="zh-CN" dirty="0"/>
          </a:p>
          <a:p>
            <a:pPr marL="457200" indent="-457200">
              <a:buClr>
                <a:srgbClr val="C00000"/>
              </a:buClr>
              <a:buFont typeface="+mj-lt"/>
              <a:buAutoNum type="arabicPeriod"/>
            </a:pPr>
            <a:r>
              <a:rPr lang="zh-CN" altLang="en-US" dirty="0">
                <a:latin typeface="Times New Roman" panose="02020603050405020304" pitchFamily="18" charset="0"/>
              </a:rPr>
              <a:t>求</a:t>
            </a:r>
            <a:r>
              <a:rPr lang="en-US" altLang="zh-CN" i="1" dirty="0">
                <a:latin typeface="Times New Roman" panose="02020603050405020304" pitchFamily="18" charset="0"/>
              </a:rPr>
              <a:t>G</a:t>
            </a:r>
            <a:r>
              <a:rPr lang="zh-CN" altLang="en-US" dirty="0">
                <a:latin typeface="Times New Roman" panose="02020603050405020304" pitchFamily="18" charset="0"/>
              </a:rPr>
              <a:t>中的一棵最小生成树</a:t>
            </a:r>
            <a:r>
              <a:rPr lang="en-US" altLang="zh-CN" i="1" dirty="0">
                <a:latin typeface="Times New Roman" panose="02020603050405020304" pitchFamily="18" charset="0"/>
              </a:rPr>
              <a:t>T</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457200" indent="-457200">
              <a:buClr>
                <a:srgbClr val="C00000"/>
              </a:buClr>
              <a:buFont typeface="+mj-lt"/>
              <a:buAutoNum type="arabicPeriod"/>
            </a:pPr>
            <a:r>
              <a:rPr lang="zh-CN" altLang="en-US" dirty="0">
                <a:latin typeface="Times New Roman" panose="02020603050405020304" pitchFamily="18" charset="0"/>
              </a:rPr>
              <a:t>将</a:t>
            </a:r>
            <a:r>
              <a:rPr lang="en-US" altLang="zh-CN" i="1" dirty="0">
                <a:latin typeface="Times New Roman" panose="02020603050405020304" pitchFamily="18" charset="0"/>
              </a:rPr>
              <a:t>T</a:t>
            </a:r>
            <a:r>
              <a:rPr lang="zh-CN" altLang="en-US" dirty="0">
                <a:latin typeface="Times New Roman" panose="02020603050405020304" pitchFamily="18" charset="0"/>
              </a:rPr>
              <a:t>中各边均加一条与原边权值相同的平行边</a:t>
            </a:r>
            <a:r>
              <a:rPr lang="en-US" altLang="zh-CN" dirty="0">
                <a:latin typeface="Times New Roman" panose="02020603050405020304" pitchFamily="18" charset="0"/>
              </a:rPr>
              <a:t>, </a:t>
            </a:r>
            <a:r>
              <a:rPr lang="zh-CN" altLang="en-US" dirty="0">
                <a:latin typeface="Times New Roman" panose="02020603050405020304" pitchFamily="18" charset="0"/>
              </a:rPr>
              <a:t>设所得图为</a:t>
            </a:r>
            <a:r>
              <a:rPr lang="en-US" altLang="zh-CN" i="1" dirty="0">
                <a:latin typeface="Times New Roman" panose="02020603050405020304" pitchFamily="18" charset="0"/>
              </a:rPr>
              <a:t>G’</a:t>
            </a:r>
            <a:r>
              <a:rPr lang="en-US" altLang="zh-CN" dirty="0">
                <a:latin typeface="Times New Roman" panose="02020603050405020304" pitchFamily="18" charset="0"/>
              </a:rPr>
              <a:t> ,</a:t>
            </a:r>
            <a:r>
              <a:rPr lang="zh-CN" altLang="en-US" dirty="0">
                <a:latin typeface="Times New Roman" panose="02020603050405020304" pitchFamily="18" charset="0"/>
              </a:rPr>
              <a:t>显然</a:t>
            </a:r>
            <a:r>
              <a:rPr lang="en-US" altLang="zh-CN" i="1" dirty="0">
                <a:latin typeface="Times New Roman" panose="02020603050405020304" pitchFamily="18" charset="0"/>
              </a:rPr>
              <a:t>G’</a:t>
            </a:r>
            <a:r>
              <a:rPr lang="zh-CN" altLang="en-US" dirty="0">
                <a:latin typeface="Times New Roman" panose="02020603050405020304" pitchFamily="18" charset="0"/>
              </a:rPr>
              <a:t>是欧拉图</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457200" indent="-457200">
              <a:buClr>
                <a:srgbClr val="C00000"/>
              </a:buClr>
              <a:buFont typeface="+mj-lt"/>
              <a:buAutoNum type="arabicPeriod"/>
            </a:pPr>
            <a:r>
              <a:rPr lang="zh-CN" altLang="en-US" dirty="0">
                <a:latin typeface="Times New Roman" panose="02020603050405020304" pitchFamily="18" charset="0"/>
              </a:rPr>
              <a:t>求</a:t>
            </a:r>
            <a:r>
              <a:rPr lang="en-US" altLang="zh-CN" i="1" dirty="0">
                <a:latin typeface="Times New Roman" panose="02020603050405020304" pitchFamily="18" charset="0"/>
              </a:rPr>
              <a:t>G’</a:t>
            </a:r>
            <a:r>
              <a:rPr lang="zh-CN" altLang="en-US" dirty="0">
                <a:latin typeface="Times New Roman" panose="02020603050405020304" pitchFamily="18" charset="0"/>
              </a:rPr>
              <a:t>中的一条欧拉回路</a:t>
            </a:r>
            <a:r>
              <a:rPr lang="en-US" altLang="zh-CN" i="1" dirty="0">
                <a:latin typeface="Times New Roman" panose="02020603050405020304" pitchFamily="18" charset="0"/>
              </a:rPr>
              <a:t>E</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457200" indent="-457200">
              <a:buClr>
                <a:srgbClr val="C00000"/>
              </a:buClr>
              <a:buFont typeface="+mj-lt"/>
              <a:buAutoNum type="arabicPeriod"/>
            </a:pPr>
            <a:r>
              <a:rPr lang="zh-CN" altLang="en-US" dirty="0">
                <a:latin typeface="Times New Roman" panose="02020603050405020304" pitchFamily="18" charset="0"/>
              </a:rPr>
              <a:t>在</a:t>
            </a:r>
            <a:r>
              <a:rPr lang="en-US" altLang="zh-CN" i="1" dirty="0">
                <a:latin typeface="Times New Roman" panose="02020603050405020304" pitchFamily="18" charset="0"/>
              </a:rPr>
              <a:t>E</a:t>
            </a:r>
            <a:r>
              <a:rPr lang="zh-CN" altLang="en-US" dirty="0">
                <a:latin typeface="Times New Roman" panose="02020603050405020304" pitchFamily="18" charset="0"/>
              </a:rPr>
              <a:t>中按如下方法求从结点</a:t>
            </a:r>
            <a:r>
              <a:rPr lang="en-US" altLang="zh-CN" i="1" dirty="0">
                <a:latin typeface="Times New Roman" panose="02020603050405020304" pitchFamily="18" charset="0"/>
              </a:rPr>
              <a:t>v</a:t>
            </a:r>
            <a:r>
              <a:rPr lang="zh-CN" altLang="en-US" dirty="0">
                <a:latin typeface="Times New Roman" panose="02020603050405020304" pitchFamily="18" charset="0"/>
              </a:rPr>
              <a:t>出发的一个哈密顿回路</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zh-CN" altLang="en-US" i="1" dirty="0">
                <a:latin typeface="Times New Roman" panose="02020603050405020304" pitchFamily="18" charset="0"/>
              </a:rPr>
              <a:t> </a:t>
            </a:r>
            <a:r>
              <a:rPr lang="zh-CN" altLang="en-US" dirty="0">
                <a:latin typeface="Times New Roman" panose="02020603050405020304" pitchFamily="18" charset="0"/>
              </a:rPr>
              <a:t>从</a:t>
            </a:r>
            <a:r>
              <a:rPr lang="en-US" altLang="zh-CN" i="1" dirty="0">
                <a:latin typeface="Times New Roman" panose="02020603050405020304" pitchFamily="18" charset="0"/>
              </a:rPr>
              <a:t>v</a:t>
            </a:r>
            <a:r>
              <a:rPr lang="zh-CN" altLang="en-US" dirty="0">
                <a:latin typeface="Times New Roman" panose="02020603050405020304" pitchFamily="18" charset="0"/>
              </a:rPr>
              <a:t>出发</a:t>
            </a:r>
            <a:r>
              <a:rPr lang="en-US" altLang="zh-CN" dirty="0">
                <a:latin typeface="Times New Roman" panose="02020603050405020304" pitchFamily="18" charset="0"/>
              </a:rPr>
              <a:t>, </a:t>
            </a:r>
            <a:r>
              <a:rPr lang="zh-CN" altLang="en-US" dirty="0">
                <a:latin typeface="Times New Roman" panose="02020603050405020304" pitchFamily="18" charset="0"/>
              </a:rPr>
              <a:t>沿</a:t>
            </a:r>
            <a:r>
              <a:rPr lang="en-US" altLang="zh-CN" i="1" dirty="0">
                <a:latin typeface="Times New Roman" panose="02020603050405020304" pitchFamily="18" charset="0"/>
              </a:rPr>
              <a:t>E</a:t>
            </a:r>
            <a:r>
              <a:rPr lang="zh-CN" altLang="en-US" dirty="0">
                <a:latin typeface="Times New Roman" panose="02020603050405020304" pitchFamily="18" charset="0"/>
              </a:rPr>
              <a:t>访问</a:t>
            </a:r>
            <a:r>
              <a:rPr lang="en-US" altLang="zh-CN" i="1" dirty="0">
                <a:latin typeface="Times New Roman" panose="02020603050405020304" pitchFamily="18" charset="0"/>
              </a:rPr>
              <a:t>G’</a:t>
            </a:r>
            <a:r>
              <a:rPr lang="zh-CN" altLang="en-US" dirty="0">
                <a:latin typeface="Times New Roman" panose="02020603050405020304" pitchFamily="18" charset="0"/>
              </a:rPr>
              <a:t>中各结点</a:t>
            </a:r>
            <a:r>
              <a:rPr lang="en-US" altLang="zh-CN" dirty="0">
                <a:latin typeface="Times New Roman" panose="02020603050405020304" pitchFamily="18" charset="0"/>
              </a:rPr>
              <a:t>, </a:t>
            </a:r>
            <a:r>
              <a:rPr lang="zh-CN" altLang="en-US" dirty="0">
                <a:latin typeface="Times New Roman" panose="02020603050405020304" pitchFamily="18" charset="0"/>
              </a:rPr>
              <a:t>如遇已访问过的结点</a:t>
            </a:r>
            <a:r>
              <a:rPr lang="en-US" altLang="zh-CN" dirty="0">
                <a:latin typeface="Times New Roman" panose="02020603050405020304" pitchFamily="18" charset="0"/>
              </a:rPr>
              <a:t>, </a:t>
            </a:r>
            <a:r>
              <a:rPr lang="zh-CN" altLang="en-US" dirty="0">
                <a:latin typeface="Times New Roman" panose="02020603050405020304" pitchFamily="18" charset="0"/>
              </a:rPr>
              <a:t>则跳过它直接到下一结点 </a:t>
            </a:r>
            <a:r>
              <a:rPr lang="en-US" altLang="zh-CN" dirty="0">
                <a:latin typeface="Times New Roman" panose="02020603050405020304" pitchFamily="18" charset="0"/>
              </a:rPr>
              <a:t>(</a:t>
            </a:r>
            <a:r>
              <a:rPr lang="zh-CN" altLang="en-US" dirty="0">
                <a:latin typeface="Times New Roman" panose="02020603050405020304" pitchFamily="18" charset="0"/>
              </a:rPr>
              <a:t>抄近路</a:t>
            </a:r>
            <a:r>
              <a:rPr lang="en-US" altLang="zh-CN" dirty="0">
                <a:latin typeface="Times New Roman" panose="02020603050405020304" pitchFamily="18" charset="0"/>
              </a:rPr>
              <a:t>), </a:t>
            </a:r>
            <a:r>
              <a:rPr lang="zh-CN" altLang="en-US" dirty="0">
                <a:latin typeface="Times New Roman" panose="02020603050405020304" pitchFamily="18" charset="0"/>
              </a:rPr>
              <a:t>重复直至访问完所有结点</a:t>
            </a:r>
            <a:r>
              <a:rPr lang="en-US" altLang="zh-CN" dirty="0">
                <a:latin typeface="Times New Roman" panose="02020603050405020304" pitchFamily="18" charset="0"/>
              </a:rPr>
              <a:t>.</a:t>
            </a:r>
          </a:p>
          <a:p>
            <a:pPr marL="0" indent="0">
              <a:buClr>
                <a:srgbClr val="C00000"/>
              </a:buClr>
            </a:pPr>
            <a:endParaRPr lang="zh-CN" altLang="en-US" dirty="0">
              <a:latin typeface="Times New Roman" panose="02020603050405020304" pitchFamily="18" charset="0"/>
            </a:endParaRPr>
          </a:p>
          <a:p>
            <a:pPr marL="0" indent="0"/>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15.10  </a:t>
            </a:r>
            <a:r>
              <a:rPr lang="zh-CN" altLang="en-US" dirty="0">
                <a:latin typeface="Times New Roman" panose="02020603050405020304" pitchFamily="18" charset="0"/>
              </a:rPr>
              <a:t>设赋权完全图</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≥3) </a:t>
            </a:r>
            <a:r>
              <a:rPr lang="zh-CN" altLang="en-US" dirty="0">
                <a:latin typeface="Times New Roman" panose="02020603050405020304" pitchFamily="18" charset="0"/>
              </a:rPr>
              <a:t>满足三角不等式</a:t>
            </a:r>
            <a:r>
              <a:rPr lang="en-US" altLang="zh-CN" dirty="0">
                <a:latin typeface="Times New Roman" panose="02020603050405020304" pitchFamily="18" charset="0"/>
              </a:rPr>
              <a:t>, </a:t>
            </a:r>
            <a:r>
              <a:rPr lang="en-US" altLang="zh-CN" i="1" dirty="0">
                <a:latin typeface="Times New Roman" panose="02020603050405020304" pitchFamily="18" charset="0"/>
              </a:rPr>
              <a:t>H</a:t>
            </a:r>
            <a:r>
              <a:rPr lang="en-US" altLang="zh-CN" baseline="30000" dirty="0">
                <a:latin typeface="Times New Roman" panose="02020603050405020304" pitchFamily="18" charset="0"/>
              </a:rPr>
              <a:t>*</a:t>
            </a:r>
            <a:r>
              <a:rPr lang="zh-CN" altLang="en-US" dirty="0">
                <a:latin typeface="Times New Roman" panose="02020603050405020304" pitchFamily="18" charset="0"/>
              </a:rPr>
              <a:t>是</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中最短哈密顿回路</a:t>
            </a:r>
            <a:r>
              <a:rPr lang="en-US" altLang="zh-CN" dirty="0">
                <a:latin typeface="Times New Roman" panose="02020603050405020304" pitchFamily="18" charset="0"/>
              </a:rPr>
              <a:t>, </a:t>
            </a:r>
            <a:r>
              <a:rPr lang="en-US" altLang="zh-CN" i="1" dirty="0">
                <a:latin typeface="Times New Roman" panose="02020603050405020304" pitchFamily="18" charset="0"/>
              </a:rPr>
              <a:t>H</a:t>
            </a:r>
            <a:r>
              <a:rPr lang="zh-CN" altLang="en-US" dirty="0">
                <a:latin typeface="Times New Roman" panose="02020603050405020304" pitchFamily="18" charset="0"/>
              </a:rPr>
              <a:t>是用抄近路算法求出的</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中的哈密顿回路</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2</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i="1" baseline="30000" dirty="0">
                <a:latin typeface="Times New Roman" panose="02020603050405020304" pitchFamily="18" charset="0"/>
              </a:rPr>
              <a:t>*</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endParaRPr lang="zh-CN" altLang="en-US" dirty="0">
              <a:latin typeface="Times New Roman" panose="02020603050405020304" pitchFamily="18" charset="0"/>
            </a:endParaRPr>
          </a:p>
        </p:txBody>
      </p:sp>
      <p:sp>
        <p:nvSpPr>
          <p:cNvPr id="5" name="文本框 4">
            <a:extLst>
              <a:ext uri="{FF2B5EF4-FFF2-40B4-BE49-F238E27FC236}">
                <a16:creationId xmlns:a16="http://schemas.microsoft.com/office/drawing/2014/main" id="{ABC05ACE-B87D-4283-B078-5B4B025D6886}"/>
              </a:ext>
            </a:extLst>
          </p:cNvPr>
          <p:cNvSpPr txBox="1"/>
          <p:nvPr/>
        </p:nvSpPr>
        <p:spPr>
          <a:xfrm>
            <a:off x="4716016" y="1556792"/>
            <a:ext cx="4302571" cy="707886"/>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生成树：连接所有节点的极小子图，再删一条边就不连通了</a:t>
            </a:r>
          </a:p>
        </p:txBody>
      </p:sp>
      <p:sp>
        <p:nvSpPr>
          <p:cNvPr id="6" name="文本框 5">
            <a:extLst>
              <a:ext uri="{FF2B5EF4-FFF2-40B4-BE49-F238E27FC236}">
                <a16:creationId xmlns:a16="http://schemas.microsoft.com/office/drawing/2014/main" id="{279DA48A-EF4B-472A-82B8-DEDD5DD6E1E2}"/>
              </a:ext>
            </a:extLst>
          </p:cNvPr>
          <p:cNvSpPr txBox="1"/>
          <p:nvPr/>
        </p:nvSpPr>
        <p:spPr>
          <a:xfrm>
            <a:off x="4716015" y="2569412"/>
            <a:ext cx="4302571"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所有节点的度为偶数</a:t>
            </a:r>
          </a:p>
        </p:txBody>
      </p:sp>
    </p:spTree>
    <p:extLst>
      <p:ext uri="{BB962C8B-B14F-4D97-AF65-F5344CB8AC3E}">
        <p14:creationId xmlns:p14="http://schemas.microsoft.com/office/powerpoint/2010/main" val="415562790"/>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8F880F55-2794-4FC3-B158-A54E448116D4}"/>
              </a:ext>
            </a:extLst>
          </p:cNvPr>
          <p:cNvSpPr>
            <a:spLocks noGrp="1"/>
          </p:cNvSpPr>
          <p:nvPr>
            <p:ph type="sldNum" sz="quarter" idx="12"/>
          </p:nvPr>
        </p:nvSpPr>
        <p:spPr/>
        <p:txBody>
          <a:bodyPr/>
          <a:lstStyle/>
          <a:p>
            <a:fld id="{B364C04B-0419-4A52-9F03-76C31A2573C9}" type="slidenum">
              <a:rPr lang="en-US" altLang="zh-CN" smtClean="0"/>
              <a:pPr/>
              <a:t>37</a:t>
            </a:fld>
            <a:endParaRPr lang="en-US" altLang="zh-CN"/>
          </a:p>
        </p:txBody>
      </p:sp>
      <p:sp>
        <p:nvSpPr>
          <p:cNvPr id="323592" name="Rectangle 8">
            <a:extLst>
              <a:ext uri="{FF2B5EF4-FFF2-40B4-BE49-F238E27FC236}">
                <a16:creationId xmlns:a16="http://schemas.microsoft.com/office/drawing/2014/main" id="{B484462E-8730-4222-A86B-F767FA041F47}"/>
              </a:ext>
            </a:extLst>
          </p:cNvPr>
          <p:cNvSpPr>
            <a:spLocks noGrp="1" noChangeArrowheads="1"/>
          </p:cNvSpPr>
          <p:nvPr>
            <p:ph type="title"/>
          </p:nvPr>
        </p:nvSpPr>
        <p:spPr>
          <a:xfrm>
            <a:off x="1979613" y="224491"/>
            <a:ext cx="6121400" cy="417513"/>
          </a:xfrm>
        </p:spPr>
        <p:txBody>
          <a:bodyPr/>
          <a:lstStyle/>
          <a:p>
            <a:pPr algn="ctr"/>
            <a:r>
              <a:rPr lang="zh-CN" altLang="en-US" dirty="0"/>
              <a:t>抄近路算法</a:t>
            </a:r>
            <a:endParaRPr lang="en-US" altLang="zh-CN" dirty="0"/>
          </a:p>
        </p:txBody>
      </p:sp>
      <p:sp>
        <p:nvSpPr>
          <p:cNvPr id="3" name="内容占位符 2">
            <a:extLst>
              <a:ext uri="{FF2B5EF4-FFF2-40B4-BE49-F238E27FC236}">
                <a16:creationId xmlns:a16="http://schemas.microsoft.com/office/drawing/2014/main" id="{B1E3D81E-4331-4684-8C26-DA7A4D5EA480}"/>
              </a:ext>
            </a:extLst>
          </p:cNvPr>
          <p:cNvSpPr>
            <a:spLocks noGrp="1"/>
          </p:cNvSpPr>
          <p:nvPr>
            <p:ph idx="1"/>
          </p:nvPr>
        </p:nvSpPr>
        <p:spPr>
          <a:xfrm>
            <a:off x="457200" y="1268760"/>
            <a:ext cx="8229600" cy="4857029"/>
          </a:xfrm>
        </p:spPr>
        <p:txBody>
          <a:bodyPr/>
          <a:lstStyle/>
          <a:p>
            <a:pPr marL="0" indent="0"/>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15.11  </a:t>
            </a:r>
            <a:r>
              <a:rPr lang="zh-CN" altLang="en-US" dirty="0">
                <a:latin typeface="Times New Roman" panose="02020603050405020304" pitchFamily="18" charset="0"/>
              </a:rPr>
              <a:t>设赋权完全图</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≥3) </a:t>
            </a:r>
            <a:r>
              <a:rPr lang="zh-CN" altLang="en-US" dirty="0">
                <a:latin typeface="Times New Roman" panose="02020603050405020304" pitchFamily="18" charset="0"/>
              </a:rPr>
              <a:t>满足三角不等式</a:t>
            </a:r>
            <a:r>
              <a:rPr lang="en-US" altLang="zh-CN" dirty="0">
                <a:latin typeface="Times New Roman" panose="02020603050405020304" pitchFamily="18" charset="0"/>
              </a:rPr>
              <a:t>, </a:t>
            </a:r>
            <a:r>
              <a:rPr lang="en-US" altLang="zh-CN" i="1" dirty="0">
                <a:latin typeface="Times New Roman" panose="02020603050405020304" pitchFamily="18" charset="0"/>
              </a:rPr>
              <a:t>H</a:t>
            </a:r>
            <a:r>
              <a:rPr lang="en-US" altLang="zh-CN" baseline="30000" dirty="0">
                <a:latin typeface="Times New Roman" panose="02020603050405020304" pitchFamily="18" charset="0"/>
              </a:rPr>
              <a:t>*</a:t>
            </a:r>
            <a:r>
              <a:rPr lang="zh-CN" altLang="en-US" dirty="0">
                <a:latin typeface="Times New Roman" panose="02020603050405020304" pitchFamily="18" charset="0"/>
              </a:rPr>
              <a:t>是</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中最短哈密顿回路</a:t>
            </a:r>
            <a:r>
              <a:rPr lang="en-US" altLang="zh-CN" dirty="0">
                <a:latin typeface="Times New Roman" panose="02020603050405020304" pitchFamily="18" charset="0"/>
              </a:rPr>
              <a:t>, </a:t>
            </a:r>
            <a:r>
              <a:rPr lang="en-US" altLang="zh-CN" i="1" dirty="0">
                <a:latin typeface="Times New Roman" panose="02020603050405020304" pitchFamily="18" charset="0"/>
              </a:rPr>
              <a:t>H</a:t>
            </a:r>
            <a:r>
              <a:rPr lang="zh-CN" altLang="en-US" dirty="0">
                <a:latin typeface="Times New Roman" panose="02020603050405020304" pitchFamily="18" charset="0"/>
              </a:rPr>
              <a:t>是用抄近路算法求出的</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中的哈密顿回路</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2</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i="1" baseline="30000" dirty="0">
                <a:latin typeface="Times New Roman" panose="02020603050405020304" pitchFamily="18" charset="0"/>
              </a:rPr>
              <a:t>*</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证</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设</a:t>
            </a:r>
            <a:r>
              <a:rPr lang="en-US" altLang="zh-CN" i="1" dirty="0">
                <a:latin typeface="Times New Roman" panose="02020603050405020304" pitchFamily="18" charset="0"/>
              </a:rPr>
              <a:t>T</a:t>
            </a:r>
            <a:r>
              <a:rPr lang="zh-CN" altLang="en-US" dirty="0">
                <a:latin typeface="Times New Roman" panose="02020603050405020304" pitchFamily="18" charset="0"/>
              </a:rPr>
              <a:t>是</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中的最小生成树</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zh-CN" altLang="en-US" dirty="0">
                <a:latin typeface="Times New Roman" panose="02020603050405020304" pitchFamily="18" charset="0"/>
              </a:rPr>
              <a:t>是将</a:t>
            </a:r>
            <a:r>
              <a:rPr lang="en-US" altLang="zh-CN" i="1" dirty="0">
                <a:latin typeface="Times New Roman" panose="02020603050405020304" pitchFamily="18" charset="0"/>
              </a:rPr>
              <a:t>T</a:t>
            </a:r>
            <a:r>
              <a:rPr lang="zh-CN" altLang="en-US" dirty="0">
                <a:latin typeface="Times New Roman" panose="02020603050405020304" pitchFamily="18" charset="0"/>
              </a:rPr>
              <a:t>中每边加平行边后的图中的欧拉回路</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 = 2</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 </a:t>
            </a:r>
            <a:r>
              <a:rPr lang="zh-CN" altLang="en-US" dirty="0">
                <a:latin typeface="Times New Roman" panose="02020603050405020304" pitchFamily="18" charset="0"/>
              </a:rPr>
              <a:t>由欧拉回路</a:t>
            </a:r>
            <a:r>
              <a:rPr lang="en-US" altLang="zh-CN" i="1" dirty="0">
                <a:latin typeface="Times New Roman" panose="02020603050405020304" pitchFamily="18" charset="0"/>
              </a:rPr>
              <a:t>E</a:t>
            </a:r>
            <a:r>
              <a:rPr lang="zh-CN" altLang="en-US" dirty="0">
                <a:latin typeface="Times New Roman" panose="02020603050405020304" pitchFamily="18" charset="0"/>
              </a:rPr>
              <a:t>产生哈密顿回路</a:t>
            </a:r>
            <a:r>
              <a:rPr lang="en-US" altLang="zh-CN" i="1" dirty="0">
                <a:latin typeface="Times New Roman" panose="02020603050405020304" pitchFamily="18" charset="0"/>
              </a:rPr>
              <a:t>H</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因</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满足三角不等式</a:t>
            </a:r>
            <a:r>
              <a:rPr lang="en-US" altLang="zh-CN" dirty="0">
                <a:latin typeface="Times New Roman" panose="02020603050405020304" pitchFamily="18" charset="0"/>
              </a:rPr>
              <a:t>, </a:t>
            </a:r>
            <a:r>
              <a:rPr lang="zh-CN" altLang="en-US" dirty="0">
                <a:latin typeface="Times New Roman" panose="02020603050405020304" pitchFamily="18" charset="0"/>
              </a:rPr>
              <a:t>故</a:t>
            </a:r>
            <a:r>
              <a:rPr lang="en-US" altLang="zh-CN" i="1" dirty="0">
                <a:latin typeface="Times New Roman" panose="02020603050405020304" pitchFamily="18" charset="0"/>
              </a:rPr>
              <a:t>H</a:t>
            </a:r>
            <a:r>
              <a:rPr lang="zh-CN" altLang="en-US" dirty="0">
                <a:latin typeface="Times New Roman" panose="02020603050405020304" pitchFamily="18" charset="0"/>
              </a:rPr>
              <a:t>的长度不会比</a:t>
            </a:r>
            <a:r>
              <a:rPr lang="en-US" altLang="zh-CN" i="1" dirty="0">
                <a:latin typeface="Times New Roman" panose="02020603050405020304" pitchFamily="18" charset="0"/>
              </a:rPr>
              <a:t>E</a:t>
            </a:r>
            <a:r>
              <a:rPr lang="zh-CN" altLang="en-US" dirty="0">
                <a:latin typeface="Times New Roman" panose="02020603050405020304" pitchFamily="18" charset="0"/>
              </a:rPr>
              <a:t>的权大</a:t>
            </a:r>
            <a:r>
              <a:rPr lang="en-US" altLang="zh-CN" dirty="0">
                <a:latin typeface="Times New Roman" panose="02020603050405020304" pitchFamily="18" charset="0"/>
              </a:rPr>
              <a:t>, </a:t>
            </a:r>
            <a:r>
              <a:rPr lang="zh-CN" altLang="en-US" dirty="0">
                <a:latin typeface="Times New Roman" panose="02020603050405020304" pitchFamily="18" charset="0"/>
              </a:rPr>
              <a:t>即</a:t>
            </a:r>
          </a:p>
          <a:p>
            <a:pPr marL="0" indent="0"/>
            <a:r>
              <a:rPr lang="en-US" altLang="zh-CN" i="1" dirty="0">
                <a:latin typeface="Times New Roman" panose="02020603050405020304" pitchFamily="18" charset="0"/>
              </a:rPr>
              <a:t>			W</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dirty="0">
                <a:latin typeface="Times New Roman" panose="02020603050405020304" pitchFamily="18" charset="0"/>
              </a:rPr>
              <a:t>) ≤ </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 = 2</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n</a:t>
            </a:r>
            <a:r>
              <a:rPr lang="zh-CN" altLang="en-US" dirty="0">
                <a:latin typeface="Times New Roman" panose="02020603050405020304" pitchFamily="18" charset="0"/>
              </a:rPr>
              <a:t>中的最短哈密顿回路</a:t>
            </a:r>
            <a:r>
              <a:rPr lang="en-US" altLang="zh-CN" i="1" dirty="0">
                <a:latin typeface="Times New Roman" panose="02020603050405020304" pitchFamily="18" charset="0"/>
              </a:rPr>
              <a:t>H</a:t>
            </a:r>
            <a:r>
              <a:rPr lang="en-US" altLang="zh-CN" baseline="30000" dirty="0">
                <a:latin typeface="Times New Roman" panose="02020603050405020304" pitchFamily="18" charset="0"/>
              </a:rPr>
              <a:t>*</a:t>
            </a:r>
            <a:r>
              <a:rPr lang="zh-CN" altLang="en-US" dirty="0">
                <a:latin typeface="Times New Roman" panose="02020603050405020304" pitchFamily="18" charset="0"/>
              </a:rPr>
              <a:t>去掉任意一条边就产生的一棵生成树</a:t>
            </a:r>
            <a:r>
              <a:rPr lang="en-US" altLang="zh-CN" i="1" dirty="0">
                <a:latin typeface="Times New Roman" panose="02020603050405020304" pitchFamily="18" charset="0"/>
              </a:rPr>
              <a:t>T’</a:t>
            </a:r>
            <a:r>
              <a:rPr lang="en-US" altLang="zh-CN" dirty="0">
                <a:latin typeface="Times New Roman" panose="02020603050405020304" pitchFamily="18" charset="0"/>
              </a:rPr>
              <a:t>, </a:t>
            </a:r>
            <a:r>
              <a:rPr lang="zh-CN" altLang="en-US" dirty="0">
                <a:latin typeface="Times New Roman" panose="02020603050405020304" pitchFamily="18" charset="0"/>
              </a:rPr>
              <a:t>其长度显然大于最小生成树的长度</a:t>
            </a:r>
            <a:r>
              <a:rPr lang="en-US" altLang="zh-CN" dirty="0">
                <a:latin typeface="Times New Roman" panose="02020603050405020304" pitchFamily="18" charset="0"/>
              </a:rPr>
              <a:t>, </a:t>
            </a:r>
            <a:r>
              <a:rPr lang="zh-CN" altLang="en-US" dirty="0">
                <a:latin typeface="Times New Roman" panose="02020603050405020304" pitchFamily="18" charset="0"/>
              </a:rPr>
              <a:t>从而有</a:t>
            </a:r>
          </a:p>
          <a:p>
            <a:pPr marL="0" indent="0"/>
            <a:r>
              <a:rPr lang="en-US" altLang="zh-CN" i="1" dirty="0">
                <a:latin typeface="Times New Roman" panose="02020603050405020304" pitchFamily="18" charset="0"/>
              </a:rPr>
              <a:t>			W</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 ≤ </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i="1" baseline="30000" dirty="0">
                <a:latin typeface="Times New Roman" panose="02020603050405020304" pitchFamily="18" charset="0"/>
              </a:rPr>
              <a:t>*</a:t>
            </a:r>
            <a:r>
              <a:rPr lang="en-US" altLang="zh-CN" dirty="0">
                <a:latin typeface="Times New Roman" panose="02020603050405020304" pitchFamily="18" charset="0"/>
              </a:rPr>
              <a:t>).</a:t>
            </a:r>
            <a:endParaRPr lang="en-US" altLang="zh-CN" baseline="-25000" dirty="0">
              <a:latin typeface="Times New Roman" panose="02020603050405020304" pitchFamily="18" charset="0"/>
            </a:endParaRPr>
          </a:p>
          <a:p>
            <a:pPr marL="0" indent="0"/>
            <a:r>
              <a:rPr lang="zh-CN" altLang="en-US" dirty="0">
                <a:latin typeface="Times New Roman" panose="02020603050405020304" pitchFamily="18" charset="0"/>
              </a:rPr>
              <a:t>联立得	</a:t>
            </a:r>
            <a:r>
              <a:rPr lang="en-US" altLang="zh-CN" dirty="0">
                <a:latin typeface="Times New Roman" panose="02020603050405020304" pitchFamily="18" charset="0"/>
              </a:rPr>
              <a:t>	</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dirty="0">
                <a:latin typeface="Times New Roman" panose="02020603050405020304" pitchFamily="18" charset="0"/>
              </a:rPr>
              <a:t>2</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H</a:t>
            </a:r>
            <a:r>
              <a:rPr lang="en-US" altLang="zh-CN" i="1" baseline="30000" dirty="0">
                <a:latin typeface="Times New Roman" panose="02020603050405020304" pitchFamily="18" charset="0"/>
              </a:rPr>
              <a:t>*</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885045116"/>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F51F7-D19A-41FA-857A-3F52CC203327}"/>
              </a:ext>
            </a:extLst>
          </p:cNvPr>
          <p:cNvSpPr>
            <a:spLocks noGrp="1"/>
          </p:cNvSpPr>
          <p:nvPr>
            <p:ph type="ctrTitle"/>
          </p:nvPr>
        </p:nvSpPr>
        <p:spPr/>
        <p:txBody>
          <a:bodyPr/>
          <a:lstStyle/>
          <a:p>
            <a:r>
              <a:rPr lang="zh-CN" altLang="en-US" dirty="0"/>
              <a:t>离散数学</a:t>
            </a:r>
            <a:br>
              <a:rPr lang="en-US" altLang="zh-CN" dirty="0"/>
            </a:br>
            <a:r>
              <a:rPr lang="zh-CN" altLang="en-US" dirty="0"/>
              <a:t>（一）</a:t>
            </a:r>
          </a:p>
        </p:txBody>
      </p:sp>
      <p:sp>
        <p:nvSpPr>
          <p:cNvPr id="3" name="副标题 2">
            <a:extLst>
              <a:ext uri="{FF2B5EF4-FFF2-40B4-BE49-F238E27FC236}">
                <a16:creationId xmlns:a16="http://schemas.microsoft.com/office/drawing/2014/main" id="{928B8532-5482-4D56-A702-F2B8331D663B}"/>
              </a:ext>
            </a:extLst>
          </p:cNvPr>
          <p:cNvSpPr>
            <a:spLocks noGrp="1"/>
          </p:cNvSpPr>
          <p:nvPr>
            <p:ph type="subTitle" idx="1"/>
          </p:nvPr>
        </p:nvSpPr>
        <p:spPr/>
        <p:txBody>
          <a:bodyPr/>
          <a:lstStyle/>
          <a:p>
            <a:pPr lvl="0" eaLnBrk="1" fontAlgn="auto" hangingPunct="1">
              <a:spcBef>
                <a:spcPts val="0"/>
              </a:spcBef>
              <a:spcAft>
                <a:spcPts val="0"/>
              </a:spcAft>
              <a:buClrTx/>
              <a:defRPr/>
            </a:pPr>
            <a:r>
              <a:rPr lang="zh-CN" altLang="en-US" sz="3200" dirty="0">
                <a:solidFill>
                  <a:prstClr val="black"/>
                </a:solidFill>
                <a:latin typeface="Arial" panose="020B0604020202020204" pitchFamily="34" charset="0"/>
                <a:cs typeface="Arial" panose="020B0604020202020204" pitchFamily="34" charset="0"/>
              </a:rPr>
              <a:t>图论</a:t>
            </a:r>
            <a:endParaRPr lang="en-US" altLang="zh-CN" sz="3200" dirty="0">
              <a:solidFill>
                <a:prstClr val="black"/>
              </a:solidFill>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5E9405E9-F2DE-453E-B27D-8B7005C422FE}"/>
              </a:ext>
            </a:extLst>
          </p:cNvPr>
          <p:cNvSpPr>
            <a:spLocks noGrp="1"/>
          </p:cNvSpPr>
          <p:nvPr>
            <p:ph type="sldNum" sz="quarter" idx="12"/>
          </p:nvPr>
        </p:nvSpPr>
        <p:spPr/>
        <p:txBody>
          <a:bodyPr/>
          <a:lstStyle/>
          <a:p>
            <a:pPr>
              <a:defRPr/>
            </a:pPr>
            <a:fld id="{E90EDAAC-C526-4682-8F44-C50DCF1348FF}" type="slidenum">
              <a:rPr lang="en-US" altLang="zh-CN" smtClean="0"/>
              <a:pPr>
                <a:defRPr/>
              </a:pPr>
              <a:t>38</a:t>
            </a:fld>
            <a:endParaRPr lang="en-US" altLang="zh-CN"/>
          </a:p>
        </p:txBody>
      </p:sp>
      <p:sp>
        <p:nvSpPr>
          <p:cNvPr id="5" name="矩形 4">
            <a:extLst>
              <a:ext uri="{FF2B5EF4-FFF2-40B4-BE49-F238E27FC236}">
                <a16:creationId xmlns:a16="http://schemas.microsoft.com/office/drawing/2014/main" id="{C309BF7C-FA41-4F09-9590-84A2DC62E8F5}"/>
              </a:ext>
            </a:extLst>
          </p:cNvPr>
          <p:cNvSpPr/>
          <p:nvPr/>
        </p:nvSpPr>
        <p:spPr>
          <a:xfrm>
            <a:off x="2439732" y="5599458"/>
            <a:ext cx="4269762" cy="707886"/>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课程</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QQ</a:t>
            </a: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群：</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694871331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微助教课程号：</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MG158</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B739C7E-5D3F-4265-B9A8-AD40E93BB56D}"/>
              </a:ext>
            </a:extLst>
          </p:cNvPr>
          <p:cNvSpPr/>
          <p:nvPr/>
        </p:nvSpPr>
        <p:spPr>
          <a:xfrm>
            <a:off x="2437119" y="6317397"/>
            <a:ext cx="4269762"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effectLst/>
                <a:uLnTx/>
                <a:uFillTx/>
                <a:latin typeface="Calibri"/>
                <a:ea typeface="宋体" panose="02010600030101010101" pitchFamily="2" charset="-122"/>
                <a:cs typeface="+mn-cs"/>
              </a:rPr>
              <a:t>2024-04-17</a:t>
            </a:r>
            <a:endParaRPr kumimoji="0" lang="zh-CN" altLang="en-US" sz="2400" b="1" i="0" u="none" strike="noStrike" kern="1200" cap="none" spc="0" normalizeH="0" baseline="0" noProof="0" dirty="0">
              <a:ln>
                <a:noFill/>
              </a:ln>
              <a:effectLst/>
              <a:uLnTx/>
              <a:uFillTx/>
              <a:latin typeface="Calibri"/>
              <a:ea typeface="宋体" panose="02010600030101010101" pitchFamily="2" charset="-122"/>
              <a:cs typeface="+mn-cs"/>
            </a:endParaRPr>
          </a:p>
        </p:txBody>
      </p:sp>
      <p:sp>
        <p:nvSpPr>
          <p:cNvPr id="7" name="Subtitle 2">
            <a:extLst>
              <a:ext uri="{FF2B5EF4-FFF2-40B4-BE49-F238E27FC236}">
                <a16:creationId xmlns:a16="http://schemas.microsoft.com/office/drawing/2014/main" id="{304CE866-0E13-4900-8A16-6DA0A098F8CC}"/>
              </a:ext>
            </a:extLst>
          </p:cNvPr>
          <p:cNvSpPr txBox="1">
            <a:spLocks/>
          </p:cNvSpPr>
          <p:nvPr/>
        </p:nvSpPr>
        <p:spPr>
          <a:xfrm>
            <a:off x="457200" y="4374232"/>
            <a:ext cx="8229600" cy="1143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Arial" panose="020B0604020202020204" pitchFamily="34" charset="0"/>
                <a:ea typeface="+mn-ea"/>
                <a:cs typeface="Arial" panose="020B0604020202020204"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苏宙行</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华中科技大学 计算机学院 智能所 </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EDA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团队</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suzhouxing@hust.edu.cn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矩形 7">
            <a:extLst>
              <a:ext uri="{FF2B5EF4-FFF2-40B4-BE49-F238E27FC236}">
                <a16:creationId xmlns:a16="http://schemas.microsoft.com/office/drawing/2014/main" id="{F43E8643-1D65-4C50-9DC3-D68E6A629989}"/>
              </a:ext>
            </a:extLst>
          </p:cNvPr>
          <p:cNvSpPr/>
          <p:nvPr/>
        </p:nvSpPr>
        <p:spPr>
          <a:xfrm>
            <a:off x="0" y="6611779"/>
            <a:ext cx="9144000" cy="246221"/>
          </a:xfrm>
          <a:prstGeom prst="rect">
            <a:avLst/>
          </a:prstGeom>
        </p:spPr>
        <p:txBody>
          <a:bodyPr wrap="square">
            <a:spAutoFit/>
          </a:bodyPr>
          <a:lstStyle/>
          <a:p>
            <a:pPr algn="dist"/>
            <a:r>
              <a:rPr lang="zh-CN" altLang="en-US" sz="1000" dirty="0">
                <a:solidFill>
                  <a:srgbClr val="808080"/>
                </a:solidFill>
                <a:latin typeface="微软雅黑" panose="020B0503020204020204" pitchFamily="34" charset="-122"/>
                <a:ea typeface="微软雅黑" panose="020B0503020204020204" pitchFamily="34" charset="-122"/>
              </a:rPr>
              <a:t>教学改进建议征集 </a:t>
            </a:r>
            <a:r>
              <a:rPr lang="en-US" altLang="zh-CN" sz="1000" dirty="0">
                <a:solidFill>
                  <a:srgbClr val="0C5E9C"/>
                </a:solidFill>
                <a:latin typeface="微软雅黑" panose="020B0503020204020204" pitchFamily="34" charset="-122"/>
                <a:ea typeface="微软雅黑" panose="020B0503020204020204" pitchFamily="34" charset="-122"/>
                <a:hlinkClick r:id="rId3"/>
              </a:rPr>
              <a:t>https://docs.qq.com/form/page/DZk5uZ2xFZlFVVWts</a:t>
            </a:r>
            <a:r>
              <a:rPr lang="en-US" altLang="zh-CN" sz="1000" dirty="0">
                <a:solidFill>
                  <a:srgbClr val="0C5E9C"/>
                </a:solidFill>
                <a:latin typeface="微软雅黑" panose="020B0503020204020204" pitchFamily="34" charset="-122"/>
                <a:ea typeface="微软雅黑" panose="020B0503020204020204" pitchFamily="34" charset="-122"/>
              </a:rPr>
              <a:t>             </a:t>
            </a:r>
            <a:r>
              <a:rPr lang="zh-CN" altLang="en-US" sz="1000" dirty="0">
                <a:solidFill>
                  <a:srgbClr val="808080"/>
                </a:solidFill>
                <a:latin typeface="微软雅黑" panose="020B0503020204020204" pitchFamily="34" charset="-122"/>
                <a:ea typeface="微软雅黑" panose="020B0503020204020204" pitchFamily="34" charset="-122"/>
              </a:rPr>
              <a:t>教学效果跟踪 </a:t>
            </a:r>
            <a:r>
              <a:rPr lang="en-US" altLang="zh-CN" sz="1000" dirty="0">
                <a:solidFill>
                  <a:srgbClr val="0C5E9C"/>
                </a:solidFill>
                <a:latin typeface="微软雅黑" panose="020B0503020204020204" pitchFamily="34" charset="-122"/>
                <a:ea typeface="微软雅黑" panose="020B0503020204020204" pitchFamily="34" charset="-122"/>
                <a:hlinkClick r:id="rId4"/>
              </a:rPr>
              <a:t>https://docs.qq.com/form/page/DZmFPY0tsbWtSeHd4</a:t>
            </a:r>
            <a:endParaRPr lang="zh-CN" altLang="en-US" sz="1000" dirty="0"/>
          </a:p>
        </p:txBody>
      </p:sp>
      <p:sp>
        <p:nvSpPr>
          <p:cNvPr id="9" name="矩形 8">
            <a:extLst>
              <a:ext uri="{FF2B5EF4-FFF2-40B4-BE49-F238E27FC236}">
                <a16:creationId xmlns:a16="http://schemas.microsoft.com/office/drawing/2014/main" id="{10FFDA66-1C2C-4A0A-887B-C1A203621811}"/>
              </a:ext>
            </a:extLst>
          </p:cNvPr>
          <p:cNvSpPr/>
          <p:nvPr/>
        </p:nvSpPr>
        <p:spPr>
          <a:xfrm>
            <a:off x="9175560" y="1124744"/>
            <a:ext cx="3029288" cy="4154984"/>
          </a:xfrm>
          <a:prstGeom prst="rect">
            <a:avLst/>
          </a:prstGeom>
        </p:spPr>
        <p:txBody>
          <a:bodyPr wrap="square">
            <a:spAutoFit/>
          </a:bodyPr>
          <a:lstStyle/>
          <a:p>
            <a:r>
              <a:rPr lang="zh-CN" altLang="en-US" dirty="0">
                <a:latin typeface="Times New Roman" panose="02020603050405020304" pitchFamily="18" charset="0"/>
              </a:rPr>
              <a:t>⋂⋃⊆⊂⊄⊇⊃⊅∈∉ℵØ</a:t>
            </a:r>
          </a:p>
          <a:p>
            <a:r>
              <a:rPr lang="zh-CN" altLang="en-US" dirty="0">
                <a:latin typeface="Times New Roman" panose="02020603050405020304" pitchFamily="18" charset="0"/>
              </a:rPr>
              <a:t>⊙⊖⊗⊕⇒⇔↔←→¬￢∧∨∀∃∄</a:t>
            </a:r>
          </a:p>
          <a:p>
            <a:r>
              <a:rPr lang="zh-CN" altLang="en-US" dirty="0">
                <a:latin typeface="Times New Roman" panose="02020603050405020304" pitchFamily="18" charset="0"/>
              </a:rPr>
              <a:t>≡=≠≈≅≥≤≮≯−±×÷−⌈⌉⌊⌋</a:t>
            </a:r>
          </a:p>
          <a:p>
            <a:r>
              <a:rPr lang="zh-CN" altLang="en-US" dirty="0">
                <a:latin typeface="Times New Roman" panose="02020603050405020304" pitchFamily="18" charset="0"/>
              </a:rPr>
              <a:t>∠∟°º⊥∥≅〜Δπ∝∞≪≫∑∏</a:t>
            </a:r>
          </a:p>
          <a:p>
            <a:r>
              <a:rPr lang="zh-CN" altLang="en-US" dirty="0">
                <a:latin typeface="Times New Roman" panose="02020603050405020304" pitchFamily="18" charset="0"/>
              </a:rPr>
              <a:t>Αα Ββ Γγ Δδ Εε  ζ Ηη Θθ Ιι Κκ Λλ Μμ  Ｎ Ξξ Οο Ππ Ρρ Σσ Ττ Υυ Φφ Χχ Ψψ Ωω</a:t>
            </a:r>
          </a:p>
        </p:txBody>
      </p:sp>
    </p:spTree>
    <p:extLst>
      <p:ext uri="{BB962C8B-B14F-4D97-AF65-F5344CB8AC3E}">
        <p14:creationId xmlns:p14="http://schemas.microsoft.com/office/powerpoint/2010/main" val="4123256381"/>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D9A487F-8F45-4FD3-848E-6D083D6810D9}"/>
              </a:ext>
            </a:extLst>
          </p:cNvPr>
          <p:cNvSpPr>
            <a:spLocks noGrp="1"/>
          </p:cNvSpPr>
          <p:nvPr>
            <p:ph type="sldNum" sz="quarter" idx="12"/>
          </p:nvPr>
        </p:nvSpPr>
        <p:spPr/>
        <p:txBody>
          <a:bodyPr/>
          <a:lstStyle/>
          <a:p>
            <a:fld id="{F8D01109-5EEF-49BD-9619-AC8DEEAA016F}" type="slidenum">
              <a:rPr lang="en-US" altLang="zh-CN"/>
              <a:pPr/>
              <a:t>39</a:t>
            </a:fld>
            <a:endParaRPr lang="en-US" altLang="zh-CN"/>
          </a:p>
        </p:txBody>
      </p:sp>
      <p:sp>
        <p:nvSpPr>
          <p:cNvPr id="321543" name="Rectangle 7">
            <a:extLst>
              <a:ext uri="{FF2B5EF4-FFF2-40B4-BE49-F238E27FC236}">
                <a16:creationId xmlns:a16="http://schemas.microsoft.com/office/drawing/2014/main" id="{39DF0D8C-7550-4FC5-945C-89307E68C581}"/>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货郎担问题的实用求解算法</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321544" name="Rectangle 8">
            <a:extLst>
              <a:ext uri="{FF2B5EF4-FFF2-40B4-BE49-F238E27FC236}">
                <a16:creationId xmlns:a16="http://schemas.microsoft.com/office/drawing/2014/main" id="{F939C234-8DEC-47A0-A1F9-0962F6AB9933}"/>
              </a:ext>
            </a:extLst>
          </p:cNvPr>
          <p:cNvSpPr>
            <a:spLocks noGrp="1" noChangeArrowheads="1"/>
          </p:cNvSpPr>
          <p:nvPr>
            <p:ph type="body" idx="1"/>
          </p:nvPr>
        </p:nvSpPr>
        <p:spPr>
          <a:xfrm>
            <a:off x="251396" y="1341438"/>
            <a:ext cx="8641208" cy="4903787"/>
          </a:xfrm>
        </p:spPr>
        <p:txBody>
          <a:bodyPr/>
          <a:lstStyle/>
          <a:p>
            <a:pPr marL="0" indent="0"/>
            <a:r>
              <a:rPr lang="zh-CN" altLang="en-US" dirty="0">
                <a:latin typeface="Times New Roman" panose="02020603050405020304" pitchFamily="18" charset="0"/>
              </a:rPr>
              <a:t>货郎担问题的混合整数规划 </a:t>
            </a:r>
            <a:r>
              <a:rPr lang="en-US" altLang="zh-CN" dirty="0">
                <a:latin typeface="Times New Roman" panose="02020603050405020304" pitchFamily="18" charset="0"/>
              </a:rPr>
              <a:t>(Mixed-Integer Programming) </a:t>
            </a:r>
            <a:r>
              <a:rPr lang="zh-CN" altLang="en-US" dirty="0">
                <a:latin typeface="Times New Roman" panose="02020603050405020304" pitchFamily="18" charset="0"/>
              </a:rPr>
              <a:t>模型</a:t>
            </a:r>
            <a:r>
              <a:rPr lang="en-US" altLang="zh-CN" dirty="0">
                <a:latin typeface="Times New Roman" panose="02020603050405020304" pitchFamily="18" charset="0"/>
              </a:rPr>
              <a:t>. </a:t>
            </a: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实际应用中往往采用局部搜索等元启发式算法进行求解</a:t>
            </a:r>
            <a:r>
              <a:rPr lang="en-US" altLang="zh-CN" dirty="0">
                <a:latin typeface="Times New Roman" panose="02020603050405020304" pitchFamily="18" charset="0"/>
              </a:rPr>
              <a:t>, </a:t>
            </a:r>
            <a:r>
              <a:rPr lang="zh-CN" altLang="en-US" dirty="0">
                <a:latin typeface="Times New Roman" panose="02020603050405020304" pitchFamily="18" charset="0"/>
              </a:rPr>
              <a:t>典型代表为基于</a:t>
            </a:r>
            <a:r>
              <a:rPr lang="en-US" altLang="zh-CN" i="1" dirty="0">
                <a:latin typeface="Times New Roman" panose="02020603050405020304" pitchFamily="18" charset="0"/>
              </a:rPr>
              <a:t>k</a:t>
            </a:r>
            <a:r>
              <a:rPr lang="en-US" altLang="zh-CN" dirty="0">
                <a:latin typeface="Times New Roman" panose="02020603050405020304" pitchFamily="18" charset="0"/>
              </a:rPr>
              <a:t>-opt</a:t>
            </a:r>
            <a:r>
              <a:rPr lang="zh-CN" altLang="en-US" dirty="0">
                <a:latin typeface="Times New Roman" panose="02020603050405020304" pitchFamily="18" charset="0"/>
              </a:rPr>
              <a:t>邻域结构的</a:t>
            </a:r>
            <a:r>
              <a:rPr lang="en-US" altLang="zh-CN" dirty="0">
                <a:latin typeface="Times New Roman" panose="02020603050405020304" pitchFamily="18" charset="0"/>
              </a:rPr>
              <a:t>Lin-Kernighan-</a:t>
            </a:r>
            <a:r>
              <a:rPr lang="en-US" altLang="zh-CN" dirty="0" err="1">
                <a:latin typeface="Times New Roman" panose="02020603050405020304" pitchFamily="18" charset="0"/>
              </a:rPr>
              <a:t>Helsgaun</a:t>
            </a:r>
            <a:r>
              <a:rPr lang="zh-CN" altLang="en-US" dirty="0">
                <a:latin typeface="Times New Roman" panose="02020603050405020304" pitchFamily="18" charset="0"/>
              </a:rPr>
              <a:t> </a:t>
            </a:r>
            <a:r>
              <a:rPr lang="en-US" altLang="zh-CN" dirty="0">
                <a:latin typeface="Times New Roman" panose="02020603050405020304" pitchFamily="18" charset="0"/>
              </a:rPr>
              <a:t>(LKH) </a:t>
            </a:r>
            <a:r>
              <a:rPr lang="zh-CN" altLang="en-US" dirty="0">
                <a:latin typeface="Times New Roman" panose="02020603050405020304" pitchFamily="18" charset="0"/>
              </a:rPr>
              <a:t>算法</a:t>
            </a:r>
            <a:r>
              <a:rPr lang="en-US" altLang="zh-CN" dirty="0">
                <a:latin typeface="Times New Roman" panose="02020603050405020304" pitchFamily="18" charset="0"/>
              </a:rPr>
              <a:t>.</a:t>
            </a:r>
          </a:p>
        </p:txBody>
      </p:sp>
      <mc:AlternateContent xmlns:mc="http://schemas.openxmlformats.org/markup-compatibility/2006" xmlns:a14="http://schemas.microsoft.com/office/drawing/2010/main">
        <mc:Choice Requires="a14">
          <p:graphicFrame>
            <p:nvGraphicFramePr>
              <p:cNvPr id="7" name="内容占位符 3">
                <a:extLst>
                  <a:ext uri="{FF2B5EF4-FFF2-40B4-BE49-F238E27FC236}">
                    <a16:creationId xmlns:a16="http://schemas.microsoft.com/office/drawing/2014/main" id="{5022D22C-315C-4148-BA00-8E3C9ADBEE59}"/>
                  </a:ext>
                </a:extLst>
              </p:cNvPr>
              <p:cNvGraphicFramePr>
                <a:graphicFrameLocks/>
              </p:cNvGraphicFramePr>
              <p:nvPr>
                <p:extLst>
                  <p:ext uri="{D42A27DB-BD31-4B8C-83A1-F6EECF244321}">
                    <p14:modId xmlns:p14="http://schemas.microsoft.com/office/powerpoint/2010/main" val="1367564225"/>
                  </p:ext>
                </p:extLst>
              </p:nvPr>
            </p:nvGraphicFramePr>
            <p:xfrm>
              <a:off x="755576" y="1772816"/>
              <a:ext cx="7429500" cy="2970086"/>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val="20000"/>
                        </a:ext>
                      </a:extLst>
                    </a:gridCol>
                    <a:gridCol w="6116998">
                      <a:extLst>
                        <a:ext uri="{9D8B030D-6E8A-4147-A177-3AD203B41FA5}">
                          <a16:colId xmlns:a16="http://schemas.microsoft.com/office/drawing/2014/main" val="20001"/>
                        </a:ext>
                      </a:extLst>
                    </a:gridCol>
                  </a:tblGrid>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nary>
                                  <m:naryPr>
                                    <m:chr m:val="∑"/>
                                    <m:supHide m:val="on"/>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naryPr>
                                  <m:sub>
                                    <m:eqArr>
                                      <m:eqArr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eqArrPr>
                                      <m:e>
                                        <m:r>
                                          <m:rPr>
                                            <m:brk m:alnAt="7"/>
                                          </m:r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𝑗</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e>
                                    </m:eqArr>
                                  </m:sub>
                                  <m:sup/>
                                  <m:e>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𝑐</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𝑥</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mn-ea"/>
                                            <a:cs typeface="+mn-cs"/>
                                          </a:rPr>
                                          <m:t>𝑖𝑗</m:t>
                                        </m:r>
                                      </m:sub>
                                    </m:sSub>
                                  </m:e>
                                </m:nary>
                              </m:oMath>
                            </m:oMathPara>
                          </a14:m>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s.t.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m>
                                  <m:mPr>
                                    <m:mcs>
                                      <m:mc>
                                        <m:mcPr>
                                          <m:count m:val="1"/>
                                          <m:mcJc m:val="center"/>
                                        </m:mcPr>
                                      </m:mc>
                                    </m:mcs>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mPr>
                                  <m:mr>
                                    <m:e>
                                      <m:nary>
                                        <m:naryPr>
                                          <m:chr m:val="∑"/>
                                          <m:supHide m:val="on"/>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0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e>
                                      </m:nary>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000" b="0" i="1" u="none" strike="noStrike" kern="1200" cap="none" spc="0" normalizeH="0" baseline="0" noProof="0">
                                          <a:ln>
                                            <a:noFill/>
                                          </a:ln>
                                          <a:solidFill>
                                            <a:schemeClr val="tx1"/>
                                          </a:solidFill>
                                          <a:effectLst/>
                                          <a:uLnTx/>
                                          <a:uFillTx/>
                                          <a:latin typeface="Cambria Math" panose="02040503050406030204" pitchFamily="18" charset="0"/>
                                          <a:cs typeface="+mn-cs"/>
                                        </a:rPr>
                                        <m:t>1,</m:t>
                                      </m:r>
                                      <m:nary>
                                        <m:naryPr>
                                          <m:chr m:val="∑"/>
                                          <m:supHide m:val="on"/>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0" lang="en-US" altLang="zh-CN" sz="20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b>
                                        <m:sup/>
                                        <m:e>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e>
                                      </m:nary>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000" b="0" i="1" u="none" strike="noStrike" kern="1200" cap="none" spc="0" normalizeH="0" baseline="0" noProof="0">
                                          <a:ln>
                                            <a:noFill/>
                                          </a:ln>
                                          <a:solidFill>
                                            <a:schemeClr val="tx1"/>
                                          </a:solidFill>
                                          <a:effectLst/>
                                          <a:uLnTx/>
                                          <a:uFillTx/>
                                          <a:latin typeface="Cambria Math" panose="02040503050406030204" pitchFamily="18" charset="0"/>
                                          <a:cs typeface="+mn-cs"/>
                                        </a:rPr>
                                        <m:t>1,</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e>
                                  </m:mr>
                                  <m:m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mr>
                                </m:m>
                              </m:oMath>
                            </m:oMathPara>
                          </a14:m>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sub>
                                </m:s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𝑢</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sub>
                                </m:s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𝑥</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𝑖𝑗</m:t>
                                    </m:r>
                                  </m:sub>
                                </m:s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𝑛</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r>
                                  <a:rPr kumimoji="0" lang="en-US" altLang="zh-CN" sz="2000" b="1"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𝑁</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d>
                                  <m:dPr>
                                    <m:begChr m:val="{"/>
                                    <m:endChr m:val="}"/>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ctrlPr>
                                  </m:d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1</m:t>
                                    </m:r>
                                  </m:e>
                                </m:d>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𝑖</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m:t>
                                </m:r>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cs typeface="+mn-cs"/>
                                  </a:rPr>
                                  <m:t>𝑗</m:t>
                                </m:r>
                              </m:oMath>
                            </m:oMathPara>
                          </a14:m>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6043180"/>
                      </a:ext>
                    </a:extLst>
                  </a:tr>
                  <a:tr h="0">
                    <a:tc>
                      <a:txBody>
                        <a:bodyPr/>
                        <a:lstStyle/>
                        <a:p>
                          <a:pPr algn="r"/>
                          <a:endParaRPr lang="zh-CN" altLang="en-US" sz="2400" baseline="0" dirty="0">
                            <a:solidFill>
                              <a:schemeClr val="tx1"/>
                            </a:solidFill>
                            <a:latin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1000"/>
                            </a:spcBef>
                            <a:spcAft>
                              <a:spcPts val="0"/>
                            </a:spcAft>
                            <a:buClrTx/>
                            <a:buSzPct val="125000"/>
                            <a:buFont typeface="Arial" panose="020B0604020202020204" pitchFamily="34" charset="0"/>
                            <a:buNone/>
                            <a:tabLst/>
                            <a:defRPr/>
                          </a:pPr>
                          <a14:m>
                            <m:oMathPara xmlns:m="http://schemas.openxmlformats.org/officeDocument/2006/math">
                              <m:oMathParaPr>
                                <m:jc m:val="left"/>
                              </m:oMathParaPr>
                              <m:oMath xmlns:m="http://schemas.openxmlformats.org/officeDocument/2006/math">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𝑥</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𝑖𝑗</m:t>
                                    </m:r>
                                  </m:sub>
                                </m:s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d>
                                  <m:dPr>
                                    <m:begChr m:val="{"/>
                                    <m:endChr m:val="}"/>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d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0,1</m:t>
                                    </m:r>
                                  </m:e>
                                </m:d>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𝑢</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sub>
                                </m:s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Sub>
                                  <m:sSubPr>
                                    <m:ctrlP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𝑅</m:t>
                                    </m:r>
                                  </m:e>
                                  <m:sub>
                                    <m:r>
                                      <a:rPr kumimoji="0" lang="en-US" altLang="zh-CN"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sub>
                                </m:sSub>
                              </m:oMath>
                            </m:oMathPara>
                          </a14:m>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Choice>
        <mc:Fallback xmlns="">
          <p:graphicFrame>
            <p:nvGraphicFramePr>
              <p:cNvPr id="7" name="内容占位符 3">
                <a:extLst>
                  <a:ext uri="{FF2B5EF4-FFF2-40B4-BE49-F238E27FC236}">
                    <a16:creationId xmlns:a16="http://schemas.microsoft.com/office/drawing/2014/main" id="{5022D22C-315C-4148-BA00-8E3C9ADBEE59}"/>
                  </a:ext>
                </a:extLst>
              </p:cNvPr>
              <p:cNvGraphicFramePr>
                <a:graphicFrameLocks/>
              </p:cNvGraphicFramePr>
              <p:nvPr>
                <p:extLst>
                  <p:ext uri="{D42A27DB-BD31-4B8C-83A1-F6EECF244321}">
                    <p14:modId xmlns:p14="http://schemas.microsoft.com/office/powerpoint/2010/main" val="1367564225"/>
                  </p:ext>
                </p:extLst>
              </p:nvPr>
            </p:nvGraphicFramePr>
            <p:xfrm>
              <a:off x="755576" y="1772816"/>
              <a:ext cx="7429500" cy="2970086"/>
            </p:xfrm>
            <a:graphic>
              <a:graphicData uri="http://schemas.openxmlformats.org/drawingml/2006/table">
                <a:tbl>
                  <a:tblPr firstRow="1" bandRow="1">
                    <a:tableStyleId>{5C22544A-7EE6-4342-B048-85BDC9FD1C3A}</a:tableStyleId>
                  </a:tblPr>
                  <a:tblGrid>
                    <a:gridCol w="1312502">
                      <a:extLst>
                        <a:ext uri="{9D8B030D-6E8A-4147-A177-3AD203B41FA5}">
                          <a16:colId xmlns:a16="http://schemas.microsoft.com/office/drawing/2014/main" val="20000"/>
                        </a:ext>
                      </a:extLst>
                    </a:gridCol>
                    <a:gridCol w="6116998">
                      <a:extLst>
                        <a:ext uri="{9D8B030D-6E8A-4147-A177-3AD203B41FA5}">
                          <a16:colId xmlns:a16="http://schemas.microsoft.com/office/drawing/2014/main" val="20001"/>
                        </a:ext>
                      </a:extLst>
                    </a:gridCol>
                  </a:tblGrid>
                  <a:tr h="10796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min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1514" b="-174719"/>
                          </a:stretch>
                        </a:blipFill>
                      </a:tcPr>
                    </a:tc>
                    <a:extLst>
                      <a:ext uri="{0D108BD9-81ED-4DB2-BD59-A6C34878D82A}">
                        <a16:rowId xmlns:a16="http://schemas.microsoft.com/office/drawing/2014/main" val="10000"/>
                      </a:ext>
                    </a:extLst>
                  </a:tr>
                  <a:tr h="94672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s.t.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1514" t="-114103" b="-99359"/>
                          </a:stretch>
                        </a:blipFill>
                      </a:tcPr>
                    </a:tc>
                    <a:extLst>
                      <a:ext uri="{0D108BD9-81ED-4DB2-BD59-A6C34878D82A}">
                        <a16:rowId xmlns:a16="http://schemas.microsoft.com/office/drawing/2014/main" val="10001"/>
                      </a:ext>
                    </a:extLst>
                  </a:tr>
                  <a:tr h="4572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1514" t="-445333" b="-106667"/>
                          </a:stretch>
                        </a:blipFill>
                      </a:tcPr>
                    </a:tc>
                    <a:extLst>
                      <a:ext uri="{0D108BD9-81ED-4DB2-BD59-A6C34878D82A}">
                        <a16:rowId xmlns:a16="http://schemas.microsoft.com/office/drawing/2014/main" val="226043180"/>
                      </a:ext>
                    </a:extLst>
                  </a:tr>
                  <a:tr h="486537">
                    <a:tc>
                      <a:txBody>
                        <a:bodyPr/>
                        <a:lstStyle/>
                        <a:p>
                          <a:pPr algn="r"/>
                          <a:endParaRPr lang="zh-CN" altLang="en-US" sz="2400" baseline="0" dirty="0">
                            <a:solidFill>
                              <a:schemeClr val="tx1"/>
                            </a:solidFill>
                            <a:latin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zh-CN"/>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21514" t="-511250"/>
                          </a:stretch>
                        </a:blipFill>
                      </a:tcPr>
                    </a:tc>
                    <a:extLst>
                      <a:ext uri="{0D108BD9-81ED-4DB2-BD59-A6C34878D82A}">
                        <a16:rowId xmlns:a16="http://schemas.microsoft.com/office/drawing/2014/main" val="10002"/>
                      </a:ext>
                    </a:extLst>
                  </a:tr>
                </a:tbl>
              </a:graphicData>
            </a:graphic>
          </p:graphicFrame>
        </mc:Fallback>
      </mc:AlternateContent>
    </p:spTree>
    <p:extLst>
      <p:ext uri="{BB962C8B-B14F-4D97-AF65-F5344CB8AC3E}">
        <p14:creationId xmlns:p14="http://schemas.microsoft.com/office/powerpoint/2010/main" val="367649326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2E22DC76-E768-4DA5-A491-4408751976A7}"/>
              </a:ext>
            </a:extLst>
          </p:cNvPr>
          <p:cNvSpPr>
            <a:spLocks noGrp="1"/>
          </p:cNvSpPr>
          <p:nvPr>
            <p:ph type="sldNum" sz="quarter" idx="12"/>
          </p:nvPr>
        </p:nvSpPr>
        <p:spPr/>
        <p:txBody>
          <a:bodyPr/>
          <a:lstStyle/>
          <a:p>
            <a:fld id="{4838829E-6483-4C4E-9DB4-32508FA5F4EC}" type="slidenum">
              <a:rPr lang="en-US" altLang="zh-CN"/>
              <a:pPr/>
              <a:t>4</a:t>
            </a:fld>
            <a:endParaRPr lang="en-US" altLang="zh-CN"/>
          </a:p>
        </p:txBody>
      </p:sp>
      <p:sp>
        <p:nvSpPr>
          <p:cNvPr id="272394" name="Rectangle 10">
            <a:extLst>
              <a:ext uri="{FF2B5EF4-FFF2-40B4-BE49-F238E27FC236}">
                <a16:creationId xmlns:a16="http://schemas.microsoft.com/office/drawing/2014/main" id="{E4CC5D68-5AD8-47DF-B887-977EDCBC1E31}"/>
              </a:ext>
            </a:extLst>
          </p:cNvPr>
          <p:cNvSpPr>
            <a:spLocks noGrp="1" noChangeArrowheads="1"/>
          </p:cNvSpPr>
          <p:nvPr>
            <p:ph type="title"/>
          </p:nvPr>
        </p:nvSpPr>
        <p:spPr/>
        <p:txBody>
          <a:bodyPr/>
          <a:lstStyle/>
          <a:p>
            <a:pPr algn="ctr"/>
            <a:r>
              <a:rPr lang="zh-CN" altLang="en-US" dirty="0"/>
              <a:t>欧拉图定义</a:t>
            </a:r>
          </a:p>
        </p:txBody>
      </p:sp>
      <p:sp>
        <p:nvSpPr>
          <p:cNvPr id="272395" name="Rectangle 11">
            <a:extLst>
              <a:ext uri="{FF2B5EF4-FFF2-40B4-BE49-F238E27FC236}">
                <a16:creationId xmlns:a16="http://schemas.microsoft.com/office/drawing/2014/main" id="{FD053E6A-D5F5-416E-B50D-F1FA8639E31C}"/>
              </a:ext>
            </a:extLst>
          </p:cNvPr>
          <p:cNvSpPr>
            <a:spLocks noGrp="1" noChangeArrowheads="1"/>
          </p:cNvSpPr>
          <p:nvPr>
            <p:ph type="body" idx="1"/>
          </p:nvPr>
        </p:nvSpPr>
        <p:spPr>
          <a:xfrm>
            <a:off x="468313" y="1125538"/>
            <a:ext cx="8229600" cy="5183187"/>
          </a:xfrm>
        </p:spPr>
        <p:txBody>
          <a:bodyPr/>
          <a:lstStyle/>
          <a:p>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15.1  </a:t>
            </a:r>
          </a:p>
          <a:p>
            <a:r>
              <a:rPr lang="en-US" altLang="zh-CN" dirty="0">
                <a:latin typeface="Times New Roman" panose="02020603050405020304" pitchFamily="18" charset="0"/>
              </a:rPr>
              <a:t>(1) </a:t>
            </a:r>
            <a:r>
              <a:rPr lang="zh-CN" altLang="en-US" dirty="0">
                <a:solidFill>
                  <a:srgbClr val="A50021"/>
                </a:solidFill>
                <a:latin typeface="Times New Roman" panose="02020603050405020304" pitchFamily="18" charset="0"/>
              </a:rPr>
              <a:t>欧拉通路</a:t>
            </a:r>
            <a:r>
              <a:rPr lang="en-US" altLang="zh-CN" dirty="0">
                <a:latin typeface="Times New Roman" panose="02020603050405020304" pitchFamily="18" charset="0"/>
              </a:rPr>
              <a:t>——</a:t>
            </a:r>
            <a:r>
              <a:rPr lang="zh-CN" altLang="en-US" dirty="0">
                <a:latin typeface="Times New Roman" panose="02020603050405020304" pitchFamily="18" charset="0"/>
              </a:rPr>
              <a:t>经过图中每条边一次且仅一次行遍所有顶点的通路</a:t>
            </a:r>
            <a:r>
              <a:rPr lang="en-US" altLang="zh-CN" dirty="0">
                <a:latin typeface="Times New Roman" panose="02020603050405020304" pitchFamily="18" charset="0"/>
              </a:rPr>
              <a:t>.  </a:t>
            </a:r>
          </a:p>
          <a:p>
            <a:r>
              <a:rPr lang="en-US" altLang="zh-CN" dirty="0">
                <a:latin typeface="Times New Roman" panose="02020603050405020304" pitchFamily="18" charset="0"/>
              </a:rPr>
              <a:t>(2) </a:t>
            </a:r>
            <a:r>
              <a:rPr lang="zh-CN" altLang="en-US" dirty="0">
                <a:solidFill>
                  <a:srgbClr val="A50021"/>
                </a:solidFill>
                <a:latin typeface="Times New Roman" panose="02020603050405020304" pitchFamily="18" charset="0"/>
              </a:rPr>
              <a:t>欧拉回路</a:t>
            </a:r>
            <a:r>
              <a:rPr lang="en-US" altLang="zh-CN" dirty="0">
                <a:latin typeface="Times New Roman" panose="02020603050405020304" pitchFamily="18" charset="0"/>
              </a:rPr>
              <a:t>——</a:t>
            </a:r>
            <a:r>
              <a:rPr lang="zh-CN" altLang="en-US" dirty="0">
                <a:latin typeface="Times New Roman" panose="02020603050405020304" pitchFamily="18" charset="0"/>
              </a:rPr>
              <a:t>经过图中每条边一次且仅一次行遍所有顶点的回路</a:t>
            </a:r>
            <a:r>
              <a:rPr lang="en-US" altLang="zh-CN" dirty="0">
                <a:latin typeface="Times New Roman" panose="02020603050405020304" pitchFamily="18" charset="0"/>
              </a:rPr>
              <a:t>.</a:t>
            </a:r>
          </a:p>
          <a:p>
            <a:r>
              <a:rPr lang="en-US" altLang="zh-CN" dirty="0">
                <a:latin typeface="Times New Roman" panose="02020603050405020304" pitchFamily="18" charset="0"/>
              </a:rPr>
              <a:t>(3) </a:t>
            </a:r>
            <a:r>
              <a:rPr lang="zh-CN" altLang="en-US" dirty="0">
                <a:solidFill>
                  <a:srgbClr val="A50021"/>
                </a:solidFill>
                <a:latin typeface="Times New Roman" panose="02020603050405020304" pitchFamily="18" charset="0"/>
              </a:rPr>
              <a:t>欧拉图</a:t>
            </a:r>
            <a:r>
              <a:rPr lang="en-US" altLang="zh-CN" dirty="0">
                <a:latin typeface="Times New Roman" panose="02020603050405020304" pitchFamily="18" charset="0"/>
              </a:rPr>
              <a:t>——</a:t>
            </a:r>
            <a:r>
              <a:rPr lang="zh-CN" altLang="en-US" dirty="0">
                <a:latin typeface="Times New Roman" panose="02020603050405020304" pitchFamily="18" charset="0"/>
              </a:rPr>
              <a:t>具有欧拉回路的图</a:t>
            </a:r>
            <a:r>
              <a:rPr lang="en-US" altLang="zh-CN" dirty="0">
                <a:latin typeface="Times New Roman" panose="02020603050405020304" pitchFamily="18" charset="0"/>
              </a:rPr>
              <a:t>.</a:t>
            </a:r>
          </a:p>
          <a:p>
            <a:r>
              <a:rPr lang="en-US" altLang="zh-CN" dirty="0">
                <a:latin typeface="Times New Roman" panose="02020603050405020304" pitchFamily="18" charset="0"/>
              </a:rPr>
              <a:t>(4) </a:t>
            </a:r>
            <a:r>
              <a:rPr lang="zh-CN" altLang="en-US" dirty="0">
                <a:solidFill>
                  <a:srgbClr val="A50021"/>
                </a:solidFill>
                <a:latin typeface="Times New Roman" panose="02020603050405020304" pitchFamily="18" charset="0"/>
              </a:rPr>
              <a:t>半欧拉图</a:t>
            </a:r>
            <a:r>
              <a:rPr lang="en-US" altLang="zh-CN" dirty="0">
                <a:latin typeface="Times New Roman" panose="02020603050405020304" pitchFamily="18" charset="0"/>
              </a:rPr>
              <a:t>——</a:t>
            </a:r>
            <a:r>
              <a:rPr lang="zh-CN" altLang="en-US" dirty="0">
                <a:latin typeface="Times New Roman" panose="02020603050405020304" pitchFamily="18" charset="0"/>
              </a:rPr>
              <a:t>具有欧拉通路而无欧拉回路的图</a:t>
            </a:r>
            <a:r>
              <a:rPr lang="en-US" altLang="zh-CN" dirty="0">
                <a:latin typeface="Times New Roman" panose="02020603050405020304" pitchFamily="18" charset="0"/>
              </a:rPr>
              <a:t>.</a:t>
            </a:r>
          </a:p>
          <a:p>
            <a:pPr>
              <a:spcBef>
                <a:spcPct val="60000"/>
              </a:spcBef>
            </a:pPr>
            <a:r>
              <a:rPr lang="zh-CN" altLang="en-US" dirty="0">
                <a:latin typeface="Times New Roman" panose="02020603050405020304" pitchFamily="18" charset="0"/>
              </a:rPr>
              <a:t>几点说明：</a:t>
            </a:r>
          </a:p>
          <a:p>
            <a:r>
              <a:rPr lang="zh-CN" altLang="en-US" dirty="0">
                <a:latin typeface="Times New Roman" panose="02020603050405020304" pitchFamily="18" charset="0"/>
              </a:rPr>
              <a:t>规定平凡图为欧拉图</a:t>
            </a:r>
            <a:r>
              <a:rPr lang="en-US" altLang="zh-CN" dirty="0">
                <a:latin typeface="Times New Roman" panose="02020603050405020304" pitchFamily="18" charset="0"/>
              </a:rPr>
              <a:t>.</a:t>
            </a:r>
          </a:p>
          <a:p>
            <a:r>
              <a:rPr lang="zh-CN" altLang="en-US" dirty="0">
                <a:latin typeface="Times New Roman" panose="02020603050405020304" pitchFamily="18" charset="0"/>
              </a:rPr>
              <a:t>欧拉通路是生成的简单通路，欧拉回路是生成的简单回路</a:t>
            </a:r>
            <a:r>
              <a:rPr lang="en-US" altLang="zh-CN" dirty="0">
                <a:latin typeface="Times New Roman" panose="02020603050405020304" pitchFamily="18" charset="0"/>
              </a:rPr>
              <a:t>.</a:t>
            </a:r>
          </a:p>
          <a:p>
            <a:r>
              <a:rPr lang="zh-CN" altLang="en-US" dirty="0">
                <a:latin typeface="Times New Roman" panose="02020603050405020304" pitchFamily="18" charset="0"/>
              </a:rPr>
              <a:t>环不影响图的欧拉性</a:t>
            </a:r>
            <a:r>
              <a:rPr lang="en-US" altLang="zh-CN" dirty="0">
                <a:latin typeface="Times New Roman" panose="02020603050405020304" pitchFamily="18" charset="0"/>
              </a:rPr>
              <a:t>.</a:t>
            </a:r>
          </a:p>
        </p:txBody>
      </p:sp>
      <p:sp>
        <p:nvSpPr>
          <p:cNvPr id="7" name="文本框 6">
            <a:extLst>
              <a:ext uri="{FF2B5EF4-FFF2-40B4-BE49-F238E27FC236}">
                <a16:creationId xmlns:a16="http://schemas.microsoft.com/office/drawing/2014/main" id="{B0573841-2B53-4D48-9FB8-B72491D95866}"/>
              </a:ext>
            </a:extLst>
          </p:cNvPr>
          <p:cNvSpPr txBox="1"/>
          <p:nvPr/>
        </p:nvSpPr>
        <p:spPr>
          <a:xfrm>
            <a:off x="3419872" y="4653136"/>
            <a:ext cx="252028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仅有一个节点</a:t>
            </a:r>
            <a:endParaRPr lang="en-US" altLang="zh-CN" sz="2000" dirty="0">
              <a:solidFill>
                <a:srgbClr val="FF9900"/>
              </a:solidFill>
              <a:latin typeface="Times New Roman" panose="02020603050405020304" pitchFamily="18" charset="0"/>
            </a:endParaRPr>
          </a:p>
        </p:txBody>
      </p:sp>
      <p:sp>
        <p:nvSpPr>
          <p:cNvPr id="8" name="文本框 7">
            <a:extLst>
              <a:ext uri="{FF2B5EF4-FFF2-40B4-BE49-F238E27FC236}">
                <a16:creationId xmlns:a16="http://schemas.microsoft.com/office/drawing/2014/main" id="{9D2AD2A6-6431-413C-9363-C7A28D53AAFB}"/>
              </a:ext>
            </a:extLst>
          </p:cNvPr>
          <p:cNvSpPr txBox="1"/>
          <p:nvPr/>
        </p:nvSpPr>
        <p:spPr>
          <a:xfrm>
            <a:off x="4427984" y="5409690"/>
            <a:ext cx="3888432"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生成子图</a:t>
            </a:r>
            <a:r>
              <a:rPr lang="en-US" altLang="zh-CN" sz="2000" dirty="0">
                <a:solidFill>
                  <a:srgbClr val="FF9900"/>
                </a:solidFill>
                <a:latin typeface="Times New Roman" panose="02020603050405020304" pitchFamily="18" charset="0"/>
              </a:rPr>
              <a:t>: </a:t>
            </a:r>
            <a:r>
              <a:rPr lang="zh-CN" altLang="en-US" sz="2000" dirty="0">
                <a:solidFill>
                  <a:srgbClr val="FF9900"/>
                </a:solidFill>
                <a:latin typeface="Times New Roman" panose="02020603050405020304" pitchFamily="18" charset="0"/>
              </a:rPr>
              <a:t>保留全部节点和部分边</a:t>
            </a:r>
            <a:endParaRPr lang="en-US" altLang="zh-CN" sz="2000" dirty="0">
              <a:solidFill>
                <a:srgbClr val="FF9900"/>
              </a:solidFill>
              <a:latin typeface="Times New Roman" panose="02020603050405020304" pitchFamily="18" charset="0"/>
            </a:endParaRPr>
          </a:p>
        </p:txBody>
      </p:sp>
      <p:sp>
        <p:nvSpPr>
          <p:cNvPr id="9" name="文本框 8">
            <a:extLst>
              <a:ext uri="{FF2B5EF4-FFF2-40B4-BE49-F238E27FC236}">
                <a16:creationId xmlns:a16="http://schemas.microsoft.com/office/drawing/2014/main" id="{00EC7F3B-888B-4DA9-BA5E-8FE4DF757A42}"/>
              </a:ext>
            </a:extLst>
          </p:cNvPr>
          <p:cNvSpPr txBox="1"/>
          <p:nvPr/>
        </p:nvSpPr>
        <p:spPr>
          <a:xfrm>
            <a:off x="2699792" y="1340768"/>
            <a:ext cx="252028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欧拉路径</a:t>
            </a:r>
            <a:endParaRPr lang="en-US" altLang="zh-CN" sz="200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F39F7E2-BD0A-4C32-A29C-6B6ED73601F8}" type="slidenum">
              <a:rPr lang="en-US" altLang="zh-CN"/>
              <a:pPr/>
              <a:t>40</a:t>
            </a:fld>
            <a:endParaRPr lang="en-US" altLang="zh-CN"/>
          </a:p>
        </p:txBody>
      </p:sp>
      <p:sp>
        <p:nvSpPr>
          <p:cNvPr id="346120" name="Rectangle 8"/>
          <p:cNvSpPr>
            <a:spLocks noGrp="1" noChangeArrowheads="1"/>
          </p:cNvSpPr>
          <p:nvPr>
            <p:ph type="title"/>
          </p:nvPr>
        </p:nvSpPr>
        <p:spPr/>
        <p:txBody>
          <a:bodyPr/>
          <a:lstStyle/>
          <a:p>
            <a:pPr algn="ctr"/>
            <a:r>
              <a:rPr lang="zh-CN" altLang="en-US" dirty="0">
                <a:latin typeface="Times New Roman" panose="02020603050405020304" pitchFamily="18" charset="0"/>
              </a:rPr>
              <a:t>匹配</a:t>
            </a:r>
          </a:p>
        </p:txBody>
      </p:sp>
      <p:sp>
        <p:nvSpPr>
          <p:cNvPr id="346121" name="Rectangle 9"/>
          <p:cNvSpPr>
            <a:spLocks noGrp="1" noChangeArrowheads="1"/>
          </p:cNvSpPr>
          <p:nvPr>
            <p:ph type="body" idx="1"/>
          </p:nvPr>
        </p:nvSpPr>
        <p:spPr>
          <a:xfrm>
            <a:off x="395288" y="1268413"/>
            <a:ext cx="8229600" cy="4525962"/>
          </a:xfrm>
        </p:spPr>
        <p:txBody>
          <a:bodyPr/>
          <a:lstStyle/>
          <a:p>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15.7</a:t>
            </a:r>
            <a:r>
              <a:rPr lang="en-US" altLang="zh-CN" dirty="0">
                <a:latin typeface="Times New Roman" panose="02020603050405020304" pitchFamily="18" charset="0"/>
              </a:rPr>
              <a:t>  </a:t>
            </a:r>
            <a:r>
              <a:rPr lang="zh-CN" altLang="en-US" dirty="0">
                <a:latin typeface="Times New Roman" panose="02020603050405020304" pitchFamily="18" charset="0"/>
              </a:rPr>
              <a:t>在图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中</a:t>
            </a:r>
            <a:r>
              <a:rPr lang="en-US" altLang="zh-CN" dirty="0">
                <a:latin typeface="Times New Roman" panose="02020603050405020304" pitchFamily="18" charset="0"/>
              </a:rPr>
              <a:t>, </a:t>
            </a:r>
            <a:r>
              <a:rPr lang="zh-CN" altLang="en-US" dirty="0">
                <a:latin typeface="Times New Roman" panose="02020603050405020304" pitchFamily="18" charset="0"/>
              </a:rPr>
              <a:t>若存在</a:t>
            </a:r>
            <a:r>
              <a:rPr lang="en-US" altLang="zh-CN" i="1" dirty="0">
                <a:latin typeface="Times New Roman" panose="02020603050405020304" pitchFamily="18" charset="0"/>
              </a:rPr>
              <a:t>E</a:t>
            </a:r>
            <a:r>
              <a:rPr lang="zh-CN" altLang="en-US" dirty="0">
                <a:latin typeface="Times New Roman" panose="02020603050405020304" pitchFamily="18" charset="0"/>
              </a:rPr>
              <a:t>的子集</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3</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4</a:t>
            </a:r>
            <a:r>
              <a:rPr lang="en-US" altLang="zh-CN" dirty="0">
                <a:latin typeface="Times New Roman" panose="02020603050405020304" pitchFamily="18" charset="0"/>
              </a:rPr>
              <a:t>), …,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p</a:t>
            </a:r>
            <a:r>
              <a:rPr lang="en-US" altLang="zh-CN" dirty="0">
                <a:latin typeface="Times New Roman" panose="02020603050405020304" pitchFamily="18" charset="0"/>
              </a:rPr>
              <a:t>,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q</a:t>
            </a:r>
            <a:r>
              <a:rPr lang="en-US" altLang="zh-CN" dirty="0">
                <a:latin typeface="Times New Roman" panose="02020603050405020304" pitchFamily="18" charset="0"/>
              </a:rPr>
              <a:t>)}, </a:t>
            </a:r>
            <a:r>
              <a:rPr lang="zh-CN" altLang="en-US" dirty="0">
                <a:latin typeface="Times New Roman" panose="02020603050405020304" pitchFamily="18" charset="0"/>
              </a:rPr>
              <a:t>其中</a:t>
            </a:r>
            <a:r>
              <a:rPr lang="en-US" altLang="zh-CN" i="1" dirty="0">
                <a:latin typeface="Times New Roman" panose="02020603050405020304" pitchFamily="18" charset="0"/>
              </a:rPr>
              <a:t>E’</a:t>
            </a:r>
            <a:r>
              <a:rPr lang="zh-CN" altLang="en-US" dirty="0">
                <a:latin typeface="Times New Roman" panose="02020603050405020304" pitchFamily="18" charset="0"/>
              </a:rPr>
              <a:t>的所有端点互不相同</a:t>
            </a:r>
            <a:r>
              <a:rPr lang="en-US" altLang="zh-CN" dirty="0">
                <a:latin typeface="Times New Roman" panose="02020603050405020304" pitchFamily="18" charset="0"/>
              </a:rPr>
              <a:t>, </a:t>
            </a:r>
            <a:r>
              <a:rPr lang="zh-CN" altLang="en-US" dirty="0">
                <a:latin typeface="Times New Roman" panose="02020603050405020304" pitchFamily="18" charset="0"/>
              </a:rPr>
              <a:t>端点的集合为</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p</a:t>
            </a:r>
            <a:r>
              <a:rPr lang="en-US" altLang="zh-CN" dirty="0">
                <a:latin typeface="Times New Roman" panose="02020603050405020304" pitchFamily="18" charset="0"/>
              </a:rPr>
              <a:t>, </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q</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zh-CN" altLang="en-US" dirty="0">
                <a:latin typeface="Times New Roman" panose="02020603050405020304" pitchFamily="18" charset="0"/>
              </a:rPr>
              <a:t>的子图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匹配</a:t>
            </a:r>
            <a:r>
              <a:rPr lang="en-US" altLang="zh-CN" dirty="0">
                <a:latin typeface="Times New Roman" panose="02020603050405020304" pitchFamily="18" charset="0"/>
              </a:rPr>
              <a:t>.</a:t>
            </a:r>
          </a:p>
          <a:p>
            <a:br>
              <a:rPr lang="en-US" altLang="zh-CN" dirty="0">
                <a:solidFill>
                  <a:srgbClr val="A50021"/>
                </a:solidFill>
                <a:latin typeface="Times New Roman" panose="02020603050405020304" pitchFamily="18" charset="0"/>
              </a:rPr>
            </a:b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15.8</a:t>
            </a:r>
            <a:r>
              <a:rPr lang="en-US" altLang="zh-CN" dirty="0">
                <a:latin typeface="Times New Roman" panose="02020603050405020304" pitchFamily="18" charset="0"/>
              </a:rPr>
              <a:t>  </a:t>
            </a:r>
            <a:r>
              <a:rPr lang="zh-CN" altLang="en-US" dirty="0">
                <a:latin typeface="Times New Roman" panose="02020603050405020304" pitchFamily="18" charset="0"/>
              </a:rPr>
              <a:t>若图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的匹配</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包含所有节点</a:t>
            </a:r>
            <a:r>
              <a:rPr lang="en-US" altLang="zh-CN" dirty="0">
                <a:latin typeface="Times New Roman" panose="02020603050405020304" pitchFamily="18" charset="0"/>
              </a:rPr>
              <a:t>, </a:t>
            </a:r>
            <a:r>
              <a:rPr lang="zh-CN" altLang="en-US" dirty="0">
                <a:latin typeface="Times New Roman" panose="02020603050405020304" pitchFamily="18" charset="0"/>
              </a:rPr>
              <a:t>即满足</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zh-CN" altLang="en-US" dirty="0">
                <a:latin typeface="Times New Roman" panose="02020603050405020304" pitchFamily="18" charset="0"/>
              </a:rPr>
              <a:t>为图</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完全匹配</a:t>
            </a:r>
            <a:r>
              <a:rPr lang="zh-CN" altLang="en-US" dirty="0">
                <a:latin typeface="Times New Roman" panose="02020603050405020304" pitchFamily="18" charset="0"/>
              </a:rPr>
              <a:t>或</a:t>
            </a:r>
            <a:r>
              <a:rPr lang="zh-CN" altLang="en-US" dirty="0">
                <a:solidFill>
                  <a:srgbClr val="A50021"/>
                </a:solidFill>
                <a:latin typeface="Times New Roman" panose="02020603050405020304" pitchFamily="18" charset="0"/>
              </a:rPr>
              <a:t>完美匹配</a:t>
            </a:r>
            <a:r>
              <a:rPr lang="en-US" altLang="zh-CN" dirty="0">
                <a:latin typeface="Times New Roman" panose="02020603050405020304" pitchFamily="18" charset="0"/>
              </a:rPr>
              <a:t>.</a:t>
            </a:r>
          </a:p>
          <a:p>
            <a:br>
              <a:rPr lang="en-US" altLang="zh-CN" dirty="0">
                <a:solidFill>
                  <a:srgbClr val="A50021"/>
                </a:solidFill>
                <a:latin typeface="Times New Roman" panose="02020603050405020304" pitchFamily="18" charset="0"/>
              </a:rPr>
            </a:b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15.9</a:t>
            </a:r>
            <a:r>
              <a:rPr lang="en-US" altLang="zh-CN" dirty="0">
                <a:latin typeface="Times New Roman" panose="02020603050405020304" pitchFamily="18" charset="0"/>
              </a:rPr>
              <a:t>  </a:t>
            </a:r>
            <a:r>
              <a:rPr lang="zh-CN" altLang="en-US" dirty="0">
                <a:latin typeface="Times New Roman" panose="02020603050405020304" pitchFamily="18" charset="0"/>
              </a:rPr>
              <a:t>若图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的所有匹配中</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包含的边数最多</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zh-CN" altLang="en-US" dirty="0">
                <a:latin typeface="Times New Roman" panose="02020603050405020304" pitchFamily="18" charset="0"/>
              </a:rPr>
              <a:t>为图</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最大匹配</a:t>
            </a:r>
            <a:r>
              <a:rPr lang="en-US" altLang="zh-CN" dirty="0">
                <a:latin typeface="Times New Roman" panose="02020603050405020304" pitchFamily="18" charset="0"/>
              </a:rPr>
              <a:t>.</a:t>
            </a:r>
          </a:p>
          <a:p>
            <a:br>
              <a:rPr lang="en-US" altLang="zh-CN" dirty="0">
                <a:solidFill>
                  <a:srgbClr val="A50021"/>
                </a:solidFill>
                <a:latin typeface="Times New Roman" panose="02020603050405020304" pitchFamily="18" charset="0"/>
              </a:rPr>
            </a:b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15.10</a:t>
            </a:r>
            <a:r>
              <a:rPr lang="en-US" altLang="zh-CN" dirty="0">
                <a:latin typeface="Times New Roman" panose="02020603050405020304" pitchFamily="18" charset="0"/>
              </a:rPr>
              <a:t>  </a:t>
            </a:r>
            <a:r>
              <a:rPr lang="zh-CN" altLang="en-US" dirty="0">
                <a:latin typeface="Times New Roman" panose="02020603050405020304" pitchFamily="18" charset="0"/>
              </a:rPr>
              <a:t>若图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的所有最大匹配中</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的边权之和最小</a:t>
            </a:r>
            <a:r>
              <a:rPr lang="en-US" altLang="zh-CN" dirty="0">
                <a:latin typeface="Times New Roman" panose="02020603050405020304" pitchFamily="18" charset="0"/>
              </a:rPr>
              <a:t>, </a:t>
            </a:r>
            <a:r>
              <a:rPr lang="zh-CN" altLang="en-US" dirty="0">
                <a:latin typeface="Times New Roman" panose="02020603050405020304" pitchFamily="18" charset="0"/>
              </a:rPr>
              <a:t>则称</a:t>
            </a:r>
            <a:r>
              <a:rPr lang="en-US" altLang="zh-CN" i="1" dirty="0">
                <a:latin typeface="Times New Roman" panose="02020603050405020304" pitchFamily="18" charset="0"/>
              </a:rPr>
              <a:t>G’</a:t>
            </a:r>
            <a:r>
              <a:rPr lang="zh-CN" altLang="en-US" dirty="0">
                <a:latin typeface="Times New Roman" panose="02020603050405020304" pitchFamily="18" charset="0"/>
              </a:rPr>
              <a:t>为图</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最小权 </a:t>
            </a:r>
            <a:r>
              <a:rPr lang="en-US" altLang="zh-CN" dirty="0">
                <a:solidFill>
                  <a:srgbClr val="A50021"/>
                </a:solidFill>
                <a:latin typeface="Times New Roman" panose="02020603050405020304" pitchFamily="18" charset="0"/>
              </a:rPr>
              <a:t>(</a:t>
            </a:r>
            <a:r>
              <a:rPr lang="zh-CN" altLang="en-US" dirty="0">
                <a:solidFill>
                  <a:srgbClr val="A50021"/>
                </a:solidFill>
                <a:latin typeface="Times New Roman" panose="02020603050405020304" pitchFamily="18" charset="0"/>
              </a:rPr>
              <a:t>最大</a:t>
            </a:r>
            <a:r>
              <a:rPr lang="en-US" altLang="zh-CN" dirty="0">
                <a:solidFill>
                  <a:srgbClr val="A50021"/>
                </a:solidFill>
                <a:latin typeface="Times New Roman" panose="02020603050405020304" pitchFamily="18" charset="0"/>
              </a:rPr>
              <a:t>) </a:t>
            </a:r>
            <a:r>
              <a:rPr lang="zh-CN" altLang="en-US" dirty="0">
                <a:solidFill>
                  <a:srgbClr val="A50021"/>
                </a:solidFill>
                <a:latin typeface="Times New Roman" panose="02020603050405020304" pitchFamily="18" charset="0"/>
              </a:rPr>
              <a:t>匹配</a:t>
            </a:r>
            <a:r>
              <a:rPr lang="en-US" altLang="zh-CN" dirty="0">
                <a:latin typeface="Times New Roman" panose="02020603050405020304" pitchFamily="18" charset="0"/>
              </a:rPr>
              <a:t>.</a:t>
            </a:r>
          </a:p>
        </p:txBody>
      </p:sp>
      <p:sp>
        <p:nvSpPr>
          <p:cNvPr id="5" name="文本框 4">
            <a:extLst>
              <a:ext uri="{FF2B5EF4-FFF2-40B4-BE49-F238E27FC236}">
                <a16:creationId xmlns:a16="http://schemas.microsoft.com/office/drawing/2014/main" id="{96CCC075-6926-4218-A548-C20A4E3A2752}"/>
              </a:ext>
            </a:extLst>
          </p:cNvPr>
          <p:cNvSpPr txBox="1"/>
          <p:nvPr/>
        </p:nvSpPr>
        <p:spPr>
          <a:xfrm>
            <a:off x="395288" y="2348880"/>
            <a:ext cx="5112307" cy="400110"/>
          </a:xfrm>
          <a:prstGeom prst="rect">
            <a:avLst/>
          </a:prstGeom>
          <a:noFill/>
        </p:spPr>
        <p:txBody>
          <a:bodyPr wrap="square" rtlCol="0" anchor="b">
            <a:spAutoFit/>
          </a:bodyPr>
          <a:lstStyle/>
          <a:p>
            <a:r>
              <a:rPr lang="en-US" altLang="zh-CN" sz="2000" i="1" dirty="0">
                <a:solidFill>
                  <a:srgbClr val="FF9900"/>
                </a:solidFill>
                <a:latin typeface="Times New Roman" panose="02020603050405020304" pitchFamily="18" charset="0"/>
              </a:rPr>
              <a:t>G’</a:t>
            </a:r>
            <a:r>
              <a:rPr lang="zh-CN" altLang="en-US" sz="2000" dirty="0">
                <a:solidFill>
                  <a:srgbClr val="FF9900"/>
                </a:solidFill>
                <a:latin typeface="Times New Roman" panose="02020603050405020304" pitchFamily="18" charset="0"/>
              </a:rPr>
              <a:t>的邻接矩阵中每行每列至多出现一个</a:t>
            </a:r>
            <a:r>
              <a:rPr lang="en-US" altLang="zh-CN" sz="2000" dirty="0">
                <a:solidFill>
                  <a:srgbClr val="FF9900"/>
                </a:solidFill>
                <a:latin typeface="Times New Roman" panose="02020603050405020304" pitchFamily="18" charset="0"/>
              </a:rPr>
              <a:t>1</a:t>
            </a:r>
          </a:p>
        </p:txBody>
      </p:sp>
      <p:sp>
        <p:nvSpPr>
          <p:cNvPr id="9" name="文本框 8">
            <a:extLst>
              <a:ext uri="{FF2B5EF4-FFF2-40B4-BE49-F238E27FC236}">
                <a16:creationId xmlns:a16="http://schemas.microsoft.com/office/drawing/2014/main" id="{2B6BFF82-46F7-45B7-8C62-686A59130C33}"/>
              </a:ext>
            </a:extLst>
          </p:cNvPr>
          <p:cNvSpPr txBox="1"/>
          <p:nvPr/>
        </p:nvSpPr>
        <p:spPr>
          <a:xfrm>
            <a:off x="0" y="6446586"/>
            <a:ext cx="8028384"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求一般图上的最大匹配是</a:t>
            </a:r>
            <a:r>
              <a:rPr lang="en-US" altLang="zh-CN" sz="2000" dirty="0">
                <a:solidFill>
                  <a:srgbClr val="FF9900"/>
                </a:solidFill>
                <a:latin typeface="Times New Roman" panose="02020603050405020304" pitchFamily="18" charset="0"/>
              </a:rPr>
              <a:t>NP</a:t>
            </a:r>
            <a:r>
              <a:rPr lang="zh-CN" altLang="en-US" sz="2000" dirty="0">
                <a:solidFill>
                  <a:srgbClr val="FF9900"/>
                </a:solidFill>
                <a:latin typeface="Times New Roman" panose="02020603050405020304" pitchFamily="18" charset="0"/>
              </a:rPr>
              <a:t>问题，而求二分图上的最大匹配是</a:t>
            </a:r>
            <a:r>
              <a:rPr lang="en-US" altLang="zh-CN" sz="2000" dirty="0">
                <a:solidFill>
                  <a:srgbClr val="FF9900"/>
                </a:solidFill>
                <a:latin typeface="Times New Roman" panose="02020603050405020304" pitchFamily="18" charset="0"/>
              </a:rPr>
              <a:t>P</a:t>
            </a:r>
            <a:r>
              <a:rPr lang="zh-CN" altLang="en-US" sz="2000" dirty="0">
                <a:solidFill>
                  <a:srgbClr val="FF9900"/>
                </a:solidFill>
                <a:latin typeface="Times New Roman" panose="02020603050405020304" pitchFamily="18" charset="0"/>
              </a:rPr>
              <a:t>问题</a:t>
            </a:r>
            <a:endParaRPr lang="en-US" altLang="zh-CN" sz="2000" dirty="0">
              <a:solidFill>
                <a:srgbClr val="FF9900"/>
              </a:solidFill>
              <a:latin typeface="Times New Roman" panose="02020603050405020304" pitchFamily="18" charset="0"/>
            </a:endParaRPr>
          </a:p>
        </p:txBody>
      </p:sp>
      <p:sp>
        <p:nvSpPr>
          <p:cNvPr id="7" name="文本框 6">
            <a:extLst>
              <a:ext uri="{FF2B5EF4-FFF2-40B4-BE49-F238E27FC236}">
                <a16:creationId xmlns:a16="http://schemas.microsoft.com/office/drawing/2014/main" id="{7F7A0C6B-99FF-4BE8-9853-38BB744EE344}"/>
              </a:ext>
            </a:extLst>
          </p:cNvPr>
          <p:cNvSpPr txBox="1"/>
          <p:nvPr/>
        </p:nvSpPr>
        <p:spPr>
          <a:xfrm>
            <a:off x="5276550" y="4305290"/>
            <a:ext cx="3183882" cy="707886"/>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二分图上可用增广路算法，也可归约为最大流问题</a:t>
            </a:r>
            <a:endParaRPr lang="en-US" altLang="zh-CN" sz="2000" dirty="0">
              <a:solidFill>
                <a:srgbClr val="FF9900"/>
              </a:solidFill>
              <a:latin typeface="Times New Roman" panose="02020603050405020304" pitchFamily="18" charset="0"/>
            </a:endParaRPr>
          </a:p>
        </p:txBody>
      </p:sp>
      <p:sp>
        <p:nvSpPr>
          <p:cNvPr id="8" name="文本框 7">
            <a:extLst>
              <a:ext uri="{FF2B5EF4-FFF2-40B4-BE49-F238E27FC236}">
                <a16:creationId xmlns:a16="http://schemas.microsoft.com/office/drawing/2014/main" id="{AF6C696F-AA34-4B6D-9027-3E64BFA5130D}"/>
              </a:ext>
            </a:extLst>
          </p:cNvPr>
          <p:cNvSpPr txBox="1"/>
          <p:nvPr/>
        </p:nvSpPr>
        <p:spPr>
          <a:xfrm>
            <a:off x="3779912" y="5831031"/>
            <a:ext cx="3648744" cy="707886"/>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二分图上可用匈牙利算法，也可归约为最小费用最大流问题</a:t>
            </a:r>
            <a:endParaRPr lang="en-US" altLang="zh-CN" sz="2000" dirty="0">
              <a:solidFill>
                <a:srgbClr val="FF9900"/>
              </a:solidFill>
              <a:latin typeface="Times New Roman" panose="02020603050405020304" pitchFamily="18" charset="0"/>
            </a:endParaRPr>
          </a:p>
        </p:txBody>
      </p:sp>
    </p:spTree>
    <p:extLst>
      <p:ext uri="{BB962C8B-B14F-4D97-AF65-F5344CB8AC3E}">
        <p14:creationId xmlns:p14="http://schemas.microsoft.com/office/powerpoint/2010/main" val="3154439948"/>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F39F7E2-BD0A-4C32-A29C-6B6ED73601F8}" type="slidenum">
              <a:rPr lang="en-US" altLang="zh-CN"/>
              <a:pPr/>
              <a:t>41</a:t>
            </a:fld>
            <a:endParaRPr lang="en-US" altLang="zh-CN"/>
          </a:p>
        </p:txBody>
      </p:sp>
      <p:sp>
        <p:nvSpPr>
          <p:cNvPr id="346120" name="Rectangle 8"/>
          <p:cNvSpPr>
            <a:spLocks noGrp="1" noChangeArrowheads="1"/>
          </p:cNvSpPr>
          <p:nvPr>
            <p:ph type="title"/>
          </p:nvPr>
        </p:nvSpPr>
        <p:spPr/>
        <p:txBody>
          <a:bodyPr/>
          <a:lstStyle/>
          <a:p>
            <a:pPr algn="ctr"/>
            <a:r>
              <a:rPr lang="zh-CN" altLang="en-US">
                <a:latin typeface="Times New Roman" panose="02020603050405020304" pitchFamily="18" charset="0"/>
              </a:rPr>
              <a:t>二部图</a:t>
            </a:r>
          </a:p>
        </p:txBody>
      </p:sp>
      <p:sp>
        <p:nvSpPr>
          <p:cNvPr id="346121" name="Rectangle 9"/>
          <p:cNvSpPr>
            <a:spLocks noGrp="1" noChangeArrowheads="1"/>
          </p:cNvSpPr>
          <p:nvPr>
            <p:ph type="body" idx="1"/>
          </p:nvPr>
        </p:nvSpPr>
        <p:spPr>
          <a:xfrm>
            <a:off x="395288" y="1268413"/>
            <a:ext cx="8229600" cy="4525962"/>
          </a:xfrm>
        </p:spPr>
        <p:txBody>
          <a:bodyPr/>
          <a:lstStyle/>
          <a:p>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15.11</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为一个无向图，若能将 </a:t>
            </a:r>
            <a:r>
              <a:rPr lang="en-US" altLang="zh-CN" i="1" dirty="0">
                <a:latin typeface="Times New Roman" panose="02020603050405020304" pitchFamily="18" charset="0"/>
              </a:rPr>
              <a:t>V</a:t>
            </a:r>
            <a:r>
              <a:rPr lang="zh-CN" altLang="en-US" dirty="0">
                <a:latin typeface="Times New Roman" panose="02020603050405020304" pitchFamily="18" charset="0"/>
              </a:rPr>
              <a:t>分成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p>
          <a:p>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，使得 </a:t>
            </a:r>
            <a:r>
              <a:rPr lang="en-US" altLang="zh-CN" i="1" dirty="0">
                <a:latin typeface="Times New Roman" panose="02020603050405020304" pitchFamily="18" charset="0"/>
              </a:rPr>
              <a:t>G </a:t>
            </a:r>
            <a:r>
              <a:rPr lang="zh-CN" altLang="en-US" dirty="0">
                <a:latin typeface="Times New Roman" panose="02020603050405020304" pitchFamily="18" charset="0"/>
              </a:rPr>
              <a:t>中的每条边的两个端点都是</a:t>
            </a:r>
          </a:p>
          <a:p>
            <a:r>
              <a:rPr lang="zh-CN" altLang="en-US" dirty="0">
                <a:latin typeface="Times New Roman" panose="02020603050405020304" pitchFamily="18" charset="0"/>
              </a:rPr>
              <a:t>一个属于</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，另一个属于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，则称 </a:t>
            </a:r>
            <a:r>
              <a:rPr lang="en-US" altLang="zh-CN" i="1" dirty="0">
                <a:latin typeface="Times New Roman" panose="02020603050405020304" pitchFamily="18" charset="0"/>
              </a:rPr>
              <a:t>G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二部图 </a:t>
            </a:r>
            <a:r>
              <a:rPr lang="en-US" altLang="zh-CN" dirty="0">
                <a:latin typeface="Times New Roman" panose="02020603050405020304" pitchFamily="18" charset="0"/>
              </a:rPr>
              <a:t>(</a:t>
            </a:r>
            <a:r>
              <a:rPr lang="zh-CN" altLang="en-US" dirty="0">
                <a:latin typeface="Times New Roman" panose="02020603050405020304" pitchFamily="18" charset="0"/>
              </a:rPr>
              <a:t>或称</a:t>
            </a:r>
            <a:r>
              <a:rPr lang="zh-CN" altLang="en-US" dirty="0">
                <a:solidFill>
                  <a:srgbClr val="A50021"/>
                </a:solidFill>
                <a:latin typeface="Times New Roman" panose="02020603050405020304" pitchFamily="18" charset="0"/>
              </a:rPr>
              <a:t>二分图</a:t>
            </a:r>
            <a:r>
              <a:rPr lang="zh-CN" altLang="en-US" dirty="0">
                <a:latin typeface="Times New Roman" panose="02020603050405020304" pitchFamily="18" charset="0"/>
              </a:rPr>
              <a:t>、</a:t>
            </a:r>
            <a:r>
              <a:rPr lang="zh-CN" altLang="en-US" dirty="0">
                <a:solidFill>
                  <a:srgbClr val="A50021"/>
                </a:solidFill>
                <a:latin typeface="Times New Roman" panose="02020603050405020304" pitchFamily="18" charset="0"/>
              </a:rPr>
              <a:t>偶图</a:t>
            </a:r>
            <a:r>
              <a:rPr lang="zh-CN" altLang="en-US" dirty="0">
                <a:latin typeface="Times New Roman" panose="02020603050405020304" pitchFamily="18" charset="0"/>
              </a:rPr>
              <a:t>等 </a:t>
            </a:r>
            <a:r>
              <a:rPr lang="en-US" altLang="zh-CN" dirty="0">
                <a:latin typeface="Times New Roman" panose="02020603050405020304" pitchFamily="18" charset="0"/>
              </a:rPr>
              <a:t>)</a:t>
            </a:r>
            <a:r>
              <a:rPr lang="zh-CN" altLang="en-US" dirty="0">
                <a:latin typeface="Times New Roman" panose="02020603050405020304" pitchFamily="18" charset="0"/>
              </a:rPr>
              <a:t>，称</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和</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互补顶点子集</a:t>
            </a:r>
            <a:r>
              <a:rPr lang="zh-CN" altLang="en-US" dirty="0">
                <a:latin typeface="Times New Roman" panose="02020603050405020304" pitchFamily="18" charset="0"/>
              </a:rPr>
              <a:t>，常将二部图</a:t>
            </a:r>
            <a:r>
              <a:rPr lang="en-US" altLang="zh-CN" i="1" dirty="0">
                <a:latin typeface="Times New Roman" panose="02020603050405020304" pitchFamily="18" charset="0"/>
              </a:rPr>
              <a:t>G</a:t>
            </a:r>
          </a:p>
          <a:p>
            <a:r>
              <a:rPr lang="zh-CN" altLang="en-US" dirty="0">
                <a:latin typeface="Times New Roman" panose="02020603050405020304" pitchFamily="18" charset="0"/>
              </a:rPr>
              <a:t>记为</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 </a:t>
            </a:r>
          </a:p>
          <a:p>
            <a:pPr>
              <a:spcBef>
                <a:spcPct val="60000"/>
              </a:spcBef>
            </a:pPr>
            <a:r>
              <a:rPr lang="zh-CN" altLang="en-US" dirty="0">
                <a:latin typeface="Times New Roman" panose="02020603050405020304" pitchFamily="18" charset="0"/>
              </a:rPr>
              <a:t>又若</a:t>
            </a:r>
            <a:r>
              <a:rPr lang="en-US" altLang="zh-CN" i="1" dirty="0">
                <a:latin typeface="Times New Roman" panose="02020603050405020304" pitchFamily="18" charset="0"/>
              </a:rPr>
              <a:t>G</a:t>
            </a:r>
            <a:r>
              <a:rPr lang="zh-CN" altLang="en-US" dirty="0">
                <a:latin typeface="Times New Roman" panose="02020603050405020304" pitchFamily="18" charset="0"/>
              </a:rPr>
              <a:t>是简单二部图，</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中每个顶点均与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中所有的顶点相</a:t>
            </a:r>
          </a:p>
          <a:p>
            <a:r>
              <a:rPr lang="zh-CN" altLang="en-US" dirty="0">
                <a:latin typeface="Times New Roman" panose="02020603050405020304" pitchFamily="18" charset="0"/>
              </a:rPr>
              <a:t>邻，则称</a:t>
            </a:r>
            <a:r>
              <a:rPr lang="en-US" altLang="zh-CN" i="1" dirty="0">
                <a:latin typeface="Times New Roman" panose="02020603050405020304" pitchFamily="18" charset="0"/>
              </a:rPr>
              <a:t>G</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完全二部图</a:t>
            </a:r>
            <a:r>
              <a:rPr lang="zh-CN" altLang="en-US" dirty="0">
                <a:latin typeface="Times New Roman" panose="02020603050405020304" pitchFamily="18" charset="0"/>
              </a:rPr>
              <a:t>，记为 </a:t>
            </a:r>
            <a:r>
              <a:rPr lang="en-US" altLang="zh-CN" i="1" dirty="0" err="1">
                <a:latin typeface="Times New Roman" panose="02020603050405020304" pitchFamily="18" charset="0"/>
              </a:rPr>
              <a:t>K</a:t>
            </a:r>
            <a:r>
              <a:rPr lang="en-US" altLang="zh-CN" i="1" baseline="-25000" dirty="0" err="1">
                <a:latin typeface="Times New Roman" panose="02020603050405020304" pitchFamily="18" charset="0"/>
              </a:rPr>
              <a:t>r</a:t>
            </a:r>
            <a:r>
              <a:rPr lang="en-US" altLang="zh-CN" baseline="-25000" dirty="0" err="1">
                <a:latin typeface="Times New Roman" panose="02020603050405020304" pitchFamily="18" charset="0"/>
              </a:rPr>
              <a:t>,</a:t>
            </a:r>
            <a:r>
              <a:rPr lang="en-US" altLang="zh-CN" i="1" baseline="-25000" dirty="0" err="1">
                <a:latin typeface="Times New Roman" panose="02020603050405020304" pitchFamily="18" charset="0"/>
              </a:rPr>
              <a:t>s</a:t>
            </a:r>
            <a:r>
              <a:rPr lang="zh-CN" altLang="en-US" dirty="0">
                <a:latin typeface="Times New Roman" panose="02020603050405020304" pitchFamily="18" charset="0"/>
              </a:rPr>
              <a:t>，其中</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p>
          <a:p>
            <a:endParaRPr lang="en-US" altLang="zh-CN" dirty="0">
              <a:latin typeface="Times New Roman" panose="02020603050405020304" pitchFamily="18" charset="0"/>
            </a:endParaRPr>
          </a:p>
          <a:p>
            <a:r>
              <a:rPr lang="zh-CN" altLang="en-US" dirty="0">
                <a:latin typeface="Times New Roman" panose="02020603050405020304" pitchFamily="18" charset="0"/>
              </a:rPr>
              <a:t>注意，</a:t>
            </a:r>
            <a:r>
              <a:rPr lang="en-US" altLang="zh-CN" i="1" dirty="0">
                <a:latin typeface="Times New Roman" panose="02020603050405020304" pitchFamily="18" charset="0"/>
              </a:rPr>
              <a:t>n </a:t>
            </a:r>
            <a:r>
              <a:rPr lang="zh-CN" altLang="en-US" dirty="0">
                <a:latin typeface="Times New Roman" panose="02020603050405020304" pitchFamily="18" charset="0"/>
              </a:rPr>
              <a:t>阶零图为二部图</a:t>
            </a:r>
            <a:r>
              <a:rPr lang="en-US" altLang="zh-CN" dirty="0">
                <a:latin typeface="Times New Roman" panose="02020603050405020304" pitchFamily="18" charset="0"/>
              </a:rPr>
              <a:t>. </a:t>
            </a:r>
          </a:p>
        </p:txBody>
      </p:sp>
    </p:spTree>
    <p:extLst>
      <p:ext uri="{BB962C8B-B14F-4D97-AF65-F5344CB8AC3E}">
        <p14:creationId xmlns:p14="http://schemas.microsoft.com/office/powerpoint/2010/main" val="321664301"/>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A7E6772-03FA-4C9B-8084-3952D4766595}" type="slidenum">
              <a:rPr lang="en-US" altLang="zh-CN"/>
              <a:pPr/>
              <a:t>42</a:t>
            </a:fld>
            <a:endParaRPr lang="en-US" altLang="zh-CN"/>
          </a:p>
        </p:txBody>
      </p:sp>
      <p:sp>
        <p:nvSpPr>
          <p:cNvPr id="348168" name="Rectangle 8"/>
          <p:cNvSpPr>
            <a:spLocks noGrp="1" noChangeArrowheads="1"/>
          </p:cNvSpPr>
          <p:nvPr>
            <p:ph type="title"/>
          </p:nvPr>
        </p:nvSpPr>
        <p:spPr/>
        <p:txBody>
          <a:bodyPr/>
          <a:lstStyle/>
          <a:p>
            <a:pPr algn="ctr"/>
            <a:r>
              <a:rPr lang="zh-CN" altLang="en-US"/>
              <a:t>二部图的判别法</a:t>
            </a:r>
          </a:p>
        </p:txBody>
      </p:sp>
      <p:sp>
        <p:nvSpPr>
          <p:cNvPr id="348169" name="Rectangle 9"/>
          <p:cNvSpPr>
            <a:spLocks noGrp="1" noChangeArrowheads="1"/>
          </p:cNvSpPr>
          <p:nvPr>
            <p:ph type="body" idx="1"/>
          </p:nvPr>
        </p:nvSpPr>
        <p:spPr>
          <a:xfrm>
            <a:off x="323850" y="1052513"/>
            <a:ext cx="8229600" cy="5192712"/>
          </a:xfrm>
        </p:spPr>
        <p:txBody>
          <a:bodyPr/>
          <a:lstStyle/>
          <a:p>
            <a:pPr marL="0" indent="0"/>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15.12</a:t>
            </a:r>
            <a:r>
              <a:rPr lang="en-US" altLang="zh-CN" dirty="0">
                <a:latin typeface="Times New Roman" panose="02020603050405020304" pitchFamily="18" charset="0"/>
              </a:rPr>
              <a:t>  </a:t>
            </a:r>
            <a:r>
              <a:rPr lang="zh-CN" altLang="en-US" dirty="0">
                <a:latin typeface="Times New Roman" panose="02020603050405020304" pitchFamily="18" charset="0"/>
              </a:rPr>
              <a:t>无向图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二部图</a:t>
            </a:r>
            <a:r>
              <a:rPr lang="zh-CN" altLang="en-US" dirty="0">
                <a:latin typeface="Times New Roman" panose="02020603050405020304" pitchFamily="18" charset="0"/>
              </a:rPr>
              <a:t>当且仅当</a:t>
            </a:r>
            <a:r>
              <a:rPr lang="en-US" altLang="zh-CN" i="1" dirty="0">
                <a:latin typeface="Times New Roman" panose="02020603050405020304" pitchFamily="18" charset="0"/>
              </a:rPr>
              <a:t>G</a:t>
            </a:r>
            <a:r>
              <a:rPr lang="zh-CN" altLang="en-US" dirty="0">
                <a:latin typeface="Times New Roman" panose="02020603050405020304" pitchFamily="18" charset="0"/>
              </a:rPr>
              <a:t>中无奇圈 </a:t>
            </a:r>
          </a:p>
          <a:p>
            <a:pPr marL="0" indent="0">
              <a:spcBef>
                <a:spcPct val="50000"/>
              </a:spcBef>
            </a:pPr>
            <a:endParaRPr lang="en-US" altLang="zh-CN" dirty="0">
              <a:latin typeface="Times New Roman" panose="02020603050405020304" pitchFamily="18" charset="0"/>
            </a:endParaRPr>
          </a:p>
          <a:p>
            <a:pPr marL="0" indent="0">
              <a:spcBef>
                <a:spcPct val="50000"/>
              </a:spcBef>
            </a:pPr>
            <a:r>
              <a:rPr lang="zh-CN" altLang="en-US" dirty="0">
                <a:latin typeface="Times New Roman" panose="02020603050405020304" pitchFamily="18" charset="0"/>
              </a:rPr>
              <a:t>证</a:t>
            </a:r>
            <a:endParaRPr lang="en-US" altLang="zh-CN" dirty="0">
              <a:latin typeface="Times New Roman" panose="02020603050405020304" pitchFamily="18" charset="0"/>
            </a:endParaRPr>
          </a:p>
          <a:p>
            <a:pPr marL="0" indent="0">
              <a:spcBef>
                <a:spcPct val="50000"/>
              </a:spcBef>
            </a:pPr>
            <a:r>
              <a:rPr lang="en-US" altLang="zh-CN" dirty="0">
                <a:latin typeface="Times New Roman" panose="02020603050405020304" pitchFamily="18" charset="0"/>
              </a:rPr>
              <a:t>(1) </a:t>
            </a:r>
            <a:r>
              <a:rPr lang="zh-CN" altLang="en-US" dirty="0">
                <a:latin typeface="Times New Roman" panose="02020603050405020304" pitchFamily="18" charset="0"/>
              </a:rPr>
              <a:t>是二分图⇒无奇圈</a:t>
            </a:r>
            <a:endParaRPr lang="en-US" altLang="zh-CN" dirty="0">
              <a:latin typeface="Times New Roman" panose="02020603050405020304" pitchFamily="18" charset="0"/>
            </a:endParaRPr>
          </a:p>
          <a:p>
            <a:pPr marL="0" indent="0">
              <a:spcBef>
                <a:spcPct val="50000"/>
              </a:spcBef>
            </a:pPr>
            <a:r>
              <a:rPr lang="zh-CN" altLang="en-US" dirty="0">
                <a:latin typeface="Times New Roman" panose="02020603050405020304" pitchFamily="18" charset="0"/>
              </a:rPr>
              <a:t>回路的起点终点必然在同侧</a:t>
            </a:r>
            <a:r>
              <a:rPr lang="en-US" altLang="zh-CN" dirty="0">
                <a:latin typeface="Times New Roman" panose="02020603050405020304" pitchFamily="18" charset="0"/>
              </a:rPr>
              <a:t>. </a:t>
            </a:r>
            <a:r>
              <a:rPr lang="zh-CN" altLang="en-US" dirty="0">
                <a:latin typeface="Times New Roman" panose="02020603050405020304" pitchFamily="18" charset="0"/>
              </a:rPr>
              <a:t>由于同侧节点间无边</a:t>
            </a:r>
            <a:r>
              <a:rPr lang="en-US" altLang="zh-CN" dirty="0">
                <a:latin typeface="Times New Roman" panose="02020603050405020304" pitchFamily="18" charset="0"/>
              </a:rPr>
              <a:t>, </a:t>
            </a:r>
            <a:r>
              <a:rPr lang="zh-CN" altLang="en-US" dirty="0">
                <a:latin typeface="Times New Roman" panose="02020603050405020304" pitchFamily="18" charset="0"/>
              </a:rPr>
              <a:t>从任意节点出发再返回必然有多少次从左到右就会有多少次从右到左</a:t>
            </a:r>
            <a:r>
              <a:rPr lang="en-US" altLang="zh-CN" dirty="0">
                <a:latin typeface="Times New Roman" panose="02020603050405020304" pitchFamily="18" charset="0"/>
              </a:rPr>
              <a:t>, </a:t>
            </a:r>
            <a:r>
              <a:rPr lang="zh-CN" altLang="en-US" dirty="0">
                <a:latin typeface="Times New Roman" panose="02020603050405020304" pitchFamily="18" charset="0"/>
              </a:rPr>
              <a:t>即回路的跳数为偶数</a:t>
            </a:r>
            <a:r>
              <a:rPr lang="en-US" altLang="zh-CN" dirty="0">
                <a:latin typeface="Times New Roman" panose="02020603050405020304" pitchFamily="18" charset="0"/>
              </a:rPr>
              <a:t>.</a:t>
            </a:r>
          </a:p>
          <a:p>
            <a:pPr marL="0" indent="0">
              <a:spcBef>
                <a:spcPct val="50000"/>
              </a:spcBef>
            </a:pPr>
            <a:r>
              <a:rPr lang="en-US" altLang="zh-CN" dirty="0">
                <a:latin typeface="Times New Roman" panose="02020603050405020304" pitchFamily="18" charset="0"/>
              </a:rPr>
              <a:t>(2) </a:t>
            </a:r>
            <a:r>
              <a:rPr lang="zh-CN" altLang="en-US" dirty="0">
                <a:latin typeface="Times New Roman" panose="02020603050405020304" pitchFamily="18" charset="0"/>
              </a:rPr>
              <a:t>无奇圈⇒是二分图</a:t>
            </a:r>
            <a:endParaRPr lang="en-US" altLang="zh-CN" dirty="0">
              <a:latin typeface="Times New Roman" panose="02020603050405020304" pitchFamily="18" charset="0"/>
            </a:endParaRPr>
          </a:p>
          <a:p>
            <a:pPr marL="0" indent="0">
              <a:spcBef>
                <a:spcPct val="50000"/>
              </a:spcBef>
            </a:pPr>
            <a:r>
              <a:rPr lang="zh-CN" altLang="en-US" dirty="0">
                <a:latin typeface="Times New Roman" panose="02020603050405020304" pitchFamily="18" charset="0"/>
              </a:rPr>
              <a:t>任选起点</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zh-CN" altLang="en-US" dirty="0">
                <a:latin typeface="Times New Roman" panose="02020603050405020304" pitchFamily="18" charset="0"/>
              </a:rPr>
              <a:t>将所有到</a:t>
            </a:r>
            <a:r>
              <a:rPr lang="en-US" altLang="zh-CN" i="1" dirty="0">
                <a:latin typeface="Times New Roman" panose="02020603050405020304" pitchFamily="18" charset="0"/>
              </a:rPr>
              <a:t>v</a:t>
            </a:r>
            <a:r>
              <a:rPr lang="zh-CN" altLang="en-US" dirty="0">
                <a:latin typeface="Times New Roman" panose="02020603050405020304" pitchFamily="18" charset="0"/>
              </a:rPr>
              <a:t>的最少跳数为偶数的点放到左侧</a:t>
            </a:r>
            <a:r>
              <a:rPr lang="en-US" altLang="zh-CN" dirty="0">
                <a:latin typeface="Times New Roman" panose="02020603050405020304" pitchFamily="18" charset="0"/>
              </a:rPr>
              <a:t>, </a:t>
            </a:r>
            <a:r>
              <a:rPr lang="zh-CN" altLang="en-US" dirty="0">
                <a:latin typeface="Times New Roman" panose="02020603050405020304" pitchFamily="18" charset="0"/>
              </a:rPr>
              <a:t>剩余点 </a:t>
            </a:r>
            <a:r>
              <a:rPr lang="en-US" altLang="zh-CN" dirty="0">
                <a:latin typeface="Times New Roman" panose="02020603050405020304" pitchFamily="18" charset="0"/>
              </a:rPr>
              <a:t>(</a:t>
            </a:r>
            <a:r>
              <a:rPr lang="zh-CN" altLang="en-US" dirty="0">
                <a:latin typeface="Times New Roman" panose="02020603050405020304" pitchFamily="18" charset="0"/>
              </a:rPr>
              <a:t>奇数跳</a:t>
            </a:r>
            <a:r>
              <a:rPr lang="en-US" altLang="zh-CN" dirty="0">
                <a:latin typeface="Times New Roman" panose="02020603050405020304" pitchFamily="18" charset="0"/>
              </a:rPr>
              <a:t>) </a:t>
            </a:r>
            <a:r>
              <a:rPr lang="zh-CN" altLang="en-US" dirty="0">
                <a:latin typeface="Times New Roman" panose="02020603050405020304" pitchFamily="18" charset="0"/>
              </a:rPr>
              <a:t>放到右侧</a:t>
            </a:r>
            <a:r>
              <a:rPr lang="en-US" altLang="zh-CN" dirty="0">
                <a:latin typeface="Times New Roman" panose="02020603050405020304" pitchFamily="18" charset="0"/>
              </a:rPr>
              <a:t>, </a:t>
            </a:r>
            <a:r>
              <a:rPr lang="zh-CN" altLang="en-US" dirty="0">
                <a:latin typeface="Times New Roman" panose="02020603050405020304" pitchFamily="18" charset="0"/>
              </a:rPr>
              <a:t>可得二分图</a:t>
            </a:r>
            <a:r>
              <a:rPr lang="en-US" altLang="zh-CN" dirty="0">
                <a:latin typeface="Times New Roman" panose="02020603050405020304" pitchFamily="18" charset="0"/>
              </a:rPr>
              <a:t>.</a:t>
            </a:r>
          </a:p>
        </p:txBody>
      </p:sp>
      <p:sp>
        <p:nvSpPr>
          <p:cNvPr id="6" name="文本框 5">
            <a:extLst>
              <a:ext uri="{FF2B5EF4-FFF2-40B4-BE49-F238E27FC236}">
                <a16:creationId xmlns:a16="http://schemas.microsoft.com/office/drawing/2014/main" id="{0849B7B8-D19E-4DFD-A3BE-FD527373E435}"/>
              </a:ext>
            </a:extLst>
          </p:cNvPr>
          <p:cNvSpPr txBox="1"/>
          <p:nvPr/>
        </p:nvSpPr>
        <p:spPr>
          <a:xfrm>
            <a:off x="6300192" y="1412776"/>
            <a:ext cx="2758988"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边数为奇数的基本回路</a:t>
            </a:r>
            <a:endParaRPr lang="en-US" altLang="zh-CN" sz="2000" dirty="0">
              <a:solidFill>
                <a:srgbClr val="FF9900"/>
              </a:solidFill>
              <a:latin typeface="Times New Roman" panose="02020603050405020304" pitchFamily="18" charset="0"/>
            </a:endParaRPr>
          </a:p>
        </p:txBody>
      </p:sp>
      <p:sp>
        <p:nvSpPr>
          <p:cNvPr id="8" name="文本框 7">
            <a:extLst>
              <a:ext uri="{FF2B5EF4-FFF2-40B4-BE49-F238E27FC236}">
                <a16:creationId xmlns:a16="http://schemas.microsoft.com/office/drawing/2014/main" id="{2C9D1567-CE96-45BD-8E91-0F936246B289}"/>
              </a:ext>
            </a:extLst>
          </p:cNvPr>
          <p:cNvSpPr txBox="1"/>
          <p:nvPr/>
        </p:nvSpPr>
        <p:spPr>
          <a:xfrm>
            <a:off x="333033" y="5891282"/>
            <a:ext cx="6120680" cy="707886"/>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若</a:t>
            </a:r>
            <a:r>
              <a:rPr lang="en-US" altLang="zh-CN" sz="2000" i="1" dirty="0">
                <a:solidFill>
                  <a:srgbClr val="FF9900"/>
                </a:solidFill>
                <a:latin typeface="Times New Roman" panose="02020603050405020304" pitchFamily="18" charset="0"/>
              </a:rPr>
              <a:t>v</a:t>
            </a:r>
            <a:r>
              <a:rPr lang="zh-CN" altLang="en-US" sz="2000" dirty="0">
                <a:solidFill>
                  <a:srgbClr val="FF9900"/>
                </a:solidFill>
                <a:latin typeface="Times New Roman" panose="02020603050405020304" pitchFamily="18" charset="0"/>
              </a:rPr>
              <a:t>到某个点</a:t>
            </a:r>
            <a:r>
              <a:rPr lang="en-US" altLang="zh-CN" sz="2000" i="1" dirty="0">
                <a:solidFill>
                  <a:srgbClr val="FF9900"/>
                </a:solidFill>
                <a:latin typeface="Times New Roman" panose="02020603050405020304" pitchFamily="18" charset="0"/>
              </a:rPr>
              <a:t>u</a:t>
            </a:r>
            <a:r>
              <a:rPr lang="zh-CN" altLang="en-US" sz="2000" dirty="0">
                <a:solidFill>
                  <a:srgbClr val="FF9900"/>
                </a:solidFill>
                <a:latin typeface="Times New Roman" panose="02020603050405020304" pitchFamily="18" charset="0"/>
              </a:rPr>
              <a:t>既存在奇数跳通路又存在偶数跳通路</a:t>
            </a:r>
            <a:r>
              <a:rPr lang="en-US" altLang="zh-CN" sz="2000" dirty="0">
                <a:solidFill>
                  <a:srgbClr val="FF9900"/>
                </a:solidFill>
                <a:latin typeface="Times New Roman" panose="02020603050405020304" pitchFamily="18" charset="0"/>
              </a:rPr>
              <a:t>, </a:t>
            </a:r>
            <a:r>
              <a:rPr lang="zh-CN" altLang="en-US" sz="2000" dirty="0">
                <a:solidFill>
                  <a:srgbClr val="FF9900"/>
                </a:solidFill>
                <a:latin typeface="Times New Roman" panose="02020603050405020304" pitchFamily="18" charset="0"/>
              </a:rPr>
              <a:t>则将两通路拼接可得奇数跳回路</a:t>
            </a:r>
            <a:r>
              <a:rPr lang="en-US" altLang="zh-CN" sz="2000" dirty="0">
                <a:solidFill>
                  <a:srgbClr val="FF9900"/>
                </a:solidFill>
                <a:latin typeface="Times New Roman" panose="02020603050405020304" pitchFamily="18" charset="0"/>
              </a:rPr>
              <a:t>, </a:t>
            </a:r>
            <a:r>
              <a:rPr lang="zh-CN" altLang="en-US" sz="2000" dirty="0">
                <a:solidFill>
                  <a:srgbClr val="FF9900"/>
                </a:solidFill>
                <a:latin typeface="Times New Roman" panose="02020603050405020304" pitchFamily="18" charset="0"/>
              </a:rPr>
              <a:t>与前提矛盾</a:t>
            </a:r>
            <a:endParaRPr lang="en-US" altLang="zh-CN" sz="2000" dirty="0">
              <a:solidFill>
                <a:srgbClr val="FF9900"/>
              </a:solidFill>
              <a:latin typeface="Times New Roman" panose="02020603050405020304" pitchFamily="18" charset="0"/>
            </a:endParaRPr>
          </a:p>
        </p:txBody>
      </p:sp>
      <p:sp>
        <p:nvSpPr>
          <p:cNvPr id="9" name="文本框 8">
            <a:extLst>
              <a:ext uri="{FF2B5EF4-FFF2-40B4-BE49-F238E27FC236}">
                <a16:creationId xmlns:a16="http://schemas.microsoft.com/office/drawing/2014/main" id="{A1E0B05E-CF62-404A-901E-3C3077CC544C}"/>
              </a:ext>
            </a:extLst>
          </p:cNvPr>
          <p:cNvSpPr txBox="1"/>
          <p:nvPr/>
        </p:nvSpPr>
        <p:spPr>
          <a:xfrm>
            <a:off x="6817060" y="6457890"/>
            <a:ext cx="2326940" cy="400110"/>
          </a:xfrm>
          <a:prstGeom prst="rect">
            <a:avLst/>
          </a:prstGeom>
          <a:noFill/>
        </p:spPr>
        <p:txBody>
          <a:bodyPr wrap="square" rtlCol="0" anchor="b">
            <a:spAutoFit/>
          </a:bodyPr>
          <a:lstStyle/>
          <a:p>
            <a:pPr algn="r"/>
            <a:r>
              <a:rPr lang="zh-CN" altLang="en-US" sz="2000" dirty="0">
                <a:solidFill>
                  <a:srgbClr val="FF9900"/>
                </a:solidFill>
                <a:latin typeface="Times New Roman" panose="02020603050405020304" pitchFamily="18" charset="0"/>
              </a:rPr>
              <a:t>回路简化为圈</a:t>
            </a:r>
            <a:r>
              <a:rPr lang="en-US" altLang="zh-CN" sz="2000" dirty="0">
                <a:solidFill>
                  <a:srgbClr val="FF9900"/>
                </a:solidFill>
                <a:latin typeface="Times New Roman" panose="02020603050405020304" pitchFamily="18" charset="0"/>
              </a:rPr>
              <a:t>?</a:t>
            </a:r>
          </a:p>
        </p:txBody>
      </p:sp>
      <p:sp>
        <p:nvSpPr>
          <p:cNvPr id="10" name="文本框 9">
            <a:extLst>
              <a:ext uri="{FF2B5EF4-FFF2-40B4-BE49-F238E27FC236}">
                <a16:creationId xmlns:a16="http://schemas.microsoft.com/office/drawing/2014/main" id="{6BD8407C-CFFA-4572-9E03-FB4C185A53F4}"/>
              </a:ext>
            </a:extLst>
          </p:cNvPr>
          <p:cNvSpPr txBox="1"/>
          <p:nvPr/>
        </p:nvSpPr>
        <p:spPr>
          <a:xfrm>
            <a:off x="4405731" y="4221088"/>
            <a:ext cx="4644516"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没有圈的情况、多个连通分支的情况略</a:t>
            </a:r>
            <a:endParaRPr lang="en-US" altLang="zh-CN" sz="2000" dirty="0">
              <a:solidFill>
                <a:srgbClr val="FF9900"/>
              </a:solidFill>
              <a:latin typeface="Times New Roman" panose="02020603050405020304" pitchFamily="18" charset="0"/>
            </a:endParaRPr>
          </a:p>
        </p:txBody>
      </p:sp>
    </p:spTree>
    <p:extLst>
      <p:ext uri="{BB962C8B-B14F-4D97-AF65-F5344CB8AC3E}">
        <p14:creationId xmlns:p14="http://schemas.microsoft.com/office/powerpoint/2010/main" val="96749788"/>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A7E6772-03FA-4C9B-8084-3952D4766595}" type="slidenum">
              <a:rPr lang="en-US" altLang="zh-CN"/>
              <a:pPr/>
              <a:t>43</a:t>
            </a:fld>
            <a:endParaRPr lang="en-US" altLang="zh-CN"/>
          </a:p>
        </p:txBody>
      </p:sp>
      <p:sp>
        <p:nvSpPr>
          <p:cNvPr id="348168" name="Rectangle 8"/>
          <p:cNvSpPr>
            <a:spLocks noGrp="1" noChangeArrowheads="1"/>
          </p:cNvSpPr>
          <p:nvPr>
            <p:ph type="title"/>
          </p:nvPr>
        </p:nvSpPr>
        <p:spPr/>
        <p:txBody>
          <a:bodyPr/>
          <a:lstStyle/>
          <a:p>
            <a:pPr algn="ctr"/>
            <a:r>
              <a:rPr lang="zh-CN" altLang="en-US"/>
              <a:t>二部图的判别法</a:t>
            </a:r>
          </a:p>
        </p:txBody>
      </p:sp>
      <p:sp>
        <p:nvSpPr>
          <p:cNvPr id="348169" name="Rectangle 9"/>
          <p:cNvSpPr>
            <a:spLocks noGrp="1" noChangeArrowheads="1"/>
          </p:cNvSpPr>
          <p:nvPr>
            <p:ph type="body" idx="1"/>
          </p:nvPr>
        </p:nvSpPr>
        <p:spPr>
          <a:xfrm>
            <a:off x="323850" y="1052513"/>
            <a:ext cx="8229600" cy="1557337"/>
          </a:xfrm>
        </p:spPr>
        <p:txBody>
          <a:bodyPr/>
          <a:lstStyle/>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15.12</a:t>
            </a:r>
            <a:r>
              <a:rPr lang="en-US" altLang="zh-CN" dirty="0">
                <a:latin typeface="Times New Roman" panose="02020603050405020304" pitchFamily="18" charset="0"/>
              </a:rPr>
              <a:t>  </a:t>
            </a:r>
            <a:r>
              <a:rPr lang="zh-CN" altLang="en-US" dirty="0">
                <a:latin typeface="Times New Roman" panose="02020603050405020304" pitchFamily="18" charset="0"/>
              </a:rPr>
              <a:t>无向图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是</a:t>
            </a:r>
            <a:r>
              <a:rPr lang="zh-CN" altLang="en-US" dirty="0">
                <a:solidFill>
                  <a:srgbClr val="A50021"/>
                </a:solidFill>
                <a:latin typeface="Times New Roman" panose="02020603050405020304" pitchFamily="18" charset="0"/>
              </a:rPr>
              <a:t>二部图</a:t>
            </a:r>
            <a:r>
              <a:rPr lang="zh-CN" altLang="en-US" dirty="0">
                <a:latin typeface="Times New Roman" panose="02020603050405020304" pitchFamily="18" charset="0"/>
              </a:rPr>
              <a:t>当且仅当</a:t>
            </a:r>
            <a:r>
              <a:rPr lang="en-US" altLang="zh-CN" i="1" dirty="0">
                <a:latin typeface="Times New Roman" panose="02020603050405020304" pitchFamily="18" charset="0"/>
              </a:rPr>
              <a:t>G</a:t>
            </a:r>
            <a:r>
              <a:rPr lang="zh-CN" altLang="en-US" dirty="0">
                <a:latin typeface="Times New Roman" panose="02020603050405020304" pitchFamily="18" charset="0"/>
              </a:rPr>
              <a:t>中无奇圈 </a:t>
            </a:r>
          </a:p>
          <a:p>
            <a:pPr>
              <a:spcBef>
                <a:spcPct val="50000"/>
              </a:spcBef>
            </a:pPr>
            <a:r>
              <a:rPr lang="zh-CN" altLang="en-US" dirty="0">
                <a:latin typeface="Times New Roman" panose="02020603050405020304" pitchFamily="18" charset="0"/>
              </a:rPr>
              <a:t>由定理</a:t>
            </a:r>
            <a:r>
              <a:rPr lang="en-US" altLang="zh-CN" dirty="0">
                <a:latin typeface="Times New Roman" panose="02020603050405020304" pitchFamily="18" charset="0"/>
              </a:rPr>
              <a:t>14.10</a:t>
            </a:r>
            <a:r>
              <a:rPr lang="zh-CN" altLang="en-US" dirty="0">
                <a:latin typeface="Times New Roman" panose="02020603050405020304" pitchFamily="18" charset="0"/>
              </a:rPr>
              <a:t>可知图</a:t>
            </a:r>
            <a:r>
              <a:rPr lang="en-US" altLang="zh-CN" dirty="0">
                <a:latin typeface="Times New Roman" panose="02020603050405020304" pitchFamily="18" charset="0"/>
              </a:rPr>
              <a:t>9</a:t>
            </a:r>
            <a:r>
              <a:rPr lang="zh-CN" altLang="en-US" dirty="0">
                <a:latin typeface="Times New Roman" panose="02020603050405020304" pitchFamily="18" charset="0"/>
              </a:rPr>
              <a:t>中各图都是二部图，哪些是完全二部</a:t>
            </a:r>
          </a:p>
          <a:p>
            <a:r>
              <a:rPr lang="zh-CN" altLang="en-US" dirty="0">
                <a:latin typeface="Times New Roman" panose="02020603050405020304" pitchFamily="18" charset="0"/>
              </a:rPr>
              <a:t>图？哪些图是同构的？</a:t>
            </a:r>
          </a:p>
        </p:txBody>
      </p:sp>
      <p:pic>
        <p:nvPicPr>
          <p:cNvPr id="348170" name="Picture 10" descr="14-9"/>
          <p:cNvPicPr>
            <a:picLocks noChangeAspect="1" noChangeArrowheads="1"/>
          </p:cNvPicPr>
          <p:nvPr/>
        </p:nvPicPr>
        <p:blipFill rotWithShape="1">
          <a:blip r:embed="rId3">
            <a:extLst>
              <a:ext uri="{28A0092B-C50C-407E-A947-70E740481C1C}">
                <a14:useLocalDpi xmlns:a14="http://schemas.microsoft.com/office/drawing/2010/main" val="0"/>
              </a:ext>
            </a:extLst>
          </a:blip>
          <a:srcRect t="4933"/>
          <a:stretch/>
        </p:blipFill>
        <p:spPr bwMode="auto">
          <a:xfrm>
            <a:off x="1042988" y="2492896"/>
            <a:ext cx="6913562" cy="377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0849B7B8-D19E-4DFD-A3BE-FD527373E435}"/>
              </a:ext>
            </a:extLst>
          </p:cNvPr>
          <p:cNvSpPr txBox="1"/>
          <p:nvPr/>
        </p:nvSpPr>
        <p:spPr>
          <a:xfrm>
            <a:off x="3302670" y="6093296"/>
            <a:ext cx="2520280" cy="707886"/>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子图含</a:t>
            </a:r>
            <a:r>
              <a:rPr lang="en-US" altLang="zh-CN" sz="2000" i="1" dirty="0">
                <a:solidFill>
                  <a:srgbClr val="FF9900"/>
                </a:solidFill>
                <a:latin typeface="Times New Roman" panose="02020603050405020304" pitchFamily="18" charset="0"/>
              </a:rPr>
              <a:t>K</a:t>
            </a:r>
            <a:r>
              <a:rPr lang="en-US" altLang="zh-CN" sz="2000" baseline="-25000" dirty="0">
                <a:solidFill>
                  <a:srgbClr val="FF9900"/>
                </a:solidFill>
                <a:latin typeface="Times New Roman" panose="02020603050405020304" pitchFamily="18" charset="0"/>
              </a:rPr>
              <a:t>3,3</a:t>
            </a:r>
            <a:r>
              <a:rPr lang="zh-CN" altLang="en-US" sz="2000" dirty="0">
                <a:solidFill>
                  <a:srgbClr val="FF9900"/>
                </a:solidFill>
                <a:latin typeface="Times New Roman" panose="02020603050405020304" pitchFamily="18" charset="0"/>
              </a:rPr>
              <a:t>或</a:t>
            </a:r>
            <a:r>
              <a:rPr lang="en-US" altLang="zh-CN" sz="2000" i="1" dirty="0">
                <a:solidFill>
                  <a:srgbClr val="FF9900"/>
                </a:solidFill>
                <a:latin typeface="Times New Roman" panose="02020603050405020304" pitchFamily="18" charset="0"/>
              </a:rPr>
              <a:t>K</a:t>
            </a:r>
            <a:r>
              <a:rPr lang="en-US" altLang="zh-CN" sz="2000" baseline="-25000" dirty="0">
                <a:solidFill>
                  <a:srgbClr val="FF9900"/>
                </a:solidFill>
                <a:latin typeface="Times New Roman" panose="02020603050405020304" pitchFamily="18" charset="0"/>
              </a:rPr>
              <a:t>5</a:t>
            </a:r>
            <a:r>
              <a:rPr lang="zh-CN" altLang="en-US" sz="2000" dirty="0">
                <a:solidFill>
                  <a:srgbClr val="FF9900"/>
                </a:solidFill>
                <a:latin typeface="Times New Roman" panose="02020603050405020304" pitchFamily="18" charset="0"/>
              </a:rPr>
              <a:t>是必然有交叉的充要条件</a:t>
            </a:r>
            <a:endParaRPr lang="en-US" altLang="zh-CN" sz="2000" dirty="0">
              <a:solidFill>
                <a:srgbClr val="FF9900"/>
              </a:solidFill>
              <a:latin typeface="Times New Roman" panose="02020603050405020304" pitchFamily="18" charset="0"/>
            </a:endParaRPr>
          </a:p>
        </p:txBody>
      </p:sp>
    </p:spTree>
    <p:extLst>
      <p:ext uri="{BB962C8B-B14F-4D97-AF65-F5344CB8AC3E}">
        <p14:creationId xmlns:p14="http://schemas.microsoft.com/office/powerpoint/2010/main" val="3099821807"/>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F39F7E2-BD0A-4C32-A29C-6B6ED73601F8}" type="slidenum">
              <a:rPr lang="en-US" altLang="zh-CN"/>
              <a:pPr/>
              <a:t>44</a:t>
            </a:fld>
            <a:endParaRPr lang="en-US" altLang="zh-CN"/>
          </a:p>
        </p:txBody>
      </p:sp>
      <p:sp>
        <p:nvSpPr>
          <p:cNvPr id="346120" name="Rectangle 8"/>
          <p:cNvSpPr>
            <a:spLocks noGrp="1" noChangeArrowheads="1"/>
          </p:cNvSpPr>
          <p:nvPr>
            <p:ph type="title"/>
          </p:nvPr>
        </p:nvSpPr>
        <p:spPr/>
        <p:txBody>
          <a:bodyPr/>
          <a:lstStyle/>
          <a:p>
            <a:pPr algn="ctr"/>
            <a:r>
              <a:rPr lang="zh-CN" altLang="en-US" dirty="0">
                <a:latin typeface="Times New Roman" panose="02020603050405020304" pitchFamily="18" charset="0"/>
              </a:rPr>
              <a:t>二部图上完全匹配的判定</a:t>
            </a:r>
          </a:p>
        </p:txBody>
      </p:sp>
      <p:sp>
        <p:nvSpPr>
          <p:cNvPr id="346121" name="Rectangle 9"/>
          <p:cNvSpPr>
            <a:spLocks noGrp="1" noChangeArrowheads="1"/>
          </p:cNvSpPr>
          <p:nvPr>
            <p:ph type="body" idx="1"/>
          </p:nvPr>
        </p:nvSpPr>
        <p:spPr>
          <a:xfrm>
            <a:off x="395288" y="1268413"/>
            <a:ext cx="8229600" cy="4525962"/>
          </a:xfrm>
        </p:spPr>
        <p:txBody>
          <a:bodyPr/>
          <a:lstStyle/>
          <a:p>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15.12</a:t>
            </a:r>
            <a:r>
              <a:rPr lang="en-US" altLang="zh-CN" dirty="0">
                <a:latin typeface="Times New Roman" panose="02020603050405020304" pitchFamily="18" charset="0"/>
              </a:rPr>
              <a:t>  </a:t>
            </a:r>
            <a:r>
              <a:rPr lang="zh-CN" altLang="en-US" dirty="0">
                <a:latin typeface="Times New Roman" panose="02020603050405020304" pitchFamily="18" charset="0"/>
              </a:rPr>
              <a:t>在偶图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中</a:t>
            </a:r>
            <a:r>
              <a:rPr lang="en-US" altLang="zh-CN" dirty="0">
                <a:latin typeface="Times New Roman" panose="02020603050405020304" pitchFamily="18" charset="0"/>
              </a:rPr>
              <a:t>, </a:t>
            </a:r>
            <a:r>
              <a:rPr lang="zh-CN" altLang="en-US" dirty="0">
                <a:latin typeface="Times New Roman" panose="02020603050405020304" pitchFamily="18" charset="0"/>
              </a:rPr>
              <a:t>若存在</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到</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的单射</a:t>
            </a:r>
            <a:r>
              <a:rPr lang="en-US" altLang="zh-CN" i="1" dirty="0">
                <a:latin typeface="Times New Roman" panose="02020603050405020304" pitchFamily="18" charset="0"/>
              </a:rPr>
              <a:t>f</a:t>
            </a:r>
            <a:r>
              <a:rPr lang="en-US" altLang="zh-CN" dirty="0">
                <a:latin typeface="Times New Roman" panose="02020603050405020304" pitchFamily="18" charset="0"/>
              </a:rPr>
              <a:t>, </a:t>
            </a:r>
            <a:r>
              <a:rPr lang="zh-CN" altLang="en-US" dirty="0">
                <a:latin typeface="Times New Roman" panose="02020603050405020304" pitchFamily="18" charset="0"/>
              </a:rPr>
              <a:t>使得对任意</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都有</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 </a:t>
            </a:r>
            <a:r>
              <a:rPr lang="en-US" altLang="zh-CN" i="1" dirty="0">
                <a:latin typeface="Times New Roman" panose="02020603050405020304" pitchFamily="18" charset="0"/>
              </a:rPr>
              <a:t>f</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zh-CN" altLang="en-US" dirty="0">
                <a:latin typeface="Times New Roman" panose="02020603050405020304" pitchFamily="18" charset="0"/>
              </a:rPr>
              <a:t>则存在</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到</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完全匹配</a:t>
            </a:r>
            <a:r>
              <a:rPr lang="en-US" altLang="zh-CN" dirty="0">
                <a:latin typeface="Times New Roman" panose="02020603050405020304" pitchFamily="18" charset="0"/>
              </a:rPr>
              <a:t>.</a:t>
            </a:r>
            <a:endParaRPr lang="zh-CN" altLang="en-US"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由单射的性质知</a:t>
            </a:r>
            <a:r>
              <a:rPr lang="en-US" altLang="zh-CN" dirty="0">
                <a:latin typeface="Times New Roman" panose="02020603050405020304" pitchFamily="18" charset="0"/>
              </a:rPr>
              <a:t>, </a:t>
            </a:r>
            <a:r>
              <a:rPr lang="zh-CN" altLang="en-US" dirty="0">
                <a:latin typeface="Times New Roman" panose="02020603050405020304" pitchFamily="18" charset="0"/>
              </a:rPr>
              <a:t>不是所有的偶图都有匹配</a:t>
            </a:r>
            <a:r>
              <a:rPr lang="en-US" altLang="zh-CN" dirty="0">
                <a:latin typeface="Times New Roman" panose="02020603050405020304" pitchFamily="18" charset="0"/>
              </a:rPr>
              <a:t>, </a:t>
            </a:r>
            <a:r>
              <a:rPr lang="zh-CN" altLang="en-US" dirty="0">
                <a:latin typeface="Times New Roman" panose="02020603050405020304" pitchFamily="18" charset="0"/>
              </a:rPr>
              <a:t>存在匹配的必要条件是</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endParaRPr lang="zh-CN" altLang="en-US" dirty="0">
              <a:latin typeface="Times New Roman" panose="02020603050405020304" pitchFamily="18" charset="0"/>
            </a:endParaRPr>
          </a:p>
          <a:p>
            <a:r>
              <a:rPr lang="zh-CN" altLang="en-US" dirty="0">
                <a:latin typeface="Times New Roman" panose="02020603050405020304" pitchFamily="18" charset="0"/>
              </a:rPr>
              <a:t>然而</a:t>
            </a:r>
            <a:r>
              <a:rPr lang="en-US" altLang="zh-CN" dirty="0">
                <a:latin typeface="Times New Roman" panose="02020603050405020304" pitchFamily="18" charset="0"/>
              </a:rPr>
              <a:t>, </a:t>
            </a:r>
            <a:r>
              <a:rPr lang="zh-CN" altLang="en-US" dirty="0">
                <a:latin typeface="Times New Roman" panose="02020603050405020304" pitchFamily="18" charset="0"/>
              </a:rPr>
              <a:t>该条件并不是充分条件</a:t>
            </a:r>
            <a:r>
              <a:rPr lang="en-US" altLang="zh-CN" dirty="0">
                <a:latin typeface="Times New Roman" panose="02020603050405020304" pitchFamily="18" charset="0"/>
              </a:rPr>
              <a:t>.</a:t>
            </a:r>
          </a:p>
          <a:p>
            <a:endParaRPr lang="en-US" altLang="zh-CN" dirty="0">
              <a:latin typeface="Times New Roman" panose="02020603050405020304" pitchFamily="18" charset="0"/>
            </a:endParaRPr>
          </a:p>
        </p:txBody>
      </p:sp>
      <p:sp>
        <p:nvSpPr>
          <p:cNvPr id="7" name="文本框 6">
            <a:extLst>
              <a:ext uri="{FF2B5EF4-FFF2-40B4-BE49-F238E27FC236}">
                <a16:creationId xmlns:a16="http://schemas.microsoft.com/office/drawing/2014/main" id="{9C66A9BE-01B7-4D00-AE48-F8F07E9DC50E}"/>
              </a:ext>
            </a:extLst>
          </p:cNvPr>
          <p:cNvSpPr txBox="1"/>
          <p:nvPr/>
        </p:nvSpPr>
        <p:spPr>
          <a:xfrm>
            <a:off x="2871689" y="1975486"/>
            <a:ext cx="5815111"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又称完备匹配，与完美匹配不同，仅对</a:t>
            </a:r>
            <a:r>
              <a:rPr lang="en-US" altLang="zh-CN" sz="2000" i="1" dirty="0">
                <a:solidFill>
                  <a:srgbClr val="FF9900"/>
                </a:solidFill>
                <a:latin typeface="Times New Roman" panose="02020603050405020304" pitchFamily="18" charset="0"/>
              </a:rPr>
              <a:t>V</a:t>
            </a:r>
            <a:r>
              <a:rPr lang="en-US" altLang="zh-CN" sz="2000" baseline="-25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有要求</a:t>
            </a:r>
            <a:endParaRPr lang="en-US" altLang="zh-CN" sz="2000" dirty="0">
              <a:solidFill>
                <a:srgbClr val="FF9900"/>
              </a:solidFill>
              <a:latin typeface="Times New Roman" panose="02020603050405020304" pitchFamily="18" charset="0"/>
            </a:endParaRPr>
          </a:p>
        </p:txBody>
      </p:sp>
      <p:grpSp>
        <p:nvGrpSpPr>
          <p:cNvPr id="8" name="Group 4">
            <a:extLst>
              <a:ext uri="{FF2B5EF4-FFF2-40B4-BE49-F238E27FC236}">
                <a16:creationId xmlns:a16="http://schemas.microsoft.com/office/drawing/2014/main" id="{3508E012-1CBD-4B98-B7B5-AE8C6D6978DD}"/>
              </a:ext>
            </a:extLst>
          </p:cNvPr>
          <p:cNvGrpSpPr>
            <a:grpSpLocks/>
          </p:cNvGrpSpPr>
          <p:nvPr/>
        </p:nvGrpSpPr>
        <p:grpSpPr bwMode="auto">
          <a:xfrm>
            <a:off x="5149389" y="3645024"/>
            <a:ext cx="2163762" cy="2811014"/>
            <a:chOff x="3038" y="1662"/>
            <a:chExt cx="918" cy="1192"/>
          </a:xfrm>
        </p:grpSpPr>
        <p:sp>
          <p:nvSpPr>
            <p:cNvPr id="9" name="Line 5">
              <a:extLst>
                <a:ext uri="{FF2B5EF4-FFF2-40B4-BE49-F238E27FC236}">
                  <a16:creationId xmlns:a16="http://schemas.microsoft.com/office/drawing/2014/main" id="{E462E937-F1FF-4453-9902-DF22B092F1CB}"/>
                </a:ext>
              </a:extLst>
            </p:cNvPr>
            <p:cNvSpPr>
              <a:spLocks noChangeShapeType="1"/>
            </p:cNvSpPr>
            <p:nvPr/>
          </p:nvSpPr>
          <p:spPr bwMode="auto">
            <a:xfrm>
              <a:off x="3867" y="1941"/>
              <a:ext cx="1"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6">
              <a:extLst>
                <a:ext uri="{FF2B5EF4-FFF2-40B4-BE49-F238E27FC236}">
                  <a16:creationId xmlns:a16="http://schemas.microsoft.com/office/drawing/2014/main" id="{ED9B6FBB-81CC-4302-AD35-051102B6FAF1}"/>
                </a:ext>
              </a:extLst>
            </p:cNvPr>
            <p:cNvSpPr>
              <a:spLocks noChangeShapeType="1"/>
            </p:cNvSpPr>
            <p:nvPr/>
          </p:nvSpPr>
          <p:spPr bwMode="auto">
            <a:xfrm flipH="1">
              <a:off x="3296" y="1941"/>
              <a:ext cx="1"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7">
              <a:extLst>
                <a:ext uri="{FF2B5EF4-FFF2-40B4-BE49-F238E27FC236}">
                  <a16:creationId xmlns:a16="http://schemas.microsoft.com/office/drawing/2014/main" id="{6EE9CC3B-7284-4255-9F4F-CF5F43C69606}"/>
                </a:ext>
              </a:extLst>
            </p:cNvPr>
            <p:cNvSpPr>
              <a:spLocks noChangeShapeType="1"/>
            </p:cNvSpPr>
            <p:nvPr/>
          </p:nvSpPr>
          <p:spPr bwMode="auto">
            <a:xfrm flipH="1">
              <a:off x="3305" y="1942"/>
              <a:ext cx="276"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8">
              <a:extLst>
                <a:ext uri="{FF2B5EF4-FFF2-40B4-BE49-F238E27FC236}">
                  <a16:creationId xmlns:a16="http://schemas.microsoft.com/office/drawing/2014/main" id="{E66551A0-682F-4ACB-BF25-3D1067BABBB9}"/>
                </a:ext>
              </a:extLst>
            </p:cNvPr>
            <p:cNvSpPr>
              <a:spLocks noChangeShapeType="1"/>
            </p:cNvSpPr>
            <p:nvPr/>
          </p:nvSpPr>
          <p:spPr bwMode="auto">
            <a:xfrm flipH="1">
              <a:off x="3328" y="1934"/>
              <a:ext cx="526"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Rectangle 9">
              <a:extLst>
                <a:ext uri="{FF2B5EF4-FFF2-40B4-BE49-F238E27FC236}">
                  <a16:creationId xmlns:a16="http://schemas.microsoft.com/office/drawing/2014/main" id="{859EB383-FFB5-4AD2-94EE-B6CE5089B409}"/>
                </a:ext>
              </a:extLst>
            </p:cNvPr>
            <p:cNvSpPr>
              <a:spLocks noChangeArrowheads="1"/>
            </p:cNvSpPr>
            <p:nvPr/>
          </p:nvSpPr>
          <p:spPr bwMode="auto">
            <a:xfrm>
              <a:off x="3412" y="2725"/>
              <a:ext cx="27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dirty="0">
                  <a:solidFill>
                    <a:srgbClr val="FF0000"/>
                  </a:solidFill>
                  <a:ea typeface="华文仿宋" panose="02010600040101010101" pitchFamily="2" charset="-122"/>
                </a:rPr>
                <a:t>(b)</a:t>
              </a:r>
            </a:p>
          </p:txBody>
        </p:sp>
        <p:sp>
          <p:nvSpPr>
            <p:cNvPr id="14" name="Line 10">
              <a:extLst>
                <a:ext uri="{FF2B5EF4-FFF2-40B4-BE49-F238E27FC236}">
                  <a16:creationId xmlns:a16="http://schemas.microsoft.com/office/drawing/2014/main" id="{85B8DB73-36C3-4707-AC95-99BE84CF3662}"/>
                </a:ext>
              </a:extLst>
            </p:cNvPr>
            <p:cNvSpPr>
              <a:spLocks noChangeShapeType="1"/>
            </p:cNvSpPr>
            <p:nvPr/>
          </p:nvSpPr>
          <p:spPr bwMode="auto">
            <a:xfrm flipH="1">
              <a:off x="3585" y="1941"/>
              <a:ext cx="276"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1">
              <a:extLst>
                <a:ext uri="{FF2B5EF4-FFF2-40B4-BE49-F238E27FC236}">
                  <a16:creationId xmlns:a16="http://schemas.microsoft.com/office/drawing/2014/main" id="{B73F94F5-A3D0-4DE2-A8A1-C6E6C30BA5A4}"/>
                </a:ext>
              </a:extLst>
            </p:cNvPr>
            <p:cNvSpPr>
              <a:spLocks noChangeArrowheads="1"/>
            </p:cNvSpPr>
            <p:nvPr/>
          </p:nvSpPr>
          <p:spPr bwMode="auto">
            <a:xfrm>
              <a:off x="3230" y="1662"/>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1</a:t>
              </a:r>
            </a:p>
          </p:txBody>
        </p:sp>
        <p:sp>
          <p:nvSpPr>
            <p:cNvPr id="16" name="Rectangle 12">
              <a:extLst>
                <a:ext uri="{FF2B5EF4-FFF2-40B4-BE49-F238E27FC236}">
                  <a16:creationId xmlns:a16="http://schemas.microsoft.com/office/drawing/2014/main" id="{9D747F4B-AE58-4726-A13B-E6ED31AE3D99}"/>
                </a:ext>
              </a:extLst>
            </p:cNvPr>
            <p:cNvSpPr>
              <a:spLocks noChangeArrowheads="1"/>
            </p:cNvSpPr>
            <p:nvPr/>
          </p:nvSpPr>
          <p:spPr bwMode="auto">
            <a:xfrm>
              <a:off x="3507" y="1662"/>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2</a:t>
              </a:r>
            </a:p>
          </p:txBody>
        </p:sp>
        <p:sp>
          <p:nvSpPr>
            <p:cNvPr id="17" name="Rectangle 13">
              <a:extLst>
                <a:ext uri="{FF2B5EF4-FFF2-40B4-BE49-F238E27FC236}">
                  <a16:creationId xmlns:a16="http://schemas.microsoft.com/office/drawing/2014/main" id="{8C1F96C2-1086-4420-A5BC-52D0968DA911}"/>
                </a:ext>
              </a:extLst>
            </p:cNvPr>
            <p:cNvSpPr>
              <a:spLocks noChangeArrowheads="1"/>
            </p:cNvSpPr>
            <p:nvPr/>
          </p:nvSpPr>
          <p:spPr bwMode="auto">
            <a:xfrm>
              <a:off x="3774" y="1662"/>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3</a:t>
              </a:r>
            </a:p>
          </p:txBody>
        </p:sp>
        <p:sp>
          <p:nvSpPr>
            <p:cNvPr id="18" name="Rectangle 14">
              <a:extLst>
                <a:ext uri="{FF2B5EF4-FFF2-40B4-BE49-F238E27FC236}">
                  <a16:creationId xmlns:a16="http://schemas.microsoft.com/office/drawing/2014/main" id="{BA2F0F4C-9141-418E-9E3C-8E6857841EAF}"/>
                </a:ext>
              </a:extLst>
            </p:cNvPr>
            <p:cNvSpPr>
              <a:spLocks noChangeArrowheads="1"/>
            </p:cNvSpPr>
            <p:nvPr/>
          </p:nvSpPr>
          <p:spPr bwMode="auto">
            <a:xfrm>
              <a:off x="3230" y="2545"/>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4</a:t>
              </a:r>
            </a:p>
          </p:txBody>
        </p:sp>
        <p:sp>
          <p:nvSpPr>
            <p:cNvPr id="19" name="Rectangle 15">
              <a:extLst>
                <a:ext uri="{FF2B5EF4-FFF2-40B4-BE49-F238E27FC236}">
                  <a16:creationId xmlns:a16="http://schemas.microsoft.com/office/drawing/2014/main" id="{56CE7244-30ED-406B-A6A6-E35A8FFB5576}"/>
                </a:ext>
              </a:extLst>
            </p:cNvPr>
            <p:cNvSpPr>
              <a:spLocks noChangeArrowheads="1"/>
            </p:cNvSpPr>
            <p:nvPr/>
          </p:nvSpPr>
          <p:spPr bwMode="auto">
            <a:xfrm>
              <a:off x="3507" y="2545"/>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5</a:t>
              </a:r>
            </a:p>
          </p:txBody>
        </p:sp>
        <p:sp>
          <p:nvSpPr>
            <p:cNvPr id="20" name="Rectangle 16">
              <a:extLst>
                <a:ext uri="{FF2B5EF4-FFF2-40B4-BE49-F238E27FC236}">
                  <a16:creationId xmlns:a16="http://schemas.microsoft.com/office/drawing/2014/main" id="{F3EA0CF1-F832-4A06-A44B-A466FE7FBC2F}"/>
                </a:ext>
              </a:extLst>
            </p:cNvPr>
            <p:cNvSpPr>
              <a:spLocks noChangeArrowheads="1"/>
            </p:cNvSpPr>
            <p:nvPr/>
          </p:nvSpPr>
          <p:spPr bwMode="auto">
            <a:xfrm>
              <a:off x="3774" y="2545"/>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6</a:t>
              </a:r>
            </a:p>
          </p:txBody>
        </p:sp>
        <p:sp>
          <p:nvSpPr>
            <p:cNvPr id="21" name="Rectangle 17">
              <a:extLst>
                <a:ext uri="{FF2B5EF4-FFF2-40B4-BE49-F238E27FC236}">
                  <a16:creationId xmlns:a16="http://schemas.microsoft.com/office/drawing/2014/main" id="{90922272-E8A9-466B-B3DE-BBAFA9D72DFD}"/>
                </a:ext>
              </a:extLst>
            </p:cNvPr>
            <p:cNvSpPr>
              <a:spLocks noChangeArrowheads="1"/>
            </p:cNvSpPr>
            <p:nvPr/>
          </p:nvSpPr>
          <p:spPr bwMode="auto">
            <a:xfrm>
              <a:off x="3038" y="1791"/>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1</a:t>
              </a:r>
            </a:p>
          </p:txBody>
        </p:sp>
        <p:sp>
          <p:nvSpPr>
            <p:cNvPr id="22" name="Rectangle 18">
              <a:extLst>
                <a:ext uri="{FF2B5EF4-FFF2-40B4-BE49-F238E27FC236}">
                  <a16:creationId xmlns:a16="http://schemas.microsoft.com/office/drawing/2014/main" id="{E6A20526-C27C-4C09-9912-46753D13C116}"/>
                </a:ext>
              </a:extLst>
            </p:cNvPr>
            <p:cNvSpPr>
              <a:spLocks noChangeArrowheads="1"/>
            </p:cNvSpPr>
            <p:nvPr/>
          </p:nvSpPr>
          <p:spPr bwMode="auto">
            <a:xfrm>
              <a:off x="3038" y="2415"/>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2</a:t>
              </a:r>
            </a:p>
          </p:txBody>
        </p:sp>
        <p:sp>
          <p:nvSpPr>
            <p:cNvPr id="23" name="Oval 19">
              <a:extLst>
                <a:ext uri="{FF2B5EF4-FFF2-40B4-BE49-F238E27FC236}">
                  <a16:creationId xmlns:a16="http://schemas.microsoft.com/office/drawing/2014/main" id="{68B710C8-EDF0-4DC3-A8CB-C6333F324979}"/>
                </a:ext>
              </a:extLst>
            </p:cNvPr>
            <p:cNvSpPr>
              <a:spLocks noChangeArrowheads="1"/>
            </p:cNvSpPr>
            <p:nvPr/>
          </p:nvSpPr>
          <p:spPr bwMode="auto">
            <a:xfrm>
              <a:off x="3278" y="1910"/>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24" name="Oval 20">
              <a:extLst>
                <a:ext uri="{FF2B5EF4-FFF2-40B4-BE49-F238E27FC236}">
                  <a16:creationId xmlns:a16="http://schemas.microsoft.com/office/drawing/2014/main" id="{6697DD52-A9C7-4C16-8FFF-B99FF4B0EACF}"/>
                </a:ext>
              </a:extLst>
            </p:cNvPr>
            <p:cNvSpPr>
              <a:spLocks noChangeArrowheads="1"/>
            </p:cNvSpPr>
            <p:nvPr/>
          </p:nvSpPr>
          <p:spPr bwMode="auto">
            <a:xfrm>
              <a:off x="3563" y="1910"/>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25" name="Oval 21">
              <a:extLst>
                <a:ext uri="{FF2B5EF4-FFF2-40B4-BE49-F238E27FC236}">
                  <a16:creationId xmlns:a16="http://schemas.microsoft.com/office/drawing/2014/main" id="{9909FDCA-836C-48AC-871A-A8F07E16FD3C}"/>
                </a:ext>
              </a:extLst>
            </p:cNvPr>
            <p:cNvSpPr>
              <a:spLocks noChangeArrowheads="1"/>
            </p:cNvSpPr>
            <p:nvPr/>
          </p:nvSpPr>
          <p:spPr bwMode="auto">
            <a:xfrm>
              <a:off x="3845" y="1910"/>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26" name="Oval 22">
              <a:extLst>
                <a:ext uri="{FF2B5EF4-FFF2-40B4-BE49-F238E27FC236}">
                  <a16:creationId xmlns:a16="http://schemas.microsoft.com/office/drawing/2014/main" id="{903A8055-CF96-4F70-A421-EE2C0BA1A16D}"/>
                </a:ext>
              </a:extLst>
            </p:cNvPr>
            <p:cNvSpPr>
              <a:spLocks noChangeArrowheads="1"/>
            </p:cNvSpPr>
            <p:nvPr/>
          </p:nvSpPr>
          <p:spPr bwMode="auto">
            <a:xfrm>
              <a:off x="3280" y="2523"/>
              <a:ext cx="45" cy="4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27" name="Oval 23">
              <a:extLst>
                <a:ext uri="{FF2B5EF4-FFF2-40B4-BE49-F238E27FC236}">
                  <a16:creationId xmlns:a16="http://schemas.microsoft.com/office/drawing/2014/main" id="{68931CA3-1A76-44D6-A518-0B92E0EBB157}"/>
                </a:ext>
              </a:extLst>
            </p:cNvPr>
            <p:cNvSpPr>
              <a:spLocks noChangeArrowheads="1"/>
            </p:cNvSpPr>
            <p:nvPr/>
          </p:nvSpPr>
          <p:spPr bwMode="auto">
            <a:xfrm>
              <a:off x="3552" y="2523"/>
              <a:ext cx="45" cy="4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28" name="Oval 24">
              <a:extLst>
                <a:ext uri="{FF2B5EF4-FFF2-40B4-BE49-F238E27FC236}">
                  <a16:creationId xmlns:a16="http://schemas.microsoft.com/office/drawing/2014/main" id="{E74FD95F-2350-4397-A9A7-B14FA1AED261}"/>
                </a:ext>
              </a:extLst>
            </p:cNvPr>
            <p:cNvSpPr>
              <a:spLocks noChangeArrowheads="1"/>
            </p:cNvSpPr>
            <p:nvPr/>
          </p:nvSpPr>
          <p:spPr bwMode="auto">
            <a:xfrm>
              <a:off x="3845" y="2523"/>
              <a:ext cx="45" cy="4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grpSp>
      <p:grpSp>
        <p:nvGrpSpPr>
          <p:cNvPr id="29" name="Group 25">
            <a:extLst>
              <a:ext uri="{FF2B5EF4-FFF2-40B4-BE49-F238E27FC236}">
                <a16:creationId xmlns:a16="http://schemas.microsoft.com/office/drawing/2014/main" id="{D05030C4-54A5-41FD-BBAA-8B34D84421D1}"/>
              </a:ext>
            </a:extLst>
          </p:cNvPr>
          <p:cNvGrpSpPr>
            <a:grpSpLocks/>
          </p:cNvGrpSpPr>
          <p:nvPr/>
        </p:nvGrpSpPr>
        <p:grpSpPr bwMode="auto">
          <a:xfrm>
            <a:off x="875491" y="3645024"/>
            <a:ext cx="3414713" cy="2849563"/>
            <a:chOff x="158" y="1661"/>
            <a:chExt cx="1448" cy="1208"/>
          </a:xfrm>
        </p:grpSpPr>
        <p:sp>
          <p:nvSpPr>
            <p:cNvPr id="30" name="Rectangle 26">
              <a:extLst>
                <a:ext uri="{FF2B5EF4-FFF2-40B4-BE49-F238E27FC236}">
                  <a16:creationId xmlns:a16="http://schemas.microsoft.com/office/drawing/2014/main" id="{4A3371C2-A714-458F-9244-C10BD1024B78}"/>
                </a:ext>
              </a:extLst>
            </p:cNvPr>
            <p:cNvSpPr>
              <a:spLocks noChangeArrowheads="1"/>
            </p:cNvSpPr>
            <p:nvPr/>
          </p:nvSpPr>
          <p:spPr bwMode="auto">
            <a:xfrm>
              <a:off x="434" y="1661"/>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1</a:t>
              </a:r>
            </a:p>
          </p:txBody>
        </p:sp>
        <p:sp>
          <p:nvSpPr>
            <p:cNvPr id="31" name="Rectangle 27">
              <a:extLst>
                <a:ext uri="{FF2B5EF4-FFF2-40B4-BE49-F238E27FC236}">
                  <a16:creationId xmlns:a16="http://schemas.microsoft.com/office/drawing/2014/main" id="{B0D03103-26EE-42EF-95A7-F19443E42F0B}"/>
                </a:ext>
              </a:extLst>
            </p:cNvPr>
            <p:cNvSpPr>
              <a:spLocks noChangeArrowheads="1"/>
            </p:cNvSpPr>
            <p:nvPr/>
          </p:nvSpPr>
          <p:spPr bwMode="auto">
            <a:xfrm>
              <a:off x="717" y="1661"/>
              <a:ext cx="18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2</a:t>
              </a:r>
            </a:p>
          </p:txBody>
        </p:sp>
        <p:sp>
          <p:nvSpPr>
            <p:cNvPr id="32" name="Rectangle 28">
              <a:extLst>
                <a:ext uri="{FF2B5EF4-FFF2-40B4-BE49-F238E27FC236}">
                  <a16:creationId xmlns:a16="http://schemas.microsoft.com/office/drawing/2014/main" id="{4661EF90-8173-461E-BE94-32C0AB950FB2}"/>
                </a:ext>
              </a:extLst>
            </p:cNvPr>
            <p:cNvSpPr>
              <a:spLocks noChangeArrowheads="1"/>
            </p:cNvSpPr>
            <p:nvPr/>
          </p:nvSpPr>
          <p:spPr bwMode="auto">
            <a:xfrm>
              <a:off x="999" y="1661"/>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3</a:t>
              </a:r>
            </a:p>
          </p:txBody>
        </p:sp>
        <p:sp>
          <p:nvSpPr>
            <p:cNvPr id="33" name="Rectangle 29">
              <a:extLst>
                <a:ext uri="{FF2B5EF4-FFF2-40B4-BE49-F238E27FC236}">
                  <a16:creationId xmlns:a16="http://schemas.microsoft.com/office/drawing/2014/main" id="{F6274043-3DE0-4B32-B66C-0623463ADE92}"/>
                </a:ext>
              </a:extLst>
            </p:cNvPr>
            <p:cNvSpPr>
              <a:spLocks noChangeArrowheads="1"/>
            </p:cNvSpPr>
            <p:nvPr/>
          </p:nvSpPr>
          <p:spPr bwMode="auto">
            <a:xfrm>
              <a:off x="292" y="2544"/>
              <a:ext cx="18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5</a:t>
              </a:r>
            </a:p>
          </p:txBody>
        </p:sp>
        <p:sp>
          <p:nvSpPr>
            <p:cNvPr id="34" name="Rectangle 30">
              <a:extLst>
                <a:ext uri="{FF2B5EF4-FFF2-40B4-BE49-F238E27FC236}">
                  <a16:creationId xmlns:a16="http://schemas.microsoft.com/office/drawing/2014/main" id="{EEDF5AA0-8A7B-4C60-B093-844EFC687C2F}"/>
                </a:ext>
              </a:extLst>
            </p:cNvPr>
            <p:cNvSpPr>
              <a:spLocks noChangeArrowheads="1"/>
            </p:cNvSpPr>
            <p:nvPr/>
          </p:nvSpPr>
          <p:spPr bwMode="auto">
            <a:xfrm>
              <a:off x="575" y="2544"/>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6</a:t>
              </a:r>
            </a:p>
          </p:txBody>
        </p:sp>
        <p:sp>
          <p:nvSpPr>
            <p:cNvPr id="35" name="Rectangle 31">
              <a:extLst>
                <a:ext uri="{FF2B5EF4-FFF2-40B4-BE49-F238E27FC236}">
                  <a16:creationId xmlns:a16="http://schemas.microsoft.com/office/drawing/2014/main" id="{AC9A4A66-8DCB-40B4-9E04-21E44316C9CD}"/>
                </a:ext>
              </a:extLst>
            </p:cNvPr>
            <p:cNvSpPr>
              <a:spLocks noChangeArrowheads="1"/>
            </p:cNvSpPr>
            <p:nvPr/>
          </p:nvSpPr>
          <p:spPr bwMode="auto">
            <a:xfrm>
              <a:off x="858" y="2544"/>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7</a:t>
              </a:r>
            </a:p>
          </p:txBody>
        </p:sp>
        <p:sp>
          <p:nvSpPr>
            <p:cNvPr id="36" name="Rectangle 32">
              <a:extLst>
                <a:ext uri="{FF2B5EF4-FFF2-40B4-BE49-F238E27FC236}">
                  <a16:creationId xmlns:a16="http://schemas.microsoft.com/office/drawing/2014/main" id="{812A0FF7-B2ED-4486-8ED5-D134BA041C7C}"/>
                </a:ext>
              </a:extLst>
            </p:cNvPr>
            <p:cNvSpPr>
              <a:spLocks noChangeArrowheads="1"/>
            </p:cNvSpPr>
            <p:nvPr/>
          </p:nvSpPr>
          <p:spPr bwMode="auto">
            <a:xfrm>
              <a:off x="1141" y="2544"/>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8</a:t>
              </a:r>
            </a:p>
          </p:txBody>
        </p:sp>
        <p:sp>
          <p:nvSpPr>
            <p:cNvPr id="37" name="Line 33">
              <a:extLst>
                <a:ext uri="{FF2B5EF4-FFF2-40B4-BE49-F238E27FC236}">
                  <a16:creationId xmlns:a16="http://schemas.microsoft.com/office/drawing/2014/main" id="{61B60B5A-9431-43E4-BEE7-0C4080814801}"/>
                </a:ext>
              </a:extLst>
            </p:cNvPr>
            <p:cNvSpPr>
              <a:spLocks noChangeShapeType="1"/>
            </p:cNvSpPr>
            <p:nvPr/>
          </p:nvSpPr>
          <p:spPr bwMode="auto">
            <a:xfrm>
              <a:off x="813" y="1951"/>
              <a:ext cx="137"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4">
              <a:extLst>
                <a:ext uri="{FF2B5EF4-FFF2-40B4-BE49-F238E27FC236}">
                  <a16:creationId xmlns:a16="http://schemas.microsoft.com/office/drawing/2014/main" id="{58CE4DCA-F910-4A1D-BB6B-70278140B724}"/>
                </a:ext>
              </a:extLst>
            </p:cNvPr>
            <p:cNvSpPr>
              <a:spLocks noChangeShapeType="1"/>
            </p:cNvSpPr>
            <p:nvPr/>
          </p:nvSpPr>
          <p:spPr bwMode="auto">
            <a:xfrm>
              <a:off x="1108" y="1951"/>
              <a:ext cx="418"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5">
              <a:extLst>
                <a:ext uri="{FF2B5EF4-FFF2-40B4-BE49-F238E27FC236}">
                  <a16:creationId xmlns:a16="http://schemas.microsoft.com/office/drawing/2014/main" id="{A0213140-02A1-401C-99C0-C8FCE1198446}"/>
                </a:ext>
              </a:extLst>
            </p:cNvPr>
            <p:cNvSpPr>
              <a:spLocks noChangeShapeType="1"/>
            </p:cNvSpPr>
            <p:nvPr/>
          </p:nvSpPr>
          <p:spPr bwMode="auto">
            <a:xfrm>
              <a:off x="517" y="1951"/>
              <a:ext cx="418"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6">
              <a:extLst>
                <a:ext uri="{FF2B5EF4-FFF2-40B4-BE49-F238E27FC236}">
                  <a16:creationId xmlns:a16="http://schemas.microsoft.com/office/drawing/2014/main" id="{58DBC3C7-F11C-4A1C-92FB-EF715B87AC47}"/>
                </a:ext>
              </a:extLst>
            </p:cNvPr>
            <p:cNvSpPr>
              <a:spLocks noChangeShapeType="1"/>
            </p:cNvSpPr>
            <p:nvPr/>
          </p:nvSpPr>
          <p:spPr bwMode="auto">
            <a:xfrm flipH="1">
              <a:off x="384" y="1951"/>
              <a:ext cx="137"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7">
              <a:extLst>
                <a:ext uri="{FF2B5EF4-FFF2-40B4-BE49-F238E27FC236}">
                  <a16:creationId xmlns:a16="http://schemas.microsoft.com/office/drawing/2014/main" id="{D3074426-49C7-4245-B192-05A2B710AA70}"/>
                </a:ext>
              </a:extLst>
            </p:cNvPr>
            <p:cNvSpPr>
              <a:spLocks noChangeShapeType="1"/>
            </p:cNvSpPr>
            <p:nvPr/>
          </p:nvSpPr>
          <p:spPr bwMode="auto">
            <a:xfrm>
              <a:off x="557" y="1951"/>
              <a:ext cx="962"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8">
              <a:extLst>
                <a:ext uri="{FF2B5EF4-FFF2-40B4-BE49-F238E27FC236}">
                  <a16:creationId xmlns:a16="http://schemas.microsoft.com/office/drawing/2014/main" id="{361232B5-9BA6-4D2E-A3A1-A01B95C4CE8E}"/>
                </a:ext>
              </a:extLst>
            </p:cNvPr>
            <p:cNvSpPr>
              <a:spLocks noChangeShapeType="1"/>
            </p:cNvSpPr>
            <p:nvPr/>
          </p:nvSpPr>
          <p:spPr bwMode="auto">
            <a:xfrm>
              <a:off x="516" y="1936"/>
              <a:ext cx="698"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9">
              <a:extLst>
                <a:ext uri="{FF2B5EF4-FFF2-40B4-BE49-F238E27FC236}">
                  <a16:creationId xmlns:a16="http://schemas.microsoft.com/office/drawing/2014/main" id="{A264880F-F7B5-4012-85BE-78241CB13C6F}"/>
                </a:ext>
              </a:extLst>
            </p:cNvPr>
            <p:cNvSpPr>
              <a:spLocks noChangeShapeType="1"/>
            </p:cNvSpPr>
            <p:nvPr/>
          </p:nvSpPr>
          <p:spPr bwMode="auto">
            <a:xfrm flipH="1">
              <a:off x="661" y="1951"/>
              <a:ext cx="408"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40">
              <a:extLst>
                <a:ext uri="{FF2B5EF4-FFF2-40B4-BE49-F238E27FC236}">
                  <a16:creationId xmlns:a16="http://schemas.microsoft.com/office/drawing/2014/main" id="{988B64CE-AEEE-486C-8F82-84ECD6FB0E0C}"/>
                </a:ext>
              </a:extLst>
            </p:cNvPr>
            <p:cNvSpPr>
              <a:spLocks noChangeShapeType="1"/>
            </p:cNvSpPr>
            <p:nvPr/>
          </p:nvSpPr>
          <p:spPr bwMode="auto">
            <a:xfrm>
              <a:off x="822" y="1951"/>
              <a:ext cx="418"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Rectangle 41">
              <a:extLst>
                <a:ext uri="{FF2B5EF4-FFF2-40B4-BE49-F238E27FC236}">
                  <a16:creationId xmlns:a16="http://schemas.microsoft.com/office/drawing/2014/main" id="{0E83140F-A611-4BE8-B6F0-A958552B11BC}"/>
                </a:ext>
              </a:extLst>
            </p:cNvPr>
            <p:cNvSpPr>
              <a:spLocks noChangeArrowheads="1"/>
            </p:cNvSpPr>
            <p:nvPr/>
          </p:nvSpPr>
          <p:spPr bwMode="auto">
            <a:xfrm>
              <a:off x="749" y="2740"/>
              <a:ext cx="27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dirty="0">
                  <a:solidFill>
                    <a:srgbClr val="FF0000"/>
                  </a:solidFill>
                  <a:ea typeface="华文仿宋" panose="02010600040101010101" pitchFamily="2" charset="-122"/>
                </a:rPr>
                <a:t>(a)</a:t>
              </a:r>
            </a:p>
          </p:txBody>
        </p:sp>
        <p:sp>
          <p:nvSpPr>
            <p:cNvPr id="46" name="Rectangle 42">
              <a:extLst>
                <a:ext uri="{FF2B5EF4-FFF2-40B4-BE49-F238E27FC236}">
                  <a16:creationId xmlns:a16="http://schemas.microsoft.com/office/drawing/2014/main" id="{D2AFF941-BC7F-4B53-88A4-3E3A1CE858EB}"/>
                </a:ext>
              </a:extLst>
            </p:cNvPr>
            <p:cNvSpPr>
              <a:spLocks noChangeArrowheads="1"/>
            </p:cNvSpPr>
            <p:nvPr/>
          </p:nvSpPr>
          <p:spPr bwMode="auto">
            <a:xfrm>
              <a:off x="1281" y="1663"/>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4</a:t>
              </a:r>
            </a:p>
          </p:txBody>
        </p:sp>
        <p:sp>
          <p:nvSpPr>
            <p:cNvPr id="47" name="Rectangle 43">
              <a:extLst>
                <a:ext uri="{FF2B5EF4-FFF2-40B4-BE49-F238E27FC236}">
                  <a16:creationId xmlns:a16="http://schemas.microsoft.com/office/drawing/2014/main" id="{A7416A93-2A0E-451D-A9E0-CB63937859A6}"/>
                </a:ext>
              </a:extLst>
            </p:cNvPr>
            <p:cNvSpPr>
              <a:spLocks noChangeArrowheads="1"/>
            </p:cNvSpPr>
            <p:nvPr/>
          </p:nvSpPr>
          <p:spPr bwMode="auto">
            <a:xfrm>
              <a:off x="1425" y="2545"/>
              <a:ext cx="18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9</a:t>
              </a:r>
            </a:p>
          </p:txBody>
        </p:sp>
        <p:sp>
          <p:nvSpPr>
            <p:cNvPr id="48" name="Line 44">
              <a:extLst>
                <a:ext uri="{FF2B5EF4-FFF2-40B4-BE49-F238E27FC236}">
                  <a16:creationId xmlns:a16="http://schemas.microsoft.com/office/drawing/2014/main" id="{227489E4-D05E-4551-900C-C259E9445EF9}"/>
                </a:ext>
              </a:extLst>
            </p:cNvPr>
            <p:cNvSpPr>
              <a:spLocks noChangeShapeType="1"/>
            </p:cNvSpPr>
            <p:nvPr/>
          </p:nvSpPr>
          <p:spPr bwMode="auto">
            <a:xfrm flipH="1">
              <a:off x="697" y="1937"/>
              <a:ext cx="690"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Rectangle 45">
              <a:extLst>
                <a:ext uri="{FF2B5EF4-FFF2-40B4-BE49-F238E27FC236}">
                  <a16:creationId xmlns:a16="http://schemas.microsoft.com/office/drawing/2014/main" id="{0468FFC4-70B7-46C8-B908-E8228F62B1E8}"/>
                </a:ext>
              </a:extLst>
            </p:cNvPr>
            <p:cNvSpPr>
              <a:spLocks noChangeArrowheads="1"/>
            </p:cNvSpPr>
            <p:nvPr/>
          </p:nvSpPr>
          <p:spPr bwMode="auto">
            <a:xfrm>
              <a:off x="158" y="1781"/>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1</a:t>
              </a:r>
            </a:p>
          </p:txBody>
        </p:sp>
        <p:sp>
          <p:nvSpPr>
            <p:cNvPr id="50" name="Rectangle 46">
              <a:extLst>
                <a:ext uri="{FF2B5EF4-FFF2-40B4-BE49-F238E27FC236}">
                  <a16:creationId xmlns:a16="http://schemas.microsoft.com/office/drawing/2014/main" id="{984AA200-FC79-4E64-BDC8-9F42C2512AB7}"/>
                </a:ext>
              </a:extLst>
            </p:cNvPr>
            <p:cNvSpPr>
              <a:spLocks noChangeArrowheads="1"/>
            </p:cNvSpPr>
            <p:nvPr/>
          </p:nvSpPr>
          <p:spPr bwMode="auto">
            <a:xfrm>
              <a:off x="158" y="2405"/>
              <a:ext cx="1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000">
                  <a:solidFill>
                    <a:srgbClr val="FF0000"/>
                  </a:solidFill>
                  <a:ea typeface="华文仿宋" panose="02010600040101010101" pitchFamily="2" charset="-122"/>
                </a:rPr>
                <a:t>V</a:t>
              </a:r>
              <a:r>
                <a:rPr lang="en-US" altLang="zh-CN" sz="2000" baseline="-25000">
                  <a:solidFill>
                    <a:srgbClr val="FF0000"/>
                  </a:solidFill>
                  <a:ea typeface="华文仿宋" panose="02010600040101010101" pitchFamily="2" charset="-122"/>
                </a:rPr>
                <a:t>2</a:t>
              </a:r>
            </a:p>
          </p:txBody>
        </p:sp>
        <p:sp>
          <p:nvSpPr>
            <p:cNvPr id="51" name="Line 47">
              <a:extLst>
                <a:ext uri="{FF2B5EF4-FFF2-40B4-BE49-F238E27FC236}">
                  <a16:creationId xmlns:a16="http://schemas.microsoft.com/office/drawing/2014/main" id="{EE9DD416-59E1-48AF-827C-F143C6A3E68A}"/>
                </a:ext>
              </a:extLst>
            </p:cNvPr>
            <p:cNvSpPr>
              <a:spLocks noChangeShapeType="1"/>
            </p:cNvSpPr>
            <p:nvPr/>
          </p:nvSpPr>
          <p:spPr bwMode="auto">
            <a:xfrm flipH="1">
              <a:off x="400" y="1951"/>
              <a:ext cx="962" cy="589"/>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Oval 48">
              <a:extLst>
                <a:ext uri="{FF2B5EF4-FFF2-40B4-BE49-F238E27FC236}">
                  <a16:creationId xmlns:a16="http://schemas.microsoft.com/office/drawing/2014/main" id="{FD9CC823-5584-49D0-856B-CFE656BB6820}"/>
                </a:ext>
              </a:extLst>
            </p:cNvPr>
            <p:cNvSpPr>
              <a:spLocks noChangeArrowheads="1"/>
            </p:cNvSpPr>
            <p:nvPr/>
          </p:nvSpPr>
          <p:spPr bwMode="auto">
            <a:xfrm>
              <a:off x="508" y="1910"/>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3" name="Oval 49">
              <a:extLst>
                <a:ext uri="{FF2B5EF4-FFF2-40B4-BE49-F238E27FC236}">
                  <a16:creationId xmlns:a16="http://schemas.microsoft.com/office/drawing/2014/main" id="{A4BAF868-E401-4860-AC86-EADE18E566A2}"/>
                </a:ext>
              </a:extLst>
            </p:cNvPr>
            <p:cNvSpPr>
              <a:spLocks noChangeArrowheads="1"/>
            </p:cNvSpPr>
            <p:nvPr/>
          </p:nvSpPr>
          <p:spPr bwMode="auto">
            <a:xfrm>
              <a:off x="789" y="1910"/>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4" name="Oval 50">
              <a:extLst>
                <a:ext uri="{FF2B5EF4-FFF2-40B4-BE49-F238E27FC236}">
                  <a16:creationId xmlns:a16="http://schemas.microsoft.com/office/drawing/2014/main" id="{642F3B68-8384-4CE2-8481-D9E0AB69F7C5}"/>
                </a:ext>
              </a:extLst>
            </p:cNvPr>
            <p:cNvSpPr>
              <a:spLocks noChangeArrowheads="1"/>
            </p:cNvSpPr>
            <p:nvPr/>
          </p:nvSpPr>
          <p:spPr bwMode="auto">
            <a:xfrm>
              <a:off x="1070" y="1910"/>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5" name="Oval 51">
              <a:extLst>
                <a:ext uri="{FF2B5EF4-FFF2-40B4-BE49-F238E27FC236}">
                  <a16:creationId xmlns:a16="http://schemas.microsoft.com/office/drawing/2014/main" id="{7D7C83B0-D671-463F-8ABD-3547E1D8CF8D}"/>
                </a:ext>
              </a:extLst>
            </p:cNvPr>
            <p:cNvSpPr>
              <a:spLocks noChangeArrowheads="1"/>
            </p:cNvSpPr>
            <p:nvPr/>
          </p:nvSpPr>
          <p:spPr bwMode="auto">
            <a:xfrm>
              <a:off x="367" y="2524"/>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6" name="Oval 52">
              <a:extLst>
                <a:ext uri="{FF2B5EF4-FFF2-40B4-BE49-F238E27FC236}">
                  <a16:creationId xmlns:a16="http://schemas.microsoft.com/office/drawing/2014/main" id="{441C3853-F78F-4A57-9CDD-61D462928723}"/>
                </a:ext>
              </a:extLst>
            </p:cNvPr>
            <p:cNvSpPr>
              <a:spLocks noChangeArrowheads="1"/>
            </p:cNvSpPr>
            <p:nvPr/>
          </p:nvSpPr>
          <p:spPr bwMode="auto">
            <a:xfrm>
              <a:off x="651" y="2524"/>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7" name="Oval 53">
              <a:extLst>
                <a:ext uri="{FF2B5EF4-FFF2-40B4-BE49-F238E27FC236}">
                  <a16:creationId xmlns:a16="http://schemas.microsoft.com/office/drawing/2014/main" id="{8DBBEBEE-F04E-4096-BAAF-52D939AFE412}"/>
                </a:ext>
              </a:extLst>
            </p:cNvPr>
            <p:cNvSpPr>
              <a:spLocks noChangeArrowheads="1"/>
            </p:cNvSpPr>
            <p:nvPr/>
          </p:nvSpPr>
          <p:spPr bwMode="auto">
            <a:xfrm>
              <a:off x="936" y="2524"/>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8" name="Oval 54">
              <a:extLst>
                <a:ext uri="{FF2B5EF4-FFF2-40B4-BE49-F238E27FC236}">
                  <a16:creationId xmlns:a16="http://schemas.microsoft.com/office/drawing/2014/main" id="{B029E923-557B-45EE-8751-FF6659351928}"/>
                </a:ext>
              </a:extLst>
            </p:cNvPr>
            <p:cNvSpPr>
              <a:spLocks noChangeArrowheads="1"/>
            </p:cNvSpPr>
            <p:nvPr/>
          </p:nvSpPr>
          <p:spPr bwMode="auto">
            <a:xfrm>
              <a:off x="1220" y="2524"/>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9" name="Oval 55">
              <a:extLst>
                <a:ext uri="{FF2B5EF4-FFF2-40B4-BE49-F238E27FC236}">
                  <a16:creationId xmlns:a16="http://schemas.microsoft.com/office/drawing/2014/main" id="{83921AF1-E0EA-42B6-8FD0-80F3E8F75F25}"/>
                </a:ext>
              </a:extLst>
            </p:cNvPr>
            <p:cNvSpPr>
              <a:spLocks noChangeArrowheads="1"/>
            </p:cNvSpPr>
            <p:nvPr/>
          </p:nvSpPr>
          <p:spPr bwMode="auto">
            <a:xfrm>
              <a:off x="1352" y="1910"/>
              <a:ext cx="46"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60" name="Oval 56">
              <a:extLst>
                <a:ext uri="{FF2B5EF4-FFF2-40B4-BE49-F238E27FC236}">
                  <a16:creationId xmlns:a16="http://schemas.microsoft.com/office/drawing/2014/main" id="{C263BB87-83FE-41B2-9A54-40A5CD293A92}"/>
                </a:ext>
              </a:extLst>
            </p:cNvPr>
            <p:cNvSpPr>
              <a:spLocks noChangeArrowheads="1"/>
            </p:cNvSpPr>
            <p:nvPr/>
          </p:nvSpPr>
          <p:spPr bwMode="auto">
            <a:xfrm>
              <a:off x="1505" y="2524"/>
              <a:ext cx="45" cy="46"/>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grpSp>
      <p:sp>
        <p:nvSpPr>
          <p:cNvPr id="61" name="文本框 60">
            <a:extLst>
              <a:ext uri="{FF2B5EF4-FFF2-40B4-BE49-F238E27FC236}">
                <a16:creationId xmlns:a16="http://schemas.microsoft.com/office/drawing/2014/main" id="{1108125E-91F3-492E-AEB8-FF16B4460960}"/>
              </a:ext>
            </a:extLst>
          </p:cNvPr>
          <p:cNvSpPr txBox="1"/>
          <p:nvPr/>
        </p:nvSpPr>
        <p:spPr>
          <a:xfrm>
            <a:off x="1912" y="6452580"/>
            <a:ext cx="232694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有没有充分条件？</a:t>
            </a:r>
            <a:endParaRPr lang="en-US" altLang="zh-CN" sz="2000" dirty="0">
              <a:solidFill>
                <a:srgbClr val="FF9900"/>
              </a:solidFill>
              <a:latin typeface="Times New Roman" panose="02020603050405020304" pitchFamily="18" charset="0"/>
            </a:endParaRPr>
          </a:p>
        </p:txBody>
      </p:sp>
    </p:spTree>
    <p:extLst>
      <p:ext uri="{BB962C8B-B14F-4D97-AF65-F5344CB8AC3E}">
        <p14:creationId xmlns:p14="http://schemas.microsoft.com/office/powerpoint/2010/main" val="14952446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F39F7E2-BD0A-4C32-A29C-6B6ED73601F8}" type="slidenum">
              <a:rPr lang="en-US" altLang="zh-CN"/>
              <a:pPr/>
              <a:t>45</a:t>
            </a:fld>
            <a:endParaRPr lang="en-US" altLang="zh-CN"/>
          </a:p>
        </p:txBody>
      </p:sp>
      <p:sp>
        <p:nvSpPr>
          <p:cNvPr id="346120" name="Rectangle 8"/>
          <p:cNvSpPr>
            <a:spLocks noGrp="1" noChangeArrowheads="1"/>
          </p:cNvSpPr>
          <p:nvPr>
            <p:ph type="title"/>
          </p:nvPr>
        </p:nvSpPr>
        <p:spPr/>
        <p:txBody>
          <a:bodyPr/>
          <a:lstStyle/>
          <a:p>
            <a:pPr algn="ctr"/>
            <a:r>
              <a:rPr lang="zh-CN" altLang="en-US" dirty="0">
                <a:latin typeface="Times New Roman" panose="02020603050405020304" pitchFamily="18" charset="0"/>
              </a:rPr>
              <a:t>二部图上完全匹配的判定</a:t>
            </a:r>
          </a:p>
        </p:txBody>
      </p:sp>
      <p:sp>
        <p:nvSpPr>
          <p:cNvPr id="346121" name="Rectangle 9"/>
          <p:cNvSpPr>
            <a:spLocks noGrp="1" noChangeArrowheads="1"/>
          </p:cNvSpPr>
          <p:nvPr>
            <p:ph type="body" idx="1"/>
          </p:nvPr>
        </p:nvSpPr>
        <p:spPr>
          <a:xfrm>
            <a:off x="395288" y="1268413"/>
            <a:ext cx="8229600" cy="4976812"/>
          </a:xfrm>
        </p:spPr>
        <p:txBody>
          <a:bodyPr/>
          <a:lstStyle/>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15.13 </a:t>
            </a:r>
            <a:r>
              <a:rPr lang="en-US" altLang="zh-CN" dirty="0">
                <a:latin typeface="Times New Roman" panose="02020603050405020304" pitchFamily="18" charset="0"/>
              </a:rPr>
              <a:t>(</a:t>
            </a:r>
            <a:r>
              <a:rPr lang="zh-CN" altLang="en-US" dirty="0">
                <a:latin typeface="Times New Roman" panose="02020603050405020304" pitchFamily="18" charset="0"/>
              </a:rPr>
              <a:t>霍尔定理</a:t>
            </a:r>
            <a:r>
              <a:rPr lang="en-US" altLang="zh-CN" dirty="0">
                <a:latin typeface="Times New Roman" panose="02020603050405020304" pitchFamily="18" charset="0"/>
              </a:rPr>
              <a:t>)  </a:t>
            </a:r>
            <a:r>
              <a:rPr lang="zh-CN" altLang="en-US" dirty="0">
                <a:latin typeface="Times New Roman" panose="02020603050405020304" pitchFamily="18" charset="0"/>
              </a:rPr>
              <a:t>偶图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中存在从</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到</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的完全匹配的充分必要条件是</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中任意</a:t>
            </a:r>
            <a:r>
              <a:rPr lang="en-US" altLang="zh-CN" i="1" dirty="0">
                <a:latin typeface="Times New Roman" panose="02020603050405020304" pitchFamily="18" charset="0"/>
              </a:rPr>
              <a:t>k</a:t>
            </a:r>
            <a:r>
              <a:rPr lang="zh-CN" altLang="en-US" dirty="0">
                <a:latin typeface="Times New Roman" panose="02020603050405020304" pitchFamily="18" charset="0"/>
              </a:rPr>
              <a:t>个节点至少与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中的</a:t>
            </a:r>
            <a:r>
              <a:rPr lang="en-US" altLang="zh-CN" i="1" dirty="0">
                <a:latin typeface="Times New Roman" panose="02020603050405020304" pitchFamily="18" charset="0"/>
              </a:rPr>
              <a:t>k</a:t>
            </a:r>
            <a:r>
              <a:rPr lang="zh-CN" altLang="en-US" dirty="0">
                <a:latin typeface="Times New Roman" panose="02020603050405020304" pitchFamily="18" charset="0"/>
              </a:rPr>
              <a:t>个节点相邻</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dirty="0">
                <a:latin typeface="Times New Roman" panose="02020603050405020304" pitchFamily="18" charset="0"/>
              </a:rPr>
              <a:t> = 1, 2, …,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p>
          <a:p>
            <a:r>
              <a:rPr lang="zh-CN" altLang="en-US" dirty="0">
                <a:latin typeface="Times New Roman" panose="02020603050405020304" pitchFamily="18" charset="0"/>
              </a:rPr>
              <a:t>证</a:t>
            </a:r>
            <a:endParaRPr lang="en-US" altLang="zh-CN" dirty="0">
              <a:latin typeface="Times New Roman" panose="02020603050405020304" pitchFamily="18" charset="0"/>
            </a:endParaRPr>
          </a:p>
          <a:p>
            <a:r>
              <a:rPr lang="en-US" altLang="zh-CN" dirty="0">
                <a:latin typeface="Times New Roman" panose="02020603050405020304" pitchFamily="18" charset="0"/>
              </a:rPr>
              <a:t>(1) </a:t>
            </a:r>
            <a:r>
              <a:rPr lang="zh-CN" altLang="en-US" dirty="0">
                <a:latin typeface="Times New Roman" panose="02020603050405020304" pitchFamily="18" charset="0"/>
              </a:rPr>
              <a:t>完全匹配⇒</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中任意</a:t>
            </a:r>
            <a:r>
              <a:rPr lang="en-US" altLang="zh-CN" i="1" dirty="0">
                <a:latin typeface="Times New Roman" panose="02020603050405020304" pitchFamily="18" charset="0"/>
              </a:rPr>
              <a:t>k</a:t>
            </a:r>
            <a:r>
              <a:rPr lang="zh-CN" altLang="en-US" dirty="0">
                <a:latin typeface="Times New Roman" panose="02020603050405020304" pitchFamily="18" charset="0"/>
              </a:rPr>
              <a:t>个节点至少与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中的</a:t>
            </a:r>
            <a:r>
              <a:rPr lang="en-US" altLang="zh-CN" i="1" dirty="0">
                <a:latin typeface="Times New Roman" panose="02020603050405020304" pitchFamily="18" charset="0"/>
              </a:rPr>
              <a:t>k</a:t>
            </a:r>
            <a:r>
              <a:rPr lang="zh-CN" altLang="en-US" dirty="0">
                <a:latin typeface="Times New Roman" panose="02020603050405020304" pitchFamily="18" charset="0"/>
              </a:rPr>
              <a:t>个节点相邻</a:t>
            </a:r>
            <a:endParaRPr lang="en-US" altLang="zh-CN" dirty="0">
              <a:latin typeface="Times New Roman" panose="02020603050405020304" pitchFamily="18" charset="0"/>
            </a:endParaRPr>
          </a:p>
          <a:p>
            <a:r>
              <a:rPr lang="zh-CN" altLang="en-US" dirty="0">
                <a:latin typeface="Times New Roman" panose="02020603050405020304" pitchFamily="18" charset="0"/>
              </a:rPr>
              <a:t>任取单射的子集显然还是单射</a:t>
            </a:r>
            <a:r>
              <a:rPr lang="en-US" altLang="zh-CN" dirty="0">
                <a:latin typeface="Times New Roman" panose="02020603050405020304" pitchFamily="18" charset="0"/>
              </a:rPr>
              <a:t>.</a:t>
            </a:r>
          </a:p>
          <a:p>
            <a:endParaRPr lang="en-US" altLang="zh-CN" dirty="0">
              <a:latin typeface="Times New Roman" panose="02020603050405020304" pitchFamily="18" charset="0"/>
            </a:endParaRPr>
          </a:p>
          <a:p>
            <a:r>
              <a:rPr lang="en-US" altLang="zh-CN" dirty="0">
                <a:latin typeface="Times New Roman" panose="02020603050405020304" pitchFamily="18" charset="0"/>
              </a:rPr>
              <a:t>(2)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中任意</a:t>
            </a:r>
            <a:r>
              <a:rPr lang="en-US" altLang="zh-CN" i="1" dirty="0">
                <a:latin typeface="Times New Roman" panose="02020603050405020304" pitchFamily="18" charset="0"/>
              </a:rPr>
              <a:t>k</a:t>
            </a:r>
            <a:r>
              <a:rPr lang="zh-CN" altLang="en-US" dirty="0">
                <a:latin typeface="Times New Roman" panose="02020603050405020304" pitchFamily="18" charset="0"/>
              </a:rPr>
              <a:t>个节点至少与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中的</a:t>
            </a:r>
            <a:r>
              <a:rPr lang="en-US" altLang="zh-CN" i="1" dirty="0">
                <a:latin typeface="Times New Roman" panose="02020603050405020304" pitchFamily="18" charset="0"/>
              </a:rPr>
              <a:t>k</a:t>
            </a:r>
            <a:r>
              <a:rPr lang="zh-CN" altLang="en-US" dirty="0">
                <a:latin typeface="Times New Roman" panose="02020603050405020304" pitchFamily="18" charset="0"/>
              </a:rPr>
              <a:t>个节点相邻⇒完全匹配</a:t>
            </a:r>
            <a:endParaRPr lang="en-US" altLang="zh-CN" dirty="0">
              <a:latin typeface="Times New Roman" panose="02020603050405020304" pitchFamily="18" charset="0"/>
            </a:endParaRPr>
          </a:p>
          <a:p>
            <a:r>
              <a:rPr lang="en-US" altLang="zh-CN" dirty="0">
                <a:latin typeface="Times New Roman" panose="02020603050405020304" pitchFamily="18" charset="0"/>
              </a:rPr>
              <a:t>(</a:t>
            </a:r>
            <a:r>
              <a:rPr lang="zh-CN" altLang="en-US" dirty="0">
                <a:latin typeface="Times New Roman" panose="02020603050405020304" pitchFamily="18" charset="0"/>
              </a:rPr>
              <a:t>数学归纳法</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|=1</a:t>
            </a:r>
            <a:r>
              <a:rPr lang="zh-CN" altLang="en-US" dirty="0">
                <a:latin typeface="Times New Roman" panose="02020603050405020304" pitchFamily="18" charset="0"/>
              </a:rPr>
              <a:t>时显然成立</a:t>
            </a:r>
            <a:r>
              <a:rPr lang="en-US" altLang="zh-CN" dirty="0">
                <a:latin typeface="Times New Roman" panose="02020603050405020304" pitchFamily="18" charset="0"/>
              </a:rPr>
              <a:t>. </a:t>
            </a:r>
            <a:r>
              <a:rPr lang="zh-CN" altLang="en-US" dirty="0">
                <a:latin typeface="Times New Roman" panose="02020603050405020304" pitchFamily="18" charset="0"/>
              </a:rPr>
              <a:t>假设</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zh-CN" altLang="en-US" dirty="0">
                <a:latin typeface="Times New Roman" panose="02020603050405020304" pitchFamily="18" charset="0"/>
              </a:rPr>
              <a:t>时有完全匹配</a:t>
            </a:r>
            <a:r>
              <a:rPr lang="en-US" altLang="zh-CN" i="1" dirty="0">
                <a:latin typeface="Times New Roman" panose="02020603050405020304" pitchFamily="18" charset="0"/>
              </a:rPr>
              <a:t>G’</a:t>
            </a:r>
            <a:r>
              <a:rPr lang="en-US" altLang="zh-CN" dirty="0">
                <a:latin typeface="Times New Roman" panose="02020603050405020304" pitchFamily="18" charset="0"/>
              </a:rPr>
              <a:t>, </a:t>
            </a:r>
            <a:r>
              <a:rPr lang="zh-CN" altLang="en-US" dirty="0">
                <a:latin typeface="Times New Roman" panose="02020603050405020304" pitchFamily="18" charset="0"/>
              </a:rPr>
              <a:t>新加入一个节点</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+1</a:t>
            </a:r>
            <a:r>
              <a:rPr lang="zh-CN" altLang="en-US" dirty="0">
                <a:latin typeface="Times New Roman" panose="02020603050405020304" pitchFamily="18" charset="0"/>
              </a:rPr>
              <a:t>个节点</a:t>
            </a:r>
            <a:r>
              <a:rPr lang="en-US" altLang="zh-CN" dirty="0">
                <a:latin typeface="Times New Roman" panose="02020603050405020304" pitchFamily="18" charset="0"/>
              </a:rPr>
              <a:t>), </a:t>
            </a:r>
            <a:r>
              <a:rPr lang="zh-CN" altLang="en-US" dirty="0">
                <a:latin typeface="Times New Roman" panose="02020603050405020304" pitchFamily="18" charset="0"/>
              </a:rPr>
              <a:t>其至少有一个邻居</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p>
          <a:p>
            <a:r>
              <a:rPr lang="zh-CN" altLang="en-US" dirty="0">
                <a:latin typeface="Times New Roman" panose="02020603050405020304" pitchFamily="18" charset="0"/>
              </a:rPr>
              <a:t>若</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不在原有的</a:t>
            </a:r>
            <a:r>
              <a:rPr lang="en-US" altLang="zh-CN" i="1" dirty="0">
                <a:latin typeface="Times New Roman" panose="02020603050405020304" pitchFamily="18" charset="0"/>
              </a:rPr>
              <a:t>k</a:t>
            </a:r>
            <a:r>
              <a:rPr lang="zh-CN" altLang="en-US" dirty="0">
                <a:latin typeface="Times New Roman" panose="02020603050405020304" pitchFamily="18" charset="0"/>
              </a:rPr>
              <a:t>个邻居中</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 v</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dirty="0">
                <a:latin typeface="Times New Roman" panose="02020603050405020304" pitchFamily="18" charset="0"/>
              </a:rPr>
              <a:t>也是完全匹配</a:t>
            </a:r>
            <a:r>
              <a:rPr lang="en-US" altLang="zh-CN" dirty="0">
                <a:latin typeface="Times New Roman" panose="02020603050405020304" pitchFamily="18" charset="0"/>
              </a:rPr>
              <a:t>.</a:t>
            </a:r>
          </a:p>
          <a:p>
            <a:r>
              <a:rPr lang="zh-CN" altLang="en-US" dirty="0">
                <a:latin typeface="Times New Roman" panose="02020603050405020304" pitchFamily="18" charset="0"/>
              </a:rPr>
              <a:t>若</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不是新邻居</a:t>
            </a:r>
            <a:r>
              <a:rPr lang="en-US" altLang="zh-CN" dirty="0">
                <a:latin typeface="Times New Roman" panose="02020603050405020304" pitchFamily="18" charset="0"/>
              </a:rPr>
              <a:t>, </a:t>
            </a:r>
            <a:r>
              <a:rPr lang="zh-CN" altLang="en-US" dirty="0">
                <a:latin typeface="Times New Roman" panose="02020603050405020304" pitchFamily="18" charset="0"/>
              </a:rPr>
              <a:t>则原有节点必有与</a:t>
            </a:r>
            <a:r>
              <a:rPr lang="en-US" altLang="zh-CN" i="1" dirty="0">
                <a:latin typeface="Times New Roman" panose="02020603050405020304" pitchFamily="18" charset="0"/>
              </a:rPr>
              <a:t>k</a:t>
            </a:r>
            <a:r>
              <a:rPr lang="en-US" altLang="zh-CN" dirty="0">
                <a:latin typeface="Times New Roman" panose="02020603050405020304" pitchFamily="18" charset="0"/>
              </a:rPr>
              <a:t>+1</a:t>
            </a:r>
            <a:r>
              <a:rPr lang="zh-CN" altLang="en-US" dirty="0">
                <a:latin typeface="Times New Roman" panose="02020603050405020304" pitchFamily="18" charset="0"/>
              </a:rPr>
              <a:t>个邻居</a:t>
            </a:r>
            <a:r>
              <a:rPr lang="en-US" altLang="zh-CN" dirty="0">
                <a:latin typeface="Times New Roman" panose="02020603050405020304" pitchFamily="18" charset="0"/>
              </a:rPr>
              <a:t>, </a:t>
            </a:r>
            <a:r>
              <a:rPr lang="zh-CN" altLang="en-US" dirty="0">
                <a:latin typeface="Times New Roman" panose="02020603050405020304" pitchFamily="18" charset="0"/>
              </a:rPr>
              <a:t>让</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匹配</a:t>
            </a:r>
            <a:r>
              <a:rPr lang="en-US" altLang="zh-CN" dirty="0">
                <a:latin typeface="Times New Roman" panose="02020603050405020304" pitchFamily="18" charset="0"/>
              </a:rPr>
              <a:t>, </a:t>
            </a:r>
            <a:r>
              <a:rPr lang="zh-CN" altLang="en-US" dirty="0">
                <a:latin typeface="Times New Roman" panose="02020603050405020304" pitchFamily="18" charset="0"/>
              </a:rPr>
              <a:t>由归纳假设原有的</a:t>
            </a:r>
            <a:r>
              <a:rPr lang="en-US" altLang="zh-CN" i="1" dirty="0">
                <a:latin typeface="Times New Roman" panose="02020603050405020304" pitchFamily="18" charset="0"/>
              </a:rPr>
              <a:t>k</a:t>
            </a:r>
            <a:r>
              <a:rPr lang="zh-CN" altLang="en-US" dirty="0">
                <a:latin typeface="Times New Roman" panose="02020603050405020304" pitchFamily="18" charset="0"/>
              </a:rPr>
              <a:t>个节点仍有</a:t>
            </a:r>
            <a:r>
              <a:rPr lang="en-US" altLang="zh-CN" i="1" dirty="0">
                <a:latin typeface="Times New Roman" panose="02020603050405020304" pitchFamily="18" charset="0"/>
              </a:rPr>
              <a:t>k</a:t>
            </a:r>
            <a:r>
              <a:rPr lang="zh-CN" altLang="en-US" dirty="0">
                <a:latin typeface="Times New Roman" panose="02020603050405020304" pitchFamily="18" charset="0"/>
              </a:rPr>
              <a:t>个邻居故仍存在完全匹配</a:t>
            </a:r>
            <a:r>
              <a:rPr lang="en-US" altLang="zh-CN" dirty="0">
                <a:latin typeface="Times New Roman" panose="02020603050405020304" pitchFamily="18" charset="0"/>
              </a:rPr>
              <a:t>.</a:t>
            </a:r>
          </a:p>
          <a:p>
            <a:endParaRPr lang="zh-CN" altLang="en-US" dirty="0">
              <a:latin typeface="Times New Roman" panose="02020603050405020304" pitchFamily="18" charset="0"/>
            </a:endParaRPr>
          </a:p>
        </p:txBody>
      </p:sp>
      <p:sp>
        <p:nvSpPr>
          <p:cNvPr id="8" name="文本框 7">
            <a:extLst>
              <a:ext uri="{FF2B5EF4-FFF2-40B4-BE49-F238E27FC236}">
                <a16:creationId xmlns:a16="http://schemas.microsoft.com/office/drawing/2014/main" id="{CEEFDB52-2644-46B6-96C7-00F334AE9DF3}"/>
              </a:ext>
            </a:extLst>
          </p:cNvPr>
          <p:cNvSpPr txBox="1"/>
          <p:nvPr/>
        </p:nvSpPr>
        <p:spPr>
          <a:xfrm>
            <a:off x="4348677" y="2060848"/>
            <a:ext cx="4825157"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通常称为相异性条件 </a:t>
            </a:r>
            <a:r>
              <a:rPr lang="en-US" altLang="zh-CN" sz="2000" dirty="0">
                <a:solidFill>
                  <a:srgbClr val="FF9900"/>
                </a:solidFill>
                <a:latin typeface="Times New Roman" panose="02020603050405020304" pitchFamily="18" charset="0"/>
              </a:rPr>
              <a:t>(Diversity Condition)</a:t>
            </a:r>
          </a:p>
        </p:txBody>
      </p:sp>
      <p:sp>
        <p:nvSpPr>
          <p:cNvPr id="9" name="文本框 8">
            <a:extLst>
              <a:ext uri="{FF2B5EF4-FFF2-40B4-BE49-F238E27FC236}">
                <a16:creationId xmlns:a16="http://schemas.microsoft.com/office/drawing/2014/main" id="{F48DB9DC-D615-4C52-B564-1FF88A4718EF}"/>
              </a:ext>
            </a:extLst>
          </p:cNvPr>
          <p:cNvSpPr txBox="1"/>
          <p:nvPr/>
        </p:nvSpPr>
        <p:spPr>
          <a:xfrm>
            <a:off x="4371797" y="2460958"/>
            <a:ext cx="4825157" cy="400110"/>
          </a:xfrm>
          <a:prstGeom prst="rect">
            <a:avLst/>
          </a:prstGeom>
          <a:noFill/>
        </p:spPr>
        <p:txBody>
          <a:bodyPr wrap="square" rtlCol="0" anchor="b">
            <a:spAutoFit/>
          </a:bodyPr>
          <a:lstStyle/>
          <a:p>
            <a:r>
              <a:rPr lang="en-US" altLang="zh-CN" sz="2000" i="1" dirty="0">
                <a:solidFill>
                  <a:srgbClr val="FF9900"/>
                </a:solidFill>
                <a:latin typeface="Times New Roman" panose="02020603050405020304" pitchFamily="18" charset="0"/>
              </a:rPr>
              <a:t>k</a:t>
            </a:r>
            <a:r>
              <a:rPr lang="en-US" altLang="zh-CN" sz="2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时表明每个节点至少有一个邻居</a:t>
            </a:r>
            <a:endParaRPr lang="en-US" altLang="zh-CN" sz="2000" dirty="0">
              <a:solidFill>
                <a:srgbClr val="FF9900"/>
              </a:solidFill>
              <a:latin typeface="Times New Roman" panose="02020603050405020304" pitchFamily="18" charset="0"/>
            </a:endParaRPr>
          </a:p>
        </p:txBody>
      </p:sp>
    </p:spTree>
    <p:extLst>
      <p:ext uri="{BB962C8B-B14F-4D97-AF65-F5344CB8AC3E}">
        <p14:creationId xmlns:p14="http://schemas.microsoft.com/office/powerpoint/2010/main" val="2871675769"/>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F39F7E2-BD0A-4C32-A29C-6B6ED73601F8}" type="slidenum">
              <a:rPr lang="en-US" altLang="zh-CN"/>
              <a:pPr/>
              <a:t>46</a:t>
            </a:fld>
            <a:endParaRPr lang="en-US" altLang="zh-CN"/>
          </a:p>
        </p:txBody>
      </p:sp>
      <p:sp>
        <p:nvSpPr>
          <p:cNvPr id="346120" name="Rectangle 8"/>
          <p:cNvSpPr>
            <a:spLocks noGrp="1" noChangeArrowheads="1"/>
          </p:cNvSpPr>
          <p:nvPr>
            <p:ph type="title"/>
          </p:nvPr>
        </p:nvSpPr>
        <p:spPr/>
        <p:txBody>
          <a:bodyPr/>
          <a:lstStyle/>
          <a:p>
            <a:pPr algn="ctr"/>
            <a:r>
              <a:rPr lang="zh-CN" altLang="en-US" dirty="0">
                <a:latin typeface="Times New Roman" panose="02020603050405020304" pitchFamily="18" charset="0"/>
              </a:rPr>
              <a:t>二部图上完全匹配的判定</a:t>
            </a:r>
          </a:p>
        </p:txBody>
      </p:sp>
      <p:sp>
        <p:nvSpPr>
          <p:cNvPr id="346121" name="Rectangle 9"/>
          <p:cNvSpPr>
            <a:spLocks noGrp="1" noChangeArrowheads="1"/>
          </p:cNvSpPr>
          <p:nvPr>
            <p:ph type="body" idx="1"/>
          </p:nvPr>
        </p:nvSpPr>
        <p:spPr>
          <a:xfrm>
            <a:off x="395288" y="1268413"/>
            <a:ext cx="8229600" cy="4976812"/>
          </a:xfrm>
        </p:spPr>
        <p:txBody>
          <a:bodyPr/>
          <a:lstStyle/>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15.14 </a:t>
            </a:r>
            <a:r>
              <a:rPr lang="zh-CN" altLang="en-US" dirty="0">
                <a:latin typeface="Times New Roman" panose="02020603050405020304" pitchFamily="18" charset="0"/>
              </a:rPr>
              <a:t>偶图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中存在从</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到</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的完全匹配的充分条件是</a:t>
            </a:r>
            <a:r>
              <a:rPr lang="en-US" altLang="zh-CN" dirty="0">
                <a:latin typeface="Times New Roman" panose="02020603050405020304" pitchFamily="18" charset="0"/>
              </a:rPr>
              <a:t>:</a:t>
            </a:r>
          </a:p>
          <a:p>
            <a:r>
              <a:rPr lang="en-US" altLang="zh-CN" dirty="0">
                <a:latin typeface="Times New Roman" panose="02020603050405020304" pitchFamily="18" charset="0"/>
              </a:rPr>
              <a:t>(1)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中每个结点至少关联</a:t>
            </a:r>
            <a:r>
              <a:rPr lang="en-US" altLang="zh-CN" i="1" dirty="0">
                <a:latin typeface="Times New Roman" panose="02020603050405020304" pitchFamily="18" charset="0"/>
              </a:rPr>
              <a:t>t</a:t>
            </a:r>
            <a:r>
              <a:rPr lang="zh-CN" altLang="en-US" dirty="0">
                <a:latin typeface="Times New Roman" panose="02020603050405020304" pitchFamily="18" charset="0"/>
              </a:rPr>
              <a:t>条边</a:t>
            </a:r>
            <a:r>
              <a:rPr lang="en-US" altLang="zh-CN" dirty="0">
                <a:latin typeface="Times New Roman" panose="02020603050405020304" pitchFamily="18" charset="0"/>
              </a:rPr>
              <a:t>;</a:t>
            </a:r>
          </a:p>
          <a:p>
            <a:r>
              <a:rPr lang="en-US" altLang="zh-CN" dirty="0">
                <a:latin typeface="Times New Roman" panose="02020603050405020304" pitchFamily="18" charset="0"/>
              </a:rPr>
              <a:t>(2) </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中每个结点至多关联</a:t>
            </a:r>
            <a:r>
              <a:rPr lang="en-US" altLang="zh-CN" i="1" dirty="0">
                <a:latin typeface="Times New Roman" panose="02020603050405020304" pitchFamily="18" charset="0"/>
              </a:rPr>
              <a:t>t</a:t>
            </a:r>
            <a:r>
              <a:rPr lang="zh-CN" altLang="en-US" dirty="0">
                <a:latin typeface="Times New Roman" panose="02020603050405020304" pitchFamily="18" charset="0"/>
              </a:rPr>
              <a:t>条边</a:t>
            </a:r>
            <a:r>
              <a:rPr lang="en-US" altLang="zh-CN" dirty="0">
                <a:latin typeface="Times New Roman" panose="02020603050405020304" pitchFamily="18" charset="0"/>
              </a:rPr>
              <a:t>.</a:t>
            </a:r>
            <a:endParaRPr lang="zh-CN" altLang="en-US"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证</a:t>
            </a:r>
            <a:endParaRPr lang="en-US" altLang="zh-CN" dirty="0">
              <a:latin typeface="Times New Roman" panose="02020603050405020304" pitchFamily="18" charset="0"/>
            </a:endParaRPr>
          </a:p>
          <a:p>
            <a:r>
              <a:rPr lang="zh-CN" altLang="en-US" dirty="0">
                <a:latin typeface="Times New Roman" panose="02020603050405020304" pitchFamily="18" charset="0"/>
              </a:rPr>
              <a:t>由条件</a:t>
            </a:r>
            <a:r>
              <a:rPr lang="en-US" altLang="zh-CN" dirty="0">
                <a:latin typeface="Times New Roman" panose="02020603050405020304" pitchFamily="18" charset="0"/>
              </a:rPr>
              <a:t>(1)</a:t>
            </a:r>
            <a:r>
              <a:rPr lang="zh-CN" altLang="en-US" dirty="0">
                <a:latin typeface="Times New Roman" panose="02020603050405020304" pitchFamily="18" charset="0"/>
              </a:rPr>
              <a:t>知</a:t>
            </a:r>
            <a:r>
              <a:rPr lang="en-US" altLang="zh-CN" dirty="0">
                <a:latin typeface="Times New Roman" panose="02020603050405020304" pitchFamily="18" charset="0"/>
              </a:rPr>
              <a:t>,</a:t>
            </a:r>
            <a:r>
              <a:rPr lang="en-US" altLang="zh-CN" i="1" dirty="0">
                <a:latin typeface="Times New Roman" panose="02020603050405020304" pitchFamily="18" charset="0"/>
              </a:rPr>
              <a:t> V</a:t>
            </a:r>
            <a:r>
              <a:rPr lang="en-US" altLang="zh-CN" baseline="-25000" dirty="0">
                <a:latin typeface="Times New Roman" panose="02020603050405020304" pitchFamily="18" charset="0"/>
              </a:rPr>
              <a:t>1</a:t>
            </a:r>
            <a:r>
              <a:rPr lang="zh-CN" altLang="en-US" dirty="0">
                <a:latin typeface="Times New Roman" panose="02020603050405020304" pitchFamily="18" charset="0"/>
              </a:rPr>
              <a:t>中</a:t>
            </a:r>
            <a:r>
              <a:rPr lang="en-US" altLang="zh-CN" i="1" dirty="0">
                <a:latin typeface="Times New Roman" panose="02020603050405020304" pitchFamily="18" charset="0"/>
              </a:rPr>
              <a:t>k</a:t>
            </a:r>
            <a:r>
              <a:rPr lang="zh-CN" altLang="en-US" dirty="0">
                <a:latin typeface="Times New Roman" panose="02020603050405020304" pitchFamily="18" charset="0"/>
              </a:rPr>
              <a:t>个结点至少关联</a:t>
            </a:r>
            <a:r>
              <a:rPr lang="en-US" altLang="zh-CN" i="1" dirty="0" err="1">
                <a:latin typeface="Times New Roman" panose="02020603050405020304" pitchFamily="18" charset="0"/>
              </a:rPr>
              <a:t>t</a:t>
            </a:r>
            <a:r>
              <a:rPr lang="en-US" altLang="zh-CN" dirty="0" err="1">
                <a:latin typeface="Times New Roman" panose="02020603050405020304" pitchFamily="18" charset="0"/>
              </a:rPr>
              <a:t>×</a:t>
            </a:r>
            <a:r>
              <a:rPr lang="en-US" altLang="zh-CN" i="1" dirty="0" err="1">
                <a:latin typeface="Times New Roman" panose="02020603050405020304" pitchFamily="18" charset="0"/>
              </a:rPr>
              <a:t>k</a:t>
            </a:r>
            <a:r>
              <a:rPr lang="zh-CN" altLang="en-US" dirty="0">
                <a:latin typeface="Times New Roman" panose="02020603050405020304" pitchFamily="18" charset="0"/>
              </a:rPr>
              <a:t>条边</a:t>
            </a:r>
            <a:r>
              <a:rPr lang="en-US" altLang="zh-CN" dirty="0">
                <a:latin typeface="Times New Roman" panose="02020603050405020304" pitchFamily="18" charset="0"/>
              </a:rPr>
              <a:t>(1≤</a:t>
            </a:r>
            <a:r>
              <a:rPr lang="en-US" altLang="zh-CN" i="1" dirty="0">
                <a:latin typeface="Times New Roman" panose="02020603050405020304" pitchFamily="18" charset="0"/>
              </a:rPr>
              <a:t>k</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由条件</a:t>
            </a:r>
            <a:r>
              <a:rPr lang="en-US" altLang="zh-CN" dirty="0">
                <a:latin typeface="Times New Roman" panose="02020603050405020304" pitchFamily="18" charset="0"/>
              </a:rPr>
              <a:t>(2)</a:t>
            </a:r>
            <a:r>
              <a:rPr lang="zh-CN" altLang="en-US" dirty="0">
                <a:latin typeface="Times New Roman" panose="02020603050405020304" pitchFamily="18" charset="0"/>
              </a:rPr>
              <a:t>知</a:t>
            </a:r>
            <a:r>
              <a:rPr lang="en-US" altLang="zh-CN" dirty="0">
                <a:latin typeface="Times New Roman" panose="02020603050405020304" pitchFamily="18" charset="0"/>
              </a:rPr>
              <a:t>, </a:t>
            </a:r>
            <a:r>
              <a:rPr lang="zh-CN" altLang="en-US" dirty="0">
                <a:latin typeface="Times New Roman" panose="02020603050405020304" pitchFamily="18" charset="0"/>
              </a:rPr>
              <a:t>这</a:t>
            </a:r>
            <a:r>
              <a:rPr lang="en-US" altLang="zh-CN" i="1" dirty="0" err="1">
                <a:latin typeface="Times New Roman" panose="02020603050405020304" pitchFamily="18" charset="0"/>
              </a:rPr>
              <a:t>t</a:t>
            </a:r>
            <a:r>
              <a:rPr lang="en-US" altLang="zh-CN" dirty="0" err="1">
                <a:latin typeface="Times New Roman" panose="02020603050405020304" pitchFamily="18" charset="0"/>
              </a:rPr>
              <a:t>×</a:t>
            </a:r>
            <a:r>
              <a:rPr lang="en-US" altLang="zh-CN" i="1" dirty="0" err="1">
                <a:latin typeface="Times New Roman" panose="02020603050405020304" pitchFamily="18" charset="0"/>
              </a:rPr>
              <a:t>k</a:t>
            </a:r>
            <a:r>
              <a:rPr lang="zh-CN" altLang="en-US" dirty="0">
                <a:latin typeface="Times New Roman" panose="02020603050405020304" pitchFamily="18" charset="0"/>
              </a:rPr>
              <a:t>条边至少与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中</a:t>
            </a:r>
            <a:r>
              <a:rPr lang="en-US" altLang="zh-CN" i="1" dirty="0">
                <a:latin typeface="Times New Roman" panose="02020603050405020304" pitchFamily="18" charset="0"/>
              </a:rPr>
              <a:t>k</a:t>
            </a:r>
            <a:r>
              <a:rPr lang="zh-CN" altLang="en-US" dirty="0">
                <a:latin typeface="Times New Roman" panose="02020603050405020304" pitchFamily="18" charset="0"/>
              </a:rPr>
              <a:t>个结点相关联</a:t>
            </a:r>
            <a:r>
              <a:rPr lang="en-US" altLang="zh-CN" dirty="0">
                <a:latin typeface="Times New Roman" panose="02020603050405020304" pitchFamily="18" charset="0"/>
              </a:rPr>
              <a:t>, </a:t>
            </a:r>
            <a:r>
              <a:rPr lang="zh-CN" altLang="en-US" dirty="0">
                <a:latin typeface="Times New Roman" panose="02020603050405020304" pitchFamily="18" charset="0"/>
              </a:rPr>
              <a:t>于是</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中的</a:t>
            </a:r>
            <a:r>
              <a:rPr lang="en-US" altLang="zh-CN" i="1" dirty="0">
                <a:latin typeface="Times New Roman" panose="02020603050405020304" pitchFamily="18" charset="0"/>
              </a:rPr>
              <a:t>k</a:t>
            </a:r>
            <a:r>
              <a:rPr lang="zh-CN" altLang="en-US" dirty="0">
                <a:latin typeface="Times New Roman" panose="02020603050405020304" pitchFamily="18" charset="0"/>
              </a:rPr>
              <a:t>个结点至少与</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中的</a:t>
            </a:r>
            <a:r>
              <a:rPr lang="en-US" altLang="zh-CN" i="1" dirty="0">
                <a:latin typeface="Times New Roman" panose="02020603050405020304" pitchFamily="18" charset="0"/>
              </a:rPr>
              <a:t>k</a:t>
            </a:r>
            <a:r>
              <a:rPr lang="zh-CN" altLang="en-US" dirty="0">
                <a:latin typeface="Times New Roman" panose="02020603050405020304" pitchFamily="18" charset="0"/>
              </a:rPr>
              <a:t>个结点相邻接</a:t>
            </a:r>
            <a:r>
              <a:rPr lang="en-US" altLang="zh-CN" dirty="0">
                <a:latin typeface="Times New Roman" panose="02020603050405020304" pitchFamily="18" charset="0"/>
              </a:rPr>
              <a:t>, </a:t>
            </a:r>
            <a:r>
              <a:rPr lang="zh-CN" altLang="en-US" dirty="0">
                <a:latin typeface="Times New Roman" panose="02020603050405020304" pitchFamily="18" charset="0"/>
              </a:rPr>
              <a:t>因而满足相异性条件</a:t>
            </a:r>
            <a:r>
              <a:rPr lang="en-US" altLang="zh-CN" dirty="0">
                <a:latin typeface="Times New Roman" panose="02020603050405020304" pitchFamily="18" charset="0"/>
              </a:rPr>
              <a:t>, </a:t>
            </a:r>
            <a:r>
              <a:rPr lang="zh-CN" altLang="en-US" dirty="0">
                <a:latin typeface="Times New Roman" panose="02020603050405020304" pitchFamily="18" charset="0"/>
              </a:rPr>
              <a:t>所以</a:t>
            </a:r>
            <a:r>
              <a:rPr lang="en-US" altLang="zh-CN" i="1" dirty="0">
                <a:latin typeface="Times New Roman" panose="02020603050405020304" pitchFamily="18" charset="0"/>
              </a:rPr>
              <a:t>G</a:t>
            </a:r>
            <a:r>
              <a:rPr lang="zh-CN" altLang="en-US" dirty="0">
                <a:latin typeface="Times New Roman" panose="02020603050405020304" pitchFamily="18" charset="0"/>
              </a:rPr>
              <a:t>中存在从</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到</a:t>
            </a:r>
            <a:r>
              <a:rPr lang="en-US" altLang="zh-CN" i="1" dirty="0">
                <a:latin typeface="Times New Roman" panose="02020603050405020304" pitchFamily="18" charset="0"/>
              </a:rPr>
              <a:t>V</a:t>
            </a:r>
            <a:r>
              <a:rPr lang="en-US" altLang="zh-CN" baseline="-25000" dirty="0">
                <a:latin typeface="Times New Roman" panose="02020603050405020304" pitchFamily="18" charset="0"/>
              </a:rPr>
              <a:t>2</a:t>
            </a:r>
            <a:r>
              <a:rPr lang="zh-CN" altLang="en-US" dirty="0">
                <a:latin typeface="Times New Roman" panose="02020603050405020304" pitchFamily="18" charset="0"/>
              </a:rPr>
              <a:t>的匹配</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8" name="文本框 7">
            <a:extLst>
              <a:ext uri="{FF2B5EF4-FFF2-40B4-BE49-F238E27FC236}">
                <a16:creationId xmlns:a16="http://schemas.microsoft.com/office/drawing/2014/main" id="{CEEFDB52-2644-46B6-96C7-00F334AE9DF3}"/>
              </a:ext>
            </a:extLst>
          </p:cNvPr>
          <p:cNvSpPr txBox="1"/>
          <p:nvPr/>
        </p:nvSpPr>
        <p:spPr>
          <a:xfrm>
            <a:off x="4514189" y="1700808"/>
            <a:ext cx="3919758"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该条件通常称为</a:t>
            </a:r>
            <a:r>
              <a:rPr lang="en-US" altLang="zh-CN" sz="2000" i="1" dirty="0">
                <a:solidFill>
                  <a:srgbClr val="FF9900"/>
                </a:solidFill>
                <a:latin typeface="Times New Roman" panose="02020603050405020304" pitchFamily="18" charset="0"/>
              </a:rPr>
              <a:t>t</a:t>
            </a:r>
            <a:r>
              <a:rPr lang="zh-CN" altLang="en-US" sz="2000" dirty="0">
                <a:solidFill>
                  <a:srgbClr val="FF9900"/>
                </a:solidFill>
                <a:latin typeface="Times New Roman" panose="02020603050405020304" pitchFamily="18" charset="0"/>
              </a:rPr>
              <a:t>条件</a:t>
            </a:r>
            <a:r>
              <a:rPr lang="en-US" altLang="zh-CN" sz="2000" dirty="0">
                <a:solidFill>
                  <a:srgbClr val="FF9900"/>
                </a:solidFill>
                <a:latin typeface="Times New Roman" panose="02020603050405020304" pitchFamily="18" charset="0"/>
              </a:rPr>
              <a:t>(</a:t>
            </a:r>
            <a:r>
              <a:rPr lang="en-US" altLang="zh-CN" sz="2000" i="1" dirty="0">
                <a:solidFill>
                  <a:srgbClr val="FF9900"/>
                </a:solidFill>
                <a:latin typeface="Times New Roman" panose="02020603050405020304" pitchFamily="18" charset="0"/>
              </a:rPr>
              <a:t>t</a:t>
            </a:r>
            <a:r>
              <a:rPr lang="en-US" altLang="zh-CN" sz="2000" dirty="0">
                <a:solidFill>
                  <a:srgbClr val="FF9900"/>
                </a:solidFill>
                <a:latin typeface="Times New Roman" panose="02020603050405020304" pitchFamily="18" charset="0"/>
              </a:rPr>
              <a:t>-Condition)</a:t>
            </a:r>
            <a:endParaRPr lang="zh-CN" altLang="en-US" sz="2000" dirty="0">
              <a:solidFill>
                <a:srgbClr val="FF9900"/>
              </a:solidFill>
              <a:latin typeface="Times New Roman" panose="02020603050405020304" pitchFamily="18" charset="0"/>
            </a:endParaRPr>
          </a:p>
        </p:txBody>
      </p:sp>
      <p:sp>
        <p:nvSpPr>
          <p:cNvPr id="7" name="文本框 6">
            <a:extLst>
              <a:ext uri="{FF2B5EF4-FFF2-40B4-BE49-F238E27FC236}">
                <a16:creationId xmlns:a16="http://schemas.microsoft.com/office/drawing/2014/main" id="{0B15B138-A566-4550-B2C2-6ABCEAAC579D}"/>
              </a:ext>
            </a:extLst>
          </p:cNvPr>
          <p:cNvSpPr txBox="1"/>
          <p:nvPr/>
        </p:nvSpPr>
        <p:spPr>
          <a:xfrm>
            <a:off x="1845776" y="5415032"/>
            <a:ext cx="6588171" cy="707886"/>
          </a:xfrm>
          <a:prstGeom prst="rect">
            <a:avLst/>
          </a:prstGeom>
          <a:noFill/>
        </p:spPr>
        <p:txBody>
          <a:bodyPr wrap="square" rtlCol="0" anchor="b">
            <a:spAutoFit/>
          </a:bodyPr>
          <a:lstStyle/>
          <a:p>
            <a:r>
              <a:rPr lang="en-US" altLang="zh-CN" sz="2000" i="1" dirty="0" err="1">
                <a:solidFill>
                  <a:srgbClr val="FF9900"/>
                </a:solidFill>
                <a:latin typeface="Times New Roman" panose="02020603050405020304" pitchFamily="18" charset="0"/>
              </a:rPr>
              <a:t>t</a:t>
            </a:r>
            <a:r>
              <a:rPr lang="en-US" altLang="zh-CN" sz="2000" dirty="0" err="1">
                <a:solidFill>
                  <a:srgbClr val="FF9900"/>
                </a:solidFill>
                <a:latin typeface="Times New Roman" panose="02020603050405020304" pitchFamily="18" charset="0"/>
              </a:rPr>
              <a:t>×</a:t>
            </a:r>
            <a:r>
              <a:rPr lang="en-US" altLang="zh-CN" sz="2000" i="1" dirty="0" err="1">
                <a:solidFill>
                  <a:srgbClr val="FF9900"/>
                </a:solidFill>
                <a:latin typeface="Times New Roman" panose="02020603050405020304" pitchFamily="18" charset="0"/>
              </a:rPr>
              <a:t>k</a:t>
            </a:r>
            <a:r>
              <a:rPr lang="zh-CN" altLang="en-US" sz="2000" dirty="0">
                <a:solidFill>
                  <a:srgbClr val="FF9900"/>
                </a:solidFill>
                <a:latin typeface="Times New Roman" panose="02020603050405020304" pitchFamily="18" charset="0"/>
              </a:rPr>
              <a:t>只鸽子 </a:t>
            </a:r>
            <a:r>
              <a:rPr lang="en-US" altLang="zh-CN" sz="2000" dirty="0">
                <a:solidFill>
                  <a:srgbClr val="FF9900"/>
                </a:solidFill>
                <a:latin typeface="Times New Roman" panose="02020603050405020304" pitchFamily="18" charset="0"/>
              </a:rPr>
              <a:t>(</a:t>
            </a:r>
            <a:r>
              <a:rPr lang="zh-CN" altLang="en-US" sz="2000" dirty="0">
                <a:solidFill>
                  <a:srgbClr val="FF9900"/>
                </a:solidFill>
                <a:latin typeface="Times New Roman" panose="02020603050405020304" pitchFamily="18" charset="0"/>
              </a:rPr>
              <a:t>边</a:t>
            </a:r>
            <a:r>
              <a:rPr lang="en-US" altLang="zh-CN" sz="2000" dirty="0">
                <a:solidFill>
                  <a:srgbClr val="FF9900"/>
                </a:solidFill>
                <a:latin typeface="Times New Roman" panose="02020603050405020304" pitchFamily="18" charset="0"/>
              </a:rPr>
              <a:t>) </a:t>
            </a:r>
            <a:r>
              <a:rPr lang="zh-CN" altLang="en-US" sz="2000" dirty="0">
                <a:solidFill>
                  <a:srgbClr val="FF9900"/>
                </a:solidFill>
                <a:latin typeface="Times New Roman" panose="02020603050405020304" pitchFamily="18" charset="0"/>
              </a:rPr>
              <a:t>放到容量为</a:t>
            </a:r>
            <a:r>
              <a:rPr lang="en-US" altLang="zh-CN" sz="2000" i="1" dirty="0">
                <a:solidFill>
                  <a:srgbClr val="FF9900"/>
                </a:solidFill>
                <a:latin typeface="Times New Roman" panose="02020603050405020304" pitchFamily="18" charset="0"/>
              </a:rPr>
              <a:t>t</a:t>
            </a:r>
            <a:r>
              <a:rPr lang="zh-CN" altLang="en-US" sz="2000" dirty="0">
                <a:solidFill>
                  <a:srgbClr val="FF9900"/>
                </a:solidFill>
                <a:latin typeface="Times New Roman" panose="02020603050405020304" pitchFamily="18" charset="0"/>
              </a:rPr>
              <a:t>的笼子里 </a:t>
            </a:r>
            <a:r>
              <a:rPr lang="en-US" altLang="zh-CN" sz="2000" dirty="0">
                <a:solidFill>
                  <a:srgbClr val="FF9900"/>
                </a:solidFill>
                <a:latin typeface="Times New Roman" panose="02020603050405020304" pitchFamily="18" charset="0"/>
              </a:rPr>
              <a:t>(</a:t>
            </a:r>
            <a:r>
              <a:rPr lang="zh-CN" altLang="en-US" sz="2000" dirty="0">
                <a:solidFill>
                  <a:srgbClr val="FF9900"/>
                </a:solidFill>
                <a:latin typeface="Times New Roman" panose="02020603050405020304" pitchFamily="18" charset="0"/>
              </a:rPr>
              <a:t>被</a:t>
            </a:r>
            <a:r>
              <a:rPr lang="en-US" altLang="zh-CN" sz="2000" i="1" dirty="0">
                <a:solidFill>
                  <a:srgbClr val="FF9900"/>
                </a:solidFill>
                <a:latin typeface="Times New Roman" panose="02020603050405020304" pitchFamily="18" charset="0"/>
              </a:rPr>
              <a:t>V</a:t>
            </a:r>
            <a:r>
              <a:rPr lang="en-US" altLang="zh-CN" sz="2000" baseline="-25000" dirty="0">
                <a:solidFill>
                  <a:srgbClr val="FF9900"/>
                </a:solidFill>
                <a:latin typeface="Times New Roman" panose="02020603050405020304" pitchFamily="18" charset="0"/>
              </a:rPr>
              <a:t>2</a:t>
            </a:r>
            <a:r>
              <a:rPr lang="zh-CN" altLang="en-US" sz="2000" dirty="0">
                <a:solidFill>
                  <a:srgbClr val="FF9900"/>
                </a:solidFill>
                <a:latin typeface="Times New Roman" panose="02020603050405020304" pitchFamily="18" charset="0"/>
              </a:rPr>
              <a:t>中的结点关联</a:t>
            </a:r>
            <a:r>
              <a:rPr lang="en-US" altLang="zh-CN" sz="2000" dirty="0">
                <a:solidFill>
                  <a:srgbClr val="FF9900"/>
                </a:solidFill>
                <a:latin typeface="Times New Roman" panose="02020603050405020304" pitchFamily="18" charset="0"/>
              </a:rPr>
              <a:t>), </a:t>
            </a:r>
            <a:r>
              <a:rPr lang="zh-CN" altLang="en-US" sz="2000" dirty="0">
                <a:solidFill>
                  <a:srgbClr val="FF9900"/>
                </a:solidFill>
                <a:latin typeface="Times New Roman" panose="02020603050405020304" pitchFamily="18" charset="0"/>
              </a:rPr>
              <a:t>至少要用</a:t>
            </a:r>
            <a:r>
              <a:rPr lang="en-US" altLang="zh-CN" sz="2000" i="1" dirty="0">
                <a:solidFill>
                  <a:srgbClr val="FF9900"/>
                </a:solidFill>
                <a:latin typeface="Times New Roman" panose="02020603050405020304" pitchFamily="18" charset="0"/>
              </a:rPr>
              <a:t>k</a:t>
            </a:r>
            <a:r>
              <a:rPr lang="zh-CN" altLang="en-US" sz="2000" dirty="0">
                <a:solidFill>
                  <a:srgbClr val="FF9900"/>
                </a:solidFill>
                <a:latin typeface="Times New Roman" panose="02020603050405020304" pitchFamily="18" charset="0"/>
              </a:rPr>
              <a:t>个笼子</a:t>
            </a:r>
          </a:p>
        </p:txBody>
      </p:sp>
      <p:sp>
        <p:nvSpPr>
          <p:cNvPr id="10" name="文本框 9">
            <a:extLst>
              <a:ext uri="{FF2B5EF4-FFF2-40B4-BE49-F238E27FC236}">
                <a16:creationId xmlns:a16="http://schemas.microsoft.com/office/drawing/2014/main" id="{A76D79EC-E30A-4229-BEA3-4EF74F139212}"/>
              </a:ext>
            </a:extLst>
          </p:cNvPr>
          <p:cNvSpPr txBox="1"/>
          <p:nvPr/>
        </p:nvSpPr>
        <p:spPr>
          <a:xfrm>
            <a:off x="3553861" y="6457890"/>
            <a:ext cx="5590139" cy="400110"/>
          </a:xfrm>
          <a:prstGeom prst="rect">
            <a:avLst/>
          </a:prstGeom>
          <a:noFill/>
        </p:spPr>
        <p:txBody>
          <a:bodyPr wrap="square" rtlCol="0" anchor="b">
            <a:spAutoFit/>
          </a:bodyPr>
          <a:lstStyle/>
          <a:p>
            <a:pPr algn="r"/>
            <a:r>
              <a:rPr lang="zh-CN" altLang="en-US" sz="2000" dirty="0">
                <a:solidFill>
                  <a:srgbClr val="FF9900"/>
                </a:solidFill>
                <a:latin typeface="Times New Roman" panose="02020603050405020304" pitchFamily="18" charset="0"/>
              </a:rPr>
              <a:t>等价于检查</a:t>
            </a:r>
            <a:r>
              <a:rPr lang="en-US" altLang="zh-CN" sz="2000" i="1" dirty="0">
                <a:solidFill>
                  <a:srgbClr val="FF9900"/>
                </a:solidFill>
                <a:latin typeface="Times New Roman" panose="02020603050405020304" pitchFamily="18" charset="0"/>
              </a:rPr>
              <a:t>V</a:t>
            </a:r>
            <a:r>
              <a:rPr lang="en-US" altLang="zh-CN" sz="2000" baseline="-25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的最小度是否大于等于</a:t>
            </a:r>
            <a:r>
              <a:rPr lang="en-US" altLang="zh-CN" sz="2000" i="1" dirty="0">
                <a:solidFill>
                  <a:srgbClr val="FF9900"/>
                </a:solidFill>
                <a:latin typeface="Times New Roman" panose="02020603050405020304" pitchFamily="18" charset="0"/>
              </a:rPr>
              <a:t>V</a:t>
            </a:r>
            <a:r>
              <a:rPr lang="en-US" altLang="zh-CN" sz="2000" baseline="-25000" dirty="0">
                <a:solidFill>
                  <a:srgbClr val="FF9900"/>
                </a:solidFill>
                <a:latin typeface="Times New Roman" panose="02020603050405020304" pitchFamily="18" charset="0"/>
              </a:rPr>
              <a:t>2</a:t>
            </a:r>
            <a:r>
              <a:rPr lang="zh-CN" altLang="en-US" sz="2000" dirty="0">
                <a:solidFill>
                  <a:srgbClr val="FF9900"/>
                </a:solidFill>
                <a:latin typeface="Times New Roman" panose="02020603050405020304" pitchFamily="18" charset="0"/>
              </a:rPr>
              <a:t>的最大度</a:t>
            </a:r>
          </a:p>
        </p:txBody>
      </p:sp>
      <p:sp>
        <p:nvSpPr>
          <p:cNvPr id="9" name="文本框 8">
            <a:extLst>
              <a:ext uri="{FF2B5EF4-FFF2-40B4-BE49-F238E27FC236}">
                <a16:creationId xmlns:a16="http://schemas.microsoft.com/office/drawing/2014/main" id="{8851B2E4-0AC0-42D3-8ACC-0F1C44516A5C}"/>
              </a:ext>
            </a:extLst>
          </p:cNvPr>
          <p:cNvSpPr txBox="1"/>
          <p:nvPr/>
        </p:nvSpPr>
        <p:spPr>
          <a:xfrm>
            <a:off x="1912" y="6452580"/>
            <a:ext cx="269788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必要性？反例见下页</a:t>
            </a:r>
            <a:endParaRPr lang="en-US" altLang="zh-CN" sz="2000" dirty="0">
              <a:solidFill>
                <a:srgbClr val="FF9900"/>
              </a:solidFill>
              <a:latin typeface="Times New Roman" panose="02020603050405020304" pitchFamily="18" charset="0"/>
            </a:endParaRPr>
          </a:p>
        </p:txBody>
      </p:sp>
    </p:spTree>
    <p:extLst>
      <p:ext uri="{BB962C8B-B14F-4D97-AF65-F5344CB8AC3E}">
        <p14:creationId xmlns:p14="http://schemas.microsoft.com/office/powerpoint/2010/main" val="1799709036"/>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F39F7E2-BD0A-4C32-A29C-6B6ED73601F8}" type="slidenum">
              <a:rPr lang="en-US" altLang="zh-CN"/>
              <a:pPr/>
              <a:t>47</a:t>
            </a:fld>
            <a:endParaRPr lang="en-US" altLang="zh-CN"/>
          </a:p>
        </p:txBody>
      </p:sp>
      <p:sp>
        <p:nvSpPr>
          <p:cNvPr id="346120" name="Rectangle 8"/>
          <p:cNvSpPr>
            <a:spLocks noGrp="1" noChangeArrowheads="1"/>
          </p:cNvSpPr>
          <p:nvPr>
            <p:ph type="title"/>
          </p:nvPr>
        </p:nvSpPr>
        <p:spPr/>
        <p:txBody>
          <a:bodyPr/>
          <a:lstStyle/>
          <a:p>
            <a:pPr algn="ctr"/>
            <a:r>
              <a:rPr lang="zh-CN" altLang="en-US" dirty="0">
                <a:latin typeface="Times New Roman" panose="02020603050405020304" pitchFamily="18" charset="0"/>
              </a:rPr>
              <a:t>完美匹配与旅行商问题的联系</a:t>
            </a:r>
          </a:p>
        </p:txBody>
      </p:sp>
      <p:sp>
        <p:nvSpPr>
          <p:cNvPr id="346121" name="Rectangle 9"/>
          <p:cNvSpPr>
            <a:spLocks noGrp="1" noChangeArrowheads="1"/>
          </p:cNvSpPr>
          <p:nvPr>
            <p:ph type="body" idx="1"/>
          </p:nvPr>
        </p:nvSpPr>
        <p:spPr>
          <a:xfrm>
            <a:off x="395288" y="1268413"/>
            <a:ext cx="8229600" cy="4525962"/>
          </a:xfrm>
        </p:spPr>
        <p:txBody>
          <a:bodyPr/>
          <a:lstStyle/>
          <a:p>
            <a:r>
              <a:rPr lang="zh-CN" altLang="en-US" dirty="0">
                <a:latin typeface="Times New Roman" panose="02020603050405020304" pitchFamily="18" charset="0"/>
              </a:rPr>
              <a:t>将旅行商问题的有向图看成节点集</a:t>
            </a:r>
            <a:r>
              <a:rPr lang="en-US" altLang="zh-CN" i="1" dirty="0">
                <a:latin typeface="Times New Roman" panose="02020603050405020304" pitchFamily="18" charset="0"/>
              </a:rPr>
              <a:t>V</a:t>
            </a:r>
            <a:r>
              <a:rPr lang="zh-CN" altLang="en-US" dirty="0">
                <a:latin typeface="Times New Roman" panose="02020603050405020304" pitchFamily="18" charset="0"/>
              </a:rPr>
              <a:t>上的关系图</a:t>
            </a:r>
            <a:r>
              <a:rPr lang="en-US" altLang="zh-CN" dirty="0">
                <a:latin typeface="Times New Roman" panose="02020603050405020304" pitchFamily="18" charset="0"/>
              </a:rPr>
              <a:t>, </a:t>
            </a:r>
            <a:r>
              <a:rPr lang="zh-CN" altLang="en-US" dirty="0">
                <a:latin typeface="Times New Roman" panose="02020603050405020304" pitchFamily="18" charset="0"/>
              </a:rPr>
              <a:t>对应</a:t>
            </a:r>
            <a:r>
              <a:rPr lang="en-US" altLang="zh-CN" i="1" dirty="0">
                <a:latin typeface="Times New Roman" panose="02020603050405020304" pitchFamily="18" charset="0"/>
              </a:rPr>
              <a:t>V</a:t>
            </a:r>
            <a:r>
              <a:rPr lang="zh-CN" altLang="en-US" dirty="0">
                <a:latin typeface="Times New Roman" panose="02020603050405020304" pitchFamily="18" charset="0"/>
              </a:rPr>
              <a:t>到</a:t>
            </a:r>
            <a:r>
              <a:rPr lang="en-US" altLang="zh-CN" i="1" dirty="0">
                <a:latin typeface="Times New Roman" panose="02020603050405020304" pitchFamily="18" charset="0"/>
              </a:rPr>
              <a:t>V</a:t>
            </a:r>
            <a:r>
              <a:rPr lang="zh-CN" altLang="en-US" dirty="0">
                <a:latin typeface="Times New Roman" panose="02020603050405020304" pitchFamily="18" charset="0"/>
              </a:rPr>
              <a:t>的二分关系图的最小权完美匹配是旅行商问题的松弛解</a:t>
            </a:r>
            <a:r>
              <a:rPr lang="en-US" altLang="zh-CN" dirty="0">
                <a:latin typeface="Times New Roman" panose="02020603050405020304" pitchFamily="18" charset="0"/>
              </a:rPr>
              <a:t>, </a:t>
            </a:r>
            <a:r>
              <a:rPr lang="zh-CN" altLang="en-US" dirty="0">
                <a:latin typeface="Times New Roman" panose="02020603050405020304" pitchFamily="18" charset="0"/>
              </a:rPr>
              <a:t>求得的最小边权之和为旅行商问题路径长度的下界</a:t>
            </a:r>
            <a:r>
              <a:rPr lang="en-US" altLang="zh-CN" dirty="0">
                <a:latin typeface="Times New Roman" panose="02020603050405020304" pitchFamily="18" charset="0"/>
              </a:rPr>
              <a:t>.</a:t>
            </a:r>
            <a:endParaRPr lang="zh-CN" altLang="en-US" dirty="0">
              <a:latin typeface="Times New Roman" panose="02020603050405020304" pitchFamily="18" charset="0"/>
            </a:endParaRPr>
          </a:p>
          <a:p>
            <a:endParaRPr lang="en-US" altLang="zh-CN" dirty="0">
              <a:latin typeface="Times New Roman" panose="02020603050405020304" pitchFamily="18" charset="0"/>
            </a:endParaRPr>
          </a:p>
        </p:txBody>
      </p:sp>
      <p:sp>
        <p:nvSpPr>
          <p:cNvPr id="61" name="文本框 60">
            <a:extLst>
              <a:ext uri="{FF2B5EF4-FFF2-40B4-BE49-F238E27FC236}">
                <a16:creationId xmlns:a16="http://schemas.microsoft.com/office/drawing/2014/main" id="{1108125E-91F3-492E-AEB8-FF16B4460960}"/>
              </a:ext>
            </a:extLst>
          </p:cNvPr>
          <p:cNvSpPr txBox="1"/>
          <p:nvPr/>
        </p:nvSpPr>
        <p:spPr>
          <a:xfrm>
            <a:off x="2843808" y="6452580"/>
            <a:ext cx="6300192" cy="400110"/>
          </a:xfrm>
          <a:prstGeom prst="rect">
            <a:avLst/>
          </a:prstGeom>
          <a:noFill/>
        </p:spPr>
        <p:txBody>
          <a:bodyPr wrap="square" rtlCol="0" anchor="b">
            <a:spAutoFit/>
          </a:bodyPr>
          <a:lstStyle/>
          <a:p>
            <a:pPr algn="r"/>
            <a:r>
              <a:rPr lang="zh-CN" altLang="en-US" sz="2000" dirty="0">
                <a:solidFill>
                  <a:srgbClr val="FF9900"/>
                </a:solidFill>
                <a:latin typeface="Times New Roman" panose="02020603050405020304" pitchFamily="18" charset="0"/>
              </a:rPr>
              <a:t>隐含边：右边节点指向左侧同编号节点</a:t>
            </a:r>
            <a:endParaRPr lang="en-US" altLang="zh-CN" sz="2000" dirty="0">
              <a:solidFill>
                <a:srgbClr val="FF9900"/>
              </a:solidFill>
              <a:latin typeface="Times New Roman" panose="02020603050405020304" pitchFamily="18" charset="0"/>
            </a:endParaRPr>
          </a:p>
        </p:txBody>
      </p:sp>
      <p:graphicFrame>
        <p:nvGraphicFramePr>
          <p:cNvPr id="62" name="对象 61">
            <a:extLst>
              <a:ext uri="{FF2B5EF4-FFF2-40B4-BE49-F238E27FC236}">
                <a16:creationId xmlns:a16="http://schemas.microsoft.com/office/drawing/2014/main" id="{01C229A3-F046-4890-BF8E-1C04AEB48897}"/>
              </a:ext>
            </a:extLst>
          </p:cNvPr>
          <p:cNvGraphicFramePr>
            <a:graphicFrameLocks noChangeAspect="1"/>
          </p:cNvGraphicFramePr>
          <p:nvPr>
            <p:extLst>
              <p:ext uri="{D42A27DB-BD31-4B8C-83A1-F6EECF244321}">
                <p14:modId xmlns:p14="http://schemas.microsoft.com/office/powerpoint/2010/main" val="4186275812"/>
              </p:ext>
            </p:extLst>
          </p:nvPr>
        </p:nvGraphicFramePr>
        <p:xfrm>
          <a:off x="107504" y="2924944"/>
          <a:ext cx="2014027" cy="2300285"/>
        </p:xfrm>
        <a:graphic>
          <a:graphicData uri="http://schemas.openxmlformats.org/presentationml/2006/ole">
            <mc:AlternateContent xmlns:mc="http://schemas.openxmlformats.org/markup-compatibility/2006">
              <mc:Choice xmlns:v="urn:schemas-microsoft-com:vml" Requires="v">
                <p:oleObj spid="_x0000_s320600" name="Visio" r:id="rId4" imgW="3257646" imgH="3714826" progId="Visio.Drawing.15">
                  <p:embed/>
                </p:oleObj>
              </mc:Choice>
              <mc:Fallback>
                <p:oleObj name="Visio" r:id="rId4" imgW="3257646" imgH="3714826" progId="Visio.Drawing.15">
                  <p:embed/>
                  <p:pic>
                    <p:nvPicPr>
                      <p:cNvPr id="5" name="对象 4">
                        <a:extLst>
                          <a:ext uri="{FF2B5EF4-FFF2-40B4-BE49-F238E27FC236}">
                            <a16:creationId xmlns:a16="http://schemas.microsoft.com/office/drawing/2014/main" id="{52596467-621F-465F-BE29-721FA392C2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2924944"/>
                        <a:ext cx="2014027" cy="2300285"/>
                      </a:xfrm>
                      <a:prstGeom prst="rect">
                        <a:avLst/>
                      </a:prstGeom>
                      <a:solidFill>
                        <a:schemeClr val="bg1"/>
                      </a:solidFill>
                    </p:spPr>
                  </p:pic>
                </p:oleObj>
              </mc:Fallback>
            </mc:AlternateContent>
          </a:graphicData>
        </a:graphic>
      </p:graphicFrame>
      <p:graphicFrame>
        <p:nvGraphicFramePr>
          <p:cNvPr id="63" name="对象 62">
            <a:extLst>
              <a:ext uri="{FF2B5EF4-FFF2-40B4-BE49-F238E27FC236}">
                <a16:creationId xmlns:a16="http://schemas.microsoft.com/office/drawing/2014/main" id="{DD1255B8-F268-4411-9476-360B2EED57DD}"/>
              </a:ext>
            </a:extLst>
          </p:cNvPr>
          <p:cNvGraphicFramePr>
            <a:graphicFrameLocks noChangeAspect="1"/>
          </p:cNvGraphicFramePr>
          <p:nvPr>
            <p:extLst>
              <p:ext uri="{D42A27DB-BD31-4B8C-83A1-F6EECF244321}">
                <p14:modId xmlns:p14="http://schemas.microsoft.com/office/powerpoint/2010/main" val="2455849710"/>
              </p:ext>
            </p:extLst>
          </p:nvPr>
        </p:nvGraphicFramePr>
        <p:xfrm>
          <a:off x="4788024" y="3211793"/>
          <a:ext cx="2018660" cy="1872005"/>
        </p:xfrm>
        <a:graphic>
          <a:graphicData uri="http://schemas.openxmlformats.org/presentationml/2006/ole">
            <mc:AlternateContent xmlns:mc="http://schemas.openxmlformats.org/markup-compatibility/2006">
              <mc:Choice xmlns:v="urn:schemas-microsoft-com:vml" Requires="v">
                <p:oleObj spid="_x0000_s320601" name="Visio" r:id="rId6" imgW="3047902" imgH="2819456" progId="Visio.Drawing.15">
                  <p:embed/>
                </p:oleObj>
              </mc:Choice>
              <mc:Fallback>
                <p:oleObj name="Visio" r:id="rId6" imgW="3047902" imgH="2819456" progId="Visio.Drawing.15">
                  <p:embed/>
                  <p:pic>
                    <p:nvPicPr>
                      <p:cNvPr id="6" name="对象 5">
                        <a:extLst>
                          <a:ext uri="{FF2B5EF4-FFF2-40B4-BE49-F238E27FC236}">
                            <a16:creationId xmlns:a16="http://schemas.microsoft.com/office/drawing/2014/main" id="{2E177BD2-BF97-4E17-B6BC-45993E127E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3211793"/>
                        <a:ext cx="2018660" cy="1872005"/>
                      </a:xfrm>
                      <a:prstGeom prst="rect">
                        <a:avLst/>
                      </a:prstGeom>
                      <a:solidFill>
                        <a:schemeClr val="bg1"/>
                      </a:solidFill>
                    </p:spPr>
                  </p:pic>
                </p:oleObj>
              </mc:Fallback>
            </mc:AlternateContent>
          </a:graphicData>
        </a:graphic>
      </p:graphicFrame>
      <p:graphicFrame>
        <p:nvGraphicFramePr>
          <p:cNvPr id="64" name="表格 63">
            <a:extLst>
              <a:ext uri="{FF2B5EF4-FFF2-40B4-BE49-F238E27FC236}">
                <a16:creationId xmlns:a16="http://schemas.microsoft.com/office/drawing/2014/main" id="{B0CBE97A-7CFF-4D35-AB5A-9F0832CCD710}"/>
              </a:ext>
            </a:extLst>
          </p:cNvPr>
          <p:cNvGraphicFramePr>
            <a:graphicFrameLocks noGrp="1"/>
          </p:cNvGraphicFramePr>
          <p:nvPr>
            <p:extLst>
              <p:ext uri="{D42A27DB-BD31-4B8C-83A1-F6EECF244321}">
                <p14:modId xmlns:p14="http://schemas.microsoft.com/office/powerpoint/2010/main" val="2603427194"/>
              </p:ext>
            </p:extLst>
          </p:nvPr>
        </p:nvGraphicFramePr>
        <p:xfrm>
          <a:off x="2121531" y="2924944"/>
          <a:ext cx="2300285" cy="2300285"/>
        </p:xfrm>
        <a:graphic>
          <a:graphicData uri="http://schemas.openxmlformats.org/drawingml/2006/table">
            <a:tbl>
              <a:tblPr firstRow="1" firstCol="1" bandRow="1">
                <a:tableStyleId>{5940675A-B579-460E-94D1-54222C63F5DA}</a:tableStyleId>
              </a:tblPr>
              <a:tblGrid>
                <a:gridCol w="460057">
                  <a:extLst>
                    <a:ext uri="{9D8B030D-6E8A-4147-A177-3AD203B41FA5}">
                      <a16:colId xmlns:a16="http://schemas.microsoft.com/office/drawing/2014/main" val="1203479424"/>
                    </a:ext>
                  </a:extLst>
                </a:gridCol>
                <a:gridCol w="460057">
                  <a:extLst>
                    <a:ext uri="{9D8B030D-6E8A-4147-A177-3AD203B41FA5}">
                      <a16:colId xmlns:a16="http://schemas.microsoft.com/office/drawing/2014/main" val="1163085972"/>
                    </a:ext>
                  </a:extLst>
                </a:gridCol>
                <a:gridCol w="460057">
                  <a:extLst>
                    <a:ext uri="{9D8B030D-6E8A-4147-A177-3AD203B41FA5}">
                      <a16:colId xmlns:a16="http://schemas.microsoft.com/office/drawing/2014/main" val="1726748518"/>
                    </a:ext>
                  </a:extLst>
                </a:gridCol>
                <a:gridCol w="460057">
                  <a:extLst>
                    <a:ext uri="{9D8B030D-6E8A-4147-A177-3AD203B41FA5}">
                      <a16:colId xmlns:a16="http://schemas.microsoft.com/office/drawing/2014/main" val="1286367197"/>
                    </a:ext>
                  </a:extLst>
                </a:gridCol>
                <a:gridCol w="460057">
                  <a:extLst>
                    <a:ext uri="{9D8B030D-6E8A-4147-A177-3AD203B41FA5}">
                      <a16:colId xmlns:a16="http://schemas.microsoft.com/office/drawing/2014/main" val="4036565677"/>
                    </a:ext>
                  </a:extLst>
                </a:gridCol>
              </a:tblGrid>
              <a:tr h="460057">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 </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zh-CN" sz="1100" kern="100">
                          <a:effectLst/>
                          <a:latin typeface="微软雅黑" panose="020B0503020204020204" pitchFamily="34" charset="-122"/>
                          <a:ea typeface="微软雅黑" panose="020B0503020204020204" pitchFamily="34" charset="-122"/>
                        </a:rPr>
                        <a:t>任务</a:t>
                      </a:r>
                      <a:r>
                        <a:rPr lang="en-US" sz="1100" kern="100">
                          <a:effectLst/>
                          <a:latin typeface="微软雅黑" panose="020B0503020204020204" pitchFamily="34" charset="-122"/>
                          <a:ea typeface="微软雅黑" panose="020B0503020204020204" pitchFamily="34" charset="-122"/>
                        </a:rPr>
                        <a:t>1</a:t>
                      </a:r>
                      <a:endParaRPr lang="zh-CN" sz="11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zh-CN" sz="1100" kern="100" dirty="0">
                          <a:effectLst/>
                          <a:latin typeface="微软雅黑" panose="020B0503020204020204" pitchFamily="34" charset="-122"/>
                          <a:ea typeface="微软雅黑" panose="020B0503020204020204" pitchFamily="34" charset="-122"/>
                        </a:rPr>
                        <a:t>任务</a:t>
                      </a:r>
                      <a:r>
                        <a:rPr lang="en-US" sz="1100" kern="100" dirty="0">
                          <a:effectLst/>
                          <a:latin typeface="微软雅黑" panose="020B0503020204020204" pitchFamily="34" charset="-122"/>
                          <a:ea typeface="微软雅黑" panose="020B0503020204020204" pitchFamily="34" charset="-122"/>
                        </a:rPr>
                        <a:t>2</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zh-CN" sz="1100" kern="100" dirty="0">
                          <a:effectLst/>
                          <a:latin typeface="微软雅黑" panose="020B0503020204020204" pitchFamily="34" charset="-122"/>
                          <a:ea typeface="微软雅黑" panose="020B0503020204020204" pitchFamily="34" charset="-122"/>
                        </a:rPr>
                        <a:t>任务</a:t>
                      </a:r>
                      <a:r>
                        <a:rPr lang="en-US" sz="1100" kern="100" dirty="0">
                          <a:effectLst/>
                          <a:latin typeface="微软雅黑" panose="020B0503020204020204" pitchFamily="34" charset="-122"/>
                          <a:ea typeface="微软雅黑" panose="020B0503020204020204" pitchFamily="34" charset="-122"/>
                        </a:rPr>
                        <a:t>3</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zh-CN" sz="1100" kern="100" dirty="0">
                          <a:effectLst/>
                          <a:latin typeface="微软雅黑" panose="020B0503020204020204" pitchFamily="34" charset="-122"/>
                          <a:ea typeface="微软雅黑" panose="020B0503020204020204" pitchFamily="34" charset="-122"/>
                        </a:rPr>
                        <a:t>任务</a:t>
                      </a:r>
                      <a:r>
                        <a:rPr lang="en-US" sz="1100" kern="100" dirty="0">
                          <a:effectLst/>
                          <a:latin typeface="微软雅黑" panose="020B0503020204020204" pitchFamily="34" charset="-122"/>
                          <a:ea typeface="微软雅黑" panose="020B0503020204020204" pitchFamily="34" charset="-122"/>
                        </a:rPr>
                        <a:t>4</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3452254"/>
                  </a:ext>
                </a:extLst>
              </a:tr>
              <a:tr h="460057">
                <a:tc>
                  <a:txBody>
                    <a:bodyPr/>
                    <a:lstStyle/>
                    <a:p>
                      <a:pPr indent="0" algn="ctr">
                        <a:spcAft>
                          <a:spcPts val="0"/>
                        </a:spcAft>
                      </a:pPr>
                      <a:r>
                        <a:rPr lang="zh-CN" sz="1100" kern="100" dirty="0">
                          <a:effectLst/>
                          <a:latin typeface="微软雅黑" panose="020B0503020204020204" pitchFamily="34" charset="-122"/>
                          <a:ea typeface="微软雅黑" panose="020B0503020204020204" pitchFamily="34" charset="-122"/>
                        </a:rPr>
                        <a:t>员工</a:t>
                      </a:r>
                      <a:r>
                        <a:rPr lang="en-US" sz="1100" kern="100" dirty="0">
                          <a:effectLst/>
                          <a:latin typeface="微软雅黑" panose="020B0503020204020204" pitchFamily="34" charset="-122"/>
                          <a:ea typeface="微软雅黑" panose="020B0503020204020204" pitchFamily="34" charset="-122"/>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b="1" kern="100" dirty="0">
                          <a:effectLst/>
                          <a:latin typeface="微软雅黑" panose="020B0503020204020204" pitchFamily="34" charset="-122"/>
                          <a:ea typeface="微软雅黑" panose="020B0503020204020204" pitchFamily="34" charset="-122"/>
                        </a:rPr>
                        <a:t>1</a:t>
                      </a:r>
                      <a:endParaRPr lang="zh-CN" sz="11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indent="0" algn="ctr">
                        <a:spcAft>
                          <a:spcPts val="0"/>
                        </a:spcAft>
                      </a:pPr>
                      <a:r>
                        <a:rPr lang="en-US" altLang="zh-CN" sz="1100" kern="100" dirty="0">
                          <a:effectLst/>
                          <a:latin typeface="微软雅黑" panose="020B0503020204020204" pitchFamily="34" charset="-122"/>
                          <a:ea typeface="微软雅黑" panose="020B0503020204020204" pitchFamily="34" charset="-122"/>
                          <a:cs typeface="Courier New" panose="02070309020205020404" pitchFamily="49" charset="0"/>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1155537"/>
                  </a:ext>
                </a:extLst>
              </a:tr>
              <a:tr h="460057">
                <a:tc>
                  <a:txBody>
                    <a:bodyPr/>
                    <a:lstStyle/>
                    <a:p>
                      <a:pPr indent="0" algn="ctr">
                        <a:spcAft>
                          <a:spcPts val="0"/>
                        </a:spcAft>
                      </a:pPr>
                      <a:r>
                        <a:rPr lang="zh-CN" sz="1100" kern="100" dirty="0">
                          <a:effectLst/>
                          <a:latin typeface="微软雅黑" panose="020B0503020204020204" pitchFamily="34" charset="-122"/>
                          <a:ea typeface="微软雅黑" panose="020B0503020204020204" pitchFamily="34" charset="-122"/>
                        </a:rPr>
                        <a:t>员工</a:t>
                      </a:r>
                      <a:r>
                        <a:rPr lang="en-US" sz="1100" kern="100" dirty="0">
                          <a:effectLst/>
                          <a:latin typeface="微软雅黑" panose="020B0503020204020204" pitchFamily="34" charset="-122"/>
                          <a:ea typeface="微软雅黑" panose="020B0503020204020204" pitchFamily="34" charset="-122"/>
                        </a:rPr>
                        <a:t>2</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en-US" altLang="zh-CN" sz="1100" kern="100" dirty="0">
                          <a:effectLst/>
                          <a:latin typeface="微软雅黑" panose="020B0503020204020204" pitchFamily="34" charset="-122"/>
                          <a:ea typeface="微软雅黑" panose="020B0503020204020204" pitchFamily="34" charset="-122"/>
                          <a:cs typeface="Courier New" panose="02070309020205020404" pitchFamily="49" charset="0"/>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b="1" kern="100" dirty="0">
                          <a:effectLst/>
                          <a:latin typeface="微软雅黑" panose="020B0503020204020204" pitchFamily="34" charset="-122"/>
                          <a:ea typeface="微软雅黑" panose="020B0503020204020204" pitchFamily="34" charset="-122"/>
                        </a:rPr>
                        <a:t>1</a:t>
                      </a:r>
                      <a:endParaRPr lang="zh-CN" sz="11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indent="0" algn="ctr">
                        <a:spcAft>
                          <a:spcPts val="0"/>
                        </a:spcAft>
                      </a:pPr>
                      <a:r>
                        <a:rPr lang="en-US" sz="1100" kern="100">
                          <a:effectLst/>
                          <a:latin typeface="微软雅黑" panose="020B0503020204020204" pitchFamily="34" charset="-122"/>
                          <a:ea typeface="微软雅黑" panose="020B0503020204020204" pitchFamily="34" charset="-122"/>
                        </a:rPr>
                        <a:t>0</a:t>
                      </a:r>
                      <a:endParaRPr lang="zh-CN" sz="11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1535187"/>
                  </a:ext>
                </a:extLst>
              </a:tr>
              <a:tr h="460057">
                <a:tc>
                  <a:txBody>
                    <a:bodyPr/>
                    <a:lstStyle/>
                    <a:p>
                      <a:pPr indent="0" algn="ctr">
                        <a:spcAft>
                          <a:spcPts val="0"/>
                        </a:spcAft>
                      </a:pPr>
                      <a:r>
                        <a:rPr lang="zh-CN" sz="1100" kern="100" dirty="0">
                          <a:effectLst/>
                          <a:latin typeface="微软雅黑" panose="020B0503020204020204" pitchFamily="34" charset="-122"/>
                          <a:ea typeface="微软雅黑" panose="020B0503020204020204" pitchFamily="34" charset="-122"/>
                        </a:rPr>
                        <a:t>员工</a:t>
                      </a:r>
                      <a:r>
                        <a:rPr lang="en-US" sz="1100" kern="100" dirty="0">
                          <a:effectLst/>
                          <a:latin typeface="微软雅黑" panose="020B0503020204020204" pitchFamily="34" charset="-122"/>
                          <a:ea typeface="微软雅黑" panose="020B0503020204020204" pitchFamily="34" charset="-122"/>
                        </a:rPr>
                        <a:t>3</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en-US" sz="1100" kern="100">
                          <a:effectLst/>
                          <a:latin typeface="微软雅黑" panose="020B0503020204020204" pitchFamily="34" charset="-122"/>
                          <a:ea typeface="微软雅黑" panose="020B0503020204020204" pitchFamily="34" charset="-122"/>
                        </a:rPr>
                        <a:t>0</a:t>
                      </a:r>
                      <a:endParaRPr lang="zh-CN" sz="11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altLang="zh-CN" sz="1100" kern="100" dirty="0">
                          <a:effectLst/>
                          <a:latin typeface="微软雅黑" panose="020B0503020204020204" pitchFamily="34" charset="-122"/>
                          <a:ea typeface="微软雅黑" panose="020B0503020204020204" pitchFamily="34" charset="-122"/>
                          <a:cs typeface="Courier New" panose="02070309020205020404" pitchFamily="49" charset="0"/>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b="1" kern="100" dirty="0">
                          <a:effectLst/>
                          <a:latin typeface="微软雅黑" panose="020B0503020204020204" pitchFamily="34" charset="-122"/>
                          <a:ea typeface="微软雅黑" panose="020B0503020204020204" pitchFamily="34" charset="-122"/>
                        </a:rPr>
                        <a:t>1</a:t>
                      </a:r>
                      <a:endParaRPr lang="zh-CN" sz="11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998605"/>
                  </a:ext>
                </a:extLst>
              </a:tr>
              <a:tr h="460057">
                <a:tc>
                  <a:txBody>
                    <a:bodyPr/>
                    <a:lstStyle/>
                    <a:p>
                      <a:pPr indent="0" algn="ctr">
                        <a:spcAft>
                          <a:spcPts val="0"/>
                        </a:spcAft>
                      </a:pPr>
                      <a:r>
                        <a:rPr lang="zh-CN" sz="1100" kern="100" dirty="0">
                          <a:effectLst/>
                          <a:latin typeface="微软雅黑" panose="020B0503020204020204" pitchFamily="34" charset="-122"/>
                          <a:ea typeface="微软雅黑" panose="020B0503020204020204" pitchFamily="34" charset="-122"/>
                        </a:rPr>
                        <a:t>员工</a:t>
                      </a:r>
                      <a:r>
                        <a:rPr lang="en-US" sz="1100" kern="100" dirty="0">
                          <a:effectLst/>
                          <a:latin typeface="微软雅黑" panose="020B0503020204020204" pitchFamily="34" charset="-122"/>
                          <a:ea typeface="微软雅黑" panose="020B0503020204020204" pitchFamily="34" charset="-122"/>
                        </a:rPr>
                        <a:t>4</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en-US" sz="1100" b="1" kern="100" dirty="0">
                          <a:effectLst/>
                          <a:latin typeface="微软雅黑" panose="020B0503020204020204" pitchFamily="34" charset="-122"/>
                          <a:ea typeface="微软雅黑" panose="020B0503020204020204" pitchFamily="34" charset="-122"/>
                        </a:rPr>
                        <a:t>1</a:t>
                      </a:r>
                      <a:endParaRPr lang="zh-CN" sz="11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indent="0" algn="ctr">
                        <a:spcAft>
                          <a:spcPts val="0"/>
                        </a:spcAft>
                      </a:pPr>
                      <a:r>
                        <a:rPr lang="en-US" sz="1100" kern="100">
                          <a:effectLst/>
                          <a:latin typeface="微软雅黑" panose="020B0503020204020204" pitchFamily="34" charset="-122"/>
                          <a:ea typeface="微软雅黑" panose="020B0503020204020204" pitchFamily="34" charset="-122"/>
                        </a:rPr>
                        <a:t>0</a:t>
                      </a:r>
                      <a:endParaRPr lang="zh-CN" sz="11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0411485"/>
                  </a:ext>
                </a:extLst>
              </a:tr>
            </a:tbl>
          </a:graphicData>
        </a:graphic>
      </p:graphicFrame>
      <p:graphicFrame>
        <p:nvGraphicFramePr>
          <p:cNvPr id="65" name="表格 64">
            <a:extLst>
              <a:ext uri="{FF2B5EF4-FFF2-40B4-BE49-F238E27FC236}">
                <a16:creationId xmlns:a16="http://schemas.microsoft.com/office/drawing/2014/main" id="{604208BA-09EF-4EF7-9ABA-290AE24A60AA}"/>
              </a:ext>
            </a:extLst>
          </p:cNvPr>
          <p:cNvGraphicFramePr>
            <a:graphicFrameLocks noGrp="1"/>
          </p:cNvGraphicFramePr>
          <p:nvPr>
            <p:extLst>
              <p:ext uri="{D42A27DB-BD31-4B8C-83A1-F6EECF244321}">
                <p14:modId xmlns:p14="http://schemas.microsoft.com/office/powerpoint/2010/main" val="3265778544"/>
              </p:ext>
            </p:extLst>
          </p:nvPr>
        </p:nvGraphicFramePr>
        <p:xfrm>
          <a:off x="6736211" y="2924944"/>
          <a:ext cx="2300285" cy="2300285"/>
        </p:xfrm>
        <a:graphic>
          <a:graphicData uri="http://schemas.openxmlformats.org/drawingml/2006/table">
            <a:tbl>
              <a:tblPr firstRow="1" firstCol="1" bandRow="1">
                <a:tableStyleId>{5940675A-B579-460E-94D1-54222C63F5DA}</a:tableStyleId>
              </a:tblPr>
              <a:tblGrid>
                <a:gridCol w="460057">
                  <a:extLst>
                    <a:ext uri="{9D8B030D-6E8A-4147-A177-3AD203B41FA5}">
                      <a16:colId xmlns:a16="http://schemas.microsoft.com/office/drawing/2014/main" val="1203479424"/>
                    </a:ext>
                  </a:extLst>
                </a:gridCol>
                <a:gridCol w="460057">
                  <a:extLst>
                    <a:ext uri="{9D8B030D-6E8A-4147-A177-3AD203B41FA5}">
                      <a16:colId xmlns:a16="http://schemas.microsoft.com/office/drawing/2014/main" val="1163085972"/>
                    </a:ext>
                  </a:extLst>
                </a:gridCol>
                <a:gridCol w="460057">
                  <a:extLst>
                    <a:ext uri="{9D8B030D-6E8A-4147-A177-3AD203B41FA5}">
                      <a16:colId xmlns:a16="http://schemas.microsoft.com/office/drawing/2014/main" val="1726748518"/>
                    </a:ext>
                  </a:extLst>
                </a:gridCol>
                <a:gridCol w="460057">
                  <a:extLst>
                    <a:ext uri="{9D8B030D-6E8A-4147-A177-3AD203B41FA5}">
                      <a16:colId xmlns:a16="http://schemas.microsoft.com/office/drawing/2014/main" val="1286367197"/>
                    </a:ext>
                  </a:extLst>
                </a:gridCol>
                <a:gridCol w="460057">
                  <a:extLst>
                    <a:ext uri="{9D8B030D-6E8A-4147-A177-3AD203B41FA5}">
                      <a16:colId xmlns:a16="http://schemas.microsoft.com/office/drawing/2014/main" val="4036565677"/>
                    </a:ext>
                  </a:extLst>
                </a:gridCol>
              </a:tblGrid>
              <a:tr h="460057">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 </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zh-CN" altLang="en-US" sz="1100" kern="100" dirty="0">
                          <a:effectLst/>
                          <a:latin typeface="微软雅黑" panose="020B0503020204020204" pitchFamily="34" charset="-122"/>
                          <a:ea typeface="微软雅黑" panose="020B0503020204020204" pitchFamily="34" charset="-122"/>
                        </a:rPr>
                        <a:t>节点</a:t>
                      </a:r>
                      <a:r>
                        <a:rPr lang="en-US" sz="1100" kern="100" dirty="0">
                          <a:effectLst/>
                          <a:latin typeface="微软雅黑" panose="020B0503020204020204" pitchFamily="34" charset="-122"/>
                          <a:ea typeface="微软雅黑" panose="020B0503020204020204" pitchFamily="34" charset="-122"/>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zh-CN" altLang="en-US" sz="1100" kern="100" dirty="0">
                          <a:effectLst/>
                          <a:latin typeface="微软雅黑" panose="020B0503020204020204" pitchFamily="34" charset="-122"/>
                          <a:ea typeface="微软雅黑" panose="020B0503020204020204" pitchFamily="34" charset="-122"/>
                        </a:rPr>
                        <a:t>节点</a:t>
                      </a:r>
                      <a:r>
                        <a:rPr lang="en-US" sz="1100" kern="100" dirty="0">
                          <a:effectLst/>
                          <a:latin typeface="微软雅黑" panose="020B0503020204020204" pitchFamily="34" charset="-122"/>
                          <a:ea typeface="微软雅黑" panose="020B0503020204020204" pitchFamily="34" charset="-122"/>
                        </a:rPr>
                        <a:t>2</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zh-CN" altLang="en-US" sz="1100" kern="100" dirty="0">
                          <a:effectLst/>
                          <a:latin typeface="微软雅黑" panose="020B0503020204020204" pitchFamily="34" charset="-122"/>
                          <a:ea typeface="微软雅黑" panose="020B0503020204020204" pitchFamily="34" charset="-122"/>
                        </a:rPr>
                        <a:t>节点</a:t>
                      </a:r>
                      <a:r>
                        <a:rPr lang="en-US" sz="1100" kern="100" dirty="0">
                          <a:effectLst/>
                          <a:latin typeface="微软雅黑" panose="020B0503020204020204" pitchFamily="34" charset="-122"/>
                          <a:ea typeface="微软雅黑" panose="020B0503020204020204" pitchFamily="34" charset="-122"/>
                        </a:rPr>
                        <a:t>3</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zh-CN" altLang="en-US" sz="1100" kern="100" dirty="0">
                          <a:effectLst/>
                          <a:latin typeface="微软雅黑" panose="020B0503020204020204" pitchFamily="34" charset="-122"/>
                          <a:ea typeface="微软雅黑" panose="020B0503020204020204" pitchFamily="34" charset="-122"/>
                        </a:rPr>
                        <a:t>节点</a:t>
                      </a:r>
                      <a:r>
                        <a:rPr lang="en-US" sz="1100" kern="100" dirty="0">
                          <a:effectLst/>
                          <a:latin typeface="微软雅黑" panose="020B0503020204020204" pitchFamily="34" charset="-122"/>
                          <a:ea typeface="微软雅黑" panose="020B0503020204020204" pitchFamily="34" charset="-122"/>
                        </a:rPr>
                        <a:t>4</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73452254"/>
                  </a:ext>
                </a:extLst>
              </a:tr>
              <a:tr h="460057">
                <a:tc>
                  <a:txBody>
                    <a:bodyPr/>
                    <a:lstStyle/>
                    <a:p>
                      <a:pPr indent="0" algn="ctr">
                        <a:spcAft>
                          <a:spcPts val="0"/>
                        </a:spcAft>
                      </a:pPr>
                      <a:r>
                        <a:rPr lang="zh-CN" altLang="en-US" sz="1100" kern="100" dirty="0">
                          <a:effectLst/>
                          <a:latin typeface="微软雅黑" panose="020B0503020204020204" pitchFamily="34" charset="-122"/>
                          <a:ea typeface="微软雅黑" panose="020B0503020204020204" pitchFamily="34" charset="-122"/>
                        </a:rPr>
                        <a:t>节点</a:t>
                      </a:r>
                      <a:r>
                        <a:rPr lang="en-US" sz="1100" kern="100" dirty="0">
                          <a:effectLst/>
                          <a:latin typeface="微软雅黑" panose="020B0503020204020204" pitchFamily="34" charset="-122"/>
                          <a:ea typeface="微软雅黑" panose="020B0503020204020204" pitchFamily="34" charset="-122"/>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b="1" kern="100" dirty="0">
                          <a:effectLst/>
                          <a:latin typeface="微软雅黑" panose="020B0503020204020204" pitchFamily="34" charset="-122"/>
                          <a:ea typeface="微软雅黑" panose="020B0503020204020204" pitchFamily="34" charset="-122"/>
                        </a:rPr>
                        <a:t>1</a:t>
                      </a:r>
                      <a:endParaRPr lang="zh-CN" sz="11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indent="0" algn="ctr">
                        <a:spcAft>
                          <a:spcPts val="0"/>
                        </a:spcAft>
                      </a:pPr>
                      <a:r>
                        <a:rPr lang="en-US" altLang="zh-CN" sz="1100" kern="100" dirty="0">
                          <a:effectLst/>
                          <a:latin typeface="微软雅黑" panose="020B0503020204020204" pitchFamily="34" charset="-122"/>
                          <a:ea typeface="微软雅黑" panose="020B0503020204020204" pitchFamily="34" charset="-122"/>
                          <a:cs typeface="Courier New" panose="02070309020205020404" pitchFamily="49" charset="0"/>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71155537"/>
                  </a:ext>
                </a:extLst>
              </a:tr>
              <a:tr h="460057">
                <a:tc>
                  <a:txBody>
                    <a:bodyPr/>
                    <a:lstStyle/>
                    <a:p>
                      <a:pPr indent="0" algn="ctr">
                        <a:spcAft>
                          <a:spcPts val="0"/>
                        </a:spcAft>
                      </a:pPr>
                      <a:r>
                        <a:rPr lang="zh-CN" altLang="en-US" sz="1100" kern="100" dirty="0">
                          <a:effectLst/>
                          <a:latin typeface="微软雅黑" panose="020B0503020204020204" pitchFamily="34" charset="-122"/>
                          <a:ea typeface="微软雅黑" panose="020B0503020204020204" pitchFamily="34" charset="-122"/>
                        </a:rPr>
                        <a:t>节点</a:t>
                      </a:r>
                      <a:r>
                        <a:rPr lang="en-US" sz="1100" kern="100" dirty="0">
                          <a:effectLst/>
                          <a:latin typeface="微软雅黑" panose="020B0503020204020204" pitchFamily="34" charset="-122"/>
                          <a:ea typeface="微软雅黑" panose="020B0503020204020204" pitchFamily="34" charset="-122"/>
                        </a:rPr>
                        <a:t>2</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en-US" altLang="zh-CN" sz="1100" kern="100" dirty="0">
                          <a:effectLst/>
                          <a:latin typeface="微软雅黑" panose="020B0503020204020204" pitchFamily="34" charset="-122"/>
                          <a:ea typeface="微软雅黑" panose="020B0503020204020204" pitchFamily="34" charset="-122"/>
                          <a:cs typeface="Courier New" panose="02070309020205020404" pitchFamily="49" charset="0"/>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b="1" kern="100" dirty="0">
                          <a:effectLst/>
                          <a:latin typeface="微软雅黑" panose="020B0503020204020204" pitchFamily="34" charset="-122"/>
                          <a:ea typeface="微软雅黑" panose="020B0503020204020204" pitchFamily="34" charset="-122"/>
                        </a:rPr>
                        <a:t>1</a:t>
                      </a:r>
                      <a:endParaRPr lang="zh-CN" sz="11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1535187"/>
                  </a:ext>
                </a:extLst>
              </a:tr>
              <a:tr h="460057">
                <a:tc>
                  <a:txBody>
                    <a:bodyPr/>
                    <a:lstStyle/>
                    <a:p>
                      <a:pPr indent="0" algn="ctr">
                        <a:spcAft>
                          <a:spcPts val="0"/>
                        </a:spcAft>
                      </a:pPr>
                      <a:r>
                        <a:rPr lang="zh-CN" altLang="en-US" sz="1100" kern="100" dirty="0">
                          <a:effectLst/>
                          <a:latin typeface="微软雅黑" panose="020B0503020204020204" pitchFamily="34" charset="-122"/>
                          <a:ea typeface="微软雅黑" panose="020B0503020204020204" pitchFamily="34" charset="-122"/>
                        </a:rPr>
                        <a:t>节点</a:t>
                      </a:r>
                      <a:r>
                        <a:rPr lang="en-US" sz="1100" kern="100" dirty="0">
                          <a:effectLst/>
                          <a:latin typeface="微软雅黑" panose="020B0503020204020204" pitchFamily="34" charset="-122"/>
                          <a:ea typeface="微软雅黑" panose="020B0503020204020204" pitchFamily="34" charset="-122"/>
                        </a:rPr>
                        <a:t>3</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en-US" sz="1100" kern="100">
                          <a:effectLst/>
                          <a:latin typeface="微软雅黑" panose="020B0503020204020204" pitchFamily="34" charset="-122"/>
                          <a:ea typeface="微软雅黑" panose="020B0503020204020204" pitchFamily="34" charset="-122"/>
                        </a:rPr>
                        <a:t>0</a:t>
                      </a:r>
                      <a:endParaRPr lang="zh-CN" sz="1100" kern="10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altLang="zh-CN" sz="1100" kern="100" dirty="0">
                          <a:effectLst/>
                          <a:latin typeface="微软雅黑" panose="020B0503020204020204" pitchFamily="34" charset="-122"/>
                          <a:ea typeface="微软雅黑" panose="020B0503020204020204" pitchFamily="34" charset="-122"/>
                          <a:cs typeface="Courier New" panose="02070309020205020404" pitchFamily="49" charset="0"/>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b="1" kern="100" dirty="0">
                          <a:effectLst/>
                          <a:latin typeface="微软雅黑" panose="020B0503020204020204" pitchFamily="34" charset="-122"/>
                          <a:ea typeface="微软雅黑" panose="020B0503020204020204" pitchFamily="34" charset="-122"/>
                        </a:rPr>
                        <a:t>1</a:t>
                      </a:r>
                      <a:endParaRPr lang="zh-CN" sz="11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43998605"/>
                  </a:ext>
                </a:extLst>
              </a:tr>
              <a:tr h="460057">
                <a:tc>
                  <a:txBody>
                    <a:bodyPr/>
                    <a:lstStyle/>
                    <a:p>
                      <a:pPr indent="0" algn="ctr">
                        <a:spcAft>
                          <a:spcPts val="0"/>
                        </a:spcAft>
                      </a:pPr>
                      <a:r>
                        <a:rPr lang="zh-CN" altLang="en-US" sz="1100" kern="100" dirty="0">
                          <a:effectLst/>
                          <a:latin typeface="微软雅黑" panose="020B0503020204020204" pitchFamily="34" charset="-122"/>
                          <a:ea typeface="微软雅黑" panose="020B0503020204020204" pitchFamily="34" charset="-122"/>
                        </a:rPr>
                        <a:t>节点</a:t>
                      </a:r>
                      <a:r>
                        <a:rPr lang="en-US" sz="1100" kern="100" dirty="0">
                          <a:effectLst/>
                          <a:latin typeface="微软雅黑" panose="020B0503020204020204" pitchFamily="34" charset="-122"/>
                          <a:ea typeface="微软雅黑" panose="020B0503020204020204" pitchFamily="34" charset="-122"/>
                        </a:rPr>
                        <a:t>4</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indent="0" algn="ctr">
                        <a:spcAft>
                          <a:spcPts val="0"/>
                        </a:spcAft>
                      </a:pPr>
                      <a:r>
                        <a:rPr lang="en-US" sz="1100" b="1" kern="100" dirty="0">
                          <a:effectLst/>
                          <a:latin typeface="微软雅黑" panose="020B0503020204020204" pitchFamily="34" charset="-122"/>
                          <a:ea typeface="微软雅黑" panose="020B0503020204020204" pitchFamily="34" charset="-122"/>
                        </a:rPr>
                        <a:t>1</a:t>
                      </a:r>
                      <a:endParaRPr lang="zh-CN" sz="1100" b="1"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1</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spcAft>
                          <a:spcPts val="0"/>
                        </a:spcAft>
                      </a:pPr>
                      <a:r>
                        <a:rPr lang="en-US" sz="1100" kern="100" dirty="0">
                          <a:effectLst/>
                          <a:latin typeface="微软雅黑" panose="020B0503020204020204" pitchFamily="34" charset="-122"/>
                          <a:ea typeface="微软雅黑" panose="020B0503020204020204" pitchFamily="34" charset="-122"/>
                        </a:rPr>
                        <a:t>0</a:t>
                      </a:r>
                      <a:endParaRPr lang="zh-CN" sz="1100" kern="100" dirty="0">
                        <a:effectLst/>
                        <a:latin typeface="微软雅黑" panose="020B0503020204020204" pitchFamily="34" charset="-122"/>
                        <a:ea typeface="微软雅黑" panose="020B0503020204020204" pitchFamily="34" charset="-122"/>
                        <a:cs typeface="Courier New" panose="02070309020205020404" pitchFamily="49" charset="0"/>
                      </a:endParaRPr>
                    </a:p>
                  </a:txBody>
                  <a:tcPr marL="73068" marR="7306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0411485"/>
                  </a:ext>
                </a:extLst>
              </a:tr>
            </a:tbl>
          </a:graphicData>
        </a:graphic>
      </p:graphicFrame>
      <p:sp>
        <p:nvSpPr>
          <p:cNvPr id="67" name="文本框 66">
            <a:extLst>
              <a:ext uri="{FF2B5EF4-FFF2-40B4-BE49-F238E27FC236}">
                <a16:creationId xmlns:a16="http://schemas.microsoft.com/office/drawing/2014/main" id="{68A536CA-67CD-42CA-B6D6-4ADDC39C552D}"/>
              </a:ext>
            </a:extLst>
          </p:cNvPr>
          <p:cNvSpPr txBox="1"/>
          <p:nvPr/>
        </p:nvSpPr>
        <p:spPr>
          <a:xfrm>
            <a:off x="0" y="6452580"/>
            <a:ext cx="6300192" cy="400110"/>
          </a:xfrm>
          <a:prstGeom prst="rect">
            <a:avLst/>
          </a:prstGeom>
          <a:noFill/>
        </p:spPr>
        <p:txBody>
          <a:bodyPr wrap="square" rtlCol="0" anchor="b">
            <a:spAutoFit/>
          </a:bodyPr>
          <a:lstStyle/>
          <a:p>
            <a:r>
              <a:rPr lang="en-US" altLang="zh-CN" sz="2000" dirty="0">
                <a:solidFill>
                  <a:srgbClr val="FF9900"/>
                </a:solidFill>
                <a:latin typeface="Times New Roman" panose="02020603050405020304" pitchFamily="18" charset="0"/>
              </a:rPr>
              <a:t>A</a:t>
            </a:r>
            <a:r>
              <a:rPr lang="zh-CN" altLang="en-US" sz="2000" dirty="0">
                <a:solidFill>
                  <a:srgbClr val="FF9900"/>
                </a:solidFill>
                <a:latin typeface="Times New Roman" panose="02020603050405020304" pitchFamily="18" charset="0"/>
              </a:rPr>
              <a:t>到</a:t>
            </a:r>
            <a:r>
              <a:rPr lang="en-US" altLang="zh-CN" sz="2000" dirty="0">
                <a:solidFill>
                  <a:srgbClr val="FF9900"/>
                </a:solidFill>
                <a:latin typeface="Times New Roman" panose="02020603050405020304" pitchFamily="18" charset="0"/>
              </a:rPr>
              <a:t>B</a:t>
            </a:r>
            <a:r>
              <a:rPr lang="zh-CN" altLang="en-US" sz="2000" dirty="0">
                <a:solidFill>
                  <a:srgbClr val="FF9900"/>
                </a:solidFill>
                <a:latin typeface="Times New Roman" panose="02020603050405020304" pitchFamily="18" charset="0"/>
              </a:rPr>
              <a:t>的关系的二分图、</a:t>
            </a:r>
            <a:r>
              <a:rPr lang="en-US" altLang="zh-CN" sz="2000" dirty="0">
                <a:solidFill>
                  <a:srgbClr val="FF9900"/>
                </a:solidFill>
                <a:latin typeface="Times New Roman" panose="02020603050405020304" pitchFamily="18" charset="0"/>
              </a:rPr>
              <a:t>A</a:t>
            </a:r>
            <a:r>
              <a:rPr lang="zh-CN" altLang="en-US" sz="2000" dirty="0">
                <a:solidFill>
                  <a:srgbClr val="FF9900"/>
                </a:solidFill>
                <a:latin typeface="Times New Roman" panose="02020603050405020304" pitchFamily="18" charset="0"/>
              </a:rPr>
              <a:t>上的关系图</a:t>
            </a:r>
            <a:endParaRPr lang="en-US" altLang="zh-CN" sz="2000" dirty="0">
              <a:solidFill>
                <a:srgbClr val="FF9900"/>
              </a:solidFill>
              <a:latin typeface="Times New Roman" panose="02020603050405020304" pitchFamily="18" charset="0"/>
            </a:endParaRPr>
          </a:p>
        </p:txBody>
      </p:sp>
      <p:sp>
        <p:nvSpPr>
          <p:cNvPr id="68" name="文本框 67">
            <a:extLst>
              <a:ext uri="{FF2B5EF4-FFF2-40B4-BE49-F238E27FC236}">
                <a16:creationId xmlns:a16="http://schemas.microsoft.com/office/drawing/2014/main" id="{54872A75-0F5B-471F-B0C5-446421706506}"/>
              </a:ext>
            </a:extLst>
          </p:cNvPr>
          <p:cNvSpPr txBox="1"/>
          <p:nvPr/>
        </p:nvSpPr>
        <p:spPr>
          <a:xfrm>
            <a:off x="7006463" y="2061003"/>
            <a:ext cx="2024008" cy="707886"/>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松弛解即不完全满足所有约束</a:t>
            </a:r>
            <a:endParaRPr lang="en-US" altLang="zh-CN" sz="2000" dirty="0">
              <a:solidFill>
                <a:srgbClr val="FF9900"/>
              </a:solidFill>
              <a:latin typeface="Times New Roman" panose="02020603050405020304" pitchFamily="18" charset="0"/>
            </a:endParaRPr>
          </a:p>
        </p:txBody>
      </p:sp>
      <p:sp>
        <p:nvSpPr>
          <p:cNvPr id="70" name="文本框 69">
            <a:extLst>
              <a:ext uri="{FF2B5EF4-FFF2-40B4-BE49-F238E27FC236}">
                <a16:creationId xmlns:a16="http://schemas.microsoft.com/office/drawing/2014/main" id="{DC4088A3-A3C9-4EA9-BBBA-58CD48C77FCF}"/>
              </a:ext>
            </a:extLst>
          </p:cNvPr>
          <p:cNvSpPr txBox="1"/>
          <p:nvPr/>
        </p:nvSpPr>
        <p:spPr>
          <a:xfrm>
            <a:off x="519112" y="5244985"/>
            <a:ext cx="3888432"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任务分配、选组长、一帮一</a:t>
            </a:r>
            <a:r>
              <a:rPr lang="en-US" altLang="zh-CN" sz="2000" dirty="0">
                <a:solidFill>
                  <a:srgbClr val="FF9900"/>
                </a:solidFill>
                <a:latin typeface="Times New Roman" panose="02020603050405020304" pitchFamily="18" charset="0"/>
              </a:rPr>
              <a:t>……</a:t>
            </a:r>
          </a:p>
        </p:txBody>
      </p:sp>
    </p:spTree>
    <p:extLst>
      <p:ext uri="{BB962C8B-B14F-4D97-AF65-F5344CB8AC3E}">
        <p14:creationId xmlns:p14="http://schemas.microsoft.com/office/powerpoint/2010/main" val="2693632980"/>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D9A487F-8F45-4FD3-848E-6D083D6810D9}"/>
              </a:ext>
            </a:extLst>
          </p:cNvPr>
          <p:cNvSpPr>
            <a:spLocks noGrp="1"/>
          </p:cNvSpPr>
          <p:nvPr>
            <p:ph type="sldNum" sz="quarter" idx="12"/>
          </p:nvPr>
        </p:nvSpPr>
        <p:spPr/>
        <p:txBody>
          <a:bodyPr/>
          <a:lstStyle/>
          <a:p>
            <a:fld id="{F8D01109-5EEF-49BD-9619-AC8DEEAA016F}" type="slidenum">
              <a:rPr lang="en-US" altLang="zh-CN"/>
              <a:pPr/>
              <a:t>48</a:t>
            </a:fld>
            <a:endParaRPr lang="en-US" altLang="zh-CN"/>
          </a:p>
        </p:txBody>
      </p:sp>
      <p:sp>
        <p:nvSpPr>
          <p:cNvPr id="321543" name="Rectangle 7">
            <a:extLst>
              <a:ext uri="{FF2B5EF4-FFF2-40B4-BE49-F238E27FC236}">
                <a16:creationId xmlns:a16="http://schemas.microsoft.com/office/drawing/2014/main" id="{39DF0D8C-7550-4FC5-945C-89307E68C581}"/>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中国邮递员问题</a:t>
            </a:r>
          </a:p>
        </p:txBody>
      </p:sp>
      <p:sp>
        <p:nvSpPr>
          <p:cNvPr id="321544" name="Rectangle 8">
            <a:extLst>
              <a:ext uri="{FF2B5EF4-FFF2-40B4-BE49-F238E27FC236}">
                <a16:creationId xmlns:a16="http://schemas.microsoft.com/office/drawing/2014/main" id="{F939C234-8DEC-47A0-A1F9-0962F6AB9933}"/>
              </a:ext>
            </a:extLst>
          </p:cNvPr>
          <p:cNvSpPr>
            <a:spLocks noGrp="1" noChangeArrowheads="1"/>
          </p:cNvSpPr>
          <p:nvPr>
            <p:ph type="body" idx="1"/>
          </p:nvPr>
        </p:nvSpPr>
        <p:spPr>
          <a:xfrm>
            <a:off x="395288" y="1341438"/>
            <a:ext cx="8229600" cy="4525962"/>
          </a:xfrm>
        </p:spPr>
        <p:txBody>
          <a:bodyPr/>
          <a:lstStyle/>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15.13  </a:t>
            </a:r>
            <a:r>
              <a:rPr lang="zh-CN" altLang="en-US" dirty="0">
                <a:latin typeface="Times New Roman" panose="02020603050405020304" pitchFamily="18" charset="0"/>
              </a:rPr>
              <a:t>给定一个连通图</a:t>
            </a:r>
            <a:r>
              <a:rPr lang="en-US" altLang="zh-CN" dirty="0">
                <a:latin typeface="Times New Roman" panose="02020603050405020304" pitchFamily="18" charset="0"/>
              </a:rPr>
              <a:t>, </a:t>
            </a:r>
            <a:r>
              <a:rPr lang="zh-CN" altLang="en-US" dirty="0">
                <a:latin typeface="Times New Roman" panose="02020603050405020304" pitchFamily="18" charset="0"/>
              </a:rPr>
              <a:t>连通图的每条边的权值非负</a:t>
            </a:r>
            <a:r>
              <a:rPr lang="en-US" altLang="zh-CN" dirty="0">
                <a:latin typeface="Times New Roman" panose="02020603050405020304" pitchFamily="18" charset="0"/>
              </a:rPr>
              <a:t>. </a:t>
            </a:r>
            <a:r>
              <a:rPr lang="zh-CN" altLang="en-US" dirty="0">
                <a:latin typeface="Times New Roman" panose="02020603050405020304" pitchFamily="18" charset="0"/>
              </a:rPr>
              <a:t>求一条最短的回路</a:t>
            </a:r>
            <a:r>
              <a:rPr lang="en-US" altLang="zh-CN" dirty="0">
                <a:latin typeface="Times New Roman" panose="02020603050405020304" pitchFamily="18" charset="0"/>
              </a:rPr>
              <a:t>, </a:t>
            </a:r>
            <a:r>
              <a:rPr lang="zh-CN" altLang="en-US" dirty="0">
                <a:latin typeface="Times New Roman" panose="02020603050405020304" pitchFamily="18" charset="0"/>
              </a:rPr>
              <a:t>称为</a:t>
            </a:r>
            <a:r>
              <a:rPr lang="zh-CN" altLang="en-US" dirty="0">
                <a:solidFill>
                  <a:srgbClr val="A50021"/>
                </a:solidFill>
                <a:latin typeface="Times New Roman" panose="02020603050405020304" pitchFamily="18" charset="0"/>
              </a:rPr>
              <a:t>中国邮递员问题</a:t>
            </a:r>
            <a:r>
              <a:rPr lang="en-US" altLang="zh-CN" dirty="0">
                <a:latin typeface="Times New Roman" panose="02020603050405020304" pitchFamily="18" charset="0"/>
              </a:rPr>
              <a:t>. </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该问题由中国学者管梅谷先生在</a:t>
            </a:r>
            <a:r>
              <a:rPr lang="en-US" altLang="zh-CN" dirty="0">
                <a:latin typeface="Times New Roman" panose="02020603050405020304" pitchFamily="18" charset="0"/>
              </a:rPr>
              <a:t>1962</a:t>
            </a:r>
            <a:r>
              <a:rPr lang="zh-CN" altLang="en-US" dirty="0">
                <a:latin typeface="Times New Roman" panose="02020603050405020304" pitchFamily="18" charset="0"/>
              </a:rPr>
              <a:t>年提出并解决：</a:t>
            </a:r>
          </a:p>
          <a:p>
            <a:pPr marL="0" indent="0"/>
            <a:r>
              <a:rPr lang="zh-CN" altLang="en-US" dirty="0">
                <a:latin typeface="Times New Roman" panose="02020603050405020304" pitchFamily="18" charset="0"/>
              </a:rPr>
              <a:t>邮递员送信</a:t>
            </a:r>
            <a:r>
              <a:rPr lang="en-US" altLang="zh-CN" dirty="0">
                <a:latin typeface="Times New Roman" panose="02020603050405020304" pitchFamily="18" charset="0"/>
              </a:rPr>
              <a:t>, </a:t>
            </a:r>
            <a:r>
              <a:rPr lang="zh-CN" altLang="en-US" dirty="0">
                <a:latin typeface="Times New Roman" panose="02020603050405020304" pitchFamily="18" charset="0"/>
              </a:rPr>
              <a:t>要走完他负责投递的全部道路</a:t>
            </a:r>
            <a:r>
              <a:rPr lang="en-US" altLang="zh-CN" dirty="0">
                <a:latin typeface="Times New Roman" panose="02020603050405020304" pitchFamily="18" charset="0"/>
              </a:rPr>
              <a:t>, </a:t>
            </a:r>
            <a:r>
              <a:rPr lang="zh-CN" altLang="en-US" dirty="0">
                <a:latin typeface="Times New Roman" panose="02020603050405020304" pitchFamily="18" charset="0"/>
              </a:rPr>
              <a:t>完成任务后回到邮局</a:t>
            </a:r>
            <a:r>
              <a:rPr lang="en-US" altLang="zh-CN" dirty="0">
                <a:latin typeface="Times New Roman" panose="02020603050405020304" pitchFamily="18" charset="0"/>
              </a:rPr>
              <a:t>, </a:t>
            </a:r>
            <a:r>
              <a:rPr lang="zh-CN" altLang="en-US" dirty="0">
                <a:latin typeface="Times New Roman" panose="02020603050405020304" pitchFamily="18" charset="0"/>
              </a:rPr>
              <a:t>应按怎样的路线走</a:t>
            </a:r>
            <a:r>
              <a:rPr lang="en-US" altLang="zh-CN" dirty="0">
                <a:latin typeface="Times New Roman" panose="02020603050405020304" pitchFamily="18" charset="0"/>
              </a:rPr>
              <a:t>, </a:t>
            </a:r>
            <a:r>
              <a:rPr lang="zh-CN" altLang="en-US" dirty="0">
                <a:latin typeface="Times New Roman" panose="02020603050405020304" pitchFamily="18" charset="0"/>
              </a:rPr>
              <a:t>他所走的路程才会最短呢</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例如</a:t>
            </a:r>
            <a:r>
              <a:rPr lang="en-US" altLang="zh-CN" dirty="0">
                <a:latin typeface="Times New Roman" panose="02020603050405020304" pitchFamily="18" charset="0"/>
              </a:rPr>
              <a:t>, </a:t>
            </a:r>
            <a:r>
              <a:rPr lang="zh-CN" altLang="en-US" dirty="0">
                <a:latin typeface="Times New Roman" panose="02020603050405020304" pitchFamily="18" charset="0"/>
              </a:rPr>
              <a:t>怎样帮助扎根贫困山区送信</a:t>
            </a:r>
            <a:r>
              <a:rPr lang="en-US" altLang="zh-CN" dirty="0">
                <a:latin typeface="Times New Roman" panose="02020603050405020304" pitchFamily="18" charset="0"/>
              </a:rPr>
              <a:t>31</a:t>
            </a:r>
            <a:r>
              <a:rPr lang="zh-CN" altLang="en-US" dirty="0">
                <a:latin typeface="Times New Roman" panose="02020603050405020304" pitchFamily="18" charset="0"/>
              </a:rPr>
              <a:t>年的全国劳动模范张林昌设计最短送信线路</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5" name="文本框 4">
            <a:extLst>
              <a:ext uri="{FF2B5EF4-FFF2-40B4-BE49-F238E27FC236}">
                <a16:creationId xmlns:a16="http://schemas.microsoft.com/office/drawing/2014/main" id="{E111F9AD-AB9B-4B1E-8D85-90DADD26D1E6}"/>
              </a:ext>
            </a:extLst>
          </p:cNvPr>
          <p:cNvSpPr txBox="1"/>
          <p:nvPr/>
        </p:nvSpPr>
        <p:spPr>
          <a:xfrm>
            <a:off x="0" y="6457890"/>
            <a:ext cx="8820150" cy="400110"/>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洒水车行驶路线、巡逻路线</a:t>
            </a:r>
          </a:p>
        </p:txBody>
      </p:sp>
    </p:spTree>
    <p:extLst>
      <p:ext uri="{BB962C8B-B14F-4D97-AF65-F5344CB8AC3E}">
        <p14:creationId xmlns:p14="http://schemas.microsoft.com/office/powerpoint/2010/main" val="308803676"/>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D9A487F-8F45-4FD3-848E-6D083D6810D9}"/>
              </a:ext>
            </a:extLst>
          </p:cNvPr>
          <p:cNvSpPr>
            <a:spLocks noGrp="1"/>
          </p:cNvSpPr>
          <p:nvPr>
            <p:ph type="sldNum" sz="quarter" idx="12"/>
          </p:nvPr>
        </p:nvSpPr>
        <p:spPr/>
        <p:txBody>
          <a:bodyPr/>
          <a:lstStyle/>
          <a:p>
            <a:fld id="{F8D01109-5EEF-49BD-9619-AC8DEEAA016F}" type="slidenum">
              <a:rPr lang="en-US" altLang="zh-CN"/>
              <a:pPr/>
              <a:t>49</a:t>
            </a:fld>
            <a:endParaRPr lang="en-US" altLang="zh-CN"/>
          </a:p>
        </p:txBody>
      </p:sp>
      <p:sp>
        <p:nvSpPr>
          <p:cNvPr id="321543" name="Rectangle 7">
            <a:extLst>
              <a:ext uri="{FF2B5EF4-FFF2-40B4-BE49-F238E27FC236}">
                <a16:creationId xmlns:a16="http://schemas.microsoft.com/office/drawing/2014/main" id="{39DF0D8C-7550-4FC5-945C-89307E68C581}"/>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中国邮递员问题</a:t>
            </a:r>
          </a:p>
        </p:txBody>
      </p:sp>
      <p:sp>
        <p:nvSpPr>
          <p:cNvPr id="321544" name="Rectangle 8">
            <a:extLst>
              <a:ext uri="{FF2B5EF4-FFF2-40B4-BE49-F238E27FC236}">
                <a16:creationId xmlns:a16="http://schemas.microsoft.com/office/drawing/2014/main" id="{F939C234-8DEC-47A0-A1F9-0962F6AB9933}"/>
              </a:ext>
            </a:extLst>
          </p:cNvPr>
          <p:cNvSpPr>
            <a:spLocks noGrp="1" noChangeArrowheads="1"/>
          </p:cNvSpPr>
          <p:nvPr>
            <p:ph type="body" idx="1"/>
          </p:nvPr>
        </p:nvSpPr>
        <p:spPr>
          <a:xfrm>
            <a:off x="395288" y="1341438"/>
            <a:ext cx="8229600" cy="4525962"/>
          </a:xfrm>
        </p:spPr>
        <p:txBody>
          <a:bodyPr/>
          <a:lstStyle/>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15.13  </a:t>
            </a:r>
            <a:r>
              <a:rPr lang="zh-CN" altLang="en-US" dirty="0">
                <a:latin typeface="Times New Roman" panose="02020603050405020304" pitchFamily="18" charset="0"/>
              </a:rPr>
              <a:t>给定一个连通图</a:t>
            </a:r>
            <a:r>
              <a:rPr lang="en-US" altLang="zh-CN" dirty="0">
                <a:latin typeface="Times New Roman" panose="02020603050405020304" pitchFamily="18" charset="0"/>
              </a:rPr>
              <a:t>, </a:t>
            </a:r>
            <a:r>
              <a:rPr lang="zh-CN" altLang="en-US" dirty="0">
                <a:latin typeface="Times New Roman" panose="02020603050405020304" pitchFamily="18" charset="0"/>
              </a:rPr>
              <a:t>连通图的每条边的权值非负</a:t>
            </a:r>
            <a:r>
              <a:rPr lang="en-US" altLang="zh-CN" dirty="0">
                <a:latin typeface="Times New Roman" panose="02020603050405020304" pitchFamily="18" charset="0"/>
              </a:rPr>
              <a:t>. </a:t>
            </a:r>
            <a:r>
              <a:rPr lang="zh-CN" altLang="en-US" dirty="0">
                <a:latin typeface="Times New Roman" panose="02020603050405020304" pitchFamily="18" charset="0"/>
              </a:rPr>
              <a:t>求一条最短的回路</a:t>
            </a:r>
            <a:r>
              <a:rPr lang="en-US" altLang="zh-CN" dirty="0">
                <a:latin typeface="Times New Roman" panose="02020603050405020304" pitchFamily="18" charset="0"/>
              </a:rPr>
              <a:t>, </a:t>
            </a:r>
            <a:r>
              <a:rPr lang="zh-CN" altLang="en-US" dirty="0">
                <a:latin typeface="Times New Roman" panose="02020603050405020304" pitchFamily="18" charset="0"/>
              </a:rPr>
              <a:t>称为</a:t>
            </a:r>
            <a:r>
              <a:rPr lang="zh-CN" altLang="en-US" dirty="0">
                <a:solidFill>
                  <a:srgbClr val="A50021"/>
                </a:solidFill>
                <a:latin typeface="Times New Roman" panose="02020603050405020304" pitchFamily="18" charset="0"/>
              </a:rPr>
              <a:t>中国邮递员问题</a:t>
            </a:r>
            <a:r>
              <a:rPr lang="en-US" altLang="zh-CN" dirty="0">
                <a:latin typeface="Times New Roman" panose="02020603050405020304" pitchFamily="18" charset="0"/>
              </a:rPr>
              <a:t>. </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分析</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若图为欧拉图</a:t>
            </a:r>
            <a:r>
              <a:rPr lang="en-US" altLang="zh-CN" dirty="0">
                <a:latin typeface="Times New Roman" panose="02020603050405020304" pitchFamily="18" charset="0"/>
              </a:rPr>
              <a:t>, </a:t>
            </a:r>
            <a:r>
              <a:rPr lang="zh-CN" altLang="en-US" dirty="0">
                <a:latin typeface="Times New Roman" panose="02020603050405020304" pitchFamily="18" charset="0"/>
              </a:rPr>
              <a:t>只要求出图中的一条欧拉回路即可</a:t>
            </a:r>
            <a:r>
              <a:rPr lang="en-US" altLang="zh-CN" dirty="0">
                <a:latin typeface="Times New Roman" panose="02020603050405020304" pitchFamily="18" charset="0"/>
              </a:rPr>
              <a:t>, </a:t>
            </a:r>
            <a:r>
              <a:rPr lang="zh-CN" altLang="en-US" dirty="0">
                <a:latin typeface="Times New Roman" panose="02020603050405020304" pitchFamily="18" charset="0"/>
              </a:rPr>
              <a:t>所有回路长度均为边长之和</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否则</a:t>
            </a:r>
            <a:r>
              <a:rPr lang="en-US" altLang="zh-CN" dirty="0">
                <a:latin typeface="Times New Roman" panose="02020603050405020304" pitchFamily="18" charset="0"/>
              </a:rPr>
              <a:t>, </a:t>
            </a:r>
            <a:r>
              <a:rPr lang="zh-CN" altLang="en-US" dirty="0">
                <a:latin typeface="Times New Roman" panose="02020603050405020304" pitchFamily="18" charset="0"/>
              </a:rPr>
              <a:t>邮递员要完成任务就得重复经过某些街道</a:t>
            </a:r>
            <a:r>
              <a:rPr lang="en-US" altLang="zh-CN" dirty="0">
                <a:latin typeface="Times New Roman" panose="02020603050405020304" pitchFamily="18" charset="0"/>
              </a:rPr>
              <a:t>. </a:t>
            </a:r>
            <a:r>
              <a:rPr lang="zh-CN" altLang="en-US" dirty="0">
                <a:latin typeface="Times New Roman" panose="02020603050405020304" pitchFamily="18" charset="0"/>
              </a:rPr>
              <a:t>每重复经过一条街道一次</a:t>
            </a:r>
            <a:r>
              <a:rPr lang="en-US" altLang="zh-CN" dirty="0">
                <a:latin typeface="Times New Roman" panose="02020603050405020304" pitchFamily="18" charset="0"/>
              </a:rPr>
              <a:t>, </a:t>
            </a:r>
            <a:r>
              <a:rPr lang="zh-CN" altLang="en-US" dirty="0">
                <a:latin typeface="Times New Roman" panose="02020603050405020304" pitchFamily="18" charset="0"/>
              </a:rPr>
              <a:t>就加一条平行边</a:t>
            </a:r>
            <a:r>
              <a:rPr lang="en-US" altLang="zh-CN" dirty="0">
                <a:latin typeface="Times New Roman" panose="02020603050405020304" pitchFamily="18" charset="0"/>
              </a:rPr>
              <a:t>, </a:t>
            </a:r>
            <a:r>
              <a:rPr lang="zh-CN" altLang="en-US" dirty="0">
                <a:latin typeface="Times New Roman" panose="02020603050405020304" pitchFamily="18" charset="0"/>
              </a:rPr>
              <a:t>则问题变为求加入的平行边的总权值最小</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r>
              <a:rPr lang="zh-CN" altLang="en-US" dirty="0">
                <a:latin typeface="Times New Roman" panose="02020603050405020304" pitchFamily="18" charset="0"/>
              </a:rPr>
              <a:t>即问题就转化为</a:t>
            </a:r>
            <a:r>
              <a:rPr lang="en-US" altLang="zh-CN" dirty="0">
                <a:latin typeface="Times New Roman" panose="02020603050405020304" pitchFamily="18" charset="0"/>
              </a:rPr>
              <a:t>: </a:t>
            </a:r>
            <a:r>
              <a:rPr lang="zh-CN" altLang="en-US" dirty="0">
                <a:latin typeface="Times New Roman" panose="02020603050405020304" pitchFamily="18" charset="0"/>
              </a:rPr>
              <a:t>在一个有奇度数结点的赋权连通图中</a:t>
            </a:r>
            <a:r>
              <a:rPr lang="en-US" altLang="zh-CN" dirty="0">
                <a:latin typeface="Times New Roman" panose="02020603050405020304" pitchFamily="18" charset="0"/>
              </a:rPr>
              <a:t>, </a:t>
            </a:r>
            <a:r>
              <a:rPr lang="zh-CN" altLang="en-US" dirty="0">
                <a:latin typeface="Times New Roman" panose="02020603050405020304" pitchFamily="18" charset="0"/>
              </a:rPr>
              <a:t>增加一些平行边</a:t>
            </a:r>
            <a:r>
              <a:rPr lang="en-US" altLang="zh-CN" dirty="0">
                <a:latin typeface="Times New Roman" panose="02020603050405020304" pitchFamily="18" charset="0"/>
              </a:rPr>
              <a:t>, </a:t>
            </a:r>
            <a:r>
              <a:rPr lang="zh-CN" altLang="en-US" dirty="0">
                <a:latin typeface="Times New Roman" panose="02020603050405020304" pitchFamily="18" charset="0"/>
              </a:rPr>
              <a:t>使得新图不含奇度数结点</a:t>
            </a:r>
            <a:r>
              <a:rPr lang="en-US" altLang="zh-CN" dirty="0">
                <a:latin typeface="Times New Roman" panose="02020603050405020304" pitchFamily="18" charset="0"/>
              </a:rPr>
              <a:t>, </a:t>
            </a:r>
            <a:r>
              <a:rPr lang="zh-CN" altLang="en-US" dirty="0">
                <a:latin typeface="Times New Roman" panose="02020603050405020304" pitchFamily="18" charset="0"/>
              </a:rPr>
              <a:t>并且增加的边的总权值最小</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47215927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16017A1C-4617-43A3-AEE3-121E799CCE38}"/>
              </a:ext>
            </a:extLst>
          </p:cNvPr>
          <p:cNvSpPr>
            <a:spLocks noGrp="1"/>
          </p:cNvSpPr>
          <p:nvPr>
            <p:ph type="sldNum" sz="quarter" idx="12"/>
          </p:nvPr>
        </p:nvSpPr>
        <p:spPr/>
        <p:txBody>
          <a:bodyPr/>
          <a:lstStyle/>
          <a:p>
            <a:fld id="{78487AA9-010C-44BD-B470-D30DDACEBBB3}" type="slidenum">
              <a:rPr lang="en-US" altLang="zh-CN"/>
              <a:pPr/>
              <a:t>5</a:t>
            </a:fld>
            <a:endParaRPr lang="en-US" altLang="zh-CN"/>
          </a:p>
        </p:txBody>
      </p:sp>
      <p:pic>
        <p:nvPicPr>
          <p:cNvPr id="274441" name="Picture 9" descr="15-22">
            <a:extLst>
              <a:ext uri="{FF2B5EF4-FFF2-40B4-BE49-F238E27FC236}">
                <a16:creationId xmlns:a16="http://schemas.microsoft.com/office/drawing/2014/main" id="{7215499C-6482-49AB-8BC2-D62D20710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25538"/>
            <a:ext cx="6797675" cy="36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42" name="Rectangle 10">
            <a:extLst>
              <a:ext uri="{FF2B5EF4-FFF2-40B4-BE49-F238E27FC236}">
                <a16:creationId xmlns:a16="http://schemas.microsoft.com/office/drawing/2014/main" id="{26A30C46-A660-4F11-B282-04D5D8B97459}"/>
              </a:ext>
            </a:extLst>
          </p:cNvPr>
          <p:cNvSpPr>
            <a:spLocks noChangeArrowheads="1"/>
          </p:cNvSpPr>
          <p:nvPr/>
        </p:nvSpPr>
        <p:spPr bwMode="auto">
          <a:xfrm>
            <a:off x="468313" y="5157788"/>
            <a:ext cx="83978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imes New Roman" panose="02020603050405020304" pitchFamily="18" charset="0"/>
              </a:rPr>
              <a:t>上图中，</a:t>
            </a:r>
            <a:r>
              <a:rPr lang="en-US" altLang="zh-CN" b="1">
                <a:latin typeface="Times New Roman" panose="02020603050405020304" pitchFamily="18" charset="0"/>
              </a:rPr>
              <a:t>(1) ,(4) </a:t>
            </a:r>
            <a:r>
              <a:rPr lang="zh-CN" altLang="en-US" b="1">
                <a:latin typeface="Times New Roman" panose="02020603050405020304" pitchFamily="18" charset="0"/>
              </a:rPr>
              <a:t>为欧拉图，</a:t>
            </a:r>
            <a:r>
              <a:rPr lang="en-US" altLang="zh-CN" b="1">
                <a:latin typeface="Times New Roman" panose="02020603050405020304" pitchFamily="18" charset="0"/>
              </a:rPr>
              <a:t>(2),(5)</a:t>
            </a:r>
            <a:r>
              <a:rPr lang="zh-CN" altLang="en-US" b="1">
                <a:latin typeface="Times New Roman" panose="02020603050405020304" pitchFamily="18" charset="0"/>
              </a:rPr>
              <a:t>为半欧拉图，</a:t>
            </a:r>
            <a:r>
              <a:rPr lang="en-US" altLang="zh-CN" b="1">
                <a:latin typeface="Times New Roman" panose="02020603050405020304" pitchFamily="18" charset="0"/>
              </a:rPr>
              <a:t>(3),(6)</a:t>
            </a:r>
            <a:r>
              <a:rPr lang="zh-CN" altLang="en-US" b="1">
                <a:latin typeface="Times New Roman" panose="02020603050405020304" pitchFamily="18" charset="0"/>
              </a:rPr>
              <a:t>既不是欧拉图，也不是半欧拉图</a:t>
            </a:r>
            <a:r>
              <a:rPr lang="en-US" altLang="zh-CN" b="1">
                <a:latin typeface="Times New Roman" panose="02020603050405020304" pitchFamily="18" charset="0"/>
              </a:rPr>
              <a:t>. </a:t>
            </a:r>
            <a:r>
              <a:rPr lang="zh-CN" altLang="en-US" b="1">
                <a:latin typeface="Times New Roman" panose="02020603050405020304" pitchFamily="18" charset="0"/>
              </a:rPr>
              <a:t>在</a:t>
            </a:r>
            <a:r>
              <a:rPr lang="en-US" altLang="zh-CN" b="1">
                <a:latin typeface="Times New Roman" panose="02020603050405020304" pitchFamily="18" charset="0"/>
              </a:rPr>
              <a:t>(3),(6)</a:t>
            </a:r>
            <a:r>
              <a:rPr lang="zh-CN" altLang="en-US" b="1">
                <a:latin typeface="Times New Roman" panose="02020603050405020304" pitchFamily="18" charset="0"/>
              </a:rPr>
              <a:t>中各至少加几条边才能成为欧拉图？ </a:t>
            </a:r>
          </a:p>
        </p:txBody>
      </p:sp>
      <p:sp>
        <p:nvSpPr>
          <p:cNvPr id="274443" name="Rectangle 11">
            <a:extLst>
              <a:ext uri="{FF2B5EF4-FFF2-40B4-BE49-F238E27FC236}">
                <a16:creationId xmlns:a16="http://schemas.microsoft.com/office/drawing/2014/main" id="{1B1B3614-A7E3-45AB-9140-FFE162F5A6F8}"/>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sz="3200" b="1">
                <a:solidFill>
                  <a:schemeClr val="tx2"/>
                </a:solidFill>
                <a:latin typeface="Arial" panose="020B0604020202020204" pitchFamily="34" charset="0"/>
                <a:ea typeface="宋体" panose="02010600030101010101" pitchFamily="2" charset="-122"/>
              </a:defRPr>
            </a:lvl1pPr>
            <a:lvl2pPr algn="r">
              <a:defRPr sz="3200" b="1">
                <a:solidFill>
                  <a:schemeClr val="tx2"/>
                </a:solidFill>
                <a:latin typeface="Arial" panose="020B0604020202020204" pitchFamily="34" charset="0"/>
                <a:ea typeface="宋体" panose="02010600030101010101" pitchFamily="2" charset="-122"/>
              </a:defRPr>
            </a:lvl2pPr>
            <a:lvl3pPr algn="r">
              <a:defRPr sz="3200" b="1">
                <a:solidFill>
                  <a:schemeClr val="tx2"/>
                </a:solidFill>
                <a:latin typeface="Arial" panose="020B0604020202020204" pitchFamily="34" charset="0"/>
                <a:ea typeface="宋体" panose="02010600030101010101" pitchFamily="2" charset="-122"/>
              </a:defRPr>
            </a:lvl3pPr>
            <a:lvl4pPr algn="r">
              <a:defRPr sz="3200" b="1">
                <a:solidFill>
                  <a:schemeClr val="tx2"/>
                </a:solidFill>
                <a:latin typeface="Arial" panose="020B0604020202020204" pitchFamily="34" charset="0"/>
                <a:ea typeface="宋体" panose="02010600030101010101" pitchFamily="2" charset="-122"/>
              </a:defRPr>
            </a:lvl4pPr>
            <a:lvl5pPr algn="r">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algn="ctr"/>
            <a:r>
              <a:rPr lang="zh-CN" altLang="en-US"/>
              <a:t>欧拉图实例</a:t>
            </a: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D9A487F-8F45-4FD3-848E-6D083D6810D9}"/>
              </a:ext>
            </a:extLst>
          </p:cNvPr>
          <p:cNvSpPr>
            <a:spLocks noGrp="1"/>
          </p:cNvSpPr>
          <p:nvPr>
            <p:ph type="sldNum" sz="quarter" idx="12"/>
          </p:nvPr>
        </p:nvSpPr>
        <p:spPr/>
        <p:txBody>
          <a:bodyPr/>
          <a:lstStyle/>
          <a:p>
            <a:fld id="{F8D01109-5EEF-49BD-9619-AC8DEEAA016F}" type="slidenum">
              <a:rPr lang="en-US" altLang="zh-CN"/>
              <a:pPr/>
              <a:t>50</a:t>
            </a:fld>
            <a:endParaRPr lang="en-US" altLang="zh-CN"/>
          </a:p>
        </p:txBody>
      </p:sp>
      <p:sp>
        <p:nvSpPr>
          <p:cNvPr id="321543" name="Rectangle 7">
            <a:extLst>
              <a:ext uri="{FF2B5EF4-FFF2-40B4-BE49-F238E27FC236}">
                <a16:creationId xmlns:a16="http://schemas.microsoft.com/office/drawing/2014/main" id="{39DF0D8C-7550-4FC5-945C-89307E68C581}"/>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中国邮递员问题</a:t>
            </a:r>
          </a:p>
        </p:txBody>
      </p:sp>
      <p:sp>
        <p:nvSpPr>
          <p:cNvPr id="321544" name="Rectangle 8">
            <a:extLst>
              <a:ext uri="{FF2B5EF4-FFF2-40B4-BE49-F238E27FC236}">
                <a16:creationId xmlns:a16="http://schemas.microsoft.com/office/drawing/2014/main" id="{F939C234-8DEC-47A0-A1F9-0962F6AB9933}"/>
              </a:ext>
            </a:extLst>
          </p:cNvPr>
          <p:cNvSpPr>
            <a:spLocks noGrp="1" noChangeArrowheads="1"/>
          </p:cNvSpPr>
          <p:nvPr>
            <p:ph type="body" idx="1"/>
          </p:nvPr>
        </p:nvSpPr>
        <p:spPr>
          <a:xfrm>
            <a:off x="395288" y="1341438"/>
            <a:ext cx="8229600" cy="4525962"/>
          </a:xfrm>
        </p:spPr>
        <p:txBody>
          <a:bodyPr/>
          <a:lstStyle/>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15.13  </a:t>
            </a:r>
            <a:r>
              <a:rPr lang="zh-CN" altLang="en-US" dirty="0">
                <a:latin typeface="Times New Roman" panose="02020603050405020304" pitchFamily="18" charset="0"/>
              </a:rPr>
              <a:t>给定一个连通图</a:t>
            </a:r>
            <a:r>
              <a:rPr lang="en-US" altLang="zh-CN" dirty="0">
                <a:latin typeface="Times New Roman" panose="02020603050405020304" pitchFamily="18" charset="0"/>
              </a:rPr>
              <a:t>, </a:t>
            </a:r>
            <a:r>
              <a:rPr lang="zh-CN" altLang="en-US" dirty="0">
                <a:latin typeface="Times New Roman" panose="02020603050405020304" pitchFamily="18" charset="0"/>
              </a:rPr>
              <a:t>连通图的每条边的权值非负</a:t>
            </a:r>
            <a:r>
              <a:rPr lang="en-US" altLang="zh-CN" dirty="0">
                <a:latin typeface="Times New Roman" panose="02020603050405020304" pitchFamily="18" charset="0"/>
              </a:rPr>
              <a:t>. </a:t>
            </a:r>
            <a:r>
              <a:rPr lang="zh-CN" altLang="en-US" dirty="0">
                <a:latin typeface="Times New Roman" panose="02020603050405020304" pitchFamily="18" charset="0"/>
              </a:rPr>
              <a:t>求一条最短的回路</a:t>
            </a:r>
            <a:r>
              <a:rPr lang="en-US" altLang="zh-CN" dirty="0">
                <a:latin typeface="Times New Roman" panose="02020603050405020304" pitchFamily="18" charset="0"/>
              </a:rPr>
              <a:t>, </a:t>
            </a:r>
            <a:r>
              <a:rPr lang="zh-CN" altLang="en-US" dirty="0">
                <a:latin typeface="Times New Roman" panose="02020603050405020304" pitchFamily="18" charset="0"/>
              </a:rPr>
              <a:t>称为</a:t>
            </a:r>
            <a:r>
              <a:rPr lang="zh-CN" altLang="en-US" dirty="0">
                <a:solidFill>
                  <a:srgbClr val="A50021"/>
                </a:solidFill>
                <a:latin typeface="Times New Roman" panose="02020603050405020304" pitchFamily="18" charset="0"/>
              </a:rPr>
              <a:t>中国邮递员问题</a:t>
            </a:r>
            <a:r>
              <a:rPr lang="en-US" altLang="zh-CN" dirty="0">
                <a:latin typeface="Times New Roman" panose="02020603050405020304" pitchFamily="18" charset="0"/>
              </a:rPr>
              <a:t>. </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解</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首先找到图中所有奇数度顶点 </a:t>
            </a:r>
            <a:r>
              <a:rPr lang="en-US" altLang="zh-CN" dirty="0">
                <a:latin typeface="Times New Roman" panose="02020603050405020304" pitchFamily="18" charset="0"/>
              </a:rPr>
              <a:t>(</a:t>
            </a:r>
            <a:r>
              <a:rPr lang="zh-CN" altLang="en-US" dirty="0">
                <a:latin typeface="Times New Roman" panose="02020603050405020304" pitchFamily="18" charset="0"/>
              </a:rPr>
              <a:t>偶数个</a:t>
            </a:r>
            <a:r>
              <a:rPr lang="en-US" altLang="zh-CN" dirty="0">
                <a:latin typeface="Times New Roman" panose="02020603050405020304" pitchFamily="18" charset="0"/>
              </a:rPr>
              <a:t>),</a:t>
            </a:r>
            <a:r>
              <a:rPr lang="zh-CN" altLang="en-US" dirty="0">
                <a:latin typeface="Times New Roman" panose="02020603050405020304" pitchFamily="18" charset="0"/>
              </a:rPr>
              <a:t> 以这些顶点构造一个完全图</a:t>
            </a:r>
            <a:r>
              <a:rPr lang="en-US" altLang="zh-CN" dirty="0">
                <a:latin typeface="Times New Roman" panose="02020603050405020304" pitchFamily="18" charset="0"/>
              </a:rPr>
              <a:t>, </a:t>
            </a:r>
            <a:r>
              <a:rPr lang="zh-CN" altLang="en-US" dirty="0">
                <a:latin typeface="Times New Roman" panose="02020603050405020304" pitchFamily="18" charset="0"/>
              </a:rPr>
              <a:t>图中每条边由相应两个顶点的最短通路组成</a:t>
            </a:r>
            <a:r>
              <a:rPr lang="en-US" altLang="zh-CN" dirty="0">
                <a:latin typeface="Times New Roman" panose="02020603050405020304" pitchFamily="18" charset="0"/>
              </a:rPr>
              <a:t>, </a:t>
            </a:r>
            <a:r>
              <a:rPr lang="zh-CN" altLang="en-US" dirty="0">
                <a:latin typeface="Times New Roman" panose="02020603050405020304" pitchFamily="18" charset="0"/>
              </a:rPr>
              <a:t>边的长度为两点距离</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r>
              <a:rPr lang="zh-CN" altLang="en-US" dirty="0">
                <a:latin typeface="Times New Roman" panose="02020603050405020304" pitchFamily="18" charset="0"/>
              </a:rPr>
              <a:t>然后在该偶数节点的完全图中找最小权值完美匹配 </a:t>
            </a:r>
            <a:r>
              <a:rPr lang="en-US" altLang="zh-CN" dirty="0">
                <a:latin typeface="Times New Roman" panose="02020603050405020304" pitchFamily="18" charset="0"/>
              </a:rPr>
              <a:t>(Minimum Weight Perfect Matching), </a:t>
            </a:r>
            <a:r>
              <a:rPr lang="zh-CN" altLang="en-US" dirty="0">
                <a:latin typeface="Times New Roman" panose="02020603050405020304" pitchFamily="18" charset="0"/>
              </a:rPr>
              <a:t>将完美匹配中的边加入原图</a:t>
            </a:r>
            <a:r>
              <a:rPr lang="en-US" altLang="zh-CN" dirty="0">
                <a:latin typeface="Times New Roman" panose="02020603050405020304" pitchFamily="18" charset="0"/>
              </a:rPr>
              <a:t>, </a:t>
            </a:r>
            <a:r>
              <a:rPr lang="zh-CN" altLang="en-US" dirty="0">
                <a:latin typeface="Times New Roman" panose="02020603050405020304" pitchFamily="18" charset="0"/>
              </a:rPr>
              <a:t>则新图中所有点的度数均为偶数</a:t>
            </a:r>
            <a:r>
              <a:rPr lang="en-US" altLang="zh-CN" dirty="0">
                <a:latin typeface="Times New Roman" panose="02020603050405020304" pitchFamily="18" charset="0"/>
              </a:rPr>
              <a:t>, </a:t>
            </a:r>
            <a:r>
              <a:rPr lang="zh-CN" altLang="en-US" dirty="0">
                <a:latin typeface="Times New Roman" panose="02020603050405020304" pitchFamily="18" charset="0"/>
              </a:rPr>
              <a:t>可以找到欧拉回路</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endParaRPr lang="zh-CN" altLang="en-US" dirty="0">
              <a:latin typeface="Times New Roman" panose="02020603050405020304" pitchFamily="18" charset="0"/>
            </a:endParaRPr>
          </a:p>
        </p:txBody>
      </p:sp>
      <p:sp>
        <p:nvSpPr>
          <p:cNvPr id="5" name="文本框 4">
            <a:extLst>
              <a:ext uri="{FF2B5EF4-FFF2-40B4-BE49-F238E27FC236}">
                <a16:creationId xmlns:a16="http://schemas.microsoft.com/office/drawing/2014/main" id="{3828566F-2CB2-491B-84FF-8DCBB09BCFA0}"/>
              </a:ext>
            </a:extLst>
          </p:cNvPr>
          <p:cNvSpPr txBox="1"/>
          <p:nvPr/>
        </p:nvSpPr>
        <p:spPr>
          <a:xfrm>
            <a:off x="0" y="5842337"/>
            <a:ext cx="8820150" cy="1015663"/>
          </a:xfrm>
          <a:prstGeom prst="rect">
            <a:avLst/>
          </a:prstGeom>
          <a:noFill/>
        </p:spPr>
        <p:txBody>
          <a:bodyPr wrap="square" rtlCol="0" anchor="b">
            <a:spAutoFit/>
          </a:bodyPr>
          <a:lstStyle/>
          <a:p>
            <a:r>
              <a:rPr lang="zh-CN" altLang="en-US" sz="2000" dirty="0">
                <a:solidFill>
                  <a:srgbClr val="FF9900"/>
                </a:solidFill>
                <a:latin typeface="Times New Roman" panose="02020603050405020304" pitchFamily="18" charset="0"/>
              </a:rPr>
              <a:t>匹配：没有公共顶点的边集</a:t>
            </a:r>
            <a:endParaRPr lang="en-US" altLang="zh-CN" sz="2000" dirty="0">
              <a:solidFill>
                <a:srgbClr val="FF9900"/>
              </a:solidFill>
              <a:latin typeface="Times New Roman" panose="02020603050405020304" pitchFamily="18" charset="0"/>
            </a:endParaRPr>
          </a:p>
          <a:p>
            <a:r>
              <a:rPr lang="zh-CN" altLang="en-US" sz="2000" dirty="0">
                <a:solidFill>
                  <a:srgbClr val="FF9900"/>
                </a:solidFill>
                <a:latin typeface="Times New Roman" panose="02020603050405020304" pitchFamily="18" charset="0"/>
              </a:rPr>
              <a:t>完美匹配：包含所有顶点的匹配</a:t>
            </a:r>
            <a:endParaRPr lang="en-US" altLang="zh-CN" sz="2000" dirty="0">
              <a:solidFill>
                <a:srgbClr val="FF9900"/>
              </a:solidFill>
              <a:latin typeface="Times New Roman" panose="02020603050405020304" pitchFamily="18" charset="0"/>
            </a:endParaRPr>
          </a:p>
          <a:p>
            <a:r>
              <a:rPr lang="zh-CN" altLang="en-US" sz="2000" dirty="0">
                <a:solidFill>
                  <a:srgbClr val="FF9900"/>
                </a:solidFill>
                <a:latin typeface="Times New Roman" panose="02020603050405020304" pitchFamily="18" charset="0"/>
              </a:rPr>
              <a:t>最小权值完美匹配：边权之和最小的完美匹配</a:t>
            </a:r>
          </a:p>
        </p:txBody>
      </p:sp>
      <p:sp>
        <p:nvSpPr>
          <p:cNvPr id="7" name="文本框 6">
            <a:extLst>
              <a:ext uri="{FF2B5EF4-FFF2-40B4-BE49-F238E27FC236}">
                <a16:creationId xmlns:a16="http://schemas.microsoft.com/office/drawing/2014/main" id="{B916D23D-8C7D-441E-9991-436D02C3CCD3}"/>
              </a:ext>
            </a:extLst>
          </p:cNvPr>
          <p:cNvSpPr txBox="1"/>
          <p:nvPr/>
        </p:nvSpPr>
        <p:spPr>
          <a:xfrm>
            <a:off x="6732240" y="6457890"/>
            <a:ext cx="2411760" cy="400110"/>
          </a:xfrm>
          <a:prstGeom prst="rect">
            <a:avLst/>
          </a:prstGeom>
          <a:noFill/>
        </p:spPr>
        <p:txBody>
          <a:bodyPr wrap="square" rtlCol="0" anchor="b">
            <a:spAutoFit/>
          </a:bodyPr>
          <a:lstStyle/>
          <a:p>
            <a:pPr algn="r"/>
            <a:r>
              <a:rPr lang="en-US" altLang="zh-CN" sz="2000" dirty="0">
                <a:solidFill>
                  <a:srgbClr val="FF9900"/>
                </a:solidFill>
                <a:latin typeface="Times New Roman" panose="02020603050405020304" pitchFamily="18" charset="0"/>
              </a:rPr>
              <a:t>Blossom Algorithm</a:t>
            </a:r>
            <a:endParaRPr lang="zh-CN" altLang="en-US" sz="2000" dirty="0">
              <a:solidFill>
                <a:srgbClr val="FF9900"/>
              </a:solidFill>
              <a:latin typeface="Times New Roman" panose="02020603050405020304" pitchFamily="18" charset="0"/>
            </a:endParaRPr>
          </a:p>
        </p:txBody>
      </p:sp>
    </p:spTree>
    <p:extLst>
      <p:ext uri="{BB962C8B-B14F-4D97-AF65-F5344CB8AC3E}">
        <p14:creationId xmlns:p14="http://schemas.microsoft.com/office/powerpoint/2010/main" val="1275391670"/>
      </p:ext>
    </p:extLst>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D9A487F-8F45-4FD3-848E-6D083D6810D9}"/>
              </a:ext>
            </a:extLst>
          </p:cNvPr>
          <p:cNvSpPr>
            <a:spLocks noGrp="1"/>
          </p:cNvSpPr>
          <p:nvPr>
            <p:ph type="sldNum" sz="quarter" idx="12"/>
          </p:nvPr>
        </p:nvSpPr>
        <p:spPr/>
        <p:txBody>
          <a:bodyPr/>
          <a:lstStyle/>
          <a:p>
            <a:fld id="{F8D01109-5EEF-49BD-9619-AC8DEEAA016F}" type="slidenum">
              <a:rPr lang="en-US" altLang="zh-CN"/>
              <a:pPr/>
              <a:t>51</a:t>
            </a:fld>
            <a:endParaRPr lang="en-US" altLang="zh-CN"/>
          </a:p>
        </p:txBody>
      </p:sp>
      <p:sp>
        <p:nvSpPr>
          <p:cNvPr id="321543" name="Rectangle 7">
            <a:extLst>
              <a:ext uri="{FF2B5EF4-FFF2-40B4-BE49-F238E27FC236}">
                <a16:creationId xmlns:a16="http://schemas.microsoft.com/office/drawing/2014/main" id="{39DF0D8C-7550-4FC5-945C-89307E68C581}"/>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中国邮递员问题</a:t>
            </a:r>
          </a:p>
        </p:txBody>
      </p:sp>
      <p:sp>
        <p:nvSpPr>
          <p:cNvPr id="321544" name="Rectangle 8">
            <a:extLst>
              <a:ext uri="{FF2B5EF4-FFF2-40B4-BE49-F238E27FC236}">
                <a16:creationId xmlns:a16="http://schemas.microsoft.com/office/drawing/2014/main" id="{F939C234-8DEC-47A0-A1F9-0962F6AB9933}"/>
              </a:ext>
            </a:extLst>
          </p:cNvPr>
          <p:cNvSpPr>
            <a:spLocks noGrp="1" noChangeArrowheads="1"/>
          </p:cNvSpPr>
          <p:nvPr>
            <p:ph type="body" idx="1"/>
          </p:nvPr>
        </p:nvSpPr>
        <p:spPr>
          <a:xfrm>
            <a:off x="395288" y="1341438"/>
            <a:ext cx="8229600" cy="4525962"/>
          </a:xfrm>
        </p:spPr>
        <p:txBody>
          <a:bodyPr/>
          <a:lstStyle/>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7  </a:t>
            </a:r>
            <a:r>
              <a:rPr lang="zh-CN" altLang="en-US" dirty="0">
                <a:latin typeface="Times New Roman" panose="02020603050405020304" pitchFamily="18" charset="0"/>
              </a:rPr>
              <a:t>在右图上求中国邮递员问题</a:t>
            </a:r>
            <a:r>
              <a:rPr lang="en-US" altLang="zh-CN" dirty="0">
                <a:latin typeface="Times New Roman" panose="02020603050405020304" pitchFamily="18" charset="0"/>
              </a:rPr>
              <a:t>. </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解</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图中奇度数结点有</a:t>
            </a:r>
            <a:r>
              <a:rPr lang="en-US" altLang="zh-CN" dirty="0">
                <a:latin typeface="Times New Roman" panose="02020603050405020304" pitchFamily="18" charset="0"/>
              </a:rPr>
              <a:t>4</a:t>
            </a:r>
            <a:r>
              <a:rPr lang="zh-CN" altLang="en-US" dirty="0">
                <a:latin typeface="Times New Roman" panose="02020603050405020304" pitchFamily="18" charset="0"/>
              </a:rPr>
              <a:t>个</a:t>
            </a:r>
            <a:r>
              <a:rPr lang="en-US" altLang="zh-CN" dirty="0">
                <a:latin typeface="Times New Roman" panose="02020603050405020304" pitchFamily="18" charset="0"/>
              </a:rPr>
              <a:t>: v</a:t>
            </a:r>
            <a:r>
              <a:rPr lang="en-US" altLang="zh-CN" baseline="-25000" dirty="0">
                <a:latin typeface="Times New Roman" panose="02020603050405020304" pitchFamily="18" charset="0"/>
              </a:rPr>
              <a:t>1</a:t>
            </a:r>
            <a:r>
              <a:rPr lang="en-US" altLang="zh-CN" dirty="0">
                <a:latin typeface="Times New Roman" panose="02020603050405020304" pitchFamily="18" charset="0"/>
              </a:rPr>
              <a:t>, v</a:t>
            </a:r>
            <a:r>
              <a:rPr lang="en-US" altLang="zh-CN" baseline="-25000" dirty="0">
                <a:latin typeface="Times New Roman" panose="02020603050405020304" pitchFamily="18" charset="0"/>
              </a:rPr>
              <a:t>3</a:t>
            </a:r>
            <a:r>
              <a:rPr lang="en-US" altLang="zh-CN" dirty="0">
                <a:latin typeface="Times New Roman" panose="02020603050405020304" pitchFamily="18" charset="0"/>
              </a:rPr>
              <a:t>, v</a:t>
            </a:r>
            <a:r>
              <a:rPr lang="en-US" altLang="zh-CN" baseline="-25000" dirty="0">
                <a:latin typeface="Times New Roman" panose="02020603050405020304" pitchFamily="18" charset="0"/>
              </a:rPr>
              <a:t>4</a:t>
            </a:r>
            <a:r>
              <a:rPr lang="en-US" altLang="zh-CN" dirty="0">
                <a:latin typeface="Times New Roman" panose="02020603050405020304" pitchFamily="18" charset="0"/>
              </a:rPr>
              <a:t>, v</a:t>
            </a:r>
            <a:r>
              <a:rPr lang="en-US" altLang="zh-CN" baseline="-25000" dirty="0">
                <a:latin typeface="Times New Roman" panose="02020603050405020304" pitchFamily="18" charset="0"/>
              </a:rPr>
              <a:t>6</a:t>
            </a:r>
            <a:r>
              <a:rPr lang="en-US" altLang="zh-CN" dirty="0">
                <a:latin typeface="Times New Roman" panose="02020603050405020304" pitchFamily="18" charset="0"/>
              </a:rPr>
              <a:t>.</a:t>
            </a:r>
          </a:p>
          <a:p>
            <a:pPr marL="0" indent="0"/>
            <a:r>
              <a:rPr lang="en-US" altLang="zh-CN"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与</a:t>
            </a:r>
            <a:r>
              <a:rPr lang="en-US" altLang="zh-CN" dirty="0">
                <a:latin typeface="Times New Roman" panose="02020603050405020304" pitchFamily="18" charset="0"/>
              </a:rPr>
              <a:t>v</a:t>
            </a:r>
            <a:r>
              <a:rPr lang="en-US" altLang="zh-CN" baseline="-25000" dirty="0">
                <a:latin typeface="Times New Roman" panose="02020603050405020304" pitchFamily="18" charset="0"/>
              </a:rPr>
              <a:t>3</a:t>
            </a:r>
            <a:r>
              <a:rPr lang="zh-CN" altLang="en-US" dirty="0">
                <a:latin typeface="Times New Roman" panose="02020603050405020304" pitchFamily="18" charset="0"/>
              </a:rPr>
              <a:t>的距离为</a:t>
            </a:r>
            <a:r>
              <a:rPr lang="en-US" altLang="zh-CN" dirty="0">
                <a:latin typeface="Times New Roman" panose="02020603050405020304" pitchFamily="18" charset="0"/>
              </a:rPr>
              <a:t>2, </a:t>
            </a:r>
            <a:r>
              <a:rPr lang="zh-CN" altLang="en-US" dirty="0">
                <a:latin typeface="Times New Roman" panose="02020603050405020304" pitchFamily="18" charset="0"/>
              </a:rPr>
              <a:t> </a:t>
            </a:r>
            <a:r>
              <a:rPr lang="en-US" altLang="zh-CN"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与</a:t>
            </a:r>
            <a:r>
              <a:rPr lang="en-US" altLang="zh-CN" dirty="0">
                <a:latin typeface="Times New Roman" panose="02020603050405020304" pitchFamily="18" charset="0"/>
              </a:rPr>
              <a:t>v</a:t>
            </a:r>
            <a:r>
              <a:rPr lang="en-US" altLang="zh-CN" baseline="-25000" dirty="0">
                <a:latin typeface="Times New Roman" panose="02020603050405020304" pitchFamily="18" charset="0"/>
              </a:rPr>
              <a:t>4</a:t>
            </a:r>
            <a:r>
              <a:rPr lang="zh-CN" altLang="en-US" dirty="0">
                <a:latin typeface="Times New Roman" panose="02020603050405020304" pitchFamily="18" charset="0"/>
              </a:rPr>
              <a:t>的距离为</a:t>
            </a:r>
            <a:r>
              <a:rPr lang="en-US" altLang="zh-CN" dirty="0">
                <a:latin typeface="Times New Roman" panose="02020603050405020304" pitchFamily="18" charset="0"/>
              </a:rPr>
              <a:t>5, </a:t>
            </a:r>
          </a:p>
          <a:p>
            <a:pPr marL="0" indent="0"/>
            <a:r>
              <a:rPr lang="en-US" altLang="zh-CN"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与</a:t>
            </a:r>
            <a:r>
              <a:rPr lang="en-US" altLang="zh-CN" dirty="0">
                <a:latin typeface="Times New Roman" panose="02020603050405020304" pitchFamily="18" charset="0"/>
              </a:rPr>
              <a:t>v</a:t>
            </a:r>
            <a:r>
              <a:rPr lang="en-US" altLang="zh-CN" baseline="-25000" dirty="0">
                <a:latin typeface="Times New Roman" panose="02020603050405020304" pitchFamily="18" charset="0"/>
              </a:rPr>
              <a:t>6</a:t>
            </a:r>
            <a:r>
              <a:rPr lang="zh-CN" altLang="en-US" dirty="0">
                <a:latin typeface="Times New Roman" panose="02020603050405020304" pitchFamily="18" charset="0"/>
              </a:rPr>
              <a:t>的距离为</a:t>
            </a:r>
            <a:r>
              <a:rPr lang="en-US" altLang="zh-CN" dirty="0">
                <a:latin typeface="Times New Roman" panose="02020603050405020304" pitchFamily="18" charset="0"/>
              </a:rPr>
              <a:t>3, v</a:t>
            </a:r>
            <a:r>
              <a:rPr lang="en-US" altLang="zh-CN" baseline="-25000" dirty="0">
                <a:latin typeface="Times New Roman" panose="02020603050405020304" pitchFamily="18" charset="0"/>
              </a:rPr>
              <a:t>3</a:t>
            </a:r>
            <a:r>
              <a:rPr lang="zh-CN" altLang="en-US" dirty="0">
                <a:latin typeface="Times New Roman" panose="02020603050405020304" pitchFamily="18" charset="0"/>
              </a:rPr>
              <a:t>与</a:t>
            </a:r>
            <a:r>
              <a:rPr lang="en-US" altLang="zh-CN" dirty="0">
                <a:latin typeface="Times New Roman" panose="02020603050405020304" pitchFamily="18" charset="0"/>
              </a:rPr>
              <a:t>v</a:t>
            </a:r>
            <a:r>
              <a:rPr lang="en-US" altLang="zh-CN" baseline="-25000" dirty="0">
                <a:latin typeface="Times New Roman" panose="02020603050405020304" pitchFamily="18" charset="0"/>
              </a:rPr>
              <a:t>4</a:t>
            </a:r>
            <a:r>
              <a:rPr lang="zh-CN" altLang="en-US" dirty="0">
                <a:latin typeface="Times New Roman" panose="02020603050405020304" pitchFamily="18" charset="0"/>
              </a:rPr>
              <a:t>的距离为</a:t>
            </a:r>
            <a:r>
              <a:rPr lang="en-US" altLang="zh-CN" dirty="0">
                <a:latin typeface="Times New Roman" panose="02020603050405020304" pitchFamily="18" charset="0"/>
              </a:rPr>
              <a:t>4,</a:t>
            </a:r>
          </a:p>
          <a:p>
            <a:pPr marL="0" indent="0"/>
            <a:r>
              <a:rPr lang="en-US" altLang="zh-CN" dirty="0">
                <a:latin typeface="Times New Roman" panose="02020603050405020304" pitchFamily="18" charset="0"/>
              </a:rPr>
              <a:t>v</a:t>
            </a:r>
            <a:r>
              <a:rPr lang="en-US" altLang="zh-CN" baseline="-25000" dirty="0">
                <a:latin typeface="Times New Roman" panose="02020603050405020304" pitchFamily="18" charset="0"/>
              </a:rPr>
              <a:t>3</a:t>
            </a:r>
            <a:r>
              <a:rPr lang="zh-CN" altLang="en-US" dirty="0">
                <a:latin typeface="Times New Roman" panose="02020603050405020304" pitchFamily="18" charset="0"/>
              </a:rPr>
              <a:t>与</a:t>
            </a:r>
            <a:r>
              <a:rPr lang="en-US" altLang="zh-CN" dirty="0">
                <a:latin typeface="Times New Roman" panose="02020603050405020304" pitchFamily="18" charset="0"/>
              </a:rPr>
              <a:t>v</a:t>
            </a:r>
            <a:r>
              <a:rPr lang="en-US" altLang="zh-CN" baseline="-25000" dirty="0">
                <a:latin typeface="Times New Roman" panose="02020603050405020304" pitchFamily="18" charset="0"/>
              </a:rPr>
              <a:t>6</a:t>
            </a:r>
            <a:r>
              <a:rPr lang="zh-CN" altLang="en-US" dirty="0">
                <a:latin typeface="Times New Roman" panose="02020603050405020304" pitchFamily="18" charset="0"/>
              </a:rPr>
              <a:t>的距离为</a:t>
            </a:r>
            <a:r>
              <a:rPr lang="en-US" altLang="zh-CN" dirty="0">
                <a:latin typeface="Times New Roman" panose="02020603050405020304" pitchFamily="18" charset="0"/>
              </a:rPr>
              <a:t>5, v</a:t>
            </a:r>
            <a:r>
              <a:rPr lang="en-US" altLang="zh-CN" baseline="-25000" dirty="0">
                <a:latin typeface="Times New Roman" panose="02020603050405020304" pitchFamily="18" charset="0"/>
              </a:rPr>
              <a:t>4</a:t>
            </a:r>
            <a:r>
              <a:rPr lang="zh-CN" altLang="en-US" dirty="0">
                <a:latin typeface="Times New Roman" panose="02020603050405020304" pitchFamily="18" charset="0"/>
              </a:rPr>
              <a:t>与</a:t>
            </a:r>
            <a:r>
              <a:rPr lang="en-US" altLang="zh-CN" dirty="0">
                <a:latin typeface="Times New Roman" panose="02020603050405020304" pitchFamily="18" charset="0"/>
              </a:rPr>
              <a:t>v</a:t>
            </a:r>
            <a:r>
              <a:rPr lang="en-US" altLang="zh-CN" baseline="-25000" dirty="0">
                <a:latin typeface="Times New Roman" panose="02020603050405020304" pitchFamily="18" charset="0"/>
              </a:rPr>
              <a:t>6</a:t>
            </a:r>
            <a:r>
              <a:rPr lang="zh-CN" altLang="en-US" dirty="0">
                <a:latin typeface="Times New Roman" panose="02020603050405020304" pitchFamily="18" charset="0"/>
              </a:rPr>
              <a:t>的距离为</a:t>
            </a:r>
            <a:r>
              <a:rPr lang="en-US" altLang="zh-CN" dirty="0">
                <a:latin typeface="Times New Roman" panose="02020603050405020304" pitchFamily="18" charset="0"/>
              </a:rPr>
              <a:t>3.</a:t>
            </a:r>
            <a:endParaRPr lang="zh-CN" altLang="en-US" dirty="0">
              <a:latin typeface="Times New Roman" panose="02020603050405020304" pitchFamily="18" charset="0"/>
            </a:endParaRPr>
          </a:p>
          <a:p>
            <a:pPr marL="0" indent="0"/>
            <a:r>
              <a:rPr lang="en-US" altLang="zh-CN"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v</a:t>
            </a:r>
            <a:r>
              <a:rPr lang="en-US" altLang="zh-CN" baseline="-25000" dirty="0">
                <a:latin typeface="Times New Roman" panose="02020603050405020304" pitchFamily="18" charset="0"/>
              </a:rPr>
              <a:t>3</a:t>
            </a:r>
            <a:r>
              <a:rPr lang="en-US" altLang="zh-CN" dirty="0">
                <a:latin typeface="Times New Roman" panose="02020603050405020304" pitchFamily="18" charset="0"/>
              </a:rPr>
              <a:t>, v</a:t>
            </a:r>
            <a:r>
              <a:rPr lang="en-US" altLang="zh-CN" baseline="-25000" dirty="0">
                <a:latin typeface="Times New Roman" panose="02020603050405020304" pitchFamily="18" charset="0"/>
              </a:rPr>
              <a:t>4</a:t>
            </a:r>
            <a:r>
              <a:rPr lang="en-US" altLang="zh-CN" dirty="0">
                <a:latin typeface="Times New Roman" panose="02020603050405020304" pitchFamily="18" charset="0"/>
              </a:rPr>
              <a:t>, v</a:t>
            </a:r>
            <a:r>
              <a:rPr lang="en-US" altLang="zh-CN" baseline="-25000" dirty="0">
                <a:latin typeface="Times New Roman" panose="02020603050405020304" pitchFamily="18" charset="0"/>
              </a:rPr>
              <a:t>6</a:t>
            </a:r>
            <a:r>
              <a:rPr lang="zh-CN" altLang="en-US" dirty="0">
                <a:latin typeface="Times New Roman" panose="02020603050405020304" pitchFamily="18" charset="0"/>
              </a:rPr>
              <a:t>四个点的完全图中</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最小权值完美匹配为</a:t>
            </a:r>
            <a:r>
              <a:rPr lang="en-US" altLang="zh-CN"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v</a:t>
            </a:r>
            <a:r>
              <a:rPr lang="en-US" altLang="zh-CN" baseline="-25000" dirty="0">
                <a:latin typeface="Times New Roman" panose="02020603050405020304" pitchFamily="18" charset="0"/>
              </a:rPr>
              <a:t>3</a:t>
            </a:r>
            <a:r>
              <a:rPr lang="en-US" altLang="zh-CN" dirty="0">
                <a:latin typeface="Times New Roman" panose="02020603050405020304" pitchFamily="18" charset="0"/>
              </a:rPr>
              <a:t>), (v</a:t>
            </a:r>
            <a:r>
              <a:rPr lang="en-US" altLang="zh-CN" baseline="-25000" dirty="0">
                <a:latin typeface="Times New Roman" panose="02020603050405020304" pitchFamily="18" charset="0"/>
              </a:rPr>
              <a:t>4</a:t>
            </a:r>
            <a:r>
              <a:rPr lang="en-US" altLang="zh-CN" dirty="0">
                <a:latin typeface="Times New Roman" panose="02020603050405020304" pitchFamily="18" charset="0"/>
              </a:rPr>
              <a:t>, v</a:t>
            </a:r>
            <a:r>
              <a:rPr lang="en-US" altLang="zh-CN" baseline="-25000" dirty="0">
                <a:latin typeface="Times New Roman" panose="02020603050405020304" pitchFamily="18" charset="0"/>
              </a:rPr>
              <a:t>6</a:t>
            </a:r>
            <a:r>
              <a:rPr lang="en-US" altLang="zh-CN" dirty="0">
                <a:latin typeface="Times New Roman" panose="02020603050405020304" pitchFamily="18" charset="0"/>
              </a:rPr>
              <a:t>)}, </a:t>
            </a:r>
          </a:p>
          <a:p>
            <a:pPr marL="0" indent="0"/>
            <a:r>
              <a:rPr lang="zh-CN" altLang="en-US" dirty="0">
                <a:latin typeface="Times New Roman" panose="02020603050405020304" pitchFamily="18" charset="0"/>
              </a:rPr>
              <a:t>两条边权值和为</a:t>
            </a:r>
            <a:r>
              <a:rPr lang="en-US" altLang="zh-CN" dirty="0">
                <a:latin typeface="Times New Roman" panose="02020603050405020304" pitchFamily="18" charset="0"/>
              </a:rPr>
              <a:t>5.</a:t>
            </a:r>
            <a:endParaRPr lang="zh-CN" altLang="en-US" dirty="0">
              <a:latin typeface="Times New Roman" panose="02020603050405020304" pitchFamily="18" charset="0"/>
            </a:endParaRPr>
          </a:p>
          <a:p>
            <a:pPr marL="0" indent="0"/>
            <a:endParaRPr lang="zh-CN" altLang="en-US" dirty="0">
              <a:latin typeface="Times New Roman" panose="02020603050405020304" pitchFamily="18" charset="0"/>
            </a:endParaRPr>
          </a:p>
        </p:txBody>
      </p:sp>
      <p:grpSp>
        <p:nvGrpSpPr>
          <p:cNvPr id="43" name="Group 5">
            <a:extLst>
              <a:ext uri="{FF2B5EF4-FFF2-40B4-BE49-F238E27FC236}">
                <a16:creationId xmlns:a16="http://schemas.microsoft.com/office/drawing/2014/main" id="{A448E733-4847-4FE5-AA18-E8216DB1ED28}"/>
              </a:ext>
            </a:extLst>
          </p:cNvPr>
          <p:cNvGrpSpPr>
            <a:grpSpLocks/>
          </p:cNvGrpSpPr>
          <p:nvPr/>
        </p:nvGrpSpPr>
        <p:grpSpPr bwMode="auto">
          <a:xfrm>
            <a:off x="5897562" y="4018940"/>
            <a:ext cx="2851150" cy="2233612"/>
            <a:chOff x="6526" y="2135"/>
            <a:chExt cx="2249" cy="1846"/>
          </a:xfrm>
        </p:grpSpPr>
        <p:sp>
          <p:nvSpPr>
            <p:cNvPr id="44" name="Line 6">
              <a:extLst>
                <a:ext uri="{FF2B5EF4-FFF2-40B4-BE49-F238E27FC236}">
                  <a16:creationId xmlns:a16="http://schemas.microsoft.com/office/drawing/2014/main" id="{59EF9033-13EC-4BAF-9E21-4A7AF85AE2D8}"/>
                </a:ext>
              </a:extLst>
            </p:cNvPr>
            <p:cNvSpPr>
              <a:spLocks noChangeShapeType="1"/>
            </p:cNvSpPr>
            <p:nvPr/>
          </p:nvSpPr>
          <p:spPr bwMode="auto">
            <a:xfrm flipH="1">
              <a:off x="7239" y="3132"/>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Freeform 7">
              <a:extLst>
                <a:ext uri="{FF2B5EF4-FFF2-40B4-BE49-F238E27FC236}">
                  <a16:creationId xmlns:a16="http://schemas.microsoft.com/office/drawing/2014/main" id="{3AABB0BD-2822-40D4-9942-41E28B94C130}"/>
                </a:ext>
              </a:extLst>
            </p:cNvPr>
            <p:cNvSpPr>
              <a:spLocks noChangeArrowheads="1"/>
            </p:cNvSpPr>
            <p:nvPr/>
          </p:nvSpPr>
          <p:spPr bwMode="auto">
            <a:xfrm flipV="1">
              <a:off x="8080" y="3135"/>
              <a:ext cx="408" cy="6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fill="none">
                  <a:moveTo>
                    <a:pt x="0" y="0"/>
                  </a:moveTo>
                  <a:lnTo>
                    <a:pt x="0" y="0"/>
                  </a:lnTo>
                  <a:cubicBezTo>
                    <a:pt x="11929" y="0"/>
                    <a:pt x="21600" y="9671"/>
                    <a:pt x="21600" y="21600"/>
                  </a:cubicBezTo>
                  <a:cubicBezTo>
                    <a:pt x="21600" y="21600"/>
                    <a:pt x="21600" y="21600"/>
                    <a:pt x="21600" y="21600"/>
                  </a:cubicBezTo>
                </a:path>
                <a:path w="21600" h="21600" stroke="0">
                  <a:moveTo>
                    <a:pt x="0" y="0"/>
                  </a:moveTo>
                  <a:lnTo>
                    <a:pt x="0" y="0"/>
                  </a:lnTo>
                  <a:cubicBezTo>
                    <a:pt x="11929" y="0"/>
                    <a:pt x="21600" y="9671"/>
                    <a:pt x="21600" y="21600"/>
                  </a:cubicBezTo>
                  <a:cubicBezTo>
                    <a:pt x="21600" y="21600"/>
                    <a:pt x="21600" y="21600"/>
                    <a:pt x="21600" y="21600"/>
                  </a:cubicBezTo>
                  <a:lnTo>
                    <a:pt x="0" y="21600"/>
                  </a:lnTo>
                  <a:lnTo>
                    <a:pt x="0" y="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Freeform 8">
              <a:extLst>
                <a:ext uri="{FF2B5EF4-FFF2-40B4-BE49-F238E27FC236}">
                  <a16:creationId xmlns:a16="http://schemas.microsoft.com/office/drawing/2014/main" id="{20DF999D-C5EA-4366-AFBB-242F8E441B29}"/>
                </a:ext>
              </a:extLst>
            </p:cNvPr>
            <p:cNvSpPr>
              <a:spLocks noChangeArrowheads="1"/>
            </p:cNvSpPr>
            <p:nvPr/>
          </p:nvSpPr>
          <p:spPr bwMode="auto">
            <a:xfrm flipH="1" flipV="1">
              <a:off x="6798" y="3131"/>
              <a:ext cx="408" cy="6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fill="none">
                  <a:moveTo>
                    <a:pt x="0" y="0"/>
                  </a:moveTo>
                  <a:lnTo>
                    <a:pt x="0" y="0"/>
                  </a:lnTo>
                  <a:cubicBezTo>
                    <a:pt x="11929" y="0"/>
                    <a:pt x="21600" y="9671"/>
                    <a:pt x="21600" y="21600"/>
                  </a:cubicBezTo>
                  <a:cubicBezTo>
                    <a:pt x="21600" y="21600"/>
                    <a:pt x="21600" y="21600"/>
                    <a:pt x="21600" y="21600"/>
                  </a:cubicBezTo>
                </a:path>
                <a:path w="21600" h="21600" stroke="0">
                  <a:moveTo>
                    <a:pt x="0" y="0"/>
                  </a:moveTo>
                  <a:lnTo>
                    <a:pt x="0" y="0"/>
                  </a:lnTo>
                  <a:cubicBezTo>
                    <a:pt x="11929" y="0"/>
                    <a:pt x="21600" y="9671"/>
                    <a:pt x="21600" y="21600"/>
                  </a:cubicBezTo>
                  <a:cubicBezTo>
                    <a:pt x="21600" y="21600"/>
                    <a:pt x="21600" y="21600"/>
                    <a:pt x="21600" y="21600"/>
                  </a:cubicBezTo>
                  <a:lnTo>
                    <a:pt x="0" y="21600"/>
                  </a:lnTo>
                  <a:lnTo>
                    <a:pt x="0" y="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Line 9">
              <a:extLst>
                <a:ext uri="{FF2B5EF4-FFF2-40B4-BE49-F238E27FC236}">
                  <a16:creationId xmlns:a16="http://schemas.microsoft.com/office/drawing/2014/main" id="{A68562D1-BD44-4FC4-B0E6-9C160A18331B}"/>
                </a:ext>
              </a:extLst>
            </p:cNvPr>
            <p:cNvSpPr>
              <a:spLocks noChangeShapeType="1"/>
            </p:cNvSpPr>
            <p:nvPr/>
          </p:nvSpPr>
          <p:spPr bwMode="auto">
            <a:xfrm>
              <a:off x="6808" y="3131"/>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0">
              <a:extLst>
                <a:ext uri="{FF2B5EF4-FFF2-40B4-BE49-F238E27FC236}">
                  <a16:creationId xmlns:a16="http://schemas.microsoft.com/office/drawing/2014/main" id="{D5F88209-8168-4A8C-AFBE-EE66AAD77295}"/>
                </a:ext>
              </a:extLst>
            </p:cNvPr>
            <p:cNvSpPr>
              <a:spLocks noChangeShapeType="1"/>
            </p:cNvSpPr>
            <p:nvPr/>
          </p:nvSpPr>
          <p:spPr bwMode="auto">
            <a:xfrm>
              <a:off x="7244" y="2469"/>
              <a:ext cx="81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11">
              <a:extLst>
                <a:ext uri="{FF2B5EF4-FFF2-40B4-BE49-F238E27FC236}">
                  <a16:creationId xmlns:a16="http://schemas.microsoft.com/office/drawing/2014/main" id="{56624AC9-C51F-4580-9E54-6667A64F6602}"/>
                </a:ext>
              </a:extLst>
            </p:cNvPr>
            <p:cNvSpPr>
              <a:spLocks noChangeShapeType="1"/>
            </p:cNvSpPr>
            <p:nvPr/>
          </p:nvSpPr>
          <p:spPr bwMode="auto">
            <a:xfrm flipH="1">
              <a:off x="8088" y="3131"/>
              <a:ext cx="375"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Oval 12">
              <a:extLst>
                <a:ext uri="{FF2B5EF4-FFF2-40B4-BE49-F238E27FC236}">
                  <a16:creationId xmlns:a16="http://schemas.microsoft.com/office/drawing/2014/main" id="{680B43D7-E4E4-42BF-8CC0-0CB63167843A}"/>
                </a:ext>
              </a:extLst>
            </p:cNvPr>
            <p:cNvSpPr>
              <a:spLocks noChangeArrowheads="1"/>
            </p:cNvSpPr>
            <p:nvPr/>
          </p:nvSpPr>
          <p:spPr bwMode="auto">
            <a:xfrm>
              <a:off x="7186" y="3750"/>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51" name="Rectangle 13">
              <a:extLst>
                <a:ext uri="{FF2B5EF4-FFF2-40B4-BE49-F238E27FC236}">
                  <a16:creationId xmlns:a16="http://schemas.microsoft.com/office/drawing/2014/main" id="{EB7BB014-7550-4B42-A4EA-ACB39A03EEA6}"/>
                </a:ext>
              </a:extLst>
            </p:cNvPr>
            <p:cNvSpPr>
              <a:spLocks noChangeArrowheads="1"/>
            </p:cNvSpPr>
            <p:nvPr/>
          </p:nvSpPr>
          <p:spPr bwMode="auto">
            <a:xfrm>
              <a:off x="7013" y="213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1</a:t>
              </a:r>
            </a:p>
          </p:txBody>
        </p:sp>
        <p:sp>
          <p:nvSpPr>
            <p:cNvPr id="52" name="Line 14">
              <a:extLst>
                <a:ext uri="{FF2B5EF4-FFF2-40B4-BE49-F238E27FC236}">
                  <a16:creationId xmlns:a16="http://schemas.microsoft.com/office/drawing/2014/main" id="{0A497DAB-74F9-411F-A9BB-A483BE0AFBEC}"/>
                </a:ext>
              </a:extLst>
            </p:cNvPr>
            <p:cNvSpPr>
              <a:spLocks noChangeShapeType="1"/>
            </p:cNvSpPr>
            <p:nvPr/>
          </p:nvSpPr>
          <p:spPr bwMode="auto">
            <a:xfrm>
              <a:off x="7244" y="3779"/>
              <a:ext cx="81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15">
              <a:extLst>
                <a:ext uri="{FF2B5EF4-FFF2-40B4-BE49-F238E27FC236}">
                  <a16:creationId xmlns:a16="http://schemas.microsoft.com/office/drawing/2014/main" id="{4E661B11-6166-4162-BE51-9439622906D3}"/>
                </a:ext>
              </a:extLst>
            </p:cNvPr>
            <p:cNvSpPr>
              <a:spLocks noChangeShapeType="1"/>
            </p:cNvSpPr>
            <p:nvPr/>
          </p:nvSpPr>
          <p:spPr bwMode="auto">
            <a:xfrm>
              <a:off x="8064" y="2469"/>
              <a:ext cx="409" cy="6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6">
              <a:extLst>
                <a:ext uri="{FF2B5EF4-FFF2-40B4-BE49-F238E27FC236}">
                  <a16:creationId xmlns:a16="http://schemas.microsoft.com/office/drawing/2014/main" id="{49D8AD1C-70D9-4BAA-AE7B-ADEDCB2C86E4}"/>
                </a:ext>
              </a:extLst>
            </p:cNvPr>
            <p:cNvSpPr>
              <a:spLocks noChangeShapeType="1"/>
            </p:cNvSpPr>
            <p:nvPr/>
          </p:nvSpPr>
          <p:spPr bwMode="auto">
            <a:xfrm>
              <a:off x="7229" y="2483"/>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7">
              <a:extLst>
                <a:ext uri="{FF2B5EF4-FFF2-40B4-BE49-F238E27FC236}">
                  <a16:creationId xmlns:a16="http://schemas.microsoft.com/office/drawing/2014/main" id="{DDB7B0F3-B217-44D4-A9C5-CD135393F49C}"/>
                </a:ext>
              </a:extLst>
            </p:cNvPr>
            <p:cNvSpPr>
              <a:spLocks noChangeShapeType="1"/>
            </p:cNvSpPr>
            <p:nvPr/>
          </p:nvSpPr>
          <p:spPr bwMode="auto">
            <a:xfrm>
              <a:off x="7661" y="3131"/>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8">
              <a:extLst>
                <a:ext uri="{FF2B5EF4-FFF2-40B4-BE49-F238E27FC236}">
                  <a16:creationId xmlns:a16="http://schemas.microsoft.com/office/drawing/2014/main" id="{971C645F-21A6-47C3-8834-DBEEFECCA41A}"/>
                </a:ext>
              </a:extLst>
            </p:cNvPr>
            <p:cNvSpPr>
              <a:spLocks noChangeShapeType="1"/>
            </p:cNvSpPr>
            <p:nvPr/>
          </p:nvSpPr>
          <p:spPr bwMode="auto">
            <a:xfrm flipH="1">
              <a:off x="6808" y="2469"/>
              <a:ext cx="408" cy="6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9">
              <a:extLst>
                <a:ext uri="{FF2B5EF4-FFF2-40B4-BE49-F238E27FC236}">
                  <a16:creationId xmlns:a16="http://schemas.microsoft.com/office/drawing/2014/main" id="{CE3772B9-7D2E-4CFE-8E35-1F5C2419D2F9}"/>
                </a:ext>
              </a:extLst>
            </p:cNvPr>
            <p:cNvSpPr>
              <a:spLocks noChangeShapeType="1"/>
            </p:cNvSpPr>
            <p:nvPr/>
          </p:nvSpPr>
          <p:spPr bwMode="auto">
            <a:xfrm flipH="1">
              <a:off x="7642" y="2483"/>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Rectangle 20">
              <a:extLst>
                <a:ext uri="{FF2B5EF4-FFF2-40B4-BE49-F238E27FC236}">
                  <a16:creationId xmlns:a16="http://schemas.microsoft.com/office/drawing/2014/main" id="{16F2D3FB-BE6C-4117-BD3B-8FA6A60AD82D}"/>
                </a:ext>
              </a:extLst>
            </p:cNvPr>
            <p:cNvSpPr>
              <a:spLocks noChangeArrowheads="1"/>
            </p:cNvSpPr>
            <p:nvPr/>
          </p:nvSpPr>
          <p:spPr bwMode="auto">
            <a:xfrm>
              <a:off x="6526" y="289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2</a:t>
              </a:r>
            </a:p>
          </p:txBody>
        </p:sp>
        <p:sp>
          <p:nvSpPr>
            <p:cNvPr id="59" name="Rectangle 21">
              <a:extLst>
                <a:ext uri="{FF2B5EF4-FFF2-40B4-BE49-F238E27FC236}">
                  <a16:creationId xmlns:a16="http://schemas.microsoft.com/office/drawing/2014/main" id="{7BD57E3F-D6F8-4FA3-B997-20F4A3CF9291}"/>
                </a:ext>
              </a:extLst>
            </p:cNvPr>
            <p:cNvSpPr>
              <a:spLocks noChangeArrowheads="1"/>
            </p:cNvSpPr>
            <p:nvPr/>
          </p:nvSpPr>
          <p:spPr bwMode="auto">
            <a:xfrm>
              <a:off x="7096" y="369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3</a:t>
              </a:r>
            </a:p>
          </p:txBody>
        </p:sp>
        <p:sp>
          <p:nvSpPr>
            <p:cNvPr id="60" name="Rectangle 22">
              <a:extLst>
                <a:ext uri="{FF2B5EF4-FFF2-40B4-BE49-F238E27FC236}">
                  <a16:creationId xmlns:a16="http://schemas.microsoft.com/office/drawing/2014/main" id="{73683E95-EBFB-49B2-B2D4-71D61F28D900}"/>
                </a:ext>
              </a:extLst>
            </p:cNvPr>
            <p:cNvSpPr>
              <a:spLocks noChangeArrowheads="1"/>
            </p:cNvSpPr>
            <p:nvPr/>
          </p:nvSpPr>
          <p:spPr bwMode="auto">
            <a:xfrm>
              <a:off x="7955" y="369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4</a:t>
              </a:r>
            </a:p>
          </p:txBody>
        </p:sp>
        <p:sp>
          <p:nvSpPr>
            <p:cNvPr id="61" name="Rectangle 23">
              <a:extLst>
                <a:ext uri="{FF2B5EF4-FFF2-40B4-BE49-F238E27FC236}">
                  <a16:creationId xmlns:a16="http://schemas.microsoft.com/office/drawing/2014/main" id="{5681020D-DE5C-4A08-894A-BBC9F3AF2286}"/>
                </a:ext>
              </a:extLst>
            </p:cNvPr>
            <p:cNvSpPr>
              <a:spLocks noChangeArrowheads="1"/>
            </p:cNvSpPr>
            <p:nvPr/>
          </p:nvSpPr>
          <p:spPr bwMode="auto">
            <a:xfrm>
              <a:off x="8503" y="288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5</a:t>
              </a:r>
            </a:p>
          </p:txBody>
        </p:sp>
        <p:sp>
          <p:nvSpPr>
            <p:cNvPr id="62" name="Rectangle 24">
              <a:extLst>
                <a:ext uri="{FF2B5EF4-FFF2-40B4-BE49-F238E27FC236}">
                  <a16:creationId xmlns:a16="http://schemas.microsoft.com/office/drawing/2014/main" id="{37F63EBD-18FB-4964-93CA-90F787450C1C}"/>
                </a:ext>
              </a:extLst>
            </p:cNvPr>
            <p:cNvSpPr>
              <a:spLocks noChangeArrowheads="1"/>
            </p:cNvSpPr>
            <p:nvPr/>
          </p:nvSpPr>
          <p:spPr bwMode="auto">
            <a:xfrm>
              <a:off x="7984" y="2135"/>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6</a:t>
              </a:r>
            </a:p>
          </p:txBody>
        </p:sp>
        <p:sp>
          <p:nvSpPr>
            <p:cNvPr id="63" name="Rectangle 25">
              <a:extLst>
                <a:ext uri="{FF2B5EF4-FFF2-40B4-BE49-F238E27FC236}">
                  <a16:creationId xmlns:a16="http://schemas.microsoft.com/office/drawing/2014/main" id="{9355F6EE-3141-464F-80EE-8320ABD13218}"/>
                </a:ext>
              </a:extLst>
            </p:cNvPr>
            <p:cNvSpPr>
              <a:spLocks noChangeArrowheads="1"/>
            </p:cNvSpPr>
            <p:nvPr/>
          </p:nvSpPr>
          <p:spPr bwMode="auto">
            <a:xfrm>
              <a:off x="7643" y="289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7</a:t>
              </a:r>
            </a:p>
          </p:txBody>
        </p:sp>
        <p:sp>
          <p:nvSpPr>
            <p:cNvPr id="64" name="Rectangle 26">
              <a:extLst>
                <a:ext uri="{FF2B5EF4-FFF2-40B4-BE49-F238E27FC236}">
                  <a16:creationId xmlns:a16="http://schemas.microsoft.com/office/drawing/2014/main" id="{09EF41CB-C161-4EB0-955A-B38252201E5F}"/>
                </a:ext>
              </a:extLst>
            </p:cNvPr>
            <p:cNvSpPr>
              <a:spLocks noChangeArrowheads="1"/>
            </p:cNvSpPr>
            <p:nvPr/>
          </p:nvSpPr>
          <p:spPr bwMode="auto">
            <a:xfrm>
              <a:off x="7023" y="2685"/>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a:t>
              </a:r>
            </a:p>
          </p:txBody>
        </p:sp>
        <p:sp>
          <p:nvSpPr>
            <p:cNvPr id="65" name="Rectangle 27">
              <a:extLst>
                <a:ext uri="{FF2B5EF4-FFF2-40B4-BE49-F238E27FC236}">
                  <a16:creationId xmlns:a16="http://schemas.microsoft.com/office/drawing/2014/main" id="{FEB44C91-E7D1-4595-BB15-90BE77FD7247}"/>
                </a:ext>
              </a:extLst>
            </p:cNvPr>
            <p:cNvSpPr>
              <a:spLocks noChangeArrowheads="1"/>
            </p:cNvSpPr>
            <p:nvPr/>
          </p:nvSpPr>
          <p:spPr bwMode="auto">
            <a:xfrm>
              <a:off x="6798" y="3491"/>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a:t>
              </a:r>
            </a:p>
          </p:txBody>
        </p:sp>
        <p:sp>
          <p:nvSpPr>
            <p:cNvPr id="66" name="Rectangle 28">
              <a:extLst>
                <a:ext uri="{FF2B5EF4-FFF2-40B4-BE49-F238E27FC236}">
                  <a16:creationId xmlns:a16="http://schemas.microsoft.com/office/drawing/2014/main" id="{5F2F5EE6-DEB2-4C82-9B92-C5726CDD4C3C}"/>
                </a:ext>
              </a:extLst>
            </p:cNvPr>
            <p:cNvSpPr>
              <a:spLocks noChangeArrowheads="1"/>
            </p:cNvSpPr>
            <p:nvPr/>
          </p:nvSpPr>
          <p:spPr bwMode="auto">
            <a:xfrm>
              <a:off x="8180" y="2699"/>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a:t>
              </a:r>
            </a:p>
          </p:txBody>
        </p:sp>
        <p:sp>
          <p:nvSpPr>
            <p:cNvPr id="67" name="Rectangle 29">
              <a:extLst>
                <a:ext uri="{FF2B5EF4-FFF2-40B4-BE49-F238E27FC236}">
                  <a16:creationId xmlns:a16="http://schemas.microsoft.com/office/drawing/2014/main" id="{471CDD4A-C96F-4428-AFE7-F06927AE87C9}"/>
                </a:ext>
              </a:extLst>
            </p:cNvPr>
            <p:cNvSpPr>
              <a:spLocks noChangeArrowheads="1"/>
            </p:cNvSpPr>
            <p:nvPr/>
          </p:nvSpPr>
          <p:spPr bwMode="auto">
            <a:xfrm>
              <a:off x="7876" y="2660"/>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3</a:t>
              </a:r>
            </a:p>
          </p:txBody>
        </p:sp>
        <p:sp>
          <p:nvSpPr>
            <p:cNvPr id="68" name="Rectangle 30">
              <a:extLst>
                <a:ext uri="{FF2B5EF4-FFF2-40B4-BE49-F238E27FC236}">
                  <a16:creationId xmlns:a16="http://schemas.microsoft.com/office/drawing/2014/main" id="{C90190FC-B4C9-4A5F-8527-4C5D5E84C69E}"/>
                </a:ext>
              </a:extLst>
            </p:cNvPr>
            <p:cNvSpPr>
              <a:spLocks noChangeArrowheads="1"/>
            </p:cNvSpPr>
            <p:nvPr/>
          </p:nvSpPr>
          <p:spPr bwMode="auto">
            <a:xfrm>
              <a:off x="7568" y="3750"/>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4</a:t>
              </a:r>
            </a:p>
          </p:txBody>
        </p:sp>
        <p:sp>
          <p:nvSpPr>
            <p:cNvPr id="69" name="Rectangle 31">
              <a:extLst>
                <a:ext uri="{FF2B5EF4-FFF2-40B4-BE49-F238E27FC236}">
                  <a16:creationId xmlns:a16="http://schemas.microsoft.com/office/drawing/2014/main" id="{47824F09-ED45-4811-9C5E-FB1A3BEEFD2A}"/>
                </a:ext>
              </a:extLst>
            </p:cNvPr>
            <p:cNvSpPr>
              <a:spLocks noChangeArrowheads="1"/>
            </p:cNvSpPr>
            <p:nvPr/>
          </p:nvSpPr>
          <p:spPr bwMode="auto">
            <a:xfrm>
              <a:off x="7014" y="3174"/>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a:t>
              </a:r>
            </a:p>
          </p:txBody>
        </p:sp>
        <p:sp>
          <p:nvSpPr>
            <p:cNvPr id="70" name="Rectangle 32">
              <a:extLst>
                <a:ext uri="{FF2B5EF4-FFF2-40B4-BE49-F238E27FC236}">
                  <a16:creationId xmlns:a16="http://schemas.microsoft.com/office/drawing/2014/main" id="{D695D58F-14A0-48D0-9CB1-C02FD755273D}"/>
                </a:ext>
              </a:extLst>
            </p:cNvPr>
            <p:cNvSpPr>
              <a:spLocks noChangeArrowheads="1"/>
            </p:cNvSpPr>
            <p:nvPr/>
          </p:nvSpPr>
          <p:spPr bwMode="auto">
            <a:xfrm>
              <a:off x="7368" y="3141"/>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2</a:t>
              </a:r>
            </a:p>
          </p:txBody>
        </p:sp>
        <p:sp>
          <p:nvSpPr>
            <p:cNvPr id="71" name="Rectangle 33">
              <a:extLst>
                <a:ext uri="{FF2B5EF4-FFF2-40B4-BE49-F238E27FC236}">
                  <a16:creationId xmlns:a16="http://schemas.microsoft.com/office/drawing/2014/main" id="{A116EC15-1D87-4010-B734-ED2916023A4B}"/>
                </a:ext>
              </a:extLst>
            </p:cNvPr>
            <p:cNvSpPr>
              <a:spLocks noChangeArrowheads="1"/>
            </p:cNvSpPr>
            <p:nvPr/>
          </p:nvSpPr>
          <p:spPr bwMode="auto">
            <a:xfrm>
              <a:off x="8181" y="3102"/>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2</a:t>
              </a:r>
            </a:p>
          </p:txBody>
        </p:sp>
        <p:sp>
          <p:nvSpPr>
            <p:cNvPr id="72" name="Rectangle 34">
              <a:extLst>
                <a:ext uri="{FF2B5EF4-FFF2-40B4-BE49-F238E27FC236}">
                  <a16:creationId xmlns:a16="http://schemas.microsoft.com/office/drawing/2014/main" id="{CA52C77C-AE57-436B-A292-E57171CA55AB}"/>
                </a:ext>
              </a:extLst>
            </p:cNvPr>
            <p:cNvSpPr>
              <a:spLocks noChangeArrowheads="1"/>
            </p:cNvSpPr>
            <p:nvPr/>
          </p:nvSpPr>
          <p:spPr bwMode="auto">
            <a:xfrm>
              <a:off x="7888" y="3236"/>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3</a:t>
              </a:r>
            </a:p>
          </p:txBody>
        </p:sp>
        <p:sp>
          <p:nvSpPr>
            <p:cNvPr id="73" name="Rectangle 35">
              <a:extLst>
                <a:ext uri="{FF2B5EF4-FFF2-40B4-BE49-F238E27FC236}">
                  <a16:creationId xmlns:a16="http://schemas.microsoft.com/office/drawing/2014/main" id="{B2E4F86C-E0CC-412F-A65A-F30277895DBD}"/>
                </a:ext>
              </a:extLst>
            </p:cNvPr>
            <p:cNvSpPr>
              <a:spLocks noChangeArrowheads="1"/>
            </p:cNvSpPr>
            <p:nvPr/>
          </p:nvSpPr>
          <p:spPr bwMode="auto">
            <a:xfrm>
              <a:off x="7553" y="2181"/>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3</a:t>
              </a:r>
            </a:p>
          </p:txBody>
        </p:sp>
        <p:sp>
          <p:nvSpPr>
            <p:cNvPr id="74" name="Rectangle 36">
              <a:extLst>
                <a:ext uri="{FF2B5EF4-FFF2-40B4-BE49-F238E27FC236}">
                  <a16:creationId xmlns:a16="http://schemas.microsoft.com/office/drawing/2014/main" id="{CFF5D997-CEC7-4C5F-80F9-A5E781DE0ACB}"/>
                </a:ext>
              </a:extLst>
            </p:cNvPr>
            <p:cNvSpPr>
              <a:spLocks noChangeArrowheads="1"/>
            </p:cNvSpPr>
            <p:nvPr/>
          </p:nvSpPr>
          <p:spPr bwMode="auto">
            <a:xfrm>
              <a:off x="7490" y="2598"/>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2</a:t>
              </a:r>
            </a:p>
          </p:txBody>
        </p:sp>
        <p:sp>
          <p:nvSpPr>
            <p:cNvPr id="75" name="Freeform 37">
              <a:extLst>
                <a:ext uri="{FF2B5EF4-FFF2-40B4-BE49-F238E27FC236}">
                  <a16:creationId xmlns:a16="http://schemas.microsoft.com/office/drawing/2014/main" id="{AC7DEE1C-D8EA-4624-A488-6FDAD17B9FB3}"/>
                </a:ext>
              </a:extLst>
            </p:cNvPr>
            <p:cNvSpPr>
              <a:spLocks noChangeArrowheads="1"/>
            </p:cNvSpPr>
            <p:nvPr/>
          </p:nvSpPr>
          <p:spPr bwMode="auto">
            <a:xfrm>
              <a:off x="8094" y="2472"/>
              <a:ext cx="409" cy="64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fill="none">
                  <a:moveTo>
                    <a:pt x="0" y="0"/>
                  </a:moveTo>
                  <a:lnTo>
                    <a:pt x="0" y="0"/>
                  </a:lnTo>
                  <a:cubicBezTo>
                    <a:pt x="11929" y="0"/>
                    <a:pt x="21600" y="9671"/>
                    <a:pt x="21600" y="21600"/>
                  </a:cubicBezTo>
                  <a:cubicBezTo>
                    <a:pt x="21600" y="21600"/>
                    <a:pt x="21600" y="21600"/>
                    <a:pt x="21600" y="21600"/>
                  </a:cubicBezTo>
                </a:path>
                <a:path w="21600" h="21600" stroke="0">
                  <a:moveTo>
                    <a:pt x="0" y="0"/>
                  </a:moveTo>
                  <a:lnTo>
                    <a:pt x="0" y="0"/>
                  </a:lnTo>
                  <a:cubicBezTo>
                    <a:pt x="11929" y="0"/>
                    <a:pt x="21600" y="9671"/>
                    <a:pt x="21600" y="21600"/>
                  </a:cubicBezTo>
                  <a:cubicBezTo>
                    <a:pt x="21600" y="21600"/>
                    <a:pt x="21600" y="21600"/>
                    <a:pt x="21600" y="21600"/>
                  </a:cubicBezTo>
                  <a:lnTo>
                    <a:pt x="0" y="21600"/>
                  </a:lnTo>
                  <a:lnTo>
                    <a:pt x="0" y="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 name="Rectangle 38">
              <a:extLst>
                <a:ext uri="{FF2B5EF4-FFF2-40B4-BE49-F238E27FC236}">
                  <a16:creationId xmlns:a16="http://schemas.microsoft.com/office/drawing/2014/main" id="{8D5FEFC2-872B-462D-8D3C-DFB17403A2C9}"/>
                </a:ext>
              </a:extLst>
            </p:cNvPr>
            <p:cNvSpPr>
              <a:spLocks noChangeArrowheads="1"/>
            </p:cNvSpPr>
            <p:nvPr/>
          </p:nvSpPr>
          <p:spPr bwMode="auto">
            <a:xfrm>
              <a:off x="8469" y="2512"/>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a:t>
              </a:r>
            </a:p>
          </p:txBody>
        </p:sp>
        <p:sp>
          <p:nvSpPr>
            <p:cNvPr id="77" name="Rectangle 39">
              <a:extLst>
                <a:ext uri="{FF2B5EF4-FFF2-40B4-BE49-F238E27FC236}">
                  <a16:creationId xmlns:a16="http://schemas.microsoft.com/office/drawing/2014/main" id="{E8718E7D-F23C-4D40-AC0D-20D107ABA6FC}"/>
                </a:ext>
              </a:extLst>
            </p:cNvPr>
            <p:cNvSpPr>
              <a:spLocks noChangeArrowheads="1"/>
            </p:cNvSpPr>
            <p:nvPr/>
          </p:nvSpPr>
          <p:spPr bwMode="auto">
            <a:xfrm>
              <a:off x="8440" y="3363"/>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2</a:t>
              </a:r>
            </a:p>
          </p:txBody>
        </p:sp>
        <p:sp>
          <p:nvSpPr>
            <p:cNvPr id="78" name="Freeform 40">
              <a:extLst>
                <a:ext uri="{FF2B5EF4-FFF2-40B4-BE49-F238E27FC236}">
                  <a16:creationId xmlns:a16="http://schemas.microsoft.com/office/drawing/2014/main" id="{AD3DEE09-2057-4141-A825-79823CB0142A}"/>
                </a:ext>
              </a:extLst>
            </p:cNvPr>
            <p:cNvSpPr>
              <a:spLocks noChangeArrowheads="1"/>
            </p:cNvSpPr>
            <p:nvPr/>
          </p:nvSpPr>
          <p:spPr bwMode="auto">
            <a:xfrm flipH="1">
              <a:off x="6798" y="2469"/>
              <a:ext cx="408" cy="64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fill="none">
                  <a:moveTo>
                    <a:pt x="0" y="0"/>
                  </a:moveTo>
                  <a:lnTo>
                    <a:pt x="0" y="0"/>
                  </a:lnTo>
                  <a:cubicBezTo>
                    <a:pt x="11929" y="0"/>
                    <a:pt x="21600" y="9671"/>
                    <a:pt x="21600" y="21600"/>
                  </a:cubicBezTo>
                  <a:cubicBezTo>
                    <a:pt x="21600" y="21600"/>
                    <a:pt x="21600" y="21600"/>
                    <a:pt x="21600" y="21600"/>
                  </a:cubicBezTo>
                </a:path>
                <a:path w="21600" h="21600" stroke="0">
                  <a:moveTo>
                    <a:pt x="0" y="0"/>
                  </a:moveTo>
                  <a:lnTo>
                    <a:pt x="0" y="0"/>
                  </a:lnTo>
                  <a:cubicBezTo>
                    <a:pt x="11929" y="0"/>
                    <a:pt x="21600" y="9671"/>
                    <a:pt x="21600" y="21600"/>
                  </a:cubicBezTo>
                  <a:cubicBezTo>
                    <a:pt x="21600" y="21600"/>
                    <a:pt x="21600" y="21600"/>
                    <a:pt x="21600" y="21600"/>
                  </a:cubicBezTo>
                  <a:lnTo>
                    <a:pt x="0" y="21600"/>
                  </a:lnTo>
                  <a:lnTo>
                    <a:pt x="0" y="0"/>
                  </a:lnTo>
                  <a:close/>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9" name="Rectangle 41">
              <a:extLst>
                <a:ext uri="{FF2B5EF4-FFF2-40B4-BE49-F238E27FC236}">
                  <a16:creationId xmlns:a16="http://schemas.microsoft.com/office/drawing/2014/main" id="{A7C8416D-C652-49D9-B640-F861A0AAEDCC}"/>
                </a:ext>
              </a:extLst>
            </p:cNvPr>
            <p:cNvSpPr>
              <a:spLocks noChangeArrowheads="1"/>
            </p:cNvSpPr>
            <p:nvPr/>
          </p:nvSpPr>
          <p:spPr bwMode="auto">
            <a:xfrm>
              <a:off x="6720" y="2526"/>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a:t>
              </a:r>
            </a:p>
          </p:txBody>
        </p:sp>
        <p:sp>
          <p:nvSpPr>
            <p:cNvPr id="80" name="Oval 42">
              <a:extLst>
                <a:ext uri="{FF2B5EF4-FFF2-40B4-BE49-F238E27FC236}">
                  <a16:creationId xmlns:a16="http://schemas.microsoft.com/office/drawing/2014/main" id="{C4B9DEF1-24B5-4372-9F06-B61C4F6F8968}"/>
                </a:ext>
              </a:extLst>
            </p:cNvPr>
            <p:cNvSpPr>
              <a:spLocks noChangeArrowheads="1"/>
            </p:cNvSpPr>
            <p:nvPr/>
          </p:nvSpPr>
          <p:spPr bwMode="auto">
            <a:xfrm>
              <a:off x="7186" y="2439"/>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1" name="Oval 43">
              <a:extLst>
                <a:ext uri="{FF2B5EF4-FFF2-40B4-BE49-F238E27FC236}">
                  <a16:creationId xmlns:a16="http://schemas.microsoft.com/office/drawing/2014/main" id="{B68B3890-CE84-43B0-BAC4-33EEE64C30D0}"/>
                </a:ext>
              </a:extLst>
            </p:cNvPr>
            <p:cNvSpPr>
              <a:spLocks noChangeArrowheads="1"/>
            </p:cNvSpPr>
            <p:nvPr/>
          </p:nvSpPr>
          <p:spPr bwMode="auto">
            <a:xfrm>
              <a:off x="6767" y="3094"/>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2" name="Oval 44">
              <a:extLst>
                <a:ext uri="{FF2B5EF4-FFF2-40B4-BE49-F238E27FC236}">
                  <a16:creationId xmlns:a16="http://schemas.microsoft.com/office/drawing/2014/main" id="{FAA60171-280F-47C9-B588-CABC157E5153}"/>
                </a:ext>
              </a:extLst>
            </p:cNvPr>
            <p:cNvSpPr>
              <a:spLocks noChangeArrowheads="1"/>
            </p:cNvSpPr>
            <p:nvPr/>
          </p:nvSpPr>
          <p:spPr bwMode="auto">
            <a:xfrm>
              <a:off x="7605" y="3094"/>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3" name="Oval 45">
              <a:extLst>
                <a:ext uri="{FF2B5EF4-FFF2-40B4-BE49-F238E27FC236}">
                  <a16:creationId xmlns:a16="http://schemas.microsoft.com/office/drawing/2014/main" id="{F38D5FA0-DD7D-4E0C-A9EB-EA78688DBAE5}"/>
                </a:ext>
              </a:extLst>
            </p:cNvPr>
            <p:cNvSpPr>
              <a:spLocks noChangeArrowheads="1"/>
            </p:cNvSpPr>
            <p:nvPr/>
          </p:nvSpPr>
          <p:spPr bwMode="auto">
            <a:xfrm>
              <a:off x="8024" y="2440"/>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4" name="Oval 46">
              <a:extLst>
                <a:ext uri="{FF2B5EF4-FFF2-40B4-BE49-F238E27FC236}">
                  <a16:creationId xmlns:a16="http://schemas.microsoft.com/office/drawing/2014/main" id="{DDEAB046-EECC-4629-9FE7-A81A0FE42417}"/>
                </a:ext>
              </a:extLst>
            </p:cNvPr>
            <p:cNvSpPr>
              <a:spLocks noChangeArrowheads="1"/>
            </p:cNvSpPr>
            <p:nvPr/>
          </p:nvSpPr>
          <p:spPr bwMode="auto">
            <a:xfrm>
              <a:off x="8443" y="3094"/>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85" name="Oval 47">
              <a:extLst>
                <a:ext uri="{FF2B5EF4-FFF2-40B4-BE49-F238E27FC236}">
                  <a16:creationId xmlns:a16="http://schemas.microsoft.com/office/drawing/2014/main" id="{5EB16E32-1BB3-40D1-84E8-0FA3052D3053}"/>
                </a:ext>
              </a:extLst>
            </p:cNvPr>
            <p:cNvSpPr>
              <a:spLocks noChangeArrowheads="1"/>
            </p:cNvSpPr>
            <p:nvPr/>
          </p:nvSpPr>
          <p:spPr bwMode="auto">
            <a:xfrm>
              <a:off x="8024" y="3750"/>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grpSp>
      <p:grpSp>
        <p:nvGrpSpPr>
          <p:cNvPr id="86" name="Group 4">
            <a:extLst>
              <a:ext uri="{FF2B5EF4-FFF2-40B4-BE49-F238E27FC236}">
                <a16:creationId xmlns:a16="http://schemas.microsoft.com/office/drawing/2014/main" id="{43D0FF63-2075-4243-B515-E9458BD07EBC}"/>
              </a:ext>
            </a:extLst>
          </p:cNvPr>
          <p:cNvGrpSpPr>
            <a:grpSpLocks/>
          </p:cNvGrpSpPr>
          <p:nvPr/>
        </p:nvGrpSpPr>
        <p:grpSpPr bwMode="auto">
          <a:xfrm>
            <a:off x="5975738" y="1154883"/>
            <a:ext cx="2792413" cy="2281237"/>
            <a:chOff x="521" y="2135"/>
            <a:chExt cx="2249" cy="1845"/>
          </a:xfrm>
        </p:grpSpPr>
        <p:sp>
          <p:nvSpPr>
            <p:cNvPr id="87" name="Line 5">
              <a:extLst>
                <a:ext uri="{FF2B5EF4-FFF2-40B4-BE49-F238E27FC236}">
                  <a16:creationId xmlns:a16="http://schemas.microsoft.com/office/drawing/2014/main" id="{02FB26A2-CA7F-49ED-BFDB-A91EF18C6115}"/>
                </a:ext>
              </a:extLst>
            </p:cNvPr>
            <p:cNvSpPr>
              <a:spLocks noChangeShapeType="1"/>
            </p:cNvSpPr>
            <p:nvPr/>
          </p:nvSpPr>
          <p:spPr bwMode="auto">
            <a:xfrm>
              <a:off x="803" y="3131"/>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6">
              <a:extLst>
                <a:ext uri="{FF2B5EF4-FFF2-40B4-BE49-F238E27FC236}">
                  <a16:creationId xmlns:a16="http://schemas.microsoft.com/office/drawing/2014/main" id="{6E7303E3-53EF-4AD0-9F69-305FEA3941A5}"/>
                </a:ext>
              </a:extLst>
            </p:cNvPr>
            <p:cNvSpPr>
              <a:spLocks noChangeShapeType="1"/>
            </p:cNvSpPr>
            <p:nvPr/>
          </p:nvSpPr>
          <p:spPr bwMode="auto">
            <a:xfrm>
              <a:off x="1239" y="2469"/>
              <a:ext cx="81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Line 7">
              <a:extLst>
                <a:ext uri="{FF2B5EF4-FFF2-40B4-BE49-F238E27FC236}">
                  <a16:creationId xmlns:a16="http://schemas.microsoft.com/office/drawing/2014/main" id="{A3491640-098C-47D4-8501-33940F636D31}"/>
                </a:ext>
              </a:extLst>
            </p:cNvPr>
            <p:cNvSpPr>
              <a:spLocks noChangeShapeType="1"/>
            </p:cNvSpPr>
            <p:nvPr/>
          </p:nvSpPr>
          <p:spPr bwMode="auto">
            <a:xfrm flipH="1">
              <a:off x="2084" y="3131"/>
              <a:ext cx="374"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Oval 8">
              <a:extLst>
                <a:ext uri="{FF2B5EF4-FFF2-40B4-BE49-F238E27FC236}">
                  <a16:creationId xmlns:a16="http://schemas.microsoft.com/office/drawing/2014/main" id="{24D3093D-59A9-4C86-A01A-97007958ECD9}"/>
                </a:ext>
              </a:extLst>
            </p:cNvPr>
            <p:cNvSpPr>
              <a:spLocks noChangeArrowheads="1"/>
            </p:cNvSpPr>
            <p:nvPr/>
          </p:nvSpPr>
          <p:spPr bwMode="auto">
            <a:xfrm>
              <a:off x="2438" y="3094"/>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91" name="Rectangle 9">
              <a:extLst>
                <a:ext uri="{FF2B5EF4-FFF2-40B4-BE49-F238E27FC236}">
                  <a16:creationId xmlns:a16="http://schemas.microsoft.com/office/drawing/2014/main" id="{9CDB7269-DE89-495F-B7D2-41B550478541}"/>
                </a:ext>
              </a:extLst>
            </p:cNvPr>
            <p:cNvSpPr>
              <a:spLocks noChangeArrowheads="1"/>
            </p:cNvSpPr>
            <p:nvPr/>
          </p:nvSpPr>
          <p:spPr bwMode="auto">
            <a:xfrm>
              <a:off x="1008" y="213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1</a:t>
              </a:r>
            </a:p>
          </p:txBody>
        </p:sp>
        <p:sp>
          <p:nvSpPr>
            <p:cNvPr id="92" name="Line 10">
              <a:extLst>
                <a:ext uri="{FF2B5EF4-FFF2-40B4-BE49-F238E27FC236}">
                  <a16:creationId xmlns:a16="http://schemas.microsoft.com/office/drawing/2014/main" id="{0F822941-C9C3-4EFF-B68B-E7D71FFAE3DA}"/>
                </a:ext>
              </a:extLst>
            </p:cNvPr>
            <p:cNvSpPr>
              <a:spLocks noChangeShapeType="1"/>
            </p:cNvSpPr>
            <p:nvPr/>
          </p:nvSpPr>
          <p:spPr bwMode="auto">
            <a:xfrm>
              <a:off x="1239" y="3779"/>
              <a:ext cx="81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11">
              <a:extLst>
                <a:ext uri="{FF2B5EF4-FFF2-40B4-BE49-F238E27FC236}">
                  <a16:creationId xmlns:a16="http://schemas.microsoft.com/office/drawing/2014/main" id="{7A4D9331-39F5-4BA9-9E6F-06A0105D0914}"/>
                </a:ext>
              </a:extLst>
            </p:cNvPr>
            <p:cNvSpPr>
              <a:spLocks noChangeShapeType="1"/>
            </p:cNvSpPr>
            <p:nvPr/>
          </p:nvSpPr>
          <p:spPr bwMode="auto">
            <a:xfrm>
              <a:off x="2060" y="2469"/>
              <a:ext cx="408" cy="6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Line 12">
              <a:extLst>
                <a:ext uri="{FF2B5EF4-FFF2-40B4-BE49-F238E27FC236}">
                  <a16:creationId xmlns:a16="http://schemas.microsoft.com/office/drawing/2014/main" id="{9EA2C18E-45C4-4DAD-A826-03C76F417746}"/>
                </a:ext>
              </a:extLst>
            </p:cNvPr>
            <p:cNvSpPr>
              <a:spLocks noChangeShapeType="1"/>
            </p:cNvSpPr>
            <p:nvPr/>
          </p:nvSpPr>
          <p:spPr bwMode="auto">
            <a:xfrm>
              <a:off x="1224" y="2483"/>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13">
              <a:extLst>
                <a:ext uri="{FF2B5EF4-FFF2-40B4-BE49-F238E27FC236}">
                  <a16:creationId xmlns:a16="http://schemas.microsoft.com/office/drawing/2014/main" id="{74476687-92CE-4847-A152-271D1391650A}"/>
                </a:ext>
              </a:extLst>
            </p:cNvPr>
            <p:cNvSpPr>
              <a:spLocks noChangeShapeType="1"/>
            </p:cNvSpPr>
            <p:nvPr/>
          </p:nvSpPr>
          <p:spPr bwMode="auto">
            <a:xfrm>
              <a:off x="1656" y="3131"/>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14">
              <a:extLst>
                <a:ext uri="{FF2B5EF4-FFF2-40B4-BE49-F238E27FC236}">
                  <a16:creationId xmlns:a16="http://schemas.microsoft.com/office/drawing/2014/main" id="{1FD6D209-2F35-48EB-BF98-58ED89F8A1D7}"/>
                </a:ext>
              </a:extLst>
            </p:cNvPr>
            <p:cNvSpPr>
              <a:spLocks noChangeShapeType="1"/>
            </p:cNvSpPr>
            <p:nvPr/>
          </p:nvSpPr>
          <p:spPr bwMode="auto">
            <a:xfrm flipH="1">
              <a:off x="803" y="2469"/>
              <a:ext cx="408" cy="64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15">
              <a:extLst>
                <a:ext uri="{FF2B5EF4-FFF2-40B4-BE49-F238E27FC236}">
                  <a16:creationId xmlns:a16="http://schemas.microsoft.com/office/drawing/2014/main" id="{D6380557-6D51-4290-8A1E-B65587EE418D}"/>
                </a:ext>
              </a:extLst>
            </p:cNvPr>
            <p:cNvSpPr>
              <a:spLocks noChangeShapeType="1"/>
            </p:cNvSpPr>
            <p:nvPr/>
          </p:nvSpPr>
          <p:spPr bwMode="auto">
            <a:xfrm flipH="1">
              <a:off x="1637" y="2483"/>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16">
              <a:extLst>
                <a:ext uri="{FF2B5EF4-FFF2-40B4-BE49-F238E27FC236}">
                  <a16:creationId xmlns:a16="http://schemas.microsoft.com/office/drawing/2014/main" id="{85377788-9455-4787-B446-03D9AFF1EAD0}"/>
                </a:ext>
              </a:extLst>
            </p:cNvPr>
            <p:cNvSpPr>
              <a:spLocks noChangeShapeType="1"/>
            </p:cNvSpPr>
            <p:nvPr/>
          </p:nvSpPr>
          <p:spPr bwMode="auto">
            <a:xfrm flipH="1">
              <a:off x="1234" y="3132"/>
              <a:ext cx="408" cy="64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 name="Rectangle 17">
              <a:extLst>
                <a:ext uri="{FF2B5EF4-FFF2-40B4-BE49-F238E27FC236}">
                  <a16:creationId xmlns:a16="http://schemas.microsoft.com/office/drawing/2014/main" id="{37BE06C7-1605-4381-BEB8-9CCFE4733321}"/>
                </a:ext>
              </a:extLst>
            </p:cNvPr>
            <p:cNvSpPr>
              <a:spLocks noChangeArrowheads="1"/>
            </p:cNvSpPr>
            <p:nvPr/>
          </p:nvSpPr>
          <p:spPr bwMode="auto">
            <a:xfrm>
              <a:off x="521" y="2899"/>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2</a:t>
              </a:r>
            </a:p>
          </p:txBody>
        </p:sp>
        <p:sp>
          <p:nvSpPr>
            <p:cNvPr id="100" name="Rectangle 18">
              <a:extLst>
                <a:ext uri="{FF2B5EF4-FFF2-40B4-BE49-F238E27FC236}">
                  <a16:creationId xmlns:a16="http://schemas.microsoft.com/office/drawing/2014/main" id="{DFEF3DBC-943D-4F53-985A-D66C7CC60C87}"/>
                </a:ext>
              </a:extLst>
            </p:cNvPr>
            <p:cNvSpPr>
              <a:spLocks noChangeArrowheads="1"/>
            </p:cNvSpPr>
            <p:nvPr/>
          </p:nvSpPr>
          <p:spPr bwMode="auto">
            <a:xfrm>
              <a:off x="1091" y="369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3</a:t>
              </a:r>
            </a:p>
          </p:txBody>
        </p:sp>
        <p:sp>
          <p:nvSpPr>
            <p:cNvPr id="101" name="Rectangle 19">
              <a:extLst>
                <a:ext uri="{FF2B5EF4-FFF2-40B4-BE49-F238E27FC236}">
                  <a16:creationId xmlns:a16="http://schemas.microsoft.com/office/drawing/2014/main" id="{B53B1A4C-26CB-4D5A-819D-F483450925A4}"/>
                </a:ext>
              </a:extLst>
            </p:cNvPr>
            <p:cNvSpPr>
              <a:spLocks noChangeArrowheads="1"/>
            </p:cNvSpPr>
            <p:nvPr/>
          </p:nvSpPr>
          <p:spPr bwMode="auto">
            <a:xfrm>
              <a:off x="1950" y="369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4</a:t>
              </a:r>
            </a:p>
          </p:txBody>
        </p:sp>
        <p:sp>
          <p:nvSpPr>
            <p:cNvPr id="102" name="Rectangle 20">
              <a:extLst>
                <a:ext uri="{FF2B5EF4-FFF2-40B4-BE49-F238E27FC236}">
                  <a16:creationId xmlns:a16="http://schemas.microsoft.com/office/drawing/2014/main" id="{14122AED-A6D9-4DBC-ACE2-F1F679A43B86}"/>
                </a:ext>
              </a:extLst>
            </p:cNvPr>
            <p:cNvSpPr>
              <a:spLocks noChangeArrowheads="1"/>
            </p:cNvSpPr>
            <p:nvPr/>
          </p:nvSpPr>
          <p:spPr bwMode="auto">
            <a:xfrm>
              <a:off x="2498" y="2886"/>
              <a:ext cx="2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5</a:t>
              </a:r>
            </a:p>
          </p:txBody>
        </p:sp>
        <p:sp>
          <p:nvSpPr>
            <p:cNvPr id="103" name="Rectangle 21">
              <a:extLst>
                <a:ext uri="{FF2B5EF4-FFF2-40B4-BE49-F238E27FC236}">
                  <a16:creationId xmlns:a16="http://schemas.microsoft.com/office/drawing/2014/main" id="{B789850A-E8AE-440E-9D29-13E243C17904}"/>
                </a:ext>
              </a:extLst>
            </p:cNvPr>
            <p:cNvSpPr>
              <a:spLocks noChangeArrowheads="1"/>
            </p:cNvSpPr>
            <p:nvPr/>
          </p:nvSpPr>
          <p:spPr bwMode="auto">
            <a:xfrm>
              <a:off x="1979" y="2135"/>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6</a:t>
              </a:r>
            </a:p>
          </p:txBody>
        </p:sp>
        <p:sp>
          <p:nvSpPr>
            <p:cNvPr id="104" name="Rectangle 22">
              <a:extLst>
                <a:ext uri="{FF2B5EF4-FFF2-40B4-BE49-F238E27FC236}">
                  <a16:creationId xmlns:a16="http://schemas.microsoft.com/office/drawing/2014/main" id="{45219413-3189-4018-851D-08DB61460910}"/>
                </a:ext>
              </a:extLst>
            </p:cNvPr>
            <p:cNvSpPr>
              <a:spLocks noChangeArrowheads="1"/>
            </p:cNvSpPr>
            <p:nvPr/>
          </p:nvSpPr>
          <p:spPr bwMode="auto">
            <a:xfrm>
              <a:off x="1638" y="2899"/>
              <a:ext cx="27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v</a:t>
              </a:r>
              <a:r>
                <a:rPr lang="en-US" altLang="zh-CN" sz="2400" baseline="-25000">
                  <a:solidFill>
                    <a:srgbClr val="FF0000"/>
                  </a:solidFill>
                  <a:ea typeface="华文仿宋" panose="02010600040101010101" pitchFamily="2" charset="-122"/>
                </a:rPr>
                <a:t>7</a:t>
              </a:r>
            </a:p>
          </p:txBody>
        </p:sp>
        <p:sp>
          <p:nvSpPr>
            <p:cNvPr id="105" name="Rectangle 23">
              <a:extLst>
                <a:ext uri="{FF2B5EF4-FFF2-40B4-BE49-F238E27FC236}">
                  <a16:creationId xmlns:a16="http://schemas.microsoft.com/office/drawing/2014/main" id="{12950EC8-2A9B-42DD-A451-9A651795BAEC}"/>
                </a:ext>
              </a:extLst>
            </p:cNvPr>
            <p:cNvSpPr>
              <a:spLocks noChangeArrowheads="1"/>
            </p:cNvSpPr>
            <p:nvPr/>
          </p:nvSpPr>
          <p:spPr bwMode="auto">
            <a:xfrm>
              <a:off x="850" y="2598"/>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a:t>
              </a:r>
            </a:p>
          </p:txBody>
        </p:sp>
        <p:sp>
          <p:nvSpPr>
            <p:cNvPr id="106" name="Rectangle 24">
              <a:extLst>
                <a:ext uri="{FF2B5EF4-FFF2-40B4-BE49-F238E27FC236}">
                  <a16:creationId xmlns:a16="http://schemas.microsoft.com/office/drawing/2014/main" id="{EA07B673-1693-4B09-8FF3-EBBFF1D16D42}"/>
                </a:ext>
              </a:extLst>
            </p:cNvPr>
            <p:cNvSpPr>
              <a:spLocks noChangeArrowheads="1"/>
            </p:cNvSpPr>
            <p:nvPr/>
          </p:nvSpPr>
          <p:spPr bwMode="auto">
            <a:xfrm>
              <a:off x="1210" y="2598"/>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2</a:t>
              </a:r>
            </a:p>
          </p:txBody>
        </p:sp>
        <p:sp>
          <p:nvSpPr>
            <p:cNvPr id="107" name="Rectangle 25">
              <a:extLst>
                <a:ext uri="{FF2B5EF4-FFF2-40B4-BE49-F238E27FC236}">
                  <a16:creationId xmlns:a16="http://schemas.microsoft.com/office/drawing/2014/main" id="{CC328740-CC89-490A-BD32-8671517E8A3E}"/>
                </a:ext>
              </a:extLst>
            </p:cNvPr>
            <p:cNvSpPr>
              <a:spLocks noChangeArrowheads="1"/>
            </p:cNvSpPr>
            <p:nvPr/>
          </p:nvSpPr>
          <p:spPr bwMode="auto">
            <a:xfrm>
              <a:off x="2319" y="2598"/>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a:t>
              </a:r>
            </a:p>
          </p:txBody>
        </p:sp>
        <p:sp>
          <p:nvSpPr>
            <p:cNvPr id="108" name="Rectangle 26">
              <a:extLst>
                <a:ext uri="{FF2B5EF4-FFF2-40B4-BE49-F238E27FC236}">
                  <a16:creationId xmlns:a16="http://schemas.microsoft.com/office/drawing/2014/main" id="{0C23FDD2-55B6-4466-AE69-740ED4FD3B3F}"/>
                </a:ext>
              </a:extLst>
            </p:cNvPr>
            <p:cNvSpPr>
              <a:spLocks noChangeArrowheads="1"/>
            </p:cNvSpPr>
            <p:nvPr/>
          </p:nvSpPr>
          <p:spPr bwMode="auto">
            <a:xfrm>
              <a:off x="1916" y="2598"/>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3</a:t>
              </a:r>
            </a:p>
          </p:txBody>
        </p:sp>
        <p:sp>
          <p:nvSpPr>
            <p:cNvPr id="109" name="Rectangle 27">
              <a:extLst>
                <a:ext uri="{FF2B5EF4-FFF2-40B4-BE49-F238E27FC236}">
                  <a16:creationId xmlns:a16="http://schemas.microsoft.com/office/drawing/2014/main" id="{5FB061EF-836D-4D51-9233-D49C3B600544}"/>
                </a:ext>
              </a:extLst>
            </p:cNvPr>
            <p:cNvSpPr>
              <a:spLocks noChangeArrowheads="1"/>
            </p:cNvSpPr>
            <p:nvPr/>
          </p:nvSpPr>
          <p:spPr bwMode="auto">
            <a:xfrm>
              <a:off x="1563" y="3750"/>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4</a:t>
              </a:r>
            </a:p>
          </p:txBody>
        </p:sp>
        <p:sp>
          <p:nvSpPr>
            <p:cNvPr id="110" name="Rectangle 28">
              <a:extLst>
                <a:ext uri="{FF2B5EF4-FFF2-40B4-BE49-F238E27FC236}">
                  <a16:creationId xmlns:a16="http://schemas.microsoft.com/office/drawing/2014/main" id="{0C4DF35F-8299-4081-9EE3-2EA531315D01}"/>
                </a:ext>
              </a:extLst>
            </p:cNvPr>
            <p:cNvSpPr>
              <a:spLocks noChangeArrowheads="1"/>
            </p:cNvSpPr>
            <p:nvPr/>
          </p:nvSpPr>
          <p:spPr bwMode="auto">
            <a:xfrm>
              <a:off x="850" y="3291"/>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1</a:t>
              </a:r>
            </a:p>
          </p:txBody>
        </p:sp>
        <p:sp>
          <p:nvSpPr>
            <p:cNvPr id="111" name="Rectangle 29">
              <a:extLst>
                <a:ext uri="{FF2B5EF4-FFF2-40B4-BE49-F238E27FC236}">
                  <a16:creationId xmlns:a16="http://schemas.microsoft.com/office/drawing/2014/main" id="{225FAB5B-61A5-4CD1-8C28-E77BFC682F67}"/>
                </a:ext>
              </a:extLst>
            </p:cNvPr>
            <p:cNvSpPr>
              <a:spLocks noChangeArrowheads="1"/>
            </p:cNvSpPr>
            <p:nvPr/>
          </p:nvSpPr>
          <p:spPr bwMode="auto">
            <a:xfrm>
              <a:off x="1210" y="3291"/>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2</a:t>
              </a:r>
            </a:p>
          </p:txBody>
        </p:sp>
        <p:sp>
          <p:nvSpPr>
            <p:cNvPr id="112" name="Rectangle 30">
              <a:extLst>
                <a:ext uri="{FF2B5EF4-FFF2-40B4-BE49-F238E27FC236}">
                  <a16:creationId xmlns:a16="http://schemas.microsoft.com/office/drawing/2014/main" id="{DAA54597-3765-48EB-BBFD-5F3C58C6E65D}"/>
                </a:ext>
              </a:extLst>
            </p:cNvPr>
            <p:cNvSpPr>
              <a:spLocks noChangeArrowheads="1"/>
            </p:cNvSpPr>
            <p:nvPr/>
          </p:nvSpPr>
          <p:spPr bwMode="auto">
            <a:xfrm>
              <a:off x="2319" y="3291"/>
              <a:ext cx="1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2</a:t>
              </a:r>
            </a:p>
          </p:txBody>
        </p:sp>
        <p:sp>
          <p:nvSpPr>
            <p:cNvPr id="113" name="Rectangle 31">
              <a:extLst>
                <a:ext uri="{FF2B5EF4-FFF2-40B4-BE49-F238E27FC236}">
                  <a16:creationId xmlns:a16="http://schemas.microsoft.com/office/drawing/2014/main" id="{B3EDBB05-ADA8-4CE5-B73A-9687314663A3}"/>
                </a:ext>
              </a:extLst>
            </p:cNvPr>
            <p:cNvSpPr>
              <a:spLocks noChangeArrowheads="1"/>
            </p:cNvSpPr>
            <p:nvPr/>
          </p:nvSpPr>
          <p:spPr bwMode="auto">
            <a:xfrm>
              <a:off x="1916" y="3291"/>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3</a:t>
              </a:r>
            </a:p>
          </p:txBody>
        </p:sp>
        <p:sp>
          <p:nvSpPr>
            <p:cNvPr id="114" name="Rectangle 32">
              <a:extLst>
                <a:ext uri="{FF2B5EF4-FFF2-40B4-BE49-F238E27FC236}">
                  <a16:creationId xmlns:a16="http://schemas.microsoft.com/office/drawing/2014/main" id="{9DE8F3BD-33E8-4F3E-AC7A-46BDD2C84BDF}"/>
                </a:ext>
              </a:extLst>
            </p:cNvPr>
            <p:cNvSpPr>
              <a:spLocks noChangeArrowheads="1"/>
            </p:cNvSpPr>
            <p:nvPr/>
          </p:nvSpPr>
          <p:spPr bwMode="auto">
            <a:xfrm>
              <a:off x="1563" y="2152"/>
              <a:ext cx="1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ctr" eaLnBrk="1" hangingPunct="1">
                <a:lnSpc>
                  <a:spcPct val="100000"/>
                </a:lnSpc>
                <a:spcBef>
                  <a:spcPct val="0"/>
                </a:spcBef>
                <a:buClrTx/>
                <a:buSzTx/>
                <a:buFontTx/>
                <a:buNone/>
              </a:pPr>
              <a:r>
                <a:rPr lang="en-US" altLang="zh-CN" sz="2400">
                  <a:solidFill>
                    <a:srgbClr val="FF0000"/>
                  </a:solidFill>
                  <a:ea typeface="华文仿宋" panose="02010600040101010101" pitchFamily="2" charset="-122"/>
                </a:rPr>
                <a:t>3</a:t>
              </a:r>
            </a:p>
          </p:txBody>
        </p:sp>
        <p:sp>
          <p:nvSpPr>
            <p:cNvPr id="115" name="Oval 33">
              <a:extLst>
                <a:ext uri="{FF2B5EF4-FFF2-40B4-BE49-F238E27FC236}">
                  <a16:creationId xmlns:a16="http://schemas.microsoft.com/office/drawing/2014/main" id="{E3FF567D-7DC2-41FD-A90B-FA378C204070}"/>
                </a:ext>
              </a:extLst>
            </p:cNvPr>
            <p:cNvSpPr>
              <a:spLocks noChangeArrowheads="1"/>
            </p:cNvSpPr>
            <p:nvPr/>
          </p:nvSpPr>
          <p:spPr bwMode="auto">
            <a:xfrm>
              <a:off x="1600" y="3094"/>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16" name="Oval 34">
              <a:extLst>
                <a:ext uri="{FF2B5EF4-FFF2-40B4-BE49-F238E27FC236}">
                  <a16:creationId xmlns:a16="http://schemas.microsoft.com/office/drawing/2014/main" id="{AB6B1A96-734E-4A40-AB69-587B4F7BAD4A}"/>
                </a:ext>
              </a:extLst>
            </p:cNvPr>
            <p:cNvSpPr>
              <a:spLocks noChangeArrowheads="1"/>
            </p:cNvSpPr>
            <p:nvPr/>
          </p:nvSpPr>
          <p:spPr bwMode="auto">
            <a:xfrm>
              <a:off x="2019" y="2440"/>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17" name="Oval 35">
              <a:extLst>
                <a:ext uri="{FF2B5EF4-FFF2-40B4-BE49-F238E27FC236}">
                  <a16:creationId xmlns:a16="http://schemas.microsoft.com/office/drawing/2014/main" id="{3C712CCD-716D-435F-AA64-A2D9F7CE882F}"/>
                </a:ext>
              </a:extLst>
            </p:cNvPr>
            <p:cNvSpPr>
              <a:spLocks noChangeArrowheads="1"/>
            </p:cNvSpPr>
            <p:nvPr/>
          </p:nvSpPr>
          <p:spPr bwMode="auto">
            <a:xfrm>
              <a:off x="1181" y="2439"/>
              <a:ext cx="69"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18" name="Oval 36">
              <a:extLst>
                <a:ext uri="{FF2B5EF4-FFF2-40B4-BE49-F238E27FC236}">
                  <a16:creationId xmlns:a16="http://schemas.microsoft.com/office/drawing/2014/main" id="{1F0663D6-CB7B-420C-8607-7B9CE6FBB071}"/>
                </a:ext>
              </a:extLst>
            </p:cNvPr>
            <p:cNvSpPr>
              <a:spLocks noChangeArrowheads="1"/>
            </p:cNvSpPr>
            <p:nvPr/>
          </p:nvSpPr>
          <p:spPr bwMode="auto">
            <a:xfrm>
              <a:off x="762" y="3094"/>
              <a:ext cx="69"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19" name="Oval 37">
              <a:extLst>
                <a:ext uri="{FF2B5EF4-FFF2-40B4-BE49-F238E27FC236}">
                  <a16:creationId xmlns:a16="http://schemas.microsoft.com/office/drawing/2014/main" id="{34DCF901-89EC-4B2E-87E9-590C4B0B1F78}"/>
                </a:ext>
              </a:extLst>
            </p:cNvPr>
            <p:cNvSpPr>
              <a:spLocks noChangeArrowheads="1"/>
            </p:cNvSpPr>
            <p:nvPr/>
          </p:nvSpPr>
          <p:spPr bwMode="auto">
            <a:xfrm>
              <a:off x="1181" y="3750"/>
              <a:ext cx="69"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120" name="Oval 38">
              <a:extLst>
                <a:ext uri="{FF2B5EF4-FFF2-40B4-BE49-F238E27FC236}">
                  <a16:creationId xmlns:a16="http://schemas.microsoft.com/office/drawing/2014/main" id="{FDE0C291-8B31-413F-91D6-B13739501DF2}"/>
                </a:ext>
              </a:extLst>
            </p:cNvPr>
            <p:cNvSpPr>
              <a:spLocks noChangeArrowheads="1"/>
            </p:cNvSpPr>
            <p:nvPr/>
          </p:nvSpPr>
          <p:spPr bwMode="auto">
            <a:xfrm>
              <a:off x="2019" y="3750"/>
              <a:ext cx="68"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algn="just">
                <a:lnSpc>
                  <a:spcPct val="120000"/>
                </a:lnSpc>
                <a:spcBef>
                  <a:spcPct val="20000"/>
                </a:spcBef>
                <a:buClr>
                  <a:srgbClr val="FF3300"/>
                </a:buClr>
                <a:buSzPct val="9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1pPr>
              <a:lvl2pPr marL="742950" indent="-28575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2pPr>
              <a:lvl3pPr marL="1143000" indent="-228600" algn="just">
                <a:lnSpc>
                  <a:spcPct val="120000"/>
                </a:lnSpc>
                <a:spcBef>
                  <a:spcPct val="20000"/>
                </a:spcBef>
                <a:buClr>
                  <a:srgbClr val="FF3300"/>
                </a:buClr>
                <a:buSzPct val="80000"/>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3pPr>
              <a:lvl4pPr marL="16002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4pPr>
              <a:lvl5pPr marL="2057400" indent="-228600" algn="just">
                <a:lnSpc>
                  <a:spcPct val="120000"/>
                </a:lnSpc>
                <a:spcBef>
                  <a:spcPct val="20000"/>
                </a:spcBef>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5pPr>
              <a:lvl6pPr marL="25146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6pPr>
              <a:lvl7pPr marL="29718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7pPr>
              <a:lvl8pPr marL="34290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8pPr>
              <a:lvl9pPr marL="3886200" indent="-228600" algn="just" eaLnBrk="0" fontAlgn="base" hangingPunct="0">
                <a:lnSpc>
                  <a:spcPct val="120000"/>
                </a:lnSpc>
                <a:spcBef>
                  <a:spcPct val="20000"/>
                </a:spcBef>
                <a:spcAft>
                  <a:spcPct val="0"/>
                </a:spcAft>
                <a:buClr>
                  <a:srgbClr val="FF3300"/>
                </a:buClr>
                <a:buSzPct val="80000"/>
                <a:defRPr sz="2800" b="1">
                  <a:solidFill>
                    <a:srgbClr val="000000"/>
                  </a:solidFill>
                  <a:latin typeface="黑体" panose="02010609060101010101" pitchFamily="49" charset="-122"/>
                  <a:ea typeface="黑体" panose="02010609060101010101" pitchFamily="49" charset="-122"/>
                  <a:cs typeface="Arial" panose="020B0604020202020204" pitchFamily="34" charset="0"/>
                </a:defRPr>
              </a:lvl9pPr>
            </a:lstStyle>
            <a:p>
              <a:pPr algn="l" eaLnBrk="1" hangingPunct="1">
                <a:lnSpc>
                  <a:spcPct val="100000"/>
                </a:lnSpc>
                <a:spcBef>
                  <a:spcPct val="0"/>
                </a:spcBef>
                <a:buClrTx/>
                <a:buSzTx/>
                <a:buFontTx/>
                <a:buNone/>
              </a:pPr>
              <a:endParaRPr lang="zh-CN" altLang="en-US" sz="2400" b="0">
                <a:solidFill>
                  <a:schemeClr val="tx1"/>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2656659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DD17BB3F-7C73-44A0-903B-5A97B82C198F}"/>
              </a:ext>
            </a:extLst>
          </p:cNvPr>
          <p:cNvSpPr>
            <a:spLocks noGrp="1"/>
          </p:cNvSpPr>
          <p:nvPr>
            <p:ph type="sldNum" sz="quarter" idx="12"/>
          </p:nvPr>
        </p:nvSpPr>
        <p:spPr/>
        <p:txBody>
          <a:bodyPr/>
          <a:lstStyle/>
          <a:p>
            <a:fld id="{75533A09-44AB-4415-9D09-58A7719B9AB3}" type="slidenum">
              <a:rPr lang="en-US" altLang="zh-CN"/>
              <a:pPr/>
              <a:t>52</a:t>
            </a:fld>
            <a:endParaRPr lang="en-US" altLang="zh-CN"/>
          </a:p>
        </p:txBody>
      </p:sp>
      <p:sp>
        <p:nvSpPr>
          <p:cNvPr id="325635" name="Rectangle 3">
            <a:extLst>
              <a:ext uri="{FF2B5EF4-FFF2-40B4-BE49-F238E27FC236}">
                <a16:creationId xmlns:a16="http://schemas.microsoft.com/office/drawing/2014/main" id="{90E021BF-F5CC-4AB6-9264-CDAFDA794D01}"/>
              </a:ext>
            </a:extLst>
          </p:cNvPr>
          <p:cNvSpPr>
            <a:spLocks noGrp="1" noChangeArrowheads="1"/>
          </p:cNvSpPr>
          <p:nvPr>
            <p:ph type="title"/>
          </p:nvPr>
        </p:nvSpPr>
        <p:spPr/>
        <p:txBody>
          <a:bodyPr/>
          <a:lstStyle/>
          <a:p>
            <a:pPr algn="ctr"/>
            <a:r>
              <a:rPr lang="zh-CN" altLang="en-US">
                <a:solidFill>
                  <a:schemeClr val="tx1"/>
                </a:solidFill>
                <a:latin typeface="华文中宋" panose="02010600040101010101" pitchFamily="2" charset="-122"/>
              </a:rPr>
              <a:t>第十五章 习题课</a:t>
            </a:r>
            <a:r>
              <a:rPr lang="zh-CN" altLang="en-US"/>
              <a:t> </a:t>
            </a:r>
          </a:p>
        </p:txBody>
      </p:sp>
      <p:sp>
        <p:nvSpPr>
          <p:cNvPr id="325645" name="Rectangle 13">
            <a:extLst>
              <a:ext uri="{FF2B5EF4-FFF2-40B4-BE49-F238E27FC236}">
                <a16:creationId xmlns:a16="http://schemas.microsoft.com/office/drawing/2014/main" id="{A56B35E5-E18D-4092-B992-9B0FE09F29D6}"/>
              </a:ext>
            </a:extLst>
          </p:cNvPr>
          <p:cNvSpPr>
            <a:spLocks noGrp="1" noChangeArrowheads="1"/>
          </p:cNvSpPr>
          <p:nvPr>
            <p:ph type="body" idx="1"/>
          </p:nvPr>
        </p:nvSpPr>
        <p:spPr>
          <a:xfrm>
            <a:off x="468313" y="1196975"/>
            <a:ext cx="8229600" cy="5040313"/>
          </a:xfrm>
        </p:spPr>
        <p:txBody>
          <a:bodyPr/>
          <a:lstStyle/>
          <a:p>
            <a:r>
              <a:rPr lang="zh-CN" altLang="en-US" dirty="0"/>
              <a:t>主要内容</a:t>
            </a:r>
          </a:p>
          <a:p>
            <a:pPr>
              <a:buClr>
                <a:srgbClr val="FF9900"/>
              </a:buClr>
              <a:buFont typeface="Wingdings" panose="05000000000000000000" pitchFamily="2" charset="2"/>
              <a:buChar char="l"/>
            </a:pPr>
            <a:r>
              <a:rPr lang="zh-CN" altLang="en-US" dirty="0"/>
              <a:t>欧拉通路、欧拉回路、欧拉图、半欧拉图及其判别法</a:t>
            </a:r>
          </a:p>
          <a:p>
            <a:pPr>
              <a:buClr>
                <a:srgbClr val="FF9900"/>
              </a:buClr>
              <a:buFont typeface="Wingdings" panose="05000000000000000000" pitchFamily="2" charset="2"/>
              <a:buChar char="l"/>
            </a:pPr>
            <a:r>
              <a:rPr lang="zh-CN" altLang="en-US" dirty="0"/>
              <a:t>哈密顿通路、哈密顿回路、哈密顿图、半哈密顿图</a:t>
            </a:r>
          </a:p>
          <a:p>
            <a:pPr>
              <a:buClr>
                <a:srgbClr val="FF9900"/>
              </a:buClr>
              <a:buFont typeface="Wingdings" panose="05000000000000000000" pitchFamily="2" charset="2"/>
              <a:buChar char="l"/>
            </a:pPr>
            <a:r>
              <a:rPr lang="zh-CN" altLang="en-US" dirty="0"/>
              <a:t>带权图、货郎担问题</a:t>
            </a:r>
          </a:p>
          <a:p>
            <a:pPr>
              <a:spcBef>
                <a:spcPct val="60000"/>
              </a:spcBef>
            </a:pPr>
            <a:r>
              <a:rPr lang="zh-CN" altLang="en-US" dirty="0"/>
              <a:t>基本要求</a:t>
            </a:r>
          </a:p>
          <a:p>
            <a:pPr>
              <a:buClr>
                <a:srgbClr val="FF9900"/>
              </a:buClr>
              <a:buFont typeface="Wingdings" panose="05000000000000000000" pitchFamily="2" charset="2"/>
              <a:buChar char="l"/>
            </a:pPr>
            <a:r>
              <a:rPr lang="zh-CN" altLang="en-US" dirty="0"/>
              <a:t>深刻理解欧拉图、半欧拉图的定义及判别定理</a:t>
            </a:r>
          </a:p>
          <a:p>
            <a:pPr>
              <a:buClr>
                <a:srgbClr val="FF9900"/>
              </a:buClr>
              <a:buFont typeface="Wingdings" panose="05000000000000000000" pitchFamily="2" charset="2"/>
              <a:buChar char="l"/>
            </a:pPr>
            <a:r>
              <a:rPr lang="zh-CN" altLang="en-US" dirty="0"/>
              <a:t>深刻理解哈密顿图、半哈密顿图的定义</a:t>
            </a:r>
            <a:r>
              <a:rPr lang="en-US" altLang="zh-CN" dirty="0"/>
              <a:t>. </a:t>
            </a:r>
          </a:p>
          <a:p>
            <a:pPr>
              <a:buClr>
                <a:srgbClr val="FF9900"/>
              </a:buClr>
              <a:buFont typeface="Wingdings" panose="05000000000000000000" pitchFamily="2" charset="2"/>
              <a:buChar char="l"/>
            </a:pPr>
            <a:r>
              <a:rPr lang="zh-CN" altLang="en-US" dirty="0"/>
              <a:t>会用哈密顿图的必要条件判断某些图不是哈密顿图</a:t>
            </a:r>
            <a:r>
              <a:rPr lang="en-US" altLang="zh-CN" dirty="0"/>
              <a:t>. </a:t>
            </a:r>
          </a:p>
          <a:p>
            <a:pPr>
              <a:buClr>
                <a:srgbClr val="FF9900"/>
              </a:buClr>
              <a:buFont typeface="Wingdings" panose="05000000000000000000" pitchFamily="2" charset="2"/>
              <a:buChar char="l"/>
            </a:pPr>
            <a:r>
              <a:rPr lang="zh-CN" altLang="en-US" dirty="0"/>
              <a:t>会用充分条件判断某些图是哈密顿图</a:t>
            </a:r>
            <a:r>
              <a:rPr lang="en-US" altLang="zh-CN" dirty="0"/>
              <a:t>. </a:t>
            </a:r>
            <a:r>
              <a:rPr lang="zh-CN" altLang="en-US" dirty="0"/>
              <a:t>要特别注意的是，不能将必要条件当作充分条件，也不要将充分条件当必要条件</a:t>
            </a:r>
            <a:r>
              <a:rPr lang="en-US" altLang="zh-CN" dirty="0"/>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5635"/>
                                        </p:tgtEl>
                                        <p:attrNameLst>
                                          <p:attrName>style.visibility</p:attrName>
                                        </p:attrNameLst>
                                      </p:cBhvr>
                                      <p:to>
                                        <p:strVal val="visible"/>
                                      </p:to>
                                    </p:set>
                                    <p:anim calcmode="lin" valueType="num">
                                      <p:cBhvr additive="base">
                                        <p:cTn id="7" dur="1000" fill="hold"/>
                                        <p:tgtEl>
                                          <p:spTgt spid="325635"/>
                                        </p:tgtEl>
                                        <p:attrNameLst>
                                          <p:attrName>ppt_x</p:attrName>
                                        </p:attrNameLst>
                                      </p:cBhvr>
                                      <p:tavLst>
                                        <p:tav tm="0">
                                          <p:val>
                                            <p:strVal val="0-#ppt_w/2"/>
                                          </p:val>
                                        </p:tav>
                                        <p:tav tm="100000">
                                          <p:val>
                                            <p:strVal val="#ppt_x"/>
                                          </p:val>
                                        </p:tav>
                                      </p:tavLst>
                                    </p:anim>
                                    <p:anim calcmode="lin" valueType="num">
                                      <p:cBhvr additive="base">
                                        <p:cTn id="8" dur="1000" fill="hold"/>
                                        <p:tgtEl>
                                          <p:spTgt spid="3256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63D163B0-CDFE-464B-902F-E7AA3FBCFBD2}"/>
              </a:ext>
            </a:extLst>
          </p:cNvPr>
          <p:cNvSpPr>
            <a:spLocks noGrp="1"/>
          </p:cNvSpPr>
          <p:nvPr>
            <p:ph type="sldNum" sz="quarter" idx="12"/>
          </p:nvPr>
        </p:nvSpPr>
        <p:spPr/>
        <p:txBody>
          <a:bodyPr/>
          <a:lstStyle/>
          <a:p>
            <a:fld id="{CE87E405-89D0-4C45-AFDF-337FA627CD74}" type="slidenum">
              <a:rPr lang="en-US" altLang="zh-CN"/>
              <a:pPr/>
              <a:t>53</a:t>
            </a:fld>
            <a:endParaRPr lang="en-US" altLang="zh-CN"/>
          </a:p>
        </p:txBody>
      </p:sp>
      <p:sp>
        <p:nvSpPr>
          <p:cNvPr id="327689" name="Rectangle 9">
            <a:extLst>
              <a:ext uri="{FF2B5EF4-FFF2-40B4-BE49-F238E27FC236}">
                <a16:creationId xmlns:a16="http://schemas.microsoft.com/office/drawing/2014/main" id="{EF63D53F-D32B-4F00-A302-F3A5C264C7C2}"/>
              </a:ext>
            </a:extLst>
          </p:cNvPr>
          <p:cNvSpPr>
            <a:spLocks noChangeArrowheads="1"/>
          </p:cNvSpPr>
          <p:nvPr/>
        </p:nvSpPr>
        <p:spPr bwMode="auto">
          <a:xfrm>
            <a:off x="395288" y="1052513"/>
            <a:ext cx="8424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Arial" panose="020B0604020202020204" pitchFamily="34" charset="0"/>
                <a:ea typeface="宋体" panose="02010600030101010101" pitchFamily="2" charset="-122"/>
              </a:defRPr>
            </a:lvl1pPr>
            <a:lvl2pPr>
              <a:tabLst>
                <a:tab pos="342900" algn="l"/>
              </a:tabLst>
              <a:defRPr>
                <a:solidFill>
                  <a:schemeClr val="tx1"/>
                </a:solidFill>
                <a:latin typeface="Arial" panose="020B0604020202020204" pitchFamily="34" charset="0"/>
                <a:ea typeface="宋体" panose="02010600030101010101" pitchFamily="2" charset="-122"/>
              </a:defRPr>
            </a:lvl2pPr>
            <a:lvl3pPr>
              <a:tabLst>
                <a:tab pos="342900" algn="l"/>
              </a:tabLst>
              <a:defRPr>
                <a:solidFill>
                  <a:schemeClr val="tx1"/>
                </a:solidFill>
                <a:latin typeface="Arial" panose="020B0604020202020204" pitchFamily="34" charset="0"/>
                <a:ea typeface="宋体" panose="02010600030101010101" pitchFamily="2" charset="-122"/>
              </a:defRPr>
            </a:lvl3pPr>
            <a:lvl4pPr>
              <a:tabLst>
                <a:tab pos="342900" algn="l"/>
              </a:tabLst>
              <a:defRPr>
                <a:solidFill>
                  <a:schemeClr val="tx1"/>
                </a:solidFill>
                <a:latin typeface="Arial" panose="020B0604020202020204" pitchFamily="34" charset="0"/>
                <a:ea typeface="宋体" panose="02010600030101010101" pitchFamily="2" charset="-122"/>
              </a:defRPr>
            </a:lvl4pPr>
            <a:lvl5pPr>
              <a:tabLst>
                <a:tab pos="3429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9pPr>
          </a:lstStyle>
          <a:p>
            <a:r>
              <a:rPr lang="en-US" altLang="zh-CN" b="1">
                <a:latin typeface="Times New Roman" panose="02020603050405020304" pitchFamily="18" charset="0"/>
              </a:rPr>
              <a:t>1. </a:t>
            </a:r>
            <a:r>
              <a:rPr lang="zh-CN" altLang="en-US" b="1">
                <a:latin typeface="Times New Roman" panose="02020603050405020304" pitchFamily="18" charset="0"/>
              </a:rPr>
              <a:t>设</a:t>
            </a:r>
            <a:r>
              <a:rPr lang="en-US" altLang="zh-CN" b="1" i="1">
                <a:latin typeface="Times New Roman" panose="02020603050405020304" pitchFamily="18" charset="0"/>
              </a:rPr>
              <a:t>G</a:t>
            </a:r>
            <a:r>
              <a:rPr lang="zh-CN" altLang="en-US" b="1">
                <a:latin typeface="Times New Roman" panose="02020603050405020304" pitchFamily="18" charset="0"/>
              </a:rPr>
              <a:t>为</a:t>
            </a:r>
            <a:r>
              <a:rPr lang="en-US" altLang="zh-CN" b="1" i="1">
                <a:latin typeface="Times New Roman" panose="02020603050405020304" pitchFamily="18" charset="0"/>
              </a:rPr>
              <a:t>n</a:t>
            </a:r>
            <a:r>
              <a:rPr lang="zh-CN" altLang="en-US" b="1">
                <a:latin typeface="Times New Roman" panose="02020603050405020304" pitchFamily="18" charset="0"/>
              </a:rPr>
              <a:t>（</a:t>
            </a:r>
            <a:r>
              <a:rPr lang="en-US" altLang="zh-CN" b="1" i="1">
                <a:latin typeface="Times New Roman" panose="02020603050405020304" pitchFamily="18" charset="0"/>
              </a:rPr>
              <a:t>n</a:t>
            </a:r>
            <a:r>
              <a:rPr lang="en-US" altLang="zh-CN" b="1">
                <a:latin typeface="Times New Roman" panose="02020603050405020304" pitchFamily="18" charset="0"/>
                <a:sym typeface="Symbol" panose="05050102010706020507" pitchFamily="18" charset="2"/>
              </a:rPr>
              <a:t></a:t>
            </a:r>
            <a:r>
              <a:rPr lang="en-US" altLang="zh-CN" b="1">
                <a:latin typeface="Times New Roman" panose="02020603050405020304" pitchFamily="18" charset="0"/>
              </a:rPr>
              <a:t>2</a:t>
            </a:r>
            <a:r>
              <a:rPr lang="zh-CN" altLang="en-US" b="1">
                <a:latin typeface="Times New Roman" panose="02020603050405020304" pitchFamily="18" charset="0"/>
                <a:sym typeface="Symbol" panose="05050102010706020507" pitchFamily="18" charset="2"/>
              </a:rPr>
              <a:t>）阶无向欧拉图，证明</a:t>
            </a:r>
            <a:r>
              <a:rPr lang="en-US" altLang="zh-CN" b="1" i="1">
                <a:latin typeface="Times New Roman" panose="02020603050405020304" pitchFamily="18" charset="0"/>
                <a:sym typeface="Symbol" panose="05050102010706020507" pitchFamily="18" charset="2"/>
              </a:rPr>
              <a:t>G</a:t>
            </a:r>
            <a:r>
              <a:rPr lang="zh-CN" altLang="en-US" b="1">
                <a:latin typeface="Times New Roman" panose="02020603050405020304" pitchFamily="18" charset="0"/>
                <a:sym typeface="Symbol" panose="05050102010706020507" pitchFamily="18" charset="2"/>
              </a:rPr>
              <a:t>中无桥</a:t>
            </a:r>
            <a:r>
              <a:rPr lang="en-US" altLang="zh-CN"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sym typeface="Symbol" panose="05050102010706020507" pitchFamily="18" charset="2"/>
              </a:rPr>
              <a:t>见例</a:t>
            </a:r>
            <a:r>
              <a:rPr lang="en-US" altLang="zh-CN" b="1">
                <a:latin typeface="Times New Roman" panose="02020603050405020304" pitchFamily="18" charset="0"/>
                <a:sym typeface="Symbol" panose="05050102010706020507" pitchFamily="18" charset="2"/>
              </a:rPr>
              <a:t>1</a:t>
            </a:r>
            <a:r>
              <a:rPr lang="zh-CN" altLang="en-US" b="1">
                <a:latin typeface="Times New Roman" panose="02020603050405020304" pitchFamily="18" charset="0"/>
                <a:sym typeface="Symbol" panose="05050102010706020507" pitchFamily="18" charset="2"/>
              </a:rPr>
              <a:t>思考题</a:t>
            </a:r>
            <a:r>
              <a:rPr lang="en-US" altLang="zh-CN" b="1">
                <a:latin typeface="Times New Roman" panose="02020603050405020304" pitchFamily="18" charset="0"/>
                <a:sym typeface="Symbol" panose="05050102010706020507" pitchFamily="18" charset="2"/>
              </a:rPr>
              <a:t>)</a:t>
            </a:r>
          </a:p>
        </p:txBody>
      </p:sp>
      <p:sp>
        <p:nvSpPr>
          <p:cNvPr id="327690" name="Rectangle 10">
            <a:extLst>
              <a:ext uri="{FF2B5EF4-FFF2-40B4-BE49-F238E27FC236}">
                <a16:creationId xmlns:a16="http://schemas.microsoft.com/office/drawing/2014/main" id="{CEC5408D-924B-4653-8622-09611C9BE7EB}"/>
              </a:ext>
            </a:extLst>
          </p:cNvPr>
          <p:cNvSpPr>
            <a:spLocks noChangeArrowheads="1"/>
          </p:cNvSpPr>
          <p:nvPr/>
        </p:nvSpPr>
        <p:spPr bwMode="auto">
          <a:xfrm>
            <a:off x="468313" y="3789363"/>
            <a:ext cx="8207375"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5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zh-CN" altLang="en-US" b="1" dirty="0">
                <a:latin typeface="Times New Roman" panose="02020603050405020304" pitchFamily="18" charset="0"/>
                <a:sym typeface="Symbol" panose="05050102010706020507" pitchFamily="18" charset="2"/>
              </a:rPr>
              <a:t>方法二：反证法</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利用欧拉图无奇度顶点及握手定理的推论</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否则，设</a:t>
            </a:r>
            <a:r>
              <a:rPr lang="en-US" altLang="zh-CN" b="1" i="1" dirty="0">
                <a:latin typeface="Times New Roman" panose="02020603050405020304" pitchFamily="18" charset="0"/>
                <a:sym typeface="Symbol" panose="05050102010706020507" pitchFamily="18" charset="2"/>
              </a:rPr>
              <a:t>e</a:t>
            </a:r>
            <a:r>
              <a:rPr lang="en-US" altLang="zh-CN" b="1" dirty="0">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u</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v</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为</a:t>
            </a:r>
            <a:r>
              <a:rPr lang="en-US" altLang="zh-CN" b="1" i="1" dirty="0">
                <a:latin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sym typeface="Symbol" panose="05050102010706020507" pitchFamily="18" charset="2"/>
              </a:rPr>
              <a:t>中桥，则</a:t>
            </a:r>
            <a:r>
              <a:rPr lang="en-US" altLang="zh-CN" b="1" i="1" dirty="0" err="1">
                <a:latin typeface="Times New Roman" panose="02020603050405020304" pitchFamily="18" charset="0"/>
                <a:sym typeface="Symbol" panose="05050102010706020507" pitchFamily="18" charset="2"/>
              </a:rPr>
              <a:t>G</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e</a:t>
            </a:r>
            <a:r>
              <a:rPr lang="zh-CN" altLang="en-US" b="1" dirty="0">
                <a:latin typeface="Times New Roman" panose="02020603050405020304" pitchFamily="18" charset="0"/>
                <a:sym typeface="Symbol" panose="05050102010706020507" pitchFamily="18" charset="2"/>
              </a:rPr>
              <a:t>产生两个连通分支</a:t>
            </a:r>
            <a:r>
              <a:rPr lang="en-US" altLang="zh-CN" b="1" i="1" dirty="0">
                <a:latin typeface="Times New Roman" panose="02020603050405020304" pitchFamily="18" charset="0"/>
                <a:sym typeface="Symbol" panose="05050102010706020507" pitchFamily="18" charset="2"/>
              </a:rPr>
              <a:t>G</a:t>
            </a:r>
            <a:r>
              <a:rPr lang="en-US" altLang="zh-CN" b="1" baseline="-25000" dirty="0">
                <a:latin typeface="Times New Roman" panose="02020603050405020304" pitchFamily="18" charset="0"/>
                <a:sym typeface="Symbol" panose="05050102010706020507" pitchFamily="18" charset="2"/>
              </a:rPr>
              <a:t>1</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G</a:t>
            </a:r>
            <a:r>
              <a:rPr lang="en-US" altLang="zh-CN" b="1" baseline="-25000" dirty="0">
                <a:latin typeface="Times New Roman" panose="02020603050405020304" pitchFamily="18" charset="0"/>
                <a:sym typeface="Symbol" panose="05050102010706020507" pitchFamily="18" charset="2"/>
              </a:rPr>
              <a:t>2</a:t>
            </a:r>
            <a:r>
              <a:rPr lang="zh-CN" altLang="en-US" b="1" dirty="0">
                <a:latin typeface="Times New Roman" panose="02020603050405020304" pitchFamily="18" charset="0"/>
                <a:sym typeface="Symbol" panose="05050102010706020507" pitchFamily="18" charset="2"/>
              </a:rPr>
              <a:t>，不妨设</a:t>
            </a:r>
            <a:r>
              <a:rPr lang="en-US" altLang="zh-CN" b="1" i="1" dirty="0">
                <a:latin typeface="Times New Roman" panose="02020603050405020304" pitchFamily="18" charset="0"/>
                <a:sym typeface="Symbol" panose="05050102010706020507" pitchFamily="18" charset="2"/>
              </a:rPr>
              <a:t>u</a:t>
            </a:r>
            <a:r>
              <a:rPr lang="zh-CN" altLang="en-US" b="1" dirty="0">
                <a:latin typeface="Times New Roman" panose="02020603050405020304" pitchFamily="18" charset="0"/>
                <a:sym typeface="Symbol" panose="05050102010706020507" pitchFamily="18" charset="2"/>
              </a:rPr>
              <a:t>在</a:t>
            </a:r>
            <a:r>
              <a:rPr lang="en-US" altLang="zh-CN" b="1" i="1" dirty="0">
                <a:latin typeface="Times New Roman" panose="02020603050405020304" pitchFamily="18" charset="0"/>
                <a:sym typeface="Symbol" panose="05050102010706020507" pitchFamily="18" charset="2"/>
              </a:rPr>
              <a:t>G</a:t>
            </a:r>
            <a:r>
              <a:rPr lang="en-US" altLang="zh-CN" b="1" baseline="-25000" dirty="0">
                <a:latin typeface="Times New Roman" panose="02020603050405020304" pitchFamily="18"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中，</a:t>
            </a:r>
            <a:r>
              <a:rPr lang="en-US" altLang="zh-CN" b="1" i="1" dirty="0">
                <a:latin typeface="Times New Roman" panose="02020603050405020304" pitchFamily="18" charset="0"/>
                <a:sym typeface="Symbol" panose="05050102010706020507" pitchFamily="18" charset="2"/>
              </a:rPr>
              <a:t>v</a:t>
            </a:r>
            <a:r>
              <a:rPr lang="zh-CN" altLang="en-US" b="1" dirty="0">
                <a:latin typeface="Times New Roman" panose="02020603050405020304" pitchFamily="18" charset="0"/>
                <a:sym typeface="Symbol" panose="05050102010706020507" pitchFamily="18" charset="2"/>
              </a:rPr>
              <a:t>在</a:t>
            </a:r>
            <a:r>
              <a:rPr lang="en-US" altLang="zh-CN" b="1" i="1" dirty="0">
                <a:latin typeface="Times New Roman" panose="02020603050405020304" pitchFamily="18" charset="0"/>
                <a:sym typeface="Symbol" panose="05050102010706020507" pitchFamily="18" charset="2"/>
              </a:rPr>
              <a:t>G</a:t>
            </a:r>
            <a:r>
              <a:rPr lang="en-US" altLang="zh-CN" b="1" baseline="-25000" dirty="0">
                <a:latin typeface="Times New Roman" panose="02020603050405020304" pitchFamily="18" charset="0"/>
                <a:sym typeface="Symbol" panose="05050102010706020507" pitchFamily="18" charset="2"/>
              </a:rPr>
              <a:t>2</a:t>
            </a:r>
            <a:r>
              <a:rPr lang="zh-CN" altLang="en-US" b="1" dirty="0">
                <a:latin typeface="Times New Roman" panose="02020603050405020304" pitchFamily="18" charset="0"/>
                <a:sym typeface="Symbol" panose="05050102010706020507" pitchFamily="18" charset="2"/>
              </a:rPr>
              <a:t>中</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由于从</a:t>
            </a:r>
            <a:r>
              <a:rPr lang="en-US" altLang="zh-CN" b="1" i="1" dirty="0">
                <a:latin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sym typeface="Symbol" panose="05050102010706020507" pitchFamily="18" charset="2"/>
              </a:rPr>
              <a:t>中删除</a:t>
            </a:r>
            <a:r>
              <a:rPr lang="en-US" altLang="zh-CN" b="1" i="1" dirty="0">
                <a:latin typeface="Times New Roman" panose="02020603050405020304" pitchFamily="18" charset="0"/>
                <a:sym typeface="Symbol" panose="05050102010706020507" pitchFamily="18" charset="2"/>
              </a:rPr>
              <a:t>e</a:t>
            </a:r>
            <a:r>
              <a:rPr lang="zh-CN" altLang="en-US" b="1" dirty="0">
                <a:latin typeface="Times New Roman" panose="02020603050405020304" pitchFamily="18" charset="0"/>
                <a:sym typeface="Symbol" panose="05050102010706020507" pitchFamily="18" charset="2"/>
              </a:rPr>
              <a:t>时，只改变</a:t>
            </a:r>
            <a:r>
              <a:rPr lang="en-US" altLang="zh-CN" b="1" i="1" dirty="0" err="1">
                <a:latin typeface="Times New Roman" panose="02020603050405020304" pitchFamily="18" charset="0"/>
                <a:sym typeface="Symbol" panose="05050102010706020507" pitchFamily="18" charset="2"/>
              </a:rPr>
              <a:t>u</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v</a:t>
            </a:r>
            <a:r>
              <a:rPr lang="en-US" altLang="zh-CN" b="1" i="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的度数</a:t>
            </a:r>
            <a:r>
              <a:rPr lang="en-US" altLang="zh-CN" b="1" dirty="0">
                <a:latin typeface="Times New Roman" panose="02020603050405020304" pitchFamily="18" charset="0"/>
                <a:sym typeface="Symbol" panose="05050102010706020507" pitchFamily="18" charset="2"/>
              </a:rPr>
              <a:t>(</a:t>
            </a:r>
            <a:r>
              <a:rPr lang="zh-CN" altLang="en-US" b="1" dirty="0">
                <a:latin typeface="Times New Roman" panose="02020603050405020304" pitchFamily="18" charset="0"/>
                <a:sym typeface="Symbol" panose="05050102010706020507" pitchFamily="18" charset="2"/>
              </a:rPr>
              <a:t>各减</a:t>
            </a:r>
            <a:r>
              <a:rPr lang="en-US" altLang="zh-CN" b="1" dirty="0">
                <a:latin typeface="Times New Roman" panose="02020603050405020304" pitchFamily="18"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，因而</a:t>
            </a:r>
            <a:r>
              <a:rPr lang="en-US" altLang="zh-CN" b="1" i="1" dirty="0">
                <a:latin typeface="Times New Roman" panose="02020603050405020304" pitchFamily="18" charset="0"/>
                <a:sym typeface="Symbol" panose="05050102010706020507" pitchFamily="18" charset="2"/>
              </a:rPr>
              <a:t>G</a:t>
            </a:r>
            <a:r>
              <a:rPr lang="en-US" altLang="zh-CN" b="1" baseline="-25000" dirty="0">
                <a:latin typeface="Times New Roman" panose="02020603050405020304" pitchFamily="18"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与</a:t>
            </a:r>
            <a:r>
              <a:rPr lang="en-US" altLang="zh-CN" b="1" i="1" dirty="0">
                <a:latin typeface="Times New Roman" panose="02020603050405020304" pitchFamily="18" charset="0"/>
                <a:sym typeface="Symbol" panose="05050102010706020507" pitchFamily="18" charset="2"/>
              </a:rPr>
              <a:t>G</a:t>
            </a:r>
            <a:r>
              <a:rPr lang="en-US" altLang="zh-CN" b="1" baseline="-25000" dirty="0">
                <a:latin typeface="Times New Roman" panose="02020603050405020304" pitchFamily="18" charset="0"/>
                <a:sym typeface="Symbol" panose="05050102010706020507" pitchFamily="18" charset="2"/>
              </a:rPr>
              <a:t>2</a:t>
            </a:r>
            <a:r>
              <a:rPr lang="zh-CN" altLang="en-US" b="1" dirty="0">
                <a:latin typeface="Times New Roman" panose="02020603050405020304" pitchFamily="18" charset="0"/>
                <a:sym typeface="Symbol" panose="05050102010706020507" pitchFamily="18" charset="2"/>
              </a:rPr>
              <a:t>中均只含一个奇度顶点，这与握手定理推论矛盾</a:t>
            </a:r>
            <a:r>
              <a:rPr lang="en-US" altLang="zh-CN" b="1" dirty="0">
                <a:latin typeface="Times New Roman" panose="02020603050405020304" pitchFamily="18" charset="0"/>
                <a:sym typeface="Symbol" panose="05050102010706020507" pitchFamily="18" charset="2"/>
              </a:rPr>
              <a:t>.</a:t>
            </a:r>
          </a:p>
        </p:txBody>
      </p:sp>
      <p:sp>
        <p:nvSpPr>
          <p:cNvPr id="327691" name="Rectangle 11">
            <a:extLst>
              <a:ext uri="{FF2B5EF4-FFF2-40B4-BE49-F238E27FC236}">
                <a16:creationId xmlns:a16="http://schemas.microsoft.com/office/drawing/2014/main" id="{D3D6A810-30E6-46A4-9BF7-3D40DF847E91}"/>
              </a:ext>
            </a:extLst>
          </p:cNvPr>
          <p:cNvSpPr>
            <a:spLocks noChangeArrowheads="1"/>
          </p:cNvSpPr>
          <p:nvPr/>
        </p:nvSpPr>
        <p:spPr bwMode="auto">
          <a:xfrm>
            <a:off x="1692275" y="115888"/>
            <a:ext cx="6335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a:t>练习</a:t>
            </a:r>
            <a:r>
              <a:rPr lang="en-US" altLang="zh-CN" sz="3200" b="1">
                <a:latin typeface="Times New Roman" panose="02020603050405020304" pitchFamily="18" charset="0"/>
              </a:rPr>
              <a:t>1</a:t>
            </a:r>
          </a:p>
        </p:txBody>
      </p:sp>
      <p:sp>
        <p:nvSpPr>
          <p:cNvPr id="327692" name="Rectangle 12">
            <a:extLst>
              <a:ext uri="{FF2B5EF4-FFF2-40B4-BE49-F238E27FC236}">
                <a16:creationId xmlns:a16="http://schemas.microsoft.com/office/drawing/2014/main" id="{8F85C5EE-B076-4F24-BA51-92701861EDD2}"/>
              </a:ext>
            </a:extLst>
          </p:cNvPr>
          <p:cNvSpPr>
            <a:spLocks noChangeArrowheads="1"/>
          </p:cNvSpPr>
          <p:nvPr/>
        </p:nvSpPr>
        <p:spPr bwMode="auto">
          <a:xfrm>
            <a:off x="468313" y="1557338"/>
            <a:ext cx="8424862" cy="213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85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latin typeface="Times New Roman" panose="02020603050405020304" pitchFamily="18" charset="0"/>
              </a:rPr>
              <a:t>方法一：直接证明法</a:t>
            </a:r>
            <a:r>
              <a:rPr lang="en-US" altLang="zh-CN" b="1">
                <a:latin typeface="Times New Roman" panose="02020603050405020304" pitchFamily="18" charset="0"/>
              </a:rPr>
              <a:t>. </a:t>
            </a:r>
          </a:p>
          <a:p>
            <a:pPr>
              <a:spcBef>
                <a:spcPct val="30000"/>
              </a:spcBef>
            </a:pPr>
            <a:r>
              <a:rPr lang="zh-CN" altLang="en-US" b="1">
                <a:solidFill>
                  <a:srgbClr val="A50021"/>
                </a:solidFill>
                <a:latin typeface="Times New Roman" panose="02020603050405020304" pitchFamily="18" charset="0"/>
              </a:rPr>
              <a:t>命题 </a:t>
            </a:r>
            <a:r>
              <a:rPr lang="en-US" altLang="zh-CN" b="1">
                <a:solidFill>
                  <a:srgbClr val="A50021"/>
                </a:solidFill>
                <a:latin typeface="Times New Roman" panose="02020603050405020304" pitchFamily="18" charset="0"/>
              </a:rPr>
              <a:t>(*)</a:t>
            </a:r>
            <a:r>
              <a:rPr lang="zh-CN" altLang="en-US" b="1">
                <a:latin typeface="Times New Roman" panose="02020603050405020304" pitchFamily="18" charset="0"/>
              </a:rPr>
              <a:t>：设</a:t>
            </a:r>
            <a:r>
              <a:rPr lang="en-US" altLang="zh-CN" b="1" i="1">
                <a:latin typeface="Times New Roman" panose="02020603050405020304" pitchFamily="18" charset="0"/>
              </a:rPr>
              <a:t>C</a:t>
            </a:r>
            <a:r>
              <a:rPr lang="zh-CN" altLang="en-US" b="1">
                <a:latin typeface="Times New Roman" panose="02020603050405020304" pitchFamily="18" charset="0"/>
              </a:rPr>
              <a:t>为任意简单回路，</a:t>
            </a:r>
            <a:r>
              <a:rPr lang="en-US" altLang="zh-CN" b="1" i="1">
                <a:latin typeface="Times New Roman" panose="02020603050405020304" pitchFamily="18" charset="0"/>
              </a:rPr>
              <a:t>e</a:t>
            </a:r>
            <a:r>
              <a:rPr lang="zh-CN" altLang="en-US" b="1">
                <a:latin typeface="Times New Roman" panose="02020603050405020304" pitchFamily="18" charset="0"/>
              </a:rPr>
              <a:t>为</a:t>
            </a:r>
            <a:r>
              <a:rPr lang="en-US" altLang="zh-CN" b="1" i="1">
                <a:latin typeface="Times New Roman" panose="02020603050405020304" pitchFamily="18" charset="0"/>
              </a:rPr>
              <a:t>C</a:t>
            </a:r>
            <a:r>
              <a:rPr lang="zh-CN" altLang="en-US" b="1">
                <a:latin typeface="Times New Roman" panose="02020603050405020304" pitchFamily="18" charset="0"/>
              </a:rPr>
              <a:t>上任意一条边，则</a:t>
            </a:r>
            <a:r>
              <a:rPr lang="en-US" altLang="zh-CN" b="1" i="1">
                <a:latin typeface="Times New Roman" panose="02020603050405020304" pitchFamily="18" charset="0"/>
              </a:rPr>
              <a:t>C</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e</a:t>
            </a:r>
            <a:r>
              <a:rPr lang="zh-CN" altLang="en-US" b="1">
                <a:latin typeface="Times New Roman" panose="02020603050405020304" pitchFamily="18" charset="0"/>
                <a:sym typeface="Symbol" panose="05050102010706020507" pitchFamily="18" charset="2"/>
              </a:rPr>
              <a:t>连通</a:t>
            </a:r>
            <a:r>
              <a:rPr lang="en-US" altLang="zh-CN" b="1">
                <a:latin typeface="Times New Roman" panose="02020603050405020304" pitchFamily="18" charset="0"/>
                <a:sym typeface="Symbol" panose="05050102010706020507" pitchFamily="18" charset="2"/>
              </a:rPr>
              <a:t>.  </a:t>
            </a:r>
          </a:p>
          <a:p>
            <a:pPr>
              <a:spcBef>
                <a:spcPct val="30000"/>
              </a:spcBef>
            </a:pPr>
            <a:r>
              <a:rPr lang="zh-CN" altLang="en-US" b="1">
                <a:latin typeface="Times New Roman" panose="02020603050405020304" pitchFamily="18" charset="0"/>
                <a:sym typeface="Symbol" panose="05050102010706020507" pitchFamily="18" charset="2"/>
              </a:rPr>
              <a:t>证  设</a:t>
            </a:r>
            <a:r>
              <a:rPr lang="en-US" altLang="zh-CN" b="1" i="1">
                <a:latin typeface="Times New Roman" panose="02020603050405020304" pitchFamily="18" charset="0"/>
                <a:sym typeface="Symbol" panose="05050102010706020507" pitchFamily="18" charset="2"/>
              </a:rPr>
              <a:t>C</a:t>
            </a:r>
            <a:r>
              <a:rPr lang="zh-CN" altLang="en-US" b="1">
                <a:latin typeface="Times New Roman" panose="02020603050405020304" pitchFamily="18" charset="0"/>
                <a:sym typeface="Symbol" panose="05050102010706020507" pitchFamily="18" charset="2"/>
              </a:rPr>
              <a:t>为</a:t>
            </a:r>
            <a:r>
              <a:rPr lang="en-US" altLang="zh-CN" b="1" i="1">
                <a:latin typeface="Times New Roman" panose="02020603050405020304" pitchFamily="18" charset="0"/>
                <a:sym typeface="Symbol" panose="05050102010706020507" pitchFamily="18" charset="2"/>
              </a:rPr>
              <a:t>G</a:t>
            </a:r>
            <a:r>
              <a:rPr lang="zh-CN" altLang="en-US" b="1">
                <a:latin typeface="Times New Roman" panose="02020603050405020304" pitchFamily="18" charset="0"/>
                <a:sym typeface="Symbol" panose="05050102010706020507" pitchFamily="18" charset="2"/>
              </a:rPr>
              <a:t>中一条欧拉回路，任意的</a:t>
            </a:r>
            <a:r>
              <a:rPr lang="en-US" altLang="zh-CN" b="1" i="1">
                <a:latin typeface="Times New Roman" panose="02020603050405020304" pitchFamily="18" charset="0"/>
                <a:sym typeface="Symbol" panose="05050102010706020507" pitchFamily="18" charset="2"/>
              </a:rPr>
              <a:t>e</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E</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sym typeface="Symbol" panose="05050102010706020507" pitchFamily="18" charset="2"/>
              </a:rPr>
              <a:t>C</a:t>
            </a:r>
            <a:r>
              <a:rPr lang="en-US" altLang="zh-CN"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rPr>
              <a:t>可知</a:t>
            </a:r>
            <a:r>
              <a:rPr lang="en-US" altLang="zh-CN" b="1" i="1">
                <a:latin typeface="Times New Roman" panose="02020603050405020304" pitchFamily="18" charset="0"/>
                <a:sym typeface="Symbol" panose="05050102010706020507" pitchFamily="18" charset="2"/>
              </a:rPr>
              <a:t>C</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e</a:t>
            </a:r>
            <a:r>
              <a:rPr lang="zh-CN" altLang="en-US" b="1">
                <a:latin typeface="Times New Roman" panose="02020603050405020304" pitchFamily="18" charset="0"/>
                <a:sym typeface="Symbol" panose="05050102010706020507" pitchFamily="18" charset="2"/>
              </a:rPr>
              <a:t>是</a:t>
            </a:r>
            <a:r>
              <a:rPr lang="en-US" altLang="zh-CN" b="1" i="1">
                <a:latin typeface="Times New Roman" panose="02020603050405020304" pitchFamily="18" charset="0"/>
                <a:sym typeface="Symbol" panose="05050102010706020507" pitchFamily="18" charset="2"/>
              </a:rPr>
              <a:t>G</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e</a:t>
            </a:r>
            <a:r>
              <a:rPr lang="zh-CN" altLang="en-US" b="1">
                <a:latin typeface="Times New Roman" panose="02020603050405020304" pitchFamily="18" charset="0"/>
                <a:sym typeface="Symbol" panose="05050102010706020507" pitchFamily="18" charset="2"/>
              </a:rPr>
              <a:t>的子图，由</a:t>
            </a:r>
            <a:r>
              <a:rPr lang="en-US" altLang="zh-CN" b="1">
                <a:latin typeface="Times New Roman" panose="02020603050405020304" pitchFamily="18" charset="0"/>
                <a:sym typeface="Symbol" panose="05050102010706020507" pitchFamily="18" charset="2"/>
              </a:rPr>
              <a:t>()</a:t>
            </a:r>
            <a:r>
              <a:rPr lang="zh-CN" altLang="en-US" b="1">
                <a:latin typeface="Times New Roman" panose="02020603050405020304" pitchFamily="18" charset="0"/>
                <a:sym typeface="Symbol" panose="05050102010706020507" pitchFamily="18" charset="2"/>
              </a:rPr>
              <a:t>知 </a:t>
            </a:r>
            <a:r>
              <a:rPr lang="en-US" altLang="zh-CN" b="1" i="1">
                <a:latin typeface="Times New Roman" panose="02020603050405020304" pitchFamily="18" charset="0"/>
                <a:sym typeface="Symbol" panose="05050102010706020507" pitchFamily="18" charset="2"/>
              </a:rPr>
              <a:t>C</a:t>
            </a:r>
            <a:r>
              <a:rPr lang="en-US" altLang="zh-CN" b="1">
                <a:latin typeface="Times New Roman" panose="02020603050405020304" pitchFamily="18" charset="0"/>
                <a:sym typeface="Symbol" panose="05050102010706020507" pitchFamily="18" charset="2"/>
              </a:rPr>
              <a:t></a:t>
            </a:r>
            <a:r>
              <a:rPr lang="en-US" altLang="zh-CN" b="1" i="1">
                <a:latin typeface="Times New Roman" panose="02020603050405020304" pitchFamily="18" charset="0"/>
              </a:rPr>
              <a:t>e </a:t>
            </a:r>
            <a:r>
              <a:rPr lang="zh-CN" altLang="en-US" b="1">
                <a:latin typeface="Times New Roman" panose="02020603050405020304" pitchFamily="18" charset="0"/>
                <a:sym typeface="Symbol" panose="05050102010706020507" pitchFamily="18" charset="2"/>
              </a:rPr>
              <a:t>连通，所以</a:t>
            </a:r>
            <a:r>
              <a:rPr lang="en-US" altLang="zh-CN" b="1" i="1">
                <a:latin typeface="Times New Roman" panose="02020603050405020304" pitchFamily="18" charset="0"/>
                <a:sym typeface="Symbol" panose="05050102010706020507" pitchFamily="18" charset="2"/>
              </a:rPr>
              <a:t>e</a:t>
            </a:r>
            <a:r>
              <a:rPr lang="zh-CN" altLang="en-US" b="1">
                <a:latin typeface="Times New Roman" panose="02020603050405020304" pitchFamily="18" charset="0"/>
                <a:sym typeface="Symbol" panose="05050102010706020507" pitchFamily="18" charset="2"/>
              </a:rPr>
              <a:t>不为桥</a:t>
            </a:r>
            <a:r>
              <a:rPr lang="en-US" altLang="zh-CN" b="1">
                <a:latin typeface="Times New Roman" panose="02020603050405020304" pitchFamily="18" charset="0"/>
                <a:sym typeface="Symbol" panose="05050102010706020507" pitchFamily="18" charset="2"/>
              </a:rPr>
              <a:t>. </a:t>
            </a:r>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9C56F1B9-A4EC-4099-ABFC-DEE9C442FCDB}"/>
              </a:ext>
            </a:extLst>
          </p:cNvPr>
          <p:cNvSpPr>
            <a:spLocks noGrp="1"/>
          </p:cNvSpPr>
          <p:nvPr>
            <p:ph type="sldNum" sz="quarter" idx="12"/>
          </p:nvPr>
        </p:nvSpPr>
        <p:spPr/>
        <p:txBody>
          <a:bodyPr/>
          <a:lstStyle/>
          <a:p>
            <a:fld id="{55BE959F-FF3C-47B9-A9F0-2D4A7593EE9B}" type="slidenum">
              <a:rPr lang="en-US" altLang="zh-CN"/>
              <a:pPr/>
              <a:t>54</a:t>
            </a:fld>
            <a:endParaRPr lang="en-US" altLang="zh-CN"/>
          </a:p>
        </p:txBody>
      </p:sp>
      <p:pic>
        <p:nvPicPr>
          <p:cNvPr id="329738" name="Picture 10" descr="15-12">
            <a:extLst>
              <a:ext uri="{FF2B5EF4-FFF2-40B4-BE49-F238E27FC236}">
                <a16:creationId xmlns:a16="http://schemas.microsoft.com/office/drawing/2014/main" id="{2E9C23AE-BDBF-4C15-B3FA-6393F6E9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196975"/>
            <a:ext cx="2808287"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737" name="Rectangle 9">
            <a:extLst>
              <a:ext uri="{FF2B5EF4-FFF2-40B4-BE49-F238E27FC236}">
                <a16:creationId xmlns:a16="http://schemas.microsoft.com/office/drawing/2014/main" id="{2F1D3B4C-46EF-4F60-BD46-0E2EC60CFBD8}"/>
              </a:ext>
            </a:extLst>
          </p:cNvPr>
          <p:cNvSpPr>
            <a:spLocks noChangeArrowheads="1"/>
          </p:cNvSpPr>
          <p:nvPr/>
        </p:nvSpPr>
        <p:spPr bwMode="auto">
          <a:xfrm>
            <a:off x="323850" y="981075"/>
            <a:ext cx="590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latin typeface="Times New Roman" panose="02020603050405020304" pitchFamily="18" charset="0"/>
              </a:rPr>
              <a:t>2.</a:t>
            </a:r>
            <a:r>
              <a:rPr lang="en-US" altLang="zh-CN" b="1"/>
              <a:t> </a:t>
            </a:r>
            <a:r>
              <a:rPr lang="zh-CN" altLang="en-US" b="1"/>
              <a:t>证明下图不是哈密顿图</a:t>
            </a:r>
            <a:r>
              <a:rPr lang="en-US" altLang="zh-CN" b="1">
                <a:latin typeface="Times New Roman" panose="02020603050405020304" pitchFamily="18" charset="0"/>
              </a:rPr>
              <a:t>. (</a:t>
            </a:r>
            <a:r>
              <a:rPr lang="zh-CN" altLang="en-US" b="1">
                <a:latin typeface="Times New Roman" panose="02020603050405020304" pitchFamily="18" charset="0"/>
              </a:rPr>
              <a:t>破坏必要条件</a:t>
            </a:r>
            <a:r>
              <a:rPr lang="en-US" altLang="zh-CN" b="1">
                <a:latin typeface="Times New Roman" panose="02020603050405020304" pitchFamily="18" charset="0"/>
              </a:rPr>
              <a:t>)</a:t>
            </a:r>
          </a:p>
        </p:txBody>
      </p:sp>
      <p:sp>
        <p:nvSpPr>
          <p:cNvPr id="329739" name="Rectangle 11">
            <a:extLst>
              <a:ext uri="{FF2B5EF4-FFF2-40B4-BE49-F238E27FC236}">
                <a16:creationId xmlns:a16="http://schemas.microsoft.com/office/drawing/2014/main" id="{5F681343-7FDE-4C62-B503-17600E0E14A8}"/>
              </a:ext>
            </a:extLst>
          </p:cNvPr>
          <p:cNvSpPr>
            <a:spLocks noChangeArrowheads="1"/>
          </p:cNvSpPr>
          <p:nvPr/>
        </p:nvSpPr>
        <p:spPr bwMode="auto">
          <a:xfrm>
            <a:off x="395288" y="1484313"/>
            <a:ext cx="44640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pPr>
            <a:r>
              <a:rPr lang="zh-CN" altLang="en-US" dirty="0">
                <a:latin typeface="Times New Roman" panose="02020603050405020304" pitchFamily="18" charset="0"/>
              </a:rPr>
              <a:t>方法一</a:t>
            </a:r>
            <a:r>
              <a:rPr lang="en-US" altLang="zh-CN" dirty="0">
                <a:latin typeface="Times New Roman" panose="02020603050405020304" pitchFamily="18" charset="0"/>
              </a:rPr>
              <a:t>.  </a:t>
            </a:r>
            <a:r>
              <a:rPr lang="zh-CN" altLang="en-US" dirty="0">
                <a:latin typeface="Times New Roman" panose="02020603050405020304" pitchFamily="18" charset="0"/>
              </a:rPr>
              <a:t>利用定理</a:t>
            </a:r>
            <a:r>
              <a:rPr lang="en-US" altLang="zh-CN" dirty="0">
                <a:latin typeface="Times New Roman" panose="02020603050405020304" pitchFamily="18" charset="0"/>
              </a:rPr>
              <a:t>15.6</a:t>
            </a:r>
            <a:r>
              <a:rPr lang="zh-CN" altLang="en-US" dirty="0">
                <a:latin typeface="Times New Roman" panose="02020603050405020304" pitchFamily="18" charset="0"/>
              </a:rPr>
              <a:t>，</a:t>
            </a:r>
          </a:p>
          <a:p>
            <a:pPr>
              <a:spcBef>
                <a:spcPct val="0"/>
              </a:spcBef>
            </a:pPr>
            <a:r>
              <a:rPr lang="zh-CN" altLang="en-US" dirty="0">
                <a:latin typeface="Times New Roman" panose="02020603050405020304" pitchFamily="18" charset="0"/>
              </a:rPr>
              <a:t>取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 {</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en-US" altLang="zh-CN" i="1" dirty="0">
                <a:latin typeface="Times New Roman" panose="02020603050405020304" pitchFamily="18" charset="0"/>
              </a:rPr>
              <a:t>h</a:t>
            </a:r>
            <a:r>
              <a:rPr lang="en-US" altLang="zh-CN" dirty="0">
                <a:latin typeface="Times New Roman" panose="02020603050405020304" pitchFamily="18" charset="0"/>
              </a:rPr>
              <a:t>, </a:t>
            </a:r>
            <a:r>
              <a:rPr lang="en-US" altLang="zh-CN" i="1" dirty="0">
                <a:latin typeface="Times New Roman" panose="02020603050405020304" pitchFamily="18" charset="0"/>
              </a:rPr>
              <a:t>j</a:t>
            </a:r>
            <a:r>
              <a:rPr lang="en-US" altLang="zh-CN" dirty="0">
                <a:latin typeface="Times New Roman" panose="02020603050405020304" pitchFamily="18" charset="0"/>
              </a:rPr>
              <a:t>, </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zh-CN" altLang="en-US" dirty="0">
                <a:latin typeface="Times New Roman" panose="02020603050405020304" pitchFamily="18" charset="0"/>
              </a:rPr>
              <a:t>，则</a:t>
            </a:r>
            <a:endParaRPr lang="zh-CN" altLang="en-US" i="1" dirty="0">
              <a:latin typeface="Times New Roman" panose="02020603050405020304" pitchFamily="18" charset="0"/>
            </a:endParaRPr>
          </a:p>
          <a:p>
            <a:pPr>
              <a:spcBef>
                <a:spcPct val="0"/>
              </a:spcBef>
            </a:pPr>
            <a:r>
              <a:rPr lang="zh-CN" altLang="en-US" i="1"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 7 &gt; |</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en-US" altLang="zh-CN" dirty="0">
                <a:latin typeface="Times New Roman" panose="02020603050405020304" pitchFamily="18" charset="0"/>
              </a:rPr>
              <a:t>| = 6  </a:t>
            </a:r>
          </a:p>
        </p:txBody>
      </p:sp>
      <p:sp>
        <p:nvSpPr>
          <p:cNvPr id="329740" name="Rectangle 12">
            <a:extLst>
              <a:ext uri="{FF2B5EF4-FFF2-40B4-BE49-F238E27FC236}">
                <a16:creationId xmlns:a16="http://schemas.microsoft.com/office/drawing/2014/main" id="{B2AC010A-1C96-461B-B462-D8639FBFD4A3}"/>
              </a:ext>
            </a:extLst>
          </p:cNvPr>
          <p:cNvSpPr>
            <a:spLocks noChangeArrowheads="1"/>
          </p:cNvSpPr>
          <p:nvPr/>
        </p:nvSpPr>
        <p:spPr bwMode="auto">
          <a:xfrm>
            <a:off x="1692275" y="115888"/>
            <a:ext cx="6335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a:t>练习</a:t>
            </a:r>
            <a:r>
              <a:rPr lang="zh-CN" altLang="en-US" sz="3200" b="1">
                <a:latin typeface="Times New Roman" panose="02020603050405020304" pitchFamily="18" charset="0"/>
              </a:rPr>
              <a:t> </a:t>
            </a:r>
            <a:r>
              <a:rPr lang="en-US" altLang="zh-CN" sz="3200" b="1">
                <a:latin typeface="Times New Roman" panose="02020603050405020304" pitchFamily="18" charset="0"/>
              </a:rPr>
              <a:t>2</a:t>
            </a:r>
          </a:p>
        </p:txBody>
      </p:sp>
      <p:sp>
        <p:nvSpPr>
          <p:cNvPr id="329741" name="Rectangle 13">
            <a:extLst>
              <a:ext uri="{FF2B5EF4-FFF2-40B4-BE49-F238E27FC236}">
                <a16:creationId xmlns:a16="http://schemas.microsoft.com/office/drawing/2014/main" id="{858AD7F1-0497-4C17-935F-47CF7BB9B63A}"/>
              </a:ext>
            </a:extLst>
          </p:cNvPr>
          <p:cNvSpPr>
            <a:spLocks noChangeArrowheads="1"/>
          </p:cNvSpPr>
          <p:nvPr/>
        </p:nvSpPr>
        <p:spPr bwMode="auto">
          <a:xfrm>
            <a:off x="323850" y="2852738"/>
            <a:ext cx="6697663"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pPr>
            <a:r>
              <a:rPr lang="zh-CN" altLang="en-US">
                <a:latin typeface="Times New Roman" panose="02020603050405020304" pitchFamily="18" charset="0"/>
              </a:rPr>
              <a:t>方法二</a:t>
            </a:r>
            <a:r>
              <a:rPr lang="en-US" altLang="zh-CN">
                <a:latin typeface="Times New Roman" panose="02020603050405020304" pitchFamily="18" charset="0"/>
              </a:rPr>
              <a:t>.  </a:t>
            </a:r>
            <a:r>
              <a:rPr lang="en-US" altLang="zh-CN" i="1">
                <a:latin typeface="Times New Roman" panose="02020603050405020304" pitchFamily="18" charset="0"/>
              </a:rPr>
              <a:t>G</a:t>
            </a:r>
            <a:r>
              <a:rPr lang="zh-CN" altLang="en-US">
                <a:latin typeface="Times New Roman" panose="02020603050405020304" pitchFamily="18" charset="0"/>
              </a:rPr>
              <a:t>为二部图，互补顶点子集</a:t>
            </a:r>
          </a:p>
          <a:p>
            <a:pPr>
              <a:spcBef>
                <a:spcPct val="0"/>
              </a:spcBef>
            </a:pPr>
            <a:r>
              <a:rPr lang="zh-CN" altLang="en-US" i="1">
                <a:latin typeface="Times New Roman" panose="02020603050405020304" pitchFamily="18" charset="0"/>
              </a:rPr>
              <a:t>     </a:t>
            </a:r>
            <a:r>
              <a:rPr lang="en-US" altLang="zh-CN" i="1">
                <a:latin typeface="Times New Roman" panose="02020603050405020304" pitchFamily="18" charset="0"/>
              </a:rPr>
              <a:t>V</a:t>
            </a:r>
            <a:r>
              <a:rPr lang="en-US" altLang="zh-CN" baseline="-25000">
                <a:latin typeface="Times New Roman" panose="02020603050405020304" pitchFamily="18" charset="0"/>
              </a:rPr>
              <a:t>1</a:t>
            </a:r>
            <a:r>
              <a:rPr lang="en-US" altLang="zh-CN">
                <a:latin typeface="Times New Roman" panose="02020603050405020304" pitchFamily="18" charset="0"/>
              </a:rPr>
              <a:t> =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 </a:t>
            </a:r>
            <a:r>
              <a:rPr lang="en-US" altLang="zh-CN" i="1">
                <a:latin typeface="Times New Roman" panose="02020603050405020304" pitchFamily="18" charset="0"/>
              </a:rPr>
              <a:t>h</a:t>
            </a:r>
            <a:r>
              <a:rPr lang="en-US" altLang="zh-CN">
                <a:latin typeface="Times New Roman" panose="02020603050405020304" pitchFamily="18" charset="0"/>
              </a:rPr>
              <a:t>, </a:t>
            </a:r>
            <a:r>
              <a:rPr lang="en-US" altLang="zh-CN" i="1">
                <a:latin typeface="Times New Roman" panose="02020603050405020304" pitchFamily="18" charset="0"/>
              </a:rPr>
              <a:t>j</a:t>
            </a:r>
            <a:r>
              <a:rPr lang="en-US" altLang="zh-CN">
                <a:latin typeface="Times New Roman" panose="02020603050405020304" pitchFamily="18" charset="0"/>
              </a:rPr>
              <a:t>,</a:t>
            </a:r>
            <a:r>
              <a:rPr lang="en-US" altLang="zh-CN" i="1">
                <a:latin typeface="Times New Roman" panose="02020603050405020304" pitchFamily="18" charset="0"/>
              </a:rPr>
              <a:t> l</a:t>
            </a:r>
            <a:r>
              <a:rPr lang="en-US" altLang="zh-CN">
                <a:latin typeface="Times New Roman" panose="02020603050405020304" pitchFamily="18" charset="0"/>
              </a:rPr>
              <a:t>},  </a:t>
            </a:r>
            <a:r>
              <a:rPr lang="en-US" altLang="zh-CN" i="1">
                <a:latin typeface="Times New Roman" panose="02020603050405020304" pitchFamily="18" charset="0"/>
              </a:rPr>
              <a:t>V</a:t>
            </a:r>
            <a:r>
              <a:rPr lang="en-US" altLang="zh-CN" baseline="-25000">
                <a:latin typeface="Times New Roman" panose="02020603050405020304" pitchFamily="18" charset="0"/>
              </a:rPr>
              <a:t>2</a:t>
            </a:r>
            <a:r>
              <a:rPr lang="en-US" altLang="zh-CN">
                <a:latin typeface="Times New Roman" panose="02020603050405020304" pitchFamily="18" charset="0"/>
              </a:rPr>
              <a:t> =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a:latin typeface="Times New Roman" panose="02020603050405020304" pitchFamily="18" charset="0"/>
              </a:rPr>
              <a:t>, </a:t>
            </a:r>
            <a:r>
              <a:rPr lang="en-US" altLang="zh-CN" i="1">
                <a:latin typeface="Times New Roman" panose="02020603050405020304" pitchFamily="18" charset="0"/>
              </a:rPr>
              <a:t>k</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a:latin typeface="Times New Roman" panose="02020603050405020304" pitchFamily="18" charset="0"/>
              </a:rPr>
              <a:t>}</a:t>
            </a:r>
            <a:r>
              <a:rPr lang="zh-CN" altLang="en-US">
                <a:latin typeface="Times New Roman" panose="02020603050405020304" pitchFamily="18" charset="0"/>
              </a:rPr>
              <a:t>，</a:t>
            </a:r>
          </a:p>
          <a:p>
            <a:pPr>
              <a:spcBef>
                <a:spcPct val="0"/>
              </a:spcBef>
            </a:pP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V</a:t>
            </a:r>
            <a:r>
              <a:rPr lang="en-US" altLang="zh-CN" baseline="-25000">
                <a:latin typeface="Times New Roman" panose="02020603050405020304" pitchFamily="18" charset="0"/>
              </a:rPr>
              <a:t>1</a:t>
            </a:r>
            <a:r>
              <a:rPr lang="en-US" altLang="zh-CN">
                <a:latin typeface="Times New Roman" panose="02020603050405020304" pitchFamily="18" charset="0"/>
              </a:rPr>
              <a:t>| = 6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7 = |</a:t>
            </a:r>
            <a:r>
              <a:rPr lang="en-US" altLang="zh-CN" i="1">
                <a:latin typeface="Times New Roman" panose="02020603050405020304" pitchFamily="18" charset="0"/>
              </a:rPr>
              <a:t>V</a:t>
            </a:r>
            <a:r>
              <a:rPr lang="en-US" altLang="zh-CN" baseline="-25000">
                <a:latin typeface="Times New Roman" panose="02020603050405020304" pitchFamily="18" charset="0"/>
              </a:rPr>
              <a:t>2</a:t>
            </a:r>
            <a:r>
              <a:rPr lang="en-US" altLang="zh-CN">
                <a:latin typeface="Times New Roman" panose="02020603050405020304" pitchFamily="18" charset="0"/>
              </a:rPr>
              <a:t>|. </a:t>
            </a:r>
          </a:p>
        </p:txBody>
      </p:sp>
      <p:sp>
        <p:nvSpPr>
          <p:cNvPr id="329742" name="Rectangle 14">
            <a:extLst>
              <a:ext uri="{FF2B5EF4-FFF2-40B4-BE49-F238E27FC236}">
                <a16:creationId xmlns:a16="http://schemas.microsoft.com/office/drawing/2014/main" id="{C03506EE-0DA7-41DB-BD60-17AB43ADEA26}"/>
              </a:ext>
            </a:extLst>
          </p:cNvPr>
          <p:cNvSpPr>
            <a:spLocks noChangeArrowheads="1"/>
          </p:cNvSpPr>
          <p:nvPr/>
        </p:nvSpPr>
        <p:spPr bwMode="auto">
          <a:xfrm>
            <a:off x="395288" y="4221163"/>
            <a:ext cx="8280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pPr>
            <a:r>
              <a:rPr lang="zh-CN" altLang="en-US">
                <a:latin typeface="Times New Roman" panose="02020603050405020304" pitchFamily="18" charset="0"/>
              </a:rPr>
              <a:t>方法三</a:t>
            </a:r>
            <a:r>
              <a:rPr lang="en-US" altLang="zh-CN">
                <a:latin typeface="Times New Roman" panose="02020603050405020304" pitchFamily="18" charset="0"/>
              </a:rPr>
              <a:t>.  </a:t>
            </a:r>
            <a:r>
              <a:rPr lang="zh-CN" altLang="en-US">
                <a:latin typeface="Times New Roman" panose="02020603050405020304" pitchFamily="18" charset="0"/>
              </a:rPr>
              <a:t>利用可能出现在哈密顿回路上的边至少有</a:t>
            </a:r>
            <a:r>
              <a:rPr lang="en-US" altLang="zh-CN" i="1">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n</a:t>
            </a:r>
            <a:r>
              <a:rPr lang="zh-CN" altLang="en-US">
                <a:latin typeface="Times New Roman" panose="02020603050405020304" pitchFamily="18" charset="0"/>
              </a:rPr>
              <a:t>为阶数</a:t>
            </a:r>
            <a:r>
              <a:rPr lang="en-US" altLang="zh-CN">
                <a:latin typeface="Times New Roman" panose="02020603050405020304" pitchFamily="18" charset="0"/>
              </a:rPr>
              <a:t>)</a:t>
            </a:r>
          </a:p>
          <a:p>
            <a:pPr>
              <a:spcBef>
                <a:spcPct val="0"/>
              </a:spcBef>
            </a:pPr>
            <a:r>
              <a:rPr lang="zh-CN" altLang="en-US">
                <a:latin typeface="Times New Roman" panose="02020603050405020304" pitchFamily="18" charset="0"/>
              </a:rPr>
              <a:t>条</a:t>
            </a:r>
            <a:r>
              <a:rPr lang="en-US" altLang="zh-CN">
                <a:latin typeface="Times New Roman" panose="02020603050405020304" pitchFamily="18" charset="0"/>
              </a:rPr>
              <a:t>——</a:t>
            </a:r>
            <a:r>
              <a:rPr lang="zh-CN" altLang="en-US">
                <a:latin typeface="Times New Roman" panose="02020603050405020304" pitchFamily="18" charset="0"/>
              </a:rPr>
              <a:t>这也是哈密顿图的一个必要条件，记为（</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a:t>
            </a:r>
            <a:r>
              <a:rPr lang="en-US" altLang="zh-CN">
                <a:latin typeface="Times New Roman" panose="02020603050405020304" pitchFamily="18" charset="0"/>
              </a:rPr>
              <a:t>. </a:t>
            </a:r>
          </a:p>
          <a:p>
            <a:pPr>
              <a:spcBef>
                <a:spcPct val="0"/>
              </a:spcBef>
            </a:pPr>
            <a:r>
              <a:rPr lang="zh-CN" altLang="en-US">
                <a:latin typeface="Times New Roman" panose="02020603050405020304" pitchFamily="18" charset="0"/>
              </a:rPr>
              <a:t>此图中，</a:t>
            </a:r>
            <a:r>
              <a:rPr lang="en-US" altLang="zh-CN" i="1">
                <a:latin typeface="Times New Roman" panose="02020603050405020304" pitchFamily="18" charset="0"/>
              </a:rPr>
              <a:t>n </a:t>
            </a:r>
            <a:r>
              <a:rPr lang="en-US" altLang="zh-CN">
                <a:latin typeface="Times New Roman" panose="02020603050405020304" pitchFamily="18" charset="0"/>
              </a:rPr>
              <a:t>= 13</a:t>
            </a:r>
            <a:r>
              <a:rPr lang="zh-CN" altLang="en-US">
                <a:latin typeface="Times New Roman" panose="02020603050405020304" pitchFamily="18" charset="0"/>
              </a:rPr>
              <a:t>，</a:t>
            </a:r>
            <a:r>
              <a:rPr lang="en-US" altLang="zh-CN" i="1">
                <a:latin typeface="Times New Roman" panose="02020603050405020304" pitchFamily="18" charset="0"/>
              </a:rPr>
              <a:t>m </a:t>
            </a:r>
            <a:r>
              <a:rPr lang="en-US" altLang="zh-CN">
                <a:latin typeface="Times New Roman" panose="02020603050405020304" pitchFamily="18" charset="0"/>
              </a:rPr>
              <a:t>= 21. </a:t>
            </a:r>
            <a:r>
              <a:rPr lang="zh-CN" altLang="en-US">
                <a:latin typeface="Times New Roman" panose="02020603050405020304" pitchFamily="18" charset="0"/>
              </a:rPr>
              <a:t>由于</a:t>
            </a:r>
            <a:r>
              <a:rPr lang="en-US" altLang="zh-CN" i="1">
                <a:latin typeface="Times New Roman" panose="02020603050405020304" pitchFamily="18" charset="0"/>
              </a:rPr>
              <a:t>h</a:t>
            </a:r>
            <a:r>
              <a:rPr lang="en-US" altLang="zh-CN">
                <a:latin typeface="Times New Roman" panose="02020603050405020304" pitchFamily="18" charset="0"/>
              </a:rPr>
              <a:t>, </a:t>
            </a:r>
            <a:r>
              <a:rPr lang="en-US" altLang="zh-CN" i="1">
                <a:latin typeface="Times New Roman" panose="02020603050405020304" pitchFamily="18" charset="0"/>
              </a:rPr>
              <a:t>l</a:t>
            </a:r>
            <a:r>
              <a:rPr lang="en-US" altLang="zh-CN">
                <a:latin typeface="Times New Roman" panose="02020603050405020304" pitchFamily="18" charset="0"/>
              </a:rPr>
              <a:t>, </a:t>
            </a:r>
            <a:r>
              <a:rPr lang="en-US" altLang="zh-CN" i="1">
                <a:latin typeface="Times New Roman" panose="02020603050405020304" pitchFamily="18" charset="0"/>
              </a:rPr>
              <a:t>j </a:t>
            </a:r>
            <a:r>
              <a:rPr lang="zh-CN" altLang="en-US">
                <a:latin typeface="Times New Roman" panose="02020603050405020304" pitchFamily="18" charset="0"/>
              </a:rPr>
              <a:t>均为</a:t>
            </a:r>
            <a:r>
              <a:rPr lang="en-US" altLang="zh-CN">
                <a:latin typeface="Times New Roman" panose="02020603050405020304" pitchFamily="18" charset="0"/>
              </a:rPr>
              <a:t>4</a:t>
            </a:r>
            <a:r>
              <a:rPr lang="zh-CN" altLang="en-US">
                <a:latin typeface="Times New Roman" panose="02020603050405020304" pitchFamily="18" charset="0"/>
              </a:rPr>
              <a:t>度顶点，</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e</a:t>
            </a:r>
            <a:r>
              <a:rPr lang="zh-CN" altLang="en-US">
                <a:latin typeface="Times New Roman" panose="02020603050405020304" pitchFamily="18" charset="0"/>
              </a:rPr>
              <a:t>为</a:t>
            </a:r>
            <a:r>
              <a:rPr lang="en-US" altLang="zh-CN">
                <a:latin typeface="Times New Roman" panose="02020603050405020304" pitchFamily="18" charset="0"/>
              </a:rPr>
              <a:t>3</a:t>
            </a:r>
          </a:p>
          <a:p>
            <a:pPr>
              <a:spcBef>
                <a:spcPct val="0"/>
              </a:spcBef>
            </a:pPr>
            <a:r>
              <a:rPr lang="zh-CN" altLang="en-US">
                <a:latin typeface="Times New Roman" panose="02020603050405020304" pitchFamily="18" charset="0"/>
              </a:rPr>
              <a:t>度顶点，且它们关联边互不相同</a:t>
            </a:r>
            <a:r>
              <a:rPr lang="en-US" altLang="zh-CN">
                <a:latin typeface="Times New Roman" panose="02020603050405020304" pitchFamily="18" charset="0"/>
              </a:rPr>
              <a:t>. </a:t>
            </a:r>
            <a:r>
              <a:rPr lang="zh-CN" altLang="en-US">
                <a:latin typeface="Times New Roman" panose="02020603050405020304" pitchFamily="18" charset="0"/>
              </a:rPr>
              <a:t>而在哈密顿回路上，</a:t>
            </a:r>
          </a:p>
          <a:p>
            <a:pPr>
              <a:spcBef>
                <a:spcPct val="0"/>
              </a:spcBef>
            </a:pPr>
            <a:r>
              <a:rPr lang="zh-CN" altLang="en-US">
                <a:latin typeface="Times New Roman" panose="02020603050405020304" pitchFamily="18" charset="0"/>
              </a:rPr>
              <a:t>每个顶点准确地关联两条边，于是可能用的边至多有</a:t>
            </a:r>
            <a:r>
              <a:rPr lang="en-US" altLang="zh-CN">
                <a:latin typeface="Times New Roman" panose="02020603050405020304" pitchFamily="18" charset="0"/>
              </a:rPr>
              <a:t>21</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(3</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2+3</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1) = 12. </a:t>
            </a:r>
            <a:r>
              <a:rPr lang="zh-CN" altLang="en-US">
                <a:latin typeface="Times New Roman" panose="02020603050405020304" pitchFamily="18" charset="0"/>
              </a:rPr>
              <a:t>这达不到（</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）的要求</a:t>
            </a:r>
            <a:r>
              <a:rPr lang="en-US" altLang="zh-CN">
                <a:latin typeface="Times New Roman" panose="02020603050405020304" pitchFamily="18" charset="0"/>
              </a:rPr>
              <a:t>. </a:t>
            </a: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FFC2AEBF-5B93-4586-90DF-2403C83C1B0D}"/>
              </a:ext>
            </a:extLst>
          </p:cNvPr>
          <p:cNvSpPr>
            <a:spLocks noGrp="1"/>
          </p:cNvSpPr>
          <p:nvPr>
            <p:ph type="sldNum" sz="quarter" idx="12"/>
          </p:nvPr>
        </p:nvSpPr>
        <p:spPr/>
        <p:txBody>
          <a:bodyPr/>
          <a:lstStyle/>
          <a:p>
            <a:fld id="{E5AD1BAF-4BCC-47AF-80B2-8B01F87CEB1E}" type="slidenum">
              <a:rPr lang="en-US" altLang="zh-CN"/>
              <a:pPr/>
              <a:t>55</a:t>
            </a:fld>
            <a:endParaRPr lang="en-US" altLang="zh-CN"/>
          </a:p>
        </p:txBody>
      </p:sp>
      <p:sp>
        <p:nvSpPr>
          <p:cNvPr id="333833" name="Rectangle 9">
            <a:extLst>
              <a:ext uri="{FF2B5EF4-FFF2-40B4-BE49-F238E27FC236}">
                <a16:creationId xmlns:a16="http://schemas.microsoft.com/office/drawing/2014/main" id="{D5CE3CAD-6EDD-4E75-A93E-B0B8B50CBC56}"/>
              </a:ext>
            </a:extLst>
          </p:cNvPr>
          <p:cNvSpPr>
            <a:spLocks noChangeArrowheads="1"/>
          </p:cNvSpPr>
          <p:nvPr/>
        </p:nvSpPr>
        <p:spPr bwMode="auto">
          <a:xfrm>
            <a:off x="395288" y="1125538"/>
            <a:ext cx="824706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1">
                <a:latin typeface="Times New Roman" panose="02020603050405020304" pitchFamily="18" charset="0"/>
              </a:rPr>
              <a:t>3</a:t>
            </a:r>
            <a:r>
              <a:rPr lang="zh-CN" altLang="en-US" b="1">
                <a:latin typeface="Times New Roman" panose="02020603050405020304" pitchFamily="18" charset="0"/>
              </a:rPr>
              <a:t>．某次国际会议</a:t>
            </a:r>
            <a:r>
              <a:rPr lang="en-US" altLang="zh-CN" b="1">
                <a:latin typeface="Times New Roman" panose="02020603050405020304" pitchFamily="18" charset="0"/>
              </a:rPr>
              <a:t>8</a:t>
            </a:r>
            <a:r>
              <a:rPr lang="zh-CN" altLang="en-US" b="1">
                <a:latin typeface="Times New Roman" panose="02020603050405020304" pitchFamily="18" charset="0"/>
              </a:rPr>
              <a:t>人参加，已知每人至少与其余</a:t>
            </a:r>
            <a:r>
              <a:rPr lang="en-US" altLang="zh-CN" b="1">
                <a:latin typeface="Times New Roman" panose="02020603050405020304" pitchFamily="18" charset="0"/>
              </a:rPr>
              <a:t>7</a:t>
            </a:r>
            <a:r>
              <a:rPr lang="zh-CN" altLang="en-US" b="1">
                <a:latin typeface="Times New Roman" panose="02020603050405020304" pitchFamily="18" charset="0"/>
              </a:rPr>
              <a:t>人中的</a:t>
            </a:r>
            <a:r>
              <a:rPr lang="en-US" altLang="zh-CN" b="1">
                <a:latin typeface="Times New Roman" panose="02020603050405020304" pitchFamily="18" charset="0"/>
              </a:rPr>
              <a:t>4</a:t>
            </a:r>
            <a:r>
              <a:rPr lang="zh-CN" altLang="en-US" b="1">
                <a:latin typeface="Times New Roman" panose="02020603050405020304" pitchFamily="18" charset="0"/>
              </a:rPr>
              <a:t>人有共同语言，问服务员能否将他们安排在同一张圆桌就座，使得每个人都与两边的人交谈？</a:t>
            </a:r>
          </a:p>
        </p:txBody>
      </p:sp>
      <p:sp>
        <p:nvSpPr>
          <p:cNvPr id="333834" name="Rectangle 10">
            <a:extLst>
              <a:ext uri="{FF2B5EF4-FFF2-40B4-BE49-F238E27FC236}">
                <a16:creationId xmlns:a16="http://schemas.microsoft.com/office/drawing/2014/main" id="{0EA5712C-7BC6-4D57-8F0B-EC14B7689700}"/>
              </a:ext>
            </a:extLst>
          </p:cNvPr>
          <p:cNvSpPr>
            <a:spLocks noChangeArrowheads="1"/>
          </p:cNvSpPr>
          <p:nvPr/>
        </p:nvSpPr>
        <p:spPr bwMode="auto">
          <a:xfrm>
            <a:off x="395288" y="2503488"/>
            <a:ext cx="78486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b="1" dirty="0">
                <a:latin typeface="Times New Roman" panose="02020603050405020304" pitchFamily="18" charset="0"/>
              </a:rPr>
              <a:t>解    图是描述事物之间关系的最好的手段之一</a:t>
            </a:r>
            <a:r>
              <a:rPr lang="en-US" altLang="zh-CN" b="1" dirty="0">
                <a:latin typeface="Times New Roman" panose="02020603050405020304" pitchFamily="18" charset="0"/>
              </a:rPr>
              <a:t>.  </a:t>
            </a:r>
          </a:p>
          <a:p>
            <a:r>
              <a:rPr lang="zh-CN" altLang="en-US" b="1" dirty="0">
                <a:latin typeface="Times New Roman" panose="02020603050405020304" pitchFamily="18" charset="0"/>
              </a:rPr>
              <a:t>做无向图</a:t>
            </a:r>
            <a:r>
              <a:rPr lang="en-US" altLang="zh-CN" b="1" i="1" dirty="0">
                <a:latin typeface="Times New Roman" panose="02020603050405020304" pitchFamily="18" charset="0"/>
              </a:rPr>
              <a:t>G</a:t>
            </a:r>
            <a:r>
              <a:rPr lang="en-US" altLang="zh-CN" b="1" dirty="0">
                <a:latin typeface="Times New Roman" panose="02020603050405020304" pitchFamily="18" charset="0"/>
              </a:rPr>
              <a:t>=&lt;</a:t>
            </a:r>
            <a:r>
              <a:rPr lang="en-US" altLang="zh-CN" b="1" i="1" dirty="0">
                <a:latin typeface="Times New Roman" panose="02020603050405020304" pitchFamily="18" charset="0"/>
              </a:rPr>
              <a:t>V</a:t>
            </a:r>
            <a:r>
              <a:rPr lang="en-US" altLang="zh-CN" b="1" dirty="0">
                <a:latin typeface="Times New Roman" panose="02020603050405020304" pitchFamily="18" charset="0"/>
              </a:rPr>
              <a:t>,</a:t>
            </a:r>
            <a:r>
              <a:rPr lang="en-US" altLang="zh-CN" b="1" i="1" dirty="0">
                <a:latin typeface="Times New Roman" panose="02020603050405020304" pitchFamily="18" charset="0"/>
              </a:rPr>
              <a:t>E</a:t>
            </a:r>
            <a:r>
              <a:rPr lang="en-US" altLang="zh-CN" b="1" dirty="0">
                <a:latin typeface="Times New Roman" panose="02020603050405020304" pitchFamily="18" charset="0"/>
              </a:rPr>
              <a:t>&gt;, </a:t>
            </a:r>
            <a:r>
              <a:rPr lang="zh-CN" altLang="en-US" b="1" dirty="0">
                <a:latin typeface="Times New Roman" panose="02020603050405020304" pitchFamily="18" charset="0"/>
              </a:rPr>
              <a:t>其中 </a:t>
            </a:r>
          </a:p>
          <a:p>
            <a:r>
              <a:rPr lang="zh-CN" altLang="en-US" b="1" dirty="0">
                <a:latin typeface="Times New Roman" panose="02020603050405020304" pitchFamily="18" charset="0"/>
              </a:rPr>
              <a:t>            </a:t>
            </a:r>
            <a:r>
              <a:rPr lang="en-US" altLang="zh-CN" b="1" i="1" dirty="0">
                <a:latin typeface="Times New Roman" panose="02020603050405020304" pitchFamily="18" charset="0"/>
              </a:rPr>
              <a:t>V</a:t>
            </a:r>
            <a:r>
              <a:rPr lang="en-US" altLang="zh-CN" b="1" dirty="0">
                <a:latin typeface="Times New Roman" panose="02020603050405020304" pitchFamily="18" charset="0"/>
              </a:rPr>
              <a:t>={</a:t>
            </a:r>
            <a:r>
              <a:rPr lang="en-US" altLang="zh-CN" b="1" i="1" dirty="0">
                <a:latin typeface="Times New Roman" panose="02020603050405020304" pitchFamily="18" charset="0"/>
              </a:rPr>
              <a:t>v</a:t>
            </a:r>
            <a:r>
              <a:rPr lang="en-US" altLang="zh-CN" b="1" dirty="0">
                <a:latin typeface="Times New Roman" panose="02020603050405020304" pitchFamily="18" charset="0"/>
              </a:rPr>
              <a:t>| </a:t>
            </a:r>
            <a:r>
              <a:rPr lang="en-US" altLang="zh-CN" b="1" i="1" dirty="0">
                <a:latin typeface="Times New Roman" panose="02020603050405020304" pitchFamily="18" charset="0"/>
              </a:rPr>
              <a:t>v</a:t>
            </a:r>
            <a:r>
              <a:rPr lang="zh-CN" altLang="en-US" b="1" dirty="0">
                <a:latin typeface="Times New Roman" panose="02020603050405020304" pitchFamily="18" charset="0"/>
              </a:rPr>
              <a:t>为与会者</a:t>
            </a:r>
            <a:r>
              <a:rPr lang="en-US" altLang="zh-CN" b="1" dirty="0">
                <a:latin typeface="Times New Roman" panose="02020603050405020304" pitchFamily="18" charset="0"/>
              </a:rPr>
              <a:t>}</a:t>
            </a:r>
            <a:r>
              <a:rPr lang="zh-CN" altLang="en-US" b="1" dirty="0">
                <a:latin typeface="Times New Roman" panose="02020603050405020304" pitchFamily="18" charset="0"/>
              </a:rPr>
              <a:t>，</a:t>
            </a:r>
          </a:p>
          <a:p>
            <a:r>
              <a:rPr lang="zh-CN" altLang="en-US" b="1" i="1" dirty="0">
                <a:latin typeface="Times New Roman" panose="02020603050405020304" pitchFamily="18" charset="0"/>
              </a:rPr>
              <a:t>             </a:t>
            </a:r>
            <a:r>
              <a:rPr lang="en-US" altLang="zh-CN" b="1" i="1" dirty="0">
                <a:latin typeface="Times New Roman" panose="02020603050405020304" pitchFamily="18" charset="0"/>
              </a:rPr>
              <a:t>E</a:t>
            </a:r>
            <a:r>
              <a:rPr lang="en-US" altLang="zh-CN" b="1" dirty="0">
                <a:latin typeface="Times New Roman" panose="02020603050405020304" pitchFamily="18" charset="0"/>
              </a:rPr>
              <a:t>={(</a:t>
            </a:r>
            <a:r>
              <a:rPr lang="en-US" altLang="zh-CN" b="1" i="1" dirty="0" err="1">
                <a:latin typeface="Times New Roman" panose="02020603050405020304" pitchFamily="18" charset="0"/>
              </a:rPr>
              <a:t>u</a:t>
            </a:r>
            <a:r>
              <a:rPr lang="en-US" altLang="zh-CN" b="1" dirty="0" err="1">
                <a:latin typeface="Times New Roman" panose="02020603050405020304" pitchFamily="18" charset="0"/>
              </a:rPr>
              <a:t>,</a:t>
            </a:r>
            <a:r>
              <a:rPr lang="en-US" altLang="zh-CN" b="1" i="1" dirty="0" err="1">
                <a:latin typeface="Times New Roman" panose="02020603050405020304" pitchFamily="18" charset="0"/>
              </a:rPr>
              <a:t>v</a:t>
            </a:r>
            <a:r>
              <a:rPr lang="en-US" altLang="zh-CN" b="1" dirty="0">
                <a:latin typeface="Times New Roman" panose="02020603050405020304" pitchFamily="18" charset="0"/>
              </a:rPr>
              <a:t>) | </a:t>
            </a:r>
            <a:r>
              <a:rPr lang="en-US" altLang="zh-CN" b="1" i="1" dirty="0" err="1">
                <a:latin typeface="Times New Roman" panose="02020603050405020304" pitchFamily="18" charset="0"/>
              </a:rPr>
              <a:t>u</a:t>
            </a:r>
            <a:r>
              <a:rPr lang="en-US" altLang="zh-CN" b="1" dirty="0" err="1">
                <a:latin typeface="Times New Roman" panose="02020603050405020304" pitchFamily="18" charset="0"/>
              </a:rPr>
              <a:t>,</a:t>
            </a:r>
            <a:r>
              <a:rPr lang="en-US" altLang="zh-CN" b="1" i="1" dirty="0" err="1">
                <a:latin typeface="Times New Roman" panose="02020603050405020304" pitchFamily="18" charset="0"/>
              </a:rPr>
              <a:t>v</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V</a:t>
            </a:r>
            <a:r>
              <a:rPr lang="zh-CN" altLang="en-US" b="1" dirty="0">
                <a:latin typeface="Times New Roman" panose="02020603050405020304" pitchFamily="18" charset="0"/>
                <a:sym typeface="Symbol" panose="05050102010706020507" pitchFamily="18" charset="2"/>
              </a:rPr>
              <a:t>且</a:t>
            </a:r>
            <a:r>
              <a:rPr lang="en-US" altLang="zh-CN" b="1" i="1" dirty="0">
                <a:latin typeface="Times New Roman" panose="02020603050405020304" pitchFamily="18" charset="0"/>
                <a:sym typeface="Symbol" panose="05050102010706020507" pitchFamily="18" charset="2"/>
              </a:rPr>
              <a:t>u</a:t>
            </a:r>
            <a:r>
              <a:rPr lang="zh-CN" altLang="en-US" b="1" dirty="0">
                <a:latin typeface="Times New Roman" panose="02020603050405020304" pitchFamily="18" charset="0"/>
                <a:sym typeface="Symbol" panose="05050102010706020507" pitchFamily="18" charset="2"/>
              </a:rPr>
              <a:t>与</a:t>
            </a:r>
            <a:r>
              <a:rPr lang="en-US" altLang="zh-CN" b="1" i="1" dirty="0">
                <a:latin typeface="Times New Roman" panose="02020603050405020304" pitchFamily="18" charset="0"/>
                <a:sym typeface="Symbol" panose="05050102010706020507" pitchFamily="18" charset="2"/>
              </a:rPr>
              <a:t>v</a:t>
            </a:r>
            <a:r>
              <a:rPr lang="zh-CN" altLang="en-US" b="1" dirty="0">
                <a:latin typeface="Times New Roman" panose="02020603050405020304" pitchFamily="18" charset="0"/>
                <a:sym typeface="Symbol" panose="05050102010706020507" pitchFamily="18" charset="2"/>
              </a:rPr>
              <a:t>有共同语言，且</a:t>
            </a:r>
            <a:r>
              <a:rPr lang="en-US" altLang="zh-CN" b="1" i="1" dirty="0">
                <a:latin typeface="Times New Roman" panose="02020603050405020304" pitchFamily="18" charset="0"/>
                <a:sym typeface="Symbol" panose="05050102010706020507" pitchFamily="18" charset="2"/>
              </a:rPr>
              <a:t>u </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 </a:t>
            </a:r>
            <a:r>
              <a:rPr lang="en-US" altLang="zh-CN" b="1" i="1" dirty="0">
                <a:latin typeface="Times New Roman" panose="02020603050405020304" pitchFamily="18" charset="0"/>
                <a:sym typeface="Symbol" panose="05050102010706020507" pitchFamily="18" charset="2"/>
              </a:rPr>
              <a:t>v</a:t>
            </a:r>
            <a:r>
              <a:rPr lang="en-US" altLang="zh-CN" b="1" dirty="0">
                <a:latin typeface="Times New Roman" panose="02020603050405020304" pitchFamily="18" charset="0"/>
                <a:sym typeface="Symbol" panose="05050102010706020507" pitchFamily="18" charset="2"/>
              </a:rPr>
              <a:t>}. </a:t>
            </a:r>
          </a:p>
          <a:p>
            <a:r>
              <a:rPr lang="zh-CN" altLang="en-US" b="1" dirty="0">
                <a:latin typeface="Times New Roman" panose="02020603050405020304" pitchFamily="18" charset="0"/>
                <a:sym typeface="Symbol" panose="05050102010706020507" pitchFamily="18" charset="2"/>
              </a:rPr>
              <a:t>易知</a:t>
            </a:r>
            <a:r>
              <a:rPr lang="en-US" altLang="zh-CN" b="1" i="1" dirty="0">
                <a:latin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sym typeface="Symbol" panose="05050102010706020507" pitchFamily="18" charset="2"/>
              </a:rPr>
              <a:t>为简单图且</a:t>
            </a:r>
            <a:r>
              <a:rPr lang="en-US" altLang="zh-CN" b="1" i="1" dirty="0" err="1">
                <a:latin typeface="Times New Roman" panose="02020603050405020304" pitchFamily="18" charset="0"/>
              </a:rPr>
              <a:t>v</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V</a:t>
            </a:r>
            <a:r>
              <a:rPr lang="en-US" altLang="zh-CN" b="1" dirty="0">
                <a:latin typeface="Times New Roman" panose="02020603050405020304" pitchFamily="18" charset="0"/>
                <a:sym typeface="Symbol" panose="05050102010706020507" pitchFamily="18" charset="2"/>
              </a:rPr>
              <a:t>, </a:t>
            </a:r>
            <a:r>
              <a:rPr lang="en-US" altLang="zh-CN" b="1" i="1" dirty="0">
                <a:latin typeface="Times New Roman" panose="02020603050405020304" pitchFamily="18" charset="0"/>
                <a:sym typeface="Symbol" panose="05050102010706020507" pitchFamily="18" charset="2"/>
              </a:rPr>
              <a:t>d</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v</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4</a:t>
            </a:r>
            <a:r>
              <a:rPr lang="zh-CN" altLang="en-US" b="1" dirty="0">
                <a:latin typeface="Times New Roman" panose="02020603050405020304" pitchFamily="18" charset="0"/>
                <a:sym typeface="Symbol" panose="05050102010706020507" pitchFamily="18" charset="2"/>
              </a:rPr>
              <a:t>，于是，</a:t>
            </a:r>
            <a:r>
              <a:rPr lang="en-US" altLang="zh-CN" b="1" i="1" dirty="0" err="1">
                <a:latin typeface="Times New Roman" panose="02020603050405020304" pitchFamily="18" charset="0"/>
              </a:rPr>
              <a:t>u</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sym typeface="Symbol" panose="05050102010706020507" pitchFamily="18" charset="2"/>
              </a:rPr>
              <a:t>v</a:t>
            </a:r>
            <a:r>
              <a:rPr lang="en-US" altLang="zh-CN" b="1" dirty="0" err="1">
                <a:latin typeface="Times New Roman" panose="02020603050405020304" pitchFamily="18" charset="0"/>
                <a:sym typeface="Symbol" panose="05050102010706020507" pitchFamily="18" charset="2"/>
              </a:rPr>
              <a:t></a:t>
            </a:r>
            <a:r>
              <a:rPr lang="en-US" altLang="zh-CN" b="1" i="1" dirty="0" err="1">
                <a:latin typeface="Times New Roman" panose="02020603050405020304" pitchFamily="18" charset="0"/>
              </a:rPr>
              <a:t>V</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有</a:t>
            </a:r>
            <a:r>
              <a:rPr lang="en-US" altLang="zh-CN" b="1" i="1" dirty="0">
                <a:latin typeface="Times New Roman" panose="02020603050405020304" pitchFamily="18" charset="0"/>
                <a:sym typeface="Symbol" panose="05050102010706020507" pitchFamily="18" charset="2"/>
              </a:rPr>
              <a:t>d</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u</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d</a:t>
            </a:r>
            <a:r>
              <a:rPr lang="en-US" altLang="zh-CN" b="1" dirty="0">
                <a:latin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sym typeface="Symbol" panose="05050102010706020507" pitchFamily="18" charset="2"/>
              </a:rPr>
              <a:t>v</a:t>
            </a:r>
            <a:r>
              <a:rPr lang="en-US" altLang="zh-CN" b="1" dirty="0">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 8</a:t>
            </a:r>
            <a:r>
              <a:rPr lang="zh-CN" altLang="en-US" b="1" dirty="0">
                <a:latin typeface="Times New Roman" panose="02020603050405020304" pitchFamily="18" charset="0"/>
                <a:sym typeface="Symbol" panose="05050102010706020507" pitchFamily="18" charset="2"/>
              </a:rPr>
              <a:t>，由定理</a:t>
            </a:r>
            <a:r>
              <a:rPr lang="en-US" altLang="zh-CN" b="1" dirty="0">
                <a:latin typeface="Times New Roman" panose="02020603050405020304" pitchFamily="18" charset="0"/>
                <a:sym typeface="Symbol" panose="05050102010706020507" pitchFamily="18" charset="2"/>
              </a:rPr>
              <a:t>15.7 </a:t>
            </a:r>
            <a:r>
              <a:rPr lang="zh-CN" altLang="en-US" b="1" dirty="0">
                <a:latin typeface="Times New Roman" panose="02020603050405020304" pitchFamily="18" charset="0"/>
                <a:sym typeface="Symbol" panose="05050102010706020507" pitchFamily="18" charset="2"/>
              </a:rPr>
              <a:t>的推论可知</a:t>
            </a:r>
            <a:r>
              <a:rPr lang="en-US" altLang="zh-CN" b="1" i="1" dirty="0">
                <a:latin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sym typeface="Symbol" panose="05050102010706020507" pitchFamily="18" charset="2"/>
              </a:rPr>
              <a:t>为哈密顿图</a:t>
            </a:r>
            <a:r>
              <a:rPr lang="en-US" altLang="zh-CN" b="1" dirty="0">
                <a:latin typeface="Times New Roman" panose="02020603050405020304" pitchFamily="18" charset="0"/>
                <a:sym typeface="Symbol" panose="05050102010706020507" pitchFamily="18" charset="2"/>
              </a:rPr>
              <a:t>. </a:t>
            </a:r>
            <a:r>
              <a:rPr lang="zh-CN" altLang="en-US" b="1" dirty="0">
                <a:latin typeface="Times New Roman" panose="02020603050405020304" pitchFamily="18" charset="0"/>
                <a:sym typeface="Symbol" panose="05050102010706020507" pitchFamily="18" charset="2"/>
              </a:rPr>
              <a:t>服务员在</a:t>
            </a:r>
            <a:r>
              <a:rPr lang="en-US" altLang="zh-CN" b="1" i="1" dirty="0">
                <a:latin typeface="Times New Roman" panose="02020603050405020304" pitchFamily="18" charset="0"/>
                <a:sym typeface="Symbol" panose="05050102010706020507" pitchFamily="18" charset="2"/>
              </a:rPr>
              <a:t>G</a:t>
            </a:r>
            <a:r>
              <a:rPr lang="zh-CN" altLang="en-US" b="1" dirty="0">
                <a:latin typeface="Times New Roman" panose="02020603050405020304" pitchFamily="18" charset="0"/>
                <a:sym typeface="Symbol" panose="05050102010706020507" pitchFamily="18" charset="2"/>
              </a:rPr>
              <a:t>中找一条哈密顿回路</a:t>
            </a:r>
            <a:r>
              <a:rPr lang="en-US" altLang="zh-CN" b="1" i="1" dirty="0">
                <a:latin typeface="Times New Roman" panose="02020603050405020304" pitchFamily="18" charset="0"/>
                <a:sym typeface="Symbol" panose="05050102010706020507" pitchFamily="18" charset="2"/>
              </a:rPr>
              <a:t>C</a:t>
            </a:r>
            <a:r>
              <a:rPr lang="zh-CN" altLang="en-US" b="1" dirty="0">
                <a:latin typeface="Times New Roman" panose="02020603050405020304" pitchFamily="18" charset="0"/>
                <a:sym typeface="Symbol" panose="05050102010706020507" pitchFamily="18" charset="2"/>
              </a:rPr>
              <a:t>，按</a:t>
            </a:r>
            <a:r>
              <a:rPr lang="en-US" altLang="zh-CN" b="1" i="1" dirty="0">
                <a:latin typeface="Times New Roman" panose="02020603050405020304" pitchFamily="18" charset="0"/>
                <a:sym typeface="Symbol" panose="05050102010706020507" pitchFamily="18" charset="2"/>
              </a:rPr>
              <a:t>C</a:t>
            </a:r>
            <a:r>
              <a:rPr lang="zh-CN" altLang="en-US" b="1" dirty="0">
                <a:latin typeface="Times New Roman" panose="02020603050405020304" pitchFamily="18" charset="0"/>
                <a:sym typeface="Symbol" panose="05050102010706020507" pitchFamily="18" charset="2"/>
              </a:rPr>
              <a:t>中相邻关系安排座位即可</a:t>
            </a:r>
            <a:r>
              <a:rPr lang="en-US" altLang="zh-CN" b="1" dirty="0">
                <a:latin typeface="Times New Roman" panose="02020603050405020304" pitchFamily="18" charset="0"/>
                <a:sym typeface="Symbol" panose="05050102010706020507" pitchFamily="18" charset="2"/>
              </a:rPr>
              <a:t>. </a:t>
            </a:r>
            <a:endParaRPr lang="en-US" altLang="zh-CN" sz="1000" b="1"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333835" name="Rectangle 11">
            <a:extLst>
              <a:ext uri="{FF2B5EF4-FFF2-40B4-BE49-F238E27FC236}">
                <a16:creationId xmlns:a16="http://schemas.microsoft.com/office/drawing/2014/main" id="{AB3A3EA1-F95D-466C-905D-E5A3C6B74F7C}"/>
              </a:ext>
            </a:extLst>
          </p:cNvPr>
          <p:cNvSpPr>
            <a:spLocks noChangeArrowheads="1"/>
          </p:cNvSpPr>
          <p:nvPr/>
        </p:nvSpPr>
        <p:spPr bwMode="auto">
          <a:xfrm>
            <a:off x="1692275" y="115888"/>
            <a:ext cx="6335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b="1"/>
              <a:t>练习 </a:t>
            </a:r>
            <a:r>
              <a:rPr lang="en-US" altLang="zh-CN" sz="3200" b="1">
                <a:latin typeface="Times New Roman" panose="02020603050405020304" pitchFamily="18" charset="0"/>
              </a:rPr>
              <a:t>3</a:t>
            </a:r>
          </a:p>
        </p:txBody>
      </p:sp>
      <p:sp>
        <p:nvSpPr>
          <p:cNvPr id="333836" name="Rectangle 12">
            <a:extLst>
              <a:ext uri="{FF2B5EF4-FFF2-40B4-BE49-F238E27FC236}">
                <a16:creationId xmlns:a16="http://schemas.microsoft.com/office/drawing/2014/main" id="{6CD8762E-45C2-470B-9E10-8C4B17F697E3}"/>
              </a:ext>
            </a:extLst>
          </p:cNvPr>
          <p:cNvSpPr>
            <a:spLocks noChangeArrowheads="1"/>
          </p:cNvSpPr>
          <p:nvPr/>
        </p:nvSpPr>
        <p:spPr bwMode="auto">
          <a:xfrm>
            <a:off x="468313" y="5661025"/>
            <a:ext cx="7993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5000"/>
              </a:spcBef>
            </a:pPr>
            <a:r>
              <a:rPr lang="zh-CN" altLang="en-US" b="1">
                <a:sym typeface="Symbol" panose="05050102010706020507" pitchFamily="18" charset="2"/>
              </a:rPr>
              <a:t>由本题想到的：哈密顿回图的实质是能将图中所有的顶点排在同一个圈中</a:t>
            </a:r>
            <a:r>
              <a:rPr lang="en-US" altLang="zh-CN" b="1">
                <a:sym typeface="Symbol" panose="05050102010706020507" pitchFamily="18" charset="2"/>
              </a:rPr>
              <a:t>.</a:t>
            </a:r>
          </a:p>
        </p:txBody>
      </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4DD6B091-E23E-476C-BACE-87EF849DB94B}"/>
              </a:ext>
            </a:extLst>
          </p:cNvPr>
          <p:cNvSpPr>
            <a:spLocks noGrp="1"/>
          </p:cNvSpPr>
          <p:nvPr>
            <p:ph type="sldNum" sz="quarter" idx="12"/>
          </p:nvPr>
        </p:nvSpPr>
        <p:spPr/>
        <p:txBody>
          <a:bodyPr/>
          <a:lstStyle/>
          <a:p>
            <a:fld id="{E74B3DBC-9C22-43D1-B092-EFBACF8C82B7}" type="slidenum">
              <a:rPr lang="en-US" altLang="zh-CN"/>
              <a:pPr/>
              <a:t>56</a:t>
            </a:fld>
            <a:endParaRPr lang="en-US" altLang="zh-CN"/>
          </a:p>
        </p:txBody>
      </p:sp>
      <p:pic>
        <p:nvPicPr>
          <p:cNvPr id="335892" name="Picture 20" descr="15-13">
            <a:extLst>
              <a:ext uri="{FF2B5EF4-FFF2-40B4-BE49-F238E27FC236}">
                <a16:creationId xmlns:a16="http://schemas.microsoft.com/office/drawing/2014/main" id="{9027E8EA-0417-4B5C-A942-13F807013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060575"/>
            <a:ext cx="4679950"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5879" name="Line 7">
            <a:extLst>
              <a:ext uri="{FF2B5EF4-FFF2-40B4-BE49-F238E27FC236}">
                <a16:creationId xmlns:a16="http://schemas.microsoft.com/office/drawing/2014/main" id="{82EC3292-6B2B-4877-AC26-4DF24F4FD291}"/>
              </a:ext>
            </a:extLst>
          </p:cNvPr>
          <p:cNvSpPr>
            <a:spLocks noChangeShapeType="1"/>
          </p:cNvSpPr>
          <p:nvPr/>
        </p:nvSpPr>
        <p:spPr bwMode="auto">
          <a:xfrm>
            <a:off x="2411413" y="40767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5893" name="Rectangle 21">
            <a:extLst>
              <a:ext uri="{FF2B5EF4-FFF2-40B4-BE49-F238E27FC236}">
                <a16:creationId xmlns:a16="http://schemas.microsoft.com/office/drawing/2014/main" id="{988B3126-523D-4C5E-8D7E-9BFEF0750292}"/>
              </a:ext>
            </a:extLst>
          </p:cNvPr>
          <p:cNvSpPr>
            <a:spLocks noChangeArrowheads="1"/>
          </p:cNvSpPr>
          <p:nvPr/>
        </p:nvSpPr>
        <p:spPr bwMode="auto">
          <a:xfrm>
            <a:off x="684213" y="1198563"/>
            <a:ext cx="621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69B3F1"/>
              </a:buClr>
              <a:buFont typeface="Wingdings" panose="05000000000000000000" pitchFamily="2" charset="2"/>
              <a:buNone/>
            </a:pPr>
            <a:r>
              <a:rPr lang="en-US" altLang="zh-CN" b="1">
                <a:latin typeface="Times New Roman" panose="02020603050405020304" pitchFamily="18" charset="0"/>
              </a:rPr>
              <a:t>4. </a:t>
            </a:r>
            <a:r>
              <a:rPr lang="zh-CN" altLang="en-US" b="1">
                <a:latin typeface="Times New Roman" panose="02020603050405020304" pitchFamily="18" charset="0"/>
              </a:rPr>
              <a:t>距离</a:t>
            </a:r>
            <a:r>
              <a:rPr lang="en-US" altLang="zh-CN" b="1">
                <a:latin typeface="Times New Roman" panose="02020603050405020304" pitchFamily="18" charset="0"/>
              </a:rPr>
              <a:t>(</a:t>
            </a:r>
            <a:r>
              <a:rPr lang="zh-CN" altLang="en-US" b="1">
                <a:latin typeface="Times New Roman" panose="02020603050405020304" pitchFamily="18" charset="0"/>
              </a:rPr>
              <a:t>公里</a:t>
            </a:r>
            <a:r>
              <a:rPr lang="en-US" altLang="zh-CN" b="1">
                <a:latin typeface="Times New Roman" panose="02020603050405020304" pitchFamily="18" charset="0"/>
              </a:rPr>
              <a:t>) </a:t>
            </a:r>
            <a:r>
              <a:rPr lang="zh-CN" altLang="en-US" b="1">
                <a:latin typeface="Times New Roman" panose="02020603050405020304" pitchFamily="18" charset="0"/>
              </a:rPr>
              <a:t>如图所示</a:t>
            </a:r>
            <a:r>
              <a:rPr lang="en-US" altLang="zh-CN" b="1">
                <a:latin typeface="Times New Roman" panose="02020603050405020304" pitchFamily="18" charset="0"/>
              </a:rPr>
              <a:t>. </a:t>
            </a:r>
            <a:r>
              <a:rPr lang="zh-CN" altLang="en-US" b="1">
                <a:latin typeface="Times New Roman" panose="02020603050405020304" pitchFamily="18" charset="0"/>
              </a:rPr>
              <a:t>他如何走行程最短？</a:t>
            </a:r>
            <a:r>
              <a:rPr lang="zh-CN" altLang="en-US"/>
              <a:t> </a:t>
            </a:r>
          </a:p>
        </p:txBody>
      </p:sp>
      <p:sp>
        <p:nvSpPr>
          <p:cNvPr id="335895" name="Rectangle 23">
            <a:extLst>
              <a:ext uri="{FF2B5EF4-FFF2-40B4-BE49-F238E27FC236}">
                <a16:creationId xmlns:a16="http://schemas.microsoft.com/office/drawing/2014/main" id="{8939C361-BB3E-4BA6-A4C7-C56674930275}"/>
              </a:ext>
            </a:extLst>
          </p:cNvPr>
          <p:cNvSpPr>
            <a:spLocks noGrp="1" noChangeArrowheads="1"/>
          </p:cNvSpPr>
          <p:nvPr>
            <p:ph type="title"/>
          </p:nvPr>
        </p:nvSpPr>
        <p:spPr>
          <a:noFill/>
          <a:ln/>
        </p:spPr>
        <p:txBody>
          <a:bodyPr/>
          <a:lstStyle/>
          <a:p>
            <a:pPr algn="ctr"/>
            <a:r>
              <a:rPr lang="zh-CN" altLang="en-US"/>
              <a:t>练习 </a:t>
            </a:r>
            <a:r>
              <a:rPr lang="en-US" altLang="zh-CN">
                <a:latin typeface="Times New Roman" panose="02020603050405020304" pitchFamily="18" charset="0"/>
              </a:rPr>
              <a:t>4</a:t>
            </a:r>
          </a:p>
        </p:txBody>
      </p:sp>
      <p:sp>
        <p:nvSpPr>
          <p:cNvPr id="335898" name="Rectangle 26">
            <a:extLst>
              <a:ext uri="{FF2B5EF4-FFF2-40B4-BE49-F238E27FC236}">
                <a16:creationId xmlns:a16="http://schemas.microsoft.com/office/drawing/2014/main" id="{BBCCC9B7-9267-429F-B865-BE2E0736F8F4}"/>
              </a:ext>
            </a:extLst>
          </p:cNvPr>
          <p:cNvSpPr>
            <a:spLocks noChangeArrowheads="1"/>
          </p:cNvSpPr>
          <p:nvPr/>
        </p:nvSpPr>
        <p:spPr bwMode="auto">
          <a:xfrm>
            <a:off x="179388" y="5276850"/>
            <a:ext cx="843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imes New Roman" panose="02020603050405020304" pitchFamily="18" charset="0"/>
              </a:rPr>
              <a:t>最短的路为</a:t>
            </a:r>
            <a:r>
              <a:rPr lang="en-US" altLang="zh-CN" b="1" i="1">
                <a:latin typeface="Times New Roman" panose="02020603050405020304" pitchFamily="18" charset="0"/>
              </a:rPr>
              <a:t>ABCDA</a:t>
            </a:r>
            <a:r>
              <a:rPr lang="zh-CN" altLang="en-US" b="1">
                <a:latin typeface="Times New Roman" panose="02020603050405020304" pitchFamily="18" charset="0"/>
              </a:rPr>
              <a:t>，距离为</a:t>
            </a:r>
            <a:r>
              <a:rPr lang="en-US" altLang="zh-CN" b="1">
                <a:latin typeface="Times New Roman" panose="02020603050405020304" pitchFamily="18" charset="0"/>
              </a:rPr>
              <a:t>36</a:t>
            </a:r>
            <a:r>
              <a:rPr lang="zh-CN" altLang="en-US" b="1">
                <a:latin typeface="Times New Roman" panose="02020603050405020304" pitchFamily="18" charset="0"/>
              </a:rPr>
              <a:t>公里，其余两条各为多少？</a:t>
            </a:r>
          </a:p>
        </p:txBody>
      </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88E11-D5C5-4F4D-B991-D1F6912B075A}"/>
              </a:ext>
            </a:extLst>
          </p:cNvPr>
          <p:cNvSpPr>
            <a:spLocks noGrp="1"/>
          </p:cNvSpPr>
          <p:nvPr>
            <p:ph type="title"/>
          </p:nvPr>
        </p:nvSpPr>
        <p:spPr/>
        <p:txBody>
          <a:bodyPr/>
          <a:lstStyle/>
          <a:p>
            <a:pPr algn="ctr"/>
            <a:r>
              <a:rPr lang="zh-CN" altLang="en-US"/>
              <a:t>扩展阅读材料</a:t>
            </a:r>
            <a:endParaRPr lang="zh-CN" altLang="en-US" dirty="0"/>
          </a:p>
        </p:txBody>
      </p:sp>
      <p:sp>
        <p:nvSpPr>
          <p:cNvPr id="3" name="内容占位符 2">
            <a:extLst>
              <a:ext uri="{FF2B5EF4-FFF2-40B4-BE49-F238E27FC236}">
                <a16:creationId xmlns:a16="http://schemas.microsoft.com/office/drawing/2014/main" id="{AE331094-8628-42CF-AED6-C8B293F782E1}"/>
              </a:ext>
            </a:extLst>
          </p:cNvPr>
          <p:cNvSpPr>
            <a:spLocks noGrp="1"/>
          </p:cNvSpPr>
          <p:nvPr>
            <p:ph idx="1"/>
          </p:nvPr>
        </p:nvSpPr>
        <p:spPr/>
        <p:txBody>
          <a:bodyPr/>
          <a:lstStyle/>
          <a:p>
            <a:r>
              <a:rPr lang="en-US" altLang="zh-CN" dirty="0">
                <a:latin typeface="Times New Roman" panose="02020603050405020304" pitchFamily="18" charset="0"/>
              </a:rPr>
              <a:t>https://oi-wiki.org/graph/graph-matching/graph-match/</a:t>
            </a:r>
          </a:p>
          <a:p>
            <a:endParaRPr lang="en-US" altLang="zh-CN" dirty="0">
              <a:latin typeface="Times New Roman" panose="02020603050405020304" pitchFamily="18" charset="0"/>
            </a:endParaRPr>
          </a:p>
          <a:p>
            <a:r>
              <a:rPr lang="en-US" altLang="zh-CN" dirty="0">
                <a:latin typeface="Times New Roman" panose="02020603050405020304" pitchFamily="18" charset="0"/>
              </a:rPr>
              <a:t>http://akira.ruc.dk/~keld/research/LKH/</a:t>
            </a:r>
          </a:p>
          <a:p>
            <a:r>
              <a:rPr lang="en-US" altLang="zh-CN" dirty="0">
                <a:latin typeface="Times New Roman" panose="02020603050405020304" pitchFamily="18" charset="0"/>
              </a:rPr>
              <a:t>http://www.akira.ruc.dk/~keld/research/LKH-3/</a:t>
            </a:r>
          </a:p>
        </p:txBody>
      </p:sp>
      <p:sp>
        <p:nvSpPr>
          <p:cNvPr id="4" name="灯片编号占位符 3">
            <a:extLst>
              <a:ext uri="{FF2B5EF4-FFF2-40B4-BE49-F238E27FC236}">
                <a16:creationId xmlns:a16="http://schemas.microsoft.com/office/drawing/2014/main" id="{D04E1B27-93A2-4DCB-B4A7-01C5137F6D29}"/>
              </a:ext>
            </a:extLst>
          </p:cNvPr>
          <p:cNvSpPr>
            <a:spLocks noGrp="1"/>
          </p:cNvSpPr>
          <p:nvPr>
            <p:ph type="sldNum" sz="quarter" idx="12"/>
          </p:nvPr>
        </p:nvSpPr>
        <p:spPr/>
        <p:txBody>
          <a:bodyPr/>
          <a:lstStyle/>
          <a:p>
            <a:pPr>
              <a:defRPr/>
            </a:pPr>
            <a:fld id="{18B00429-19CE-4C2D-A58F-009C5D7921E3}" type="slidenum">
              <a:rPr lang="en-US" altLang="zh-CN" smtClean="0"/>
              <a:pPr>
                <a:defRPr/>
              </a:pPr>
              <a:t>57</a:t>
            </a:fld>
            <a:endParaRPr lang="en-US" altLang="zh-CN"/>
          </a:p>
        </p:txBody>
      </p:sp>
    </p:spTree>
    <p:extLst>
      <p:ext uri="{BB962C8B-B14F-4D97-AF65-F5344CB8AC3E}">
        <p14:creationId xmlns:p14="http://schemas.microsoft.com/office/powerpoint/2010/main" val="258218017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531ABA07-F5F0-42A1-B52A-46498556D21E}"/>
              </a:ext>
            </a:extLst>
          </p:cNvPr>
          <p:cNvSpPr>
            <a:spLocks noGrp="1"/>
          </p:cNvSpPr>
          <p:nvPr>
            <p:ph type="sldNum" sz="quarter" idx="12"/>
          </p:nvPr>
        </p:nvSpPr>
        <p:spPr/>
        <p:txBody>
          <a:bodyPr/>
          <a:lstStyle/>
          <a:p>
            <a:fld id="{60845D64-180B-459E-87DB-422AE87F5321}" type="slidenum">
              <a:rPr lang="en-US" altLang="zh-CN"/>
              <a:pPr/>
              <a:t>6</a:t>
            </a:fld>
            <a:endParaRPr lang="en-US" altLang="zh-CN"/>
          </a:p>
        </p:txBody>
      </p:sp>
      <p:sp>
        <p:nvSpPr>
          <p:cNvPr id="276487" name="Rectangle 7">
            <a:extLst>
              <a:ext uri="{FF2B5EF4-FFF2-40B4-BE49-F238E27FC236}">
                <a16:creationId xmlns:a16="http://schemas.microsoft.com/office/drawing/2014/main" id="{606F11CC-0DBF-41D1-B624-CFBA6C6CA0B8}"/>
              </a:ext>
            </a:extLst>
          </p:cNvPr>
          <p:cNvSpPr>
            <a:spLocks noGrp="1" noChangeArrowheads="1"/>
          </p:cNvSpPr>
          <p:nvPr>
            <p:ph type="title"/>
          </p:nvPr>
        </p:nvSpPr>
        <p:spPr/>
        <p:txBody>
          <a:bodyPr/>
          <a:lstStyle/>
          <a:p>
            <a:pPr algn="ctr"/>
            <a:r>
              <a:rPr lang="zh-CN" altLang="en-US">
                <a:latin typeface="Times New Roman" panose="02020603050405020304" pitchFamily="18" charset="0"/>
              </a:rPr>
              <a:t>无向欧拉图的判别法</a:t>
            </a:r>
          </a:p>
        </p:txBody>
      </p:sp>
      <p:sp>
        <p:nvSpPr>
          <p:cNvPr id="276488" name="Rectangle 8">
            <a:extLst>
              <a:ext uri="{FF2B5EF4-FFF2-40B4-BE49-F238E27FC236}">
                <a16:creationId xmlns:a16="http://schemas.microsoft.com/office/drawing/2014/main" id="{3F877EB5-AC3D-4AC1-A2B6-C7DDA50DC4B5}"/>
              </a:ext>
            </a:extLst>
          </p:cNvPr>
          <p:cNvSpPr>
            <a:spLocks noGrp="1" noChangeArrowheads="1"/>
          </p:cNvSpPr>
          <p:nvPr>
            <p:ph type="body" idx="1"/>
          </p:nvPr>
        </p:nvSpPr>
        <p:spPr>
          <a:xfrm>
            <a:off x="323850" y="1196975"/>
            <a:ext cx="8229600" cy="4248150"/>
          </a:xfrm>
        </p:spPr>
        <p:txBody>
          <a:bodyPr/>
          <a:lstStyle/>
          <a:p>
            <a:pPr marL="0" indent="0"/>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15.1</a:t>
            </a:r>
            <a:r>
              <a:rPr lang="en-US" altLang="zh-CN" dirty="0">
                <a:latin typeface="Times New Roman" panose="02020603050405020304" pitchFamily="18" charset="0"/>
              </a:rPr>
              <a:t>  </a:t>
            </a:r>
            <a:r>
              <a:rPr lang="zh-CN" altLang="en-US" dirty="0">
                <a:latin typeface="Times New Roman" panose="02020603050405020304" pitchFamily="18" charset="0"/>
              </a:rPr>
              <a:t>无向图</a:t>
            </a:r>
            <a:r>
              <a:rPr lang="en-US" altLang="zh-CN" i="1" dirty="0">
                <a:latin typeface="Times New Roman" panose="02020603050405020304" pitchFamily="18" charset="0"/>
              </a:rPr>
              <a:t>G</a:t>
            </a:r>
            <a:r>
              <a:rPr lang="zh-CN" altLang="en-US" dirty="0">
                <a:latin typeface="Times New Roman" panose="02020603050405020304" pitchFamily="18" charset="0"/>
              </a:rPr>
              <a:t>是欧拉图当且仅当</a:t>
            </a:r>
            <a:r>
              <a:rPr lang="en-US" altLang="zh-CN" i="1" dirty="0">
                <a:latin typeface="Times New Roman" panose="02020603050405020304" pitchFamily="18" charset="0"/>
              </a:rPr>
              <a:t>G</a:t>
            </a:r>
            <a:r>
              <a:rPr lang="zh-CN" altLang="en-US" dirty="0">
                <a:latin typeface="Times New Roman" panose="02020603050405020304" pitchFamily="18" charset="0"/>
              </a:rPr>
              <a:t>连通且无奇度顶点</a:t>
            </a:r>
            <a:r>
              <a:rPr lang="en-US" altLang="zh-CN" dirty="0">
                <a:latin typeface="Times New Roman" panose="02020603050405020304" pitchFamily="18" charset="0"/>
              </a:rPr>
              <a:t>.</a:t>
            </a:r>
          </a:p>
          <a:p>
            <a:pPr marL="0" indent="0">
              <a:spcBef>
                <a:spcPct val="75000"/>
              </a:spcBef>
            </a:pPr>
            <a:r>
              <a:rPr lang="zh-CN" altLang="en-US" dirty="0">
                <a:latin typeface="Times New Roman" panose="02020603050405020304" pitchFamily="18" charset="0"/>
              </a:rPr>
              <a:t>证 若</a:t>
            </a:r>
            <a:r>
              <a:rPr lang="en-US" altLang="zh-CN" i="1" dirty="0">
                <a:latin typeface="Times New Roman" panose="02020603050405020304" pitchFamily="18" charset="0"/>
              </a:rPr>
              <a:t>G</a:t>
            </a:r>
            <a:r>
              <a:rPr lang="zh-CN" altLang="en-US" dirty="0">
                <a:latin typeface="Times New Roman" panose="02020603050405020304" pitchFamily="18" charset="0"/>
              </a:rPr>
              <a:t>为平凡图无问题</a:t>
            </a:r>
            <a:r>
              <a:rPr lang="en-US" altLang="zh-CN" dirty="0">
                <a:latin typeface="Times New Roman" panose="02020603050405020304" pitchFamily="18" charset="0"/>
              </a:rPr>
              <a:t>. </a:t>
            </a:r>
            <a:r>
              <a:rPr lang="zh-CN" altLang="en-US" dirty="0">
                <a:latin typeface="Times New Roman" panose="02020603050405020304" pitchFamily="18" charset="0"/>
              </a:rPr>
              <a:t>下设</a:t>
            </a:r>
            <a:r>
              <a:rPr lang="en-US" altLang="zh-CN" i="1" dirty="0">
                <a:latin typeface="Times New Roman" panose="02020603050405020304" pitchFamily="18" charset="0"/>
              </a:rPr>
              <a:t>G</a:t>
            </a:r>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zh-CN" altLang="en-US" dirty="0">
                <a:latin typeface="Times New Roman" panose="02020603050405020304" pitchFamily="18" charset="0"/>
              </a:rPr>
              <a:t>阶</a:t>
            </a:r>
            <a:r>
              <a:rPr lang="en-US" altLang="zh-CN" i="1" dirty="0">
                <a:latin typeface="Times New Roman" panose="02020603050405020304" pitchFamily="18" charset="0"/>
              </a:rPr>
              <a:t>m</a:t>
            </a:r>
            <a:r>
              <a:rPr lang="zh-CN" altLang="en-US" dirty="0">
                <a:latin typeface="Times New Roman" panose="02020603050405020304" pitchFamily="18" charset="0"/>
              </a:rPr>
              <a:t>条边的无向图</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必要性  设</a:t>
            </a:r>
            <a:r>
              <a:rPr lang="en-US" altLang="zh-CN" i="1" dirty="0">
                <a:latin typeface="Times New Roman" panose="02020603050405020304" pitchFamily="18" charset="0"/>
              </a:rPr>
              <a:t>C</a:t>
            </a:r>
            <a:r>
              <a:rPr lang="zh-CN" altLang="en-US" dirty="0">
                <a:latin typeface="Times New Roman" panose="02020603050405020304" pitchFamily="18" charset="0"/>
              </a:rPr>
              <a:t>为</a:t>
            </a:r>
            <a:r>
              <a:rPr lang="en-US" altLang="zh-CN" i="1" dirty="0">
                <a:latin typeface="Times New Roman" panose="02020603050405020304" pitchFamily="18" charset="0"/>
              </a:rPr>
              <a:t>G </a:t>
            </a:r>
            <a:r>
              <a:rPr lang="zh-CN" altLang="en-US" dirty="0">
                <a:latin typeface="Times New Roman" panose="02020603050405020304" pitchFamily="18" charset="0"/>
              </a:rPr>
              <a:t>中一条欧拉回路</a:t>
            </a:r>
            <a:r>
              <a:rPr lang="en-US" altLang="zh-CN" dirty="0">
                <a:latin typeface="Times New Roman" panose="02020603050405020304" pitchFamily="18" charset="0"/>
              </a:rPr>
              <a:t>.</a:t>
            </a:r>
          </a:p>
          <a:p>
            <a:pPr marL="0" indent="0"/>
            <a:r>
              <a:rPr lang="en-US" altLang="zh-CN" dirty="0">
                <a:latin typeface="Times New Roman" panose="02020603050405020304" pitchFamily="18" charset="0"/>
              </a:rPr>
              <a:t>(1) </a:t>
            </a:r>
            <a:r>
              <a:rPr lang="en-US" altLang="zh-CN" i="1" dirty="0">
                <a:latin typeface="Times New Roman" panose="02020603050405020304" pitchFamily="18" charset="0"/>
              </a:rPr>
              <a:t>G </a:t>
            </a:r>
            <a:r>
              <a:rPr lang="zh-CN" altLang="en-US" dirty="0">
                <a:latin typeface="Times New Roman" panose="02020603050405020304" pitchFamily="18" charset="0"/>
              </a:rPr>
              <a:t>连通显然</a:t>
            </a:r>
            <a:r>
              <a:rPr lang="en-US" altLang="zh-CN" dirty="0">
                <a:latin typeface="Times New Roman" panose="02020603050405020304" pitchFamily="18" charset="0"/>
              </a:rPr>
              <a:t>.</a:t>
            </a:r>
          </a:p>
          <a:p>
            <a:pPr marL="0" indent="0"/>
            <a:r>
              <a:rPr lang="en-US" altLang="zh-CN" dirty="0">
                <a:latin typeface="Times New Roman" panose="02020603050405020304" pitchFamily="18" charset="0"/>
              </a:rPr>
              <a:t>(2)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zh-CN" altLang="en-US" dirty="0">
                <a:latin typeface="Times New Roman" panose="02020603050405020304" pitchFamily="18" charset="0"/>
              </a:rPr>
              <a:t>在</a:t>
            </a:r>
            <a:r>
              <a:rPr lang="en-US" altLang="zh-CN" i="1" dirty="0">
                <a:latin typeface="Times New Roman" panose="02020603050405020304" pitchFamily="18" charset="0"/>
              </a:rPr>
              <a:t>C</a:t>
            </a:r>
            <a:r>
              <a:rPr lang="zh-CN" altLang="en-US" dirty="0">
                <a:latin typeface="Times New Roman" panose="02020603050405020304" pitchFamily="18" charset="0"/>
              </a:rPr>
              <a:t>上每出现一次获</a:t>
            </a:r>
            <a:r>
              <a:rPr lang="en-US" altLang="zh-CN" dirty="0">
                <a:latin typeface="Times New Roman" panose="02020603050405020304" pitchFamily="18" charset="0"/>
              </a:rPr>
              <a:t>2</a:t>
            </a:r>
            <a:r>
              <a:rPr lang="zh-CN" altLang="en-US" dirty="0">
                <a:latin typeface="Times New Roman" panose="02020603050405020304" pitchFamily="18" charset="0"/>
              </a:rPr>
              <a:t>度</a:t>
            </a:r>
            <a:r>
              <a:rPr lang="en-US" altLang="zh-CN" dirty="0">
                <a:latin typeface="Times New Roman" panose="02020603050405020304" pitchFamily="18" charset="0"/>
              </a:rPr>
              <a:t>, </a:t>
            </a:r>
            <a:r>
              <a:rPr lang="zh-CN" altLang="en-US" dirty="0">
                <a:latin typeface="Times New Roman" panose="02020603050405020304" pitchFamily="18" charset="0"/>
              </a:rPr>
              <a:t>所以</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zh-CN" altLang="en-US" dirty="0">
                <a:latin typeface="Times New Roman" panose="02020603050405020304" pitchFamily="18" charset="0"/>
              </a:rPr>
              <a:t>为偶度顶点</a:t>
            </a:r>
            <a:r>
              <a:rPr lang="en-US" altLang="zh-CN" dirty="0">
                <a:latin typeface="Times New Roman" panose="02020603050405020304" pitchFamily="18" charset="0"/>
              </a:rPr>
              <a:t>.  </a:t>
            </a:r>
          </a:p>
          <a:p>
            <a:pPr marL="0" indent="0"/>
            <a:r>
              <a:rPr lang="en-US" altLang="zh-CN" dirty="0">
                <a:latin typeface="Times New Roman" panose="02020603050405020304" pitchFamily="18" charset="0"/>
              </a:rPr>
              <a:t>     </a:t>
            </a:r>
            <a:r>
              <a:rPr lang="zh-CN" altLang="en-US" dirty="0">
                <a:latin typeface="Times New Roman" panose="02020603050405020304" pitchFamily="18" charset="0"/>
              </a:rPr>
              <a:t>由</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的任意性</a:t>
            </a:r>
            <a:r>
              <a:rPr lang="en-US" altLang="zh-CN" dirty="0">
                <a:latin typeface="Times New Roman" panose="02020603050405020304" pitchFamily="18" charset="0"/>
              </a:rPr>
              <a:t>, </a:t>
            </a:r>
            <a:r>
              <a:rPr lang="zh-CN" altLang="en-US" dirty="0">
                <a:latin typeface="Times New Roman" panose="02020603050405020304" pitchFamily="18" charset="0"/>
              </a:rPr>
              <a:t>结论为真</a:t>
            </a:r>
            <a:r>
              <a:rPr lang="en-US" altLang="zh-CN" dirty="0">
                <a:latin typeface="Times New Roman" panose="02020603050405020304" pitchFamily="18" charset="0"/>
              </a:rPr>
              <a:t>. </a:t>
            </a:r>
          </a:p>
          <a:p>
            <a:pPr marL="0" indent="0"/>
            <a:r>
              <a:rPr lang="zh-CN" altLang="en-US" dirty="0">
                <a:latin typeface="Times New Roman" panose="02020603050405020304" pitchFamily="18" charset="0"/>
              </a:rPr>
              <a:t>充分性  对边数</a:t>
            </a:r>
            <a:r>
              <a:rPr lang="en-US" altLang="zh-CN" i="1" dirty="0">
                <a:latin typeface="Times New Roman" panose="02020603050405020304" pitchFamily="18" charset="0"/>
              </a:rPr>
              <a:t>m</a:t>
            </a:r>
            <a:r>
              <a:rPr lang="zh-CN" altLang="en-US" dirty="0">
                <a:latin typeface="Times New Roman" panose="02020603050405020304" pitchFamily="18" charset="0"/>
              </a:rPr>
              <a:t>做归纳法 </a:t>
            </a:r>
            <a:r>
              <a:rPr lang="en-US" altLang="zh-CN" dirty="0">
                <a:latin typeface="Times New Roman" panose="02020603050405020304" pitchFamily="18" charset="0"/>
              </a:rPr>
              <a:t>(</a:t>
            </a:r>
            <a:r>
              <a:rPr lang="zh-CN" altLang="en-US" dirty="0">
                <a:latin typeface="Times New Roman" panose="02020603050405020304" pitchFamily="18" charset="0"/>
              </a:rPr>
              <a:t>第二数学归纳法</a:t>
            </a:r>
            <a:r>
              <a:rPr lang="en-US" altLang="zh-CN" dirty="0">
                <a:latin typeface="Times New Roman" panose="02020603050405020304" pitchFamily="18" charset="0"/>
              </a:rPr>
              <a:t>).</a:t>
            </a:r>
          </a:p>
          <a:p>
            <a:pPr marL="0" indent="0"/>
            <a:r>
              <a:rPr lang="en-US" altLang="zh-CN" dirty="0">
                <a:latin typeface="Times New Roman" panose="02020603050405020304" pitchFamily="18" charset="0"/>
              </a:rPr>
              <a:t>(1) </a:t>
            </a:r>
            <a:r>
              <a:rPr lang="en-US" altLang="zh-CN" i="1" dirty="0">
                <a:latin typeface="Times New Roman" panose="02020603050405020304" pitchFamily="18" charset="0"/>
              </a:rPr>
              <a:t>m</a:t>
            </a:r>
            <a:r>
              <a:rPr lang="en-US" altLang="zh-CN" dirty="0">
                <a:latin typeface="Times New Roman" panose="02020603050405020304" pitchFamily="18" charset="0"/>
              </a:rPr>
              <a:t>=1</a:t>
            </a:r>
            <a:r>
              <a:rPr lang="zh-CN" altLang="en-US" dirty="0">
                <a:latin typeface="Times New Roman" panose="02020603050405020304" pitchFamily="18" charset="0"/>
              </a:rPr>
              <a:t>时，</a:t>
            </a:r>
            <a:r>
              <a:rPr lang="en-US" altLang="zh-CN" i="1" dirty="0">
                <a:latin typeface="Times New Roman" panose="02020603050405020304" pitchFamily="18" charset="0"/>
              </a:rPr>
              <a:t>G</a:t>
            </a:r>
            <a:r>
              <a:rPr lang="zh-CN" altLang="en-US" dirty="0">
                <a:latin typeface="Times New Roman" panose="02020603050405020304" pitchFamily="18" charset="0"/>
              </a:rPr>
              <a:t>为一个环，则</a:t>
            </a:r>
            <a:r>
              <a:rPr lang="en-US" altLang="zh-CN" i="1" dirty="0">
                <a:latin typeface="Times New Roman" panose="02020603050405020304" pitchFamily="18" charset="0"/>
              </a:rPr>
              <a:t>G</a:t>
            </a:r>
            <a:r>
              <a:rPr lang="zh-CN" altLang="en-US" dirty="0">
                <a:latin typeface="Times New Roman" panose="02020603050405020304" pitchFamily="18" charset="0"/>
              </a:rPr>
              <a:t>为欧拉图</a:t>
            </a:r>
            <a:r>
              <a:rPr lang="en-US" altLang="zh-CN" dirty="0">
                <a:latin typeface="Times New Roman" panose="02020603050405020304" pitchFamily="18" charset="0"/>
              </a:rPr>
              <a:t>.</a:t>
            </a:r>
          </a:p>
          <a:p>
            <a:r>
              <a:rPr lang="en-US" altLang="zh-CN" dirty="0">
                <a:latin typeface="Times New Roman" panose="02020603050405020304" pitchFamily="18" charset="0"/>
              </a:rPr>
              <a:t>(2) </a:t>
            </a:r>
            <a:r>
              <a:rPr lang="zh-CN" altLang="en-US" dirty="0">
                <a:latin typeface="Times New Roman" panose="02020603050405020304" pitchFamily="18" charset="0"/>
              </a:rPr>
              <a:t>设</a:t>
            </a:r>
            <a:r>
              <a:rPr lang="en-US" altLang="zh-CN" i="1" dirty="0" err="1">
                <a:latin typeface="Times New Roman" panose="02020603050405020304" pitchFamily="18" charset="0"/>
              </a:rPr>
              <a:t>m</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k</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zh-CN" altLang="en-US" dirty="0">
                <a:latin typeface="Times New Roman" panose="02020603050405020304" pitchFamily="18" charset="0"/>
              </a:rPr>
              <a:t>时结论为真，证明</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+1</a:t>
            </a:r>
            <a:r>
              <a:rPr lang="zh-CN" altLang="en-US" dirty="0">
                <a:latin typeface="Times New Roman" panose="02020603050405020304" pitchFamily="18" charset="0"/>
              </a:rPr>
              <a:t>时为真</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由连通性</a:t>
            </a:r>
            <a:r>
              <a:rPr lang="en-US" altLang="zh-CN" dirty="0">
                <a:latin typeface="Times New Roman" panose="02020603050405020304" pitchFamily="18" charset="0"/>
              </a:rPr>
              <a:t>, </a:t>
            </a:r>
            <a:r>
              <a:rPr lang="zh-CN" altLang="en-US" dirty="0">
                <a:latin typeface="Times New Roman" panose="02020603050405020304" pitchFamily="18" charset="0"/>
              </a:rPr>
              <a:t>必然存在回路</a:t>
            </a:r>
            <a:r>
              <a:rPr lang="en-US" altLang="zh-CN" dirty="0">
                <a:latin typeface="Times New Roman" panose="02020603050405020304" pitchFamily="18" charset="0"/>
              </a:rPr>
              <a:t>. </a:t>
            </a:r>
            <a:r>
              <a:rPr lang="zh-CN" altLang="en-US" dirty="0">
                <a:latin typeface="Times New Roman" panose="02020603050405020304" pitchFamily="18" charset="0"/>
              </a:rPr>
              <a:t>任意选取一个回路</a:t>
            </a:r>
            <a:r>
              <a:rPr lang="en-US" altLang="zh-CN" dirty="0">
                <a:latin typeface="Times New Roman" panose="02020603050405020304" pitchFamily="18" charset="0"/>
              </a:rPr>
              <a:t>, </a:t>
            </a:r>
            <a:r>
              <a:rPr lang="zh-CN" altLang="en-US" dirty="0">
                <a:latin typeface="Times New Roman" panose="02020603050405020304" pitchFamily="18" charset="0"/>
              </a:rPr>
              <a:t>删除其途经边</a:t>
            </a:r>
            <a:r>
              <a:rPr lang="en-US" altLang="zh-CN" dirty="0">
                <a:latin typeface="Times New Roman" panose="02020603050405020304" pitchFamily="18" charset="0"/>
              </a:rPr>
              <a:t>, </a:t>
            </a:r>
            <a:r>
              <a:rPr lang="zh-CN" altLang="en-US" dirty="0">
                <a:latin typeface="Times New Roman" panose="02020603050405020304" pitchFamily="18" charset="0"/>
              </a:rPr>
              <a:t>每个节点减少了偶数度</a:t>
            </a:r>
            <a:r>
              <a:rPr lang="en-US" altLang="zh-CN" dirty="0">
                <a:latin typeface="Times New Roman" panose="02020603050405020304" pitchFamily="18" charset="0"/>
              </a:rPr>
              <a:t>, </a:t>
            </a:r>
            <a:r>
              <a:rPr lang="zh-CN" altLang="en-US" dirty="0">
                <a:latin typeface="Times New Roman" panose="02020603050405020304" pitchFamily="18" charset="0"/>
              </a:rPr>
              <a:t>仍无奇度</a:t>
            </a:r>
            <a:r>
              <a:rPr lang="en-US" altLang="zh-CN" dirty="0">
                <a:latin typeface="Times New Roman" panose="02020603050405020304" pitchFamily="18" charset="0"/>
              </a:rPr>
              <a:t>. </a:t>
            </a:r>
            <a:r>
              <a:rPr lang="zh-CN" altLang="en-US" dirty="0">
                <a:latin typeface="Times New Roman" panose="02020603050405020304" pitchFamily="18" charset="0"/>
              </a:rPr>
              <a:t>由归纳假设该子图中每个连通分量都是欧拉图</a:t>
            </a:r>
            <a:r>
              <a:rPr lang="en-US" altLang="zh-CN" dirty="0">
                <a:latin typeface="Times New Roman" panose="02020603050405020304" pitchFamily="18" charset="0"/>
              </a:rPr>
              <a:t>, </a:t>
            </a:r>
            <a:r>
              <a:rPr lang="zh-CN" altLang="en-US" dirty="0">
                <a:latin typeface="Times New Roman" panose="02020603050405020304" pitchFamily="18" charset="0"/>
              </a:rPr>
              <a:t>故原图也是欧拉图</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40" name="椭圆 39">
            <a:extLst>
              <a:ext uri="{FF2B5EF4-FFF2-40B4-BE49-F238E27FC236}">
                <a16:creationId xmlns:a16="http://schemas.microsoft.com/office/drawing/2014/main" id="{ED5F95CD-9163-4720-ABA2-2856B545BF57}"/>
              </a:ext>
            </a:extLst>
          </p:cNvPr>
          <p:cNvSpPr/>
          <p:nvPr/>
        </p:nvSpPr>
        <p:spPr>
          <a:xfrm>
            <a:off x="8293810" y="3749854"/>
            <a:ext cx="454654" cy="454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solidFill>
                  <a:schemeClr val="tx1"/>
                </a:solidFill>
              </a:rPr>
              <a:t>…</a:t>
            </a:r>
            <a:endParaRPr lang="zh-CN" altLang="en-US" sz="1200" dirty="0">
              <a:solidFill>
                <a:schemeClr val="tx1"/>
              </a:solidFill>
            </a:endParaRPr>
          </a:p>
        </p:txBody>
      </p:sp>
      <p:sp>
        <p:nvSpPr>
          <p:cNvPr id="41" name="椭圆 40">
            <a:extLst>
              <a:ext uri="{FF2B5EF4-FFF2-40B4-BE49-F238E27FC236}">
                <a16:creationId xmlns:a16="http://schemas.microsoft.com/office/drawing/2014/main" id="{C6C17489-0249-4276-B225-A35ECEEA99E6}"/>
              </a:ext>
            </a:extLst>
          </p:cNvPr>
          <p:cNvSpPr/>
          <p:nvPr/>
        </p:nvSpPr>
        <p:spPr>
          <a:xfrm>
            <a:off x="8289496" y="4702537"/>
            <a:ext cx="454654" cy="454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solidFill>
                  <a:schemeClr val="tx1"/>
                </a:solidFill>
              </a:rPr>
              <a:t>v</a:t>
            </a:r>
            <a:endParaRPr lang="zh-CN" altLang="en-US" sz="1200" dirty="0">
              <a:solidFill>
                <a:schemeClr val="tx1"/>
              </a:solidFill>
            </a:endParaRPr>
          </a:p>
        </p:txBody>
      </p:sp>
      <p:cxnSp>
        <p:nvCxnSpPr>
          <p:cNvPr id="42" name="直接箭头连接符 41">
            <a:extLst>
              <a:ext uri="{FF2B5EF4-FFF2-40B4-BE49-F238E27FC236}">
                <a16:creationId xmlns:a16="http://schemas.microsoft.com/office/drawing/2014/main" id="{6B7A30BC-4792-44B6-B0A0-F2B4C2C70904}"/>
              </a:ext>
            </a:extLst>
          </p:cNvPr>
          <p:cNvCxnSpPr>
            <a:cxnSpLocks/>
            <a:stCxn id="46" idx="0"/>
            <a:endCxn id="44" idx="4"/>
          </p:cNvCxnSpPr>
          <p:nvPr/>
        </p:nvCxnSpPr>
        <p:spPr>
          <a:xfrm flipV="1">
            <a:off x="7580227" y="4204508"/>
            <a:ext cx="4971" cy="49803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1FB4B61-0AC0-4867-AB17-153C5B018D74}"/>
              </a:ext>
            </a:extLst>
          </p:cNvPr>
          <p:cNvCxnSpPr>
            <a:cxnSpLocks/>
            <a:stCxn id="44" idx="6"/>
            <a:endCxn id="40" idx="2"/>
          </p:cNvCxnSpPr>
          <p:nvPr/>
        </p:nvCxnSpPr>
        <p:spPr>
          <a:xfrm>
            <a:off x="7812525" y="3977181"/>
            <a:ext cx="481285"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椭圆 43">
            <a:extLst>
              <a:ext uri="{FF2B5EF4-FFF2-40B4-BE49-F238E27FC236}">
                <a16:creationId xmlns:a16="http://schemas.microsoft.com/office/drawing/2014/main" id="{01C4ED73-7B35-4E4E-882F-4AB7F9D2A013}"/>
              </a:ext>
            </a:extLst>
          </p:cNvPr>
          <p:cNvSpPr/>
          <p:nvPr/>
        </p:nvSpPr>
        <p:spPr>
          <a:xfrm>
            <a:off x="7357871" y="3749854"/>
            <a:ext cx="454654" cy="454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solidFill>
                  <a:schemeClr val="tx1"/>
                </a:solidFill>
              </a:rPr>
              <a:t>0</a:t>
            </a:r>
            <a:endParaRPr lang="zh-CN" altLang="en-US" sz="1200" dirty="0">
              <a:solidFill>
                <a:schemeClr val="tx1"/>
              </a:solidFill>
            </a:endParaRPr>
          </a:p>
        </p:txBody>
      </p:sp>
      <p:cxnSp>
        <p:nvCxnSpPr>
          <p:cNvPr id="45" name="直接箭头连接符 44">
            <a:extLst>
              <a:ext uri="{FF2B5EF4-FFF2-40B4-BE49-F238E27FC236}">
                <a16:creationId xmlns:a16="http://schemas.microsoft.com/office/drawing/2014/main" id="{9E9237D4-C1A3-4CCC-A023-49745E66F202}"/>
              </a:ext>
            </a:extLst>
          </p:cNvPr>
          <p:cNvCxnSpPr>
            <a:cxnSpLocks/>
            <a:stCxn id="40" idx="4"/>
            <a:endCxn id="41" idx="0"/>
          </p:cNvCxnSpPr>
          <p:nvPr/>
        </p:nvCxnSpPr>
        <p:spPr>
          <a:xfrm flipH="1">
            <a:off x="8516823" y="4204508"/>
            <a:ext cx="4314" cy="498029"/>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1529075A-4724-440C-9F48-741608D0C5DD}"/>
              </a:ext>
            </a:extLst>
          </p:cNvPr>
          <p:cNvSpPr/>
          <p:nvPr/>
        </p:nvSpPr>
        <p:spPr>
          <a:xfrm>
            <a:off x="7352900" y="4702538"/>
            <a:ext cx="454654" cy="454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dirty="0">
                <a:solidFill>
                  <a:schemeClr val="tx1"/>
                </a:solidFill>
              </a:rPr>
              <a:t>…</a:t>
            </a:r>
            <a:endParaRPr lang="zh-CN" altLang="en-US" sz="1200" dirty="0">
              <a:solidFill>
                <a:schemeClr val="tx1"/>
              </a:solidFill>
            </a:endParaRPr>
          </a:p>
        </p:txBody>
      </p:sp>
      <p:cxnSp>
        <p:nvCxnSpPr>
          <p:cNvPr id="47" name="直接箭头连接符 46">
            <a:extLst>
              <a:ext uri="{FF2B5EF4-FFF2-40B4-BE49-F238E27FC236}">
                <a16:creationId xmlns:a16="http://schemas.microsoft.com/office/drawing/2014/main" id="{771031A7-CE65-4FD3-ABCE-773D54C5B4CB}"/>
              </a:ext>
            </a:extLst>
          </p:cNvPr>
          <p:cNvCxnSpPr>
            <a:cxnSpLocks/>
            <a:stCxn id="46" idx="6"/>
            <a:endCxn id="41" idx="2"/>
          </p:cNvCxnSpPr>
          <p:nvPr/>
        </p:nvCxnSpPr>
        <p:spPr>
          <a:xfrm flipV="1">
            <a:off x="7807554" y="4929864"/>
            <a:ext cx="481942" cy="1"/>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连接符: 曲线 38">
            <a:extLst>
              <a:ext uri="{FF2B5EF4-FFF2-40B4-BE49-F238E27FC236}">
                <a16:creationId xmlns:a16="http://schemas.microsoft.com/office/drawing/2014/main" id="{D272E6CB-FC05-4A45-B1B5-0600F131679E}"/>
              </a:ext>
            </a:extLst>
          </p:cNvPr>
          <p:cNvCxnSpPr>
            <a:cxnSpLocks/>
            <a:stCxn id="40" idx="5"/>
            <a:endCxn id="40" idx="1"/>
          </p:cNvCxnSpPr>
          <p:nvPr/>
        </p:nvCxnSpPr>
        <p:spPr>
          <a:xfrm rot="5400000" flipH="1">
            <a:off x="8360393" y="3816437"/>
            <a:ext cx="321488" cy="321488"/>
          </a:xfrm>
          <a:prstGeom prst="curvedConnector5">
            <a:avLst>
              <a:gd name="adj1" fmla="val -96204"/>
              <a:gd name="adj2" fmla="val 236434"/>
              <a:gd name="adj3" fmla="val 14879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连接符: 曲线 64">
            <a:extLst>
              <a:ext uri="{FF2B5EF4-FFF2-40B4-BE49-F238E27FC236}">
                <a16:creationId xmlns:a16="http://schemas.microsoft.com/office/drawing/2014/main" id="{AA94F940-F849-4EA9-B6D4-5915A3717039}"/>
              </a:ext>
            </a:extLst>
          </p:cNvPr>
          <p:cNvCxnSpPr>
            <a:cxnSpLocks/>
            <a:stCxn id="41" idx="7"/>
            <a:endCxn id="41" idx="5"/>
          </p:cNvCxnSpPr>
          <p:nvPr/>
        </p:nvCxnSpPr>
        <p:spPr>
          <a:xfrm rot="16200000" flipH="1">
            <a:off x="8516823" y="4929864"/>
            <a:ext cx="321488" cy="12700"/>
          </a:xfrm>
          <a:prstGeom prst="curvedConnector5">
            <a:avLst>
              <a:gd name="adj1" fmla="val -71107"/>
              <a:gd name="adj2" fmla="val 3302732"/>
              <a:gd name="adj3" fmla="val 1711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连接符: 曲线 67">
            <a:extLst>
              <a:ext uri="{FF2B5EF4-FFF2-40B4-BE49-F238E27FC236}">
                <a16:creationId xmlns:a16="http://schemas.microsoft.com/office/drawing/2014/main" id="{2B2268A9-C5BA-417D-A0EA-9118CDE5098C}"/>
              </a:ext>
            </a:extLst>
          </p:cNvPr>
          <p:cNvCxnSpPr>
            <a:cxnSpLocks/>
            <a:stCxn id="46" idx="7"/>
            <a:endCxn id="46" idx="4"/>
          </p:cNvCxnSpPr>
          <p:nvPr/>
        </p:nvCxnSpPr>
        <p:spPr>
          <a:xfrm rot="16200000" flipH="1" flipV="1">
            <a:off x="7466563" y="4882784"/>
            <a:ext cx="388071" cy="160744"/>
          </a:xfrm>
          <a:prstGeom prst="curvedConnector5">
            <a:avLst>
              <a:gd name="adj1" fmla="val -58907"/>
              <a:gd name="adj2" fmla="val 383635"/>
              <a:gd name="adj3" fmla="val 15890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E3D9847F-23E9-4ADF-B9AB-0D651279D5FF}"/>
              </a:ext>
            </a:extLst>
          </p:cNvPr>
          <p:cNvSpPr txBox="1"/>
          <p:nvPr/>
        </p:nvSpPr>
        <p:spPr>
          <a:xfrm>
            <a:off x="4499992" y="6457890"/>
            <a:ext cx="4644008" cy="400110"/>
          </a:xfrm>
          <a:prstGeom prst="rect">
            <a:avLst/>
          </a:prstGeom>
          <a:noFill/>
        </p:spPr>
        <p:txBody>
          <a:bodyPr wrap="square" rtlCol="0" anchor="b">
            <a:spAutoFit/>
          </a:bodyPr>
          <a:lstStyle/>
          <a:p>
            <a:pPr algn="r"/>
            <a:r>
              <a:rPr lang="zh-CN" altLang="en-US" sz="2000" dirty="0">
                <a:solidFill>
                  <a:srgbClr val="FF9900"/>
                </a:solidFill>
                <a:latin typeface="Times New Roman" panose="02020603050405020304" pitchFamily="18" charset="0"/>
              </a:rPr>
              <a:t>每个连通分量是否可能有悬挂边？</a:t>
            </a:r>
            <a:endParaRPr lang="en-US" altLang="zh-CN" sz="2000" dirty="0">
              <a:solidFill>
                <a:srgbClr val="FF9900"/>
              </a:solidFill>
              <a:latin typeface="Times New Roman" panose="02020603050405020304" pitchFamily="18" charset="0"/>
            </a:endParaRPr>
          </a:p>
        </p:txBody>
      </p:sp>
      <p:sp>
        <p:nvSpPr>
          <p:cNvPr id="17" name="文本框 16">
            <a:extLst>
              <a:ext uri="{FF2B5EF4-FFF2-40B4-BE49-F238E27FC236}">
                <a16:creationId xmlns:a16="http://schemas.microsoft.com/office/drawing/2014/main" id="{35AA6680-CA03-41AD-96B1-1C9BD497A039}"/>
              </a:ext>
            </a:extLst>
          </p:cNvPr>
          <p:cNvSpPr txBox="1"/>
          <p:nvPr/>
        </p:nvSpPr>
        <p:spPr>
          <a:xfrm>
            <a:off x="6140984" y="1490573"/>
            <a:ext cx="2895511" cy="400110"/>
          </a:xfrm>
          <a:prstGeom prst="rect">
            <a:avLst/>
          </a:prstGeom>
          <a:noFill/>
        </p:spPr>
        <p:txBody>
          <a:bodyPr wrap="square" rtlCol="0" anchor="b">
            <a:spAutoFit/>
          </a:bodyPr>
          <a:lstStyle/>
          <a:p>
            <a:pPr algn="r"/>
            <a:r>
              <a:rPr lang="zh-CN" altLang="en-US" sz="2000" dirty="0">
                <a:solidFill>
                  <a:srgbClr val="FF9900"/>
                </a:solidFill>
                <a:latin typeface="Times New Roman" panose="02020603050405020304" pitchFamily="18" charset="0"/>
              </a:rPr>
              <a:t>隐含条件：度不小于</a:t>
            </a:r>
            <a:r>
              <a:rPr lang="en-US" altLang="zh-CN" sz="2000" dirty="0">
                <a:solidFill>
                  <a:srgbClr val="FF9900"/>
                </a:solidFill>
                <a:latin typeface="Times New Roman" panose="02020603050405020304" pitchFamily="18" charset="0"/>
              </a:rPr>
              <a:t>2</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EEE81690-0763-46AD-9F62-932F2FEA2572}"/>
              </a:ext>
            </a:extLst>
          </p:cNvPr>
          <p:cNvSpPr>
            <a:spLocks noGrp="1"/>
          </p:cNvSpPr>
          <p:nvPr>
            <p:ph type="sldNum" sz="quarter" idx="12"/>
          </p:nvPr>
        </p:nvSpPr>
        <p:spPr/>
        <p:txBody>
          <a:bodyPr/>
          <a:lstStyle/>
          <a:p>
            <a:fld id="{2D024529-2EC6-476B-B113-9A53B40A6749}" type="slidenum">
              <a:rPr lang="en-US" altLang="zh-CN"/>
              <a:pPr/>
              <a:t>7</a:t>
            </a:fld>
            <a:endParaRPr lang="en-US" altLang="zh-CN"/>
          </a:p>
        </p:txBody>
      </p:sp>
      <p:sp>
        <p:nvSpPr>
          <p:cNvPr id="282631" name="Rectangle 7">
            <a:extLst>
              <a:ext uri="{FF2B5EF4-FFF2-40B4-BE49-F238E27FC236}">
                <a16:creationId xmlns:a16="http://schemas.microsoft.com/office/drawing/2014/main" id="{CD760BF1-21EF-4348-9DFE-59F623F9039E}"/>
              </a:ext>
            </a:extLst>
          </p:cNvPr>
          <p:cNvSpPr>
            <a:spLocks noGrp="1" noChangeArrowheads="1"/>
          </p:cNvSpPr>
          <p:nvPr>
            <p:ph type="title"/>
          </p:nvPr>
        </p:nvSpPr>
        <p:spPr/>
        <p:txBody>
          <a:bodyPr/>
          <a:lstStyle/>
          <a:p>
            <a:pPr algn="ctr"/>
            <a:r>
              <a:rPr lang="zh-CN" altLang="en-US"/>
              <a:t>欧拉图的判别法</a:t>
            </a:r>
          </a:p>
        </p:txBody>
      </p:sp>
      <p:sp>
        <p:nvSpPr>
          <p:cNvPr id="282632" name="Rectangle 8">
            <a:extLst>
              <a:ext uri="{FF2B5EF4-FFF2-40B4-BE49-F238E27FC236}">
                <a16:creationId xmlns:a16="http://schemas.microsoft.com/office/drawing/2014/main" id="{B3F99C04-170A-4176-A55E-7C52207E2B27}"/>
              </a:ext>
            </a:extLst>
          </p:cNvPr>
          <p:cNvSpPr>
            <a:spLocks noGrp="1" noChangeArrowheads="1"/>
          </p:cNvSpPr>
          <p:nvPr>
            <p:ph type="body" idx="1"/>
          </p:nvPr>
        </p:nvSpPr>
        <p:spPr>
          <a:xfrm>
            <a:off x="323850" y="1268413"/>
            <a:ext cx="8229600" cy="4525962"/>
          </a:xfrm>
        </p:spPr>
        <p:txBody>
          <a:bodyPr/>
          <a:lstStyle/>
          <a:p>
            <a:pPr>
              <a:lnSpc>
                <a:spcPct val="90000"/>
              </a:lnSpc>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15.2</a:t>
            </a:r>
            <a:r>
              <a:rPr lang="en-US" altLang="zh-CN" dirty="0">
                <a:latin typeface="Times New Roman" panose="02020603050405020304" pitchFamily="18" charset="0"/>
              </a:rPr>
              <a:t>  </a:t>
            </a:r>
            <a:r>
              <a:rPr lang="zh-CN" altLang="en-US" dirty="0">
                <a:latin typeface="Times New Roman" panose="02020603050405020304" pitchFamily="18" charset="0"/>
              </a:rPr>
              <a:t>无向图</a:t>
            </a:r>
            <a:r>
              <a:rPr lang="en-US" altLang="zh-CN" i="1" dirty="0">
                <a:latin typeface="Times New Roman" panose="02020603050405020304" pitchFamily="18" charset="0"/>
              </a:rPr>
              <a:t>G</a:t>
            </a:r>
            <a:r>
              <a:rPr lang="zh-CN" altLang="en-US" dirty="0">
                <a:latin typeface="Times New Roman" panose="02020603050405020304" pitchFamily="18" charset="0"/>
              </a:rPr>
              <a:t>是半欧拉图当且仅当</a:t>
            </a:r>
            <a:r>
              <a:rPr lang="en-US" altLang="zh-CN" i="1" dirty="0">
                <a:latin typeface="Times New Roman" panose="02020603050405020304" pitchFamily="18" charset="0"/>
              </a:rPr>
              <a:t>G </a:t>
            </a:r>
            <a:r>
              <a:rPr lang="zh-CN" altLang="en-US" dirty="0">
                <a:latin typeface="Times New Roman" panose="02020603050405020304" pitchFamily="18" charset="0"/>
              </a:rPr>
              <a:t>连通且恰有两个奇</a:t>
            </a:r>
          </a:p>
          <a:p>
            <a:pPr>
              <a:lnSpc>
                <a:spcPct val="90000"/>
              </a:lnSpc>
            </a:pPr>
            <a:r>
              <a:rPr lang="zh-CN" altLang="en-US" dirty="0">
                <a:latin typeface="Times New Roman" panose="02020603050405020304" pitchFamily="18" charset="0"/>
              </a:rPr>
              <a:t>度顶点</a:t>
            </a:r>
            <a:r>
              <a:rPr lang="en-US" altLang="zh-CN" dirty="0">
                <a:latin typeface="Times New Roman" panose="02020603050405020304" pitchFamily="18" charset="0"/>
              </a:rPr>
              <a:t>.</a:t>
            </a:r>
          </a:p>
          <a:p>
            <a:pPr>
              <a:lnSpc>
                <a:spcPct val="90000"/>
              </a:lnSpc>
              <a:spcBef>
                <a:spcPct val="55000"/>
              </a:spcBef>
            </a:pPr>
            <a:r>
              <a:rPr lang="zh-CN" altLang="en-US" dirty="0">
                <a:latin typeface="Times New Roman" panose="02020603050405020304" pitchFamily="18" charset="0"/>
              </a:rPr>
              <a:t>证  必要性显然</a:t>
            </a:r>
            <a:r>
              <a:rPr lang="en-US" altLang="zh-CN" dirty="0">
                <a:latin typeface="Times New Roman" panose="02020603050405020304" pitchFamily="18" charset="0"/>
              </a:rPr>
              <a:t>. </a:t>
            </a:r>
          </a:p>
          <a:p>
            <a:pPr>
              <a:lnSpc>
                <a:spcPct val="90000"/>
              </a:lnSpc>
            </a:pPr>
            <a:r>
              <a:rPr lang="zh-CN" altLang="en-US" dirty="0">
                <a:latin typeface="Times New Roman" panose="02020603050405020304" pitchFamily="18" charset="0"/>
              </a:rPr>
              <a:t>充分性（利用定理</a:t>
            </a:r>
            <a:r>
              <a:rPr lang="en-US" altLang="zh-CN" dirty="0">
                <a:latin typeface="Times New Roman" panose="02020603050405020304" pitchFamily="18" charset="0"/>
              </a:rPr>
              <a:t>15.1</a:t>
            </a:r>
            <a:r>
              <a:rPr lang="zh-CN" altLang="en-US" dirty="0">
                <a:latin typeface="Times New Roman" panose="02020603050405020304" pitchFamily="18" charset="0"/>
              </a:rPr>
              <a:t>）</a:t>
            </a:r>
          </a:p>
          <a:p>
            <a:pPr>
              <a:lnSpc>
                <a:spcPct val="90000"/>
              </a:lnSpc>
            </a:pPr>
            <a:r>
              <a:rPr lang="zh-CN" altLang="en-US" dirty="0">
                <a:latin typeface="Times New Roman" panose="02020603050405020304" pitchFamily="18" charset="0"/>
              </a:rPr>
              <a:t>设</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zh-CN" altLang="en-US" dirty="0">
                <a:latin typeface="Times New Roman" panose="02020603050405020304" pitchFamily="18" charset="0"/>
              </a:rPr>
              <a:t>为</a:t>
            </a:r>
            <a:r>
              <a:rPr lang="en-US" altLang="zh-CN" i="1" dirty="0">
                <a:latin typeface="Times New Roman" panose="02020603050405020304" pitchFamily="18" charset="0"/>
              </a:rPr>
              <a:t>G </a:t>
            </a:r>
            <a:r>
              <a:rPr lang="zh-CN" altLang="en-US" dirty="0">
                <a:latin typeface="Times New Roman" panose="02020603050405020304" pitchFamily="18" charset="0"/>
              </a:rPr>
              <a:t>中的两个奇度顶点，令</a:t>
            </a:r>
            <a:endParaRPr lang="zh-CN" altLang="en-US" i="1" dirty="0">
              <a:latin typeface="Times New Roman" panose="02020603050405020304" pitchFamily="18" charset="0"/>
            </a:endParaRPr>
          </a:p>
          <a:p>
            <a:pPr>
              <a:lnSpc>
                <a:spcPct val="90000"/>
              </a:lnSpc>
            </a:pPr>
            <a:r>
              <a:rPr lang="zh-CN" altLang="en-US" i="1" dirty="0">
                <a:latin typeface="Times New Roman" panose="02020603050405020304" pitchFamily="18" charset="0"/>
              </a:rPr>
              <a:t>                               </a:t>
            </a:r>
            <a:r>
              <a:rPr lang="en-US" altLang="zh-CN" i="1" dirty="0">
                <a:latin typeface="Times New Roman" panose="02020603050405020304" pitchFamily="18" charset="0"/>
              </a:rPr>
              <a:t>G </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dirty="0">
                <a:latin typeface="Times New Roman" panose="02020603050405020304" pitchFamily="18" charset="0"/>
              </a:rPr>
              <a:t>)</a:t>
            </a:r>
          </a:p>
          <a:p>
            <a:pPr>
              <a:lnSpc>
                <a:spcPct val="90000"/>
              </a:lnSpc>
            </a:pPr>
            <a:r>
              <a:rPr lang="zh-CN" altLang="en-US" dirty="0">
                <a:latin typeface="Times New Roman" panose="02020603050405020304" pitchFamily="18" charset="0"/>
              </a:rPr>
              <a:t>则</a:t>
            </a:r>
            <a:r>
              <a:rPr lang="en-US" altLang="zh-CN" i="1" dirty="0">
                <a:latin typeface="Times New Roman" panose="02020603050405020304" pitchFamily="18" charset="0"/>
              </a:rPr>
              <a:t>G </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连通且无奇度顶点，由定理</a:t>
            </a:r>
            <a:r>
              <a:rPr lang="en-US" altLang="zh-CN" dirty="0">
                <a:latin typeface="Times New Roman" panose="02020603050405020304" pitchFamily="18" charset="0"/>
              </a:rPr>
              <a:t>15.1</a:t>
            </a:r>
            <a:r>
              <a:rPr lang="zh-CN" altLang="en-US" dirty="0">
                <a:latin typeface="Times New Roman" panose="02020603050405020304" pitchFamily="18" charset="0"/>
              </a:rPr>
              <a:t>知</a:t>
            </a:r>
            <a:r>
              <a:rPr lang="en-US" altLang="zh-CN" i="1" dirty="0">
                <a:latin typeface="Times New Roman" panose="02020603050405020304" pitchFamily="18" charset="0"/>
              </a:rPr>
              <a:t>G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为欧拉图，因而</a:t>
            </a:r>
          </a:p>
          <a:p>
            <a:pPr>
              <a:lnSpc>
                <a:spcPct val="90000"/>
              </a:lnSpc>
            </a:pPr>
            <a:r>
              <a:rPr lang="zh-CN" altLang="en-US" dirty="0">
                <a:latin typeface="Times New Roman" panose="02020603050405020304" pitchFamily="18" charset="0"/>
              </a:rPr>
              <a:t>存在欧拉回路</a:t>
            </a:r>
            <a:r>
              <a:rPr lang="en-US" altLang="zh-CN" i="1" dirty="0">
                <a:latin typeface="Times New Roman" panose="02020603050405020304" pitchFamily="18" charset="0"/>
              </a:rPr>
              <a:t>C</a:t>
            </a:r>
            <a:r>
              <a:rPr lang="zh-CN" altLang="en-US" dirty="0">
                <a:latin typeface="Times New Roman" panose="02020603050405020304" pitchFamily="18" charset="0"/>
              </a:rPr>
              <a:t>，令</a:t>
            </a:r>
            <a:endParaRPr lang="zh-CN" altLang="en-US" dirty="0">
              <a:latin typeface="Times New Roman" panose="02020603050405020304" pitchFamily="18" charset="0"/>
              <a:sym typeface="Symbol" panose="05050102010706020507" pitchFamily="18" charset="2"/>
            </a:endParaRPr>
          </a:p>
          <a:p>
            <a:pPr>
              <a:lnSpc>
                <a:spcPct val="90000"/>
              </a:lnSpc>
            </a:pPr>
            <a:r>
              <a:rPr lang="zh-CN" altLang="en-US" dirty="0">
                <a:latin typeface="Times New Roman" panose="02020603050405020304" pitchFamily="18" charset="0"/>
                <a:sym typeface="Symbol" panose="05050102010706020507" pitchFamily="18" charset="2"/>
              </a:rPr>
              <a:t>                              </a:t>
            </a:r>
            <a:r>
              <a:rPr lang="zh-CN" altLang="en-US"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dirty="0">
                <a:latin typeface="Times New Roman" panose="02020603050405020304" pitchFamily="18" charset="0"/>
              </a:rPr>
              <a:t>)</a:t>
            </a:r>
          </a:p>
          <a:p>
            <a:pPr>
              <a:lnSpc>
                <a:spcPct val="90000"/>
              </a:lnSpc>
            </a:pPr>
            <a:r>
              <a:rPr lang="zh-CN" altLang="en-US" dirty="0">
                <a:latin typeface="Times New Roman" panose="02020603050405020304" pitchFamily="18" charset="0"/>
              </a:rPr>
              <a:t>则</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为 </a:t>
            </a:r>
            <a:r>
              <a:rPr lang="en-US" altLang="zh-CN" i="1" dirty="0">
                <a:latin typeface="Times New Roman" panose="02020603050405020304" pitchFamily="18" charset="0"/>
              </a:rPr>
              <a:t>G </a:t>
            </a:r>
            <a:r>
              <a:rPr lang="zh-CN" altLang="en-US" dirty="0">
                <a:latin typeface="Times New Roman" panose="02020603050405020304" pitchFamily="18" charset="0"/>
              </a:rPr>
              <a:t>中欧拉通路</a:t>
            </a:r>
            <a:r>
              <a:rPr lang="en-US" altLang="zh-CN" dirty="0">
                <a:latin typeface="Times New Roman" panose="02020603050405020304" pitchFamily="18" charset="0"/>
              </a:rPr>
              <a:t>.</a:t>
            </a:r>
          </a:p>
        </p:txBody>
      </p:sp>
      <p:sp>
        <p:nvSpPr>
          <p:cNvPr id="5" name="文本框 4">
            <a:extLst>
              <a:ext uri="{FF2B5EF4-FFF2-40B4-BE49-F238E27FC236}">
                <a16:creationId xmlns:a16="http://schemas.microsoft.com/office/drawing/2014/main" id="{F6227293-C18C-49B5-BB6D-33585B6D06F7}"/>
              </a:ext>
            </a:extLst>
          </p:cNvPr>
          <p:cNvSpPr txBox="1"/>
          <p:nvPr/>
        </p:nvSpPr>
        <p:spPr>
          <a:xfrm>
            <a:off x="2355866" y="1844824"/>
            <a:ext cx="5368894" cy="707886"/>
          </a:xfrm>
          <a:prstGeom prst="rect">
            <a:avLst/>
          </a:prstGeom>
          <a:noFill/>
        </p:spPr>
        <p:txBody>
          <a:bodyPr wrap="square" rtlCol="0" anchor="b">
            <a:spAutoFit/>
          </a:bodyPr>
          <a:lstStyle/>
          <a:p>
            <a:pPr algn="r"/>
            <a:r>
              <a:rPr lang="zh-CN" altLang="en-US" sz="2000" dirty="0">
                <a:solidFill>
                  <a:srgbClr val="FF9900"/>
                </a:solidFill>
                <a:latin typeface="Times New Roman" panose="02020603050405020304" pitchFamily="18" charset="0"/>
              </a:rPr>
              <a:t>路径经过每个节点时将节点的度加</a:t>
            </a:r>
            <a:r>
              <a:rPr lang="en-US" altLang="zh-CN" sz="2000" dirty="0">
                <a:solidFill>
                  <a:srgbClr val="FF9900"/>
                </a:solidFill>
                <a:latin typeface="Times New Roman" panose="02020603050405020304" pitchFamily="18" charset="0"/>
              </a:rPr>
              <a:t>2</a:t>
            </a:r>
            <a:r>
              <a:rPr lang="zh-CN" altLang="en-US" sz="2000" dirty="0">
                <a:solidFill>
                  <a:srgbClr val="FF9900"/>
                </a:solidFill>
                <a:latin typeface="Times New Roman" panose="02020603050405020304" pitchFamily="18" charset="0"/>
              </a:rPr>
              <a:t>（除起点终点仅加</a:t>
            </a:r>
            <a:r>
              <a:rPr lang="en-US" altLang="zh-CN" sz="2000" dirty="0">
                <a:solidFill>
                  <a:srgbClr val="FF9900"/>
                </a:solidFill>
                <a:latin typeface="Times New Roman" panose="02020603050405020304" pitchFamily="18" charset="0"/>
              </a:rPr>
              <a:t>1</a:t>
            </a:r>
            <a:r>
              <a:rPr lang="zh-CN" altLang="en-US" sz="2000" dirty="0">
                <a:solidFill>
                  <a:srgbClr val="FF9900"/>
                </a:solidFill>
                <a:latin typeface="Times New Roman" panose="02020603050405020304" pitchFamily="18" charset="0"/>
              </a:rPr>
              <a:t>外），故起点终点为唯二奇度顶点</a:t>
            </a:r>
            <a:endParaRPr lang="en-US" altLang="zh-CN" sz="200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96B155E4-F1AE-410A-92F7-EAAC392C0996}"/>
              </a:ext>
            </a:extLst>
          </p:cNvPr>
          <p:cNvSpPr>
            <a:spLocks noGrp="1"/>
          </p:cNvSpPr>
          <p:nvPr>
            <p:ph type="sldNum" sz="quarter" idx="12"/>
          </p:nvPr>
        </p:nvSpPr>
        <p:spPr/>
        <p:txBody>
          <a:bodyPr/>
          <a:lstStyle/>
          <a:p>
            <a:fld id="{6B2AD623-762D-4F2C-9341-C33AEEA787BE}" type="slidenum">
              <a:rPr lang="en-US" altLang="zh-CN"/>
              <a:pPr/>
              <a:t>8</a:t>
            </a:fld>
            <a:endParaRPr lang="en-US" altLang="zh-CN"/>
          </a:p>
        </p:txBody>
      </p:sp>
      <p:sp>
        <p:nvSpPr>
          <p:cNvPr id="284679" name="Rectangle 7">
            <a:extLst>
              <a:ext uri="{FF2B5EF4-FFF2-40B4-BE49-F238E27FC236}">
                <a16:creationId xmlns:a16="http://schemas.microsoft.com/office/drawing/2014/main" id="{E665F8DB-EC43-441F-B826-1963F95FF950}"/>
              </a:ext>
            </a:extLst>
          </p:cNvPr>
          <p:cNvSpPr>
            <a:spLocks noGrp="1" noChangeArrowheads="1"/>
          </p:cNvSpPr>
          <p:nvPr>
            <p:ph type="title"/>
          </p:nvPr>
        </p:nvSpPr>
        <p:spPr/>
        <p:txBody>
          <a:bodyPr/>
          <a:lstStyle/>
          <a:p>
            <a:pPr algn="ctr"/>
            <a:r>
              <a:rPr lang="zh-CN" altLang="en-US">
                <a:latin typeface="Times New Roman" panose="02020603050405020304" pitchFamily="18" charset="0"/>
              </a:rPr>
              <a:t>有向欧拉图的判别法</a:t>
            </a:r>
          </a:p>
        </p:txBody>
      </p:sp>
      <p:sp>
        <p:nvSpPr>
          <p:cNvPr id="284680" name="Rectangle 8">
            <a:extLst>
              <a:ext uri="{FF2B5EF4-FFF2-40B4-BE49-F238E27FC236}">
                <a16:creationId xmlns:a16="http://schemas.microsoft.com/office/drawing/2014/main" id="{BB28D7F1-897C-4B01-AC3F-C56C42D5E233}"/>
              </a:ext>
            </a:extLst>
          </p:cNvPr>
          <p:cNvSpPr>
            <a:spLocks noGrp="1" noChangeArrowheads="1"/>
          </p:cNvSpPr>
          <p:nvPr>
            <p:ph type="body" idx="1"/>
          </p:nvPr>
        </p:nvSpPr>
        <p:spPr>
          <a:xfrm>
            <a:off x="395288" y="1125538"/>
            <a:ext cx="8229600" cy="5184775"/>
          </a:xfrm>
        </p:spPr>
        <p:txBody>
          <a:bodyPr/>
          <a:lstStyle/>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15.3</a:t>
            </a:r>
            <a:r>
              <a:rPr lang="en-US" altLang="zh-CN" dirty="0">
                <a:latin typeface="Times New Roman" panose="02020603050405020304" pitchFamily="18" charset="0"/>
              </a:rPr>
              <a:t>  </a:t>
            </a:r>
            <a:r>
              <a:rPr lang="zh-CN" altLang="en-US" dirty="0">
                <a:latin typeface="Times New Roman" panose="02020603050405020304" pitchFamily="18" charset="0"/>
              </a:rPr>
              <a:t>有向图</a:t>
            </a:r>
            <a:r>
              <a:rPr lang="en-US" altLang="zh-CN" i="1" dirty="0">
                <a:latin typeface="Times New Roman" panose="02020603050405020304" pitchFamily="18" charset="0"/>
              </a:rPr>
              <a:t>D</a:t>
            </a:r>
            <a:r>
              <a:rPr lang="zh-CN" altLang="en-US" dirty="0">
                <a:latin typeface="Times New Roman" panose="02020603050405020304" pitchFamily="18" charset="0"/>
              </a:rPr>
              <a:t>是欧拉图当且仅当</a:t>
            </a:r>
            <a:r>
              <a:rPr lang="en-US" altLang="zh-CN" i="1" dirty="0">
                <a:latin typeface="Times New Roman" panose="02020603050405020304" pitchFamily="18" charset="0"/>
              </a:rPr>
              <a:t>D</a:t>
            </a:r>
            <a:r>
              <a:rPr lang="zh-CN" altLang="en-US" dirty="0">
                <a:latin typeface="Times New Roman" panose="02020603050405020304" pitchFamily="18" charset="0"/>
              </a:rPr>
              <a:t>是强连通的且每个顶</a:t>
            </a:r>
          </a:p>
          <a:p>
            <a:r>
              <a:rPr lang="zh-CN" altLang="en-US" dirty="0">
                <a:latin typeface="Times New Roman" panose="02020603050405020304" pitchFamily="18" charset="0"/>
              </a:rPr>
              <a:t>点的入度都等于出度</a:t>
            </a:r>
            <a:r>
              <a:rPr lang="en-US" altLang="zh-CN" dirty="0">
                <a:latin typeface="Times New Roman" panose="02020603050405020304" pitchFamily="18" charset="0"/>
              </a:rPr>
              <a:t>.</a:t>
            </a:r>
          </a:p>
          <a:p>
            <a:pPr>
              <a:spcBef>
                <a:spcPct val="55000"/>
              </a:spcBef>
            </a:pPr>
            <a:r>
              <a:rPr lang="zh-CN" altLang="en-US" dirty="0">
                <a:latin typeface="Times New Roman" panose="02020603050405020304" pitchFamily="18" charset="0"/>
              </a:rPr>
              <a:t>本定理的证明类似于定理</a:t>
            </a:r>
            <a:r>
              <a:rPr lang="en-US" altLang="zh-CN" dirty="0">
                <a:latin typeface="Times New Roman" panose="02020603050405020304" pitchFamily="18" charset="0"/>
              </a:rPr>
              <a:t>15.1. </a:t>
            </a:r>
          </a:p>
          <a:p>
            <a:pPr>
              <a:spcBef>
                <a:spcPct val="60000"/>
              </a:spcBef>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15.4</a:t>
            </a:r>
            <a:r>
              <a:rPr lang="en-US" altLang="zh-CN" dirty="0">
                <a:latin typeface="Times New Roman" panose="02020603050405020304" pitchFamily="18" charset="0"/>
              </a:rPr>
              <a:t>  </a:t>
            </a:r>
            <a:r>
              <a:rPr lang="zh-CN" altLang="en-US" dirty="0">
                <a:latin typeface="Times New Roman" panose="02020603050405020304" pitchFamily="18" charset="0"/>
              </a:rPr>
              <a:t>有向图</a:t>
            </a:r>
            <a:r>
              <a:rPr lang="en-US" altLang="zh-CN" i="1" dirty="0">
                <a:latin typeface="Times New Roman" panose="02020603050405020304" pitchFamily="18" charset="0"/>
              </a:rPr>
              <a:t>D</a:t>
            </a:r>
            <a:r>
              <a:rPr lang="zh-CN" altLang="en-US" dirty="0">
                <a:latin typeface="Times New Roman" panose="02020603050405020304" pitchFamily="18" charset="0"/>
              </a:rPr>
              <a:t>是半欧拉图当且仅当</a:t>
            </a:r>
            <a:r>
              <a:rPr lang="en-US" altLang="zh-CN" i="1" dirty="0">
                <a:latin typeface="Times New Roman" panose="02020603050405020304" pitchFamily="18" charset="0"/>
              </a:rPr>
              <a:t>D</a:t>
            </a:r>
            <a:r>
              <a:rPr lang="zh-CN" altLang="en-US" dirty="0">
                <a:latin typeface="Times New Roman" panose="02020603050405020304" pitchFamily="18" charset="0"/>
              </a:rPr>
              <a:t>是单向连通的，且</a:t>
            </a:r>
          </a:p>
          <a:p>
            <a:r>
              <a:rPr lang="en-US" altLang="zh-CN" i="1" dirty="0">
                <a:latin typeface="Times New Roman" panose="02020603050405020304" pitchFamily="18" charset="0"/>
              </a:rPr>
              <a:t>D</a:t>
            </a:r>
            <a:r>
              <a:rPr lang="zh-CN" altLang="en-US" dirty="0">
                <a:latin typeface="Times New Roman" panose="02020603050405020304" pitchFamily="18" charset="0"/>
              </a:rPr>
              <a:t>中恰有两个奇度顶点，其中一个的入度比出度大</a:t>
            </a:r>
            <a:r>
              <a:rPr lang="en-US" altLang="zh-CN" dirty="0">
                <a:latin typeface="Times New Roman" panose="02020603050405020304" pitchFamily="18" charset="0"/>
              </a:rPr>
              <a:t>1</a:t>
            </a:r>
            <a:r>
              <a:rPr lang="zh-CN" altLang="en-US" dirty="0">
                <a:latin typeface="Times New Roman" panose="02020603050405020304" pitchFamily="18" charset="0"/>
              </a:rPr>
              <a:t>，另一个</a:t>
            </a:r>
          </a:p>
          <a:p>
            <a:r>
              <a:rPr lang="zh-CN" altLang="en-US" dirty="0">
                <a:latin typeface="Times New Roman" panose="02020603050405020304" pitchFamily="18" charset="0"/>
              </a:rPr>
              <a:t>的出度比入度大</a:t>
            </a:r>
            <a:r>
              <a:rPr lang="en-US" altLang="zh-CN" dirty="0">
                <a:latin typeface="Times New Roman" panose="02020603050405020304" pitchFamily="18" charset="0"/>
              </a:rPr>
              <a:t>1</a:t>
            </a:r>
            <a:r>
              <a:rPr lang="zh-CN" altLang="en-US" dirty="0">
                <a:latin typeface="Times New Roman" panose="02020603050405020304" pitchFamily="18" charset="0"/>
              </a:rPr>
              <a:t>，而其余顶点的入度都等于出度</a:t>
            </a:r>
            <a:r>
              <a:rPr lang="en-US" altLang="zh-CN" dirty="0">
                <a:latin typeface="Times New Roman" panose="02020603050405020304" pitchFamily="18" charset="0"/>
              </a:rPr>
              <a:t>. </a:t>
            </a:r>
          </a:p>
          <a:p>
            <a:pPr>
              <a:spcBef>
                <a:spcPct val="55000"/>
              </a:spcBef>
            </a:pPr>
            <a:r>
              <a:rPr lang="zh-CN" altLang="en-US" dirty="0">
                <a:latin typeface="Times New Roman" panose="02020603050405020304" pitchFamily="18" charset="0"/>
              </a:rPr>
              <a:t>本定理的证明类似于定理</a:t>
            </a:r>
            <a:r>
              <a:rPr lang="en-US" altLang="zh-CN" dirty="0">
                <a:latin typeface="Times New Roman" panose="02020603050405020304" pitchFamily="18" charset="0"/>
              </a:rPr>
              <a:t>15.1. </a:t>
            </a:r>
          </a:p>
          <a:p>
            <a:pPr>
              <a:spcBef>
                <a:spcPct val="55000"/>
              </a:spcBef>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15.5</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zh-CN" altLang="en-US" dirty="0">
                <a:latin typeface="Times New Roman" panose="02020603050405020304" pitchFamily="18" charset="0"/>
              </a:rPr>
              <a:t>是非平凡的欧拉图当且仅当</a:t>
            </a:r>
            <a:r>
              <a:rPr lang="en-US" altLang="zh-CN" i="1" dirty="0">
                <a:latin typeface="Times New Roman" panose="02020603050405020304" pitchFamily="18" charset="0"/>
              </a:rPr>
              <a:t>G</a:t>
            </a:r>
            <a:r>
              <a:rPr lang="zh-CN" altLang="en-US" dirty="0">
                <a:latin typeface="Times New Roman" panose="02020603050405020304" pitchFamily="18" charset="0"/>
              </a:rPr>
              <a:t>是连通的且为若干</a:t>
            </a:r>
          </a:p>
          <a:p>
            <a:r>
              <a:rPr lang="zh-CN" altLang="en-US" dirty="0">
                <a:latin typeface="Times New Roman" panose="02020603050405020304" pitchFamily="18" charset="0"/>
              </a:rPr>
              <a:t>个边不重的圈之并</a:t>
            </a:r>
            <a:r>
              <a:rPr lang="en-US" altLang="zh-CN" dirty="0">
                <a:latin typeface="Times New Roman" panose="02020603050405020304" pitchFamily="18" charset="0"/>
              </a:rPr>
              <a:t>. </a:t>
            </a:r>
          </a:p>
          <a:p>
            <a:pPr>
              <a:spcBef>
                <a:spcPct val="50000"/>
              </a:spcBef>
            </a:pPr>
            <a:r>
              <a:rPr lang="zh-CN" altLang="en-US" dirty="0">
                <a:latin typeface="Times New Roman" panose="02020603050405020304" pitchFamily="18" charset="0"/>
              </a:rPr>
              <a:t>可用归纳法证定理</a:t>
            </a:r>
            <a:r>
              <a:rPr lang="en-US" altLang="zh-CN" dirty="0">
                <a:latin typeface="Times New Roman" panose="02020603050405020304" pitchFamily="18" charset="0"/>
              </a:rPr>
              <a:t>15.5. </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F51F7-D19A-41FA-857A-3F52CC203327}"/>
              </a:ext>
            </a:extLst>
          </p:cNvPr>
          <p:cNvSpPr>
            <a:spLocks noGrp="1"/>
          </p:cNvSpPr>
          <p:nvPr>
            <p:ph type="ctrTitle"/>
          </p:nvPr>
        </p:nvSpPr>
        <p:spPr/>
        <p:txBody>
          <a:bodyPr/>
          <a:lstStyle/>
          <a:p>
            <a:r>
              <a:rPr lang="zh-CN" altLang="en-US" dirty="0"/>
              <a:t>离散数学</a:t>
            </a:r>
            <a:br>
              <a:rPr lang="en-US" altLang="zh-CN" dirty="0"/>
            </a:br>
            <a:r>
              <a:rPr lang="zh-CN" altLang="en-US" dirty="0"/>
              <a:t>（一）</a:t>
            </a:r>
          </a:p>
        </p:txBody>
      </p:sp>
      <p:sp>
        <p:nvSpPr>
          <p:cNvPr id="3" name="副标题 2">
            <a:extLst>
              <a:ext uri="{FF2B5EF4-FFF2-40B4-BE49-F238E27FC236}">
                <a16:creationId xmlns:a16="http://schemas.microsoft.com/office/drawing/2014/main" id="{928B8532-5482-4D56-A702-F2B8331D663B}"/>
              </a:ext>
            </a:extLst>
          </p:cNvPr>
          <p:cNvSpPr>
            <a:spLocks noGrp="1"/>
          </p:cNvSpPr>
          <p:nvPr>
            <p:ph type="subTitle" idx="1"/>
          </p:nvPr>
        </p:nvSpPr>
        <p:spPr/>
        <p:txBody>
          <a:bodyPr/>
          <a:lstStyle/>
          <a:p>
            <a:pPr lvl="0" eaLnBrk="1" fontAlgn="auto" hangingPunct="1">
              <a:spcBef>
                <a:spcPts val="0"/>
              </a:spcBef>
              <a:spcAft>
                <a:spcPts val="0"/>
              </a:spcAft>
              <a:buClrTx/>
              <a:defRPr/>
            </a:pPr>
            <a:r>
              <a:rPr lang="zh-CN" altLang="en-US" sz="3200" dirty="0">
                <a:solidFill>
                  <a:prstClr val="black"/>
                </a:solidFill>
                <a:latin typeface="Arial" panose="020B0604020202020204" pitchFamily="34" charset="0"/>
                <a:cs typeface="Arial" panose="020B0604020202020204" pitchFamily="34" charset="0"/>
              </a:rPr>
              <a:t>图论</a:t>
            </a:r>
            <a:endParaRPr lang="en-US" altLang="zh-CN" sz="3200" dirty="0">
              <a:solidFill>
                <a:prstClr val="black"/>
              </a:solidFill>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5E9405E9-F2DE-453E-B27D-8B7005C422FE}"/>
              </a:ext>
            </a:extLst>
          </p:cNvPr>
          <p:cNvSpPr>
            <a:spLocks noGrp="1"/>
          </p:cNvSpPr>
          <p:nvPr>
            <p:ph type="sldNum" sz="quarter" idx="12"/>
          </p:nvPr>
        </p:nvSpPr>
        <p:spPr/>
        <p:txBody>
          <a:bodyPr/>
          <a:lstStyle/>
          <a:p>
            <a:pPr>
              <a:defRPr/>
            </a:pPr>
            <a:fld id="{E90EDAAC-C526-4682-8F44-C50DCF1348FF}" type="slidenum">
              <a:rPr lang="en-US" altLang="zh-CN" smtClean="0"/>
              <a:pPr>
                <a:defRPr/>
              </a:pPr>
              <a:t>9</a:t>
            </a:fld>
            <a:endParaRPr lang="en-US" altLang="zh-CN"/>
          </a:p>
        </p:txBody>
      </p:sp>
      <p:sp>
        <p:nvSpPr>
          <p:cNvPr id="5" name="矩形 4">
            <a:extLst>
              <a:ext uri="{FF2B5EF4-FFF2-40B4-BE49-F238E27FC236}">
                <a16:creationId xmlns:a16="http://schemas.microsoft.com/office/drawing/2014/main" id="{C309BF7C-FA41-4F09-9590-84A2DC62E8F5}"/>
              </a:ext>
            </a:extLst>
          </p:cNvPr>
          <p:cNvSpPr/>
          <p:nvPr/>
        </p:nvSpPr>
        <p:spPr>
          <a:xfrm>
            <a:off x="2439732" y="5599458"/>
            <a:ext cx="4269762" cy="707886"/>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课程</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QQ</a:t>
            </a: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群：</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694871331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微助教课程号：</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MG158</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B739C7E-5D3F-4265-B9A8-AD40E93BB56D}"/>
              </a:ext>
            </a:extLst>
          </p:cNvPr>
          <p:cNvSpPr/>
          <p:nvPr/>
        </p:nvSpPr>
        <p:spPr>
          <a:xfrm>
            <a:off x="2437119" y="6317397"/>
            <a:ext cx="4269762"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effectLst/>
                <a:uLnTx/>
                <a:uFillTx/>
                <a:latin typeface="Calibri"/>
                <a:ea typeface="宋体" panose="02010600030101010101" pitchFamily="2" charset="-122"/>
                <a:cs typeface="+mn-cs"/>
              </a:rPr>
              <a:t>2024-04-15</a:t>
            </a:r>
            <a:endParaRPr kumimoji="0" lang="zh-CN" altLang="en-US" sz="2400" b="1" i="0" u="none" strike="noStrike" kern="1200" cap="none" spc="0" normalizeH="0" baseline="0" noProof="0" dirty="0">
              <a:ln>
                <a:noFill/>
              </a:ln>
              <a:effectLst/>
              <a:uLnTx/>
              <a:uFillTx/>
              <a:latin typeface="Calibri"/>
              <a:ea typeface="宋体" panose="02010600030101010101" pitchFamily="2" charset="-122"/>
              <a:cs typeface="+mn-cs"/>
            </a:endParaRPr>
          </a:p>
        </p:txBody>
      </p:sp>
      <p:sp>
        <p:nvSpPr>
          <p:cNvPr id="7" name="Subtitle 2">
            <a:extLst>
              <a:ext uri="{FF2B5EF4-FFF2-40B4-BE49-F238E27FC236}">
                <a16:creationId xmlns:a16="http://schemas.microsoft.com/office/drawing/2014/main" id="{304CE866-0E13-4900-8A16-6DA0A098F8CC}"/>
              </a:ext>
            </a:extLst>
          </p:cNvPr>
          <p:cNvSpPr txBox="1">
            <a:spLocks/>
          </p:cNvSpPr>
          <p:nvPr/>
        </p:nvSpPr>
        <p:spPr>
          <a:xfrm>
            <a:off x="457200" y="4374232"/>
            <a:ext cx="8229600" cy="1143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Arial" panose="020B0604020202020204" pitchFamily="34" charset="0"/>
                <a:ea typeface="+mn-ea"/>
                <a:cs typeface="Arial" panose="020B0604020202020204"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苏宙行</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华中科技大学 计算机学院 智能所 </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EDA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团队</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suzhouxing@hust.edu.cn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8" name="矩形 7">
            <a:extLst>
              <a:ext uri="{FF2B5EF4-FFF2-40B4-BE49-F238E27FC236}">
                <a16:creationId xmlns:a16="http://schemas.microsoft.com/office/drawing/2014/main" id="{F43E8643-1D65-4C50-9DC3-D68E6A629989}"/>
              </a:ext>
            </a:extLst>
          </p:cNvPr>
          <p:cNvSpPr/>
          <p:nvPr/>
        </p:nvSpPr>
        <p:spPr>
          <a:xfrm>
            <a:off x="0" y="6611779"/>
            <a:ext cx="9144000" cy="246221"/>
          </a:xfrm>
          <a:prstGeom prst="rect">
            <a:avLst/>
          </a:prstGeom>
        </p:spPr>
        <p:txBody>
          <a:bodyPr wrap="square">
            <a:spAutoFit/>
          </a:bodyPr>
          <a:lstStyle/>
          <a:p>
            <a:pPr algn="dist"/>
            <a:r>
              <a:rPr lang="zh-CN" altLang="en-US" sz="1000" dirty="0">
                <a:solidFill>
                  <a:srgbClr val="808080"/>
                </a:solidFill>
                <a:latin typeface="微软雅黑" panose="020B0503020204020204" pitchFamily="34" charset="-122"/>
                <a:ea typeface="微软雅黑" panose="020B0503020204020204" pitchFamily="34" charset="-122"/>
              </a:rPr>
              <a:t>教学改进建议征集 </a:t>
            </a:r>
            <a:r>
              <a:rPr lang="en-US" altLang="zh-CN" sz="1000" dirty="0">
                <a:solidFill>
                  <a:srgbClr val="0C5E9C"/>
                </a:solidFill>
                <a:latin typeface="微软雅黑" panose="020B0503020204020204" pitchFamily="34" charset="-122"/>
                <a:ea typeface="微软雅黑" panose="020B0503020204020204" pitchFamily="34" charset="-122"/>
                <a:hlinkClick r:id="rId3"/>
              </a:rPr>
              <a:t>https://docs.qq.com/form/page/DZk5uZ2xFZlFVVWts</a:t>
            </a:r>
            <a:r>
              <a:rPr lang="en-US" altLang="zh-CN" sz="1000" dirty="0">
                <a:solidFill>
                  <a:srgbClr val="0C5E9C"/>
                </a:solidFill>
                <a:latin typeface="微软雅黑" panose="020B0503020204020204" pitchFamily="34" charset="-122"/>
                <a:ea typeface="微软雅黑" panose="020B0503020204020204" pitchFamily="34" charset="-122"/>
              </a:rPr>
              <a:t>             </a:t>
            </a:r>
            <a:r>
              <a:rPr lang="zh-CN" altLang="en-US" sz="1000" dirty="0">
                <a:solidFill>
                  <a:srgbClr val="808080"/>
                </a:solidFill>
                <a:latin typeface="微软雅黑" panose="020B0503020204020204" pitchFamily="34" charset="-122"/>
                <a:ea typeface="微软雅黑" panose="020B0503020204020204" pitchFamily="34" charset="-122"/>
              </a:rPr>
              <a:t>教学效果跟踪 </a:t>
            </a:r>
            <a:r>
              <a:rPr lang="en-US" altLang="zh-CN" sz="1000" dirty="0">
                <a:solidFill>
                  <a:srgbClr val="0C5E9C"/>
                </a:solidFill>
                <a:latin typeface="微软雅黑" panose="020B0503020204020204" pitchFamily="34" charset="-122"/>
                <a:ea typeface="微软雅黑" panose="020B0503020204020204" pitchFamily="34" charset="-122"/>
                <a:hlinkClick r:id="rId4"/>
              </a:rPr>
              <a:t>https://docs.qq.com/form/page/DZmFPY0tsbWtSeHd4</a:t>
            </a:r>
            <a:endParaRPr lang="zh-CN" altLang="en-US" sz="1000" dirty="0"/>
          </a:p>
        </p:txBody>
      </p:sp>
      <p:sp>
        <p:nvSpPr>
          <p:cNvPr id="9" name="矩形 8">
            <a:extLst>
              <a:ext uri="{FF2B5EF4-FFF2-40B4-BE49-F238E27FC236}">
                <a16:creationId xmlns:a16="http://schemas.microsoft.com/office/drawing/2014/main" id="{10FFDA66-1C2C-4A0A-887B-C1A203621811}"/>
              </a:ext>
            </a:extLst>
          </p:cNvPr>
          <p:cNvSpPr/>
          <p:nvPr/>
        </p:nvSpPr>
        <p:spPr>
          <a:xfrm>
            <a:off x="9175560" y="1124744"/>
            <a:ext cx="3029288" cy="4154984"/>
          </a:xfrm>
          <a:prstGeom prst="rect">
            <a:avLst/>
          </a:prstGeom>
        </p:spPr>
        <p:txBody>
          <a:bodyPr wrap="square">
            <a:spAutoFit/>
          </a:bodyPr>
          <a:lstStyle/>
          <a:p>
            <a:r>
              <a:rPr lang="zh-CN" altLang="en-US" dirty="0">
                <a:latin typeface="Times New Roman" panose="02020603050405020304" pitchFamily="18" charset="0"/>
              </a:rPr>
              <a:t>⋂⋃⊆⊂⊄⊇⊃⊅∈∉ℵØ</a:t>
            </a:r>
          </a:p>
          <a:p>
            <a:r>
              <a:rPr lang="zh-CN" altLang="en-US" dirty="0">
                <a:latin typeface="Times New Roman" panose="02020603050405020304" pitchFamily="18" charset="0"/>
              </a:rPr>
              <a:t>⊙⊖⊗⊕⇒⇔↔←→¬￢∧∨∀∃∄</a:t>
            </a:r>
          </a:p>
          <a:p>
            <a:r>
              <a:rPr lang="zh-CN" altLang="en-US" dirty="0">
                <a:latin typeface="Times New Roman" panose="02020603050405020304" pitchFamily="18" charset="0"/>
              </a:rPr>
              <a:t>≡=≠≈≅≥≤≮≯−±×÷−⌈⌉⌊⌋</a:t>
            </a:r>
          </a:p>
          <a:p>
            <a:r>
              <a:rPr lang="zh-CN" altLang="en-US" dirty="0">
                <a:latin typeface="Times New Roman" panose="02020603050405020304" pitchFamily="18" charset="0"/>
              </a:rPr>
              <a:t>∠∟°º⊥∥≅〜Δπ∝∞≪≫∑∏</a:t>
            </a:r>
          </a:p>
          <a:p>
            <a:r>
              <a:rPr lang="zh-CN" altLang="en-US" dirty="0">
                <a:latin typeface="Times New Roman" panose="02020603050405020304" pitchFamily="18" charset="0"/>
              </a:rPr>
              <a:t>Αα Ββ Γγ Δδ Εε  ζ Ηη Θθ Ιι Κκ Λλ Μμ  Ｎ Ξξ Οο Ππ Ρρ Σσ Ττ Υυ Φφ Χχ Ψψ Ωω</a:t>
            </a:r>
          </a:p>
        </p:txBody>
      </p:sp>
    </p:spTree>
    <p:extLst>
      <p:ext uri="{BB962C8B-B14F-4D97-AF65-F5344CB8AC3E}">
        <p14:creationId xmlns:p14="http://schemas.microsoft.com/office/powerpoint/2010/main" val="2070026903"/>
      </p:ext>
    </p:extLst>
  </p:cSld>
  <p:clrMapOvr>
    <a:masterClrMapping/>
  </p:clrMapOvr>
  <p:transition spd="slow">
    <p:fade/>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12445</TotalTime>
  <Words>7480</Words>
  <Application>Microsoft Office PowerPoint</Application>
  <PresentationFormat>全屏显示(4:3)</PresentationFormat>
  <Paragraphs>772</Paragraphs>
  <Slides>57</Slides>
  <Notes>56</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57</vt:i4>
      </vt:variant>
    </vt:vector>
  </HeadingPairs>
  <TitlesOfParts>
    <vt:vector size="73" baseType="lpstr">
      <vt:lpstr>黑体</vt:lpstr>
      <vt:lpstr>华文仿宋</vt:lpstr>
      <vt:lpstr>华文中宋</vt:lpstr>
      <vt:lpstr>宋体</vt:lpstr>
      <vt:lpstr>微软雅黑</vt:lpstr>
      <vt:lpstr>Arial</vt:lpstr>
      <vt:lpstr>Calibri</vt:lpstr>
      <vt:lpstr>Cambria Math</vt:lpstr>
      <vt:lpstr>Courier New</vt:lpstr>
      <vt:lpstr>Symbol</vt:lpstr>
      <vt:lpstr>Times New Roman</vt:lpstr>
      <vt:lpstr>Wingdings</vt:lpstr>
      <vt:lpstr>默认设计模板</vt:lpstr>
      <vt:lpstr>Microsoft 公式 3.0</vt:lpstr>
      <vt:lpstr>公式</vt:lpstr>
      <vt:lpstr>Visio</vt:lpstr>
      <vt:lpstr>离散数学 （一）</vt:lpstr>
      <vt:lpstr>第十五章 欧拉图与哈密顿图</vt:lpstr>
      <vt:lpstr>PowerPoint 演示文稿</vt:lpstr>
      <vt:lpstr>欧拉图定义</vt:lpstr>
      <vt:lpstr>PowerPoint 演示文稿</vt:lpstr>
      <vt:lpstr>无向欧拉图的判别法</vt:lpstr>
      <vt:lpstr>欧拉图的判别法</vt:lpstr>
      <vt:lpstr>有向欧拉图的判别法</vt:lpstr>
      <vt:lpstr>离散数学 （一）</vt:lpstr>
      <vt:lpstr>例题</vt:lpstr>
      <vt:lpstr>Fleury算法</vt:lpstr>
      <vt:lpstr>例题</vt:lpstr>
      <vt:lpstr>例题</vt:lpstr>
      <vt:lpstr>例题</vt:lpstr>
      <vt:lpstr>例题</vt:lpstr>
      <vt:lpstr>例题</vt:lpstr>
      <vt:lpstr>例题</vt:lpstr>
      <vt:lpstr>15.2 哈密顿图</vt:lpstr>
      <vt:lpstr>哈密顿图与半哈密顿图</vt:lpstr>
      <vt:lpstr>实例</vt:lpstr>
      <vt:lpstr>无向哈密顿图的一个必要条件</vt:lpstr>
      <vt:lpstr>几点说明</vt:lpstr>
      <vt:lpstr>无向哈密顿图的一个充分条件</vt:lpstr>
      <vt:lpstr>证明</vt:lpstr>
      <vt:lpstr>PowerPoint 演示文稿</vt:lpstr>
      <vt:lpstr>推论</vt:lpstr>
      <vt:lpstr>几点说明</vt:lpstr>
      <vt:lpstr>无向哈密顿图的充分条件</vt:lpstr>
      <vt:lpstr>判断某图是否为哈密顿图方法 </vt:lpstr>
      <vt:lpstr>判断某图是否为哈密顿图方法 </vt:lpstr>
      <vt:lpstr>PowerPoint 演示文稿</vt:lpstr>
      <vt:lpstr>PowerPoint 演示文稿</vt:lpstr>
      <vt:lpstr>货郎担问题</vt:lpstr>
      <vt:lpstr>  </vt:lpstr>
      <vt:lpstr>最近邻算法</vt:lpstr>
      <vt:lpstr>抄近路算法</vt:lpstr>
      <vt:lpstr>抄近路算法</vt:lpstr>
      <vt:lpstr>离散数学 （一）</vt:lpstr>
      <vt:lpstr>货郎担问题的实用求解算法*</vt:lpstr>
      <vt:lpstr>匹配</vt:lpstr>
      <vt:lpstr>二部图</vt:lpstr>
      <vt:lpstr>二部图的判别法</vt:lpstr>
      <vt:lpstr>二部图的判别法</vt:lpstr>
      <vt:lpstr>二部图上完全匹配的判定</vt:lpstr>
      <vt:lpstr>二部图上完全匹配的判定</vt:lpstr>
      <vt:lpstr>二部图上完全匹配的判定</vt:lpstr>
      <vt:lpstr>完美匹配与旅行商问题的联系</vt:lpstr>
      <vt:lpstr>中国邮递员问题</vt:lpstr>
      <vt:lpstr>中国邮递员问题</vt:lpstr>
      <vt:lpstr>中国邮递员问题</vt:lpstr>
      <vt:lpstr>中国邮递员问题</vt:lpstr>
      <vt:lpstr>第十五章 习题课 </vt:lpstr>
      <vt:lpstr>PowerPoint 演示文稿</vt:lpstr>
      <vt:lpstr>PowerPoint 演示文稿</vt:lpstr>
      <vt:lpstr>PowerPoint 演示文稿</vt:lpstr>
      <vt:lpstr>练习 4</vt:lpstr>
      <vt:lpstr>扩展阅读材料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szx</cp:lastModifiedBy>
  <cp:revision>509</cp:revision>
  <dcterms:created xsi:type="dcterms:W3CDTF">2007-11-19T20:33:53Z</dcterms:created>
  <dcterms:modified xsi:type="dcterms:W3CDTF">2024-05-04T14:05:57Z</dcterms:modified>
</cp:coreProperties>
</file>