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6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367" r:id="rId14"/>
    <p:sldId id="369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3" r:id="rId28"/>
    <p:sldId id="284" r:id="rId29"/>
    <p:sldId id="289" r:id="rId30"/>
    <p:sldId id="285" r:id="rId31"/>
    <p:sldId id="386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A50021"/>
    <a:srgbClr val="69B3F1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3" autoAdjust="0"/>
    <p:restoredTop sz="92819" autoAdjust="0"/>
  </p:normalViewPr>
  <p:slideViewPr>
    <p:cSldViewPr>
      <p:cViewPr varScale="1">
        <p:scale>
          <a:sx n="107" d="100"/>
          <a:sy n="107" d="100"/>
        </p:scale>
        <p:origin x="144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27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52897D4-56C8-43AB-899E-0B1E90144E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D88B4EA-C6ED-45D7-8F57-C3CD28917FD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C20365DE-F6CB-4F41-BA09-3A7D3A2420E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7B4ABE3B-FF61-412D-B724-1E3BE0594AB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469FA0-58DE-4219-8E98-749C234F4DE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9DD9723-ACD3-49DF-B82C-EDDD1E9DFD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58F4B51-81AA-4D83-A16D-3534B43BA26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488154C-BE22-4F74-A289-70DB25687FA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FA7BB02-B3C7-4473-9C04-367F621EF2B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4A6E8746-A7ED-4AEC-9DCF-4A592E79751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0A0E1D8C-05FD-4621-8E23-F4DE2C4498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596388D-72C7-4CD8-BE79-92ABE760170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6E59D-8E7F-4537-84E6-386696EBCA7C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3848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3233AAE-BBDA-4950-8425-21C6532007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8FE752-5CF0-4091-A313-2CFF0273AA61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73762" name="Rectangle 2">
            <a:extLst>
              <a:ext uri="{FF2B5EF4-FFF2-40B4-BE49-F238E27FC236}">
                <a16:creationId xmlns:a16="http://schemas.microsoft.com/office/drawing/2014/main" id="{9D7EFBF0-C326-44CC-869A-F227C001B2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>
            <a:extLst>
              <a:ext uri="{FF2B5EF4-FFF2-40B4-BE49-F238E27FC236}">
                <a16:creationId xmlns:a16="http://schemas.microsoft.com/office/drawing/2014/main" id="{5F98F226-1CCC-4FEA-963F-705995C278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D3A2715-1E8C-4A1B-A279-C54B990EB4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1B499B-F39A-4DBB-A2D3-E90B603029C6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75810" name="Rectangle 2">
            <a:extLst>
              <a:ext uri="{FF2B5EF4-FFF2-40B4-BE49-F238E27FC236}">
                <a16:creationId xmlns:a16="http://schemas.microsoft.com/office/drawing/2014/main" id="{17FD983A-AF33-48AC-BEEA-A716EDB512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>
            <a:extLst>
              <a:ext uri="{FF2B5EF4-FFF2-40B4-BE49-F238E27FC236}">
                <a16:creationId xmlns:a16="http://schemas.microsoft.com/office/drawing/2014/main" id="{FDC52ABF-D7AA-4580-9FE2-E9D01B3C48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90F33B3-905E-4D32-8140-708F48FC7F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76EDA2-345F-49C1-A7A2-561073871EB9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77858" name="Rectangle 2">
            <a:extLst>
              <a:ext uri="{FF2B5EF4-FFF2-40B4-BE49-F238E27FC236}">
                <a16:creationId xmlns:a16="http://schemas.microsoft.com/office/drawing/2014/main" id="{017298BA-761F-4067-B1B1-A1DB78ED25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>
            <a:extLst>
              <a:ext uri="{FF2B5EF4-FFF2-40B4-BE49-F238E27FC236}">
                <a16:creationId xmlns:a16="http://schemas.microsoft.com/office/drawing/2014/main" id="{9297A4E2-5178-4379-A341-0C998E25B9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1200" dirty="0">
                <a:solidFill>
                  <a:srgbClr val="FF9900"/>
                </a:solidFill>
                <a:latin typeface="Times New Roman" panose="02020603050405020304" pitchFamily="18" charset="0"/>
              </a:rPr>
              <a:t>=C(5,3)+C(5,4)=15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6E59D-8E7F-4537-84E6-386696EBCA7C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5666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824C6FA-4848-45B0-B328-0B9FF52874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340D7F-8838-4449-83C8-52C8CF57488D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79906" name="Rectangle 2">
            <a:extLst>
              <a:ext uri="{FF2B5EF4-FFF2-40B4-BE49-F238E27FC236}">
                <a16:creationId xmlns:a16="http://schemas.microsoft.com/office/drawing/2014/main" id="{340EA7F3-7326-480A-AA4D-0EAB193704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>
            <a:extLst>
              <a:ext uri="{FF2B5EF4-FFF2-40B4-BE49-F238E27FC236}">
                <a16:creationId xmlns:a16="http://schemas.microsoft.com/office/drawing/2014/main" id="{2FA79B99-380D-412E-A382-723BA6A1A0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35522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824C6FA-4848-45B0-B328-0B9FF52874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340D7F-8838-4449-83C8-52C8CF57488D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79906" name="Rectangle 2">
            <a:extLst>
              <a:ext uri="{FF2B5EF4-FFF2-40B4-BE49-F238E27FC236}">
                <a16:creationId xmlns:a16="http://schemas.microsoft.com/office/drawing/2014/main" id="{340EA7F3-7326-480A-AA4D-0EAB193704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>
            <a:extLst>
              <a:ext uri="{FF2B5EF4-FFF2-40B4-BE49-F238E27FC236}">
                <a16:creationId xmlns:a16="http://schemas.microsoft.com/office/drawing/2014/main" id="{2FA79B99-380D-412E-A382-723BA6A1A0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D1EEB19-AA99-46B9-BB50-5A7E4D5249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C764D3-4DE2-4D04-8FD4-1C12DC0E9DA8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81954" name="Rectangle 2">
            <a:extLst>
              <a:ext uri="{FF2B5EF4-FFF2-40B4-BE49-F238E27FC236}">
                <a16:creationId xmlns:a16="http://schemas.microsoft.com/office/drawing/2014/main" id="{5A445548-620E-422C-B1B4-0FCEF664E0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>
            <a:extLst>
              <a:ext uri="{FF2B5EF4-FFF2-40B4-BE49-F238E27FC236}">
                <a16:creationId xmlns:a16="http://schemas.microsoft.com/office/drawing/2014/main" id="{B6A29D3B-AD28-4472-91B2-F42466D3D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6482EB2-D993-4BAE-9B6F-5C5CD59640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85C23D-1F46-453B-B9DE-5C70E9A02BB6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84002" name="Rectangle 2">
            <a:extLst>
              <a:ext uri="{FF2B5EF4-FFF2-40B4-BE49-F238E27FC236}">
                <a16:creationId xmlns:a16="http://schemas.microsoft.com/office/drawing/2014/main" id="{98ED0BF9-7E12-4600-9B31-D74C49381B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>
            <a:extLst>
              <a:ext uri="{FF2B5EF4-FFF2-40B4-BE49-F238E27FC236}">
                <a16:creationId xmlns:a16="http://schemas.microsoft.com/office/drawing/2014/main" id="{19701B37-902D-4A07-B21A-45D8A3C16C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BF1FCEA-5C97-4F31-866F-CB386B6E83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CE36A-4816-4B83-8F21-E5335971F3D4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86050" name="Rectangle 2">
            <a:extLst>
              <a:ext uri="{FF2B5EF4-FFF2-40B4-BE49-F238E27FC236}">
                <a16:creationId xmlns:a16="http://schemas.microsoft.com/office/drawing/2014/main" id="{A49487BD-C1DB-4315-B4E7-19F50DCB48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>
            <a:extLst>
              <a:ext uri="{FF2B5EF4-FFF2-40B4-BE49-F238E27FC236}">
                <a16:creationId xmlns:a16="http://schemas.microsoft.com/office/drawing/2014/main" id="{1665496E-ABD4-4E48-A844-765F8BC76D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A3C44C7-C81E-4D5B-81BF-B8CD03542E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317256-77DB-4541-A5FA-A4271FBE6F2F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88098" name="Rectangle 2">
            <a:extLst>
              <a:ext uri="{FF2B5EF4-FFF2-40B4-BE49-F238E27FC236}">
                <a16:creationId xmlns:a16="http://schemas.microsoft.com/office/drawing/2014/main" id="{264B30B6-8234-4548-BAFC-0186C0A76D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>
            <a:extLst>
              <a:ext uri="{FF2B5EF4-FFF2-40B4-BE49-F238E27FC236}">
                <a16:creationId xmlns:a16="http://schemas.microsoft.com/office/drawing/2014/main" id="{49ADACCC-33D1-4078-A2C1-3537B3D432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AC867AB-E6FD-4D37-A94C-163ACAE533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B9ABAC-9D38-4F77-AB4C-36497C27EDCE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57378" name="Rectangle 2">
            <a:extLst>
              <a:ext uri="{FF2B5EF4-FFF2-40B4-BE49-F238E27FC236}">
                <a16:creationId xmlns:a16="http://schemas.microsoft.com/office/drawing/2014/main" id="{D5AC0BA5-AE65-49A6-8DDA-91F872BE5C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BC95D2F8-C397-41BF-8E62-3AE1903583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8EF7A36-E56F-43B1-9B7F-33400A1567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7FF4AD-60AC-4FE0-A0F5-171188F78D19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90146" name="Rectangle 2">
            <a:extLst>
              <a:ext uri="{FF2B5EF4-FFF2-40B4-BE49-F238E27FC236}">
                <a16:creationId xmlns:a16="http://schemas.microsoft.com/office/drawing/2014/main" id="{E841CE45-C47E-4293-8836-6EA1154564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>
            <a:extLst>
              <a:ext uri="{FF2B5EF4-FFF2-40B4-BE49-F238E27FC236}">
                <a16:creationId xmlns:a16="http://schemas.microsoft.com/office/drawing/2014/main" id="{5EEFEA96-FCFE-467F-A70B-3754DA54CA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F69B0B5-9EA2-40DF-86C4-8A7F6F240F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E12962-289C-4795-AD6A-74445BCD5471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92194" name="Rectangle 2">
            <a:extLst>
              <a:ext uri="{FF2B5EF4-FFF2-40B4-BE49-F238E27FC236}">
                <a16:creationId xmlns:a16="http://schemas.microsoft.com/office/drawing/2014/main" id="{084B6C67-0C96-4A82-9A09-4576118D71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>
            <a:extLst>
              <a:ext uri="{FF2B5EF4-FFF2-40B4-BE49-F238E27FC236}">
                <a16:creationId xmlns:a16="http://schemas.microsoft.com/office/drawing/2014/main" id="{EDD5AFC5-AE8E-480A-94C7-A97DEB0007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E93D3CA-F18D-4570-9AE2-D56427F4C0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19AF6-85E0-486E-9412-977FACB7D36C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94242" name="Rectangle 2">
            <a:extLst>
              <a:ext uri="{FF2B5EF4-FFF2-40B4-BE49-F238E27FC236}">
                <a16:creationId xmlns:a16="http://schemas.microsoft.com/office/drawing/2014/main" id="{5DFCFC50-A4BE-49DD-AC12-B10E88F028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>
            <a:extLst>
              <a:ext uri="{FF2B5EF4-FFF2-40B4-BE49-F238E27FC236}">
                <a16:creationId xmlns:a16="http://schemas.microsoft.com/office/drawing/2014/main" id="{88A48D91-EE60-424F-B09D-EED935891F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75F17E6-4D5D-419C-AA2D-548910BFE8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A311B1-D1D4-4B5B-88A8-91EF173B3603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96290" name="Rectangle 2">
            <a:extLst>
              <a:ext uri="{FF2B5EF4-FFF2-40B4-BE49-F238E27FC236}">
                <a16:creationId xmlns:a16="http://schemas.microsoft.com/office/drawing/2014/main" id="{54035C6E-82F6-40DC-967E-C802900E5C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>
            <a:extLst>
              <a:ext uri="{FF2B5EF4-FFF2-40B4-BE49-F238E27FC236}">
                <a16:creationId xmlns:a16="http://schemas.microsoft.com/office/drawing/2014/main" id="{3FBF6116-447A-4BAB-908A-E02A718DC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原图不连通时对偶的对偶不一定同构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D8E441C-3837-4E7A-80FD-98FB4FA32D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64112A-C947-4219-9A72-267E647B0091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398338" name="Rectangle 2">
            <a:extLst>
              <a:ext uri="{FF2B5EF4-FFF2-40B4-BE49-F238E27FC236}">
                <a16:creationId xmlns:a16="http://schemas.microsoft.com/office/drawing/2014/main" id="{AE341F4E-C1A1-4E1F-996E-3C8F492F7F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>
            <a:extLst>
              <a:ext uri="{FF2B5EF4-FFF2-40B4-BE49-F238E27FC236}">
                <a16:creationId xmlns:a16="http://schemas.microsoft.com/office/drawing/2014/main" id="{446524AD-6ABC-4A8C-8B4E-345275D98A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AB27B2F-DB25-4286-8D50-7991577A7C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FD7287-BD88-4939-8BD3-08F0FA1B1E5E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412674" name="Rectangle 2">
            <a:extLst>
              <a:ext uri="{FF2B5EF4-FFF2-40B4-BE49-F238E27FC236}">
                <a16:creationId xmlns:a16="http://schemas.microsoft.com/office/drawing/2014/main" id="{45BBD68B-6126-4DB9-8E32-3C38473B45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>
            <a:extLst>
              <a:ext uri="{FF2B5EF4-FFF2-40B4-BE49-F238E27FC236}">
                <a16:creationId xmlns:a16="http://schemas.microsoft.com/office/drawing/2014/main" id="{7F80DFCA-A97D-496B-8118-989FCB0D8D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4573693-A20F-4BAC-B8A0-2F1E43F02C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B71B0-1897-4588-9ECB-5FFB9969E641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416770" name="Rectangle 2">
            <a:extLst>
              <a:ext uri="{FF2B5EF4-FFF2-40B4-BE49-F238E27FC236}">
                <a16:creationId xmlns:a16="http://schemas.microsoft.com/office/drawing/2014/main" id="{FC3981C3-361B-4385-9EDB-E40EDFCBB7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>
            <a:extLst>
              <a:ext uri="{FF2B5EF4-FFF2-40B4-BE49-F238E27FC236}">
                <a16:creationId xmlns:a16="http://schemas.microsoft.com/office/drawing/2014/main" id="{55B91BDE-6C67-4B86-8749-3B627E84D0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08440F2-52C5-4F4C-9EDE-8336C623FE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F0ED2F-CDA4-4C4E-923B-BA5F9E1C1365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420866" name="Rectangle 2">
            <a:extLst>
              <a:ext uri="{FF2B5EF4-FFF2-40B4-BE49-F238E27FC236}">
                <a16:creationId xmlns:a16="http://schemas.microsoft.com/office/drawing/2014/main" id="{F8D2C945-5A08-4A3B-A93F-C2DD385F24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>
            <a:extLst>
              <a:ext uri="{FF2B5EF4-FFF2-40B4-BE49-F238E27FC236}">
                <a16:creationId xmlns:a16="http://schemas.microsoft.com/office/drawing/2014/main" id="{D28FB9F0-50CC-44EB-845C-1EB9978B80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5A446F6-A0A2-4290-8038-58186610E9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2DDB87-6ADD-4CB4-8F23-A4065D9D80F2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422914" name="Rectangle 2">
            <a:extLst>
              <a:ext uri="{FF2B5EF4-FFF2-40B4-BE49-F238E27FC236}">
                <a16:creationId xmlns:a16="http://schemas.microsoft.com/office/drawing/2014/main" id="{37BFF8FB-CE4C-42C5-8305-717679005B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>
            <a:extLst>
              <a:ext uri="{FF2B5EF4-FFF2-40B4-BE49-F238E27FC236}">
                <a16:creationId xmlns:a16="http://schemas.microsoft.com/office/drawing/2014/main" id="{B0A1FA40-4A3C-44DA-9DFE-C70BB9325F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28132EA-58E0-432B-B4CD-3CD217883D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835EF1-5626-42DF-A1D7-2885A3BA54CE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433154" name="Rectangle 2">
            <a:extLst>
              <a:ext uri="{FF2B5EF4-FFF2-40B4-BE49-F238E27FC236}">
                <a16:creationId xmlns:a16="http://schemas.microsoft.com/office/drawing/2014/main" id="{39933E3B-49E0-40D9-9295-88ABBCFF37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>
            <a:extLst>
              <a:ext uri="{FF2B5EF4-FFF2-40B4-BE49-F238E27FC236}">
                <a16:creationId xmlns:a16="http://schemas.microsoft.com/office/drawing/2014/main" id="{8E791169-8937-462C-9C64-942AF1289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BDCB0C4-26C1-4F24-AFC6-67066BEF21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0C7502-7B0E-4C15-96AC-0DE891265E09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59426" name="Rectangle 2">
            <a:extLst>
              <a:ext uri="{FF2B5EF4-FFF2-40B4-BE49-F238E27FC236}">
                <a16:creationId xmlns:a16="http://schemas.microsoft.com/office/drawing/2014/main" id="{989EF3B5-3F60-4187-8E78-B7A0F7288F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>
            <a:extLst>
              <a:ext uri="{FF2B5EF4-FFF2-40B4-BE49-F238E27FC236}">
                <a16:creationId xmlns:a16="http://schemas.microsoft.com/office/drawing/2014/main" id="{648C6CF8-249B-4E3D-9EF0-AB7394643C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5334F99-33E7-4CA4-84FF-D100E57F12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E2B9D4-52DA-4798-AC00-1F75375080C7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424962" name="Rectangle 2">
            <a:extLst>
              <a:ext uri="{FF2B5EF4-FFF2-40B4-BE49-F238E27FC236}">
                <a16:creationId xmlns:a16="http://schemas.microsoft.com/office/drawing/2014/main" id="{517AB8EE-39FB-4182-A2E8-756B5954C5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>
            <a:extLst>
              <a:ext uri="{FF2B5EF4-FFF2-40B4-BE49-F238E27FC236}">
                <a16:creationId xmlns:a16="http://schemas.microsoft.com/office/drawing/2014/main" id="{87C98819-E4B3-4562-B243-A7B96AB098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B374D27-AEE9-4836-B8F4-A74CA4ECC7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034E9F-F02D-4C0B-94CB-093A71F7ECE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61474" name="Rectangle 2">
            <a:extLst>
              <a:ext uri="{FF2B5EF4-FFF2-40B4-BE49-F238E27FC236}">
                <a16:creationId xmlns:a16="http://schemas.microsoft.com/office/drawing/2014/main" id="{9680D542-B8C6-4B29-BD9A-2A9322E6AF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17A3B575-9BEA-40CA-8041-9526B409A2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8820678-EC36-4283-A499-E0E408FB14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FB7DD0-4FED-4B2A-82A8-44E3AEC0E6CA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63522" name="Rectangle 2">
            <a:extLst>
              <a:ext uri="{FF2B5EF4-FFF2-40B4-BE49-F238E27FC236}">
                <a16:creationId xmlns:a16="http://schemas.microsoft.com/office/drawing/2014/main" id="{1E215796-D91D-4174-A366-B567E5A80B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>
            <a:extLst>
              <a:ext uri="{FF2B5EF4-FFF2-40B4-BE49-F238E27FC236}">
                <a16:creationId xmlns:a16="http://schemas.microsoft.com/office/drawing/2014/main" id="{A608AB2F-E6B8-4A32-AA38-912AF07330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91A189B-5273-4252-8C1E-EB7A17E14B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CC1F0F-5991-4ABC-B565-C50B6560D4EE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65570" name="Rectangle 2">
            <a:extLst>
              <a:ext uri="{FF2B5EF4-FFF2-40B4-BE49-F238E27FC236}">
                <a16:creationId xmlns:a16="http://schemas.microsoft.com/office/drawing/2014/main" id="{6F939F3B-D1A0-4806-8AB4-A0C0A83107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>
            <a:extLst>
              <a:ext uri="{FF2B5EF4-FFF2-40B4-BE49-F238E27FC236}">
                <a16:creationId xmlns:a16="http://schemas.microsoft.com/office/drawing/2014/main" id="{94560A32-0934-44CD-A2BB-A691137446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89A652B-38E0-4314-97C8-33732917DF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F100D2-C7EA-451A-9049-18D581CE41C4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67618" name="Rectangle 2">
            <a:extLst>
              <a:ext uri="{FF2B5EF4-FFF2-40B4-BE49-F238E27FC236}">
                <a16:creationId xmlns:a16="http://schemas.microsoft.com/office/drawing/2014/main" id="{AFF1C08C-F56A-4914-B91B-1B4463A720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>
            <a:extLst>
              <a:ext uri="{FF2B5EF4-FFF2-40B4-BE49-F238E27FC236}">
                <a16:creationId xmlns:a16="http://schemas.microsoft.com/office/drawing/2014/main" id="{70E91D58-755E-4839-8B45-BCF83613DB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D9FF26A-6A0A-4514-A104-42C97BFE91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C17732-C48C-4E23-A323-3AAA626AD942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69666" name="Rectangle 2">
            <a:extLst>
              <a:ext uri="{FF2B5EF4-FFF2-40B4-BE49-F238E27FC236}">
                <a16:creationId xmlns:a16="http://schemas.microsoft.com/office/drawing/2014/main" id="{215D44C7-E7FC-4814-8879-3607114EF0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>
            <a:extLst>
              <a:ext uri="{FF2B5EF4-FFF2-40B4-BE49-F238E27FC236}">
                <a16:creationId xmlns:a16="http://schemas.microsoft.com/office/drawing/2014/main" id="{CF9D38E9-69DF-4CBA-BD6E-0A4F14A99A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FD9F0B1-B6DB-4F5B-BB82-6412937FC7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ED486C-BD86-42AF-A286-2E241D0DE7FC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71714" name="Rectangle 2">
            <a:extLst>
              <a:ext uri="{FF2B5EF4-FFF2-40B4-BE49-F238E27FC236}">
                <a16:creationId xmlns:a16="http://schemas.microsoft.com/office/drawing/2014/main" id="{0C0F7D4F-914A-4941-98F4-59B2D8C5AB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>
            <a:extLst>
              <a:ext uri="{FF2B5EF4-FFF2-40B4-BE49-F238E27FC236}">
                <a16:creationId xmlns:a16="http://schemas.microsoft.com/office/drawing/2014/main" id="{3A3F6800-CF95-4958-992A-FD3FF4305B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88FE6-F6CF-4214-B3E6-EA1DA5976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CB6154-DD80-48CF-813B-E413269AA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043BDA-4D32-4FAD-B032-DC0B1D5F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D491E7-C30A-4592-95B1-8F2894E5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EF4F31-18B5-4CFE-AD83-709EB35B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A97859-51F4-4E12-A2AB-8ED52568DF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5289425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6C8B1-2D26-40A9-997D-1D1CA98E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0F538E-6006-4237-AE2D-D2158EF44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CA3DC-0D13-4DC1-B4A2-E9A8B84AE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B31E26-3F58-46DA-90BB-36E04D58B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92D55A-683E-49C4-A133-AFCAB26C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94787C-B757-4577-8711-0F44E2B033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178138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D2207E-ACC8-452F-A025-4C8CD523C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B60020-C33F-4280-9657-30F606984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C66226-66CD-4D9C-8AFE-F0976FF3E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4D6A0-60DC-4D59-A19B-7B8DF44EE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C07C61-3A07-4671-9E42-2B070351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4D4060-A2A6-4710-81A5-B2DFF94B56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2352810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5E6A9-E691-4B85-BCF9-DE3D8E607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9541A-E379-4C27-B4F3-C7D9CF493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E9CB2C-9BED-45CC-875E-D2E27664C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87F23C-5DD3-4FCE-9E6B-B996F01AA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5216A8-B021-41C7-BC0C-D6D26C2E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3E0527-5FBD-469C-B2FD-AF2814316E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7323900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C97A4-9573-4D80-B39B-81218291D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97FA60-8242-46ED-8465-5F13FD21E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716091-52C6-451E-9304-E3E33488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53A3F-3EE8-4204-9E63-A265A8E7F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96259C-200F-4FC8-AF35-0669904D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29A16F-5FF6-48D6-A4C2-5989AA9596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0911653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DB579-81C8-4BC9-8269-FF121B064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E8BE8F-1317-4ED4-8C01-F3FCCFD41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BFEEAE-C260-4E69-B305-635F7DFB9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B26678-6534-41DC-BA93-5CA8A3A5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DB5C45-7752-4414-BEE0-8FD2672D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B02DAB-59EB-47E6-8A95-0B9C8A74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D049F-56C8-416F-B04B-C392BE3346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3741317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7DA9B-4493-4DCF-80C6-B677BE206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79FF19-3688-4D74-91BA-2C4C0650D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F207E7-B198-4104-8D42-100E7C579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BC77FC-0AAD-4471-9932-46A67EEDE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902FDE-2029-4528-BFCF-93EBAB15D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511C56-60A3-4927-82E6-759457C3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6563C4-3A2A-45D2-B5E1-9CA82E43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9CF834-C20D-4AEB-B9B8-EE626AF3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A529C4-C54E-41CB-840E-C657234127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379404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6E7D6-73B8-43A7-9EE0-B11167B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B26757-DFCB-4741-ABF0-593A137B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1EB587-6E4F-4C05-A305-6BF4C60E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CAB2DD-D100-481A-B4BF-00B125EF3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E46202-28B5-407A-A3D5-2C310A0840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5239963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2176C0-76AC-4510-A220-3F246BD1D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88C482-156D-42B9-B32E-8DD0FC504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B71150-0E72-4F02-990D-3F6E74D3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D512D4-86E1-4031-91B4-28F348CC2F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743126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E6662-4425-42C8-9AE2-D5B98E02B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ACF5DD-8450-4CD9-BE74-FDCF261BE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2D53D2-F781-4D83-9B0E-7E2EBB20F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2AB3DD-A117-463B-B211-7BA8A2E5B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B4BA68-EEE7-43AE-BD0C-DF6E1D3C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E2CFBB-046E-4C57-A39D-430ED6EF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5B5108-8CE4-487D-982A-62D422B0D4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7422029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79142-6BD0-4F09-85CD-04C135AA7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DA9AC3-1EF3-4F75-BE16-211FF2590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17FFA1-6839-4275-A86C-238B1014F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CBBE6A-3B9C-4A32-B758-ED815FA6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9D83A0-FDBD-4AB8-A2A7-2B87E8BD5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B95BEF-6577-4A4B-9AC2-A8FF538B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205256-069F-4102-ACC8-CB4BA69E97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305903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6A622BB-A4EA-409E-8DC2-76EB30E873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2040754-6898-4D84-9B61-75C77DF384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8EA7175-7017-4811-9E80-E735EE17ADA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56B5331-566A-4E18-904D-624A6D095F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B0A5C47-23A8-4923-AD7F-445BF09DF50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528329B-D862-4BDB-B3F7-89C434C2230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hf hdr="0" ftr="0" dt="0"/>
  <p:txStyles>
    <p:titleStyle>
      <a:lvl1pPr algn="r" rtl="0" fontAlgn="base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69B3F1"/>
        </a:buClr>
        <a:buFont typeface="Wingdings" panose="05000000000000000000" pitchFamily="2" charset="2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qq.com/form/page/DZk5uZ2xFZlFVVW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qq.com/form/page/DZmFPY0tsbWtSeHd4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9.wmf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qq.com/form/page/DZk5uZ2xFZlFVVWt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qq.com/form/page/DZmFPY0tsbWtSeHd4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25.wmf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1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F51F7-D19A-41FA-857A-3F52CC203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离散数学</a:t>
            </a:r>
            <a:br>
              <a:rPr lang="en-US" altLang="zh-CN" dirty="0"/>
            </a:br>
            <a:r>
              <a:rPr lang="zh-CN" altLang="en-US" dirty="0"/>
              <a:t>（一）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8B8532-5482-4D56-A702-F2B8331D6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zh-CN" alt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图论</a:t>
            </a:r>
            <a:endParaRPr lang="en-US" altLang="zh-CN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9405E9-F2DE-453E-B27D-8B7005C42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EDAAC-C526-4682-8F44-C50DCF1348FF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309BF7C-FA41-4F09-9590-84A2DC62E8F5}"/>
              </a:ext>
            </a:extLst>
          </p:cNvPr>
          <p:cNvSpPr/>
          <p:nvPr/>
        </p:nvSpPr>
        <p:spPr>
          <a:xfrm>
            <a:off x="2439732" y="5599458"/>
            <a:ext cx="4269762" cy="70788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课程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QQ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群：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694871331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微助教课程号：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MG158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B739C7E-5D3F-4265-B9A8-AD40E93BB56D}"/>
              </a:ext>
            </a:extLst>
          </p:cNvPr>
          <p:cNvSpPr/>
          <p:nvPr/>
        </p:nvSpPr>
        <p:spPr>
          <a:xfrm>
            <a:off x="2437119" y="6317397"/>
            <a:ext cx="4269762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2024-04-17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4CE866-0E13-4900-8A16-6DA0A098F8CC}"/>
              </a:ext>
            </a:extLst>
          </p:cNvPr>
          <p:cNvSpPr txBox="1">
            <a:spLocks/>
          </p:cNvSpPr>
          <p:nvPr/>
        </p:nvSpPr>
        <p:spPr>
          <a:xfrm>
            <a:off x="457200" y="4374232"/>
            <a:ext cx="8229600" cy="1143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苏宙行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华中科技大学 计算机学院 智能所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EDA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团队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suzhouxing@hust.edu.cn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3E8643-1D65-4C50-9DC3-D68E6A629989}"/>
              </a:ext>
            </a:extLst>
          </p:cNvPr>
          <p:cNvSpPr/>
          <p:nvPr/>
        </p:nvSpPr>
        <p:spPr>
          <a:xfrm>
            <a:off x="0" y="6611779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教学改进建议征集 </a:t>
            </a:r>
            <a:r>
              <a:rPr lang="en-US" altLang="zh-CN" sz="1000" dirty="0">
                <a:solidFill>
                  <a:srgbClr val="0C5E9C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https://docs.qq.com/form/page/DZk5uZ2xFZlFVVWts</a:t>
            </a:r>
            <a:r>
              <a:rPr lang="en-US" altLang="zh-CN" sz="1000" dirty="0">
                <a:solidFill>
                  <a:srgbClr val="0C5E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教学效果跟踪 </a:t>
            </a:r>
            <a:r>
              <a:rPr lang="en-US" altLang="zh-CN" sz="1000" dirty="0">
                <a:solidFill>
                  <a:srgbClr val="0C5E9C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https://docs.qq.com/form/page/DZmFPY0tsbWtSeHd4</a:t>
            </a:r>
            <a:endParaRPr lang="zh-CN" altLang="en-US" sz="1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FFDA66-1C2C-4A0A-887B-C1A203621811}"/>
              </a:ext>
            </a:extLst>
          </p:cNvPr>
          <p:cNvSpPr/>
          <p:nvPr/>
        </p:nvSpPr>
        <p:spPr>
          <a:xfrm>
            <a:off x="9175560" y="1124744"/>
            <a:ext cx="302928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</a:rPr>
              <a:t>⋂⋃⊆⊂⊄⊇⊃⊅∈∉ℵØ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⊙⊖⊗⊕⇒⇔↔←→¬￢∧∨∀∃∄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≡=≠≈≅≥≤≮≯−±×÷−⌈⌉⌊⌋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∠∟°º⊥∥≅〜Δπ∝∞≪≫∑∏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Αα Ββ Γγ Δδ Εε  ζ Ηη Θθ Ιι Κκ Λλ Μμ  Ｎ Ξξ Οο Ππ Ρρ Σσ Ττ Υυ Φφ Χχ Ψψ Ωω</a:t>
            </a:r>
          </a:p>
        </p:txBody>
      </p:sp>
    </p:spTree>
    <p:extLst>
      <p:ext uri="{BB962C8B-B14F-4D97-AF65-F5344CB8AC3E}">
        <p14:creationId xmlns:p14="http://schemas.microsoft.com/office/powerpoint/2010/main" val="3844193248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D1321BEB-2C96-4D35-9D06-5503ADA49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C167-154C-4C2F-A4CF-7B537CAAEC65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72748" name="Rectangle 12">
            <a:extLst>
              <a:ext uri="{FF2B5EF4-FFF2-40B4-BE49-F238E27FC236}">
                <a16:creationId xmlns:a16="http://schemas.microsoft.com/office/drawing/2014/main" id="{F384D65E-CD1E-4B5E-B307-B260D0C37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88913"/>
            <a:ext cx="6192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/>
              <a:t>极小非平面图</a:t>
            </a:r>
          </a:p>
        </p:txBody>
      </p:sp>
      <p:sp>
        <p:nvSpPr>
          <p:cNvPr id="372749" name="Rectangle 13">
            <a:extLst>
              <a:ext uri="{FF2B5EF4-FFF2-40B4-BE49-F238E27FC236}">
                <a16:creationId xmlns:a16="http://schemas.microsoft.com/office/drawing/2014/main" id="{67A8EC47-5087-4B1A-99CF-8C695D1CF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125538"/>
            <a:ext cx="8351837" cy="216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</a:rPr>
              <a:t>17.4</a:t>
            </a: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</a:rPr>
              <a:t>若在非平面图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中任意删除一条边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所得图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b="1" dirty="0">
                <a:latin typeface="Times New Roman" panose="02020603050405020304" pitchFamily="18" charset="0"/>
              </a:rPr>
              <a:t>为平面图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则称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极小非平面图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>
              <a:spcBef>
                <a:spcPct val="60000"/>
              </a:spcBef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由定义不难看出：</a:t>
            </a:r>
          </a:p>
          <a:p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(1)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K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3,3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都是极小非平面图</a:t>
            </a:r>
          </a:p>
          <a:p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(2)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极小非平面图必为简单图</a:t>
            </a:r>
          </a:p>
        </p:txBody>
      </p:sp>
      <p:sp>
        <p:nvSpPr>
          <p:cNvPr id="372750" name="Rectangle 14">
            <a:extLst>
              <a:ext uri="{FF2B5EF4-FFF2-40B4-BE49-F238E27FC236}">
                <a16:creationId xmlns:a16="http://schemas.microsoft.com/office/drawing/2014/main" id="{9B8D6942-F595-4B83-83E8-9A7F7A7FD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373688"/>
            <a:ext cx="8207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ym typeface="Symbol" panose="05050102010706020507" pitchFamily="18" charset="2"/>
              </a:rPr>
              <a:t>图中所示各图都是极小非平面图</a:t>
            </a:r>
            <a:r>
              <a:rPr lang="en-US" altLang="zh-CN" b="1">
                <a:sym typeface="Symbol" panose="05050102010706020507" pitchFamily="18" charset="2"/>
              </a:rPr>
              <a:t>.</a:t>
            </a:r>
          </a:p>
        </p:txBody>
      </p:sp>
      <p:pic>
        <p:nvPicPr>
          <p:cNvPr id="372751" name="Picture 15" descr="17-5">
            <a:extLst>
              <a:ext uri="{FF2B5EF4-FFF2-40B4-BE49-F238E27FC236}">
                <a16:creationId xmlns:a16="http://schemas.microsoft.com/office/drawing/2014/main" id="{BFC044F0-90F3-4800-BB58-3B0AC6DD3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500438"/>
            <a:ext cx="7777162" cy="155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1B31E52-4A3D-4247-9DA1-7838F8EC3C99}"/>
              </a:ext>
            </a:extLst>
          </p:cNvPr>
          <p:cNvSpPr txBox="1"/>
          <p:nvPr/>
        </p:nvSpPr>
        <p:spPr>
          <a:xfrm>
            <a:off x="4499769" y="2847096"/>
            <a:ext cx="3672408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自环和平行边不影响平面性</a:t>
            </a:r>
            <a:endParaRPr lang="en-US" altLang="zh-CN" sz="200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BD4AA247-B85B-48D6-A364-7D39E72F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53ED-51AC-4FB0-95C0-CEDDB9926D0B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74798" name="Rectangle 14">
            <a:extLst>
              <a:ext uri="{FF2B5EF4-FFF2-40B4-BE49-F238E27FC236}">
                <a16:creationId xmlns:a16="http://schemas.microsoft.com/office/drawing/2014/main" id="{575ECD6A-F61E-4BF1-8838-5ABDE024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437063"/>
            <a:ext cx="7991475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定理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17.6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（欧拉公式的推广）设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是具有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）个连通分支的平面图，则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m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+1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证明中对各连通分支用欧拉公式，并注意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即可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.  </a:t>
            </a:r>
          </a:p>
        </p:txBody>
      </p:sp>
      <p:graphicFrame>
        <p:nvGraphicFramePr>
          <p:cNvPr id="374792" name="Object 8">
            <a:extLst>
              <a:ext uri="{FF2B5EF4-FFF2-40B4-BE49-F238E27FC236}">
                <a16:creationId xmlns:a16="http://schemas.microsoft.com/office/drawing/2014/main" id="{F6B3D04B-8368-4867-9989-9F3B10D989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2988" y="5122863"/>
          <a:ext cx="200977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57" name="公式" r:id="rId4" imgW="1091880" imgH="431640" progId="Equation.3">
                  <p:embed/>
                </p:oleObj>
              </mc:Choice>
              <mc:Fallback>
                <p:oleObj name="公式" r:id="rId4" imgW="109188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2988" y="5122863"/>
                        <a:ext cx="2009775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795" name="Rectangle 11">
            <a:extLst>
              <a:ext uri="{FF2B5EF4-FFF2-40B4-BE49-F238E27FC236}">
                <a16:creationId xmlns:a16="http://schemas.microsoft.com/office/drawing/2014/main" id="{250F0705-4060-4BE2-8A8D-5581F3DD3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85738"/>
            <a:ext cx="62658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200" b="1">
                <a:latin typeface="Times New Roman" panose="02020603050405020304" pitchFamily="18" charset="0"/>
              </a:rPr>
              <a:t>17.2 </a:t>
            </a:r>
            <a:r>
              <a:rPr lang="zh-CN" altLang="en-US" sz="3200" b="1"/>
              <a:t>欧拉公式</a:t>
            </a:r>
          </a:p>
        </p:txBody>
      </p:sp>
      <p:sp>
        <p:nvSpPr>
          <p:cNvPr id="374797" name="Rectangle 13">
            <a:extLst>
              <a:ext uri="{FF2B5EF4-FFF2-40B4-BE49-F238E27FC236}">
                <a16:creationId xmlns:a16="http://schemas.microsoft.com/office/drawing/2014/main" id="{D21A0460-5835-4493-86DC-BEFE8351E2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137525" cy="3311525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17.5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阶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条边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个面的连通平面图，则</a:t>
            </a:r>
            <a:r>
              <a:rPr lang="en-US" altLang="zh-CN" i="1" dirty="0" err="1">
                <a:latin typeface="Times New Roman" panose="02020603050405020304" pitchFamily="18" charset="0"/>
              </a:rPr>
              <a:t>n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 err="1">
                <a:latin typeface="Times New Roman" panose="02020603050405020304" pitchFamily="18" charset="0"/>
              </a:rPr>
              <a:t>m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=2</a:t>
            </a:r>
          </a:p>
          <a:p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（此公式称为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欧拉公式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证 对边数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做归纳法</a:t>
            </a:r>
          </a:p>
          <a:p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=0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为平凡图，结论为真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）结论为真，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+1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时分情况讨论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(1)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中无圈，则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为树，删除一片树叶，用归纳假设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否则，在某一个圈上删除一条边，进行讨论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01DBB9B-21B0-448A-B0B4-42F31324B3AD}"/>
              </a:ext>
            </a:extLst>
          </p:cNvPr>
          <p:cNvSpPr txBox="1"/>
          <p:nvPr/>
        </p:nvSpPr>
        <p:spPr>
          <a:xfrm>
            <a:off x="6732240" y="2209543"/>
            <a:ext cx="2484239" cy="132343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不用管树的概念，只用考虑删除悬挂边时节点数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和边数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均减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但面数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不变</a:t>
            </a:r>
            <a:endParaRPr lang="en-US" altLang="zh-CN" sz="200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72F967D-4BA7-4A4E-BE3F-60FF18B225D9}"/>
              </a:ext>
            </a:extLst>
          </p:cNvPr>
          <p:cNvSpPr txBox="1"/>
          <p:nvPr/>
        </p:nvSpPr>
        <p:spPr>
          <a:xfrm>
            <a:off x="6737895" y="3823851"/>
            <a:ext cx="2484239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每破坏一条边界，两个面融合为一个面</a:t>
            </a:r>
            <a:endParaRPr lang="en-US" altLang="zh-CN" sz="200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D076D5-B5C2-4918-A8DD-DED8CD4DE829}"/>
              </a:ext>
            </a:extLst>
          </p:cNvPr>
          <p:cNvSpPr txBox="1"/>
          <p:nvPr/>
        </p:nvSpPr>
        <p:spPr>
          <a:xfrm>
            <a:off x="1621706" y="5590292"/>
            <a:ext cx="4788495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外部面被重复计算了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次，实际只用算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次</a:t>
            </a:r>
            <a:endParaRPr lang="en-US" altLang="zh-CN" sz="200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54BA4D5-9C08-4F9C-AD25-23171232DD73}"/>
              </a:ext>
            </a:extLst>
          </p:cNvPr>
          <p:cNvSpPr txBox="1"/>
          <p:nvPr/>
        </p:nvSpPr>
        <p:spPr>
          <a:xfrm>
            <a:off x="-6002" y="6150114"/>
            <a:ext cx="8322418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此处仅证明必要性，是否有充分性？即满足欧拉公式是否一定是平面图？</a:t>
            </a:r>
            <a:endParaRPr lang="en-US" altLang="zh-CN" sz="2000" dirty="0">
              <a:solidFill>
                <a:srgbClr val="FF9900"/>
              </a:solidFill>
              <a:latin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例如，多面体也满足欧拉公式，多面体的框架对应的拓扑是否是平面图？</a:t>
            </a:r>
            <a:endParaRPr lang="en-US" altLang="zh-CN" sz="200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>
            <a:extLst>
              <a:ext uri="{FF2B5EF4-FFF2-40B4-BE49-F238E27FC236}">
                <a16:creationId xmlns:a16="http://schemas.microsoft.com/office/drawing/2014/main" id="{711BB568-838A-4EF5-967B-BC100D6A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80A58-9933-421C-9087-57AC98C253D0}" type="slidenum">
              <a:rPr lang="en-US" altLang="zh-CN"/>
              <a:pPr/>
              <a:t>12</a:t>
            </a:fld>
            <a:endParaRPr lang="en-US" altLang="zh-CN"/>
          </a:p>
        </p:txBody>
      </p:sp>
      <p:graphicFrame>
        <p:nvGraphicFramePr>
          <p:cNvPr id="376842" name="Object 10">
            <a:extLst>
              <a:ext uri="{FF2B5EF4-FFF2-40B4-BE49-F238E27FC236}">
                <a16:creationId xmlns:a16="http://schemas.microsoft.com/office/drawing/2014/main" id="{E4EDA884-04B4-498C-9F72-0B54125586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8525" y="1458913"/>
          <a:ext cx="20732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086" name="公式" r:id="rId4" imgW="1054080" imgH="393480" progId="Equation.3">
                  <p:embed/>
                </p:oleObj>
              </mc:Choice>
              <mc:Fallback>
                <p:oleObj name="公式" r:id="rId4" imgW="105408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1458913"/>
                        <a:ext cx="2073275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41" name="Object 9">
            <a:extLst>
              <a:ext uri="{FF2B5EF4-FFF2-40B4-BE49-F238E27FC236}">
                <a16:creationId xmlns:a16="http://schemas.microsoft.com/office/drawing/2014/main" id="{344C9379-89AD-4AFF-AC8D-7F3E7C6216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9725" y="2738438"/>
          <a:ext cx="5456238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087" name="公式" r:id="rId6" imgW="2323800" imgH="431640" progId="Equation.3">
                  <p:embed/>
                </p:oleObj>
              </mc:Choice>
              <mc:Fallback>
                <p:oleObj name="公式" r:id="rId6" imgW="232380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2738438"/>
                        <a:ext cx="5456238" cy="1004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40" name="Object 8">
            <a:extLst>
              <a:ext uri="{FF2B5EF4-FFF2-40B4-BE49-F238E27FC236}">
                <a16:creationId xmlns:a16="http://schemas.microsoft.com/office/drawing/2014/main" id="{82C322FC-9A1D-4E61-B033-A0AA1B8891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1575" y="3622675"/>
          <a:ext cx="183197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088" name="公式" r:id="rId8" imgW="1054080" imgH="393480" progId="Equation.3">
                  <p:embed/>
                </p:oleObj>
              </mc:Choice>
              <mc:Fallback>
                <p:oleObj name="公式" r:id="rId8" imgW="105408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3622675"/>
                        <a:ext cx="1831975" cy="69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39" name="Object 7">
            <a:extLst>
              <a:ext uri="{FF2B5EF4-FFF2-40B4-BE49-F238E27FC236}">
                <a16:creationId xmlns:a16="http://schemas.microsoft.com/office/drawing/2014/main" id="{D270BBB7-8735-44B1-800F-478E102768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0550" y="5637213"/>
          <a:ext cx="24003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089" name="公式" r:id="rId10" imgW="1269720" imgH="393480" progId="Equation.3">
                  <p:embed/>
                </p:oleObj>
              </mc:Choice>
              <mc:Fallback>
                <p:oleObj name="公式" r:id="rId10" imgW="126972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5637213"/>
                        <a:ext cx="240030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6845" name="Rectangle 13">
            <a:extLst>
              <a:ext uri="{FF2B5EF4-FFF2-40B4-BE49-F238E27FC236}">
                <a16:creationId xmlns:a16="http://schemas.microsoft.com/office/drawing/2014/main" id="{74CA0D38-C997-4CE2-8411-7028B0CF27D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95288" y="3716338"/>
            <a:ext cx="1466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>
                <a:latin typeface="宋体" panose="02010600030101010101" pitchFamily="2" charset="-122"/>
                <a:cs typeface="Times New Roman" panose="02020603050405020304" pitchFamily="18" charset="0"/>
              </a:rPr>
              <a:t>解得 </a:t>
            </a:r>
          </a:p>
        </p:txBody>
      </p:sp>
      <p:sp>
        <p:nvSpPr>
          <p:cNvPr id="376846" name="Rectangle 14">
            <a:extLst>
              <a:ext uri="{FF2B5EF4-FFF2-40B4-BE49-F238E27FC236}">
                <a16:creationId xmlns:a16="http://schemas.microsoft.com/office/drawing/2014/main" id="{0B004F0C-A7A9-4E34-B408-AA5D4FF8B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88" y="5084763"/>
            <a:ext cx="7437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76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17.8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在具有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）个连通分支的平面图中，</a:t>
            </a:r>
          </a:p>
        </p:txBody>
      </p:sp>
      <p:sp>
        <p:nvSpPr>
          <p:cNvPr id="376848" name="Rectangle 16">
            <a:extLst>
              <a:ext uri="{FF2B5EF4-FFF2-40B4-BE49-F238E27FC236}">
                <a16:creationId xmlns:a16="http://schemas.microsoft.com/office/drawing/2014/main" id="{030E1CF1-35CD-4500-868B-6A57676AC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28600"/>
            <a:ext cx="6481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 dirty="0"/>
              <a:t>与欧拉公式有关的定理</a:t>
            </a:r>
          </a:p>
        </p:txBody>
      </p:sp>
      <p:sp>
        <p:nvSpPr>
          <p:cNvPr id="376849" name="Rectangle 17">
            <a:extLst>
              <a:ext uri="{FF2B5EF4-FFF2-40B4-BE49-F238E27FC236}">
                <a16:creationId xmlns:a16="http://schemas.microsoft.com/office/drawing/2014/main" id="{F720B5C8-3A15-466D-AEE8-B27A702A4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052513"/>
            <a:ext cx="8212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</a:rPr>
              <a:t>17.7</a:t>
            </a: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</a:rPr>
              <a:t>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为连通的平面图，且</a:t>
            </a:r>
            <a:r>
              <a:rPr lang="en-US" altLang="zh-CN" b="1" dirty="0">
                <a:latin typeface="Times New Roman" panose="02020603050405020304" pitchFamily="18" charset="0"/>
              </a:rPr>
              <a:t>deg(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="1" i="1" dirty="0">
                <a:latin typeface="Times New Roman" panose="02020603050405020304" pitchFamily="18" charset="0"/>
              </a:rPr>
              <a:t>l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="1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r>
              <a:rPr lang="zh-CN" altLang="en-US" dirty="0">
                <a:sym typeface="Symbol" panose="05050102010706020507" pitchFamily="18" charset="2"/>
              </a:rPr>
              <a:t>           </a:t>
            </a:r>
          </a:p>
        </p:txBody>
      </p:sp>
      <p:sp>
        <p:nvSpPr>
          <p:cNvPr id="376850" name="Rectangle 18">
            <a:extLst>
              <a:ext uri="{FF2B5EF4-FFF2-40B4-BE49-F238E27FC236}">
                <a16:creationId xmlns:a16="http://schemas.microsoft.com/office/drawing/2014/main" id="{2652343E-5E7D-4570-8F2C-8ACB057D6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422525"/>
            <a:ext cx="394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/>
              <a:t>证  由定理</a:t>
            </a:r>
            <a:r>
              <a:rPr lang="en-US" altLang="zh-CN" b="1" dirty="0">
                <a:latin typeface="Times New Roman" panose="02020603050405020304" pitchFamily="18" charset="0"/>
              </a:rPr>
              <a:t>17.1</a:t>
            </a:r>
            <a:r>
              <a:rPr lang="zh-CN" altLang="en-US" b="1" dirty="0">
                <a:latin typeface="Times New Roman" panose="02020603050405020304" pitchFamily="18" charset="0"/>
              </a:rPr>
              <a:t>及</a:t>
            </a:r>
            <a:r>
              <a:rPr lang="zh-CN" altLang="en-US" b="1" dirty="0"/>
              <a:t>欧拉公式得</a:t>
            </a:r>
          </a:p>
        </p:txBody>
      </p:sp>
      <p:sp>
        <p:nvSpPr>
          <p:cNvPr id="376851" name="Rectangle 19">
            <a:extLst>
              <a:ext uri="{FF2B5EF4-FFF2-40B4-BE49-F238E27FC236}">
                <a16:creationId xmlns:a16="http://schemas.microsoft.com/office/drawing/2014/main" id="{B6E65EAA-B705-4B6D-B1CF-756C3C4C6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508500"/>
            <a:ext cx="348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A50021"/>
                </a:solidFill>
              </a:rPr>
              <a:t>推论 </a:t>
            </a:r>
            <a:r>
              <a:rPr lang="zh-CN" altLang="en-US" b="1"/>
              <a:t> </a:t>
            </a:r>
            <a:r>
              <a:rPr lang="en-US" altLang="zh-CN" b="1" i="1">
                <a:latin typeface="Times New Roman" panose="02020603050405020304" pitchFamily="18" charset="0"/>
              </a:rPr>
              <a:t>K</a:t>
            </a:r>
            <a:r>
              <a:rPr lang="en-US" altLang="zh-CN" b="1" baseline="-25000">
                <a:latin typeface="Times New Roman" panose="02020603050405020304" pitchFamily="18" charset="0"/>
              </a:rPr>
              <a:t>5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K</a:t>
            </a:r>
            <a:r>
              <a:rPr lang="en-US" altLang="zh-CN" b="1" baseline="-25000">
                <a:latin typeface="Times New Roman" panose="02020603050405020304" pitchFamily="18" charset="0"/>
              </a:rPr>
              <a:t>3,3</a:t>
            </a:r>
            <a:r>
              <a:rPr lang="zh-CN" altLang="en-US" b="1">
                <a:latin typeface="Times New Roman" panose="02020603050405020304" pitchFamily="18" charset="0"/>
              </a:rPr>
              <a:t>不是平面图</a:t>
            </a:r>
            <a:r>
              <a:rPr lang="en-US" altLang="zh-CN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8E1239B-8773-484F-A973-CE8E24B1366F}"/>
              </a:ext>
            </a:extLst>
          </p:cNvPr>
          <p:cNvSpPr txBox="1"/>
          <p:nvPr/>
        </p:nvSpPr>
        <p:spPr>
          <a:xfrm>
            <a:off x="558208" y="2171700"/>
            <a:ext cx="4231281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平面图次数之和等于边数的两倍</a:t>
            </a:r>
            <a:endParaRPr lang="en-US" altLang="zh-CN" sz="200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A2E855C-2DB8-4024-ACAE-19B6693CB3B6}"/>
              </a:ext>
            </a:extLst>
          </p:cNvPr>
          <p:cNvCxnSpPr>
            <a:cxnSpLocks/>
          </p:cNvCxnSpPr>
          <p:nvPr/>
        </p:nvCxnSpPr>
        <p:spPr>
          <a:xfrm flipH="1">
            <a:off x="4499992" y="1458913"/>
            <a:ext cx="1584176" cy="1610047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FC4B6F8-2379-4EF1-91FE-37C3368A05A4}"/>
              </a:ext>
            </a:extLst>
          </p:cNvPr>
          <p:cNvCxnSpPr>
            <a:cxnSpLocks/>
          </p:cNvCxnSpPr>
          <p:nvPr/>
        </p:nvCxnSpPr>
        <p:spPr>
          <a:xfrm>
            <a:off x="2770335" y="2919413"/>
            <a:ext cx="1945681" cy="244797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29EAF94B-C1A3-4453-A7CA-61EC175DAB7B}"/>
              </a:ext>
            </a:extLst>
          </p:cNvPr>
          <p:cNvSpPr txBox="1"/>
          <p:nvPr/>
        </p:nvSpPr>
        <p:spPr>
          <a:xfrm>
            <a:off x="3923729" y="4264164"/>
            <a:ext cx="2641997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000" baseline="-25000" dirty="0">
                <a:solidFill>
                  <a:srgbClr val="FF9900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=5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=3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=10</a:t>
            </a:r>
          </a:p>
          <a:p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000" baseline="-25000" dirty="0">
                <a:solidFill>
                  <a:srgbClr val="FF9900"/>
                </a:solidFill>
                <a:latin typeface="Times New Roman" panose="02020603050405020304" pitchFamily="18" charset="0"/>
              </a:rPr>
              <a:t>3,3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=6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=4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=9</a:t>
            </a:r>
          </a:p>
        </p:txBody>
      </p:sp>
      <p:pic>
        <p:nvPicPr>
          <p:cNvPr id="376933" name="Picture 101" descr="The planar obstructions K 5 and K 3,3 . | Download Scientific Diagram">
            <a:extLst>
              <a:ext uri="{FF2B5EF4-FFF2-40B4-BE49-F238E27FC236}">
                <a16:creationId xmlns:a16="http://schemas.microsoft.com/office/drawing/2014/main" id="{E9C35A45-6CFA-4EB7-BE7C-513BCA484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959166"/>
            <a:ext cx="2347739" cy="117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2C42C8DF-A7FA-4907-B593-C01FB59CFC74}"/>
              </a:ext>
            </a:extLst>
          </p:cNvPr>
          <p:cNvSpPr txBox="1"/>
          <p:nvPr/>
        </p:nvSpPr>
        <p:spPr>
          <a:xfrm>
            <a:off x="4418807" y="5818012"/>
            <a:ext cx="4231281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代入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个连通分量的欧拉公式即可</a:t>
            </a:r>
            <a:endParaRPr lang="en-US" altLang="zh-CN" sz="200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F51F7-D19A-41FA-857A-3F52CC203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离散数学</a:t>
            </a:r>
            <a:br>
              <a:rPr lang="en-US" altLang="zh-CN" dirty="0"/>
            </a:br>
            <a:r>
              <a:rPr lang="zh-CN" altLang="en-US" dirty="0"/>
              <a:t>（一）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8B8532-5482-4D56-A702-F2B8331D6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zh-CN" alt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图论</a:t>
            </a:r>
            <a:endParaRPr lang="en-US" altLang="zh-CN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9405E9-F2DE-453E-B27D-8B7005C42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EDAAC-C526-4682-8F44-C50DCF1348FF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309BF7C-FA41-4F09-9590-84A2DC62E8F5}"/>
              </a:ext>
            </a:extLst>
          </p:cNvPr>
          <p:cNvSpPr/>
          <p:nvPr/>
        </p:nvSpPr>
        <p:spPr>
          <a:xfrm>
            <a:off x="2439732" y="5599458"/>
            <a:ext cx="4269762" cy="70788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课程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QQ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群：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694871331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微助教课程号：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MG158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B739C7E-5D3F-4265-B9A8-AD40E93BB56D}"/>
              </a:ext>
            </a:extLst>
          </p:cNvPr>
          <p:cNvSpPr/>
          <p:nvPr/>
        </p:nvSpPr>
        <p:spPr>
          <a:xfrm>
            <a:off x="2437119" y="6317397"/>
            <a:ext cx="4269762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2024-04-22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4CE866-0E13-4900-8A16-6DA0A098F8CC}"/>
              </a:ext>
            </a:extLst>
          </p:cNvPr>
          <p:cNvSpPr txBox="1">
            <a:spLocks/>
          </p:cNvSpPr>
          <p:nvPr/>
        </p:nvSpPr>
        <p:spPr>
          <a:xfrm>
            <a:off x="457200" y="4374232"/>
            <a:ext cx="8229600" cy="1143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苏宙行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华中科技大学 计算机学院 智能所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EDA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团队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suzhouxing@hust.edu.cn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3E8643-1D65-4C50-9DC3-D68E6A629989}"/>
              </a:ext>
            </a:extLst>
          </p:cNvPr>
          <p:cNvSpPr/>
          <p:nvPr/>
        </p:nvSpPr>
        <p:spPr>
          <a:xfrm>
            <a:off x="0" y="6611779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教学改进建议征集 </a:t>
            </a:r>
            <a:r>
              <a:rPr lang="en-US" altLang="zh-CN" sz="1000" dirty="0">
                <a:solidFill>
                  <a:srgbClr val="0C5E9C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https://docs.qq.com/form/page/DZk5uZ2xFZlFVVWts</a:t>
            </a:r>
            <a:r>
              <a:rPr lang="en-US" altLang="zh-CN" sz="1000" dirty="0">
                <a:solidFill>
                  <a:srgbClr val="0C5E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教学效果跟踪 </a:t>
            </a:r>
            <a:r>
              <a:rPr lang="en-US" altLang="zh-CN" sz="1000" dirty="0">
                <a:solidFill>
                  <a:srgbClr val="0C5E9C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https://docs.qq.com/form/page/DZmFPY0tsbWtSeHd4</a:t>
            </a:r>
            <a:endParaRPr lang="zh-CN" altLang="en-US" sz="1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FFDA66-1C2C-4A0A-887B-C1A203621811}"/>
              </a:ext>
            </a:extLst>
          </p:cNvPr>
          <p:cNvSpPr/>
          <p:nvPr/>
        </p:nvSpPr>
        <p:spPr>
          <a:xfrm>
            <a:off x="9175560" y="1124744"/>
            <a:ext cx="302928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</a:rPr>
              <a:t>⋂⋃⊆⊂⊄⊇⊃⊅∈∉ℵØ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⊙⊖⊗⊕⇒⇔↔←→¬￢∧∨∀∃∄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≡=≠≈≅≥≤≮≯−±×÷−⌈⌉⌊⌋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∠∟°º⊥∥≅〜Δπ∝∞≪≫∑∏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Αα Ββ Γγ Δδ Εε  ζ Ηη Θθ Ιι Κκ Λλ Μμ  Ｎ Ξξ Οο Ππ Ρρ Σσ Ττ Υυ Φφ Χχ Ψψ Ωω</a:t>
            </a:r>
          </a:p>
        </p:txBody>
      </p:sp>
    </p:spTree>
    <p:extLst>
      <p:ext uri="{BB962C8B-B14F-4D97-AF65-F5344CB8AC3E}">
        <p14:creationId xmlns:p14="http://schemas.microsoft.com/office/powerpoint/2010/main" val="3662325385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8BBBFE51-AE11-4F61-9898-BA872D1A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54FD-0375-486D-9BFB-F2643B76FA5B}" type="slidenum">
              <a:rPr lang="en-US" altLang="zh-CN"/>
              <a:pPr/>
              <a:t>14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8888" name="Rectangle 8">
                <a:extLst>
                  <a:ext uri="{FF2B5EF4-FFF2-40B4-BE49-F238E27FC236}">
                    <a16:creationId xmlns:a16="http://schemas.microsoft.com/office/drawing/2014/main" id="{6160E4A3-C5E3-4CD7-9D08-FC4521573D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88" y="1373098"/>
                <a:ext cx="8497887" cy="54144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t">
                <a:spAutoFit/>
              </a:bodyPr>
              <a:lstStyle/>
              <a:p>
                <a:r>
                  <a:rPr lang="zh-CN" altLang="en-US" b="1" dirty="0">
                    <a:solidFill>
                      <a:srgbClr val="A50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b="1" dirty="0">
                    <a:solidFill>
                      <a:srgbClr val="A50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17.9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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阶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条边的简单平面图，则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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 </a:t>
                </a:r>
              </a:p>
              <a:p>
                <a:pPr eaLnBrk="0" hangingPunct="0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  设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G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有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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个连通分支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若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G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为树或森林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当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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时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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为真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 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否则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G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中含圈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每个面至少由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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条边围成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𝟐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𝒎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𝒊</m:t>
                          </m:r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=</m:t>
                          </m:r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𝒓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altLang="zh-CN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≥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𝒍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⋅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𝒓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≥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𝟑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𝒓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𝟑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𝟐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𝒎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−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𝒏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0" hangingPunct="0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联立不等式即得证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eaLnBrk="0" hangingPunct="0"/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>
                  <a:spcAft>
                    <a:spcPct val="45000"/>
                  </a:spcAft>
                </a:pPr>
                <a:r>
                  <a:rPr lang="zh-CN" altLang="en-US" b="1" dirty="0">
                    <a:solidFill>
                      <a:srgbClr val="A50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定理</a:t>
                </a:r>
                <a:r>
                  <a:rPr lang="en-US" altLang="zh-CN" b="1" dirty="0">
                    <a:solidFill>
                      <a:srgbClr val="A50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17.10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设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G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为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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阶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条边的极大平面图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则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=3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</a:t>
                </a:r>
                <a:b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  由定理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17.1, 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欧拉公式及定理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17.4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所证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 </a:t>
                </a:r>
              </a:p>
              <a:p>
                <a:pPr eaLnBrk="0" hangingPunct="0"/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0" hangingPunct="0"/>
                <a:r>
                  <a:rPr lang="zh-CN" altLang="en-US" b="1" dirty="0">
                    <a:solidFill>
                      <a:srgbClr val="A50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定理</a:t>
                </a:r>
                <a:r>
                  <a:rPr lang="en-US" altLang="zh-CN" b="1" dirty="0">
                    <a:solidFill>
                      <a:srgbClr val="A50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17.11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设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G 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为简单平面图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则 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G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)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 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0" hangingPunct="0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  阶数 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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显然为真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 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当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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 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时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用反证法证不可能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G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)6. 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根据握手定理可推出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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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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与定理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17.9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矛盾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 </a:t>
                </a:r>
              </a:p>
              <a:p>
                <a:pPr eaLnBrk="0" hangingPunct="0"/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378888" name="Rectangle 8">
                <a:extLst>
                  <a:ext uri="{FF2B5EF4-FFF2-40B4-BE49-F238E27FC236}">
                    <a16:creationId xmlns:a16="http://schemas.microsoft.com/office/drawing/2014/main" id="{6160E4A3-C5E3-4CD7-9D08-FC4521573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1373098"/>
                <a:ext cx="8497887" cy="5414496"/>
              </a:xfrm>
              <a:prstGeom prst="rect">
                <a:avLst/>
              </a:prstGeom>
              <a:blipFill>
                <a:blip r:embed="rId3"/>
                <a:stretch>
                  <a:fillRect l="-1148" t="-12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890" name="Rectangle 10">
            <a:extLst>
              <a:ext uri="{FF2B5EF4-FFF2-40B4-BE49-F238E27FC236}">
                <a16:creationId xmlns:a16="http://schemas.microsoft.com/office/drawing/2014/main" id="{AFEE474A-12CE-48A5-80C6-3CBE1C7C5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28600"/>
            <a:ext cx="6481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 dirty="0"/>
              <a:t>与欧拉公式有关的定理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98EAF2E-1BB8-40CF-839F-B28EB9648227}"/>
              </a:ext>
            </a:extLst>
          </p:cNvPr>
          <p:cNvSpPr txBox="1"/>
          <p:nvPr/>
        </p:nvSpPr>
        <p:spPr>
          <a:xfrm>
            <a:off x="3804276" y="4581127"/>
            <a:ext cx="3396386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极大平面图每个面次数均为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152E1F2-1345-4F3F-8897-3EB137149AEE}"/>
              </a:ext>
            </a:extLst>
          </p:cNvPr>
          <p:cNvSpPr txBox="1"/>
          <p:nvPr/>
        </p:nvSpPr>
        <p:spPr>
          <a:xfrm>
            <a:off x="55772" y="4581127"/>
            <a:ext cx="3744416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平面图次数之和等于边数的两倍</a:t>
            </a:r>
            <a:endParaRPr lang="en-US" altLang="zh-CN" sz="200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052FC7A-626A-4368-8C53-E092B01491E2}"/>
              </a:ext>
            </a:extLst>
          </p:cNvPr>
          <p:cNvSpPr/>
          <p:nvPr/>
        </p:nvSpPr>
        <p:spPr>
          <a:xfrm>
            <a:off x="7368302" y="4273351"/>
            <a:ext cx="15289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其实也就是上面取到最大值的情况</a:t>
            </a:r>
            <a:endParaRPr lang="zh-CN" altLang="en-US" sz="20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2B04AC6-4AB8-4B46-8C46-A45157AC47F6}"/>
              </a:ext>
            </a:extLst>
          </p:cNvPr>
          <p:cNvSpPr txBox="1"/>
          <p:nvPr/>
        </p:nvSpPr>
        <p:spPr>
          <a:xfrm>
            <a:off x="5940152" y="5213121"/>
            <a:ext cx="1104504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最小度</a:t>
            </a:r>
            <a:endParaRPr lang="en-US" altLang="zh-CN" sz="200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BEBA190-CCBC-48CC-AEE1-BABD023F9527}"/>
              </a:ext>
            </a:extLst>
          </p:cNvPr>
          <p:cNvSpPr txBox="1"/>
          <p:nvPr/>
        </p:nvSpPr>
        <p:spPr>
          <a:xfrm>
            <a:off x="-6002" y="6457890"/>
            <a:ext cx="8322418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上面都是平面图的必要条件，仅可用其逆否命题证明一个图是非平面图</a:t>
            </a:r>
            <a:endParaRPr lang="en-US" altLang="zh-CN" sz="200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179775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8BBBFE51-AE11-4F61-9898-BA872D1A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54FD-0375-486D-9BFB-F2643B76FA5B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78888" name="Rectangle 8">
            <a:extLst>
              <a:ext uri="{FF2B5EF4-FFF2-40B4-BE49-F238E27FC236}">
                <a16:creationId xmlns:a16="http://schemas.microsoft.com/office/drawing/2014/main" id="{6160E4A3-C5E3-4CD7-9D08-FC4521573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373098"/>
            <a:ext cx="849788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17.9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阶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条边的简单平面图，则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</a:p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证  设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有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个连通分支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为树或森林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当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为真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否则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中含圈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每个面至少由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条边围成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又</a:t>
            </a:r>
          </a:p>
        </p:txBody>
      </p:sp>
      <p:graphicFrame>
        <p:nvGraphicFramePr>
          <p:cNvPr id="378887" name="Object 7">
            <a:extLst>
              <a:ext uri="{FF2B5EF4-FFF2-40B4-BE49-F238E27FC236}">
                <a16:creationId xmlns:a16="http://schemas.microsoft.com/office/drawing/2014/main" id="{5BA3AA37-570D-4081-AA8B-042B2DEF70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5938" y="2466975"/>
          <a:ext cx="2027237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1" name="公式" r:id="rId4" imgW="1002960" imgH="393480" progId="Equation.3">
                  <p:embed/>
                </p:oleObj>
              </mc:Choice>
              <mc:Fallback>
                <p:oleObj name="公式" r:id="rId4" imgW="100296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2466975"/>
                        <a:ext cx="2027237" cy="80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90" name="Rectangle 10">
            <a:extLst>
              <a:ext uri="{FF2B5EF4-FFF2-40B4-BE49-F238E27FC236}">
                <a16:creationId xmlns:a16="http://schemas.microsoft.com/office/drawing/2014/main" id="{AFEE474A-12CE-48A5-80C6-3CBE1C7C5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28600"/>
            <a:ext cx="6481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 dirty="0"/>
              <a:t>与欧拉公式有关的定理</a:t>
            </a:r>
          </a:p>
        </p:txBody>
      </p:sp>
      <p:sp>
        <p:nvSpPr>
          <p:cNvPr id="378891" name="Rectangle 11">
            <a:extLst>
              <a:ext uri="{FF2B5EF4-FFF2-40B4-BE49-F238E27FC236}">
                <a16:creationId xmlns:a16="http://schemas.microsoft.com/office/drawing/2014/main" id="{D5DD70D1-0FCA-4A1E-A75A-1AAECDAC1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357563"/>
            <a:ext cx="607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在</a:t>
            </a:r>
            <a:r>
              <a:rPr lang="en-US" altLang="zh-CN" b="1" i="1" dirty="0">
                <a:latin typeface="Times New Roman" panose="02020603050405020304" pitchFamily="18" charset="0"/>
              </a:rPr>
              <a:t>l</a:t>
            </a:r>
            <a:r>
              <a:rPr lang="en-US" altLang="zh-CN" b="1" dirty="0">
                <a:latin typeface="Times New Roman" panose="02020603050405020304" pitchFamily="18" charset="0"/>
              </a:rPr>
              <a:t>=3</a:t>
            </a:r>
            <a:r>
              <a:rPr lang="zh-CN" altLang="en-US" b="1" dirty="0">
                <a:latin typeface="Times New Roman" panose="02020603050405020304" pitchFamily="18" charset="0"/>
              </a:rPr>
              <a:t>达到最大值，由定理</a:t>
            </a:r>
            <a:r>
              <a:rPr lang="en-US" altLang="zh-CN" b="1" dirty="0">
                <a:latin typeface="Times New Roman" panose="02020603050405020304" pitchFamily="18" charset="0"/>
              </a:rPr>
              <a:t>17.8</a:t>
            </a:r>
            <a:r>
              <a:rPr lang="zh-CN" altLang="en-US" b="1" dirty="0">
                <a:latin typeface="Times New Roman" panose="02020603050405020304" pitchFamily="18" charset="0"/>
              </a:rPr>
              <a:t>可知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b="1" dirty="0">
                <a:latin typeface="Times New Roman" panose="02020603050405020304" pitchFamily="18" charset="0"/>
              </a:rPr>
              <a:t>3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dirty="0">
                <a:latin typeface="Times New Roman" panose="02020603050405020304" pitchFamily="18" charset="0"/>
              </a:rPr>
              <a:t>6.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0">
                <a:extLst>
                  <a:ext uri="{FF2B5EF4-FFF2-40B4-BE49-F238E27FC236}">
                    <a16:creationId xmlns:a16="http://schemas.microsoft.com/office/drawing/2014/main" id="{26315043-67A9-4B63-9F69-DECB6BF66542}"/>
                  </a:ext>
                </a:extLst>
              </p:cNvPr>
              <p:cNvSpPr txBox="1"/>
              <p:nvPr/>
            </p:nvSpPr>
            <p:spPr bwMode="auto">
              <a:xfrm>
                <a:off x="688975" y="2647950"/>
                <a:ext cx="2073275" cy="781050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zh-CN" altLang="en-US" i="1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zh-CN" altLang="en-US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11" name="Object 10">
                <a:extLst>
                  <a:ext uri="{FF2B5EF4-FFF2-40B4-BE49-F238E27FC236}">
                    <a16:creationId xmlns:a16="http://schemas.microsoft.com/office/drawing/2014/main" id="{26315043-67A9-4B63-9F69-DECB6BF66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8975" y="2647950"/>
                <a:ext cx="2073275" cy="7810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9209EBF3-B2F9-411B-B6D6-1DF5CFA03F82}"/>
              </a:ext>
            </a:extLst>
          </p:cNvPr>
          <p:cNvSpPr/>
          <p:nvPr/>
        </p:nvSpPr>
        <p:spPr>
          <a:xfrm>
            <a:off x="5580782" y="2487639"/>
            <a:ext cx="33123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≤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的必要条件是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≤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，其中在任何情况下都有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≤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≤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d</a:t>
            </a:r>
          </a:p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（左边更小，右边更大）</a:t>
            </a:r>
            <a:endParaRPr lang="zh-CN" altLang="en-US" sz="2000" dirty="0"/>
          </a:p>
        </p:txBody>
      </p:sp>
      <p:sp>
        <p:nvSpPr>
          <p:cNvPr id="2" name="椭圆 1"/>
          <p:cNvSpPr/>
          <p:nvPr/>
        </p:nvSpPr>
        <p:spPr>
          <a:xfrm>
            <a:off x="323528" y="3981451"/>
            <a:ext cx="3168352" cy="2740023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09735" y="4070191"/>
            <a:ext cx="158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满足必要条件的必要条件</a:t>
            </a:r>
          </a:p>
        </p:txBody>
      </p:sp>
      <p:sp>
        <p:nvSpPr>
          <p:cNvPr id="6" name="椭圆 5"/>
          <p:cNvSpPr/>
          <p:nvPr/>
        </p:nvSpPr>
        <p:spPr>
          <a:xfrm>
            <a:off x="677517" y="4704761"/>
            <a:ext cx="2514873" cy="1892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204056" y="5560163"/>
            <a:ext cx="1502618" cy="86271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204056" y="5806855"/>
            <a:ext cx="168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满足充要条件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050320" y="507123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满足必要条件</a:t>
            </a:r>
          </a:p>
        </p:txBody>
      </p:sp>
      <p:sp>
        <p:nvSpPr>
          <p:cNvPr id="33" name="椭圆 32"/>
          <p:cNvSpPr/>
          <p:nvPr/>
        </p:nvSpPr>
        <p:spPr>
          <a:xfrm>
            <a:off x="3707904" y="4704761"/>
            <a:ext cx="2514873" cy="1892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234443" y="5560163"/>
            <a:ext cx="1502618" cy="86271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4234443" y="5806855"/>
            <a:ext cx="168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满足充要条件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799448" y="51288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满足必要条件</a:t>
            </a:r>
          </a:p>
        </p:txBody>
      </p:sp>
      <p:sp>
        <p:nvSpPr>
          <p:cNvPr id="37" name="椭圆 36"/>
          <p:cNvSpPr/>
          <p:nvPr/>
        </p:nvSpPr>
        <p:spPr>
          <a:xfrm>
            <a:off x="5260589" y="5004724"/>
            <a:ext cx="836834" cy="898854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373681" y="4980248"/>
            <a:ext cx="726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非必要条件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209EBF3-B2F9-411B-B6D6-1DF5CFA03F82}"/>
              </a:ext>
            </a:extLst>
          </p:cNvPr>
          <p:cNvSpPr/>
          <p:nvPr/>
        </p:nvSpPr>
        <p:spPr>
          <a:xfrm>
            <a:off x="6241164" y="4228077"/>
            <a:ext cx="28178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必要条件的必要条件（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⇒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000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⇒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，一松再松）才是原命题的必要条件</a:t>
            </a:r>
            <a:endParaRPr lang="en-US" altLang="zh-CN" sz="2000" dirty="0">
              <a:solidFill>
                <a:srgbClr val="FF9900"/>
              </a:solidFill>
              <a:latin typeface="Times New Roman" panose="02020603050405020304" pitchFamily="18" charset="0"/>
            </a:endParaRPr>
          </a:p>
          <a:p>
            <a:endParaRPr lang="en-US" altLang="zh-CN" sz="2000" dirty="0">
              <a:solidFill>
                <a:srgbClr val="FF9900"/>
              </a:solidFill>
              <a:latin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必要条件的充分条件（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⇒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q,</a:t>
            </a:r>
            <a:r>
              <a:rPr lang="zh-CN" altLang="en-US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000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⇒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q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，一放一缩）可能与原命题无关</a:t>
            </a:r>
            <a:endParaRPr lang="zh-CN" altLang="en-US" sz="2000" dirty="0"/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6115AA94-51C9-4A7B-96C8-F2591AE8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0CABB-E3A6-49B3-BB98-9A620CC648D0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80940" name="Rectangle 12">
            <a:extLst>
              <a:ext uri="{FF2B5EF4-FFF2-40B4-BE49-F238E27FC236}">
                <a16:creationId xmlns:a16="http://schemas.microsoft.com/office/drawing/2014/main" id="{FEF0884C-C667-41E8-A24A-F73B9E825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28600"/>
            <a:ext cx="6481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200" b="1">
                <a:latin typeface="Times New Roman" panose="02020603050405020304" pitchFamily="18" charset="0"/>
              </a:rPr>
              <a:t>17.3 </a:t>
            </a:r>
            <a:r>
              <a:rPr lang="zh-CN" altLang="en-US" sz="3200" b="1"/>
              <a:t>平面图的判断</a:t>
            </a:r>
          </a:p>
        </p:txBody>
      </p:sp>
      <p:sp>
        <p:nvSpPr>
          <p:cNvPr id="380941" name="Rectangle 13">
            <a:extLst>
              <a:ext uri="{FF2B5EF4-FFF2-40B4-BE49-F238E27FC236}">
                <a16:creationId xmlns:a16="http://schemas.microsoft.com/office/drawing/2014/main" id="{2537A3A0-728F-45F5-BFF7-9AFE5B53F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125538"/>
            <a:ext cx="8208962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</a:rPr>
              <a:t>17.5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(1) </a:t>
            </a:r>
            <a:r>
              <a:rPr lang="zh-CN" altLang="en-US" b="1" dirty="0">
                <a:latin typeface="Times New Roman" panose="02020603050405020304" pitchFamily="18" charset="0"/>
              </a:rPr>
              <a:t>消去</a:t>
            </a: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度顶点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见下图中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由</a:t>
            </a:r>
            <a:r>
              <a:rPr lang="en-US" altLang="zh-CN" b="1" dirty="0">
                <a:latin typeface="Times New Roman" panose="02020603050405020304" pitchFamily="18" charset="0"/>
              </a:rPr>
              <a:t>(1) </a:t>
            </a:r>
            <a:r>
              <a:rPr lang="zh-CN" altLang="en-US" b="1" dirty="0">
                <a:latin typeface="Times New Roman" panose="02020603050405020304" pitchFamily="18" charset="0"/>
              </a:rPr>
              <a:t>到</a:t>
            </a:r>
            <a:r>
              <a:rPr lang="en-US" altLang="zh-CN" b="1" dirty="0">
                <a:latin typeface="Times New Roman" panose="02020603050405020304" pitchFamily="18" charset="0"/>
              </a:rPr>
              <a:t>(2);</a:t>
            </a:r>
          </a:p>
          <a:p>
            <a:pPr marL="457200" indent="-457200">
              <a:buAutoNum type="arabicParenBoth" startAt="2"/>
            </a:pPr>
            <a:r>
              <a:rPr lang="zh-CN" altLang="en-US" b="1" dirty="0">
                <a:latin typeface="Times New Roman" panose="02020603050405020304" pitchFamily="18" charset="0"/>
              </a:rPr>
              <a:t>插入</a:t>
            </a: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度顶点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见下图中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从</a:t>
            </a:r>
            <a:r>
              <a:rPr lang="en-US" altLang="zh-CN" b="1" dirty="0">
                <a:latin typeface="Times New Roman" panose="02020603050405020304" pitchFamily="18" charset="0"/>
              </a:rPr>
              <a:t>(2) </a:t>
            </a:r>
            <a:r>
              <a:rPr lang="zh-CN" altLang="en-US" b="1" dirty="0">
                <a:latin typeface="Times New Roman" panose="02020603050405020304" pitchFamily="18" charset="0"/>
              </a:rPr>
              <a:t>到</a:t>
            </a:r>
            <a:r>
              <a:rPr lang="en-US" altLang="zh-CN" b="1" dirty="0">
                <a:latin typeface="Times New Roman" panose="02020603050405020304" pitchFamily="18" charset="0"/>
              </a:rPr>
              <a:t>(1).</a:t>
            </a:r>
          </a:p>
          <a:p>
            <a:pPr marL="457200" indent="-457200">
              <a:buAutoNum type="arabicParenBoth" startAt="2"/>
            </a:pPr>
            <a:endParaRPr lang="en-US" altLang="zh-CN" b="1" dirty="0">
              <a:latin typeface="Times New Roman" panose="02020603050405020304" pitchFamily="18" charset="0"/>
            </a:endParaRPr>
          </a:p>
          <a:p>
            <a:pPr marL="457200" indent="-457200">
              <a:buAutoNum type="arabicParenBoth" startAt="2"/>
            </a:pPr>
            <a:endParaRPr lang="en-US" altLang="zh-CN" b="1" dirty="0">
              <a:latin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</a:rPr>
              <a:t>17.6</a:t>
            </a: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</a:rPr>
              <a:t>若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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或经过反复插入或消去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度顶点后所得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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则称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同胚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例 </a:t>
            </a:r>
            <a:r>
              <a:rPr lang="zh-CN" altLang="en-US" b="1" dirty="0">
                <a:latin typeface="Times New Roman" panose="02020603050405020304" pitchFamily="18" charset="0"/>
              </a:rPr>
              <a:t>上面两个图同胚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3DDD5A2-8E53-4708-85C2-418A96C05869}"/>
              </a:ext>
            </a:extLst>
          </p:cNvPr>
          <p:cNvGrpSpPr/>
          <p:nvPr/>
        </p:nvGrpSpPr>
        <p:grpSpPr>
          <a:xfrm>
            <a:off x="1979712" y="2556394"/>
            <a:ext cx="4824412" cy="2096742"/>
            <a:chOff x="1979712" y="2653554"/>
            <a:chExt cx="4824412" cy="2096742"/>
          </a:xfrm>
        </p:grpSpPr>
        <p:pic>
          <p:nvPicPr>
            <p:cNvPr id="380942" name="Picture 14" descr="17-6">
              <a:extLst>
                <a:ext uri="{FF2B5EF4-FFF2-40B4-BE49-F238E27FC236}">
                  <a16:creationId xmlns:a16="http://schemas.microsoft.com/office/drawing/2014/main" id="{76351AFC-41D4-4602-B080-0BB3CB3D75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238"/>
            <a:stretch>
              <a:fillRect/>
            </a:stretch>
          </p:blipFill>
          <p:spPr bwMode="auto">
            <a:xfrm>
              <a:off x="1979712" y="2653554"/>
              <a:ext cx="4824412" cy="188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0943" name="Text Box 15">
              <a:extLst>
                <a:ext uri="{FF2B5EF4-FFF2-40B4-BE49-F238E27FC236}">
                  <a16:creationId xmlns:a16="http://schemas.microsoft.com/office/drawing/2014/main" id="{2BB93ACC-86B5-4D9F-981A-0727E4F9DD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830" y="4293096"/>
              <a:ext cx="404336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   </a:t>
              </a:r>
              <a:r>
                <a:rPr lang="en-US" altLang="zh-CN" b="1" dirty="0">
                  <a:latin typeface="Times New Roman" panose="02020603050405020304" pitchFamily="18" charset="0"/>
                </a:rPr>
                <a:t>(1)                                     (2) 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92E2F43A-6EE9-48A2-A3E4-95EA474D6980}"/>
              </a:ext>
            </a:extLst>
          </p:cNvPr>
          <p:cNvSpPr txBox="1"/>
          <p:nvPr/>
        </p:nvSpPr>
        <p:spPr>
          <a:xfrm>
            <a:off x="-6002" y="6457890"/>
            <a:ext cx="8322418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上述操作显然不影响图的平面性</a:t>
            </a:r>
            <a:endParaRPr lang="en-US" altLang="zh-CN" sz="200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55B2AC83-767F-470A-87A3-56307F558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5C8A-0464-4B2F-9DF7-D9C4FB4A44DA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82984" name="Rectangle 8">
            <a:extLst>
              <a:ext uri="{FF2B5EF4-FFF2-40B4-BE49-F238E27FC236}">
                <a16:creationId xmlns:a16="http://schemas.microsoft.com/office/drawing/2014/main" id="{9B152215-2089-4229-B07C-BFC774356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4743"/>
            <a:ext cx="748863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</a:rPr>
              <a:t>17.7  </a:t>
            </a:r>
            <a:r>
              <a:rPr lang="zh-CN" altLang="en-US" b="1" dirty="0">
                <a:latin typeface="Times New Roman" panose="02020603050405020304" pitchFamily="18" charset="0"/>
              </a:rPr>
              <a:t>设图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上边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zh-CN" altLang="en-US" b="1" dirty="0">
                <a:latin typeface="Times New Roman" panose="02020603050405020304" pitchFamily="18" charset="0"/>
              </a:rPr>
              <a:t>的端点为</a:t>
            </a:r>
            <a:r>
              <a:rPr lang="en-US" altLang="zh-CN" b="1" i="1" dirty="0">
                <a:latin typeface="Times New Roman" panose="02020603050405020304" pitchFamily="18" charset="0"/>
              </a:rPr>
              <a:t>u</a:t>
            </a:r>
            <a:r>
              <a:rPr lang="zh-CN" altLang="en-US" b="1" dirty="0">
                <a:latin typeface="Times New Roman" panose="02020603050405020304" pitchFamily="18" charset="0"/>
              </a:rPr>
              <a:t>和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收缩边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zh-CN" altLang="en-US" b="1" dirty="0">
                <a:latin typeface="Times New Roman" panose="02020603050405020304" pitchFamily="18" charset="0"/>
              </a:rPr>
              <a:t>的操作为删除边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再添加一个新节点</a:t>
            </a:r>
            <a:r>
              <a:rPr lang="en-US" altLang="zh-CN" b="1" i="1" dirty="0">
                <a:latin typeface="Times New Roman" panose="02020603050405020304" pitchFamily="18" charset="0"/>
              </a:rPr>
              <a:t>w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对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中与</a:t>
            </a:r>
            <a:r>
              <a:rPr lang="en-US" altLang="zh-CN" b="1" i="1" dirty="0">
                <a:latin typeface="Times New Roman" panose="02020603050405020304" pitchFamily="18" charset="0"/>
              </a:rPr>
              <a:t>u</a:t>
            </a:r>
            <a:r>
              <a:rPr lang="zh-CN" altLang="en-US" b="1" dirty="0">
                <a:latin typeface="Times New Roman" panose="02020603050405020304" pitchFamily="18" charset="0"/>
              </a:rPr>
              <a:t>和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latin typeface="Times New Roman" panose="02020603050405020304" pitchFamily="18" charset="0"/>
              </a:rPr>
              <a:t>关联的每条边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将其端点</a:t>
            </a:r>
            <a:r>
              <a:rPr lang="en-US" altLang="zh-CN" b="1" i="1" dirty="0">
                <a:latin typeface="Times New Roman" panose="02020603050405020304" pitchFamily="18" charset="0"/>
              </a:rPr>
              <a:t>u</a:t>
            </a:r>
            <a:r>
              <a:rPr lang="zh-CN" altLang="en-US" b="1" dirty="0">
                <a:latin typeface="Times New Roman" panose="02020603050405020304" pitchFamily="18" charset="0"/>
              </a:rPr>
              <a:t>或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latin typeface="Times New Roman" panose="02020603050405020304" pitchFamily="18" charset="0"/>
              </a:rPr>
              <a:t>更改为</a:t>
            </a:r>
            <a:r>
              <a:rPr lang="en-US" altLang="zh-CN" b="1" i="1" dirty="0">
                <a:latin typeface="Times New Roman" panose="02020603050405020304" pitchFamily="18" charset="0"/>
              </a:rPr>
              <a:t>w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</a:p>
          <a:p>
            <a:endParaRPr lang="en-US" altLang="zh-CN" b="1" dirty="0">
              <a:latin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</a:rPr>
              <a:t>例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</a:rPr>
              <a:t>如下图所示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</a:p>
        </p:txBody>
      </p:sp>
      <p:pic>
        <p:nvPicPr>
          <p:cNvPr id="382986" name="Picture 10" descr="17-7">
            <a:extLst>
              <a:ext uri="{FF2B5EF4-FFF2-40B4-BE49-F238E27FC236}">
                <a16:creationId xmlns:a16="http://schemas.microsoft.com/office/drawing/2014/main" id="{2ECBE2C4-85BB-427B-B57B-585FBB0AE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77" t="2640" r="-3702" b="21878"/>
          <a:stretch>
            <a:fillRect/>
          </a:stretch>
        </p:blipFill>
        <p:spPr bwMode="auto">
          <a:xfrm>
            <a:off x="2003425" y="3769369"/>
            <a:ext cx="5616575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2988" name="Rectangle 12">
            <a:extLst>
              <a:ext uri="{FF2B5EF4-FFF2-40B4-BE49-F238E27FC236}">
                <a16:creationId xmlns:a16="http://schemas.microsoft.com/office/drawing/2014/main" id="{0DE7F537-B4D0-4198-85AD-7B611D3F3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28600"/>
            <a:ext cx="6481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/>
              <a:t>图的同胚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6D7ADB-F3B3-4C94-A498-AAB7AF4CF708}"/>
              </a:ext>
            </a:extLst>
          </p:cNvPr>
          <p:cNvSpPr txBox="1"/>
          <p:nvPr/>
        </p:nvSpPr>
        <p:spPr>
          <a:xfrm>
            <a:off x="-6002" y="6150114"/>
            <a:ext cx="8970490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也可以理解为：将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都替换为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w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，再消除自环</a:t>
            </a:r>
            <a:endParaRPr lang="en-US" altLang="zh-CN" sz="2000" dirty="0">
              <a:solidFill>
                <a:srgbClr val="FF9900"/>
              </a:solidFill>
              <a:latin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上述操作，乃至进一步删除平行边也不影响平面性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没有面的完整性被破坏</a:t>
            </a:r>
            <a:endParaRPr lang="en-US" altLang="zh-CN" sz="200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5B0FE7AC-E445-4F03-9B06-787FB387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906D-F45E-4DEA-89D7-710F6875A942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85033" name="Rectangle 9">
            <a:extLst>
              <a:ext uri="{FF2B5EF4-FFF2-40B4-BE49-F238E27FC236}">
                <a16:creationId xmlns:a16="http://schemas.microsoft.com/office/drawing/2014/main" id="{D5AF9FA6-BED2-4810-B7F9-89018BBD6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平面图判定定理</a:t>
            </a:r>
          </a:p>
        </p:txBody>
      </p:sp>
      <p:sp>
        <p:nvSpPr>
          <p:cNvPr id="385035" name="Rectangle 11">
            <a:extLst>
              <a:ext uri="{FF2B5EF4-FFF2-40B4-BE49-F238E27FC236}">
                <a16:creationId xmlns:a16="http://schemas.microsoft.com/office/drawing/2014/main" id="{9F5A5562-7158-48B7-AA72-C3F06DA04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052513"/>
            <a:ext cx="84248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</a:rPr>
              <a:t>17.12</a:t>
            </a: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是平面图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中不含与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5</a:t>
            </a:r>
            <a:r>
              <a:rPr lang="zh-CN" altLang="en-US" b="1" dirty="0">
                <a:latin typeface="Times New Roman" panose="02020603050405020304" pitchFamily="18" charset="0"/>
              </a:rPr>
              <a:t>或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3,3</a:t>
            </a:r>
            <a:r>
              <a:rPr lang="zh-CN" altLang="en-US" b="1" dirty="0">
                <a:latin typeface="Times New Roman" panose="02020603050405020304" pitchFamily="18" charset="0"/>
              </a:rPr>
              <a:t>同胚的子图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</a:p>
          <a:p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</a:rPr>
              <a:t>17.13</a:t>
            </a: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是平面图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中无可收缩为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5</a:t>
            </a:r>
            <a:r>
              <a:rPr lang="zh-CN" altLang="en-US" b="1" dirty="0">
                <a:latin typeface="Times New Roman" panose="02020603050405020304" pitchFamily="18" charset="0"/>
              </a:rPr>
              <a:t>或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3,3</a:t>
            </a:r>
            <a:r>
              <a:rPr lang="zh-CN" altLang="en-US" b="1" dirty="0">
                <a:latin typeface="Times New Roman" panose="02020603050405020304" pitchFamily="18" charset="0"/>
              </a:rPr>
              <a:t>的子图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385036" name="Rectangle 12">
            <a:extLst>
              <a:ext uri="{FF2B5EF4-FFF2-40B4-BE49-F238E27FC236}">
                <a16:creationId xmlns:a16="http://schemas.microsoft.com/office/drawing/2014/main" id="{66EF07CF-766C-4ECF-9E7E-CF76CA6D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349500"/>
            <a:ext cx="2808287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>
                <a:solidFill>
                  <a:srgbClr val="A50021"/>
                </a:solidFill>
              </a:rPr>
              <a:t>例</a:t>
            </a:r>
            <a:r>
              <a:rPr lang="en-US" altLang="zh-CN" b="1">
                <a:solidFill>
                  <a:srgbClr val="A5002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/>
              <a:t> </a:t>
            </a:r>
            <a:r>
              <a:rPr lang="zh-CN" altLang="en-US" b="1">
                <a:latin typeface="Times New Roman" panose="02020603050405020304" pitchFamily="18" charset="0"/>
              </a:rPr>
              <a:t>证明所示图</a:t>
            </a:r>
            <a:r>
              <a:rPr lang="en-US" altLang="zh-CN" b="1">
                <a:latin typeface="Times New Roman" panose="02020603050405020304" pitchFamily="18" charset="0"/>
              </a:rPr>
              <a:t>(1)</a:t>
            </a:r>
            <a:r>
              <a:rPr lang="zh-CN" altLang="en-US" b="1">
                <a:latin typeface="Times New Roman" panose="02020603050405020304" pitchFamily="18" charset="0"/>
              </a:rPr>
              <a:t>与</a:t>
            </a:r>
            <a:r>
              <a:rPr lang="en-US" altLang="zh-CN" b="1">
                <a:latin typeface="Times New Roman" panose="02020603050405020304" pitchFamily="18" charset="0"/>
              </a:rPr>
              <a:t>(2)</a:t>
            </a:r>
            <a:r>
              <a:rPr lang="zh-CN" altLang="en-US" b="1">
                <a:latin typeface="Times New Roman" panose="02020603050405020304" pitchFamily="18" charset="0"/>
              </a:rPr>
              <a:t>均为非平面图</a:t>
            </a:r>
            <a:r>
              <a:rPr lang="en-US" altLang="zh-CN" b="1">
                <a:latin typeface="Times New Roman" panose="02020603050405020304" pitchFamily="18" charset="0"/>
              </a:rPr>
              <a:t>.</a:t>
            </a:r>
            <a:r>
              <a:rPr lang="en-US" altLang="zh-CN"/>
              <a:t>   </a:t>
            </a:r>
          </a:p>
        </p:txBody>
      </p:sp>
      <p:grpSp>
        <p:nvGrpSpPr>
          <p:cNvPr id="385040" name="Group 16">
            <a:extLst>
              <a:ext uri="{FF2B5EF4-FFF2-40B4-BE49-F238E27FC236}">
                <a16:creationId xmlns:a16="http://schemas.microsoft.com/office/drawing/2014/main" id="{9EA47A5D-195B-41A0-AD28-A5D465A90D4F}"/>
              </a:ext>
            </a:extLst>
          </p:cNvPr>
          <p:cNvGrpSpPr>
            <a:grpSpLocks/>
          </p:cNvGrpSpPr>
          <p:nvPr/>
        </p:nvGrpSpPr>
        <p:grpSpPr bwMode="auto">
          <a:xfrm>
            <a:off x="3708400" y="2106613"/>
            <a:ext cx="4032250" cy="1970087"/>
            <a:chOff x="476" y="1706"/>
            <a:chExt cx="2540" cy="1241"/>
          </a:xfrm>
        </p:grpSpPr>
        <p:pic>
          <p:nvPicPr>
            <p:cNvPr id="385037" name="Picture 13" descr="17-8">
              <a:extLst>
                <a:ext uri="{FF2B5EF4-FFF2-40B4-BE49-F238E27FC236}">
                  <a16:creationId xmlns:a16="http://schemas.microsoft.com/office/drawing/2014/main" id="{1684E797-EE1D-48D2-8A91-104D4D82D8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" y="1706"/>
              <a:ext cx="2540" cy="1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5039" name="Rectangle 15">
              <a:extLst>
                <a:ext uri="{FF2B5EF4-FFF2-40B4-BE49-F238E27FC236}">
                  <a16:creationId xmlns:a16="http://schemas.microsoft.com/office/drawing/2014/main" id="{F248A951-EF55-4D0D-A544-53326A46C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659"/>
              <a:ext cx="17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imes New Roman" panose="02020603050405020304" pitchFamily="18" charset="0"/>
                </a:rPr>
                <a:t>(1)                         (2)</a:t>
              </a:r>
            </a:p>
          </p:txBody>
        </p:sp>
      </p:grpSp>
      <p:sp>
        <p:nvSpPr>
          <p:cNvPr id="385041" name="Rectangle 17">
            <a:extLst>
              <a:ext uri="{FF2B5EF4-FFF2-40B4-BE49-F238E27FC236}">
                <a16:creationId xmlns:a16="http://schemas.microsoft.com/office/drawing/2014/main" id="{F21EA478-0837-42E1-813C-464470BE4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473575"/>
            <a:ext cx="31686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右图</a:t>
            </a:r>
            <a:r>
              <a:rPr lang="en-US" altLang="zh-CN" b="1">
                <a:latin typeface="Times New Roman" panose="02020603050405020304" pitchFamily="18" charset="0"/>
              </a:rPr>
              <a:t>(1),(2)</a:t>
            </a:r>
            <a:r>
              <a:rPr lang="zh-CN" altLang="en-US" b="1">
                <a:latin typeface="Times New Roman" panose="02020603050405020304" pitchFamily="18" charset="0"/>
              </a:rPr>
              <a:t>分别为</a:t>
            </a:r>
          </a:p>
          <a:p>
            <a:pPr>
              <a:lnSpc>
                <a:spcPct val="11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原图</a:t>
            </a:r>
            <a:r>
              <a:rPr lang="en-US" altLang="zh-CN" b="1">
                <a:latin typeface="Times New Roman" panose="02020603050405020304" pitchFamily="18" charset="0"/>
              </a:rPr>
              <a:t>(1), (2)</a:t>
            </a:r>
            <a:r>
              <a:rPr lang="zh-CN" altLang="en-US" b="1">
                <a:latin typeface="Times New Roman" panose="02020603050405020304" pitchFamily="18" charset="0"/>
              </a:rPr>
              <a:t>的子图</a:t>
            </a:r>
          </a:p>
          <a:p>
            <a:pPr>
              <a:lnSpc>
                <a:spcPct val="11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与</a:t>
            </a:r>
            <a:r>
              <a:rPr lang="en-US" altLang="zh-CN" b="1" i="1">
                <a:latin typeface="Times New Roman" panose="02020603050405020304" pitchFamily="18" charset="0"/>
              </a:rPr>
              <a:t>K</a:t>
            </a:r>
            <a:r>
              <a:rPr lang="en-US" altLang="zh-CN" b="1" baseline="-25000">
                <a:latin typeface="Times New Roman" panose="02020603050405020304" pitchFamily="18" charset="0"/>
              </a:rPr>
              <a:t>3,3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K</a:t>
            </a:r>
            <a:r>
              <a:rPr lang="en-US" altLang="zh-CN" b="1" baseline="-25000">
                <a:latin typeface="Times New Roman" panose="02020603050405020304" pitchFamily="18" charset="0"/>
              </a:rPr>
              <a:t>5</a:t>
            </a:r>
            <a:r>
              <a:rPr lang="zh-CN" altLang="en-US" b="1">
                <a:latin typeface="Times New Roman" panose="02020603050405020304" pitchFamily="18" charset="0"/>
              </a:rPr>
              <a:t>同胚</a:t>
            </a:r>
            <a:r>
              <a:rPr lang="en-US" altLang="zh-CN" b="1">
                <a:latin typeface="Times New Roman" panose="02020603050405020304" pitchFamily="18" charset="0"/>
              </a:rPr>
              <a:t>.</a:t>
            </a:r>
            <a:r>
              <a:rPr lang="en-US" altLang="zh-CN"/>
              <a:t>                       </a:t>
            </a:r>
          </a:p>
        </p:txBody>
      </p:sp>
      <p:grpSp>
        <p:nvGrpSpPr>
          <p:cNvPr id="385043" name="Group 19">
            <a:extLst>
              <a:ext uri="{FF2B5EF4-FFF2-40B4-BE49-F238E27FC236}">
                <a16:creationId xmlns:a16="http://schemas.microsoft.com/office/drawing/2014/main" id="{12ED2823-8423-492C-819D-9D9CFCC034FF}"/>
              </a:ext>
            </a:extLst>
          </p:cNvPr>
          <p:cNvGrpSpPr>
            <a:grpSpLocks/>
          </p:cNvGrpSpPr>
          <p:nvPr/>
        </p:nvGrpSpPr>
        <p:grpSpPr bwMode="auto">
          <a:xfrm>
            <a:off x="3708400" y="4221163"/>
            <a:ext cx="4643438" cy="2114550"/>
            <a:chOff x="2381" y="2704"/>
            <a:chExt cx="2925" cy="1332"/>
          </a:xfrm>
        </p:grpSpPr>
        <p:pic>
          <p:nvPicPr>
            <p:cNvPr id="385038" name="Picture 14" descr="17-9">
              <a:extLst>
                <a:ext uri="{FF2B5EF4-FFF2-40B4-BE49-F238E27FC236}">
                  <a16:creationId xmlns:a16="http://schemas.microsoft.com/office/drawing/2014/main" id="{B48EBC1C-661C-4516-ABBF-5A1D679172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144"/>
            <a:stretch>
              <a:fillRect/>
            </a:stretch>
          </p:blipFill>
          <p:spPr bwMode="auto">
            <a:xfrm>
              <a:off x="2381" y="2704"/>
              <a:ext cx="2631" cy="1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5042" name="Text Box 18">
              <a:extLst>
                <a:ext uri="{FF2B5EF4-FFF2-40B4-BE49-F238E27FC236}">
                  <a16:creationId xmlns:a16="http://schemas.microsoft.com/office/drawing/2014/main" id="{F6A0CD0C-8067-40D6-852B-7FB83A829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3748"/>
              <a:ext cx="28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>
                  <a:latin typeface="Times New Roman" panose="02020603050405020304" pitchFamily="18" charset="0"/>
                </a:rPr>
                <a:t> </a:t>
              </a:r>
              <a:r>
                <a:rPr lang="zh-CN" altLang="en-US" b="1">
                  <a:latin typeface="Times New Roman" panose="02020603050405020304" pitchFamily="18" charset="0"/>
                </a:rPr>
                <a:t>子图  </a:t>
              </a:r>
              <a:r>
                <a:rPr lang="en-US" altLang="zh-CN" b="1">
                  <a:latin typeface="Times New Roman" panose="02020603050405020304" pitchFamily="18" charset="0"/>
                </a:rPr>
                <a:t>(1)                        (2) </a:t>
              </a: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1C3514D9-35EA-45D2-A570-F40E114CD3BB}"/>
              </a:ext>
            </a:extLst>
          </p:cNvPr>
          <p:cNvSpPr/>
          <p:nvPr/>
        </p:nvSpPr>
        <p:spPr>
          <a:xfrm>
            <a:off x="7956376" y="1398727"/>
            <a:ext cx="12724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库拉托夫斯基定理</a:t>
            </a:r>
            <a:endParaRPr lang="zh-CN" altLang="en-US" sz="2000" dirty="0"/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4CB2CC-473C-45FA-92BB-73147924A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8D6B-13A8-44EE-A1A7-A8E786EB9C8E}" type="slidenum">
              <a:rPr lang="en-US" altLang="zh-CN"/>
              <a:pPr/>
              <a:t>19</a:t>
            </a:fld>
            <a:endParaRPr lang="en-US" altLang="zh-CN" dirty="0"/>
          </a:p>
        </p:txBody>
      </p:sp>
      <p:sp>
        <p:nvSpPr>
          <p:cNvPr id="387075" name="Rectangle 3">
            <a:extLst>
              <a:ext uri="{FF2B5EF4-FFF2-40B4-BE49-F238E27FC236}">
                <a16:creationId xmlns:a16="http://schemas.microsoft.com/office/drawing/2014/main" id="{0412A833-87D5-4C78-B9C4-9F99D25069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17.4 </a:t>
            </a:r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</a:rPr>
              <a:t>平面图的对偶图</a:t>
            </a:r>
          </a:p>
        </p:txBody>
      </p:sp>
      <p:sp>
        <p:nvSpPr>
          <p:cNvPr id="387080" name="Rectangle 8">
            <a:extLst>
              <a:ext uri="{FF2B5EF4-FFF2-40B4-BE49-F238E27FC236}">
                <a16:creationId xmlns:a16="http://schemas.microsoft.com/office/drawing/2014/main" id="{A0693BA7-3D9C-4AC5-B88A-43918D2E86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4968875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17.8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是某平面图的某个平面嵌入，构造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的对偶图</a:t>
            </a:r>
          </a:p>
          <a:p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如下：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在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的面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中放置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的顶点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的任意一条边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在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的面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与 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的公共边界上，做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的边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相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 交，且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关联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的位于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中的顶点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，即   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            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*=(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</a:p>
          <a:p>
            <a:r>
              <a:rPr lang="zh-CN" altLang="en-US" i="1" dirty="0">
                <a:latin typeface="Times New Roman" panose="02020603050405020304" pitchFamily="18" charset="0"/>
              </a:rPr>
              <a:t>     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不与其它任何边相交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中的桥且在面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的边界上，则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是以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中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的顶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点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为端点的环，即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*=(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).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78EE5-A772-47B3-990B-2D881834EF2F}"/>
              </a:ext>
            </a:extLst>
          </p:cNvPr>
          <p:cNvSpPr/>
          <p:nvPr/>
        </p:nvSpPr>
        <p:spPr>
          <a:xfrm>
            <a:off x="5364088" y="2132856"/>
            <a:ext cx="21335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每个面里一个点</a:t>
            </a:r>
            <a:endParaRPr lang="zh-CN" alt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4F239AE-9D74-4325-8B05-EAE54373E744}"/>
              </a:ext>
            </a:extLst>
          </p:cNvPr>
          <p:cNvSpPr/>
          <p:nvPr/>
        </p:nvSpPr>
        <p:spPr>
          <a:xfrm>
            <a:off x="4716016" y="3817203"/>
            <a:ext cx="42484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对每个面边界上的边，都从一侧穿越到另一侧一次，连接两侧面内的点（可能是同一个）</a:t>
            </a:r>
            <a:endParaRPr lang="zh-CN" altLang="en-US" sz="20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87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87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10296F5-8DD6-49FF-AB92-3DEC4E62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1169-7112-46A0-A51A-C1C0E9008A79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56355" name="Rectangle 3">
            <a:extLst>
              <a:ext uri="{FF2B5EF4-FFF2-40B4-BE49-F238E27FC236}">
                <a16:creationId xmlns:a16="http://schemas.microsoft.com/office/drawing/2014/main" id="{0528A964-E103-4501-9295-540912167E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</a:rPr>
              <a:t>第十七章 平面图</a:t>
            </a:r>
          </a:p>
        </p:txBody>
      </p:sp>
      <p:sp>
        <p:nvSpPr>
          <p:cNvPr id="356367" name="Rectangle 15">
            <a:extLst>
              <a:ext uri="{FF2B5EF4-FFF2-40B4-BE49-F238E27FC236}">
                <a16:creationId xmlns:a16="http://schemas.microsoft.com/office/drawing/2014/main" id="{98B30F6B-2A7F-4C91-87D4-85BFF4E13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229600" cy="4525962"/>
          </a:xfrm>
        </p:spPr>
        <p:txBody>
          <a:bodyPr/>
          <a:lstStyle/>
          <a:p>
            <a:r>
              <a:rPr lang="zh-CN" altLang="en-US"/>
              <a:t>本章的主要内容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平面图的基本概念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欧拉公式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平面图的判断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平面图的对偶图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6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6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287FC736-02E2-4EF0-A4F5-F8C9BFFF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9663-9955-4A91-A7B3-45F7E1C6C668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89128" name="Rectangle 8">
            <a:extLst>
              <a:ext uri="{FF2B5EF4-FFF2-40B4-BE49-F238E27FC236}">
                <a16:creationId xmlns:a16="http://schemas.microsoft.com/office/drawing/2014/main" id="{BE652179-1D35-4578-A0CA-4667C96FF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196975"/>
            <a:ext cx="7781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latin typeface="Times New Roman" panose="02020603050405020304" pitchFamily="18" charset="0"/>
              </a:rPr>
              <a:t>下面两图中，实线边图为平面图，虚线边图为其对偶图</a:t>
            </a:r>
            <a:r>
              <a:rPr lang="en-US" altLang="zh-CN" b="1">
                <a:latin typeface="Times New Roman" panose="02020603050405020304" pitchFamily="18" charset="0"/>
              </a:rPr>
              <a:t>.</a:t>
            </a:r>
            <a:r>
              <a:rPr lang="en-US" altLang="zh-CN"/>
              <a:t>  </a:t>
            </a:r>
          </a:p>
        </p:txBody>
      </p:sp>
      <p:pic>
        <p:nvPicPr>
          <p:cNvPr id="389129" name="Picture 9" descr="17-10">
            <a:extLst>
              <a:ext uri="{FF2B5EF4-FFF2-40B4-BE49-F238E27FC236}">
                <a16:creationId xmlns:a16="http://schemas.microsoft.com/office/drawing/2014/main" id="{28926571-99C9-4787-A666-D503252A3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66"/>
          <a:stretch>
            <a:fillRect/>
          </a:stretch>
        </p:blipFill>
        <p:spPr bwMode="auto">
          <a:xfrm>
            <a:off x="1116013" y="2276475"/>
            <a:ext cx="3455987" cy="348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30" name="Rectangle 10">
            <a:extLst>
              <a:ext uri="{FF2B5EF4-FFF2-40B4-BE49-F238E27FC236}">
                <a16:creationId xmlns:a16="http://schemas.microsoft.com/office/drawing/2014/main" id="{194E0ACE-4DBE-4EDB-ACF5-87ED13D5A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</a:rPr>
              <a:t>实例</a:t>
            </a:r>
          </a:p>
        </p:txBody>
      </p:sp>
      <p:pic>
        <p:nvPicPr>
          <p:cNvPr id="389131" name="Picture 11" descr="17-10">
            <a:extLst>
              <a:ext uri="{FF2B5EF4-FFF2-40B4-BE49-F238E27FC236}">
                <a16:creationId xmlns:a16="http://schemas.microsoft.com/office/drawing/2014/main" id="{BA1F1AAD-0FBE-484D-A74B-32D9ADEFA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08"/>
          <a:stretch>
            <a:fillRect/>
          </a:stretch>
        </p:blipFill>
        <p:spPr bwMode="auto">
          <a:xfrm>
            <a:off x="4716463" y="2349500"/>
            <a:ext cx="3311525" cy="348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89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89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DE85C7-9D5A-48ED-8010-D2A0568E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2D93-1A61-432A-ACA2-0424C5AED82B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91182" name="Rectangle 14">
            <a:extLst>
              <a:ext uri="{FF2B5EF4-FFF2-40B4-BE49-F238E27FC236}">
                <a16:creationId xmlns:a16="http://schemas.microsoft.com/office/drawing/2014/main" id="{D5EBAD16-AB63-4BFE-AD7B-73F4BC5541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4525963"/>
          </a:xfrm>
        </p:spPr>
        <p:txBody>
          <a:bodyPr/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的对偶图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有以下性质：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(1)</a:t>
            </a:r>
            <a:r>
              <a:rPr lang="en-US" altLang="zh-CN" i="1" dirty="0">
                <a:latin typeface="Times New Roman" panose="02020603050405020304" pitchFamily="18" charset="0"/>
              </a:rPr>
              <a:t> G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是平面图，而且是平面嵌入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(2)</a:t>
            </a:r>
            <a:r>
              <a:rPr lang="en-US" altLang="zh-CN" i="1" dirty="0">
                <a:latin typeface="Times New Roman" panose="02020603050405020304" pitchFamily="18" charset="0"/>
              </a:rPr>
              <a:t> G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是连通图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</a:rPr>
              <a:t>若边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中的环，则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对应的边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为桥，若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为桥，则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中与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对应的边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为环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(4) </a:t>
            </a:r>
            <a:r>
              <a:rPr lang="zh-CN" altLang="en-US" dirty="0">
                <a:latin typeface="Times New Roman" panose="02020603050405020304" pitchFamily="18" charset="0"/>
              </a:rPr>
              <a:t>在多数情况下，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为多重图（含平行边的图）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(5) </a:t>
            </a:r>
            <a:r>
              <a:rPr lang="zh-CN" altLang="en-US" dirty="0">
                <a:latin typeface="Times New Roman" panose="02020603050405020304" pitchFamily="18" charset="0"/>
              </a:rPr>
              <a:t>同构的平面图（平面嵌入）的对偶图不一定是同构的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</a:rPr>
              <a:t>如上面的例子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391183" name="Rectangle 15">
            <a:extLst>
              <a:ext uri="{FF2B5EF4-FFF2-40B4-BE49-F238E27FC236}">
                <a16:creationId xmlns:a16="http://schemas.microsoft.com/office/drawing/2014/main" id="{65795E39-9338-4C8F-AAA7-A15616F005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en-US"/>
              <a:t>对偶图的性质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CAB07C5-C7A3-4692-BD0A-CBDEFCCB4457}"/>
              </a:ext>
            </a:extLst>
          </p:cNvPr>
          <p:cNvSpPr/>
          <p:nvPr/>
        </p:nvSpPr>
        <p:spPr>
          <a:xfrm>
            <a:off x="2972024" y="4221088"/>
            <a:ext cx="51125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跟桥另一侧的子图放在了哪个面内有关</a:t>
            </a:r>
            <a:endParaRPr lang="zh-CN" altLang="en-US" sz="20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91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91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8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75EE04-7F9E-4B7D-8687-C018BC2E8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E671A-164A-43E7-9935-7587B75B3A88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93223" name="Rectangle 7">
            <a:extLst>
              <a:ext uri="{FF2B5EF4-FFF2-40B4-BE49-F238E27FC236}">
                <a16:creationId xmlns:a16="http://schemas.microsoft.com/office/drawing/2014/main" id="{9C8D068C-A159-4EB4-B79B-C53482A074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2800">
                <a:latin typeface="Times New Roman" panose="02020603050405020304" pitchFamily="18" charset="0"/>
              </a:rPr>
              <a:t>平面图与对偶图的</a:t>
            </a:r>
            <a:br>
              <a:rPr lang="zh-CN" altLang="en-US" sz="2800">
                <a:latin typeface="Times New Roman" panose="02020603050405020304" pitchFamily="18" charset="0"/>
              </a:rPr>
            </a:br>
            <a:r>
              <a:rPr lang="zh-CN" altLang="en-US" sz="2800">
                <a:latin typeface="Times New Roman" panose="02020603050405020304" pitchFamily="18" charset="0"/>
              </a:rPr>
              <a:t>阶数、边数与面数之间的关系</a:t>
            </a:r>
          </a:p>
        </p:txBody>
      </p:sp>
      <p:sp>
        <p:nvSpPr>
          <p:cNvPr id="393224" name="Rectangle 8">
            <a:extLst>
              <a:ext uri="{FF2B5EF4-FFF2-40B4-BE49-F238E27FC236}">
                <a16:creationId xmlns:a16="http://schemas.microsoft.com/office/drawing/2014/main" id="{A18CD388-C45E-42CE-BE9F-F04FEF5AD7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17.14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是连通平面图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的对偶图，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*, 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*,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</a:p>
          <a:p>
            <a:pPr>
              <a:lnSpc>
                <a:spcPct val="90000"/>
              </a:lnSpc>
            </a:pP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分别为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的顶点数、边数和面数，则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*=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*=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*=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(4)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的顶点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位于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的面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中，则</a:t>
            </a:r>
            <a:r>
              <a:rPr lang="en-US" altLang="zh-CN" i="1" dirty="0" err="1">
                <a:latin typeface="Times New Roman" panose="02020603050405020304" pitchFamily="18" charset="0"/>
              </a:rPr>
              <a:t>d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G</a:t>
            </a:r>
            <a:r>
              <a:rPr lang="en-US" altLang="zh-CN" baseline="-25000" dirty="0">
                <a:latin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)=deg(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证明线索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(1)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(2)</a:t>
            </a:r>
            <a:r>
              <a:rPr lang="zh-CN" altLang="en-US" dirty="0">
                <a:latin typeface="Times New Roman" panose="02020603050405020304" pitchFamily="18" charset="0"/>
              </a:rPr>
              <a:t>平凡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</a:rPr>
              <a:t>应用欧拉公式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(4) </a:t>
            </a:r>
            <a:r>
              <a:rPr lang="zh-CN" altLang="en-US" dirty="0">
                <a:latin typeface="Times New Roman" panose="02020603050405020304" pitchFamily="18" charset="0"/>
              </a:rPr>
              <a:t>的证明中注意，桥只能在某个面的边界中，非桥边在两个面的边界上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B88A9E-83A5-451B-8488-ED3939C9B1B2}"/>
              </a:ext>
            </a:extLst>
          </p:cNvPr>
          <p:cNvSpPr/>
          <p:nvPr/>
        </p:nvSpPr>
        <p:spPr>
          <a:xfrm>
            <a:off x="3995936" y="3645024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该公式中自环只计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度</a:t>
            </a:r>
            <a:endParaRPr lang="zh-CN" altLang="en-US" sz="2000" dirty="0"/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8A6E92-A2B4-43D3-A2BE-1DBC928A0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2D9B-EBAD-4018-87A3-D4CF6C232564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95271" name="Rectangle 7">
            <a:extLst>
              <a:ext uri="{FF2B5EF4-FFF2-40B4-BE49-F238E27FC236}">
                <a16:creationId xmlns:a16="http://schemas.microsoft.com/office/drawing/2014/main" id="{06ED1E1D-F07B-4753-B51E-BCBE004A62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2800">
                <a:latin typeface="Times New Roman" panose="02020603050405020304" pitchFamily="18" charset="0"/>
              </a:rPr>
              <a:t>平面图与对偶图的</a:t>
            </a:r>
            <a:br>
              <a:rPr lang="zh-CN" altLang="en-US" sz="2800">
                <a:latin typeface="Times New Roman" panose="02020603050405020304" pitchFamily="18" charset="0"/>
              </a:rPr>
            </a:br>
            <a:r>
              <a:rPr lang="zh-CN" altLang="en-US" sz="2800">
                <a:latin typeface="Times New Roman" panose="02020603050405020304" pitchFamily="18" charset="0"/>
              </a:rPr>
              <a:t>阶数、边数与面数之间的关系</a:t>
            </a:r>
          </a:p>
        </p:txBody>
      </p:sp>
      <p:sp>
        <p:nvSpPr>
          <p:cNvPr id="395272" name="Rectangle 8">
            <a:extLst>
              <a:ext uri="{FF2B5EF4-FFF2-40B4-BE49-F238E27FC236}">
                <a16:creationId xmlns:a16="http://schemas.microsoft.com/office/drawing/2014/main" id="{49F1E05F-ED1C-4E9D-8D21-174165D786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525963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17.15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是具有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）个连通分支的平面图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的对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偶图，则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*=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*=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*=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+1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(4)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的顶点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位于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的面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中，则</a:t>
            </a:r>
            <a:r>
              <a:rPr lang="en-US" altLang="zh-CN" i="1" dirty="0" err="1">
                <a:latin typeface="Times New Roman" panose="02020603050405020304" pitchFamily="18" charset="0"/>
              </a:rPr>
              <a:t>d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G</a:t>
            </a:r>
            <a:r>
              <a:rPr lang="en-US" altLang="zh-CN" baseline="-25000" dirty="0">
                <a:latin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)=deg(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其中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*, 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*,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*,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同定理</a:t>
            </a:r>
            <a:r>
              <a:rPr lang="en-US" altLang="zh-CN" dirty="0">
                <a:latin typeface="Times New Roman" panose="02020603050405020304" pitchFamily="18" charset="0"/>
              </a:rPr>
              <a:t>17.14.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证明</a:t>
            </a:r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</a:rPr>
              <a:t>时应同时应用欧拉公式及欧拉公式的推广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E531F1-5385-409E-BDD2-D7E40354BF2D}"/>
              </a:ext>
            </a:extLst>
          </p:cNvPr>
          <p:cNvSpPr/>
          <p:nvPr/>
        </p:nvSpPr>
        <p:spPr>
          <a:xfrm>
            <a:off x="0" y="6457890"/>
            <a:ext cx="7092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平面图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对偶图的对偶图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**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是否一定跟原图同构？</a:t>
            </a:r>
            <a:endParaRPr lang="zh-CN" altLang="en-US" sz="2000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9AB5F874-77BE-434E-A257-A8499651BEC4}"/>
              </a:ext>
            </a:extLst>
          </p:cNvPr>
          <p:cNvSpPr/>
          <p:nvPr/>
        </p:nvSpPr>
        <p:spPr>
          <a:xfrm>
            <a:off x="965314" y="5480698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31B6AA9-C654-4B99-A16C-06E7B2299DFD}"/>
              </a:ext>
            </a:extLst>
          </p:cNvPr>
          <p:cNvSpPr/>
          <p:nvPr/>
        </p:nvSpPr>
        <p:spPr>
          <a:xfrm>
            <a:off x="1685394" y="4976642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E60506E-A228-4939-A0EA-79AC1DF2872E}"/>
              </a:ext>
            </a:extLst>
          </p:cNvPr>
          <p:cNvSpPr/>
          <p:nvPr/>
        </p:nvSpPr>
        <p:spPr>
          <a:xfrm>
            <a:off x="1693197" y="5899320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D0904E3-85F6-45D7-ABE5-B29FAD3BA113}"/>
              </a:ext>
            </a:extLst>
          </p:cNvPr>
          <p:cNvCxnSpPr>
            <a:stCxn id="2" idx="7"/>
            <a:endCxn id="7" idx="3"/>
          </p:cNvCxnSpPr>
          <p:nvPr/>
        </p:nvCxnSpPr>
        <p:spPr>
          <a:xfrm flipV="1">
            <a:off x="1211165" y="5222493"/>
            <a:ext cx="516410" cy="300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C0523EE-B6F6-40D6-880C-09D042BFAF7E}"/>
              </a:ext>
            </a:extLst>
          </p:cNvPr>
          <p:cNvCxnSpPr>
            <a:stCxn id="2" idx="5"/>
            <a:endCxn id="8" idx="1"/>
          </p:cNvCxnSpPr>
          <p:nvPr/>
        </p:nvCxnSpPr>
        <p:spPr>
          <a:xfrm>
            <a:off x="1211165" y="5726549"/>
            <a:ext cx="524213" cy="214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2409494-E8C4-4E5C-84D8-CF9FAC713D0D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1829410" y="5264674"/>
            <a:ext cx="7803" cy="634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C373BC49-980D-4957-8020-BC463DA309EB}"/>
              </a:ext>
            </a:extLst>
          </p:cNvPr>
          <p:cNvSpPr/>
          <p:nvPr/>
        </p:nvSpPr>
        <p:spPr>
          <a:xfrm>
            <a:off x="2462100" y="5460626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08F58AE-EBB8-443F-94F6-976579F492DC}"/>
              </a:ext>
            </a:extLst>
          </p:cNvPr>
          <p:cNvSpPr/>
          <p:nvPr/>
        </p:nvSpPr>
        <p:spPr>
          <a:xfrm>
            <a:off x="3182180" y="4956570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8852558-6DCA-4B3B-9E2D-963A366AA700}"/>
              </a:ext>
            </a:extLst>
          </p:cNvPr>
          <p:cNvSpPr/>
          <p:nvPr/>
        </p:nvSpPr>
        <p:spPr>
          <a:xfrm>
            <a:off x="3189983" y="5879248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EA48522-22A2-4186-8D30-2CBEC26140E1}"/>
              </a:ext>
            </a:extLst>
          </p:cNvPr>
          <p:cNvCxnSpPr>
            <a:stCxn id="16" idx="7"/>
            <a:endCxn id="17" idx="3"/>
          </p:cNvCxnSpPr>
          <p:nvPr/>
        </p:nvCxnSpPr>
        <p:spPr>
          <a:xfrm flipV="1">
            <a:off x="2707951" y="5202421"/>
            <a:ext cx="516410" cy="300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B731E99-A68B-4B8C-9BF5-7CEA9AEEC011}"/>
              </a:ext>
            </a:extLst>
          </p:cNvPr>
          <p:cNvCxnSpPr>
            <a:stCxn id="16" idx="5"/>
            <a:endCxn id="18" idx="1"/>
          </p:cNvCxnSpPr>
          <p:nvPr/>
        </p:nvCxnSpPr>
        <p:spPr>
          <a:xfrm>
            <a:off x="2707951" y="5706477"/>
            <a:ext cx="524213" cy="214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48E1B71-F452-46DD-BEBF-51E959CC9AC2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3326196" y="5244602"/>
            <a:ext cx="7803" cy="634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4EAEBEE9-F2D8-4984-B0E3-DE862A96F534}"/>
              </a:ext>
            </a:extLst>
          </p:cNvPr>
          <p:cNvSpPr/>
          <p:nvPr/>
        </p:nvSpPr>
        <p:spPr>
          <a:xfrm>
            <a:off x="2297574" y="5961323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62D65EB-FE33-4B93-A798-9270F66CE255}"/>
              </a:ext>
            </a:extLst>
          </p:cNvPr>
          <p:cNvSpPr/>
          <p:nvPr/>
        </p:nvSpPr>
        <p:spPr>
          <a:xfrm>
            <a:off x="2936329" y="5432136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DAFA0D1-2851-41E3-BC63-C4866ACAAFB5}"/>
              </a:ext>
            </a:extLst>
          </p:cNvPr>
          <p:cNvSpPr/>
          <p:nvPr/>
        </p:nvSpPr>
        <p:spPr>
          <a:xfrm>
            <a:off x="1448280" y="546834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4C5AA6A-549A-427C-BB16-59C8228D4553}"/>
              </a:ext>
            </a:extLst>
          </p:cNvPr>
          <p:cNvCxnSpPr>
            <a:cxnSpLocks/>
            <a:stCxn id="26" idx="6"/>
            <a:endCxn id="24" idx="1"/>
          </p:cNvCxnSpPr>
          <p:nvPr/>
        </p:nvCxnSpPr>
        <p:spPr>
          <a:xfrm>
            <a:off x="1736312" y="5612360"/>
            <a:ext cx="603443" cy="391144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4CD84372-07B8-4755-8BF1-A8A441630296}"/>
              </a:ext>
            </a:extLst>
          </p:cNvPr>
          <p:cNvSpPr/>
          <p:nvPr/>
        </p:nvSpPr>
        <p:spPr>
          <a:xfrm>
            <a:off x="1201716" y="5719098"/>
            <a:ext cx="1131169" cy="658161"/>
          </a:xfrm>
          <a:custGeom>
            <a:avLst/>
            <a:gdLst>
              <a:gd name="connsiteX0" fmla="*/ 297452 w 1131169"/>
              <a:gd name="connsiteY0" fmla="*/ 0 h 658161"/>
              <a:gd name="connsiteX1" fmla="*/ 10581 w 1131169"/>
              <a:gd name="connsiteY1" fmla="*/ 304800 h 658161"/>
              <a:gd name="connsiteX2" fmla="*/ 629146 w 1131169"/>
              <a:gd name="connsiteY2" fmla="*/ 654423 h 658161"/>
              <a:gd name="connsiteX3" fmla="*/ 1131169 w 1131169"/>
              <a:gd name="connsiteY3" fmla="*/ 475129 h 658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1169" h="658161">
                <a:moveTo>
                  <a:pt x="297452" y="0"/>
                </a:moveTo>
                <a:cubicBezTo>
                  <a:pt x="126375" y="97865"/>
                  <a:pt x="-44701" y="195730"/>
                  <a:pt x="10581" y="304800"/>
                </a:cubicBezTo>
                <a:cubicBezTo>
                  <a:pt x="65863" y="413870"/>
                  <a:pt x="442381" y="626035"/>
                  <a:pt x="629146" y="654423"/>
                </a:cubicBezTo>
                <a:cubicBezTo>
                  <a:pt x="815911" y="682811"/>
                  <a:pt x="999687" y="542364"/>
                  <a:pt x="1131169" y="475129"/>
                </a:cubicBezTo>
              </a:path>
            </a:pathLst>
          </a:cu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83B83D11-9C17-4E8F-9758-07E362032AE6}"/>
              </a:ext>
            </a:extLst>
          </p:cNvPr>
          <p:cNvSpPr/>
          <p:nvPr/>
        </p:nvSpPr>
        <p:spPr>
          <a:xfrm>
            <a:off x="2574932" y="5710133"/>
            <a:ext cx="412377" cy="322729"/>
          </a:xfrm>
          <a:custGeom>
            <a:avLst/>
            <a:gdLst>
              <a:gd name="connsiteX0" fmla="*/ 0 w 412377"/>
              <a:gd name="connsiteY0" fmla="*/ 322729 h 322729"/>
              <a:gd name="connsiteX1" fmla="*/ 412377 w 412377"/>
              <a:gd name="connsiteY1" fmla="*/ 0 h 32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2377" h="322729">
                <a:moveTo>
                  <a:pt x="0" y="322729"/>
                </a:moveTo>
                <a:lnTo>
                  <a:pt x="412377" y="0"/>
                </a:lnTo>
              </a:path>
            </a:pathLst>
          </a:cu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A9E6279A-7DE3-4484-92CD-02EA18E8D392}"/>
              </a:ext>
            </a:extLst>
          </p:cNvPr>
          <p:cNvSpPr/>
          <p:nvPr/>
        </p:nvSpPr>
        <p:spPr>
          <a:xfrm>
            <a:off x="2583897" y="5557733"/>
            <a:ext cx="1170526" cy="880868"/>
          </a:xfrm>
          <a:custGeom>
            <a:avLst/>
            <a:gdLst>
              <a:gd name="connsiteX0" fmla="*/ 0 w 1170526"/>
              <a:gd name="connsiteY0" fmla="*/ 591670 h 880868"/>
              <a:gd name="connsiteX1" fmla="*/ 1075765 w 1170526"/>
              <a:gd name="connsiteY1" fmla="*/ 860612 h 880868"/>
              <a:gd name="connsiteX2" fmla="*/ 1066800 w 1170526"/>
              <a:gd name="connsiteY2" fmla="*/ 107576 h 880868"/>
              <a:gd name="connsiteX3" fmla="*/ 636494 w 1170526"/>
              <a:gd name="connsiteY3" fmla="*/ 0 h 88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0526" h="880868">
                <a:moveTo>
                  <a:pt x="0" y="591670"/>
                </a:moveTo>
                <a:cubicBezTo>
                  <a:pt x="448982" y="766482"/>
                  <a:pt x="897965" y="941294"/>
                  <a:pt x="1075765" y="860612"/>
                </a:cubicBezTo>
                <a:cubicBezTo>
                  <a:pt x="1253565" y="779930"/>
                  <a:pt x="1140012" y="251011"/>
                  <a:pt x="1066800" y="107576"/>
                </a:cubicBezTo>
                <a:cubicBezTo>
                  <a:pt x="993588" y="-35859"/>
                  <a:pt x="655918" y="32871"/>
                  <a:pt x="636494" y="0"/>
                </a:cubicBezTo>
              </a:path>
            </a:pathLst>
          </a:cu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97816849-2D1A-4C72-9F88-F9B53BFBB153}"/>
              </a:ext>
            </a:extLst>
          </p:cNvPr>
          <p:cNvSpPr/>
          <p:nvPr/>
        </p:nvSpPr>
        <p:spPr>
          <a:xfrm>
            <a:off x="2336133" y="5196318"/>
            <a:ext cx="695999" cy="746897"/>
          </a:xfrm>
          <a:custGeom>
            <a:avLst/>
            <a:gdLst>
              <a:gd name="connsiteX0" fmla="*/ 122258 w 695999"/>
              <a:gd name="connsiteY0" fmla="*/ 746897 h 746897"/>
              <a:gd name="connsiteX1" fmla="*/ 14682 w 695999"/>
              <a:gd name="connsiteY1" fmla="*/ 155227 h 746897"/>
              <a:gd name="connsiteX2" fmla="*/ 409129 w 695999"/>
              <a:gd name="connsiteY2" fmla="*/ 2827 h 746897"/>
              <a:gd name="connsiteX3" fmla="*/ 695999 w 695999"/>
              <a:gd name="connsiteY3" fmla="*/ 244874 h 746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999" h="746897">
                <a:moveTo>
                  <a:pt x="122258" y="746897"/>
                </a:moveTo>
                <a:cubicBezTo>
                  <a:pt x="44564" y="513068"/>
                  <a:pt x="-33130" y="279239"/>
                  <a:pt x="14682" y="155227"/>
                </a:cubicBezTo>
                <a:cubicBezTo>
                  <a:pt x="62494" y="31215"/>
                  <a:pt x="295576" y="-12114"/>
                  <a:pt x="409129" y="2827"/>
                </a:cubicBezTo>
                <a:cubicBezTo>
                  <a:pt x="522682" y="17768"/>
                  <a:pt x="643705" y="159709"/>
                  <a:pt x="695999" y="244874"/>
                </a:cubicBezTo>
              </a:path>
            </a:pathLst>
          </a:cu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6D6BA9F5-7CAD-4294-8815-1C9B51018179}"/>
              </a:ext>
            </a:extLst>
          </p:cNvPr>
          <p:cNvSpPr/>
          <p:nvPr/>
        </p:nvSpPr>
        <p:spPr>
          <a:xfrm>
            <a:off x="1371855" y="4797152"/>
            <a:ext cx="996889" cy="1172957"/>
          </a:xfrm>
          <a:custGeom>
            <a:avLst/>
            <a:gdLst>
              <a:gd name="connsiteX0" fmla="*/ 109383 w 996889"/>
              <a:gd name="connsiteY0" fmla="*/ 697828 h 1172957"/>
              <a:gd name="connsiteX1" fmla="*/ 28701 w 996889"/>
              <a:gd name="connsiteY1" fmla="*/ 231663 h 1172957"/>
              <a:gd name="connsiteX2" fmla="*/ 539689 w 996889"/>
              <a:gd name="connsiteY2" fmla="*/ 7546 h 1172957"/>
              <a:gd name="connsiteX3" fmla="*/ 817595 w 996889"/>
              <a:gd name="connsiteY3" fmla="*/ 491640 h 1172957"/>
              <a:gd name="connsiteX4" fmla="*/ 996889 w 996889"/>
              <a:gd name="connsiteY4" fmla="*/ 1172957 h 117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6889" h="1172957">
                <a:moveTo>
                  <a:pt x="109383" y="697828"/>
                </a:moveTo>
                <a:cubicBezTo>
                  <a:pt x="33183" y="522269"/>
                  <a:pt x="-43017" y="346710"/>
                  <a:pt x="28701" y="231663"/>
                </a:cubicBezTo>
                <a:cubicBezTo>
                  <a:pt x="100419" y="116616"/>
                  <a:pt x="408207" y="-35783"/>
                  <a:pt x="539689" y="7546"/>
                </a:cubicBezTo>
                <a:cubicBezTo>
                  <a:pt x="671171" y="50875"/>
                  <a:pt x="741395" y="297405"/>
                  <a:pt x="817595" y="491640"/>
                </a:cubicBezTo>
                <a:cubicBezTo>
                  <a:pt x="893795" y="685875"/>
                  <a:pt x="964018" y="1034004"/>
                  <a:pt x="996889" y="1172957"/>
                </a:cubicBezTo>
              </a:path>
            </a:pathLst>
          </a:cu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D71CB516-9B97-4F04-AAC1-B05307371409}"/>
              </a:ext>
            </a:extLst>
          </p:cNvPr>
          <p:cNvSpPr/>
          <p:nvPr/>
        </p:nvSpPr>
        <p:spPr>
          <a:xfrm>
            <a:off x="5851455" y="4876114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42919290-F127-4109-8E5B-2A3D83B17FEB}"/>
              </a:ext>
            </a:extLst>
          </p:cNvPr>
          <p:cNvSpPr/>
          <p:nvPr/>
        </p:nvSpPr>
        <p:spPr>
          <a:xfrm>
            <a:off x="5239275" y="5046396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E3DD9D27-93FD-4B9B-A4C8-9FAA06DECB1D}"/>
              </a:ext>
            </a:extLst>
          </p:cNvPr>
          <p:cNvSpPr/>
          <p:nvPr/>
        </p:nvSpPr>
        <p:spPr>
          <a:xfrm>
            <a:off x="5247078" y="5969074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B3D3D5D6-2642-461E-B616-3402361542BA}"/>
              </a:ext>
            </a:extLst>
          </p:cNvPr>
          <p:cNvCxnSpPr>
            <a:cxnSpLocks/>
            <a:stCxn id="45" idx="2"/>
            <a:endCxn id="46" idx="7"/>
          </p:cNvCxnSpPr>
          <p:nvPr/>
        </p:nvCxnSpPr>
        <p:spPr>
          <a:xfrm flipH="1">
            <a:off x="5485126" y="5020130"/>
            <a:ext cx="366329" cy="68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07C9D6CD-7F70-4482-A69D-33E3F4E91A79}"/>
              </a:ext>
            </a:extLst>
          </p:cNvPr>
          <p:cNvCxnSpPr>
            <a:cxnSpLocks/>
            <a:stCxn id="46" idx="4"/>
            <a:endCxn id="47" idx="0"/>
          </p:cNvCxnSpPr>
          <p:nvPr/>
        </p:nvCxnSpPr>
        <p:spPr>
          <a:xfrm>
            <a:off x="5383291" y="5334428"/>
            <a:ext cx="7803" cy="634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608AC764-18DE-48DB-8B9F-C7B323E97E1B}"/>
              </a:ext>
            </a:extLst>
          </p:cNvPr>
          <p:cNvSpPr/>
          <p:nvPr/>
        </p:nvSpPr>
        <p:spPr>
          <a:xfrm>
            <a:off x="6015981" y="5530380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58AB98B5-4659-4765-B517-6C03ED7A4C77}"/>
              </a:ext>
            </a:extLst>
          </p:cNvPr>
          <p:cNvSpPr/>
          <p:nvPr/>
        </p:nvSpPr>
        <p:spPr>
          <a:xfrm>
            <a:off x="6743864" y="5949002"/>
            <a:ext cx="288032" cy="2880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D8257B9E-B5A7-46C8-B19D-6E3E09EFF166}"/>
              </a:ext>
            </a:extLst>
          </p:cNvPr>
          <p:cNvCxnSpPr>
            <a:stCxn id="51" idx="5"/>
            <a:endCxn id="53" idx="1"/>
          </p:cNvCxnSpPr>
          <p:nvPr/>
        </p:nvCxnSpPr>
        <p:spPr>
          <a:xfrm>
            <a:off x="6261832" y="5776231"/>
            <a:ext cx="524213" cy="214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0246D9D9-741C-4DB9-8CA1-37F566369E8D}"/>
              </a:ext>
            </a:extLst>
          </p:cNvPr>
          <p:cNvSpPr/>
          <p:nvPr/>
        </p:nvSpPr>
        <p:spPr>
          <a:xfrm>
            <a:off x="5851455" y="6031077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30A21684-ED9D-4248-9721-142AE363C0EE}"/>
              </a:ext>
            </a:extLst>
          </p:cNvPr>
          <p:cNvSpPr/>
          <p:nvPr/>
        </p:nvSpPr>
        <p:spPr>
          <a:xfrm>
            <a:off x="6490210" y="5501890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6FCF10CC-8D0D-424B-A837-C07EC3D4BB6D}"/>
              </a:ext>
            </a:extLst>
          </p:cNvPr>
          <p:cNvSpPr/>
          <p:nvPr/>
        </p:nvSpPr>
        <p:spPr>
          <a:xfrm>
            <a:off x="5002161" y="5538098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227CD9EF-E31B-4746-998F-6E7F56076000}"/>
              </a:ext>
            </a:extLst>
          </p:cNvPr>
          <p:cNvCxnSpPr>
            <a:cxnSpLocks/>
            <a:stCxn id="59" idx="6"/>
            <a:endCxn id="57" idx="1"/>
          </p:cNvCxnSpPr>
          <p:nvPr/>
        </p:nvCxnSpPr>
        <p:spPr>
          <a:xfrm>
            <a:off x="5290193" y="5682114"/>
            <a:ext cx="603443" cy="391144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73C0E177-E952-4586-9599-6A4AA2B448B6}"/>
              </a:ext>
            </a:extLst>
          </p:cNvPr>
          <p:cNvSpPr/>
          <p:nvPr/>
        </p:nvSpPr>
        <p:spPr>
          <a:xfrm>
            <a:off x="4755597" y="5788852"/>
            <a:ext cx="1131169" cy="658161"/>
          </a:xfrm>
          <a:custGeom>
            <a:avLst/>
            <a:gdLst>
              <a:gd name="connsiteX0" fmla="*/ 297452 w 1131169"/>
              <a:gd name="connsiteY0" fmla="*/ 0 h 658161"/>
              <a:gd name="connsiteX1" fmla="*/ 10581 w 1131169"/>
              <a:gd name="connsiteY1" fmla="*/ 304800 h 658161"/>
              <a:gd name="connsiteX2" fmla="*/ 629146 w 1131169"/>
              <a:gd name="connsiteY2" fmla="*/ 654423 h 658161"/>
              <a:gd name="connsiteX3" fmla="*/ 1131169 w 1131169"/>
              <a:gd name="connsiteY3" fmla="*/ 475129 h 658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1169" h="658161">
                <a:moveTo>
                  <a:pt x="297452" y="0"/>
                </a:moveTo>
                <a:cubicBezTo>
                  <a:pt x="126375" y="97865"/>
                  <a:pt x="-44701" y="195730"/>
                  <a:pt x="10581" y="304800"/>
                </a:cubicBezTo>
                <a:cubicBezTo>
                  <a:pt x="65863" y="413870"/>
                  <a:pt x="442381" y="626035"/>
                  <a:pt x="629146" y="654423"/>
                </a:cubicBezTo>
                <a:cubicBezTo>
                  <a:pt x="815911" y="682811"/>
                  <a:pt x="999687" y="542364"/>
                  <a:pt x="1131169" y="475129"/>
                </a:cubicBezTo>
              </a:path>
            </a:pathLst>
          </a:cu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03D3F127-D32F-4493-BE1D-FA4B2BEA7B58}"/>
              </a:ext>
            </a:extLst>
          </p:cNvPr>
          <p:cNvSpPr/>
          <p:nvPr/>
        </p:nvSpPr>
        <p:spPr>
          <a:xfrm>
            <a:off x="6128813" y="5779887"/>
            <a:ext cx="412377" cy="322729"/>
          </a:xfrm>
          <a:custGeom>
            <a:avLst/>
            <a:gdLst>
              <a:gd name="connsiteX0" fmla="*/ 0 w 412377"/>
              <a:gd name="connsiteY0" fmla="*/ 322729 h 322729"/>
              <a:gd name="connsiteX1" fmla="*/ 412377 w 412377"/>
              <a:gd name="connsiteY1" fmla="*/ 0 h 32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2377" h="322729">
                <a:moveTo>
                  <a:pt x="0" y="322729"/>
                </a:moveTo>
                <a:lnTo>
                  <a:pt x="412377" y="0"/>
                </a:lnTo>
              </a:path>
            </a:pathLst>
          </a:cu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AD676E30-B929-4F79-8547-5E6EE57A32CD}"/>
              </a:ext>
            </a:extLst>
          </p:cNvPr>
          <p:cNvSpPr/>
          <p:nvPr/>
        </p:nvSpPr>
        <p:spPr>
          <a:xfrm>
            <a:off x="6137778" y="5627487"/>
            <a:ext cx="1170526" cy="880868"/>
          </a:xfrm>
          <a:custGeom>
            <a:avLst/>
            <a:gdLst>
              <a:gd name="connsiteX0" fmla="*/ 0 w 1170526"/>
              <a:gd name="connsiteY0" fmla="*/ 591670 h 880868"/>
              <a:gd name="connsiteX1" fmla="*/ 1075765 w 1170526"/>
              <a:gd name="connsiteY1" fmla="*/ 860612 h 880868"/>
              <a:gd name="connsiteX2" fmla="*/ 1066800 w 1170526"/>
              <a:gd name="connsiteY2" fmla="*/ 107576 h 880868"/>
              <a:gd name="connsiteX3" fmla="*/ 636494 w 1170526"/>
              <a:gd name="connsiteY3" fmla="*/ 0 h 88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0526" h="880868">
                <a:moveTo>
                  <a:pt x="0" y="591670"/>
                </a:moveTo>
                <a:cubicBezTo>
                  <a:pt x="448982" y="766482"/>
                  <a:pt x="897965" y="941294"/>
                  <a:pt x="1075765" y="860612"/>
                </a:cubicBezTo>
                <a:cubicBezTo>
                  <a:pt x="1253565" y="779930"/>
                  <a:pt x="1140012" y="251011"/>
                  <a:pt x="1066800" y="107576"/>
                </a:cubicBezTo>
                <a:cubicBezTo>
                  <a:pt x="993588" y="-35859"/>
                  <a:pt x="655918" y="32871"/>
                  <a:pt x="636494" y="0"/>
                </a:cubicBezTo>
              </a:path>
            </a:pathLst>
          </a:cu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13D0400A-494D-4CFC-96A1-77F71AAEA682}"/>
              </a:ext>
            </a:extLst>
          </p:cNvPr>
          <p:cNvSpPr/>
          <p:nvPr/>
        </p:nvSpPr>
        <p:spPr>
          <a:xfrm>
            <a:off x="5890014" y="5266072"/>
            <a:ext cx="695999" cy="746897"/>
          </a:xfrm>
          <a:custGeom>
            <a:avLst/>
            <a:gdLst>
              <a:gd name="connsiteX0" fmla="*/ 122258 w 695999"/>
              <a:gd name="connsiteY0" fmla="*/ 746897 h 746897"/>
              <a:gd name="connsiteX1" fmla="*/ 14682 w 695999"/>
              <a:gd name="connsiteY1" fmla="*/ 155227 h 746897"/>
              <a:gd name="connsiteX2" fmla="*/ 409129 w 695999"/>
              <a:gd name="connsiteY2" fmla="*/ 2827 h 746897"/>
              <a:gd name="connsiteX3" fmla="*/ 695999 w 695999"/>
              <a:gd name="connsiteY3" fmla="*/ 244874 h 746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999" h="746897">
                <a:moveTo>
                  <a:pt x="122258" y="746897"/>
                </a:moveTo>
                <a:cubicBezTo>
                  <a:pt x="44564" y="513068"/>
                  <a:pt x="-33130" y="279239"/>
                  <a:pt x="14682" y="155227"/>
                </a:cubicBezTo>
                <a:cubicBezTo>
                  <a:pt x="62494" y="31215"/>
                  <a:pt x="295576" y="-12114"/>
                  <a:pt x="409129" y="2827"/>
                </a:cubicBezTo>
                <a:cubicBezTo>
                  <a:pt x="522682" y="17768"/>
                  <a:pt x="643705" y="159709"/>
                  <a:pt x="695999" y="244874"/>
                </a:cubicBezTo>
              </a:path>
            </a:pathLst>
          </a:cu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60606711-92A7-43C2-816A-18465E3A34F3}"/>
              </a:ext>
            </a:extLst>
          </p:cNvPr>
          <p:cNvSpPr/>
          <p:nvPr/>
        </p:nvSpPr>
        <p:spPr>
          <a:xfrm>
            <a:off x="4925736" y="4866906"/>
            <a:ext cx="996889" cy="1172957"/>
          </a:xfrm>
          <a:custGeom>
            <a:avLst/>
            <a:gdLst>
              <a:gd name="connsiteX0" fmla="*/ 109383 w 996889"/>
              <a:gd name="connsiteY0" fmla="*/ 697828 h 1172957"/>
              <a:gd name="connsiteX1" fmla="*/ 28701 w 996889"/>
              <a:gd name="connsiteY1" fmla="*/ 231663 h 1172957"/>
              <a:gd name="connsiteX2" fmla="*/ 539689 w 996889"/>
              <a:gd name="connsiteY2" fmla="*/ 7546 h 1172957"/>
              <a:gd name="connsiteX3" fmla="*/ 817595 w 996889"/>
              <a:gd name="connsiteY3" fmla="*/ 491640 h 1172957"/>
              <a:gd name="connsiteX4" fmla="*/ 996889 w 996889"/>
              <a:gd name="connsiteY4" fmla="*/ 1172957 h 117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6889" h="1172957">
                <a:moveTo>
                  <a:pt x="109383" y="697828"/>
                </a:moveTo>
                <a:cubicBezTo>
                  <a:pt x="33183" y="522269"/>
                  <a:pt x="-43017" y="346710"/>
                  <a:pt x="28701" y="231663"/>
                </a:cubicBezTo>
                <a:cubicBezTo>
                  <a:pt x="100419" y="116616"/>
                  <a:pt x="408207" y="-35783"/>
                  <a:pt x="539689" y="7546"/>
                </a:cubicBezTo>
                <a:cubicBezTo>
                  <a:pt x="671171" y="50875"/>
                  <a:pt x="741395" y="297405"/>
                  <a:pt x="817595" y="491640"/>
                </a:cubicBezTo>
                <a:cubicBezTo>
                  <a:pt x="893795" y="685875"/>
                  <a:pt x="964018" y="1034004"/>
                  <a:pt x="996889" y="1172957"/>
                </a:cubicBezTo>
              </a:path>
            </a:pathLst>
          </a:cu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E0D9742B-9FCE-4921-8AF7-08E41B0A6A2F}"/>
              </a:ext>
            </a:extLst>
          </p:cNvPr>
          <p:cNvCxnSpPr>
            <a:cxnSpLocks/>
            <a:stCxn id="45" idx="4"/>
            <a:endCxn id="51" idx="0"/>
          </p:cNvCxnSpPr>
          <p:nvPr/>
        </p:nvCxnSpPr>
        <p:spPr>
          <a:xfrm>
            <a:off x="5995471" y="5164146"/>
            <a:ext cx="164526" cy="366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265DD9C0-2859-4F7B-BC3D-76BE69A01B7B}"/>
              </a:ext>
            </a:extLst>
          </p:cNvPr>
          <p:cNvSpPr/>
          <p:nvPr/>
        </p:nvSpPr>
        <p:spPr>
          <a:xfrm>
            <a:off x="6140824" y="4984376"/>
            <a:ext cx="1058180" cy="995083"/>
          </a:xfrm>
          <a:custGeom>
            <a:avLst/>
            <a:gdLst>
              <a:gd name="connsiteX0" fmla="*/ 833717 w 1058180"/>
              <a:gd name="connsiteY0" fmla="*/ 995083 h 995083"/>
              <a:gd name="connsiteX1" fmla="*/ 1004047 w 1058180"/>
              <a:gd name="connsiteY1" fmla="*/ 349624 h 995083"/>
              <a:gd name="connsiteX2" fmla="*/ 0 w 1058180"/>
              <a:gd name="connsiteY2" fmla="*/ 0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8180" h="995083">
                <a:moveTo>
                  <a:pt x="833717" y="995083"/>
                </a:moveTo>
                <a:cubicBezTo>
                  <a:pt x="988358" y="755277"/>
                  <a:pt x="1143000" y="515471"/>
                  <a:pt x="1004047" y="349624"/>
                </a:cubicBezTo>
                <a:cubicBezTo>
                  <a:pt x="865094" y="183777"/>
                  <a:pt x="192741" y="47812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5E5D252A-4A64-405C-803E-654D89E569B9}"/>
              </a:ext>
            </a:extLst>
          </p:cNvPr>
          <p:cNvSpPr/>
          <p:nvPr/>
        </p:nvSpPr>
        <p:spPr>
          <a:xfrm>
            <a:off x="4444233" y="4742103"/>
            <a:ext cx="1472473" cy="1371826"/>
          </a:xfrm>
          <a:custGeom>
            <a:avLst/>
            <a:gdLst>
              <a:gd name="connsiteX0" fmla="*/ 800120 w 1472473"/>
              <a:gd name="connsiteY0" fmla="*/ 1371826 h 1371826"/>
              <a:gd name="connsiteX1" fmla="*/ 20191 w 1472473"/>
              <a:gd name="connsiteY1" fmla="*/ 1040132 h 1371826"/>
              <a:gd name="connsiteX2" fmla="*/ 298096 w 1472473"/>
              <a:gd name="connsiteY2" fmla="*/ 197450 h 1371826"/>
              <a:gd name="connsiteX3" fmla="*/ 1033202 w 1472473"/>
              <a:gd name="connsiteY3" fmla="*/ 226 h 1371826"/>
              <a:gd name="connsiteX4" fmla="*/ 1472473 w 1472473"/>
              <a:gd name="connsiteY4" fmla="*/ 161591 h 137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2473" h="1371826">
                <a:moveTo>
                  <a:pt x="800120" y="1371826"/>
                </a:moveTo>
                <a:cubicBezTo>
                  <a:pt x="451991" y="1303843"/>
                  <a:pt x="103862" y="1235861"/>
                  <a:pt x="20191" y="1040132"/>
                </a:cubicBezTo>
                <a:cubicBezTo>
                  <a:pt x="-63480" y="844403"/>
                  <a:pt x="129261" y="370768"/>
                  <a:pt x="298096" y="197450"/>
                </a:cubicBezTo>
                <a:cubicBezTo>
                  <a:pt x="466931" y="24132"/>
                  <a:pt x="837473" y="6202"/>
                  <a:pt x="1033202" y="226"/>
                </a:cubicBezTo>
                <a:cubicBezTo>
                  <a:pt x="1228931" y="-5750"/>
                  <a:pt x="1372367" y="107803"/>
                  <a:pt x="1472473" y="16159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DD3A6171-C772-42BF-88A1-4E05E62D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156C-0C22-411E-AD8B-0693E4B5A612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397320" name="Rectangle 8">
            <a:extLst>
              <a:ext uri="{FF2B5EF4-FFF2-40B4-BE49-F238E27FC236}">
                <a16:creationId xmlns:a16="http://schemas.microsoft.com/office/drawing/2014/main" id="{1ACE5BDA-6EA8-4F92-B1C8-FBFA02D177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自对偶图</a:t>
            </a:r>
          </a:p>
        </p:txBody>
      </p:sp>
      <p:sp>
        <p:nvSpPr>
          <p:cNvPr id="397321" name="Rectangle 9">
            <a:extLst>
              <a:ext uri="{FF2B5EF4-FFF2-40B4-BE49-F238E27FC236}">
                <a16:creationId xmlns:a16="http://schemas.microsoft.com/office/drawing/2014/main" id="{60E296EC-62F0-45C8-A509-A822EB866B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000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17.9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是平面图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的对偶图，若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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，则称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自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对偶图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轮图</a:t>
            </a:r>
            <a:r>
              <a:rPr lang="zh-CN" altLang="en-US" dirty="0">
                <a:latin typeface="Times New Roman" panose="02020603050405020304" pitchFamily="18" charset="0"/>
              </a:rPr>
              <a:t>定义如下：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在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）边形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内放置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个顶点，使这个顶点与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上的所有的顶点均相邻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所得</a:t>
            </a:r>
            <a:r>
              <a:rPr lang="en-US" altLang="zh-CN" i="1" dirty="0">
                <a:latin typeface="Times New Roman" panose="02020603050405020304" pitchFamily="18" charset="0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</a:rPr>
              <a:t>阶简单图称为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阶轮图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为奇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数的轮图称为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奇阶轮图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为偶数的轮图称为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偶阶轮图</a:t>
            </a:r>
            <a:r>
              <a:rPr lang="zh-CN" altLang="en-US" dirty="0">
                <a:latin typeface="Times New Roman" panose="02020603050405020304" pitchFamily="18" charset="0"/>
              </a:rPr>
              <a:t>，常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将 </a:t>
            </a:r>
            <a:r>
              <a:rPr lang="en-US" altLang="zh-CN" i="1" dirty="0">
                <a:latin typeface="Times New Roman" panose="02020603050405020304" pitchFamily="18" charset="0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</a:rPr>
              <a:t>阶轮图记为</a:t>
            </a:r>
            <a:r>
              <a:rPr lang="en-US" altLang="zh-CN" i="1" dirty="0" err="1">
                <a:latin typeface="Times New Roman" panose="02020603050405020304" pitchFamily="18" charset="0"/>
              </a:rPr>
              <a:t>W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>
              <a:lnSpc>
                <a:spcPct val="90000"/>
              </a:lnSpc>
              <a:spcBef>
                <a:spcPct val="6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轮图都是自对偶图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图中给出了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baseline="-25000" dirty="0">
                <a:latin typeface="Times New Roman" panose="02020603050405020304" pitchFamily="18" charset="0"/>
              </a:rPr>
              <a:t>7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请画出它们的对偶图，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从而说明它们都是自对偶图</a:t>
            </a:r>
            <a:r>
              <a:rPr lang="en-US" altLang="zh-CN" dirty="0">
                <a:latin typeface="Times New Roman" panose="02020603050405020304" pitchFamily="18" charset="0"/>
              </a:rPr>
              <a:t>.                  </a:t>
            </a:r>
          </a:p>
        </p:txBody>
      </p:sp>
      <p:pic>
        <p:nvPicPr>
          <p:cNvPr id="397322" name="Picture 10" descr="17-11">
            <a:extLst>
              <a:ext uri="{FF2B5EF4-FFF2-40B4-BE49-F238E27FC236}">
                <a16:creationId xmlns:a16="http://schemas.microsoft.com/office/drawing/2014/main" id="{94FE6953-B4DC-4AE8-8011-6A6BD7BDE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01"/>
          <a:stretch>
            <a:fillRect/>
          </a:stretch>
        </p:blipFill>
        <p:spPr bwMode="auto">
          <a:xfrm>
            <a:off x="6467475" y="3798888"/>
            <a:ext cx="1849438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7323" name="Picture 11" descr="17-11">
            <a:extLst>
              <a:ext uri="{FF2B5EF4-FFF2-40B4-BE49-F238E27FC236}">
                <a16:creationId xmlns:a16="http://schemas.microsoft.com/office/drawing/2014/main" id="{F57FD38F-3A4A-4013-98E3-36674CA40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01"/>
          <a:stretch>
            <a:fillRect/>
          </a:stretch>
        </p:blipFill>
        <p:spPr bwMode="auto">
          <a:xfrm>
            <a:off x="4500563" y="3860800"/>
            <a:ext cx="1782762" cy="193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8BD1EA-2897-466D-B3BB-4125DFE8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4C48-340C-4962-9E08-F02611C37F6E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62B4C2ED-D8F4-49F5-AE0A-11A3E51915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</a:rPr>
              <a:t>第十七章 习题课</a:t>
            </a:r>
          </a:p>
        </p:txBody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8D73A22D-DEAE-4637-925C-D39926F92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280400" cy="5399087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zh-CN" altLang="en-US" dirty="0"/>
              <a:t>主要内容</a:t>
            </a:r>
          </a:p>
          <a:p>
            <a:pPr marL="457200" indent="-457200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平面图的基本概念</a:t>
            </a:r>
          </a:p>
          <a:p>
            <a:pPr marL="457200" indent="-457200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欧拉公式</a:t>
            </a:r>
          </a:p>
          <a:p>
            <a:pPr marL="457200" indent="-457200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平面图的判断</a:t>
            </a:r>
          </a:p>
          <a:p>
            <a:pPr marL="457200" indent="-457200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平面图的对偶图</a:t>
            </a:r>
          </a:p>
          <a:p>
            <a:pPr marL="457200" indent="-457200">
              <a:lnSpc>
                <a:spcPct val="90000"/>
              </a:lnSpc>
              <a:spcBef>
                <a:spcPct val="60000"/>
              </a:spcBef>
              <a:buClr>
                <a:srgbClr val="FF9900"/>
              </a:buClr>
            </a:pPr>
            <a:r>
              <a:rPr lang="zh-CN" altLang="en-US" dirty="0"/>
              <a:t>基本要求</a:t>
            </a:r>
          </a:p>
          <a:p>
            <a:pPr marL="457200" indent="-457200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深刻理解本部分的基本概念：平面图、平面嵌入、面、次数、极大平面图、极小非平面图、对偶图</a:t>
            </a:r>
          </a:p>
          <a:p>
            <a:pPr marL="457200" indent="-457200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牢记极大平面图的主要性质和判别方法</a:t>
            </a:r>
          </a:p>
          <a:p>
            <a:pPr marL="457200" indent="-457200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熟记欧拉公式及推广形式，并能用欧拉公式及推广形式证明有关定理与命题</a:t>
            </a:r>
          </a:p>
          <a:p>
            <a:pPr marL="457200" indent="-457200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会用库拉图斯基定理证明某些图不是平面图 </a:t>
            </a:r>
          </a:p>
          <a:p>
            <a:pPr marL="457200" indent="-457200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记住平面图与它的对偶图阶数、边数、面数之间的关系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11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11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E7173A9-659A-4CC9-9631-5A0C8E6B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CF0C8-CA58-4CE1-B952-E4693BC388E9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415746" name="Rectangle 2">
            <a:extLst>
              <a:ext uri="{FF2B5EF4-FFF2-40B4-BE49-F238E27FC236}">
                <a16:creationId xmlns:a16="http://schemas.microsoft.com/office/drawing/2014/main" id="{5C943895-5DCA-4279-9356-6F12AD0B7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15749" name="Rectangle 5">
            <a:extLst>
              <a:ext uri="{FF2B5EF4-FFF2-40B4-BE49-F238E27FC236}">
                <a16:creationId xmlns:a16="http://schemas.microsoft.com/office/drawing/2014/main" id="{7DC2A584-4892-41BA-8751-194934CFD8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2636838"/>
            <a:ext cx="8135937" cy="381635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解   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的阶数、边数、面数分别为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否则，由欧拉公式得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                  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 &gt; 5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= 5 (2+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                        ①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</a:rPr>
              <a:t>由于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及握手定理又有    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</a:rPr>
              <a:t> 3</a:t>
            </a:r>
            <a:r>
              <a:rPr lang="en-US" altLang="zh-CN" i="1" dirty="0">
                <a:latin typeface="Times New Roman" panose="02020603050405020304" pitchFamily="18" charset="0"/>
              </a:rPr>
              <a:t>n    </a:t>
            </a:r>
            <a:r>
              <a:rPr lang="en-US" altLang="zh-CN" dirty="0">
                <a:latin typeface="Times New Roman" panose="02020603050405020304" pitchFamily="18" charset="0"/>
              </a:rPr>
              <a:t>       ②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</a:rPr>
              <a:t>由①与②得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</a:rPr>
              <a:t>30                                ③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</a:rPr>
              <a:t>又有    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=2+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 &lt;12                           ④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</a:rPr>
              <a:t>由④及②又可得        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&lt;30                               ⑤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③,⑤</a:t>
            </a:r>
            <a:r>
              <a:rPr lang="zh-CN" altLang="en-US" dirty="0">
                <a:latin typeface="Times New Roman" panose="02020603050405020304" pitchFamily="18" charset="0"/>
              </a:rPr>
              <a:t>是矛盾的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(2)</a:t>
            </a:r>
            <a:r>
              <a:rPr lang="en-US" altLang="zh-CN" dirty="0"/>
              <a:t> </a:t>
            </a:r>
            <a:r>
              <a:rPr lang="zh-CN" altLang="en-US" dirty="0"/>
              <a:t>正十二面体是一个反例 </a:t>
            </a:r>
          </a:p>
        </p:txBody>
      </p:sp>
      <p:sp>
        <p:nvSpPr>
          <p:cNvPr id="415751" name="Rectangle 7">
            <a:extLst>
              <a:ext uri="{FF2B5EF4-FFF2-40B4-BE49-F238E27FC236}">
                <a16:creationId xmlns:a16="http://schemas.microsoft.com/office/drawing/2014/main" id="{99F084AA-B0D4-4FC5-B54A-4D957DAEA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125538"/>
            <a:ext cx="79930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en-US" altLang="zh-CN" b="1">
                <a:latin typeface="Times New Roman" panose="02020603050405020304" pitchFamily="18" charset="0"/>
              </a:rPr>
              <a:t>1. </a:t>
            </a:r>
            <a:r>
              <a:rPr lang="zh-CN" altLang="en-US" b="1">
                <a:latin typeface="Times New Roman" panose="02020603050405020304" pitchFamily="18" charset="0"/>
              </a:rPr>
              <a:t>设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zh-CN" altLang="en-US" b="1">
                <a:latin typeface="Times New Roman" panose="02020603050405020304" pitchFamily="18" charset="0"/>
              </a:rPr>
              <a:t>是连通的简单的平面图，面数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>
                <a:latin typeface="Times New Roman" panose="02020603050405020304" pitchFamily="18" charset="0"/>
              </a:rPr>
              <a:t>&lt;12</a:t>
            </a:r>
            <a:r>
              <a:rPr lang="zh-CN" altLang="en-US" b="1">
                <a:latin typeface="Times New Roman" panose="02020603050405020304" pitchFamily="18" charset="0"/>
              </a:rPr>
              <a:t>，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="1">
                <a:latin typeface="Times New Roman" panose="02020603050405020304" pitchFamily="18" charset="0"/>
              </a:rPr>
              <a:t>3. </a:t>
            </a:r>
          </a:p>
          <a:p>
            <a:r>
              <a:rPr lang="en-US" altLang="zh-CN" b="1">
                <a:latin typeface="Times New Roman" panose="02020603050405020304" pitchFamily="18" charset="0"/>
              </a:rPr>
              <a:t>(1) </a:t>
            </a:r>
            <a:r>
              <a:rPr lang="zh-CN" altLang="en-US" b="1">
                <a:latin typeface="Times New Roman" panose="02020603050405020304" pitchFamily="18" charset="0"/>
              </a:rPr>
              <a:t>证明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zh-CN" altLang="en-US" b="1">
                <a:latin typeface="Times New Roman" panose="02020603050405020304" pitchFamily="18" charset="0"/>
              </a:rPr>
              <a:t>中存在次数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b="1">
                <a:latin typeface="Times New Roman" panose="02020603050405020304" pitchFamily="18" charset="0"/>
              </a:rPr>
              <a:t>4</a:t>
            </a:r>
            <a:r>
              <a:rPr lang="zh-CN" altLang="en-US" b="1">
                <a:latin typeface="Times New Roman" panose="02020603050405020304" pitchFamily="18" charset="0"/>
              </a:rPr>
              <a:t>的面</a:t>
            </a:r>
          </a:p>
          <a:p>
            <a:r>
              <a:rPr lang="en-US" altLang="zh-CN" b="1">
                <a:latin typeface="Times New Roman" panose="02020603050405020304" pitchFamily="18" charset="0"/>
              </a:rPr>
              <a:t>(2) </a:t>
            </a:r>
            <a:r>
              <a:rPr lang="zh-CN" altLang="en-US" b="1">
                <a:latin typeface="Times New Roman" panose="02020603050405020304" pitchFamily="18" charset="0"/>
              </a:rPr>
              <a:t>举例说明当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>
                <a:latin typeface="Times New Roman" panose="02020603050405020304" pitchFamily="18" charset="0"/>
              </a:rPr>
              <a:t>=12</a:t>
            </a:r>
            <a:r>
              <a:rPr lang="zh-CN" altLang="en-US" b="1">
                <a:latin typeface="Times New Roman" panose="02020603050405020304" pitchFamily="18" charset="0"/>
              </a:rPr>
              <a:t>时，</a:t>
            </a:r>
            <a:r>
              <a:rPr lang="en-US" altLang="zh-CN" b="1">
                <a:latin typeface="Times New Roman" panose="02020603050405020304" pitchFamily="18" charset="0"/>
              </a:rPr>
              <a:t>(1) </a:t>
            </a:r>
            <a:r>
              <a:rPr lang="zh-CN" altLang="en-US" b="1">
                <a:latin typeface="Times New Roman" panose="02020603050405020304" pitchFamily="18" charset="0"/>
              </a:rPr>
              <a:t>中结论不真</a:t>
            </a:r>
            <a:r>
              <a:rPr lang="en-US" altLang="zh-CN" b="1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>
            <a:extLst>
              <a:ext uri="{FF2B5EF4-FFF2-40B4-BE49-F238E27FC236}">
                <a16:creationId xmlns:a16="http://schemas.microsoft.com/office/drawing/2014/main" id="{98E9D17E-65AF-4CA7-B646-E1936556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B592-603C-4A59-B4FC-627AE4F1FE2B}" type="slidenum">
              <a:rPr lang="en-US" altLang="zh-CN"/>
              <a:pPr/>
              <a:t>27</a:t>
            </a:fld>
            <a:endParaRPr lang="en-US" altLang="zh-CN"/>
          </a:p>
        </p:txBody>
      </p:sp>
      <p:grpSp>
        <p:nvGrpSpPr>
          <p:cNvPr id="419861" name="Group 21">
            <a:extLst>
              <a:ext uri="{FF2B5EF4-FFF2-40B4-BE49-F238E27FC236}">
                <a16:creationId xmlns:a16="http://schemas.microsoft.com/office/drawing/2014/main" id="{9151F3B3-F022-4EBD-8374-D266D013000F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125538"/>
            <a:ext cx="7920037" cy="968375"/>
            <a:chOff x="295" y="709"/>
            <a:chExt cx="4989" cy="610"/>
          </a:xfrm>
        </p:grpSpPr>
        <p:sp>
          <p:nvSpPr>
            <p:cNvPr id="419858" name="Rectangle 18">
              <a:extLst>
                <a:ext uri="{FF2B5EF4-FFF2-40B4-BE49-F238E27FC236}">
                  <a16:creationId xmlns:a16="http://schemas.microsoft.com/office/drawing/2014/main" id="{2951F761-5107-4420-94D8-D7D118BE8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709"/>
              <a:ext cx="4989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>
                  <a:latin typeface="Times New Roman" panose="02020603050405020304" pitchFamily="18" charset="0"/>
                </a:rPr>
                <a:t>2.  </a:t>
              </a:r>
              <a:r>
                <a:rPr lang="zh-CN" altLang="en-US" b="1">
                  <a:latin typeface="Times New Roman" panose="02020603050405020304" pitchFamily="18" charset="0"/>
                </a:rPr>
                <a:t>设</a:t>
              </a:r>
              <a:r>
                <a:rPr lang="en-US" altLang="zh-CN" b="1" i="1">
                  <a:latin typeface="Times New Roman" panose="02020603050405020304" pitchFamily="18" charset="0"/>
                </a:rPr>
                <a:t>G</a:t>
              </a:r>
              <a:r>
                <a:rPr lang="zh-CN" altLang="en-US" b="1">
                  <a:latin typeface="Times New Roman" panose="02020603050405020304" pitchFamily="18" charset="0"/>
                </a:rPr>
                <a:t>是阶数</a:t>
              </a:r>
              <a:r>
                <a:rPr lang="en-US" altLang="zh-CN" b="1" i="1">
                  <a:latin typeface="Times New Roman" panose="02020603050405020304" pitchFamily="18" charset="0"/>
                </a:rPr>
                <a:t>n</a:t>
              </a:r>
              <a:r>
                <a:rPr lang="en-US" altLang="zh-CN" b="1">
                  <a:latin typeface="Times New Roman" panose="02020603050405020304" pitchFamily="18" charset="0"/>
                  <a:sym typeface="Symbol" panose="05050102010706020507" pitchFamily="18" charset="2"/>
                </a:rPr>
                <a:t></a:t>
              </a:r>
              <a:r>
                <a:rPr lang="en-US" altLang="zh-CN" b="1">
                  <a:latin typeface="Times New Roman" panose="02020603050405020304" pitchFamily="18" charset="0"/>
                </a:rPr>
                <a:t>11</a:t>
              </a:r>
              <a:r>
                <a:rPr lang="zh-CN" altLang="en-US" b="1">
                  <a:latin typeface="Times New Roman" panose="02020603050405020304" pitchFamily="18" charset="0"/>
                  <a:sym typeface="Symbol" panose="05050102010706020507" pitchFamily="18" charset="2"/>
                </a:rPr>
                <a:t>的无向平面图，证明</a:t>
              </a:r>
              <a:r>
                <a:rPr lang="en-US" altLang="zh-CN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G</a:t>
              </a:r>
              <a:r>
                <a:rPr lang="zh-CN" altLang="en-US" b="1">
                  <a:latin typeface="Times New Roman" panose="02020603050405020304" pitchFamily="18" charset="0"/>
                  <a:sym typeface="Symbol" panose="05050102010706020507" pitchFamily="18" charset="2"/>
                </a:rPr>
                <a:t>和      </a:t>
              </a:r>
              <a:r>
                <a:rPr lang="zh-CN" altLang="en-US" b="1">
                  <a:latin typeface="Times New Roman" panose="02020603050405020304" pitchFamily="18" charset="0"/>
                </a:rPr>
                <a:t>不可能全是平面图</a:t>
              </a:r>
              <a:r>
                <a:rPr lang="en-US" altLang="zh-CN" b="1">
                  <a:latin typeface="Times New Roman" panose="02020603050405020304" pitchFamily="18" charset="0"/>
                </a:rPr>
                <a:t>.  </a:t>
              </a:r>
              <a:endParaRPr lang="en-US" altLang="zh-CN" b="1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419843" name="Object 3">
              <a:extLst>
                <a:ext uri="{FF2B5EF4-FFF2-40B4-BE49-F238E27FC236}">
                  <a16:creationId xmlns:a16="http://schemas.microsoft.com/office/drawing/2014/main" id="{00024614-4ABF-4139-8B30-BF5847E80C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50" y="746"/>
            <a:ext cx="225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204" name="公式" r:id="rId4" imgW="164880" imgH="215640" progId="Equation.3">
                    <p:embed/>
                  </p:oleObj>
                </mc:Choice>
                <mc:Fallback>
                  <p:oleObj name="公式" r:id="rId4" imgW="164880" imgH="21564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0" y="746"/>
                          <a:ext cx="225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9860" name="Group 20">
            <a:extLst>
              <a:ext uri="{FF2B5EF4-FFF2-40B4-BE49-F238E27FC236}">
                <a16:creationId xmlns:a16="http://schemas.microsoft.com/office/drawing/2014/main" id="{6C5703CF-4947-44FA-B0C1-E7BA1EBFFC5C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005013"/>
            <a:ext cx="8135938" cy="4510087"/>
            <a:chOff x="340" y="1263"/>
            <a:chExt cx="5125" cy="2841"/>
          </a:xfrm>
        </p:grpSpPr>
        <p:sp>
          <p:nvSpPr>
            <p:cNvPr id="419850" name="Rectangle 10">
              <a:extLst>
                <a:ext uri="{FF2B5EF4-FFF2-40B4-BE49-F238E27FC236}">
                  <a16:creationId xmlns:a16="http://schemas.microsoft.com/office/drawing/2014/main" id="{C47ECBC4-854F-44CF-A979-EFABB8028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1263"/>
              <a:ext cx="5125" cy="2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证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只需证明</a:t>
              </a:r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和    中至少有一个是非平面图</a:t>
              </a: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采用反证法</a:t>
              </a: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否则     与</a:t>
              </a:r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 </a:t>
              </a:r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都是平面图，下面来推出矛盾</a:t>
              </a: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20000"/>
                </a:lnSpc>
                <a:spcBef>
                  <a:spcPct val="30000"/>
                </a:spcBef>
              </a:pPr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与     的边数</a:t>
              </a:r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应满足</a:t>
              </a:r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                           </a:t>
              </a: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 </a:t>
              </a:r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的边数</a:t>
              </a: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①</a:t>
              </a:r>
            </a:p>
            <a:p>
              <a:pPr eaLnBrk="0" hangingPunct="0">
                <a:lnSpc>
                  <a:spcPct val="120000"/>
                </a:lnSpc>
                <a:spcBef>
                  <a:spcPct val="40000"/>
                </a:spcBef>
              </a:pPr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由鸽巢原理知</a:t>
              </a:r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或</a:t>
              </a:r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，不妨设</a:t>
              </a:r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，                                 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 </a:t>
              </a:r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②</a:t>
              </a:r>
            </a:p>
            <a:p>
              <a:pPr>
                <a:lnSpc>
                  <a:spcPct val="110000"/>
                </a:lnSpc>
              </a:pPr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endParaRPr lang="zh-CN" altLang="en-US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endParaRPr lang="zh-CN" altLang="en-US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endParaRPr lang="zh-CN" altLang="en-US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endParaRPr lang="zh-CN" altLang="en-US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endParaRPr lang="en-US" altLang="zh-CN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19845" name="Object 5">
              <a:extLst>
                <a:ext uri="{FF2B5EF4-FFF2-40B4-BE49-F238E27FC236}">
                  <a16:creationId xmlns:a16="http://schemas.microsoft.com/office/drawing/2014/main" id="{D067B403-BE08-4AAA-B760-38AD40307A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51" y="1925"/>
            <a:ext cx="224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205" name="公式" r:id="rId6" imgW="164880" imgH="215640" progId="Equation.3">
                    <p:embed/>
                  </p:oleObj>
                </mc:Choice>
                <mc:Fallback>
                  <p:oleObj name="公式" r:id="rId6" imgW="164880" imgH="2156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1" y="1925"/>
                          <a:ext cx="224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846" name="Object 6">
              <a:extLst>
                <a:ext uri="{FF2B5EF4-FFF2-40B4-BE49-F238E27FC236}">
                  <a16:creationId xmlns:a16="http://schemas.microsoft.com/office/drawing/2014/main" id="{9380DD43-166E-4A8C-9604-1A4A542BBE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5" y="1616"/>
            <a:ext cx="224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206" name="公式" r:id="rId8" imgW="164880" imgH="215640" progId="Equation.3">
                    <p:embed/>
                  </p:oleObj>
                </mc:Choice>
                <mc:Fallback>
                  <p:oleObj name="公式" r:id="rId8" imgW="164880" imgH="2156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5" y="1616"/>
                          <a:ext cx="224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847" name="Object 7">
              <a:extLst>
                <a:ext uri="{FF2B5EF4-FFF2-40B4-BE49-F238E27FC236}">
                  <a16:creationId xmlns:a16="http://schemas.microsoft.com/office/drawing/2014/main" id="{F38B0AFD-A8A5-48CA-A400-D98281A139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9" y="1290"/>
            <a:ext cx="224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207" name="公式" r:id="rId10" imgW="164880" imgH="215640" progId="Equation.3">
                    <p:embed/>
                  </p:oleObj>
                </mc:Choice>
                <mc:Fallback>
                  <p:oleObj name="公式" r:id="rId10" imgW="164880" imgH="2156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9" y="1290"/>
                          <a:ext cx="224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9848" name="Object 8">
            <a:extLst>
              <a:ext uri="{FF2B5EF4-FFF2-40B4-BE49-F238E27FC236}">
                <a16:creationId xmlns:a16="http://schemas.microsoft.com/office/drawing/2014/main" id="{6C9A1D85-B934-4EE6-805D-8CD8415AD0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5" y="2924175"/>
          <a:ext cx="20320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08" name="公式" r:id="rId12" imgW="1117440" imgH="393480" progId="Equation.3">
                  <p:embed/>
                </p:oleObj>
              </mc:Choice>
              <mc:Fallback>
                <p:oleObj name="公式" r:id="rId12" imgW="111744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924175"/>
                        <a:ext cx="2032000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9" name="Object 9">
            <a:extLst>
              <a:ext uri="{FF2B5EF4-FFF2-40B4-BE49-F238E27FC236}">
                <a16:creationId xmlns:a16="http://schemas.microsoft.com/office/drawing/2014/main" id="{2659990B-389F-4010-BB5A-3C74AFA28F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3508375"/>
          <a:ext cx="13938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09" name="公式" r:id="rId14" imgW="838080" imgH="393480" progId="Equation.3">
                  <p:embed/>
                </p:oleObj>
              </mc:Choice>
              <mc:Fallback>
                <p:oleObj name="公式" r:id="rId14" imgW="83808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508375"/>
                        <a:ext cx="1393825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55" name="Rectangle 15">
            <a:extLst>
              <a:ext uri="{FF2B5EF4-FFF2-40B4-BE49-F238E27FC236}">
                <a16:creationId xmlns:a16="http://schemas.microsoft.com/office/drawing/2014/main" id="{5617B450-2127-4E07-80A4-81094D5F8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076700"/>
            <a:ext cx="8497888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6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10000"/>
              </a:lnSpc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又由定理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17.9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知               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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③</a:t>
            </a:r>
          </a:p>
          <a:p>
            <a:pPr eaLnBrk="0" hangingPunct="0">
              <a:lnSpc>
                <a:spcPct val="110000"/>
              </a:lnSpc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由②与③得                      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+24 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④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0" hangingPunct="0">
              <a:lnSpc>
                <a:spcPct val="110000"/>
              </a:lnSpc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由④解得                          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2 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</a:t>
            </a:r>
            <a:r>
              <a:rPr lang="en-US" altLang="zh-CN" b="1" dirty="0">
                <a:latin typeface="Times New Roman" panose="02020603050405020304" pitchFamily="18" charset="0"/>
              </a:rPr>
              <a:t>10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       ⑤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⑤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</a:t>
            </a:r>
            <a:r>
              <a:rPr lang="en-US" altLang="zh-CN" b="1" dirty="0">
                <a:latin typeface="Times New Roman" panose="02020603050405020304" pitchFamily="18" charset="0"/>
              </a:rPr>
              <a:t>11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矛盾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 eaLnBrk="0" hangingPunct="0">
              <a:lnSpc>
                <a:spcPct val="110000"/>
              </a:lnSpc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其实，当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=9,10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时，命题结论已真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</p:txBody>
      </p:sp>
      <p:sp>
        <p:nvSpPr>
          <p:cNvPr id="419859" name="Rectangle 19">
            <a:extLst>
              <a:ext uri="{FF2B5EF4-FFF2-40B4-BE49-F238E27FC236}">
                <a16:creationId xmlns:a16="http://schemas.microsoft.com/office/drawing/2014/main" id="{8612340A-B01E-47E3-84F9-3635FFDD9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9DC401B8-B308-4AD9-94CC-879A5BD4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4044-073C-490C-9E1F-5C737D7D603A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421891" name="Rectangle 3">
            <a:extLst>
              <a:ext uri="{FF2B5EF4-FFF2-40B4-BE49-F238E27FC236}">
                <a16:creationId xmlns:a16="http://schemas.microsoft.com/office/drawing/2014/main" id="{1D4FBBEF-D34E-4F21-9ADC-031432D78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96975"/>
            <a:ext cx="698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3. </a:t>
            </a:r>
            <a:r>
              <a:rPr lang="zh-CN" altLang="en-US" b="1">
                <a:latin typeface="Times New Roman" panose="02020603050405020304" pitchFamily="18" charset="0"/>
              </a:rPr>
              <a:t>证明下图为非平面图</a:t>
            </a:r>
          </a:p>
        </p:txBody>
      </p:sp>
      <p:sp>
        <p:nvSpPr>
          <p:cNvPr id="421892" name="Rectangle 4">
            <a:extLst>
              <a:ext uri="{FF2B5EF4-FFF2-40B4-BE49-F238E27FC236}">
                <a16:creationId xmlns:a16="http://schemas.microsoft.com/office/drawing/2014/main" id="{A9FFAEA7-C717-4687-994C-C2C0212EE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</a:p>
        </p:txBody>
      </p:sp>
      <p:pic>
        <p:nvPicPr>
          <p:cNvPr id="421893" name="Picture 5" descr="17-14">
            <a:extLst>
              <a:ext uri="{FF2B5EF4-FFF2-40B4-BE49-F238E27FC236}">
                <a16:creationId xmlns:a16="http://schemas.microsoft.com/office/drawing/2014/main" id="{3798622F-76B9-413F-94F2-62662207F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4" t="12274" b="20110"/>
          <a:stretch>
            <a:fillRect/>
          </a:stretch>
        </p:blipFill>
        <p:spPr bwMode="auto">
          <a:xfrm>
            <a:off x="2771775" y="2133600"/>
            <a:ext cx="2881313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F7E96480-E38B-470F-B16C-0A937DC3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D848-6094-487E-9EB7-2A3113CFA1CE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432130" name="Rectangle 2">
            <a:extLst>
              <a:ext uri="{FF2B5EF4-FFF2-40B4-BE49-F238E27FC236}">
                <a16:creationId xmlns:a16="http://schemas.microsoft.com/office/drawing/2014/main" id="{1239F6BE-2102-4C6A-9C08-A4E27FA248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证明</a:t>
            </a:r>
          </a:p>
        </p:txBody>
      </p:sp>
      <p:sp>
        <p:nvSpPr>
          <p:cNvPr id="432132" name="Rectangle 4">
            <a:extLst>
              <a:ext uri="{FF2B5EF4-FFF2-40B4-BE49-F238E27FC236}">
                <a16:creationId xmlns:a16="http://schemas.microsoft.com/office/drawing/2014/main" id="{49663A8B-1853-4627-A60B-7EDE587D22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3827463" cy="5000625"/>
          </a:xfrm>
          <a:noFill/>
          <a:ln/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证  用库拉图斯基定理证明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方法一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下图为原图的子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图，它是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3,3</a:t>
            </a:r>
            <a:r>
              <a:rPr lang="zh-CN" altLang="en-US" dirty="0">
                <a:latin typeface="Times New Roman" panose="02020603050405020304" pitchFamily="18" charset="0"/>
              </a:rPr>
              <a:t>，由库拉图斯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基定理得证命题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432134" name="Rectangle 6">
            <a:extLst>
              <a:ext uri="{FF2B5EF4-FFF2-40B4-BE49-F238E27FC236}">
                <a16:creationId xmlns:a16="http://schemas.microsoft.com/office/drawing/2014/main" id="{76713C19-D394-43F1-A182-8E3804F7A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1196975"/>
            <a:ext cx="43910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方法二</a:t>
            </a:r>
            <a:r>
              <a:rPr lang="en-US" altLang="zh-CN" b="1" dirty="0">
                <a:latin typeface="Times New Roman" panose="02020603050405020304" pitchFamily="18" charset="0"/>
              </a:rPr>
              <a:t>. </a:t>
            </a:r>
            <a:r>
              <a:rPr lang="zh-CN" altLang="en-US" b="1" dirty="0">
                <a:latin typeface="Times New Roman" panose="02020603050405020304" pitchFamily="18" charset="0"/>
              </a:rPr>
              <a:t>下图为原图的子图（删除边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），收缩本图中的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f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所得图为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由库拉图斯基定理得证命题</a:t>
            </a:r>
            <a:r>
              <a:rPr lang="en-US" altLang="zh-CN" b="1" dirty="0">
                <a:latin typeface="Times New Roman" panose="02020603050405020304" pitchFamily="18" charset="0"/>
              </a:rPr>
              <a:t>. </a:t>
            </a:r>
          </a:p>
        </p:txBody>
      </p:sp>
      <p:pic>
        <p:nvPicPr>
          <p:cNvPr id="432135" name="Picture 7" descr="17-16">
            <a:extLst>
              <a:ext uri="{FF2B5EF4-FFF2-40B4-BE49-F238E27FC236}">
                <a16:creationId xmlns:a16="http://schemas.microsoft.com/office/drawing/2014/main" id="{82FA525B-BBED-4F86-A78C-25E6D682A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01" t="8876" b="16200"/>
          <a:stretch>
            <a:fillRect/>
          </a:stretch>
        </p:blipFill>
        <p:spPr bwMode="auto">
          <a:xfrm>
            <a:off x="5357813" y="3213100"/>
            <a:ext cx="2468562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2136" name="Picture 8">
            <a:extLst>
              <a:ext uri="{FF2B5EF4-FFF2-40B4-BE49-F238E27FC236}">
                <a16:creationId xmlns:a16="http://schemas.microsoft.com/office/drawing/2014/main" id="{E386A0E5-5CB6-4BA8-BA01-882151DC2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213100"/>
            <a:ext cx="2736850" cy="260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>
            <a:extLst>
              <a:ext uri="{FF2B5EF4-FFF2-40B4-BE49-F238E27FC236}">
                <a16:creationId xmlns:a16="http://schemas.microsoft.com/office/drawing/2014/main" id="{D7E7A5E4-DC34-4597-B052-11A12B98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0BD2-5177-4299-81E5-5A8D9CDCC620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58409" name="Rectangle 9">
            <a:extLst>
              <a:ext uri="{FF2B5EF4-FFF2-40B4-BE49-F238E27FC236}">
                <a16:creationId xmlns:a16="http://schemas.microsoft.com/office/drawing/2014/main" id="{1272D172-6827-413E-AF9D-AA1A7B5CF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661025"/>
            <a:ext cx="812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6225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在图中，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(2)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(1)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的平面嵌入，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(4)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(3)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的平面嵌入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b="1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58410" name="Rectangle 10">
            <a:extLst>
              <a:ext uri="{FF2B5EF4-FFF2-40B4-BE49-F238E27FC236}">
                <a16:creationId xmlns:a16="http://schemas.microsoft.com/office/drawing/2014/main" id="{C080B8C8-9D0B-47A0-BDA0-EDF10872F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188913"/>
            <a:ext cx="6480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200" b="1">
                <a:latin typeface="Times New Roman" panose="02020603050405020304" pitchFamily="18" charset="0"/>
              </a:rPr>
              <a:t>17.1 </a:t>
            </a:r>
            <a:r>
              <a:rPr lang="zh-CN" altLang="en-US" sz="3200" b="1">
                <a:latin typeface="Times New Roman" panose="02020603050405020304" pitchFamily="18" charset="0"/>
              </a:rPr>
              <a:t>平面图</a:t>
            </a:r>
            <a:r>
              <a:rPr lang="zh-CN" altLang="en-US" sz="3200" b="1"/>
              <a:t>的基本概念</a:t>
            </a:r>
          </a:p>
        </p:txBody>
      </p:sp>
      <p:sp>
        <p:nvSpPr>
          <p:cNvPr id="358411" name="Rectangle 11">
            <a:extLst>
              <a:ext uri="{FF2B5EF4-FFF2-40B4-BE49-F238E27FC236}">
                <a16:creationId xmlns:a16="http://schemas.microsoft.com/office/drawing/2014/main" id="{86677228-68D0-4251-949E-A56948894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125538"/>
            <a:ext cx="842486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</a:rPr>
              <a:t>17.1</a:t>
            </a: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(1) 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可嵌入曲面</a:t>
            </a:r>
            <a:r>
              <a:rPr lang="en-US" altLang="zh-CN" b="1" i="1" dirty="0"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</a:rPr>
              <a:t>——</a:t>
            </a:r>
            <a:r>
              <a:rPr lang="zh-CN" altLang="en-US" b="1" dirty="0">
                <a:latin typeface="Times New Roman" panose="02020603050405020304" pitchFamily="18" charset="0"/>
              </a:rPr>
              <a:t>若能将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除顶点外无边相交地画在</a:t>
            </a:r>
            <a:r>
              <a:rPr lang="en-US" altLang="zh-CN" b="1" i="1" dirty="0">
                <a:latin typeface="Times New Roman" panose="02020603050405020304" pitchFamily="18" charset="0"/>
              </a:rPr>
              <a:t>S</a:t>
            </a:r>
            <a:r>
              <a:rPr lang="zh-CN" altLang="en-US" b="1" dirty="0">
                <a:latin typeface="Times New Roman" panose="02020603050405020304" pitchFamily="18" charset="0"/>
              </a:rPr>
              <a:t>上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(2) 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平面嵌入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——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画出的无边相交的平面图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(3)</a:t>
            </a:r>
            <a:r>
              <a:rPr lang="en-US" altLang="zh-CN" b="1" i="1" dirty="0">
                <a:latin typeface="Times New Roman" panose="02020603050405020304" pitchFamily="18" charset="0"/>
              </a:rPr>
              <a:t> G</a:t>
            </a:r>
            <a:r>
              <a:rPr lang="zh-CN" altLang="en-US" b="1" dirty="0">
                <a:latin typeface="Times New Roman" panose="02020603050405020304" pitchFamily="18" charset="0"/>
              </a:rPr>
              <a:t>是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可平面图</a:t>
            </a:r>
            <a:r>
              <a:rPr lang="zh-CN" altLang="en-US" b="1" dirty="0">
                <a:latin typeface="Times New Roman" panose="02020603050405020304" pitchFamily="18" charset="0"/>
              </a:rPr>
              <a:t>或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平面图</a:t>
            </a:r>
            <a:r>
              <a:rPr lang="en-US" altLang="zh-CN" b="1" dirty="0">
                <a:latin typeface="Times New Roman" panose="02020603050405020304" pitchFamily="18" charset="0"/>
              </a:rPr>
              <a:t>——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可嵌入平面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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(4) 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非平面图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——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无平面嵌入的无向图</a:t>
            </a:r>
          </a:p>
        </p:txBody>
      </p:sp>
      <p:grpSp>
        <p:nvGrpSpPr>
          <p:cNvPr id="358414" name="Group 14">
            <a:extLst>
              <a:ext uri="{FF2B5EF4-FFF2-40B4-BE49-F238E27FC236}">
                <a16:creationId xmlns:a16="http://schemas.microsoft.com/office/drawing/2014/main" id="{F622E935-6788-49F7-96BD-656138BC9823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3068638"/>
            <a:ext cx="7632700" cy="2401887"/>
            <a:chOff x="476" y="1933"/>
            <a:chExt cx="4808" cy="1513"/>
          </a:xfrm>
        </p:grpSpPr>
        <p:pic>
          <p:nvPicPr>
            <p:cNvPr id="358412" name="Picture 12" descr="17-1">
              <a:extLst>
                <a:ext uri="{FF2B5EF4-FFF2-40B4-BE49-F238E27FC236}">
                  <a16:creationId xmlns:a16="http://schemas.microsoft.com/office/drawing/2014/main" id="{CC0EC3B6-DD4A-47C3-9EC0-EFAF61C1EE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167"/>
            <a:stretch>
              <a:fillRect/>
            </a:stretch>
          </p:blipFill>
          <p:spPr bwMode="auto">
            <a:xfrm>
              <a:off x="521" y="1933"/>
              <a:ext cx="4763" cy="1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413" name="Text Box 13">
              <a:extLst>
                <a:ext uri="{FF2B5EF4-FFF2-40B4-BE49-F238E27FC236}">
                  <a16:creationId xmlns:a16="http://schemas.microsoft.com/office/drawing/2014/main" id="{FCD3B028-0667-474F-A92C-0120A6FFF6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3158"/>
              <a:ext cx="4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      </a:t>
              </a:r>
              <a:r>
                <a:rPr lang="en-US" altLang="zh-CN" b="1">
                  <a:latin typeface="Times New Roman" panose="02020603050405020304" pitchFamily="18" charset="0"/>
                </a:rPr>
                <a:t>(1)                   (2)                     (3)                        (4)</a:t>
              </a: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1DB8DBFA-F8F9-4CFC-A285-8789464C0A01}"/>
              </a:ext>
            </a:extLst>
          </p:cNvPr>
          <p:cNvSpPr txBox="1"/>
          <p:nvPr/>
        </p:nvSpPr>
        <p:spPr>
          <a:xfrm>
            <a:off x="-6002" y="6457890"/>
            <a:ext cx="7314306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注意由于同构图的存在，当前画法有交叉不一定是非平面图</a:t>
            </a:r>
            <a:endParaRPr lang="en-US" altLang="zh-CN" sz="200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77B7E9F8-1A65-448A-A8B7-48D9E4F4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E474-6141-4091-95E0-2FF86209A57E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423940" name="Rectangle 4">
            <a:extLst>
              <a:ext uri="{FF2B5EF4-FFF2-40B4-BE49-F238E27FC236}">
                <a16:creationId xmlns:a16="http://schemas.microsoft.com/office/drawing/2014/main" id="{D44BB888-154D-45FE-B267-39D3F1294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5373688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</a:rPr>
              <a:t>图</a:t>
            </a:r>
            <a:r>
              <a:rPr lang="en-US" altLang="zh-CN" sz="1800">
                <a:solidFill>
                  <a:schemeClr val="bg1"/>
                </a:solidFill>
              </a:rPr>
              <a:t>20</a:t>
            </a:r>
            <a:r>
              <a:rPr lang="en-US" altLang="zh-CN" sz="1800"/>
              <a:t> </a:t>
            </a:r>
          </a:p>
        </p:txBody>
      </p:sp>
      <p:sp>
        <p:nvSpPr>
          <p:cNvPr id="423941" name="Rectangle 5">
            <a:extLst>
              <a:ext uri="{FF2B5EF4-FFF2-40B4-BE49-F238E27FC236}">
                <a16:creationId xmlns:a16="http://schemas.microsoft.com/office/drawing/2014/main" id="{24417883-C78A-4591-978D-FE400D35C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5367338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</a:rPr>
              <a:t>图</a:t>
            </a:r>
            <a:r>
              <a:rPr lang="en-US" altLang="zh-CN" sz="1800">
                <a:solidFill>
                  <a:schemeClr val="bg1"/>
                </a:solidFill>
              </a:rPr>
              <a:t>19</a:t>
            </a:r>
            <a:r>
              <a:rPr lang="en-US" altLang="zh-CN" sz="1800"/>
              <a:t> </a:t>
            </a:r>
          </a:p>
        </p:txBody>
      </p:sp>
      <p:sp>
        <p:nvSpPr>
          <p:cNvPr id="423943" name="Rectangle 7">
            <a:extLst>
              <a:ext uri="{FF2B5EF4-FFF2-40B4-BE49-F238E27FC236}">
                <a16:creationId xmlns:a16="http://schemas.microsoft.com/office/drawing/2014/main" id="{222488E3-EACA-41BB-B8D7-0E79DE17A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23944" name="Rectangle 8">
            <a:extLst>
              <a:ext uri="{FF2B5EF4-FFF2-40B4-BE49-F238E27FC236}">
                <a16:creationId xmlns:a16="http://schemas.microsoft.com/office/drawing/2014/main" id="{422DC362-C78B-4A95-BE60-CA3035A58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125538"/>
            <a:ext cx="85693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6225"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1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4. </a:t>
            </a:r>
            <a:r>
              <a:rPr lang="zh-CN" altLang="en-US" b="1">
                <a:latin typeface="Times New Roman" panose="02020603050405020304" pitchFamily="18" charset="0"/>
              </a:rPr>
              <a:t>设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zh-CN" altLang="en-US" b="1">
                <a:latin typeface="Times New Roman" panose="02020603050405020304" pitchFamily="18" charset="0"/>
              </a:rPr>
              <a:t>为</a:t>
            </a:r>
            <a:r>
              <a:rPr lang="en-US" altLang="zh-CN" b="1" i="1">
                <a:latin typeface="Times New Roman" panose="02020603050405020304" pitchFamily="18" charset="0"/>
              </a:rPr>
              <a:t>n</a:t>
            </a:r>
            <a:r>
              <a:rPr lang="zh-CN" altLang="en-US" b="1">
                <a:latin typeface="Times New Roman" panose="02020603050405020304" pitchFamily="18" charset="0"/>
              </a:rPr>
              <a:t>（</a:t>
            </a:r>
            <a:r>
              <a:rPr lang="en-US" altLang="zh-CN" b="1" i="1">
                <a:latin typeface="Times New Roman" panose="02020603050405020304" pitchFamily="18" charset="0"/>
              </a:rPr>
              <a:t>n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="1">
                <a:latin typeface="Times New Roman" panose="02020603050405020304" pitchFamily="18" charset="0"/>
              </a:rPr>
              <a:t>3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）阶极大平面图，证明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的对偶图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2-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边连通的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3-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正则图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423946" name="Rectangle 10">
            <a:extLst>
              <a:ext uri="{FF2B5EF4-FFF2-40B4-BE49-F238E27FC236}">
                <a16:creationId xmlns:a16="http://schemas.microsoft.com/office/drawing/2014/main" id="{75A7ABB2-414F-4DA4-A6F4-0547CAB10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276475"/>
            <a:ext cx="80645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证  证明中用上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="1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的极大平面图的性质，以及平面图与对偶图的关系，对偶图的连通性等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(1)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证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2-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边连通的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由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的连通性可知，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*)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，又因为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为极大平面       </a:t>
            </a:r>
          </a:p>
          <a:p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图，故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为简单图，所以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中无桥（因为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中无环），  </a:t>
            </a:r>
          </a:p>
          <a:p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所以，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*)</a:t>
            </a:r>
            <a:r>
              <a:rPr lang="en-US" altLang="zh-CN" b="1" dirty="0">
                <a:latin typeface="Times New Roman" panose="02020603050405020304" pitchFamily="18" charset="0"/>
              </a:rPr>
              <a:t>2.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故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2-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边连通的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(2)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证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3-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正则图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易知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为简单图，且每个顶点的度数均为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（由定理 </a:t>
            </a:r>
          </a:p>
          <a:p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17.4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决定），故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3-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正则图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2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40" grpId="0"/>
      <p:bldP spid="42394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88E11-D5C5-4F4D-B991-D1F6912B0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扩展阅读材料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331094-8628-42CF-AED6-C8B293F78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https://math.stackexchange.com/questions/1585631/dual-of-the-dual-of-a-non-planar-graph</a:t>
            </a: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https://cs.stackexchange.com/questions/135580/how-to-prove-that-the-dual-of-the-dual-of-a-connected-planar-graph-g-is-isomor</a:t>
            </a: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https://math.fandom.com/zh/wiki/</a:t>
            </a:r>
            <a:r>
              <a:rPr lang="zh-CN" altLang="en-US" dirty="0">
                <a:latin typeface="Times New Roman" panose="02020603050405020304" pitchFamily="18" charset="0"/>
              </a:rPr>
              <a:t>对偶图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https://cgshop.ibr.cs.tu-bs.de/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4E1B27-93A2-4DCB-B4A7-01C5137F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B00429-19CE-4C2D-A58F-009C5D7921E3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2180176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57FEA-DA44-4FD3-80A2-E19F9D75E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9E7C-5E8D-4A86-BC7A-201AA9FE90DB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60460" name="Rectangle 12">
            <a:extLst>
              <a:ext uri="{FF2B5EF4-FFF2-40B4-BE49-F238E27FC236}">
                <a16:creationId xmlns:a16="http://schemas.microsoft.com/office/drawing/2014/main" id="{C2A67280-15BF-44A9-BD95-F5ADC60DCD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几点说明及一些简单结论</a:t>
            </a:r>
          </a:p>
        </p:txBody>
      </p:sp>
      <p:sp>
        <p:nvSpPr>
          <p:cNvPr id="360461" name="Rectangle 13">
            <a:extLst>
              <a:ext uri="{FF2B5EF4-FFF2-40B4-BE49-F238E27FC236}">
                <a16:creationId xmlns:a16="http://schemas.microsoft.com/office/drawing/2014/main" id="{BFE40399-A087-4B6B-A198-CEC61E46C7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229600" cy="4525962"/>
          </a:xfrm>
        </p:spPr>
        <p:txBody>
          <a:bodyPr/>
          <a:lstStyle/>
          <a:p>
            <a:pPr marL="457200" indent="-457200"/>
            <a:r>
              <a:rPr lang="zh-CN" altLang="en-US" dirty="0">
                <a:latin typeface="Times New Roman" panose="02020603050405020304" pitchFamily="18" charset="0"/>
              </a:rPr>
              <a:t>一般所谈平面图不一定是指平面嵌入，上图中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个图都是平</a:t>
            </a:r>
          </a:p>
          <a:p>
            <a:pPr marL="457200" indent="-457200"/>
            <a:r>
              <a:rPr lang="zh-CN" altLang="en-US" dirty="0">
                <a:latin typeface="Times New Roman" panose="02020603050405020304" pitchFamily="18" charset="0"/>
              </a:rPr>
              <a:t>面图，但讨论某些性质时，一定是指平面嵌入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 marL="457200" indent="-457200">
              <a:spcBef>
                <a:spcPct val="6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结论：</a:t>
            </a:r>
            <a:r>
              <a:rPr lang="zh-CN" altLang="en-US" i="1" dirty="0">
                <a:latin typeface="Times New Roman" panose="02020603050405020304" pitchFamily="18" charset="0"/>
              </a:rPr>
              <a:t> 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3,3</a:t>
            </a:r>
            <a:r>
              <a:rPr lang="zh-CN" altLang="en-US" dirty="0">
                <a:latin typeface="Times New Roman" panose="02020603050405020304" pitchFamily="18" charset="0"/>
              </a:rPr>
              <a:t>都不是平面图（待证）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，若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为平面图，则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dirty="0">
                <a:latin typeface="Times New Roman" panose="02020603050405020304" pitchFamily="18" charset="0"/>
              </a:rPr>
              <a:t>也是平面图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，若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dirty="0">
                <a:latin typeface="Times New Roman" panose="02020603050405020304" pitchFamily="18" charset="0"/>
              </a:rPr>
              <a:t>为非平面图，则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也是非平面图，由此可知，</a:t>
            </a:r>
            <a:r>
              <a:rPr lang="en-US" altLang="zh-CN" i="1" dirty="0" err="1">
                <a:latin typeface="Times New Roman" panose="02020603050405020304" pitchFamily="18" charset="0"/>
              </a:rPr>
              <a:t>K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</a:rPr>
              <a:t>6)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3,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</a:rPr>
              <a:t>4) </a:t>
            </a:r>
            <a:r>
              <a:rPr lang="zh-CN" altLang="en-US" dirty="0">
                <a:latin typeface="Times New Roman" panose="02020603050405020304" pitchFamily="18" charset="0"/>
              </a:rPr>
              <a:t>都是非平面图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(4) </a:t>
            </a:r>
            <a:r>
              <a:rPr lang="zh-CN" altLang="en-US" dirty="0">
                <a:latin typeface="Times New Roman" panose="02020603050405020304" pitchFamily="18" charset="0"/>
              </a:rPr>
              <a:t>平行边与环不影响平面性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F81592-3113-4763-B20E-830A4551F1E6}"/>
              </a:ext>
            </a:extLst>
          </p:cNvPr>
          <p:cNvSpPr txBox="1"/>
          <p:nvPr/>
        </p:nvSpPr>
        <p:spPr>
          <a:xfrm>
            <a:off x="914847" y="4941168"/>
            <a:ext cx="3873177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无平行边和环称为简单平面图</a:t>
            </a:r>
            <a:endParaRPr lang="en-US" altLang="zh-CN" sz="200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7045D5-08AA-49C8-822B-4DE8D709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4D06-6703-4466-BBDE-0A83568C3F3F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62503" name="Rectangle 7">
            <a:extLst>
              <a:ext uri="{FF2B5EF4-FFF2-40B4-BE49-F238E27FC236}">
                <a16:creationId xmlns:a16="http://schemas.microsoft.com/office/drawing/2014/main" id="{0C1D75F3-E993-4365-878F-AD9BE73750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</a:rPr>
              <a:t>平面图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平面嵌入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</a:rPr>
              <a:t>的面与次数</a:t>
            </a:r>
          </a:p>
        </p:txBody>
      </p:sp>
      <p:sp>
        <p:nvSpPr>
          <p:cNvPr id="362504" name="Rectangle 8">
            <a:extLst>
              <a:ext uri="{FF2B5EF4-FFF2-40B4-BE49-F238E27FC236}">
                <a16:creationId xmlns:a16="http://schemas.microsoft.com/office/drawing/2014/main" id="{792C4553-800C-4C24-A258-E83D801C05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4525963"/>
          </a:xfrm>
        </p:spPr>
        <p:txBody>
          <a:bodyPr/>
          <a:lstStyle/>
          <a:p>
            <a:pPr marL="609600" indent="-609600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17.2 </a:t>
            </a:r>
          </a:p>
          <a:p>
            <a:pPr marL="609600" indent="-609600"/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面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由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的平面嵌入的边将平面化分成的区域</a:t>
            </a:r>
            <a:br>
              <a:rPr lang="en-US" altLang="zh-CN" dirty="0">
                <a:latin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</a:endParaRPr>
          </a:p>
          <a:p>
            <a:pPr marL="609600" indent="-609600"/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无限面</a:t>
            </a:r>
            <a:r>
              <a:rPr lang="zh-CN" altLang="en-US" dirty="0">
                <a:latin typeface="Times New Roman" panose="02020603050405020304" pitchFamily="18" charset="0"/>
              </a:rPr>
              <a:t>或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外部面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（可用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表示）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面积无限的面</a:t>
            </a:r>
            <a:br>
              <a:rPr lang="en-US" altLang="zh-CN" dirty="0">
                <a:latin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</a:endParaRPr>
          </a:p>
          <a:p>
            <a:pPr marL="609600" indent="-609600"/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有限面</a:t>
            </a:r>
            <a:r>
              <a:rPr lang="zh-CN" altLang="en-US" dirty="0">
                <a:latin typeface="Times New Roman" panose="02020603050405020304" pitchFamily="18" charset="0"/>
              </a:rPr>
              <a:t>或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内部面</a:t>
            </a:r>
            <a:r>
              <a:rPr lang="zh-CN" altLang="en-US" dirty="0">
                <a:latin typeface="Times New Roman" panose="02020603050405020304" pitchFamily="18" charset="0"/>
              </a:rPr>
              <a:t>（可用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…, 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等表示）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面积</a:t>
            </a:r>
          </a:p>
          <a:p>
            <a:pPr marL="609600" indent="-609600"/>
            <a:r>
              <a:rPr lang="zh-CN" altLang="en-US" dirty="0">
                <a:latin typeface="Times New Roman" panose="02020603050405020304" pitchFamily="18" charset="0"/>
              </a:rPr>
              <a:t>      有限的面 </a:t>
            </a:r>
            <a:br>
              <a:rPr lang="en-US" altLang="zh-CN" dirty="0">
                <a:latin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</a:endParaRPr>
          </a:p>
          <a:p>
            <a:pPr marL="609600" indent="-609600"/>
            <a:r>
              <a:rPr lang="en-US" altLang="zh-CN" dirty="0">
                <a:latin typeface="Times New Roman" panose="02020603050405020304" pitchFamily="18" charset="0"/>
              </a:rPr>
              <a:t>(4)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面 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solidFill>
                  <a:srgbClr val="A50021"/>
                </a:solidFill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的边界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包围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的回路组</a:t>
            </a:r>
            <a:br>
              <a:rPr lang="en-US" altLang="zh-CN" dirty="0">
                <a:latin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</a:endParaRPr>
          </a:p>
          <a:p>
            <a:pPr marL="609600" indent="-609600"/>
            <a:r>
              <a:rPr lang="en-US" altLang="zh-CN" dirty="0">
                <a:latin typeface="Times New Roman" panose="02020603050405020304" pitchFamily="18" charset="0"/>
              </a:rPr>
              <a:t>(5)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面 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solidFill>
                  <a:srgbClr val="A50021"/>
                </a:solidFill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的次数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边界的长度，用</a:t>
            </a:r>
            <a:r>
              <a:rPr lang="en-US" altLang="zh-CN" dirty="0">
                <a:latin typeface="Times New Roman" panose="02020603050405020304" pitchFamily="18" charset="0"/>
              </a:rPr>
              <a:t>deg(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表示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3EA0DF-93C0-419D-8A8D-1512DC1732E7}"/>
              </a:ext>
            </a:extLst>
          </p:cNvPr>
          <p:cNvSpPr txBox="1"/>
          <p:nvPr/>
        </p:nvSpPr>
        <p:spPr>
          <a:xfrm>
            <a:off x="2107357" y="2164906"/>
            <a:ext cx="4464496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表示平面图时外部面可省略不写</a:t>
            </a:r>
            <a:endParaRPr lang="en-US" altLang="zh-CN" sz="200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43D8317-5778-43C2-85BC-BA4B9F9B596E}"/>
              </a:ext>
            </a:extLst>
          </p:cNvPr>
          <p:cNvSpPr txBox="1"/>
          <p:nvPr/>
        </p:nvSpPr>
        <p:spPr>
          <a:xfrm>
            <a:off x="2627784" y="3933056"/>
            <a:ext cx="5997104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边界可能是初级回路 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圈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), 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可能是简单回路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也可能是复杂回路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甚至是非连通的回路之并 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对于外部面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78E3AF-D9A4-4F13-8708-1BEE413092BB}"/>
              </a:ext>
            </a:extLst>
          </p:cNvPr>
          <p:cNvSpPr txBox="1"/>
          <p:nvPr/>
        </p:nvSpPr>
        <p:spPr>
          <a:xfrm>
            <a:off x="4339605" y="5621572"/>
            <a:ext cx="1368152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跳数</a:t>
            </a:r>
            <a:endParaRPr lang="en-US" altLang="zh-CN" sz="200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8177FD69-5C14-4603-AE37-2307728F3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D941A-AA5F-45EC-8659-B639AF9D638E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64556" name="Rectangle 12">
            <a:extLst>
              <a:ext uri="{FF2B5EF4-FFF2-40B4-BE49-F238E27FC236}">
                <a16:creationId xmlns:a16="http://schemas.microsoft.com/office/drawing/2014/main" id="{FA871E96-3457-47D6-BD8B-77E18FCA0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几点说明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64558" name="Rectangle 14">
            <a:extLst>
              <a:ext uri="{FF2B5EF4-FFF2-40B4-BE49-F238E27FC236}">
                <a16:creationId xmlns:a16="http://schemas.microsoft.com/office/drawing/2014/main" id="{878D7EEA-D2A1-449D-A448-D7C51418DE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08962" cy="5048250"/>
          </a:xfrm>
        </p:spPr>
        <p:txBody>
          <a:bodyPr/>
          <a:lstStyle/>
          <a:p>
            <a:pPr marL="0" indent="0">
              <a:buClr>
                <a:srgbClr val="FF9900"/>
              </a:buClr>
            </a:pPr>
            <a:r>
              <a:rPr lang="zh-CN" altLang="en-US" dirty="0">
                <a:latin typeface="Times New Roman" panose="02020603050405020304" pitchFamily="18" charset="0"/>
              </a:rPr>
              <a:t>平面图有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个面，</a:t>
            </a:r>
            <a:r>
              <a:rPr lang="en-US" altLang="zh-CN" dirty="0">
                <a:latin typeface="Times New Roman" panose="02020603050405020304" pitchFamily="18" charset="0"/>
              </a:rPr>
              <a:t>deg(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)=1, deg(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)=3, deg(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)=2, deg(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)=8. </a:t>
            </a:r>
            <a:r>
              <a:rPr lang="zh-CN" altLang="en-US" dirty="0">
                <a:latin typeface="Times New Roman" panose="02020603050405020304" pitchFamily="18" charset="0"/>
              </a:rPr>
              <a:t>请写各面的边界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 marL="0" indent="0">
              <a:buClr>
                <a:srgbClr val="FF9900"/>
              </a:buClr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0" indent="0">
              <a:buClr>
                <a:srgbClr val="FF9900"/>
              </a:buClr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0" indent="0">
              <a:buClr>
                <a:srgbClr val="FF9900"/>
              </a:buClr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0" indent="0">
              <a:buClr>
                <a:srgbClr val="FF9900"/>
              </a:buClr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0" indent="0">
              <a:buClr>
                <a:srgbClr val="FF9900"/>
              </a:buClr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0" indent="0">
              <a:buClr>
                <a:srgbClr val="FF9900"/>
              </a:buClr>
            </a:pPr>
            <a:endParaRPr lang="en-US" altLang="zh-CN" dirty="0">
              <a:solidFill>
                <a:srgbClr val="A50021"/>
              </a:solidFill>
              <a:latin typeface="Times New Roman" panose="02020603050405020304" pitchFamily="18" charset="0"/>
            </a:endParaRPr>
          </a:p>
          <a:p>
            <a:pPr marL="0" indent="0">
              <a:buClr>
                <a:srgbClr val="FF9900"/>
              </a:buClr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17.1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平面图各面次数之和等于边数的两倍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 marL="0" indent="0">
              <a:buClr>
                <a:srgbClr val="FF9900"/>
              </a:buClr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0" indent="0">
              <a:buClr>
                <a:srgbClr val="FF9900"/>
              </a:buClr>
            </a:pPr>
            <a:r>
              <a:rPr lang="zh-CN" altLang="en-US" dirty="0">
                <a:latin typeface="Times New Roman" panose="02020603050405020304" pitchFamily="18" charset="0"/>
              </a:rPr>
              <a:t>证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>
              <a:buClr>
                <a:srgbClr val="FF9900"/>
              </a:buClr>
            </a:pPr>
            <a:r>
              <a:rPr lang="zh-CN" altLang="en-US" dirty="0">
                <a:latin typeface="Times New Roman" panose="02020603050405020304" pitchFamily="18" charset="0"/>
              </a:rPr>
              <a:t>显然每条边与两个面邻接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在计算次数之和时计入两次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  <p:pic>
        <p:nvPicPr>
          <p:cNvPr id="364559" name="Picture 15" descr="17-2">
            <a:extLst>
              <a:ext uri="{FF2B5EF4-FFF2-40B4-BE49-F238E27FC236}">
                <a16:creationId xmlns:a16="http://schemas.microsoft.com/office/drawing/2014/main" id="{77EA1ABB-AF33-41C0-8291-C2EBFC499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2" y="1844824"/>
            <a:ext cx="36734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0388B16-E9B2-4A39-ADA1-6DA9A5173FD3}"/>
              </a:ext>
            </a:extLst>
          </p:cNvPr>
          <p:cNvSpPr txBox="1"/>
          <p:nvPr/>
        </p:nvSpPr>
        <p:spPr>
          <a:xfrm>
            <a:off x="323528" y="2420888"/>
            <a:ext cx="3816424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注意边界为回路而非交界面，故非欧拉图上有重边 （例如悬挂边）</a:t>
            </a:r>
            <a:endParaRPr lang="en-US" altLang="zh-CN" sz="200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CB1824C7-6B98-46C2-BC37-ADD94CBE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A50E-FB86-4D3E-A797-9110430567B9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66599" name="Rectangle 7">
            <a:extLst>
              <a:ext uri="{FF2B5EF4-FFF2-40B4-BE49-F238E27FC236}">
                <a16:creationId xmlns:a16="http://schemas.microsoft.com/office/drawing/2014/main" id="{0069D569-6098-4648-9023-7BF66BCFD8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极大平面图</a:t>
            </a:r>
          </a:p>
        </p:txBody>
      </p:sp>
      <p:sp>
        <p:nvSpPr>
          <p:cNvPr id="366600" name="Rectangle 8">
            <a:extLst>
              <a:ext uri="{FF2B5EF4-FFF2-40B4-BE49-F238E27FC236}">
                <a16:creationId xmlns:a16="http://schemas.microsoft.com/office/drawing/2014/main" id="{74C43172-92B6-437C-993C-71D3AA5CB3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147050" cy="1798637"/>
          </a:xfrm>
        </p:spPr>
        <p:txBody>
          <a:bodyPr/>
          <a:lstStyle/>
          <a:p>
            <a:pPr marL="609600" indent="-609600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17.3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若在简单平面图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中的任意两个不相邻的顶点之间</a:t>
            </a:r>
          </a:p>
          <a:p>
            <a:pPr marL="609600" indent="-609600"/>
            <a:r>
              <a:rPr lang="zh-CN" altLang="en-US" dirty="0">
                <a:latin typeface="Times New Roman" panose="02020603050405020304" pitchFamily="18" charset="0"/>
              </a:rPr>
              <a:t>加一条新边所得图为非平面图，则称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极大平面图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609600" indent="-609600">
              <a:spcBef>
                <a:spcPct val="6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注意：若简单平面图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中已无不相邻顶点，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显然是极大平</a:t>
            </a:r>
          </a:p>
          <a:p>
            <a:pPr marL="609600" indent="-609600">
              <a:spcBef>
                <a:spcPct val="1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面图，如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平凡图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都是极大平面图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66601" name="Rectangle 9">
            <a:extLst>
              <a:ext uri="{FF2B5EF4-FFF2-40B4-BE49-F238E27FC236}">
                <a16:creationId xmlns:a16="http://schemas.microsoft.com/office/drawing/2014/main" id="{3BBB05B4-8427-4855-B114-AE5E71039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357563"/>
            <a:ext cx="8137525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16000" indent="-5588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473200" indent="-5588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930400" indent="-5588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387600" indent="-5588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844800" indent="-5588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302000" indent="-5588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759200" indent="-5588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216400" indent="-5588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</a:rPr>
              <a:t>极大平面图的主要性质</a:t>
            </a:r>
          </a:p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17.2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极大平面图是连通的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证明线索：加新边不破坏平面性</a:t>
            </a:r>
          </a:p>
        </p:txBody>
      </p:sp>
      <p:sp>
        <p:nvSpPr>
          <p:cNvPr id="366602" name="Rectangle 10">
            <a:extLst>
              <a:ext uri="{FF2B5EF4-FFF2-40B4-BE49-F238E27FC236}">
                <a16:creationId xmlns:a16="http://schemas.microsoft.com/office/drawing/2014/main" id="{831DBA49-4F30-4134-94CC-C7120FFF9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941888"/>
            <a:ext cx="79930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</a:rPr>
              <a:t>17.3</a:t>
            </a: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="1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）阶极大平面图中不可能有割点和桥</a:t>
            </a:r>
            <a:r>
              <a:rPr lang="en-US" altLang="zh-CN" b="1" dirty="0">
                <a:latin typeface="Times New Roman" panose="02020603050405020304" pitchFamily="18" charset="0"/>
              </a:rPr>
              <a:t>. </a:t>
            </a:r>
          </a:p>
          <a:p>
            <a:r>
              <a:rPr lang="zh-CN" altLang="en-US" b="1" dirty="0">
                <a:latin typeface="Times New Roman" panose="02020603050405020304" pitchFamily="18" charset="0"/>
              </a:rPr>
              <a:t>证明线索：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中若有桥，则一定有割点，因而只需证无割点即可</a:t>
            </a:r>
            <a:r>
              <a:rPr lang="en-US" altLang="zh-CN" b="1" dirty="0">
                <a:latin typeface="Times New Roman" panose="02020603050405020304" pitchFamily="18" charset="0"/>
              </a:rPr>
              <a:t>. </a:t>
            </a:r>
            <a:r>
              <a:rPr lang="zh-CN" altLang="en-US" b="1" dirty="0">
                <a:latin typeface="Times New Roman" panose="02020603050405020304" pitchFamily="18" charset="0"/>
              </a:rPr>
              <a:t>方法还是反证法（加新边不破坏平面性）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A93B03E-E5CD-4687-967A-CDCCABEFD110}"/>
              </a:ext>
            </a:extLst>
          </p:cNvPr>
          <p:cNvSpPr txBox="1"/>
          <p:nvPr/>
        </p:nvSpPr>
        <p:spPr>
          <a:xfrm>
            <a:off x="2123728" y="6043305"/>
            <a:ext cx="5112568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分割后的两个连通分量中，必然各存在一个在外部面边缘的点，连接两点不会产生交叉</a:t>
            </a:r>
            <a:endParaRPr lang="en-US" altLang="zh-CN" sz="200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9C024FF4-53BA-40D8-9698-46B07028E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9B4A-52E0-46BE-8FE8-8D1E384BB5B4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68649" name="Rectangle 9">
            <a:extLst>
              <a:ext uri="{FF2B5EF4-FFF2-40B4-BE49-F238E27FC236}">
                <a16:creationId xmlns:a16="http://schemas.microsoft.com/office/drawing/2014/main" id="{B07D3B5D-57F2-4DBB-BBFC-7544CD87F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latin typeface="Times New Roman" panose="02020603050405020304" pitchFamily="18" charset="0"/>
              </a:rPr>
              <a:t>极大平面图的必要条件</a:t>
            </a:r>
          </a:p>
        </p:txBody>
      </p:sp>
      <p:sp>
        <p:nvSpPr>
          <p:cNvPr id="368650" name="Rectangle 10">
            <a:extLst>
              <a:ext uri="{FF2B5EF4-FFF2-40B4-BE49-F238E27FC236}">
                <a16:creationId xmlns:a16="http://schemas.microsoft.com/office/drawing/2014/main" id="{51379DF0-B35F-4C4B-849B-4BB6AC26F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66813"/>
            <a:ext cx="8280400" cy="551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</a:rPr>
              <a:t>17.4</a:t>
            </a: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</a:rPr>
              <a:t>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为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 (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="1" dirty="0">
                <a:latin typeface="Times New Roman" panose="02020603050405020304" pitchFamily="18" charset="0"/>
              </a:rPr>
              <a:t>3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阶极大平面图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的每个面的次数均为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3.</a:t>
            </a:r>
          </a:p>
          <a:p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证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indent="0">
              <a:lnSpc>
                <a:spcPct val="120000"/>
              </a:lnSpc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(1)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由于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="1" dirty="0">
                <a:latin typeface="Times New Roman" panose="02020603050405020304" pitchFamily="18" charset="0"/>
              </a:rPr>
              <a:t>3,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又因极大平面图</a:t>
            </a:r>
            <a:b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的定义要求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为简单平面图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b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可知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每个面的次数均</a:t>
            </a:r>
            <a:r>
              <a:rPr lang="en-US" altLang="zh-CN" b="1" dirty="0">
                <a:latin typeface="Times New Roman" panose="02020603050405020304" pitchFamily="18" charset="0"/>
              </a:rPr>
              <a:t>3.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indent="0">
              <a:lnSpc>
                <a:spcPct val="120000"/>
              </a:lnSpc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(2)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假设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存在次数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&gt;3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的面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b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任意挑选两不相邻的节点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如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b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可将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的边界分割为两段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每段至少分别有一个点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b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间无边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则可在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内部添加一条边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而无交叉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与极大性矛盾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同理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间也必须有边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都在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外部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此时两边显然交叉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为简单平面图矛盾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pic>
        <p:nvPicPr>
          <p:cNvPr id="368651" name="Picture 11" descr="17-3">
            <a:extLst>
              <a:ext uri="{FF2B5EF4-FFF2-40B4-BE49-F238E27FC236}">
                <a16:creationId xmlns:a16="http://schemas.microsoft.com/office/drawing/2014/main" id="{E8BFDB1B-487F-4F3A-B9B7-CA4D00604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72831"/>
            <a:ext cx="3600450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>
            <a:extLst>
              <a:ext uri="{FF2B5EF4-FFF2-40B4-BE49-F238E27FC236}">
                <a16:creationId xmlns:a16="http://schemas.microsoft.com/office/drawing/2014/main" id="{A0FC16C3-AABC-4E78-9A4E-97A2807AA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52FB-6867-4127-9E54-C1E1F3794D5F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70697" name="Rectangle 9">
            <a:extLst>
              <a:ext uri="{FF2B5EF4-FFF2-40B4-BE49-F238E27FC236}">
                <a16:creationId xmlns:a16="http://schemas.microsoft.com/office/drawing/2014/main" id="{71228B92-BEFE-467D-9C27-F2A193B35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196975"/>
            <a:ext cx="8208963" cy="151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定理</a:t>
            </a:r>
            <a:r>
              <a:rPr lang="en-US" altLang="zh-CN" b="1" dirty="0">
                <a:latin typeface="Times New Roman" panose="02020603050405020304" pitchFamily="18" charset="0"/>
              </a:rPr>
              <a:t>17.4</a:t>
            </a:r>
            <a:r>
              <a:rPr lang="zh-CN" altLang="en-US" b="1" dirty="0">
                <a:latin typeface="Times New Roman" panose="02020603050405020304" pitchFamily="18" charset="0"/>
              </a:rPr>
              <a:t>中的条件也是极大平面图的充分条件</a:t>
            </a:r>
            <a:r>
              <a:rPr lang="en-US" altLang="zh-CN" b="1" dirty="0">
                <a:latin typeface="Times New Roman" panose="02020603050405020304" pitchFamily="18" charset="0"/>
              </a:rPr>
              <a:t>. 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</a:rPr>
              <a:t>17.4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="1" dirty="0">
                <a:latin typeface="Times New Roman" panose="02020603050405020304" pitchFamily="18" charset="0"/>
              </a:rPr>
              <a:t>3)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阶平面图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且每个面的次数均为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为极大平面图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370698" name="Rectangle 10">
            <a:extLst>
              <a:ext uri="{FF2B5EF4-FFF2-40B4-BE49-F238E27FC236}">
                <a16:creationId xmlns:a16="http://schemas.microsoft.com/office/drawing/2014/main" id="{D23CFF3F-55EB-41F5-AC2C-7D76A135D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latin typeface="Times New Roman" panose="02020603050405020304" pitchFamily="18" charset="0"/>
              </a:rPr>
              <a:t>极大平面图的充分条件</a:t>
            </a:r>
          </a:p>
        </p:txBody>
      </p:sp>
      <p:sp>
        <p:nvSpPr>
          <p:cNvPr id="370699" name="Rectangle 11">
            <a:extLst>
              <a:ext uri="{FF2B5EF4-FFF2-40B4-BE49-F238E27FC236}">
                <a16:creationId xmlns:a16="http://schemas.microsoft.com/office/drawing/2014/main" id="{A6B711E6-71C1-4DE4-96B7-D0CFD8DD9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373688"/>
            <a:ext cx="421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ym typeface="Symbol" panose="05050102010706020507" pitchFamily="18" charset="2"/>
              </a:rPr>
              <a:t>上图中，只有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(3)</a:t>
            </a:r>
            <a:r>
              <a:rPr lang="zh-CN" altLang="en-US" b="1">
                <a:sym typeface="Symbol" panose="05050102010706020507" pitchFamily="18" charset="2"/>
              </a:rPr>
              <a:t>为极大平面图</a:t>
            </a:r>
          </a:p>
        </p:txBody>
      </p:sp>
      <p:grpSp>
        <p:nvGrpSpPr>
          <p:cNvPr id="370705" name="Group 17">
            <a:extLst>
              <a:ext uri="{FF2B5EF4-FFF2-40B4-BE49-F238E27FC236}">
                <a16:creationId xmlns:a16="http://schemas.microsoft.com/office/drawing/2014/main" id="{3616D667-368C-4D15-AB7A-B3257338896F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757488"/>
            <a:ext cx="7850188" cy="2400300"/>
            <a:chOff x="385" y="1752"/>
            <a:chExt cx="4945" cy="1512"/>
          </a:xfrm>
        </p:grpSpPr>
        <p:grpSp>
          <p:nvGrpSpPr>
            <p:cNvPr id="370703" name="Group 15">
              <a:extLst>
                <a:ext uri="{FF2B5EF4-FFF2-40B4-BE49-F238E27FC236}">
                  <a16:creationId xmlns:a16="http://schemas.microsoft.com/office/drawing/2014/main" id="{8B1E9416-054B-49F2-BF28-01B95F9D11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" y="1752"/>
              <a:ext cx="4945" cy="1114"/>
              <a:chOff x="385" y="1797"/>
              <a:chExt cx="4945" cy="1114"/>
            </a:xfrm>
          </p:grpSpPr>
          <p:pic>
            <p:nvPicPr>
              <p:cNvPr id="370700" name="Picture 12" descr="17-4">
                <a:extLst>
                  <a:ext uri="{FF2B5EF4-FFF2-40B4-BE49-F238E27FC236}">
                    <a16:creationId xmlns:a16="http://schemas.microsoft.com/office/drawing/2014/main" id="{0827705E-E34C-4829-A003-715D07F510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495"/>
              <a:stretch>
                <a:fillRect/>
              </a:stretch>
            </p:blipFill>
            <p:spPr bwMode="auto">
              <a:xfrm>
                <a:off x="3606" y="1842"/>
                <a:ext cx="1724" cy="10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70701" name="Picture 13" descr="17-4">
                <a:extLst>
                  <a:ext uri="{FF2B5EF4-FFF2-40B4-BE49-F238E27FC236}">
                    <a16:creationId xmlns:a16="http://schemas.microsoft.com/office/drawing/2014/main" id="{467C3149-F43E-4442-AA40-73033228EC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5305"/>
              <a:stretch>
                <a:fillRect/>
              </a:stretch>
            </p:blipFill>
            <p:spPr bwMode="auto">
              <a:xfrm>
                <a:off x="385" y="1825"/>
                <a:ext cx="1542" cy="10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70702" name="Picture 14" descr="17-4">
                <a:extLst>
                  <a:ext uri="{FF2B5EF4-FFF2-40B4-BE49-F238E27FC236}">
                    <a16:creationId xmlns:a16="http://schemas.microsoft.com/office/drawing/2014/main" id="{AEFF8661-612B-4C2D-8006-3E47E2A984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332" r="42973"/>
              <a:stretch>
                <a:fillRect/>
              </a:stretch>
            </p:blipFill>
            <p:spPr bwMode="auto">
              <a:xfrm>
                <a:off x="1927" y="1797"/>
                <a:ext cx="1633" cy="1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70704" name="Text Box 16">
              <a:extLst>
                <a:ext uri="{FF2B5EF4-FFF2-40B4-BE49-F238E27FC236}">
                  <a16:creationId xmlns:a16="http://schemas.microsoft.com/office/drawing/2014/main" id="{35C092F1-9180-4F05-A55D-EA3A0CF916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2976"/>
              <a:ext cx="4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      </a:t>
              </a:r>
              <a:r>
                <a:rPr lang="en-US" altLang="zh-CN" b="1">
                  <a:latin typeface="Times New Roman" panose="02020603050405020304" pitchFamily="18" charset="0"/>
                </a:rPr>
                <a:t>(1)                             (2)                                (3) </a:t>
              </a: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45658F98-55DE-4912-943D-ED57B279F1A2}"/>
              </a:ext>
            </a:extLst>
          </p:cNvPr>
          <p:cNvSpPr txBox="1"/>
          <p:nvPr/>
        </p:nvSpPr>
        <p:spPr>
          <a:xfrm>
            <a:off x="3420245" y="2274406"/>
            <a:ext cx="5112568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显然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条边的回路添加边后不可能是简单图</a:t>
            </a:r>
            <a:endParaRPr lang="en-US" altLang="zh-CN" sz="200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7525</TotalTime>
  <Words>3629</Words>
  <Application>Microsoft Office PowerPoint</Application>
  <PresentationFormat>全屏显示(4:3)</PresentationFormat>
  <Paragraphs>384</Paragraphs>
  <Slides>31</Slides>
  <Notes>30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华文中宋</vt:lpstr>
      <vt:lpstr>宋体</vt:lpstr>
      <vt:lpstr>微软雅黑</vt:lpstr>
      <vt:lpstr>Arial</vt:lpstr>
      <vt:lpstr>Calibri</vt:lpstr>
      <vt:lpstr>Cambria Math</vt:lpstr>
      <vt:lpstr>Symbol</vt:lpstr>
      <vt:lpstr>Times New Roman</vt:lpstr>
      <vt:lpstr>Wingdings</vt:lpstr>
      <vt:lpstr>默认设计模板</vt:lpstr>
      <vt:lpstr>公式</vt:lpstr>
      <vt:lpstr>离散数学 （一）</vt:lpstr>
      <vt:lpstr>第十七章 平面图</vt:lpstr>
      <vt:lpstr>PowerPoint 演示文稿</vt:lpstr>
      <vt:lpstr>几点说明及一些简单结论</vt:lpstr>
      <vt:lpstr>平面图 (平面嵌入) 的面与次数</vt:lpstr>
      <vt:lpstr>PowerPoint 演示文稿</vt:lpstr>
      <vt:lpstr>极大平面图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离散数学 （一）</vt:lpstr>
      <vt:lpstr>PowerPoint 演示文稿</vt:lpstr>
      <vt:lpstr>PowerPoint 演示文稿</vt:lpstr>
      <vt:lpstr>PowerPoint 演示文稿</vt:lpstr>
      <vt:lpstr>PowerPoint 演示文稿</vt:lpstr>
      <vt:lpstr>平面图判定定理</vt:lpstr>
      <vt:lpstr>17.4 平面图的对偶图</vt:lpstr>
      <vt:lpstr>PowerPoint 演示文稿</vt:lpstr>
      <vt:lpstr>对偶图的性质</vt:lpstr>
      <vt:lpstr>平面图与对偶图的 阶数、边数与面数之间的关系</vt:lpstr>
      <vt:lpstr>平面图与对偶图的 阶数、边数与面数之间的关系</vt:lpstr>
      <vt:lpstr>自对偶图</vt:lpstr>
      <vt:lpstr>第十七章 习题课</vt:lpstr>
      <vt:lpstr>练习1</vt:lpstr>
      <vt:lpstr>PowerPoint 演示文稿</vt:lpstr>
      <vt:lpstr>PowerPoint 演示文稿</vt:lpstr>
      <vt:lpstr>证明</vt:lpstr>
      <vt:lpstr>PowerPoint 演示文稿</vt:lpstr>
      <vt:lpstr>扩展阅读材料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Amy</dc:creator>
  <cp:lastModifiedBy>szx</cp:lastModifiedBy>
  <cp:revision>436</cp:revision>
  <dcterms:created xsi:type="dcterms:W3CDTF">2007-11-19T20:33:53Z</dcterms:created>
  <dcterms:modified xsi:type="dcterms:W3CDTF">2024-05-04T14:19:28Z</dcterms:modified>
</cp:coreProperties>
</file>